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69" r:id="rId5"/>
    <p:sldId id="260" r:id="rId6"/>
    <p:sldId id="315" r:id="rId7"/>
    <p:sldId id="275" r:id="rId8"/>
    <p:sldId id="298" r:id="rId9"/>
    <p:sldId id="263" r:id="rId10"/>
    <p:sldId id="287" r:id="rId11"/>
    <p:sldId id="265" r:id="rId12"/>
    <p:sldId id="296" r:id="rId13"/>
    <p:sldId id="288" r:id="rId14"/>
    <p:sldId id="289" r:id="rId15"/>
    <p:sldId id="319" r:id="rId16"/>
    <p:sldId id="276" r:id="rId17"/>
    <p:sldId id="329" r:id="rId18"/>
    <p:sldId id="330" r:id="rId19"/>
    <p:sldId id="284" r:id="rId20"/>
    <p:sldId id="294" r:id="rId21"/>
    <p:sldId id="297" r:id="rId22"/>
    <p:sldId id="322" r:id="rId23"/>
    <p:sldId id="323" r:id="rId24"/>
    <p:sldId id="324" r:id="rId25"/>
    <p:sldId id="279" r:id="rId26"/>
    <p:sldId id="312" r:id="rId27"/>
    <p:sldId id="280" r:id="rId28"/>
    <p:sldId id="299" r:id="rId29"/>
    <p:sldId id="333" r:id="rId30"/>
    <p:sldId id="1430" r:id="rId31"/>
    <p:sldId id="334" r:id="rId32"/>
    <p:sldId id="335" r:id="rId33"/>
    <p:sldId id="336" r:id="rId34"/>
    <p:sldId id="337" r:id="rId35"/>
    <p:sldId id="321" r:id="rId36"/>
    <p:sldId id="306" r:id="rId37"/>
    <p:sldId id="318" r:id="rId38"/>
    <p:sldId id="316" r:id="rId39"/>
    <p:sldId id="290" r:id="rId40"/>
    <p:sldId id="302" r:id="rId41"/>
    <p:sldId id="328" r:id="rId42"/>
    <p:sldId id="327" r:id="rId43"/>
    <p:sldId id="285" r:id="rId44"/>
    <p:sldId id="303" r:id="rId45"/>
    <p:sldId id="332" r:id="rId4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 id="{E200BC16-A228-4779-BF39-39BCC8AF688B}">
          <p14:sldIdLst>
            <p14:sldId id="269"/>
          </p14:sldIdLst>
        </p14:section>
        <p14:section name="提案" id="{0C69E2CD-17AD-4B93-9AAC-D1C4B7DB4C57}">
          <p14:sldIdLst>
            <p14:sldId id="260"/>
          </p14:sldIdLst>
        </p14:section>
        <p14:section name="目次" id="{67F50B59-C5F8-4DC6-9865-C5F4750E8042}">
          <p14:sldIdLst>
            <p14:sldId id="315"/>
          </p14:sldIdLst>
        </p14:section>
        <p14:section name="現状・課題" id="{53890120-F303-411D-960E-DDDEF55E5E1B}">
          <p14:sldIdLst>
            <p14:sldId id="275"/>
            <p14:sldId id="298"/>
          </p14:sldIdLst>
        </p14:section>
        <p14:section name="将来像　構想　コンセプト" id="{DDBCAE3B-2C61-42A8-BBBD-EEB5FC02E87B}">
          <p14:sldIdLst>
            <p14:sldId id="263"/>
            <p14:sldId id="287"/>
          </p14:sldIdLst>
        </p14:section>
        <p14:section name="提案　施策の流れ" id="{7853E618-880B-4899-A238-9EE1CC8E4EC7}">
          <p14:sldIdLst>
            <p14:sldId id="265"/>
          </p14:sldIdLst>
        </p14:section>
        <p14:section name="Funding" id="{C45D9E93-8F08-401C-8ACE-589DE09C6B6F}">
          <p14:sldIdLst>
            <p14:sldId id="296"/>
            <p14:sldId id="288"/>
            <p14:sldId id="289"/>
            <p14:sldId id="319"/>
            <p14:sldId id="276"/>
          </p14:sldIdLst>
        </p14:section>
        <p14:section name="Turning" id="{2F2DFC11-64FF-4E9E-864D-67DDC9A08C0B}">
          <p14:sldIdLst>
            <p14:sldId id="329"/>
            <p14:sldId id="330"/>
            <p14:sldId id="284"/>
          </p14:sldIdLst>
        </p14:section>
        <p14:section name="Relating" id="{20395DC0-EDBD-4D0D-8E42-170A56E6B8F8}">
          <p14:sldIdLst>
            <p14:sldId id="294"/>
            <p14:sldId id="297"/>
            <p14:sldId id="322"/>
            <p14:sldId id="323"/>
            <p14:sldId id="324"/>
          </p14:sldIdLst>
        </p14:section>
        <p14:section name="まとめ" id="{FEAC23DE-6857-4CF4-B287-D9BE342BA600}">
          <p14:sldIdLst>
            <p14:sldId id="279"/>
            <p14:sldId id="312"/>
          </p14:sldIdLst>
        </p14:section>
        <p14:section name="参考資料" id="{9B8EE012-25DC-4979-9AC5-27E64DF827AB}">
          <p14:sldIdLst>
            <p14:sldId id="280"/>
          </p14:sldIdLst>
        </p14:section>
        <p14:section name="最終発表までの課題" id="{FD817D0C-6A09-42F2-AB85-3428B2A49F8C}">
          <p14:sldIdLst>
            <p14:sldId id="299"/>
          </p14:sldIdLst>
        </p14:section>
        <p14:section name="予備スライド" id="{A789B553-44E1-4C4A-8633-E1CBB68BEAEF}">
          <p14:sldIdLst>
            <p14:sldId id="333"/>
            <p14:sldId id="1430"/>
            <p14:sldId id="334"/>
            <p14:sldId id="335"/>
            <p14:sldId id="336"/>
            <p14:sldId id="337"/>
            <p14:sldId id="321"/>
            <p14:sldId id="306"/>
            <p14:sldId id="318"/>
            <p14:sldId id="316"/>
            <p14:sldId id="290"/>
            <p14:sldId id="302"/>
            <p14:sldId id="328"/>
            <p14:sldId id="327"/>
            <p14:sldId id="285"/>
            <p14:sldId id="303"/>
            <p14:sldId id="3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59A31B-4AEB-34A3-9ADE-1881BC3FE8D0}" name="落合一翔" initials="落合" userId="S::s2212067@u.tsukuba.ac.jp::1b85f440-20dc-4723-882b-e1c14f53540b" providerId="AD"/>
  <p188:author id="{4BA1D72F-DC96-0577-5944-E6EC5470AB77}" name="佐々木琉郁" initials="佐" userId="S::s2210767@u.tsukuba.ac.jp::e44bfa8b-8b19-45b8-b12a-e76f4b6b30ad" providerId="AD"/>
  <p188:author id="{089D644B-47E8-0DF5-26E3-F1EF00B29738}" name="白崎有紗" initials="白崎有紗" userId="S::s2210504@u.tsukuba.ac.jp::aef3f48f-c445-4f0a-b449-61bc67be44a2" providerId="AD"/>
  <p188:author id="{BA46A452-7439-D1CC-8F5B-1231A74CDA82}" name="林航平" initials="林" userId="S::s2211582@u.tsukuba.ac.jp::02ff5170-9433-45bb-bf46-7c5e64e8804b" providerId="AD"/>
  <p188:author id="{AA5CA753-D7EB-811A-0B1D-A63B94964EEE}" name="牧内友哉" initials="牧" userId="S::s2210921@u.tsukuba.ac.jp::774dfea8-b146-40ee-891f-15ff742eb48c" providerId="AD"/>
  <p188:author id="{158BB37C-99A4-EC33-F1FA-152A403BE352}" name="山田健介" initials="山田" userId="S::s2210685@u.tsukuba.ac.jp::1b9cd365-19e8-42f6-b1d0-678b3fb5ef9a" providerId="AD"/>
  <p188:author id="{1ADF4F9F-7B02-CFE4-4F4D-D5506E6E1D3A}" name="青木　日花" initials="青木" userId="S::s2420406@u.tsukuba.ac.jp::16db575a-30b8-4226-a242-50ffa4130ad7" providerId="AD"/>
  <p188:author id="{E6B771E7-AB6E-9889-1B86-6E606586EFAD}" name="小澤柚輝" initials="小" userId="S::s2210110@u.tsukuba.ac.jp::1f37fb74-5810-4d2a-95ca-5d3c5dead0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5757"/>
    <a:srgbClr val="C4F0FE"/>
    <a:srgbClr val="FBF0AF"/>
    <a:srgbClr val="F6DC92"/>
    <a:srgbClr val="FCE9FD"/>
    <a:srgbClr val="F5F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2232A-1697-D843-A225-B6FA6D126D8A}" v="1" dt="2024-12-20T03:55:29.340"/>
    <p1510:client id="{032687FF-4DF6-4489-9F4C-0BA960FC8ADA}" v="363" dt="2024-12-19T13:35:01.461"/>
    <p1510:client id="{07E2E9AF-B79D-4347-ABF9-DD07F2529568}" v="1" dt="2024-12-20T08:58:37.545"/>
    <p1510:client id="{1868AE57-FEE8-EA05-F96C-D30E6478AF59}" v="4" dt="2024-12-19T10:32:31.090"/>
    <p1510:client id="{18CC2B2D-0E20-4766-A70E-0BAA9A21DDDC}" v="1" dt="2024-12-20T03:57:16.408"/>
    <p1510:client id="{29F03875-8047-DB1C-05A8-6829788493E4}" v="2" dt="2024-12-20T03:48:20.216"/>
    <p1510:client id="{43563F83-869E-4B52-9D52-E7EA00582DE0}" v="2" dt="2024-12-20T03:48:33.251"/>
    <p1510:client id="{440FF4B9-5BC7-4DDA-BE0E-96C084D0A1CB}" v="4206" dt="2024-12-19T13:11:47.968"/>
    <p1510:client id="{4F90731E-7147-4558-A9B7-731780545368}" v="8" dt="2024-12-20T04:03:35.293"/>
    <p1510:client id="{5DDBB17F-A191-49C9-A1EF-6D00EC4F09BD}" v="2612" dt="2024-12-19T13:53:24.237"/>
    <p1510:client id="{607BC750-7310-4C29-813E-13AF825DF2D4}" v="1" dt="2024-12-20T03:49:14.155"/>
    <p1510:client id="{80C23E40-2B5E-AE24-0ABF-3B5FE6407921}" v="6" dt="2024-12-19T10:31:09.074"/>
    <p1510:client id="{88A09CCA-D15E-48D1-944D-6EB03343920A}" v="1" dt="2024-12-19T14:06:05.801"/>
    <p1510:client id="{B8F14A67-0E3A-46D5-84EB-1D85C9B205B7}" v="2135" dt="2024-12-19T10:33:04.978"/>
    <p1510:client id="{B9DC2761-952A-4279-84C1-8A204C800B13}" v="5141" dt="2024-12-19T13:55:14.458"/>
    <p1510:client id="{BFC57A57-C5C1-4518-9127-67C0C818013F}" v="4407" dt="2024-12-19T13:55:07.289"/>
    <p1510:client id="{EC970681-16FA-4D9E-9BCA-A5C5EFE86F88}" v="167" dt="2024-12-19T13:47:46.713"/>
    <p1510:client id="{FE9C534D-8CA9-4894-8B31-322A22F7D765}" v="6" dt="2024-12-20T01:03:26.8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仮谷陽人" userId="b29ee40e-44b3-4be2-89fd-e20650ed6cbe" providerId="ADAL" clId="{0272232A-1697-D843-A225-B6FA6D126D8A}"/>
    <pc:docChg chg="modMainMaster">
      <pc:chgData name="仮谷陽人" userId="b29ee40e-44b3-4be2-89fd-e20650ed6cbe" providerId="ADAL" clId="{0272232A-1697-D843-A225-B6FA6D126D8A}" dt="2024-12-20T03:55:29.340" v="0" actId="735"/>
      <pc:docMkLst>
        <pc:docMk/>
      </pc:docMkLst>
      <pc:sldMasterChg chg="modSldLayout">
        <pc:chgData name="仮谷陽人" userId="b29ee40e-44b3-4be2-89fd-e20650ed6cbe" providerId="ADAL" clId="{0272232A-1697-D843-A225-B6FA6D126D8A}" dt="2024-12-20T03:55:29.340" v="0" actId="735"/>
        <pc:sldMasterMkLst>
          <pc:docMk/>
          <pc:sldMasterMk cId="1373107891" sldId="2147483648"/>
        </pc:sldMasterMkLst>
        <pc:sldLayoutChg chg="modSp">
          <pc:chgData name="仮谷陽人" userId="b29ee40e-44b3-4be2-89fd-e20650ed6cbe" providerId="ADAL" clId="{0272232A-1697-D843-A225-B6FA6D126D8A}" dt="2024-12-20T03:55:29.340" v="0" actId="735"/>
          <pc:sldLayoutMkLst>
            <pc:docMk/>
            <pc:sldMasterMk cId="1373107891" sldId="2147483648"/>
            <pc:sldLayoutMk cId="1450064268" sldId="2147483650"/>
          </pc:sldLayoutMkLst>
        </pc:sldLayoutChg>
      </pc:sldMasterChg>
    </pc:docChg>
  </pc:docChgLst>
  <pc:docChgLst>
    <pc:chgData name="阿比留佑紀" userId="S::s2211172@u.tsukuba.ac.jp::276df7a3-86ed-400e-8407-d16e44de34a9" providerId="AD" clId="Web-{607BC750-7310-4C29-813E-13AF825DF2D4}"/>
    <pc:docChg chg="sldOrd">
      <pc:chgData name="阿比留佑紀" userId="S::s2211172@u.tsukuba.ac.jp::276df7a3-86ed-400e-8407-d16e44de34a9" providerId="AD" clId="Web-{607BC750-7310-4C29-813E-13AF825DF2D4}" dt="2024-12-20T03:49:14.155" v="0"/>
      <pc:docMkLst>
        <pc:docMk/>
      </pc:docMkLst>
      <pc:sldChg chg="ord">
        <pc:chgData name="阿比留佑紀" userId="S::s2211172@u.tsukuba.ac.jp::276df7a3-86ed-400e-8407-d16e44de34a9" providerId="AD" clId="Web-{607BC750-7310-4C29-813E-13AF825DF2D4}" dt="2024-12-20T03:49:14.155" v="0"/>
        <pc:sldMkLst>
          <pc:docMk/>
          <pc:sldMk cId="3235312661" sldId="297"/>
        </pc:sldMkLst>
      </pc:sldChg>
    </pc:docChg>
  </pc:docChgLst>
  <pc:docChgLst>
    <pc:chgData name="友哉 牧内" userId="e697f5ca57bfde92" providerId="LiveId" clId="{88A09CCA-D15E-48D1-944D-6EB03343920A}"/>
    <pc:docChg chg="modSld">
      <pc:chgData name="友哉 牧内" userId="e697f5ca57bfde92" providerId="LiveId" clId="{88A09CCA-D15E-48D1-944D-6EB03343920A}" dt="2024-12-19T14:06:05.801" v="0"/>
      <pc:docMkLst>
        <pc:docMk/>
      </pc:docMkLst>
      <pc:sldChg chg="delSp modTransition modAnim">
        <pc:chgData name="友哉 牧内" userId="e697f5ca57bfde92" providerId="LiveId" clId="{88A09CCA-D15E-48D1-944D-6EB03343920A}" dt="2024-12-19T14:06:05.801" v="0"/>
        <pc:sldMkLst>
          <pc:docMk/>
          <pc:sldMk cId="3861824116" sldId="260"/>
        </pc:sldMkLst>
        <pc:picChg chg="del">
          <ac:chgData name="友哉 牧内" userId="e697f5ca57bfde92" providerId="LiveId" clId="{88A09CCA-D15E-48D1-944D-6EB03343920A}" dt="2024-12-19T14:06:05.801" v="0"/>
          <ac:picMkLst>
            <pc:docMk/>
            <pc:sldMk cId="3861824116" sldId="260"/>
            <ac:picMk id="20" creationId="{0682202F-DEA1-F22A-2FC7-DBD4249F155E}"/>
          </ac:picMkLst>
        </pc:picChg>
      </pc:sldChg>
      <pc:sldChg chg="delSp modTransition modAnim">
        <pc:chgData name="友哉 牧内" userId="e697f5ca57bfde92" providerId="LiveId" clId="{88A09CCA-D15E-48D1-944D-6EB03343920A}" dt="2024-12-19T14:06:05.801" v="0"/>
        <pc:sldMkLst>
          <pc:docMk/>
          <pc:sldMk cId="3326982015" sldId="263"/>
        </pc:sldMkLst>
        <pc:picChg chg="del">
          <ac:chgData name="友哉 牧内" userId="e697f5ca57bfde92" providerId="LiveId" clId="{88A09CCA-D15E-48D1-944D-6EB03343920A}" dt="2024-12-19T14:06:05.801" v="0"/>
          <ac:picMkLst>
            <pc:docMk/>
            <pc:sldMk cId="3326982015" sldId="263"/>
            <ac:picMk id="49" creationId="{4F4259E1-179C-8CD2-9535-AC76BADD5104}"/>
          </ac:picMkLst>
        </pc:picChg>
      </pc:sldChg>
      <pc:sldChg chg="delSp modTransition modAnim">
        <pc:chgData name="友哉 牧内" userId="e697f5ca57bfde92" providerId="LiveId" clId="{88A09CCA-D15E-48D1-944D-6EB03343920A}" dt="2024-12-19T14:06:05.801" v="0"/>
        <pc:sldMkLst>
          <pc:docMk/>
          <pc:sldMk cId="2967014970" sldId="265"/>
        </pc:sldMkLst>
        <pc:picChg chg="del">
          <ac:chgData name="友哉 牧内" userId="e697f5ca57bfde92" providerId="LiveId" clId="{88A09CCA-D15E-48D1-944D-6EB03343920A}" dt="2024-12-19T14:06:05.801" v="0"/>
          <ac:picMkLst>
            <pc:docMk/>
            <pc:sldMk cId="2967014970" sldId="265"/>
            <ac:picMk id="40" creationId="{2EB74AF5-39F1-7834-A26C-0D1DEFE22ED3}"/>
          </ac:picMkLst>
        </pc:picChg>
      </pc:sldChg>
      <pc:sldChg chg="delSp modTransition modAnim">
        <pc:chgData name="友哉 牧内" userId="e697f5ca57bfde92" providerId="LiveId" clId="{88A09CCA-D15E-48D1-944D-6EB03343920A}" dt="2024-12-19T14:06:05.801" v="0"/>
        <pc:sldMkLst>
          <pc:docMk/>
          <pc:sldMk cId="4220479954" sldId="269"/>
        </pc:sldMkLst>
        <pc:picChg chg="del">
          <ac:chgData name="友哉 牧内" userId="e697f5ca57bfde92" providerId="LiveId" clId="{88A09CCA-D15E-48D1-944D-6EB03343920A}" dt="2024-12-19T14:06:05.801" v="0"/>
          <ac:picMkLst>
            <pc:docMk/>
            <pc:sldMk cId="4220479954" sldId="269"/>
            <ac:picMk id="50" creationId="{8C0D6815-010A-258B-0E05-41F6D42C3435}"/>
          </ac:picMkLst>
        </pc:picChg>
      </pc:sldChg>
      <pc:sldChg chg="delSp modTransition modAnim">
        <pc:chgData name="友哉 牧内" userId="e697f5ca57bfde92" providerId="LiveId" clId="{88A09CCA-D15E-48D1-944D-6EB03343920A}" dt="2024-12-19T14:06:05.801" v="0"/>
        <pc:sldMkLst>
          <pc:docMk/>
          <pc:sldMk cId="3368138605" sldId="275"/>
        </pc:sldMkLst>
        <pc:picChg chg="del">
          <ac:chgData name="友哉 牧内" userId="e697f5ca57bfde92" providerId="LiveId" clId="{88A09CCA-D15E-48D1-944D-6EB03343920A}" dt="2024-12-19T14:06:05.801" v="0"/>
          <ac:picMkLst>
            <pc:docMk/>
            <pc:sldMk cId="3368138605" sldId="275"/>
            <ac:picMk id="42" creationId="{83CE055C-43B9-4162-BF4A-1727A7584089}"/>
          </ac:picMkLst>
        </pc:picChg>
      </pc:sldChg>
      <pc:sldChg chg="delSp modTransition modAnim">
        <pc:chgData name="友哉 牧内" userId="e697f5ca57bfde92" providerId="LiveId" clId="{88A09CCA-D15E-48D1-944D-6EB03343920A}" dt="2024-12-19T14:06:05.801" v="0"/>
        <pc:sldMkLst>
          <pc:docMk/>
          <pc:sldMk cId="1019110949" sldId="276"/>
        </pc:sldMkLst>
        <pc:picChg chg="del">
          <ac:chgData name="友哉 牧内" userId="e697f5ca57bfde92" providerId="LiveId" clId="{88A09CCA-D15E-48D1-944D-6EB03343920A}" dt="2024-12-19T14:06:05.801" v="0"/>
          <ac:picMkLst>
            <pc:docMk/>
            <pc:sldMk cId="1019110949" sldId="276"/>
            <ac:picMk id="87" creationId="{448B371F-EA7B-D016-246F-3D78C3CF4005}"/>
          </ac:picMkLst>
        </pc:picChg>
      </pc:sldChg>
      <pc:sldChg chg="delSp modTransition modAnim">
        <pc:chgData name="友哉 牧内" userId="e697f5ca57bfde92" providerId="LiveId" clId="{88A09CCA-D15E-48D1-944D-6EB03343920A}" dt="2024-12-19T14:06:05.801" v="0"/>
        <pc:sldMkLst>
          <pc:docMk/>
          <pc:sldMk cId="1269519525" sldId="279"/>
        </pc:sldMkLst>
        <pc:picChg chg="del">
          <ac:chgData name="友哉 牧内" userId="e697f5ca57bfde92" providerId="LiveId" clId="{88A09CCA-D15E-48D1-944D-6EB03343920A}" dt="2024-12-19T14:06:05.801" v="0"/>
          <ac:picMkLst>
            <pc:docMk/>
            <pc:sldMk cId="1269519525" sldId="279"/>
            <ac:picMk id="84" creationId="{04AB650D-4E5E-4ED9-9CC3-16C11164B632}"/>
          </ac:picMkLst>
        </pc:picChg>
      </pc:sldChg>
      <pc:sldChg chg="delSp modTransition modAnim">
        <pc:chgData name="友哉 牧内" userId="e697f5ca57bfde92" providerId="LiveId" clId="{88A09CCA-D15E-48D1-944D-6EB03343920A}" dt="2024-12-19T14:06:05.801" v="0"/>
        <pc:sldMkLst>
          <pc:docMk/>
          <pc:sldMk cId="2557600607" sldId="280"/>
        </pc:sldMkLst>
        <pc:picChg chg="del">
          <ac:chgData name="友哉 牧内" userId="e697f5ca57bfde92" providerId="LiveId" clId="{88A09CCA-D15E-48D1-944D-6EB03343920A}" dt="2024-12-19T14:06:05.801" v="0"/>
          <ac:picMkLst>
            <pc:docMk/>
            <pc:sldMk cId="2557600607" sldId="280"/>
            <ac:picMk id="7" creationId="{1942D1B4-40DE-FF36-0706-53EDF1617A7B}"/>
          </ac:picMkLst>
        </pc:picChg>
      </pc:sldChg>
      <pc:sldChg chg="delSp modTransition modAnim">
        <pc:chgData name="友哉 牧内" userId="e697f5ca57bfde92" providerId="LiveId" clId="{88A09CCA-D15E-48D1-944D-6EB03343920A}" dt="2024-12-19T14:06:05.801" v="0"/>
        <pc:sldMkLst>
          <pc:docMk/>
          <pc:sldMk cId="849916411" sldId="284"/>
        </pc:sldMkLst>
        <pc:picChg chg="del">
          <ac:chgData name="友哉 牧内" userId="e697f5ca57bfde92" providerId="LiveId" clId="{88A09CCA-D15E-48D1-944D-6EB03343920A}" dt="2024-12-19T14:06:05.801" v="0"/>
          <ac:picMkLst>
            <pc:docMk/>
            <pc:sldMk cId="849916411" sldId="284"/>
            <ac:picMk id="76" creationId="{18FCEF5C-062D-A2A5-0819-CC0487E158F8}"/>
          </ac:picMkLst>
        </pc:picChg>
      </pc:sldChg>
      <pc:sldChg chg="modTransition">
        <pc:chgData name="友哉 牧内" userId="e697f5ca57bfde92" providerId="LiveId" clId="{88A09CCA-D15E-48D1-944D-6EB03343920A}" dt="2024-12-19T14:06:05.801" v="0"/>
        <pc:sldMkLst>
          <pc:docMk/>
          <pc:sldMk cId="3726446784" sldId="285"/>
        </pc:sldMkLst>
      </pc:sldChg>
      <pc:sldChg chg="delSp modTransition modAnim">
        <pc:chgData name="友哉 牧内" userId="e697f5ca57bfde92" providerId="LiveId" clId="{88A09CCA-D15E-48D1-944D-6EB03343920A}" dt="2024-12-19T14:06:05.801" v="0"/>
        <pc:sldMkLst>
          <pc:docMk/>
          <pc:sldMk cId="3715596023" sldId="287"/>
        </pc:sldMkLst>
        <pc:picChg chg="del">
          <ac:chgData name="友哉 牧内" userId="e697f5ca57bfde92" providerId="LiveId" clId="{88A09CCA-D15E-48D1-944D-6EB03343920A}" dt="2024-12-19T14:06:05.801" v="0"/>
          <ac:picMkLst>
            <pc:docMk/>
            <pc:sldMk cId="3715596023" sldId="287"/>
            <ac:picMk id="71" creationId="{8249BEFA-3B49-DD2D-9F2D-5C0326293561}"/>
          </ac:picMkLst>
        </pc:picChg>
      </pc:sldChg>
      <pc:sldChg chg="delSp modTransition modAnim">
        <pc:chgData name="友哉 牧内" userId="e697f5ca57bfde92" providerId="LiveId" clId="{88A09CCA-D15E-48D1-944D-6EB03343920A}" dt="2024-12-19T14:06:05.801" v="0"/>
        <pc:sldMkLst>
          <pc:docMk/>
          <pc:sldMk cId="2598821726" sldId="288"/>
        </pc:sldMkLst>
        <pc:picChg chg="del">
          <ac:chgData name="友哉 牧内" userId="e697f5ca57bfde92" providerId="LiveId" clId="{88A09CCA-D15E-48D1-944D-6EB03343920A}" dt="2024-12-19T14:06:05.801" v="0"/>
          <ac:picMkLst>
            <pc:docMk/>
            <pc:sldMk cId="2598821726" sldId="288"/>
            <ac:picMk id="9" creationId="{D00BCDB9-B3F1-0F07-BC00-B56D30AFA0C1}"/>
          </ac:picMkLst>
        </pc:picChg>
      </pc:sldChg>
      <pc:sldChg chg="delSp modTransition modAnim">
        <pc:chgData name="友哉 牧内" userId="e697f5ca57bfde92" providerId="LiveId" clId="{88A09CCA-D15E-48D1-944D-6EB03343920A}" dt="2024-12-19T14:06:05.801" v="0"/>
        <pc:sldMkLst>
          <pc:docMk/>
          <pc:sldMk cId="535451955" sldId="289"/>
        </pc:sldMkLst>
        <pc:picChg chg="del">
          <ac:chgData name="友哉 牧内" userId="e697f5ca57bfde92" providerId="LiveId" clId="{88A09CCA-D15E-48D1-944D-6EB03343920A}" dt="2024-12-19T14:06:05.801" v="0"/>
          <ac:picMkLst>
            <pc:docMk/>
            <pc:sldMk cId="535451955" sldId="289"/>
            <ac:picMk id="56" creationId="{0B9FABEE-0B4A-5167-0600-C72F45133E22}"/>
          </ac:picMkLst>
        </pc:picChg>
      </pc:sldChg>
      <pc:sldChg chg="modTransition">
        <pc:chgData name="友哉 牧内" userId="e697f5ca57bfde92" providerId="LiveId" clId="{88A09CCA-D15E-48D1-944D-6EB03343920A}" dt="2024-12-19T14:06:05.801" v="0"/>
        <pc:sldMkLst>
          <pc:docMk/>
          <pc:sldMk cId="3791758793" sldId="290"/>
        </pc:sldMkLst>
      </pc:sldChg>
      <pc:sldChg chg="delSp modTransition modAnim">
        <pc:chgData name="友哉 牧内" userId="e697f5ca57bfde92" providerId="LiveId" clId="{88A09CCA-D15E-48D1-944D-6EB03343920A}" dt="2024-12-19T14:06:05.801" v="0"/>
        <pc:sldMkLst>
          <pc:docMk/>
          <pc:sldMk cId="3224765847" sldId="291"/>
        </pc:sldMkLst>
        <pc:picChg chg="del">
          <ac:chgData name="友哉 牧内" userId="e697f5ca57bfde92" providerId="LiveId" clId="{88A09CCA-D15E-48D1-944D-6EB03343920A}" dt="2024-12-19T14:06:05.801" v="0"/>
          <ac:picMkLst>
            <pc:docMk/>
            <pc:sldMk cId="3224765847" sldId="291"/>
            <ac:picMk id="29" creationId="{3063B9C0-9367-7BC7-21F1-6F88D4E8EB06}"/>
          </ac:picMkLst>
        </pc:picChg>
      </pc:sldChg>
      <pc:sldChg chg="delSp modTransition modAnim">
        <pc:chgData name="友哉 牧内" userId="e697f5ca57bfde92" providerId="LiveId" clId="{88A09CCA-D15E-48D1-944D-6EB03343920A}" dt="2024-12-19T14:06:05.801" v="0"/>
        <pc:sldMkLst>
          <pc:docMk/>
          <pc:sldMk cId="3877609890" sldId="294"/>
        </pc:sldMkLst>
        <pc:picChg chg="del">
          <ac:chgData name="友哉 牧内" userId="e697f5ca57bfde92" providerId="LiveId" clId="{88A09CCA-D15E-48D1-944D-6EB03343920A}" dt="2024-12-19T14:06:05.801" v="0"/>
          <ac:picMkLst>
            <pc:docMk/>
            <pc:sldMk cId="3877609890" sldId="294"/>
            <ac:picMk id="46" creationId="{FCD3557F-14C0-1A8E-2F0C-CDBC43EA0F86}"/>
          </ac:picMkLst>
        </pc:picChg>
      </pc:sldChg>
      <pc:sldChg chg="delSp modTransition modAnim">
        <pc:chgData name="友哉 牧内" userId="e697f5ca57bfde92" providerId="LiveId" clId="{88A09CCA-D15E-48D1-944D-6EB03343920A}" dt="2024-12-19T14:06:05.801" v="0"/>
        <pc:sldMkLst>
          <pc:docMk/>
          <pc:sldMk cId="4212678937" sldId="296"/>
        </pc:sldMkLst>
        <pc:picChg chg="del">
          <ac:chgData name="友哉 牧内" userId="e697f5ca57bfde92" providerId="LiveId" clId="{88A09CCA-D15E-48D1-944D-6EB03343920A}" dt="2024-12-19T14:06:05.801" v="0"/>
          <ac:picMkLst>
            <pc:docMk/>
            <pc:sldMk cId="4212678937" sldId="296"/>
            <ac:picMk id="34" creationId="{C749D3EC-2E9B-3D90-CCC0-311A7A577CB4}"/>
          </ac:picMkLst>
        </pc:picChg>
      </pc:sldChg>
      <pc:sldChg chg="delSp modTransition modAnim">
        <pc:chgData name="友哉 牧内" userId="e697f5ca57bfde92" providerId="LiveId" clId="{88A09CCA-D15E-48D1-944D-6EB03343920A}" dt="2024-12-19T14:06:05.801" v="0"/>
        <pc:sldMkLst>
          <pc:docMk/>
          <pc:sldMk cId="3235312661" sldId="297"/>
        </pc:sldMkLst>
        <pc:picChg chg="del">
          <ac:chgData name="友哉 牧内" userId="e697f5ca57bfde92" providerId="LiveId" clId="{88A09CCA-D15E-48D1-944D-6EB03343920A}" dt="2024-12-19T14:06:05.801" v="0"/>
          <ac:picMkLst>
            <pc:docMk/>
            <pc:sldMk cId="3235312661" sldId="297"/>
            <ac:picMk id="56" creationId="{B3FCFBFA-79B5-7C63-A723-3B08667E10EB}"/>
          </ac:picMkLst>
        </pc:picChg>
      </pc:sldChg>
      <pc:sldChg chg="delSp modTransition modAnim">
        <pc:chgData name="友哉 牧内" userId="e697f5ca57bfde92" providerId="LiveId" clId="{88A09CCA-D15E-48D1-944D-6EB03343920A}" dt="2024-12-19T14:06:05.801" v="0"/>
        <pc:sldMkLst>
          <pc:docMk/>
          <pc:sldMk cId="3898206948" sldId="298"/>
        </pc:sldMkLst>
        <pc:picChg chg="del">
          <ac:chgData name="友哉 牧内" userId="e697f5ca57bfde92" providerId="LiveId" clId="{88A09CCA-D15E-48D1-944D-6EB03343920A}" dt="2024-12-19T14:06:05.801" v="0"/>
          <ac:picMkLst>
            <pc:docMk/>
            <pc:sldMk cId="3898206948" sldId="298"/>
            <ac:picMk id="40" creationId="{8801DC69-CD35-6154-CC26-E466F42FF97F}"/>
          </ac:picMkLst>
        </pc:picChg>
      </pc:sldChg>
      <pc:sldChg chg="delSp modTransition modAnim">
        <pc:chgData name="友哉 牧内" userId="e697f5ca57bfde92" providerId="LiveId" clId="{88A09CCA-D15E-48D1-944D-6EB03343920A}" dt="2024-12-19T14:06:05.801" v="0"/>
        <pc:sldMkLst>
          <pc:docMk/>
          <pc:sldMk cId="1303131251" sldId="299"/>
        </pc:sldMkLst>
        <pc:picChg chg="del">
          <ac:chgData name="友哉 牧内" userId="e697f5ca57bfde92" providerId="LiveId" clId="{88A09CCA-D15E-48D1-944D-6EB03343920A}" dt="2024-12-19T14:06:05.801" v="0"/>
          <ac:picMkLst>
            <pc:docMk/>
            <pc:sldMk cId="1303131251" sldId="299"/>
            <ac:picMk id="7" creationId="{F9E8EFDB-BD66-985E-6673-D129E86439F9}"/>
          </ac:picMkLst>
        </pc:picChg>
      </pc:sldChg>
      <pc:sldChg chg="modTransition">
        <pc:chgData name="友哉 牧内" userId="e697f5ca57bfde92" providerId="LiveId" clId="{88A09CCA-D15E-48D1-944D-6EB03343920A}" dt="2024-12-19T14:06:05.801" v="0"/>
        <pc:sldMkLst>
          <pc:docMk/>
          <pc:sldMk cId="9372955" sldId="302"/>
        </pc:sldMkLst>
      </pc:sldChg>
      <pc:sldChg chg="modTransition">
        <pc:chgData name="友哉 牧内" userId="e697f5ca57bfde92" providerId="LiveId" clId="{88A09CCA-D15E-48D1-944D-6EB03343920A}" dt="2024-12-19T14:06:05.801" v="0"/>
        <pc:sldMkLst>
          <pc:docMk/>
          <pc:sldMk cId="1290689049" sldId="303"/>
        </pc:sldMkLst>
      </pc:sldChg>
      <pc:sldChg chg="modTransition">
        <pc:chgData name="友哉 牧内" userId="e697f5ca57bfde92" providerId="LiveId" clId="{88A09CCA-D15E-48D1-944D-6EB03343920A}" dt="2024-12-19T14:06:05.801" v="0"/>
        <pc:sldMkLst>
          <pc:docMk/>
          <pc:sldMk cId="4035813549" sldId="306"/>
        </pc:sldMkLst>
      </pc:sldChg>
      <pc:sldChg chg="modTransition">
        <pc:chgData name="友哉 牧内" userId="e697f5ca57bfde92" providerId="LiveId" clId="{88A09CCA-D15E-48D1-944D-6EB03343920A}" dt="2024-12-19T14:06:05.801" v="0"/>
        <pc:sldMkLst>
          <pc:docMk/>
          <pc:sldMk cId="1412284167" sldId="309"/>
        </pc:sldMkLst>
      </pc:sldChg>
      <pc:sldChg chg="delSp modTransition modAnim">
        <pc:chgData name="友哉 牧内" userId="e697f5ca57bfde92" providerId="LiveId" clId="{88A09CCA-D15E-48D1-944D-6EB03343920A}" dt="2024-12-19T14:06:05.801" v="0"/>
        <pc:sldMkLst>
          <pc:docMk/>
          <pc:sldMk cId="2933432830" sldId="312"/>
        </pc:sldMkLst>
        <pc:picChg chg="del">
          <ac:chgData name="友哉 牧内" userId="e697f5ca57bfde92" providerId="LiveId" clId="{88A09CCA-D15E-48D1-944D-6EB03343920A}" dt="2024-12-19T14:06:05.801" v="0"/>
          <ac:picMkLst>
            <pc:docMk/>
            <pc:sldMk cId="2933432830" sldId="312"/>
            <ac:picMk id="114" creationId="{226CF8D5-9A23-DE04-ED04-EF96E479CCA3}"/>
          </ac:picMkLst>
        </pc:picChg>
      </pc:sldChg>
      <pc:sldChg chg="delSp modTransition modAnim">
        <pc:chgData name="友哉 牧内" userId="e697f5ca57bfde92" providerId="LiveId" clId="{88A09CCA-D15E-48D1-944D-6EB03343920A}" dt="2024-12-19T14:06:05.801" v="0"/>
        <pc:sldMkLst>
          <pc:docMk/>
          <pc:sldMk cId="1070408756" sldId="315"/>
        </pc:sldMkLst>
        <pc:picChg chg="del">
          <ac:chgData name="友哉 牧内" userId="e697f5ca57bfde92" providerId="LiveId" clId="{88A09CCA-D15E-48D1-944D-6EB03343920A}" dt="2024-12-19T14:06:05.801" v="0"/>
          <ac:picMkLst>
            <pc:docMk/>
            <pc:sldMk cId="1070408756" sldId="315"/>
            <ac:picMk id="27" creationId="{3043A098-C795-1E52-DDC4-C2287A172B52}"/>
          </ac:picMkLst>
        </pc:picChg>
      </pc:sldChg>
      <pc:sldChg chg="modTransition">
        <pc:chgData name="友哉 牧内" userId="e697f5ca57bfde92" providerId="LiveId" clId="{88A09CCA-D15E-48D1-944D-6EB03343920A}" dt="2024-12-19T14:06:05.801" v="0"/>
        <pc:sldMkLst>
          <pc:docMk/>
          <pc:sldMk cId="328108761" sldId="316"/>
        </pc:sldMkLst>
      </pc:sldChg>
      <pc:sldChg chg="modTransition">
        <pc:chgData name="友哉 牧内" userId="e697f5ca57bfde92" providerId="LiveId" clId="{88A09CCA-D15E-48D1-944D-6EB03343920A}" dt="2024-12-19T14:06:05.801" v="0"/>
        <pc:sldMkLst>
          <pc:docMk/>
          <pc:sldMk cId="2671008708" sldId="318"/>
        </pc:sldMkLst>
      </pc:sldChg>
      <pc:sldChg chg="delSp modTransition modAnim">
        <pc:chgData name="友哉 牧内" userId="e697f5ca57bfde92" providerId="LiveId" clId="{88A09CCA-D15E-48D1-944D-6EB03343920A}" dt="2024-12-19T14:06:05.801" v="0"/>
        <pc:sldMkLst>
          <pc:docMk/>
          <pc:sldMk cId="471732696" sldId="319"/>
        </pc:sldMkLst>
        <pc:picChg chg="del">
          <ac:chgData name="友哉 牧内" userId="e697f5ca57bfde92" providerId="LiveId" clId="{88A09CCA-D15E-48D1-944D-6EB03343920A}" dt="2024-12-19T14:06:05.801" v="0"/>
          <ac:picMkLst>
            <pc:docMk/>
            <pc:sldMk cId="471732696" sldId="319"/>
            <ac:picMk id="125" creationId="{47E3FFA6-F89A-9F5A-4927-54B6E1CAFE82}"/>
          </ac:picMkLst>
        </pc:picChg>
      </pc:sldChg>
      <pc:sldChg chg="modTransition">
        <pc:chgData name="友哉 牧内" userId="e697f5ca57bfde92" providerId="LiveId" clId="{88A09CCA-D15E-48D1-944D-6EB03343920A}" dt="2024-12-19T14:06:05.801" v="0"/>
        <pc:sldMkLst>
          <pc:docMk/>
          <pc:sldMk cId="3240097661" sldId="320"/>
        </pc:sldMkLst>
      </pc:sldChg>
      <pc:sldChg chg="modTransition">
        <pc:chgData name="友哉 牧内" userId="e697f5ca57bfde92" providerId="LiveId" clId="{88A09CCA-D15E-48D1-944D-6EB03343920A}" dt="2024-12-19T14:06:05.801" v="0"/>
        <pc:sldMkLst>
          <pc:docMk/>
          <pc:sldMk cId="3566698754" sldId="321"/>
        </pc:sldMkLst>
      </pc:sldChg>
      <pc:sldChg chg="delSp modTransition modAnim">
        <pc:chgData name="友哉 牧内" userId="e697f5ca57bfde92" providerId="LiveId" clId="{88A09CCA-D15E-48D1-944D-6EB03343920A}" dt="2024-12-19T14:06:05.801" v="0"/>
        <pc:sldMkLst>
          <pc:docMk/>
          <pc:sldMk cId="1194626263" sldId="322"/>
        </pc:sldMkLst>
        <pc:picChg chg="del">
          <ac:chgData name="友哉 牧内" userId="e697f5ca57bfde92" providerId="LiveId" clId="{88A09CCA-D15E-48D1-944D-6EB03343920A}" dt="2024-12-19T14:06:05.801" v="0"/>
          <ac:picMkLst>
            <pc:docMk/>
            <pc:sldMk cId="1194626263" sldId="322"/>
            <ac:picMk id="97" creationId="{A1A11676-3C4D-5EDA-D871-84C5552D703C}"/>
          </ac:picMkLst>
        </pc:picChg>
      </pc:sldChg>
      <pc:sldChg chg="delSp modTransition modAnim">
        <pc:chgData name="友哉 牧内" userId="e697f5ca57bfde92" providerId="LiveId" clId="{88A09CCA-D15E-48D1-944D-6EB03343920A}" dt="2024-12-19T14:06:05.801" v="0"/>
        <pc:sldMkLst>
          <pc:docMk/>
          <pc:sldMk cId="2854270293" sldId="323"/>
        </pc:sldMkLst>
        <pc:picChg chg="del">
          <ac:chgData name="友哉 牧内" userId="e697f5ca57bfde92" providerId="LiveId" clId="{88A09CCA-D15E-48D1-944D-6EB03343920A}" dt="2024-12-19T14:06:05.801" v="0"/>
          <ac:picMkLst>
            <pc:docMk/>
            <pc:sldMk cId="2854270293" sldId="323"/>
            <ac:picMk id="92" creationId="{8DE5998D-28FA-BF47-5974-171667D286B5}"/>
          </ac:picMkLst>
        </pc:picChg>
      </pc:sldChg>
      <pc:sldChg chg="delSp modTransition modAnim">
        <pc:chgData name="友哉 牧内" userId="e697f5ca57bfde92" providerId="LiveId" clId="{88A09CCA-D15E-48D1-944D-6EB03343920A}" dt="2024-12-19T14:06:05.801" v="0"/>
        <pc:sldMkLst>
          <pc:docMk/>
          <pc:sldMk cId="3556400950" sldId="324"/>
        </pc:sldMkLst>
        <pc:picChg chg="del">
          <ac:chgData name="友哉 牧内" userId="e697f5ca57bfde92" providerId="LiveId" clId="{88A09CCA-D15E-48D1-944D-6EB03343920A}" dt="2024-12-19T14:06:05.801" v="0"/>
          <ac:picMkLst>
            <pc:docMk/>
            <pc:sldMk cId="3556400950" sldId="324"/>
            <ac:picMk id="21" creationId="{253C0B3F-FA75-57B7-DFA8-7DA7596894B9}"/>
          </ac:picMkLst>
        </pc:picChg>
      </pc:sldChg>
      <pc:sldChg chg="modTransition">
        <pc:chgData name="友哉 牧内" userId="e697f5ca57bfde92" providerId="LiveId" clId="{88A09CCA-D15E-48D1-944D-6EB03343920A}" dt="2024-12-19T14:06:05.801" v="0"/>
        <pc:sldMkLst>
          <pc:docMk/>
          <pc:sldMk cId="730590372" sldId="327"/>
        </pc:sldMkLst>
      </pc:sldChg>
      <pc:sldChg chg="modTransition">
        <pc:chgData name="友哉 牧内" userId="e697f5ca57bfde92" providerId="LiveId" clId="{88A09CCA-D15E-48D1-944D-6EB03343920A}" dt="2024-12-19T14:06:05.801" v="0"/>
        <pc:sldMkLst>
          <pc:docMk/>
          <pc:sldMk cId="2022715118" sldId="328"/>
        </pc:sldMkLst>
      </pc:sldChg>
      <pc:sldChg chg="delSp modTransition modAnim">
        <pc:chgData name="友哉 牧内" userId="e697f5ca57bfde92" providerId="LiveId" clId="{88A09CCA-D15E-48D1-944D-6EB03343920A}" dt="2024-12-19T14:06:05.801" v="0"/>
        <pc:sldMkLst>
          <pc:docMk/>
          <pc:sldMk cId="1209202655" sldId="329"/>
        </pc:sldMkLst>
        <pc:picChg chg="del">
          <ac:chgData name="友哉 牧内" userId="e697f5ca57bfde92" providerId="LiveId" clId="{88A09CCA-D15E-48D1-944D-6EB03343920A}" dt="2024-12-19T14:06:05.801" v="0"/>
          <ac:picMkLst>
            <pc:docMk/>
            <pc:sldMk cId="1209202655" sldId="329"/>
            <ac:picMk id="60" creationId="{1A08393C-F226-7D96-EA4B-73E09D95A290}"/>
          </ac:picMkLst>
        </pc:picChg>
      </pc:sldChg>
      <pc:sldChg chg="delSp modTransition modAnim">
        <pc:chgData name="友哉 牧内" userId="e697f5ca57bfde92" providerId="LiveId" clId="{88A09CCA-D15E-48D1-944D-6EB03343920A}" dt="2024-12-19T14:06:05.801" v="0"/>
        <pc:sldMkLst>
          <pc:docMk/>
          <pc:sldMk cId="3927800740" sldId="330"/>
        </pc:sldMkLst>
        <pc:picChg chg="del">
          <ac:chgData name="友哉 牧内" userId="e697f5ca57bfde92" providerId="LiveId" clId="{88A09CCA-D15E-48D1-944D-6EB03343920A}" dt="2024-12-19T14:06:05.801" v="0"/>
          <ac:picMkLst>
            <pc:docMk/>
            <pc:sldMk cId="3927800740" sldId="330"/>
            <ac:picMk id="21" creationId="{6B1F7182-BECB-5A0B-B35C-C31B4E90CE71}"/>
          </ac:picMkLst>
        </pc:picChg>
      </pc:sldChg>
      <pc:sldChg chg="delSp modTransition modAnim">
        <pc:chgData name="友哉 牧内" userId="e697f5ca57bfde92" providerId="LiveId" clId="{88A09CCA-D15E-48D1-944D-6EB03343920A}" dt="2024-12-19T14:06:05.801" v="0"/>
        <pc:sldMkLst>
          <pc:docMk/>
          <pc:sldMk cId="755995590" sldId="331"/>
        </pc:sldMkLst>
        <pc:picChg chg="del">
          <ac:chgData name="友哉 牧内" userId="e697f5ca57bfde92" providerId="LiveId" clId="{88A09CCA-D15E-48D1-944D-6EB03343920A}" dt="2024-12-19T14:06:05.801" v="0"/>
          <ac:picMkLst>
            <pc:docMk/>
            <pc:sldMk cId="755995590" sldId="331"/>
            <ac:picMk id="71" creationId="{30DA4BAD-F595-CF39-C6B6-81426B2A489A}"/>
          </ac:picMkLst>
        </pc:picChg>
      </pc:sldChg>
      <pc:sldChg chg="modTransition">
        <pc:chgData name="友哉 牧内" userId="e697f5ca57bfde92" providerId="LiveId" clId="{88A09CCA-D15E-48D1-944D-6EB03343920A}" dt="2024-12-19T14:06:05.801" v="0"/>
        <pc:sldMkLst>
          <pc:docMk/>
          <pc:sldMk cId="3523195629" sldId="332"/>
        </pc:sldMkLst>
      </pc:sldChg>
    </pc:docChg>
  </pc:docChgLst>
  <pc:docChgLst>
    <pc:chgData name="兵頭優奈" userId="474a8708-138b-4954-a06d-923d781ae7c4" providerId="ADAL" clId="{07E2E9AF-B79D-4347-ABF9-DD07F2529568}"/>
    <pc:docChg chg="modSld">
      <pc:chgData name="兵頭優奈" userId="474a8708-138b-4954-a06d-923d781ae7c4" providerId="ADAL" clId="{07E2E9AF-B79D-4347-ABF9-DD07F2529568}" dt="2024-12-20T08:58:37.545" v="0" actId="14100"/>
      <pc:docMkLst>
        <pc:docMk/>
      </pc:docMkLst>
      <pc:sldChg chg="modSp mod">
        <pc:chgData name="兵頭優奈" userId="474a8708-138b-4954-a06d-923d781ae7c4" providerId="ADAL" clId="{07E2E9AF-B79D-4347-ABF9-DD07F2529568}" dt="2024-12-20T08:58:37.545" v="0" actId="14100"/>
        <pc:sldMkLst>
          <pc:docMk/>
          <pc:sldMk cId="1019110949" sldId="276"/>
        </pc:sldMkLst>
        <pc:spChg chg="mod">
          <ac:chgData name="兵頭優奈" userId="474a8708-138b-4954-a06d-923d781ae7c4" providerId="ADAL" clId="{07E2E9AF-B79D-4347-ABF9-DD07F2529568}" dt="2024-12-20T08:58:37.545" v="0" actId="14100"/>
          <ac:spMkLst>
            <pc:docMk/>
            <pc:sldMk cId="1019110949" sldId="276"/>
            <ac:spMk id="2" creationId="{A409C07C-BFD4-2E72-0ED5-82C15AEE793F}"/>
          </ac:spMkLst>
        </pc:spChg>
      </pc:sldChg>
    </pc:docChg>
  </pc:docChgLst>
  <pc:docChgLst>
    <pc:chgData name="白崎有紗" userId="aef3f48f-c445-4f0a-b449-61bc67be44a2" providerId="ADAL" clId="{FE9C534D-8CA9-4894-8B31-322A22F7D765}"/>
    <pc:docChg chg="undo redo custSel delSld modSld sldOrd modSection">
      <pc:chgData name="白崎有紗" userId="aef3f48f-c445-4f0a-b449-61bc67be44a2" providerId="ADAL" clId="{FE9C534D-8CA9-4894-8B31-322A22F7D765}" dt="2024-12-20T01:03:47.500" v="61" actId="1076"/>
      <pc:docMkLst>
        <pc:docMk/>
      </pc:docMkLst>
      <pc:sldChg chg="modSp mod">
        <pc:chgData name="白崎有紗" userId="aef3f48f-c445-4f0a-b449-61bc67be44a2" providerId="ADAL" clId="{FE9C534D-8CA9-4894-8B31-322A22F7D765}" dt="2024-12-19T14:33:33.692" v="2" actId="113"/>
        <pc:sldMkLst>
          <pc:docMk/>
          <pc:sldMk cId="2598821726" sldId="288"/>
        </pc:sldMkLst>
        <pc:spChg chg="mod">
          <ac:chgData name="白崎有紗" userId="aef3f48f-c445-4f0a-b449-61bc67be44a2" providerId="ADAL" clId="{FE9C534D-8CA9-4894-8B31-322A22F7D765}" dt="2024-12-19T14:33:33.692" v="2" actId="113"/>
          <ac:spMkLst>
            <pc:docMk/>
            <pc:sldMk cId="2598821726" sldId="288"/>
            <ac:spMk id="7" creationId="{0AD0721D-628B-C697-FE64-CCC24920BAA7}"/>
          </ac:spMkLst>
        </pc:spChg>
      </pc:sldChg>
      <pc:sldChg chg="modSp mod">
        <pc:chgData name="白崎有紗" userId="aef3f48f-c445-4f0a-b449-61bc67be44a2" providerId="ADAL" clId="{FE9C534D-8CA9-4894-8B31-322A22F7D765}" dt="2024-12-19T16:26:21.504" v="7" actId="20577"/>
        <pc:sldMkLst>
          <pc:docMk/>
          <pc:sldMk cId="535451955" sldId="289"/>
        </pc:sldMkLst>
        <pc:spChg chg="mod">
          <ac:chgData name="白崎有紗" userId="aef3f48f-c445-4f0a-b449-61bc67be44a2" providerId="ADAL" clId="{FE9C534D-8CA9-4894-8B31-322A22F7D765}" dt="2024-12-19T16:26:21.504" v="7" actId="20577"/>
          <ac:spMkLst>
            <pc:docMk/>
            <pc:sldMk cId="535451955" sldId="289"/>
            <ac:spMk id="121" creationId="{270B5EE7-AB06-4A8E-B48B-9ECD5A4770F0}"/>
          </ac:spMkLst>
        </pc:spChg>
      </pc:sldChg>
      <pc:sldChg chg="del">
        <pc:chgData name="白崎有紗" userId="aef3f48f-c445-4f0a-b449-61bc67be44a2" providerId="ADAL" clId="{FE9C534D-8CA9-4894-8B31-322A22F7D765}" dt="2024-12-19T19:07:54.354" v="9" actId="2696"/>
        <pc:sldMkLst>
          <pc:docMk/>
          <pc:sldMk cId="1412284167" sldId="309"/>
        </pc:sldMkLst>
      </pc:sldChg>
      <pc:sldChg chg="modSp mod">
        <pc:chgData name="白崎有紗" userId="aef3f48f-c445-4f0a-b449-61bc67be44a2" providerId="ADAL" clId="{FE9C534D-8CA9-4894-8B31-322A22F7D765}" dt="2024-12-19T14:33:21.239" v="1" actId="20577"/>
        <pc:sldMkLst>
          <pc:docMk/>
          <pc:sldMk cId="471732696" sldId="319"/>
        </pc:sldMkLst>
        <pc:spChg chg="mod">
          <ac:chgData name="白崎有紗" userId="aef3f48f-c445-4f0a-b449-61bc67be44a2" providerId="ADAL" clId="{FE9C534D-8CA9-4894-8B31-322A22F7D765}" dt="2024-12-19T14:33:21.239" v="1" actId="20577"/>
          <ac:spMkLst>
            <pc:docMk/>
            <pc:sldMk cId="471732696" sldId="319"/>
            <ac:spMk id="2" creationId="{7D2DB0FC-424A-0F0D-1FCD-ABB055DFDD4D}"/>
          </ac:spMkLst>
        </pc:spChg>
      </pc:sldChg>
      <pc:sldChg chg="del">
        <pc:chgData name="白崎有紗" userId="aef3f48f-c445-4f0a-b449-61bc67be44a2" providerId="ADAL" clId="{FE9C534D-8CA9-4894-8B31-322A22F7D765}" dt="2024-12-19T19:07:51.065" v="8" actId="2696"/>
        <pc:sldMkLst>
          <pc:docMk/>
          <pc:sldMk cId="3240097661" sldId="320"/>
        </pc:sldMkLst>
      </pc:sldChg>
      <pc:sldChg chg="ord">
        <pc:chgData name="白崎有紗" userId="aef3f48f-c445-4f0a-b449-61bc67be44a2" providerId="ADAL" clId="{FE9C534D-8CA9-4894-8B31-322A22F7D765}" dt="2024-12-19T19:09:06.632" v="15" actId="20578"/>
        <pc:sldMkLst>
          <pc:docMk/>
          <pc:sldMk cId="3566698754" sldId="321"/>
        </pc:sldMkLst>
      </pc:sldChg>
      <pc:sldChg chg="addSp delSp modSp mod modAnim">
        <pc:chgData name="白崎有紗" userId="aef3f48f-c445-4f0a-b449-61bc67be44a2" providerId="ADAL" clId="{FE9C534D-8CA9-4894-8B31-322A22F7D765}" dt="2024-12-20T00:41:28.916" v="43"/>
        <pc:sldMkLst>
          <pc:docMk/>
          <pc:sldMk cId="3998092678" sldId="334"/>
        </pc:sldMkLst>
        <pc:spChg chg="mod topLvl">
          <ac:chgData name="白崎有紗" userId="aef3f48f-c445-4f0a-b449-61bc67be44a2" providerId="ADAL" clId="{FE9C534D-8CA9-4894-8B31-322A22F7D765}" dt="2024-12-20T00:41:23.161" v="42" actId="164"/>
          <ac:spMkLst>
            <pc:docMk/>
            <pc:sldMk cId="3998092678" sldId="334"/>
            <ac:spMk id="5" creationId="{5FF4F0B5-ACE4-AEFA-789D-E45461279EE3}"/>
          </ac:spMkLst>
        </pc:spChg>
        <pc:spChg chg="mod topLvl">
          <ac:chgData name="白崎有紗" userId="aef3f48f-c445-4f0a-b449-61bc67be44a2" providerId="ADAL" clId="{FE9C534D-8CA9-4894-8B31-322A22F7D765}" dt="2024-12-20T00:41:03.341" v="40" actId="165"/>
          <ac:spMkLst>
            <pc:docMk/>
            <pc:sldMk cId="3998092678" sldId="334"/>
            <ac:spMk id="11" creationId="{5F77F43A-8E36-8589-5ADE-88A2FE213E1E}"/>
          </ac:spMkLst>
        </pc:spChg>
        <pc:spChg chg="mod topLvl">
          <ac:chgData name="白崎有紗" userId="aef3f48f-c445-4f0a-b449-61bc67be44a2" providerId="ADAL" clId="{FE9C534D-8CA9-4894-8B31-322A22F7D765}" dt="2024-12-20T00:41:03.341" v="40" actId="165"/>
          <ac:spMkLst>
            <pc:docMk/>
            <pc:sldMk cId="3998092678" sldId="334"/>
            <ac:spMk id="13" creationId="{64ED4CFB-7589-01EA-327F-A1E796EB2643}"/>
          </ac:spMkLst>
        </pc:spChg>
        <pc:spChg chg="mod topLvl">
          <ac:chgData name="白崎有紗" userId="aef3f48f-c445-4f0a-b449-61bc67be44a2" providerId="ADAL" clId="{FE9C534D-8CA9-4894-8B31-322A22F7D765}" dt="2024-12-20T00:41:03.341" v="40" actId="165"/>
          <ac:spMkLst>
            <pc:docMk/>
            <pc:sldMk cId="3998092678" sldId="334"/>
            <ac:spMk id="17" creationId="{AB8570A4-384C-A37D-E5CC-506B3DFCD94C}"/>
          </ac:spMkLst>
        </pc:spChg>
        <pc:spChg chg="mod topLvl">
          <ac:chgData name="白崎有紗" userId="aef3f48f-c445-4f0a-b449-61bc67be44a2" providerId="ADAL" clId="{FE9C534D-8CA9-4894-8B31-322A22F7D765}" dt="2024-12-20T00:41:03.341" v="40" actId="165"/>
          <ac:spMkLst>
            <pc:docMk/>
            <pc:sldMk cId="3998092678" sldId="334"/>
            <ac:spMk id="18" creationId="{1E203C70-FB29-8CC5-42C9-AB05DB90A17C}"/>
          </ac:spMkLst>
        </pc:spChg>
        <pc:spChg chg="mod topLvl">
          <ac:chgData name="白崎有紗" userId="aef3f48f-c445-4f0a-b449-61bc67be44a2" providerId="ADAL" clId="{FE9C534D-8CA9-4894-8B31-322A22F7D765}" dt="2024-12-20T00:41:03.341" v="40" actId="165"/>
          <ac:spMkLst>
            <pc:docMk/>
            <pc:sldMk cId="3998092678" sldId="334"/>
            <ac:spMk id="19" creationId="{0B51F712-D778-A612-C156-FF6E130D4EA9}"/>
          </ac:spMkLst>
        </pc:spChg>
        <pc:spChg chg="mod topLvl">
          <ac:chgData name="白崎有紗" userId="aef3f48f-c445-4f0a-b449-61bc67be44a2" providerId="ADAL" clId="{FE9C534D-8CA9-4894-8B31-322A22F7D765}" dt="2024-12-20T00:41:03.341" v="40" actId="165"/>
          <ac:spMkLst>
            <pc:docMk/>
            <pc:sldMk cId="3998092678" sldId="334"/>
            <ac:spMk id="20" creationId="{2B64BACB-9099-A7CD-A53A-7B8EAD64B0B6}"/>
          </ac:spMkLst>
        </pc:spChg>
        <pc:spChg chg="mod topLvl">
          <ac:chgData name="白崎有紗" userId="aef3f48f-c445-4f0a-b449-61bc67be44a2" providerId="ADAL" clId="{FE9C534D-8CA9-4894-8B31-322A22F7D765}" dt="2024-12-20T00:41:03.341" v="40" actId="165"/>
          <ac:spMkLst>
            <pc:docMk/>
            <pc:sldMk cId="3998092678" sldId="334"/>
            <ac:spMk id="21" creationId="{C833B7A6-3984-4665-A65D-CC5269FFFD98}"/>
          </ac:spMkLst>
        </pc:spChg>
        <pc:spChg chg="mod topLvl">
          <ac:chgData name="白崎有紗" userId="aef3f48f-c445-4f0a-b449-61bc67be44a2" providerId="ADAL" clId="{FE9C534D-8CA9-4894-8B31-322A22F7D765}" dt="2024-12-20T00:41:03.341" v="40" actId="165"/>
          <ac:spMkLst>
            <pc:docMk/>
            <pc:sldMk cId="3998092678" sldId="334"/>
            <ac:spMk id="22" creationId="{899CDAC7-5E7A-2068-5803-C1B4E8E09B20}"/>
          </ac:spMkLst>
        </pc:spChg>
        <pc:spChg chg="mod topLvl">
          <ac:chgData name="白崎有紗" userId="aef3f48f-c445-4f0a-b449-61bc67be44a2" providerId="ADAL" clId="{FE9C534D-8CA9-4894-8B31-322A22F7D765}" dt="2024-12-20T00:41:03.341" v="40" actId="165"/>
          <ac:spMkLst>
            <pc:docMk/>
            <pc:sldMk cId="3998092678" sldId="334"/>
            <ac:spMk id="23" creationId="{45AFD378-9248-E1DF-C5B2-DEAD46A272E1}"/>
          </ac:spMkLst>
        </pc:spChg>
        <pc:spChg chg="mod topLvl">
          <ac:chgData name="白崎有紗" userId="aef3f48f-c445-4f0a-b449-61bc67be44a2" providerId="ADAL" clId="{FE9C534D-8CA9-4894-8B31-322A22F7D765}" dt="2024-12-20T00:41:17.686" v="41" actId="164"/>
          <ac:spMkLst>
            <pc:docMk/>
            <pc:sldMk cId="3998092678" sldId="334"/>
            <ac:spMk id="24" creationId="{7DA5E272-EF7E-9EE2-CE6F-4B1C3D3E75F2}"/>
          </ac:spMkLst>
        </pc:spChg>
        <pc:spChg chg="mod topLvl">
          <ac:chgData name="白崎有紗" userId="aef3f48f-c445-4f0a-b449-61bc67be44a2" providerId="ADAL" clId="{FE9C534D-8CA9-4894-8B31-322A22F7D765}" dt="2024-12-20T00:41:17.686" v="41" actId="164"/>
          <ac:spMkLst>
            <pc:docMk/>
            <pc:sldMk cId="3998092678" sldId="334"/>
            <ac:spMk id="25" creationId="{6A16F393-097F-0145-1C1F-8F22A1BB8C5F}"/>
          </ac:spMkLst>
        </pc:spChg>
        <pc:spChg chg="mod topLvl">
          <ac:chgData name="白崎有紗" userId="aef3f48f-c445-4f0a-b449-61bc67be44a2" providerId="ADAL" clId="{FE9C534D-8CA9-4894-8B31-322A22F7D765}" dt="2024-12-20T00:41:03.341" v="40" actId="165"/>
          <ac:spMkLst>
            <pc:docMk/>
            <pc:sldMk cId="3998092678" sldId="334"/>
            <ac:spMk id="31" creationId="{43DBA3B7-7821-3D3E-8D8A-E62B392ACBFF}"/>
          </ac:spMkLst>
        </pc:spChg>
        <pc:spChg chg="mod topLvl">
          <ac:chgData name="白崎有紗" userId="aef3f48f-c445-4f0a-b449-61bc67be44a2" providerId="ADAL" clId="{FE9C534D-8CA9-4894-8B31-322A22F7D765}" dt="2024-12-20T00:41:17.686" v="41" actId="164"/>
          <ac:spMkLst>
            <pc:docMk/>
            <pc:sldMk cId="3998092678" sldId="334"/>
            <ac:spMk id="32" creationId="{D91F1C80-B45D-34A6-7225-F1F1D336B60E}"/>
          </ac:spMkLst>
        </pc:spChg>
        <pc:spChg chg="mod">
          <ac:chgData name="白崎有紗" userId="aef3f48f-c445-4f0a-b449-61bc67be44a2" providerId="ADAL" clId="{FE9C534D-8CA9-4894-8B31-322A22F7D765}" dt="2024-12-20T00:41:17.686" v="41" actId="164"/>
          <ac:spMkLst>
            <pc:docMk/>
            <pc:sldMk cId="3998092678" sldId="334"/>
            <ac:spMk id="58" creationId="{57F19924-3183-1AF4-BBD7-4C274A5C8837}"/>
          </ac:spMkLst>
        </pc:spChg>
        <pc:grpChg chg="del">
          <ac:chgData name="白崎有紗" userId="aef3f48f-c445-4f0a-b449-61bc67be44a2" providerId="ADAL" clId="{FE9C534D-8CA9-4894-8B31-322A22F7D765}" dt="2024-12-20T00:41:03.341" v="40" actId="165"/>
          <ac:grpSpMkLst>
            <pc:docMk/>
            <pc:sldMk cId="3998092678" sldId="334"/>
            <ac:grpSpMk id="2" creationId="{625319E1-96DE-79D7-4289-D4C0E0A24AAF}"/>
          </ac:grpSpMkLst>
        </pc:grpChg>
        <pc:grpChg chg="add mod">
          <ac:chgData name="白崎有紗" userId="aef3f48f-c445-4f0a-b449-61bc67be44a2" providerId="ADAL" clId="{FE9C534D-8CA9-4894-8B31-322A22F7D765}" dt="2024-12-20T00:41:23.161" v="42" actId="164"/>
          <ac:grpSpMkLst>
            <pc:docMk/>
            <pc:sldMk cId="3998092678" sldId="334"/>
            <ac:grpSpMk id="3" creationId="{7EE36828-331A-0463-1F29-0C34EA1B0036}"/>
          </ac:grpSpMkLst>
        </pc:grpChg>
        <pc:grpChg chg="mod topLvl">
          <ac:chgData name="白崎有紗" userId="aef3f48f-c445-4f0a-b449-61bc67be44a2" providerId="ADAL" clId="{FE9C534D-8CA9-4894-8B31-322A22F7D765}" dt="2024-12-20T00:41:03.341" v="40" actId="165"/>
          <ac:grpSpMkLst>
            <pc:docMk/>
            <pc:sldMk cId="3998092678" sldId="334"/>
            <ac:grpSpMk id="10" creationId="{BABFBB6E-C26F-463D-229A-A7D1B4A8D254}"/>
          </ac:grpSpMkLst>
        </pc:grpChg>
        <pc:grpChg chg="del">
          <ac:chgData name="白崎有紗" userId="aef3f48f-c445-4f0a-b449-61bc67be44a2" providerId="ADAL" clId="{FE9C534D-8CA9-4894-8B31-322A22F7D765}" dt="2024-12-20T00:41:03.341" v="40" actId="165"/>
          <ac:grpSpMkLst>
            <pc:docMk/>
            <pc:sldMk cId="3998092678" sldId="334"/>
            <ac:grpSpMk id="12" creationId="{97E4673D-9C3C-ED67-28EB-362EC09F9712}"/>
          </ac:grpSpMkLst>
        </pc:grpChg>
        <pc:grpChg chg="del">
          <ac:chgData name="白崎有紗" userId="aef3f48f-c445-4f0a-b449-61bc67be44a2" providerId="ADAL" clId="{FE9C534D-8CA9-4894-8B31-322A22F7D765}" dt="2024-12-20T00:41:03.341" v="40" actId="165"/>
          <ac:grpSpMkLst>
            <pc:docMk/>
            <pc:sldMk cId="3998092678" sldId="334"/>
            <ac:grpSpMk id="14" creationId="{DEE4EB02-01FF-50DA-3DD7-FB11738778C0}"/>
          </ac:grpSpMkLst>
        </pc:grpChg>
        <pc:grpChg chg="del">
          <ac:chgData name="白崎有紗" userId="aef3f48f-c445-4f0a-b449-61bc67be44a2" providerId="ADAL" clId="{FE9C534D-8CA9-4894-8B31-322A22F7D765}" dt="2024-12-20T00:41:03.341" v="40" actId="165"/>
          <ac:grpSpMkLst>
            <pc:docMk/>
            <pc:sldMk cId="3998092678" sldId="334"/>
            <ac:grpSpMk id="15" creationId="{0C337C2C-39F3-2A45-5194-353BB924FF8D}"/>
          </ac:grpSpMkLst>
        </pc:grpChg>
        <pc:grpChg chg="add mod">
          <ac:chgData name="白崎有紗" userId="aef3f48f-c445-4f0a-b449-61bc67be44a2" providerId="ADAL" clId="{FE9C534D-8CA9-4894-8B31-322A22F7D765}" dt="2024-12-20T00:41:23.161" v="42" actId="164"/>
          <ac:grpSpMkLst>
            <pc:docMk/>
            <pc:sldMk cId="3998092678" sldId="334"/>
            <ac:grpSpMk id="26" creationId="{D4688BC4-F972-36F9-A93B-8AEE22E82AAF}"/>
          </ac:grpSpMkLst>
        </pc:grpChg>
        <pc:grpChg chg="del">
          <ac:chgData name="白崎有紗" userId="aef3f48f-c445-4f0a-b449-61bc67be44a2" providerId="ADAL" clId="{FE9C534D-8CA9-4894-8B31-322A22F7D765}" dt="2024-12-20T00:41:03.341" v="40" actId="165"/>
          <ac:grpSpMkLst>
            <pc:docMk/>
            <pc:sldMk cId="3998092678" sldId="334"/>
            <ac:grpSpMk id="56" creationId="{27501F7B-1F2E-A5CC-CEE6-E5CF390E4C4E}"/>
          </ac:grpSpMkLst>
        </pc:grpChg>
        <pc:picChg chg="mod topLvl">
          <ac:chgData name="白崎有紗" userId="aef3f48f-c445-4f0a-b449-61bc67be44a2" providerId="ADAL" clId="{FE9C534D-8CA9-4894-8B31-322A22F7D765}" dt="2024-12-20T00:41:03.341" v="40" actId="165"/>
          <ac:picMkLst>
            <pc:docMk/>
            <pc:sldMk cId="3998092678" sldId="334"/>
            <ac:picMk id="9" creationId="{F2D70858-D169-C1F3-A139-4D8E0E63CA8B}"/>
          </ac:picMkLst>
        </pc:picChg>
        <pc:picChg chg="mod topLvl">
          <ac:chgData name="白崎有紗" userId="aef3f48f-c445-4f0a-b449-61bc67be44a2" providerId="ADAL" clId="{FE9C534D-8CA9-4894-8B31-322A22F7D765}" dt="2024-12-20T00:41:17.686" v="41" actId="164"/>
          <ac:picMkLst>
            <pc:docMk/>
            <pc:sldMk cId="3998092678" sldId="334"/>
            <ac:picMk id="27" creationId="{EFFDB4DC-A590-7F94-9221-F8E335C76B56}"/>
          </ac:picMkLst>
        </pc:picChg>
        <pc:picChg chg="mod topLvl">
          <ac:chgData name="白崎有紗" userId="aef3f48f-c445-4f0a-b449-61bc67be44a2" providerId="ADAL" clId="{FE9C534D-8CA9-4894-8B31-322A22F7D765}" dt="2024-12-20T00:41:17.686" v="41" actId="164"/>
          <ac:picMkLst>
            <pc:docMk/>
            <pc:sldMk cId="3998092678" sldId="334"/>
            <ac:picMk id="28" creationId="{D2252D3C-23A3-D48A-4052-87A89DC12628}"/>
          </ac:picMkLst>
        </pc:picChg>
        <pc:picChg chg="mod topLvl">
          <ac:chgData name="白崎有紗" userId="aef3f48f-c445-4f0a-b449-61bc67be44a2" providerId="ADAL" clId="{FE9C534D-8CA9-4894-8B31-322A22F7D765}" dt="2024-12-20T00:41:17.686" v="41" actId="164"/>
          <ac:picMkLst>
            <pc:docMk/>
            <pc:sldMk cId="3998092678" sldId="334"/>
            <ac:picMk id="30" creationId="{43D42C9B-DF67-7C41-F916-00F5117983B1}"/>
          </ac:picMkLst>
        </pc:picChg>
        <pc:picChg chg="mod">
          <ac:chgData name="白崎有紗" userId="aef3f48f-c445-4f0a-b449-61bc67be44a2" providerId="ADAL" clId="{FE9C534D-8CA9-4894-8B31-322A22F7D765}" dt="2024-12-20T00:41:03.341" v="40" actId="165"/>
          <ac:picMkLst>
            <pc:docMk/>
            <pc:sldMk cId="3998092678" sldId="334"/>
            <ac:picMk id="33" creationId="{EEDC94DD-2411-FA7A-2CB5-DC6295739309}"/>
          </ac:picMkLst>
        </pc:picChg>
        <pc:picChg chg="mod">
          <ac:chgData name="白崎有紗" userId="aef3f48f-c445-4f0a-b449-61bc67be44a2" providerId="ADAL" clId="{FE9C534D-8CA9-4894-8B31-322A22F7D765}" dt="2024-12-20T00:41:03.341" v="40" actId="165"/>
          <ac:picMkLst>
            <pc:docMk/>
            <pc:sldMk cId="3998092678" sldId="334"/>
            <ac:picMk id="34" creationId="{8BBB3E38-52E9-4DC2-8F24-FE21E12AA567}"/>
          </ac:picMkLst>
        </pc:picChg>
        <pc:picChg chg="mod">
          <ac:chgData name="白崎有紗" userId="aef3f48f-c445-4f0a-b449-61bc67be44a2" providerId="ADAL" clId="{FE9C534D-8CA9-4894-8B31-322A22F7D765}" dt="2024-12-20T00:41:03.341" v="40" actId="165"/>
          <ac:picMkLst>
            <pc:docMk/>
            <pc:sldMk cId="3998092678" sldId="334"/>
            <ac:picMk id="42" creationId="{E0F07644-A07F-EFDC-CEA2-ACF79DAD07A6}"/>
          </ac:picMkLst>
        </pc:picChg>
        <pc:picChg chg="mod topLvl">
          <ac:chgData name="白崎有紗" userId="aef3f48f-c445-4f0a-b449-61bc67be44a2" providerId="ADAL" clId="{FE9C534D-8CA9-4894-8B31-322A22F7D765}" dt="2024-12-20T00:41:03.341" v="40" actId="165"/>
          <ac:picMkLst>
            <pc:docMk/>
            <pc:sldMk cId="3998092678" sldId="334"/>
            <ac:picMk id="43" creationId="{363BD834-F8B5-1426-22A0-EEB6D5150A4B}"/>
          </ac:picMkLst>
        </pc:picChg>
        <pc:picChg chg="mod topLvl">
          <ac:chgData name="白崎有紗" userId="aef3f48f-c445-4f0a-b449-61bc67be44a2" providerId="ADAL" clId="{FE9C534D-8CA9-4894-8B31-322A22F7D765}" dt="2024-12-20T00:41:03.341" v="40" actId="165"/>
          <ac:picMkLst>
            <pc:docMk/>
            <pc:sldMk cId="3998092678" sldId="334"/>
            <ac:picMk id="51" creationId="{C52F73D5-1B55-0933-A796-6F8BE60E9FC0}"/>
          </ac:picMkLst>
        </pc:picChg>
        <pc:picChg chg="mod">
          <ac:chgData name="白崎有紗" userId="aef3f48f-c445-4f0a-b449-61bc67be44a2" providerId="ADAL" clId="{FE9C534D-8CA9-4894-8B31-322A22F7D765}" dt="2024-12-20T00:41:17.686" v="41" actId="164"/>
          <ac:picMkLst>
            <pc:docMk/>
            <pc:sldMk cId="3998092678" sldId="334"/>
            <ac:picMk id="57" creationId="{9B0D0552-0BBB-EAF2-5E04-4B4307C0D950}"/>
          </ac:picMkLst>
        </pc:picChg>
        <pc:picChg chg="mod">
          <ac:chgData name="白崎有紗" userId="aef3f48f-c445-4f0a-b449-61bc67be44a2" providerId="ADAL" clId="{FE9C534D-8CA9-4894-8B31-322A22F7D765}" dt="2024-12-20T00:41:17.686" v="41" actId="164"/>
          <ac:picMkLst>
            <pc:docMk/>
            <pc:sldMk cId="3998092678" sldId="334"/>
            <ac:picMk id="60" creationId="{DB77C865-D445-A3E4-7182-64383976BD76}"/>
          </ac:picMkLst>
        </pc:picChg>
      </pc:sldChg>
      <pc:sldChg chg="modSp mod modShow">
        <pc:chgData name="白崎有紗" userId="aef3f48f-c445-4f0a-b449-61bc67be44a2" providerId="ADAL" clId="{FE9C534D-8CA9-4894-8B31-322A22F7D765}" dt="2024-12-20T01:03:47.500" v="61" actId="1076"/>
        <pc:sldMkLst>
          <pc:docMk/>
          <pc:sldMk cId="3502872619" sldId="1430"/>
        </pc:sldMkLst>
        <pc:spChg chg="mod">
          <ac:chgData name="白崎有紗" userId="aef3f48f-c445-4f0a-b449-61bc67be44a2" providerId="ADAL" clId="{FE9C534D-8CA9-4894-8B31-322A22F7D765}" dt="2024-12-20T01:03:47.500" v="61" actId="1076"/>
          <ac:spMkLst>
            <pc:docMk/>
            <pc:sldMk cId="3502872619" sldId="1430"/>
            <ac:spMk id="2" creationId="{00000000-0000-0000-0000-000000000000}"/>
          </ac:spMkLst>
        </pc:spChg>
      </pc:sldChg>
    </pc:docChg>
  </pc:docChgLst>
  <pc:docChgLst>
    <pc:chgData name="田所大樹" userId="S::s2211990@u.tsukuba.ac.jp::7272e5d6-9fca-48a3-8571-c1a5d25d6e0a" providerId="AD" clId="Web-{43563F83-869E-4B52-9D52-E7EA00582DE0}"/>
    <pc:docChg chg="modSld">
      <pc:chgData name="田所大樹" userId="S::s2211990@u.tsukuba.ac.jp::7272e5d6-9fca-48a3-8571-c1a5d25d6e0a" providerId="AD" clId="Web-{43563F83-869E-4B52-9D52-E7EA00582DE0}" dt="2024-12-20T03:48:33.251" v="1" actId="1076"/>
      <pc:docMkLst>
        <pc:docMk/>
      </pc:docMkLst>
      <pc:sldChg chg="modSp">
        <pc:chgData name="田所大樹" userId="S::s2211990@u.tsukuba.ac.jp::7272e5d6-9fca-48a3-8571-c1a5d25d6e0a" providerId="AD" clId="Web-{43563F83-869E-4B52-9D52-E7EA00582DE0}" dt="2024-12-20T03:48:33.251" v="1" actId="1076"/>
        <pc:sldMkLst>
          <pc:docMk/>
          <pc:sldMk cId="4220479954" sldId="269"/>
        </pc:sldMkLst>
        <pc:spChg chg="mod">
          <ac:chgData name="田所大樹" userId="S::s2211990@u.tsukuba.ac.jp::7272e5d6-9fca-48a3-8571-c1a5d25d6e0a" providerId="AD" clId="Web-{43563F83-869E-4B52-9D52-E7EA00582DE0}" dt="2024-12-20T03:48:33.251" v="1" actId="1076"/>
          <ac:spMkLst>
            <pc:docMk/>
            <pc:sldMk cId="4220479954" sldId="269"/>
            <ac:spMk id="7" creationId="{1E1D0792-02F8-22BA-0EB3-763B6054A1AA}"/>
          </ac:spMkLst>
        </pc:spChg>
        <pc:spChg chg="mod">
          <ac:chgData name="田所大樹" userId="S::s2211990@u.tsukuba.ac.jp::7272e5d6-9fca-48a3-8571-c1a5d25d6e0a" providerId="AD" clId="Web-{43563F83-869E-4B52-9D52-E7EA00582DE0}" dt="2024-12-20T03:48:30.094" v="0" actId="1076"/>
          <ac:spMkLst>
            <pc:docMk/>
            <pc:sldMk cId="4220479954" sldId="269"/>
            <ac:spMk id="10" creationId="{512A8A15-21D2-A3B2-46C3-DFB06A6B9F7A}"/>
          </ac:spMkLst>
        </pc:spChg>
      </pc:sldChg>
    </pc:docChg>
  </pc:docChgLst>
  <pc:docChgLst>
    <pc:chgData name="落合一翔" userId="S::s2212067@u.tsukuba.ac.jp::1b85f440-20dc-4723-882b-e1c14f53540b" providerId="AD" clId="Web-{4F90731E-7147-4558-A9B7-731780545368}"/>
    <pc:docChg chg="modSld">
      <pc:chgData name="落合一翔" userId="S::s2212067@u.tsukuba.ac.jp::1b85f440-20dc-4723-882b-e1c14f53540b" providerId="AD" clId="Web-{4F90731E-7147-4558-A9B7-731780545368}" dt="2024-12-20T04:03:35.293" v="4" actId="14100"/>
      <pc:docMkLst>
        <pc:docMk/>
      </pc:docMkLst>
      <pc:sldChg chg="modSp">
        <pc:chgData name="落合一翔" userId="S::s2212067@u.tsukuba.ac.jp::1b85f440-20dc-4723-882b-e1c14f53540b" providerId="AD" clId="Web-{4F90731E-7147-4558-A9B7-731780545368}" dt="2024-12-20T03:21:21.421" v="2" actId="20577"/>
        <pc:sldMkLst>
          <pc:docMk/>
          <pc:sldMk cId="4035813549" sldId="306"/>
        </pc:sldMkLst>
        <pc:spChg chg="mod">
          <ac:chgData name="落合一翔" userId="S::s2212067@u.tsukuba.ac.jp::1b85f440-20dc-4723-882b-e1c14f53540b" providerId="AD" clId="Web-{4F90731E-7147-4558-A9B7-731780545368}" dt="2024-12-20T03:21:21.421" v="2" actId="20577"/>
          <ac:spMkLst>
            <pc:docMk/>
            <pc:sldMk cId="4035813549" sldId="306"/>
            <ac:spMk id="41" creationId="{3EDC9D33-FDAA-E223-DF79-9279B135002B}"/>
          </ac:spMkLst>
        </pc:spChg>
      </pc:sldChg>
      <pc:sldChg chg="modSp">
        <pc:chgData name="落合一翔" userId="S::s2212067@u.tsukuba.ac.jp::1b85f440-20dc-4723-882b-e1c14f53540b" providerId="AD" clId="Web-{4F90731E-7147-4558-A9B7-731780545368}" dt="2024-12-20T04:03:35.293" v="4" actId="14100"/>
        <pc:sldMkLst>
          <pc:docMk/>
          <pc:sldMk cId="471732696" sldId="319"/>
        </pc:sldMkLst>
        <pc:spChg chg="mod">
          <ac:chgData name="落合一翔" userId="S::s2212067@u.tsukuba.ac.jp::1b85f440-20dc-4723-882b-e1c14f53540b" providerId="AD" clId="Web-{4F90731E-7147-4558-A9B7-731780545368}" dt="2024-12-20T04:03:35.293" v="4" actId="14100"/>
          <ac:spMkLst>
            <pc:docMk/>
            <pc:sldMk cId="471732696" sldId="319"/>
            <ac:spMk id="2" creationId="{7D2DB0FC-424A-0F0D-1FCD-ABB055DFDD4D}"/>
          </ac:spMkLst>
        </pc:spChg>
      </pc:sldChg>
    </pc:docChg>
  </pc:docChgLst>
  <pc:docChgLst>
    <pc:chgData name="有田智一" userId="S::arita.tomokazu.gb@u.tsukuba.ac.jp::4306a1ce-4512-474b-aaa2-85cd6c0752a4" providerId="AD" clId="Web-{18CC2B2D-0E20-4766-A70E-0BAA9A21DDDC}"/>
    <pc:docChg chg="sldOrd">
      <pc:chgData name="有田智一" userId="S::arita.tomokazu.gb@u.tsukuba.ac.jp::4306a1ce-4512-474b-aaa2-85cd6c0752a4" providerId="AD" clId="Web-{18CC2B2D-0E20-4766-A70E-0BAA9A21DDDC}" dt="2024-12-20T03:57:16.408" v="0"/>
      <pc:docMkLst>
        <pc:docMk/>
      </pc:docMkLst>
      <pc:sldChg chg="ord">
        <pc:chgData name="有田智一" userId="S::arita.tomokazu.gb@u.tsukuba.ac.jp::4306a1ce-4512-474b-aaa2-85cd6c0752a4" providerId="AD" clId="Web-{18CC2B2D-0E20-4766-A70E-0BAA9A21DDDC}" dt="2024-12-20T03:57:16.408" v="0"/>
        <pc:sldMkLst>
          <pc:docMk/>
          <pc:sldMk cId="1194626263" sldId="322"/>
        </pc:sldMkLst>
      </pc:sldChg>
    </pc:docChg>
  </pc:docChgLst>
  <pc:docChgLst>
    <pc:chgData name="宮下哲禎" userId="S::s2210543@u.tsukuba.ac.jp::f84de672-10f7-4129-83fc-018c565da450" providerId="AD" clId="Web-{29F03875-8047-DB1C-05A8-6829788493E4}"/>
    <pc:docChg chg="delSld modSection">
      <pc:chgData name="宮下哲禎" userId="S::s2210543@u.tsukuba.ac.jp::f84de672-10f7-4129-83fc-018c565da450" providerId="AD" clId="Web-{29F03875-8047-DB1C-05A8-6829788493E4}" dt="2024-12-20T03:48:20.216" v="1"/>
      <pc:docMkLst>
        <pc:docMk/>
      </pc:docMkLst>
      <pc:sldChg chg="del">
        <pc:chgData name="宮下哲禎" userId="S::s2210543@u.tsukuba.ac.jp::f84de672-10f7-4129-83fc-018c565da450" providerId="AD" clId="Web-{29F03875-8047-DB1C-05A8-6829788493E4}" dt="2024-12-20T03:48:20.216" v="1"/>
        <pc:sldMkLst>
          <pc:docMk/>
          <pc:sldMk cId="3224765847" sldId="291"/>
        </pc:sldMkLst>
      </pc:sldChg>
      <pc:sldChg chg="del">
        <pc:chgData name="宮下哲禎" userId="S::s2210543@u.tsukuba.ac.jp::f84de672-10f7-4129-83fc-018c565da450" providerId="AD" clId="Web-{29F03875-8047-DB1C-05A8-6829788493E4}" dt="2024-12-20T03:48:19.028" v="0"/>
        <pc:sldMkLst>
          <pc:docMk/>
          <pc:sldMk cId="755995590" sldId="33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_12E_8F051B.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a:t>土浦市と全国の人口推移</a:t>
            </a:r>
          </a:p>
        </c:rich>
      </c:tx>
      <c:layout>
        <c:manualLayout>
          <c:xMode val="edge"/>
          <c:yMode val="edge"/>
          <c:x val="0.26591448334335754"/>
          <c:y val="1.8444443556916539E-2"/>
        </c:manualLayout>
      </c:layout>
      <c:overlay val="0"/>
      <c:spPr>
        <a:noFill/>
        <a:ln>
          <a:solidFill>
            <a:schemeClr val="tx1"/>
          </a:solid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1"/>
          <c:order val="1"/>
          <c:tx>
            <c:strRef>
              <c:f>Sheet1!$C$1</c:f>
              <c:strCache>
                <c:ptCount val="1"/>
                <c:pt idx="0">
                  <c:v>全国人口</c:v>
                </c:pt>
              </c:strCache>
            </c:strRef>
          </c:tx>
          <c:spPr>
            <a:ln w="28575" cap="rnd">
              <a:solidFill>
                <a:srgbClr val="FF0000"/>
              </a:solidFill>
              <a:round/>
            </a:ln>
            <a:effectLst/>
          </c:spPr>
          <c:marker>
            <c:symbol val="none"/>
          </c:marker>
          <c:cat>
            <c:numRef>
              <c:f>Sheet1!$A$2:$A$9</c:f>
              <c:numCache>
                <c:formatCode>General</c:formatCode>
                <c:ptCount val="8"/>
                <c:pt idx="0">
                  <c:v>2015</c:v>
                </c:pt>
                <c:pt idx="1">
                  <c:v>2020</c:v>
                </c:pt>
                <c:pt idx="2">
                  <c:v>2025</c:v>
                </c:pt>
                <c:pt idx="3">
                  <c:v>2030</c:v>
                </c:pt>
                <c:pt idx="4">
                  <c:v>2035</c:v>
                </c:pt>
                <c:pt idx="5">
                  <c:v>2040</c:v>
                </c:pt>
                <c:pt idx="6">
                  <c:v>2045</c:v>
                </c:pt>
                <c:pt idx="7">
                  <c:v>2050</c:v>
                </c:pt>
              </c:numCache>
            </c:numRef>
          </c:cat>
          <c:val>
            <c:numRef>
              <c:f>Sheet1!$C$2:$C$9</c:f>
              <c:numCache>
                <c:formatCode>General</c:formatCode>
                <c:ptCount val="8"/>
                <c:pt idx="0">
                  <c:v>127094745</c:v>
                </c:pt>
                <c:pt idx="1">
                  <c:v>126146099</c:v>
                </c:pt>
                <c:pt idx="2">
                  <c:v>123262450</c:v>
                </c:pt>
                <c:pt idx="3">
                  <c:v>120115783</c:v>
                </c:pt>
                <c:pt idx="4">
                  <c:v>116638900</c:v>
                </c:pt>
                <c:pt idx="5">
                  <c:v>112837404</c:v>
                </c:pt>
                <c:pt idx="6">
                  <c:v>108801339</c:v>
                </c:pt>
                <c:pt idx="7">
                  <c:v>104686386</c:v>
                </c:pt>
              </c:numCache>
            </c:numRef>
          </c:val>
          <c:smooth val="0"/>
          <c:extLst>
            <c:ext xmlns:c16="http://schemas.microsoft.com/office/drawing/2014/chart" uri="{C3380CC4-5D6E-409C-BE32-E72D297353CC}">
              <c16:uniqueId val="{00000000-C312-4020-B743-4C6CD5541B3E}"/>
            </c:ext>
          </c:extLst>
        </c:ser>
        <c:dLbls>
          <c:showLegendKey val="0"/>
          <c:showVal val="0"/>
          <c:showCatName val="0"/>
          <c:showSerName val="0"/>
          <c:showPercent val="0"/>
          <c:showBubbleSize val="0"/>
        </c:dLbls>
        <c:marker val="1"/>
        <c:smooth val="0"/>
        <c:axId val="378719296"/>
        <c:axId val="378742816"/>
      </c:lineChart>
      <c:lineChart>
        <c:grouping val="standard"/>
        <c:varyColors val="0"/>
        <c:ser>
          <c:idx val="0"/>
          <c:order val="0"/>
          <c:tx>
            <c:strRef>
              <c:f>Sheet1!$B$1</c:f>
              <c:strCache>
                <c:ptCount val="1"/>
                <c:pt idx="0">
                  <c:v>土浦市人口</c:v>
                </c:pt>
              </c:strCache>
            </c:strRef>
          </c:tx>
          <c:spPr>
            <a:ln w="28575" cap="rnd">
              <a:solidFill>
                <a:srgbClr val="00B0F0"/>
              </a:solidFill>
              <a:round/>
            </a:ln>
            <a:effectLst/>
          </c:spPr>
          <c:marker>
            <c:symbol val="none"/>
          </c:marker>
          <c:cat>
            <c:numRef>
              <c:f>Sheet1!$A$2:$A$9</c:f>
              <c:numCache>
                <c:formatCode>General</c:formatCode>
                <c:ptCount val="8"/>
                <c:pt idx="0">
                  <c:v>2015</c:v>
                </c:pt>
                <c:pt idx="1">
                  <c:v>2020</c:v>
                </c:pt>
                <c:pt idx="2">
                  <c:v>2025</c:v>
                </c:pt>
                <c:pt idx="3">
                  <c:v>2030</c:v>
                </c:pt>
                <c:pt idx="4">
                  <c:v>2035</c:v>
                </c:pt>
                <c:pt idx="5">
                  <c:v>2040</c:v>
                </c:pt>
                <c:pt idx="6">
                  <c:v>2045</c:v>
                </c:pt>
                <c:pt idx="7">
                  <c:v>2050</c:v>
                </c:pt>
              </c:numCache>
            </c:numRef>
          </c:cat>
          <c:val>
            <c:numRef>
              <c:f>Sheet1!$B$2:$B$9</c:f>
              <c:numCache>
                <c:formatCode>General</c:formatCode>
                <c:ptCount val="8"/>
                <c:pt idx="0">
                  <c:v>140804</c:v>
                </c:pt>
                <c:pt idx="1">
                  <c:v>136810</c:v>
                </c:pt>
                <c:pt idx="2">
                  <c:v>131615</c:v>
                </c:pt>
                <c:pt idx="3">
                  <c:v>125414</c:v>
                </c:pt>
                <c:pt idx="4">
                  <c:v>118355</c:v>
                </c:pt>
                <c:pt idx="5">
                  <c:v>110797</c:v>
                </c:pt>
                <c:pt idx="6">
                  <c:v>103525</c:v>
                </c:pt>
                <c:pt idx="7">
                  <c:v>96690</c:v>
                </c:pt>
              </c:numCache>
            </c:numRef>
          </c:val>
          <c:smooth val="0"/>
          <c:extLst>
            <c:ext xmlns:c16="http://schemas.microsoft.com/office/drawing/2014/chart" uri="{C3380CC4-5D6E-409C-BE32-E72D297353CC}">
              <c16:uniqueId val="{00000001-C312-4020-B743-4C6CD5541B3E}"/>
            </c:ext>
          </c:extLst>
        </c:ser>
        <c:dLbls>
          <c:showLegendKey val="0"/>
          <c:showVal val="0"/>
          <c:showCatName val="0"/>
          <c:showSerName val="0"/>
          <c:showPercent val="0"/>
          <c:showBubbleSize val="0"/>
        </c:dLbls>
        <c:marker val="1"/>
        <c:smooth val="0"/>
        <c:axId val="378718336"/>
        <c:axId val="378723136"/>
      </c:lineChart>
      <c:catAx>
        <c:axId val="37871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378742816"/>
        <c:crosses val="autoZero"/>
        <c:auto val="1"/>
        <c:lblAlgn val="ctr"/>
        <c:lblOffset val="100"/>
        <c:noMultiLvlLbl val="0"/>
      </c:catAx>
      <c:valAx>
        <c:axId val="378742816"/>
        <c:scaling>
          <c:orientation val="minMax"/>
          <c:min val="8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rgbClr val="FF0000"/>
                </a:solidFill>
                <a:latin typeface="+mn-lt"/>
                <a:ea typeface="+mn-ea"/>
                <a:cs typeface="+mn-cs"/>
              </a:defRPr>
            </a:pPr>
            <a:endParaRPr lang="ja-JP"/>
          </a:p>
        </c:txPr>
        <c:crossAx val="378719296"/>
        <c:crosses val="autoZero"/>
        <c:crossBetween val="between"/>
      </c:valAx>
      <c:valAx>
        <c:axId val="378723136"/>
        <c:scaling>
          <c:orientation val="minMax"/>
          <c:min val="8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rgbClr val="0070C0"/>
                </a:solidFill>
                <a:latin typeface="+mn-lt"/>
                <a:ea typeface="+mn-ea"/>
                <a:cs typeface="+mn-cs"/>
              </a:defRPr>
            </a:pPr>
            <a:endParaRPr lang="ja-JP"/>
          </a:p>
        </c:txPr>
        <c:crossAx val="378718336"/>
        <c:crosses val="max"/>
        <c:crossBetween val="between"/>
      </c:valAx>
      <c:catAx>
        <c:axId val="378718336"/>
        <c:scaling>
          <c:orientation val="minMax"/>
        </c:scaling>
        <c:delete val="1"/>
        <c:axPos val="b"/>
        <c:numFmt formatCode="General" sourceLinked="1"/>
        <c:majorTickMark val="out"/>
        <c:minorTickMark val="none"/>
        <c:tickLblPos val="nextTo"/>
        <c:crossAx val="378723136"/>
        <c:crosses val="autoZero"/>
        <c:auto val="1"/>
        <c:lblAlgn val="ctr"/>
        <c:lblOffset val="100"/>
        <c:noMultiLvlLbl val="0"/>
      </c:cat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216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r>
              <a:rPr lang="ja-JP" sz="1400"/>
              <a:t>総人口</a:t>
            </a:r>
          </a:p>
        </c:rich>
      </c:tx>
      <c:layout>
        <c:manualLayout>
          <c:xMode val="edge"/>
          <c:yMode val="edge"/>
          <c:x val="0.35777157738095239"/>
          <c:y val="0"/>
        </c:manualLayout>
      </c:layout>
      <c:overlay val="0"/>
      <c:spPr>
        <a:noFill/>
        <a:ln>
          <a:noFill/>
        </a:ln>
        <a:effectLst/>
      </c:spPr>
      <c:txPr>
        <a:bodyPr rot="0" spcFirstLastPara="1" vertOverflow="ellipsis" vert="horz" wrap="square" anchor="ctr" anchorCtr="1"/>
        <a:lstStyle/>
        <a:p>
          <a:pPr>
            <a:defRPr lang="ja-JP" sz="216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1.679503184443833E-2"/>
          <c:y val="0.20637901466776254"/>
          <c:w val="0.96640993631112337"/>
          <c:h val="0.64551738240500722"/>
        </c:manualLayout>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A02B93">
                  <a:lumMod val="40000"/>
                  <a:lumOff val="60000"/>
                </a:srgbClr>
              </a:solidFill>
              <a:ln>
                <a:solidFill>
                  <a:srgbClr val="A02B93">
                    <a:lumMod val="60000"/>
                    <a:lumOff val="40000"/>
                  </a:srgbClr>
                </a:solidFill>
              </a:ln>
              <a:effectLst/>
            </c:spPr>
            <c:extLst>
              <c:ext xmlns:c16="http://schemas.microsoft.com/office/drawing/2014/chart" uri="{C3380CC4-5D6E-409C-BE32-E72D297353CC}">
                <c16:uniqueId val="{0000000C-A41C-4277-B69C-E4B84F2102AD}"/>
              </c:ext>
            </c:extLst>
          </c:dPt>
          <c:dLbls>
            <c:delete val="1"/>
          </c:dLbls>
          <c:cat>
            <c:numRef>
              <c:f>Sheet1!$B$78:$B$89</c:f>
              <c:numCache>
                <c:formatCode>General</c:formatCode>
                <c:ptCount val="12"/>
                <c:pt idx="0">
                  <c:v>2000</c:v>
                </c:pt>
                <c:pt idx="1">
                  <c:v>2005</c:v>
                </c:pt>
                <c:pt idx="2">
                  <c:v>2010</c:v>
                </c:pt>
                <c:pt idx="3">
                  <c:v>2015</c:v>
                </c:pt>
                <c:pt idx="4">
                  <c:v>2020</c:v>
                </c:pt>
                <c:pt idx="5">
                  <c:v>2023</c:v>
                </c:pt>
                <c:pt idx="6">
                  <c:v>2025</c:v>
                </c:pt>
                <c:pt idx="7">
                  <c:v>2030</c:v>
                </c:pt>
                <c:pt idx="8">
                  <c:v>2035</c:v>
                </c:pt>
                <c:pt idx="9">
                  <c:v>2040</c:v>
                </c:pt>
                <c:pt idx="10">
                  <c:v>2045</c:v>
                </c:pt>
                <c:pt idx="11">
                  <c:v>2050</c:v>
                </c:pt>
              </c:numCache>
            </c:numRef>
          </c:cat>
          <c:val>
            <c:numRef>
              <c:f>Sheet1!$C$78:$C$89</c:f>
              <c:numCache>
                <c:formatCode>General</c:formatCode>
                <c:ptCount val="12"/>
                <c:pt idx="0">
                  <c:v>134002</c:v>
                </c:pt>
                <c:pt idx="1">
                  <c:v>133961</c:v>
                </c:pt>
                <c:pt idx="2">
                  <c:v>143532</c:v>
                </c:pt>
                <c:pt idx="3">
                  <c:v>144927</c:v>
                </c:pt>
                <c:pt idx="4">
                  <c:v>142030</c:v>
                </c:pt>
                <c:pt idx="5">
                  <c:v>141418</c:v>
                </c:pt>
                <c:pt idx="6">
                  <c:v>139587</c:v>
                </c:pt>
                <c:pt idx="7">
                  <c:v>136111</c:v>
                </c:pt>
                <c:pt idx="8">
                  <c:v>132178</c:v>
                </c:pt>
                <c:pt idx="9">
                  <c:v>127836</c:v>
                </c:pt>
                <c:pt idx="10">
                  <c:v>123329</c:v>
                </c:pt>
                <c:pt idx="11">
                  <c:v>118991</c:v>
                </c:pt>
              </c:numCache>
            </c:numRef>
          </c:val>
          <c:extLst>
            <c:ext xmlns:c16="http://schemas.microsoft.com/office/drawing/2014/chart" uri="{C3380CC4-5D6E-409C-BE32-E72D297353CC}">
              <c16:uniqueId val="{0000000A-A41C-4277-B69C-E4B84F2102AD}"/>
            </c:ext>
          </c:extLst>
        </c:ser>
        <c:dLbls>
          <c:dLblPos val="outEnd"/>
          <c:showLegendKey val="0"/>
          <c:showVal val="1"/>
          <c:showCatName val="0"/>
          <c:showSerName val="0"/>
          <c:showPercent val="0"/>
          <c:showBubbleSize val="0"/>
        </c:dLbls>
        <c:gapWidth val="219"/>
        <c:overlap val="-27"/>
        <c:axId val="2122659679"/>
        <c:axId val="2122653919"/>
      </c:barChart>
      <c:catAx>
        <c:axId val="2122659679"/>
        <c:scaling>
          <c:orientation val="minMax"/>
        </c:scaling>
        <c:delete val="1"/>
        <c:axPos val="b"/>
        <c:numFmt formatCode="General" sourceLinked="1"/>
        <c:majorTickMark val="out"/>
        <c:minorTickMark val="none"/>
        <c:tickLblPos val="nextTo"/>
        <c:crossAx val="2122653919"/>
        <c:crosses val="autoZero"/>
        <c:auto val="1"/>
        <c:lblAlgn val="ctr"/>
        <c:lblOffset val="100"/>
        <c:noMultiLvlLbl val="0"/>
      </c:catAx>
      <c:valAx>
        <c:axId val="2122653919"/>
        <c:scaling>
          <c:orientation val="minMax"/>
          <c:max val="150000"/>
          <c:min val="500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122659679"/>
        <c:crosses val="autoZero"/>
        <c:crossBetween val="between"/>
        <c:majorUnit val="20000"/>
      </c:valAx>
      <c:spPr>
        <a:noFill/>
        <a:ln>
          <a:noFill/>
        </a:ln>
        <a:effectLst/>
      </c:spPr>
    </c:plotArea>
    <c:plotVisOnly val="1"/>
    <c:dispBlanksAs val="gap"/>
    <c:showDLblsOverMax val="0"/>
  </c:chart>
  <c:spPr>
    <a:noFill/>
    <a:ln>
      <a:noFill/>
    </a:ln>
    <a:effectLst/>
  </c:spPr>
  <c:txPr>
    <a:bodyPr/>
    <a:lstStyle/>
    <a:p>
      <a:pPr>
        <a:defRPr sz="1800" b="0">
          <a:solidFill>
            <a:schemeClr val="tx1"/>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32670-2549-4EC2-869B-D1A9A5A19B15}"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kumimoji="1" lang="ja-JP" altLang="en-US"/>
        </a:p>
      </dgm:t>
    </dgm:pt>
    <dgm:pt modelId="{03FE8692-3B1E-43D9-805C-76B6CC121553}">
      <dgm:prSet phldrT="[テキスト]"/>
      <dgm:spPr/>
      <dgm:t>
        <a:bodyPr/>
        <a:lstStyle/>
        <a:p>
          <a:endParaRPr kumimoji="1" lang="en-US" altLang="ja-JP"/>
        </a:p>
      </dgm:t>
    </dgm:pt>
    <dgm:pt modelId="{3A144D44-CBE5-4A33-B097-5D42CF463F00}" type="parTrans" cxnId="{999EC3FA-E193-4490-B30C-0B11CBD8C503}">
      <dgm:prSet/>
      <dgm:spPr/>
      <dgm:t>
        <a:bodyPr/>
        <a:lstStyle/>
        <a:p>
          <a:endParaRPr kumimoji="1" lang="ja-JP" altLang="en-US"/>
        </a:p>
      </dgm:t>
    </dgm:pt>
    <dgm:pt modelId="{A24D0A7A-1B6B-4CBE-A759-DD140F5F7E61}" type="sibTrans" cxnId="{999EC3FA-E193-4490-B30C-0B11CBD8C503}">
      <dgm:prSet/>
      <dgm:spPr/>
      <dgm:t>
        <a:bodyPr/>
        <a:lstStyle/>
        <a:p>
          <a:endParaRPr kumimoji="1" lang="ja-JP" altLang="en-US"/>
        </a:p>
      </dgm:t>
    </dgm:pt>
    <dgm:pt modelId="{BCB8C96A-6D21-4431-93DF-12C8CBFE7235}">
      <dgm:prSet phldrT="[テキスト]"/>
      <dgm:spPr/>
      <dgm:t>
        <a:bodyPr/>
        <a:lstStyle/>
        <a:p>
          <a:endParaRPr kumimoji="1" lang="en-US" altLang="ja-JP"/>
        </a:p>
      </dgm:t>
    </dgm:pt>
    <dgm:pt modelId="{64B0F91E-F098-48BF-BDB2-ADE66DFB6442}" type="parTrans" cxnId="{A9613244-927C-4189-8FCD-872AD1955900}">
      <dgm:prSet/>
      <dgm:spPr/>
      <dgm:t>
        <a:bodyPr/>
        <a:lstStyle/>
        <a:p>
          <a:endParaRPr kumimoji="1" lang="ja-JP" altLang="en-US"/>
        </a:p>
      </dgm:t>
    </dgm:pt>
    <dgm:pt modelId="{9797C942-D918-4DC9-A2A3-063CBCC2F5EC}" type="sibTrans" cxnId="{A9613244-927C-4189-8FCD-872AD1955900}">
      <dgm:prSet/>
      <dgm:spPr/>
      <dgm:t>
        <a:bodyPr/>
        <a:lstStyle/>
        <a:p>
          <a:endParaRPr kumimoji="1" lang="ja-JP" altLang="en-US"/>
        </a:p>
      </dgm:t>
    </dgm:pt>
    <dgm:pt modelId="{DB239B10-4CEC-43FC-9F61-C2C98BB4F17B}">
      <dgm:prSet phldrT="[テキスト]"/>
      <dgm:spPr/>
      <dgm:t>
        <a:bodyPr/>
        <a:lstStyle/>
        <a:p>
          <a:endParaRPr kumimoji="1" lang="ja-JP" altLang="en-US"/>
        </a:p>
      </dgm:t>
    </dgm:pt>
    <dgm:pt modelId="{F04076F3-7162-4FF1-B800-698DB5F370D7}" type="parTrans" cxnId="{D8123B29-4D54-4F5F-A581-9F26853C5A33}">
      <dgm:prSet/>
      <dgm:spPr/>
      <dgm:t>
        <a:bodyPr/>
        <a:lstStyle/>
        <a:p>
          <a:endParaRPr kumimoji="1" lang="ja-JP" altLang="en-US"/>
        </a:p>
      </dgm:t>
    </dgm:pt>
    <dgm:pt modelId="{D25D11A4-A603-448A-BABE-985867EFBA6C}" type="sibTrans" cxnId="{D8123B29-4D54-4F5F-A581-9F26853C5A33}">
      <dgm:prSet/>
      <dgm:spPr/>
      <dgm:t>
        <a:bodyPr/>
        <a:lstStyle/>
        <a:p>
          <a:endParaRPr kumimoji="1" lang="ja-JP" altLang="en-US"/>
        </a:p>
      </dgm:t>
    </dgm:pt>
    <dgm:pt modelId="{B6067BB6-26CD-4AF1-87A1-E68476742091}">
      <dgm:prSet phldrT="[テキスト]"/>
      <dgm:spPr/>
      <dgm:t>
        <a:bodyPr/>
        <a:lstStyle/>
        <a:p>
          <a:endParaRPr kumimoji="1" lang="ja-JP" altLang="en-US"/>
        </a:p>
      </dgm:t>
    </dgm:pt>
    <dgm:pt modelId="{53F7DA0D-5FE2-4DC6-9AB4-69B12DC31098}" type="parTrans" cxnId="{32E901C6-1E8B-4968-ABFD-ADD16D6EBA0B}">
      <dgm:prSet/>
      <dgm:spPr/>
      <dgm:t>
        <a:bodyPr/>
        <a:lstStyle/>
        <a:p>
          <a:endParaRPr kumimoji="1" lang="ja-JP" altLang="en-US"/>
        </a:p>
      </dgm:t>
    </dgm:pt>
    <dgm:pt modelId="{CCF8DBD3-A2FD-4025-A430-7D6D09278984}" type="sibTrans" cxnId="{32E901C6-1E8B-4968-ABFD-ADD16D6EBA0B}">
      <dgm:prSet/>
      <dgm:spPr/>
      <dgm:t>
        <a:bodyPr/>
        <a:lstStyle/>
        <a:p>
          <a:endParaRPr kumimoji="1" lang="ja-JP" altLang="en-US"/>
        </a:p>
      </dgm:t>
    </dgm:pt>
    <dgm:pt modelId="{2B7BBEE1-BAEA-490B-87E7-13AA69F0C745}">
      <dgm:prSet phldrT="[テキスト]"/>
      <dgm:spPr/>
      <dgm:t>
        <a:bodyPr/>
        <a:lstStyle/>
        <a:p>
          <a:endParaRPr kumimoji="1" lang="ja-JP" altLang="en-US"/>
        </a:p>
      </dgm:t>
    </dgm:pt>
    <dgm:pt modelId="{4808F72F-BA29-4537-A5F4-332CFA92F5D6}" type="parTrans" cxnId="{62885DB2-796D-4DF3-ABF5-70422135C50A}">
      <dgm:prSet/>
      <dgm:spPr/>
      <dgm:t>
        <a:bodyPr/>
        <a:lstStyle/>
        <a:p>
          <a:endParaRPr kumimoji="1" lang="ja-JP" altLang="en-US"/>
        </a:p>
      </dgm:t>
    </dgm:pt>
    <dgm:pt modelId="{4E172883-4F39-48D9-BAC8-3631A49F29CF}" type="sibTrans" cxnId="{62885DB2-796D-4DF3-ABF5-70422135C50A}">
      <dgm:prSet/>
      <dgm:spPr/>
      <dgm:t>
        <a:bodyPr/>
        <a:lstStyle/>
        <a:p>
          <a:endParaRPr kumimoji="1" lang="ja-JP" altLang="en-US"/>
        </a:p>
      </dgm:t>
    </dgm:pt>
    <dgm:pt modelId="{E0C0E88F-899E-435E-BACA-58094322BD2D}" type="pres">
      <dgm:prSet presAssocID="{69632670-2549-4EC2-869B-D1A9A5A19B15}" presName="cycle" presStyleCnt="0">
        <dgm:presLayoutVars>
          <dgm:dir/>
          <dgm:resizeHandles val="exact"/>
        </dgm:presLayoutVars>
      </dgm:prSet>
      <dgm:spPr/>
    </dgm:pt>
    <dgm:pt modelId="{2D6D99BD-D479-47E4-B9BF-A4E8615B8B1C}" type="pres">
      <dgm:prSet presAssocID="{03FE8692-3B1E-43D9-805C-76B6CC121553}" presName="node" presStyleLbl="node1" presStyleIdx="0" presStyleCnt="5" custScaleX="84604" custScaleY="91150" custRadScaleRad="94526" custRadScaleInc="7657">
        <dgm:presLayoutVars>
          <dgm:bulletEnabled val="1"/>
        </dgm:presLayoutVars>
      </dgm:prSet>
      <dgm:spPr/>
    </dgm:pt>
    <dgm:pt modelId="{2330B96C-2B58-4621-A5DD-C959098F6644}" type="pres">
      <dgm:prSet presAssocID="{03FE8692-3B1E-43D9-805C-76B6CC121553}" presName="spNode" presStyleCnt="0"/>
      <dgm:spPr/>
    </dgm:pt>
    <dgm:pt modelId="{8057CD1D-564D-474F-82C1-583C899DDCD4}" type="pres">
      <dgm:prSet presAssocID="{A24D0A7A-1B6B-4CBE-A759-DD140F5F7E61}" presName="sibTrans" presStyleLbl="sibTrans1D1" presStyleIdx="0" presStyleCnt="5"/>
      <dgm:spPr/>
    </dgm:pt>
    <dgm:pt modelId="{764BD2AE-5C05-4284-92C4-3955E441B3EF}" type="pres">
      <dgm:prSet presAssocID="{BCB8C96A-6D21-4431-93DF-12C8CBFE7235}" presName="node" presStyleLbl="node1" presStyleIdx="1" presStyleCnt="5" custScaleX="71571" custScaleY="115525" custRadScaleRad="99687" custRadScaleInc="11583">
        <dgm:presLayoutVars>
          <dgm:bulletEnabled val="1"/>
        </dgm:presLayoutVars>
      </dgm:prSet>
      <dgm:spPr/>
    </dgm:pt>
    <dgm:pt modelId="{0FBAEA4D-FB50-4F70-A211-13327C706A9F}" type="pres">
      <dgm:prSet presAssocID="{BCB8C96A-6D21-4431-93DF-12C8CBFE7235}" presName="spNode" presStyleCnt="0"/>
      <dgm:spPr/>
    </dgm:pt>
    <dgm:pt modelId="{AFBCF3CE-D4C1-4508-9909-B5EED23AD39D}" type="pres">
      <dgm:prSet presAssocID="{9797C942-D918-4DC9-A2A3-063CBCC2F5EC}" presName="sibTrans" presStyleLbl="sibTrans1D1" presStyleIdx="1" presStyleCnt="5"/>
      <dgm:spPr/>
    </dgm:pt>
    <dgm:pt modelId="{0BC6B7FD-3958-4182-A7B3-3696835E2BA4}" type="pres">
      <dgm:prSet presAssocID="{B6067BB6-26CD-4AF1-87A1-E68476742091}" presName="node" presStyleLbl="node1" presStyleIdx="2" presStyleCnt="5" custScaleX="86383" custScaleY="89919">
        <dgm:presLayoutVars>
          <dgm:bulletEnabled val="1"/>
        </dgm:presLayoutVars>
      </dgm:prSet>
      <dgm:spPr/>
    </dgm:pt>
    <dgm:pt modelId="{BE443777-088B-49ED-BCB9-8141B51E8B6A}" type="pres">
      <dgm:prSet presAssocID="{B6067BB6-26CD-4AF1-87A1-E68476742091}" presName="spNode" presStyleCnt="0"/>
      <dgm:spPr/>
    </dgm:pt>
    <dgm:pt modelId="{87C26423-128F-4AB0-AC81-DAC76FEDC749}" type="pres">
      <dgm:prSet presAssocID="{CCF8DBD3-A2FD-4025-A430-7D6D09278984}" presName="sibTrans" presStyleLbl="sibTrans1D1" presStyleIdx="2" presStyleCnt="5"/>
      <dgm:spPr/>
    </dgm:pt>
    <dgm:pt modelId="{B23A0270-9261-46C9-8B88-DF994931792C}" type="pres">
      <dgm:prSet presAssocID="{2B7BBEE1-BAEA-490B-87E7-13AA69F0C745}" presName="node" presStyleLbl="node1" presStyleIdx="3" presStyleCnt="5" custScaleX="94940" custScaleY="87514">
        <dgm:presLayoutVars>
          <dgm:bulletEnabled val="1"/>
        </dgm:presLayoutVars>
      </dgm:prSet>
      <dgm:spPr/>
    </dgm:pt>
    <dgm:pt modelId="{D220D0C3-153D-439A-9E9C-95B82E9D6AD4}" type="pres">
      <dgm:prSet presAssocID="{2B7BBEE1-BAEA-490B-87E7-13AA69F0C745}" presName="spNode" presStyleCnt="0"/>
      <dgm:spPr/>
    </dgm:pt>
    <dgm:pt modelId="{27B03CE9-5565-4E8B-B314-8172C6A27EEB}" type="pres">
      <dgm:prSet presAssocID="{4E172883-4F39-48D9-BAC8-3631A49F29CF}" presName="sibTrans" presStyleLbl="sibTrans1D1" presStyleIdx="3" presStyleCnt="5"/>
      <dgm:spPr/>
    </dgm:pt>
    <dgm:pt modelId="{0312604C-DBFD-41E6-9B5A-A214B4508AE6}" type="pres">
      <dgm:prSet presAssocID="{DB239B10-4CEC-43FC-9F61-C2C98BB4F17B}" presName="node" presStyleLbl="node1" presStyleIdx="4" presStyleCnt="5" custScaleX="88167" custScaleY="105771" custRadScaleRad="102837" custRadScaleInc="865">
        <dgm:presLayoutVars>
          <dgm:bulletEnabled val="1"/>
        </dgm:presLayoutVars>
      </dgm:prSet>
      <dgm:spPr/>
    </dgm:pt>
    <dgm:pt modelId="{72822C7C-115B-4C07-8388-C01A2C970094}" type="pres">
      <dgm:prSet presAssocID="{DB239B10-4CEC-43FC-9F61-C2C98BB4F17B}" presName="spNode" presStyleCnt="0"/>
      <dgm:spPr/>
    </dgm:pt>
    <dgm:pt modelId="{8ACFFC87-7C53-4167-8A71-7B30CE8D5258}" type="pres">
      <dgm:prSet presAssocID="{D25D11A4-A603-448A-BABE-985867EFBA6C}" presName="sibTrans" presStyleLbl="sibTrans1D1" presStyleIdx="4" presStyleCnt="5"/>
      <dgm:spPr/>
    </dgm:pt>
  </dgm:ptLst>
  <dgm:cxnLst>
    <dgm:cxn modelId="{C0FD9706-2FA3-4BD2-90BC-10F560862FB2}" type="presOf" srcId="{A24D0A7A-1B6B-4CBE-A759-DD140F5F7E61}" destId="{8057CD1D-564D-474F-82C1-583C899DDCD4}" srcOrd="0" destOrd="0" presId="urn:microsoft.com/office/officeart/2005/8/layout/cycle6"/>
    <dgm:cxn modelId="{4F72371D-264F-468D-AC9B-175BB95D3432}" type="presOf" srcId="{B6067BB6-26CD-4AF1-87A1-E68476742091}" destId="{0BC6B7FD-3958-4182-A7B3-3696835E2BA4}" srcOrd="0" destOrd="0" presId="urn:microsoft.com/office/officeart/2005/8/layout/cycle6"/>
    <dgm:cxn modelId="{2F9F8827-A523-4EFD-85D4-BE4E5C8E181D}" type="presOf" srcId="{69632670-2549-4EC2-869B-D1A9A5A19B15}" destId="{E0C0E88F-899E-435E-BACA-58094322BD2D}" srcOrd="0" destOrd="0" presId="urn:microsoft.com/office/officeart/2005/8/layout/cycle6"/>
    <dgm:cxn modelId="{D8123B29-4D54-4F5F-A581-9F26853C5A33}" srcId="{69632670-2549-4EC2-869B-D1A9A5A19B15}" destId="{DB239B10-4CEC-43FC-9F61-C2C98BB4F17B}" srcOrd="4" destOrd="0" parTransId="{F04076F3-7162-4FF1-B800-698DB5F370D7}" sibTransId="{D25D11A4-A603-448A-BABE-985867EFBA6C}"/>
    <dgm:cxn modelId="{DB2CEC38-44DC-4E3E-95F5-21EE09B544AB}" type="presOf" srcId="{D25D11A4-A603-448A-BABE-985867EFBA6C}" destId="{8ACFFC87-7C53-4167-8A71-7B30CE8D5258}" srcOrd="0" destOrd="0" presId="urn:microsoft.com/office/officeart/2005/8/layout/cycle6"/>
    <dgm:cxn modelId="{A9613244-927C-4189-8FCD-872AD1955900}" srcId="{69632670-2549-4EC2-869B-D1A9A5A19B15}" destId="{BCB8C96A-6D21-4431-93DF-12C8CBFE7235}" srcOrd="1" destOrd="0" parTransId="{64B0F91E-F098-48BF-BDB2-ADE66DFB6442}" sibTransId="{9797C942-D918-4DC9-A2A3-063CBCC2F5EC}"/>
    <dgm:cxn modelId="{30DD0278-4E8F-4C11-B0A8-80A5F95B99A3}" type="presOf" srcId="{DB239B10-4CEC-43FC-9F61-C2C98BB4F17B}" destId="{0312604C-DBFD-41E6-9B5A-A214B4508AE6}" srcOrd="0" destOrd="0" presId="urn:microsoft.com/office/officeart/2005/8/layout/cycle6"/>
    <dgm:cxn modelId="{0A101D7E-8183-43B1-B217-85EC5772DDA2}" type="presOf" srcId="{BCB8C96A-6D21-4431-93DF-12C8CBFE7235}" destId="{764BD2AE-5C05-4284-92C4-3955E441B3EF}" srcOrd="0" destOrd="0" presId="urn:microsoft.com/office/officeart/2005/8/layout/cycle6"/>
    <dgm:cxn modelId="{15A40784-A698-45BA-A27D-0A6A875A7B28}" type="presOf" srcId="{4E172883-4F39-48D9-BAC8-3631A49F29CF}" destId="{27B03CE9-5565-4E8B-B314-8172C6A27EEB}" srcOrd="0" destOrd="0" presId="urn:microsoft.com/office/officeart/2005/8/layout/cycle6"/>
    <dgm:cxn modelId="{46AAF9A5-5E87-4C82-B9BD-9DCFF82D439A}" type="presOf" srcId="{2B7BBEE1-BAEA-490B-87E7-13AA69F0C745}" destId="{B23A0270-9261-46C9-8B88-DF994931792C}" srcOrd="0" destOrd="0" presId="urn:microsoft.com/office/officeart/2005/8/layout/cycle6"/>
    <dgm:cxn modelId="{62885DB2-796D-4DF3-ABF5-70422135C50A}" srcId="{69632670-2549-4EC2-869B-D1A9A5A19B15}" destId="{2B7BBEE1-BAEA-490B-87E7-13AA69F0C745}" srcOrd="3" destOrd="0" parTransId="{4808F72F-BA29-4537-A5F4-332CFA92F5D6}" sibTransId="{4E172883-4F39-48D9-BAC8-3631A49F29CF}"/>
    <dgm:cxn modelId="{ABB0A8BC-9FD5-4C19-8C9C-89291C93573E}" type="presOf" srcId="{03FE8692-3B1E-43D9-805C-76B6CC121553}" destId="{2D6D99BD-D479-47E4-B9BF-A4E8615B8B1C}" srcOrd="0" destOrd="0" presId="urn:microsoft.com/office/officeart/2005/8/layout/cycle6"/>
    <dgm:cxn modelId="{32E901C6-1E8B-4968-ABFD-ADD16D6EBA0B}" srcId="{69632670-2549-4EC2-869B-D1A9A5A19B15}" destId="{B6067BB6-26CD-4AF1-87A1-E68476742091}" srcOrd="2" destOrd="0" parTransId="{53F7DA0D-5FE2-4DC6-9AB4-69B12DC31098}" sibTransId="{CCF8DBD3-A2FD-4025-A430-7D6D09278984}"/>
    <dgm:cxn modelId="{5A1AD1E4-1049-4C1F-B5DE-7593AB19E251}" type="presOf" srcId="{CCF8DBD3-A2FD-4025-A430-7D6D09278984}" destId="{87C26423-128F-4AB0-AC81-DAC76FEDC749}" srcOrd="0" destOrd="0" presId="urn:microsoft.com/office/officeart/2005/8/layout/cycle6"/>
    <dgm:cxn modelId="{F81DA6F3-3989-4ADE-8EC9-C7BC4251D963}" type="presOf" srcId="{9797C942-D918-4DC9-A2A3-063CBCC2F5EC}" destId="{AFBCF3CE-D4C1-4508-9909-B5EED23AD39D}" srcOrd="0" destOrd="0" presId="urn:microsoft.com/office/officeart/2005/8/layout/cycle6"/>
    <dgm:cxn modelId="{999EC3FA-E193-4490-B30C-0B11CBD8C503}" srcId="{69632670-2549-4EC2-869B-D1A9A5A19B15}" destId="{03FE8692-3B1E-43D9-805C-76B6CC121553}" srcOrd="0" destOrd="0" parTransId="{3A144D44-CBE5-4A33-B097-5D42CF463F00}" sibTransId="{A24D0A7A-1B6B-4CBE-A759-DD140F5F7E61}"/>
    <dgm:cxn modelId="{BD64E0EB-B48F-4A02-96A8-C7155B88B79D}" type="presParOf" srcId="{E0C0E88F-899E-435E-BACA-58094322BD2D}" destId="{2D6D99BD-D479-47E4-B9BF-A4E8615B8B1C}" srcOrd="0" destOrd="0" presId="urn:microsoft.com/office/officeart/2005/8/layout/cycle6"/>
    <dgm:cxn modelId="{2A62DF60-D6D7-4E77-981E-C3C49F25BB17}" type="presParOf" srcId="{E0C0E88F-899E-435E-BACA-58094322BD2D}" destId="{2330B96C-2B58-4621-A5DD-C959098F6644}" srcOrd="1" destOrd="0" presId="urn:microsoft.com/office/officeart/2005/8/layout/cycle6"/>
    <dgm:cxn modelId="{DD75047C-CF41-4AA3-A5C7-2536051F4C05}" type="presParOf" srcId="{E0C0E88F-899E-435E-BACA-58094322BD2D}" destId="{8057CD1D-564D-474F-82C1-583C899DDCD4}" srcOrd="2" destOrd="0" presId="urn:microsoft.com/office/officeart/2005/8/layout/cycle6"/>
    <dgm:cxn modelId="{73A76709-BD33-431A-A60A-1683438C297C}" type="presParOf" srcId="{E0C0E88F-899E-435E-BACA-58094322BD2D}" destId="{764BD2AE-5C05-4284-92C4-3955E441B3EF}" srcOrd="3" destOrd="0" presId="urn:microsoft.com/office/officeart/2005/8/layout/cycle6"/>
    <dgm:cxn modelId="{4F4E65A7-B9B3-4098-8BB3-44A20BEA50E7}" type="presParOf" srcId="{E0C0E88F-899E-435E-BACA-58094322BD2D}" destId="{0FBAEA4D-FB50-4F70-A211-13327C706A9F}" srcOrd="4" destOrd="0" presId="urn:microsoft.com/office/officeart/2005/8/layout/cycle6"/>
    <dgm:cxn modelId="{551DE6EC-9E53-47C7-BFF5-820C28F35E98}" type="presParOf" srcId="{E0C0E88F-899E-435E-BACA-58094322BD2D}" destId="{AFBCF3CE-D4C1-4508-9909-B5EED23AD39D}" srcOrd="5" destOrd="0" presId="urn:microsoft.com/office/officeart/2005/8/layout/cycle6"/>
    <dgm:cxn modelId="{136E828D-C387-49BB-8CDF-424E30D15AB2}" type="presParOf" srcId="{E0C0E88F-899E-435E-BACA-58094322BD2D}" destId="{0BC6B7FD-3958-4182-A7B3-3696835E2BA4}" srcOrd="6" destOrd="0" presId="urn:microsoft.com/office/officeart/2005/8/layout/cycle6"/>
    <dgm:cxn modelId="{4312679E-D134-43EB-8D7B-7684E9B20063}" type="presParOf" srcId="{E0C0E88F-899E-435E-BACA-58094322BD2D}" destId="{BE443777-088B-49ED-BCB9-8141B51E8B6A}" srcOrd="7" destOrd="0" presId="urn:microsoft.com/office/officeart/2005/8/layout/cycle6"/>
    <dgm:cxn modelId="{FC1EB443-3310-44C9-B435-DB54DBEDB00A}" type="presParOf" srcId="{E0C0E88F-899E-435E-BACA-58094322BD2D}" destId="{87C26423-128F-4AB0-AC81-DAC76FEDC749}" srcOrd="8" destOrd="0" presId="urn:microsoft.com/office/officeart/2005/8/layout/cycle6"/>
    <dgm:cxn modelId="{B0E0FE04-072A-4DE9-BB4F-10293F03D9F3}" type="presParOf" srcId="{E0C0E88F-899E-435E-BACA-58094322BD2D}" destId="{B23A0270-9261-46C9-8B88-DF994931792C}" srcOrd="9" destOrd="0" presId="urn:microsoft.com/office/officeart/2005/8/layout/cycle6"/>
    <dgm:cxn modelId="{0973EBC3-5BFE-452A-9CC7-3235E7AB4C1D}" type="presParOf" srcId="{E0C0E88F-899E-435E-BACA-58094322BD2D}" destId="{D220D0C3-153D-439A-9E9C-95B82E9D6AD4}" srcOrd="10" destOrd="0" presId="urn:microsoft.com/office/officeart/2005/8/layout/cycle6"/>
    <dgm:cxn modelId="{380ABA75-C9E8-4D76-B29E-C896F4B31E84}" type="presParOf" srcId="{E0C0E88F-899E-435E-BACA-58094322BD2D}" destId="{27B03CE9-5565-4E8B-B314-8172C6A27EEB}" srcOrd="11" destOrd="0" presId="urn:microsoft.com/office/officeart/2005/8/layout/cycle6"/>
    <dgm:cxn modelId="{A7EB2E12-B45D-4696-83A1-944993BFC081}" type="presParOf" srcId="{E0C0E88F-899E-435E-BACA-58094322BD2D}" destId="{0312604C-DBFD-41E6-9B5A-A214B4508AE6}" srcOrd="12" destOrd="0" presId="urn:microsoft.com/office/officeart/2005/8/layout/cycle6"/>
    <dgm:cxn modelId="{9E4C08D8-311E-4C55-9256-1F626CA446D0}" type="presParOf" srcId="{E0C0E88F-899E-435E-BACA-58094322BD2D}" destId="{72822C7C-115B-4C07-8388-C01A2C970094}" srcOrd="13" destOrd="0" presId="urn:microsoft.com/office/officeart/2005/8/layout/cycle6"/>
    <dgm:cxn modelId="{FA04FA49-FC2C-4571-A046-A7D58CC89B67}" type="presParOf" srcId="{E0C0E88F-899E-435E-BACA-58094322BD2D}" destId="{8ACFFC87-7C53-4167-8A71-7B30CE8D5258}"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9BD-D479-47E4-B9BF-A4E8615B8B1C}">
      <dsp:nvSpPr>
        <dsp:cNvPr id="0" name=""/>
        <dsp:cNvSpPr/>
      </dsp:nvSpPr>
      <dsp:spPr>
        <a:xfrm>
          <a:off x="2101361" y="98962"/>
          <a:ext cx="958272" cy="67107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kumimoji="1" lang="en-US" altLang="ja-JP" sz="2200" kern="1200"/>
        </a:p>
      </dsp:txBody>
      <dsp:txXfrm>
        <a:off x="2134120" y="131721"/>
        <a:ext cx="892754" cy="605552"/>
      </dsp:txXfrm>
    </dsp:sp>
    <dsp:sp modelId="{8057CD1D-564D-474F-82C1-583C899DDCD4}">
      <dsp:nvSpPr>
        <dsp:cNvPr id="0" name=""/>
        <dsp:cNvSpPr/>
      </dsp:nvSpPr>
      <dsp:spPr>
        <a:xfrm>
          <a:off x="1142850" y="466891"/>
          <a:ext cx="2941219" cy="2941219"/>
        </a:xfrm>
        <a:custGeom>
          <a:avLst/>
          <a:gdLst/>
          <a:ahLst/>
          <a:cxnLst/>
          <a:rect l="0" t="0" r="0" b="0"/>
          <a:pathLst>
            <a:path>
              <a:moveTo>
                <a:pt x="1924836" y="71906"/>
              </a:moveTo>
              <a:arcTo wR="1470609" hR="1470609" stAng="17279466" swAng="196600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4BD2AE-5C05-4284-92C4-3955E441B3EF}">
      <dsp:nvSpPr>
        <dsp:cNvPr id="0" name=""/>
        <dsp:cNvSpPr/>
      </dsp:nvSpPr>
      <dsp:spPr>
        <a:xfrm>
          <a:off x="3545179" y="1013761"/>
          <a:ext cx="810653" cy="85052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kumimoji="1" lang="en-US" altLang="ja-JP" sz="2800" kern="1200"/>
        </a:p>
      </dsp:txBody>
      <dsp:txXfrm>
        <a:off x="3584752" y="1053334"/>
        <a:ext cx="731507" cy="771379"/>
      </dsp:txXfrm>
    </dsp:sp>
    <dsp:sp modelId="{AFBCF3CE-D4C1-4508-9909-B5EED23AD39D}">
      <dsp:nvSpPr>
        <dsp:cNvPr id="0" name=""/>
        <dsp:cNvSpPr/>
      </dsp:nvSpPr>
      <dsp:spPr>
        <a:xfrm>
          <a:off x="1060536" y="359955"/>
          <a:ext cx="2941219" cy="2941219"/>
        </a:xfrm>
        <a:custGeom>
          <a:avLst/>
          <a:gdLst/>
          <a:ahLst/>
          <a:cxnLst/>
          <a:rect l="0" t="0" r="0" b="0"/>
          <a:pathLst>
            <a:path>
              <a:moveTo>
                <a:pt x="2940610" y="1512950"/>
              </a:moveTo>
              <a:arcTo wR="1470609" hR="1470609" stAng="98991" swAng="2005351"/>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BC6B7FD-3958-4182-A7B3-3696835E2BA4}">
      <dsp:nvSpPr>
        <dsp:cNvPr id="0" name=""/>
        <dsp:cNvSpPr/>
      </dsp:nvSpPr>
      <dsp:spPr>
        <a:xfrm>
          <a:off x="2911111" y="2682636"/>
          <a:ext cx="978422" cy="66200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a:off x="2943428" y="2714953"/>
        <a:ext cx="913788" cy="597373"/>
      </dsp:txXfrm>
    </dsp:sp>
    <dsp:sp modelId="{87C26423-128F-4AB0-AC81-DAC76FEDC749}">
      <dsp:nvSpPr>
        <dsp:cNvPr id="0" name=""/>
        <dsp:cNvSpPr/>
      </dsp:nvSpPr>
      <dsp:spPr>
        <a:xfrm>
          <a:off x="1065309" y="353281"/>
          <a:ext cx="2941219" cy="2941219"/>
        </a:xfrm>
        <a:custGeom>
          <a:avLst/>
          <a:gdLst/>
          <a:ahLst/>
          <a:cxnLst/>
          <a:rect l="0" t="0" r="0" b="0"/>
          <a:pathLst>
            <a:path>
              <a:moveTo>
                <a:pt x="1839009" y="2894328"/>
              </a:moveTo>
              <a:arcTo wR="1470609" hR="1470609" stAng="4529545" swAng="162424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3A0270-9261-46C9-8B88-DF994931792C}">
      <dsp:nvSpPr>
        <dsp:cNvPr id="0" name=""/>
        <dsp:cNvSpPr/>
      </dsp:nvSpPr>
      <dsp:spPr>
        <a:xfrm>
          <a:off x="1133845" y="2691489"/>
          <a:ext cx="1075343" cy="644301"/>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a:off x="1165297" y="2722941"/>
        <a:ext cx="1012439" cy="581397"/>
      </dsp:txXfrm>
    </dsp:sp>
    <dsp:sp modelId="{27B03CE9-5565-4E8B-B314-8172C6A27EEB}">
      <dsp:nvSpPr>
        <dsp:cNvPr id="0" name=""/>
        <dsp:cNvSpPr/>
      </dsp:nvSpPr>
      <dsp:spPr>
        <a:xfrm>
          <a:off x="1025546" y="301326"/>
          <a:ext cx="2941219" cy="2941219"/>
        </a:xfrm>
        <a:custGeom>
          <a:avLst/>
          <a:gdLst/>
          <a:ahLst/>
          <a:cxnLst/>
          <a:rect l="0" t="0" r="0" b="0"/>
          <a:pathLst>
            <a:path>
              <a:moveTo>
                <a:pt x="316701" y="2382305"/>
              </a:moveTo>
              <a:arcTo wR="1470609" hR="1470609" stAng="8501278" swAng="234826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312604C-DBFD-41E6-9B5A-A214B4508AE6}">
      <dsp:nvSpPr>
        <dsp:cNvPr id="0" name=""/>
        <dsp:cNvSpPr/>
      </dsp:nvSpPr>
      <dsp:spPr>
        <a:xfrm>
          <a:off x="599995" y="961989"/>
          <a:ext cx="998628" cy="77871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638009" y="1000003"/>
        <a:ext cx="922600" cy="702685"/>
      </dsp:txXfrm>
    </dsp:sp>
    <dsp:sp modelId="{8ACFFC87-7C53-4167-8A71-7B30CE8D5258}">
      <dsp:nvSpPr>
        <dsp:cNvPr id="0" name=""/>
        <dsp:cNvSpPr/>
      </dsp:nvSpPr>
      <dsp:spPr>
        <a:xfrm>
          <a:off x="915268" y="475666"/>
          <a:ext cx="2941219" cy="2941219"/>
        </a:xfrm>
        <a:custGeom>
          <a:avLst/>
          <a:gdLst/>
          <a:ahLst/>
          <a:cxnLst/>
          <a:rect l="0" t="0" r="0" b="0"/>
          <a:pathLst>
            <a:path>
              <a:moveTo>
                <a:pt x="384205" y="479439"/>
              </a:moveTo>
              <a:arcTo wR="1470609" hR="1470609" stAng="13342527" swAng="216643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8DD6E-80C2-4704-BAE4-0613DCE49244}" type="datetimeFigureOut">
              <a:rPr kumimoji="1" lang="ja-JP" altLang="en-US" smtClean="0"/>
              <a:t>2024/12/20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61758-C9CB-4DF8-83BE-9A755E8DDD8A}" type="slidenum">
              <a:rPr kumimoji="1" lang="ja-JP" altLang="en-US" smtClean="0"/>
              <a:t>‹#›</a:t>
            </a:fld>
            <a:endParaRPr kumimoji="1" lang="ja-JP" altLang="en-US"/>
          </a:p>
        </p:txBody>
      </p:sp>
    </p:spTree>
    <p:extLst>
      <p:ext uri="{BB962C8B-B14F-4D97-AF65-F5344CB8AC3E}">
        <p14:creationId xmlns:p14="http://schemas.microsoft.com/office/powerpoint/2010/main" val="32748733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joyfulhonda.com/support/arakawaoki-bu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1</a:t>
            </a:fld>
            <a:endParaRPr kumimoji="1" lang="ja-JP" altLang="en-US"/>
          </a:p>
        </p:txBody>
      </p:sp>
    </p:spTree>
    <p:extLst>
      <p:ext uri="{BB962C8B-B14F-4D97-AF65-F5344CB8AC3E}">
        <p14:creationId xmlns:p14="http://schemas.microsoft.com/office/powerpoint/2010/main" val="1523428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10</a:t>
            </a:fld>
            <a:endParaRPr kumimoji="1" lang="ja-JP" altLang="en-US"/>
          </a:p>
        </p:txBody>
      </p:sp>
    </p:spTree>
    <p:extLst>
      <p:ext uri="{BB962C8B-B14F-4D97-AF65-F5344CB8AC3E}">
        <p14:creationId xmlns:p14="http://schemas.microsoft.com/office/powerpoint/2010/main" val="179444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11</a:t>
            </a:fld>
            <a:endParaRPr kumimoji="1" lang="ja-JP" altLang="en-US"/>
          </a:p>
        </p:txBody>
      </p:sp>
    </p:spTree>
    <p:extLst>
      <p:ext uri="{BB962C8B-B14F-4D97-AF65-F5344CB8AC3E}">
        <p14:creationId xmlns:p14="http://schemas.microsoft.com/office/powerpoint/2010/main" val="2061181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47D6E-AAA4-E173-299B-B553A9682F7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ED5CEB-E6A0-BF9B-F666-1CDE177097B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AC28D34-F22A-B86C-13D2-AE94B31254B6}"/>
              </a:ext>
            </a:extLst>
          </p:cNvPr>
          <p:cNvSpPr>
            <a:spLocks noGrp="1"/>
          </p:cNvSpPr>
          <p:nvPr>
            <p:ph type="body" idx="1"/>
          </p:nvPr>
        </p:nvSpPr>
        <p:spPr/>
        <p:txBody>
          <a:bodyPr/>
          <a:lstStyle/>
          <a:p>
            <a:endParaRPr kumimoji="1" lang="en-US" altLang="ja-JP" sz="1200" b="0">
              <a:solidFill>
                <a:schemeClr val="bg1"/>
              </a:solidFill>
            </a:endParaRPr>
          </a:p>
        </p:txBody>
      </p:sp>
      <p:sp>
        <p:nvSpPr>
          <p:cNvPr id="4" name="スライド番号プレースホルダー 3">
            <a:extLst>
              <a:ext uri="{FF2B5EF4-FFF2-40B4-BE49-F238E27FC236}">
                <a16:creationId xmlns:a16="http://schemas.microsoft.com/office/drawing/2014/main" id="{4BE923A6-6D96-D434-7284-18789E313EC0}"/>
              </a:ext>
            </a:extLst>
          </p:cNvPr>
          <p:cNvSpPr>
            <a:spLocks noGrp="1"/>
          </p:cNvSpPr>
          <p:nvPr>
            <p:ph type="sldNum" sz="quarter" idx="5"/>
          </p:nvPr>
        </p:nvSpPr>
        <p:spPr/>
        <p:txBody>
          <a:bodyPr/>
          <a:lstStyle/>
          <a:p>
            <a:fld id="{EEC61758-C9CB-4DF8-83BE-9A755E8DDD8A}" type="slidenum">
              <a:rPr kumimoji="1" lang="ja-JP" altLang="en-US" smtClean="0"/>
              <a:t>12</a:t>
            </a:fld>
            <a:endParaRPr kumimoji="1" lang="ja-JP" altLang="en-US"/>
          </a:p>
        </p:txBody>
      </p:sp>
    </p:spTree>
    <p:extLst>
      <p:ext uri="{BB962C8B-B14F-4D97-AF65-F5344CB8AC3E}">
        <p14:creationId xmlns:p14="http://schemas.microsoft.com/office/powerpoint/2010/main" val="138031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13</a:t>
            </a:fld>
            <a:endParaRPr kumimoji="1" lang="ja-JP" altLang="en-US"/>
          </a:p>
        </p:txBody>
      </p:sp>
    </p:spTree>
    <p:extLst>
      <p:ext uri="{BB962C8B-B14F-4D97-AF65-F5344CB8AC3E}">
        <p14:creationId xmlns:p14="http://schemas.microsoft.com/office/powerpoint/2010/main" val="421680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14</a:t>
            </a:fld>
            <a:endParaRPr kumimoji="1" lang="ja-JP" altLang="en-US"/>
          </a:p>
        </p:txBody>
      </p:sp>
    </p:spTree>
    <p:extLst>
      <p:ext uri="{BB962C8B-B14F-4D97-AF65-F5344CB8AC3E}">
        <p14:creationId xmlns:p14="http://schemas.microsoft.com/office/powerpoint/2010/main" val="17628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F1B70-EC74-C4B1-0DD8-0B0A3F4CB2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521BCF-A19F-A899-B983-341B83583E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3A00F5-6092-4814-80E9-20FFE259B3CB}"/>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A2489914-931A-F172-DAD3-BBA79B2AE32F}"/>
              </a:ext>
            </a:extLst>
          </p:cNvPr>
          <p:cNvSpPr>
            <a:spLocks noGrp="1"/>
          </p:cNvSpPr>
          <p:nvPr>
            <p:ph type="sldNum" sz="quarter" idx="5"/>
          </p:nvPr>
        </p:nvSpPr>
        <p:spPr/>
        <p:txBody>
          <a:bodyPr/>
          <a:lstStyle/>
          <a:p>
            <a:fld id="{EEC61758-C9CB-4DF8-83BE-9A755E8DDD8A}" type="slidenum">
              <a:rPr kumimoji="1" lang="ja-JP" altLang="en-US" smtClean="0"/>
              <a:t>15</a:t>
            </a:fld>
            <a:endParaRPr kumimoji="1" lang="ja-JP" altLang="en-US"/>
          </a:p>
        </p:txBody>
      </p:sp>
    </p:spTree>
    <p:extLst>
      <p:ext uri="{BB962C8B-B14F-4D97-AF65-F5344CB8AC3E}">
        <p14:creationId xmlns:p14="http://schemas.microsoft.com/office/powerpoint/2010/main" val="2447368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16</a:t>
            </a:fld>
            <a:endParaRPr kumimoji="1" lang="ja-JP" altLang="en-US"/>
          </a:p>
        </p:txBody>
      </p:sp>
    </p:spTree>
    <p:extLst>
      <p:ext uri="{BB962C8B-B14F-4D97-AF65-F5344CB8AC3E}">
        <p14:creationId xmlns:p14="http://schemas.microsoft.com/office/powerpoint/2010/main" val="201752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ea typeface="游ゴシック"/>
            </a:endParaRPr>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17</a:t>
            </a:fld>
            <a:endParaRPr kumimoji="1" lang="ja-JP" altLang="en-US"/>
          </a:p>
        </p:txBody>
      </p:sp>
    </p:spTree>
    <p:extLst>
      <p:ext uri="{BB962C8B-B14F-4D97-AF65-F5344CB8AC3E}">
        <p14:creationId xmlns:p14="http://schemas.microsoft.com/office/powerpoint/2010/main" val="111327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ea typeface="游ゴシック"/>
            </a:endParaRPr>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18</a:t>
            </a:fld>
            <a:endParaRPr kumimoji="1" lang="ja-JP" altLang="en-US"/>
          </a:p>
        </p:txBody>
      </p:sp>
    </p:spTree>
    <p:extLst>
      <p:ext uri="{BB962C8B-B14F-4D97-AF65-F5344CB8AC3E}">
        <p14:creationId xmlns:p14="http://schemas.microsoft.com/office/powerpoint/2010/main" val="1349304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19</a:t>
            </a:fld>
            <a:endParaRPr kumimoji="1" lang="ja-JP" altLang="en-US"/>
          </a:p>
        </p:txBody>
      </p:sp>
    </p:spTree>
    <p:extLst>
      <p:ext uri="{BB962C8B-B14F-4D97-AF65-F5344CB8AC3E}">
        <p14:creationId xmlns:p14="http://schemas.microsoft.com/office/powerpoint/2010/main" val="288502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ea typeface="游ゴシック"/>
            </a:endParaRPr>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2</a:t>
            </a:fld>
            <a:endParaRPr kumimoji="1" lang="ja-JP" altLang="en-US"/>
          </a:p>
        </p:txBody>
      </p:sp>
    </p:spTree>
    <p:extLst>
      <p:ext uri="{BB962C8B-B14F-4D97-AF65-F5344CB8AC3E}">
        <p14:creationId xmlns:p14="http://schemas.microsoft.com/office/powerpoint/2010/main" val="2449022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20</a:t>
            </a:fld>
            <a:endParaRPr kumimoji="1" lang="ja-JP" altLang="en-US"/>
          </a:p>
        </p:txBody>
      </p:sp>
    </p:spTree>
    <p:extLst>
      <p:ext uri="{BB962C8B-B14F-4D97-AF65-F5344CB8AC3E}">
        <p14:creationId xmlns:p14="http://schemas.microsoft.com/office/powerpoint/2010/main" val="1910286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6D9EF-A1CF-F94A-F150-69F25423254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AE8C51-35E8-A4BD-0893-D9BA6BB3C9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9686DF-CD5B-2A20-F8B0-B7F8C46D63D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B958490-634B-D57B-EE40-3E02EA63EDF4}"/>
              </a:ext>
            </a:extLst>
          </p:cNvPr>
          <p:cNvSpPr>
            <a:spLocks noGrp="1"/>
          </p:cNvSpPr>
          <p:nvPr>
            <p:ph type="sldNum" sz="quarter" idx="5"/>
          </p:nvPr>
        </p:nvSpPr>
        <p:spPr/>
        <p:txBody>
          <a:bodyPr/>
          <a:lstStyle/>
          <a:p>
            <a:fld id="{EEC61758-C9CB-4DF8-83BE-9A755E8DDD8A}" type="slidenum">
              <a:rPr kumimoji="1" lang="ja-JP" altLang="en-US" smtClean="0"/>
              <a:t>21</a:t>
            </a:fld>
            <a:endParaRPr kumimoji="1" lang="ja-JP" altLang="en-US"/>
          </a:p>
        </p:txBody>
      </p:sp>
    </p:spTree>
    <p:extLst>
      <p:ext uri="{BB962C8B-B14F-4D97-AF65-F5344CB8AC3E}">
        <p14:creationId xmlns:p14="http://schemas.microsoft.com/office/powerpoint/2010/main" val="2316467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22</a:t>
            </a:fld>
            <a:endParaRPr kumimoji="1" lang="ja-JP" altLang="en-US"/>
          </a:p>
        </p:txBody>
      </p:sp>
    </p:spTree>
    <p:extLst>
      <p:ext uri="{BB962C8B-B14F-4D97-AF65-F5344CB8AC3E}">
        <p14:creationId xmlns:p14="http://schemas.microsoft.com/office/powerpoint/2010/main" val="2944481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23</a:t>
            </a:fld>
            <a:endParaRPr kumimoji="1" lang="ja-JP" altLang="en-US"/>
          </a:p>
        </p:txBody>
      </p:sp>
    </p:spTree>
    <p:extLst>
      <p:ext uri="{BB962C8B-B14F-4D97-AF65-F5344CB8AC3E}">
        <p14:creationId xmlns:p14="http://schemas.microsoft.com/office/powerpoint/2010/main" val="4203156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24</a:t>
            </a:fld>
            <a:endParaRPr kumimoji="1" lang="ja-JP" altLang="en-US"/>
          </a:p>
        </p:txBody>
      </p:sp>
    </p:spTree>
    <p:extLst>
      <p:ext uri="{BB962C8B-B14F-4D97-AF65-F5344CB8AC3E}">
        <p14:creationId xmlns:p14="http://schemas.microsoft.com/office/powerpoint/2010/main" val="3935848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a:t>最終発表までの課題はこちらになります</a:t>
            </a:r>
            <a:endParaRPr lang="en-US" altLang="ja-JP" sz="1200" b="0"/>
          </a:p>
          <a:p>
            <a:r>
              <a:rPr kumimoji="1" lang="ja-JP" altLang="en-US" sz="1200" b="0"/>
              <a:t>ご清聴ありがとうございました</a:t>
            </a:r>
            <a:endParaRPr kumimoji="1" lang="en-US" altLang="ja-JP" b="0"/>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25</a:t>
            </a:fld>
            <a:endParaRPr kumimoji="1" lang="ja-JP" altLang="en-US"/>
          </a:p>
        </p:txBody>
      </p:sp>
    </p:spTree>
    <p:extLst>
      <p:ext uri="{BB962C8B-B14F-4D97-AF65-F5344CB8AC3E}">
        <p14:creationId xmlns:p14="http://schemas.microsoft.com/office/powerpoint/2010/main" val="755843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72BD2-84CE-130E-CCB4-3145D4A0D2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93CEE7-C68E-376C-D92D-D3CF3DB001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F514E7-1921-8536-2038-9B0DEE1AC3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latin typeface="Meiryo UI" panose="020B0604030504040204" pitchFamily="50" charset="-128"/>
                <a:ea typeface="Meiryo UI" panose="020B0604030504040204" pitchFamily="50" charset="-128"/>
              </a:rPr>
              <a:t>今のところの考えているのは、メガソーラーなどで発電した電力を土浦市内の公共施設や家庭へ供給するほか、土浦市内の家庭や法人から、余剰電力を買い取り、土浦市の家庭へ供給することを想定している。</a:t>
            </a:r>
            <a:endParaRPr lang="en-US" altLang="ja-JP" sz="120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latin typeface="Meiryo UI" panose="020B0604030504040204" pitchFamily="50" charset="-128"/>
                <a:ea typeface="Meiryo UI" panose="020B0604030504040204" pitchFamily="50" charset="-128"/>
              </a:rPr>
              <a:t>再エネ事業がきちんと黒字になるようにするために必要なのは、どれだけ多くの土浦市の家庭・法人が、電力の売買先として大手電力会社ではなく、土浦市のシュタットベルケを選んでくれるかということ。地域貢献したいという市民の思いを高めることが再エネ事業がうまくいくかいかないかのカギを握っているのではないか。</a:t>
            </a:r>
            <a:r>
              <a:rPr lang="en-US" altLang="ja-JP" sz="1200">
                <a:effectLst/>
                <a:latin typeface="Meiryo UI" panose="020B0604030504040204" pitchFamily="50" charset="-128"/>
                <a:ea typeface="Meiryo UI" panose="020B0604030504040204" pitchFamily="50" charset="-128"/>
              </a:rPr>
              <a:t>Relating</a:t>
            </a:r>
            <a:r>
              <a:rPr lang="ja-JP" altLang="en-US" sz="1200">
                <a:effectLst/>
                <a:latin typeface="Meiryo UI" panose="020B0604030504040204" pitchFamily="50" charset="-128"/>
                <a:ea typeface="Meiryo UI" panose="020B0604030504040204" pitchFamily="50" charset="-128"/>
              </a:rPr>
              <a:t>とも関係してきそう。</a:t>
            </a:r>
            <a:endParaRPr lang="ja-JP" altLang="en-US" sz="1400">
              <a:effectLst/>
              <a:latin typeface="Arial" panose="020B0604020202020204" pitchFamily="34" charset="0"/>
            </a:endParaRPr>
          </a:p>
          <a:p>
            <a:endParaRPr kumimoji="1" lang="en-US" altLang="ja-JP"/>
          </a:p>
        </p:txBody>
      </p:sp>
      <p:sp>
        <p:nvSpPr>
          <p:cNvPr id="4" name="スライド番号プレースホルダー 3">
            <a:extLst>
              <a:ext uri="{FF2B5EF4-FFF2-40B4-BE49-F238E27FC236}">
                <a16:creationId xmlns:a16="http://schemas.microsoft.com/office/drawing/2014/main" id="{0B46C85F-5C08-03A1-DA44-1649A537E3E5}"/>
              </a:ext>
            </a:extLst>
          </p:cNvPr>
          <p:cNvSpPr>
            <a:spLocks noGrp="1"/>
          </p:cNvSpPr>
          <p:nvPr>
            <p:ph type="sldNum" sz="quarter" idx="5"/>
          </p:nvPr>
        </p:nvSpPr>
        <p:spPr/>
        <p:txBody>
          <a:bodyPr/>
          <a:lstStyle/>
          <a:p>
            <a:fld id="{EEC61758-C9CB-4DF8-83BE-9A755E8DDD8A}" type="slidenum">
              <a:rPr kumimoji="1" lang="ja-JP" altLang="en-US" smtClean="0"/>
              <a:t>26</a:t>
            </a:fld>
            <a:endParaRPr kumimoji="1" lang="ja-JP" altLang="en-US"/>
          </a:p>
        </p:txBody>
      </p:sp>
    </p:spTree>
    <p:extLst>
      <p:ext uri="{BB962C8B-B14F-4D97-AF65-F5344CB8AC3E}">
        <p14:creationId xmlns:p14="http://schemas.microsoft.com/office/powerpoint/2010/main" val="3654250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582A7-BAED-3BBD-6526-5E0C35E257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AE3586-7A4A-6201-1B82-868CD3E507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C3794FB-AF5C-6541-CFCA-EA525B5064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latin typeface="Meiryo UI" panose="020B0604030504040204" pitchFamily="50" charset="-128"/>
                <a:ea typeface="Meiryo UI" panose="020B0604030504040204" pitchFamily="50" charset="-128"/>
              </a:rPr>
              <a:t>今のところの考えているのは、メガソーラーなどで発電した電力を土浦市内の公共施設や家庭へ供給するほか、土浦市内の家庭や法人から、余剰電力を買い取り、土浦市の家庭へ供給することを想定している。</a:t>
            </a:r>
            <a:endParaRPr lang="en-US" altLang="ja-JP" sz="120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latin typeface="Meiryo UI" panose="020B0604030504040204" pitchFamily="50" charset="-128"/>
                <a:ea typeface="Meiryo UI" panose="020B0604030504040204" pitchFamily="50" charset="-128"/>
              </a:rPr>
              <a:t>再エネ事業がきちんと黒字になるようにするために必要なのは、どれだけ多くの土浦市の家庭・法人が、電力の売買先として大手電力会社ではなく、土浦市のシュタットベルケを選んでくれるかということ。地域貢献したいという市民の思いを高めることが再エネ事業がうまくいくかいかないかのカギを握っているのではないか。</a:t>
            </a:r>
            <a:r>
              <a:rPr lang="en-US" altLang="ja-JP" sz="1200">
                <a:effectLst/>
                <a:latin typeface="Meiryo UI" panose="020B0604030504040204" pitchFamily="50" charset="-128"/>
                <a:ea typeface="Meiryo UI" panose="020B0604030504040204" pitchFamily="50" charset="-128"/>
              </a:rPr>
              <a:t>Relating</a:t>
            </a:r>
            <a:r>
              <a:rPr lang="ja-JP" altLang="en-US" sz="1200">
                <a:effectLst/>
                <a:latin typeface="Meiryo UI" panose="020B0604030504040204" pitchFamily="50" charset="-128"/>
                <a:ea typeface="Meiryo UI" panose="020B0604030504040204" pitchFamily="50" charset="-128"/>
              </a:rPr>
              <a:t>とも関係してきそう。</a:t>
            </a:r>
            <a:endParaRPr lang="ja-JP" altLang="en-US" sz="1400">
              <a:effectLst/>
              <a:latin typeface="Arial" panose="020B0604020202020204" pitchFamily="34" charset="0"/>
            </a:endParaRPr>
          </a:p>
          <a:p>
            <a:endParaRPr kumimoji="1" lang="en-US" altLang="ja-JP"/>
          </a:p>
        </p:txBody>
      </p:sp>
      <p:sp>
        <p:nvSpPr>
          <p:cNvPr id="4" name="スライド番号プレースホルダー 3">
            <a:extLst>
              <a:ext uri="{FF2B5EF4-FFF2-40B4-BE49-F238E27FC236}">
                <a16:creationId xmlns:a16="http://schemas.microsoft.com/office/drawing/2014/main" id="{B006CA4B-DA72-5972-D5B4-0D17EBF2B555}"/>
              </a:ext>
            </a:extLst>
          </p:cNvPr>
          <p:cNvSpPr>
            <a:spLocks noGrp="1"/>
          </p:cNvSpPr>
          <p:nvPr>
            <p:ph type="sldNum" sz="quarter" idx="5"/>
          </p:nvPr>
        </p:nvSpPr>
        <p:spPr/>
        <p:txBody>
          <a:bodyPr/>
          <a:lstStyle/>
          <a:p>
            <a:fld id="{EEC61758-C9CB-4DF8-83BE-9A755E8DDD8A}" type="slidenum">
              <a:rPr kumimoji="1" lang="ja-JP" altLang="en-US" smtClean="0"/>
              <a:t>28</a:t>
            </a:fld>
            <a:endParaRPr kumimoji="1" lang="ja-JP" altLang="en-US"/>
          </a:p>
        </p:txBody>
      </p:sp>
    </p:spTree>
    <p:extLst>
      <p:ext uri="{BB962C8B-B14F-4D97-AF65-F5344CB8AC3E}">
        <p14:creationId xmlns:p14="http://schemas.microsoft.com/office/powerpoint/2010/main" val="2485995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現在の土浦市では、左の図のように、エネルギーの購入代金は土浦市外の電力会社へ流出し、その利益は土浦市に還元されていない状態ですが、右の図のように、シュタットベルケによって再エネ事業を行うことで、市民が払ったエネルギーの購入代金が、公共交通サービス等市民へ還元されるという、地域内でお金が循環する流れが生まれ、地域経済が活性化するという風に考えています。</a:t>
            </a:r>
            <a:endParaRPr kumimoji="1" lang="en-US" altLang="ja-JP"/>
          </a:p>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29</a:t>
            </a:fld>
            <a:endParaRPr kumimoji="1" lang="ja-JP" altLang="en-US"/>
          </a:p>
        </p:txBody>
      </p:sp>
    </p:spTree>
    <p:extLst>
      <p:ext uri="{BB962C8B-B14F-4D97-AF65-F5344CB8AC3E}">
        <p14:creationId xmlns:p14="http://schemas.microsoft.com/office/powerpoint/2010/main" val="920516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7DD29-D51C-6B34-1C6E-B1D50227DBF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5E2EF2-D8F1-2EFB-AB7D-6CC52F9E60D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40ED6E-5609-78EE-DD76-C9225CC38C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latin typeface="Meiryo UI" panose="020B0604030504040204" pitchFamily="50" charset="-128"/>
                <a:ea typeface="Meiryo UI" panose="020B0604030504040204" pitchFamily="50" charset="-128"/>
              </a:rPr>
              <a:t>今のところの考えているのは、メガソーラーなどで発電した電力を土浦市内の公共施設や家庭へ供給するほか、土浦市内の家庭や法人から、余剰電力を買い取り、土浦市の家庭へ供給することを想定している。</a:t>
            </a:r>
            <a:endParaRPr lang="en-US" altLang="ja-JP" sz="120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latin typeface="Meiryo UI" panose="020B0604030504040204" pitchFamily="50" charset="-128"/>
                <a:ea typeface="Meiryo UI" panose="020B0604030504040204" pitchFamily="50" charset="-128"/>
              </a:rPr>
              <a:t>再エネ事業がきちんと黒字になるようにするために必要なのは、どれだけ多くの土浦市の家庭・法人が、電力の売買先として大手電力会社ではなく、土浦市のシュタットベルケを選んでくれるかということ。地域貢献したいという市民の思いを高めることが再エネ事業がうまくいくかいかないかのカギを握っているのではないか。</a:t>
            </a:r>
            <a:r>
              <a:rPr lang="en-US" altLang="ja-JP" sz="1200">
                <a:effectLst/>
                <a:latin typeface="Meiryo UI" panose="020B0604030504040204" pitchFamily="50" charset="-128"/>
                <a:ea typeface="Meiryo UI" panose="020B0604030504040204" pitchFamily="50" charset="-128"/>
              </a:rPr>
              <a:t>Relating</a:t>
            </a:r>
            <a:r>
              <a:rPr lang="ja-JP" altLang="en-US" sz="1200">
                <a:effectLst/>
                <a:latin typeface="Meiryo UI" panose="020B0604030504040204" pitchFamily="50" charset="-128"/>
                <a:ea typeface="Meiryo UI" panose="020B0604030504040204" pitchFamily="50" charset="-128"/>
              </a:rPr>
              <a:t>とも関係してきそう。</a:t>
            </a:r>
            <a:endParaRPr lang="ja-JP" altLang="en-US" sz="1400">
              <a:effectLst/>
              <a:latin typeface="Arial" panose="020B0604020202020204" pitchFamily="34" charset="0"/>
            </a:endParaRPr>
          </a:p>
          <a:p>
            <a:endParaRPr kumimoji="1" lang="en-US" altLang="ja-JP"/>
          </a:p>
        </p:txBody>
      </p:sp>
      <p:sp>
        <p:nvSpPr>
          <p:cNvPr id="4" name="スライド番号プレースホルダー 3">
            <a:extLst>
              <a:ext uri="{FF2B5EF4-FFF2-40B4-BE49-F238E27FC236}">
                <a16:creationId xmlns:a16="http://schemas.microsoft.com/office/drawing/2014/main" id="{55D9A616-6CDE-4E53-C43D-9EF53300702E}"/>
              </a:ext>
            </a:extLst>
          </p:cNvPr>
          <p:cNvSpPr>
            <a:spLocks noGrp="1"/>
          </p:cNvSpPr>
          <p:nvPr>
            <p:ph type="sldNum" sz="quarter" idx="5"/>
          </p:nvPr>
        </p:nvSpPr>
        <p:spPr/>
        <p:txBody>
          <a:bodyPr/>
          <a:lstStyle/>
          <a:p>
            <a:fld id="{EEC61758-C9CB-4DF8-83BE-9A755E8DDD8A}" type="slidenum">
              <a:rPr kumimoji="1" lang="ja-JP" altLang="en-US" smtClean="0"/>
              <a:t>30</a:t>
            </a:fld>
            <a:endParaRPr kumimoji="1" lang="ja-JP" altLang="en-US"/>
          </a:p>
        </p:txBody>
      </p:sp>
    </p:spTree>
    <p:extLst>
      <p:ext uri="{BB962C8B-B14F-4D97-AF65-F5344CB8AC3E}">
        <p14:creationId xmlns:p14="http://schemas.microsoft.com/office/powerpoint/2010/main" val="105616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ea typeface="游ゴシック"/>
            </a:endParaRPr>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3</a:t>
            </a:fld>
            <a:endParaRPr kumimoji="1" lang="ja-JP" altLang="en-US"/>
          </a:p>
        </p:txBody>
      </p:sp>
    </p:spTree>
    <p:extLst>
      <p:ext uri="{BB962C8B-B14F-4D97-AF65-F5344CB8AC3E}">
        <p14:creationId xmlns:p14="http://schemas.microsoft.com/office/powerpoint/2010/main" val="3798172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2AF0A-7381-3C93-CE1E-65A3FB4A03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91190C-8BFB-30AA-4726-8CEC5FC5C5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10941F-A57E-B732-7579-92B9770083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latin typeface="Meiryo UI" panose="020B0604030504040204" pitchFamily="50" charset="-128"/>
                <a:ea typeface="Meiryo UI" panose="020B0604030504040204" pitchFamily="50" charset="-128"/>
              </a:rPr>
              <a:t>今のところの考えているのは、メガソーラーなどで発電した電力を土浦市内の公共施設や家庭へ供給するほか、土浦市内の家庭や法人から、余剰電力を買い取り、土浦市の家庭へ供給することを想定している。</a:t>
            </a:r>
            <a:endParaRPr lang="en-US" altLang="ja-JP" sz="120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latin typeface="Meiryo UI" panose="020B0604030504040204" pitchFamily="50" charset="-128"/>
                <a:ea typeface="Meiryo UI" panose="020B0604030504040204" pitchFamily="50" charset="-128"/>
              </a:rPr>
              <a:t>再エネ事業がきちんと黒字になるようにするために必要なのは、どれだけ多くの土浦市の家庭・法人が、電力の売買先として大手電力会社ではなく、土浦市のシュタットベルケを選んでくれるかということ。地域貢献したいという市民の思いを高めることが再エネ事業がうまくいくかいかないかのカギを握っているのではないか。</a:t>
            </a:r>
            <a:r>
              <a:rPr lang="en-US" altLang="ja-JP" sz="1200">
                <a:effectLst/>
                <a:latin typeface="Meiryo UI" panose="020B0604030504040204" pitchFamily="50" charset="-128"/>
                <a:ea typeface="Meiryo UI" panose="020B0604030504040204" pitchFamily="50" charset="-128"/>
              </a:rPr>
              <a:t>Relating</a:t>
            </a:r>
            <a:r>
              <a:rPr lang="ja-JP" altLang="en-US" sz="1200">
                <a:effectLst/>
                <a:latin typeface="Meiryo UI" panose="020B0604030504040204" pitchFamily="50" charset="-128"/>
                <a:ea typeface="Meiryo UI" panose="020B0604030504040204" pitchFamily="50" charset="-128"/>
              </a:rPr>
              <a:t>とも関係してきそう。</a:t>
            </a:r>
            <a:endParaRPr lang="ja-JP" altLang="en-US" sz="1400">
              <a:effectLst/>
              <a:latin typeface="Arial" panose="020B0604020202020204" pitchFamily="34" charset="0"/>
            </a:endParaRPr>
          </a:p>
          <a:p>
            <a:endParaRPr kumimoji="1" lang="en-US" altLang="ja-JP"/>
          </a:p>
        </p:txBody>
      </p:sp>
      <p:sp>
        <p:nvSpPr>
          <p:cNvPr id="4" name="スライド番号プレースホルダー 3">
            <a:extLst>
              <a:ext uri="{FF2B5EF4-FFF2-40B4-BE49-F238E27FC236}">
                <a16:creationId xmlns:a16="http://schemas.microsoft.com/office/drawing/2014/main" id="{E0ED18A9-E42F-65AD-92C5-C2EC1EAA3175}"/>
              </a:ext>
            </a:extLst>
          </p:cNvPr>
          <p:cNvSpPr>
            <a:spLocks noGrp="1"/>
          </p:cNvSpPr>
          <p:nvPr>
            <p:ph type="sldNum" sz="quarter" idx="5"/>
          </p:nvPr>
        </p:nvSpPr>
        <p:spPr/>
        <p:txBody>
          <a:bodyPr/>
          <a:lstStyle/>
          <a:p>
            <a:fld id="{EEC61758-C9CB-4DF8-83BE-9A755E8DDD8A}" type="slidenum">
              <a:rPr kumimoji="1" lang="ja-JP" altLang="en-US" smtClean="0"/>
              <a:t>31</a:t>
            </a:fld>
            <a:endParaRPr kumimoji="1" lang="ja-JP" altLang="en-US"/>
          </a:p>
        </p:txBody>
      </p:sp>
    </p:spTree>
    <p:extLst>
      <p:ext uri="{BB962C8B-B14F-4D97-AF65-F5344CB8AC3E}">
        <p14:creationId xmlns:p14="http://schemas.microsoft.com/office/powerpoint/2010/main" val="1058677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7000"/>
              </a:lnSpc>
              <a:spcAft>
                <a:spcPts val="800"/>
              </a:spcAft>
            </a:pPr>
            <a:r>
              <a:rPr lang="ja-JP" altLang="en-US" sz="1800" kern="100">
                <a:effectLst/>
                <a:latin typeface="游明朝" panose="02020400000000000000" pitchFamily="18" charset="-128"/>
                <a:ea typeface="游明朝" panose="02020400000000000000" pitchFamily="18" charset="-128"/>
                <a:cs typeface="Times New Roman" panose="02020603050405020304" pitchFamily="18" charset="0"/>
              </a:rPr>
              <a:t>仮原稿</a:t>
            </a:r>
            <a:endParaRPr lang="en-US"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rPr>
              <a:t>①土浦市版シュタットベルケの概念図。土浦市版シュタットベルケでは、再エネ事業により収益を上げ、その収益を公共交通サービスに充てることを想定してい</a:t>
            </a:r>
            <a:r>
              <a:rPr lang="ja-JP" altLang="en-US" sz="1800" kern="100">
                <a:effectLst/>
                <a:latin typeface="游明朝" panose="02020400000000000000" pitchFamily="18" charset="-128"/>
                <a:ea typeface="游明朝" panose="02020400000000000000" pitchFamily="18" charset="-128"/>
                <a:cs typeface="Times New Roman" panose="02020603050405020304" pitchFamily="18" charset="0"/>
              </a:rPr>
              <a:t>る</a:t>
            </a:r>
            <a:r>
              <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rPr>
              <a:t>。</a:t>
            </a:r>
          </a:p>
          <a:p>
            <a:pPr>
              <a:lnSpc>
                <a:spcPct val="107000"/>
              </a:lnSpc>
              <a:spcAft>
                <a:spcPts val="800"/>
              </a:spcAft>
            </a:pPr>
            <a:r>
              <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rPr>
              <a:t>②再エネ事業によりエネルギーの地産地消が進むことで、エネルギー調達費用の土浦市外への流出抑止、雇用創出により地域経済活性化につながる、災害時の</a:t>
            </a:r>
            <a:r>
              <a:rPr lang="ja-JP" altLang="en-US" sz="1800" kern="100">
                <a:effectLst/>
                <a:latin typeface="游明朝" panose="02020400000000000000" pitchFamily="18" charset="-128"/>
                <a:ea typeface="游明朝" panose="02020400000000000000" pitchFamily="18" charset="-128"/>
                <a:cs typeface="Times New Roman" panose="02020603050405020304" pitchFamily="18" charset="0"/>
              </a:rPr>
              <a:t>電力</a:t>
            </a:r>
            <a:r>
              <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rPr>
              <a:t>確保に役立つといったメリットも考えられ</a:t>
            </a:r>
            <a:r>
              <a:rPr lang="ja-JP" altLang="en-US" sz="1800" kern="100">
                <a:effectLst/>
                <a:latin typeface="游明朝" panose="02020400000000000000" pitchFamily="18" charset="-128"/>
                <a:ea typeface="游明朝" panose="02020400000000000000" pitchFamily="18" charset="-128"/>
                <a:cs typeface="Times New Roman" panose="02020603050405020304" pitchFamily="18" charset="0"/>
              </a:rPr>
              <a:t>る</a:t>
            </a:r>
            <a:r>
              <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rPr>
              <a:t>。</a:t>
            </a:r>
          </a:p>
          <a:p>
            <a:pPr>
              <a:lnSpc>
                <a:spcPct val="107000"/>
              </a:lnSpc>
              <a:spcAft>
                <a:spcPts val="800"/>
              </a:spcAft>
            </a:pPr>
            <a:r>
              <a:rPr lang="en-US" altLang="ja-JP" sz="1800" kern="10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rPr>
              <a:t>①→②の流れ分かりにくい</a:t>
            </a:r>
            <a:r>
              <a:rPr lang="en-US" altLang="ja-JP" sz="1800"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32</a:t>
            </a:fld>
            <a:endParaRPr kumimoji="1" lang="ja-JP" altLang="en-US"/>
          </a:p>
        </p:txBody>
      </p:sp>
    </p:spTree>
    <p:extLst>
      <p:ext uri="{BB962C8B-B14F-4D97-AF65-F5344CB8AC3E}">
        <p14:creationId xmlns:p14="http://schemas.microsoft.com/office/powerpoint/2010/main" val="3772836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3E485-5E2D-3785-1F5F-407677740A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7D6E68-BCEE-DE2A-B549-9775D63382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0E6BCB-B3DC-F42C-1926-9EF5B770B835}"/>
              </a:ext>
            </a:extLst>
          </p:cNvPr>
          <p:cNvSpPr>
            <a:spLocks noGrp="1"/>
          </p:cNvSpPr>
          <p:nvPr>
            <p:ph type="body" idx="1"/>
          </p:nvPr>
        </p:nvSpPr>
        <p:spPr/>
        <p:txBody>
          <a:bodyPr/>
          <a:lstStyle/>
          <a:p>
            <a:endParaRPr kumimoji="1" lang="en-US" altLang="ja-JP"/>
          </a:p>
          <a:p>
            <a:r>
              <a:rPr kumimoji="1" lang="ja-JP" altLang="en-US"/>
              <a:t>観光事業ひとまとめに提案</a:t>
            </a:r>
            <a:endParaRPr kumimoji="1" lang="en-US" altLang="ja-JP"/>
          </a:p>
          <a:p>
            <a:r>
              <a:rPr kumimoji="1" lang="ja-JP" altLang="en-US"/>
              <a:t>ターゲット</a:t>
            </a:r>
            <a:endParaRPr kumimoji="1" lang="en-US" altLang="ja-JP"/>
          </a:p>
          <a:p>
            <a:r>
              <a:rPr kumimoji="1" lang="ja-JP" altLang="en-US"/>
              <a:t>具体的な場所とか</a:t>
            </a:r>
            <a:endParaRPr kumimoji="1" lang="en-US" altLang="ja-JP"/>
          </a:p>
          <a:p>
            <a:r>
              <a:rPr kumimoji="1" lang="ja-JP" altLang="en-US"/>
              <a:t>より鮮明にかけたら！</a:t>
            </a:r>
            <a:endParaRPr kumimoji="1" lang="en-US" altLang="ja-JP"/>
          </a:p>
          <a:p>
            <a:endParaRPr kumimoji="1" lang="en-US" altLang="ja-JP"/>
          </a:p>
          <a:p>
            <a:r>
              <a:rPr kumimoji="1" lang="ja-JP" altLang="en-US"/>
              <a:t>げんじてんで　</a:t>
            </a:r>
            <a:endParaRPr kumimoji="1" lang="en-US" altLang="ja-JP"/>
          </a:p>
          <a:p>
            <a:endParaRPr kumimoji="1" lang="en-US" altLang="ja-JP"/>
          </a:p>
          <a:p>
            <a:r>
              <a:rPr kumimoji="1" lang="ja-JP" altLang="en-US"/>
              <a:t>クラインガルテン→農業→ウオータースポーツ→歴史観光</a:t>
            </a:r>
            <a:endParaRPr kumimoji="1" lang="en-US" altLang="ja-JP"/>
          </a:p>
          <a:p>
            <a:endParaRPr kumimoji="1" lang="en-US" altLang="ja-JP"/>
          </a:p>
          <a:p>
            <a:r>
              <a:rPr kumimoji="1" lang="ja-JP" altLang="en-US"/>
              <a:t>新治の奥地には、パラグライダー施設あり</a:t>
            </a:r>
            <a:endParaRPr kumimoji="1" lang="en-US" altLang="ja-JP"/>
          </a:p>
          <a:p>
            <a:endParaRPr kumimoji="1" lang="en-US" altLang="ja-JP"/>
          </a:p>
          <a:p>
            <a:r>
              <a:rPr kumimoji="1" lang="ja-JP" altLang="en-US"/>
              <a:t>移動手段自転車</a:t>
            </a:r>
            <a:endParaRPr kumimoji="1" lang="en-US" altLang="ja-JP"/>
          </a:p>
          <a:p>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40F87EF3-CF20-5DD6-470E-72568D82A853}"/>
              </a:ext>
            </a:extLst>
          </p:cNvPr>
          <p:cNvSpPr>
            <a:spLocks noGrp="1"/>
          </p:cNvSpPr>
          <p:nvPr>
            <p:ph type="sldNum" sz="quarter" idx="5"/>
          </p:nvPr>
        </p:nvSpPr>
        <p:spPr/>
        <p:txBody>
          <a:bodyPr/>
          <a:lstStyle/>
          <a:p>
            <a:fld id="{EEC61758-C9CB-4DF8-83BE-9A755E8DDD8A}" type="slidenum">
              <a:rPr kumimoji="1" lang="ja-JP" altLang="en-US" smtClean="0"/>
              <a:t>34</a:t>
            </a:fld>
            <a:endParaRPr kumimoji="1" lang="ja-JP" altLang="en-US"/>
          </a:p>
        </p:txBody>
      </p:sp>
    </p:spTree>
    <p:extLst>
      <p:ext uri="{BB962C8B-B14F-4D97-AF65-F5344CB8AC3E}">
        <p14:creationId xmlns:p14="http://schemas.microsoft.com/office/powerpoint/2010/main" val="2461452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29BF1-2662-9D8A-4334-24EC873E23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781B73-5526-64DB-8845-C5D8B9787B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A09436-E10B-F8B2-FBEC-F565F92C7B95}"/>
              </a:ext>
            </a:extLst>
          </p:cNvPr>
          <p:cNvSpPr>
            <a:spLocks noGrp="1"/>
          </p:cNvSpPr>
          <p:nvPr>
            <p:ph type="body" idx="1"/>
          </p:nvPr>
        </p:nvSpPr>
        <p:spPr/>
        <p:txBody>
          <a:bodyPr/>
          <a:lstStyle/>
          <a:p>
            <a:endParaRPr kumimoji="1" lang="en-US" altLang="ja-JP"/>
          </a:p>
          <a:p>
            <a:r>
              <a:rPr kumimoji="1" lang="ja-JP" altLang="en-US"/>
              <a:t>観光事業ひとまとめに提案</a:t>
            </a:r>
            <a:endParaRPr kumimoji="1" lang="en-US" altLang="ja-JP"/>
          </a:p>
          <a:p>
            <a:r>
              <a:rPr kumimoji="1" lang="ja-JP" altLang="en-US"/>
              <a:t>ターゲット</a:t>
            </a:r>
            <a:endParaRPr kumimoji="1" lang="en-US" altLang="ja-JP"/>
          </a:p>
          <a:p>
            <a:r>
              <a:rPr kumimoji="1" lang="ja-JP" altLang="en-US"/>
              <a:t>具体的な場所とか</a:t>
            </a:r>
            <a:endParaRPr kumimoji="1" lang="en-US" altLang="ja-JP"/>
          </a:p>
          <a:p>
            <a:r>
              <a:rPr kumimoji="1" lang="ja-JP" altLang="en-US"/>
              <a:t>より鮮明にかけたら！</a:t>
            </a:r>
            <a:endParaRPr kumimoji="1" lang="en-US" altLang="ja-JP"/>
          </a:p>
          <a:p>
            <a:endParaRPr kumimoji="1" lang="en-US" altLang="ja-JP"/>
          </a:p>
          <a:p>
            <a:r>
              <a:rPr kumimoji="1" lang="ja-JP" altLang="en-US"/>
              <a:t>げんじてんで　</a:t>
            </a:r>
            <a:endParaRPr kumimoji="1" lang="en-US" altLang="ja-JP"/>
          </a:p>
          <a:p>
            <a:endParaRPr kumimoji="1" lang="en-US" altLang="ja-JP"/>
          </a:p>
          <a:p>
            <a:r>
              <a:rPr kumimoji="1" lang="ja-JP" altLang="en-US"/>
              <a:t>クラインガルテン→農業→ウオータースポーツ→歴史観光</a:t>
            </a:r>
            <a:endParaRPr kumimoji="1" lang="en-US" altLang="ja-JP"/>
          </a:p>
          <a:p>
            <a:endParaRPr kumimoji="1" lang="en-US" altLang="ja-JP"/>
          </a:p>
          <a:p>
            <a:r>
              <a:rPr kumimoji="1" lang="ja-JP" altLang="en-US"/>
              <a:t>新治の奥地には、パラグライダー施設あり</a:t>
            </a:r>
            <a:endParaRPr kumimoji="1" lang="en-US" altLang="ja-JP"/>
          </a:p>
          <a:p>
            <a:endParaRPr kumimoji="1" lang="en-US" altLang="ja-JP"/>
          </a:p>
          <a:p>
            <a:r>
              <a:rPr kumimoji="1" lang="ja-JP" altLang="en-US"/>
              <a:t>移動手段自転車</a:t>
            </a:r>
            <a:endParaRPr kumimoji="1" lang="en-US" altLang="ja-JP"/>
          </a:p>
          <a:p>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BA53567F-2D67-6A64-6D6B-D23076A29418}"/>
              </a:ext>
            </a:extLst>
          </p:cNvPr>
          <p:cNvSpPr>
            <a:spLocks noGrp="1"/>
          </p:cNvSpPr>
          <p:nvPr>
            <p:ph type="sldNum" sz="quarter" idx="5"/>
          </p:nvPr>
        </p:nvSpPr>
        <p:spPr/>
        <p:txBody>
          <a:bodyPr/>
          <a:lstStyle/>
          <a:p>
            <a:fld id="{EEC61758-C9CB-4DF8-83BE-9A755E8DDD8A}" type="slidenum">
              <a:rPr kumimoji="1" lang="ja-JP" altLang="en-US" smtClean="0"/>
              <a:t>35</a:t>
            </a:fld>
            <a:endParaRPr kumimoji="1" lang="ja-JP" altLang="en-US"/>
          </a:p>
        </p:txBody>
      </p:sp>
    </p:spTree>
    <p:extLst>
      <p:ext uri="{BB962C8B-B14F-4D97-AF65-F5344CB8AC3E}">
        <p14:creationId xmlns:p14="http://schemas.microsoft.com/office/powerpoint/2010/main" val="1256336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BB95-1E8B-2978-49A6-0F198FE5C0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F28927-A0D2-B95D-CB15-81AE94E67CE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E129F76-0696-AC8D-B3A2-314E55F46547}"/>
              </a:ext>
            </a:extLst>
          </p:cNvPr>
          <p:cNvSpPr>
            <a:spLocks noGrp="1"/>
          </p:cNvSpPr>
          <p:nvPr>
            <p:ph type="body" idx="1"/>
          </p:nvPr>
        </p:nvSpPr>
        <p:spPr/>
        <p:txBody>
          <a:bodyPr/>
          <a:lstStyle/>
          <a:p>
            <a:r>
              <a:rPr lang="ja-JP" altLang="en-US"/>
              <a:t>行政サービスの提供や地域コミュニティの維持にはある程度の人口密度が必要です。</a:t>
            </a:r>
            <a:endParaRPr lang="en-US" altLang="ja-JP"/>
          </a:p>
          <a:p>
            <a:r>
              <a:rPr lang="ja-JP" altLang="en-US"/>
              <a:t>将来的な人口減少に備えて、都市構造を変えていかなくてはなりません。</a:t>
            </a:r>
            <a:endParaRPr lang="en-US" altLang="ja-JP"/>
          </a:p>
          <a:p>
            <a:r>
              <a:rPr lang="ja-JP" altLang="en-US"/>
              <a:t>立地適正化計画では居住誘導区域内の人口密度の目安を</a:t>
            </a:r>
            <a:r>
              <a:rPr lang="en-US" altLang="ja-JP"/>
              <a:t>1ha</a:t>
            </a:r>
            <a:r>
              <a:rPr lang="ja-JP" altLang="en-US"/>
              <a:t>あたり</a:t>
            </a:r>
            <a:r>
              <a:rPr lang="en-US" altLang="ja-JP"/>
              <a:t>40</a:t>
            </a:r>
            <a:r>
              <a:rPr lang="ja-JP" altLang="en-US"/>
              <a:t>人としていますが、現在の計画では達成は厳しいでしょう。</a:t>
            </a:r>
            <a:endParaRPr lang="en-US" altLang="ja-JP"/>
          </a:p>
          <a:p>
            <a:r>
              <a:rPr lang="ja-JP" altLang="en-US"/>
              <a:t>そもそも居住誘導は現状に合わせるだけではなく将来あるべき都市構造を踏まえて行われるべきだと考え、私たちが目指す都市像に合わせて居住誘導区域の再設定を行いたいと考えています。</a:t>
            </a:r>
            <a:endParaRPr lang="en-US" altLang="ja-JP"/>
          </a:p>
          <a:p>
            <a:endParaRPr lang="en-US" altLang="ja-JP"/>
          </a:p>
        </p:txBody>
      </p:sp>
      <p:sp>
        <p:nvSpPr>
          <p:cNvPr id="4" name="スライド番号プレースホルダー 3">
            <a:extLst>
              <a:ext uri="{FF2B5EF4-FFF2-40B4-BE49-F238E27FC236}">
                <a16:creationId xmlns:a16="http://schemas.microsoft.com/office/drawing/2014/main" id="{959F270C-E7D6-4F9F-3250-C56FDB921BDB}"/>
              </a:ext>
            </a:extLst>
          </p:cNvPr>
          <p:cNvSpPr>
            <a:spLocks noGrp="1"/>
          </p:cNvSpPr>
          <p:nvPr>
            <p:ph type="sldNum" sz="quarter" idx="5"/>
          </p:nvPr>
        </p:nvSpPr>
        <p:spPr/>
        <p:txBody>
          <a:bodyPr/>
          <a:lstStyle/>
          <a:p>
            <a:fld id="{EEC61758-C9CB-4DF8-83BE-9A755E8DDD8A}" type="slidenum">
              <a:rPr kumimoji="1" lang="ja-JP" altLang="en-US" smtClean="0"/>
              <a:t>37</a:t>
            </a:fld>
            <a:endParaRPr kumimoji="1" lang="ja-JP" altLang="en-US"/>
          </a:p>
        </p:txBody>
      </p:sp>
    </p:spTree>
    <p:extLst>
      <p:ext uri="{BB962C8B-B14F-4D97-AF65-F5344CB8AC3E}">
        <p14:creationId xmlns:p14="http://schemas.microsoft.com/office/powerpoint/2010/main" val="725525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99316-3399-52BD-A23B-B080C74E65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39D051-9A56-3C93-5C22-B8D623FF9DD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2718CBC-094C-D70A-9630-4F56F9250B5C}"/>
              </a:ext>
            </a:extLst>
          </p:cNvPr>
          <p:cNvSpPr>
            <a:spLocks noGrp="1"/>
          </p:cNvSpPr>
          <p:nvPr>
            <p:ph type="body" idx="1"/>
          </p:nvPr>
        </p:nvSpPr>
        <p:spPr/>
        <p:txBody>
          <a:bodyPr/>
          <a:lstStyle/>
          <a:p>
            <a:r>
              <a:rPr lang="ja-JP" altLang="en-US"/>
              <a:t>行政サービスの提供や地域コミュニティの維持にはある程度の人口密度が必要です。</a:t>
            </a:r>
            <a:endParaRPr lang="en-US" altLang="ja-JP"/>
          </a:p>
          <a:p>
            <a:r>
              <a:rPr lang="ja-JP" altLang="en-US"/>
              <a:t>将来的な人口減少に備えて、都市構造を変えていかなくてはなりません。</a:t>
            </a:r>
            <a:endParaRPr lang="en-US" altLang="ja-JP"/>
          </a:p>
          <a:p>
            <a:r>
              <a:rPr lang="ja-JP" altLang="en-US"/>
              <a:t>立地適正化計画では居住誘導区域内の人口密度の目安を</a:t>
            </a:r>
            <a:r>
              <a:rPr lang="en-US" altLang="ja-JP"/>
              <a:t>1ha</a:t>
            </a:r>
            <a:r>
              <a:rPr lang="ja-JP" altLang="en-US"/>
              <a:t>あたり</a:t>
            </a:r>
            <a:r>
              <a:rPr lang="en-US" altLang="ja-JP"/>
              <a:t>40</a:t>
            </a:r>
            <a:r>
              <a:rPr lang="ja-JP" altLang="en-US"/>
              <a:t>人としていますが、現在の計画では達成は厳しいでしょう。</a:t>
            </a:r>
            <a:endParaRPr lang="en-US" altLang="ja-JP"/>
          </a:p>
          <a:p>
            <a:r>
              <a:rPr lang="ja-JP" altLang="en-US"/>
              <a:t>そもそも居住誘導は現状に合わせるだけではなく将来あるべき都市構造を踏まえて行われるべきだと考え、私たちが目指す都市像に合わせて居住誘導区域の再設定を行いたいと考えています。</a:t>
            </a:r>
            <a:endParaRPr lang="en-US" altLang="ja-JP"/>
          </a:p>
          <a:p>
            <a:endParaRPr lang="en-US" altLang="ja-JP"/>
          </a:p>
        </p:txBody>
      </p:sp>
      <p:sp>
        <p:nvSpPr>
          <p:cNvPr id="4" name="スライド番号プレースホルダー 3">
            <a:extLst>
              <a:ext uri="{FF2B5EF4-FFF2-40B4-BE49-F238E27FC236}">
                <a16:creationId xmlns:a16="http://schemas.microsoft.com/office/drawing/2014/main" id="{B22C048F-D803-D9AD-C66C-BF9E12F08DEB}"/>
              </a:ext>
            </a:extLst>
          </p:cNvPr>
          <p:cNvSpPr>
            <a:spLocks noGrp="1"/>
          </p:cNvSpPr>
          <p:nvPr>
            <p:ph type="sldNum" sz="quarter" idx="5"/>
          </p:nvPr>
        </p:nvSpPr>
        <p:spPr/>
        <p:txBody>
          <a:bodyPr/>
          <a:lstStyle/>
          <a:p>
            <a:fld id="{EEC61758-C9CB-4DF8-83BE-9A755E8DDD8A}" type="slidenum">
              <a:rPr kumimoji="1" lang="ja-JP" altLang="en-US" smtClean="0"/>
              <a:t>38</a:t>
            </a:fld>
            <a:endParaRPr kumimoji="1" lang="ja-JP" altLang="en-US"/>
          </a:p>
        </p:txBody>
      </p:sp>
    </p:spTree>
    <p:extLst>
      <p:ext uri="{BB962C8B-B14F-4D97-AF65-F5344CB8AC3E}">
        <p14:creationId xmlns:p14="http://schemas.microsoft.com/office/powerpoint/2010/main" val="2747445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E6E2E-CA05-C933-CBCB-30CA049923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9CA78B-6EB2-98F9-C73B-3DF94D061A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DF73D5-71D9-4BD9-7313-2FD46668B0DE}"/>
              </a:ext>
            </a:extLst>
          </p:cNvPr>
          <p:cNvSpPr>
            <a:spLocks noGrp="1"/>
          </p:cNvSpPr>
          <p:nvPr>
            <p:ph type="body" idx="1"/>
          </p:nvPr>
        </p:nvSpPr>
        <p:spPr/>
        <p:txBody>
          <a:bodyPr/>
          <a:lstStyle/>
          <a:p>
            <a:r>
              <a:rPr lang="ja-JP" altLang="en-US"/>
              <a:t>行政サービスの提供や地域コミュニティの維持にはある程度の人口密度が必要です。</a:t>
            </a:r>
            <a:endParaRPr lang="en-US" altLang="ja-JP"/>
          </a:p>
          <a:p>
            <a:r>
              <a:rPr lang="ja-JP" altLang="en-US"/>
              <a:t>将来的な人口減少に備えて、都市構造を変えていかなくてはなりません。</a:t>
            </a:r>
            <a:endParaRPr lang="en-US" altLang="ja-JP"/>
          </a:p>
          <a:p>
            <a:r>
              <a:rPr lang="ja-JP" altLang="en-US"/>
              <a:t>立地適正化計画では居住誘導区域内の人口密度の目安を</a:t>
            </a:r>
            <a:r>
              <a:rPr lang="en-US" altLang="ja-JP"/>
              <a:t>1ha</a:t>
            </a:r>
            <a:r>
              <a:rPr lang="ja-JP" altLang="en-US"/>
              <a:t>あたり</a:t>
            </a:r>
            <a:r>
              <a:rPr lang="en-US" altLang="ja-JP"/>
              <a:t>40</a:t>
            </a:r>
            <a:r>
              <a:rPr lang="ja-JP" altLang="en-US"/>
              <a:t>人としていますが、現在の計画では達成は厳しいでしょう。</a:t>
            </a:r>
            <a:endParaRPr lang="en-US" altLang="ja-JP"/>
          </a:p>
          <a:p>
            <a:r>
              <a:rPr lang="ja-JP" altLang="en-US"/>
              <a:t>そもそも居住誘導は現状に合わせるだけではなく将来あるべき都市構造を踏まえて行われるべきだと考え、私たちが目指す都市像に合わせて居住誘導区域の再設定を行いたいと考えています。</a:t>
            </a:r>
            <a:endParaRPr lang="en-US" altLang="ja-JP"/>
          </a:p>
          <a:p>
            <a:endParaRPr lang="en-US" altLang="ja-JP"/>
          </a:p>
        </p:txBody>
      </p:sp>
      <p:sp>
        <p:nvSpPr>
          <p:cNvPr id="4" name="スライド番号プレースホルダー 3">
            <a:extLst>
              <a:ext uri="{FF2B5EF4-FFF2-40B4-BE49-F238E27FC236}">
                <a16:creationId xmlns:a16="http://schemas.microsoft.com/office/drawing/2014/main" id="{49683394-8F11-86F1-83FF-0C8CC653F752}"/>
              </a:ext>
            </a:extLst>
          </p:cNvPr>
          <p:cNvSpPr>
            <a:spLocks noGrp="1"/>
          </p:cNvSpPr>
          <p:nvPr>
            <p:ph type="sldNum" sz="quarter" idx="5"/>
          </p:nvPr>
        </p:nvSpPr>
        <p:spPr/>
        <p:txBody>
          <a:bodyPr/>
          <a:lstStyle/>
          <a:p>
            <a:fld id="{EEC61758-C9CB-4DF8-83BE-9A755E8DDD8A}" type="slidenum">
              <a:rPr kumimoji="1" lang="ja-JP" altLang="en-US" smtClean="0"/>
              <a:t>39</a:t>
            </a:fld>
            <a:endParaRPr kumimoji="1" lang="ja-JP" altLang="en-US"/>
          </a:p>
        </p:txBody>
      </p:sp>
    </p:spTree>
    <p:extLst>
      <p:ext uri="{BB962C8B-B14F-4D97-AF65-F5344CB8AC3E}">
        <p14:creationId xmlns:p14="http://schemas.microsoft.com/office/powerpoint/2010/main" val="3370488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hlinkClick r:id="rId3"/>
              </a:rPr>
              <a:t>買い物支援｜無料送迎バス「じょいふる号」（荒川沖） </a:t>
            </a:r>
            <a:r>
              <a:rPr lang="en-US" altLang="ja-JP">
                <a:hlinkClick r:id="rId3"/>
              </a:rPr>
              <a:t>| </a:t>
            </a:r>
            <a:r>
              <a:rPr lang="ja-JP" altLang="en-US">
                <a:hlinkClick r:id="rId3"/>
              </a:rPr>
              <a:t>株式会社ジョイフル本田</a:t>
            </a:r>
            <a:endParaRPr lang="en-US" altLang="ja-JP"/>
          </a:p>
          <a:p>
            <a:endParaRPr kumimoji="1" lang="en-US" altLang="ja-JP"/>
          </a:p>
          <a:p>
            <a:r>
              <a:rPr kumimoji="1" lang="ja-JP" altLang="en-US"/>
              <a:t>ジョイフル号</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40</a:t>
            </a:fld>
            <a:endParaRPr kumimoji="1" lang="ja-JP" altLang="en-US"/>
          </a:p>
        </p:txBody>
      </p:sp>
    </p:spTree>
    <p:extLst>
      <p:ext uri="{BB962C8B-B14F-4D97-AF65-F5344CB8AC3E}">
        <p14:creationId xmlns:p14="http://schemas.microsoft.com/office/powerpoint/2010/main" val="3043138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029D3-3677-7B4D-7B3B-28775384A4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E58C11-05E1-C822-A8FE-FD4292855D6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7B8A7E7-1567-C1E6-172A-C73EB651223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9FBF684-7F26-D83A-59F4-278729C8E479}"/>
              </a:ext>
            </a:extLst>
          </p:cNvPr>
          <p:cNvSpPr>
            <a:spLocks noGrp="1"/>
          </p:cNvSpPr>
          <p:nvPr>
            <p:ph type="sldNum" sz="quarter" idx="5"/>
          </p:nvPr>
        </p:nvSpPr>
        <p:spPr/>
        <p:txBody>
          <a:bodyPr/>
          <a:lstStyle/>
          <a:p>
            <a:fld id="{EEC61758-C9CB-4DF8-83BE-9A755E8DDD8A}" type="slidenum">
              <a:rPr kumimoji="1" lang="ja-JP" altLang="en-US" smtClean="0"/>
              <a:t>41</a:t>
            </a:fld>
            <a:endParaRPr kumimoji="1" lang="ja-JP" altLang="en-US"/>
          </a:p>
        </p:txBody>
      </p:sp>
    </p:spTree>
    <p:extLst>
      <p:ext uri="{BB962C8B-B14F-4D97-AF65-F5344CB8AC3E}">
        <p14:creationId xmlns:p14="http://schemas.microsoft.com/office/powerpoint/2010/main" val="378914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4</a:t>
            </a:fld>
            <a:endParaRPr kumimoji="1" lang="ja-JP" altLang="en-US"/>
          </a:p>
        </p:txBody>
      </p:sp>
    </p:spTree>
    <p:extLst>
      <p:ext uri="{BB962C8B-B14F-4D97-AF65-F5344CB8AC3E}">
        <p14:creationId xmlns:p14="http://schemas.microsoft.com/office/powerpoint/2010/main" val="96498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5</a:t>
            </a:fld>
            <a:endParaRPr kumimoji="1" lang="ja-JP" altLang="en-US"/>
          </a:p>
        </p:txBody>
      </p:sp>
    </p:spTree>
    <p:extLst>
      <p:ext uri="{BB962C8B-B14F-4D97-AF65-F5344CB8AC3E}">
        <p14:creationId xmlns:p14="http://schemas.microsoft.com/office/powerpoint/2010/main" val="379300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6</a:t>
            </a:fld>
            <a:endParaRPr kumimoji="1" lang="ja-JP" altLang="en-US"/>
          </a:p>
        </p:txBody>
      </p:sp>
    </p:spTree>
    <p:extLst>
      <p:ext uri="{BB962C8B-B14F-4D97-AF65-F5344CB8AC3E}">
        <p14:creationId xmlns:p14="http://schemas.microsoft.com/office/powerpoint/2010/main" val="95531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7</a:t>
            </a:fld>
            <a:endParaRPr kumimoji="1" lang="ja-JP" altLang="en-US"/>
          </a:p>
        </p:txBody>
      </p:sp>
    </p:spTree>
    <p:extLst>
      <p:ext uri="{BB962C8B-B14F-4D97-AF65-F5344CB8AC3E}">
        <p14:creationId xmlns:p14="http://schemas.microsoft.com/office/powerpoint/2010/main" val="37931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8</a:t>
            </a:fld>
            <a:endParaRPr kumimoji="1" lang="ja-JP" altLang="en-US"/>
          </a:p>
        </p:txBody>
      </p:sp>
    </p:spTree>
    <p:extLst>
      <p:ext uri="{BB962C8B-B14F-4D97-AF65-F5344CB8AC3E}">
        <p14:creationId xmlns:p14="http://schemas.microsoft.com/office/powerpoint/2010/main" val="200847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EC61758-C9CB-4DF8-83BE-9A755E8DDD8A}" type="slidenum">
              <a:rPr kumimoji="1" lang="ja-JP" altLang="en-US" smtClean="0"/>
              <a:t>9</a:t>
            </a:fld>
            <a:endParaRPr kumimoji="1" lang="ja-JP" altLang="en-US"/>
          </a:p>
        </p:txBody>
      </p:sp>
    </p:spTree>
    <p:extLst>
      <p:ext uri="{BB962C8B-B14F-4D97-AF65-F5344CB8AC3E}">
        <p14:creationId xmlns:p14="http://schemas.microsoft.com/office/powerpoint/2010/main" val="64977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E772D-9233-14EE-87FB-B29BC62F99E5}"/>
              </a:ext>
            </a:extLst>
          </p:cNvPr>
          <p:cNvSpPr>
            <a:spLocks noGrp="1"/>
          </p:cNvSpPr>
          <p:nvPr>
            <p:ph type="title"/>
          </p:nvPr>
        </p:nvSpPr>
        <p:spPr>
          <a:xfrm>
            <a:off x="763037" y="15764"/>
            <a:ext cx="7558127" cy="733913"/>
          </a:xfrm>
        </p:spPr>
        <p:txBody>
          <a:bodyPr>
            <a:normAutofit/>
          </a:bodyPr>
          <a:lstStyle>
            <a:lvl1pPr>
              <a:defRPr sz="3600"/>
            </a:lvl1pPr>
          </a:lstStyle>
          <a:p>
            <a:r>
              <a:rPr kumimoji="1" lang="ja-JP" altLang="en-US"/>
              <a:t>マスター タイトルの書式設定</a:t>
            </a:r>
          </a:p>
        </p:txBody>
      </p:sp>
      <p:cxnSp>
        <p:nvCxnSpPr>
          <p:cNvPr id="7" name="直線コネクタ 6">
            <a:extLst>
              <a:ext uri="{FF2B5EF4-FFF2-40B4-BE49-F238E27FC236}">
                <a16:creationId xmlns:a16="http://schemas.microsoft.com/office/drawing/2014/main" id="{3E1AC564-A215-9F86-3706-7F1019F19AE0}"/>
              </a:ext>
            </a:extLst>
          </p:cNvPr>
          <p:cNvCxnSpPr>
            <a:cxnSpLocks/>
          </p:cNvCxnSpPr>
          <p:nvPr userDrawn="1"/>
        </p:nvCxnSpPr>
        <p:spPr>
          <a:xfrm>
            <a:off x="0" y="757085"/>
            <a:ext cx="42536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58AF228-1090-2229-C2D3-C48359F79B13}"/>
              </a:ext>
            </a:extLst>
          </p:cNvPr>
          <p:cNvCxnSpPr>
            <a:cxnSpLocks/>
          </p:cNvCxnSpPr>
          <p:nvPr userDrawn="1"/>
        </p:nvCxnSpPr>
        <p:spPr>
          <a:xfrm>
            <a:off x="4226029" y="757085"/>
            <a:ext cx="4095135" cy="0"/>
          </a:xfrm>
          <a:prstGeom prst="line">
            <a:avLst/>
          </a:prstGeom>
          <a:ln>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D13ECD7E-0D5D-5ACC-6851-8BFC1864095F}"/>
              </a:ext>
            </a:extLst>
          </p:cNvPr>
          <p:cNvSpPr/>
          <p:nvPr userDrawn="1"/>
        </p:nvSpPr>
        <p:spPr>
          <a:xfrm>
            <a:off x="8321164" y="0"/>
            <a:ext cx="822836" cy="752168"/>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F03B8E26-549E-3A82-F818-13F037773780}"/>
              </a:ext>
            </a:extLst>
          </p:cNvPr>
          <p:cNvSpPr>
            <a:spLocks noGrp="1"/>
          </p:cNvSpPr>
          <p:nvPr>
            <p:ph type="sldNum" sz="quarter" idx="12"/>
          </p:nvPr>
        </p:nvSpPr>
        <p:spPr>
          <a:xfrm>
            <a:off x="8415866" y="161276"/>
            <a:ext cx="516467" cy="365125"/>
          </a:xfrm>
        </p:spPr>
        <p:txBody>
          <a:bodyPr/>
          <a:lstStyle>
            <a:lvl1pPr>
              <a:defRPr sz="2000">
                <a:solidFill>
                  <a:schemeClr val="bg1"/>
                </a:solidFill>
              </a:defRPr>
            </a:lvl1pPr>
          </a:lstStyle>
          <a:p>
            <a:fld id="{6BD45834-25AE-4381-9C8C-B34EDB8A8649}" type="slidenum">
              <a:rPr lang="ja-JP" altLang="en-US" smtClean="0"/>
              <a:pPr/>
              <a:t>‹#›</a:t>
            </a:fld>
            <a:endParaRPr lang="ja-JP" altLang="en-US"/>
          </a:p>
        </p:txBody>
      </p:sp>
      <p:grpSp>
        <p:nvGrpSpPr>
          <p:cNvPr id="3" name="グループ化 2">
            <a:extLst>
              <a:ext uri="{FF2B5EF4-FFF2-40B4-BE49-F238E27FC236}">
                <a16:creationId xmlns:a16="http://schemas.microsoft.com/office/drawing/2014/main" id="{ED93AC40-A686-7F25-3921-A57D908D035E}"/>
              </a:ext>
            </a:extLst>
          </p:cNvPr>
          <p:cNvGrpSpPr/>
          <p:nvPr userDrawn="1"/>
        </p:nvGrpSpPr>
        <p:grpSpPr>
          <a:xfrm>
            <a:off x="91120" y="87081"/>
            <a:ext cx="590609" cy="590609"/>
            <a:chOff x="138108" y="1536344"/>
            <a:chExt cx="861849" cy="861849"/>
          </a:xfrm>
        </p:grpSpPr>
        <p:sp>
          <p:nvSpPr>
            <p:cNvPr id="4" name="楕円 3">
              <a:extLst>
                <a:ext uri="{FF2B5EF4-FFF2-40B4-BE49-F238E27FC236}">
                  <a16:creationId xmlns:a16="http://schemas.microsoft.com/office/drawing/2014/main" id="{958C6186-3067-45BF-4321-238D4E2A6497}"/>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4C6A60D8-64C4-C700-4123-F49F630528C0}"/>
                </a:ext>
              </a:extLst>
            </p:cNvPr>
            <p:cNvGrpSpPr/>
            <p:nvPr/>
          </p:nvGrpSpPr>
          <p:grpSpPr>
            <a:xfrm>
              <a:off x="515689" y="1620019"/>
              <a:ext cx="106686" cy="693788"/>
              <a:chOff x="515689" y="1620019"/>
              <a:chExt cx="106686" cy="693788"/>
            </a:xfrm>
            <a:solidFill>
              <a:schemeClr val="bg1"/>
            </a:solidFill>
          </p:grpSpPr>
          <p:sp>
            <p:nvSpPr>
              <p:cNvPr id="17" name="楕円 16">
                <a:extLst>
                  <a:ext uri="{FF2B5EF4-FFF2-40B4-BE49-F238E27FC236}">
                    <a16:creationId xmlns:a16="http://schemas.microsoft.com/office/drawing/2014/main" id="{E3D12155-661D-B3F5-7FF1-F91C0E079FE2}"/>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2983AFC-980C-AFC0-BF58-7DE6F461F879}"/>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5DAFD259-7A00-37C7-F022-8E8D129EA1EC}"/>
                </a:ext>
              </a:extLst>
            </p:cNvPr>
            <p:cNvGrpSpPr/>
            <p:nvPr/>
          </p:nvGrpSpPr>
          <p:grpSpPr>
            <a:xfrm rot="7084715">
              <a:off x="515689" y="1620374"/>
              <a:ext cx="106686" cy="693788"/>
              <a:chOff x="515689" y="1620019"/>
              <a:chExt cx="106686" cy="693788"/>
            </a:xfrm>
            <a:solidFill>
              <a:schemeClr val="bg1"/>
            </a:solidFill>
          </p:grpSpPr>
          <p:sp>
            <p:nvSpPr>
              <p:cNvPr id="15" name="楕円 14">
                <a:extLst>
                  <a:ext uri="{FF2B5EF4-FFF2-40B4-BE49-F238E27FC236}">
                    <a16:creationId xmlns:a16="http://schemas.microsoft.com/office/drawing/2014/main" id="{A6157106-C6A2-F053-C576-E7FCC24A491F}"/>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B9CC6EA-5819-F3AE-FCE2-88B1B3C75277}"/>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7882BE48-33D7-B3F9-6DEC-1541ED65CA03}"/>
                </a:ext>
              </a:extLst>
            </p:cNvPr>
            <p:cNvGrpSpPr/>
            <p:nvPr/>
          </p:nvGrpSpPr>
          <p:grpSpPr>
            <a:xfrm rot="3554011">
              <a:off x="518409" y="1620019"/>
              <a:ext cx="106686" cy="693788"/>
              <a:chOff x="515689" y="1620019"/>
              <a:chExt cx="106686" cy="693788"/>
            </a:xfrm>
            <a:solidFill>
              <a:schemeClr val="bg1"/>
            </a:solidFill>
          </p:grpSpPr>
          <p:sp>
            <p:nvSpPr>
              <p:cNvPr id="13" name="楕円 12">
                <a:extLst>
                  <a:ext uri="{FF2B5EF4-FFF2-40B4-BE49-F238E27FC236}">
                    <a16:creationId xmlns:a16="http://schemas.microsoft.com/office/drawing/2014/main" id="{DC64D6DB-6BB1-D82F-E388-6D6C0A18E090}"/>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D7DA0C8A-3F89-54C8-44A7-B8E8C153FB2C}"/>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楕円 11">
              <a:extLst>
                <a:ext uri="{FF2B5EF4-FFF2-40B4-BE49-F238E27FC236}">
                  <a16:creationId xmlns:a16="http://schemas.microsoft.com/office/drawing/2014/main" id="{541AED1E-A1D6-99D4-94C2-39488974F69F}"/>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500642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17791A1-4E5D-6E80-F20C-D92227F98C0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FC441A6-E238-ED7A-4A58-9E328B0BC96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690E77-097E-C4EC-ACC1-7248528E451F}"/>
              </a:ext>
            </a:extLst>
          </p:cNvPr>
          <p:cNvSpPr>
            <a:spLocks noGrp="1"/>
          </p:cNvSpPr>
          <p:nvPr>
            <p:ph type="dt" sz="half" idx="10"/>
          </p:nvPr>
        </p:nvSpPr>
        <p:spPr/>
        <p:txBody>
          <a:bodyPr/>
          <a:lstStyle/>
          <a:p>
            <a:fld id="{F2D88BE3-1A9F-45E2-BB79-15C5324572AF}" type="datetime1">
              <a:rPr kumimoji="1" lang="ja-JP" altLang="en-US" smtClean="0"/>
              <a:t>2024/12/20</a:t>
            </a:fld>
            <a:endParaRPr kumimoji="1" lang="ja-JP" altLang="en-US"/>
          </a:p>
        </p:txBody>
      </p:sp>
      <p:sp>
        <p:nvSpPr>
          <p:cNvPr id="5" name="フッター プレースホルダー 4">
            <a:extLst>
              <a:ext uri="{FF2B5EF4-FFF2-40B4-BE49-F238E27FC236}">
                <a16:creationId xmlns:a16="http://schemas.microsoft.com/office/drawing/2014/main" id="{01E19F7C-E096-B4A3-4AC9-7A74AC0976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F94602-27ED-4EE0-3A30-230EFC94DA1E}"/>
              </a:ext>
            </a:extLst>
          </p:cNvPr>
          <p:cNvSpPr>
            <a:spLocks noGrp="1"/>
          </p:cNvSpPr>
          <p:nvPr>
            <p:ph type="sldNum" sz="quarter" idx="12"/>
          </p:nvPr>
        </p:nvSpPr>
        <p:spPr/>
        <p:txBody>
          <a:bodyPr/>
          <a:lstStyle/>
          <a:p>
            <a:fld id="{6BD45834-25AE-4381-9C8C-B34EDB8A8649}" type="slidenum">
              <a:rPr kumimoji="1" lang="ja-JP" altLang="en-US" smtClean="0"/>
              <a:t>‹#›</a:t>
            </a:fld>
            <a:endParaRPr kumimoji="1" lang="ja-JP" altLang="en-US"/>
          </a:p>
        </p:txBody>
      </p:sp>
    </p:spTree>
    <p:extLst>
      <p:ext uri="{BB962C8B-B14F-4D97-AF65-F5344CB8AC3E}">
        <p14:creationId xmlns:p14="http://schemas.microsoft.com/office/powerpoint/2010/main" val="79602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8400" y="1"/>
            <a:ext cx="8100000" cy="493058"/>
          </a:xfrm>
        </p:spPr>
        <p:txBody>
          <a:bodyPr/>
          <a:lstStyle/>
          <a:p>
            <a:r>
              <a:rPr lang="ja-JP" altLang="en-US"/>
              <a:t>マスタ タイトルの書式設定</a:t>
            </a:r>
          </a:p>
        </p:txBody>
      </p:sp>
      <p:sp>
        <p:nvSpPr>
          <p:cNvPr id="4" name="Rectangle 6"/>
          <p:cNvSpPr>
            <a:spLocks noGrp="1" noChangeArrowheads="1"/>
          </p:cNvSpPr>
          <p:nvPr>
            <p:ph type="sldNum" sz="quarter" idx="4"/>
          </p:nvPr>
        </p:nvSpPr>
        <p:spPr>
          <a:xfrm>
            <a:off x="8496000" y="6582147"/>
            <a:ext cx="648000" cy="252000"/>
          </a:xfrm>
          <a:prstGeom prst="rect">
            <a:avLst/>
          </a:prstGeom>
          <a:noFill/>
          <a:ln/>
        </p:spPr>
        <p:txBody>
          <a:bodyPr/>
          <a:lstStyle>
            <a:lvl1pPr algn="ctr">
              <a:defRPr sz="1200" b="1">
                <a:solidFill>
                  <a:srgbClr val="44546A"/>
                </a:solidFill>
                <a:latin typeface="Meiryo UI" pitchFamily="50" charset="-128"/>
                <a:ea typeface="Meiryo UI" pitchFamily="50" charset="-128"/>
              </a:defRPr>
            </a:lvl1pPr>
          </a:lstStyle>
          <a:p>
            <a:pPr>
              <a:defRPr/>
            </a:pPr>
            <a:fld id="{20DC7313-58E3-4F6B-88A3-0F915AD38F14}" type="slidenum">
              <a:rPr lang="en-US" altLang="ja-JP" smtClean="0"/>
              <a:pPr>
                <a:defRPr/>
              </a:pPr>
              <a:t>‹#›</a:t>
            </a:fld>
            <a:endParaRPr lang="en-US" altLang="ja-JP"/>
          </a:p>
        </p:txBody>
      </p:sp>
    </p:spTree>
    <p:extLst>
      <p:ext uri="{BB962C8B-B14F-4D97-AF65-F5344CB8AC3E}">
        <p14:creationId xmlns:p14="http://schemas.microsoft.com/office/powerpoint/2010/main" val="40886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28E74D-AD2E-6B0E-A13E-723CE52AA688}"/>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A1C280-AA0D-919E-D95F-619027A86A11}"/>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2734C-0B67-1AAE-707E-916747C073A4}"/>
              </a:ext>
            </a:extLst>
          </p:cNvPr>
          <p:cNvSpPr>
            <a:spLocks noGrp="1"/>
          </p:cNvSpPr>
          <p:nvPr>
            <p:ph type="dt" sz="half" idx="10"/>
          </p:nvPr>
        </p:nvSpPr>
        <p:spPr/>
        <p:txBody>
          <a:bodyPr/>
          <a:lstStyle/>
          <a:p>
            <a:fld id="{D33D94CC-7FB9-4B8B-8A03-3CE61B942BAF}" type="datetime1">
              <a:rPr kumimoji="1" lang="ja-JP" altLang="en-US" smtClean="0"/>
              <a:t>2024/12/20</a:t>
            </a:fld>
            <a:endParaRPr kumimoji="1" lang="ja-JP" altLang="en-US"/>
          </a:p>
        </p:txBody>
      </p:sp>
      <p:sp>
        <p:nvSpPr>
          <p:cNvPr id="5" name="フッター プレースホルダー 4">
            <a:extLst>
              <a:ext uri="{FF2B5EF4-FFF2-40B4-BE49-F238E27FC236}">
                <a16:creationId xmlns:a16="http://schemas.microsoft.com/office/drawing/2014/main" id="{FBAE6B12-B934-4D5B-A1D6-E644DC6CB6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3A80A1-A0CA-EF6F-099F-2623E59297A0}"/>
              </a:ext>
            </a:extLst>
          </p:cNvPr>
          <p:cNvSpPr>
            <a:spLocks noGrp="1"/>
          </p:cNvSpPr>
          <p:nvPr>
            <p:ph type="sldNum" sz="quarter" idx="12"/>
          </p:nvPr>
        </p:nvSpPr>
        <p:spPr/>
        <p:txBody>
          <a:bodyPr/>
          <a:lstStyle/>
          <a:p>
            <a:fld id="{6BD45834-25AE-4381-9C8C-B34EDB8A8649}" type="slidenum">
              <a:rPr kumimoji="1" lang="ja-JP" altLang="en-US" smtClean="0"/>
              <a:t>‹#›</a:t>
            </a:fld>
            <a:endParaRPr kumimoji="1" lang="ja-JP" altLang="en-US"/>
          </a:p>
        </p:txBody>
      </p:sp>
    </p:spTree>
    <p:extLst>
      <p:ext uri="{BB962C8B-B14F-4D97-AF65-F5344CB8AC3E}">
        <p14:creationId xmlns:p14="http://schemas.microsoft.com/office/powerpoint/2010/main" val="344568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2F49E-A08C-D7A1-E98D-8C249B7851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3762D0-EDFF-D362-5946-AAB63A3C8C0F}"/>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1E5E428-2E5B-70D0-4FF3-40906728558B}"/>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00BFBB-692C-F81E-339F-C21C3B5731B9}"/>
              </a:ext>
            </a:extLst>
          </p:cNvPr>
          <p:cNvSpPr>
            <a:spLocks noGrp="1"/>
          </p:cNvSpPr>
          <p:nvPr>
            <p:ph type="dt" sz="half" idx="10"/>
          </p:nvPr>
        </p:nvSpPr>
        <p:spPr/>
        <p:txBody>
          <a:bodyPr/>
          <a:lstStyle/>
          <a:p>
            <a:fld id="{CF85F782-A31F-43C7-9B4F-BA5C74678442}" type="datetime1">
              <a:rPr kumimoji="1" lang="ja-JP" altLang="en-US" smtClean="0"/>
              <a:t>2024/12/20</a:t>
            </a:fld>
            <a:endParaRPr kumimoji="1" lang="ja-JP" altLang="en-US"/>
          </a:p>
        </p:txBody>
      </p:sp>
      <p:sp>
        <p:nvSpPr>
          <p:cNvPr id="6" name="フッター プレースホルダー 5">
            <a:extLst>
              <a:ext uri="{FF2B5EF4-FFF2-40B4-BE49-F238E27FC236}">
                <a16:creationId xmlns:a16="http://schemas.microsoft.com/office/drawing/2014/main" id="{92DAE919-1796-66E1-18D5-1DC9D5F64E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725DE7-EECF-A536-DD32-81788775FD23}"/>
              </a:ext>
            </a:extLst>
          </p:cNvPr>
          <p:cNvSpPr>
            <a:spLocks noGrp="1"/>
          </p:cNvSpPr>
          <p:nvPr>
            <p:ph type="sldNum" sz="quarter" idx="12"/>
          </p:nvPr>
        </p:nvSpPr>
        <p:spPr/>
        <p:txBody>
          <a:bodyPr/>
          <a:lstStyle/>
          <a:p>
            <a:fld id="{6BD45834-25AE-4381-9C8C-B34EDB8A8649}" type="slidenum">
              <a:rPr kumimoji="1" lang="ja-JP" altLang="en-US" smtClean="0"/>
              <a:t>‹#›</a:t>
            </a:fld>
            <a:endParaRPr kumimoji="1" lang="ja-JP" altLang="en-US"/>
          </a:p>
        </p:txBody>
      </p:sp>
    </p:spTree>
    <p:extLst>
      <p:ext uri="{BB962C8B-B14F-4D97-AF65-F5344CB8AC3E}">
        <p14:creationId xmlns:p14="http://schemas.microsoft.com/office/powerpoint/2010/main" val="5861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D42983-A70A-9DE3-639E-60268E77EDDE}"/>
              </a:ext>
            </a:extLst>
          </p:cNvPr>
          <p:cNvSpPr>
            <a:spLocks noGrp="1"/>
          </p:cNvSpPr>
          <p:nvPr>
            <p:ph type="title"/>
          </p:nvPr>
        </p:nvSpPr>
        <p:spPr>
          <a:xfrm>
            <a:off x="628650" y="103081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D5AB61-DEFF-0AE8-35C5-D7DC3E9DF55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5B53BA9-A650-DC62-6482-1580EC737F5E}"/>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42AFA7F-41D7-E5FE-F0F6-5E3CD0F8712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AA9655B-15C3-C56D-A1AB-146B3C9CF4DA}"/>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2D1A3AB-69A4-A4FB-1354-2DDA5C1A04DE}"/>
              </a:ext>
            </a:extLst>
          </p:cNvPr>
          <p:cNvSpPr>
            <a:spLocks noGrp="1"/>
          </p:cNvSpPr>
          <p:nvPr>
            <p:ph type="dt" sz="half" idx="10"/>
          </p:nvPr>
        </p:nvSpPr>
        <p:spPr/>
        <p:txBody>
          <a:bodyPr/>
          <a:lstStyle/>
          <a:p>
            <a:fld id="{13E4D878-F7F4-4232-A4B9-1E5C43E42915}" type="datetime1">
              <a:rPr kumimoji="1" lang="ja-JP" altLang="en-US" smtClean="0"/>
              <a:t>2024/12/20</a:t>
            </a:fld>
            <a:endParaRPr kumimoji="1" lang="ja-JP" altLang="en-US"/>
          </a:p>
        </p:txBody>
      </p:sp>
      <p:sp>
        <p:nvSpPr>
          <p:cNvPr id="8" name="フッター プレースホルダー 7">
            <a:extLst>
              <a:ext uri="{FF2B5EF4-FFF2-40B4-BE49-F238E27FC236}">
                <a16:creationId xmlns:a16="http://schemas.microsoft.com/office/drawing/2014/main" id="{6136E28E-E6DA-D0E8-BDC0-6392926BC3E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50A2EF0-FDC3-37DF-459A-BEA42EA15631}"/>
              </a:ext>
            </a:extLst>
          </p:cNvPr>
          <p:cNvSpPr>
            <a:spLocks noGrp="1"/>
          </p:cNvSpPr>
          <p:nvPr>
            <p:ph type="sldNum" sz="quarter" idx="12"/>
          </p:nvPr>
        </p:nvSpPr>
        <p:spPr/>
        <p:txBody>
          <a:bodyPr/>
          <a:lstStyle/>
          <a:p>
            <a:fld id="{6BD45834-25AE-4381-9C8C-B34EDB8A8649}" type="slidenum">
              <a:rPr kumimoji="1" lang="ja-JP" altLang="en-US" smtClean="0"/>
              <a:t>‹#›</a:t>
            </a:fld>
            <a:endParaRPr kumimoji="1" lang="ja-JP" altLang="en-US"/>
          </a:p>
        </p:txBody>
      </p:sp>
    </p:spTree>
    <p:extLst>
      <p:ext uri="{BB962C8B-B14F-4D97-AF65-F5344CB8AC3E}">
        <p14:creationId xmlns:p14="http://schemas.microsoft.com/office/powerpoint/2010/main" val="103516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A0F42-5E8D-0322-1B29-3B141C28FBC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58536B-EDDB-E232-A9C5-EE0590D46888}"/>
              </a:ext>
            </a:extLst>
          </p:cNvPr>
          <p:cNvSpPr>
            <a:spLocks noGrp="1"/>
          </p:cNvSpPr>
          <p:nvPr>
            <p:ph type="dt" sz="half" idx="10"/>
          </p:nvPr>
        </p:nvSpPr>
        <p:spPr/>
        <p:txBody>
          <a:bodyPr/>
          <a:lstStyle/>
          <a:p>
            <a:fld id="{08E09656-C3EE-49B6-8184-AAF2443B357F}" type="datetime1">
              <a:rPr kumimoji="1" lang="ja-JP" altLang="en-US" smtClean="0"/>
              <a:t>2024/12/20</a:t>
            </a:fld>
            <a:endParaRPr kumimoji="1" lang="ja-JP" altLang="en-US"/>
          </a:p>
        </p:txBody>
      </p:sp>
      <p:sp>
        <p:nvSpPr>
          <p:cNvPr id="4" name="フッター プレースホルダー 3">
            <a:extLst>
              <a:ext uri="{FF2B5EF4-FFF2-40B4-BE49-F238E27FC236}">
                <a16:creationId xmlns:a16="http://schemas.microsoft.com/office/drawing/2014/main" id="{B0AE200F-F63E-F9E2-3CFC-2569253C5D9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898A2DF-FBDF-04A6-2033-9C85D8B29198}"/>
              </a:ext>
            </a:extLst>
          </p:cNvPr>
          <p:cNvSpPr>
            <a:spLocks noGrp="1"/>
          </p:cNvSpPr>
          <p:nvPr>
            <p:ph type="sldNum" sz="quarter" idx="12"/>
          </p:nvPr>
        </p:nvSpPr>
        <p:spPr/>
        <p:txBody>
          <a:bodyPr/>
          <a:lstStyle/>
          <a:p>
            <a:fld id="{6BD45834-25AE-4381-9C8C-B34EDB8A8649}" type="slidenum">
              <a:rPr kumimoji="1" lang="ja-JP" altLang="en-US" smtClean="0"/>
              <a:t>‹#›</a:t>
            </a:fld>
            <a:endParaRPr kumimoji="1" lang="ja-JP" altLang="en-US"/>
          </a:p>
        </p:txBody>
      </p:sp>
    </p:spTree>
    <p:extLst>
      <p:ext uri="{BB962C8B-B14F-4D97-AF65-F5344CB8AC3E}">
        <p14:creationId xmlns:p14="http://schemas.microsoft.com/office/powerpoint/2010/main" val="389348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84F334-36A1-5D6D-9404-8E06B48B681B}"/>
              </a:ext>
            </a:extLst>
          </p:cNvPr>
          <p:cNvSpPr>
            <a:spLocks noGrp="1"/>
          </p:cNvSpPr>
          <p:nvPr>
            <p:ph type="dt" sz="half" idx="10"/>
          </p:nvPr>
        </p:nvSpPr>
        <p:spPr/>
        <p:txBody>
          <a:bodyPr/>
          <a:lstStyle/>
          <a:p>
            <a:fld id="{990A7003-34A7-4A4A-9EB6-39A912D8BCB1}" type="datetime1">
              <a:rPr kumimoji="1" lang="ja-JP" altLang="en-US" smtClean="0"/>
              <a:t>2024/12/20</a:t>
            </a:fld>
            <a:endParaRPr kumimoji="1" lang="ja-JP" altLang="en-US"/>
          </a:p>
        </p:txBody>
      </p:sp>
      <p:sp>
        <p:nvSpPr>
          <p:cNvPr id="3" name="フッター プレースホルダー 2">
            <a:extLst>
              <a:ext uri="{FF2B5EF4-FFF2-40B4-BE49-F238E27FC236}">
                <a16:creationId xmlns:a16="http://schemas.microsoft.com/office/drawing/2014/main" id="{487E204F-09FD-7DFC-C013-408F93CCD38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D1A76B5-F1EE-0F20-F641-77F727C455E4}"/>
              </a:ext>
            </a:extLst>
          </p:cNvPr>
          <p:cNvSpPr>
            <a:spLocks noGrp="1"/>
          </p:cNvSpPr>
          <p:nvPr>
            <p:ph type="sldNum" sz="quarter" idx="12"/>
          </p:nvPr>
        </p:nvSpPr>
        <p:spPr/>
        <p:txBody>
          <a:bodyPr/>
          <a:lstStyle/>
          <a:p>
            <a:fld id="{6BD45834-25AE-4381-9C8C-B34EDB8A8649}" type="slidenum">
              <a:rPr kumimoji="1" lang="ja-JP" altLang="en-US" smtClean="0"/>
              <a:t>‹#›</a:t>
            </a:fld>
            <a:endParaRPr kumimoji="1" lang="ja-JP" altLang="en-US"/>
          </a:p>
        </p:txBody>
      </p:sp>
    </p:spTree>
    <p:extLst>
      <p:ext uri="{BB962C8B-B14F-4D97-AF65-F5344CB8AC3E}">
        <p14:creationId xmlns:p14="http://schemas.microsoft.com/office/powerpoint/2010/main" val="63097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EFDFFD-E225-CE83-7FD0-B24A82A2D1E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9B3610-8C68-8199-6D6A-77E89E83871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4278231-DEB9-E323-BD13-E6526EACC8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F8A666-0A85-C000-1EF8-05E9198F2F3A}"/>
              </a:ext>
            </a:extLst>
          </p:cNvPr>
          <p:cNvSpPr>
            <a:spLocks noGrp="1"/>
          </p:cNvSpPr>
          <p:nvPr>
            <p:ph type="dt" sz="half" idx="10"/>
          </p:nvPr>
        </p:nvSpPr>
        <p:spPr/>
        <p:txBody>
          <a:bodyPr/>
          <a:lstStyle/>
          <a:p>
            <a:fld id="{290DB59A-7A4C-4871-90B2-705BDECA8EBB}" type="datetime1">
              <a:rPr kumimoji="1" lang="ja-JP" altLang="en-US" smtClean="0"/>
              <a:t>2024/12/20</a:t>
            </a:fld>
            <a:endParaRPr kumimoji="1" lang="ja-JP" altLang="en-US"/>
          </a:p>
        </p:txBody>
      </p:sp>
      <p:sp>
        <p:nvSpPr>
          <p:cNvPr id="6" name="フッター プレースホルダー 5">
            <a:extLst>
              <a:ext uri="{FF2B5EF4-FFF2-40B4-BE49-F238E27FC236}">
                <a16:creationId xmlns:a16="http://schemas.microsoft.com/office/drawing/2014/main" id="{1D17E6ED-14DB-BFD9-14E4-61704BB5C4F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8373978-678A-EF3B-BFF2-B922BFBAD50B}"/>
              </a:ext>
            </a:extLst>
          </p:cNvPr>
          <p:cNvSpPr>
            <a:spLocks noGrp="1"/>
          </p:cNvSpPr>
          <p:nvPr>
            <p:ph type="sldNum" sz="quarter" idx="12"/>
          </p:nvPr>
        </p:nvSpPr>
        <p:spPr/>
        <p:txBody>
          <a:bodyPr/>
          <a:lstStyle/>
          <a:p>
            <a:fld id="{6BD45834-25AE-4381-9C8C-B34EDB8A8649}" type="slidenum">
              <a:rPr kumimoji="1" lang="ja-JP" altLang="en-US" smtClean="0"/>
              <a:t>‹#›</a:t>
            </a:fld>
            <a:endParaRPr kumimoji="1" lang="ja-JP" altLang="en-US"/>
          </a:p>
        </p:txBody>
      </p:sp>
    </p:spTree>
    <p:extLst>
      <p:ext uri="{BB962C8B-B14F-4D97-AF65-F5344CB8AC3E}">
        <p14:creationId xmlns:p14="http://schemas.microsoft.com/office/powerpoint/2010/main" val="403881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AEBE10-4D1B-DC38-98F9-BC569F094FA8}"/>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38D0AC-13CB-2AE7-054E-6875856E830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094A57B7-88C4-CB16-79F5-73B7580B55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AB2745-B56F-AD59-1724-C3314A9A539D}"/>
              </a:ext>
            </a:extLst>
          </p:cNvPr>
          <p:cNvSpPr>
            <a:spLocks noGrp="1"/>
          </p:cNvSpPr>
          <p:nvPr>
            <p:ph type="dt" sz="half" idx="10"/>
          </p:nvPr>
        </p:nvSpPr>
        <p:spPr/>
        <p:txBody>
          <a:bodyPr/>
          <a:lstStyle/>
          <a:p>
            <a:fld id="{6885B76F-6B77-4BFE-ACA4-F1FA592BE6B9}" type="datetime1">
              <a:rPr kumimoji="1" lang="ja-JP" altLang="en-US" smtClean="0"/>
              <a:t>2024/12/20</a:t>
            </a:fld>
            <a:endParaRPr kumimoji="1" lang="ja-JP" altLang="en-US"/>
          </a:p>
        </p:txBody>
      </p:sp>
      <p:sp>
        <p:nvSpPr>
          <p:cNvPr id="6" name="フッター プレースホルダー 5">
            <a:extLst>
              <a:ext uri="{FF2B5EF4-FFF2-40B4-BE49-F238E27FC236}">
                <a16:creationId xmlns:a16="http://schemas.microsoft.com/office/drawing/2014/main" id="{C7BB6459-A0B3-E9B3-82D2-98B0C424ABF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0FE848-C759-E8D1-F2E6-6F87F230407E}"/>
              </a:ext>
            </a:extLst>
          </p:cNvPr>
          <p:cNvSpPr>
            <a:spLocks noGrp="1"/>
          </p:cNvSpPr>
          <p:nvPr>
            <p:ph type="sldNum" sz="quarter" idx="12"/>
          </p:nvPr>
        </p:nvSpPr>
        <p:spPr/>
        <p:txBody>
          <a:bodyPr/>
          <a:lstStyle/>
          <a:p>
            <a:fld id="{6BD45834-25AE-4381-9C8C-B34EDB8A8649}" type="slidenum">
              <a:rPr kumimoji="1" lang="ja-JP" altLang="en-US" smtClean="0"/>
              <a:t>‹#›</a:t>
            </a:fld>
            <a:endParaRPr kumimoji="1" lang="ja-JP" altLang="en-US"/>
          </a:p>
        </p:txBody>
      </p:sp>
    </p:spTree>
    <p:extLst>
      <p:ext uri="{BB962C8B-B14F-4D97-AF65-F5344CB8AC3E}">
        <p14:creationId xmlns:p14="http://schemas.microsoft.com/office/powerpoint/2010/main" val="290899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5F867-B1F0-FDA9-9829-06FF443223F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FA5A281-A57C-A3D8-B381-F5490245D1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CC2675-E938-68D8-CF01-FAEEEE1E6951}"/>
              </a:ext>
            </a:extLst>
          </p:cNvPr>
          <p:cNvSpPr>
            <a:spLocks noGrp="1"/>
          </p:cNvSpPr>
          <p:nvPr>
            <p:ph type="dt" sz="half" idx="10"/>
          </p:nvPr>
        </p:nvSpPr>
        <p:spPr/>
        <p:txBody>
          <a:bodyPr/>
          <a:lstStyle/>
          <a:p>
            <a:fld id="{7DD127B8-7FD2-4AD0-82F8-2D2BA28C11B2}" type="datetime1">
              <a:rPr kumimoji="1" lang="ja-JP" altLang="en-US" smtClean="0"/>
              <a:t>2024/12/20</a:t>
            </a:fld>
            <a:endParaRPr kumimoji="1" lang="ja-JP" altLang="en-US"/>
          </a:p>
        </p:txBody>
      </p:sp>
      <p:sp>
        <p:nvSpPr>
          <p:cNvPr id="5" name="フッター プレースホルダー 4">
            <a:extLst>
              <a:ext uri="{FF2B5EF4-FFF2-40B4-BE49-F238E27FC236}">
                <a16:creationId xmlns:a16="http://schemas.microsoft.com/office/drawing/2014/main" id="{8091B237-81B4-A3B1-5E83-8643C3D22C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62B11A-F4C9-F776-FE76-48217E0F53B1}"/>
              </a:ext>
            </a:extLst>
          </p:cNvPr>
          <p:cNvSpPr>
            <a:spLocks noGrp="1"/>
          </p:cNvSpPr>
          <p:nvPr>
            <p:ph type="sldNum" sz="quarter" idx="12"/>
          </p:nvPr>
        </p:nvSpPr>
        <p:spPr/>
        <p:txBody>
          <a:bodyPr/>
          <a:lstStyle/>
          <a:p>
            <a:fld id="{6BD45834-25AE-4381-9C8C-B34EDB8A8649}" type="slidenum">
              <a:rPr kumimoji="1" lang="ja-JP" altLang="en-US" smtClean="0"/>
              <a:t>‹#›</a:t>
            </a:fld>
            <a:endParaRPr kumimoji="1" lang="ja-JP" altLang="en-US"/>
          </a:p>
        </p:txBody>
      </p:sp>
    </p:spTree>
    <p:extLst>
      <p:ext uri="{BB962C8B-B14F-4D97-AF65-F5344CB8AC3E}">
        <p14:creationId xmlns:p14="http://schemas.microsoft.com/office/powerpoint/2010/main" val="407639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96F2F25-A7BE-B2C6-5C6B-7A2A14A6F7B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3D025D-8DDE-38D8-9B9D-E372ECE1A14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49596E-D27A-1321-393E-8E4FD6F8504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834231A-DFED-4E89-A1BB-0C486C6FDA2D}" type="datetime1">
              <a:rPr kumimoji="1" lang="ja-JP" altLang="en-US" smtClean="0"/>
              <a:t>2024/12/20</a:t>
            </a:fld>
            <a:endParaRPr kumimoji="1" lang="ja-JP" altLang="en-US"/>
          </a:p>
        </p:txBody>
      </p:sp>
      <p:sp>
        <p:nvSpPr>
          <p:cNvPr id="5" name="フッター プレースホルダー 4">
            <a:extLst>
              <a:ext uri="{FF2B5EF4-FFF2-40B4-BE49-F238E27FC236}">
                <a16:creationId xmlns:a16="http://schemas.microsoft.com/office/drawing/2014/main" id="{B3DE4F97-1DB3-8E7F-D35A-D89F40C673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614BE5A-9650-F085-7072-3C4C4CC8645D}"/>
              </a:ext>
            </a:extLst>
          </p:cNvPr>
          <p:cNvSpPr>
            <a:spLocks noGrp="1"/>
          </p:cNvSpPr>
          <p:nvPr>
            <p:ph type="sldNum" sz="quarter" idx="4"/>
          </p:nvPr>
        </p:nvSpPr>
        <p:spPr>
          <a:xfrm>
            <a:off x="7086600" y="0"/>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BD45834-25AE-4381-9C8C-B34EDB8A8649}" type="slidenum">
              <a:rPr kumimoji="1" lang="ja-JP" altLang="en-US" smtClean="0"/>
              <a:t>‹#›</a:t>
            </a:fld>
            <a:endParaRPr kumimoji="1" lang="ja-JP" altLang="en-US"/>
          </a:p>
        </p:txBody>
      </p:sp>
    </p:spTree>
    <p:extLst>
      <p:ext uri="{BB962C8B-B14F-4D97-AF65-F5344CB8AC3E}">
        <p14:creationId xmlns:p14="http://schemas.microsoft.com/office/powerpoint/2010/main" val="137310789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3" Type="http://schemas.openxmlformats.org/officeDocument/2006/relationships/notesSlide" Target="../notesSlides/notesSlide11.xml"/><Relationship Id="rId7" Type="http://schemas.openxmlformats.org/officeDocument/2006/relationships/image" Target="../media/image14.svg"/><Relationship Id="rId12"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3.png"/><Relationship Id="rId11" Type="http://schemas.openxmlformats.org/officeDocument/2006/relationships/image" Target="../media/image27.svg"/><Relationship Id="rId5" Type="http://schemas.openxmlformats.org/officeDocument/2006/relationships/image" Target="../media/image25.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pn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notesSlide" Target="../notesSlides/notesSlide16.xml"/><Relationship Id="rId7" Type="http://schemas.openxmlformats.org/officeDocument/2006/relationships/diagramColors" Target="../diagrams/colors1.xml"/><Relationship Id="rId12" Type="http://schemas.openxmlformats.org/officeDocument/2006/relationships/image" Target="../media/image25.svg"/><Relationship Id="rId17" Type="http://schemas.openxmlformats.org/officeDocument/2006/relationships/image" Target="../media/image49.png"/><Relationship Id="rId2" Type="http://schemas.openxmlformats.org/officeDocument/2006/relationships/slideLayout" Target="../slideLayouts/slideLayout1.xml"/><Relationship Id="rId16" Type="http://schemas.openxmlformats.org/officeDocument/2006/relationships/image" Target="../media/image48.svg"/><Relationship Id="rId1" Type="http://schemas.openxmlformats.org/officeDocument/2006/relationships/tags" Target="../tags/tag3.xml"/><Relationship Id="rId6" Type="http://schemas.openxmlformats.org/officeDocument/2006/relationships/diagramQuickStyle" Target="../diagrams/quickStyle1.xml"/><Relationship Id="rId11" Type="http://schemas.openxmlformats.org/officeDocument/2006/relationships/image" Target="../media/image24.png"/><Relationship Id="rId5" Type="http://schemas.openxmlformats.org/officeDocument/2006/relationships/diagramLayout" Target="../diagrams/layout1.xml"/><Relationship Id="rId15" Type="http://schemas.openxmlformats.org/officeDocument/2006/relationships/image" Target="../media/image47.png"/><Relationship Id="rId10" Type="http://schemas.openxmlformats.org/officeDocument/2006/relationships/image" Target="../media/image44.svg"/><Relationship Id="rId4" Type="http://schemas.openxmlformats.org/officeDocument/2006/relationships/diagramData" Target="../diagrams/data1.xml"/><Relationship Id="rId9" Type="http://schemas.openxmlformats.org/officeDocument/2006/relationships/image" Target="../media/image43.png"/><Relationship Id="rId14" Type="http://schemas.openxmlformats.org/officeDocument/2006/relationships/image" Target="../media/image4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2.jpeg"/><Relationship Id="rId26" Type="http://schemas.openxmlformats.org/officeDocument/2006/relationships/image" Target="../media/image69.svg"/><Relationship Id="rId3" Type="http://schemas.openxmlformats.org/officeDocument/2006/relationships/image" Target="../media/image11.png"/><Relationship Id="rId21" Type="http://schemas.openxmlformats.org/officeDocument/2006/relationships/image" Target="../media/image65.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1.jpeg"/><Relationship Id="rId25" Type="http://schemas.openxmlformats.org/officeDocument/2006/relationships/image" Target="../media/image68.png"/><Relationship Id="rId2" Type="http://schemas.openxmlformats.org/officeDocument/2006/relationships/notesSlide" Target="../notesSlides/notesSlide18.xml"/><Relationship Id="rId16" Type="http://schemas.openxmlformats.org/officeDocument/2006/relationships/image" Target="../media/image14.svg"/><Relationship Id="rId20" Type="http://schemas.openxmlformats.org/officeDocument/2006/relationships/image" Target="../media/image64.svg"/><Relationship Id="rId1" Type="http://schemas.openxmlformats.org/officeDocument/2006/relationships/slideLayout" Target="../slideLayouts/slideLayout1.xml"/><Relationship Id="rId6" Type="http://schemas.openxmlformats.org/officeDocument/2006/relationships/image" Target="../media/image52.svg"/><Relationship Id="rId11" Type="http://schemas.openxmlformats.org/officeDocument/2006/relationships/image" Target="../media/image57.png"/><Relationship Id="rId24" Type="http://schemas.openxmlformats.org/officeDocument/2006/relationships/image" Target="../media/image67.svg"/><Relationship Id="rId5" Type="http://schemas.openxmlformats.org/officeDocument/2006/relationships/image" Target="../media/image51.png"/><Relationship Id="rId15" Type="http://schemas.openxmlformats.org/officeDocument/2006/relationships/image" Target="../media/image13.png"/><Relationship Id="rId23" Type="http://schemas.openxmlformats.org/officeDocument/2006/relationships/image" Target="../media/image18.png"/><Relationship Id="rId10" Type="http://schemas.openxmlformats.org/officeDocument/2006/relationships/image" Target="../media/image56.svg"/><Relationship Id="rId19" Type="http://schemas.openxmlformats.org/officeDocument/2006/relationships/image" Target="../media/image63.png"/><Relationship Id="rId4" Type="http://schemas.openxmlformats.org/officeDocument/2006/relationships/image" Target="../media/image12.svg"/><Relationship Id="rId9" Type="http://schemas.openxmlformats.org/officeDocument/2006/relationships/image" Target="../media/image55.png"/><Relationship Id="rId14" Type="http://schemas.openxmlformats.org/officeDocument/2006/relationships/image" Target="../media/image60.svg"/><Relationship Id="rId22" Type="http://schemas.openxmlformats.org/officeDocument/2006/relationships/image" Target="../media/image66.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7.svg"/><Relationship Id="rId5" Type="http://schemas.openxmlformats.org/officeDocument/2006/relationships/image" Target="../media/image18.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png"/><Relationship Id="rId18" Type="http://schemas.openxmlformats.org/officeDocument/2006/relationships/image" Target="../media/image81.png"/><Relationship Id="rId3" Type="http://schemas.openxmlformats.org/officeDocument/2006/relationships/image" Target="../media/image70.png"/><Relationship Id="rId7" Type="http://schemas.openxmlformats.org/officeDocument/2006/relationships/image" Target="../media/image13.png"/><Relationship Id="rId12" Type="http://schemas.openxmlformats.org/officeDocument/2006/relationships/image" Target="../media/image77.svg"/><Relationship Id="rId17" Type="http://schemas.openxmlformats.org/officeDocument/2006/relationships/image" Target="../media/image80.png"/><Relationship Id="rId2" Type="http://schemas.openxmlformats.org/officeDocument/2006/relationships/notesSlide" Target="../notesSlides/notesSlide20.xml"/><Relationship Id="rId16"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73.svg"/><Relationship Id="rId11" Type="http://schemas.openxmlformats.org/officeDocument/2006/relationships/image" Target="../media/image76.png"/><Relationship Id="rId5" Type="http://schemas.openxmlformats.org/officeDocument/2006/relationships/image" Target="../media/image72.png"/><Relationship Id="rId15" Type="http://schemas.openxmlformats.org/officeDocument/2006/relationships/image" Target="../media/image78.png"/><Relationship Id="rId10" Type="http://schemas.openxmlformats.org/officeDocument/2006/relationships/image" Target="../media/image75.svg"/><Relationship Id="rId19" Type="http://schemas.openxmlformats.org/officeDocument/2006/relationships/image" Target="../media/image82.svg"/><Relationship Id="rId4" Type="http://schemas.openxmlformats.org/officeDocument/2006/relationships/image" Target="../media/image71.svg"/><Relationship Id="rId9" Type="http://schemas.openxmlformats.org/officeDocument/2006/relationships/image" Target="../media/image74.png"/><Relationship Id="rId14" Type="http://schemas.openxmlformats.org/officeDocument/2006/relationships/image" Target="../media/image6.svg"/></Relationships>
</file>

<file path=ppt/slides/_rels/slide21.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7.png"/><Relationship Id="rId7"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svg"/><Relationship Id="rId9"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91.svg"/><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8" Type="http://schemas.openxmlformats.org/officeDocument/2006/relationships/hyperlink" Target="https://www.city.tsuchiura.lg.jp/shisei/shisei-info/page017757.html" TargetMode="External"/><Relationship Id="rId13" Type="http://schemas.openxmlformats.org/officeDocument/2006/relationships/hyperlink" Target="https://recommend.jr-central.co.jp/oshi-tabi/contents036.html" TargetMode="External"/><Relationship Id="rId3" Type="http://schemas.openxmlformats.org/officeDocument/2006/relationships/hyperlink" Target="https://www.city.tsuchiura.lg.jp/shisei/shinokeikaku/kankyo-kotsu-machizukuri/page000545.html" TargetMode="External"/><Relationship Id="rId7" Type="http://schemas.openxmlformats.org/officeDocument/2006/relationships/hyperlink" Target="https://www.miyako-el.co.jp/" TargetMode="External"/><Relationship Id="rId12" Type="http://schemas.openxmlformats.org/officeDocument/2006/relationships/hyperlink" Target="https://kyoto-machipla.com/)(&#26368;&#32066;&#38322;&#35239;&#12288;2024/12/19"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jswnw.jp/stadtwerke.php" TargetMode="External"/><Relationship Id="rId11" Type="http://schemas.openxmlformats.org/officeDocument/2006/relationships/hyperlink" Target="https://www.city.ota.gunma.jp/page/1015056.html" TargetMode="External"/><Relationship Id="rId5" Type="http://schemas.openxmlformats.org/officeDocument/2006/relationships/hyperlink" Target="https://www.ipss.go.jp/" TargetMode="External"/><Relationship Id="rId10" Type="http://schemas.openxmlformats.org/officeDocument/2006/relationships/hyperlink" Target="https://www.tsuchiura-kankou.jp/" TargetMode="External"/><Relationship Id="rId4" Type="http://schemas.openxmlformats.org/officeDocument/2006/relationships/hyperlink" Target="https://www.city.tsuchiura.lg.jp/shisei/shinokeikaku/kankyo-kotsu-machizukuri/page009763.html" TargetMode="External"/><Relationship Id="rId9" Type="http://schemas.openxmlformats.org/officeDocument/2006/relationships/hyperlink" Target="https://www.kasama-kg.jp/1-1" TargetMode="External"/><Relationship Id="rId14" Type="http://schemas.openxmlformats.org/officeDocument/2006/relationships/hyperlink" Target="https://togetter.com/kiji/2013/08/06/286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notesSlide" Target="../notesSlides/notesSlide27.xml"/><Relationship Id="rId16" Type="http://schemas.openxmlformats.org/officeDocument/2006/relationships/image" Target="../media/image99.svg"/><Relationship Id="rId1" Type="http://schemas.openxmlformats.org/officeDocument/2006/relationships/slideLayout" Target="../slideLayouts/slideLayout1.xml"/><Relationship Id="rId6" Type="http://schemas.openxmlformats.org/officeDocument/2006/relationships/image" Target="../media/image73.svg"/><Relationship Id="rId11" Type="http://schemas.openxmlformats.org/officeDocument/2006/relationships/image" Target="../media/image96.png"/><Relationship Id="rId5" Type="http://schemas.openxmlformats.org/officeDocument/2006/relationships/image" Target="../media/image72.png"/><Relationship Id="rId15" Type="http://schemas.openxmlformats.org/officeDocument/2006/relationships/image" Target="../media/image98.png"/><Relationship Id="rId10" Type="http://schemas.openxmlformats.org/officeDocument/2006/relationships/image" Target="../media/image95.svg"/><Relationship Id="rId4" Type="http://schemas.openxmlformats.org/officeDocument/2006/relationships/image" Target="../media/image2.svg"/><Relationship Id="rId9" Type="http://schemas.openxmlformats.org/officeDocument/2006/relationships/image" Target="../media/image94.png"/><Relationship Id="rId14" Type="http://schemas.openxmlformats.org/officeDocument/2006/relationships/image" Target="../media/image14.svg"/></Relationships>
</file>

<file path=ppt/slides/_rels/slide29.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1.png"/><Relationship Id="rId7"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14.svg"/><Relationship Id="rId4" Type="http://schemas.openxmlformats.org/officeDocument/2006/relationships/image" Target="../media/image2.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92.png"/><Relationship Id="rId18" Type="http://schemas.openxmlformats.org/officeDocument/2006/relationships/image" Target="../media/image21.svg"/><Relationship Id="rId3" Type="http://schemas.openxmlformats.org/officeDocument/2006/relationships/image" Target="../media/image94.png"/><Relationship Id="rId7" Type="http://schemas.openxmlformats.org/officeDocument/2006/relationships/image" Target="../media/image24.png"/><Relationship Id="rId12" Type="http://schemas.openxmlformats.org/officeDocument/2006/relationships/image" Target="../media/image73.svg"/><Relationship Id="rId17" Type="http://schemas.openxmlformats.org/officeDocument/2006/relationships/image" Target="../media/image20.png"/><Relationship Id="rId2" Type="http://schemas.openxmlformats.org/officeDocument/2006/relationships/notesSlide" Target="../notesSlides/notesSlide31.xml"/><Relationship Id="rId16" Type="http://schemas.openxmlformats.org/officeDocument/2006/relationships/image" Target="../media/image14.svg"/><Relationship Id="rId20" Type="http://schemas.openxmlformats.org/officeDocument/2006/relationships/image" Target="../media/image27.svg"/><Relationship Id="rId1" Type="http://schemas.openxmlformats.org/officeDocument/2006/relationships/slideLayout" Target="../slideLayouts/slideLayout1.xml"/><Relationship Id="rId6" Type="http://schemas.openxmlformats.org/officeDocument/2006/relationships/image" Target="../media/image97.svg"/><Relationship Id="rId11" Type="http://schemas.openxmlformats.org/officeDocument/2006/relationships/image" Target="../media/image72.png"/><Relationship Id="rId5" Type="http://schemas.openxmlformats.org/officeDocument/2006/relationships/image" Target="../media/image96.png"/><Relationship Id="rId15" Type="http://schemas.openxmlformats.org/officeDocument/2006/relationships/image" Target="../media/image13.png"/><Relationship Id="rId10" Type="http://schemas.openxmlformats.org/officeDocument/2006/relationships/image" Target="../media/image2.svg"/><Relationship Id="rId19" Type="http://schemas.openxmlformats.org/officeDocument/2006/relationships/image" Target="../media/image26.png"/><Relationship Id="rId4" Type="http://schemas.openxmlformats.org/officeDocument/2006/relationships/image" Target="../media/image95.svg"/><Relationship Id="rId9" Type="http://schemas.openxmlformats.org/officeDocument/2006/relationships/image" Target="../media/image1.png"/><Relationship Id="rId14" Type="http://schemas.openxmlformats.org/officeDocument/2006/relationships/image" Target="../media/image93.svg"/></Relationships>
</file>

<file path=ppt/slides/_rels/slide3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35.png"/><Relationship Id="rId3" Type="http://schemas.openxmlformats.org/officeDocument/2006/relationships/image" Target="../media/image101.png"/><Relationship Id="rId7" Type="http://schemas.openxmlformats.org/officeDocument/2006/relationships/image" Target="../media/image103.png"/><Relationship Id="rId12" Type="http://schemas.openxmlformats.org/officeDocument/2006/relationships/image" Target="../media/image106.sv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105.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102.svg"/><Relationship Id="rId9" Type="http://schemas.openxmlformats.org/officeDocument/2006/relationships/image" Target="../media/image45.png"/><Relationship Id="rId14" Type="http://schemas.openxmlformats.org/officeDocument/2006/relationships/image" Target="../media/image36.sv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pn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12.jpeg"/><Relationship Id="rId4" Type="http://schemas.openxmlformats.org/officeDocument/2006/relationships/image" Target="../media/image111.jpeg"/></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5.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114.svg"/></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512A8A15-21D2-A3B2-46C3-DFB06A6B9F7A}"/>
              </a:ext>
            </a:extLst>
          </p:cNvPr>
          <p:cNvSpPr/>
          <p:nvPr/>
        </p:nvSpPr>
        <p:spPr>
          <a:xfrm>
            <a:off x="105833" y="2039154"/>
            <a:ext cx="9144000" cy="135368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6246526-A41A-55FF-4E24-68920351ACD9}"/>
              </a:ext>
            </a:extLst>
          </p:cNvPr>
          <p:cNvSpPr>
            <a:spLocks noGrp="1"/>
          </p:cNvSpPr>
          <p:nvPr>
            <p:ph type="sldNum" sz="quarter" idx="12"/>
          </p:nvPr>
        </p:nvSpPr>
        <p:spPr/>
        <p:txBody>
          <a:bodyPr/>
          <a:lstStyle/>
          <a:p>
            <a:fld id="{6BD45834-25AE-4381-9C8C-B34EDB8A8649}" type="slidenum">
              <a:rPr kumimoji="1" lang="ja-JP" altLang="en-US" smtClean="0"/>
              <a:t>1</a:t>
            </a:fld>
            <a:endParaRPr kumimoji="1" lang="ja-JP" altLang="en-US"/>
          </a:p>
        </p:txBody>
      </p:sp>
      <p:cxnSp>
        <p:nvCxnSpPr>
          <p:cNvPr id="5" name="直線コネクタ 4">
            <a:extLst>
              <a:ext uri="{FF2B5EF4-FFF2-40B4-BE49-F238E27FC236}">
                <a16:creationId xmlns:a16="http://schemas.microsoft.com/office/drawing/2014/main" id="{DF881497-39C7-BA48-D0C3-C1C7CBD00FA7}"/>
              </a:ext>
            </a:extLst>
          </p:cNvPr>
          <p:cNvCxnSpPr>
            <a:cxnSpLocks/>
          </p:cNvCxnSpPr>
          <p:nvPr/>
        </p:nvCxnSpPr>
        <p:spPr>
          <a:xfrm>
            <a:off x="432000" y="4055281"/>
            <a:ext cx="8280000" cy="0"/>
          </a:xfrm>
          <a:prstGeom prst="line">
            <a:avLst/>
          </a:prstGeom>
          <a:ln w="19050"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テキスト ボックス 6">
            <a:extLst>
              <a:ext uri="{FF2B5EF4-FFF2-40B4-BE49-F238E27FC236}">
                <a16:creationId xmlns:a16="http://schemas.microsoft.com/office/drawing/2014/main" id="{1E1D0792-02F8-22BA-0EB3-763B6054A1AA}"/>
              </a:ext>
            </a:extLst>
          </p:cNvPr>
          <p:cNvSpPr txBox="1"/>
          <p:nvPr/>
        </p:nvSpPr>
        <p:spPr>
          <a:xfrm>
            <a:off x="-11654167" y="2587881"/>
            <a:ext cx="8280000" cy="1200329"/>
          </a:xfrm>
          <a:prstGeom prst="rect">
            <a:avLst/>
          </a:prstGeom>
          <a:noFill/>
        </p:spPr>
        <p:txBody>
          <a:bodyPr wrap="square" rtlCol="0">
            <a:spAutoFit/>
          </a:bodyPr>
          <a:lstStyle/>
          <a:p>
            <a:pPr algn="ctr"/>
            <a:r>
              <a:rPr kumimoji="1" lang="ja-JP" altLang="en-US"/>
              <a:t>計画グループ１班</a:t>
            </a:r>
            <a:endParaRPr kumimoji="1" lang="en-US" altLang="ja-JP"/>
          </a:p>
          <a:p>
            <a:pPr algn="ctr"/>
            <a:r>
              <a:rPr lang="ja-JP" altLang="en-US"/>
              <a:t>小澤柚輝　落合一翔　佐々木琉郁　白崎有紗　林航平　牧内友哉　山田健介</a:t>
            </a:r>
            <a:endParaRPr lang="en-US" altLang="ja-JP"/>
          </a:p>
          <a:p>
            <a:pPr algn="ctr"/>
            <a:r>
              <a:rPr kumimoji="1" lang="en-US" altLang="ja-JP"/>
              <a:t>TA</a:t>
            </a:r>
            <a:r>
              <a:rPr kumimoji="1" lang="ja-JP" altLang="en-US"/>
              <a:t>：青木日花</a:t>
            </a:r>
            <a:endParaRPr kumimoji="1" lang="en-US" altLang="ja-JP"/>
          </a:p>
          <a:p>
            <a:pPr algn="ctr"/>
            <a:endParaRPr kumimoji="1" lang="en-US" altLang="ja-JP"/>
          </a:p>
        </p:txBody>
      </p:sp>
      <p:sp>
        <p:nvSpPr>
          <p:cNvPr id="6" name="テキスト ボックス 5">
            <a:extLst>
              <a:ext uri="{FF2B5EF4-FFF2-40B4-BE49-F238E27FC236}">
                <a16:creationId xmlns:a16="http://schemas.microsoft.com/office/drawing/2014/main" id="{03B64A74-27C9-A20B-AE71-547B1ACBD239}"/>
              </a:ext>
            </a:extLst>
          </p:cNvPr>
          <p:cNvSpPr txBox="1"/>
          <p:nvPr/>
        </p:nvSpPr>
        <p:spPr>
          <a:xfrm>
            <a:off x="435974" y="1209003"/>
            <a:ext cx="8249855" cy="2215991"/>
          </a:xfrm>
          <a:prstGeom prst="rect">
            <a:avLst/>
          </a:prstGeom>
          <a:noFill/>
        </p:spPr>
        <p:txBody>
          <a:bodyPr wrap="square" lIns="91440" tIns="45720" rIns="91440" bIns="45720" anchor="t">
            <a:spAutoFit/>
          </a:bodyPr>
          <a:lstStyle/>
          <a:p>
            <a:pPr algn="ctr"/>
            <a:r>
              <a:rPr kumimoji="1" lang="en-US" altLang="ja-JP" sz="13800" b="1">
                <a:solidFill>
                  <a:schemeClr val="accent2">
                    <a:lumMod val="60000"/>
                    <a:lumOff val="40000"/>
                  </a:schemeClr>
                </a:solidFill>
                <a:latin typeface="游ゴシック"/>
                <a:ea typeface="HGS創英角ﾎﾟｯﾌﾟ体" panose="040B0A00000000000000" pitchFamily="50" charset="-128"/>
              </a:rPr>
              <a:t>FU</a:t>
            </a:r>
            <a:r>
              <a:rPr kumimoji="1" lang="en-US" altLang="ja-JP" sz="13800" b="1">
                <a:solidFill>
                  <a:schemeClr val="accent6">
                    <a:lumMod val="60000"/>
                    <a:lumOff val="40000"/>
                  </a:schemeClr>
                </a:solidFill>
                <a:latin typeface="游ゴシック"/>
                <a:ea typeface="HGS創英角ﾎﾟｯﾌﾟ体" panose="040B0A00000000000000" pitchFamily="50" charset="-128"/>
              </a:rPr>
              <a:t>TU</a:t>
            </a:r>
            <a:r>
              <a:rPr kumimoji="1" lang="en-US" altLang="ja-JP" sz="13800" b="1">
                <a:solidFill>
                  <a:schemeClr val="accent5">
                    <a:lumMod val="40000"/>
                    <a:lumOff val="60000"/>
                  </a:schemeClr>
                </a:solidFill>
                <a:latin typeface="游ゴシック"/>
                <a:ea typeface="HGS創英角ﾎﾟｯﾌﾟ体" panose="040B0A00000000000000" pitchFamily="50" charset="-128"/>
              </a:rPr>
              <a:t>RE</a:t>
            </a:r>
            <a:r>
              <a:rPr kumimoji="1" lang="en-US" altLang="ja-JP" sz="2400">
                <a:ea typeface="游ゴシック"/>
              </a:rPr>
              <a:t>  </a:t>
            </a:r>
          </a:p>
        </p:txBody>
      </p:sp>
      <p:sp>
        <p:nvSpPr>
          <p:cNvPr id="3" name="直角三角形 2">
            <a:extLst>
              <a:ext uri="{FF2B5EF4-FFF2-40B4-BE49-F238E27FC236}">
                <a16:creationId xmlns:a16="http://schemas.microsoft.com/office/drawing/2014/main" id="{585235BD-DD33-4BF8-9196-98408A65AF78}"/>
              </a:ext>
            </a:extLst>
          </p:cNvPr>
          <p:cNvSpPr/>
          <p:nvPr/>
        </p:nvSpPr>
        <p:spPr>
          <a:xfrm>
            <a:off x="0" y="5657671"/>
            <a:ext cx="2238704" cy="1200329"/>
          </a:xfrm>
          <a:prstGeom prst="rtTriangle">
            <a:avLst/>
          </a:prstGeom>
          <a:solidFill>
            <a:srgbClr val="F5F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角三角形 3">
            <a:extLst>
              <a:ext uri="{FF2B5EF4-FFF2-40B4-BE49-F238E27FC236}">
                <a16:creationId xmlns:a16="http://schemas.microsoft.com/office/drawing/2014/main" id="{E2F99BE8-6107-FE48-3FC1-AAE86E9E2442}"/>
              </a:ext>
            </a:extLst>
          </p:cNvPr>
          <p:cNvSpPr/>
          <p:nvPr/>
        </p:nvSpPr>
        <p:spPr>
          <a:xfrm flipH="1">
            <a:off x="6905296" y="5657670"/>
            <a:ext cx="2238704" cy="1200329"/>
          </a:xfrm>
          <a:prstGeom prst="rtTriangle">
            <a:avLst/>
          </a:prstGeom>
          <a:solidFill>
            <a:srgbClr val="F5F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角三角形 7">
            <a:extLst>
              <a:ext uri="{FF2B5EF4-FFF2-40B4-BE49-F238E27FC236}">
                <a16:creationId xmlns:a16="http://schemas.microsoft.com/office/drawing/2014/main" id="{E4691016-A593-0149-AD04-0AA80A2CA668}"/>
              </a:ext>
            </a:extLst>
          </p:cNvPr>
          <p:cNvSpPr/>
          <p:nvPr/>
        </p:nvSpPr>
        <p:spPr>
          <a:xfrm flipV="1">
            <a:off x="0" y="0"/>
            <a:ext cx="2238704" cy="1200329"/>
          </a:xfrm>
          <a:prstGeom prst="rtTriangle">
            <a:avLst/>
          </a:prstGeom>
          <a:solidFill>
            <a:srgbClr val="F5F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角三角形 8">
            <a:extLst>
              <a:ext uri="{FF2B5EF4-FFF2-40B4-BE49-F238E27FC236}">
                <a16:creationId xmlns:a16="http://schemas.microsoft.com/office/drawing/2014/main" id="{ACA7ADAA-04D4-0E2B-6938-5D9214B6BC11}"/>
              </a:ext>
            </a:extLst>
          </p:cNvPr>
          <p:cNvSpPr/>
          <p:nvPr/>
        </p:nvSpPr>
        <p:spPr>
          <a:xfrm flipH="1" flipV="1">
            <a:off x="6905296" y="-1"/>
            <a:ext cx="2238704" cy="1200329"/>
          </a:xfrm>
          <a:prstGeom prst="rtTriangle">
            <a:avLst/>
          </a:prstGeom>
          <a:solidFill>
            <a:srgbClr val="F5F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B62790AC-0525-EBBB-5E79-E03CE914AD38}"/>
              </a:ext>
            </a:extLst>
          </p:cNvPr>
          <p:cNvGrpSpPr/>
          <p:nvPr/>
        </p:nvGrpSpPr>
        <p:grpSpPr>
          <a:xfrm>
            <a:off x="2356030" y="5826909"/>
            <a:ext cx="861849" cy="861849"/>
            <a:chOff x="138108" y="1536344"/>
            <a:chExt cx="861849" cy="861849"/>
          </a:xfrm>
        </p:grpSpPr>
        <p:sp>
          <p:nvSpPr>
            <p:cNvPr id="12" name="楕円 11">
              <a:extLst>
                <a:ext uri="{FF2B5EF4-FFF2-40B4-BE49-F238E27FC236}">
                  <a16:creationId xmlns:a16="http://schemas.microsoft.com/office/drawing/2014/main" id="{3D7B06EF-5BCD-1699-75F9-313C248555B8}"/>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8D1C2199-CFCC-57D0-1996-0F2F936EED45}"/>
                </a:ext>
              </a:extLst>
            </p:cNvPr>
            <p:cNvGrpSpPr/>
            <p:nvPr/>
          </p:nvGrpSpPr>
          <p:grpSpPr>
            <a:xfrm>
              <a:off x="515689" y="1620019"/>
              <a:ext cx="106686" cy="693788"/>
              <a:chOff x="515689" y="1620019"/>
              <a:chExt cx="106686" cy="693788"/>
            </a:xfrm>
            <a:solidFill>
              <a:schemeClr val="bg1"/>
            </a:solidFill>
          </p:grpSpPr>
          <p:sp>
            <p:nvSpPr>
              <p:cNvPr id="22" name="楕円 21">
                <a:extLst>
                  <a:ext uri="{FF2B5EF4-FFF2-40B4-BE49-F238E27FC236}">
                    <a16:creationId xmlns:a16="http://schemas.microsoft.com/office/drawing/2014/main" id="{4873C920-15AB-4F6A-B815-3F39F186E44A}"/>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FD0E2287-467A-E171-82BE-C3BFDEF062AC}"/>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3DE1EF83-D1EA-2277-AE58-4344BB92338C}"/>
                </a:ext>
              </a:extLst>
            </p:cNvPr>
            <p:cNvGrpSpPr/>
            <p:nvPr/>
          </p:nvGrpSpPr>
          <p:grpSpPr>
            <a:xfrm rot="7084715">
              <a:off x="515689" y="1620374"/>
              <a:ext cx="106686" cy="693788"/>
              <a:chOff x="515689" y="1620019"/>
              <a:chExt cx="106686" cy="693788"/>
            </a:xfrm>
            <a:solidFill>
              <a:schemeClr val="bg1"/>
            </a:solidFill>
          </p:grpSpPr>
          <p:sp>
            <p:nvSpPr>
              <p:cNvPr id="20" name="楕円 19">
                <a:extLst>
                  <a:ext uri="{FF2B5EF4-FFF2-40B4-BE49-F238E27FC236}">
                    <a16:creationId xmlns:a16="http://schemas.microsoft.com/office/drawing/2014/main" id="{DD92E731-10D4-99D1-7B0F-295492DB7F60}"/>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6CF970D6-9B50-D818-20FF-A34D81221D46}"/>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58BF1523-11D2-3FCE-D32D-D3D8EC4A0A4E}"/>
                </a:ext>
              </a:extLst>
            </p:cNvPr>
            <p:cNvGrpSpPr/>
            <p:nvPr/>
          </p:nvGrpSpPr>
          <p:grpSpPr>
            <a:xfrm rot="3554011">
              <a:off x="518409" y="1620019"/>
              <a:ext cx="106686" cy="693788"/>
              <a:chOff x="515689" y="1620019"/>
              <a:chExt cx="106686" cy="693788"/>
            </a:xfrm>
            <a:solidFill>
              <a:schemeClr val="bg1"/>
            </a:solidFill>
          </p:grpSpPr>
          <p:sp>
            <p:nvSpPr>
              <p:cNvPr id="18" name="楕円 17">
                <a:extLst>
                  <a:ext uri="{FF2B5EF4-FFF2-40B4-BE49-F238E27FC236}">
                    <a16:creationId xmlns:a16="http://schemas.microsoft.com/office/drawing/2014/main" id="{8A9C9CD7-9559-4B54-D71C-070F471D2FBF}"/>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B4AD8F1-9ED8-5DDD-F8C6-3855DD703660}"/>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楕円 16">
              <a:extLst>
                <a:ext uri="{FF2B5EF4-FFF2-40B4-BE49-F238E27FC236}">
                  <a16:creationId xmlns:a16="http://schemas.microsoft.com/office/drawing/2014/main" id="{36166E16-011D-425F-E42D-38DC50761145}"/>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57D6F91D-9DC5-3BF8-2AE0-18E3B6EF7C36}"/>
              </a:ext>
            </a:extLst>
          </p:cNvPr>
          <p:cNvGrpSpPr/>
          <p:nvPr/>
        </p:nvGrpSpPr>
        <p:grpSpPr>
          <a:xfrm>
            <a:off x="4147188" y="5826908"/>
            <a:ext cx="861849" cy="861849"/>
            <a:chOff x="138108" y="1536344"/>
            <a:chExt cx="861849" cy="861849"/>
          </a:xfrm>
        </p:grpSpPr>
        <p:sp>
          <p:nvSpPr>
            <p:cNvPr id="25" name="楕円 24">
              <a:extLst>
                <a:ext uri="{FF2B5EF4-FFF2-40B4-BE49-F238E27FC236}">
                  <a16:creationId xmlns:a16="http://schemas.microsoft.com/office/drawing/2014/main" id="{C97100BD-BE65-C01B-05F9-FC15A907B12C}"/>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13B3D721-A047-D4A3-FBD0-775F2BD61C2E}"/>
                </a:ext>
              </a:extLst>
            </p:cNvPr>
            <p:cNvGrpSpPr/>
            <p:nvPr/>
          </p:nvGrpSpPr>
          <p:grpSpPr>
            <a:xfrm>
              <a:off x="515689" y="1620019"/>
              <a:ext cx="106686" cy="693788"/>
              <a:chOff x="515689" y="1620019"/>
              <a:chExt cx="106686" cy="693788"/>
            </a:xfrm>
            <a:solidFill>
              <a:schemeClr val="bg1"/>
            </a:solidFill>
          </p:grpSpPr>
          <p:sp>
            <p:nvSpPr>
              <p:cNvPr id="34" name="楕円 33">
                <a:extLst>
                  <a:ext uri="{FF2B5EF4-FFF2-40B4-BE49-F238E27FC236}">
                    <a16:creationId xmlns:a16="http://schemas.microsoft.com/office/drawing/2014/main" id="{89655D17-AD7F-7F8C-3222-78EF05F24248}"/>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6DE55EF2-038C-620A-542C-4048289104D8}"/>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43E9B156-2B2C-BEE4-DB1B-0388CEA23FBB}"/>
                </a:ext>
              </a:extLst>
            </p:cNvPr>
            <p:cNvGrpSpPr/>
            <p:nvPr/>
          </p:nvGrpSpPr>
          <p:grpSpPr>
            <a:xfrm rot="7084715">
              <a:off x="515689" y="1620374"/>
              <a:ext cx="106686" cy="693788"/>
              <a:chOff x="515689" y="1620019"/>
              <a:chExt cx="106686" cy="693788"/>
            </a:xfrm>
            <a:solidFill>
              <a:schemeClr val="bg1"/>
            </a:solidFill>
          </p:grpSpPr>
          <p:sp>
            <p:nvSpPr>
              <p:cNvPr id="32" name="楕円 31">
                <a:extLst>
                  <a:ext uri="{FF2B5EF4-FFF2-40B4-BE49-F238E27FC236}">
                    <a16:creationId xmlns:a16="http://schemas.microsoft.com/office/drawing/2014/main" id="{2EC7B109-F3AD-796E-7BCC-5CCDA7B89CD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B08E60DB-CE74-F7F0-5391-BAA925BEF05F}"/>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51514FC4-0EB9-D612-682B-ECDB23F8D759}"/>
                </a:ext>
              </a:extLst>
            </p:cNvPr>
            <p:cNvGrpSpPr/>
            <p:nvPr/>
          </p:nvGrpSpPr>
          <p:grpSpPr>
            <a:xfrm rot="3554011">
              <a:off x="518409" y="1620019"/>
              <a:ext cx="106686" cy="693788"/>
              <a:chOff x="515689" y="1620019"/>
              <a:chExt cx="106686" cy="693788"/>
            </a:xfrm>
            <a:solidFill>
              <a:schemeClr val="bg1"/>
            </a:solidFill>
          </p:grpSpPr>
          <p:sp>
            <p:nvSpPr>
              <p:cNvPr id="30" name="楕円 29">
                <a:extLst>
                  <a:ext uri="{FF2B5EF4-FFF2-40B4-BE49-F238E27FC236}">
                    <a16:creationId xmlns:a16="http://schemas.microsoft.com/office/drawing/2014/main" id="{A2749D9A-2DE0-5350-B1BE-243471DB8B51}"/>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E9580201-4074-52D6-F82E-9A4013DC993B}"/>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楕円 28">
              <a:extLst>
                <a:ext uri="{FF2B5EF4-FFF2-40B4-BE49-F238E27FC236}">
                  <a16:creationId xmlns:a16="http://schemas.microsoft.com/office/drawing/2014/main" id="{8E722CF8-13CA-AA46-EA16-6979E0F52775}"/>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C415CA4A-87F9-98B6-388F-BDB7EB86F292}"/>
              </a:ext>
            </a:extLst>
          </p:cNvPr>
          <p:cNvGrpSpPr/>
          <p:nvPr/>
        </p:nvGrpSpPr>
        <p:grpSpPr>
          <a:xfrm>
            <a:off x="5938346" y="5826908"/>
            <a:ext cx="861849" cy="861849"/>
            <a:chOff x="138108" y="1536344"/>
            <a:chExt cx="861849" cy="861849"/>
          </a:xfrm>
        </p:grpSpPr>
        <p:sp>
          <p:nvSpPr>
            <p:cNvPr id="37" name="楕円 36">
              <a:extLst>
                <a:ext uri="{FF2B5EF4-FFF2-40B4-BE49-F238E27FC236}">
                  <a16:creationId xmlns:a16="http://schemas.microsoft.com/office/drawing/2014/main" id="{CC313171-B683-0B73-CA77-3FCED6C6C225}"/>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9CF335E4-29FD-C9EC-14A9-9C66D5B3991F}"/>
                </a:ext>
              </a:extLst>
            </p:cNvPr>
            <p:cNvGrpSpPr/>
            <p:nvPr/>
          </p:nvGrpSpPr>
          <p:grpSpPr>
            <a:xfrm>
              <a:off x="515689" y="1620019"/>
              <a:ext cx="106686" cy="693788"/>
              <a:chOff x="515689" y="1620019"/>
              <a:chExt cx="106686" cy="693788"/>
            </a:xfrm>
            <a:solidFill>
              <a:schemeClr val="bg1"/>
            </a:solidFill>
          </p:grpSpPr>
          <p:sp>
            <p:nvSpPr>
              <p:cNvPr id="46" name="楕円 45">
                <a:extLst>
                  <a:ext uri="{FF2B5EF4-FFF2-40B4-BE49-F238E27FC236}">
                    <a16:creationId xmlns:a16="http://schemas.microsoft.com/office/drawing/2014/main" id="{165B5257-6F44-FD48-3BCB-503127E2EDC0}"/>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3611E061-B959-26EF-8A69-8E545DEB8A4E}"/>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5B423221-81A9-313C-A225-D3393101C490}"/>
                </a:ext>
              </a:extLst>
            </p:cNvPr>
            <p:cNvGrpSpPr/>
            <p:nvPr/>
          </p:nvGrpSpPr>
          <p:grpSpPr>
            <a:xfrm rot="7084715">
              <a:off x="515689" y="1620374"/>
              <a:ext cx="106686" cy="693788"/>
              <a:chOff x="515689" y="1620019"/>
              <a:chExt cx="106686" cy="693788"/>
            </a:xfrm>
            <a:solidFill>
              <a:schemeClr val="bg1"/>
            </a:solidFill>
          </p:grpSpPr>
          <p:sp>
            <p:nvSpPr>
              <p:cNvPr id="44" name="楕円 43">
                <a:extLst>
                  <a:ext uri="{FF2B5EF4-FFF2-40B4-BE49-F238E27FC236}">
                    <a16:creationId xmlns:a16="http://schemas.microsoft.com/office/drawing/2014/main" id="{91963FCE-480B-516F-662D-733F4B491641}"/>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AE239E9B-1AE8-9827-262B-5D871400EE0F}"/>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239E2C77-C1F7-15B2-E0ED-BF7C9518EC00}"/>
                </a:ext>
              </a:extLst>
            </p:cNvPr>
            <p:cNvGrpSpPr/>
            <p:nvPr/>
          </p:nvGrpSpPr>
          <p:grpSpPr>
            <a:xfrm rot="3554011">
              <a:off x="518409" y="1620019"/>
              <a:ext cx="106686" cy="693788"/>
              <a:chOff x="515689" y="1620019"/>
              <a:chExt cx="106686" cy="693788"/>
            </a:xfrm>
            <a:solidFill>
              <a:schemeClr val="bg1"/>
            </a:solidFill>
          </p:grpSpPr>
          <p:sp>
            <p:nvSpPr>
              <p:cNvPr id="42" name="楕円 41">
                <a:extLst>
                  <a:ext uri="{FF2B5EF4-FFF2-40B4-BE49-F238E27FC236}">
                    <a16:creationId xmlns:a16="http://schemas.microsoft.com/office/drawing/2014/main" id="{617A6C84-0D09-A021-64B9-C41767C30C8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A2044594-A487-C540-4A10-50C6CC819920}"/>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楕円 40">
              <a:extLst>
                <a:ext uri="{FF2B5EF4-FFF2-40B4-BE49-F238E27FC236}">
                  <a16:creationId xmlns:a16="http://schemas.microsoft.com/office/drawing/2014/main" id="{9CB8147F-B88C-85C4-AAE4-4FAAEE6CD15A}"/>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8D3FFDBD-4996-3E30-2AF0-E3A42729C041}"/>
              </a:ext>
            </a:extLst>
          </p:cNvPr>
          <p:cNvSpPr txBox="1"/>
          <p:nvPr/>
        </p:nvSpPr>
        <p:spPr>
          <a:xfrm>
            <a:off x="2835350" y="3071791"/>
            <a:ext cx="34689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4000">
                <a:ea typeface="游ゴシック"/>
              </a:rPr>
              <a:t>of TUCHIURA</a:t>
            </a:r>
          </a:p>
        </p:txBody>
      </p:sp>
    </p:spTree>
    <p:extLst>
      <p:ext uri="{BB962C8B-B14F-4D97-AF65-F5344CB8AC3E}">
        <p14:creationId xmlns:p14="http://schemas.microsoft.com/office/powerpoint/2010/main" val="422047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AE9870D-AC4F-C353-0859-782BB45620A1}"/>
              </a:ext>
            </a:extLst>
          </p:cNvPr>
          <p:cNvSpPr/>
          <p:nvPr/>
        </p:nvSpPr>
        <p:spPr>
          <a:xfrm>
            <a:off x="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7" name="タイトル 6">
            <a:extLst>
              <a:ext uri="{FF2B5EF4-FFF2-40B4-BE49-F238E27FC236}">
                <a16:creationId xmlns:a16="http://schemas.microsoft.com/office/drawing/2014/main" id="{0AD0721D-628B-C697-FE64-CCC24920BAA7}"/>
              </a:ext>
            </a:extLst>
          </p:cNvPr>
          <p:cNvSpPr>
            <a:spLocks noGrp="1"/>
          </p:cNvSpPr>
          <p:nvPr>
            <p:ph type="title"/>
          </p:nvPr>
        </p:nvSpPr>
        <p:spPr>
          <a:xfrm>
            <a:off x="677913" y="21020"/>
            <a:ext cx="7886700" cy="733913"/>
          </a:xfrm>
        </p:spPr>
        <p:txBody>
          <a:bodyPr>
            <a:normAutofit/>
          </a:bodyPr>
          <a:lstStyle/>
          <a:p>
            <a:r>
              <a:rPr lang="en-US" altLang="ja-JP" sz="3000" err="1"/>
              <a:t>FUnding</a:t>
            </a:r>
            <a:r>
              <a:rPr lang="ja-JP" altLang="en-US" sz="3000"/>
              <a:t>：</a:t>
            </a:r>
            <a:r>
              <a:rPr lang="ja-JP" altLang="en-US" sz="3000" b="1"/>
              <a:t>提案① 土浦市版シュタットベルケ</a:t>
            </a:r>
          </a:p>
        </p:txBody>
      </p:sp>
      <p:sp>
        <p:nvSpPr>
          <p:cNvPr id="46" name="スライド番号プレースホルダー 2">
            <a:extLst>
              <a:ext uri="{FF2B5EF4-FFF2-40B4-BE49-F238E27FC236}">
                <a16:creationId xmlns:a16="http://schemas.microsoft.com/office/drawing/2014/main" id="{8CFA195D-CF7C-4628-9125-7A31BD62832B}"/>
              </a:ext>
            </a:extLst>
          </p:cNvPr>
          <p:cNvSpPr>
            <a:spLocks noGrp="1"/>
          </p:cNvSpPr>
          <p:nvPr>
            <p:ph type="sldNum" sz="quarter" idx="12"/>
          </p:nvPr>
        </p:nvSpPr>
        <p:spPr>
          <a:xfrm>
            <a:off x="8415866" y="161276"/>
            <a:ext cx="516467" cy="365125"/>
          </a:xfrm>
        </p:spPr>
        <p:txBody>
          <a:bodyPr/>
          <a:lstStyle/>
          <a:p>
            <a:fld id="{6BD45834-25AE-4381-9C8C-B34EDB8A8649}" type="slidenum">
              <a:rPr lang="ja-JP" altLang="en-US" smtClean="0"/>
              <a:pPr/>
              <a:t>10</a:t>
            </a:fld>
            <a:endParaRPr lang="ja-JP" altLang="en-US"/>
          </a:p>
        </p:txBody>
      </p:sp>
      <p:grpSp>
        <p:nvGrpSpPr>
          <p:cNvPr id="3" name="グループ化 2">
            <a:extLst>
              <a:ext uri="{FF2B5EF4-FFF2-40B4-BE49-F238E27FC236}">
                <a16:creationId xmlns:a16="http://schemas.microsoft.com/office/drawing/2014/main" id="{D6887C55-A4CC-B53D-4936-997D56185F2C}"/>
              </a:ext>
            </a:extLst>
          </p:cNvPr>
          <p:cNvGrpSpPr/>
          <p:nvPr/>
        </p:nvGrpSpPr>
        <p:grpSpPr>
          <a:xfrm>
            <a:off x="85884" y="96721"/>
            <a:ext cx="573840" cy="573840"/>
            <a:chOff x="138108" y="1536344"/>
            <a:chExt cx="861849" cy="861849"/>
          </a:xfrm>
        </p:grpSpPr>
        <p:sp>
          <p:nvSpPr>
            <p:cNvPr id="6" name="楕円 5">
              <a:extLst>
                <a:ext uri="{FF2B5EF4-FFF2-40B4-BE49-F238E27FC236}">
                  <a16:creationId xmlns:a16="http://schemas.microsoft.com/office/drawing/2014/main" id="{83CD29B6-D2C8-AE0D-EB21-0A042988A0BD}"/>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74B93736-0DC4-9AA9-73ED-ADF80A34752B}"/>
                </a:ext>
              </a:extLst>
            </p:cNvPr>
            <p:cNvGrpSpPr/>
            <p:nvPr/>
          </p:nvGrpSpPr>
          <p:grpSpPr>
            <a:xfrm>
              <a:off x="515689" y="1620019"/>
              <a:ext cx="106686" cy="693788"/>
              <a:chOff x="515689" y="1620019"/>
              <a:chExt cx="106686" cy="693788"/>
            </a:xfrm>
            <a:solidFill>
              <a:schemeClr val="bg1"/>
            </a:solidFill>
          </p:grpSpPr>
          <p:sp>
            <p:nvSpPr>
              <p:cNvPr id="21" name="楕円 20">
                <a:extLst>
                  <a:ext uri="{FF2B5EF4-FFF2-40B4-BE49-F238E27FC236}">
                    <a16:creationId xmlns:a16="http://schemas.microsoft.com/office/drawing/2014/main" id="{83D9A8BB-B3ED-34FD-B52E-A0C84AD09802}"/>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53A235C-1D51-AA1C-E448-98A2DA6E203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3DF58FD5-5F7B-7A4A-7968-B483353D919B}"/>
                </a:ext>
              </a:extLst>
            </p:cNvPr>
            <p:cNvGrpSpPr/>
            <p:nvPr/>
          </p:nvGrpSpPr>
          <p:grpSpPr>
            <a:xfrm rot="7084715">
              <a:off x="515689" y="1620374"/>
              <a:ext cx="106686" cy="693788"/>
              <a:chOff x="515689" y="1620019"/>
              <a:chExt cx="106686" cy="693788"/>
            </a:xfrm>
            <a:solidFill>
              <a:schemeClr val="bg1"/>
            </a:solidFill>
          </p:grpSpPr>
          <p:sp>
            <p:nvSpPr>
              <p:cNvPr id="19" name="楕円 18">
                <a:extLst>
                  <a:ext uri="{FF2B5EF4-FFF2-40B4-BE49-F238E27FC236}">
                    <a16:creationId xmlns:a16="http://schemas.microsoft.com/office/drawing/2014/main" id="{577C43F8-4CF1-7804-A4AE-BC8612F079A5}"/>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CE343F91-DF91-E235-72CC-9CE280ECFF42}"/>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1AEE2AFF-604E-2090-507F-FD3518118ADE}"/>
                </a:ext>
              </a:extLst>
            </p:cNvPr>
            <p:cNvGrpSpPr/>
            <p:nvPr/>
          </p:nvGrpSpPr>
          <p:grpSpPr>
            <a:xfrm rot="3554011">
              <a:off x="518409" y="1620019"/>
              <a:ext cx="106686" cy="693788"/>
              <a:chOff x="515689" y="1620019"/>
              <a:chExt cx="106686" cy="693788"/>
            </a:xfrm>
            <a:solidFill>
              <a:schemeClr val="bg1"/>
            </a:solidFill>
          </p:grpSpPr>
          <p:sp>
            <p:nvSpPr>
              <p:cNvPr id="17" name="楕円 16">
                <a:extLst>
                  <a:ext uri="{FF2B5EF4-FFF2-40B4-BE49-F238E27FC236}">
                    <a16:creationId xmlns:a16="http://schemas.microsoft.com/office/drawing/2014/main" id="{D2704D9D-1A2F-CB6D-A564-2C585D9712D7}"/>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DF6DE5F9-AD22-CF37-7515-0078AB45FE3D}"/>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楕円 15">
              <a:extLst>
                <a:ext uri="{FF2B5EF4-FFF2-40B4-BE49-F238E27FC236}">
                  <a16:creationId xmlns:a16="http://schemas.microsoft.com/office/drawing/2014/main" id="{381E2FD2-F921-0743-998B-F6F88E3AE07E}"/>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183C0FEB-4FEB-B5B7-FBC8-F8BF981C6208}"/>
              </a:ext>
            </a:extLst>
          </p:cNvPr>
          <p:cNvGrpSpPr/>
          <p:nvPr/>
        </p:nvGrpSpPr>
        <p:grpSpPr>
          <a:xfrm>
            <a:off x="402869" y="932965"/>
            <a:ext cx="8345102" cy="4614391"/>
            <a:chOff x="376092" y="852239"/>
            <a:chExt cx="8380887" cy="4699614"/>
          </a:xfrm>
        </p:grpSpPr>
        <p:grpSp>
          <p:nvGrpSpPr>
            <p:cNvPr id="29" name="グループ化 28">
              <a:extLst>
                <a:ext uri="{FF2B5EF4-FFF2-40B4-BE49-F238E27FC236}">
                  <a16:creationId xmlns:a16="http://schemas.microsoft.com/office/drawing/2014/main" id="{43DD78B9-4405-059C-6F12-0EB64D818326}"/>
                </a:ext>
              </a:extLst>
            </p:cNvPr>
            <p:cNvGrpSpPr/>
            <p:nvPr/>
          </p:nvGrpSpPr>
          <p:grpSpPr>
            <a:xfrm>
              <a:off x="376092" y="852239"/>
              <a:ext cx="8380887" cy="4699614"/>
              <a:chOff x="294505" y="932112"/>
              <a:chExt cx="4882163" cy="4699614"/>
            </a:xfrm>
          </p:grpSpPr>
          <p:grpSp>
            <p:nvGrpSpPr>
              <p:cNvPr id="25" name="グループ化 24">
                <a:extLst>
                  <a:ext uri="{FF2B5EF4-FFF2-40B4-BE49-F238E27FC236}">
                    <a16:creationId xmlns:a16="http://schemas.microsoft.com/office/drawing/2014/main" id="{88BA14B1-A971-5537-10B8-C36013BBCD59}"/>
                  </a:ext>
                </a:extLst>
              </p:cNvPr>
              <p:cNvGrpSpPr/>
              <p:nvPr/>
            </p:nvGrpSpPr>
            <p:grpSpPr>
              <a:xfrm>
                <a:off x="294505" y="932112"/>
                <a:ext cx="4882163" cy="4699614"/>
                <a:chOff x="4043852" y="1012797"/>
                <a:chExt cx="4882163" cy="4699614"/>
              </a:xfrm>
            </p:grpSpPr>
            <p:sp>
              <p:nvSpPr>
                <p:cNvPr id="111" name="四角形: 角を丸くする 110">
                  <a:extLst>
                    <a:ext uri="{FF2B5EF4-FFF2-40B4-BE49-F238E27FC236}">
                      <a16:creationId xmlns:a16="http://schemas.microsoft.com/office/drawing/2014/main" id="{33E610F1-9E71-44F0-B576-655EBCB6F8F6}"/>
                    </a:ext>
                  </a:extLst>
                </p:cNvPr>
                <p:cNvSpPr/>
                <p:nvPr/>
              </p:nvSpPr>
              <p:spPr>
                <a:xfrm>
                  <a:off x="7180676" y="4382654"/>
                  <a:ext cx="1308328" cy="40011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a:extLst>
                    <a:ext uri="{FF2B5EF4-FFF2-40B4-BE49-F238E27FC236}">
                      <a16:creationId xmlns:a16="http://schemas.microsoft.com/office/drawing/2014/main" id="{D4E78734-336F-4220-8BB0-E75F2413E398}"/>
                    </a:ext>
                  </a:extLst>
                </p:cNvPr>
                <p:cNvGrpSpPr/>
                <p:nvPr/>
              </p:nvGrpSpPr>
              <p:grpSpPr>
                <a:xfrm>
                  <a:off x="4445946" y="2955513"/>
                  <a:ext cx="1734538" cy="1862759"/>
                  <a:chOff x="4397316" y="2984677"/>
                  <a:chExt cx="1734538" cy="1862759"/>
                </a:xfrm>
              </p:grpSpPr>
              <p:sp>
                <p:nvSpPr>
                  <p:cNvPr id="68" name="四角形: 角を丸くする 67">
                    <a:extLst>
                      <a:ext uri="{FF2B5EF4-FFF2-40B4-BE49-F238E27FC236}">
                        <a16:creationId xmlns:a16="http://schemas.microsoft.com/office/drawing/2014/main" id="{8C82A028-907C-4CB1-9A57-265957B81CAD}"/>
                      </a:ext>
                    </a:extLst>
                  </p:cNvPr>
                  <p:cNvSpPr/>
                  <p:nvPr/>
                </p:nvSpPr>
                <p:spPr>
                  <a:xfrm>
                    <a:off x="4397316" y="4406782"/>
                    <a:ext cx="1674931" cy="39079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C51D1050-3E01-4C36-8358-AE634F9BA3DA}"/>
                      </a:ext>
                    </a:extLst>
                  </p:cNvPr>
                  <p:cNvSpPr txBox="1"/>
                  <p:nvPr/>
                </p:nvSpPr>
                <p:spPr>
                  <a:xfrm>
                    <a:off x="4818674" y="4416549"/>
                    <a:ext cx="1313180" cy="430887"/>
                  </a:xfrm>
                  <a:prstGeom prst="rect">
                    <a:avLst/>
                  </a:prstGeom>
                  <a:noFill/>
                </p:spPr>
                <p:txBody>
                  <a:bodyPr wrap="none" rtlCol="0">
                    <a:spAutoFit/>
                  </a:bodyPr>
                  <a:lstStyle/>
                  <a:p>
                    <a:r>
                      <a:rPr kumimoji="1" lang="ja-JP" altLang="en-US" sz="2200" b="1">
                        <a:solidFill>
                          <a:schemeClr val="bg1"/>
                        </a:solidFill>
                      </a:rPr>
                      <a:t>黒字事業</a:t>
                    </a:r>
                  </a:p>
                </p:txBody>
              </p:sp>
              <p:sp>
                <p:nvSpPr>
                  <p:cNvPr id="76" name="四角形: 角を丸くする 75">
                    <a:extLst>
                      <a:ext uri="{FF2B5EF4-FFF2-40B4-BE49-F238E27FC236}">
                        <a16:creationId xmlns:a16="http://schemas.microsoft.com/office/drawing/2014/main" id="{514C3E34-85DF-4DF8-A096-92A3790AA2C9}"/>
                      </a:ext>
                    </a:extLst>
                  </p:cNvPr>
                  <p:cNvSpPr/>
                  <p:nvPr/>
                </p:nvSpPr>
                <p:spPr>
                  <a:xfrm rot="16200000">
                    <a:off x="4015382" y="3456685"/>
                    <a:ext cx="1330185" cy="38617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 name="グループ化 85">
                  <a:extLst>
                    <a:ext uri="{FF2B5EF4-FFF2-40B4-BE49-F238E27FC236}">
                      <a16:creationId xmlns:a16="http://schemas.microsoft.com/office/drawing/2014/main" id="{2A0F3313-C459-4EC3-BE94-C6E826F103A1}"/>
                    </a:ext>
                  </a:extLst>
                </p:cNvPr>
                <p:cNvGrpSpPr/>
                <p:nvPr/>
              </p:nvGrpSpPr>
              <p:grpSpPr>
                <a:xfrm>
                  <a:off x="7241788" y="2946384"/>
                  <a:ext cx="1499161" cy="1851769"/>
                  <a:chOff x="5063970" y="2975548"/>
                  <a:chExt cx="1499161" cy="1851769"/>
                </a:xfrm>
              </p:grpSpPr>
              <p:sp>
                <p:nvSpPr>
                  <p:cNvPr id="89" name="四角形: 角を丸くする 88">
                    <a:extLst>
                      <a:ext uri="{FF2B5EF4-FFF2-40B4-BE49-F238E27FC236}">
                        <a16:creationId xmlns:a16="http://schemas.microsoft.com/office/drawing/2014/main" id="{079B61C7-D188-4C94-B3C9-34A7235AD1C6}"/>
                      </a:ext>
                    </a:extLst>
                  </p:cNvPr>
                  <p:cNvSpPr/>
                  <p:nvPr/>
                </p:nvSpPr>
                <p:spPr>
                  <a:xfrm rot="16200000">
                    <a:off x="4645966" y="3393552"/>
                    <a:ext cx="1330185" cy="49417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四角形: 角を丸くする 89">
                    <a:extLst>
                      <a:ext uri="{FF2B5EF4-FFF2-40B4-BE49-F238E27FC236}">
                        <a16:creationId xmlns:a16="http://schemas.microsoft.com/office/drawing/2014/main" id="{6BEF9D03-AFBB-41E9-9479-5E6A05DF5188}"/>
                      </a:ext>
                    </a:extLst>
                  </p:cNvPr>
                  <p:cNvSpPr/>
                  <p:nvPr/>
                </p:nvSpPr>
                <p:spPr>
                  <a:xfrm rot="16200000">
                    <a:off x="5312843" y="3405406"/>
                    <a:ext cx="1330184" cy="51213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4A4CF58C-1042-42C3-84E6-012C57CAB40E}"/>
                      </a:ext>
                    </a:extLst>
                  </p:cNvPr>
                  <p:cNvSpPr txBox="1"/>
                  <p:nvPr/>
                </p:nvSpPr>
                <p:spPr>
                  <a:xfrm>
                    <a:off x="5249951" y="4396430"/>
                    <a:ext cx="1313180" cy="430887"/>
                  </a:xfrm>
                  <a:prstGeom prst="rect">
                    <a:avLst/>
                  </a:prstGeom>
                  <a:noFill/>
                </p:spPr>
                <p:txBody>
                  <a:bodyPr wrap="none" rtlCol="0">
                    <a:spAutoFit/>
                  </a:bodyPr>
                  <a:lstStyle/>
                  <a:p>
                    <a:r>
                      <a:rPr kumimoji="1" lang="ja-JP" altLang="en-US" sz="2200" b="1">
                        <a:solidFill>
                          <a:schemeClr val="bg1"/>
                        </a:solidFill>
                      </a:rPr>
                      <a:t>赤字事業</a:t>
                    </a:r>
                  </a:p>
                </p:txBody>
              </p:sp>
            </p:grpSp>
            <p:sp>
              <p:nvSpPr>
                <p:cNvPr id="92" name="テキスト ボックス 91">
                  <a:extLst>
                    <a:ext uri="{FF2B5EF4-FFF2-40B4-BE49-F238E27FC236}">
                      <a16:creationId xmlns:a16="http://schemas.microsoft.com/office/drawing/2014/main" id="{9DA16307-BA4E-4C30-847A-E87D5EC79923}"/>
                    </a:ext>
                  </a:extLst>
                </p:cNvPr>
                <p:cNvSpPr txBox="1"/>
                <p:nvPr/>
              </p:nvSpPr>
              <p:spPr>
                <a:xfrm>
                  <a:off x="7116074" y="2955514"/>
                  <a:ext cx="523220" cy="1220847"/>
                </a:xfrm>
                <a:prstGeom prst="rect">
                  <a:avLst/>
                </a:prstGeom>
                <a:noFill/>
              </p:spPr>
              <p:txBody>
                <a:bodyPr vert="eaVert" wrap="none" rtlCol="0">
                  <a:spAutoFit/>
                </a:bodyPr>
                <a:lstStyle/>
                <a:p>
                  <a:r>
                    <a:rPr kumimoji="1" lang="ja-JP" altLang="en-US" sz="2200"/>
                    <a:t>公共交通</a:t>
                  </a:r>
                </a:p>
              </p:txBody>
            </p:sp>
            <p:sp>
              <p:nvSpPr>
                <p:cNvPr id="102" name="テキスト ボックス 101">
                  <a:extLst>
                    <a:ext uri="{FF2B5EF4-FFF2-40B4-BE49-F238E27FC236}">
                      <a16:creationId xmlns:a16="http://schemas.microsoft.com/office/drawing/2014/main" id="{A1C68AF5-DBAE-4654-A99F-A041D19A4CAB}"/>
                    </a:ext>
                  </a:extLst>
                </p:cNvPr>
                <p:cNvSpPr txBox="1"/>
                <p:nvPr/>
              </p:nvSpPr>
              <p:spPr>
                <a:xfrm>
                  <a:off x="7789183" y="3057210"/>
                  <a:ext cx="492443" cy="1118255"/>
                </a:xfrm>
                <a:prstGeom prst="rect">
                  <a:avLst/>
                </a:prstGeom>
                <a:noFill/>
              </p:spPr>
              <p:txBody>
                <a:bodyPr vert="eaVert" wrap="none" rtlCol="0">
                  <a:spAutoFit/>
                </a:bodyPr>
                <a:lstStyle/>
                <a:p>
                  <a:r>
                    <a:rPr kumimoji="1" lang="ja-JP" altLang="en-US" sz="2000"/>
                    <a:t>街灯など</a:t>
                  </a:r>
                </a:p>
              </p:txBody>
            </p:sp>
            <p:sp>
              <p:nvSpPr>
                <p:cNvPr id="103" name="テキスト ボックス 102">
                  <a:extLst>
                    <a:ext uri="{FF2B5EF4-FFF2-40B4-BE49-F238E27FC236}">
                      <a16:creationId xmlns:a16="http://schemas.microsoft.com/office/drawing/2014/main" id="{D88CBBA1-D571-45B6-8C4C-F5F7D743BEE2}"/>
                    </a:ext>
                  </a:extLst>
                </p:cNvPr>
                <p:cNvSpPr txBox="1"/>
                <p:nvPr/>
              </p:nvSpPr>
              <p:spPr>
                <a:xfrm>
                  <a:off x="4348424" y="3314404"/>
                  <a:ext cx="523220" cy="656590"/>
                </a:xfrm>
                <a:prstGeom prst="rect">
                  <a:avLst/>
                </a:prstGeom>
                <a:noFill/>
              </p:spPr>
              <p:txBody>
                <a:bodyPr vert="eaVert" wrap="none" rtlCol="0">
                  <a:spAutoFit/>
                </a:bodyPr>
                <a:lstStyle/>
                <a:p>
                  <a:r>
                    <a:rPr kumimoji="1" lang="ja-JP" altLang="en-US" sz="2200"/>
                    <a:t>電気</a:t>
                  </a:r>
                </a:p>
              </p:txBody>
            </p:sp>
            <p:sp>
              <p:nvSpPr>
                <p:cNvPr id="104" name="四角形: 角を丸くする 103">
                  <a:extLst>
                    <a:ext uri="{FF2B5EF4-FFF2-40B4-BE49-F238E27FC236}">
                      <a16:creationId xmlns:a16="http://schemas.microsoft.com/office/drawing/2014/main" id="{5D609DE8-6E04-4D5C-AD4F-8574E5620A77}"/>
                    </a:ext>
                  </a:extLst>
                </p:cNvPr>
                <p:cNvSpPr/>
                <p:nvPr/>
              </p:nvSpPr>
              <p:spPr>
                <a:xfrm rot="16200000">
                  <a:off x="4611325" y="3448253"/>
                  <a:ext cx="1330185" cy="38617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F1FCF345-C130-4F37-BF8D-CBE9D53122BB}"/>
                    </a:ext>
                  </a:extLst>
                </p:cNvPr>
                <p:cNvSpPr/>
                <p:nvPr/>
              </p:nvSpPr>
              <p:spPr>
                <a:xfrm rot="16200000">
                  <a:off x="5162749" y="3464929"/>
                  <a:ext cx="1330185" cy="38617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44937A4C-9EB6-4C79-B7EA-C52C45557EF8}"/>
                    </a:ext>
                  </a:extLst>
                </p:cNvPr>
                <p:cNvSpPr txBox="1"/>
                <p:nvPr/>
              </p:nvSpPr>
              <p:spPr>
                <a:xfrm>
                  <a:off x="4899848" y="3291089"/>
                  <a:ext cx="523220" cy="656590"/>
                </a:xfrm>
                <a:prstGeom prst="rect">
                  <a:avLst/>
                </a:prstGeom>
                <a:noFill/>
              </p:spPr>
              <p:txBody>
                <a:bodyPr vert="eaVert" wrap="none" rtlCol="0">
                  <a:spAutoFit/>
                </a:bodyPr>
                <a:lstStyle/>
                <a:p>
                  <a:r>
                    <a:rPr kumimoji="1" lang="ja-JP" altLang="en-US" sz="2200"/>
                    <a:t>ガス</a:t>
                  </a:r>
                </a:p>
              </p:txBody>
            </p:sp>
            <p:sp>
              <p:nvSpPr>
                <p:cNvPr id="108" name="テキスト ボックス 107">
                  <a:extLst>
                    <a:ext uri="{FF2B5EF4-FFF2-40B4-BE49-F238E27FC236}">
                      <a16:creationId xmlns:a16="http://schemas.microsoft.com/office/drawing/2014/main" id="{34B096F1-CE43-42D6-9125-72B7C24A95F6}"/>
                    </a:ext>
                  </a:extLst>
                </p:cNvPr>
                <p:cNvSpPr txBox="1"/>
                <p:nvPr/>
              </p:nvSpPr>
              <p:spPr>
                <a:xfrm>
                  <a:off x="5436695" y="3007974"/>
                  <a:ext cx="523220" cy="1297791"/>
                </a:xfrm>
                <a:prstGeom prst="rect">
                  <a:avLst/>
                </a:prstGeom>
                <a:noFill/>
              </p:spPr>
              <p:txBody>
                <a:bodyPr vert="eaVert" wrap="none" rtlCol="0">
                  <a:spAutoFit/>
                </a:bodyPr>
                <a:lstStyle/>
                <a:p>
                  <a:r>
                    <a:rPr kumimoji="1" lang="ja-JP" altLang="en-US" sz="2200"/>
                    <a:t>熱供給</a:t>
                  </a:r>
                  <a:r>
                    <a:rPr kumimoji="1" lang="ja-JP" altLang="en-US" sz="1400"/>
                    <a:t>など</a:t>
                  </a:r>
                </a:p>
              </p:txBody>
            </p:sp>
            <p:grpSp>
              <p:nvGrpSpPr>
                <p:cNvPr id="23" name="グループ化 22">
                  <a:extLst>
                    <a:ext uri="{FF2B5EF4-FFF2-40B4-BE49-F238E27FC236}">
                      <a16:creationId xmlns:a16="http://schemas.microsoft.com/office/drawing/2014/main" id="{7B92E825-0C9A-D0ED-6913-44031A28272C}"/>
                    </a:ext>
                  </a:extLst>
                </p:cNvPr>
                <p:cNvGrpSpPr/>
                <p:nvPr/>
              </p:nvGrpSpPr>
              <p:grpSpPr>
                <a:xfrm>
                  <a:off x="4043852" y="1012797"/>
                  <a:ext cx="4882163" cy="4699614"/>
                  <a:chOff x="4024394" y="994299"/>
                  <a:chExt cx="4882163" cy="4699614"/>
                </a:xfrm>
              </p:grpSpPr>
              <p:cxnSp>
                <p:nvCxnSpPr>
                  <p:cNvPr id="114" name="直線コネクタ 113">
                    <a:extLst>
                      <a:ext uri="{FF2B5EF4-FFF2-40B4-BE49-F238E27FC236}">
                        <a16:creationId xmlns:a16="http://schemas.microsoft.com/office/drawing/2014/main" id="{A7D77E79-3432-4579-95BE-B5C216681E5E}"/>
                      </a:ext>
                    </a:extLst>
                  </p:cNvPr>
                  <p:cNvCxnSpPr>
                    <a:cxnSpLocks/>
                    <a:stCxn id="67" idx="2"/>
                    <a:endCxn id="112" idx="0"/>
                  </p:cNvCxnSpPr>
                  <p:nvPr/>
                </p:nvCxnSpPr>
                <p:spPr>
                  <a:xfrm>
                    <a:off x="6492066" y="2405995"/>
                    <a:ext cx="1302313" cy="33462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6376F120-2219-4E1A-B9B4-BD7B13FE83FA}"/>
                      </a:ext>
                    </a:extLst>
                  </p:cNvPr>
                  <p:cNvCxnSpPr>
                    <a:cxnSpLocks/>
                    <a:stCxn id="67" idx="2"/>
                    <a:endCxn id="110" idx="0"/>
                  </p:cNvCxnSpPr>
                  <p:nvPr/>
                </p:nvCxnSpPr>
                <p:spPr>
                  <a:xfrm flipH="1">
                    <a:off x="5270439" y="2405995"/>
                    <a:ext cx="1221627" cy="33462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7" name="四角形: 角を丸くする 66">
                    <a:extLst>
                      <a:ext uri="{FF2B5EF4-FFF2-40B4-BE49-F238E27FC236}">
                        <a16:creationId xmlns:a16="http://schemas.microsoft.com/office/drawing/2014/main" id="{3BC0FA1D-329B-48F6-A297-7FE2FFEFE6E4}"/>
                      </a:ext>
                    </a:extLst>
                  </p:cNvPr>
                  <p:cNvSpPr/>
                  <p:nvPr/>
                </p:nvSpPr>
                <p:spPr>
                  <a:xfrm>
                    <a:off x="4174662" y="1745068"/>
                    <a:ext cx="4634808" cy="660927"/>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0406DD84-F5EE-49E4-98F7-3234C7CDD092}"/>
                      </a:ext>
                    </a:extLst>
                  </p:cNvPr>
                  <p:cNvSpPr/>
                  <p:nvPr/>
                </p:nvSpPr>
                <p:spPr>
                  <a:xfrm>
                    <a:off x="4024394" y="994299"/>
                    <a:ext cx="4882163" cy="469961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50000"/>
                        </a:schemeClr>
                      </a:solidFill>
                    </a:endParaRPr>
                  </a:p>
                </p:txBody>
              </p:sp>
              <p:sp>
                <p:nvSpPr>
                  <p:cNvPr id="63" name="テキスト ボックス 62">
                    <a:extLst>
                      <a:ext uri="{FF2B5EF4-FFF2-40B4-BE49-F238E27FC236}">
                        <a16:creationId xmlns:a16="http://schemas.microsoft.com/office/drawing/2014/main" id="{29CFF23B-E01E-4BFD-B0E3-D23B2203EFD5}"/>
                      </a:ext>
                    </a:extLst>
                  </p:cNvPr>
                  <p:cNvSpPr txBox="1"/>
                  <p:nvPr/>
                </p:nvSpPr>
                <p:spPr>
                  <a:xfrm>
                    <a:off x="4079261" y="1127377"/>
                    <a:ext cx="2081765" cy="438845"/>
                  </a:xfrm>
                  <a:prstGeom prst="rect">
                    <a:avLst/>
                  </a:prstGeom>
                  <a:noFill/>
                </p:spPr>
                <p:txBody>
                  <a:bodyPr wrap="square" rtlCol="0">
                    <a:spAutoFit/>
                  </a:bodyPr>
                  <a:lstStyle/>
                  <a:p>
                    <a:r>
                      <a:rPr kumimoji="1" lang="ja-JP" altLang="en-US" sz="2200"/>
                      <a:t>シュタットベルケとは？</a:t>
                    </a:r>
                  </a:p>
                </p:txBody>
              </p:sp>
              <p:sp>
                <p:nvSpPr>
                  <p:cNvPr id="64" name="テキスト ボックス 63">
                    <a:extLst>
                      <a:ext uri="{FF2B5EF4-FFF2-40B4-BE49-F238E27FC236}">
                        <a16:creationId xmlns:a16="http://schemas.microsoft.com/office/drawing/2014/main" id="{CECC7C7A-F52F-47DA-B8B1-F3F069E16C36}"/>
                      </a:ext>
                    </a:extLst>
                  </p:cNvPr>
                  <p:cNvSpPr txBox="1"/>
                  <p:nvPr/>
                </p:nvSpPr>
                <p:spPr>
                  <a:xfrm>
                    <a:off x="6094617" y="1116195"/>
                    <a:ext cx="2617645" cy="461665"/>
                  </a:xfrm>
                  <a:prstGeom prst="rect">
                    <a:avLst/>
                  </a:prstGeom>
                  <a:noFill/>
                </p:spPr>
                <p:txBody>
                  <a:bodyPr wrap="none" rtlCol="0">
                    <a:spAutoFit/>
                  </a:bodyPr>
                  <a:lstStyle/>
                  <a:p>
                    <a:r>
                      <a:rPr lang="ja-JP" altLang="en-US" sz="2400" b="1"/>
                      <a:t>公共サービスの「なんでも屋」</a:t>
                    </a:r>
                    <a:endParaRPr kumimoji="1" lang="ja-JP" altLang="en-US" sz="2400" b="1"/>
                  </a:p>
                </p:txBody>
              </p:sp>
              <p:sp>
                <p:nvSpPr>
                  <p:cNvPr id="74" name="テキスト ボックス 73">
                    <a:extLst>
                      <a:ext uri="{FF2B5EF4-FFF2-40B4-BE49-F238E27FC236}">
                        <a16:creationId xmlns:a16="http://schemas.microsoft.com/office/drawing/2014/main" id="{0F1DABD0-A7FD-42B7-A702-9E9DFD83BE54}"/>
                      </a:ext>
                    </a:extLst>
                  </p:cNvPr>
                  <p:cNvSpPr txBox="1"/>
                  <p:nvPr/>
                </p:nvSpPr>
                <p:spPr>
                  <a:xfrm>
                    <a:off x="4088280" y="5068745"/>
                    <a:ext cx="4729563" cy="532883"/>
                  </a:xfrm>
                  <a:prstGeom prst="rect">
                    <a:avLst/>
                  </a:prstGeom>
                  <a:noFill/>
                </p:spPr>
                <p:txBody>
                  <a:bodyPr wrap="none" rtlCol="0">
                    <a:spAutoFit/>
                  </a:bodyPr>
                  <a:lstStyle/>
                  <a:p>
                    <a:r>
                      <a:rPr kumimoji="1" lang="ja-JP" altLang="en-US" sz="2800"/>
                      <a:t>黒字事業の収益で赤字事業を行い、全体で黒字化</a:t>
                    </a:r>
                  </a:p>
                </p:txBody>
              </p:sp>
              <p:sp>
                <p:nvSpPr>
                  <p:cNvPr id="66" name="テキスト ボックス 65">
                    <a:extLst>
                      <a:ext uri="{FF2B5EF4-FFF2-40B4-BE49-F238E27FC236}">
                        <a16:creationId xmlns:a16="http://schemas.microsoft.com/office/drawing/2014/main" id="{B5790A4F-F7D0-45EC-9D98-50FF6C348BCB}"/>
                      </a:ext>
                    </a:extLst>
                  </p:cNvPr>
                  <p:cNvSpPr txBox="1"/>
                  <p:nvPr/>
                </p:nvSpPr>
                <p:spPr>
                  <a:xfrm>
                    <a:off x="4626867" y="1787105"/>
                    <a:ext cx="3765495" cy="658268"/>
                  </a:xfrm>
                  <a:prstGeom prst="rect">
                    <a:avLst/>
                  </a:prstGeom>
                  <a:noFill/>
                </p:spPr>
                <p:txBody>
                  <a:bodyPr wrap="none" rtlCol="0">
                    <a:spAutoFit/>
                  </a:bodyPr>
                  <a:lstStyle/>
                  <a:p>
                    <a:r>
                      <a:rPr kumimoji="1" lang="ja-JP" altLang="en-US" sz="2800" b="1"/>
                      <a:t>  </a:t>
                    </a:r>
                    <a:r>
                      <a:rPr kumimoji="1" lang="ja-JP" altLang="en-US" sz="3600"/>
                      <a:t>シュタットベルケ</a:t>
                    </a:r>
                    <a:r>
                      <a:rPr lang="en-US" altLang="ja-JP" sz="2800"/>
                      <a:t> </a:t>
                    </a:r>
                    <a:r>
                      <a:rPr kumimoji="1" lang="en-US" altLang="ja-JP" sz="2000"/>
                      <a:t>(</a:t>
                    </a:r>
                    <a:r>
                      <a:rPr kumimoji="1" lang="ja-JP" altLang="en-US" sz="2000"/>
                      <a:t>主に自治体が出資</a:t>
                    </a:r>
                    <a:r>
                      <a:rPr kumimoji="1" lang="en-US" altLang="ja-JP" sz="2000"/>
                      <a:t>)</a:t>
                    </a:r>
                    <a:endParaRPr kumimoji="1" lang="ja-JP" altLang="en-US" sz="2000"/>
                  </a:p>
                </p:txBody>
              </p:sp>
              <p:sp>
                <p:nvSpPr>
                  <p:cNvPr id="110" name="正方形/長方形 109">
                    <a:extLst>
                      <a:ext uri="{FF2B5EF4-FFF2-40B4-BE49-F238E27FC236}">
                        <a16:creationId xmlns:a16="http://schemas.microsoft.com/office/drawing/2014/main" id="{DC2F0574-6ECA-43F5-8C7C-7688CE299F81}"/>
                      </a:ext>
                    </a:extLst>
                  </p:cNvPr>
                  <p:cNvSpPr/>
                  <p:nvPr/>
                </p:nvSpPr>
                <p:spPr>
                  <a:xfrm>
                    <a:off x="4320143" y="2740615"/>
                    <a:ext cx="1900592" cy="2131728"/>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1686E9A4-FE0B-4998-8AD0-E04E4922CFAB}"/>
                      </a:ext>
                    </a:extLst>
                  </p:cNvPr>
                  <p:cNvSpPr/>
                  <p:nvPr/>
                </p:nvSpPr>
                <p:spPr>
                  <a:xfrm>
                    <a:off x="7037726" y="2740615"/>
                    <a:ext cx="1513306" cy="2131729"/>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2" name="グラフィックス 131" descr="山形の矢印 単色塗りつぶし">
                  <a:extLst>
                    <a:ext uri="{FF2B5EF4-FFF2-40B4-BE49-F238E27FC236}">
                      <a16:creationId xmlns:a16="http://schemas.microsoft.com/office/drawing/2014/main" id="{50E0E1E6-7606-47A4-8CFD-1C4BCC38F3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4138" y="4300231"/>
                  <a:ext cx="676079" cy="564203"/>
                </a:xfrm>
                <a:prstGeom prst="rect">
                  <a:avLst/>
                </a:prstGeom>
              </p:spPr>
            </p:pic>
          </p:grpSp>
          <p:sp>
            <p:nvSpPr>
              <p:cNvPr id="28" name="テキスト ボックス 27">
                <a:extLst>
                  <a:ext uri="{FF2B5EF4-FFF2-40B4-BE49-F238E27FC236}">
                    <a16:creationId xmlns:a16="http://schemas.microsoft.com/office/drawing/2014/main" id="{03C70FA0-DE13-C6B0-1313-8DC425489A69}"/>
                  </a:ext>
                </a:extLst>
              </p:cNvPr>
              <p:cNvSpPr txBox="1"/>
              <p:nvPr/>
            </p:nvSpPr>
            <p:spPr>
              <a:xfrm>
                <a:off x="2683849" y="3270603"/>
                <a:ext cx="1040219" cy="338554"/>
              </a:xfrm>
              <a:prstGeom prst="rect">
                <a:avLst/>
              </a:prstGeom>
              <a:noFill/>
            </p:spPr>
            <p:txBody>
              <a:bodyPr wrap="square" rtlCol="0">
                <a:spAutoFit/>
              </a:bodyPr>
              <a:lstStyle/>
              <a:p>
                <a:r>
                  <a:rPr kumimoji="1" lang="ja-JP" altLang="en-US" sz="1600" b="1"/>
                  <a:t>収益</a:t>
                </a:r>
              </a:p>
            </p:txBody>
          </p:sp>
        </p:grpSp>
        <p:pic>
          <p:nvPicPr>
            <p:cNvPr id="44" name="グラフィックス 43" descr="硬貨 枠線">
              <a:extLst>
                <a:ext uri="{FF2B5EF4-FFF2-40B4-BE49-F238E27FC236}">
                  <a16:creationId xmlns:a16="http://schemas.microsoft.com/office/drawing/2014/main" id="{F4B0F6F6-2833-58BF-9D37-5CBB357C81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3142" y="3480779"/>
              <a:ext cx="747735" cy="747735"/>
            </a:xfrm>
            <a:prstGeom prst="rect">
              <a:avLst/>
            </a:prstGeom>
          </p:spPr>
        </p:pic>
      </p:grpSp>
      <p:sp>
        <p:nvSpPr>
          <p:cNvPr id="69" name="二等辺三角形 68">
            <a:extLst>
              <a:ext uri="{FF2B5EF4-FFF2-40B4-BE49-F238E27FC236}">
                <a16:creationId xmlns:a16="http://schemas.microsoft.com/office/drawing/2014/main" id="{CA4EA5BC-85BD-C8DC-148E-8C7A4EA14360}"/>
              </a:ext>
            </a:extLst>
          </p:cNvPr>
          <p:cNvSpPr/>
          <p:nvPr/>
        </p:nvSpPr>
        <p:spPr>
          <a:xfrm rot="10800000">
            <a:off x="3956635" y="5551383"/>
            <a:ext cx="1060704" cy="236303"/>
          </a:xfrm>
          <a:prstGeom prst="triangle">
            <a:avLst>
              <a:gd name="adj" fmla="val 47226"/>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8B702DEA-6112-ADA4-B788-74F34E4D8831}"/>
              </a:ext>
            </a:extLst>
          </p:cNvPr>
          <p:cNvSpPr/>
          <p:nvPr/>
        </p:nvSpPr>
        <p:spPr>
          <a:xfrm>
            <a:off x="182822" y="5868134"/>
            <a:ext cx="8749511" cy="9144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E35DF6AB-4DB3-DF60-94C7-5EFAECA9DFAF}"/>
              </a:ext>
            </a:extLst>
          </p:cNvPr>
          <p:cNvSpPr txBox="1"/>
          <p:nvPr/>
        </p:nvSpPr>
        <p:spPr>
          <a:xfrm>
            <a:off x="324683" y="6036461"/>
            <a:ext cx="8494633" cy="646331"/>
          </a:xfrm>
          <a:prstGeom prst="rect">
            <a:avLst/>
          </a:prstGeom>
          <a:noFill/>
        </p:spPr>
        <p:txBody>
          <a:bodyPr wrap="none" rtlCol="0">
            <a:spAutoFit/>
          </a:bodyPr>
          <a:lstStyle/>
          <a:p>
            <a:r>
              <a:rPr kumimoji="1" lang="ja-JP" altLang="en-US" sz="3600" b="1">
                <a:latin typeface="+mn-ea"/>
              </a:rPr>
              <a:t>単独では赤字になってしまう事業を維持</a:t>
            </a:r>
          </a:p>
        </p:txBody>
      </p:sp>
    </p:spTree>
    <p:extLst>
      <p:ext uri="{BB962C8B-B14F-4D97-AF65-F5344CB8AC3E}">
        <p14:creationId xmlns:p14="http://schemas.microsoft.com/office/powerpoint/2010/main" val="259882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a:extLst>
              <a:ext uri="{FF2B5EF4-FFF2-40B4-BE49-F238E27FC236}">
                <a16:creationId xmlns:a16="http://schemas.microsoft.com/office/drawing/2014/main" id="{A0919156-F631-4910-8789-F78BCFB8E861}"/>
              </a:ext>
            </a:extLst>
          </p:cNvPr>
          <p:cNvSpPr/>
          <p:nvPr/>
        </p:nvSpPr>
        <p:spPr>
          <a:xfrm>
            <a:off x="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7" name="タイトル 6">
            <a:extLst>
              <a:ext uri="{FF2B5EF4-FFF2-40B4-BE49-F238E27FC236}">
                <a16:creationId xmlns:a16="http://schemas.microsoft.com/office/drawing/2014/main" id="{0AD0721D-628B-C697-FE64-CCC24920BAA7}"/>
              </a:ext>
            </a:extLst>
          </p:cNvPr>
          <p:cNvSpPr>
            <a:spLocks noGrp="1"/>
          </p:cNvSpPr>
          <p:nvPr>
            <p:ph type="title"/>
          </p:nvPr>
        </p:nvSpPr>
        <p:spPr>
          <a:xfrm>
            <a:off x="672252" y="82486"/>
            <a:ext cx="7886700" cy="618371"/>
          </a:xfrm>
        </p:spPr>
        <p:txBody>
          <a:bodyPr>
            <a:normAutofit/>
          </a:bodyPr>
          <a:lstStyle/>
          <a:p>
            <a:r>
              <a:rPr lang="en-US" altLang="ja-JP" sz="3000" b="1" err="1"/>
              <a:t>FUnding</a:t>
            </a:r>
            <a:r>
              <a:rPr lang="ja-JP" altLang="en-US" sz="3000" b="1"/>
              <a:t>：提案① 土浦市版シュタットベルケ</a:t>
            </a:r>
          </a:p>
        </p:txBody>
      </p:sp>
      <p:sp>
        <p:nvSpPr>
          <p:cNvPr id="81" name="正方形/長方形 80">
            <a:extLst>
              <a:ext uri="{FF2B5EF4-FFF2-40B4-BE49-F238E27FC236}">
                <a16:creationId xmlns:a16="http://schemas.microsoft.com/office/drawing/2014/main" id="{D2DF0FC4-C595-4766-8039-CF46C2A9C558}"/>
              </a:ext>
            </a:extLst>
          </p:cNvPr>
          <p:cNvSpPr/>
          <p:nvPr/>
        </p:nvSpPr>
        <p:spPr>
          <a:xfrm>
            <a:off x="184249" y="2038832"/>
            <a:ext cx="1888391" cy="41511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9919F1A3-F742-4EB1-9804-EDB6F8781A18}"/>
              </a:ext>
            </a:extLst>
          </p:cNvPr>
          <p:cNvSpPr/>
          <p:nvPr/>
        </p:nvSpPr>
        <p:spPr>
          <a:xfrm>
            <a:off x="6446765" y="2039862"/>
            <a:ext cx="2411485" cy="38450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a:extLst>
              <a:ext uri="{FF2B5EF4-FFF2-40B4-BE49-F238E27FC236}">
                <a16:creationId xmlns:a16="http://schemas.microsoft.com/office/drawing/2014/main" id="{67335746-0D95-4449-9DF9-EEA4C3B03FE4}"/>
              </a:ext>
            </a:extLst>
          </p:cNvPr>
          <p:cNvCxnSpPr>
            <a:cxnSpLocks/>
            <a:endCxn id="78" idx="0"/>
          </p:cNvCxnSpPr>
          <p:nvPr/>
        </p:nvCxnSpPr>
        <p:spPr>
          <a:xfrm flipH="1">
            <a:off x="3052785" y="1714024"/>
            <a:ext cx="1516429" cy="32255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D7C355C2-67DD-4A12-ADBE-A364A74891A6}"/>
              </a:ext>
            </a:extLst>
          </p:cNvPr>
          <p:cNvCxnSpPr>
            <a:cxnSpLocks/>
            <a:endCxn id="79" idx="0"/>
          </p:cNvCxnSpPr>
          <p:nvPr/>
        </p:nvCxnSpPr>
        <p:spPr>
          <a:xfrm>
            <a:off x="4569214" y="1714024"/>
            <a:ext cx="3174478" cy="31522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77" name="グループ化 76">
            <a:extLst>
              <a:ext uri="{FF2B5EF4-FFF2-40B4-BE49-F238E27FC236}">
                <a16:creationId xmlns:a16="http://schemas.microsoft.com/office/drawing/2014/main" id="{438AB597-3265-4357-A37F-F803287A53A7}"/>
              </a:ext>
            </a:extLst>
          </p:cNvPr>
          <p:cNvGrpSpPr/>
          <p:nvPr/>
        </p:nvGrpSpPr>
        <p:grpSpPr>
          <a:xfrm>
            <a:off x="1344625" y="851029"/>
            <a:ext cx="6585520" cy="3786152"/>
            <a:chOff x="902836" y="817994"/>
            <a:chExt cx="6585520" cy="3787028"/>
          </a:xfrm>
        </p:grpSpPr>
        <p:grpSp>
          <p:nvGrpSpPr>
            <p:cNvPr id="18" name="グループ化 17">
              <a:extLst>
                <a:ext uri="{FF2B5EF4-FFF2-40B4-BE49-F238E27FC236}">
                  <a16:creationId xmlns:a16="http://schemas.microsoft.com/office/drawing/2014/main" id="{109B965D-6859-4E5A-953D-F489201C1BAA}"/>
                </a:ext>
              </a:extLst>
            </p:cNvPr>
            <p:cNvGrpSpPr/>
            <p:nvPr/>
          </p:nvGrpSpPr>
          <p:grpSpPr>
            <a:xfrm>
              <a:off x="902836" y="817994"/>
              <a:ext cx="6585520" cy="3787028"/>
              <a:chOff x="749271" y="-4373373"/>
              <a:chExt cx="6508555" cy="3733029"/>
            </a:xfrm>
          </p:grpSpPr>
          <p:pic>
            <p:nvPicPr>
              <p:cNvPr id="42" name="グラフィックス 41" descr="バス 単色塗りつぶし">
                <a:extLst>
                  <a:ext uri="{FF2B5EF4-FFF2-40B4-BE49-F238E27FC236}">
                    <a16:creationId xmlns:a16="http://schemas.microsoft.com/office/drawing/2014/main" id="{AD4A73DB-EBD7-4D3E-9FDF-AF29483AEF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7684" y="-2671631"/>
                <a:ext cx="1040142" cy="1040142"/>
              </a:xfrm>
              <a:prstGeom prst="rect">
                <a:avLst/>
              </a:prstGeom>
            </p:spPr>
          </p:pic>
          <p:sp>
            <p:nvSpPr>
              <p:cNvPr id="26" name="テキスト ボックス 25">
                <a:extLst>
                  <a:ext uri="{FF2B5EF4-FFF2-40B4-BE49-F238E27FC236}">
                    <a16:creationId xmlns:a16="http://schemas.microsoft.com/office/drawing/2014/main" id="{DDAD0A36-8441-4FB2-8674-9941F8BF2BC2}"/>
                  </a:ext>
                </a:extLst>
              </p:cNvPr>
              <p:cNvSpPr txBox="1"/>
              <p:nvPr/>
            </p:nvSpPr>
            <p:spPr>
              <a:xfrm>
                <a:off x="1127802" y="-4373373"/>
                <a:ext cx="5426633" cy="879825"/>
              </a:xfrm>
              <a:prstGeom prst="rect">
                <a:avLst/>
              </a:prstGeom>
              <a:noFill/>
            </p:spPr>
            <p:txBody>
              <a:bodyPr wrap="square" rtlCol="0">
                <a:spAutoFit/>
              </a:bodyPr>
              <a:lstStyle/>
              <a:p>
                <a:pPr algn="ctr"/>
                <a:r>
                  <a:rPr kumimoji="1" lang="ja-JP" altLang="en-US" sz="2800" b="1"/>
                  <a:t>　</a:t>
                </a:r>
                <a:r>
                  <a:rPr kumimoji="1" lang="ja-JP" altLang="en-US" sz="2600" b="1"/>
                  <a:t>土浦市版シュタットベルケ</a:t>
                </a:r>
                <a:endParaRPr kumimoji="1" lang="en-US" altLang="ja-JP" sz="2600" b="1"/>
              </a:p>
              <a:p>
                <a:pPr algn="ctr"/>
                <a:r>
                  <a:rPr kumimoji="1" lang="ja-JP" altLang="en-US" sz="2200" b="1"/>
                  <a:t>（</a:t>
                </a:r>
                <a:r>
                  <a:rPr kumimoji="1" lang="ja-JP" altLang="en-US" sz="2200"/>
                  <a:t>土浦市 </a:t>
                </a:r>
                <a:r>
                  <a:rPr kumimoji="1" lang="en-US" altLang="ja-JP" sz="2200"/>
                  <a:t>+ </a:t>
                </a:r>
                <a:r>
                  <a:rPr kumimoji="1" lang="ja-JP" altLang="en-US" sz="2200"/>
                  <a:t>地元企業が出資）</a:t>
                </a:r>
              </a:p>
            </p:txBody>
          </p:sp>
          <p:sp>
            <p:nvSpPr>
              <p:cNvPr id="29" name="テキスト ボックス 28">
                <a:extLst>
                  <a:ext uri="{FF2B5EF4-FFF2-40B4-BE49-F238E27FC236}">
                    <a16:creationId xmlns:a16="http://schemas.microsoft.com/office/drawing/2014/main" id="{9AE484AF-2301-4BB2-AC4E-616D88FBF0FE}"/>
                  </a:ext>
                </a:extLst>
              </p:cNvPr>
              <p:cNvSpPr txBox="1"/>
              <p:nvPr/>
            </p:nvSpPr>
            <p:spPr>
              <a:xfrm>
                <a:off x="749271" y="-1004494"/>
                <a:ext cx="3376392" cy="364150"/>
              </a:xfrm>
              <a:prstGeom prst="rect">
                <a:avLst/>
              </a:prstGeom>
              <a:noFill/>
            </p:spPr>
            <p:txBody>
              <a:bodyPr wrap="none" rtlCol="0">
                <a:spAutoFit/>
              </a:bodyPr>
              <a:lstStyle/>
              <a:p>
                <a:r>
                  <a:rPr kumimoji="1" lang="ja-JP" altLang="en-US" b="1"/>
                  <a:t>エネルギーの地産地消を目指す</a:t>
                </a:r>
              </a:p>
            </p:txBody>
          </p:sp>
        </p:grpSp>
        <p:sp>
          <p:nvSpPr>
            <p:cNvPr id="47" name="テキスト ボックス 46">
              <a:extLst>
                <a:ext uri="{FF2B5EF4-FFF2-40B4-BE49-F238E27FC236}">
                  <a16:creationId xmlns:a16="http://schemas.microsoft.com/office/drawing/2014/main" id="{CA19F982-470E-498B-A160-3A1C11E77D0F}"/>
                </a:ext>
              </a:extLst>
            </p:cNvPr>
            <p:cNvSpPr txBox="1"/>
            <p:nvPr/>
          </p:nvSpPr>
          <p:spPr>
            <a:xfrm>
              <a:off x="1252619" y="3751502"/>
              <a:ext cx="1040219" cy="415498"/>
            </a:xfrm>
            <a:prstGeom prst="rect">
              <a:avLst/>
            </a:prstGeom>
            <a:noFill/>
          </p:spPr>
          <p:txBody>
            <a:bodyPr wrap="square" rtlCol="0">
              <a:spAutoFit/>
            </a:bodyPr>
            <a:lstStyle/>
            <a:p>
              <a:r>
                <a:rPr kumimoji="1" lang="ja-JP" altLang="en-US" sz="1050"/>
                <a:t>余剰電力の</a:t>
              </a:r>
              <a:br>
                <a:rPr kumimoji="1" lang="en-US" altLang="ja-JP" sz="1050"/>
              </a:br>
              <a:r>
                <a:rPr kumimoji="1" lang="en-US" altLang="ja-JP" sz="1050" b="1"/>
                <a:t>      </a:t>
              </a:r>
              <a:r>
                <a:rPr kumimoji="1" lang="ja-JP" altLang="en-US" sz="1050" b="1"/>
                <a:t>買取</a:t>
              </a:r>
            </a:p>
          </p:txBody>
        </p:sp>
        <p:sp>
          <p:nvSpPr>
            <p:cNvPr id="63" name="四角形: 角を丸くする 62">
              <a:extLst>
                <a:ext uri="{FF2B5EF4-FFF2-40B4-BE49-F238E27FC236}">
                  <a16:creationId xmlns:a16="http://schemas.microsoft.com/office/drawing/2014/main" id="{F70C1973-7E2E-4824-A5F3-4B42C16D86EC}"/>
                </a:ext>
              </a:extLst>
            </p:cNvPr>
            <p:cNvSpPr/>
            <p:nvPr/>
          </p:nvSpPr>
          <p:spPr>
            <a:xfrm>
              <a:off x="1523491" y="843858"/>
              <a:ext cx="5207868" cy="837331"/>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テキスト ボックス 89">
            <a:extLst>
              <a:ext uri="{FF2B5EF4-FFF2-40B4-BE49-F238E27FC236}">
                <a16:creationId xmlns:a16="http://schemas.microsoft.com/office/drawing/2014/main" id="{E9ABB2BD-6BCF-46A5-A9C2-DA886021CCD6}"/>
              </a:ext>
            </a:extLst>
          </p:cNvPr>
          <p:cNvSpPr txBox="1"/>
          <p:nvPr/>
        </p:nvSpPr>
        <p:spPr>
          <a:xfrm>
            <a:off x="444978" y="2804820"/>
            <a:ext cx="1082348" cy="523220"/>
          </a:xfrm>
          <a:prstGeom prst="rect">
            <a:avLst/>
          </a:prstGeom>
          <a:noFill/>
        </p:spPr>
        <p:txBody>
          <a:bodyPr wrap="none" rtlCol="0">
            <a:spAutoFit/>
          </a:bodyPr>
          <a:lstStyle/>
          <a:p>
            <a:r>
              <a:rPr kumimoji="1" lang="ja-JP" altLang="en-US" sz="1400" u="sng"/>
              <a:t>土浦市内の</a:t>
            </a:r>
            <a:br>
              <a:rPr kumimoji="1" lang="en-US" altLang="ja-JP" sz="1400" u="sng"/>
            </a:br>
            <a:r>
              <a:rPr kumimoji="1" lang="ja-JP" altLang="en-US" sz="1400" u="sng"/>
              <a:t>再エネ施設</a:t>
            </a:r>
          </a:p>
        </p:txBody>
      </p:sp>
      <p:sp>
        <p:nvSpPr>
          <p:cNvPr id="91" name="テキスト ボックス 90">
            <a:extLst>
              <a:ext uri="{FF2B5EF4-FFF2-40B4-BE49-F238E27FC236}">
                <a16:creationId xmlns:a16="http://schemas.microsoft.com/office/drawing/2014/main" id="{96C597E1-60FC-45B6-ACA8-63E8DE8EFF84}"/>
              </a:ext>
            </a:extLst>
          </p:cNvPr>
          <p:cNvSpPr txBox="1"/>
          <p:nvPr/>
        </p:nvSpPr>
        <p:spPr>
          <a:xfrm>
            <a:off x="4552081" y="3405706"/>
            <a:ext cx="1082348" cy="523220"/>
          </a:xfrm>
          <a:prstGeom prst="rect">
            <a:avLst/>
          </a:prstGeom>
          <a:noFill/>
        </p:spPr>
        <p:txBody>
          <a:bodyPr wrap="none" rtlCol="0">
            <a:spAutoFit/>
          </a:bodyPr>
          <a:lstStyle/>
          <a:p>
            <a:r>
              <a:rPr kumimoji="1" lang="ja-JP" altLang="en-US" sz="1400" u="sng"/>
              <a:t>土浦市内の</a:t>
            </a:r>
            <a:br>
              <a:rPr kumimoji="1" lang="en-US" altLang="ja-JP" sz="1400" u="sng"/>
            </a:br>
            <a:r>
              <a:rPr kumimoji="1" lang="ja-JP" altLang="en-US" sz="1400" u="sng"/>
              <a:t>家庭・法人</a:t>
            </a:r>
          </a:p>
        </p:txBody>
      </p:sp>
      <p:sp>
        <p:nvSpPr>
          <p:cNvPr id="95" name="テキスト ボックス 94">
            <a:extLst>
              <a:ext uri="{FF2B5EF4-FFF2-40B4-BE49-F238E27FC236}">
                <a16:creationId xmlns:a16="http://schemas.microsoft.com/office/drawing/2014/main" id="{D7C88F4A-C531-4FAE-BC82-2924AE9E0A3C}"/>
              </a:ext>
            </a:extLst>
          </p:cNvPr>
          <p:cNvSpPr txBox="1"/>
          <p:nvPr/>
        </p:nvSpPr>
        <p:spPr>
          <a:xfrm>
            <a:off x="4583429" y="2762687"/>
            <a:ext cx="1082348" cy="523220"/>
          </a:xfrm>
          <a:prstGeom prst="rect">
            <a:avLst/>
          </a:prstGeom>
          <a:noFill/>
        </p:spPr>
        <p:txBody>
          <a:bodyPr wrap="none" rtlCol="0">
            <a:spAutoFit/>
          </a:bodyPr>
          <a:lstStyle/>
          <a:p>
            <a:r>
              <a:rPr lang="ja-JP" altLang="en-US" sz="1400" u="sng"/>
              <a:t>土浦市内</a:t>
            </a:r>
            <a:r>
              <a:rPr kumimoji="1" lang="ja-JP" altLang="en-US" sz="1400" u="sng"/>
              <a:t>の</a:t>
            </a:r>
            <a:br>
              <a:rPr kumimoji="1" lang="en-US" altLang="ja-JP" sz="1400" u="sng"/>
            </a:br>
            <a:r>
              <a:rPr kumimoji="1" lang="ja-JP" altLang="en-US" sz="1400" u="sng"/>
              <a:t>公共施設</a:t>
            </a:r>
          </a:p>
        </p:txBody>
      </p:sp>
      <p:sp>
        <p:nvSpPr>
          <p:cNvPr id="96" name="四角形: 角を丸くする 95">
            <a:extLst>
              <a:ext uri="{FF2B5EF4-FFF2-40B4-BE49-F238E27FC236}">
                <a16:creationId xmlns:a16="http://schemas.microsoft.com/office/drawing/2014/main" id="{F4173762-C60B-40EA-BE75-67E06D6F311C}"/>
              </a:ext>
            </a:extLst>
          </p:cNvPr>
          <p:cNvSpPr/>
          <p:nvPr/>
        </p:nvSpPr>
        <p:spPr>
          <a:xfrm>
            <a:off x="2474948" y="2862956"/>
            <a:ext cx="1356217" cy="1002073"/>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4E5A9E37-F940-4A4F-8B80-7929C87E6A0C}"/>
              </a:ext>
            </a:extLst>
          </p:cNvPr>
          <p:cNvSpPr txBox="1"/>
          <p:nvPr/>
        </p:nvSpPr>
        <p:spPr>
          <a:xfrm>
            <a:off x="2518117" y="2955663"/>
            <a:ext cx="1432262" cy="923330"/>
          </a:xfrm>
          <a:prstGeom prst="rect">
            <a:avLst/>
          </a:prstGeom>
          <a:noFill/>
        </p:spPr>
        <p:txBody>
          <a:bodyPr wrap="square">
            <a:spAutoFit/>
          </a:bodyPr>
          <a:lstStyle/>
          <a:p>
            <a:r>
              <a:rPr kumimoji="1" lang="ja-JP" altLang="en-US" sz="1800" b="1"/>
              <a:t>土浦市版</a:t>
            </a:r>
            <a:br>
              <a:rPr kumimoji="1" lang="en-US" altLang="ja-JP" sz="1800" b="1"/>
            </a:br>
            <a:r>
              <a:rPr kumimoji="1" lang="ja-JP" altLang="en-US" sz="1800" b="1"/>
              <a:t>シュタット</a:t>
            </a:r>
            <a:br>
              <a:rPr kumimoji="1" lang="en-US" altLang="ja-JP" sz="1800" b="1"/>
            </a:br>
            <a:r>
              <a:rPr kumimoji="1" lang="ja-JP" altLang="en-US" b="1"/>
              <a:t>   </a:t>
            </a:r>
            <a:r>
              <a:rPr kumimoji="1" lang="ja-JP" altLang="en-US" sz="1800" b="1"/>
              <a:t>ベルケ</a:t>
            </a:r>
            <a:endParaRPr lang="ja-JP" altLang="en-US"/>
          </a:p>
        </p:txBody>
      </p:sp>
      <p:sp>
        <p:nvSpPr>
          <p:cNvPr id="78" name="正方形/長方形 77">
            <a:extLst>
              <a:ext uri="{FF2B5EF4-FFF2-40B4-BE49-F238E27FC236}">
                <a16:creationId xmlns:a16="http://schemas.microsoft.com/office/drawing/2014/main" id="{FC84875C-11B6-425B-99ED-893A1C47C1FB}"/>
              </a:ext>
            </a:extLst>
          </p:cNvPr>
          <p:cNvSpPr/>
          <p:nvPr/>
        </p:nvSpPr>
        <p:spPr>
          <a:xfrm>
            <a:off x="178975" y="2036574"/>
            <a:ext cx="5747620" cy="2712516"/>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0" name="グラフィックス 99" descr="矢印: 直線 単色塗りつぶし">
            <a:extLst>
              <a:ext uri="{FF2B5EF4-FFF2-40B4-BE49-F238E27FC236}">
                <a16:creationId xmlns:a16="http://schemas.microsoft.com/office/drawing/2014/main" id="{1BBD40C6-66EF-4ABF-ADC8-857C91358D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375963">
            <a:off x="1869032" y="2906437"/>
            <a:ext cx="481127" cy="481127"/>
          </a:xfrm>
          <a:prstGeom prst="rect">
            <a:avLst/>
          </a:prstGeom>
        </p:spPr>
      </p:pic>
      <p:pic>
        <p:nvPicPr>
          <p:cNvPr id="101" name="グラフィックス 100" descr="矢印: 直線 単色塗りつぶし">
            <a:extLst>
              <a:ext uri="{FF2B5EF4-FFF2-40B4-BE49-F238E27FC236}">
                <a16:creationId xmlns:a16="http://schemas.microsoft.com/office/drawing/2014/main" id="{F530E57E-4131-47AB-A7DD-DD4BEA3EC6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9405224">
            <a:off x="1900392" y="3453673"/>
            <a:ext cx="481127" cy="481127"/>
          </a:xfrm>
          <a:prstGeom prst="rect">
            <a:avLst/>
          </a:prstGeom>
        </p:spPr>
      </p:pic>
      <p:sp>
        <p:nvSpPr>
          <p:cNvPr id="103" name="テキスト ボックス 102">
            <a:extLst>
              <a:ext uri="{FF2B5EF4-FFF2-40B4-BE49-F238E27FC236}">
                <a16:creationId xmlns:a16="http://schemas.microsoft.com/office/drawing/2014/main" id="{BD966596-A14C-4D63-8F01-B1FF04E2B592}"/>
              </a:ext>
            </a:extLst>
          </p:cNvPr>
          <p:cNvSpPr txBox="1"/>
          <p:nvPr/>
        </p:nvSpPr>
        <p:spPr>
          <a:xfrm>
            <a:off x="231663" y="2068031"/>
            <a:ext cx="1909292" cy="400110"/>
          </a:xfrm>
          <a:prstGeom prst="rect">
            <a:avLst/>
          </a:prstGeom>
          <a:noFill/>
        </p:spPr>
        <p:txBody>
          <a:bodyPr wrap="square">
            <a:spAutoFit/>
          </a:bodyPr>
          <a:lstStyle/>
          <a:p>
            <a:r>
              <a:rPr kumimoji="1" lang="ja-JP" altLang="en-US" sz="2000" b="1">
                <a:solidFill>
                  <a:schemeClr val="bg1"/>
                </a:solidFill>
              </a:rPr>
              <a:t>再エネ事業</a:t>
            </a:r>
            <a:endParaRPr lang="ja-JP" altLang="en-US" sz="2000">
              <a:solidFill>
                <a:schemeClr val="bg1"/>
              </a:solidFill>
            </a:endParaRPr>
          </a:p>
        </p:txBody>
      </p:sp>
      <p:pic>
        <p:nvPicPr>
          <p:cNvPr id="104" name="グラフィックス 103" descr="矢印: 直線 単色塗りつぶし">
            <a:extLst>
              <a:ext uri="{FF2B5EF4-FFF2-40B4-BE49-F238E27FC236}">
                <a16:creationId xmlns:a16="http://schemas.microsoft.com/office/drawing/2014/main" id="{AF5306A3-F4E3-49F0-8AE5-94D3DCEE83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3907211" y="3213109"/>
            <a:ext cx="481127" cy="481127"/>
          </a:xfrm>
          <a:prstGeom prst="rect">
            <a:avLst/>
          </a:prstGeom>
        </p:spPr>
      </p:pic>
      <p:sp>
        <p:nvSpPr>
          <p:cNvPr id="105" name="テキスト ボックス 104">
            <a:extLst>
              <a:ext uri="{FF2B5EF4-FFF2-40B4-BE49-F238E27FC236}">
                <a16:creationId xmlns:a16="http://schemas.microsoft.com/office/drawing/2014/main" id="{9AFAE56D-EA30-41CE-A60D-D8CEBCB2CDD8}"/>
              </a:ext>
            </a:extLst>
          </p:cNvPr>
          <p:cNvSpPr txBox="1"/>
          <p:nvPr/>
        </p:nvSpPr>
        <p:spPr>
          <a:xfrm>
            <a:off x="3874334" y="2855693"/>
            <a:ext cx="1040219" cy="415498"/>
          </a:xfrm>
          <a:prstGeom prst="rect">
            <a:avLst/>
          </a:prstGeom>
          <a:noFill/>
        </p:spPr>
        <p:txBody>
          <a:bodyPr wrap="square" rtlCol="0">
            <a:spAutoFit/>
          </a:bodyPr>
          <a:lstStyle/>
          <a:p>
            <a:r>
              <a:rPr kumimoji="1" lang="ja-JP" altLang="en-US" sz="1050"/>
              <a:t>電力の</a:t>
            </a:r>
            <a:br>
              <a:rPr kumimoji="1" lang="en-US" altLang="ja-JP" sz="1050"/>
            </a:br>
            <a:r>
              <a:rPr kumimoji="1" lang="ja-JP" altLang="en-US" sz="1050" b="1"/>
              <a:t>供給</a:t>
            </a:r>
          </a:p>
        </p:txBody>
      </p:sp>
      <p:sp>
        <p:nvSpPr>
          <p:cNvPr id="109" name="テキスト ボックス 108">
            <a:extLst>
              <a:ext uri="{FF2B5EF4-FFF2-40B4-BE49-F238E27FC236}">
                <a16:creationId xmlns:a16="http://schemas.microsoft.com/office/drawing/2014/main" id="{0E9A7761-4957-4D0E-92CF-02955B9E6684}"/>
              </a:ext>
            </a:extLst>
          </p:cNvPr>
          <p:cNvSpPr txBox="1"/>
          <p:nvPr/>
        </p:nvSpPr>
        <p:spPr>
          <a:xfrm>
            <a:off x="6460757" y="2090683"/>
            <a:ext cx="2039632" cy="400110"/>
          </a:xfrm>
          <a:prstGeom prst="rect">
            <a:avLst/>
          </a:prstGeom>
          <a:noFill/>
        </p:spPr>
        <p:txBody>
          <a:bodyPr wrap="square">
            <a:spAutoFit/>
          </a:bodyPr>
          <a:lstStyle/>
          <a:p>
            <a:r>
              <a:rPr kumimoji="1" lang="ja-JP" altLang="en-US" sz="2000" b="1">
                <a:solidFill>
                  <a:schemeClr val="bg1"/>
                </a:solidFill>
              </a:rPr>
              <a:t>公共交通事業等</a:t>
            </a:r>
            <a:endParaRPr lang="ja-JP" altLang="en-US" sz="2000">
              <a:solidFill>
                <a:schemeClr val="bg1"/>
              </a:solidFill>
            </a:endParaRPr>
          </a:p>
        </p:txBody>
      </p:sp>
      <p:pic>
        <p:nvPicPr>
          <p:cNvPr id="118" name="グラフィックス 117" descr="山形の矢印 単色塗りつぶし">
            <a:extLst>
              <a:ext uri="{FF2B5EF4-FFF2-40B4-BE49-F238E27FC236}">
                <a16:creationId xmlns:a16="http://schemas.microsoft.com/office/drawing/2014/main" id="{F8711965-532E-4AF6-BF46-660A520A74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21045" y="3363992"/>
            <a:ext cx="507394" cy="423431"/>
          </a:xfrm>
          <a:prstGeom prst="rect">
            <a:avLst/>
          </a:prstGeom>
        </p:spPr>
      </p:pic>
      <p:sp>
        <p:nvSpPr>
          <p:cNvPr id="79" name="正方形/長方形 78">
            <a:extLst>
              <a:ext uri="{FF2B5EF4-FFF2-40B4-BE49-F238E27FC236}">
                <a16:creationId xmlns:a16="http://schemas.microsoft.com/office/drawing/2014/main" id="{F43E9C9A-FF28-4C88-AA93-24C50DA1669B}"/>
              </a:ext>
            </a:extLst>
          </p:cNvPr>
          <p:cNvSpPr/>
          <p:nvPr/>
        </p:nvSpPr>
        <p:spPr>
          <a:xfrm>
            <a:off x="6446766" y="2029251"/>
            <a:ext cx="2593851" cy="2712516"/>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94162695-EEC8-A325-ED15-6355BF5DF4E3}"/>
              </a:ext>
            </a:extLst>
          </p:cNvPr>
          <p:cNvGrpSpPr/>
          <p:nvPr/>
        </p:nvGrpSpPr>
        <p:grpSpPr>
          <a:xfrm>
            <a:off x="106062" y="4753267"/>
            <a:ext cx="8954733" cy="1963507"/>
            <a:chOff x="106062" y="4753267"/>
            <a:chExt cx="8954733" cy="1963507"/>
          </a:xfrm>
        </p:grpSpPr>
        <p:sp>
          <p:nvSpPr>
            <p:cNvPr id="92" name="二等辺三角形 91">
              <a:extLst>
                <a:ext uri="{FF2B5EF4-FFF2-40B4-BE49-F238E27FC236}">
                  <a16:creationId xmlns:a16="http://schemas.microsoft.com/office/drawing/2014/main" id="{248DD315-3061-40CA-993A-72BADF9DDB00}"/>
                </a:ext>
              </a:extLst>
            </p:cNvPr>
            <p:cNvSpPr/>
            <p:nvPr/>
          </p:nvSpPr>
          <p:spPr>
            <a:xfrm rot="10800000">
              <a:off x="2383329" y="4753267"/>
              <a:ext cx="1060704" cy="236303"/>
            </a:xfrm>
            <a:prstGeom prst="triangle">
              <a:avLst>
                <a:gd name="adj" fmla="val 47226"/>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2F0A43D8-7D43-B315-4AED-9569D24541E4}"/>
                </a:ext>
              </a:extLst>
            </p:cNvPr>
            <p:cNvGrpSpPr/>
            <p:nvPr/>
          </p:nvGrpSpPr>
          <p:grpSpPr>
            <a:xfrm>
              <a:off x="106062" y="5157043"/>
              <a:ext cx="8954733" cy="1559731"/>
              <a:chOff x="161230" y="5344043"/>
              <a:chExt cx="8866188" cy="1448473"/>
            </a:xfrm>
          </p:grpSpPr>
          <p:sp>
            <p:nvSpPr>
              <p:cNvPr id="110" name="正方形/長方形 109">
                <a:extLst>
                  <a:ext uri="{FF2B5EF4-FFF2-40B4-BE49-F238E27FC236}">
                    <a16:creationId xmlns:a16="http://schemas.microsoft.com/office/drawing/2014/main" id="{B23A7762-A61F-4ACF-9F11-CA0B52E4FDAE}"/>
                  </a:ext>
                </a:extLst>
              </p:cNvPr>
              <p:cNvSpPr/>
              <p:nvPr/>
            </p:nvSpPr>
            <p:spPr>
              <a:xfrm>
                <a:off x="161230" y="5344043"/>
                <a:ext cx="8866188" cy="1448473"/>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50000"/>
                    </a:schemeClr>
                  </a:solidFill>
                </a:endParaRPr>
              </a:p>
            </p:txBody>
          </p:sp>
          <p:sp>
            <p:nvSpPr>
              <p:cNvPr id="116" name="正方形/長方形 115">
                <a:extLst>
                  <a:ext uri="{FF2B5EF4-FFF2-40B4-BE49-F238E27FC236}">
                    <a16:creationId xmlns:a16="http://schemas.microsoft.com/office/drawing/2014/main" id="{ADCCE6FF-79A8-40FC-8D79-032F7EA2E6ED}"/>
                  </a:ext>
                </a:extLst>
              </p:cNvPr>
              <p:cNvSpPr/>
              <p:nvPr/>
            </p:nvSpPr>
            <p:spPr>
              <a:xfrm>
                <a:off x="178974" y="5344043"/>
                <a:ext cx="3413890" cy="37129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a:t>エネルギー地産地消のメリット</a:t>
                </a:r>
                <a:endParaRPr kumimoji="1" lang="ja-JP" altLang="en-US"/>
              </a:p>
            </p:txBody>
          </p:sp>
          <p:sp>
            <p:nvSpPr>
              <p:cNvPr id="121" name="テキスト ボックス 120">
                <a:extLst>
                  <a:ext uri="{FF2B5EF4-FFF2-40B4-BE49-F238E27FC236}">
                    <a16:creationId xmlns:a16="http://schemas.microsoft.com/office/drawing/2014/main" id="{270B5EE7-AB06-4A8E-B48B-9ECD5A4770F0}"/>
                  </a:ext>
                </a:extLst>
              </p:cNvPr>
              <p:cNvSpPr txBox="1"/>
              <p:nvPr/>
            </p:nvSpPr>
            <p:spPr>
              <a:xfrm>
                <a:off x="212615" y="5826975"/>
                <a:ext cx="7305980" cy="371570"/>
              </a:xfrm>
              <a:prstGeom prst="rect">
                <a:avLst/>
              </a:prstGeom>
              <a:noFill/>
            </p:spPr>
            <p:txBody>
              <a:bodyPr wrap="none" rtlCol="0">
                <a:spAutoFit/>
              </a:bodyPr>
              <a:lstStyle/>
              <a:p>
                <a:r>
                  <a:rPr kumimoji="1" lang="ja-JP" altLang="en-US" b="1"/>
                  <a:t>・</a:t>
                </a:r>
                <a:r>
                  <a:rPr kumimoji="1" lang="ja-JP" altLang="en-US" sz="2000"/>
                  <a:t>エネルギー購入費用の市外への流出抑制  ⇒  </a:t>
                </a:r>
                <a:r>
                  <a:rPr kumimoji="1" lang="ja-JP" altLang="en-US" sz="2000" b="1"/>
                  <a:t>地域経済活性化</a:t>
                </a:r>
              </a:p>
            </p:txBody>
          </p:sp>
          <p:sp>
            <p:nvSpPr>
              <p:cNvPr id="122" name="テキスト ボックス 121">
                <a:extLst>
                  <a:ext uri="{FF2B5EF4-FFF2-40B4-BE49-F238E27FC236}">
                    <a16:creationId xmlns:a16="http://schemas.microsoft.com/office/drawing/2014/main" id="{B6F7A471-6ECA-49CE-942C-6250F0279B2D}"/>
                  </a:ext>
                </a:extLst>
              </p:cNvPr>
              <p:cNvSpPr txBox="1"/>
              <p:nvPr/>
            </p:nvSpPr>
            <p:spPr>
              <a:xfrm>
                <a:off x="202754" y="6310292"/>
                <a:ext cx="2492990" cy="400110"/>
              </a:xfrm>
              <a:prstGeom prst="rect">
                <a:avLst/>
              </a:prstGeom>
              <a:noFill/>
            </p:spPr>
            <p:txBody>
              <a:bodyPr wrap="none" rtlCol="0">
                <a:spAutoFit/>
              </a:bodyPr>
              <a:lstStyle/>
              <a:p>
                <a:r>
                  <a:rPr kumimoji="1" lang="ja-JP" altLang="en-US" sz="2000" b="1"/>
                  <a:t>・災害時の電力確保</a:t>
                </a:r>
              </a:p>
            </p:txBody>
          </p:sp>
        </p:grpSp>
      </p:grpSp>
      <p:sp>
        <p:nvSpPr>
          <p:cNvPr id="124" name="テキスト ボックス 123">
            <a:extLst>
              <a:ext uri="{FF2B5EF4-FFF2-40B4-BE49-F238E27FC236}">
                <a16:creationId xmlns:a16="http://schemas.microsoft.com/office/drawing/2014/main" id="{BC37355E-4B17-4E61-AD37-4566F8098200}"/>
              </a:ext>
            </a:extLst>
          </p:cNvPr>
          <p:cNvSpPr txBox="1"/>
          <p:nvPr/>
        </p:nvSpPr>
        <p:spPr>
          <a:xfrm>
            <a:off x="6760672" y="3812540"/>
            <a:ext cx="2031325" cy="1077218"/>
          </a:xfrm>
          <a:prstGeom prst="rect">
            <a:avLst/>
          </a:prstGeom>
          <a:noFill/>
        </p:spPr>
        <p:txBody>
          <a:bodyPr wrap="none" rtlCol="0">
            <a:spAutoFit/>
          </a:bodyPr>
          <a:lstStyle/>
          <a:p>
            <a:r>
              <a:rPr kumimoji="1" lang="ja-JP" altLang="en-US" sz="1600" b="1"/>
              <a:t>単独では赤字になる</a:t>
            </a:r>
            <a:br>
              <a:rPr kumimoji="1" lang="en-US" altLang="ja-JP" sz="1600" b="1"/>
            </a:br>
            <a:r>
              <a:rPr kumimoji="1" lang="ja-JP" altLang="en-US" sz="1600" b="1"/>
              <a:t>公共交通サービスの</a:t>
            </a:r>
            <a:br>
              <a:rPr kumimoji="1" lang="en-US" altLang="ja-JP" sz="1600" b="1"/>
            </a:br>
            <a:r>
              <a:rPr kumimoji="1" lang="ja-JP" altLang="en-US" sz="1600" b="1"/>
              <a:t>維持・確保を目指す</a:t>
            </a:r>
            <a:br>
              <a:rPr kumimoji="1" lang="en-US" altLang="ja-JP" sz="1600" b="1"/>
            </a:br>
            <a:endParaRPr kumimoji="1" lang="ja-JP" altLang="en-US" sz="1600" b="1"/>
          </a:p>
        </p:txBody>
      </p:sp>
      <p:sp>
        <p:nvSpPr>
          <p:cNvPr id="125" name="テキスト ボックス 124">
            <a:extLst>
              <a:ext uri="{FF2B5EF4-FFF2-40B4-BE49-F238E27FC236}">
                <a16:creationId xmlns:a16="http://schemas.microsoft.com/office/drawing/2014/main" id="{3D340C10-0AB7-4BC9-A229-01372E96BED4}"/>
              </a:ext>
            </a:extLst>
          </p:cNvPr>
          <p:cNvSpPr txBox="1"/>
          <p:nvPr/>
        </p:nvSpPr>
        <p:spPr>
          <a:xfrm>
            <a:off x="5886239" y="3056224"/>
            <a:ext cx="1040219" cy="338554"/>
          </a:xfrm>
          <a:prstGeom prst="rect">
            <a:avLst/>
          </a:prstGeom>
          <a:noFill/>
        </p:spPr>
        <p:txBody>
          <a:bodyPr wrap="square" rtlCol="0">
            <a:spAutoFit/>
          </a:bodyPr>
          <a:lstStyle/>
          <a:p>
            <a:r>
              <a:rPr kumimoji="1" lang="ja-JP" altLang="en-US" sz="1600" b="1"/>
              <a:t>収益</a:t>
            </a:r>
          </a:p>
        </p:txBody>
      </p:sp>
      <p:pic>
        <p:nvPicPr>
          <p:cNvPr id="133" name="グラフィックス 132">
            <a:extLst>
              <a:ext uri="{FF2B5EF4-FFF2-40B4-BE49-F238E27FC236}">
                <a16:creationId xmlns:a16="http://schemas.microsoft.com/office/drawing/2014/main" id="{4C935CAE-3454-4031-A9DD-947AF4D19D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8040679" y="3297393"/>
            <a:ext cx="600191" cy="372208"/>
          </a:xfrm>
          <a:prstGeom prst="rect">
            <a:avLst/>
          </a:prstGeom>
        </p:spPr>
      </p:pic>
      <p:sp>
        <p:nvSpPr>
          <p:cNvPr id="45" name="スライド番号プレースホルダー 2">
            <a:extLst>
              <a:ext uri="{FF2B5EF4-FFF2-40B4-BE49-F238E27FC236}">
                <a16:creationId xmlns:a16="http://schemas.microsoft.com/office/drawing/2014/main" id="{F40556D4-D382-4602-9EA8-9D8998BFA8A6}"/>
              </a:ext>
            </a:extLst>
          </p:cNvPr>
          <p:cNvSpPr>
            <a:spLocks noGrp="1"/>
          </p:cNvSpPr>
          <p:nvPr>
            <p:ph type="sldNum" sz="quarter" idx="12"/>
          </p:nvPr>
        </p:nvSpPr>
        <p:spPr>
          <a:xfrm>
            <a:off x="8415866" y="161276"/>
            <a:ext cx="516467" cy="365125"/>
          </a:xfrm>
        </p:spPr>
        <p:txBody>
          <a:bodyPr/>
          <a:lstStyle/>
          <a:p>
            <a:fld id="{6BD45834-25AE-4381-9C8C-B34EDB8A8649}" type="slidenum">
              <a:rPr lang="ja-JP" altLang="en-US" smtClean="0"/>
              <a:pPr/>
              <a:t>11</a:t>
            </a:fld>
            <a:endParaRPr lang="ja-JP" altLang="en-US"/>
          </a:p>
        </p:txBody>
      </p:sp>
      <p:grpSp>
        <p:nvGrpSpPr>
          <p:cNvPr id="2" name="グループ化 1">
            <a:extLst>
              <a:ext uri="{FF2B5EF4-FFF2-40B4-BE49-F238E27FC236}">
                <a16:creationId xmlns:a16="http://schemas.microsoft.com/office/drawing/2014/main" id="{FC019A90-78BD-28F2-BE12-114A79591F1D}"/>
              </a:ext>
            </a:extLst>
          </p:cNvPr>
          <p:cNvGrpSpPr/>
          <p:nvPr/>
        </p:nvGrpSpPr>
        <p:grpSpPr>
          <a:xfrm>
            <a:off x="85884" y="96721"/>
            <a:ext cx="573840" cy="573840"/>
            <a:chOff x="138108" y="1536344"/>
            <a:chExt cx="861849" cy="861849"/>
          </a:xfrm>
        </p:grpSpPr>
        <p:sp>
          <p:nvSpPr>
            <p:cNvPr id="3" name="楕円 2">
              <a:extLst>
                <a:ext uri="{FF2B5EF4-FFF2-40B4-BE49-F238E27FC236}">
                  <a16:creationId xmlns:a16="http://schemas.microsoft.com/office/drawing/2014/main" id="{46EB90BB-F1F9-B0EB-BEF0-BFD89F381622}"/>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9211E0FF-9E19-8758-3D31-EA5EB7527D2F}"/>
                </a:ext>
              </a:extLst>
            </p:cNvPr>
            <p:cNvGrpSpPr/>
            <p:nvPr/>
          </p:nvGrpSpPr>
          <p:grpSpPr>
            <a:xfrm>
              <a:off x="515689" y="1620019"/>
              <a:ext cx="106686" cy="693788"/>
              <a:chOff x="515689" y="1620019"/>
              <a:chExt cx="106686" cy="693788"/>
            </a:xfrm>
            <a:solidFill>
              <a:schemeClr val="bg1"/>
            </a:solidFill>
          </p:grpSpPr>
          <p:sp>
            <p:nvSpPr>
              <p:cNvPr id="13" name="楕円 12">
                <a:extLst>
                  <a:ext uri="{FF2B5EF4-FFF2-40B4-BE49-F238E27FC236}">
                    <a16:creationId xmlns:a16="http://schemas.microsoft.com/office/drawing/2014/main" id="{9BEC77D7-A821-1338-426D-5327DC3D738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63FAE08-C383-5916-5965-0F58CFEF9873}"/>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5EEE1AA8-753E-398A-A11F-151382372082}"/>
                </a:ext>
              </a:extLst>
            </p:cNvPr>
            <p:cNvGrpSpPr/>
            <p:nvPr/>
          </p:nvGrpSpPr>
          <p:grpSpPr>
            <a:xfrm rot="7084715">
              <a:off x="515689" y="1620374"/>
              <a:ext cx="106686" cy="693788"/>
              <a:chOff x="515689" y="1620019"/>
              <a:chExt cx="106686" cy="693788"/>
            </a:xfrm>
            <a:solidFill>
              <a:schemeClr val="bg1"/>
            </a:solidFill>
          </p:grpSpPr>
          <p:sp>
            <p:nvSpPr>
              <p:cNvPr id="11" name="楕円 10">
                <a:extLst>
                  <a:ext uri="{FF2B5EF4-FFF2-40B4-BE49-F238E27FC236}">
                    <a16:creationId xmlns:a16="http://schemas.microsoft.com/office/drawing/2014/main" id="{54E6A18E-C470-2E64-75C3-D900144B31EC}"/>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CCEFC64A-13F9-D723-EB15-BE64A84B4197}"/>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3CF576ED-FD43-5D27-B836-D1FDB52784E2}"/>
                </a:ext>
              </a:extLst>
            </p:cNvPr>
            <p:cNvGrpSpPr/>
            <p:nvPr/>
          </p:nvGrpSpPr>
          <p:grpSpPr>
            <a:xfrm rot="3554011">
              <a:off x="518409" y="1620019"/>
              <a:ext cx="106686" cy="693788"/>
              <a:chOff x="515689" y="1620019"/>
              <a:chExt cx="106686" cy="693788"/>
            </a:xfrm>
            <a:solidFill>
              <a:schemeClr val="bg1"/>
            </a:solidFill>
          </p:grpSpPr>
          <p:sp>
            <p:nvSpPr>
              <p:cNvPr id="9" name="楕円 8">
                <a:extLst>
                  <a:ext uri="{FF2B5EF4-FFF2-40B4-BE49-F238E27FC236}">
                    <a16:creationId xmlns:a16="http://schemas.microsoft.com/office/drawing/2014/main" id="{FD2DBBDB-C626-5426-337E-7DB16313200F}"/>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87892A65-10CC-669C-6DCC-990A72AAEB16}"/>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楕円 7">
              <a:extLst>
                <a:ext uri="{FF2B5EF4-FFF2-40B4-BE49-F238E27FC236}">
                  <a16:creationId xmlns:a16="http://schemas.microsoft.com/office/drawing/2014/main" id="{D75566E7-436B-4856-0B90-24966794F481}"/>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四角形: 角を丸くする 15">
            <a:extLst>
              <a:ext uri="{FF2B5EF4-FFF2-40B4-BE49-F238E27FC236}">
                <a16:creationId xmlns:a16="http://schemas.microsoft.com/office/drawing/2014/main" id="{E4195591-2079-BCD1-DD9C-C72D09AE667B}"/>
              </a:ext>
            </a:extLst>
          </p:cNvPr>
          <p:cNvSpPr/>
          <p:nvPr/>
        </p:nvSpPr>
        <p:spPr>
          <a:xfrm>
            <a:off x="332390" y="2605509"/>
            <a:ext cx="1356217" cy="1599568"/>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EDFE89E8-95D0-1322-820E-A0A8F3D45E67}"/>
              </a:ext>
            </a:extLst>
          </p:cNvPr>
          <p:cNvSpPr/>
          <p:nvPr/>
        </p:nvSpPr>
        <p:spPr>
          <a:xfrm>
            <a:off x="4431507" y="2600986"/>
            <a:ext cx="1356217" cy="1599568"/>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083B7F25-F870-57A4-CB17-219D81C2E805}"/>
              </a:ext>
            </a:extLst>
          </p:cNvPr>
          <p:cNvSpPr txBox="1"/>
          <p:nvPr/>
        </p:nvSpPr>
        <p:spPr>
          <a:xfrm>
            <a:off x="462736" y="3450609"/>
            <a:ext cx="1082348" cy="523220"/>
          </a:xfrm>
          <a:prstGeom prst="rect">
            <a:avLst/>
          </a:prstGeom>
          <a:noFill/>
        </p:spPr>
        <p:txBody>
          <a:bodyPr wrap="none" rtlCol="0">
            <a:spAutoFit/>
          </a:bodyPr>
          <a:lstStyle/>
          <a:p>
            <a:r>
              <a:rPr kumimoji="1" lang="ja-JP" altLang="en-US" sz="1400" u="sng"/>
              <a:t>土浦市内の</a:t>
            </a:r>
            <a:br>
              <a:rPr kumimoji="1" lang="en-US" altLang="ja-JP" sz="1400" u="sng"/>
            </a:br>
            <a:r>
              <a:rPr kumimoji="1" lang="ja-JP" altLang="en-US" sz="1400" u="sng"/>
              <a:t>家庭・法人</a:t>
            </a:r>
          </a:p>
        </p:txBody>
      </p:sp>
      <p:grpSp>
        <p:nvGrpSpPr>
          <p:cNvPr id="37" name="グループ化 36">
            <a:extLst>
              <a:ext uri="{FF2B5EF4-FFF2-40B4-BE49-F238E27FC236}">
                <a16:creationId xmlns:a16="http://schemas.microsoft.com/office/drawing/2014/main" id="{1992E051-A55A-232C-259D-6298C79DDD04}"/>
              </a:ext>
            </a:extLst>
          </p:cNvPr>
          <p:cNvGrpSpPr/>
          <p:nvPr/>
        </p:nvGrpSpPr>
        <p:grpSpPr>
          <a:xfrm>
            <a:off x="1645527" y="2058059"/>
            <a:ext cx="358895" cy="376663"/>
            <a:chOff x="1645527" y="2058059"/>
            <a:chExt cx="358895" cy="376663"/>
          </a:xfrm>
        </p:grpSpPr>
        <p:pic>
          <p:nvPicPr>
            <p:cNvPr id="35" name="グラフィックス 34" descr="追加 単色塗りつぶし">
              <a:extLst>
                <a:ext uri="{FF2B5EF4-FFF2-40B4-BE49-F238E27FC236}">
                  <a16:creationId xmlns:a16="http://schemas.microsoft.com/office/drawing/2014/main" id="{B1659F40-2E68-053C-A0D9-30A5754B01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62835" y="2086708"/>
              <a:ext cx="329758" cy="329758"/>
            </a:xfrm>
            <a:prstGeom prst="rect">
              <a:avLst/>
            </a:prstGeom>
          </p:spPr>
        </p:pic>
        <p:sp>
          <p:nvSpPr>
            <p:cNvPr id="36" name="楕円 35">
              <a:extLst>
                <a:ext uri="{FF2B5EF4-FFF2-40B4-BE49-F238E27FC236}">
                  <a16:creationId xmlns:a16="http://schemas.microsoft.com/office/drawing/2014/main" id="{95E9D40E-E968-CEAE-201E-0F0E81E47D2C}"/>
                </a:ext>
              </a:extLst>
            </p:cNvPr>
            <p:cNvSpPr/>
            <p:nvPr/>
          </p:nvSpPr>
          <p:spPr>
            <a:xfrm>
              <a:off x="1645527" y="2058059"/>
              <a:ext cx="358895" cy="376663"/>
            </a:xfrm>
            <a:prstGeom prst="ellipse">
              <a:avLst/>
            </a:prstGeom>
            <a:noFill/>
            <a:ln w="28575">
              <a:solidFill>
                <a:srgbClr val="00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C22E209D-2918-F9EB-90BC-D5A18B5B4103}"/>
              </a:ext>
            </a:extLst>
          </p:cNvPr>
          <p:cNvGrpSpPr/>
          <p:nvPr/>
        </p:nvGrpSpPr>
        <p:grpSpPr>
          <a:xfrm>
            <a:off x="8446675" y="2036574"/>
            <a:ext cx="388389" cy="376663"/>
            <a:chOff x="8585631" y="2539172"/>
            <a:chExt cx="388389" cy="376663"/>
          </a:xfrm>
        </p:grpSpPr>
        <p:sp>
          <p:nvSpPr>
            <p:cNvPr id="32" name="減算記号 31">
              <a:extLst>
                <a:ext uri="{FF2B5EF4-FFF2-40B4-BE49-F238E27FC236}">
                  <a16:creationId xmlns:a16="http://schemas.microsoft.com/office/drawing/2014/main" id="{44E4AB5C-29FB-A3E6-FFD9-5F31BA2810BA}"/>
                </a:ext>
              </a:extLst>
            </p:cNvPr>
            <p:cNvSpPr/>
            <p:nvPr/>
          </p:nvSpPr>
          <p:spPr>
            <a:xfrm>
              <a:off x="8585631" y="2636227"/>
              <a:ext cx="388389" cy="191745"/>
            </a:xfrm>
            <a:prstGeom prst="mathMin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9BBCE11E-8476-648F-9E45-F8F166216860}"/>
                </a:ext>
              </a:extLst>
            </p:cNvPr>
            <p:cNvSpPr/>
            <p:nvPr/>
          </p:nvSpPr>
          <p:spPr>
            <a:xfrm>
              <a:off x="8600379" y="2539172"/>
              <a:ext cx="358895" cy="3766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ustDataLst>
      <p:tags r:id="rId1"/>
    </p:custDataLst>
    <p:extLst>
      <p:ext uri="{BB962C8B-B14F-4D97-AF65-F5344CB8AC3E}">
        <p14:creationId xmlns:p14="http://schemas.microsoft.com/office/powerpoint/2010/main" val="53545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77BB2-8EA2-FD7D-BF0C-6EEF5F08B9A1}"/>
            </a:ext>
          </a:extLst>
        </p:cNvPr>
        <p:cNvGrpSpPr/>
        <p:nvPr/>
      </p:nvGrpSpPr>
      <p:grpSpPr>
        <a:xfrm>
          <a:off x="0" y="0"/>
          <a:ext cx="0" cy="0"/>
          <a:chOff x="0" y="0"/>
          <a:chExt cx="0" cy="0"/>
        </a:xfrm>
      </p:grpSpPr>
      <p:sp>
        <p:nvSpPr>
          <p:cNvPr id="100" name="楕円 99">
            <a:extLst>
              <a:ext uri="{FF2B5EF4-FFF2-40B4-BE49-F238E27FC236}">
                <a16:creationId xmlns:a16="http://schemas.microsoft.com/office/drawing/2014/main" id="{5D75577B-BD10-BC74-E114-CE8B4E62A2C7}"/>
              </a:ext>
            </a:extLst>
          </p:cNvPr>
          <p:cNvSpPr/>
          <p:nvPr/>
        </p:nvSpPr>
        <p:spPr>
          <a:xfrm>
            <a:off x="6975579" y="2971646"/>
            <a:ext cx="1727112" cy="1073642"/>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楕円 98">
            <a:extLst>
              <a:ext uri="{FF2B5EF4-FFF2-40B4-BE49-F238E27FC236}">
                <a16:creationId xmlns:a16="http://schemas.microsoft.com/office/drawing/2014/main" id="{4F4FA414-907F-C7AF-46CD-715DA6131C03}"/>
              </a:ext>
            </a:extLst>
          </p:cNvPr>
          <p:cNvSpPr/>
          <p:nvPr/>
        </p:nvSpPr>
        <p:spPr>
          <a:xfrm>
            <a:off x="4783013" y="2977405"/>
            <a:ext cx="1727112" cy="1073642"/>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楕円 95">
            <a:extLst>
              <a:ext uri="{FF2B5EF4-FFF2-40B4-BE49-F238E27FC236}">
                <a16:creationId xmlns:a16="http://schemas.microsoft.com/office/drawing/2014/main" id="{B07534B5-EA27-FCB6-9492-82677AB5A68D}"/>
              </a:ext>
            </a:extLst>
          </p:cNvPr>
          <p:cNvSpPr/>
          <p:nvPr/>
        </p:nvSpPr>
        <p:spPr>
          <a:xfrm>
            <a:off x="6941646" y="1528043"/>
            <a:ext cx="1727112" cy="1073642"/>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93">
            <a:extLst>
              <a:ext uri="{FF2B5EF4-FFF2-40B4-BE49-F238E27FC236}">
                <a16:creationId xmlns:a16="http://schemas.microsoft.com/office/drawing/2014/main" id="{37AB925A-4DD9-EE25-F41F-4C26ACB917C1}"/>
              </a:ext>
            </a:extLst>
          </p:cNvPr>
          <p:cNvSpPr/>
          <p:nvPr/>
        </p:nvSpPr>
        <p:spPr>
          <a:xfrm>
            <a:off x="4783223" y="1529877"/>
            <a:ext cx="1727112" cy="1073642"/>
          </a:xfrm>
          <a:prstGeom prst="ellips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82BD2663-F1D7-DD9A-3F07-CB853CCBA1FB}"/>
              </a:ext>
            </a:extLst>
          </p:cNvPr>
          <p:cNvSpPr/>
          <p:nvPr/>
        </p:nvSpPr>
        <p:spPr>
          <a:xfrm>
            <a:off x="224944" y="920246"/>
            <a:ext cx="3967445" cy="3993656"/>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F4D0FD1-80B9-66EA-EB1A-636DF3403953}"/>
              </a:ext>
            </a:extLst>
          </p:cNvPr>
          <p:cNvSpPr/>
          <p:nvPr/>
        </p:nvSpPr>
        <p:spPr>
          <a:xfrm>
            <a:off x="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 name="タイトル 1">
            <a:extLst>
              <a:ext uri="{FF2B5EF4-FFF2-40B4-BE49-F238E27FC236}">
                <a16:creationId xmlns:a16="http://schemas.microsoft.com/office/drawing/2014/main" id="{7D2DB0FC-424A-0F0D-1FCD-ABB055DFDD4D}"/>
              </a:ext>
            </a:extLst>
          </p:cNvPr>
          <p:cNvSpPr>
            <a:spLocks noGrp="1"/>
          </p:cNvSpPr>
          <p:nvPr>
            <p:ph type="title"/>
          </p:nvPr>
        </p:nvSpPr>
        <p:spPr>
          <a:xfrm>
            <a:off x="610493" y="6119"/>
            <a:ext cx="7967649" cy="743558"/>
          </a:xfrm>
        </p:spPr>
        <p:txBody>
          <a:bodyPr>
            <a:normAutofit fontScale="90000"/>
          </a:bodyPr>
          <a:lstStyle/>
          <a:p>
            <a:r>
              <a:rPr lang="en-US" altLang="ja-JP" sz="3300" b="1" err="1"/>
              <a:t>FUnding</a:t>
            </a:r>
            <a:r>
              <a:rPr lang="ja-JP" altLang="en-US" sz="3300" b="1"/>
              <a:t>：</a:t>
            </a:r>
            <a:r>
              <a:rPr lang="ja-JP" altLang="en-US" sz="3600" b="1"/>
              <a:t>提案② </a:t>
            </a:r>
            <a:r>
              <a:rPr lang="ja-JP" altLang="en-US" sz="3300" b="1"/>
              <a:t>観光 一泊二日観光パック</a:t>
            </a:r>
            <a:endParaRPr kumimoji="1" lang="ja-JP" altLang="en-US" sz="3300" b="1"/>
          </a:p>
        </p:txBody>
      </p:sp>
      <p:sp>
        <p:nvSpPr>
          <p:cNvPr id="3" name="スライド番号プレースホルダー 2">
            <a:extLst>
              <a:ext uri="{FF2B5EF4-FFF2-40B4-BE49-F238E27FC236}">
                <a16:creationId xmlns:a16="http://schemas.microsoft.com/office/drawing/2014/main" id="{32905121-2F68-D7A6-17EE-D728C1B140DA}"/>
              </a:ext>
            </a:extLst>
          </p:cNvPr>
          <p:cNvSpPr>
            <a:spLocks noGrp="1"/>
          </p:cNvSpPr>
          <p:nvPr>
            <p:ph type="sldNum" sz="quarter" idx="12"/>
          </p:nvPr>
        </p:nvSpPr>
        <p:spPr/>
        <p:txBody>
          <a:bodyPr/>
          <a:lstStyle/>
          <a:p>
            <a:fld id="{6BD45834-25AE-4381-9C8C-B34EDB8A8649}" type="slidenum">
              <a:rPr lang="ja-JP" altLang="en-US" smtClean="0"/>
              <a:pPr/>
              <a:t>12</a:t>
            </a:fld>
            <a:endParaRPr lang="ja-JP" altLang="en-US"/>
          </a:p>
        </p:txBody>
      </p:sp>
      <p:grpSp>
        <p:nvGrpSpPr>
          <p:cNvPr id="14" name="グループ化 13">
            <a:extLst>
              <a:ext uri="{FF2B5EF4-FFF2-40B4-BE49-F238E27FC236}">
                <a16:creationId xmlns:a16="http://schemas.microsoft.com/office/drawing/2014/main" id="{54B58C76-C393-B652-1D68-560644239184}"/>
              </a:ext>
            </a:extLst>
          </p:cNvPr>
          <p:cNvGrpSpPr/>
          <p:nvPr/>
        </p:nvGrpSpPr>
        <p:grpSpPr>
          <a:xfrm>
            <a:off x="85884" y="96721"/>
            <a:ext cx="573840" cy="573840"/>
            <a:chOff x="138108" y="1536344"/>
            <a:chExt cx="861849" cy="861849"/>
          </a:xfrm>
        </p:grpSpPr>
        <p:sp>
          <p:nvSpPr>
            <p:cNvPr id="15" name="楕円 14">
              <a:extLst>
                <a:ext uri="{FF2B5EF4-FFF2-40B4-BE49-F238E27FC236}">
                  <a16:creationId xmlns:a16="http://schemas.microsoft.com/office/drawing/2014/main" id="{7D91E218-3D3D-8DE0-BC02-CD4332DAFA00}"/>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7B41ABA5-A03C-E87A-F198-3DCB9470E3FA}"/>
                </a:ext>
              </a:extLst>
            </p:cNvPr>
            <p:cNvGrpSpPr/>
            <p:nvPr/>
          </p:nvGrpSpPr>
          <p:grpSpPr>
            <a:xfrm>
              <a:off x="515689" y="1620019"/>
              <a:ext cx="106686" cy="693788"/>
              <a:chOff x="515689" y="1620019"/>
              <a:chExt cx="106686" cy="693788"/>
            </a:xfrm>
            <a:solidFill>
              <a:schemeClr val="bg1"/>
            </a:solidFill>
          </p:grpSpPr>
          <p:sp>
            <p:nvSpPr>
              <p:cNvPr id="29" name="楕円 28">
                <a:extLst>
                  <a:ext uri="{FF2B5EF4-FFF2-40B4-BE49-F238E27FC236}">
                    <a16:creationId xmlns:a16="http://schemas.microsoft.com/office/drawing/2014/main" id="{96D60B0B-8B5B-5EA0-7E35-D7A64A7591C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BF896A43-1101-4B18-1505-C7FBCBE94754}"/>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FA213A2B-F9AB-357D-EAB6-A7E4B625710C}"/>
                </a:ext>
              </a:extLst>
            </p:cNvPr>
            <p:cNvGrpSpPr/>
            <p:nvPr/>
          </p:nvGrpSpPr>
          <p:grpSpPr>
            <a:xfrm rot="7084715">
              <a:off x="515689" y="1620374"/>
              <a:ext cx="106686" cy="693788"/>
              <a:chOff x="515689" y="1620019"/>
              <a:chExt cx="106686" cy="693788"/>
            </a:xfrm>
            <a:solidFill>
              <a:schemeClr val="bg1"/>
            </a:solidFill>
          </p:grpSpPr>
          <p:sp>
            <p:nvSpPr>
              <p:cNvPr id="23" name="楕円 22">
                <a:extLst>
                  <a:ext uri="{FF2B5EF4-FFF2-40B4-BE49-F238E27FC236}">
                    <a16:creationId xmlns:a16="http://schemas.microsoft.com/office/drawing/2014/main" id="{10C4454F-53A5-F8D7-4A61-9EB2D4774698}"/>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1338EA19-365F-7D4C-FB9C-64480DBE8DC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B56CD5F8-46ED-476D-EFC1-8CB65BA7F0EC}"/>
                </a:ext>
              </a:extLst>
            </p:cNvPr>
            <p:cNvGrpSpPr/>
            <p:nvPr/>
          </p:nvGrpSpPr>
          <p:grpSpPr>
            <a:xfrm rot="3554011">
              <a:off x="518409" y="1620019"/>
              <a:ext cx="106686" cy="693788"/>
              <a:chOff x="515689" y="1620019"/>
              <a:chExt cx="106686" cy="693788"/>
            </a:xfrm>
            <a:solidFill>
              <a:schemeClr val="bg1"/>
            </a:solidFill>
          </p:grpSpPr>
          <p:sp>
            <p:nvSpPr>
              <p:cNvPr id="20" name="楕円 19">
                <a:extLst>
                  <a:ext uri="{FF2B5EF4-FFF2-40B4-BE49-F238E27FC236}">
                    <a16:creationId xmlns:a16="http://schemas.microsoft.com/office/drawing/2014/main" id="{5E184868-DD27-68D9-65E2-82F02F1E2077}"/>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10C9092-F0FF-C29F-F481-DBE465F2DA74}"/>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楕円 18">
              <a:extLst>
                <a:ext uri="{FF2B5EF4-FFF2-40B4-BE49-F238E27FC236}">
                  <a16:creationId xmlns:a16="http://schemas.microsoft.com/office/drawing/2014/main" id="{982396E6-0B5B-04E5-304C-6A15D88BE298}"/>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テキスト ボックス 62">
            <a:extLst>
              <a:ext uri="{FF2B5EF4-FFF2-40B4-BE49-F238E27FC236}">
                <a16:creationId xmlns:a16="http://schemas.microsoft.com/office/drawing/2014/main" id="{51890DE7-5BCA-1967-458F-DA50C8028C86}"/>
              </a:ext>
            </a:extLst>
          </p:cNvPr>
          <p:cNvSpPr txBox="1"/>
          <p:nvPr/>
        </p:nvSpPr>
        <p:spPr>
          <a:xfrm>
            <a:off x="591823" y="1356530"/>
            <a:ext cx="3173665" cy="830997"/>
          </a:xfrm>
          <a:prstGeom prst="rect">
            <a:avLst/>
          </a:prstGeom>
          <a:noFill/>
        </p:spPr>
        <p:txBody>
          <a:bodyPr wrap="square" rtlCol="0">
            <a:spAutoFit/>
          </a:bodyPr>
          <a:lstStyle/>
          <a:p>
            <a:pPr algn="ctr"/>
            <a:r>
              <a:rPr kumimoji="1" lang="ja-JP" altLang="en-US" sz="2400"/>
              <a:t>観光資源はあるのに</a:t>
            </a:r>
            <a:endParaRPr lang="en-US" altLang="ja-JP" sz="2400"/>
          </a:p>
          <a:p>
            <a:pPr algn="ctr"/>
            <a:r>
              <a:rPr lang="ja-JP" altLang="en-US" sz="2400"/>
              <a:t>活かされていない</a:t>
            </a:r>
            <a:endParaRPr kumimoji="1" lang="ja-JP" altLang="en-US" sz="2400"/>
          </a:p>
        </p:txBody>
      </p:sp>
      <p:sp>
        <p:nvSpPr>
          <p:cNvPr id="73" name="テキスト ボックス 72">
            <a:extLst>
              <a:ext uri="{FF2B5EF4-FFF2-40B4-BE49-F238E27FC236}">
                <a16:creationId xmlns:a16="http://schemas.microsoft.com/office/drawing/2014/main" id="{325F1DCE-6DAC-7166-1E6C-9C065B626AD5}"/>
              </a:ext>
            </a:extLst>
          </p:cNvPr>
          <p:cNvSpPr txBox="1"/>
          <p:nvPr/>
        </p:nvSpPr>
        <p:spPr>
          <a:xfrm>
            <a:off x="225621" y="921244"/>
            <a:ext cx="697627" cy="400110"/>
          </a:xfrm>
          <a:prstGeom prst="rect">
            <a:avLst/>
          </a:prstGeom>
          <a:solidFill>
            <a:schemeClr val="bg2">
              <a:lumMod val="75000"/>
            </a:schemeClr>
          </a:solidFill>
          <a:ln>
            <a:solidFill>
              <a:schemeClr val="bg2">
                <a:lumMod val="75000"/>
              </a:schemeClr>
            </a:solidFill>
          </a:ln>
        </p:spPr>
        <p:txBody>
          <a:bodyPr wrap="none" rtlCol="0">
            <a:spAutoFit/>
          </a:bodyPr>
          <a:lstStyle/>
          <a:p>
            <a:r>
              <a:rPr kumimoji="1" lang="ja-JP" altLang="en-US" sz="2000" b="1">
                <a:solidFill>
                  <a:schemeClr val="bg1"/>
                </a:solidFill>
              </a:rPr>
              <a:t>現状</a:t>
            </a:r>
          </a:p>
        </p:txBody>
      </p:sp>
      <p:sp>
        <p:nvSpPr>
          <p:cNvPr id="11" name="テキスト ボックス 10">
            <a:extLst>
              <a:ext uri="{FF2B5EF4-FFF2-40B4-BE49-F238E27FC236}">
                <a16:creationId xmlns:a16="http://schemas.microsoft.com/office/drawing/2014/main" id="{5DB886A1-D522-FB55-5015-E1E30A16D2DA}"/>
              </a:ext>
            </a:extLst>
          </p:cNvPr>
          <p:cNvSpPr txBox="1"/>
          <p:nvPr/>
        </p:nvSpPr>
        <p:spPr>
          <a:xfrm>
            <a:off x="590224" y="2565173"/>
            <a:ext cx="3540125" cy="461665"/>
          </a:xfrm>
          <a:prstGeom prst="rect">
            <a:avLst/>
          </a:prstGeom>
          <a:noFill/>
        </p:spPr>
        <p:txBody>
          <a:bodyPr wrap="square">
            <a:spAutoFit/>
          </a:bodyPr>
          <a:lstStyle/>
          <a:p>
            <a:r>
              <a:rPr kumimoji="1" lang="ja-JP" altLang="en-US" sz="2400">
                <a:ea typeface="游ゴシック"/>
              </a:rPr>
              <a:t>観光客の宿泊率</a:t>
            </a:r>
            <a:r>
              <a:rPr lang="ja-JP" altLang="en-US" sz="2400">
                <a:ea typeface="游ゴシック"/>
              </a:rPr>
              <a:t>が</a:t>
            </a:r>
            <a:r>
              <a:rPr kumimoji="1" lang="ja-JP" altLang="en-US" sz="2400">
                <a:ea typeface="游ゴシック"/>
              </a:rPr>
              <a:t>低い</a:t>
            </a:r>
            <a:endParaRPr kumimoji="1" lang="en-US" altLang="ja-JP" sz="2400">
              <a:ea typeface="游ゴシック"/>
            </a:endParaRPr>
          </a:p>
        </p:txBody>
      </p:sp>
      <p:pic>
        <p:nvPicPr>
          <p:cNvPr id="12" name="グラフィックス 11" descr="閉じる 単色塗りつぶし">
            <a:extLst>
              <a:ext uri="{FF2B5EF4-FFF2-40B4-BE49-F238E27FC236}">
                <a16:creationId xmlns:a16="http://schemas.microsoft.com/office/drawing/2014/main" id="{A9FDE3CB-5000-7E42-09A3-2E6A8F4288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39095">
            <a:off x="2042646" y="2224489"/>
            <a:ext cx="272018" cy="272018"/>
          </a:xfrm>
          <a:prstGeom prst="rect">
            <a:avLst/>
          </a:prstGeom>
        </p:spPr>
      </p:pic>
      <p:sp>
        <p:nvSpPr>
          <p:cNvPr id="13" name="矢印: 下 12">
            <a:extLst>
              <a:ext uri="{FF2B5EF4-FFF2-40B4-BE49-F238E27FC236}">
                <a16:creationId xmlns:a16="http://schemas.microsoft.com/office/drawing/2014/main" id="{798428BE-E26C-1161-5251-3D026B033D69}"/>
              </a:ext>
            </a:extLst>
          </p:cNvPr>
          <p:cNvSpPr/>
          <p:nvPr/>
        </p:nvSpPr>
        <p:spPr>
          <a:xfrm>
            <a:off x="1619708" y="3127431"/>
            <a:ext cx="1082671" cy="461665"/>
          </a:xfrm>
          <a:prstGeom prst="down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98FAB88-EB71-5438-1669-377F98BEF225}"/>
              </a:ext>
            </a:extLst>
          </p:cNvPr>
          <p:cNvSpPr txBox="1"/>
          <p:nvPr/>
        </p:nvSpPr>
        <p:spPr>
          <a:xfrm>
            <a:off x="146612" y="3831163"/>
            <a:ext cx="4139108" cy="1200329"/>
          </a:xfrm>
          <a:prstGeom prst="rect">
            <a:avLst/>
          </a:prstGeom>
          <a:noFill/>
        </p:spPr>
        <p:txBody>
          <a:bodyPr wrap="square">
            <a:spAutoFit/>
          </a:bodyPr>
          <a:lstStyle/>
          <a:p>
            <a:pPr algn="ctr"/>
            <a:r>
              <a:rPr lang="ja-JP" altLang="en-US" sz="2400"/>
              <a:t>地域経済への</a:t>
            </a:r>
            <a:endParaRPr lang="en-US" altLang="ja-JP" sz="2400"/>
          </a:p>
          <a:p>
            <a:pPr algn="ctr"/>
            <a:r>
              <a:rPr lang="ja-JP" altLang="en-US" sz="2400"/>
              <a:t>波及効果が限定的</a:t>
            </a:r>
            <a:endParaRPr lang="en-US" altLang="ja-JP" sz="2400"/>
          </a:p>
          <a:p>
            <a:pPr algn="ctr"/>
            <a:endParaRPr lang="en-US" altLang="ja-JP" sz="2400"/>
          </a:p>
        </p:txBody>
      </p:sp>
      <p:sp>
        <p:nvSpPr>
          <p:cNvPr id="25" name="四角形: 角を丸くする 24">
            <a:extLst>
              <a:ext uri="{FF2B5EF4-FFF2-40B4-BE49-F238E27FC236}">
                <a16:creationId xmlns:a16="http://schemas.microsoft.com/office/drawing/2014/main" id="{838DC17F-F717-D85C-095B-BF041CA2EBD2}"/>
              </a:ext>
            </a:extLst>
          </p:cNvPr>
          <p:cNvSpPr/>
          <p:nvPr/>
        </p:nvSpPr>
        <p:spPr>
          <a:xfrm>
            <a:off x="317293" y="3670630"/>
            <a:ext cx="3782745" cy="1103103"/>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ED5F3BA-7A83-0B0E-73D7-B8FD51BF6635}"/>
              </a:ext>
            </a:extLst>
          </p:cNvPr>
          <p:cNvSpPr txBox="1"/>
          <p:nvPr/>
        </p:nvSpPr>
        <p:spPr>
          <a:xfrm>
            <a:off x="4557670" y="907128"/>
            <a:ext cx="3568404" cy="400110"/>
          </a:xfrm>
          <a:prstGeom prst="rect">
            <a:avLst/>
          </a:prstGeom>
          <a:solidFill>
            <a:schemeClr val="accent2">
              <a:lumMod val="60000"/>
              <a:lumOff val="40000"/>
            </a:schemeClr>
          </a:solidFill>
          <a:ln>
            <a:solidFill>
              <a:schemeClr val="accent2">
                <a:lumMod val="60000"/>
                <a:lumOff val="40000"/>
              </a:schemeClr>
            </a:solidFill>
          </a:ln>
        </p:spPr>
        <p:txBody>
          <a:bodyPr wrap="square" lIns="91440" tIns="45720" rIns="91440" bIns="45720" rtlCol="0" anchor="t">
            <a:spAutoFit/>
          </a:bodyPr>
          <a:lstStyle/>
          <a:p>
            <a:r>
              <a:rPr kumimoji="1" lang="ja-JP" altLang="en-US" sz="2000" b="1">
                <a:solidFill>
                  <a:schemeClr val="bg1"/>
                </a:solidFill>
                <a:ea typeface="游ゴシック"/>
              </a:rPr>
              <a:t>提案：土浦</a:t>
            </a:r>
            <a:r>
              <a:rPr kumimoji="1" lang="en-US" altLang="ja-JP" sz="2000" b="1">
                <a:solidFill>
                  <a:schemeClr val="bg1"/>
                </a:solidFill>
              </a:rPr>
              <a:t>1</a:t>
            </a:r>
            <a:r>
              <a:rPr kumimoji="1" lang="ja-JP" altLang="en-US" sz="2000" b="1">
                <a:solidFill>
                  <a:schemeClr val="bg1"/>
                </a:solidFill>
              </a:rPr>
              <a:t>泊</a:t>
            </a:r>
            <a:r>
              <a:rPr kumimoji="1" lang="en-US" altLang="ja-JP" sz="2000" b="1">
                <a:solidFill>
                  <a:schemeClr val="bg1"/>
                </a:solidFill>
              </a:rPr>
              <a:t>2</a:t>
            </a:r>
            <a:r>
              <a:rPr kumimoji="1" lang="ja-JP" altLang="en-US" sz="2000" b="1">
                <a:solidFill>
                  <a:schemeClr val="bg1"/>
                </a:solidFill>
              </a:rPr>
              <a:t>日観光パック</a:t>
            </a:r>
            <a:endParaRPr kumimoji="1" lang="en-US" altLang="ja-JP" sz="2000" b="1">
              <a:solidFill>
                <a:schemeClr val="bg1"/>
              </a:solidFill>
            </a:endParaRPr>
          </a:p>
        </p:txBody>
      </p:sp>
      <p:sp>
        <p:nvSpPr>
          <p:cNvPr id="28" name="正方形/長方形 27">
            <a:extLst>
              <a:ext uri="{FF2B5EF4-FFF2-40B4-BE49-F238E27FC236}">
                <a16:creationId xmlns:a16="http://schemas.microsoft.com/office/drawing/2014/main" id="{328AA0FF-1497-FF47-D7D5-C79BCAECE929}"/>
              </a:ext>
            </a:extLst>
          </p:cNvPr>
          <p:cNvSpPr/>
          <p:nvPr/>
        </p:nvSpPr>
        <p:spPr>
          <a:xfrm>
            <a:off x="4557669" y="920247"/>
            <a:ext cx="4403960" cy="3993656"/>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9D6600F5-3075-715C-6683-3BDF130659D5}"/>
              </a:ext>
            </a:extLst>
          </p:cNvPr>
          <p:cNvSpPr/>
          <p:nvPr/>
        </p:nvSpPr>
        <p:spPr>
          <a:xfrm>
            <a:off x="334620" y="5250388"/>
            <a:ext cx="8446097" cy="1504969"/>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000" b="1">
                <a:solidFill>
                  <a:schemeClr val="tx1"/>
                </a:solidFill>
              </a:rPr>
              <a:t>宿泊型観光を推進し観光</a:t>
            </a:r>
            <a:r>
              <a:rPr kumimoji="1" lang="ja-JP" altLang="en-US" sz="3000" b="1">
                <a:solidFill>
                  <a:schemeClr val="tx1"/>
                </a:solidFill>
              </a:rPr>
              <a:t>単価をあげることで</a:t>
            </a:r>
            <a:endParaRPr kumimoji="1" lang="en-US" altLang="ja-JP" sz="3000" b="1">
              <a:solidFill>
                <a:schemeClr val="tx1"/>
              </a:solidFill>
            </a:endParaRPr>
          </a:p>
          <a:p>
            <a:pPr algn="ctr"/>
            <a:r>
              <a:rPr lang="ja-JP" altLang="en-US" sz="4000" b="1">
                <a:solidFill>
                  <a:schemeClr val="tx1"/>
                </a:solidFill>
              </a:rPr>
              <a:t>地域活性化</a:t>
            </a:r>
            <a:r>
              <a:rPr lang="ja-JP" altLang="en-US" sz="3000" b="1">
                <a:solidFill>
                  <a:schemeClr val="tx1"/>
                </a:solidFill>
              </a:rPr>
              <a:t>を目指す</a:t>
            </a:r>
            <a:endParaRPr kumimoji="1" lang="en-US" altLang="ja-JP" sz="3000" b="1">
              <a:solidFill>
                <a:schemeClr val="tx1"/>
              </a:solidFill>
            </a:endParaRPr>
          </a:p>
        </p:txBody>
      </p:sp>
      <p:sp>
        <p:nvSpPr>
          <p:cNvPr id="54" name="テキスト ボックス 53">
            <a:extLst>
              <a:ext uri="{FF2B5EF4-FFF2-40B4-BE49-F238E27FC236}">
                <a16:creationId xmlns:a16="http://schemas.microsoft.com/office/drawing/2014/main" id="{E33BD9F8-CBD1-E56D-893A-F92B5CFDFC83}"/>
              </a:ext>
            </a:extLst>
          </p:cNvPr>
          <p:cNvSpPr txBox="1"/>
          <p:nvPr/>
        </p:nvSpPr>
        <p:spPr>
          <a:xfrm>
            <a:off x="5354895" y="2562282"/>
            <a:ext cx="2719081" cy="461665"/>
          </a:xfrm>
          <a:prstGeom prst="rect">
            <a:avLst/>
          </a:prstGeom>
          <a:noFill/>
        </p:spPr>
        <p:txBody>
          <a:bodyPr wrap="square">
            <a:spAutoFit/>
          </a:bodyPr>
          <a:lstStyle/>
          <a:p>
            <a:pPr algn="ctr"/>
            <a:r>
              <a:rPr kumimoji="1" lang="ja-JP" altLang="en-US" sz="2400" b="1"/>
              <a:t>土浦資源の活用</a:t>
            </a:r>
            <a:endParaRPr kumimoji="1" lang="en-US" altLang="ja-JP" sz="2400" b="1"/>
          </a:p>
        </p:txBody>
      </p:sp>
      <p:sp>
        <p:nvSpPr>
          <p:cNvPr id="67" name="テキスト ボックス 66">
            <a:extLst>
              <a:ext uri="{FF2B5EF4-FFF2-40B4-BE49-F238E27FC236}">
                <a16:creationId xmlns:a16="http://schemas.microsoft.com/office/drawing/2014/main" id="{E6D78708-552B-9D06-1A27-F99453C5CAC4}"/>
              </a:ext>
            </a:extLst>
          </p:cNvPr>
          <p:cNvSpPr txBox="1"/>
          <p:nvPr/>
        </p:nvSpPr>
        <p:spPr>
          <a:xfrm>
            <a:off x="4364052" y="4376606"/>
            <a:ext cx="4872223" cy="461665"/>
          </a:xfrm>
          <a:prstGeom prst="rect">
            <a:avLst/>
          </a:prstGeom>
          <a:noFill/>
        </p:spPr>
        <p:txBody>
          <a:bodyPr wrap="square">
            <a:spAutoFit/>
          </a:bodyPr>
          <a:lstStyle/>
          <a:p>
            <a:pPr algn="ctr"/>
            <a:r>
              <a:rPr kumimoji="1" lang="ja-JP" altLang="en-US" sz="2400" b="1"/>
              <a:t>土浦ならではの観光・体験を</a:t>
            </a:r>
            <a:endParaRPr lang="ja-JP" altLang="en-US" sz="2400" b="1"/>
          </a:p>
        </p:txBody>
      </p:sp>
      <p:sp>
        <p:nvSpPr>
          <p:cNvPr id="68" name="テキスト ボックス 67">
            <a:extLst>
              <a:ext uri="{FF2B5EF4-FFF2-40B4-BE49-F238E27FC236}">
                <a16:creationId xmlns:a16="http://schemas.microsoft.com/office/drawing/2014/main" id="{E0D386F8-02B1-8270-4479-4670B6C43747}"/>
              </a:ext>
            </a:extLst>
          </p:cNvPr>
          <p:cNvSpPr txBox="1"/>
          <p:nvPr/>
        </p:nvSpPr>
        <p:spPr>
          <a:xfrm>
            <a:off x="4309706" y="1805088"/>
            <a:ext cx="2719081" cy="523220"/>
          </a:xfrm>
          <a:prstGeom prst="rect">
            <a:avLst/>
          </a:prstGeom>
          <a:noFill/>
        </p:spPr>
        <p:txBody>
          <a:bodyPr wrap="square">
            <a:spAutoFit/>
          </a:bodyPr>
          <a:lstStyle/>
          <a:p>
            <a:pPr algn="ctr"/>
            <a:r>
              <a:rPr kumimoji="1" lang="ja-JP" altLang="en-US" sz="2800"/>
              <a:t>霞ケ浦</a:t>
            </a:r>
            <a:endParaRPr kumimoji="1" lang="en-US" altLang="ja-JP" sz="2800"/>
          </a:p>
        </p:txBody>
      </p:sp>
      <p:sp>
        <p:nvSpPr>
          <p:cNvPr id="74" name="テキスト ボックス 73">
            <a:extLst>
              <a:ext uri="{FF2B5EF4-FFF2-40B4-BE49-F238E27FC236}">
                <a16:creationId xmlns:a16="http://schemas.microsoft.com/office/drawing/2014/main" id="{44F63A2A-3D74-67A3-8227-B03E9C1EE62C}"/>
              </a:ext>
            </a:extLst>
          </p:cNvPr>
          <p:cNvSpPr txBox="1"/>
          <p:nvPr/>
        </p:nvSpPr>
        <p:spPr>
          <a:xfrm>
            <a:off x="7007760" y="1623866"/>
            <a:ext cx="1594884" cy="954107"/>
          </a:xfrm>
          <a:prstGeom prst="rect">
            <a:avLst/>
          </a:prstGeom>
          <a:noFill/>
        </p:spPr>
        <p:txBody>
          <a:bodyPr wrap="square">
            <a:spAutoFit/>
          </a:bodyPr>
          <a:lstStyle/>
          <a:p>
            <a:pPr algn="ctr"/>
            <a:r>
              <a:rPr kumimoji="1" lang="ja-JP" altLang="en-US" sz="2800"/>
              <a:t>新治の自然</a:t>
            </a:r>
            <a:endParaRPr kumimoji="1" lang="en-US" altLang="ja-JP" sz="2800"/>
          </a:p>
        </p:txBody>
      </p:sp>
      <p:sp>
        <p:nvSpPr>
          <p:cNvPr id="92" name="テキスト ボックス 91">
            <a:extLst>
              <a:ext uri="{FF2B5EF4-FFF2-40B4-BE49-F238E27FC236}">
                <a16:creationId xmlns:a16="http://schemas.microsoft.com/office/drawing/2014/main" id="{E904252D-F6CD-6485-33BE-A44E5C9E2691}"/>
              </a:ext>
            </a:extLst>
          </p:cNvPr>
          <p:cNvSpPr txBox="1"/>
          <p:nvPr/>
        </p:nvSpPr>
        <p:spPr>
          <a:xfrm>
            <a:off x="4873621" y="3253169"/>
            <a:ext cx="1594884" cy="523220"/>
          </a:xfrm>
          <a:prstGeom prst="rect">
            <a:avLst/>
          </a:prstGeom>
          <a:noFill/>
        </p:spPr>
        <p:txBody>
          <a:bodyPr wrap="square">
            <a:spAutoFit/>
          </a:bodyPr>
          <a:lstStyle/>
          <a:p>
            <a:pPr algn="ctr"/>
            <a:r>
              <a:rPr lang="ja-JP" altLang="en-US" sz="2800"/>
              <a:t>自転車</a:t>
            </a:r>
            <a:endParaRPr kumimoji="1" lang="en-US" altLang="ja-JP" sz="2800"/>
          </a:p>
        </p:txBody>
      </p:sp>
      <p:sp>
        <p:nvSpPr>
          <p:cNvPr id="97" name="テキスト ボックス 96">
            <a:extLst>
              <a:ext uri="{FF2B5EF4-FFF2-40B4-BE49-F238E27FC236}">
                <a16:creationId xmlns:a16="http://schemas.microsoft.com/office/drawing/2014/main" id="{3CF58C9E-464F-C381-BD53-731694E55EEA}"/>
              </a:ext>
            </a:extLst>
          </p:cNvPr>
          <p:cNvSpPr txBox="1"/>
          <p:nvPr/>
        </p:nvSpPr>
        <p:spPr>
          <a:xfrm>
            <a:off x="6776642" y="3176739"/>
            <a:ext cx="2151569" cy="769441"/>
          </a:xfrm>
          <a:prstGeom prst="rect">
            <a:avLst/>
          </a:prstGeom>
          <a:noFill/>
        </p:spPr>
        <p:txBody>
          <a:bodyPr wrap="square">
            <a:spAutoFit/>
          </a:bodyPr>
          <a:lstStyle/>
          <a:p>
            <a:pPr algn="ctr"/>
            <a:r>
              <a:rPr lang="ja-JP" altLang="en-US" sz="2800"/>
              <a:t>歴史</a:t>
            </a:r>
            <a:r>
              <a:rPr lang="en-US" altLang="ja-JP" sz="2800"/>
              <a:t>/</a:t>
            </a:r>
            <a:r>
              <a:rPr lang="ja-JP" altLang="en-US" sz="2800"/>
              <a:t>文化</a:t>
            </a:r>
            <a:endParaRPr lang="en-US" altLang="ja-JP" sz="2800"/>
          </a:p>
          <a:p>
            <a:pPr algn="ctr"/>
            <a:r>
              <a:rPr kumimoji="1" lang="ja-JP" altLang="en-US" sz="1600"/>
              <a:t>（水戸街道</a:t>
            </a:r>
            <a:r>
              <a:rPr kumimoji="1" lang="en-US" altLang="ja-JP" sz="1600"/>
              <a:t>/</a:t>
            </a:r>
            <a:r>
              <a:rPr kumimoji="1" lang="ja-JP" altLang="en-US" sz="1600"/>
              <a:t>駐屯地）</a:t>
            </a:r>
            <a:endParaRPr kumimoji="1" lang="en-US" altLang="ja-JP" sz="1600"/>
          </a:p>
        </p:txBody>
      </p:sp>
      <p:sp>
        <p:nvSpPr>
          <p:cNvPr id="102" name="矢印: 下 101">
            <a:extLst>
              <a:ext uri="{FF2B5EF4-FFF2-40B4-BE49-F238E27FC236}">
                <a16:creationId xmlns:a16="http://schemas.microsoft.com/office/drawing/2014/main" id="{4C817F5E-C770-BF80-9C30-B5D08EF1F6C7}"/>
              </a:ext>
            </a:extLst>
          </p:cNvPr>
          <p:cNvSpPr/>
          <p:nvPr/>
        </p:nvSpPr>
        <p:spPr>
          <a:xfrm>
            <a:off x="6195700" y="3882245"/>
            <a:ext cx="1082671" cy="461665"/>
          </a:xfrm>
          <a:prstGeom prst="down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a:extLst>
              <a:ext uri="{FF2B5EF4-FFF2-40B4-BE49-F238E27FC236}">
                <a16:creationId xmlns:a16="http://schemas.microsoft.com/office/drawing/2014/main" id="{03BF7FBD-9556-25B9-C680-3C0ABCA7DFBF}"/>
              </a:ext>
            </a:extLst>
          </p:cNvPr>
          <p:cNvSpPr/>
          <p:nvPr/>
        </p:nvSpPr>
        <p:spPr>
          <a:xfrm rot="10800000">
            <a:off x="6270827" y="4926030"/>
            <a:ext cx="1060704" cy="236303"/>
          </a:xfrm>
          <a:prstGeom prst="triangle">
            <a:avLst>
              <a:gd name="adj" fmla="val 47226"/>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a:extLst>
              <a:ext uri="{FF2B5EF4-FFF2-40B4-BE49-F238E27FC236}">
                <a16:creationId xmlns:a16="http://schemas.microsoft.com/office/drawing/2014/main" id="{A8A7A340-D227-C793-A500-87259EACDB20}"/>
              </a:ext>
            </a:extLst>
          </p:cNvPr>
          <p:cNvSpPr/>
          <p:nvPr/>
        </p:nvSpPr>
        <p:spPr>
          <a:xfrm rot="5400000">
            <a:off x="3801796" y="2655760"/>
            <a:ext cx="1060704" cy="236303"/>
          </a:xfrm>
          <a:prstGeom prst="triangle">
            <a:avLst>
              <a:gd name="adj" fmla="val 47226"/>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173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A6A3195-623B-29D7-AD1A-4FFF6D3650E9}"/>
              </a:ext>
            </a:extLst>
          </p:cNvPr>
          <p:cNvSpPr/>
          <p:nvPr/>
        </p:nvSpPr>
        <p:spPr>
          <a:xfrm>
            <a:off x="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 name="タイトル 1">
            <a:extLst>
              <a:ext uri="{FF2B5EF4-FFF2-40B4-BE49-F238E27FC236}">
                <a16:creationId xmlns:a16="http://schemas.microsoft.com/office/drawing/2014/main" id="{A409C07C-BFD4-2E72-0ED5-82C15AEE793F}"/>
              </a:ext>
            </a:extLst>
          </p:cNvPr>
          <p:cNvSpPr>
            <a:spLocks noGrp="1"/>
          </p:cNvSpPr>
          <p:nvPr>
            <p:ph type="title"/>
          </p:nvPr>
        </p:nvSpPr>
        <p:spPr>
          <a:xfrm>
            <a:off x="678956" y="15764"/>
            <a:ext cx="7912100" cy="733913"/>
          </a:xfrm>
        </p:spPr>
        <p:txBody>
          <a:bodyPr>
            <a:normAutofit fontScale="90000"/>
          </a:bodyPr>
          <a:lstStyle/>
          <a:p>
            <a:r>
              <a:rPr kumimoji="1" lang="en-US" altLang="ja-JP" sz="3300" b="1" err="1"/>
              <a:t>FUnding</a:t>
            </a:r>
            <a:r>
              <a:rPr lang="ja-JP" altLang="en-US" sz="3300" b="1"/>
              <a:t>：</a:t>
            </a:r>
            <a:r>
              <a:rPr lang="ja-JP" altLang="en-US" sz="3600" b="1"/>
              <a:t>提案</a:t>
            </a:r>
            <a:r>
              <a:rPr lang="ja-JP" altLang="en-US" b="1"/>
              <a:t>② </a:t>
            </a:r>
            <a:r>
              <a:rPr kumimoji="1" lang="ja-JP" altLang="en-US" sz="3300" b="1"/>
              <a:t>観光 一泊二日</a:t>
            </a:r>
            <a:r>
              <a:rPr lang="ja-JP" altLang="en-US" sz="3300" b="1"/>
              <a:t>観光パック</a:t>
            </a:r>
            <a:endParaRPr kumimoji="1" lang="ja-JP" altLang="en-US" sz="3300" b="1"/>
          </a:p>
        </p:txBody>
      </p:sp>
      <p:sp>
        <p:nvSpPr>
          <p:cNvPr id="3" name="スライド番号プレースホルダー 2">
            <a:extLst>
              <a:ext uri="{FF2B5EF4-FFF2-40B4-BE49-F238E27FC236}">
                <a16:creationId xmlns:a16="http://schemas.microsoft.com/office/drawing/2014/main" id="{2D6C252D-593D-67DF-1129-1C2F115309B2}"/>
              </a:ext>
            </a:extLst>
          </p:cNvPr>
          <p:cNvSpPr>
            <a:spLocks noGrp="1"/>
          </p:cNvSpPr>
          <p:nvPr>
            <p:ph type="sldNum" sz="quarter" idx="12"/>
          </p:nvPr>
        </p:nvSpPr>
        <p:spPr/>
        <p:txBody>
          <a:bodyPr/>
          <a:lstStyle/>
          <a:p>
            <a:fld id="{6BD45834-25AE-4381-9C8C-B34EDB8A8649}" type="slidenum">
              <a:rPr lang="ja-JP" altLang="en-US" smtClean="0"/>
              <a:pPr/>
              <a:t>13</a:t>
            </a:fld>
            <a:endParaRPr lang="ja-JP" altLang="en-US"/>
          </a:p>
        </p:txBody>
      </p:sp>
      <p:sp>
        <p:nvSpPr>
          <p:cNvPr id="6" name="テキスト ボックス 5">
            <a:extLst>
              <a:ext uri="{FF2B5EF4-FFF2-40B4-BE49-F238E27FC236}">
                <a16:creationId xmlns:a16="http://schemas.microsoft.com/office/drawing/2014/main" id="{5DB558C8-C394-C43C-0E2F-CABDDC8B95F1}"/>
              </a:ext>
            </a:extLst>
          </p:cNvPr>
          <p:cNvSpPr txBox="1"/>
          <p:nvPr/>
        </p:nvSpPr>
        <p:spPr>
          <a:xfrm>
            <a:off x="497386" y="983099"/>
            <a:ext cx="8142134" cy="646331"/>
          </a:xfrm>
          <a:prstGeom prst="rect">
            <a:avLst/>
          </a:prstGeom>
          <a:noFill/>
        </p:spPr>
        <p:txBody>
          <a:bodyPr wrap="square" lIns="91440" tIns="45720" rIns="91440" bIns="45720" anchor="t">
            <a:spAutoFit/>
          </a:bodyPr>
          <a:lstStyle/>
          <a:p>
            <a:pPr algn="ctr"/>
            <a:r>
              <a:rPr lang="ja-JP" altLang="en-US" sz="3600" b="1">
                <a:solidFill>
                  <a:schemeClr val="accent6">
                    <a:lumMod val="60000"/>
                    <a:lumOff val="40000"/>
                  </a:schemeClr>
                </a:solidFill>
                <a:ea typeface="游ゴシック"/>
              </a:rPr>
              <a:t>自然</a:t>
            </a:r>
            <a:r>
              <a:rPr lang="en-US" altLang="ja-JP" sz="2800" b="1">
                <a:ea typeface="游ゴシック"/>
              </a:rPr>
              <a:t>×</a:t>
            </a:r>
            <a:r>
              <a:rPr lang="ja-JP" altLang="en-US" sz="3600" b="1">
                <a:solidFill>
                  <a:schemeClr val="accent1">
                    <a:lumMod val="60000"/>
                    <a:lumOff val="40000"/>
                  </a:schemeClr>
                </a:solidFill>
                <a:ea typeface="游ゴシック"/>
              </a:rPr>
              <a:t>水</a:t>
            </a:r>
            <a:r>
              <a:rPr lang="en-US" altLang="ja-JP" sz="2800" b="1">
                <a:ea typeface="游ゴシック"/>
              </a:rPr>
              <a:t>×</a:t>
            </a:r>
            <a:r>
              <a:rPr lang="ja-JP" altLang="en-US" sz="3600" b="1">
                <a:solidFill>
                  <a:schemeClr val="accent5"/>
                </a:solidFill>
                <a:ea typeface="游ゴシック"/>
              </a:rPr>
              <a:t>歴史</a:t>
            </a:r>
            <a:r>
              <a:rPr lang="en-US" altLang="ja-JP" sz="2400" b="1">
                <a:ea typeface="游ゴシック"/>
              </a:rPr>
              <a:t>×</a:t>
            </a:r>
            <a:r>
              <a:rPr lang="ja-JP" altLang="en-US" sz="3200" b="1">
                <a:ea typeface="游ゴシック"/>
              </a:rPr>
              <a:t>自転車　土浦巡り</a:t>
            </a:r>
          </a:p>
        </p:txBody>
      </p:sp>
      <p:grpSp>
        <p:nvGrpSpPr>
          <p:cNvPr id="8" name="グループ化 7">
            <a:extLst>
              <a:ext uri="{FF2B5EF4-FFF2-40B4-BE49-F238E27FC236}">
                <a16:creationId xmlns:a16="http://schemas.microsoft.com/office/drawing/2014/main" id="{DA168A1E-8D30-F422-7EAA-9C1DFA96EF44}"/>
              </a:ext>
            </a:extLst>
          </p:cNvPr>
          <p:cNvGrpSpPr/>
          <p:nvPr/>
        </p:nvGrpSpPr>
        <p:grpSpPr>
          <a:xfrm>
            <a:off x="85884" y="96721"/>
            <a:ext cx="573840" cy="573840"/>
            <a:chOff x="138108" y="1536344"/>
            <a:chExt cx="861849" cy="861849"/>
          </a:xfrm>
        </p:grpSpPr>
        <p:sp>
          <p:nvSpPr>
            <p:cNvPr id="12" name="楕円 11">
              <a:extLst>
                <a:ext uri="{FF2B5EF4-FFF2-40B4-BE49-F238E27FC236}">
                  <a16:creationId xmlns:a16="http://schemas.microsoft.com/office/drawing/2014/main" id="{87EA2FC5-064D-CF46-F939-F856506C3D9F}"/>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1E59B9B4-6718-5AD5-2D8B-4946FC7F4129}"/>
                </a:ext>
              </a:extLst>
            </p:cNvPr>
            <p:cNvGrpSpPr/>
            <p:nvPr/>
          </p:nvGrpSpPr>
          <p:grpSpPr>
            <a:xfrm>
              <a:off x="515689" y="1620019"/>
              <a:ext cx="106686" cy="693788"/>
              <a:chOff x="515689" y="1620019"/>
              <a:chExt cx="106686" cy="693788"/>
            </a:xfrm>
            <a:solidFill>
              <a:schemeClr val="bg1"/>
            </a:solidFill>
          </p:grpSpPr>
          <p:sp>
            <p:nvSpPr>
              <p:cNvPr id="21" name="楕円 20">
                <a:extLst>
                  <a:ext uri="{FF2B5EF4-FFF2-40B4-BE49-F238E27FC236}">
                    <a16:creationId xmlns:a16="http://schemas.microsoft.com/office/drawing/2014/main" id="{FB876A4B-CD83-CAA8-69C3-98C798EFB5C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36386A23-9B65-72F7-F40E-5D7BFFD74BE2}"/>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BA5D6C84-FFF8-0784-54F7-8092E3AFEFA8}"/>
                </a:ext>
              </a:extLst>
            </p:cNvPr>
            <p:cNvGrpSpPr/>
            <p:nvPr/>
          </p:nvGrpSpPr>
          <p:grpSpPr>
            <a:xfrm rot="7084715">
              <a:off x="515689" y="1620374"/>
              <a:ext cx="106686" cy="693788"/>
              <a:chOff x="515689" y="1620019"/>
              <a:chExt cx="106686" cy="693788"/>
            </a:xfrm>
            <a:solidFill>
              <a:schemeClr val="bg1"/>
            </a:solidFill>
          </p:grpSpPr>
          <p:sp>
            <p:nvSpPr>
              <p:cNvPr id="19" name="楕円 18">
                <a:extLst>
                  <a:ext uri="{FF2B5EF4-FFF2-40B4-BE49-F238E27FC236}">
                    <a16:creationId xmlns:a16="http://schemas.microsoft.com/office/drawing/2014/main" id="{D2EEE670-52AD-ADC2-4891-45B1DE560285}"/>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98C7E759-5F06-4154-5D00-F836D52A1714}"/>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2DF13B1E-3761-3186-9B71-CDE211640487}"/>
                </a:ext>
              </a:extLst>
            </p:cNvPr>
            <p:cNvGrpSpPr/>
            <p:nvPr/>
          </p:nvGrpSpPr>
          <p:grpSpPr>
            <a:xfrm rot="3554011">
              <a:off x="518409" y="1620019"/>
              <a:ext cx="106686" cy="693788"/>
              <a:chOff x="515689" y="1620019"/>
              <a:chExt cx="106686" cy="693788"/>
            </a:xfrm>
            <a:solidFill>
              <a:schemeClr val="bg1"/>
            </a:solidFill>
          </p:grpSpPr>
          <p:sp>
            <p:nvSpPr>
              <p:cNvPr id="17" name="楕円 16">
                <a:extLst>
                  <a:ext uri="{FF2B5EF4-FFF2-40B4-BE49-F238E27FC236}">
                    <a16:creationId xmlns:a16="http://schemas.microsoft.com/office/drawing/2014/main" id="{A5BF1BF6-FC8F-F3C8-974E-5D8CE902AA57}"/>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73223861-9575-DE66-20CE-E981634C1F7A}"/>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楕円 15">
              <a:extLst>
                <a:ext uri="{FF2B5EF4-FFF2-40B4-BE49-F238E27FC236}">
                  <a16:creationId xmlns:a16="http://schemas.microsoft.com/office/drawing/2014/main" id="{CCA16BE4-999B-6605-16F4-FE6F41C8AB7C}"/>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descr="山々の黒い影&#10;&#10;説明は自動で生成されたものです">
            <a:extLst>
              <a:ext uri="{FF2B5EF4-FFF2-40B4-BE49-F238E27FC236}">
                <a16:creationId xmlns:a16="http://schemas.microsoft.com/office/drawing/2014/main" id="{99C4C1BD-8072-6B71-B9CC-BFEC515EE7F6}"/>
              </a:ext>
            </a:extLst>
          </p:cNvPr>
          <p:cNvPicPr>
            <a:picLocks noChangeAspect="1"/>
          </p:cNvPicPr>
          <p:nvPr/>
        </p:nvPicPr>
        <p:blipFill>
          <a:blip r:embed="rId3"/>
          <a:stretch>
            <a:fillRect/>
          </a:stretch>
        </p:blipFill>
        <p:spPr>
          <a:xfrm>
            <a:off x="3501428" y="2915236"/>
            <a:ext cx="2241791" cy="2167086"/>
          </a:xfrm>
          <a:prstGeom prst="rect">
            <a:avLst/>
          </a:prstGeom>
        </p:spPr>
      </p:pic>
      <p:sp>
        <p:nvSpPr>
          <p:cNvPr id="26" name="テキスト ボックス 25">
            <a:extLst>
              <a:ext uri="{FF2B5EF4-FFF2-40B4-BE49-F238E27FC236}">
                <a16:creationId xmlns:a16="http://schemas.microsoft.com/office/drawing/2014/main" id="{730063A2-A4AB-278B-279D-05A584AB27AB}"/>
              </a:ext>
            </a:extLst>
          </p:cNvPr>
          <p:cNvSpPr txBox="1"/>
          <p:nvPr/>
        </p:nvSpPr>
        <p:spPr>
          <a:xfrm>
            <a:off x="361154" y="2027425"/>
            <a:ext cx="20222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b="1">
                <a:ea typeface="游ゴシック"/>
              </a:rPr>
              <a:t>土浦式</a:t>
            </a:r>
            <a:endParaRPr lang="en-US" altLang="ja-JP" b="1">
              <a:ea typeface="游ゴシック"/>
            </a:endParaRPr>
          </a:p>
          <a:p>
            <a:pPr algn="ctr"/>
            <a:r>
              <a:rPr lang="ja-JP" altLang="en-US" b="1">
                <a:ea typeface="游ゴシック"/>
              </a:rPr>
              <a:t>クラインガルテン</a:t>
            </a:r>
          </a:p>
        </p:txBody>
      </p:sp>
      <p:pic>
        <p:nvPicPr>
          <p:cNvPr id="28" name="グラフィックス 27" descr="農場の光景 単色塗りつぶし">
            <a:extLst>
              <a:ext uri="{FF2B5EF4-FFF2-40B4-BE49-F238E27FC236}">
                <a16:creationId xmlns:a16="http://schemas.microsoft.com/office/drawing/2014/main" id="{FB9B53E2-2F31-C770-58B4-1D8678D1B3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3043" y="2464554"/>
            <a:ext cx="914400" cy="914400"/>
          </a:xfrm>
          <a:prstGeom prst="rect">
            <a:avLst/>
          </a:prstGeom>
        </p:spPr>
      </p:pic>
      <p:pic>
        <p:nvPicPr>
          <p:cNvPr id="29" name="グラフィックス 28" descr="農作物 単色塗りつぶし">
            <a:extLst>
              <a:ext uri="{FF2B5EF4-FFF2-40B4-BE49-F238E27FC236}">
                <a16:creationId xmlns:a16="http://schemas.microsoft.com/office/drawing/2014/main" id="{3E4CFDED-B82B-AA3A-B5CF-432FCDFB2B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35404" y="2437968"/>
            <a:ext cx="914400" cy="914400"/>
          </a:xfrm>
          <a:prstGeom prst="rect">
            <a:avLst/>
          </a:prstGeom>
        </p:spPr>
      </p:pic>
      <p:sp>
        <p:nvSpPr>
          <p:cNvPr id="30" name="テキスト ボックス 29">
            <a:extLst>
              <a:ext uri="{FF2B5EF4-FFF2-40B4-BE49-F238E27FC236}">
                <a16:creationId xmlns:a16="http://schemas.microsoft.com/office/drawing/2014/main" id="{1CD8D910-95B7-E6C5-CEB7-30B0BA28A687}"/>
              </a:ext>
            </a:extLst>
          </p:cNvPr>
          <p:cNvSpPr txBox="1"/>
          <p:nvPr/>
        </p:nvSpPr>
        <p:spPr>
          <a:xfrm>
            <a:off x="6617291" y="2022965"/>
            <a:ext cx="20222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b="1">
                <a:ea typeface="游ゴシック"/>
              </a:rPr>
              <a:t>自然体験</a:t>
            </a:r>
          </a:p>
        </p:txBody>
      </p:sp>
      <p:pic>
        <p:nvPicPr>
          <p:cNvPr id="31" name="グラフィックス 30" descr="ヨット 単色塗りつぶし">
            <a:extLst>
              <a:ext uri="{FF2B5EF4-FFF2-40B4-BE49-F238E27FC236}">
                <a16:creationId xmlns:a16="http://schemas.microsoft.com/office/drawing/2014/main" id="{0BB2B848-3207-5D60-1164-C3C3870496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85574" y="4390176"/>
            <a:ext cx="1022881" cy="1022881"/>
          </a:xfrm>
          <a:prstGeom prst="rect">
            <a:avLst/>
          </a:prstGeom>
        </p:spPr>
      </p:pic>
      <p:sp>
        <p:nvSpPr>
          <p:cNvPr id="32" name="テキスト ボックス 31">
            <a:extLst>
              <a:ext uri="{FF2B5EF4-FFF2-40B4-BE49-F238E27FC236}">
                <a16:creationId xmlns:a16="http://schemas.microsoft.com/office/drawing/2014/main" id="{151E02C7-B62D-B3EF-FA3C-FE977C0652AB}"/>
              </a:ext>
            </a:extLst>
          </p:cNvPr>
          <p:cNvSpPr txBox="1"/>
          <p:nvPr/>
        </p:nvSpPr>
        <p:spPr>
          <a:xfrm>
            <a:off x="6490852" y="4367354"/>
            <a:ext cx="229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b="1">
                <a:ea typeface="游ゴシック"/>
              </a:rPr>
              <a:t>ウォータースポーツ</a:t>
            </a:r>
          </a:p>
        </p:txBody>
      </p:sp>
      <p:pic>
        <p:nvPicPr>
          <p:cNvPr id="33" name="グラフィックス 32" descr="山の光景 単色塗りつぶし">
            <a:extLst>
              <a:ext uri="{FF2B5EF4-FFF2-40B4-BE49-F238E27FC236}">
                <a16:creationId xmlns:a16="http://schemas.microsoft.com/office/drawing/2014/main" id="{6F23BC23-66B9-1246-ACB7-E3D065477F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01035" y="4408784"/>
            <a:ext cx="914400" cy="914400"/>
          </a:xfrm>
          <a:prstGeom prst="rect">
            <a:avLst/>
          </a:prstGeom>
        </p:spPr>
      </p:pic>
      <p:sp>
        <p:nvSpPr>
          <p:cNvPr id="34" name="テキスト ボックス 33">
            <a:extLst>
              <a:ext uri="{FF2B5EF4-FFF2-40B4-BE49-F238E27FC236}">
                <a16:creationId xmlns:a16="http://schemas.microsoft.com/office/drawing/2014/main" id="{5DD56478-7F71-ADE4-4EF1-8298FB5B38C6}"/>
              </a:ext>
            </a:extLst>
          </p:cNvPr>
          <p:cNvSpPr txBox="1"/>
          <p:nvPr/>
        </p:nvSpPr>
        <p:spPr>
          <a:xfrm>
            <a:off x="858797" y="4376109"/>
            <a:ext cx="1136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ea typeface="游ゴシック"/>
              </a:rPr>
              <a:t>歴史観光</a:t>
            </a:r>
          </a:p>
        </p:txBody>
      </p:sp>
      <p:sp>
        <p:nvSpPr>
          <p:cNvPr id="36" name="矢印: 折線 35">
            <a:extLst>
              <a:ext uri="{FF2B5EF4-FFF2-40B4-BE49-F238E27FC236}">
                <a16:creationId xmlns:a16="http://schemas.microsoft.com/office/drawing/2014/main" id="{1CEA65E3-F3FA-D9E4-82C2-33753883D113}"/>
              </a:ext>
            </a:extLst>
          </p:cNvPr>
          <p:cNvSpPr/>
          <p:nvPr/>
        </p:nvSpPr>
        <p:spPr>
          <a:xfrm rot="8220000">
            <a:off x="5368923" y="3717726"/>
            <a:ext cx="460828" cy="515256"/>
          </a:xfrm>
          <a:prstGeom prst="ben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7" name="矢印: 折線 36">
            <a:extLst>
              <a:ext uri="{FF2B5EF4-FFF2-40B4-BE49-F238E27FC236}">
                <a16:creationId xmlns:a16="http://schemas.microsoft.com/office/drawing/2014/main" id="{22833CAC-9B5C-6776-37F8-8DA76E98BFB0}"/>
              </a:ext>
            </a:extLst>
          </p:cNvPr>
          <p:cNvSpPr/>
          <p:nvPr/>
        </p:nvSpPr>
        <p:spPr>
          <a:xfrm rot="13500000">
            <a:off x="4159791" y="4880244"/>
            <a:ext cx="460828" cy="515256"/>
          </a:xfrm>
          <a:prstGeom prst="ben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8" name="矢印: 折線 37">
            <a:extLst>
              <a:ext uri="{FF2B5EF4-FFF2-40B4-BE49-F238E27FC236}">
                <a16:creationId xmlns:a16="http://schemas.microsoft.com/office/drawing/2014/main" id="{56B795CE-C952-13D4-ABA1-144C4C63A5A7}"/>
              </a:ext>
            </a:extLst>
          </p:cNvPr>
          <p:cNvSpPr/>
          <p:nvPr/>
        </p:nvSpPr>
        <p:spPr>
          <a:xfrm rot="18900000">
            <a:off x="3163366" y="3681446"/>
            <a:ext cx="460828" cy="515256"/>
          </a:xfrm>
          <a:prstGeom prst="ben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9" name="矢印: 折線 38">
            <a:extLst>
              <a:ext uri="{FF2B5EF4-FFF2-40B4-BE49-F238E27FC236}">
                <a16:creationId xmlns:a16="http://schemas.microsoft.com/office/drawing/2014/main" id="{B7AFC0E8-1331-97F4-A264-C3AD84D90FE9}"/>
              </a:ext>
            </a:extLst>
          </p:cNvPr>
          <p:cNvSpPr/>
          <p:nvPr/>
        </p:nvSpPr>
        <p:spPr>
          <a:xfrm rot="2700000">
            <a:off x="4350030" y="2471004"/>
            <a:ext cx="460828" cy="515256"/>
          </a:xfrm>
          <a:prstGeom prst="ben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pic>
        <p:nvPicPr>
          <p:cNvPr id="41" name="グラフィックス 40" descr="サイクリング 単色塗りつぶし">
            <a:extLst>
              <a:ext uri="{FF2B5EF4-FFF2-40B4-BE49-F238E27FC236}">
                <a16:creationId xmlns:a16="http://schemas.microsoft.com/office/drawing/2014/main" id="{32BC04F4-3F76-51BA-C8D8-33AD04E6EF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820000">
            <a:off x="5835742" y="3674971"/>
            <a:ext cx="478973" cy="493486"/>
          </a:xfrm>
          <a:prstGeom prst="rect">
            <a:avLst/>
          </a:prstGeom>
        </p:spPr>
      </p:pic>
      <p:pic>
        <p:nvPicPr>
          <p:cNvPr id="42" name="グラフィックス 41" descr="サイクリング 単色塗りつぶし">
            <a:extLst>
              <a:ext uri="{FF2B5EF4-FFF2-40B4-BE49-F238E27FC236}">
                <a16:creationId xmlns:a16="http://schemas.microsoft.com/office/drawing/2014/main" id="{53C07F0B-0559-7107-7106-595B9671B2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4920000">
            <a:off x="2627573" y="3671247"/>
            <a:ext cx="478973" cy="493486"/>
          </a:xfrm>
          <a:prstGeom prst="rect">
            <a:avLst/>
          </a:prstGeom>
        </p:spPr>
      </p:pic>
      <p:pic>
        <p:nvPicPr>
          <p:cNvPr id="43" name="グラフィックス 42" descr="サイクリング 単色塗りつぶし">
            <a:extLst>
              <a:ext uri="{FF2B5EF4-FFF2-40B4-BE49-F238E27FC236}">
                <a16:creationId xmlns:a16="http://schemas.microsoft.com/office/drawing/2014/main" id="{8938A444-7994-4566-F421-A387CE0E4E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300000">
            <a:off x="4282240" y="1903179"/>
            <a:ext cx="478973" cy="493486"/>
          </a:xfrm>
          <a:prstGeom prst="rect">
            <a:avLst/>
          </a:prstGeom>
        </p:spPr>
      </p:pic>
      <p:pic>
        <p:nvPicPr>
          <p:cNvPr id="44" name="グラフィックス 43" descr="サイクリング 単色塗りつぶし">
            <a:extLst>
              <a:ext uri="{FF2B5EF4-FFF2-40B4-BE49-F238E27FC236}">
                <a16:creationId xmlns:a16="http://schemas.microsoft.com/office/drawing/2014/main" id="{1876B197-1D82-D8ED-A2EC-A4D72DD8AC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1160000">
            <a:off x="4159570" y="5398009"/>
            <a:ext cx="478973" cy="493486"/>
          </a:xfrm>
          <a:prstGeom prst="rect">
            <a:avLst/>
          </a:prstGeom>
        </p:spPr>
      </p:pic>
      <p:sp>
        <p:nvSpPr>
          <p:cNvPr id="27" name="四角形: 角を丸くする 26">
            <a:extLst>
              <a:ext uri="{FF2B5EF4-FFF2-40B4-BE49-F238E27FC236}">
                <a16:creationId xmlns:a16="http://schemas.microsoft.com/office/drawing/2014/main" id="{00AB22ED-E572-CCF8-42B8-51592CCB50BE}"/>
              </a:ext>
            </a:extLst>
          </p:cNvPr>
          <p:cNvSpPr/>
          <p:nvPr/>
        </p:nvSpPr>
        <p:spPr>
          <a:xfrm>
            <a:off x="876936" y="870471"/>
            <a:ext cx="7305574" cy="837138"/>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764B8A3-CAC7-9F7D-635B-D3C28097D9B5}"/>
              </a:ext>
            </a:extLst>
          </p:cNvPr>
          <p:cNvSpPr/>
          <p:nvPr/>
        </p:nvSpPr>
        <p:spPr>
          <a:xfrm>
            <a:off x="289505" y="1959923"/>
            <a:ext cx="2236409" cy="2167085"/>
          </a:xfrm>
          <a:prstGeom prst="rect">
            <a:avLst/>
          </a:prstGeom>
          <a:no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rgbClr val="BFBFBF"/>
              </a:solidFill>
            </a:endParaRPr>
          </a:p>
        </p:txBody>
      </p:sp>
      <p:sp>
        <p:nvSpPr>
          <p:cNvPr id="7" name="正方形/長方形 6">
            <a:extLst>
              <a:ext uri="{FF2B5EF4-FFF2-40B4-BE49-F238E27FC236}">
                <a16:creationId xmlns:a16="http://schemas.microsoft.com/office/drawing/2014/main" id="{5CAC49FE-8861-29FB-68B8-ABE3B4AC3EFF}"/>
              </a:ext>
            </a:extLst>
          </p:cNvPr>
          <p:cNvSpPr/>
          <p:nvPr/>
        </p:nvSpPr>
        <p:spPr>
          <a:xfrm>
            <a:off x="289505" y="4320913"/>
            <a:ext cx="2236409" cy="2167085"/>
          </a:xfrm>
          <a:prstGeom prst="rect">
            <a:avLst/>
          </a:prstGeom>
          <a:no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rgbClr val="BFBFBF"/>
              </a:solidFill>
            </a:endParaRPr>
          </a:p>
        </p:txBody>
      </p:sp>
      <p:sp>
        <p:nvSpPr>
          <p:cNvPr id="40" name="正方形/長方形 39">
            <a:extLst>
              <a:ext uri="{FF2B5EF4-FFF2-40B4-BE49-F238E27FC236}">
                <a16:creationId xmlns:a16="http://schemas.microsoft.com/office/drawing/2014/main" id="{AAF42DF0-D49C-9338-CAA4-573565FC9733}"/>
              </a:ext>
            </a:extLst>
          </p:cNvPr>
          <p:cNvSpPr/>
          <p:nvPr/>
        </p:nvSpPr>
        <p:spPr>
          <a:xfrm>
            <a:off x="6525736" y="1966028"/>
            <a:ext cx="2236409" cy="2167085"/>
          </a:xfrm>
          <a:prstGeom prst="rect">
            <a:avLst/>
          </a:prstGeom>
          <a:noFill/>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rgbClr val="BFBFBF"/>
              </a:solidFill>
            </a:endParaRPr>
          </a:p>
        </p:txBody>
      </p:sp>
      <p:sp>
        <p:nvSpPr>
          <p:cNvPr id="48" name="正方形/長方形 47">
            <a:extLst>
              <a:ext uri="{FF2B5EF4-FFF2-40B4-BE49-F238E27FC236}">
                <a16:creationId xmlns:a16="http://schemas.microsoft.com/office/drawing/2014/main" id="{36C0F00B-EAA1-E9E8-FF0A-F0C94C11450F}"/>
              </a:ext>
            </a:extLst>
          </p:cNvPr>
          <p:cNvSpPr/>
          <p:nvPr/>
        </p:nvSpPr>
        <p:spPr>
          <a:xfrm>
            <a:off x="6525736" y="4327018"/>
            <a:ext cx="2236409" cy="2167085"/>
          </a:xfrm>
          <a:prstGeom prst="rect">
            <a:avLst/>
          </a:prstGeom>
          <a:noFill/>
          <a:ln>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rgbClr val="BFBFBF"/>
              </a:solidFill>
            </a:endParaRPr>
          </a:p>
        </p:txBody>
      </p:sp>
      <p:sp>
        <p:nvSpPr>
          <p:cNvPr id="54" name="テキスト ボックス 53">
            <a:extLst>
              <a:ext uri="{FF2B5EF4-FFF2-40B4-BE49-F238E27FC236}">
                <a16:creationId xmlns:a16="http://schemas.microsoft.com/office/drawing/2014/main" id="{08C5366F-CA8A-B779-2D6B-A7DEC8D70C7D}"/>
              </a:ext>
            </a:extLst>
          </p:cNvPr>
          <p:cNvSpPr txBox="1"/>
          <p:nvPr/>
        </p:nvSpPr>
        <p:spPr>
          <a:xfrm>
            <a:off x="539614" y="2704726"/>
            <a:ext cx="1723549" cy="400110"/>
          </a:xfrm>
          <a:prstGeom prst="rect">
            <a:avLst/>
          </a:prstGeom>
          <a:noFill/>
        </p:spPr>
        <p:txBody>
          <a:bodyPr wrap="square" rtlCol="0">
            <a:spAutoFit/>
          </a:bodyPr>
          <a:lstStyle/>
          <a:p>
            <a:pPr algn="ctr"/>
            <a:r>
              <a:rPr kumimoji="1" lang="ja-JP" altLang="en-US" sz="2000" b="1">
                <a:solidFill>
                  <a:schemeClr val="accent1">
                    <a:lumMod val="60000"/>
                    <a:lumOff val="40000"/>
                  </a:schemeClr>
                </a:solidFill>
              </a:rPr>
              <a:t>簡易宿泊施設</a:t>
            </a:r>
            <a:endParaRPr kumimoji="1" lang="ja-JP" altLang="en-US" sz="2000" b="1">
              <a:solidFill>
                <a:schemeClr val="accent6">
                  <a:lumMod val="60000"/>
                  <a:lumOff val="40000"/>
                </a:schemeClr>
              </a:solidFill>
            </a:endParaRPr>
          </a:p>
        </p:txBody>
      </p:sp>
      <p:sp>
        <p:nvSpPr>
          <p:cNvPr id="59" name="テキスト ボックス 58">
            <a:extLst>
              <a:ext uri="{FF2B5EF4-FFF2-40B4-BE49-F238E27FC236}">
                <a16:creationId xmlns:a16="http://schemas.microsoft.com/office/drawing/2014/main" id="{21B813ED-C91B-B84D-C449-9F372846A330}"/>
              </a:ext>
            </a:extLst>
          </p:cNvPr>
          <p:cNvSpPr txBox="1"/>
          <p:nvPr/>
        </p:nvSpPr>
        <p:spPr>
          <a:xfrm>
            <a:off x="697682" y="3454785"/>
            <a:ext cx="1402027" cy="400110"/>
          </a:xfrm>
          <a:prstGeom prst="rect">
            <a:avLst/>
          </a:prstGeom>
          <a:noFill/>
        </p:spPr>
        <p:txBody>
          <a:bodyPr wrap="square" lIns="91440" tIns="45720" rIns="91440" bIns="45720" anchor="t">
            <a:spAutoFit/>
          </a:bodyPr>
          <a:lstStyle/>
          <a:p>
            <a:pPr algn="ctr"/>
            <a:r>
              <a:rPr kumimoji="1" lang="ja-JP" altLang="en-US" sz="2000" b="1">
                <a:solidFill>
                  <a:srgbClr val="00B050"/>
                </a:solidFill>
                <a:ea typeface="游ゴシック"/>
              </a:rPr>
              <a:t>農業体験</a:t>
            </a:r>
            <a:endParaRPr lang="ja-JP" altLang="en-US" sz="2000" b="1">
              <a:solidFill>
                <a:srgbClr val="00B050"/>
              </a:solidFill>
              <a:ea typeface="游ゴシック"/>
            </a:endParaRPr>
          </a:p>
        </p:txBody>
      </p:sp>
      <p:sp>
        <p:nvSpPr>
          <p:cNvPr id="61" name="テキスト ボックス 60">
            <a:extLst>
              <a:ext uri="{FF2B5EF4-FFF2-40B4-BE49-F238E27FC236}">
                <a16:creationId xmlns:a16="http://schemas.microsoft.com/office/drawing/2014/main" id="{AC52BEDF-20A4-8B1A-669C-E582EABBB4F8}"/>
              </a:ext>
            </a:extLst>
          </p:cNvPr>
          <p:cNvSpPr txBox="1"/>
          <p:nvPr/>
        </p:nvSpPr>
        <p:spPr>
          <a:xfrm>
            <a:off x="6796240" y="4906613"/>
            <a:ext cx="1723549" cy="1200329"/>
          </a:xfrm>
          <a:prstGeom prst="rect">
            <a:avLst/>
          </a:prstGeom>
          <a:noFill/>
        </p:spPr>
        <p:txBody>
          <a:bodyPr wrap="none" rtlCol="0">
            <a:spAutoFit/>
          </a:bodyPr>
          <a:lstStyle/>
          <a:p>
            <a:pPr algn="ctr"/>
            <a:r>
              <a:rPr lang="ja-JP" altLang="en-US" sz="2400"/>
              <a:t>ボート観光</a:t>
            </a:r>
            <a:endParaRPr lang="en-US" altLang="ja-JP" sz="2400"/>
          </a:p>
          <a:p>
            <a:pPr algn="ctr"/>
            <a:r>
              <a:rPr lang="ja-JP" altLang="en-US" sz="2400"/>
              <a:t>湖上サップ</a:t>
            </a:r>
            <a:endParaRPr lang="en-US" altLang="ja-JP" sz="2400"/>
          </a:p>
          <a:p>
            <a:pPr algn="ctr"/>
            <a:r>
              <a:rPr lang="ja-JP" altLang="en-US" sz="2400"/>
              <a:t>水浴</a:t>
            </a:r>
            <a:endParaRPr lang="en-US" altLang="ja-JP" sz="2400"/>
          </a:p>
        </p:txBody>
      </p:sp>
      <p:sp>
        <p:nvSpPr>
          <p:cNvPr id="62" name="テキスト ボックス 61">
            <a:extLst>
              <a:ext uri="{FF2B5EF4-FFF2-40B4-BE49-F238E27FC236}">
                <a16:creationId xmlns:a16="http://schemas.microsoft.com/office/drawing/2014/main" id="{2A867AEB-770E-4623-940C-750AA553082D}"/>
              </a:ext>
            </a:extLst>
          </p:cNvPr>
          <p:cNvSpPr txBox="1"/>
          <p:nvPr/>
        </p:nvSpPr>
        <p:spPr>
          <a:xfrm>
            <a:off x="6556844" y="2475487"/>
            <a:ext cx="2174192" cy="1938992"/>
          </a:xfrm>
          <a:prstGeom prst="rect">
            <a:avLst/>
          </a:prstGeom>
          <a:noFill/>
        </p:spPr>
        <p:txBody>
          <a:bodyPr wrap="square" lIns="91440" tIns="45720" rIns="91440" bIns="45720" anchor="t">
            <a:spAutoFit/>
          </a:bodyPr>
          <a:lstStyle/>
          <a:p>
            <a:pPr algn="ctr"/>
            <a:r>
              <a:rPr kumimoji="1" lang="ja-JP" altLang="en-US" sz="2000">
                <a:ea typeface="游ゴシック"/>
              </a:rPr>
              <a:t>シェア畑</a:t>
            </a:r>
            <a:endParaRPr lang="en-US" altLang="ja-JP" sz="2000">
              <a:ea typeface="游ゴシック"/>
            </a:endParaRPr>
          </a:p>
          <a:p>
            <a:pPr algn="ctr"/>
            <a:r>
              <a:rPr lang="ja-JP" altLang="en-US" sz="2000">
                <a:ea typeface="游ゴシック"/>
              </a:rPr>
              <a:t>観光農園</a:t>
            </a:r>
            <a:endParaRPr lang="en-US" altLang="ja-JP" sz="2000">
              <a:ea typeface="游ゴシック"/>
            </a:endParaRPr>
          </a:p>
          <a:p>
            <a:pPr algn="ctr"/>
            <a:r>
              <a:rPr lang="ja-JP" altLang="en-US" sz="2000">
                <a:ea typeface="游ゴシック"/>
              </a:rPr>
              <a:t>パラグライダー</a:t>
            </a:r>
            <a:endParaRPr lang="en-US" altLang="ja-JP" sz="2000">
              <a:ea typeface="游ゴシック"/>
            </a:endParaRPr>
          </a:p>
          <a:p>
            <a:pPr algn="ctr"/>
            <a:r>
              <a:rPr lang="ja-JP" altLang="en-US" sz="2000">
                <a:ea typeface="游ゴシック"/>
              </a:rPr>
              <a:t>キャンプ</a:t>
            </a:r>
            <a:endParaRPr lang="en-US" altLang="ja-JP" sz="2000">
              <a:ea typeface="游ゴシック"/>
            </a:endParaRPr>
          </a:p>
          <a:p>
            <a:pPr algn="ctr"/>
            <a:endParaRPr lang="en-US" altLang="ja-JP" sz="2000" b="1">
              <a:ea typeface="游ゴシック"/>
            </a:endParaRPr>
          </a:p>
          <a:p>
            <a:pPr algn="ctr"/>
            <a:endParaRPr lang="ja-JP" altLang="en-US" sz="2000" b="1">
              <a:solidFill>
                <a:srgbClr val="00B050"/>
              </a:solidFill>
              <a:ea typeface="游ゴシック"/>
            </a:endParaRPr>
          </a:p>
        </p:txBody>
      </p:sp>
      <p:sp>
        <p:nvSpPr>
          <p:cNvPr id="63" name="テキスト ボックス 62">
            <a:extLst>
              <a:ext uri="{FF2B5EF4-FFF2-40B4-BE49-F238E27FC236}">
                <a16:creationId xmlns:a16="http://schemas.microsoft.com/office/drawing/2014/main" id="{14BE7462-7852-8E26-A703-D40EEEB1B8FB}"/>
              </a:ext>
            </a:extLst>
          </p:cNvPr>
          <p:cNvSpPr txBox="1"/>
          <p:nvPr/>
        </p:nvSpPr>
        <p:spPr>
          <a:xfrm>
            <a:off x="539614" y="4931210"/>
            <a:ext cx="1723549" cy="1200329"/>
          </a:xfrm>
          <a:prstGeom prst="rect">
            <a:avLst/>
          </a:prstGeom>
          <a:noFill/>
        </p:spPr>
        <p:txBody>
          <a:bodyPr wrap="none" rtlCol="0">
            <a:spAutoFit/>
          </a:bodyPr>
          <a:lstStyle/>
          <a:p>
            <a:pPr algn="ctr"/>
            <a:r>
              <a:rPr kumimoji="1" lang="ja-JP" altLang="en-US" sz="2400"/>
              <a:t>亀城公園</a:t>
            </a:r>
            <a:endParaRPr kumimoji="1" lang="en-US" altLang="ja-JP" sz="2400"/>
          </a:p>
          <a:p>
            <a:pPr algn="ctr"/>
            <a:r>
              <a:rPr lang="ja-JP" altLang="en-US" sz="2400"/>
              <a:t>水戸街道</a:t>
            </a:r>
            <a:endParaRPr lang="en-US" altLang="ja-JP" sz="2400"/>
          </a:p>
          <a:p>
            <a:pPr algn="ctr"/>
            <a:r>
              <a:rPr lang="ja-JP" altLang="en-US" sz="2400"/>
              <a:t>土浦駐屯地</a:t>
            </a:r>
            <a:endParaRPr lang="en-US" altLang="ja-JP" sz="2400"/>
          </a:p>
        </p:txBody>
      </p:sp>
      <p:sp>
        <p:nvSpPr>
          <p:cNvPr id="64" name="正方形/長方形 63">
            <a:extLst>
              <a:ext uri="{FF2B5EF4-FFF2-40B4-BE49-F238E27FC236}">
                <a16:creationId xmlns:a16="http://schemas.microsoft.com/office/drawing/2014/main" id="{8AD47356-4A2F-0E21-354E-64EA190C0A96}"/>
              </a:ext>
            </a:extLst>
          </p:cNvPr>
          <p:cNvSpPr/>
          <p:nvPr/>
        </p:nvSpPr>
        <p:spPr>
          <a:xfrm>
            <a:off x="2791542" y="5973177"/>
            <a:ext cx="3481011" cy="691297"/>
          </a:xfrm>
          <a:prstGeom prst="rect">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b="1">
                <a:solidFill>
                  <a:schemeClr val="tx1"/>
                </a:solidFill>
              </a:rPr>
              <a:t>りんりんロード</a:t>
            </a:r>
          </a:p>
        </p:txBody>
      </p:sp>
      <p:sp>
        <p:nvSpPr>
          <p:cNvPr id="65" name="加算記号 64">
            <a:extLst>
              <a:ext uri="{FF2B5EF4-FFF2-40B4-BE49-F238E27FC236}">
                <a16:creationId xmlns:a16="http://schemas.microsoft.com/office/drawing/2014/main" id="{9FAFC5DD-5347-2601-E4F6-F17C96A85676}"/>
              </a:ext>
            </a:extLst>
          </p:cNvPr>
          <p:cNvSpPr/>
          <p:nvPr/>
        </p:nvSpPr>
        <p:spPr>
          <a:xfrm>
            <a:off x="1207512" y="3076955"/>
            <a:ext cx="439427" cy="414195"/>
          </a:xfrm>
          <a:prstGeom prst="mathPlus">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911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397C6-EDF3-8FB8-F012-AA770D0E5841}"/>
            </a:ext>
          </a:extLst>
        </p:cNvPr>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99658C16-FFCC-E841-F4DD-8575121EC844}"/>
              </a:ext>
            </a:extLst>
          </p:cNvPr>
          <p:cNvSpPr/>
          <p:nvPr/>
        </p:nvSpPr>
        <p:spPr>
          <a:xfrm>
            <a:off x="0" y="0"/>
            <a:ext cx="9144000" cy="685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9BB440C2-C0E6-59A6-6262-3AE33C7EF675}"/>
              </a:ext>
            </a:extLst>
          </p:cNvPr>
          <p:cNvSpPr/>
          <p:nvPr/>
        </p:nvSpPr>
        <p:spPr>
          <a:xfrm>
            <a:off x="-1" y="2358960"/>
            <a:ext cx="9144001" cy="254536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46EC5FE-5A15-6724-DA4E-6B13F293EDC5}"/>
              </a:ext>
            </a:extLst>
          </p:cNvPr>
          <p:cNvSpPr>
            <a:spLocks noGrp="1"/>
          </p:cNvSpPr>
          <p:nvPr>
            <p:ph type="sldNum" sz="quarter" idx="12"/>
          </p:nvPr>
        </p:nvSpPr>
        <p:spPr/>
        <p:txBody>
          <a:bodyPr/>
          <a:lstStyle/>
          <a:p>
            <a:fld id="{6BD45834-25AE-4381-9C8C-B34EDB8A8649}" type="slidenum">
              <a:rPr lang="ja-JP" altLang="en-US" smtClean="0"/>
              <a:pPr/>
              <a:t>14</a:t>
            </a:fld>
            <a:endParaRPr lang="ja-JP" altLang="en-US"/>
          </a:p>
        </p:txBody>
      </p:sp>
      <p:sp>
        <p:nvSpPr>
          <p:cNvPr id="4" name="テキスト ボックス 3">
            <a:extLst>
              <a:ext uri="{FF2B5EF4-FFF2-40B4-BE49-F238E27FC236}">
                <a16:creationId xmlns:a16="http://schemas.microsoft.com/office/drawing/2014/main" id="{3C609A4B-F7D2-B2D8-B39B-C83B74954CA2}"/>
              </a:ext>
            </a:extLst>
          </p:cNvPr>
          <p:cNvSpPr txBox="1"/>
          <p:nvPr/>
        </p:nvSpPr>
        <p:spPr>
          <a:xfrm>
            <a:off x="1653189" y="2748455"/>
            <a:ext cx="5698797" cy="1908215"/>
          </a:xfrm>
          <a:prstGeom prst="rect">
            <a:avLst/>
          </a:prstGeom>
          <a:noFill/>
        </p:spPr>
        <p:txBody>
          <a:bodyPr wrap="square" rtlCol="0">
            <a:spAutoFit/>
          </a:bodyPr>
          <a:lstStyle/>
          <a:p>
            <a:pPr algn="ctr"/>
            <a:r>
              <a:rPr lang="en-US" altLang="ja-JP" sz="8800" b="1" err="1">
                <a:latin typeface="+mn-ea"/>
                <a:cs typeface="ADLaM Display" panose="02010000000000000000" pitchFamily="2" charset="0"/>
              </a:rPr>
              <a:t>TU</a:t>
            </a:r>
            <a:r>
              <a:rPr lang="en-US" altLang="ja-JP" sz="8000" b="1" err="1">
                <a:latin typeface="+mn-ea"/>
                <a:cs typeface="ADLaM Display" panose="02010000000000000000" pitchFamily="2" charset="0"/>
              </a:rPr>
              <a:t>rn</a:t>
            </a:r>
            <a:r>
              <a:rPr kumimoji="1" lang="en-US" altLang="ja-JP" sz="8000" b="1" err="1">
                <a:latin typeface="+mn-ea"/>
                <a:cs typeface="ADLaM Display" panose="02010000000000000000" pitchFamily="2" charset="0"/>
              </a:rPr>
              <a:t>ing</a:t>
            </a:r>
            <a:endParaRPr kumimoji="1" lang="en-US" altLang="ja-JP" sz="8000" b="1">
              <a:latin typeface="+mn-ea"/>
              <a:cs typeface="ADLaM Display" panose="02010000000000000000" pitchFamily="2" charset="0"/>
            </a:endParaRPr>
          </a:p>
          <a:p>
            <a:pPr algn="ctr"/>
            <a:r>
              <a:rPr lang="en-US" altLang="ja-JP" sz="3000" b="1"/>
              <a:t>~</a:t>
            </a:r>
            <a:r>
              <a:rPr lang="ja-JP" altLang="en-US" sz="2800" b="1"/>
              <a:t>コンパクトシティへの転換</a:t>
            </a:r>
            <a:r>
              <a:rPr lang="en-US" altLang="ja-JP" sz="3000" b="1"/>
              <a:t>~</a:t>
            </a:r>
            <a:endParaRPr lang="ja-JP" altLang="en-US" sz="3000" b="1"/>
          </a:p>
        </p:txBody>
      </p:sp>
      <p:grpSp>
        <p:nvGrpSpPr>
          <p:cNvPr id="6" name="グループ化 5">
            <a:extLst>
              <a:ext uri="{FF2B5EF4-FFF2-40B4-BE49-F238E27FC236}">
                <a16:creationId xmlns:a16="http://schemas.microsoft.com/office/drawing/2014/main" id="{F7349525-9A9C-09A8-793A-62EB8B807BC2}"/>
              </a:ext>
            </a:extLst>
          </p:cNvPr>
          <p:cNvGrpSpPr/>
          <p:nvPr/>
        </p:nvGrpSpPr>
        <p:grpSpPr>
          <a:xfrm>
            <a:off x="7207663" y="4431967"/>
            <a:ext cx="861849" cy="861849"/>
            <a:chOff x="138108" y="1536344"/>
            <a:chExt cx="861849" cy="861849"/>
          </a:xfrm>
        </p:grpSpPr>
        <p:sp>
          <p:nvSpPr>
            <p:cNvPr id="7" name="楕円 6">
              <a:extLst>
                <a:ext uri="{FF2B5EF4-FFF2-40B4-BE49-F238E27FC236}">
                  <a16:creationId xmlns:a16="http://schemas.microsoft.com/office/drawing/2014/main" id="{25DE35E6-3DC3-B1F9-EF8B-4F84CE2F5D5A}"/>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F39DD0C6-ECD2-B399-5029-350D8EA21DA6}"/>
                </a:ext>
              </a:extLst>
            </p:cNvPr>
            <p:cNvGrpSpPr/>
            <p:nvPr/>
          </p:nvGrpSpPr>
          <p:grpSpPr>
            <a:xfrm>
              <a:off x="515689" y="1620019"/>
              <a:ext cx="106686" cy="693788"/>
              <a:chOff x="515689" y="1620019"/>
              <a:chExt cx="106686" cy="693788"/>
            </a:xfrm>
            <a:solidFill>
              <a:schemeClr val="bg1"/>
            </a:solidFill>
          </p:grpSpPr>
          <p:sp>
            <p:nvSpPr>
              <p:cNvPr id="16" name="楕円 15">
                <a:extLst>
                  <a:ext uri="{FF2B5EF4-FFF2-40B4-BE49-F238E27FC236}">
                    <a16:creationId xmlns:a16="http://schemas.microsoft.com/office/drawing/2014/main" id="{A187239D-80C5-CCFB-14A1-7BFD6E383F10}"/>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721FA22C-5251-7E11-522C-36E6C0FF5987}"/>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AB522EBC-B7FB-8664-C96F-7E70286EEAF8}"/>
                </a:ext>
              </a:extLst>
            </p:cNvPr>
            <p:cNvGrpSpPr/>
            <p:nvPr/>
          </p:nvGrpSpPr>
          <p:grpSpPr>
            <a:xfrm rot="7084715">
              <a:off x="515689" y="1620374"/>
              <a:ext cx="106686" cy="693788"/>
              <a:chOff x="515689" y="1620019"/>
              <a:chExt cx="106686" cy="693788"/>
            </a:xfrm>
            <a:solidFill>
              <a:schemeClr val="bg1"/>
            </a:solidFill>
          </p:grpSpPr>
          <p:sp>
            <p:nvSpPr>
              <p:cNvPr id="14" name="楕円 13">
                <a:extLst>
                  <a:ext uri="{FF2B5EF4-FFF2-40B4-BE49-F238E27FC236}">
                    <a16:creationId xmlns:a16="http://schemas.microsoft.com/office/drawing/2014/main" id="{E274A419-DC82-9A44-6999-28B3417A9085}"/>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1AC2F25D-6F95-B4F0-D31F-846C23CCA703}"/>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8A2C55CD-7924-50B2-B460-3D35F9030452}"/>
                </a:ext>
              </a:extLst>
            </p:cNvPr>
            <p:cNvGrpSpPr/>
            <p:nvPr/>
          </p:nvGrpSpPr>
          <p:grpSpPr>
            <a:xfrm rot="3554011">
              <a:off x="518409" y="1620019"/>
              <a:ext cx="106686" cy="693788"/>
              <a:chOff x="515689" y="1620019"/>
              <a:chExt cx="106686" cy="693788"/>
            </a:xfrm>
            <a:solidFill>
              <a:schemeClr val="bg1"/>
            </a:solidFill>
          </p:grpSpPr>
          <p:sp>
            <p:nvSpPr>
              <p:cNvPr id="12" name="楕円 11">
                <a:extLst>
                  <a:ext uri="{FF2B5EF4-FFF2-40B4-BE49-F238E27FC236}">
                    <a16:creationId xmlns:a16="http://schemas.microsoft.com/office/drawing/2014/main" id="{40C01A52-69C3-177A-19E9-3AEA79FF3CDF}"/>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0467326-3252-64E1-2F2E-3E9FD5552BDB}"/>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楕円 10">
              <a:extLst>
                <a:ext uri="{FF2B5EF4-FFF2-40B4-BE49-F238E27FC236}">
                  <a16:creationId xmlns:a16="http://schemas.microsoft.com/office/drawing/2014/main" id="{395101EE-AC91-912C-0808-E2F15D5CC917}"/>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FFD6473E-DAAC-5B90-AB0C-B49F93E7EB71}"/>
              </a:ext>
            </a:extLst>
          </p:cNvPr>
          <p:cNvGrpSpPr/>
          <p:nvPr/>
        </p:nvGrpSpPr>
        <p:grpSpPr>
          <a:xfrm>
            <a:off x="1662417" y="1648253"/>
            <a:ext cx="861849" cy="861849"/>
            <a:chOff x="138108" y="1536344"/>
            <a:chExt cx="861849" cy="861849"/>
          </a:xfrm>
        </p:grpSpPr>
        <p:sp>
          <p:nvSpPr>
            <p:cNvPr id="19" name="楕円 18">
              <a:extLst>
                <a:ext uri="{FF2B5EF4-FFF2-40B4-BE49-F238E27FC236}">
                  <a16:creationId xmlns:a16="http://schemas.microsoft.com/office/drawing/2014/main" id="{ACBCD089-4F46-4353-BA4E-04C999842CD3}"/>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02947FC8-1E8B-7C17-78D9-FCC9253A7490}"/>
                </a:ext>
              </a:extLst>
            </p:cNvPr>
            <p:cNvGrpSpPr/>
            <p:nvPr/>
          </p:nvGrpSpPr>
          <p:grpSpPr>
            <a:xfrm>
              <a:off x="515689" y="1620019"/>
              <a:ext cx="106686" cy="693788"/>
              <a:chOff x="515689" y="1620019"/>
              <a:chExt cx="106686" cy="693788"/>
            </a:xfrm>
            <a:solidFill>
              <a:schemeClr val="bg1"/>
            </a:solidFill>
          </p:grpSpPr>
          <p:sp>
            <p:nvSpPr>
              <p:cNvPr id="28" name="楕円 27">
                <a:extLst>
                  <a:ext uri="{FF2B5EF4-FFF2-40B4-BE49-F238E27FC236}">
                    <a16:creationId xmlns:a16="http://schemas.microsoft.com/office/drawing/2014/main" id="{1DEA4F89-DA34-33DE-2FA3-8D09FF168207}"/>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0D4D435C-63D9-DCF1-D182-214C47AD7064}"/>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CA990909-4040-EB40-7106-9CCAE7BEA633}"/>
                </a:ext>
              </a:extLst>
            </p:cNvPr>
            <p:cNvGrpSpPr/>
            <p:nvPr/>
          </p:nvGrpSpPr>
          <p:grpSpPr>
            <a:xfrm rot="7084715">
              <a:off x="515689" y="1620374"/>
              <a:ext cx="106686" cy="693788"/>
              <a:chOff x="515689" y="1620019"/>
              <a:chExt cx="106686" cy="693788"/>
            </a:xfrm>
            <a:solidFill>
              <a:schemeClr val="bg1"/>
            </a:solidFill>
          </p:grpSpPr>
          <p:sp>
            <p:nvSpPr>
              <p:cNvPr id="26" name="楕円 25">
                <a:extLst>
                  <a:ext uri="{FF2B5EF4-FFF2-40B4-BE49-F238E27FC236}">
                    <a16:creationId xmlns:a16="http://schemas.microsoft.com/office/drawing/2014/main" id="{F7C63872-CDED-CD74-A587-6502B5C201E4}"/>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F237690-1B9A-613C-DBF7-7068C54F6CCD}"/>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7D74E2F3-C824-800B-6045-F884749B5C28}"/>
                </a:ext>
              </a:extLst>
            </p:cNvPr>
            <p:cNvGrpSpPr/>
            <p:nvPr/>
          </p:nvGrpSpPr>
          <p:grpSpPr>
            <a:xfrm rot="3554011">
              <a:off x="518409" y="1620019"/>
              <a:ext cx="106686" cy="693788"/>
              <a:chOff x="515689" y="1620019"/>
              <a:chExt cx="106686" cy="693788"/>
            </a:xfrm>
            <a:solidFill>
              <a:schemeClr val="bg1"/>
            </a:solidFill>
          </p:grpSpPr>
          <p:sp>
            <p:nvSpPr>
              <p:cNvPr id="24" name="楕円 23">
                <a:extLst>
                  <a:ext uri="{FF2B5EF4-FFF2-40B4-BE49-F238E27FC236}">
                    <a16:creationId xmlns:a16="http://schemas.microsoft.com/office/drawing/2014/main" id="{B680D25C-A933-3620-0708-63B62D9FAED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00130264-1B9A-E955-6C4F-91E075213B3A}"/>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楕円 22">
              <a:extLst>
                <a:ext uri="{FF2B5EF4-FFF2-40B4-BE49-F238E27FC236}">
                  <a16:creationId xmlns:a16="http://schemas.microsoft.com/office/drawing/2014/main" id="{87859CC5-1998-E573-9037-2C31D484B9A9}"/>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7FD6F7CB-57E6-6711-0DF9-FD96E48B1063}"/>
              </a:ext>
            </a:extLst>
          </p:cNvPr>
          <p:cNvSpPr txBox="1"/>
          <p:nvPr/>
        </p:nvSpPr>
        <p:spPr>
          <a:xfrm>
            <a:off x="7691930" y="6465891"/>
            <a:ext cx="1785709" cy="461665"/>
          </a:xfrm>
          <a:prstGeom prst="rect">
            <a:avLst/>
          </a:prstGeom>
          <a:noFill/>
        </p:spPr>
        <p:txBody>
          <a:bodyPr wrap="square">
            <a:spAutoFit/>
          </a:bodyPr>
          <a:lstStyle/>
          <a:p>
            <a:r>
              <a:rPr lang="en-US" altLang="ja-JP" sz="2400" b="1">
                <a:solidFill>
                  <a:schemeClr val="tx1">
                    <a:lumMod val="50000"/>
                    <a:lumOff val="50000"/>
                  </a:schemeClr>
                </a:solidFill>
                <a:latin typeface="+mn-ea"/>
                <a:cs typeface="ADLaM Display" panose="02010000000000000000" pitchFamily="2" charset="0"/>
              </a:rPr>
              <a:t>FU</a:t>
            </a:r>
            <a:r>
              <a:rPr lang="en-US" altLang="ja-JP" sz="2400" b="1">
                <a:latin typeface="+mn-ea"/>
                <a:cs typeface="ADLaM Display" panose="02010000000000000000" pitchFamily="2" charset="0"/>
              </a:rPr>
              <a:t>TU</a:t>
            </a:r>
            <a:r>
              <a:rPr lang="en-US" altLang="ja-JP" sz="2400" b="1">
                <a:solidFill>
                  <a:schemeClr val="tx1">
                    <a:lumMod val="50000"/>
                    <a:lumOff val="50000"/>
                  </a:schemeClr>
                </a:solidFill>
                <a:latin typeface="+mn-ea"/>
                <a:cs typeface="ADLaM Display" panose="02010000000000000000" pitchFamily="2" charset="0"/>
              </a:rPr>
              <a:t>RE</a:t>
            </a:r>
            <a:endParaRPr lang="ja-JP" altLang="en-US" sz="2400">
              <a:solidFill>
                <a:schemeClr val="tx1">
                  <a:lumMod val="50000"/>
                  <a:lumOff val="50000"/>
                </a:schemeClr>
              </a:solidFill>
            </a:endParaRPr>
          </a:p>
        </p:txBody>
      </p:sp>
    </p:spTree>
    <p:extLst>
      <p:ext uri="{BB962C8B-B14F-4D97-AF65-F5344CB8AC3E}">
        <p14:creationId xmlns:p14="http://schemas.microsoft.com/office/powerpoint/2010/main" val="120920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A590F-ED82-68B8-62E7-4D02C3D2DE5E}"/>
            </a:ext>
          </a:extLst>
        </p:cNvPr>
        <p:cNvGrpSpPr/>
        <p:nvPr/>
      </p:nvGrpSpPr>
      <p:grpSpPr>
        <a:xfrm>
          <a:off x="0" y="0"/>
          <a:ext cx="0" cy="0"/>
          <a:chOff x="0" y="0"/>
          <a:chExt cx="0" cy="0"/>
        </a:xfrm>
      </p:grpSpPr>
      <p:sp>
        <p:nvSpPr>
          <p:cNvPr id="55" name="四角形: 角を丸くする 54">
            <a:extLst>
              <a:ext uri="{FF2B5EF4-FFF2-40B4-BE49-F238E27FC236}">
                <a16:creationId xmlns:a16="http://schemas.microsoft.com/office/drawing/2014/main" id="{A896C029-6066-2297-F912-5DE21B834F79}"/>
              </a:ext>
            </a:extLst>
          </p:cNvPr>
          <p:cNvSpPr/>
          <p:nvPr/>
        </p:nvSpPr>
        <p:spPr>
          <a:xfrm>
            <a:off x="4965514" y="4660871"/>
            <a:ext cx="4006017" cy="164015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5E3C8DF-F3DE-6C4A-7C37-5CB7BF0F1F60}"/>
              </a:ext>
            </a:extLst>
          </p:cNvPr>
          <p:cNvSpPr/>
          <p:nvPr/>
        </p:nvSpPr>
        <p:spPr>
          <a:xfrm>
            <a:off x="0" y="-8100"/>
            <a:ext cx="8327871" cy="75243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28FC015-AA7E-5EF1-3380-C403C39F9C9A}"/>
              </a:ext>
            </a:extLst>
          </p:cNvPr>
          <p:cNvSpPr>
            <a:spLocks noGrp="1"/>
          </p:cNvSpPr>
          <p:nvPr>
            <p:ph type="title"/>
          </p:nvPr>
        </p:nvSpPr>
        <p:spPr>
          <a:xfrm>
            <a:off x="668446" y="15764"/>
            <a:ext cx="7558127" cy="733913"/>
          </a:xfrm>
        </p:spPr>
        <p:txBody>
          <a:bodyPr>
            <a:normAutofit fontScale="90000"/>
          </a:bodyPr>
          <a:lstStyle/>
          <a:p>
            <a:r>
              <a:rPr kumimoji="1" lang="en-US" altLang="ja-JP" sz="3300" b="1" err="1"/>
              <a:t>TUrning</a:t>
            </a:r>
            <a:r>
              <a:rPr lang="ja-JP" altLang="en-US" sz="3300" b="1"/>
              <a:t>：提案① 居住誘導 </a:t>
            </a:r>
            <a:r>
              <a:rPr lang="en-US" altLang="ja-JP" sz="2700" b="1"/>
              <a:t>~</a:t>
            </a:r>
            <a:r>
              <a:rPr lang="ja-JP" altLang="en-US" sz="2700" b="1"/>
              <a:t>誘導区域の再設定</a:t>
            </a:r>
            <a:r>
              <a:rPr lang="en-US" altLang="ja-JP" sz="2700" b="1"/>
              <a:t>~</a:t>
            </a:r>
            <a:endParaRPr kumimoji="1" lang="ja-JP" altLang="en-US" sz="2700" b="1"/>
          </a:p>
        </p:txBody>
      </p:sp>
      <p:sp>
        <p:nvSpPr>
          <p:cNvPr id="3" name="スライド番号プレースホルダー 2">
            <a:extLst>
              <a:ext uri="{FF2B5EF4-FFF2-40B4-BE49-F238E27FC236}">
                <a16:creationId xmlns:a16="http://schemas.microsoft.com/office/drawing/2014/main" id="{08E8AB70-28CC-D2BC-1F40-A453BCF4AF98}"/>
              </a:ext>
            </a:extLst>
          </p:cNvPr>
          <p:cNvSpPr>
            <a:spLocks noGrp="1"/>
          </p:cNvSpPr>
          <p:nvPr>
            <p:ph type="sldNum" sz="quarter" idx="12"/>
          </p:nvPr>
        </p:nvSpPr>
        <p:spPr/>
        <p:txBody>
          <a:bodyPr/>
          <a:lstStyle/>
          <a:p>
            <a:fld id="{6BD45834-25AE-4381-9C8C-B34EDB8A8649}" type="slidenum">
              <a:rPr lang="ja-JP" altLang="en-US" smtClean="0"/>
              <a:pPr/>
              <a:t>15</a:t>
            </a:fld>
            <a:endParaRPr lang="ja-JP" altLang="en-US"/>
          </a:p>
        </p:txBody>
      </p:sp>
      <p:sp>
        <p:nvSpPr>
          <p:cNvPr id="7" name="テキスト ボックス 6">
            <a:extLst>
              <a:ext uri="{FF2B5EF4-FFF2-40B4-BE49-F238E27FC236}">
                <a16:creationId xmlns:a16="http://schemas.microsoft.com/office/drawing/2014/main" id="{C31F2EE2-AE79-F39D-3D6F-665ECF1ECF01}"/>
              </a:ext>
            </a:extLst>
          </p:cNvPr>
          <p:cNvSpPr txBox="1"/>
          <p:nvPr/>
        </p:nvSpPr>
        <p:spPr>
          <a:xfrm>
            <a:off x="1267152" y="1243295"/>
            <a:ext cx="184731" cy="369332"/>
          </a:xfrm>
          <a:prstGeom prst="rect">
            <a:avLst/>
          </a:prstGeom>
          <a:noFill/>
        </p:spPr>
        <p:txBody>
          <a:bodyPr wrap="none" rtlCol="0">
            <a:spAutoFit/>
          </a:bodyPr>
          <a:lstStyle/>
          <a:p>
            <a:endParaRPr kumimoji="1" lang="ja-JP" altLang="en-US"/>
          </a:p>
        </p:txBody>
      </p:sp>
      <p:sp>
        <p:nvSpPr>
          <p:cNvPr id="39" name="テキスト ボックス 38">
            <a:extLst>
              <a:ext uri="{FF2B5EF4-FFF2-40B4-BE49-F238E27FC236}">
                <a16:creationId xmlns:a16="http://schemas.microsoft.com/office/drawing/2014/main" id="{EDD42D81-24FE-B081-94EF-3D21EDD78723}"/>
              </a:ext>
            </a:extLst>
          </p:cNvPr>
          <p:cNvSpPr txBox="1"/>
          <p:nvPr/>
        </p:nvSpPr>
        <p:spPr>
          <a:xfrm>
            <a:off x="376010" y="5317111"/>
            <a:ext cx="5936157" cy="984885"/>
          </a:xfrm>
          <a:prstGeom prst="rect">
            <a:avLst/>
          </a:prstGeom>
          <a:noFill/>
        </p:spPr>
        <p:txBody>
          <a:bodyPr wrap="square" rtlCol="0">
            <a:spAutoFit/>
          </a:bodyPr>
          <a:lstStyle/>
          <a:p>
            <a:r>
              <a:rPr lang="ja-JP" altLang="en-US" sz="2000">
                <a:latin typeface="+mn-ea"/>
              </a:rPr>
              <a:t>住宅地分布に合わせた設定</a:t>
            </a:r>
            <a:endParaRPr lang="en-US" altLang="ja-JP" sz="2000">
              <a:latin typeface="+mn-ea"/>
            </a:endParaRPr>
          </a:p>
          <a:p>
            <a:r>
              <a:rPr lang="en-US" altLang="ja-JP" sz="2000" b="1">
                <a:latin typeface="+mn-ea"/>
              </a:rPr>
              <a:t>“</a:t>
            </a:r>
            <a:r>
              <a:rPr lang="ja-JP" altLang="en-US" sz="2000" b="1">
                <a:latin typeface="+mn-ea"/>
              </a:rPr>
              <a:t>状況把握</a:t>
            </a:r>
            <a:r>
              <a:rPr lang="en-US" altLang="ja-JP" sz="2000" b="1">
                <a:latin typeface="+mn-ea"/>
              </a:rPr>
              <a:t>”</a:t>
            </a:r>
            <a:r>
              <a:rPr lang="ja-JP" altLang="en-US" sz="2000" b="1">
                <a:latin typeface="+mn-ea"/>
              </a:rPr>
              <a:t>であり</a:t>
            </a:r>
            <a:r>
              <a:rPr lang="en-US" altLang="ja-JP" sz="2000" b="1">
                <a:latin typeface="+mn-ea"/>
              </a:rPr>
              <a:t>”</a:t>
            </a:r>
            <a:r>
              <a:rPr lang="ja-JP" altLang="en-US" sz="2000" b="1">
                <a:latin typeface="+mn-ea"/>
              </a:rPr>
              <a:t>計画</a:t>
            </a:r>
            <a:r>
              <a:rPr lang="en-US" altLang="ja-JP" sz="2000" b="1">
                <a:latin typeface="+mn-ea"/>
              </a:rPr>
              <a:t>”</a:t>
            </a:r>
            <a:r>
              <a:rPr lang="ja-JP" altLang="en-US" sz="2000" b="1">
                <a:latin typeface="+mn-ea"/>
              </a:rPr>
              <a:t>ではない</a:t>
            </a:r>
            <a:endParaRPr lang="en-US" altLang="ja-JP" sz="2000" b="1">
              <a:latin typeface="+mn-ea"/>
            </a:endParaRPr>
          </a:p>
          <a:p>
            <a:endParaRPr kumimoji="1" lang="ja-JP" altLang="en-US"/>
          </a:p>
        </p:txBody>
      </p:sp>
      <p:sp>
        <p:nvSpPr>
          <p:cNvPr id="41" name="テキスト ボックス 40">
            <a:extLst>
              <a:ext uri="{FF2B5EF4-FFF2-40B4-BE49-F238E27FC236}">
                <a16:creationId xmlns:a16="http://schemas.microsoft.com/office/drawing/2014/main" id="{DFCDE589-4B41-C3C6-EB19-94F3C4F67921}"/>
              </a:ext>
            </a:extLst>
          </p:cNvPr>
          <p:cNvSpPr txBox="1"/>
          <p:nvPr/>
        </p:nvSpPr>
        <p:spPr>
          <a:xfrm>
            <a:off x="5102893" y="4585551"/>
            <a:ext cx="5589743" cy="1969770"/>
          </a:xfrm>
          <a:prstGeom prst="rect">
            <a:avLst/>
          </a:prstGeom>
          <a:noFill/>
        </p:spPr>
        <p:txBody>
          <a:bodyPr wrap="square" rtlCol="0">
            <a:spAutoFit/>
          </a:bodyPr>
          <a:lstStyle/>
          <a:p>
            <a:endParaRPr kumimoji="1" lang="en-US" altLang="ja-JP" b="1"/>
          </a:p>
          <a:p>
            <a:r>
              <a:rPr kumimoji="1" lang="ja-JP" altLang="en-US" sz="2600" b="1">
                <a:latin typeface="+mj-lt"/>
              </a:rPr>
              <a:t>将来あるべき都市構造に</a:t>
            </a:r>
            <a:endParaRPr kumimoji="1" lang="en-US" altLang="ja-JP" sz="2600" b="1">
              <a:latin typeface="+mj-lt"/>
            </a:endParaRPr>
          </a:p>
          <a:p>
            <a:r>
              <a:rPr kumimoji="1" lang="ja-JP" altLang="en-US" sz="2600" b="1">
                <a:latin typeface="+mj-lt"/>
              </a:rPr>
              <a:t>合わせて居住誘導区域の</a:t>
            </a:r>
            <a:endParaRPr kumimoji="1" lang="en-US" altLang="ja-JP" sz="2600" b="1">
              <a:latin typeface="+mj-lt"/>
            </a:endParaRPr>
          </a:p>
          <a:p>
            <a:r>
              <a:rPr lang="ja-JP" altLang="en-US" sz="2600" b="1">
                <a:latin typeface="+mj-lt"/>
              </a:rPr>
              <a:t>再設定を！！</a:t>
            </a:r>
            <a:br>
              <a:rPr kumimoji="1" lang="en-US" altLang="ja-JP" sz="2600" b="1">
                <a:latin typeface="+mj-lt"/>
              </a:rPr>
            </a:br>
            <a:endParaRPr kumimoji="1" lang="ja-JP" altLang="en-US" sz="2600" b="1">
              <a:latin typeface="+mj-lt"/>
            </a:endParaRPr>
          </a:p>
        </p:txBody>
      </p:sp>
      <p:grpSp>
        <p:nvGrpSpPr>
          <p:cNvPr id="24" name="グループ化 23">
            <a:extLst>
              <a:ext uri="{FF2B5EF4-FFF2-40B4-BE49-F238E27FC236}">
                <a16:creationId xmlns:a16="http://schemas.microsoft.com/office/drawing/2014/main" id="{9A544897-72B6-CA98-6583-ED884389A7F6}"/>
              </a:ext>
            </a:extLst>
          </p:cNvPr>
          <p:cNvGrpSpPr/>
          <p:nvPr/>
        </p:nvGrpSpPr>
        <p:grpSpPr>
          <a:xfrm>
            <a:off x="85884" y="96721"/>
            <a:ext cx="573840" cy="573840"/>
            <a:chOff x="138108" y="1536344"/>
            <a:chExt cx="861849" cy="861849"/>
          </a:xfrm>
        </p:grpSpPr>
        <p:sp>
          <p:nvSpPr>
            <p:cNvPr id="27" name="楕円 26">
              <a:extLst>
                <a:ext uri="{FF2B5EF4-FFF2-40B4-BE49-F238E27FC236}">
                  <a16:creationId xmlns:a16="http://schemas.microsoft.com/office/drawing/2014/main" id="{FF8DB00A-AD00-6812-B0A5-0133D66065E2}"/>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2CDECBFD-240E-F274-8C03-50E060434808}"/>
                </a:ext>
              </a:extLst>
            </p:cNvPr>
            <p:cNvGrpSpPr/>
            <p:nvPr/>
          </p:nvGrpSpPr>
          <p:grpSpPr>
            <a:xfrm>
              <a:off x="515689" y="1620019"/>
              <a:ext cx="106686" cy="693788"/>
              <a:chOff x="515689" y="1620019"/>
              <a:chExt cx="106686" cy="693788"/>
            </a:xfrm>
            <a:solidFill>
              <a:schemeClr val="bg1"/>
            </a:solidFill>
          </p:grpSpPr>
          <p:sp>
            <p:nvSpPr>
              <p:cNvPr id="42" name="楕円 41">
                <a:extLst>
                  <a:ext uri="{FF2B5EF4-FFF2-40B4-BE49-F238E27FC236}">
                    <a16:creationId xmlns:a16="http://schemas.microsoft.com/office/drawing/2014/main" id="{950B7B8C-2106-6E92-26FB-87286093DB15}"/>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DEBC7FAA-07F1-02C0-6BCE-69B588D5F456}"/>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0DD59CA7-F0A4-170F-84F4-3CB6E8DEA178}"/>
                </a:ext>
              </a:extLst>
            </p:cNvPr>
            <p:cNvGrpSpPr/>
            <p:nvPr/>
          </p:nvGrpSpPr>
          <p:grpSpPr>
            <a:xfrm rot="7084715">
              <a:off x="515689" y="1620374"/>
              <a:ext cx="106686" cy="693788"/>
              <a:chOff x="515689" y="1620019"/>
              <a:chExt cx="106686" cy="693788"/>
            </a:xfrm>
            <a:solidFill>
              <a:schemeClr val="bg1"/>
            </a:solidFill>
          </p:grpSpPr>
          <p:sp>
            <p:nvSpPr>
              <p:cNvPr id="38" name="楕円 37">
                <a:extLst>
                  <a:ext uri="{FF2B5EF4-FFF2-40B4-BE49-F238E27FC236}">
                    <a16:creationId xmlns:a16="http://schemas.microsoft.com/office/drawing/2014/main" id="{281CB223-21F9-7A02-B841-0F560995535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52B1917F-5268-B3DF-CE64-94A963E4DA6E}"/>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8599D0F4-3655-D212-9769-24E510034A9A}"/>
                </a:ext>
              </a:extLst>
            </p:cNvPr>
            <p:cNvGrpSpPr/>
            <p:nvPr/>
          </p:nvGrpSpPr>
          <p:grpSpPr>
            <a:xfrm rot="3554011">
              <a:off x="518409" y="1620019"/>
              <a:ext cx="106686" cy="693788"/>
              <a:chOff x="515689" y="1620019"/>
              <a:chExt cx="106686" cy="693788"/>
            </a:xfrm>
            <a:solidFill>
              <a:schemeClr val="bg1"/>
            </a:solidFill>
          </p:grpSpPr>
          <p:sp>
            <p:nvSpPr>
              <p:cNvPr id="35" name="楕円 34">
                <a:extLst>
                  <a:ext uri="{FF2B5EF4-FFF2-40B4-BE49-F238E27FC236}">
                    <a16:creationId xmlns:a16="http://schemas.microsoft.com/office/drawing/2014/main" id="{2359AE5B-3C67-049C-D74C-095A98F98B7D}"/>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5A4A6F6F-AB69-1F74-2248-46D598B3DAF6}"/>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楕円 33">
              <a:extLst>
                <a:ext uri="{FF2B5EF4-FFF2-40B4-BE49-F238E27FC236}">
                  <a16:creationId xmlns:a16="http://schemas.microsoft.com/office/drawing/2014/main" id="{B2023B0A-0EDB-A1F3-9F0D-8DCBE2C4E819}"/>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6D378093-101A-922A-24A3-FBB6C0206A6E}"/>
              </a:ext>
            </a:extLst>
          </p:cNvPr>
          <p:cNvGrpSpPr/>
          <p:nvPr/>
        </p:nvGrpSpPr>
        <p:grpSpPr>
          <a:xfrm>
            <a:off x="231663" y="3842176"/>
            <a:ext cx="8801501" cy="2895023"/>
            <a:chOff x="379410" y="3313972"/>
            <a:chExt cx="8720666" cy="3056348"/>
          </a:xfrm>
        </p:grpSpPr>
        <p:sp>
          <p:nvSpPr>
            <p:cNvPr id="46" name="正方形/長方形 45">
              <a:extLst>
                <a:ext uri="{FF2B5EF4-FFF2-40B4-BE49-F238E27FC236}">
                  <a16:creationId xmlns:a16="http://schemas.microsoft.com/office/drawing/2014/main" id="{8E64E794-0237-4BAA-7AC9-4B38CC7DC861}"/>
                </a:ext>
              </a:extLst>
            </p:cNvPr>
            <p:cNvSpPr/>
            <p:nvPr/>
          </p:nvSpPr>
          <p:spPr>
            <a:xfrm>
              <a:off x="379410" y="3327184"/>
              <a:ext cx="4510959" cy="48594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提案：居住誘導区域の再設定</a:t>
              </a:r>
              <a:endParaRPr kumimoji="1" lang="ja-JP" altLang="en-US" sz="2400" b="1"/>
            </a:p>
          </p:txBody>
        </p:sp>
        <p:sp>
          <p:nvSpPr>
            <p:cNvPr id="47" name="正方形/長方形 46">
              <a:extLst>
                <a:ext uri="{FF2B5EF4-FFF2-40B4-BE49-F238E27FC236}">
                  <a16:creationId xmlns:a16="http://schemas.microsoft.com/office/drawing/2014/main" id="{8BA3193C-3EE5-F825-224D-53FBCDA28064}"/>
                </a:ext>
              </a:extLst>
            </p:cNvPr>
            <p:cNvSpPr/>
            <p:nvPr/>
          </p:nvSpPr>
          <p:spPr>
            <a:xfrm>
              <a:off x="383715" y="3313972"/>
              <a:ext cx="8716361" cy="305634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0E134DDF-4B2D-1D54-D617-988E704274A5}"/>
              </a:ext>
            </a:extLst>
          </p:cNvPr>
          <p:cNvGrpSpPr/>
          <p:nvPr/>
        </p:nvGrpSpPr>
        <p:grpSpPr>
          <a:xfrm>
            <a:off x="332179" y="4661836"/>
            <a:ext cx="4006017" cy="1640160"/>
            <a:chOff x="331837" y="4502635"/>
            <a:chExt cx="4006017" cy="1640160"/>
          </a:xfrm>
        </p:grpSpPr>
        <p:sp>
          <p:nvSpPr>
            <p:cNvPr id="50" name="テキスト ボックス 49">
              <a:extLst>
                <a:ext uri="{FF2B5EF4-FFF2-40B4-BE49-F238E27FC236}">
                  <a16:creationId xmlns:a16="http://schemas.microsoft.com/office/drawing/2014/main" id="{CE5E836D-DA86-70DB-019E-78DD1A7A552B}"/>
                </a:ext>
              </a:extLst>
            </p:cNvPr>
            <p:cNvSpPr txBox="1"/>
            <p:nvPr/>
          </p:nvSpPr>
          <p:spPr>
            <a:xfrm>
              <a:off x="1096534" y="4655474"/>
              <a:ext cx="2262158" cy="369332"/>
            </a:xfrm>
            <a:prstGeom prst="rect">
              <a:avLst/>
            </a:prstGeom>
            <a:noFill/>
          </p:spPr>
          <p:txBody>
            <a:bodyPr wrap="none" rtlCol="0">
              <a:spAutoFit/>
            </a:bodyPr>
            <a:lstStyle/>
            <a:p>
              <a:r>
                <a:rPr kumimoji="1" lang="ja-JP" altLang="en-US"/>
                <a:t>現在の居住誘導区域</a:t>
              </a:r>
            </a:p>
          </p:txBody>
        </p:sp>
        <p:sp>
          <p:nvSpPr>
            <p:cNvPr id="57" name="四角形: 角を丸くする 56">
              <a:extLst>
                <a:ext uri="{FF2B5EF4-FFF2-40B4-BE49-F238E27FC236}">
                  <a16:creationId xmlns:a16="http://schemas.microsoft.com/office/drawing/2014/main" id="{E46BE6CF-A168-C4F7-0B58-42EA3A611FF5}"/>
                </a:ext>
              </a:extLst>
            </p:cNvPr>
            <p:cNvSpPr/>
            <p:nvPr/>
          </p:nvSpPr>
          <p:spPr>
            <a:xfrm>
              <a:off x="331837" y="4502635"/>
              <a:ext cx="4006017" cy="1640160"/>
            </a:xfrm>
            <a:prstGeom prst="round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a:extLst>
              <a:ext uri="{FF2B5EF4-FFF2-40B4-BE49-F238E27FC236}">
                <a16:creationId xmlns:a16="http://schemas.microsoft.com/office/drawing/2014/main" id="{81724EE8-5DF9-E63A-2AEC-86DD021A9E9D}"/>
              </a:ext>
            </a:extLst>
          </p:cNvPr>
          <p:cNvGrpSpPr/>
          <p:nvPr/>
        </p:nvGrpSpPr>
        <p:grpSpPr>
          <a:xfrm>
            <a:off x="252717" y="943333"/>
            <a:ext cx="8780447" cy="2485667"/>
            <a:chOff x="379410" y="3313972"/>
            <a:chExt cx="8720666" cy="3056348"/>
          </a:xfrm>
        </p:grpSpPr>
        <p:sp>
          <p:nvSpPr>
            <p:cNvPr id="60" name="正方形/長方形 59">
              <a:extLst>
                <a:ext uri="{FF2B5EF4-FFF2-40B4-BE49-F238E27FC236}">
                  <a16:creationId xmlns:a16="http://schemas.microsoft.com/office/drawing/2014/main" id="{335DAF65-F799-1F3C-6638-99861EFCBEB6}"/>
                </a:ext>
              </a:extLst>
            </p:cNvPr>
            <p:cNvSpPr/>
            <p:nvPr/>
          </p:nvSpPr>
          <p:spPr>
            <a:xfrm>
              <a:off x="379410" y="3327183"/>
              <a:ext cx="1007528" cy="640199"/>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背景</a:t>
              </a:r>
            </a:p>
          </p:txBody>
        </p:sp>
        <p:sp>
          <p:nvSpPr>
            <p:cNvPr id="61" name="正方形/長方形 60">
              <a:extLst>
                <a:ext uri="{FF2B5EF4-FFF2-40B4-BE49-F238E27FC236}">
                  <a16:creationId xmlns:a16="http://schemas.microsoft.com/office/drawing/2014/main" id="{B0B8F997-A53F-84ED-349D-69AD2B36B3BE}"/>
                </a:ext>
              </a:extLst>
            </p:cNvPr>
            <p:cNvSpPr/>
            <p:nvPr/>
          </p:nvSpPr>
          <p:spPr>
            <a:xfrm>
              <a:off x="383715" y="3313972"/>
              <a:ext cx="8716361" cy="3056348"/>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テキスト ボックス 62">
            <a:extLst>
              <a:ext uri="{FF2B5EF4-FFF2-40B4-BE49-F238E27FC236}">
                <a16:creationId xmlns:a16="http://schemas.microsoft.com/office/drawing/2014/main" id="{1EDA757A-2142-2C6B-4681-22F24D3BB0EE}"/>
              </a:ext>
            </a:extLst>
          </p:cNvPr>
          <p:cNvSpPr txBox="1"/>
          <p:nvPr/>
        </p:nvSpPr>
        <p:spPr>
          <a:xfrm>
            <a:off x="1081794" y="1485714"/>
            <a:ext cx="6853158" cy="400110"/>
          </a:xfrm>
          <a:prstGeom prst="rect">
            <a:avLst/>
          </a:prstGeom>
          <a:noFill/>
        </p:spPr>
        <p:txBody>
          <a:bodyPr wrap="none" rtlCol="0">
            <a:spAutoFit/>
          </a:bodyPr>
          <a:lstStyle/>
          <a:p>
            <a:r>
              <a:rPr lang="ja-JP" altLang="en-US" sz="2000"/>
              <a:t>行政サービスの提供・</a:t>
            </a:r>
            <a:r>
              <a:rPr kumimoji="1" lang="ja-JP" altLang="en-US" sz="2000"/>
              <a:t>地域コミュニティを維持するには</a:t>
            </a:r>
            <a:r>
              <a:rPr kumimoji="1" lang="en-US" altLang="ja-JP" sz="2000"/>
              <a:t>…</a:t>
            </a:r>
          </a:p>
        </p:txBody>
      </p:sp>
      <p:sp>
        <p:nvSpPr>
          <p:cNvPr id="64" name="テキスト ボックス 63">
            <a:extLst>
              <a:ext uri="{FF2B5EF4-FFF2-40B4-BE49-F238E27FC236}">
                <a16:creationId xmlns:a16="http://schemas.microsoft.com/office/drawing/2014/main" id="{331F6A7F-F4FB-37E3-918E-65497AE027C1}"/>
              </a:ext>
            </a:extLst>
          </p:cNvPr>
          <p:cNvSpPr txBox="1"/>
          <p:nvPr/>
        </p:nvSpPr>
        <p:spPr>
          <a:xfrm>
            <a:off x="2014419" y="1829899"/>
            <a:ext cx="5261377" cy="430887"/>
          </a:xfrm>
          <a:prstGeom prst="rect">
            <a:avLst/>
          </a:prstGeom>
          <a:noFill/>
        </p:spPr>
        <p:txBody>
          <a:bodyPr wrap="none" rtlCol="0">
            <a:spAutoFit/>
          </a:bodyPr>
          <a:lstStyle/>
          <a:p>
            <a:r>
              <a:rPr lang="ja-JP" altLang="en-US" sz="2200"/>
              <a:t>人口密度の維持</a:t>
            </a:r>
            <a:r>
              <a:rPr lang="en-US" altLang="ja-JP" sz="1600"/>
              <a:t>(</a:t>
            </a:r>
            <a:r>
              <a:rPr lang="ja-JP" altLang="en-US" sz="1600"/>
              <a:t>目標</a:t>
            </a:r>
            <a:r>
              <a:rPr lang="en-US" altLang="ja-JP" sz="1600"/>
              <a:t>:2060</a:t>
            </a:r>
            <a:r>
              <a:rPr lang="ja-JP" altLang="en-US" sz="1600"/>
              <a:t>年に</a:t>
            </a:r>
            <a:r>
              <a:rPr lang="en-US" altLang="ja-JP" sz="1600"/>
              <a:t>40</a:t>
            </a:r>
            <a:r>
              <a:rPr lang="ja-JP" altLang="en-US" sz="1600"/>
              <a:t>人</a:t>
            </a:r>
            <a:r>
              <a:rPr lang="en-US" altLang="ja-JP" sz="1600"/>
              <a:t>/ha)</a:t>
            </a:r>
            <a:r>
              <a:rPr lang="ja-JP" altLang="en-US" sz="2200"/>
              <a:t>が必要</a:t>
            </a:r>
            <a:endParaRPr lang="en-US" altLang="ja-JP" sz="2200"/>
          </a:p>
        </p:txBody>
      </p:sp>
      <p:sp>
        <p:nvSpPr>
          <p:cNvPr id="65" name="テキスト ボックス 64">
            <a:extLst>
              <a:ext uri="{FF2B5EF4-FFF2-40B4-BE49-F238E27FC236}">
                <a16:creationId xmlns:a16="http://schemas.microsoft.com/office/drawing/2014/main" id="{2C992CAB-4CC6-2F0E-B22E-9C96B0EC1BEB}"/>
              </a:ext>
            </a:extLst>
          </p:cNvPr>
          <p:cNvSpPr txBox="1"/>
          <p:nvPr/>
        </p:nvSpPr>
        <p:spPr>
          <a:xfrm>
            <a:off x="301260" y="2852568"/>
            <a:ext cx="9110186" cy="461665"/>
          </a:xfrm>
          <a:prstGeom prst="rect">
            <a:avLst/>
          </a:prstGeom>
          <a:noFill/>
        </p:spPr>
        <p:txBody>
          <a:bodyPr wrap="none" rtlCol="0">
            <a:spAutoFit/>
          </a:bodyPr>
          <a:lstStyle/>
          <a:p>
            <a:r>
              <a:rPr lang="ja-JP" altLang="en-US" sz="2400" b="1"/>
              <a:t>人口が減っても人口密度を維持できる都市構造への転換</a:t>
            </a:r>
            <a:r>
              <a:rPr lang="ja-JP" altLang="en-US" sz="2400"/>
              <a:t>が必須</a:t>
            </a:r>
            <a:endParaRPr lang="en-US" altLang="ja-JP" sz="2400"/>
          </a:p>
        </p:txBody>
      </p:sp>
      <p:pic>
        <p:nvPicPr>
          <p:cNvPr id="9" name="グラフィックス 8" descr="矢印: 直線 単色塗りつぶし">
            <a:extLst>
              <a:ext uri="{FF2B5EF4-FFF2-40B4-BE49-F238E27FC236}">
                <a16:creationId xmlns:a16="http://schemas.microsoft.com/office/drawing/2014/main" id="{86069FD9-B783-6C51-F492-2F963E3BE7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248771" y="2193779"/>
            <a:ext cx="519203" cy="519203"/>
          </a:xfrm>
          <a:prstGeom prst="rect">
            <a:avLst/>
          </a:prstGeom>
        </p:spPr>
      </p:pic>
      <p:sp>
        <p:nvSpPr>
          <p:cNvPr id="11" name="二等辺三角形 10">
            <a:extLst>
              <a:ext uri="{FF2B5EF4-FFF2-40B4-BE49-F238E27FC236}">
                <a16:creationId xmlns:a16="http://schemas.microsoft.com/office/drawing/2014/main" id="{042CAA67-D149-A672-2E44-6DF38DBD1700}"/>
              </a:ext>
            </a:extLst>
          </p:cNvPr>
          <p:cNvSpPr/>
          <p:nvPr/>
        </p:nvSpPr>
        <p:spPr>
          <a:xfrm rot="10800000">
            <a:off x="3805415" y="3439975"/>
            <a:ext cx="1060704" cy="236303"/>
          </a:xfrm>
          <a:prstGeom prst="triangle">
            <a:avLst>
              <a:gd name="adj" fmla="val 47226"/>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グラフィックス 12" descr="山形の矢印 単色塗りつぶし">
            <a:extLst>
              <a:ext uri="{FF2B5EF4-FFF2-40B4-BE49-F238E27FC236}">
                <a16:creationId xmlns:a16="http://schemas.microsoft.com/office/drawing/2014/main" id="{52D9EB11-5340-ED53-736E-8BF1164DEE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7727" y="5151214"/>
            <a:ext cx="607787" cy="607787"/>
          </a:xfrm>
          <a:prstGeom prst="rect">
            <a:avLst/>
          </a:prstGeom>
        </p:spPr>
      </p:pic>
    </p:spTree>
    <p:extLst>
      <p:ext uri="{BB962C8B-B14F-4D97-AF65-F5344CB8AC3E}">
        <p14:creationId xmlns:p14="http://schemas.microsoft.com/office/powerpoint/2010/main" val="3927800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26F9258-D76B-C952-C1A8-CC23B5793C2B}"/>
              </a:ext>
            </a:extLst>
          </p:cNvPr>
          <p:cNvSpPr/>
          <p:nvPr/>
        </p:nvSpPr>
        <p:spPr>
          <a:xfrm>
            <a:off x="0" y="-8100"/>
            <a:ext cx="8327871" cy="75243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a:extLst>
              <a:ext uri="{FF2B5EF4-FFF2-40B4-BE49-F238E27FC236}">
                <a16:creationId xmlns:a16="http://schemas.microsoft.com/office/drawing/2014/main" id="{93BEE057-3A42-7415-806F-31A0CB08578D}"/>
              </a:ext>
            </a:extLst>
          </p:cNvPr>
          <p:cNvSpPr>
            <a:spLocks noGrp="1"/>
          </p:cNvSpPr>
          <p:nvPr>
            <p:ph type="title"/>
          </p:nvPr>
        </p:nvSpPr>
        <p:spPr>
          <a:xfrm>
            <a:off x="675670" y="4003"/>
            <a:ext cx="8415866" cy="733913"/>
          </a:xfrm>
        </p:spPr>
        <p:txBody>
          <a:bodyPr>
            <a:normAutofit/>
          </a:bodyPr>
          <a:lstStyle/>
          <a:p>
            <a:r>
              <a:rPr lang="en-US" altLang="ja-JP" sz="3300" b="1" err="1"/>
              <a:t>TUrning</a:t>
            </a:r>
            <a:r>
              <a:rPr lang="en-US" altLang="ja-JP" sz="3300" b="1"/>
              <a:t>:</a:t>
            </a:r>
            <a:r>
              <a:rPr lang="ja-JP" altLang="en-US" sz="3300" b="1"/>
              <a:t>提案② ネットワーク形成 概要</a:t>
            </a:r>
          </a:p>
        </p:txBody>
      </p:sp>
      <p:sp>
        <p:nvSpPr>
          <p:cNvPr id="4" name="スライド番号プレースホルダー 3">
            <a:extLst>
              <a:ext uri="{FF2B5EF4-FFF2-40B4-BE49-F238E27FC236}">
                <a16:creationId xmlns:a16="http://schemas.microsoft.com/office/drawing/2014/main" id="{B9D65CC8-4B27-1763-9C6E-BE4B9920704E}"/>
              </a:ext>
            </a:extLst>
          </p:cNvPr>
          <p:cNvSpPr>
            <a:spLocks noGrp="1"/>
          </p:cNvSpPr>
          <p:nvPr>
            <p:ph type="sldNum" sz="quarter" idx="12"/>
          </p:nvPr>
        </p:nvSpPr>
        <p:spPr/>
        <p:txBody>
          <a:bodyPr/>
          <a:lstStyle/>
          <a:p>
            <a:fld id="{6BD45834-25AE-4381-9C8C-B34EDB8A8649}" type="slidenum">
              <a:rPr kumimoji="1" lang="ja-JP" altLang="en-US" smtClean="0"/>
              <a:t>16</a:t>
            </a:fld>
            <a:endParaRPr kumimoji="1" lang="ja-JP" altLang="en-US"/>
          </a:p>
        </p:txBody>
      </p:sp>
      <p:sp>
        <p:nvSpPr>
          <p:cNvPr id="3" name="テキスト ボックス 2">
            <a:extLst>
              <a:ext uri="{FF2B5EF4-FFF2-40B4-BE49-F238E27FC236}">
                <a16:creationId xmlns:a16="http://schemas.microsoft.com/office/drawing/2014/main" id="{D2A10D1D-E273-969A-26FD-D190C8EEF808}"/>
              </a:ext>
            </a:extLst>
          </p:cNvPr>
          <p:cNvSpPr txBox="1"/>
          <p:nvPr/>
        </p:nvSpPr>
        <p:spPr>
          <a:xfrm>
            <a:off x="455064" y="928802"/>
            <a:ext cx="8142134" cy="584775"/>
          </a:xfrm>
          <a:prstGeom prst="rect">
            <a:avLst/>
          </a:prstGeom>
          <a:noFill/>
        </p:spPr>
        <p:txBody>
          <a:bodyPr wrap="square">
            <a:spAutoFit/>
          </a:bodyPr>
          <a:lstStyle/>
          <a:p>
            <a:pPr algn="ctr"/>
            <a:r>
              <a:rPr lang="ja-JP" altLang="en-US" sz="3200" b="1"/>
              <a:t>統合モビリティプラットフォーム</a:t>
            </a:r>
            <a:endParaRPr lang="en-US" altLang="ja-JP" sz="3200"/>
          </a:p>
        </p:txBody>
      </p:sp>
      <p:sp>
        <p:nvSpPr>
          <p:cNvPr id="17" name="テキスト ボックス 16">
            <a:extLst>
              <a:ext uri="{FF2B5EF4-FFF2-40B4-BE49-F238E27FC236}">
                <a16:creationId xmlns:a16="http://schemas.microsoft.com/office/drawing/2014/main" id="{210871BC-56F7-0F91-88DA-091E9E30E10D}"/>
              </a:ext>
            </a:extLst>
          </p:cNvPr>
          <p:cNvSpPr txBox="1"/>
          <p:nvPr/>
        </p:nvSpPr>
        <p:spPr>
          <a:xfrm>
            <a:off x="10206389" y="-16282"/>
            <a:ext cx="4811751" cy="1200329"/>
          </a:xfrm>
          <a:prstGeom prst="rect">
            <a:avLst/>
          </a:prstGeom>
          <a:noFill/>
        </p:spPr>
        <p:txBody>
          <a:bodyPr wrap="square">
            <a:spAutoFit/>
          </a:bodyPr>
          <a:lstStyle/>
          <a:p>
            <a:pPr algn="ctr"/>
            <a:endParaRPr kumimoji="1" lang="en-US" altLang="ja-JP">
              <a:solidFill>
                <a:schemeClr val="tx1"/>
              </a:solidFill>
            </a:endParaRPr>
          </a:p>
          <a:p>
            <a:pPr algn="ctr"/>
            <a:endParaRPr lang="en-US" altLang="ja-JP"/>
          </a:p>
          <a:p>
            <a:pPr algn="ctr"/>
            <a:endParaRPr kumimoji="1" lang="en-US" altLang="ja-JP">
              <a:solidFill>
                <a:schemeClr val="tx1"/>
              </a:solidFill>
            </a:endParaRPr>
          </a:p>
          <a:p>
            <a:pPr algn="ctr"/>
            <a:endParaRPr kumimoji="1" lang="en-US" altLang="ja-JP">
              <a:solidFill>
                <a:schemeClr val="tx1"/>
              </a:solidFill>
            </a:endParaRPr>
          </a:p>
        </p:txBody>
      </p:sp>
      <p:sp>
        <p:nvSpPr>
          <p:cNvPr id="33" name="正方形/長方形 32">
            <a:extLst>
              <a:ext uri="{FF2B5EF4-FFF2-40B4-BE49-F238E27FC236}">
                <a16:creationId xmlns:a16="http://schemas.microsoft.com/office/drawing/2014/main" id="{D88915D1-8729-33E5-3F5C-BCBDF2C0FCD9}"/>
              </a:ext>
            </a:extLst>
          </p:cNvPr>
          <p:cNvSpPr/>
          <p:nvPr/>
        </p:nvSpPr>
        <p:spPr>
          <a:xfrm>
            <a:off x="121815" y="1707322"/>
            <a:ext cx="4112575" cy="3311642"/>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50000"/>
                </a:schemeClr>
              </a:solidFill>
            </a:endParaRPr>
          </a:p>
        </p:txBody>
      </p:sp>
      <p:sp>
        <p:nvSpPr>
          <p:cNvPr id="34" name="正方形/長方形 33">
            <a:extLst>
              <a:ext uri="{FF2B5EF4-FFF2-40B4-BE49-F238E27FC236}">
                <a16:creationId xmlns:a16="http://schemas.microsoft.com/office/drawing/2014/main" id="{2834A07B-2D7F-8778-77CE-6B31A14A5988}"/>
              </a:ext>
            </a:extLst>
          </p:cNvPr>
          <p:cNvSpPr/>
          <p:nvPr/>
        </p:nvSpPr>
        <p:spPr>
          <a:xfrm>
            <a:off x="121602" y="1728693"/>
            <a:ext cx="4109070" cy="371295"/>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t>運営主体</a:t>
            </a:r>
            <a:endParaRPr lang="en-US" altLang="ja-JP" sz="2000" b="1"/>
          </a:p>
        </p:txBody>
      </p:sp>
      <p:sp>
        <p:nvSpPr>
          <p:cNvPr id="35" name="正方形/長方形 34">
            <a:extLst>
              <a:ext uri="{FF2B5EF4-FFF2-40B4-BE49-F238E27FC236}">
                <a16:creationId xmlns:a16="http://schemas.microsoft.com/office/drawing/2014/main" id="{058549DA-EBC4-D716-EFED-449131A44D20}"/>
              </a:ext>
            </a:extLst>
          </p:cNvPr>
          <p:cNvSpPr/>
          <p:nvPr/>
        </p:nvSpPr>
        <p:spPr>
          <a:xfrm>
            <a:off x="137782" y="3078229"/>
            <a:ext cx="4109071" cy="371295"/>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t>プラットフォーム機能（理想）</a:t>
            </a:r>
            <a:endParaRPr lang="en-US" altLang="ja-JP" sz="2000" b="1"/>
          </a:p>
        </p:txBody>
      </p:sp>
      <p:sp>
        <p:nvSpPr>
          <p:cNvPr id="37" name="テキスト ボックス 36">
            <a:extLst>
              <a:ext uri="{FF2B5EF4-FFF2-40B4-BE49-F238E27FC236}">
                <a16:creationId xmlns:a16="http://schemas.microsoft.com/office/drawing/2014/main" id="{FEBE6DD1-5F18-037F-2746-589731A9EBB6}"/>
              </a:ext>
            </a:extLst>
          </p:cNvPr>
          <p:cNvSpPr txBox="1"/>
          <p:nvPr/>
        </p:nvSpPr>
        <p:spPr>
          <a:xfrm>
            <a:off x="252651" y="2236486"/>
            <a:ext cx="3861411" cy="769441"/>
          </a:xfrm>
          <a:prstGeom prst="rect">
            <a:avLst/>
          </a:prstGeom>
          <a:noFill/>
        </p:spPr>
        <p:txBody>
          <a:bodyPr wrap="square">
            <a:spAutoFit/>
          </a:bodyPr>
          <a:lstStyle/>
          <a:p>
            <a:pPr algn="ctr"/>
            <a:r>
              <a:rPr lang="ja-JP" altLang="en-US" sz="2400" b="1"/>
              <a:t>つちうら</a:t>
            </a:r>
            <a:r>
              <a:rPr lang="en-US" altLang="ja-JP" sz="2400" b="1" err="1"/>
              <a:t>MaaS</a:t>
            </a:r>
            <a:r>
              <a:rPr lang="ja-JP" altLang="en-US" sz="2400" b="1"/>
              <a:t>推進協議会</a:t>
            </a:r>
            <a:endParaRPr lang="en-US" altLang="ja-JP" sz="2400" b="1"/>
          </a:p>
          <a:p>
            <a:pPr algn="ctr"/>
            <a:r>
              <a:rPr lang="en-US" altLang="ja-JP" sz="2000"/>
              <a:t>〈</a:t>
            </a:r>
            <a:r>
              <a:rPr lang="ja-JP" altLang="en-US" sz="2000"/>
              <a:t>関東鉄道</a:t>
            </a:r>
            <a:r>
              <a:rPr lang="en-US" altLang="ja-JP" sz="2000"/>
              <a:t>(</a:t>
            </a:r>
            <a:r>
              <a:rPr lang="ja-JP" altLang="en-US" sz="2000"/>
              <a:t>株</a:t>
            </a:r>
            <a:r>
              <a:rPr lang="en-US" altLang="ja-JP" sz="2000"/>
              <a:t>)</a:t>
            </a:r>
            <a:r>
              <a:rPr lang="ja-JP" altLang="en-US" sz="2000"/>
              <a:t>が中心</a:t>
            </a:r>
            <a:r>
              <a:rPr lang="en-US" altLang="ja-JP" sz="2000"/>
              <a:t>〉</a:t>
            </a:r>
          </a:p>
        </p:txBody>
      </p:sp>
      <p:sp>
        <p:nvSpPr>
          <p:cNvPr id="39" name="テキスト ボックス 38">
            <a:extLst>
              <a:ext uri="{FF2B5EF4-FFF2-40B4-BE49-F238E27FC236}">
                <a16:creationId xmlns:a16="http://schemas.microsoft.com/office/drawing/2014/main" id="{7C12FA09-3A88-F643-28D6-F447AD14F43F}"/>
              </a:ext>
            </a:extLst>
          </p:cNvPr>
          <p:cNvSpPr txBox="1"/>
          <p:nvPr/>
        </p:nvSpPr>
        <p:spPr>
          <a:xfrm>
            <a:off x="265157" y="3517706"/>
            <a:ext cx="4410314" cy="1477328"/>
          </a:xfrm>
          <a:prstGeom prst="rect">
            <a:avLst/>
          </a:prstGeom>
          <a:noFill/>
        </p:spPr>
        <p:txBody>
          <a:bodyPr wrap="square">
            <a:spAutoFit/>
          </a:bodyPr>
          <a:lstStyle/>
          <a:p>
            <a:pPr algn="just"/>
            <a:r>
              <a:rPr lang="en-US" altLang="ja-JP" sz="1800" kern="100">
                <a:effectLst/>
                <a:latin typeface="+mn-ea"/>
                <a:cs typeface="Times New Roman" panose="02020603050405020304" pitchFamily="18" charset="0"/>
              </a:rPr>
              <a:t>1. </a:t>
            </a:r>
            <a:r>
              <a:rPr lang="ja-JP" altLang="ja-JP" sz="1800" kern="100">
                <a:effectLst/>
                <a:latin typeface="+mn-ea"/>
                <a:cs typeface="Times New Roman" panose="02020603050405020304" pitchFamily="18" charset="0"/>
              </a:rPr>
              <a:t>統合予約システム</a:t>
            </a:r>
          </a:p>
          <a:p>
            <a:pPr algn="just"/>
            <a:r>
              <a:rPr lang="en-US" altLang="ja-JP" sz="1800" kern="100">
                <a:effectLst/>
                <a:latin typeface="+mn-ea"/>
                <a:cs typeface="Times New Roman" panose="02020603050405020304" pitchFamily="18" charset="0"/>
              </a:rPr>
              <a:t>2. </a:t>
            </a:r>
            <a:r>
              <a:rPr lang="ja-JP" altLang="ja-JP" sz="1800" kern="100">
                <a:effectLst/>
                <a:latin typeface="+mn-ea"/>
                <a:cs typeface="Times New Roman" panose="02020603050405020304" pitchFamily="18" charset="0"/>
              </a:rPr>
              <a:t>リアルタイム運行情報</a:t>
            </a:r>
          </a:p>
          <a:p>
            <a:pPr algn="just"/>
            <a:r>
              <a:rPr lang="en-US" altLang="ja-JP" sz="1800" kern="100">
                <a:effectLst/>
                <a:latin typeface="+mn-ea"/>
                <a:cs typeface="Times New Roman" panose="02020603050405020304" pitchFamily="18" charset="0"/>
              </a:rPr>
              <a:t>3. </a:t>
            </a:r>
            <a:r>
              <a:rPr lang="ja-JP" altLang="ja-JP" sz="1800" kern="100">
                <a:effectLst/>
                <a:latin typeface="+mn-ea"/>
                <a:cs typeface="Times New Roman" panose="02020603050405020304" pitchFamily="18" charset="0"/>
              </a:rPr>
              <a:t>多様な決済方法</a:t>
            </a:r>
          </a:p>
          <a:p>
            <a:pPr algn="just"/>
            <a:r>
              <a:rPr lang="en-US" altLang="ja-JP" sz="1800" kern="100">
                <a:effectLst/>
                <a:latin typeface="+mn-ea"/>
                <a:cs typeface="Times New Roman" panose="02020603050405020304" pitchFamily="18" charset="0"/>
              </a:rPr>
              <a:t>4. </a:t>
            </a:r>
            <a:r>
              <a:rPr lang="ja-JP" altLang="ja-JP" sz="1800" kern="100">
                <a:effectLst/>
                <a:latin typeface="+mn-ea"/>
                <a:cs typeface="Times New Roman" panose="02020603050405020304" pitchFamily="18" charset="0"/>
              </a:rPr>
              <a:t>パーソナライズされた移動提案</a:t>
            </a:r>
          </a:p>
          <a:p>
            <a:pPr algn="just"/>
            <a:r>
              <a:rPr lang="en-US" altLang="ja-JP" sz="1800" kern="100">
                <a:effectLst/>
                <a:latin typeface="+mn-ea"/>
                <a:cs typeface="Times New Roman" panose="02020603050405020304" pitchFamily="18" charset="0"/>
              </a:rPr>
              <a:t>5. </a:t>
            </a:r>
            <a:r>
              <a:rPr lang="ja-JP" altLang="ja-JP" sz="1800" kern="100">
                <a:effectLst/>
                <a:latin typeface="+mn-ea"/>
                <a:cs typeface="Times New Roman" panose="02020603050405020304" pitchFamily="18" charset="0"/>
              </a:rPr>
              <a:t>乗り継ぎ最適化機能</a:t>
            </a:r>
          </a:p>
        </p:txBody>
      </p:sp>
      <p:graphicFrame>
        <p:nvGraphicFramePr>
          <p:cNvPr id="40" name="図表 39">
            <a:extLst>
              <a:ext uri="{FF2B5EF4-FFF2-40B4-BE49-F238E27FC236}">
                <a16:creationId xmlns:a16="http://schemas.microsoft.com/office/drawing/2014/main" id="{27ADE228-2B8C-1F1E-4DD0-6C1887C12175}"/>
              </a:ext>
            </a:extLst>
          </p:cNvPr>
          <p:cNvGraphicFramePr/>
          <p:nvPr>
            <p:extLst>
              <p:ext uri="{D42A27DB-BD31-4B8C-83A1-F6EECF244321}">
                <p14:modId xmlns:p14="http://schemas.microsoft.com/office/powerpoint/2010/main" val="3598942161"/>
              </p:ext>
            </p:extLst>
          </p:nvPr>
        </p:nvGraphicFramePr>
        <p:xfrm>
          <a:off x="4141486" y="1609041"/>
          <a:ext cx="4977852" cy="3448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5" name="グラフィックス 44" descr="タクシー 単色塗りつぶし">
            <a:extLst>
              <a:ext uri="{FF2B5EF4-FFF2-40B4-BE49-F238E27FC236}">
                <a16:creationId xmlns:a16="http://schemas.microsoft.com/office/drawing/2014/main" id="{6377E521-5D1D-DD70-1FA5-0FE54EF44A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31022" y="2631433"/>
            <a:ext cx="914400" cy="914400"/>
          </a:xfrm>
          <a:prstGeom prst="rect">
            <a:avLst/>
          </a:prstGeom>
        </p:spPr>
      </p:pic>
      <p:pic>
        <p:nvPicPr>
          <p:cNvPr id="46" name="グラフィックス 45" descr="バス 単色塗りつぶし">
            <a:extLst>
              <a:ext uri="{FF2B5EF4-FFF2-40B4-BE49-F238E27FC236}">
                <a16:creationId xmlns:a16="http://schemas.microsoft.com/office/drawing/2014/main" id="{7FCFB725-826E-46C5-CA2D-8883946061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7091468" y="4207683"/>
            <a:ext cx="914400" cy="914400"/>
          </a:xfrm>
          <a:prstGeom prst="rect">
            <a:avLst/>
          </a:prstGeom>
        </p:spPr>
      </p:pic>
      <p:pic>
        <p:nvPicPr>
          <p:cNvPr id="47" name="グラフィックス 46" descr="車 単色塗りつぶし">
            <a:extLst>
              <a:ext uri="{FF2B5EF4-FFF2-40B4-BE49-F238E27FC236}">
                <a16:creationId xmlns:a16="http://schemas.microsoft.com/office/drawing/2014/main" id="{AB1C7DF8-37CC-EC63-D732-22FF07DF343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8445" y="4226893"/>
            <a:ext cx="914400" cy="914400"/>
          </a:xfrm>
          <a:prstGeom prst="rect">
            <a:avLst/>
          </a:prstGeom>
        </p:spPr>
      </p:pic>
      <p:pic>
        <p:nvPicPr>
          <p:cNvPr id="48" name="グラフィックス 47" descr="スマート フォン 単色塗りつぶし">
            <a:extLst>
              <a:ext uri="{FF2B5EF4-FFF2-40B4-BE49-F238E27FC236}">
                <a16:creationId xmlns:a16="http://schemas.microsoft.com/office/drawing/2014/main" id="{43D25CA9-C2FC-A1C4-D47E-B89DEA6443E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18636" y="2898922"/>
            <a:ext cx="1128525" cy="1128525"/>
          </a:xfrm>
          <a:prstGeom prst="rect">
            <a:avLst/>
          </a:prstGeom>
        </p:spPr>
      </p:pic>
      <p:sp>
        <p:nvSpPr>
          <p:cNvPr id="52" name="テキスト ボックス 51">
            <a:extLst>
              <a:ext uri="{FF2B5EF4-FFF2-40B4-BE49-F238E27FC236}">
                <a16:creationId xmlns:a16="http://schemas.microsoft.com/office/drawing/2014/main" id="{7266E9B8-229F-5425-FB3E-7405851BD65C}"/>
              </a:ext>
            </a:extLst>
          </p:cNvPr>
          <p:cNvSpPr txBox="1"/>
          <p:nvPr/>
        </p:nvSpPr>
        <p:spPr>
          <a:xfrm>
            <a:off x="6715264" y="3502726"/>
            <a:ext cx="2810736" cy="646331"/>
          </a:xfrm>
          <a:prstGeom prst="rect">
            <a:avLst/>
          </a:prstGeom>
          <a:noFill/>
        </p:spPr>
        <p:txBody>
          <a:bodyPr wrap="square">
            <a:spAutoFit/>
          </a:bodyPr>
          <a:lstStyle/>
          <a:p>
            <a:pPr algn="ctr"/>
            <a:r>
              <a:rPr lang="ja-JP" altLang="en-US" b="1">
                <a:solidFill>
                  <a:srgbClr val="FF0000"/>
                </a:solidFill>
              </a:rPr>
              <a:t>のりあい</a:t>
            </a:r>
            <a:endParaRPr lang="en-US" altLang="ja-JP" b="1">
              <a:solidFill>
                <a:srgbClr val="FF0000"/>
              </a:solidFill>
            </a:endParaRPr>
          </a:p>
          <a:p>
            <a:pPr algn="ctr"/>
            <a:r>
              <a:rPr lang="ja-JP" altLang="en-US" b="1">
                <a:solidFill>
                  <a:srgbClr val="FF0000"/>
                </a:solidFill>
              </a:rPr>
              <a:t>タクシー土浦</a:t>
            </a:r>
            <a:endParaRPr lang="en-US" altLang="ja-JP" b="1">
              <a:solidFill>
                <a:srgbClr val="FF0000"/>
              </a:solidFill>
            </a:endParaRPr>
          </a:p>
        </p:txBody>
      </p:sp>
      <p:sp>
        <p:nvSpPr>
          <p:cNvPr id="53" name="テキスト ボックス 52">
            <a:extLst>
              <a:ext uri="{FF2B5EF4-FFF2-40B4-BE49-F238E27FC236}">
                <a16:creationId xmlns:a16="http://schemas.microsoft.com/office/drawing/2014/main" id="{89C59A97-2C79-763D-7D61-E2A2A6AFCB7D}"/>
              </a:ext>
            </a:extLst>
          </p:cNvPr>
          <p:cNvSpPr txBox="1"/>
          <p:nvPr/>
        </p:nvSpPr>
        <p:spPr>
          <a:xfrm>
            <a:off x="6385367" y="1887318"/>
            <a:ext cx="2810736" cy="646331"/>
          </a:xfrm>
          <a:prstGeom prst="rect">
            <a:avLst/>
          </a:prstGeom>
          <a:noFill/>
        </p:spPr>
        <p:txBody>
          <a:bodyPr wrap="square">
            <a:spAutoFit/>
          </a:bodyPr>
          <a:lstStyle/>
          <a:p>
            <a:pPr algn="ctr"/>
            <a:r>
              <a:rPr lang="ja-JP" altLang="en-US" b="1">
                <a:solidFill>
                  <a:srgbClr val="FF0000"/>
                </a:solidFill>
              </a:rPr>
              <a:t>路線バス</a:t>
            </a:r>
          </a:p>
          <a:p>
            <a:pPr algn="ctr"/>
            <a:r>
              <a:rPr lang="ja-JP" altLang="en-US" b="1">
                <a:solidFill>
                  <a:srgbClr val="FF0000"/>
                </a:solidFill>
              </a:rPr>
              <a:t>（関鉄）</a:t>
            </a:r>
            <a:endParaRPr lang="en-US" altLang="ja-JP" b="1">
              <a:solidFill>
                <a:srgbClr val="FF0000"/>
              </a:solidFill>
            </a:endParaRPr>
          </a:p>
        </p:txBody>
      </p:sp>
      <p:pic>
        <p:nvPicPr>
          <p:cNvPr id="54" name="グラフィックス 53" descr="バス 単色塗りつぶし">
            <a:extLst>
              <a:ext uri="{FF2B5EF4-FFF2-40B4-BE49-F238E27FC236}">
                <a16:creationId xmlns:a16="http://schemas.microsoft.com/office/drawing/2014/main" id="{D557CC45-C6B1-45A2-CB13-096FB0C195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2845" y="1668603"/>
            <a:ext cx="914400" cy="804129"/>
          </a:xfrm>
          <a:prstGeom prst="rect">
            <a:avLst/>
          </a:prstGeom>
        </p:spPr>
      </p:pic>
      <p:sp>
        <p:nvSpPr>
          <p:cNvPr id="56" name="テキスト ボックス 55">
            <a:extLst>
              <a:ext uri="{FF2B5EF4-FFF2-40B4-BE49-F238E27FC236}">
                <a16:creationId xmlns:a16="http://schemas.microsoft.com/office/drawing/2014/main" id="{699B6925-E473-28BD-63F2-AC78F08BE88C}"/>
              </a:ext>
            </a:extLst>
          </p:cNvPr>
          <p:cNvSpPr txBox="1"/>
          <p:nvPr/>
        </p:nvSpPr>
        <p:spPr>
          <a:xfrm>
            <a:off x="4526131" y="5030355"/>
            <a:ext cx="2516717" cy="646331"/>
          </a:xfrm>
          <a:prstGeom prst="rect">
            <a:avLst/>
          </a:prstGeom>
          <a:noFill/>
        </p:spPr>
        <p:txBody>
          <a:bodyPr wrap="square">
            <a:spAutoFit/>
          </a:bodyPr>
          <a:lstStyle/>
          <a:p>
            <a:pPr algn="ctr"/>
            <a:r>
              <a:rPr lang="ja-JP" altLang="en-US" b="1">
                <a:solidFill>
                  <a:srgbClr val="FF0000"/>
                </a:solidFill>
              </a:rPr>
              <a:t>地域限定</a:t>
            </a:r>
            <a:endParaRPr lang="en-US" altLang="ja-JP" b="1">
              <a:solidFill>
                <a:srgbClr val="FF0000"/>
              </a:solidFill>
            </a:endParaRPr>
          </a:p>
          <a:p>
            <a:pPr algn="ctr"/>
            <a:r>
              <a:rPr lang="ja-JP" altLang="en-US" b="1">
                <a:solidFill>
                  <a:srgbClr val="FF0000"/>
                </a:solidFill>
              </a:rPr>
              <a:t>ライドシェア</a:t>
            </a:r>
            <a:endParaRPr lang="en-US" altLang="ja-JP" b="1">
              <a:solidFill>
                <a:srgbClr val="FF0000"/>
              </a:solidFill>
            </a:endParaRPr>
          </a:p>
        </p:txBody>
      </p:sp>
      <p:sp>
        <p:nvSpPr>
          <p:cNvPr id="57" name="正方形/長方形 56">
            <a:extLst>
              <a:ext uri="{FF2B5EF4-FFF2-40B4-BE49-F238E27FC236}">
                <a16:creationId xmlns:a16="http://schemas.microsoft.com/office/drawing/2014/main" id="{B6AA22B2-B021-0BA4-4FB1-3317CF5C9A25}"/>
              </a:ext>
            </a:extLst>
          </p:cNvPr>
          <p:cNvSpPr/>
          <p:nvPr/>
        </p:nvSpPr>
        <p:spPr>
          <a:xfrm>
            <a:off x="4331449" y="1689785"/>
            <a:ext cx="4732651" cy="5061224"/>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50000"/>
                </a:schemeClr>
              </a:solidFill>
            </a:endParaRPr>
          </a:p>
        </p:txBody>
      </p:sp>
      <p:sp>
        <p:nvSpPr>
          <p:cNvPr id="61" name="四角形: 角を丸くする 60">
            <a:extLst>
              <a:ext uri="{FF2B5EF4-FFF2-40B4-BE49-F238E27FC236}">
                <a16:creationId xmlns:a16="http://schemas.microsoft.com/office/drawing/2014/main" id="{ECB77935-7E27-D5CA-C129-D9C16DCE6E15}"/>
              </a:ext>
            </a:extLst>
          </p:cNvPr>
          <p:cNvSpPr/>
          <p:nvPr/>
        </p:nvSpPr>
        <p:spPr>
          <a:xfrm>
            <a:off x="5187216" y="5715839"/>
            <a:ext cx="3069532" cy="87860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地区内外で</a:t>
            </a:r>
            <a:endParaRPr lang="en-US" altLang="ja-JP">
              <a:solidFill>
                <a:schemeClr val="tx1"/>
              </a:solidFill>
            </a:endParaRPr>
          </a:p>
          <a:p>
            <a:pPr algn="ctr"/>
            <a:r>
              <a:rPr lang="ja-JP" altLang="en-US">
                <a:solidFill>
                  <a:schemeClr val="tx1"/>
                </a:solidFill>
              </a:rPr>
              <a:t>ネットワークが形成され</a:t>
            </a:r>
            <a:endParaRPr lang="en-US" altLang="ja-JP">
              <a:solidFill>
                <a:schemeClr val="tx1"/>
              </a:solidFill>
            </a:endParaRPr>
          </a:p>
          <a:p>
            <a:pPr algn="ctr"/>
            <a:r>
              <a:rPr lang="ja-JP" altLang="en-US">
                <a:solidFill>
                  <a:schemeClr val="tx1"/>
                </a:solidFill>
              </a:rPr>
              <a:t>利便性向上！！</a:t>
            </a:r>
            <a:endParaRPr lang="en-US" altLang="ja-JP">
              <a:solidFill>
                <a:schemeClr val="tx1"/>
              </a:solidFill>
            </a:endParaRPr>
          </a:p>
        </p:txBody>
      </p:sp>
      <p:sp>
        <p:nvSpPr>
          <p:cNvPr id="62" name="四角形: 角を丸くする 61">
            <a:extLst>
              <a:ext uri="{FF2B5EF4-FFF2-40B4-BE49-F238E27FC236}">
                <a16:creationId xmlns:a16="http://schemas.microsoft.com/office/drawing/2014/main" id="{2E8704AE-7229-E6ED-3E02-C72A20AFFB31}"/>
              </a:ext>
            </a:extLst>
          </p:cNvPr>
          <p:cNvSpPr/>
          <p:nvPr/>
        </p:nvSpPr>
        <p:spPr>
          <a:xfrm>
            <a:off x="325408" y="5144631"/>
            <a:ext cx="3673937" cy="1593368"/>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テキスト ボックス 63">
            <a:extLst>
              <a:ext uri="{FF2B5EF4-FFF2-40B4-BE49-F238E27FC236}">
                <a16:creationId xmlns:a16="http://schemas.microsoft.com/office/drawing/2014/main" id="{92EAAFE6-8D58-E29F-744F-4EFB4C6C9E5D}"/>
              </a:ext>
            </a:extLst>
          </p:cNvPr>
          <p:cNvSpPr txBox="1"/>
          <p:nvPr/>
        </p:nvSpPr>
        <p:spPr>
          <a:xfrm>
            <a:off x="383015" y="5180942"/>
            <a:ext cx="3673936" cy="1477328"/>
          </a:xfrm>
          <a:prstGeom prst="rect">
            <a:avLst/>
          </a:prstGeom>
          <a:noFill/>
        </p:spPr>
        <p:txBody>
          <a:bodyPr wrap="square">
            <a:spAutoFit/>
          </a:bodyPr>
          <a:lstStyle/>
          <a:p>
            <a:pPr algn="ctr"/>
            <a:r>
              <a:rPr lang="ja-JP" altLang="en-US" b="1"/>
              <a:t>将来ビジョン</a:t>
            </a:r>
            <a:endParaRPr lang="en-US" altLang="ja-JP" b="1"/>
          </a:p>
          <a:p>
            <a:r>
              <a:rPr lang="ja-JP" altLang="en-US"/>
              <a:t>・地域内移動と観光での移動</a:t>
            </a:r>
            <a:endParaRPr lang="en-US" altLang="ja-JP"/>
          </a:p>
          <a:p>
            <a:r>
              <a:rPr lang="ja-JP" altLang="en-US"/>
              <a:t>・グリーンスローモビリティ</a:t>
            </a:r>
            <a:endParaRPr lang="en-US" altLang="ja-JP"/>
          </a:p>
          <a:p>
            <a:r>
              <a:rPr lang="ja-JP" altLang="en-US"/>
              <a:t>などとの新技術との連携</a:t>
            </a:r>
            <a:endParaRPr lang="en-US" altLang="ja-JP"/>
          </a:p>
          <a:p>
            <a:r>
              <a:rPr lang="ja-JP" altLang="en-US"/>
              <a:t>・地域内通貨と連携</a:t>
            </a:r>
            <a:endParaRPr lang="en-US" altLang="ja-JP"/>
          </a:p>
        </p:txBody>
      </p:sp>
      <p:sp>
        <p:nvSpPr>
          <p:cNvPr id="66" name="四角形: 角を丸くする 65">
            <a:extLst>
              <a:ext uri="{FF2B5EF4-FFF2-40B4-BE49-F238E27FC236}">
                <a16:creationId xmlns:a16="http://schemas.microsoft.com/office/drawing/2014/main" id="{918B8B8D-9A2B-F2A9-FD7F-9897992F1CA4}"/>
              </a:ext>
            </a:extLst>
          </p:cNvPr>
          <p:cNvSpPr/>
          <p:nvPr/>
        </p:nvSpPr>
        <p:spPr>
          <a:xfrm>
            <a:off x="1369045" y="779565"/>
            <a:ext cx="6256421" cy="837138"/>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1FFB76BC-6528-8F98-4EB6-3707E45748AD}"/>
              </a:ext>
            </a:extLst>
          </p:cNvPr>
          <p:cNvGrpSpPr/>
          <p:nvPr/>
        </p:nvGrpSpPr>
        <p:grpSpPr>
          <a:xfrm>
            <a:off x="85884" y="96721"/>
            <a:ext cx="573840" cy="573840"/>
            <a:chOff x="138108" y="1536344"/>
            <a:chExt cx="861849" cy="861849"/>
          </a:xfrm>
        </p:grpSpPr>
        <p:sp>
          <p:nvSpPr>
            <p:cNvPr id="16" name="楕円 15">
              <a:extLst>
                <a:ext uri="{FF2B5EF4-FFF2-40B4-BE49-F238E27FC236}">
                  <a16:creationId xmlns:a16="http://schemas.microsoft.com/office/drawing/2014/main" id="{39E702A3-94A5-1AE3-2E0D-00DC7CDAE8F2}"/>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8E0CE475-41C8-D0B4-3DB5-A525417FD171}"/>
                </a:ext>
              </a:extLst>
            </p:cNvPr>
            <p:cNvGrpSpPr/>
            <p:nvPr/>
          </p:nvGrpSpPr>
          <p:grpSpPr>
            <a:xfrm>
              <a:off x="515689" y="1620019"/>
              <a:ext cx="106686" cy="693788"/>
              <a:chOff x="515689" y="1620019"/>
              <a:chExt cx="106686" cy="693788"/>
            </a:xfrm>
            <a:solidFill>
              <a:schemeClr val="bg1"/>
            </a:solidFill>
          </p:grpSpPr>
          <p:sp>
            <p:nvSpPr>
              <p:cNvPr id="43" name="楕円 42">
                <a:extLst>
                  <a:ext uri="{FF2B5EF4-FFF2-40B4-BE49-F238E27FC236}">
                    <a16:creationId xmlns:a16="http://schemas.microsoft.com/office/drawing/2014/main" id="{BF98E45B-20A0-BE34-EF3C-AC42D6F6E307}"/>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D3512373-1166-BFC7-388D-20D6CA35DF3A}"/>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C2DC5785-35DB-7767-5BB6-0FA2251BF7F8}"/>
                </a:ext>
              </a:extLst>
            </p:cNvPr>
            <p:cNvGrpSpPr/>
            <p:nvPr/>
          </p:nvGrpSpPr>
          <p:grpSpPr>
            <a:xfrm rot="7084715">
              <a:off x="515689" y="1620374"/>
              <a:ext cx="106686" cy="693788"/>
              <a:chOff x="515689" y="1620019"/>
              <a:chExt cx="106686" cy="693788"/>
            </a:xfrm>
            <a:solidFill>
              <a:schemeClr val="bg1"/>
            </a:solidFill>
          </p:grpSpPr>
          <p:sp>
            <p:nvSpPr>
              <p:cNvPr id="41" name="楕円 40">
                <a:extLst>
                  <a:ext uri="{FF2B5EF4-FFF2-40B4-BE49-F238E27FC236}">
                    <a16:creationId xmlns:a16="http://schemas.microsoft.com/office/drawing/2014/main" id="{7157527B-938C-D019-1A1F-60F65761B8C3}"/>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FC5C8D0F-4076-75D1-FD67-6C27D698618E}"/>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08169E2E-96A5-E63D-A42D-1DA1D9347EB5}"/>
                </a:ext>
              </a:extLst>
            </p:cNvPr>
            <p:cNvGrpSpPr/>
            <p:nvPr/>
          </p:nvGrpSpPr>
          <p:grpSpPr>
            <a:xfrm rot="3554011">
              <a:off x="518409" y="1620019"/>
              <a:ext cx="106686" cy="693788"/>
              <a:chOff x="515689" y="1620019"/>
              <a:chExt cx="106686" cy="693788"/>
            </a:xfrm>
            <a:solidFill>
              <a:schemeClr val="bg1"/>
            </a:solidFill>
          </p:grpSpPr>
          <p:sp>
            <p:nvSpPr>
              <p:cNvPr id="36" name="楕円 35">
                <a:extLst>
                  <a:ext uri="{FF2B5EF4-FFF2-40B4-BE49-F238E27FC236}">
                    <a16:creationId xmlns:a16="http://schemas.microsoft.com/office/drawing/2014/main" id="{5E86E2A5-AA11-6DDB-AEA3-9848F211414D}"/>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1F6C699-6952-32B5-0EFD-8B020C67E039}"/>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楕円 30">
              <a:extLst>
                <a:ext uri="{FF2B5EF4-FFF2-40B4-BE49-F238E27FC236}">
                  <a16:creationId xmlns:a16="http://schemas.microsoft.com/office/drawing/2014/main" id="{5C1FA9D9-A938-70EF-FC00-0EA933C425EF}"/>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テキスト ボックス 49">
            <a:extLst>
              <a:ext uri="{FF2B5EF4-FFF2-40B4-BE49-F238E27FC236}">
                <a16:creationId xmlns:a16="http://schemas.microsoft.com/office/drawing/2014/main" id="{C79A94CA-26FA-899E-8811-AF17451075AA}"/>
              </a:ext>
            </a:extLst>
          </p:cNvPr>
          <p:cNvSpPr txBox="1"/>
          <p:nvPr/>
        </p:nvSpPr>
        <p:spPr>
          <a:xfrm>
            <a:off x="6509259" y="5037914"/>
            <a:ext cx="2566865" cy="646331"/>
          </a:xfrm>
          <a:prstGeom prst="rect">
            <a:avLst/>
          </a:prstGeom>
          <a:noFill/>
        </p:spPr>
        <p:txBody>
          <a:bodyPr wrap="square">
            <a:spAutoFit/>
          </a:bodyPr>
          <a:lstStyle/>
          <a:p>
            <a:pPr algn="ctr"/>
            <a:r>
              <a:rPr lang="ja-JP" altLang="en-US" b="1">
                <a:solidFill>
                  <a:srgbClr val="FF0000"/>
                </a:solidFill>
              </a:rPr>
              <a:t>つちまるバス</a:t>
            </a:r>
            <a:endParaRPr lang="en-US" altLang="ja-JP" b="1">
              <a:solidFill>
                <a:srgbClr val="FF0000"/>
              </a:solidFill>
            </a:endParaRPr>
          </a:p>
          <a:p>
            <a:pPr algn="ctr"/>
            <a:r>
              <a:rPr lang="ja-JP" altLang="en-US" b="1">
                <a:solidFill>
                  <a:srgbClr val="FF0000"/>
                </a:solidFill>
              </a:rPr>
              <a:t>キララちゃんバス</a:t>
            </a:r>
            <a:endParaRPr lang="en-US" altLang="ja-JP" b="1">
              <a:solidFill>
                <a:srgbClr val="FF0000"/>
              </a:solidFill>
            </a:endParaRPr>
          </a:p>
        </p:txBody>
      </p:sp>
      <p:sp>
        <p:nvSpPr>
          <p:cNvPr id="2" name="テキスト ボックス 1">
            <a:extLst>
              <a:ext uri="{FF2B5EF4-FFF2-40B4-BE49-F238E27FC236}">
                <a16:creationId xmlns:a16="http://schemas.microsoft.com/office/drawing/2014/main" id="{79002E90-D30D-8A48-9FCF-79238F803075}"/>
              </a:ext>
            </a:extLst>
          </p:cNvPr>
          <p:cNvSpPr txBox="1"/>
          <p:nvPr/>
        </p:nvSpPr>
        <p:spPr>
          <a:xfrm>
            <a:off x="3954576" y="3429000"/>
            <a:ext cx="2516717" cy="369332"/>
          </a:xfrm>
          <a:prstGeom prst="rect">
            <a:avLst/>
          </a:prstGeom>
          <a:noFill/>
        </p:spPr>
        <p:txBody>
          <a:bodyPr wrap="square">
            <a:spAutoFit/>
          </a:bodyPr>
          <a:lstStyle/>
          <a:p>
            <a:pPr algn="ctr"/>
            <a:r>
              <a:rPr lang="ja-JP" altLang="en-US" b="1">
                <a:solidFill>
                  <a:srgbClr val="FF0000"/>
                </a:solidFill>
              </a:rPr>
              <a:t>シェアサイクル</a:t>
            </a:r>
            <a:endParaRPr lang="en-US" altLang="ja-JP" b="1">
              <a:solidFill>
                <a:srgbClr val="FF0000"/>
              </a:solidFill>
            </a:endParaRPr>
          </a:p>
        </p:txBody>
      </p:sp>
      <p:pic>
        <p:nvPicPr>
          <p:cNvPr id="8" name="グラフィックス 7" descr="三輪車 単色塗りつぶし">
            <a:extLst>
              <a:ext uri="{FF2B5EF4-FFF2-40B4-BE49-F238E27FC236}">
                <a16:creationId xmlns:a16="http://schemas.microsoft.com/office/drawing/2014/main" id="{310DF1E9-AC16-2143-5670-82BF4A96721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05945" y="2533091"/>
            <a:ext cx="914400" cy="914400"/>
          </a:xfrm>
          <a:prstGeom prst="rect">
            <a:avLst/>
          </a:prstGeom>
        </p:spPr>
      </p:pic>
    </p:spTree>
    <p:custDataLst>
      <p:tags r:id="rId1"/>
    </p:custDataLst>
    <p:extLst>
      <p:ext uri="{BB962C8B-B14F-4D97-AF65-F5344CB8AC3E}">
        <p14:creationId xmlns:p14="http://schemas.microsoft.com/office/powerpoint/2010/main" val="84991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7" grpId="0"/>
      <p:bldP spid="39" grpId="0"/>
      <p:bldGraphic spid="40" grpId="0">
        <p:bldAsOne/>
      </p:bldGraphic>
      <p:bldP spid="52" grpId="0"/>
      <p:bldP spid="53" grpId="0"/>
      <p:bldP spid="56" grpId="0"/>
      <p:bldP spid="57" grpId="0" animBg="1"/>
      <p:bldP spid="61" grpId="0" animBg="1"/>
      <p:bldP spid="62" grpId="0" animBg="1"/>
      <p:bldP spid="64" grpId="0"/>
      <p:bldP spid="5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44EE1-8DAE-FD05-9A0C-1358F885374E}"/>
            </a:ext>
          </a:extLst>
        </p:cNvPr>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CD0FB13B-16FB-0690-0F0E-2BB1CA7A10C2}"/>
              </a:ext>
            </a:extLst>
          </p:cNvPr>
          <p:cNvSpPr/>
          <p:nvPr/>
        </p:nvSpPr>
        <p:spPr>
          <a:xfrm>
            <a:off x="0" y="0"/>
            <a:ext cx="9144000" cy="685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A1ABE7A-EFFE-B2A8-D8B1-116801FEC4FD}"/>
              </a:ext>
            </a:extLst>
          </p:cNvPr>
          <p:cNvSpPr/>
          <p:nvPr/>
        </p:nvSpPr>
        <p:spPr>
          <a:xfrm>
            <a:off x="-1" y="2358960"/>
            <a:ext cx="9144001" cy="25453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B8BF56C5-794C-7A01-B910-4F0F1F8D5E39}"/>
              </a:ext>
            </a:extLst>
          </p:cNvPr>
          <p:cNvSpPr>
            <a:spLocks noGrp="1"/>
          </p:cNvSpPr>
          <p:nvPr>
            <p:ph type="sldNum" sz="quarter" idx="12"/>
          </p:nvPr>
        </p:nvSpPr>
        <p:spPr/>
        <p:txBody>
          <a:bodyPr/>
          <a:lstStyle/>
          <a:p>
            <a:fld id="{6BD45834-25AE-4381-9C8C-B34EDB8A8649}" type="slidenum">
              <a:rPr lang="ja-JP" altLang="en-US" smtClean="0"/>
              <a:pPr/>
              <a:t>17</a:t>
            </a:fld>
            <a:endParaRPr lang="ja-JP" altLang="en-US"/>
          </a:p>
        </p:txBody>
      </p:sp>
      <p:sp>
        <p:nvSpPr>
          <p:cNvPr id="4" name="テキスト ボックス 3">
            <a:extLst>
              <a:ext uri="{FF2B5EF4-FFF2-40B4-BE49-F238E27FC236}">
                <a16:creationId xmlns:a16="http://schemas.microsoft.com/office/drawing/2014/main" id="{A3ECDB34-3D01-1FD8-C811-F9CA7BB40386}"/>
              </a:ext>
            </a:extLst>
          </p:cNvPr>
          <p:cNvSpPr txBox="1"/>
          <p:nvPr/>
        </p:nvSpPr>
        <p:spPr>
          <a:xfrm>
            <a:off x="1653189" y="2748455"/>
            <a:ext cx="5698797" cy="1908215"/>
          </a:xfrm>
          <a:prstGeom prst="rect">
            <a:avLst/>
          </a:prstGeom>
          <a:noFill/>
        </p:spPr>
        <p:txBody>
          <a:bodyPr wrap="square" rtlCol="0">
            <a:spAutoFit/>
          </a:bodyPr>
          <a:lstStyle/>
          <a:p>
            <a:pPr algn="ctr"/>
            <a:r>
              <a:rPr kumimoji="1" lang="en-US" altLang="ja-JP" sz="8800" b="1" err="1">
                <a:latin typeface="+mn-ea"/>
                <a:cs typeface="ADLaM Display" panose="02010000000000000000" pitchFamily="2" charset="0"/>
              </a:rPr>
              <a:t>RE</a:t>
            </a:r>
            <a:r>
              <a:rPr kumimoji="1" lang="en-US" altLang="ja-JP" sz="8000" b="1" err="1">
                <a:latin typeface="+mn-ea"/>
                <a:cs typeface="ADLaM Display" panose="02010000000000000000" pitchFamily="2" charset="0"/>
              </a:rPr>
              <a:t>lating</a:t>
            </a:r>
            <a:endParaRPr kumimoji="1" lang="en-US" altLang="ja-JP" sz="8000" b="1">
              <a:latin typeface="+mn-ea"/>
              <a:cs typeface="ADLaM Display" panose="02010000000000000000" pitchFamily="2" charset="0"/>
            </a:endParaRPr>
          </a:p>
          <a:p>
            <a:pPr algn="ctr"/>
            <a:r>
              <a:rPr lang="en-US" altLang="ja-JP" sz="3000" b="1"/>
              <a:t>~</a:t>
            </a:r>
            <a:r>
              <a:rPr lang="ja-JP" altLang="en-US" sz="3000" b="1"/>
              <a:t>人がつながり笑顔が増える</a:t>
            </a:r>
            <a:r>
              <a:rPr lang="en-US" altLang="ja-JP" sz="3000" b="1"/>
              <a:t>~</a:t>
            </a:r>
            <a:endParaRPr lang="ja-JP" altLang="en-US" sz="3000" b="1"/>
          </a:p>
        </p:txBody>
      </p:sp>
      <p:grpSp>
        <p:nvGrpSpPr>
          <p:cNvPr id="6" name="グループ化 5">
            <a:extLst>
              <a:ext uri="{FF2B5EF4-FFF2-40B4-BE49-F238E27FC236}">
                <a16:creationId xmlns:a16="http://schemas.microsoft.com/office/drawing/2014/main" id="{519C452E-0664-042F-BCD4-4A9F71AE3553}"/>
              </a:ext>
            </a:extLst>
          </p:cNvPr>
          <p:cNvGrpSpPr/>
          <p:nvPr/>
        </p:nvGrpSpPr>
        <p:grpSpPr>
          <a:xfrm>
            <a:off x="7207663" y="4431967"/>
            <a:ext cx="861849" cy="861849"/>
            <a:chOff x="138108" y="1536344"/>
            <a:chExt cx="861849" cy="861849"/>
          </a:xfrm>
        </p:grpSpPr>
        <p:sp>
          <p:nvSpPr>
            <p:cNvPr id="7" name="楕円 6">
              <a:extLst>
                <a:ext uri="{FF2B5EF4-FFF2-40B4-BE49-F238E27FC236}">
                  <a16:creationId xmlns:a16="http://schemas.microsoft.com/office/drawing/2014/main" id="{6D3AA26B-FD16-0114-9518-768F1310A757}"/>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08118D30-FD70-3298-6F75-CBD7C0EA22DC}"/>
                </a:ext>
              </a:extLst>
            </p:cNvPr>
            <p:cNvGrpSpPr/>
            <p:nvPr/>
          </p:nvGrpSpPr>
          <p:grpSpPr>
            <a:xfrm>
              <a:off x="515689" y="1620019"/>
              <a:ext cx="106686" cy="693788"/>
              <a:chOff x="515689" y="1620019"/>
              <a:chExt cx="106686" cy="693788"/>
            </a:xfrm>
            <a:solidFill>
              <a:schemeClr val="bg1"/>
            </a:solidFill>
          </p:grpSpPr>
          <p:sp>
            <p:nvSpPr>
              <p:cNvPr id="16" name="楕円 15">
                <a:extLst>
                  <a:ext uri="{FF2B5EF4-FFF2-40B4-BE49-F238E27FC236}">
                    <a16:creationId xmlns:a16="http://schemas.microsoft.com/office/drawing/2014/main" id="{FA1083CF-2661-467B-5AB8-5AC95985A274}"/>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64668540-7D20-D4B5-FB3B-FC8E158D4C6B}"/>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C720630D-96D0-C8D9-8117-8A7C6D49E60C}"/>
                </a:ext>
              </a:extLst>
            </p:cNvPr>
            <p:cNvGrpSpPr/>
            <p:nvPr/>
          </p:nvGrpSpPr>
          <p:grpSpPr>
            <a:xfrm rot="7084715">
              <a:off x="515689" y="1620374"/>
              <a:ext cx="106686" cy="693788"/>
              <a:chOff x="515689" y="1620019"/>
              <a:chExt cx="106686" cy="693788"/>
            </a:xfrm>
            <a:solidFill>
              <a:schemeClr val="bg1"/>
            </a:solidFill>
          </p:grpSpPr>
          <p:sp>
            <p:nvSpPr>
              <p:cNvPr id="14" name="楕円 13">
                <a:extLst>
                  <a:ext uri="{FF2B5EF4-FFF2-40B4-BE49-F238E27FC236}">
                    <a16:creationId xmlns:a16="http://schemas.microsoft.com/office/drawing/2014/main" id="{6417ECF9-CB15-F332-2956-6DF121407D7E}"/>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B29FB88E-EE87-B81F-20AB-2A9456D4CDD9}"/>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0D852009-2D1B-25DA-AFFC-5B339845AC34}"/>
                </a:ext>
              </a:extLst>
            </p:cNvPr>
            <p:cNvGrpSpPr/>
            <p:nvPr/>
          </p:nvGrpSpPr>
          <p:grpSpPr>
            <a:xfrm rot="3554011">
              <a:off x="518409" y="1620019"/>
              <a:ext cx="106686" cy="693788"/>
              <a:chOff x="515689" y="1620019"/>
              <a:chExt cx="106686" cy="693788"/>
            </a:xfrm>
            <a:solidFill>
              <a:schemeClr val="bg1"/>
            </a:solidFill>
          </p:grpSpPr>
          <p:sp>
            <p:nvSpPr>
              <p:cNvPr id="12" name="楕円 11">
                <a:extLst>
                  <a:ext uri="{FF2B5EF4-FFF2-40B4-BE49-F238E27FC236}">
                    <a16:creationId xmlns:a16="http://schemas.microsoft.com/office/drawing/2014/main" id="{28500005-C91F-F260-1D5B-A265D61101ED}"/>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8BFA5F1F-9854-1B2F-5626-47AF97FA980E}"/>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楕円 10">
              <a:extLst>
                <a:ext uri="{FF2B5EF4-FFF2-40B4-BE49-F238E27FC236}">
                  <a16:creationId xmlns:a16="http://schemas.microsoft.com/office/drawing/2014/main" id="{44A7241E-E943-78D5-9A29-C91167CD65B7}"/>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4D5617F4-996F-4EAE-3851-93D9A3566EAB}"/>
              </a:ext>
            </a:extLst>
          </p:cNvPr>
          <p:cNvGrpSpPr/>
          <p:nvPr/>
        </p:nvGrpSpPr>
        <p:grpSpPr>
          <a:xfrm>
            <a:off x="1662417" y="1648253"/>
            <a:ext cx="861849" cy="861849"/>
            <a:chOff x="138108" y="1536344"/>
            <a:chExt cx="861849" cy="861849"/>
          </a:xfrm>
        </p:grpSpPr>
        <p:sp>
          <p:nvSpPr>
            <p:cNvPr id="19" name="楕円 18">
              <a:extLst>
                <a:ext uri="{FF2B5EF4-FFF2-40B4-BE49-F238E27FC236}">
                  <a16:creationId xmlns:a16="http://schemas.microsoft.com/office/drawing/2014/main" id="{6D45988A-728B-9BD0-DD7B-A3A0FD48D645}"/>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2CCB343A-F84D-D905-80B0-B75A08883673}"/>
                </a:ext>
              </a:extLst>
            </p:cNvPr>
            <p:cNvGrpSpPr/>
            <p:nvPr/>
          </p:nvGrpSpPr>
          <p:grpSpPr>
            <a:xfrm>
              <a:off x="515689" y="1620019"/>
              <a:ext cx="106686" cy="693788"/>
              <a:chOff x="515689" y="1620019"/>
              <a:chExt cx="106686" cy="693788"/>
            </a:xfrm>
            <a:solidFill>
              <a:schemeClr val="bg1"/>
            </a:solidFill>
          </p:grpSpPr>
          <p:sp>
            <p:nvSpPr>
              <p:cNvPr id="28" name="楕円 27">
                <a:extLst>
                  <a:ext uri="{FF2B5EF4-FFF2-40B4-BE49-F238E27FC236}">
                    <a16:creationId xmlns:a16="http://schemas.microsoft.com/office/drawing/2014/main" id="{B391A71F-71D3-77D5-A682-2B5311390A5F}"/>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E397EA36-0CFB-7B08-FE4F-FF790B1457AC}"/>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ACE53A9E-873E-7AD2-C266-AA8B780D9BE5}"/>
                </a:ext>
              </a:extLst>
            </p:cNvPr>
            <p:cNvGrpSpPr/>
            <p:nvPr/>
          </p:nvGrpSpPr>
          <p:grpSpPr>
            <a:xfrm rot="7084715">
              <a:off x="515689" y="1620374"/>
              <a:ext cx="106686" cy="693788"/>
              <a:chOff x="515689" y="1620019"/>
              <a:chExt cx="106686" cy="693788"/>
            </a:xfrm>
            <a:solidFill>
              <a:schemeClr val="bg1"/>
            </a:solidFill>
          </p:grpSpPr>
          <p:sp>
            <p:nvSpPr>
              <p:cNvPr id="26" name="楕円 25">
                <a:extLst>
                  <a:ext uri="{FF2B5EF4-FFF2-40B4-BE49-F238E27FC236}">
                    <a16:creationId xmlns:a16="http://schemas.microsoft.com/office/drawing/2014/main" id="{742834D6-4794-B8F7-2BEC-614F2FA8BCAC}"/>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355657F6-10FF-351E-960B-9E34841AC490}"/>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816F1BBB-9C80-8364-DAA3-4C754016C8F9}"/>
                </a:ext>
              </a:extLst>
            </p:cNvPr>
            <p:cNvGrpSpPr/>
            <p:nvPr/>
          </p:nvGrpSpPr>
          <p:grpSpPr>
            <a:xfrm rot="3554011">
              <a:off x="518409" y="1620019"/>
              <a:ext cx="106686" cy="693788"/>
              <a:chOff x="515689" y="1620019"/>
              <a:chExt cx="106686" cy="693788"/>
            </a:xfrm>
            <a:solidFill>
              <a:schemeClr val="bg1"/>
            </a:solidFill>
          </p:grpSpPr>
          <p:sp>
            <p:nvSpPr>
              <p:cNvPr id="24" name="楕円 23">
                <a:extLst>
                  <a:ext uri="{FF2B5EF4-FFF2-40B4-BE49-F238E27FC236}">
                    <a16:creationId xmlns:a16="http://schemas.microsoft.com/office/drawing/2014/main" id="{6BF58D93-DEEA-A256-7B9B-EB89528E7E30}"/>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ACC6351C-ADCB-D321-1079-B07B716C9442}"/>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楕円 22">
              <a:extLst>
                <a:ext uri="{FF2B5EF4-FFF2-40B4-BE49-F238E27FC236}">
                  <a16:creationId xmlns:a16="http://schemas.microsoft.com/office/drawing/2014/main" id="{BF10A12B-AE8E-4852-696F-D039E28F888F}"/>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2A781391-BAB7-4E49-8F2D-0A832B541DAB}"/>
              </a:ext>
            </a:extLst>
          </p:cNvPr>
          <p:cNvSpPr txBox="1"/>
          <p:nvPr/>
        </p:nvSpPr>
        <p:spPr>
          <a:xfrm>
            <a:off x="7691930" y="6465891"/>
            <a:ext cx="1785709" cy="461665"/>
          </a:xfrm>
          <a:prstGeom prst="rect">
            <a:avLst/>
          </a:prstGeom>
          <a:noFill/>
        </p:spPr>
        <p:txBody>
          <a:bodyPr wrap="square">
            <a:spAutoFit/>
          </a:bodyPr>
          <a:lstStyle/>
          <a:p>
            <a:r>
              <a:rPr lang="en-US" altLang="ja-JP" sz="2400" b="1">
                <a:solidFill>
                  <a:schemeClr val="tx1">
                    <a:lumMod val="50000"/>
                    <a:lumOff val="50000"/>
                  </a:schemeClr>
                </a:solidFill>
                <a:latin typeface="+mn-ea"/>
                <a:cs typeface="ADLaM Display" panose="02010000000000000000" pitchFamily="2" charset="0"/>
              </a:rPr>
              <a:t>FUTU</a:t>
            </a:r>
            <a:r>
              <a:rPr lang="en-US" altLang="ja-JP" sz="2400" b="1">
                <a:latin typeface="+mn-ea"/>
                <a:cs typeface="ADLaM Display" panose="02010000000000000000" pitchFamily="2" charset="0"/>
              </a:rPr>
              <a:t>RE</a:t>
            </a:r>
            <a:endParaRPr lang="ja-JP" altLang="en-US" sz="2400"/>
          </a:p>
        </p:txBody>
      </p:sp>
    </p:spTree>
    <p:extLst>
      <p:ext uri="{BB962C8B-B14F-4D97-AF65-F5344CB8AC3E}">
        <p14:creationId xmlns:p14="http://schemas.microsoft.com/office/powerpoint/2010/main" val="3877609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204A4-4740-4F09-2F14-602CBE8D2AAE}"/>
            </a:ext>
          </a:extLst>
        </p:cNvPr>
        <p:cNvGrpSpPr/>
        <p:nvPr/>
      </p:nvGrpSpPr>
      <p:grpSpPr>
        <a:xfrm>
          <a:off x="0" y="0"/>
          <a:ext cx="0" cy="0"/>
          <a:chOff x="0" y="0"/>
          <a:chExt cx="0" cy="0"/>
        </a:xfrm>
      </p:grpSpPr>
      <p:sp>
        <p:nvSpPr>
          <p:cNvPr id="39" name="楕円 38">
            <a:extLst>
              <a:ext uri="{FF2B5EF4-FFF2-40B4-BE49-F238E27FC236}">
                <a16:creationId xmlns:a16="http://schemas.microsoft.com/office/drawing/2014/main" id="{A9A93779-68AC-78B8-CC73-0A1B741719A2}"/>
              </a:ext>
            </a:extLst>
          </p:cNvPr>
          <p:cNvSpPr/>
          <p:nvPr/>
        </p:nvSpPr>
        <p:spPr>
          <a:xfrm>
            <a:off x="1480642" y="3712793"/>
            <a:ext cx="2435633" cy="1024627"/>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F094D07B-5D03-F33F-1439-C69AD0B24116}"/>
              </a:ext>
            </a:extLst>
          </p:cNvPr>
          <p:cNvSpPr/>
          <p:nvPr/>
        </p:nvSpPr>
        <p:spPr>
          <a:xfrm>
            <a:off x="5011543" y="3703327"/>
            <a:ext cx="2435633" cy="1014083"/>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3A9461D-2F47-78E3-AFD7-87343D937D2C}"/>
              </a:ext>
            </a:extLst>
          </p:cNvPr>
          <p:cNvSpPr/>
          <p:nvPr/>
        </p:nvSpPr>
        <p:spPr>
          <a:xfrm>
            <a:off x="0" y="-8100"/>
            <a:ext cx="8327871" cy="752433"/>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28635FC-11AE-82C1-DE63-BDDD713F3A89}"/>
              </a:ext>
            </a:extLst>
          </p:cNvPr>
          <p:cNvSpPr>
            <a:spLocks noGrp="1"/>
          </p:cNvSpPr>
          <p:nvPr>
            <p:ph type="title"/>
          </p:nvPr>
        </p:nvSpPr>
        <p:spPr>
          <a:xfrm>
            <a:off x="668447" y="15764"/>
            <a:ext cx="7905377" cy="733913"/>
          </a:xfrm>
        </p:spPr>
        <p:txBody>
          <a:bodyPr>
            <a:noAutofit/>
          </a:bodyPr>
          <a:lstStyle/>
          <a:p>
            <a:r>
              <a:rPr kumimoji="1" lang="en-US" altLang="ja-JP" sz="2700" b="1" err="1"/>
              <a:t>R</a:t>
            </a:r>
            <a:r>
              <a:rPr lang="en-US" altLang="ja-JP" sz="2700" b="1" err="1"/>
              <a:t>E</a:t>
            </a:r>
            <a:r>
              <a:rPr kumimoji="1" lang="en-US" altLang="ja-JP" sz="2700" b="1" err="1"/>
              <a:t>lating</a:t>
            </a:r>
            <a:r>
              <a:rPr lang="ja-JP" altLang="en-US" sz="2700" b="1"/>
              <a:t>：提案① </a:t>
            </a:r>
            <a:r>
              <a:rPr lang="ja-JP" altLang="en-US" sz="2200" b="1"/>
              <a:t>住民主体のまちづくり</a:t>
            </a:r>
            <a:r>
              <a:rPr lang="en-US" altLang="ja-JP" sz="1800" b="1"/>
              <a:t>~</a:t>
            </a:r>
            <a:r>
              <a:rPr lang="ja-JP" altLang="en-US" sz="1800" b="1"/>
              <a:t>中学校区対抗花火</a:t>
            </a:r>
            <a:r>
              <a:rPr lang="en-US" altLang="ja-JP" sz="1800" b="1"/>
              <a:t>~</a:t>
            </a:r>
            <a:endParaRPr kumimoji="1" lang="ja-JP" altLang="en-US" sz="1800" b="1"/>
          </a:p>
        </p:txBody>
      </p:sp>
      <p:sp>
        <p:nvSpPr>
          <p:cNvPr id="3" name="スライド番号プレースホルダー 2">
            <a:extLst>
              <a:ext uri="{FF2B5EF4-FFF2-40B4-BE49-F238E27FC236}">
                <a16:creationId xmlns:a16="http://schemas.microsoft.com/office/drawing/2014/main" id="{747A0490-59ED-CA0E-4ED4-3A98C580F355}"/>
              </a:ext>
            </a:extLst>
          </p:cNvPr>
          <p:cNvSpPr>
            <a:spLocks noGrp="1"/>
          </p:cNvSpPr>
          <p:nvPr>
            <p:ph type="sldNum" sz="quarter" idx="12"/>
          </p:nvPr>
        </p:nvSpPr>
        <p:spPr/>
        <p:txBody>
          <a:bodyPr/>
          <a:lstStyle/>
          <a:p>
            <a:fld id="{6BD45834-25AE-4381-9C8C-B34EDB8A8649}" type="slidenum">
              <a:rPr lang="ja-JP" altLang="en-US" smtClean="0"/>
              <a:pPr/>
              <a:t>18</a:t>
            </a:fld>
            <a:endParaRPr lang="ja-JP" altLang="en-US"/>
          </a:p>
        </p:txBody>
      </p:sp>
      <p:pic>
        <p:nvPicPr>
          <p:cNvPr id="11" name="グラフィックス 10" descr="花火 単色塗りつぶし">
            <a:extLst>
              <a:ext uri="{FF2B5EF4-FFF2-40B4-BE49-F238E27FC236}">
                <a16:creationId xmlns:a16="http://schemas.microsoft.com/office/drawing/2014/main" id="{D6DED56F-92E3-D61D-B387-0281A60B8D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7787" y="1615049"/>
            <a:ext cx="1115366" cy="1062817"/>
          </a:xfrm>
          <a:prstGeom prst="rect">
            <a:avLst/>
          </a:prstGeom>
        </p:spPr>
      </p:pic>
      <p:pic>
        <p:nvPicPr>
          <p:cNvPr id="41" name="グラフィックス 40" descr="オフィス ワーカー (男性) 単色塗りつぶし">
            <a:extLst>
              <a:ext uri="{FF2B5EF4-FFF2-40B4-BE49-F238E27FC236}">
                <a16:creationId xmlns:a16="http://schemas.microsoft.com/office/drawing/2014/main" id="{C2EFF3E7-65FB-5C34-0CF1-BE2E098B52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517" y="1784399"/>
            <a:ext cx="937643" cy="893467"/>
          </a:xfrm>
          <a:prstGeom prst="rect">
            <a:avLst/>
          </a:prstGeom>
        </p:spPr>
      </p:pic>
      <p:pic>
        <p:nvPicPr>
          <p:cNvPr id="45" name="グラフィックス 44" descr="工場 枠線">
            <a:extLst>
              <a:ext uri="{FF2B5EF4-FFF2-40B4-BE49-F238E27FC236}">
                <a16:creationId xmlns:a16="http://schemas.microsoft.com/office/drawing/2014/main" id="{BD993466-7983-4FAC-B0C3-E51CCAC0C9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65121" y="1531604"/>
            <a:ext cx="1318226" cy="1256120"/>
          </a:xfrm>
          <a:prstGeom prst="rect">
            <a:avLst/>
          </a:prstGeom>
        </p:spPr>
      </p:pic>
      <p:pic>
        <p:nvPicPr>
          <p:cNvPr id="53" name="グラフィックス 52" descr="フリーハンド 枠線">
            <a:extLst>
              <a:ext uri="{FF2B5EF4-FFF2-40B4-BE49-F238E27FC236}">
                <a16:creationId xmlns:a16="http://schemas.microsoft.com/office/drawing/2014/main" id="{7B79A7C6-A25E-BD18-2CBB-6B04269BB1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96739" y="1728107"/>
            <a:ext cx="1031883" cy="983267"/>
          </a:xfrm>
          <a:prstGeom prst="rect">
            <a:avLst/>
          </a:prstGeom>
        </p:spPr>
      </p:pic>
      <p:pic>
        <p:nvPicPr>
          <p:cNvPr id="59" name="グラフィックス 58" descr="ユーザー 単色塗りつぶし">
            <a:extLst>
              <a:ext uri="{FF2B5EF4-FFF2-40B4-BE49-F238E27FC236}">
                <a16:creationId xmlns:a16="http://schemas.microsoft.com/office/drawing/2014/main" id="{7F386F59-39D5-F546-9439-C684FF3F03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0023" y="1564983"/>
            <a:ext cx="1385331" cy="1320063"/>
          </a:xfrm>
          <a:prstGeom prst="rect">
            <a:avLst/>
          </a:prstGeom>
        </p:spPr>
      </p:pic>
      <p:pic>
        <p:nvPicPr>
          <p:cNvPr id="47" name="グラフィックス 46" descr="くす玉 単色塗りつぶし">
            <a:extLst>
              <a:ext uri="{FF2B5EF4-FFF2-40B4-BE49-F238E27FC236}">
                <a16:creationId xmlns:a16="http://schemas.microsoft.com/office/drawing/2014/main" id="{C906CD64-34DB-CB66-2DC0-9A04FA16809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00000">
            <a:off x="6247608" y="1589307"/>
            <a:ext cx="914400" cy="871319"/>
          </a:xfrm>
          <a:prstGeom prst="rect">
            <a:avLst/>
          </a:prstGeom>
        </p:spPr>
      </p:pic>
      <p:pic>
        <p:nvPicPr>
          <p:cNvPr id="62" name="グラフィックス 61" descr="矢印: 直線 単色塗りつぶし">
            <a:extLst>
              <a:ext uri="{FF2B5EF4-FFF2-40B4-BE49-F238E27FC236}">
                <a16:creationId xmlns:a16="http://schemas.microsoft.com/office/drawing/2014/main" id="{2DCE3828-DEEC-8817-ACFE-8432EC54322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1330942" y="2002877"/>
            <a:ext cx="481127" cy="458459"/>
          </a:xfrm>
          <a:prstGeom prst="rect">
            <a:avLst/>
          </a:prstGeom>
        </p:spPr>
      </p:pic>
      <p:pic>
        <p:nvPicPr>
          <p:cNvPr id="63" name="グラフィックス 62" descr="矢印: 直線 単色塗りつぶし">
            <a:extLst>
              <a:ext uri="{FF2B5EF4-FFF2-40B4-BE49-F238E27FC236}">
                <a16:creationId xmlns:a16="http://schemas.microsoft.com/office/drawing/2014/main" id="{5AFB12C1-0BEA-577C-B5BE-A3ACF4A718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3370288" y="2002877"/>
            <a:ext cx="481127" cy="458459"/>
          </a:xfrm>
          <a:prstGeom prst="rect">
            <a:avLst/>
          </a:prstGeom>
        </p:spPr>
      </p:pic>
      <p:pic>
        <p:nvPicPr>
          <p:cNvPr id="64" name="グラフィックス 63" descr="矢印: 直線 単色塗りつぶし">
            <a:extLst>
              <a:ext uri="{FF2B5EF4-FFF2-40B4-BE49-F238E27FC236}">
                <a16:creationId xmlns:a16="http://schemas.microsoft.com/office/drawing/2014/main" id="{D07CC201-8591-9102-A880-BC84B02765C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5159618" y="2007277"/>
            <a:ext cx="481127" cy="458459"/>
          </a:xfrm>
          <a:prstGeom prst="rect">
            <a:avLst/>
          </a:prstGeom>
        </p:spPr>
      </p:pic>
      <p:pic>
        <p:nvPicPr>
          <p:cNvPr id="65" name="グラフィックス 64" descr="矢印: 直線 単色塗りつぶし">
            <a:extLst>
              <a:ext uri="{FF2B5EF4-FFF2-40B4-BE49-F238E27FC236}">
                <a16:creationId xmlns:a16="http://schemas.microsoft.com/office/drawing/2014/main" id="{6736D7D1-B1F5-0BF4-35B9-8DDE9CB2052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7083351" y="2007277"/>
            <a:ext cx="481127" cy="458459"/>
          </a:xfrm>
          <a:prstGeom prst="rect">
            <a:avLst/>
          </a:prstGeom>
        </p:spPr>
      </p:pic>
      <p:sp>
        <p:nvSpPr>
          <p:cNvPr id="66" name="正方形/長方形 65">
            <a:extLst>
              <a:ext uri="{FF2B5EF4-FFF2-40B4-BE49-F238E27FC236}">
                <a16:creationId xmlns:a16="http://schemas.microsoft.com/office/drawing/2014/main" id="{017FA8B7-4AD0-888F-1B94-EBF86AB23870}"/>
              </a:ext>
            </a:extLst>
          </p:cNvPr>
          <p:cNvSpPr/>
          <p:nvPr/>
        </p:nvSpPr>
        <p:spPr>
          <a:xfrm>
            <a:off x="199697" y="1461845"/>
            <a:ext cx="8732636" cy="1754147"/>
          </a:xfrm>
          <a:prstGeom prst="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63655F13-4546-E308-717F-642DDDCFE7A1}"/>
              </a:ext>
            </a:extLst>
          </p:cNvPr>
          <p:cNvSpPr txBox="1"/>
          <p:nvPr/>
        </p:nvSpPr>
        <p:spPr>
          <a:xfrm>
            <a:off x="211665" y="1465649"/>
            <a:ext cx="1529178" cy="381259"/>
          </a:xfrm>
          <a:prstGeom prst="rect">
            <a:avLst/>
          </a:prstGeom>
          <a:solidFill>
            <a:schemeClr val="accent5">
              <a:lumMod val="20000"/>
              <a:lumOff val="80000"/>
            </a:schemeClr>
          </a:solidFill>
        </p:spPr>
        <p:txBody>
          <a:bodyPr wrap="square">
            <a:spAutoFit/>
          </a:bodyPr>
          <a:lstStyle/>
          <a:p>
            <a:r>
              <a:rPr lang="ja-JP" altLang="en-US" sz="2000" b="1">
                <a:solidFill>
                  <a:schemeClr val="bg1"/>
                </a:solidFill>
              </a:rPr>
              <a:t>花火の流れ</a:t>
            </a:r>
          </a:p>
        </p:txBody>
      </p:sp>
      <p:sp>
        <p:nvSpPr>
          <p:cNvPr id="69" name="テキスト ボックス 68">
            <a:extLst>
              <a:ext uri="{FF2B5EF4-FFF2-40B4-BE49-F238E27FC236}">
                <a16:creationId xmlns:a16="http://schemas.microsoft.com/office/drawing/2014/main" id="{AFB1A0BB-0AAB-AF8B-EEFF-9AAA7AC82210}"/>
              </a:ext>
            </a:extLst>
          </p:cNvPr>
          <p:cNvSpPr txBox="1"/>
          <p:nvPr/>
        </p:nvSpPr>
        <p:spPr>
          <a:xfrm>
            <a:off x="106932" y="2710684"/>
            <a:ext cx="1726475" cy="527897"/>
          </a:xfrm>
          <a:prstGeom prst="rect">
            <a:avLst/>
          </a:prstGeom>
          <a:noFill/>
        </p:spPr>
        <p:txBody>
          <a:bodyPr wrap="square">
            <a:spAutoFit/>
          </a:bodyPr>
          <a:lstStyle/>
          <a:p>
            <a:pPr algn="ctr"/>
            <a:r>
              <a:rPr kumimoji="1" lang="en-US" altLang="ja-JP" sz="1500"/>
              <a:t>NPO</a:t>
            </a:r>
            <a:r>
              <a:rPr kumimoji="1" lang="ja-JP" altLang="en-US" sz="1500"/>
              <a:t>法人が</a:t>
            </a:r>
            <a:endParaRPr kumimoji="1" lang="en-US" altLang="ja-JP" sz="1500"/>
          </a:p>
          <a:p>
            <a:pPr algn="ctr"/>
            <a:r>
              <a:rPr lang="ja-JP" altLang="en-US" sz="1500"/>
              <a:t>企画・運営を行う</a:t>
            </a:r>
          </a:p>
        </p:txBody>
      </p:sp>
      <p:sp>
        <p:nvSpPr>
          <p:cNvPr id="72" name="テキスト ボックス 71">
            <a:extLst>
              <a:ext uri="{FF2B5EF4-FFF2-40B4-BE49-F238E27FC236}">
                <a16:creationId xmlns:a16="http://schemas.microsoft.com/office/drawing/2014/main" id="{EEE5AC8E-4BFE-7009-CAD0-35E52E2B4A2C}"/>
              </a:ext>
            </a:extLst>
          </p:cNvPr>
          <p:cNvSpPr txBox="1"/>
          <p:nvPr/>
        </p:nvSpPr>
        <p:spPr>
          <a:xfrm>
            <a:off x="1833408" y="2710149"/>
            <a:ext cx="1589211" cy="527897"/>
          </a:xfrm>
          <a:prstGeom prst="rect">
            <a:avLst/>
          </a:prstGeom>
          <a:noFill/>
        </p:spPr>
        <p:txBody>
          <a:bodyPr wrap="square">
            <a:spAutoFit/>
          </a:bodyPr>
          <a:lstStyle/>
          <a:p>
            <a:pPr algn="ctr"/>
            <a:r>
              <a:rPr kumimoji="1" lang="ja-JP" altLang="en-US" sz="1500"/>
              <a:t>中学校区ごとに参加者を募集</a:t>
            </a:r>
          </a:p>
        </p:txBody>
      </p:sp>
      <p:sp>
        <p:nvSpPr>
          <p:cNvPr id="73" name="テキスト ボックス 72">
            <a:extLst>
              <a:ext uri="{FF2B5EF4-FFF2-40B4-BE49-F238E27FC236}">
                <a16:creationId xmlns:a16="http://schemas.microsoft.com/office/drawing/2014/main" id="{0CA6243B-2766-2014-5C5E-BFA52E2ED7B8}"/>
              </a:ext>
            </a:extLst>
          </p:cNvPr>
          <p:cNvSpPr txBox="1"/>
          <p:nvPr/>
        </p:nvSpPr>
        <p:spPr>
          <a:xfrm>
            <a:off x="3717890" y="2710149"/>
            <a:ext cx="1589211" cy="527897"/>
          </a:xfrm>
          <a:prstGeom prst="rect">
            <a:avLst/>
          </a:prstGeom>
          <a:noFill/>
        </p:spPr>
        <p:txBody>
          <a:bodyPr wrap="square">
            <a:spAutoFit/>
          </a:bodyPr>
          <a:lstStyle/>
          <a:p>
            <a:pPr algn="ctr"/>
            <a:r>
              <a:rPr lang="ja-JP" altLang="en-US" sz="1500"/>
              <a:t>地域住民</a:t>
            </a:r>
            <a:r>
              <a:rPr kumimoji="1" lang="ja-JP" altLang="en-US" sz="1500"/>
              <a:t>が</a:t>
            </a:r>
            <a:endParaRPr kumimoji="1" lang="en-US" altLang="ja-JP" sz="1500"/>
          </a:p>
          <a:p>
            <a:pPr algn="ctr"/>
            <a:r>
              <a:rPr kumimoji="1" lang="ja-JP" altLang="en-US" sz="1500"/>
              <a:t>デザイン作成</a:t>
            </a:r>
          </a:p>
        </p:txBody>
      </p:sp>
      <p:sp>
        <p:nvSpPr>
          <p:cNvPr id="74" name="テキスト ボックス 73">
            <a:extLst>
              <a:ext uri="{FF2B5EF4-FFF2-40B4-BE49-F238E27FC236}">
                <a16:creationId xmlns:a16="http://schemas.microsoft.com/office/drawing/2014/main" id="{D5AAF764-2360-9FB9-F962-A47BE95C5E73}"/>
              </a:ext>
            </a:extLst>
          </p:cNvPr>
          <p:cNvSpPr txBox="1"/>
          <p:nvPr/>
        </p:nvSpPr>
        <p:spPr>
          <a:xfrm>
            <a:off x="5572797" y="2722065"/>
            <a:ext cx="1589211" cy="527897"/>
          </a:xfrm>
          <a:prstGeom prst="rect">
            <a:avLst/>
          </a:prstGeom>
          <a:noFill/>
        </p:spPr>
        <p:txBody>
          <a:bodyPr wrap="square">
            <a:spAutoFit/>
          </a:bodyPr>
          <a:lstStyle/>
          <a:p>
            <a:pPr algn="ctr"/>
            <a:r>
              <a:rPr lang="ja-JP" altLang="en-US" sz="1500"/>
              <a:t>職人の指導下で花火玉作成</a:t>
            </a:r>
            <a:endParaRPr kumimoji="1" lang="ja-JP" altLang="en-US" sz="1500"/>
          </a:p>
        </p:txBody>
      </p:sp>
      <p:sp>
        <p:nvSpPr>
          <p:cNvPr id="75" name="テキスト ボックス 74">
            <a:extLst>
              <a:ext uri="{FF2B5EF4-FFF2-40B4-BE49-F238E27FC236}">
                <a16:creationId xmlns:a16="http://schemas.microsoft.com/office/drawing/2014/main" id="{39A07EEE-398D-D385-5B22-E89A7428058E}"/>
              </a:ext>
            </a:extLst>
          </p:cNvPr>
          <p:cNvSpPr txBox="1"/>
          <p:nvPr/>
        </p:nvSpPr>
        <p:spPr>
          <a:xfrm>
            <a:off x="7343121" y="2723257"/>
            <a:ext cx="1589211" cy="527897"/>
          </a:xfrm>
          <a:prstGeom prst="rect">
            <a:avLst/>
          </a:prstGeom>
          <a:noFill/>
        </p:spPr>
        <p:txBody>
          <a:bodyPr wrap="square">
            <a:spAutoFit/>
          </a:bodyPr>
          <a:lstStyle/>
          <a:p>
            <a:pPr algn="ctr"/>
            <a:r>
              <a:rPr kumimoji="1" lang="ja-JP" altLang="en-US" sz="1500"/>
              <a:t>土浦花火大会で披露</a:t>
            </a:r>
          </a:p>
        </p:txBody>
      </p:sp>
      <p:pic>
        <p:nvPicPr>
          <p:cNvPr id="1028" name="Picture 4" descr="f:id:AR30:20130804191923j:plain">
            <a:extLst>
              <a:ext uri="{FF2B5EF4-FFF2-40B4-BE49-F238E27FC236}">
                <a16:creationId xmlns:a16="http://schemas.microsoft.com/office/drawing/2014/main" id="{CC84BEF6-AE6E-1C88-6A9B-89D7FC2A4114}"/>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5047" t="12241" r="21448" b="18728"/>
          <a:stretch/>
        </p:blipFill>
        <p:spPr bwMode="auto">
          <a:xfrm>
            <a:off x="1190593" y="4695045"/>
            <a:ext cx="1192618" cy="1025782"/>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descr="花火の写真&#10;&#10;自動的に生成された説明">
            <a:extLst>
              <a:ext uri="{FF2B5EF4-FFF2-40B4-BE49-F238E27FC236}">
                <a16:creationId xmlns:a16="http://schemas.microsoft.com/office/drawing/2014/main" id="{5696B368-7A99-F0C3-6496-F5403EEBBD58}"/>
              </a:ext>
            </a:extLst>
          </p:cNvPr>
          <p:cNvPicPr>
            <a:picLocks noChangeAspect="1"/>
          </p:cNvPicPr>
          <p:nvPr/>
        </p:nvPicPr>
        <p:blipFill>
          <a:blip r:embed="rId18">
            <a:extLst>
              <a:ext uri="{28A0092B-C50C-407E-A947-70E740481C1C}">
                <a14:useLocalDpi xmlns:a14="http://schemas.microsoft.com/office/drawing/2010/main" val="0"/>
              </a:ext>
            </a:extLst>
          </a:blip>
          <a:srcRect t="37957" b="3270"/>
          <a:stretch/>
        </p:blipFill>
        <p:spPr>
          <a:xfrm>
            <a:off x="407472" y="5194265"/>
            <a:ext cx="1175996" cy="1228734"/>
          </a:xfrm>
          <a:prstGeom prst="rect">
            <a:avLst/>
          </a:prstGeom>
        </p:spPr>
      </p:pic>
      <p:sp>
        <p:nvSpPr>
          <p:cNvPr id="14" name="テキスト ボックス 13">
            <a:extLst>
              <a:ext uri="{FF2B5EF4-FFF2-40B4-BE49-F238E27FC236}">
                <a16:creationId xmlns:a16="http://schemas.microsoft.com/office/drawing/2014/main" id="{45962538-B0C4-F142-319C-7017422CE996}"/>
              </a:ext>
            </a:extLst>
          </p:cNvPr>
          <p:cNvSpPr txBox="1"/>
          <p:nvPr/>
        </p:nvSpPr>
        <p:spPr>
          <a:xfrm>
            <a:off x="211922" y="3327407"/>
            <a:ext cx="2749247" cy="400110"/>
          </a:xfrm>
          <a:prstGeom prst="rect">
            <a:avLst/>
          </a:prstGeom>
          <a:solidFill>
            <a:schemeClr val="tx2">
              <a:lumMod val="25000"/>
              <a:lumOff val="75000"/>
            </a:schemeClr>
          </a:solidFill>
        </p:spPr>
        <p:txBody>
          <a:bodyPr wrap="square">
            <a:spAutoFit/>
          </a:bodyPr>
          <a:lstStyle/>
          <a:p>
            <a:r>
              <a:rPr kumimoji="1" lang="ja-JP" altLang="en-US" sz="2000" b="1">
                <a:solidFill>
                  <a:schemeClr val="bg1"/>
                </a:solidFill>
              </a:rPr>
              <a:t>花火作成事業メリット</a:t>
            </a:r>
            <a:endParaRPr kumimoji="1" lang="en-US" altLang="ja-JP" sz="2000" b="1">
              <a:solidFill>
                <a:schemeClr val="bg1"/>
              </a:solidFill>
            </a:endParaRPr>
          </a:p>
        </p:txBody>
      </p:sp>
      <p:sp>
        <p:nvSpPr>
          <p:cNvPr id="16" name="テキスト ボックス 15">
            <a:extLst>
              <a:ext uri="{FF2B5EF4-FFF2-40B4-BE49-F238E27FC236}">
                <a16:creationId xmlns:a16="http://schemas.microsoft.com/office/drawing/2014/main" id="{C168033D-C808-6DFA-80CA-B3A7410EBF34}"/>
              </a:ext>
            </a:extLst>
          </p:cNvPr>
          <p:cNvSpPr txBox="1"/>
          <p:nvPr/>
        </p:nvSpPr>
        <p:spPr>
          <a:xfrm>
            <a:off x="5189661" y="3811683"/>
            <a:ext cx="2079398" cy="830997"/>
          </a:xfrm>
          <a:prstGeom prst="rect">
            <a:avLst/>
          </a:prstGeom>
          <a:noFill/>
        </p:spPr>
        <p:txBody>
          <a:bodyPr wrap="square">
            <a:spAutoFit/>
          </a:bodyPr>
          <a:lstStyle/>
          <a:p>
            <a:pPr algn="ctr"/>
            <a:r>
              <a:rPr kumimoji="1" lang="ja-JP" altLang="en-US" sz="2400"/>
              <a:t>地域住民間の</a:t>
            </a:r>
            <a:endParaRPr kumimoji="1" lang="en-US" altLang="ja-JP" sz="2400"/>
          </a:p>
          <a:p>
            <a:pPr algn="ctr"/>
            <a:r>
              <a:rPr kumimoji="1" lang="ja-JP" altLang="en-US" sz="2400"/>
              <a:t>交流を創出</a:t>
            </a:r>
            <a:endParaRPr kumimoji="1" lang="en-US" altLang="ja-JP" sz="2400"/>
          </a:p>
        </p:txBody>
      </p:sp>
      <p:sp>
        <p:nvSpPr>
          <p:cNvPr id="18" name="テキスト ボックス 17">
            <a:extLst>
              <a:ext uri="{FF2B5EF4-FFF2-40B4-BE49-F238E27FC236}">
                <a16:creationId xmlns:a16="http://schemas.microsoft.com/office/drawing/2014/main" id="{94877453-BDB0-8B90-0236-CC94DB252DED}"/>
              </a:ext>
            </a:extLst>
          </p:cNvPr>
          <p:cNvSpPr txBox="1"/>
          <p:nvPr/>
        </p:nvSpPr>
        <p:spPr>
          <a:xfrm>
            <a:off x="1036724" y="3811238"/>
            <a:ext cx="3271596" cy="830997"/>
          </a:xfrm>
          <a:prstGeom prst="rect">
            <a:avLst/>
          </a:prstGeom>
          <a:noFill/>
        </p:spPr>
        <p:txBody>
          <a:bodyPr wrap="square" lIns="91440" tIns="45720" rIns="91440" bIns="45720" anchor="t">
            <a:spAutoFit/>
          </a:bodyPr>
          <a:lstStyle/>
          <a:p>
            <a:pPr algn="ctr"/>
            <a:r>
              <a:rPr kumimoji="1" lang="ja-JP" altLang="en-US" sz="2400"/>
              <a:t>花火大会に</a:t>
            </a:r>
            <a:endParaRPr kumimoji="1" lang="en-US" altLang="ja-JP" sz="2400"/>
          </a:p>
          <a:p>
            <a:pPr algn="ctr"/>
            <a:r>
              <a:rPr kumimoji="1" lang="ja-JP" altLang="en-US" sz="2400">
                <a:ea typeface="游ゴシック"/>
              </a:rPr>
              <a:t>主体的に</a:t>
            </a:r>
            <a:r>
              <a:rPr lang="ja-JP" altLang="en-US" sz="2400">
                <a:ea typeface="游ゴシック"/>
              </a:rPr>
              <a:t>携わる</a:t>
            </a:r>
          </a:p>
        </p:txBody>
      </p:sp>
      <p:sp>
        <p:nvSpPr>
          <p:cNvPr id="23" name="テキスト ボックス 22">
            <a:extLst>
              <a:ext uri="{FF2B5EF4-FFF2-40B4-BE49-F238E27FC236}">
                <a16:creationId xmlns:a16="http://schemas.microsoft.com/office/drawing/2014/main" id="{79541CD1-D9DC-9E9E-1684-608FA8C80EFB}"/>
              </a:ext>
            </a:extLst>
          </p:cNvPr>
          <p:cNvSpPr txBox="1"/>
          <p:nvPr/>
        </p:nvSpPr>
        <p:spPr>
          <a:xfrm>
            <a:off x="2311379" y="5406722"/>
            <a:ext cx="3917981" cy="1384995"/>
          </a:xfrm>
          <a:prstGeom prst="rect">
            <a:avLst/>
          </a:prstGeom>
          <a:noFill/>
        </p:spPr>
        <p:txBody>
          <a:bodyPr wrap="square" lIns="91440" tIns="45720" rIns="91440" bIns="45720" anchor="t">
            <a:spAutoFit/>
          </a:bodyPr>
          <a:lstStyle/>
          <a:p>
            <a:pPr algn="ctr"/>
            <a:r>
              <a:rPr kumimoji="1" lang="ja-JP" sz="2800">
                <a:ea typeface="游ゴシック"/>
              </a:rPr>
              <a:t>地域</a:t>
            </a:r>
            <a:r>
              <a:rPr lang="ja-JP" sz="2800">
                <a:ea typeface="游ゴシック"/>
              </a:rPr>
              <a:t>への</a:t>
            </a:r>
            <a:r>
              <a:rPr kumimoji="1" lang="ja-JP" sz="2800" b="1" u="sng">
                <a:ea typeface="游ゴシック"/>
              </a:rPr>
              <a:t>愛着</a:t>
            </a:r>
            <a:r>
              <a:rPr lang="ja-JP" sz="2800" b="1" u="sng">
                <a:ea typeface="游ゴシック"/>
              </a:rPr>
              <a:t>心</a:t>
            </a:r>
            <a:r>
              <a:rPr lang="ja-JP" sz="2800">
                <a:ea typeface="游ゴシック"/>
              </a:rPr>
              <a:t>向上</a:t>
            </a:r>
            <a:endParaRPr lang="en-US" altLang="ja-JP" sz="2800">
              <a:ea typeface="Meiryo UI"/>
            </a:endParaRPr>
          </a:p>
          <a:p>
            <a:pPr algn="ctr"/>
            <a:r>
              <a:rPr lang="ja-JP" sz="2800">
                <a:ea typeface="游ゴシック"/>
              </a:rPr>
              <a:t>地域住民間の</a:t>
            </a:r>
            <a:r>
              <a:rPr lang="ja-JP" sz="2800" b="1" u="sng">
                <a:ea typeface="游ゴシック"/>
              </a:rPr>
              <a:t>交流促</a:t>
            </a:r>
            <a:r>
              <a:rPr lang="ja-JP" sz="2800" b="1" u="sng">
                <a:solidFill>
                  <a:srgbClr val="000000"/>
                </a:solidFill>
                <a:ea typeface="游ゴシック"/>
              </a:rPr>
              <a:t>進</a:t>
            </a:r>
            <a:endParaRPr lang="en-US" sz="2800">
              <a:ea typeface="Meiryo UI"/>
            </a:endParaRPr>
          </a:p>
          <a:p>
            <a:pPr algn="ctr"/>
            <a:endParaRPr lang="ja-JP" altLang="en-US" sz="2800">
              <a:solidFill>
                <a:srgbClr val="000000"/>
              </a:solidFill>
              <a:ea typeface="游ゴシック"/>
            </a:endParaRPr>
          </a:p>
        </p:txBody>
      </p:sp>
      <p:pic>
        <p:nvPicPr>
          <p:cNvPr id="25" name="グラフィックス 24" descr="追加 単色塗りつぶし">
            <a:extLst>
              <a:ext uri="{FF2B5EF4-FFF2-40B4-BE49-F238E27FC236}">
                <a16:creationId xmlns:a16="http://schemas.microsoft.com/office/drawing/2014/main" id="{45E33D1C-64B7-15EA-EBE4-F008D3FA0AF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312680" y="3878375"/>
            <a:ext cx="432672" cy="432672"/>
          </a:xfrm>
          <a:prstGeom prst="rect">
            <a:avLst/>
          </a:prstGeom>
        </p:spPr>
      </p:pic>
      <p:pic>
        <p:nvPicPr>
          <p:cNvPr id="26" name="グラフィックス 25" descr="矢印: 直線 単色塗りつぶし">
            <a:extLst>
              <a:ext uri="{FF2B5EF4-FFF2-40B4-BE49-F238E27FC236}">
                <a16:creationId xmlns:a16="http://schemas.microsoft.com/office/drawing/2014/main" id="{F639952B-1B48-82B6-EECE-B934F71B3D5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6200000">
            <a:off x="4172389" y="4635144"/>
            <a:ext cx="721761" cy="721761"/>
          </a:xfrm>
          <a:prstGeom prst="rect">
            <a:avLst/>
          </a:prstGeom>
        </p:spPr>
      </p:pic>
      <p:sp>
        <p:nvSpPr>
          <p:cNvPr id="9" name="正方形/長方形 8">
            <a:extLst>
              <a:ext uri="{FF2B5EF4-FFF2-40B4-BE49-F238E27FC236}">
                <a16:creationId xmlns:a16="http://schemas.microsoft.com/office/drawing/2014/main" id="{BD06C4E8-D39F-DC12-FCF6-B9503373A4D3}"/>
              </a:ext>
            </a:extLst>
          </p:cNvPr>
          <p:cNvSpPr/>
          <p:nvPr/>
        </p:nvSpPr>
        <p:spPr>
          <a:xfrm>
            <a:off x="196366" y="3319578"/>
            <a:ext cx="8745486" cy="3363782"/>
          </a:xfrm>
          <a:prstGeom prst="rect">
            <a:avLst/>
          </a:prstGeom>
          <a:noFill/>
          <a:ln w="381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50000"/>
                </a:schemeClr>
              </a:solidFill>
            </a:endParaRPr>
          </a:p>
        </p:txBody>
      </p:sp>
      <p:pic>
        <p:nvPicPr>
          <p:cNvPr id="15" name="グラフィックス 14" descr="人と循環 単色塗りつぶし">
            <a:extLst>
              <a:ext uri="{FF2B5EF4-FFF2-40B4-BE49-F238E27FC236}">
                <a16:creationId xmlns:a16="http://schemas.microsoft.com/office/drawing/2014/main" id="{E49C297A-49C3-AE0F-361F-50E47468B89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447176" y="3537510"/>
            <a:ext cx="1191282" cy="1191282"/>
          </a:xfrm>
          <a:prstGeom prst="rect">
            <a:avLst/>
          </a:prstGeom>
        </p:spPr>
      </p:pic>
      <p:pic>
        <p:nvPicPr>
          <p:cNvPr id="10" name="グラフィックス 9" descr="笑顔 (塗りつぶしなし) 単色塗りつぶし">
            <a:extLst>
              <a:ext uri="{FF2B5EF4-FFF2-40B4-BE49-F238E27FC236}">
                <a16:creationId xmlns:a16="http://schemas.microsoft.com/office/drawing/2014/main" id="{FA6A6A56-B950-F994-5146-2D0F5D7D9D5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238473" y="5557036"/>
            <a:ext cx="1191282" cy="1191282"/>
          </a:xfrm>
          <a:prstGeom prst="rect">
            <a:avLst/>
          </a:prstGeom>
        </p:spPr>
      </p:pic>
      <p:grpSp>
        <p:nvGrpSpPr>
          <p:cNvPr id="7" name="グループ化 6">
            <a:extLst>
              <a:ext uri="{FF2B5EF4-FFF2-40B4-BE49-F238E27FC236}">
                <a16:creationId xmlns:a16="http://schemas.microsoft.com/office/drawing/2014/main" id="{912BF899-10A2-39AD-7E83-D0D7507F2E21}"/>
              </a:ext>
            </a:extLst>
          </p:cNvPr>
          <p:cNvGrpSpPr/>
          <p:nvPr/>
        </p:nvGrpSpPr>
        <p:grpSpPr>
          <a:xfrm>
            <a:off x="85884" y="96721"/>
            <a:ext cx="573840" cy="573840"/>
            <a:chOff x="138108" y="1536344"/>
            <a:chExt cx="861849" cy="861849"/>
          </a:xfrm>
        </p:grpSpPr>
        <p:sp>
          <p:nvSpPr>
            <p:cNvPr id="12" name="楕円 11">
              <a:extLst>
                <a:ext uri="{FF2B5EF4-FFF2-40B4-BE49-F238E27FC236}">
                  <a16:creationId xmlns:a16="http://schemas.microsoft.com/office/drawing/2014/main" id="{7974C2F5-E32C-D935-17AE-3F638425868F}"/>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6890A81D-CBFE-2EBE-D05C-0A2ECFF15B4D}"/>
                </a:ext>
              </a:extLst>
            </p:cNvPr>
            <p:cNvGrpSpPr/>
            <p:nvPr/>
          </p:nvGrpSpPr>
          <p:grpSpPr>
            <a:xfrm>
              <a:off x="515689" y="1620019"/>
              <a:ext cx="106686" cy="693788"/>
              <a:chOff x="515689" y="1620019"/>
              <a:chExt cx="106686" cy="693788"/>
            </a:xfrm>
            <a:solidFill>
              <a:schemeClr val="bg1"/>
            </a:solidFill>
          </p:grpSpPr>
          <p:sp>
            <p:nvSpPr>
              <p:cNvPr id="29" name="楕円 28">
                <a:extLst>
                  <a:ext uri="{FF2B5EF4-FFF2-40B4-BE49-F238E27FC236}">
                    <a16:creationId xmlns:a16="http://schemas.microsoft.com/office/drawing/2014/main" id="{6747D08B-6B6A-3419-09A9-521FA94912D4}"/>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BA935006-56EF-3B45-427F-260F7EB51844}"/>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7BF5E03E-7E75-4960-C822-E4237DAC4B05}"/>
                </a:ext>
              </a:extLst>
            </p:cNvPr>
            <p:cNvGrpSpPr/>
            <p:nvPr/>
          </p:nvGrpSpPr>
          <p:grpSpPr>
            <a:xfrm rot="7084715">
              <a:off x="515689" y="1620374"/>
              <a:ext cx="106686" cy="693788"/>
              <a:chOff x="515689" y="1620019"/>
              <a:chExt cx="106686" cy="693788"/>
            </a:xfrm>
            <a:solidFill>
              <a:schemeClr val="bg1"/>
            </a:solidFill>
          </p:grpSpPr>
          <p:sp>
            <p:nvSpPr>
              <p:cNvPr id="27" name="楕円 26">
                <a:extLst>
                  <a:ext uri="{FF2B5EF4-FFF2-40B4-BE49-F238E27FC236}">
                    <a16:creationId xmlns:a16="http://schemas.microsoft.com/office/drawing/2014/main" id="{9F6865E6-CCF9-8DB3-F44B-7BBA3C196816}"/>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8309236-4FC1-F51D-2295-B5F8AEBE91B7}"/>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72845ACC-303A-DF95-2488-1DD34FCC64BE}"/>
                </a:ext>
              </a:extLst>
            </p:cNvPr>
            <p:cNvGrpSpPr/>
            <p:nvPr/>
          </p:nvGrpSpPr>
          <p:grpSpPr>
            <a:xfrm rot="3554011">
              <a:off x="518409" y="1620019"/>
              <a:ext cx="106686" cy="693788"/>
              <a:chOff x="515689" y="1620019"/>
              <a:chExt cx="106686" cy="693788"/>
            </a:xfrm>
            <a:solidFill>
              <a:schemeClr val="bg1"/>
            </a:solidFill>
          </p:grpSpPr>
          <p:sp>
            <p:nvSpPr>
              <p:cNvPr id="22" name="楕円 21">
                <a:extLst>
                  <a:ext uri="{FF2B5EF4-FFF2-40B4-BE49-F238E27FC236}">
                    <a16:creationId xmlns:a16="http://schemas.microsoft.com/office/drawing/2014/main" id="{1BD8DAD3-C1BB-1F5F-C1D1-ADA7D3131B52}"/>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8CF5C1B3-BF6E-FF35-C300-7CCD8D7A8FCE}"/>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FB644054-DD8C-A979-D403-64737900D48A}"/>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DECBA312-E37C-D730-2A6C-29328EC84634}"/>
              </a:ext>
            </a:extLst>
          </p:cNvPr>
          <p:cNvSpPr txBox="1"/>
          <p:nvPr/>
        </p:nvSpPr>
        <p:spPr>
          <a:xfrm>
            <a:off x="2215363" y="832417"/>
            <a:ext cx="4329223" cy="584775"/>
          </a:xfrm>
          <a:prstGeom prst="rect">
            <a:avLst/>
          </a:prstGeom>
          <a:noFill/>
        </p:spPr>
        <p:txBody>
          <a:bodyPr wrap="square">
            <a:spAutoFit/>
          </a:bodyPr>
          <a:lstStyle/>
          <a:p>
            <a:pPr algn="ctr"/>
            <a:r>
              <a:rPr lang="ja-JP" altLang="en-US" sz="3200" b="1"/>
              <a:t>中学校区対抗花火大会</a:t>
            </a:r>
          </a:p>
        </p:txBody>
      </p:sp>
      <p:sp>
        <p:nvSpPr>
          <p:cNvPr id="33" name="四角形: 角を丸くする 32">
            <a:extLst>
              <a:ext uri="{FF2B5EF4-FFF2-40B4-BE49-F238E27FC236}">
                <a16:creationId xmlns:a16="http://schemas.microsoft.com/office/drawing/2014/main" id="{B1CCAF65-9214-1296-E87E-DD5EDDC95848}"/>
              </a:ext>
            </a:extLst>
          </p:cNvPr>
          <p:cNvSpPr/>
          <p:nvPr/>
        </p:nvSpPr>
        <p:spPr>
          <a:xfrm>
            <a:off x="2276576" y="759912"/>
            <a:ext cx="4206799" cy="659691"/>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グラフィックス 5" descr="山形の矢印 単色塗りつぶし">
            <a:extLst>
              <a:ext uri="{FF2B5EF4-FFF2-40B4-BE49-F238E27FC236}">
                <a16:creationId xmlns:a16="http://schemas.microsoft.com/office/drawing/2014/main" id="{43B7EF9A-2F86-E8DE-FB34-9B3E9B51F14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089073" y="5379027"/>
            <a:ext cx="914400" cy="914400"/>
          </a:xfrm>
          <a:prstGeom prst="rect">
            <a:avLst/>
          </a:prstGeom>
        </p:spPr>
      </p:pic>
      <p:sp>
        <p:nvSpPr>
          <p:cNvPr id="32" name="テキスト ボックス 31">
            <a:extLst>
              <a:ext uri="{FF2B5EF4-FFF2-40B4-BE49-F238E27FC236}">
                <a16:creationId xmlns:a16="http://schemas.microsoft.com/office/drawing/2014/main" id="{200DEFFC-CBE3-3FEC-B3C7-D63A60A92476}"/>
              </a:ext>
            </a:extLst>
          </p:cNvPr>
          <p:cNvSpPr txBox="1"/>
          <p:nvPr/>
        </p:nvSpPr>
        <p:spPr>
          <a:xfrm>
            <a:off x="5870266" y="5112313"/>
            <a:ext cx="3917981" cy="707886"/>
          </a:xfrm>
          <a:prstGeom prst="rect">
            <a:avLst/>
          </a:prstGeom>
          <a:noFill/>
        </p:spPr>
        <p:txBody>
          <a:bodyPr wrap="square" lIns="91440" tIns="45720" rIns="91440" bIns="45720" anchor="t">
            <a:spAutoFit/>
          </a:bodyPr>
          <a:lstStyle/>
          <a:p>
            <a:pPr algn="ctr"/>
            <a:r>
              <a:rPr lang="ja-JP" altLang="en-US" sz="4000" b="1">
                <a:solidFill>
                  <a:srgbClr val="E97132"/>
                </a:solidFill>
                <a:ea typeface="游ゴシック"/>
              </a:rPr>
              <a:t>笑顔</a:t>
            </a:r>
          </a:p>
        </p:txBody>
      </p:sp>
    </p:spTree>
    <p:extLst>
      <p:ext uri="{BB962C8B-B14F-4D97-AF65-F5344CB8AC3E}">
        <p14:creationId xmlns:p14="http://schemas.microsoft.com/office/powerpoint/2010/main" val="323531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3BE72-55DA-6AAA-D6D9-8D462F9C94A2}"/>
            </a:ext>
          </a:extLst>
        </p:cNvPr>
        <p:cNvGrpSpPr/>
        <p:nvPr/>
      </p:nvGrpSpPr>
      <p:grpSpPr>
        <a:xfrm>
          <a:off x="0" y="0"/>
          <a:ext cx="0" cy="0"/>
          <a:chOff x="0" y="0"/>
          <a:chExt cx="0" cy="0"/>
        </a:xfrm>
      </p:grpSpPr>
      <p:sp>
        <p:nvSpPr>
          <p:cNvPr id="24" name="楕円 23">
            <a:extLst>
              <a:ext uri="{FF2B5EF4-FFF2-40B4-BE49-F238E27FC236}">
                <a16:creationId xmlns:a16="http://schemas.microsoft.com/office/drawing/2014/main" id="{BC81B68F-8F84-832B-5EC6-25396B1639FE}"/>
              </a:ext>
            </a:extLst>
          </p:cNvPr>
          <p:cNvSpPr/>
          <p:nvPr/>
        </p:nvSpPr>
        <p:spPr>
          <a:xfrm>
            <a:off x="5776772" y="1047786"/>
            <a:ext cx="2435633" cy="1014083"/>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3EA26A8C-BCBB-2D0A-44A3-AF4AB6A37156}"/>
              </a:ext>
            </a:extLst>
          </p:cNvPr>
          <p:cNvSpPr/>
          <p:nvPr/>
        </p:nvSpPr>
        <p:spPr>
          <a:xfrm>
            <a:off x="6040714" y="2331966"/>
            <a:ext cx="1908623" cy="72857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68CF1355-7BCF-1B7F-4F5D-F1215CB373DC}"/>
              </a:ext>
            </a:extLst>
          </p:cNvPr>
          <p:cNvSpPr/>
          <p:nvPr/>
        </p:nvSpPr>
        <p:spPr>
          <a:xfrm>
            <a:off x="235542" y="893026"/>
            <a:ext cx="4011088" cy="683385"/>
          </a:xfrm>
          <a:prstGeom prst="rect">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0906367-04C5-73F9-998F-A96C946BD296}"/>
              </a:ext>
            </a:extLst>
          </p:cNvPr>
          <p:cNvSpPr/>
          <p:nvPr/>
        </p:nvSpPr>
        <p:spPr>
          <a:xfrm>
            <a:off x="0" y="-8100"/>
            <a:ext cx="8339959" cy="752433"/>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60F09F5-A2DB-ECF1-99B1-3D87E1C4B2B9}"/>
              </a:ext>
            </a:extLst>
          </p:cNvPr>
          <p:cNvSpPr>
            <a:spLocks noGrp="1"/>
          </p:cNvSpPr>
          <p:nvPr>
            <p:ph type="title"/>
          </p:nvPr>
        </p:nvSpPr>
        <p:spPr>
          <a:xfrm>
            <a:off x="668446" y="36084"/>
            <a:ext cx="7876463" cy="733913"/>
          </a:xfrm>
        </p:spPr>
        <p:txBody>
          <a:bodyPr>
            <a:noAutofit/>
          </a:bodyPr>
          <a:lstStyle/>
          <a:p>
            <a:r>
              <a:rPr kumimoji="1" lang="en-US" altLang="ja-JP" sz="2700" b="1" err="1"/>
              <a:t>R</a:t>
            </a:r>
            <a:r>
              <a:rPr lang="en-US" altLang="ja-JP" sz="2700" b="1" err="1"/>
              <a:t>E</a:t>
            </a:r>
            <a:r>
              <a:rPr kumimoji="1" lang="en-US" altLang="ja-JP" sz="2700" b="1" err="1"/>
              <a:t>lating</a:t>
            </a:r>
            <a:r>
              <a:rPr lang="ja-JP" altLang="en-US" sz="2700" b="1"/>
              <a:t>：提案② </a:t>
            </a:r>
            <a:r>
              <a:rPr lang="ja-JP" altLang="en-US" sz="2400" b="1"/>
              <a:t>住民主体のまちづくり</a:t>
            </a:r>
            <a:r>
              <a:rPr lang="en-US" altLang="ja-JP" sz="1800" b="1"/>
              <a:t>~1</a:t>
            </a:r>
            <a:r>
              <a:rPr lang="ja-JP" altLang="en-US" sz="1800" b="1"/>
              <a:t>％まちづくり</a:t>
            </a:r>
            <a:r>
              <a:rPr lang="en-US" altLang="ja-JP" sz="1800" b="1"/>
              <a:t>~</a:t>
            </a:r>
            <a:endParaRPr kumimoji="1" lang="ja-JP" altLang="en-US" sz="1800" b="1"/>
          </a:p>
        </p:txBody>
      </p:sp>
      <p:sp>
        <p:nvSpPr>
          <p:cNvPr id="3" name="スライド番号プレースホルダー 2">
            <a:extLst>
              <a:ext uri="{FF2B5EF4-FFF2-40B4-BE49-F238E27FC236}">
                <a16:creationId xmlns:a16="http://schemas.microsoft.com/office/drawing/2014/main" id="{FC3F9D1A-A535-EF77-A04E-312B60EEDD44}"/>
              </a:ext>
            </a:extLst>
          </p:cNvPr>
          <p:cNvSpPr>
            <a:spLocks noGrp="1"/>
          </p:cNvSpPr>
          <p:nvPr>
            <p:ph type="sldNum" sz="quarter" idx="12"/>
          </p:nvPr>
        </p:nvSpPr>
        <p:spPr/>
        <p:txBody>
          <a:bodyPr/>
          <a:lstStyle/>
          <a:p>
            <a:fld id="{6BD45834-25AE-4381-9C8C-B34EDB8A8649}" type="slidenum">
              <a:rPr lang="ja-JP" altLang="en-US" smtClean="0"/>
              <a:pPr/>
              <a:t>19</a:t>
            </a:fld>
            <a:endParaRPr lang="ja-JP" altLang="en-US"/>
          </a:p>
        </p:txBody>
      </p:sp>
      <p:grpSp>
        <p:nvGrpSpPr>
          <p:cNvPr id="14" name="グループ化 13">
            <a:extLst>
              <a:ext uri="{FF2B5EF4-FFF2-40B4-BE49-F238E27FC236}">
                <a16:creationId xmlns:a16="http://schemas.microsoft.com/office/drawing/2014/main" id="{6145F376-3C35-7B00-0E19-734C0FD5B749}"/>
              </a:ext>
            </a:extLst>
          </p:cNvPr>
          <p:cNvGrpSpPr/>
          <p:nvPr/>
        </p:nvGrpSpPr>
        <p:grpSpPr>
          <a:xfrm>
            <a:off x="85884" y="96721"/>
            <a:ext cx="573840" cy="573840"/>
            <a:chOff x="138108" y="1536344"/>
            <a:chExt cx="861849" cy="861849"/>
          </a:xfrm>
        </p:grpSpPr>
        <p:sp>
          <p:nvSpPr>
            <p:cNvPr id="16" name="楕円 15">
              <a:extLst>
                <a:ext uri="{FF2B5EF4-FFF2-40B4-BE49-F238E27FC236}">
                  <a16:creationId xmlns:a16="http://schemas.microsoft.com/office/drawing/2014/main" id="{DF6FA43B-DF46-187C-8DC9-09F00AE83145}"/>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4D185AAA-696C-0B3B-69A7-013D7A36127A}"/>
                </a:ext>
              </a:extLst>
            </p:cNvPr>
            <p:cNvGrpSpPr/>
            <p:nvPr/>
          </p:nvGrpSpPr>
          <p:grpSpPr>
            <a:xfrm>
              <a:off x="515689" y="1620019"/>
              <a:ext cx="106686" cy="693788"/>
              <a:chOff x="515689" y="1620019"/>
              <a:chExt cx="106686" cy="693788"/>
            </a:xfrm>
            <a:solidFill>
              <a:schemeClr val="bg1"/>
            </a:solidFill>
          </p:grpSpPr>
          <p:sp>
            <p:nvSpPr>
              <p:cNvPr id="43" name="楕円 42">
                <a:extLst>
                  <a:ext uri="{FF2B5EF4-FFF2-40B4-BE49-F238E27FC236}">
                    <a16:creationId xmlns:a16="http://schemas.microsoft.com/office/drawing/2014/main" id="{CC7FCF90-7E69-3825-1134-93C5F858A7CE}"/>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88E8A398-E7EA-1EAC-74A8-AE8186B3BCE6}"/>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B468A81F-C09A-87CF-03A1-804297A3257D}"/>
                </a:ext>
              </a:extLst>
            </p:cNvPr>
            <p:cNvGrpSpPr/>
            <p:nvPr/>
          </p:nvGrpSpPr>
          <p:grpSpPr>
            <a:xfrm rot="7084715">
              <a:off x="515689" y="1620374"/>
              <a:ext cx="106686" cy="693788"/>
              <a:chOff x="515689" y="1620019"/>
              <a:chExt cx="106686" cy="693788"/>
            </a:xfrm>
            <a:solidFill>
              <a:schemeClr val="bg1"/>
            </a:solidFill>
          </p:grpSpPr>
          <p:sp>
            <p:nvSpPr>
              <p:cNvPr id="41" name="楕円 40">
                <a:extLst>
                  <a:ext uri="{FF2B5EF4-FFF2-40B4-BE49-F238E27FC236}">
                    <a16:creationId xmlns:a16="http://schemas.microsoft.com/office/drawing/2014/main" id="{F1750016-AF88-72E7-7390-08FC3BDEE2FF}"/>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2759F6EE-5AE0-999E-5330-8EA9C2C84A5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B4009EC0-879B-E90F-5602-907857E1539D}"/>
                </a:ext>
              </a:extLst>
            </p:cNvPr>
            <p:cNvGrpSpPr/>
            <p:nvPr/>
          </p:nvGrpSpPr>
          <p:grpSpPr>
            <a:xfrm rot="3554011">
              <a:off x="518409" y="1620019"/>
              <a:ext cx="106686" cy="693788"/>
              <a:chOff x="515689" y="1620019"/>
              <a:chExt cx="106686" cy="693788"/>
            </a:xfrm>
            <a:solidFill>
              <a:schemeClr val="bg1"/>
            </a:solidFill>
          </p:grpSpPr>
          <p:sp>
            <p:nvSpPr>
              <p:cNvPr id="39" name="楕円 38">
                <a:extLst>
                  <a:ext uri="{FF2B5EF4-FFF2-40B4-BE49-F238E27FC236}">
                    <a16:creationId xmlns:a16="http://schemas.microsoft.com/office/drawing/2014/main" id="{078192F5-5F8A-7DC7-BF76-1B75F830407B}"/>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02126601-CD25-CBC5-E855-9F3DAFCAE1F1}"/>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楕円 37">
              <a:extLst>
                <a:ext uri="{FF2B5EF4-FFF2-40B4-BE49-F238E27FC236}">
                  <a16:creationId xmlns:a16="http://schemas.microsoft.com/office/drawing/2014/main" id="{82A61FFB-04F7-7B46-B0D6-667DA1A00DB2}"/>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EEAD310E-AD52-DC1B-7393-88ACCB8FCC81}"/>
              </a:ext>
            </a:extLst>
          </p:cNvPr>
          <p:cNvGrpSpPr/>
          <p:nvPr/>
        </p:nvGrpSpPr>
        <p:grpSpPr>
          <a:xfrm>
            <a:off x="211667" y="3481551"/>
            <a:ext cx="8720666" cy="3255649"/>
            <a:chOff x="379410" y="3313972"/>
            <a:chExt cx="8720666" cy="3056348"/>
          </a:xfrm>
        </p:grpSpPr>
        <p:sp>
          <p:nvSpPr>
            <p:cNvPr id="50" name="正方形/長方形 49">
              <a:extLst>
                <a:ext uri="{FF2B5EF4-FFF2-40B4-BE49-F238E27FC236}">
                  <a16:creationId xmlns:a16="http://schemas.microsoft.com/office/drawing/2014/main" id="{9FFA7551-07A0-5810-516D-A1CD4FC41993}"/>
                </a:ext>
              </a:extLst>
            </p:cNvPr>
            <p:cNvSpPr/>
            <p:nvPr/>
          </p:nvSpPr>
          <p:spPr>
            <a:xfrm>
              <a:off x="379410" y="3327184"/>
              <a:ext cx="3018504" cy="62634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具体的な活用方法</a:t>
              </a:r>
            </a:p>
          </p:txBody>
        </p:sp>
        <p:sp>
          <p:nvSpPr>
            <p:cNvPr id="51" name="正方形/長方形 50">
              <a:extLst>
                <a:ext uri="{FF2B5EF4-FFF2-40B4-BE49-F238E27FC236}">
                  <a16:creationId xmlns:a16="http://schemas.microsoft.com/office/drawing/2014/main" id="{56C38870-46EF-B357-9D7E-EC65BC4602C1}"/>
                </a:ext>
              </a:extLst>
            </p:cNvPr>
            <p:cNvSpPr/>
            <p:nvPr/>
          </p:nvSpPr>
          <p:spPr>
            <a:xfrm>
              <a:off x="383715" y="3313972"/>
              <a:ext cx="8716361" cy="3056348"/>
            </a:xfrm>
            <a:prstGeom prst="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A3F7398E-46FA-FC96-534A-E453C17AD5B1}"/>
              </a:ext>
            </a:extLst>
          </p:cNvPr>
          <p:cNvGrpSpPr/>
          <p:nvPr/>
        </p:nvGrpSpPr>
        <p:grpSpPr>
          <a:xfrm>
            <a:off x="392191" y="4287965"/>
            <a:ext cx="4374269" cy="1076359"/>
            <a:chOff x="522215" y="4370771"/>
            <a:chExt cx="4374269" cy="1076359"/>
          </a:xfrm>
        </p:grpSpPr>
        <p:grpSp>
          <p:nvGrpSpPr>
            <p:cNvPr id="61" name="グループ化 60">
              <a:extLst>
                <a:ext uri="{FF2B5EF4-FFF2-40B4-BE49-F238E27FC236}">
                  <a16:creationId xmlns:a16="http://schemas.microsoft.com/office/drawing/2014/main" id="{578E0242-8A24-E88F-B1E9-EE5FFB42719F}"/>
                </a:ext>
              </a:extLst>
            </p:cNvPr>
            <p:cNvGrpSpPr/>
            <p:nvPr/>
          </p:nvGrpSpPr>
          <p:grpSpPr>
            <a:xfrm>
              <a:off x="560663" y="4475680"/>
              <a:ext cx="4134834" cy="954107"/>
              <a:chOff x="4281032" y="2431079"/>
              <a:chExt cx="4134834" cy="954107"/>
            </a:xfrm>
          </p:grpSpPr>
          <p:sp>
            <p:nvSpPr>
              <p:cNvPr id="55" name="テキスト ボックス 54">
                <a:extLst>
                  <a:ext uri="{FF2B5EF4-FFF2-40B4-BE49-F238E27FC236}">
                    <a16:creationId xmlns:a16="http://schemas.microsoft.com/office/drawing/2014/main" id="{119D78FB-3022-A3F3-7A79-36C99BC10248}"/>
                  </a:ext>
                </a:extLst>
              </p:cNvPr>
              <p:cNvSpPr txBox="1"/>
              <p:nvPr/>
            </p:nvSpPr>
            <p:spPr>
              <a:xfrm>
                <a:off x="5272393" y="2431079"/>
                <a:ext cx="3143473" cy="954107"/>
              </a:xfrm>
              <a:prstGeom prst="rect">
                <a:avLst/>
              </a:prstGeom>
              <a:noFill/>
            </p:spPr>
            <p:txBody>
              <a:bodyPr wrap="square" rtlCol="0">
                <a:spAutoFit/>
              </a:bodyPr>
              <a:lstStyle/>
              <a:p>
                <a:pPr algn="ctr"/>
                <a:r>
                  <a:rPr lang="ja-JP" altLang="en-US"/>
                  <a:t>毎月第</a:t>
                </a:r>
                <a:r>
                  <a:rPr lang="en-US" altLang="ja-JP"/>
                  <a:t>2</a:t>
                </a:r>
                <a:r>
                  <a:rPr lang="ja-JP" altLang="en-US"/>
                  <a:t>、</a:t>
                </a:r>
                <a:r>
                  <a:rPr lang="en-US" altLang="ja-JP"/>
                  <a:t>4</a:t>
                </a:r>
                <a:r>
                  <a:rPr lang="ja-JP" altLang="en-US"/>
                  <a:t>土曜日</a:t>
                </a:r>
                <a:r>
                  <a:rPr lang="en-US" altLang="ja-JP"/>
                  <a:t>8</a:t>
                </a:r>
                <a:r>
                  <a:rPr lang="ja-JP" altLang="en-US"/>
                  <a:t>時～</a:t>
                </a:r>
                <a:r>
                  <a:rPr lang="en-US" altLang="ja-JP"/>
                  <a:t>12</a:t>
                </a:r>
                <a:r>
                  <a:rPr lang="ja-JP" altLang="en-US"/>
                  <a:t>時に土浦市で収穫された</a:t>
                </a:r>
                <a:endParaRPr lang="en-US" altLang="ja-JP"/>
              </a:p>
              <a:p>
                <a:pPr algn="ctr"/>
                <a:r>
                  <a:rPr lang="ja-JP" altLang="en-US" sz="2000" b="1"/>
                  <a:t>野菜</a:t>
                </a:r>
                <a:r>
                  <a:rPr lang="ja-JP" altLang="en-US"/>
                  <a:t>や</a:t>
                </a:r>
                <a:r>
                  <a:rPr lang="ja-JP" altLang="en-US" sz="2000" b="1"/>
                  <a:t>特産品</a:t>
                </a:r>
                <a:r>
                  <a:rPr lang="ja-JP" altLang="en-US"/>
                  <a:t>を販売</a:t>
                </a:r>
                <a:endParaRPr lang="en-US" altLang="ja-JP"/>
              </a:p>
            </p:txBody>
          </p:sp>
          <p:sp>
            <p:nvSpPr>
              <p:cNvPr id="60" name="テキスト ボックス 59">
                <a:extLst>
                  <a:ext uri="{FF2B5EF4-FFF2-40B4-BE49-F238E27FC236}">
                    <a16:creationId xmlns:a16="http://schemas.microsoft.com/office/drawing/2014/main" id="{EA02E66B-CE73-80AF-2A75-FDCAE3F48EE8}"/>
                  </a:ext>
                </a:extLst>
              </p:cNvPr>
              <p:cNvSpPr txBox="1"/>
              <p:nvPr/>
            </p:nvSpPr>
            <p:spPr>
              <a:xfrm>
                <a:off x="4281032" y="2692689"/>
                <a:ext cx="920213" cy="400110"/>
              </a:xfrm>
              <a:prstGeom prst="rect">
                <a:avLst/>
              </a:prstGeom>
              <a:noFill/>
            </p:spPr>
            <p:txBody>
              <a:bodyPr wrap="square" rtlCol="0">
                <a:spAutoFit/>
              </a:bodyPr>
              <a:lstStyle/>
              <a:p>
                <a:pPr algn="ctr"/>
                <a:r>
                  <a:rPr lang="ja-JP" altLang="en-US" sz="2000" b="1"/>
                  <a:t>朝市</a:t>
                </a:r>
                <a:endParaRPr lang="en-US" altLang="ja-JP" sz="2000" b="1"/>
              </a:p>
            </p:txBody>
          </p:sp>
        </p:grpSp>
        <p:sp>
          <p:nvSpPr>
            <p:cNvPr id="71" name="正方形/長方形 70">
              <a:extLst>
                <a:ext uri="{FF2B5EF4-FFF2-40B4-BE49-F238E27FC236}">
                  <a16:creationId xmlns:a16="http://schemas.microsoft.com/office/drawing/2014/main" id="{E07E4409-47B3-67DE-4695-5306BC6D1B45}"/>
                </a:ext>
              </a:extLst>
            </p:cNvPr>
            <p:cNvSpPr/>
            <p:nvPr/>
          </p:nvSpPr>
          <p:spPr>
            <a:xfrm>
              <a:off x="522215" y="4370771"/>
              <a:ext cx="4374269" cy="1076359"/>
            </a:xfrm>
            <a:prstGeom prst="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67E7F7F0-33ED-D72B-54D0-73059F5FABA3}"/>
              </a:ext>
            </a:extLst>
          </p:cNvPr>
          <p:cNvGrpSpPr/>
          <p:nvPr/>
        </p:nvGrpSpPr>
        <p:grpSpPr>
          <a:xfrm>
            <a:off x="386860" y="5554507"/>
            <a:ext cx="4384929" cy="1087386"/>
            <a:chOff x="511555" y="5556193"/>
            <a:chExt cx="4384929" cy="1087386"/>
          </a:xfrm>
        </p:grpSpPr>
        <p:grpSp>
          <p:nvGrpSpPr>
            <p:cNvPr id="65" name="グループ化 64">
              <a:extLst>
                <a:ext uri="{FF2B5EF4-FFF2-40B4-BE49-F238E27FC236}">
                  <a16:creationId xmlns:a16="http://schemas.microsoft.com/office/drawing/2014/main" id="{0D46558D-4C42-1AF2-F8CF-BFAA08074018}"/>
                </a:ext>
              </a:extLst>
            </p:cNvPr>
            <p:cNvGrpSpPr/>
            <p:nvPr/>
          </p:nvGrpSpPr>
          <p:grpSpPr>
            <a:xfrm>
              <a:off x="511555" y="5658694"/>
              <a:ext cx="4184483" cy="984885"/>
              <a:chOff x="4231383" y="2387667"/>
              <a:chExt cx="4184483" cy="984885"/>
            </a:xfrm>
          </p:grpSpPr>
          <p:sp>
            <p:nvSpPr>
              <p:cNvPr id="66" name="テキスト ボックス 65">
                <a:extLst>
                  <a:ext uri="{FF2B5EF4-FFF2-40B4-BE49-F238E27FC236}">
                    <a16:creationId xmlns:a16="http://schemas.microsoft.com/office/drawing/2014/main" id="{1F6488FB-4B06-DD74-E6C4-0645827ADD89}"/>
                  </a:ext>
                </a:extLst>
              </p:cNvPr>
              <p:cNvSpPr txBox="1"/>
              <p:nvPr/>
            </p:nvSpPr>
            <p:spPr>
              <a:xfrm>
                <a:off x="5272393" y="2387667"/>
                <a:ext cx="3143473" cy="984885"/>
              </a:xfrm>
              <a:prstGeom prst="rect">
                <a:avLst/>
              </a:prstGeom>
              <a:noFill/>
            </p:spPr>
            <p:txBody>
              <a:bodyPr wrap="square" rtlCol="0">
                <a:spAutoFit/>
              </a:bodyPr>
              <a:lstStyle/>
              <a:p>
                <a:pPr algn="ctr"/>
                <a:r>
                  <a:rPr lang="ja-JP" altLang="en-US"/>
                  <a:t>モール</a:t>
                </a:r>
                <a:r>
                  <a:rPr lang="en-US" altLang="ja-JP"/>
                  <a:t>505</a:t>
                </a:r>
                <a:r>
                  <a:rPr lang="ja-JP" altLang="en-US"/>
                  <a:t>を盛り上げたい</a:t>
                </a:r>
                <a:endParaRPr lang="en-US" altLang="ja-JP"/>
              </a:p>
              <a:p>
                <a:pPr algn="ctr"/>
                <a:r>
                  <a:rPr lang="ja-JP" altLang="en-US"/>
                  <a:t>人たちで</a:t>
                </a:r>
                <a:r>
                  <a:rPr lang="ja-JP" altLang="en-US" sz="2000" b="1"/>
                  <a:t>応援団</a:t>
                </a:r>
                <a:r>
                  <a:rPr lang="ja-JP" altLang="en-US"/>
                  <a:t>を組み</a:t>
                </a:r>
                <a:endParaRPr lang="en-US" altLang="ja-JP"/>
              </a:p>
              <a:p>
                <a:pPr algn="ctr"/>
                <a:r>
                  <a:rPr lang="ja-JP" altLang="en-US" sz="2000" b="1"/>
                  <a:t>企画</a:t>
                </a:r>
                <a:r>
                  <a:rPr lang="ja-JP" altLang="en-US"/>
                  <a:t>や</a:t>
                </a:r>
                <a:r>
                  <a:rPr lang="ja-JP" altLang="en-US" sz="2000" b="1"/>
                  <a:t>情報発信</a:t>
                </a:r>
                <a:r>
                  <a:rPr lang="ja-JP" altLang="en-US"/>
                  <a:t>を行う</a:t>
                </a:r>
                <a:endParaRPr lang="en-US" altLang="ja-JP"/>
              </a:p>
            </p:txBody>
          </p:sp>
          <p:sp>
            <p:nvSpPr>
              <p:cNvPr id="67" name="テキスト ボックス 66">
                <a:extLst>
                  <a:ext uri="{FF2B5EF4-FFF2-40B4-BE49-F238E27FC236}">
                    <a16:creationId xmlns:a16="http://schemas.microsoft.com/office/drawing/2014/main" id="{C32459DA-BFFA-56AE-3B91-68625CB41561}"/>
                  </a:ext>
                </a:extLst>
              </p:cNvPr>
              <p:cNvSpPr txBox="1"/>
              <p:nvPr/>
            </p:nvSpPr>
            <p:spPr>
              <a:xfrm>
                <a:off x="4231383" y="2513816"/>
                <a:ext cx="1000743" cy="707886"/>
              </a:xfrm>
              <a:prstGeom prst="rect">
                <a:avLst/>
              </a:prstGeom>
              <a:noFill/>
            </p:spPr>
            <p:txBody>
              <a:bodyPr wrap="square" rtlCol="0">
                <a:spAutoFit/>
              </a:bodyPr>
              <a:lstStyle/>
              <a:p>
                <a:pPr algn="ctr"/>
                <a:r>
                  <a:rPr lang="ja-JP" altLang="en-US" sz="2000" b="1"/>
                  <a:t>応援団の結成</a:t>
                </a:r>
                <a:endParaRPr lang="en-US" altLang="ja-JP" sz="2000" b="1"/>
              </a:p>
            </p:txBody>
          </p:sp>
        </p:grpSp>
        <p:sp>
          <p:nvSpPr>
            <p:cNvPr id="72" name="正方形/長方形 71">
              <a:extLst>
                <a:ext uri="{FF2B5EF4-FFF2-40B4-BE49-F238E27FC236}">
                  <a16:creationId xmlns:a16="http://schemas.microsoft.com/office/drawing/2014/main" id="{13BDDDA6-294B-4DBD-8A23-EF3696E689E5}"/>
                </a:ext>
              </a:extLst>
            </p:cNvPr>
            <p:cNvSpPr/>
            <p:nvPr/>
          </p:nvSpPr>
          <p:spPr>
            <a:xfrm>
              <a:off x="522215" y="5556193"/>
              <a:ext cx="4374269" cy="1076315"/>
            </a:xfrm>
            <a:prstGeom prst="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テキスト ボックス 74">
            <a:extLst>
              <a:ext uri="{FF2B5EF4-FFF2-40B4-BE49-F238E27FC236}">
                <a16:creationId xmlns:a16="http://schemas.microsoft.com/office/drawing/2014/main" id="{833BB8C7-2EAB-15A6-13E2-86380F9C7E00}"/>
              </a:ext>
            </a:extLst>
          </p:cNvPr>
          <p:cNvSpPr txBox="1"/>
          <p:nvPr/>
        </p:nvSpPr>
        <p:spPr>
          <a:xfrm>
            <a:off x="4996293" y="4225127"/>
            <a:ext cx="1800493" cy="369332"/>
          </a:xfrm>
          <a:prstGeom prst="rect">
            <a:avLst/>
          </a:prstGeom>
          <a:noFill/>
        </p:spPr>
        <p:txBody>
          <a:bodyPr wrap="none" rtlCol="0">
            <a:spAutoFit/>
          </a:bodyPr>
          <a:lstStyle/>
          <a:p>
            <a:r>
              <a:rPr kumimoji="1" lang="ja-JP" altLang="en-US"/>
              <a:t>人が集まれば</a:t>
            </a:r>
            <a:r>
              <a:rPr kumimoji="1" lang="en-US" altLang="ja-JP"/>
              <a:t>…</a:t>
            </a:r>
            <a:endParaRPr kumimoji="1" lang="ja-JP" altLang="en-US"/>
          </a:p>
        </p:txBody>
      </p:sp>
      <p:sp>
        <p:nvSpPr>
          <p:cNvPr id="76" name="四角形: 角を丸くする 75">
            <a:extLst>
              <a:ext uri="{FF2B5EF4-FFF2-40B4-BE49-F238E27FC236}">
                <a16:creationId xmlns:a16="http://schemas.microsoft.com/office/drawing/2014/main" id="{FF9E4ECB-FC25-FDCF-9B30-9B481B1F4A27}"/>
              </a:ext>
            </a:extLst>
          </p:cNvPr>
          <p:cNvSpPr/>
          <p:nvPr/>
        </p:nvSpPr>
        <p:spPr>
          <a:xfrm>
            <a:off x="6134291" y="4598576"/>
            <a:ext cx="1554480" cy="66172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chemeClr val="tx1"/>
                </a:solidFill>
              </a:rPr>
              <a:t>にぎわいが発生</a:t>
            </a:r>
            <a:endParaRPr kumimoji="1" lang="ja-JP" altLang="en-US" sz="2000" b="1">
              <a:solidFill>
                <a:schemeClr val="tx1"/>
              </a:solidFill>
            </a:endParaRPr>
          </a:p>
        </p:txBody>
      </p:sp>
      <p:sp>
        <p:nvSpPr>
          <p:cNvPr id="77" name="四角形: 角を丸くする 76">
            <a:extLst>
              <a:ext uri="{FF2B5EF4-FFF2-40B4-BE49-F238E27FC236}">
                <a16:creationId xmlns:a16="http://schemas.microsoft.com/office/drawing/2014/main" id="{DE7BAD07-3B7B-E7F7-00DD-16F71C85A61E}"/>
              </a:ext>
            </a:extLst>
          </p:cNvPr>
          <p:cNvSpPr/>
          <p:nvPr/>
        </p:nvSpPr>
        <p:spPr>
          <a:xfrm>
            <a:off x="6997439" y="5586679"/>
            <a:ext cx="1795679" cy="66172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rPr>
              <a:t>空きテナントの需要</a:t>
            </a:r>
            <a:r>
              <a:rPr kumimoji="1" lang="en-US" altLang="ja-JP" sz="2000" b="1">
                <a:solidFill>
                  <a:schemeClr val="tx1"/>
                </a:solidFill>
              </a:rPr>
              <a:t>UP</a:t>
            </a:r>
            <a:endParaRPr kumimoji="1" lang="ja-JP" altLang="en-US" sz="2000" b="1">
              <a:solidFill>
                <a:schemeClr val="tx1"/>
              </a:solidFill>
            </a:endParaRPr>
          </a:p>
        </p:txBody>
      </p:sp>
      <p:sp>
        <p:nvSpPr>
          <p:cNvPr id="78" name="四角形: 角を丸くする 77">
            <a:extLst>
              <a:ext uri="{FF2B5EF4-FFF2-40B4-BE49-F238E27FC236}">
                <a16:creationId xmlns:a16="http://schemas.microsoft.com/office/drawing/2014/main" id="{22C5580D-E125-D700-BF63-4BB6748209B6}"/>
              </a:ext>
            </a:extLst>
          </p:cNvPr>
          <p:cNvSpPr/>
          <p:nvPr/>
        </p:nvSpPr>
        <p:spPr>
          <a:xfrm>
            <a:off x="5021829" y="5589714"/>
            <a:ext cx="1653008" cy="66172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rPr>
              <a:t>施設整備</a:t>
            </a:r>
            <a:endParaRPr kumimoji="1" lang="en-US" altLang="ja-JP" sz="2000" b="1">
              <a:solidFill>
                <a:schemeClr val="tx1"/>
              </a:solidFill>
            </a:endParaRPr>
          </a:p>
          <a:p>
            <a:pPr algn="ctr"/>
            <a:r>
              <a:rPr kumimoji="1" lang="ja-JP" altLang="en-US" sz="2000" b="1">
                <a:solidFill>
                  <a:schemeClr val="tx1"/>
                </a:solidFill>
              </a:rPr>
              <a:t>状況が改善</a:t>
            </a:r>
          </a:p>
        </p:txBody>
      </p:sp>
      <p:sp>
        <p:nvSpPr>
          <p:cNvPr id="6" name="矢印: 折線 5">
            <a:extLst>
              <a:ext uri="{FF2B5EF4-FFF2-40B4-BE49-F238E27FC236}">
                <a16:creationId xmlns:a16="http://schemas.microsoft.com/office/drawing/2014/main" id="{61EF0CEC-B5B2-C7C1-659E-6D9C1865BD95}"/>
              </a:ext>
            </a:extLst>
          </p:cNvPr>
          <p:cNvSpPr/>
          <p:nvPr/>
        </p:nvSpPr>
        <p:spPr>
          <a:xfrm rot="13588075">
            <a:off x="6626987" y="6165579"/>
            <a:ext cx="460828" cy="515256"/>
          </a:xfrm>
          <a:prstGeom prst="ben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7" name="矢印: 折線 6">
            <a:extLst>
              <a:ext uri="{FF2B5EF4-FFF2-40B4-BE49-F238E27FC236}">
                <a16:creationId xmlns:a16="http://schemas.microsoft.com/office/drawing/2014/main" id="{84CD8B7B-4AAF-E64C-7665-DC0FF2034753}"/>
              </a:ext>
            </a:extLst>
          </p:cNvPr>
          <p:cNvSpPr/>
          <p:nvPr/>
        </p:nvSpPr>
        <p:spPr>
          <a:xfrm>
            <a:off x="5398540" y="4881097"/>
            <a:ext cx="460828" cy="515256"/>
          </a:xfrm>
          <a:prstGeom prst="ben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8" name="矢印: 折線 7">
            <a:extLst>
              <a:ext uri="{FF2B5EF4-FFF2-40B4-BE49-F238E27FC236}">
                <a16:creationId xmlns:a16="http://schemas.microsoft.com/office/drawing/2014/main" id="{D7342B55-A49E-FA13-9F39-4B34CAA38A67}"/>
              </a:ext>
            </a:extLst>
          </p:cNvPr>
          <p:cNvSpPr/>
          <p:nvPr/>
        </p:nvSpPr>
        <p:spPr>
          <a:xfrm rot="5400000">
            <a:off x="7953736" y="4935446"/>
            <a:ext cx="460828" cy="515256"/>
          </a:xfrm>
          <a:prstGeom prst="ben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9" name="テキスト ボックス 48">
            <a:extLst>
              <a:ext uri="{FF2B5EF4-FFF2-40B4-BE49-F238E27FC236}">
                <a16:creationId xmlns:a16="http://schemas.microsoft.com/office/drawing/2014/main" id="{D8D630BC-CE98-48F9-4FE7-CB6E17CBA81D}"/>
              </a:ext>
            </a:extLst>
          </p:cNvPr>
          <p:cNvSpPr txBox="1"/>
          <p:nvPr/>
        </p:nvSpPr>
        <p:spPr>
          <a:xfrm>
            <a:off x="510561" y="1611616"/>
            <a:ext cx="3900377" cy="646331"/>
          </a:xfrm>
          <a:prstGeom prst="rect">
            <a:avLst/>
          </a:prstGeom>
          <a:noFill/>
        </p:spPr>
        <p:txBody>
          <a:bodyPr wrap="square">
            <a:spAutoFit/>
          </a:bodyPr>
          <a:lstStyle/>
          <a:p>
            <a:pPr algn="ctr"/>
            <a:r>
              <a:rPr lang="ja-JP" altLang="en-US" sz="2000" b="1" i="0">
                <a:effectLst/>
                <a:latin typeface="UD新ゴR"/>
              </a:rPr>
              <a:t>市税の</a:t>
            </a:r>
            <a:r>
              <a:rPr lang="en-US" altLang="ja-JP" sz="2000" b="1" i="0">
                <a:effectLst/>
                <a:latin typeface="UD新ゴR"/>
              </a:rPr>
              <a:t>1</a:t>
            </a:r>
            <a:r>
              <a:rPr lang="ja-JP" altLang="en-US" sz="2000" b="1" i="0">
                <a:effectLst/>
                <a:latin typeface="UD新ゴR"/>
              </a:rPr>
              <a:t>％相当</a:t>
            </a:r>
            <a:r>
              <a:rPr lang="ja-JP" altLang="en-US" sz="1600" b="0" i="0">
                <a:effectLst/>
                <a:latin typeface="UD新ゴR"/>
              </a:rPr>
              <a:t>を財源に</a:t>
            </a:r>
            <a:endParaRPr lang="en-US" altLang="ja-JP" sz="1600" b="0" i="0">
              <a:effectLst/>
              <a:latin typeface="UD新ゴR"/>
            </a:endParaRPr>
          </a:p>
          <a:p>
            <a:pPr algn="ctr" latinLnBrk="1"/>
            <a:r>
              <a:rPr lang="ja-JP" altLang="en-US" sz="1600" b="0" i="0">
                <a:effectLst/>
                <a:latin typeface="UD新ゴR"/>
              </a:rPr>
              <a:t>行政と住民の協働してまちづくりを行う</a:t>
            </a:r>
            <a:endParaRPr lang="en-US" altLang="ja-JP" sz="1600" b="0" i="0">
              <a:effectLst/>
              <a:latin typeface="UD新ゴR"/>
            </a:endParaRPr>
          </a:p>
        </p:txBody>
      </p:sp>
      <p:grpSp>
        <p:nvGrpSpPr>
          <p:cNvPr id="62" name="グループ化 61">
            <a:extLst>
              <a:ext uri="{FF2B5EF4-FFF2-40B4-BE49-F238E27FC236}">
                <a16:creationId xmlns:a16="http://schemas.microsoft.com/office/drawing/2014/main" id="{32296EBE-0622-988E-0BED-819EE5D822B8}"/>
              </a:ext>
            </a:extLst>
          </p:cNvPr>
          <p:cNvGrpSpPr/>
          <p:nvPr/>
        </p:nvGrpSpPr>
        <p:grpSpPr>
          <a:xfrm>
            <a:off x="552911" y="2338699"/>
            <a:ext cx="3814954" cy="881634"/>
            <a:chOff x="5171439" y="2264132"/>
            <a:chExt cx="3814954" cy="881634"/>
          </a:xfrm>
        </p:grpSpPr>
        <p:sp>
          <p:nvSpPr>
            <p:cNvPr id="59" name="四角形: 角を丸くする 58">
              <a:extLst>
                <a:ext uri="{FF2B5EF4-FFF2-40B4-BE49-F238E27FC236}">
                  <a16:creationId xmlns:a16="http://schemas.microsoft.com/office/drawing/2014/main" id="{A2D4B5AD-880B-34C1-E900-9590D3AA3F9B}"/>
                </a:ext>
              </a:extLst>
            </p:cNvPr>
            <p:cNvSpPr/>
            <p:nvPr/>
          </p:nvSpPr>
          <p:spPr>
            <a:xfrm>
              <a:off x="5171439" y="2264132"/>
              <a:ext cx="3814954" cy="881634"/>
            </a:xfrm>
            <a:prstGeom prst="roundRect">
              <a:avLst/>
            </a:prstGeom>
            <a:noFill/>
            <a:ln w="28575">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39C7B522-12F4-C50F-6471-BDC36FB1D88F}"/>
                </a:ext>
              </a:extLst>
            </p:cNvPr>
            <p:cNvSpPr txBox="1"/>
            <p:nvPr/>
          </p:nvSpPr>
          <p:spPr>
            <a:xfrm>
              <a:off x="5234605" y="2374224"/>
              <a:ext cx="3630553" cy="707886"/>
            </a:xfrm>
            <a:prstGeom prst="rect">
              <a:avLst/>
            </a:prstGeom>
            <a:noFill/>
          </p:spPr>
          <p:txBody>
            <a:bodyPr wrap="square">
              <a:spAutoFit/>
            </a:bodyPr>
            <a:lstStyle/>
            <a:p>
              <a:pPr algn="ctr"/>
              <a:r>
                <a:rPr lang="ja-JP" altLang="en-US" sz="2000" b="1">
                  <a:latin typeface="UD新ゴR"/>
                </a:rPr>
                <a:t>住民が一丸となって主体的によりよい土浦市を考える</a:t>
              </a:r>
              <a:endParaRPr lang="ja-JP" altLang="en-US" sz="2000" b="1"/>
            </a:p>
          </p:txBody>
        </p:sp>
      </p:grpSp>
      <p:sp>
        <p:nvSpPr>
          <p:cNvPr id="64" name="正方形/長方形 63">
            <a:extLst>
              <a:ext uri="{FF2B5EF4-FFF2-40B4-BE49-F238E27FC236}">
                <a16:creationId xmlns:a16="http://schemas.microsoft.com/office/drawing/2014/main" id="{495669E5-A8B5-6644-CCF6-5D0CC844FCA9}"/>
              </a:ext>
            </a:extLst>
          </p:cNvPr>
          <p:cNvSpPr/>
          <p:nvPr/>
        </p:nvSpPr>
        <p:spPr>
          <a:xfrm>
            <a:off x="211667" y="866652"/>
            <a:ext cx="8715327" cy="2509797"/>
          </a:xfrm>
          <a:prstGeom prst="rect">
            <a:avLst/>
          </a:prstGeom>
          <a:noFill/>
          <a:ln w="28575">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319860E-4DFE-E8A6-DCDC-87EF0392072A}"/>
              </a:ext>
            </a:extLst>
          </p:cNvPr>
          <p:cNvSpPr txBox="1"/>
          <p:nvPr/>
        </p:nvSpPr>
        <p:spPr>
          <a:xfrm>
            <a:off x="3502828" y="3629393"/>
            <a:ext cx="3791423" cy="461665"/>
          </a:xfrm>
          <a:prstGeom prst="rect">
            <a:avLst/>
          </a:prstGeom>
          <a:noFill/>
        </p:spPr>
        <p:txBody>
          <a:bodyPr wrap="none" rtlCol="0">
            <a:spAutoFit/>
          </a:bodyPr>
          <a:lstStyle/>
          <a:p>
            <a:r>
              <a:rPr kumimoji="1" lang="ja-JP" altLang="en-US" sz="2400" b="1"/>
              <a:t>モール</a:t>
            </a:r>
            <a:r>
              <a:rPr kumimoji="1" lang="en-US" altLang="ja-JP" sz="2400" b="1"/>
              <a:t>505</a:t>
            </a:r>
            <a:r>
              <a:rPr kumimoji="1" lang="ja-JP" altLang="en-US" sz="2400" b="1"/>
              <a:t>のにぎわい復活</a:t>
            </a:r>
          </a:p>
        </p:txBody>
      </p:sp>
      <p:sp>
        <p:nvSpPr>
          <p:cNvPr id="53" name="テキスト ボックス 52">
            <a:extLst>
              <a:ext uri="{FF2B5EF4-FFF2-40B4-BE49-F238E27FC236}">
                <a16:creationId xmlns:a16="http://schemas.microsoft.com/office/drawing/2014/main" id="{889E9DCF-839C-2D5C-1120-01E23D91E0B1}"/>
              </a:ext>
            </a:extLst>
          </p:cNvPr>
          <p:cNvSpPr txBox="1"/>
          <p:nvPr/>
        </p:nvSpPr>
        <p:spPr>
          <a:xfrm>
            <a:off x="386860" y="964916"/>
            <a:ext cx="3900377" cy="584775"/>
          </a:xfrm>
          <a:prstGeom prst="rect">
            <a:avLst/>
          </a:prstGeom>
          <a:noFill/>
        </p:spPr>
        <p:txBody>
          <a:bodyPr wrap="square" rtlCol="0">
            <a:spAutoFit/>
          </a:bodyPr>
          <a:lstStyle/>
          <a:p>
            <a:r>
              <a:rPr kumimoji="1" lang="en-US" altLang="ja-JP" sz="3200" b="1">
                <a:solidFill>
                  <a:schemeClr val="bg1"/>
                </a:solidFill>
              </a:rPr>
              <a:t>1</a:t>
            </a:r>
            <a:r>
              <a:rPr kumimoji="1" lang="ja-JP" altLang="en-US" sz="3200" b="1">
                <a:solidFill>
                  <a:schemeClr val="bg1"/>
                </a:solidFill>
              </a:rPr>
              <a:t>％まちづくり</a:t>
            </a:r>
            <a:r>
              <a:rPr kumimoji="1" lang="ja-JP" altLang="en-US" sz="2400" b="1">
                <a:solidFill>
                  <a:schemeClr val="bg1"/>
                </a:solidFill>
              </a:rPr>
              <a:t>の実施</a:t>
            </a:r>
          </a:p>
        </p:txBody>
      </p:sp>
      <p:pic>
        <p:nvPicPr>
          <p:cNvPr id="80" name="グラフィックス 79" descr="矢印: 直線 単色塗りつぶし">
            <a:extLst>
              <a:ext uri="{FF2B5EF4-FFF2-40B4-BE49-F238E27FC236}">
                <a16:creationId xmlns:a16="http://schemas.microsoft.com/office/drawing/2014/main" id="{BD090BFB-865E-ED5B-F8A4-CBA3FA791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524386" y="1896839"/>
            <a:ext cx="721761" cy="721761"/>
          </a:xfrm>
          <a:prstGeom prst="rect">
            <a:avLst/>
          </a:prstGeom>
        </p:spPr>
      </p:pic>
      <p:sp>
        <p:nvSpPr>
          <p:cNvPr id="81" name="テキスト ボックス 80">
            <a:extLst>
              <a:ext uri="{FF2B5EF4-FFF2-40B4-BE49-F238E27FC236}">
                <a16:creationId xmlns:a16="http://schemas.microsoft.com/office/drawing/2014/main" id="{1C2D45DA-B9C5-BF38-D2EE-365FA04DB0EB}"/>
              </a:ext>
            </a:extLst>
          </p:cNvPr>
          <p:cNvSpPr txBox="1"/>
          <p:nvPr/>
        </p:nvSpPr>
        <p:spPr>
          <a:xfrm>
            <a:off x="6289552" y="2487221"/>
            <a:ext cx="1415772" cy="461665"/>
          </a:xfrm>
          <a:prstGeom prst="rect">
            <a:avLst/>
          </a:prstGeom>
          <a:noFill/>
        </p:spPr>
        <p:txBody>
          <a:bodyPr wrap="none" rtlCol="0">
            <a:spAutoFit/>
          </a:bodyPr>
          <a:lstStyle/>
          <a:p>
            <a:r>
              <a:rPr kumimoji="1" lang="ja-JP" altLang="en-US" sz="2400" b="1"/>
              <a:t>地域愛着</a:t>
            </a:r>
          </a:p>
        </p:txBody>
      </p:sp>
      <p:sp>
        <p:nvSpPr>
          <p:cNvPr id="82" name="テキスト ボックス 81">
            <a:extLst>
              <a:ext uri="{FF2B5EF4-FFF2-40B4-BE49-F238E27FC236}">
                <a16:creationId xmlns:a16="http://schemas.microsoft.com/office/drawing/2014/main" id="{BE001D37-7EA4-1D47-DBA3-FEDAE7E47E98}"/>
              </a:ext>
            </a:extLst>
          </p:cNvPr>
          <p:cNvSpPr txBox="1"/>
          <p:nvPr/>
        </p:nvSpPr>
        <p:spPr>
          <a:xfrm>
            <a:off x="5556086" y="1197857"/>
            <a:ext cx="2954655" cy="830997"/>
          </a:xfrm>
          <a:prstGeom prst="rect">
            <a:avLst/>
          </a:prstGeom>
          <a:noFill/>
        </p:spPr>
        <p:txBody>
          <a:bodyPr wrap="none" rtlCol="0">
            <a:spAutoFit/>
          </a:bodyPr>
          <a:lstStyle/>
          <a:p>
            <a:pPr algn="ctr"/>
            <a:r>
              <a:rPr kumimoji="1" lang="ja-JP" altLang="en-US" sz="2400" b="1"/>
              <a:t>地域コミュニティの</a:t>
            </a:r>
            <a:endParaRPr kumimoji="1" lang="en-US" altLang="ja-JP" sz="2400" b="1"/>
          </a:p>
          <a:p>
            <a:pPr algn="ctr"/>
            <a:r>
              <a:rPr kumimoji="1" lang="ja-JP" altLang="en-US" sz="2400" b="1"/>
              <a:t>活性化</a:t>
            </a:r>
          </a:p>
        </p:txBody>
      </p:sp>
      <p:pic>
        <p:nvPicPr>
          <p:cNvPr id="83" name="グラフィックス 82" descr="笑顔 (塗りつぶしなし) 単色塗りつぶし">
            <a:extLst>
              <a:ext uri="{FF2B5EF4-FFF2-40B4-BE49-F238E27FC236}">
                <a16:creationId xmlns:a16="http://schemas.microsoft.com/office/drawing/2014/main" id="{0DD40765-4EC7-BB38-C2AD-61AA66E003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3930" y="2167364"/>
            <a:ext cx="1038561" cy="1038561"/>
          </a:xfrm>
          <a:prstGeom prst="rect">
            <a:avLst/>
          </a:prstGeom>
        </p:spPr>
      </p:pic>
    </p:spTree>
    <p:extLst>
      <p:ext uri="{BB962C8B-B14F-4D97-AF65-F5344CB8AC3E}">
        <p14:creationId xmlns:p14="http://schemas.microsoft.com/office/powerpoint/2010/main" val="119462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4EF08362-D05E-B54E-9A0E-DA2403C3208D}"/>
              </a:ext>
            </a:extLst>
          </p:cNvPr>
          <p:cNvSpPr/>
          <p:nvPr/>
        </p:nvSpPr>
        <p:spPr>
          <a:xfrm>
            <a:off x="3049462" y="4364010"/>
            <a:ext cx="3297184" cy="2416735"/>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18BB53DB-34D4-9B8C-27DA-7DBAB0632C4A}"/>
              </a:ext>
            </a:extLst>
          </p:cNvPr>
          <p:cNvSpPr/>
          <p:nvPr/>
        </p:nvSpPr>
        <p:spPr>
          <a:xfrm>
            <a:off x="5033773" y="1660935"/>
            <a:ext cx="3297184" cy="2416735"/>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8ED30F8A-5C13-8AFE-A996-C6476D8CC8CD}"/>
              </a:ext>
            </a:extLst>
          </p:cNvPr>
          <p:cNvSpPr/>
          <p:nvPr/>
        </p:nvSpPr>
        <p:spPr>
          <a:xfrm>
            <a:off x="944501" y="1629702"/>
            <a:ext cx="3297184" cy="241673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a:extLst>
              <a:ext uri="{FF2B5EF4-FFF2-40B4-BE49-F238E27FC236}">
                <a16:creationId xmlns:a16="http://schemas.microsoft.com/office/drawing/2014/main" id="{1B9153C7-11C8-F6E8-8986-554F6210BA78}"/>
              </a:ext>
            </a:extLst>
          </p:cNvPr>
          <p:cNvSpPr>
            <a:spLocks noGrp="1"/>
          </p:cNvSpPr>
          <p:nvPr>
            <p:ph type="title"/>
          </p:nvPr>
        </p:nvSpPr>
        <p:spPr>
          <a:xfrm>
            <a:off x="693684" y="0"/>
            <a:ext cx="7886700" cy="733913"/>
          </a:xfrm>
        </p:spPr>
        <p:txBody>
          <a:bodyPr>
            <a:normAutofit/>
          </a:bodyPr>
          <a:lstStyle/>
          <a:p>
            <a:r>
              <a:rPr lang="ja-JP" altLang="en-US" sz="3300" b="1"/>
              <a:t>提案内容のご案内</a:t>
            </a:r>
          </a:p>
        </p:txBody>
      </p:sp>
      <p:sp>
        <p:nvSpPr>
          <p:cNvPr id="4" name="スライド番号プレースホルダー 3">
            <a:extLst>
              <a:ext uri="{FF2B5EF4-FFF2-40B4-BE49-F238E27FC236}">
                <a16:creationId xmlns:a16="http://schemas.microsoft.com/office/drawing/2014/main" id="{648616FC-38B1-B103-30EB-569742CFF9F4}"/>
              </a:ext>
            </a:extLst>
          </p:cNvPr>
          <p:cNvSpPr>
            <a:spLocks noGrp="1"/>
          </p:cNvSpPr>
          <p:nvPr>
            <p:ph type="sldNum" sz="quarter" idx="12"/>
          </p:nvPr>
        </p:nvSpPr>
        <p:spPr/>
        <p:txBody>
          <a:bodyPr/>
          <a:lstStyle/>
          <a:p>
            <a:fld id="{6BD45834-25AE-4381-9C8C-B34EDB8A8649}" type="slidenum">
              <a:rPr kumimoji="1" lang="ja-JP" altLang="en-US" smtClean="0"/>
              <a:t>2</a:t>
            </a:fld>
            <a:endParaRPr kumimoji="1" lang="ja-JP" altLang="en-US"/>
          </a:p>
        </p:txBody>
      </p:sp>
      <p:pic>
        <p:nvPicPr>
          <p:cNvPr id="7" name="グラフィックス 6">
            <a:extLst>
              <a:ext uri="{FF2B5EF4-FFF2-40B4-BE49-F238E27FC236}">
                <a16:creationId xmlns:a16="http://schemas.microsoft.com/office/drawing/2014/main" id="{47713EB2-3DFE-47CA-FE3A-2B5BA2A5E8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943" y="729626"/>
            <a:ext cx="1217820" cy="1183363"/>
          </a:xfrm>
          <a:prstGeom prst="rect">
            <a:avLst/>
          </a:prstGeom>
        </p:spPr>
      </p:pic>
      <p:pic>
        <p:nvPicPr>
          <p:cNvPr id="9" name="グラフィックス 8" descr="旅行鞄 単色塗りつぶし">
            <a:extLst>
              <a:ext uri="{FF2B5EF4-FFF2-40B4-BE49-F238E27FC236}">
                <a16:creationId xmlns:a16="http://schemas.microsoft.com/office/drawing/2014/main" id="{A384D76C-BFF9-F997-A4E1-A4200DBEBF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12762" y="2759658"/>
            <a:ext cx="1588256" cy="1588256"/>
          </a:xfrm>
          <a:prstGeom prst="rect">
            <a:avLst/>
          </a:prstGeom>
        </p:spPr>
      </p:pic>
      <p:pic>
        <p:nvPicPr>
          <p:cNvPr id="13" name="グラフィックス 12" descr="家 単色塗りつぶし">
            <a:extLst>
              <a:ext uri="{FF2B5EF4-FFF2-40B4-BE49-F238E27FC236}">
                <a16:creationId xmlns:a16="http://schemas.microsoft.com/office/drawing/2014/main" id="{47CBA0BF-87AD-AF6A-71B4-78E5894EB6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42383" y="5129332"/>
            <a:ext cx="914400" cy="914400"/>
          </a:xfrm>
          <a:prstGeom prst="rect">
            <a:avLst/>
          </a:prstGeom>
        </p:spPr>
      </p:pic>
      <p:pic>
        <p:nvPicPr>
          <p:cNvPr id="15" name="グラフィックス 14" descr="建物 単色塗りつぶし">
            <a:extLst>
              <a:ext uri="{FF2B5EF4-FFF2-40B4-BE49-F238E27FC236}">
                <a16:creationId xmlns:a16="http://schemas.microsoft.com/office/drawing/2014/main" id="{D05C21FB-2C9A-F485-B2C7-76DC5BA23D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55848" y="1225079"/>
            <a:ext cx="1455685" cy="1455685"/>
          </a:xfrm>
          <a:prstGeom prst="rect">
            <a:avLst/>
          </a:prstGeom>
        </p:spPr>
      </p:pic>
      <p:pic>
        <p:nvPicPr>
          <p:cNvPr id="17" name="グラフィックス 16" descr="バス 枠線">
            <a:extLst>
              <a:ext uri="{FF2B5EF4-FFF2-40B4-BE49-F238E27FC236}">
                <a16:creationId xmlns:a16="http://schemas.microsoft.com/office/drawing/2014/main" id="{D2327D92-042C-AEED-060F-39FD4817A2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98900" y="3379443"/>
            <a:ext cx="1455684" cy="1455684"/>
          </a:xfrm>
          <a:prstGeom prst="rect">
            <a:avLst/>
          </a:prstGeom>
        </p:spPr>
      </p:pic>
      <p:pic>
        <p:nvPicPr>
          <p:cNvPr id="21" name="グラフィックス 20" descr="花火 単色塗りつぶし">
            <a:extLst>
              <a:ext uri="{FF2B5EF4-FFF2-40B4-BE49-F238E27FC236}">
                <a16:creationId xmlns:a16="http://schemas.microsoft.com/office/drawing/2014/main" id="{5C4F3B70-EB10-6D9E-7B0F-F851190A683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77576" y="5110773"/>
            <a:ext cx="1455684" cy="1455684"/>
          </a:xfrm>
          <a:prstGeom prst="rect">
            <a:avLst/>
          </a:prstGeom>
        </p:spPr>
      </p:pic>
      <p:sp>
        <p:nvSpPr>
          <p:cNvPr id="8" name="テキスト ボックス 7">
            <a:extLst>
              <a:ext uri="{FF2B5EF4-FFF2-40B4-BE49-F238E27FC236}">
                <a16:creationId xmlns:a16="http://schemas.microsoft.com/office/drawing/2014/main" id="{24C885FB-82CF-779A-89F0-2EF8F0E6EEC0}"/>
              </a:ext>
            </a:extLst>
          </p:cNvPr>
          <p:cNvSpPr txBox="1"/>
          <p:nvPr/>
        </p:nvSpPr>
        <p:spPr>
          <a:xfrm>
            <a:off x="-259854" y="1629702"/>
            <a:ext cx="5710701" cy="2554545"/>
          </a:xfrm>
          <a:prstGeom prst="rect">
            <a:avLst/>
          </a:prstGeom>
          <a:noFill/>
        </p:spPr>
        <p:txBody>
          <a:bodyPr wrap="square">
            <a:spAutoFit/>
          </a:bodyPr>
          <a:lstStyle/>
          <a:p>
            <a:pPr algn="ctr"/>
            <a:r>
              <a:rPr lang="ja-JP" altLang="en-US" sz="3200" b="1">
                <a:solidFill>
                  <a:schemeClr val="accent1"/>
                </a:solidFill>
              </a:rPr>
              <a:t>土浦版</a:t>
            </a:r>
            <a:endParaRPr lang="en-US" altLang="ja-JP" sz="3200" b="1">
              <a:solidFill>
                <a:schemeClr val="accent1"/>
              </a:solidFill>
            </a:endParaRPr>
          </a:p>
          <a:p>
            <a:pPr algn="ctr"/>
            <a:r>
              <a:rPr lang="ja-JP" altLang="en-US" sz="3200" b="1">
                <a:solidFill>
                  <a:schemeClr val="accent1"/>
                </a:solidFill>
              </a:rPr>
              <a:t>シュタットベルケ</a:t>
            </a:r>
            <a:endParaRPr lang="en-US" altLang="ja-JP" sz="3200" b="1">
              <a:solidFill>
                <a:schemeClr val="accent1"/>
              </a:solidFill>
            </a:endParaRPr>
          </a:p>
          <a:p>
            <a:pPr algn="ctr"/>
            <a:endParaRPr lang="en-US" altLang="ja-JP" sz="3200" b="1">
              <a:solidFill>
                <a:schemeClr val="accent1"/>
              </a:solidFill>
            </a:endParaRPr>
          </a:p>
          <a:p>
            <a:pPr algn="ctr"/>
            <a:r>
              <a:rPr lang="ja-JP" altLang="en-US" sz="3200" b="1">
                <a:solidFill>
                  <a:schemeClr val="accent1"/>
                </a:solidFill>
              </a:rPr>
              <a:t>土浦</a:t>
            </a:r>
            <a:r>
              <a:rPr lang="en-US" altLang="ja-JP" sz="3200" b="1">
                <a:solidFill>
                  <a:schemeClr val="accent1"/>
                </a:solidFill>
              </a:rPr>
              <a:t>1</a:t>
            </a:r>
            <a:r>
              <a:rPr lang="ja-JP" altLang="en-US" sz="3200" b="1">
                <a:solidFill>
                  <a:schemeClr val="accent1"/>
                </a:solidFill>
              </a:rPr>
              <a:t>泊</a:t>
            </a:r>
            <a:r>
              <a:rPr lang="en-US" altLang="ja-JP" sz="3200" b="1">
                <a:solidFill>
                  <a:schemeClr val="accent1"/>
                </a:solidFill>
              </a:rPr>
              <a:t>2</a:t>
            </a:r>
            <a:r>
              <a:rPr lang="ja-JP" altLang="en-US" sz="3200" b="1">
                <a:solidFill>
                  <a:schemeClr val="accent1"/>
                </a:solidFill>
              </a:rPr>
              <a:t>日</a:t>
            </a:r>
            <a:endParaRPr lang="en-US" altLang="ja-JP" sz="3200" b="1">
              <a:solidFill>
                <a:schemeClr val="accent1"/>
              </a:solidFill>
            </a:endParaRPr>
          </a:p>
          <a:p>
            <a:pPr algn="ctr"/>
            <a:r>
              <a:rPr lang="ja-JP" altLang="en-US" sz="3200" b="1">
                <a:solidFill>
                  <a:schemeClr val="accent1"/>
                </a:solidFill>
              </a:rPr>
              <a:t>観光パック</a:t>
            </a:r>
            <a:endParaRPr lang="en-US" altLang="ja-JP" sz="3200" b="1">
              <a:solidFill>
                <a:schemeClr val="accent1"/>
              </a:solidFill>
            </a:endParaRPr>
          </a:p>
        </p:txBody>
      </p:sp>
      <p:sp>
        <p:nvSpPr>
          <p:cNvPr id="11" name="テキスト ボックス 10">
            <a:extLst>
              <a:ext uri="{FF2B5EF4-FFF2-40B4-BE49-F238E27FC236}">
                <a16:creationId xmlns:a16="http://schemas.microsoft.com/office/drawing/2014/main" id="{C3CCD05D-929C-CD42-1669-676B86495BDC}"/>
              </a:ext>
            </a:extLst>
          </p:cNvPr>
          <p:cNvSpPr txBox="1"/>
          <p:nvPr/>
        </p:nvSpPr>
        <p:spPr>
          <a:xfrm>
            <a:off x="4546829" y="2020238"/>
            <a:ext cx="4271072" cy="1569660"/>
          </a:xfrm>
          <a:prstGeom prst="rect">
            <a:avLst/>
          </a:prstGeom>
          <a:noFill/>
        </p:spPr>
        <p:txBody>
          <a:bodyPr wrap="square">
            <a:spAutoFit/>
          </a:bodyPr>
          <a:lstStyle/>
          <a:p>
            <a:pPr algn="ctr"/>
            <a:r>
              <a:rPr lang="ja-JP" altLang="en-US" sz="3200" b="1">
                <a:solidFill>
                  <a:schemeClr val="accent1"/>
                </a:solidFill>
              </a:rPr>
              <a:t>居住誘導</a:t>
            </a:r>
            <a:endParaRPr lang="en-US" altLang="ja-JP" sz="3200" b="1">
              <a:solidFill>
                <a:schemeClr val="accent1"/>
              </a:solidFill>
            </a:endParaRPr>
          </a:p>
          <a:p>
            <a:pPr algn="ctr"/>
            <a:endParaRPr lang="en-US" altLang="ja-JP" sz="3200" b="1">
              <a:solidFill>
                <a:schemeClr val="accent1"/>
              </a:solidFill>
            </a:endParaRPr>
          </a:p>
          <a:p>
            <a:pPr algn="ctr"/>
            <a:r>
              <a:rPr lang="en-US" altLang="ja-JP" sz="3200" b="1">
                <a:solidFill>
                  <a:schemeClr val="accent1"/>
                </a:solidFill>
              </a:rPr>
              <a:t>MaaS</a:t>
            </a:r>
            <a:endParaRPr lang="ja-JP" altLang="en-US" sz="3200" b="1">
              <a:solidFill>
                <a:schemeClr val="accent1"/>
              </a:solidFill>
            </a:endParaRPr>
          </a:p>
        </p:txBody>
      </p:sp>
      <p:sp>
        <p:nvSpPr>
          <p:cNvPr id="14" name="テキスト ボックス 13">
            <a:extLst>
              <a:ext uri="{FF2B5EF4-FFF2-40B4-BE49-F238E27FC236}">
                <a16:creationId xmlns:a16="http://schemas.microsoft.com/office/drawing/2014/main" id="{8611F39B-68DB-D6EB-116C-E15EFE6CC039}"/>
              </a:ext>
            </a:extLst>
          </p:cNvPr>
          <p:cNvSpPr txBox="1"/>
          <p:nvPr/>
        </p:nvSpPr>
        <p:spPr>
          <a:xfrm>
            <a:off x="2404114" y="4835127"/>
            <a:ext cx="4652669" cy="1569660"/>
          </a:xfrm>
          <a:prstGeom prst="rect">
            <a:avLst/>
          </a:prstGeom>
          <a:noFill/>
        </p:spPr>
        <p:txBody>
          <a:bodyPr wrap="square">
            <a:spAutoFit/>
          </a:bodyPr>
          <a:lstStyle/>
          <a:p>
            <a:pPr algn="ctr"/>
            <a:r>
              <a:rPr lang="ja-JP" altLang="en-US" sz="3200" b="1">
                <a:solidFill>
                  <a:schemeClr val="accent1"/>
                </a:solidFill>
              </a:rPr>
              <a:t>花火まちづくり</a:t>
            </a:r>
            <a:endParaRPr lang="en-US" altLang="ja-JP" sz="3200" b="1">
              <a:solidFill>
                <a:schemeClr val="accent1"/>
              </a:solidFill>
            </a:endParaRPr>
          </a:p>
          <a:p>
            <a:pPr algn="ctr"/>
            <a:endParaRPr lang="en-US" altLang="ja-JP" sz="3200" b="1">
              <a:solidFill>
                <a:schemeClr val="accent1"/>
              </a:solidFill>
            </a:endParaRPr>
          </a:p>
          <a:p>
            <a:pPr algn="ctr"/>
            <a:r>
              <a:rPr lang="ja-JP" altLang="en-US" sz="3200" b="1">
                <a:solidFill>
                  <a:schemeClr val="accent1"/>
                </a:solidFill>
              </a:rPr>
              <a:t>つながり形成</a:t>
            </a:r>
            <a:endParaRPr lang="en-US" altLang="ja-JP" sz="3200" b="1">
              <a:solidFill>
                <a:schemeClr val="accent1"/>
              </a:solidFill>
            </a:endParaRPr>
          </a:p>
        </p:txBody>
      </p:sp>
    </p:spTree>
    <p:extLst>
      <p:ext uri="{BB962C8B-B14F-4D97-AF65-F5344CB8AC3E}">
        <p14:creationId xmlns:p14="http://schemas.microsoft.com/office/powerpoint/2010/main" val="3861824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B76E4F7F-5973-A4DA-8A10-F8D8E81442A5}"/>
              </a:ext>
            </a:extLst>
          </p:cNvPr>
          <p:cNvSpPr/>
          <p:nvPr/>
        </p:nvSpPr>
        <p:spPr>
          <a:xfrm>
            <a:off x="975360" y="3067982"/>
            <a:ext cx="3519429" cy="536876"/>
          </a:xfrm>
          <a:prstGeom prst="rect">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A9D73C8-800C-20E5-8D58-4A23EB6D0017}"/>
              </a:ext>
            </a:extLst>
          </p:cNvPr>
          <p:cNvSpPr/>
          <p:nvPr/>
        </p:nvSpPr>
        <p:spPr>
          <a:xfrm>
            <a:off x="6300169" y="3898515"/>
            <a:ext cx="2661425" cy="295948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B97BD7E-8281-479C-8B9E-12927A73F704}"/>
              </a:ext>
            </a:extLst>
          </p:cNvPr>
          <p:cNvSpPr/>
          <p:nvPr/>
        </p:nvSpPr>
        <p:spPr>
          <a:xfrm>
            <a:off x="0" y="-8100"/>
            <a:ext cx="8327871" cy="752433"/>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FD8132E-C5B7-A3F0-5161-A2A452B6F5FF}"/>
              </a:ext>
            </a:extLst>
          </p:cNvPr>
          <p:cNvSpPr>
            <a:spLocks noGrp="1"/>
          </p:cNvSpPr>
          <p:nvPr>
            <p:ph type="sldNum" sz="quarter" idx="12"/>
          </p:nvPr>
        </p:nvSpPr>
        <p:spPr/>
        <p:txBody>
          <a:bodyPr/>
          <a:lstStyle/>
          <a:p>
            <a:fld id="{6BD45834-25AE-4381-9C8C-B34EDB8A8649}" type="slidenum">
              <a:rPr kumimoji="1" lang="ja-JP" altLang="en-US" smtClean="0"/>
              <a:t>20</a:t>
            </a:fld>
            <a:endParaRPr kumimoji="1" lang="ja-JP" altLang="en-US"/>
          </a:p>
        </p:txBody>
      </p:sp>
      <p:sp>
        <p:nvSpPr>
          <p:cNvPr id="8" name="タイトル 1">
            <a:extLst>
              <a:ext uri="{FF2B5EF4-FFF2-40B4-BE49-F238E27FC236}">
                <a16:creationId xmlns:a16="http://schemas.microsoft.com/office/drawing/2014/main" id="{EC5FC589-DFF0-F2D5-2F55-03E684A02A9D}"/>
              </a:ext>
            </a:extLst>
          </p:cNvPr>
          <p:cNvSpPr txBox="1">
            <a:spLocks/>
          </p:cNvSpPr>
          <p:nvPr/>
        </p:nvSpPr>
        <p:spPr>
          <a:xfrm>
            <a:off x="648824" y="25507"/>
            <a:ext cx="7886700" cy="73391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a:lstStyle>
          <a:p>
            <a:r>
              <a:rPr lang="en-US" altLang="ja-JP" sz="3000" b="1" err="1"/>
              <a:t>RElating</a:t>
            </a:r>
            <a:r>
              <a:rPr lang="ja-JP" altLang="en-US" sz="3000" b="1"/>
              <a:t>：</a:t>
            </a:r>
            <a:r>
              <a:rPr lang="ja-JP" altLang="en-US" sz="2800" b="1"/>
              <a:t>提案③</a:t>
            </a:r>
            <a:r>
              <a:rPr lang="ja-JP" altLang="en-US" sz="3000" b="1"/>
              <a:t> </a:t>
            </a:r>
            <a:r>
              <a:rPr lang="ja-JP" altLang="en-US" sz="2800" b="1"/>
              <a:t>拠点づくり</a:t>
            </a:r>
            <a:r>
              <a:rPr lang="en-US" altLang="ja-JP" sz="2400" b="1"/>
              <a:t>~</a:t>
            </a:r>
            <a:r>
              <a:rPr lang="ja-JP" altLang="en-US" sz="2400" b="1"/>
              <a:t>おおつ野ふれあいプラザ</a:t>
            </a:r>
            <a:r>
              <a:rPr lang="en-US" altLang="ja-JP" sz="2400" b="1"/>
              <a:t>~</a:t>
            </a:r>
            <a:endParaRPr lang="ja-JP" altLang="en-US" sz="2400" b="1"/>
          </a:p>
        </p:txBody>
      </p:sp>
      <p:grpSp>
        <p:nvGrpSpPr>
          <p:cNvPr id="2" name="グループ化 1">
            <a:extLst>
              <a:ext uri="{FF2B5EF4-FFF2-40B4-BE49-F238E27FC236}">
                <a16:creationId xmlns:a16="http://schemas.microsoft.com/office/drawing/2014/main" id="{C53E27C3-CF01-378A-0DBC-49C56C9FBF4D}"/>
              </a:ext>
            </a:extLst>
          </p:cNvPr>
          <p:cNvGrpSpPr/>
          <p:nvPr/>
        </p:nvGrpSpPr>
        <p:grpSpPr>
          <a:xfrm>
            <a:off x="85884" y="80956"/>
            <a:ext cx="573840" cy="573840"/>
            <a:chOff x="138108" y="1536344"/>
            <a:chExt cx="861849" cy="861849"/>
          </a:xfrm>
        </p:grpSpPr>
        <p:sp>
          <p:nvSpPr>
            <p:cNvPr id="3" name="楕円 2">
              <a:extLst>
                <a:ext uri="{FF2B5EF4-FFF2-40B4-BE49-F238E27FC236}">
                  <a16:creationId xmlns:a16="http://schemas.microsoft.com/office/drawing/2014/main" id="{588571E5-15D8-4DC5-BAD4-58D0FF90444A}"/>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A33CDFBD-DDBA-CBFF-6199-EFC9F965A192}"/>
                </a:ext>
              </a:extLst>
            </p:cNvPr>
            <p:cNvGrpSpPr/>
            <p:nvPr/>
          </p:nvGrpSpPr>
          <p:grpSpPr>
            <a:xfrm>
              <a:off x="515689" y="1620019"/>
              <a:ext cx="106686" cy="693788"/>
              <a:chOff x="515689" y="1620019"/>
              <a:chExt cx="106686" cy="693788"/>
            </a:xfrm>
            <a:solidFill>
              <a:schemeClr val="bg1"/>
            </a:solidFill>
          </p:grpSpPr>
          <p:sp>
            <p:nvSpPr>
              <p:cNvPr id="17" name="楕円 16">
                <a:extLst>
                  <a:ext uri="{FF2B5EF4-FFF2-40B4-BE49-F238E27FC236}">
                    <a16:creationId xmlns:a16="http://schemas.microsoft.com/office/drawing/2014/main" id="{A602BD95-951F-B554-635F-0DB22245409C}"/>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1BE4EA3-22B8-470A-73BF-1C60B63F1EE8}"/>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4644949E-8CE7-AC37-26CE-1D561C3C3B4E}"/>
                </a:ext>
              </a:extLst>
            </p:cNvPr>
            <p:cNvGrpSpPr/>
            <p:nvPr/>
          </p:nvGrpSpPr>
          <p:grpSpPr>
            <a:xfrm rot="7084715">
              <a:off x="515689" y="1620374"/>
              <a:ext cx="106686" cy="693788"/>
              <a:chOff x="515689" y="1620019"/>
              <a:chExt cx="106686" cy="693788"/>
            </a:xfrm>
            <a:solidFill>
              <a:schemeClr val="bg1"/>
            </a:solidFill>
          </p:grpSpPr>
          <p:sp>
            <p:nvSpPr>
              <p:cNvPr id="15" name="楕円 14">
                <a:extLst>
                  <a:ext uri="{FF2B5EF4-FFF2-40B4-BE49-F238E27FC236}">
                    <a16:creationId xmlns:a16="http://schemas.microsoft.com/office/drawing/2014/main" id="{9496A0DD-98FB-0188-2DB2-8E67F721CDF8}"/>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9CFDC9E-E9C5-EB69-381A-44E776B6AC0B}"/>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8DB9D75B-A626-4CAE-49ED-9BA6165BD77D}"/>
                </a:ext>
              </a:extLst>
            </p:cNvPr>
            <p:cNvGrpSpPr/>
            <p:nvPr/>
          </p:nvGrpSpPr>
          <p:grpSpPr>
            <a:xfrm rot="3554011">
              <a:off x="518409" y="1620019"/>
              <a:ext cx="106686" cy="693788"/>
              <a:chOff x="515689" y="1620019"/>
              <a:chExt cx="106686" cy="693788"/>
            </a:xfrm>
            <a:solidFill>
              <a:schemeClr val="bg1"/>
            </a:solidFill>
          </p:grpSpPr>
          <p:sp>
            <p:nvSpPr>
              <p:cNvPr id="13" name="楕円 12">
                <a:extLst>
                  <a:ext uri="{FF2B5EF4-FFF2-40B4-BE49-F238E27FC236}">
                    <a16:creationId xmlns:a16="http://schemas.microsoft.com/office/drawing/2014/main" id="{6C6A1FA2-9D2D-4E7C-FE66-CFCE502601EF}"/>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E2E69842-6148-DDA1-78C2-93BEEC58C3DE}"/>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楕円 11">
              <a:extLst>
                <a:ext uri="{FF2B5EF4-FFF2-40B4-BE49-F238E27FC236}">
                  <a16:creationId xmlns:a16="http://schemas.microsoft.com/office/drawing/2014/main" id="{3BB18825-ECEF-4394-09CE-A3AE3C164947}"/>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正方形/長方形 4">
            <a:extLst>
              <a:ext uri="{FF2B5EF4-FFF2-40B4-BE49-F238E27FC236}">
                <a16:creationId xmlns:a16="http://schemas.microsoft.com/office/drawing/2014/main" id="{507CC1A9-5248-D02D-372E-BBA841BFE534}"/>
              </a:ext>
            </a:extLst>
          </p:cNvPr>
          <p:cNvSpPr/>
          <p:nvPr/>
        </p:nvSpPr>
        <p:spPr>
          <a:xfrm>
            <a:off x="152301" y="862845"/>
            <a:ext cx="3018504" cy="619432"/>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rPr>
              <a:t>このままだと</a:t>
            </a:r>
            <a:r>
              <a:rPr lang="en-US" altLang="ja-JP" sz="2400" b="1">
                <a:solidFill>
                  <a:schemeClr val="bg1"/>
                </a:solidFill>
              </a:rPr>
              <a:t>…</a:t>
            </a:r>
            <a:endParaRPr kumimoji="1" lang="ja-JP" altLang="en-US" sz="2400" b="1">
              <a:solidFill>
                <a:schemeClr val="bg1"/>
              </a:solidFill>
            </a:endParaRPr>
          </a:p>
        </p:txBody>
      </p:sp>
      <p:sp>
        <p:nvSpPr>
          <p:cNvPr id="23" name="テキスト ボックス 22">
            <a:extLst>
              <a:ext uri="{FF2B5EF4-FFF2-40B4-BE49-F238E27FC236}">
                <a16:creationId xmlns:a16="http://schemas.microsoft.com/office/drawing/2014/main" id="{039FB171-8FC6-95C1-184C-4A6588275825}"/>
              </a:ext>
            </a:extLst>
          </p:cNvPr>
          <p:cNvSpPr txBox="1"/>
          <p:nvPr/>
        </p:nvSpPr>
        <p:spPr>
          <a:xfrm>
            <a:off x="400689" y="1644886"/>
            <a:ext cx="1210589" cy="400110"/>
          </a:xfrm>
          <a:prstGeom prst="rect">
            <a:avLst/>
          </a:prstGeom>
          <a:noFill/>
        </p:spPr>
        <p:txBody>
          <a:bodyPr wrap="none" rtlCol="0">
            <a:spAutoFit/>
          </a:bodyPr>
          <a:lstStyle/>
          <a:p>
            <a:pPr algn="ctr"/>
            <a:r>
              <a:rPr kumimoji="1" lang="ja-JP" altLang="en-US" sz="2000"/>
              <a:t>人口減少</a:t>
            </a:r>
          </a:p>
        </p:txBody>
      </p:sp>
      <p:sp>
        <p:nvSpPr>
          <p:cNvPr id="25" name="テキスト ボックス 24">
            <a:extLst>
              <a:ext uri="{FF2B5EF4-FFF2-40B4-BE49-F238E27FC236}">
                <a16:creationId xmlns:a16="http://schemas.microsoft.com/office/drawing/2014/main" id="{784DF251-8DB3-2EDC-D252-0DA6D66F52E1}"/>
              </a:ext>
            </a:extLst>
          </p:cNvPr>
          <p:cNvSpPr txBox="1"/>
          <p:nvPr/>
        </p:nvSpPr>
        <p:spPr>
          <a:xfrm>
            <a:off x="1719892" y="1592822"/>
            <a:ext cx="1723550" cy="400110"/>
          </a:xfrm>
          <a:prstGeom prst="rect">
            <a:avLst/>
          </a:prstGeom>
          <a:noFill/>
        </p:spPr>
        <p:txBody>
          <a:bodyPr wrap="none" rtlCol="0">
            <a:spAutoFit/>
          </a:bodyPr>
          <a:lstStyle/>
          <a:p>
            <a:pPr algn="ctr"/>
            <a:r>
              <a:rPr kumimoji="1" lang="ja-JP" altLang="en-US" sz="2000"/>
              <a:t>施設の老朽化</a:t>
            </a:r>
            <a:endParaRPr kumimoji="1" lang="en-US" altLang="ja-JP" sz="2000"/>
          </a:p>
        </p:txBody>
      </p:sp>
      <p:sp>
        <p:nvSpPr>
          <p:cNvPr id="29" name="二等辺三角形 28">
            <a:extLst>
              <a:ext uri="{FF2B5EF4-FFF2-40B4-BE49-F238E27FC236}">
                <a16:creationId xmlns:a16="http://schemas.microsoft.com/office/drawing/2014/main" id="{366D0941-DC47-10E0-3354-8D9A9F9B9DEF}"/>
              </a:ext>
            </a:extLst>
          </p:cNvPr>
          <p:cNvSpPr/>
          <p:nvPr/>
        </p:nvSpPr>
        <p:spPr>
          <a:xfrm rot="5400000">
            <a:off x="4547267" y="2237241"/>
            <a:ext cx="1549796" cy="247190"/>
          </a:xfrm>
          <a:prstGeom prst="triangle">
            <a:avLst>
              <a:gd name="adj" fmla="val 47226"/>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AF3F7C6A-AEA5-1707-7D0B-99C4960D8C47}"/>
              </a:ext>
            </a:extLst>
          </p:cNvPr>
          <p:cNvGrpSpPr/>
          <p:nvPr/>
        </p:nvGrpSpPr>
        <p:grpSpPr>
          <a:xfrm>
            <a:off x="5833809" y="2509263"/>
            <a:ext cx="2912913" cy="1179561"/>
            <a:chOff x="3510707" y="4616725"/>
            <a:chExt cx="2912913" cy="1179561"/>
          </a:xfrm>
        </p:grpSpPr>
        <p:pic>
          <p:nvPicPr>
            <p:cNvPr id="33" name="グラフィックス 32" descr="キラキラしたリフォーム済み住宅 単色塗りつぶし">
              <a:extLst>
                <a:ext uri="{FF2B5EF4-FFF2-40B4-BE49-F238E27FC236}">
                  <a16:creationId xmlns:a16="http://schemas.microsoft.com/office/drawing/2014/main" id="{E00B1CDA-CC75-32CB-9B96-457CEDE480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9220" y="4805601"/>
              <a:ext cx="914400" cy="914400"/>
            </a:xfrm>
            <a:prstGeom prst="rect">
              <a:avLst/>
            </a:prstGeom>
          </p:spPr>
        </p:pic>
        <p:grpSp>
          <p:nvGrpSpPr>
            <p:cNvPr id="38" name="グループ化 37">
              <a:extLst>
                <a:ext uri="{FF2B5EF4-FFF2-40B4-BE49-F238E27FC236}">
                  <a16:creationId xmlns:a16="http://schemas.microsoft.com/office/drawing/2014/main" id="{7D408F32-D683-2B5E-19DB-6CFA91580D77}"/>
                </a:ext>
              </a:extLst>
            </p:cNvPr>
            <p:cNvGrpSpPr/>
            <p:nvPr/>
          </p:nvGrpSpPr>
          <p:grpSpPr>
            <a:xfrm>
              <a:off x="3510707" y="4616725"/>
              <a:ext cx="1294733" cy="1179561"/>
              <a:chOff x="6007274" y="2729492"/>
              <a:chExt cx="1294733" cy="1179561"/>
            </a:xfrm>
          </p:grpSpPr>
          <p:pic>
            <p:nvPicPr>
              <p:cNvPr id="31" name="グラフィックス 30" descr="ホーム 単色塗りつぶし">
                <a:extLst>
                  <a:ext uri="{FF2B5EF4-FFF2-40B4-BE49-F238E27FC236}">
                    <a16:creationId xmlns:a16="http://schemas.microsoft.com/office/drawing/2014/main" id="{975E0A28-F374-125F-FA1D-1664AD43E8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0957" y="2729492"/>
                <a:ext cx="647367" cy="647367"/>
              </a:xfrm>
              <a:prstGeom prst="rect">
                <a:avLst/>
              </a:prstGeom>
            </p:spPr>
          </p:pic>
          <p:pic>
            <p:nvPicPr>
              <p:cNvPr id="36" name="グラフィックス 35" descr="ホーム 単色塗りつぶし">
                <a:extLst>
                  <a:ext uri="{FF2B5EF4-FFF2-40B4-BE49-F238E27FC236}">
                    <a16:creationId xmlns:a16="http://schemas.microsoft.com/office/drawing/2014/main" id="{43ED5FAB-ABD6-B1CA-0675-5991EDB4F5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07274" y="3261686"/>
                <a:ext cx="647367" cy="647367"/>
              </a:xfrm>
              <a:prstGeom prst="rect">
                <a:avLst/>
              </a:prstGeom>
            </p:spPr>
          </p:pic>
          <p:pic>
            <p:nvPicPr>
              <p:cNvPr id="37" name="グラフィックス 36" descr="ホーム 単色塗りつぶし">
                <a:extLst>
                  <a:ext uri="{FF2B5EF4-FFF2-40B4-BE49-F238E27FC236}">
                    <a16:creationId xmlns:a16="http://schemas.microsoft.com/office/drawing/2014/main" id="{ACA1372C-0DF5-C806-9EFE-0C5E6213D5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4640" y="3261685"/>
                <a:ext cx="647367" cy="647367"/>
              </a:xfrm>
              <a:prstGeom prst="rect">
                <a:avLst/>
              </a:prstGeom>
            </p:spPr>
          </p:pic>
        </p:grpSp>
        <p:pic>
          <p:nvPicPr>
            <p:cNvPr id="39" name="グラフィックス 38" descr="矢印: 直線 単色塗りつぶし">
              <a:extLst>
                <a:ext uri="{FF2B5EF4-FFF2-40B4-BE49-F238E27FC236}">
                  <a16:creationId xmlns:a16="http://schemas.microsoft.com/office/drawing/2014/main" id="{AF6617BB-A307-A0B8-B711-23102620AF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4862753" y="5010400"/>
              <a:ext cx="532740" cy="532740"/>
            </a:xfrm>
            <a:prstGeom prst="rect">
              <a:avLst/>
            </a:prstGeom>
          </p:spPr>
        </p:pic>
      </p:grpSp>
      <p:sp>
        <p:nvSpPr>
          <p:cNvPr id="40" name="テキスト ボックス 39">
            <a:extLst>
              <a:ext uri="{FF2B5EF4-FFF2-40B4-BE49-F238E27FC236}">
                <a16:creationId xmlns:a16="http://schemas.microsoft.com/office/drawing/2014/main" id="{AE139283-871F-B2B3-AD52-23DE34F08E9E}"/>
              </a:ext>
            </a:extLst>
          </p:cNvPr>
          <p:cNvSpPr txBox="1"/>
          <p:nvPr/>
        </p:nvSpPr>
        <p:spPr>
          <a:xfrm>
            <a:off x="5740771" y="1737491"/>
            <a:ext cx="3005951" cy="707886"/>
          </a:xfrm>
          <a:prstGeom prst="rect">
            <a:avLst/>
          </a:prstGeom>
          <a:noFill/>
        </p:spPr>
        <p:txBody>
          <a:bodyPr wrap="none" rtlCol="0">
            <a:spAutoFit/>
          </a:bodyPr>
          <a:lstStyle/>
          <a:p>
            <a:pPr algn="ctr"/>
            <a:r>
              <a:rPr lang="ja-JP" altLang="en-US" sz="2000" b="1"/>
              <a:t>機能を集約化</a:t>
            </a:r>
            <a:endParaRPr lang="en-US" altLang="ja-JP" sz="2000" b="1"/>
          </a:p>
          <a:p>
            <a:pPr algn="ctr"/>
            <a:r>
              <a:rPr kumimoji="1" lang="ja-JP" altLang="en-US" sz="2000"/>
              <a:t>地域の</a:t>
            </a:r>
            <a:r>
              <a:rPr kumimoji="1" lang="ja-JP" altLang="en-US" sz="2000" b="1"/>
              <a:t>コミュニティ拠点</a:t>
            </a:r>
          </a:p>
        </p:txBody>
      </p:sp>
      <p:grpSp>
        <p:nvGrpSpPr>
          <p:cNvPr id="30" name="グループ化 29">
            <a:extLst>
              <a:ext uri="{FF2B5EF4-FFF2-40B4-BE49-F238E27FC236}">
                <a16:creationId xmlns:a16="http://schemas.microsoft.com/office/drawing/2014/main" id="{EDA63EE5-FC27-9757-0F22-5EBEFA3F8770}"/>
              </a:ext>
            </a:extLst>
          </p:cNvPr>
          <p:cNvGrpSpPr/>
          <p:nvPr/>
        </p:nvGrpSpPr>
        <p:grpSpPr>
          <a:xfrm>
            <a:off x="152299" y="851978"/>
            <a:ext cx="8809295" cy="2963447"/>
            <a:chOff x="152299" y="851978"/>
            <a:chExt cx="8809295" cy="2963447"/>
          </a:xfrm>
        </p:grpSpPr>
        <p:sp>
          <p:nvSpPr>
            <p:cNvPr id="19" name="正方形/長方形 18">
              <a:extLst>
                <a:ext uri="{FF2B5EF4-FFF2-40B4-BE49-F238E27FC236}">
                  <a16:creationId xmlns:a16="http://schemas.microsoft.com/office/drawing/2014/main" id="{491663F7-1F77-5DC9-B8A3-B0D89AC5A136}"/>
                </a:ext>
              </a:extLst>
            </p:cNvPr>
            <p:cNvSpPr/>
            <p:nvPr/>
          </p:nvSpPr>
          <p:spPr>
            <a:xfrm>
              <a:off x="152299" y="855938"/>
              <a:ext cx="5046270" cy="2959487"/>
            </a:xfrm>
            <a:prstGeom prst="rect">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F246505C-899B-6088-9689-D82C4949F1CD}"/>
                </a:ext>
              </a:extLst>
            </p:cNvPr>
            <p:cNvSpPr/>
            <p:nvPr/>
          </p:nvSpPr>
          <p:spPr>
            <a:xfrm>
              <a:off x="5544597" y="851978"/>
              <a:ext cx="3416997" cy="2959486"/>
            </a:xfrm>
            <a:prstGeom prst="rect">
              <a:avLst/>
            </a:prstGeom>
            <a:noFill/>
            <a:ln w="28575">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a:extLst>
              <a:ext uri="{FF2B5EF4-FFF2-40B4-BE49-F238E27FC236}">
                <a16:creationId xmlns:a16="http://schemas.microsoft.com/office/drawing/2014/main" id="{2B0CB040-B6B2-CB9F-E03D-694736FE194D}"/>
              </a:ext>
            </a:extLst>
          </p:cNvPr>
          <p:cNvSpPr/>
          <p:nvPr/>
        </p:nvSpPr>
        <p:spPr>
          <a:xfrm>
            <a:off x="5554382" y="872476"/>
            <a:ext cx="3416997" cy="626190"/>
          </a:xfrm>
          <a:prstGeom prst="rect">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公共施設のあり方</a:t>
            </a:r>
          </a:p>
        </p:txBody>
      </p:sp>
      <p:sp>
        <p:nvSpPr>
          <p:cNvPr id="43" name="正方形/長方形 42">
            <a:extLst>
              <a:ext uri="{FF2B5EF4-FFF2-40B4-BE49-F238E27FC236}">
                <a16:creationId xmlns:a16="http://schemas.microsoft.com/office/drawing/2014/main" id="{6F8E9E0B-78BD-8244-9C94-DFCAA13E47D6}"/>
              </a:ext>
            </a:extLst>
          </p:cNvPr>
          <p:cNvSpPr/>
          <p:nvPr/>
        </p:nvSpPr>
        <p:spPr>
          <a:xfrm>
            <a:off x="195813" y="3929447"/>
            <a:ext cx="914400" cy="62619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提案</a:t>
            </a:r>
          </a:p>
        </p:txBody>
      </p:sp>
      <p:sp>
        <p:nvSpPr>
          <p:cNvPr id="44" name="テキスト ボックス 43">
            <a:extLst>
              <a:ext uri="{FF2B5EF4-FFF2-40B4-BE49-F238E27FC236}">
                <a16:creationId xmlns:a16="http://schemas.microsoft.com/office/drawing/2014/main" id="{147739CF-165B-9D74-1B7E-1B3410B9E4B0}"/>
              </a:ext>
            </a:extLst>
          </p:cNvPr>
          <p:cNvSpPr txBox="1"/>
          <p:nvPr/>
        </p:nvSpPr>
        <p:spPr>
          <a:xfrm>
            <a:off x="1422992" y="4043425"/>
            <a:ext cx="3570208" cy="461665"/>
          </a:xfrm>
          <a:prstGeom prst="rect">
            <a:avLst/>
          </a:prstGeom>
          <a:noFill/>
        </p:spPr>
        <p:txBody>
          <a:bodyPr wrap="none" rtlCol="0">
            <a:spAutoFit/>
          </a:bodyPr>
          <a:lstStyle/>
          <a:p>
            <a:r>
              <a:rPr kumimoji="1" lang="ja-JP" altLang="en-US" sz="2400"/>
              <a:t>複合型コミュニティ施設</a:t>
            </a:r>
          </a:p>
        </p:txBody>
      </p:sp>
      <p:sp>
        <p:nvSpPr>
          <p:cNvPr id="48" name="正方形/長方形 47">
            <a:extLst>
              <a:ext uri="{FF2B5EF4-FFF2-40B4-BE49-F238E27FC236}">
                <a16:creationId xmlns:a16="http://schemas.microsoft.com/office/drawing/2014/main" id="{8998E895-825F-8246-A3B2-27F5DFC5FE96}"/>
              </a:ext>
            </a:extLst>
          </p:cNvPr>
          <p:cNvSpPr/>
          <p:nvPr/>
        </p:nvSpPr>
        <p:spPr>
          <a:xfrm>
            <a:off x="163740" y="3914360"/>
            <a:ext cx="5992418" cy="2806971"/>
          </a:xfrm>
          <a:prstGeom prst="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075CC0BE-65C8-B3D5-BE72-B8EBA994CB54}"/>
              </a:ext>
            </a:extLst>
          </p:cNvPr>
          <p:cNvSpPr txBox="1"/>
          <p:nvPr/>
        </p:nvSpPr>
        <p:spPr>
          <a:xfrm>
            <a:off x="3208096" y="5160785"/>
            <a:ext cx="3005951" cy="1015663"/>
          </a:xfrm>
          <a:prstGeom prst="rect">
            <a:avLst/>
          </a:prstGeom>
          <a:noFill/>
        </p:spPr>
        <p:txBody>
          <a:bodyPr wrap="none" rtlCol="0">
            <a:spAutoFit/>
          </a:bodyPr>
          <a:lstStyle/>
          <a:p>
            <a:pPr algn="ctr"/>
            <a:r>
              <a:rPr lang="ja-JP" altLang="en-US" sz="2000"/>
              <a:t>地域の人々が</a:t>
            </a:r>
            <a:endParaRPr lang="en-US" altLang="ja-JP" sz="2000"/>
          </a:p>
          <a:p>
            <a:pPr algn="ctr"/>
            <a:r>
              <a:rPr lang="ja-JP" altLang="en-US" sz="2000"/>
              <a:t>世代関係なく利用できる</a:t>
            </a:r>
            <a:endParaRPr lang="en-US" altLang="ja-JP" sz="2000"/>
          </a:p>
          <a:p>
            <a:pPr algn="ctr"/>
            <a:r>
              <a:rPr kumimoji="1" lang="ja-JP" altLang="en-US" sz="2000" b="1"/>
              <a:t>多機能型交流拠点</a:t>
            </a:r>
          </a:p>
        </p:txBody>
      </p:sp>
      <p:pic>
        <p:nvPicPr>
          <p:cNvPr id="50" name="グラフィックス 49" descr="杖を持った男性 単色塗りつぶし">
            <a:extLst>
              <a:ext uri="{FF2B5EF4-FFF2-40B4-BE49-F238E27FC236}">
                <a16:creationId xmlns:a16="http://schemas.microsoft.com/office/drawing/2014/main" id="{6152DEB6-623C-98D0-5FE5-58B17FB08B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87913" y="5927704"/>
            <a:ext cx="776436" cy="776436"/>
          </a:xfrm>
          <a:prstGeom prst="rect">
            <a:avLst/>
          </a:prstGeom>
        </p:spPr>
      </p:pic>
      <p:pic>
        <p:nvPicPr>
          <p:cNvPr id="51" name="グラフィックス 50" descr="2 人の子供がいる家族 単色塗りつぶし">
            <a:extLst>
              <a:ext uri="{FF2B5EF4-FFF2-40B4-BE49-F238E27FC236}">
                <a16:creationId xmlns:a16="http://schemas.microsoft.com/office/drawing/2014/main" id="{049FACBB-D668-11DC-84DE-5719FDC52321}"/>
              </a:ext>
            </a:extLst>
          </p:cNvPr>
          <p:cNvPicPr>
            <a:picLocks noChangeAspect="1"/>
          </p:cNvPicPr>
          <p:nvPr/>
        </p:nvPicPr>
        <p:blipFill>
          <a:blip r:embed="rId11">
            <a:extLst>
              <a:ext uri="{96DAC541-7B7A-43D3-8B79-37D633B846F1}">
                <asvg:svgBlip xmlns:asvg="http://schemas.microsoft.com/office/drawing/2016/SVG/main" r:embed="rId12"/>
              </a:ext>
            </a:extLst>
          </a:blip>
          <a:srcRect l="1" r="50409"/>
          <a:stretch/>
        </p:blipFill>
        <p:spPr>
          <a:xfrm>
            <a:off x="5657794" y="5858722"/>
            <a:ext cx="453461" cy="914400"/>
          </a:xfrm>
          <a:prstGeom prst="rect">
            <a:avLst/>
          </a:prstGeom>
        </p:spPr>
      </p:pic>
      <p:pic>
        <p:nvPicPr>
          <p:cNvPr id="53" name="グラフィックス 52" descr="家 単色塗りつぶし">
            <a:extLst>
              <a:ext uri="{FF2B5EF4-FFF2-40B4-BE49-F238E27FC236}">
                <a16:creationId xmlns:a16="http://schemas.microsoft.com/office/drawing/2014/main" id="{A24B2EC8-36B5-5635-9AA3-5F934CA21F4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98570" y="4364592"/>
            <a:ext cx="914400" cy="914400"/>
          </a:xfrm>
          <a:prstGeom prst="rect">
            <a:avLst/>
          </a:prstGeom>
        </p:spPr>
      </p:pic>
      <p:pic>
        <p:nvPicPr>
          <p:cNvPr id="54" name="グラフィックス 53" descr="合併 単色塗りつぶし">
            <a:extLst>
              <a:ext uri="{FF2B5EF4-FFF2-40B4-BE49-F238E27FC236}">
                <a16:creationId xmlns:a16="http://schemas.microsoft.com/office/drawing/2014/main" id="{F0F04343-36FE-4509-4E6B-75BCE9805C7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2249549" y="5131337"/>
            <a:ext cx="973625" cy="914400"/>
          </a:xfrm>
          <a:prstGeom prst="rect">
            <a:avLst/>
          </a:prstGeom>
        </p:spPr>
      </p:pic>
      <p:sp>
        <p:nvSpPr>
          <p:cNvPr id="55" name="テキスト ボックス 54">
            <a:extLst>
              <a:ext uri="{FF2B5EF4-FFF2-40B4-BE49-F238E27FC236}">
                <a16:creationId xmlns:a16="http://schemas.microsoft.com/office/drawing/2014/main" id="{3E1A2B60-FC3D-7E70-A967-9D534ED4EC2E}"/>
              </a:ext>
            </a:extLst>
          </p:cNvPr>
          <p:cNvSpPr txBox="1"/>
          <p:nvPr/>
        </p:nvSpPr>
        <p:spPr>
          <a:xfrm>
            <a:off x="535878" y="4990150"/>
            <a:ext cx="1569660" cy="369332"/>
          </a:xfrm>
          <a:prstGeom prst="rect">
            <a:avLst/>
          </a:prstGeom>
          <a:noFill/>
        </p:spPr>
        <p:txBody>
          <a:bodyPr wrap="none" rtlCol="0">
            <a:spAutoFit/>
          </a:bodyPr>
          <a:lstStyle/>
          <a:p>
            <a:r>
              <a:rPr kumimoji="1" lang="ja-JP" altLang="en-US"/>
              <a:t>上大津公民館</a:t>
            </a:r>
          </a:p>
        </p:txBody>
      </p:sp>
      <p:sp>
        <p:nvSpPr>
          <p:cNvPr id="56" name="テキスト ボックス 55">
            <a:extLst>
              <a:ext uri="{FF2B5EF4-FFF2-40B4-BE49-F238E27FC236}">
                <a16:creationId xmlns:a16="http://schemas.microsoft.com/office/drawing/2014/main" id="{C0894C4E-4EDB-216B-A3F4-A2DAD09264C6}"/>
              </a:ext>
            </a:extLst>
          </p:cNvPr>
          <p:cNvSpPr txBox="1"/>
          <p:nvPr/>
        </p:nvSpPr>
        <p:spPr>
          <a:xfrm>
            <a:off x="300297" y="5773676"/>
            <a:ext cx="2031325" cy="646331"/>
          </a:xfrm>
          <a:prstGeom prst="rect">
            <a:avLst/>
          </a:prstGeom>
          <a:noFill/>
        </p:spPr>
        <p:txBody>
          <a:bodyPr wrap="none" rtlCol="0">
            <a:spAutoFit/>
          </a:bodyPr>
          <a:lstStyle/>
          <a:p>
            <a:pPr algn="ctr"/>
            <a:r>
              <a:rPr kumimoji="1" lang="ja-JP" altLang="en-US"/>
              <a:t>老人福祉センター</a:t>
            </a:r>
            <a:endParaRPr kumimoji="1" lang="en-US" altLang="ja-JP"/>
          </a:p>
          <a:p>
            <a:pPr algn="ctr"/>
            <a:r>
              <a:rPr kumimoji="1" lang="ja-JP" altLang="en-US"/>
              <a:t>「湖畔壮」</a:t>
            </a:r>
          </a:p>
        </p:txBody>
      </p:sp>
      <p:sp>
        <p:nvSpPr>
          <p:cNvPr id="57" name="四角形: 角を丸くする 56">
            <a:extLst>
              <a:ext uri="{FF2B5EF4-FFF2-40B4-BE49-F238E27FC236}">
                <a16:creationId xmlns:a16="http://schemas.microsoft.com/office/drawing/2014/main" id="{5F370FB6-2959-E346-1101-409C9C2B2310}"/>
              </a:ext>
            </a:extLst>
          </p:cNvPr>
          <p:cNvSpPr/>
          <p:nvPr/>
        </p:nvSpPr>
        <p:spPr>
          <a:xfrm>
            <a:off x="331837" y="4865139"/>
            <a:ext cx="1959493" cy="607213"/>
          </a:xfrm>
          <a:prstGeom prst="roundRect">
            <a:avLst/>
          </a:prstGeom>
          <a:no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D67CFDA4-956C-05B2-BF54-883C80D3F7EF}"/>
              </a:ext>
            </a:extLst>
          </p:cNvPr>
          <p:cNvSpPr/>
          <p:nvPr/>
        </p:nvSpPr>
        <p:spPr>
          <a:xfrm>
            <a:off x="340961" y="5646983"/>
            <a:ext cx="1959493" cy="832603"/>
          </a:xfrm>
          <a:prstGeom prst="roundRect">
            <a:avLst/>
          </a:prstGeom>
          <a:no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descr="電子機器, 回路 が含まれている画像&#10;&#10;自動的に生成された説明">
            <a:extLst>
              <a:ext uri="{FF2B5EF4-FFF2-40B4-BE49-F238E27FC236}">
                <a16:creationId xmlns:a16="http://schemas.microsoft.com/office/drawing/2014/main" id="{5F1C66CC-E0C8-7A6C-552E-A773A02B13E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83160" y="4105751"/>
            <a:ext cx="2147628" cy="2446994"/>
          </a:xfrm>
          <a:prstGeom prst="rect">
            <a:avLst/>
          </a:prstGeom>
        </p:spPr>
      </p:pic>
      <p:sp>
        <p:nvSpPr>
          <p:cNvPr id="59" name="正方形/長方形 58">
            <a:extLst>
              <a:ext uri="{FF2B5EF4-FFF2-40B4-BE49-F238E27FC236}">
                <a16:creationId xmlns:a16="http://schemas.microsoft.com/office/drawing/2014/main" id="{456595CD-82EF-47B0-7F1B-9E194A897701}"/>
              </a:ext>
            </a:extLst>
          </p:cNvPr>
          <p:cNvSpPr/>
          <p:nvPr/>
        </p:nvSpPr>
        <p:spPr>
          <a:xfrm>
            <a:off x="7771993" y="3916006"/>
            <a:ext cx="1176266" cy="414193"/>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おおつ野</a:t>
            </a:r>
          </a:p>
        </p:txBody>
      </p:sp>
      <p:sp>
        <p:nvSpPr>
          <p:cNvPr id="62" name="正方形/長方形 61">
            <a:extLst>
              <a:ext uri="{FF2B5EF4-FFF2-40B4-BE49-F238E27FC236}">
                <a16:creationId xmlns:a16="http://schemas.microsoft.com/office/drawing/2014/main" id="{1574D1D1-BF2C-93DB-9540-D96FE850CC6D}"/>
              </a:ext>
            </a:extLst>
          </p:cNvPr>
          <p:cNvSpPr/>
          <p:nvPr/>
        </p:nvSpPr>
        <p:spPr>
          <a:xfrm>
            <a:off x="6324446" y="4172370"/>
            <a:ext cx="1347225" cy="299799"/>
          </a:xfrm>
          <a:prstGeom prst="rect">
            <a:avLst/>
          </a:prstGeom>
          <a:solidFill>
            <a:schemeClr val="accent5">
              <a:lumMod val="60000"/>
              <a:lumOff val="40000"/>
              <a:alpha val="42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土浦晴山苑</a:t>
            </a:r>
          </a:p>
        </p:txBody>
      </p:sp>
      <p:sp>
        <p:nvSpPr>
          <p:cNvPr id="63" name="楕円 62">
            <a:extLst>
              <a:ext uri="{FF2B5EF4-FFF2-40B4-BE49-F238E27FC236}">
                <a16:creationId xmlns:a16="http://schemas.microsoft.com/office/drawing/2014/main" id="{1741492C-6C4B-E4C2-D8FD-88441378213A}"/>
              </a:ext>
            </a:extLst>
          </p:cNvPr>
          <p:cNvSpPr/>
          <p:nvPr/>
        </p:nvSpPr>
        <p:spPr>
          <a:xfrm rot="20560166">
            <a:off x="8033430" y="5435149"/>
            <a:ext cx="455341" cy="715457"/>
          </a:xfrm>
          <a:prstGeom prst="ellipse">
            <a:avLst/>
          </a:prstGeom>
          <a:solidFill>
            <a:srgbClr val="FFFF00">
              <a:alpha val="24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BCA8C2B-627E-2680-EBBA-2E703DAA0E9A}"/>
              </a:ext>
            </a:extLst>
          </p:cNvPr>
          <p:cNvSpPr txBox="1"/>
          <p:nvPr/>
        </p:nvSpPr>
        <p:spPr>
          <a:xfrm>
            <a:off x="1074671" y="3165765"/>
            <a:ext cx="3185487" cy="369332"/>
          </a:xfrm>
          <a:prstGeom prst="rect">
            <a:avLst/>
          </a:prstGeom>
          <a:noFill/>
        </p:spPr>
        <p:txBody>
          <a:bodyPr wrap="none" rtlCol="0">
            <a:spAutoFit/>
          </a:bodyPr>
          <a:lstStyle/>
          <a:p>
            <a:r>
              <a:rPr kumimoji="1" lang="ja-JP" altLang="en-US"/>
              <a:t>人と人とのつながりが希薄に</a:t>
            </a:r>
          </a:p>
        </p:txBody>
      </p:sp>
      <p:pic>
        <p:nvPicPr>
          <p:cNvPr id="34" name="グラフィックス 33">
            <a:extLst>
              <a:ext uri="{FF2B5EF4-FFF2-40B4-BE49-F238E27FC236}">
                <a16:creationId xmlns:a16="http://schemas.microsoft.com/office/drawing/2014/main" id="{46BF0CC5-983E-DAC1-0C6B-F902DD457517}"/>
              </a:ext>
            </a:extLst>
          </p:cNvPr>
          <p:cNvPicPr>
            <a:picLocks noChangeAspect="1"/>
          </p:cNvPicPr>
          <p:nvPr/>
        </p:nvPicPr>
        <p:blipFill>
          <a:blip r:embed="rId18">
            <a:extLst>
              <a:ext uri="{96DAC541-7B7A-43D3-8B79-37D633B846F1}">
                <asvg:svgBlip xmlns:asvg="http://schemas.microsoft.com/office/drawing/2016/SVG/main" r:embed="rId19"/>
              </a:ext>
            </a:extLst>
          </a:blip>
          <a:srcRect t="56375"/>
          <a:stretch/>
        </p:blipFill>
        <p:spPr>
          <a:xfrm>
            <a:off x="3780683" y="3410010"/>
            <a:ext cx="1268329" cy="359391"/>
          </a:xfrm>
          <a:prstGeom prst="rect">
            <a:avLst/>
          </a:prstGeom>
        </p:spPr>
      </p:pic>
      <p:sp>
        <p:nvSpPr>
          <p:cNvPr id="35" name="矢印: 下 34">
            <a:extLst>
              <a:ext uri="{FF2B5EF4-FFF2-40B4-BE49-F238E27FC236}">
                <a16:creationId xmlns:a16="http://schemas.microsoft.com/office/drawing/2014/main" id="{10C1708D-82D1-9A20-B804-7DE3453CDFA5}"/>
              </a:ext>
            </a:extLst>
          </p:cNvPr>
          <p:cNvSpPr/>
          <p:nvPr/>
        </p:nvSpPr>
        <p:spPr>
          <a:xfrm>
            <a:off x="2070228" y="2742320"/>
            <a:ext cx="1207716" cy="310575"/>
          </a:xfrm>
          <a:prstGeom prst="downArrow">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8B0711B7-51D0-5930-3DC3-D8E8B0BB2769}"/>
              </a:ext>
            </a:extLst>
          </p:cNvPr>
          <p:cNvSpPr txBox="1"/>
          <p:nvPr/>
        </p:nvSpPr>
        <p:spPr>
          <a:xfrm>
            <a:off x="1463977" y="2347727"/>
            <a:ext cx="2492990" cy="369332"/>
          </a:xfrm>
          <a:prstGeom prst="rect">
            <a:avLst/>
          </a:prstGeom>
          <a:noFill/>
        </p:spPr>
        <p:txBody>
          <a:bodyPr wrap="none" rtlCol="0">
            <a:spAutoFit/>
          </a:bodyPr>
          <a:lstStyle/>
          <a:p>
            <a:r>
              <a:rPr kumimoji="1" lang="ja-JP" altLang="en-US"/>
              <a:t>公共施設の利用者減少</a:t>
            </a:r>
          </a:p>
        </p:txBody>
      </p:sp>
      <p:sp>
        <p:nvSpPr>
          <p:cNvPr id="47" name="テキスト ボックス 46">
            <a:extLst>
              <a:ext uri="{FF2B5EF4-FFF2-40B4-BE49-F238E27FC236}">
                <a16:creationId xmlns:a16="http://schemas.microsoft.com/office/drawing/2014/main" id="{4A5594F3-64BF-21FC-67DB-BB39FCE3464F}"/>
              </a:ext>
            </a:extLst>
          </p:cNvPr>
          <p:cNvSpPr txBox="1"/>
          <p:nvPr/>
        </p:nvSpPr>
        <p:spPr>
          <a:xfrm>
            <a:off x="3386817" y="1644886"/>
            <a:ext cx="1723549" cy="400110"/>
          </a:xfrm>
          <a:prstGeom prst="rect">
            <a:avLst/>
          </a:prstGeom>
          <a:noFill/>
        </p:spPr>
        <p:txBody>
          <a:bodyPr wrap="none" rtlCol="0">
            <a:spAutoFit/>
          </a:bodyPr>
          <a:lstStyle/>
          <a:p>
            <a:r>
              <a:rPr lang="ja-JP" altLang="en-US" sz="2000"/>
              <a:t>スプロール化</a:t>
            </a:r>
            <a:endParaRPr kumimoji="1" lang="ja-JP" altLang="en-US" sz="2000"/>
          </a:p>
        </p:txBody>
      </p:sp>
      <p:sp>
        <p:nvSpPr>
          <p:cNvPr id="52" name="楕円 51">
            <a:extLst>
              <a:ext uri="{FF2B5EF4-FFF2-40B4-BE49-F238E27FC236}">
                <a16:creationId xmlns:a16="http://schemas.microsoft.com/office/drawing/2014/main" id="{216C52E1-9F5B-1F08-9B7B-241AE049C962}"/>
              </a:ext>
            </a:extLst>
          </p:cNvPr>
          <p:cNvSpPr/>
          <p:nvPr/>
        </p:nvSpPr>
        <p:spPr>
          <a:xfrm>
            <a:off x="315304" y="1552247"/>
            <a:ext cx="1350617" cy="536876"/>
          </a:xfrm>
          <a:prstGeom prst="ellipse">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D1476F3A-1969-A5B4-0894-940275F47C82}"/>
              </a:ext>
            </a:extLst>
          </p:cNvPr>
          <p:cNvSpPr/>
          <p:nvPr/>
        </p:nvSpPr>
        <p:spPr>
          <a:xfrm>
            <a:off x="1724259" y="1531278"/>
            <a:ext cx="1676296" cy="503680"/>
          </a:xfrm>
          <a:prstGeom prst="ellipse">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CA9D1CD7-44EA-2315-7A22-BE4EC218364B}"/>
              </a:ext>
            </a:extLst>
          </p:cNvPr>
          <p:cNvSpPr/>
          <p:nvPr/>
        </p:nvSpPr>
        <p:spPr>
          <a:xfrm>
            <a:off x="3487613" y="1548786"/>
            <a:ext cx="1561399" cy="541655"/>
          </a:xfrm>
          <a:prstGeom prst="ellipse">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下 64">
            <a:extLst>
              <a:ext uri="{FF2B5EF4-FFF2-40B4-BE49-F238E27FC236}">
                <a16:creationId xmlns:a16="http://schemas.microsoft.com/office/drawing/2014/main" id="{ABC46037-93BC-880E-7796-22E4CFA66C11}"/>
              </a:ext>
            </a:extLst>
          </p:cNvPr>
          <p:cNvSpPr/>
          <p:nvPr/>
        </p:nvSpPr>
        <p:spPr>
          <a:xfrm>
            <a:off x="2425098" y="2073790"/>
            <a:ext cx="484632" cy="273549"/>
          </a:xfrm>
          <a:prstGeom prst="downArrow">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FEEF4C3-F9AF-186E-F26A-D939F754E1C0}"/>
              </a:ext>
            </a:extLst>
          </p:cNvPr>
          <p:cNvSpPr txBox="1"/>
          <p:nvPr/>
        </p:nvSpPr>
        <p:spPr>
          <a:xfrm>
            <a:off x="6394004" y="6582831"/>
            <a:ext cx="2473754" cy="276999"/>
          </a:xfrm>
          <a:prstGeom prst="rect">
            <a:avLst/>
          </a:prstGeom>
          <a:noFill/>
        </p:spPr>
        <p:txBody>
          <a:bodyPr wrap="none" rtlCol="0">
            <a:spAutoFit/>
          </a:bodyPr>
          <a:lstStyle/>
          <a:p>
            <a:r>
              <a:rPr kumimoji="1" lang="ja-JP" altLang="en-US" sz="1200"/>
              <a:t>出典</a:t>
            </a:r>
            <a:r>
              <a:rPr kumimoji="1" lang="en-US" altLang="ja-JP" sz="1200"/>
              <a:t>:Google Earth ©2024 Airbus</a:t>
            </a:r>
            <a:endParaRPr kumimoji="1" lang="ja-JP" altLang="en-US" sz="1200"/>
          </a:p>
        </p:txBody>
      </p:sp>
    </p:spTree>
    <p:extLst>
      <p:ext uri="{BB962C8B-B14F-4D97-AF65-F5344CB8AC3E}">
        <p14:creationId xmlns:p14="http://schemas.microsoft.com/office/powerpoint/2010/main" val="285427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10483-D637-EE95-92B4-0CA0BC657354}"/>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2AFB444-61AC-4019-CC54-A755E5295238}"/>
              </a:ext>
            </a:extLst>
          </p:cNvPr>
          <p:cNvSpPr/>
          <p:nvPr/>
        </p:nvSpPr>
        <p:spPr>
          <a:xfrm>
            <a:off x="0" y="-8100"/>
            <a:ext cx="8327871" cy="752433"/>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16E39B9D-3549-6F86-8949-A3B0A8B95683}"/>
              </a:ext>
            </a:extLst>
          </p:cNvPr>
          <p:cNvSpPr>
            <a:spLocks noGrp="1"/>
          </p:cNvSpPr>
          <p:nvPr>
            <p:ph type="sldNum" sz="quarter" idx="12"/>
          </p:nvPr>
        </p:nvSpPr>
        <p:spPr/>
        <p:txBody>
          <a:bodyPr/>
          <a:lstStyle/>
          <a:p>
            <a:fld id="{6BD45834-25AE-4381-9C8C-B34EDB8A8649}" type="slidenum">
              <a:rPr kumimoji="1" lang="ja-JP" altLang="en-US" smtClean="0"/>
              <a:t>21</a:t>
            </a:fld>
            <a:endParaRPr kumimoji="1" lang="ja-JP" altLang="en-US"/>
          </a:p>
        </p:txBody>
      </p:sp>
      <p:sp>
        <p:nvSpPr>
          <p:cNvPr id="8" name="タイトル 1">
            <a:extLst>
              <a:ext uri="{FF2B5EF4-FFF2-40B4-BE49-F238E27FC236}">
                <a16:creationId xmlns:a16="http://schemas.microsoft.com/office/drawing/2014/main" id="{01F3EF26-54A4-A55D-92B5-91DA7D23F443}"/>
              </a:ext>
            </a:extLst>
          </p:cNvPr>
          <p:cNvSpPr txBox="1">
            <a:spLocks/>
          </p:cNvSpPr>
          <p:nvPr/>
        </p:nvSpPr>
        <p:spPr>
          <a:xfrm>
            <a:off x="658251" y="10420"/>
            <a:ext cx="7886700" cy="733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a:lstStyle>
          <a:p>
            <a:r>
              <a:rPr lang="en-US" altLang="ja-JP" sz="3000" b="1" err="1"/>
              <a:t>RElating</a:t>
            </a:r>
            <a:r>
              <a:rPr lang="ja-JP" altLang="en-US" sz="3000" b="1"/>
              <a:t>：提案③ </a:t>
            </a:r>
            <a:r>
              <a:rPr lang="ja-JP" altLang="en-US" sz="2800" b="1"/>
              <a:t>拠点づくり</a:t>
            </a:r>
            <a:r>
              <a:rPr lang="en-US" altLang="ja-JP" sz="1900" b="1"/>
              <a:t>~</a:t>
            </a:r>
            <a:r>
              <a:rPr lang="ja-JP" altLang="en-US" sz="1900" b="1"/>
              <a:t>おおつ野ふれあいプラザ</a:t>
            </a:r>
            <a:r>
              <a:rPr lang="en-US" altLang="ja-JP" sz="1900" b="1"/>
              <a:t>~</a:t>
            </a:r>
            <a:endParaRPr lang="ja-JP" altLang="en-US" sz="1900" b="1"/>
          </a:p>
        </p:txBody>
      </p:sp>
      <p:grpSp>
        <p:nvGrpSpPr>
          <p:cNvPr id="2" name="グループ化 1">
            <a:extLst>
              <a:ext uri="{FF2B5EF4-FFF2-40B4-BE49-F238E27FC236}">
                <a16:creationId xmlns:a16="http://schemas.microsoft.com/office/drawing/2014/main" id="{99457E6D-8AAF-C9E6-4370-8AEDD02DAE6B}"/>
              </a:ext>
            </a:extLst>
          </p:cNvPr>
          <p:cNvGrpSpPr/>
          <p:nvPr/>
        </p:nvGrpSpPr>
        <p:grpSpPr>
          <a:xfrm>
            <a:off x="85884" y="80956"/>
            <a:ext cx="573840" cy="573840"/>
            <a:chOff x="138108" y="1536344"/>
            <a:chExt cx="861849" cy="861849"/>
          </a:xfrm>
        </p:grpSpPr>
        <p:sp>
          <p:nvSpPr>
            <p:cNvPr id="3" name="楕円 2">
              <a:extLst>
                <a:ext uri="{FF2B5EF4-FFF2-40B4-BE49-F238E27FC236}">
                  <a16:creationId xmlns:a16="http://schemas.microsoft.com/office/drawing/2014/main" id="{6CF3B2A7-226C-A275-BD9F-873005343F8B}"/>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8418E7CB-85A9-95D5-93D8-3D5CD6272FAB}"/>
                </a:ext>
              </a:extLst>
            </p:cNvPr>
            <p:cNvGrpSpPr/>
            <p:nvPr/>
          </p:nvGrpSpPr>
          <p:grpSpPr>
            <a:xfrm>
              <a:off x="515689" y="1620019"/>
              <a:ext cx="106686" cy="693788"/>
              <a:chOff x="515689" y="1620019"/>
              <a:chExt cx="106686" cy="693788"/>
            </a:xfrm>
            <a:solidFill>
              <a:schemeClr val="bg1"/>
            </a:solidFill>
          </p:grpSpPr>
          <p:sp>
            <p:nvSpPr>
              <p:cNvPr id="17" name="楕円 16">
                <a:extLst>
                  <a:ext uri="{FF2B5EF4-FFF2-40B4-BE49-F238E27FC236}">
                    <a16:creationId xmlns:a16="http://schemas.microsoft.com/office/drawing/2014/main" id="{4C0C2359-0CCC-C962-777B-A54D457866F7}"/>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61E7809F-7766-A381-C6FE-0BE258179179}"/>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76D01BD4-6960-0CCD-C9E7-488112B2587D}"/>
                </a:ext>
              </a:extLst>
            </p:cNvPr>
            <p:cNvGrpSpPr/>
            <p:nvPr/>
          </p:nvGrpSpPr>
          <p:grpSpPr>
            <a:xfrm rot="7084715">
              <a:off x="515689" y="1620374"/>
              <a:ext cx="106686" cy="693788"/>
              <a:chOff x="515689" y="1620019"/>
              <a:chExt cx="106686" cy="693788"/>
            </a:xfrm>
            <a:solidFill>
              <a:schemeClr val="bg1"/>
            </a:solidFill>
          </p:grpSpPr>
          <p:sp>
            <p:nvSpPr>
              <p:cNvPr id="15" name="楕円 14">
                <a:extLst>
                  <a:ext uri="{FF2B5EF4-FFF2-40B4-BE49-F238E27FC236}">
                    <a16:creationId xmlns:a16="http://schemas.microsoft.com/office/drawing/2014/main" id="{4F7E2616-7A7F-92D3-9680-6B21AFA2B4F0}"/>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5911062-D3F9-603A-BAAB-790697119B1A}"/>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7F6881E3-590A-9CA7-9475-52DEA894983D}"/>
                </a:ext>
              </a:extLst>
            </p:cNvPr>
            <p:cNvGrpSpPr/>
            <p:nvPr/>
          </p:nvGrpSpPr>
          <p:grpSpPr>
            <a:xfrm rot="3554011">
              <a:off x="518409" y="1620019"/>
              <a:ext cx="106686" cy="693788"/>
              <a:chOff x="515689" y="1620019"/>
              <a:chExt cx="106686" cy="693788"/>
            </a:xfrm>
            <a:solidFill>
              <a:schemeClr val="bg1"/>
            </a:solidFill>
          </p:grpSpPr>
          <p:sp>
            <p:nvSpPr>
              <p:cNvPr id="13" name="楕円 12">
                <a:extLst>
                  <a:ext uri="{FF2B5EF4-FFF2-40B4-BE49-F238E27FC236}">
                    <a16:creationId xmlns:a16="http://schemas.microsoft.com/office/drawing/2014/main" id="{7A672955-1A35-4F32-4BF1-CE6B917C3EC2}"/>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02310DC0-08C8-EB51-958F-16BF924F38A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楕円 11">
              <a:extLst>
                <a:ext uri="{FF2B5EF4-FFF2-40B4-BE49-F238E27FC236}">
                  <a16:creationId xmlns:a16="http://schemas.microsoft.com/office/drawing/2014/main" id="{93D98D86-24D9-7A1A-83D6-8C4FC088F2D9}"/>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テキスト ボックス 67">
            <a:extLst>
              <a:ext uri="{FF2B5EF4-FFF2-40B4-BE49-F238E27FC236}">
                <a16:creationId xmlns:a16="http://schemas.microsoft.com/office/drawing/2014/main" id="{A9BF2890-8946-CC38-CD91-4FA521470125}"/>
              </a:ext>
            </a:extLst>
          </p:cNvPr>
          <p:cNvSpPr txBox="1"/>
          <p:nvPr/>
        </p:nvSpPr>
        <p:spPr>
          <a:xfrm>
            <a:off x="255947" y="5950027"/>
            <a:ext cx="4865386" cy="646331"/>
          </a:xfrm>
          <a:prstGeom prst="rect">
            <a:avLst/>
          </a:prstGeom>
          <a:noFill/>
        </p:spPr>
        <p:txBody>
          <a:bodyPr wrap="square" rtlCol="0">
            <a:spAutoFit/>
          </a:bodyPr>
          <a:lstStyle/>
          <a:p>
            <a:pPr algn="ctr"/>
            <a:r>
              <a:rPr lang="ja-JP" altLang="en-US" b="1"/>
              <a:t>イベント</a:t>
            </a:r>
            <a:r>
              <a:rPr lang="ja-JP" altLang="en-US"/>
              <a:t>や</a:t>
            </a:r>
            <a:r>
              <a:rPr lang="ja-JP" altLang="en-US" b="1"/>
              <a:t>ワークショップ</a:t>
            </a:r>
            <a:r>
              <a:rPr lang="ja-JP" altLang="en-US"/>
              <a:t>を企画</a:t>
            </a:r>
            <a:endParaRPr lang="en-US" altLang="ja-JP"/>
          </a:p>
          <a:p>
            <a:pPr algn="ctr"/>
            <a:r>
              <a:rPr lang="ja-JP" altLang="en-US"/>
              <a:t>地域住民の交流拠点として活用</a:t>
            </a:r>
            <a:endParaRPr lang="en-US" altLang="ja-JP"/>
          </a:p>
        </p:txBody>
      </p:sp>
      <p:sp>
        <p:nvSpPr>
          <p:cNvPr id="75" name="正方形/長方形 74">
            <a:extLst>
              <a:ext uri="{FF2B5EF4-FFF2-40B4-BE49-F238E27FC236}">
                <a16:creationId xmlns:a16="http://schemas.microsoft.com/office/drawing/2014/main" id="{3A37142B-68DE-F36A-A0EE-B5F52421ACEF}"/>
              </a:ext>
            </a:extLst>
          </p:cNvPr>
          <p:cNvSpPr/>
          <p:nvPr/>
        </p:nvSpPr>
        <p:spPr>
          <a:xfrm>
            <a:off x="152300" y="1947833"/>
            <a:ext cx="5072687" cy="4743089"/>
          </a:xfrm>
          <a:prstGeom prst="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A9137114-6F73-1F0B-7033-EFFB2D2A525E}"/>
              </a:ext>
            </a:extLst>
          </p:cNvPr>
          <p:cNvSpPr/>
          <p:nvPr/>
        </p:nvSpPr>
        <p:spPr>
          <a:xfrm>
            <a:off x="152300" y="1947834"/>
            <a:ext cx="2059695" cy="64633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t>現段階での構想</a:t>
            </a:r>
          </a:p>
        </p:txBody>
      </p:sp>
      <p:grpSp>
        <p:nvGrpSpPr>
          <p:cNvPr id="7" name="グループ化 6">
            <a:extLst>
              <a:ext uri="{FF2B5EF4-FFF2-40B4-BE49-F238E27FC236}">
                <a16:creationId xmlns:a16="http://schemas.microsoft.com/office/drawing/2014/main" id="{6125947A-79A3-77AA-EE0A-906BD4AD4748}"/>
              </a:ext>
            </a:extLst>
          </p:cNvPr>
          <p:cNvGrpSpPr/>
          <p:nvPr/>
        </p:nvGrpSpPr>
        <p:grpSpPr>
          <a:xfrm>
            <a:off x="1705295" y="927594"/>
            <a:ext cx="5771119" cy="874649"/>
            <a:chOff x="1939122" y="927594"/>
            <a:chExt cx="5771119" cy="874649"/>
          </a:xfrm>
        </p:grpSpPr>
        <p:sp>
          <p:nvSpPr>
            <p:cNvPr id="44" name="テキスト ボックス 43">
              <a:extLst>
                <a:ext uri="{FF2B5EF4-FFF2-40B4-BE49-F238E27FC236}">
                  <a16:creationId xmlns:a16="http://schemas.microsoft.com/office/drawing/2014/main" id="{BEE4E4D1-2DD4-401D-BDFF-9E96E129F1A5}"/>
                </a:ext>
              </a:extLst>
            </p:cNvPr>
            <p:cNvSpPr txBox="1"/>
            <p:nvPr/>
          </p:nvSpPr>
          <p:spPr>
            <a:xfrm>
              <a:off x="2141849" y="1072530"/>
              <a:ext cx="5426486" cy="584775"/>
            </a:xfrm>
            <a:prstGeom prst="rect">
              <a:avLst/>
            </a:prstGeom>
            <a:noFill/>
          </p:spPr>
          <p:txBody>
            <a:bodyPr wrap="none" rtlCol="0">
              <a:spAutoFit/>
            </a:bodyPr>
            <a:lstStyle/>
            <a:p>
              <a:r>
                <a:rPr kumimoji="1" lang="ja-JP" altLang="en-US" sz="3200" b="1"/>
                <a:t>おおつ野ふれあいプラザ</a:t>
              </a:r>
              <a:r>
                <a:rPr kumimoji="1" lang="en-US" altLang="ja-JP" sz="3200" b="1"/>
                <a:t>(</a:t>
              </a:r>
              <a:r>
                <a:rPr kumimoji="1" lang="ja-JP" altLang="en-US" sz="3200" b="1"/>
                <a:t>仮</a:t>
              </a:r>
              <a:r>
                <a:rPr kumimoji="1" lang="en-US" altLang="ja-JP" sz="3200" b="1"/>
                <a:t>)</a:t>
              </a:r>
              <a:endParaRPr kumimoji="1" lang="ja-JP" altLang="en-US" sz="3200" b="1"/>
            </a:p>
          </p:txBody>
        </p:sp>
        <p:sp>
          <p:nvSpPr>
            <p:cNvPr id="5" name="四角形: 角を丸くする 4">
              <a:extLst>
                <a:ext uri="{FF2B5EF4-FFF2-40B4-BE49-F238E27FC236}">
                  <a16:creationId xmlns:a16="http://schemas.microsoft.com/office/drawing/2014/main" id="{63132AC4-1609-7F4B-DF52-03C952CCCB9F}"/>
                </a:ext>
              </a:extLst>
            </p:cNvPr>
            <p:cNvSpPr/>
            <p:nvPr/>
          </p:nvSpPr>
          <p:spPr>
            <a:xfrm>
              <a:off x="1939122" y="927594"/>
              <a:ext cx="5771119" cy="874649"/>
            </a:xfrm>
            <a:prstGeom prst="roundRect">
              <a:avLst/>
            </a:prstGeom>
            <a:no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a:extLst>
              <a:ext uri="{FF2B5EF4-FFF2-40B4-BE49-F238E27FC236}">
                <a16:creationId xmlns:a16="http://schemas.microsoft.com/office/drawing/2014/main" id="{523A50ED-1784-E820-B3E2-47BD04BA1C4C}"/>
              </a:ext>
            </a:extLst>
          </p:cNvPr>
          <p:cNvSpPr txBox="1"/>
          <p:nvPr/>
        </p:nvSpPr>
        <p:spPr>
          <a:xfrm>
            <a:off x="5699554" y="2891058"/>
            <a:ext cx="3292146" cy="3416320"/>
          </a:xfrm>
          <a:prstGeom prst="rect">
            <a:avLst/>
          </a:prstGeom>
          <a:noFill/>
        </p:spPr>
        <p:txBody>
          <a:bodyPr wrap="square" rtlCol="0">
            <a:spAutoFit/>
          </a:bodyPr>
          <a:lstStyle/>
          <a:p>
            <a:r>
              <a:rPr kumimoji="1" lang="en-US" altLang="ja-JP" b="1"/>
              <a:t>1.</a:t>
            </a:r>
            <a:r>
              <a:rPr kumimoji="1" lang="ja-JP" altLang="en-US" b="1"/>
              <a:t>多世代</a:t>
            </a:r>
            <a:r>
              <a:rPr lang="ja-JP" altLang="en-US" b="1"/>
              <a:t>交流</a:t>
            </a:r>
            <a:endParaRPr lang="en-US" altLang="ja-JP" b="1"/>
          </a:p>
          <a:p>
            <a:r>
              <a:rPr kumimoji="1" lang="ja-JP" altLang="en-US"/>
              <a:t>地域内のつながりの強化</a:t>
            </a:r>
            <a:endParaRPr kumimoji="1" lang="en-US" altLang="ja-JP"/>
          </a:p>
          <a:p>
            <a:endParaRPr kumimoji="1" lang="en-US" altLang="ja-JP"/>
          </a:p>
          <a:p>
            <a:r>
              <a:rPr lang="en-US" altLang="ja-JP" b="1"/>
              <a:t>2.</a:t>
            </a:r>
            <a:r>
              <a:rPr lang="ja-JP" altLang="en-US" b="1"/>
              <a:t>機能性・利便性の向上</a:t>
            </a:r>
            <a:endParaRPr lang="en-US" altLang="ja-JP" b="1"/>
          </a:p>
          <a:p>
            <a:r>
              <a:rPr lang="ja-JP" altLang="en-US"/>
              <a:t>地域住民の満足度の向上</a:t>
            </a:r>
            <a:endParaRPr lang="en-US" altLang="ja-JP"/>
          </a:p>
          <a:p>
            <a:endParaRPr lang="en-US" altLang="ja-JP"/>
          </a:p>
          <a:p>
            <a:r>
              <a:rPr kumimoji="1" lang="en-US" altLang="ja-JP" b="1"/>
              <a:t>3.</a:t>
            </a:r>
            <a:r>
              <a:rPr kumimoji="1" lang="ja-JP" altLang="en-US" b="1"/>
              <a:t>維持管理費の削減</a:t>
            </a:r>
            <a:endParaRPr kumimoji="1" lang="en-US" altLang="ja-JP" b="1"/>
          </a:p>
          <a:p>
            <a:r>
              <a:rPr kumimoji="1" lang="ja-JP" altLang="en-US"/>
              <a:t>財政の健全化</a:t>
            </a:r>
            <a:endParaRPr kumimoji="1" lang="en-US" altLang="ja-JP"/>
          </a:p>
          <a:p>
            <a:endParaRPr kumimoji="1" lang="en-US" altLang="ja-JP"/>
          </a:p>
          <a:p>
            <a:r>
              <a:rPr lang="en-US" altLang="ja-JP" b="1"/>
              <a:t>4.</a:t>
            </a:r>
            <a:r>
              <a:rPr lang="ja-JP" altLang="en-US" b="1"/>
              <a:t>にぎわいの創出</a:t>
            </a:r>
            <a:endParaRPr lang="en-US" altLang="ja-JP" b="1"/>
          </a:p>
          <a:p>
            <a:r>
              <a:rPr lang="ja-JP" altLang="en-US"/>
              <a:t>活気の創出による地域経済の活性化</a:t>
            </a:r>
            <a:endParaRPr lang="en-US" altLang="ja-JP"/>
          </a:p>
        </p:txBody>
      </p:sp>
      <p:sp>
        <p:nvSpPr>
          <p:cNvPr id="25" name="正方形/長方形 24">
            <a:extLst>
              <a:ext uri="{FF2B5EF4-FFF2-40B4-BE49-F238E27FC236}">
                <a16:creationId xmlns:a16="http://schemas.microsoft.com/office/drawing/2014/main" id="{5CEABA71-24AD-6EA9-5526-65E517F7275E}"/>
              </a:ext>
            </a:extLst>
          </p:cNvPr>
          <p:cNvSpPr/>
          <p:nvPr/>
        </p:nvSpPr>
        <p:spPr>
          <a:xfrm>
            <a:off x="5375037" y="1947179"/>
            <a:ext cx="3616663" cy="4743744"/>
          </a:xfrm>
          <a:prstGeom prst="rect">
            <a:avLst/>
          </a:prstGeom>
          <a:noFill/>
          <a:ln w="381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50000"/>
                </a:schemeClr>
              </a:solidFill>
            </a:endParaRPr>
          </a:p>
        </p:txBody>
      </p:sp>
      <p:sp>
        <p:nvSpPr>
          <p:cNvPr id="26" name="正方形/長方形 25">
            <a:extLst>
              <a:ext uri="{FF2B5EF4-FFF2-40B4-BE49-F238E27FC236}">
                <a16:creationId xmlns:a16="http://schemas.microsoft.com/office/drawing/2014/main" id="{583FA2C3-990B-BDFE-B601-A1F169515B57}"/>
              </a:ext>
            </a:extLst>
          </p:cNvPr>
          <p:cNvSpPr/>
          <p:nvPr/>
        </p:nvSpPr>
        <p:spPr>
          <a:xfrm>
            <a:off x="5375037" y="1946581"/>
            <a:ext cx="2045110" cy="646331"/>
          </a:xfrm>
          <a:prstGeom prst="rect">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t>期待できる効果</a:t>
            </a:r>
          </a:p>
        </p:txBody>
      </p:sp>
      <p:grpSp>
        <p:nvGrpSpPr>
          <p:cNvPr id="53" name="グループ化 52">
            <a:extLst>
              <a:ext uri="{FF2B5EF4-FFF2-40B4-BE49-F238E27FC236}">
                <a16:creationId xmlns:a16="http://schemas.microsoft.com/office/drawing/2014/main" id="{E9CDD072-2B99-D594-D0F6-CB17DFDC2AE3}"/>
              </a:ext>
            </a:extLst>
          </p:cNvPr>
          <p:cNvGrpSpPr/>
          <p:nvPr/>
        </p:nvGrpSpPr>
        <p:grpSpPr>
          <a:xfrm>
            <a:off x="255947" y="2718952"/>
            <a:ext cx="4804676" cy="1705302"/>
            <a:chOff x="282339" y="2797896"/>
            <a:chExt cx="4804676" cy="1705302"/>
          </a:xfrm>
        </p:grpSpPr>
        <p:sp>
          <p:nvSpPr>
            <p:cNvPr id="55" name="四角形: 角を丸くする 54">
              <a:extLst>
                <a:ext uri="{FF2B5EF4-FFF2-40B4-BE49-F238E27FC236}">
                  <a16:creationId xmlns:a16="http://schemas.microsoft.com/office/drawing/2014/main" id="{61D0A2E6-DDC5-DA9C-C75B-759EBB9F3E61}"/>
                </a:ext>
              </a:extLst>
            </p:cNvPr>
            <p:cNvSpPr/>
            <p:nvPr/>
          </p:nvSpPr>
          <p:spPr>
            <a:xfrm>
              <a:off x="282339" y="3419445"/>
              <a:ext cx="2337917" cy="462205"/>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高齢者向けスペース</a:t>
              </a:r>
            </a:p>
          </p:txBody>
        </p:sp>
        <p:sp>
          <p:nvSpPr>
            <p:cNvPr id="56" name="四角形: 角を丸くする 55">
              <a:extLst>
                <a:ext uri="{FF2B5EF4-FFF2-40B4-BE49-F238E27FC236}">
                  <a16:creationId xmlns:a16="http://schemas.microsoft.com/office/drawing/2014/main" id="{9BBBE828-DC19-FA04-7DFE-B4DF41A9106F}"/>
                </a:ext>
              </a:extLst>
            </p:cNvPr>
            <p:cNvSpPr/>
            <p:nvPr/>
          </p:nvSpPr>
          <p:spPr>
            <a:xfrm>
              <a:off x="2749097" y="3419444"/>
              <a:ext cx="2337917" cy="462205"/>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rPr>
                <a:t>多目的室</a:t>
              </a:r>
              <a:endParaRPr kumimoji="1" lang="ja-JP" altLang="en-US" b="1">
                <a:solidFill>
                  <a:schemeClr val="tx1"/>
                </a:solidFill>
              </a:endParaRPr>
            </a:p>
          </p:txBody>
        </p:sp>
        <p:sp>
          <p:nvSpPr>
            <p:cNvPr id="57" name="四角形: 角を丸くする 56">
              <a:extLst>
                <a:ext uri="{FF2B5EF4-FFF2-40B4-BE49-F238E27FC236}">
                  <a16:creationId xmlns:a16="http://schemas.microsoft.com/office/drawing/2014/main" id="{EC012B47-7A59-5D35-B750-C50D6D7FFA07}"/>
                </a:ext>
              </a:extLst>
            </p:cNvPr>
            <p:cNvSpPr/>
            <p:nvPr/>
          </p:nvSpPr>
          <p:spPr>
            <a:xfrm>
              <a:off x="282340" y="2797896"/>
              <a:ext cx="2337917" cy="462205"/>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rPr>
                <a:t>子どもの遊び場</a:t>
              </a:r>
              <a:endParaRPr kumimoji="1" lang="ja-JP" altLang="en-US" b="1">
                <a:solidFill>
                  <a:schemeClr val="tx1"/>
                </a:solidFill>
              </a:endParaRPr>
            </a:p>
          </p:txBody>
        </p:sp>
        <p:sp>
          <p:nvSpPr>
            <p:cNvPr id="58" name="四角形: 角を丸くする 57">
              <a:extLst>
                <a:ext uri="{FF2B5EF4-FFF2-40B4-BE49-F238E27FC236}">
                  <a16:creationId xmlns:a16="http://schemas.microsoft.com/office/drawing/2014/main" id="{E69B3148-5BAA-1491-3B0E-0F2E7628DC5E}"/>
                </a:ext>
              </a:extLst>
            </p:cNvPr>
            <p:cNvSpPr/>
            <p:nvPr/>
          </p:nvSpPr>
          <p:spPr>
            <a:xfrm>
              <a:off x="2749098" y="2812400"/>
              <a:ext cx="2337917" cy="462205"/>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rPr>
                <a:t>浴場施設</a:t>
              </a:r>
              <a:endParaRPr kumimoji="1" lang="ja-JP" altLang="en-US" b="1">
                <a:solidFill>
                  <a:schemeClr val="tx1"/>
                </a:solidFill>
              </a:endParaRPr>
            </a:p>
          </p:txBody>
        </p:sp>
        <p:sp>
          <p:nvSpPr>
            <p:cNvPr id="28" name="四角形: 角を丸くする 27">
              <a:extLst>
                <a:ext uri="{FF2B5EF4-FFF2-40B4-BE49-F238E27FC236}">
                  <a16:creationId xmlns:a16="http://schemas.microsoft.com/office/drawing/2014/main" id="{EEE8EFBA-26F8-600A-9E19-392225085867}"/>
                </a:ext>
              </a:extLst>
            </p:cNvPr>
            <p:cNvSpPr/>
            <p:nvPr/>
          </p:nvSpPr>
          <p:spPr>
            <a:xfrm>
              <a:off x="1519684" y="4040993"/>
              <a:ext cx="2337917" cy="462205"/>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rPr>
                <a:t>にぎわい</a:t>
              </a:r>
              <a:r>
                <a:rPr kumimoji="1" lang="ja-JP" altLang="en-US" b="1">
                  <a:solidFill>
                    <a:schemeClr val="tx1"/>
                  </a:solidFill>
                </a:rPr>
                <a:t>カフェ</a:t>
              </a:r>
            </a:p>
          </p:txBody>
        </p:sp>
      </p:grpSp>
      <p:sp>
        <p:nvSpPr>
          <p:cNvPr id="29" name="正方形/長方形 28">
            <a:extLst>
              <a:ext uri="{FF2B5EF4-FFF2-40B4-BE49-F238E27FC236}">
                <a16:creationId xmlns:a16="http://schemas.microsoft.com/office/drawing/2014/main" id="{4D05766D-F562-B19C-EE77-1C71A7CD5204}"/>
              </a:ext>
            </a:extLst>
          </p:cNvPr>
          <p:cNvSpPr/>
          <p:nvPr/>
        </p:nvSpPr>
        <p:spPr>
          <a:xfrm>
            <a:off x="602983" y="5416138"/>
            <a:ext cx="1895351" cy="387971"/>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運営・管理方法</a:t>
            </a:r>
          </a:p>
        </p:txBody>
      </p:sp>
      <p:sp>
        <p:nvSpPr>
          <p:cNvPr id="31" name="テキスト ボックス 30">
            <a:extLst>
              <a:ext uri="{FF2B5EF4-FFF2-40B4-BE49-F238E27FC236}">
                <a16:creationId xmlns:a16="http://schemas.microsoft.com/office/drawing/2014/main" id="{7A180B9F-625D-04A6-6933-EF44DF974724}"/>
              </a:ext>
            </a:extLst>
          </p:cNvPr>
          <p:cNvSpPr txBox="1"/>
          <p:nvPr/>
        </p:nvSpPr>
        <p:spPr>
          <a:xfrm>
            <a:off x="2599273" y="5416138"/>
            <a:ext cx="1800493" cy="369332"/>
          </a:xfrm>
          <a:prstGeom prst="rect">
            <a:avLst/>
          </a:prstGeom>
          <a:noFill/>
        </p:spPr>
        <p:txBody>
          <a:bodyPr wrap="none" rtlCol="0">
            <a:spAutoFit/>
          </a:bodyPr>
          <a:lstStyle/>
          <a:p>
            <a:r>
              <a:rPr kumimoji="1" lang="ja-JP" altLang="en-US"/>
              <a:t>指定管理者制度</a:t>
            </a:r>
          </a:p>
        </p:txBody>
      </p:sp>
      <p:pic>
        <p:nvPicPr>
          <p:cNvPr id="37" name="グラフィックス 36" descr="建物 単色塗りつぶし">
            <a:extLst>
              <a:ext uri="{FF2B5EF4-FFF2-40B4-BE49-F238E27FC236}">
                <a16:creationId xmlns:a16="http://schemas.microsoft.com/office/drawing/2014/main" id="{C38C25D6-D8FD-2C2B-CECF-388BDFDCEE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3237" y="5172445"/>
            <a:ext cx="725759" cy="725759"/>
          </a:xfrm>
          <a:prstGeom prst="rect">
            <a:avLst/>
          </a:prstGeom>
        </p:spPr>
      </p:pic>
      <p:pic>
        <p:nvPicPr>
          <p:cNvPr id="39" name="グラフィックス 38" descr="男性の集団 単色塗りつぶし">
            <a:extLst>
              <a:ext uri="{FF2B5EF4-FFF2-40B4-BE49-F238E27FC236}">
                <a16:creationId xmlns:a16="http://schemas.microsoft.com/office/drawing/2014/main" id="{5D11B624-7C87-8830-9A27-6AD2EF2E12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53237" y="5970999"/>
            <a:ext cx="719923" cy="719923"/>
          </a:xfrm>
          <a:prstGeom prst="rect">
            <a:avLst/>
          </a:prstGeom>
        </p:spPr>
      </p:pic>
      <p:pic>
        <p:nvPicPr>
          <p:cNvPr id="41" name="グラフィックス 40" descr="翼の付いたお金 単色塗りつぶし">
            <a:extLst>
              <a:ext uri="{FF2B5EF4-FFF2-40B4-BE49-F238E27FC236}">
                <a16:creationId xmlns:a16="http://schemas.microsoft.com/office/drawing/2014/main" id="{FE53CDE4-EC6D-3E01-5CAD-62B0CD5B8F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4964" y="4599218"/>
            <a:ext cx="788900" cy="788900"/>
          </a:xfrm>
          <a:prstGeom prst="rect">
            <a:avLst/>
          </a:prstGeom>
        </p:spPr>
      </p:pic>
      <p:pic>
        <p:nvPicPr>
          <p:cNvPr id="49" name="グラフィックス 48" descr="ハート付きの笑顔 (塗りつぶしなし) 枠線">
            <a:extLst>
              <a:ext uri="{FF2B5EF4-FFF2-40B4-BE49-F238E27FC236}">
                <a16:creationId xmlns:a16="http://schemas.microsoft.com/office/drawing/2014/main" id="{E9F85637-DAE9-2443-8A00-5EF3E12B7E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64964" y="2417949"/>
            <a:ext cx="788901" cy="788901"/>
          </a:xfrm>
          <a:prstGeom prst="rect">
            <a:avLst/>
          </a:prstGeom>
        </p:spPr>
      </p:pic>
      <p:sp>
        <p:nvSpPr>
          <p:cNvPr id="51" name="テキスト ボックス 50">
            <a:extLst>
              <a:ext uri="{FF2B5EF4-FFF2-40B4-BE49-F238E27FC236}">
                <a16:creationId xmlns:a16="http://schemas.microsoft.com/office/drawing/2014/main" id="{C0DC447C-B40B-101E-251E-4A6C82361244}"/>
              </a:ext>
            </a:extLst>
          </p:cNvPr>
          <p:cNvSpPr txBox="1"/>
          <p:nvPr/>
        </p:nvSpPr>
        <p:spPr>
          <a:xfrm>
            <a:off x="289663" y="4466676"/>
            <a:ext cx="4801314" cy="646331"/>
          </a:xfrm>
          <a:prstGeom prst="rect">
            <a:avLst/>
          </a:prstGeom>
          <a:noFill/>
        </p:spPr>
        <p:txBody>
          <a:bodyPr wrap="none" rtlCol="0">
            <a:spAutoFit/>
          </a:bodyPr>
          <a:lstStyle/>
          <a:p>
            <a:pPr algn="ctr"/>
            <a:r>
              <a:rPr kumimoji="1" lang="ja-JP" altLang="en-US"/>
              <a:t>湖畔壮や上大津公民館の機能に加えて地域に</a:t>
            </a:r>
            <a:endParaRPr kumimoji="1" lang="en-US" altLang="ja-JP"/>
          </a:p>
          <a:p>
            <a:pPr algn="ctr"/>
            <a:r>
              <a:rPr kumimoji="1" lang="ja-JP" altLang="en-US"/>
              <a:t>必要な機能や交流スペースを確保</a:t>
            </a:r>
          </a:p>
        </p:txBody>
      </p:sp>
    </p:spTree>
    <p:extLst>
      <p:ext uri="{BB962C8B-B14F-4D97-AF65-F5344CB8AC3E}">
        <p14:creationId xmlns:p14="http://schemas.microsoft.com/office/powerpoint/2010/main" val="3556400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F44F82E-0966-63D7-95ED-C4B128013D43}"/>
              </a:ext>
            </a:extLst>
          </p:cNvPr>
          <p:cNvSpPr>
            <a:spLocks noGrp="1"/>
          </p:cNvSpPr>
          <p:nvPr>
            <p:ph type="title"/>
          </p:nvPr>
        </p:nvSpPr>
        <p:spPr>
          <a:xfrm>
            <a:off x="694722" y="15764"/>
            <a:ext cx="7558127" cy="733913"/>
          </a:xfrm>
        </p:spPr>
        <p:txBody>
          <a:bodyPr>
            <a:normAutofit/>
          </a:bodyPr>
          <a:lstStyle/>
          <a:p>
            <a:r>
              <a:rPr lang="ja-JP" altLang="en-US" sz="3300" b="1"/>
              <a:t>地区別まとめ</a:t>
            </a:r>
          </a:p>
        </p:txBody>
      </p:sp>
      <p:sp>
        <p:nvSpPr>
          <p:cNvPr id="4" name="スライド番号プレースホルダー 3">
            <a:extLst>
              <a:ext uri="{FF2B5EF4-FFF2-40B4-BE49-F238E27FC236}">
                <a16:creationId xmlns:a16="http://schemas.microsoft.com/office/drawing/2014/main" id="{2296A0B5-FDEB-3CB6-3804-1B5E79B8D09C}"/>
              </a:ext>
            </a:extLst>
          </p:cNvPr>
          <p:cNvSpPr>
            <a:spLocks noGrp="1"/>
          </p:cNvSpPr>
          <p:nvPr>
            <p:ph type="sldNum" sz="quarter" idx="12"/>
          </p:nvPr>
        </p:nvSpPr>
        <p:spPr/>
        <p:txBody>
          <a:bodyPr/>
          <a:lstStyle/>
          <a:p>
            <a:fld id="{6BD45834-25AE-4381-9C8C-B34EDB8A8649}" type="slidenum">
              <a:rPr kumimoji="1" lang="ja-JP" altLang="en-US" smtClean="0"/>
              <a:t>22</a:t>
            </a:fld>
            <a:endParaRPr kumimoji="1" lang="ja-JP" altLang="en-US"/>
          </a:p>
        </p:txBody>
      </p:sp>
      <p:sp>
        <p:nvSpPr>
          <p:cNvPr id="6" name="テキスト ボックス 5">
            <a:extLst>
              <a:ext uri="{FF2B5EF4-FFF2-40B4-BE49-F238E27FC236}">
                <a16:creationId xmlns:a16="http://schemas.microsoft.com/office/drawing/2014/main" id="{14B57CB1-02BC-6A29-B23B-A55274E1C843}"/>
              </a:ext>
            </a:extLst>
          </p:cNvPr>
          <p:cNvSpPr txBox="1"/>
          <p:nvPr/>
        </p:nvSpPr>
        <p:spPr>
          <a:xfrm>
            <a:off x="-5207991" y="-3152637"/>
            <a:ext cx="6708913" cy="2862322"/>
          </a:xfrm>
          <a:prstGeom prst="rect">
            <a:avLst/>
          </a:prstGeom>
          <a:noFill/>
        </p:spPr>
        <p:txBody>
          <a:bodyPr wrap="square" rtlCol="0">
            <a:spAutoFit/>
          </a:bodyPr>
          <a:lstStyle/>
          <a:p>
            <a:r>
              <a:rPr kumimoji="1" lang="ja-JP" altLang="en-US"/>
              <a:t>地区別に施策効果を</a:t>
            </a:r>
            <a:r>
              <a:rPr lang="ja-JP" altLang="en-US"/>
              <a:t>落とし込む</a:t>
            </a:r>
            <a:endParaRPr lang="en-US" altLang="ja-JP"/>
          </a:p>
          <a:p>
            <a:endParaRPr kumimoji="1" lang="en-US" altLang="ja-JP"/>
          </a:p>
          <a:p>
            <a:r>
              <a:rPr kumimoji="1" lang="ja-JP" altLang="en-US" b="1"/>
              <a:t>中央</a:t>
            </a:r>
            <a:r>
              <a:rPr kumimoji="1" lang="ja-JP" altLang="en-US"/>
              <a:t>　モール</a:t>
            </a:r>
            <a:r>
              <a:rPr kumimoji="1" lang="en-US" altLang="ja-JP"/>
              <a:t>505</a:t>
            </a:r>
            <a:r>
              <a:rPr kumimoji="1" lang="ja-JP" altLang="en-US"/>
              <a:t>　花火？</a:t>
            </a:r>
            <a:endParaRPr kumimoji="1" lang="en-US" altLang="ja-JP"/>
          </a:p>
          <a:p>
            <a:r>
              <a:rPr kumimoji="1" lang="ja-JP" altLang="en-US" b="1"/>
              <a:t>南部</a:t>
            </a:r>
            <a:r>
              <a:rPr kumimoji="1" lang="ja-JP" altLang="en-US"/>
              <a:t>　地域包括支援センター（やまけんがつくったサ高住のとこにぬくもり要素？もたせるか</a:t>
            </a:r>
            <a:r>
              <a:rPr lang="ja-JP" altLang="en-US"/>
              <a:t>、公共施設統廃合して多機能化したやつにぬくもり要素持たせた運用方法考えるか</a:t>
            </a:r>
            <a:r>
              <a:rPr kumimoji="1" lang="ja-JP" altLang="en-US"/>
              <a:t>）</a:t>
            </a:r>
            <a:endParaRPr kumimoji="1" lang="en-US" altLang="ja-JP"/>
          </a:p>
          <a:p>
            <a:r>
              <a:rPr lang="ja-JP" altLang="en-US" b="1"/>
              <a:t>北部</a:t>
            </a:r>
            <a:r>
              <a:rPr lang="ja-JP" altLang="en-US"/>
              <a:t>　</a:t>
            </a:r>
            <a:r>
              <a:rPr kumimoji="1" lang="ja-JP" altLang="en-US"/>
              <a:t>地域包括支援センター（やまけんつくったサ高住のとこに子育て要素もたせるか</a:t>
            </a:r>
            <a:r>
              <a:rPr lang="ja-JP" altLang="en-US"/>
              <a:t>、公共施設統廃合して多機能化したやつに子育て要素持たせた運用方法考えるか</a:t>
            </a:r>
            <a:r>
              <a:rPr kumimoji="1" lang="ja-JP" altLang="en-US"/>
              <a:t>）</a:t>
            </a:r>
            <a:endParaRPr lang="en-US" altLang="ja-JP"/>
          </a:p>
          <a:p>
            <a:r>
              <a:rPr kumimoji="1" lang="ja-JP" altLang="en-US" b="1"/>
              <a:t>新治</a:t>
            </a:r>
            <a:r>
              <a:rPr kumimoji="1" lang="ja-JP" altLang="en-US"/>
              <a:t>　観光</a:t>
            </a:r>
          </a:p>
        </p:txBody>
      </p:sp>
      <p:pic>
        <p:nvPicPr>
          <p:cNvPr id="8" name="Picture 2">
            <a:extLst>
              <a:ext uri="{FF2B5EF4-FFF2-40B4-BE49-F238E27FC236}">
                <a16:creationId xmlns:a16="http://schemas.microsoft.com/office/drawing/2014/main" id="{565F5015-2E88-C042-05AA-CC0C6B5768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2" t="12971" r="11344" b="13228"/>
          <a:stretch/>
        </p:blipFill>
        <p:spPr bwMode="auto">
          <a:xfrm>
            <a:off x="2881234" y="2523554"/>
            <a:ext cx="3381536" cy="407747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7EF6F79E-9947-E8A7-9C60-8ED3FCF09DF1}"/>
              </a:ext>
            </a:extLst>
          </p:cNvPr>
          <p:cNvSpPr txBox="1"/>
          <p:nvPr/>
        </p:nvSpPr>
        <p:spPr>
          <a:xfrm>
            <a:off x="-51596" y="1221277"/>
            <a:ext cx="3067280" cy="400110"/>
          </a:xfrm>
          <a:prstGeom prst="rect">
            <a:avLst/>
          </a:prstGeom>
          <a:noFill/>
        </p:spPr>
        <p:txBody>
          <a:bodyPr wrap="square">
            <a:spAutoFit/>
          </a:bodyPr>
          <a:lstStyle/>
          <a:p>
            <a:pPr algn="ctr"/>
            <a:r>
              <a:rPr kumimoji="1" lang="ja-JP" altLang="en-US" sz="2000" u="sng"/>
              <a:t>新治地区</a:t>
            </a:r>
            <a:endParaRPr kumimoji="1" lang="en-US" altLang="ja-JP" sz="2000" u="sng"/>
          </a:p>
        </p:txBody>
      </p:sp>
      <p:sp>
        <p:nvSpPr>
          <p:cNvPr id="10" name="テキスト ボックス 9">
            <a:extLst>
              <a:ext uri="{FF2B5EF4-FFF2-40B4-BE49-F238E27FC236}">
                <a16:creationId xmlns:a16="http://schemas.microsoft.com/office/drawing/2014/main" id="{58FC3205-F90E-4FD7-F6FD-D7DE53A0A256}"/>
              </a:ext>
            </a:extLst>
          </p:cNvPr>
          <p:cNvSpPr txBox="1"/>
          <p:nvPr/>
        </p:nvSpPr>
        <p:spPr>
          <a:xfrm>
            <a:off x="-29071" y="3834262"/>
            <a:ext cx="3067280" cy="400110"/>
          </a:xfrm>
          <a:prstGeom prst="rect">
            <a:avLst/>
          </a:prstGeom>
          <a:noFill/>
        </p:spPr>
        <p:txBody>
          <a:bodyPr wrap="square">
            <a:spAutoFit/>
          </a:bodyPr>
          <a:lstStyle/>
          <a:p>
            <a:pPr algn="ctr"/>
            <a:r>
              <a:rPr lang="ja-JP" altLang="en-US" sz="2000" u="sng"/>
              <a:t>中央地区</a:t>
            </a:r>
          </a:p>
        </p:txBody>
      </p:sp>
      <p:sp>
        <p:nvSpPr>
          <p:cNvPr id="11" name="テキスト ボックス 10">
            <a:extLst>
              <a:ext uri="{FF2B5EF4-FFF2-40B4-BE49-F238E27FC236}">
                <a16:creationId xmlns:a16="http://schemas.microsoft.com/office/drawing/2014/main" id="{DC123F20-E8D5-F41D-8A10-A73B3A2FAD13}"/>
              </a:ext>
            </a:extLst>
          </p:cNvPr>
          <p:cNvSpPr txBox="1"/>
          <p:nvPr/>
        </p:nvSpPr>
        <p:spPr>
          <a:xfrm>
            <a:off x="6175922" y="3905319"/>
            <a:ext cx="3067280" cy="400110"/>
          </a:xfrm>
          <a:prstGeom prst="rect">
            <a:avLst/>
          </a:prstGeom>
          <a:noFill/>
        </p:spPr>
        <p:txBody>
          <a:bodyPr wrap="square">
            <a:spAutoFit/>
          </a:bodyPr>
          <a:lstStyle/>
          <a:p>
            <a:pPr algn="ctr"/>
            <a:r>
              <a:rPr kumimoji="1" lang="ja-JP" altLang="en-US" sz="2000" u="sng"/>
              <a:t>南部地区</a:t>
            </a:r>
            <a:endParaRPr lang="en-US" altLang="ja-JP" sz="2400" b="1"/>
          </a:p>
        </p:txBody>
      </p:sp>
      <p:sp>
        <p:nvSpPr>
          <p:cNvPr id="12" name="テキスト ボックス 11">
            <a:extLst>
              <a:ext uri="{FF2B5EF4-FFF2-40B4-BE49-F238E27FC236}">
                <a16:creationId xmlns:a16="http://schemas.microsoft.com/office/drawing/2014/main" id="{B0EAEEF6-7D10-CC4B-9734-539C118DB5DD}"/>
              </a:ext>
            </a:extLst>
          </p:cNvPr>
          <p:cNvSpPr txBox="1"/>
          <p:nvPr/>
        </p:nvSpPr>
        <p:spPr>
          <a:xfrm>
            <a:off x="5854175" y="1138784"/>
            <a:ext cx="3641944" cy="400110"/>
          </a:xfrm>
          <a:prstGeom prst="rect">
            <a:avLst/>
          </a:prstGeom>
          <a:noFill/>
        </p:spPr>
        <p:txBody>
          <a:bodyPr wrap="square">
            <a:spAutoFit/>
          </a:bodyPr>
          <a:lstStyle/>
          <a:p>
            <a:pPr algn="ctr"/>
            <a:r>
              <a:rPr kumimoji="1" lang="ja-JP" altLang="en-US" sz="2000" u="sng"/>
              <a:t>北部地区</a:t>
            </a:r>
            <a:endParaRPr lang="en-US" altLang="ja-JP" sz="2400" b="1"/>
          </a:p>
        </p:txBody>
      </p:sp>
      <p:sp>
        <p:nvSpPr>
          <p:cNvPr id="13" name="テキスト ボックス 12">
            <a:extLst>
              <a:ext uri="{FF2B5EF4-FFF2-40B4-BE49-F238E27FC236}">
                <a16:creationId xmlns:a16="http://schemas.microsoft.com/office/drawing/2014/main" id="{B0C81D1B-11C3-6B13-AB44-C54CD7FD11E6}"/>
              </a:ext>
            </a:extLst>
          </p:cNvPr>
          <p:cNvSpPr txBox="1"/>
          <p:nvPr/>
        </p:nvSpPr>
        <p:spPr>
          <a:xfrm>
            <a:off x="3365280" y="3377538"/>
            <a:ext cx="1107996" cy="369332"/>
          </a:xfrm>
          <a:prstGeom prst="rect">
            <a:avLst/>
          </a:prstGeom>
          <a:noFill/>
        </p:spPr>
        <p:txBody>
          <a:bodyPr wrap="none" rtlCol="0">
            <a:spAutoFit/>
          </a:bodyPr>
          <a:lstStyle/>
          <a:p>
            <a:r>
              <a:rPr kumimoji="1" lang="ja-JP" altLang="en-US"/>
              <a:t>新治地区</a:t>
            </a:r>
          </a:p>
        </p:txBody>
      </p:sp>
      <p:sp>
        <p:nvSpPr>
          <p:cNvPr id="14" name="テキスト ボックス 13">
            <a:extLst>
              <a:ext uri="{FF2B5EF4-FFF2-40B4-BE49-F238E27FC236}">
                <a16:creationId xmlns:a16="http://schemas.microsoft.com/office/drawing/2014/main" id="{079EEE5D-1BFA-592C-A0E8-589AC10B0B5B}"/>
              </a:ext>
            </a:extLst>
          </p:cNvPr>
          <p:cNvSpPr txBox="1"/>
          <p:nvPr/>
        </p:nvSpPr>
        <p:spPr>
          <a:xfrm>
            <a:off x="4959490" y="4053365"/>
            <a:ext cx="1107996" cy="369332"/>
          </a:xfrm>
          <a:prstGeom prst="rect">
            <a:avLst/>
          </a:prstGeom>
          <a:noFill/>
        </p:spPr>
        <p:txBody>
          <a:bodyPr wrap="none" rtlCol="0">
            <a:spAutoFit/>
          </a:bodyPr>
          <a:lstStyle/>
          <a:p>
            <a:r>
              <a:rPr lang="ja-JP" altLang="en-US"/>
              <a:t>北部</a:t>
            </a:r>
            <a:r>
              <a:rPr kumimoji="1" lang="ja-JP" altLang="en-US"/>
              <a:t>地区</a:t>
            </a:r>
          </a:p>
        </p:txBody>
      </p:sp>
      <p:sp>
        <p:nvSpPr>
          <p:cNvPr id="15" name="テキスト ボックス 14">
            <a:extLst>
              <a:ext uri="{FF2B5EF4-FFF2-40B4-BE49-F238E27FC236}">
                <a16:creationId xmlns:a16="http://schemas.microsoft.com/office/drawing/2014/main" id="{C8B60012-55A8-AF5D-3593-2B7849DBCE79}"/>
              </a:ext>
            </a:extLst>
          </p:cNvPr>
          <p:cNvSpPr txBox="1"/>
          <p:nvPr/>
        </p:nvSpPr>
        <p:spPr>
          <a:xfrm>
            <a:off x="3798960" y="4568805"/>
            <a:ext cx="1107996" cy="369332"/>
          </a:xfrm>
          <a:prstGeom prst="rect">
            <a:avLst/>
          </a:prstGeom>
          <a:noFill/>
        </p:spPr>
        <p:txBody>
          <a:bodyPr wrap="none" rtlCol="0">
            <a:spAutoFit/>
          </a:bodyPr>
          <a:lstStyle/>
          <a:p>
            <a:r>
              <a:rPr kumimoji="1" lang="ja-JP" altLang="en-US"/>
              <a:t>中央地区</a:t>
            </a:r>
          </a:p>
        </p:txBody>
      </p:sp>
      <p:sp>
        <p:nvSpPr>
          <p:cNvPr id="16" name="テキスト ボックス 15">
            <a:extLst>
              <a:ext uri="{FF2B5EF4-FFF2-40B4-BE49-F238E27FC236}">
                <a16:creationId xmlns:a16="http://schemas.microsoft.com/office/drawing/2014/main" id="{7431E0F0-1BEA-BCA6-7863-5B47BCD5425F}"/>
              </a:ext>
            </a:extLst>
          </p:cNvPr>
          <p:cNvSpPr txBox="1"/>
          <p:nvPr/>
        </p:nvSpPr>
        <p:spPr>
          <a:xfrm>
            <a:off x="3442917" y="5518859"/>
            <a:ext cx="1107996" cy="369332"/>
          </a:xfrm>
          <a:prstGeom prst="rect">
            <a:avLst/>
          </a:prstGeom>
          <a:noFill/>
        </p:spPr>
        <p:txBody>
          <a:bodyPr wrap="none" rtlCol="0">
            <a:spAutoFit/>
          </a:bodyPr>
          <a:lstStyle/>
          <a:p>
            <a:r>
              <a:rPr lang="ja-JP" altLang="en-US"/>
              <a:t>南部</a:t>
            </a:r>
            <a:r>
              <a:rPr kumimoji="1" lang="ja-JP" altLang="en-US"/>
              <a:t>地区</a:t>
            </a:r>
          </a:p>
        </p:txBody>
      </p:sp>
      <p:sp>
        <p:nvSpPr>
          <p:cNvPr id="17" name="四角形: 角を丸くする 16">
            <a:extLst>
              <a:ext uri="{FF2B5EF4-FFF2-40B4-BE49-F238E27FC236}">
                <a16:creationId xmlns:a16="http://schemas.microsoft.com/office/drawing/2014/main" id="{5E9593DA-A515-0F22-FA3D-D9FF65CEC3EC}"/>
              </a:ext>
            </a:extLst>
          </p:cNvPr>
          <p:cNvSpPr/>
          <p:nvPr/>
        </p:nvSpPr>
        <p:spPr>
          <a:xfrm>
            <a:off x="182881" y="1135666"/>
            <a:ext cx="2641776" cy="2461040"/>
          </a:xfrm>
          <a:prstGeom prst="round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EB4CD4B-0B2D-A16A-683F-4E7AD0BD3ABE}"/>
              </a:ext>
            </a:extLst>
          </p:cNvPr>
          <p:cNvSpPr txBox="1"/>
          <p:nvPr/>
        </p:nvSpPr>
        <p:spPr>
          <a:xfrm>
            <a:off x="319683" y="1753160"/>
            <a:ext cx="2397699" cy="1015663"/>
          </a:xfrm>
          <a:prstGeom prst="rect">
            <a:avLst/>
          </a:prstGeom>
          <a:noFill/>
        </p:spPr>
        <p:txBody>
          <a:bodyPr wrap="square">
            <a:spAutoFit/>
          </a:bodyPr>
          <a:lstStyle/>
          <a:p>
            <a:pPr algn="ctr"/>
            <a:r>
              <a:rPr kumimoji="1" lang="ja-JP" altLang="en-US" sz="2000" b="1">
                <a:solidFill>
                  <a:schemeClr val="accent2"/>
                </a:solidFill>
              </a:rPr>
              <a:t>自然体験型観光</a:t>
            </a:r>
            <a:endParaRPr kumimoji="1" lang="en-US" altLang="ja-JP" sz="2000" b="1">
              <a:solidFill>
                <a:schemeClr val="accent2"/>
              </a:solidFill>
            </a:endParaRPr>
          </a:p>
          <a:p>
            <a:pPr algn="ctr"/>
            <a:endParaRPr lang="en-US" altLang="ja-JP" sz="2000" b="1">
              <a:solidFill>
                <a:schemeClr val="accent2"/>
              </a:solidFill>
            </a:endParaRPr>
          </a:p>
          <a:p>
            <a:pPr algn="ctr"/>
            <a:r>
              <a:rPr kumimoji="1" lang="ja-JP" altLang="en-US" sz="2000" b="1">
                <a:solidFill>
                  <a:schemeClr val="accent2"/>
                </a:solidFill>
              </a:rPr>
              <a:t>クラインガルテン</a:t>
            </a:r>
          </a:p>
        </p:txBody>
      </p:sp>
      <p:sp>
        <p:nvSpPr>
          <p:cNvPr id="20" name="四角形: 角を丸くする 19">
            <a:extLst>
              <a:ext uri="{FF2B5EF4-FFF2-40B4-BE49-F238E27FC236}">
                <a16:creationId xmlns:a16="http://schemas.microsoft.com/office/drawing/2014/main" id="{89A01A2B-98B8-CF77-0D98-ABA0CB07CC7D}"/>
              </a:ext>
            </a:extLst>
          </p:cNvPr>
          <p:cNvSpPr/>
          <p:nvPr/>
        </p:nvSpPr>
        <p:spPr>
          <a:xfrm>
            <a:off x="6272493" y="1128839"/>
            <a:ext cx="2805307" cy="2461040"/>
          </a:xfrm>
          <a:prstGeom prst="round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E3D2ED4-D70A-3B91-E3E6-4A7526710778}"/>
              </a:ext>
            </a:extLst>
          </p:cNvPr>
          <p:cNvSpPr/>
          <p:nvPr/>
        </p:nvSpPr>
        <p:spPr>
          <a:xfrm>
            <a:off x="182881" y="3834262"/>
            <a:ext cx="2636082" cy="2461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FF85127E-B055-53B6-6676-8945FB27307C}"/>
              </a:ext>
            </a:extLst>
          </p:cNvPr>
          <p:cNvSpPr/>
          <p:nvPr/>
        </p:nvSpPr>
        <p:spPr>
          <a:xfrm>
            <a:off x="6262767" y="3834262"/>
            <a:ext cx="2805307" cy="246104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8AC0EF0-D01B-52E9-8A41-EEFC46234DAF}"/>
              </a:ext>
            </a:extLst>
          </p:cNvPr>
          <p:cNvSpPr txBox="1"/>
          <p:nvPr/>
        </p:nvSpPr>
        <p:spPr>
          <a:xfrm>
            <a:off x="469258" y="4457083"/>
            <a:ext cx="2098548" cy="707886"/>
          </a:xfrm>
          <a:prstGeom prst="rect">
            <a:avLst/>
          </a:prstGeom>
          <a:noFill/>
        </p:spPr>
        <p:txBody>
          <a:bodyPr wrap="square">
            <a:spAutoFit/>
          </a:bodyPr>
          <a:lstStyle/>
          <a:p>
            <a:pPr algn="ctr"/>
            <a:r>
              <a:rPr kumimoji="1" lang="ja-JP" altLang="en-US" sz="2000" b="1">
                <a:solidFill>
                  <a:schemeClr val="accent5">
                    <a:lumMod val="60000"/>
                    <a:lumOff val="40000"/>
                  </a:schemeClr>
                </a:solidFill>
              </a:rPr>
              <a:t>モール</a:t>
            </a:r>
            <a:r>
              <a:rPr kumimoji="1" lang="en-US" altLang="ja-JP" sz="2000" b="1">
                <a:solidFill>
                  <a:schemeClr val="accent5">
                    <a:lumMod val="60000"/>
                    <a:lumOff val="40000"/>
                  </a:schemeClr>
                </a:solidFill>
              </a:rPr>
              <a:t>505</a:t>
            </a:r>
          </a:p>
          <a:p>
            <a:pPr algn="ctr"/>
            <a:r>
              <a:rPr kumimoji="1" lang="ja-JP" altLang="en-US" sz="2000" b="1">
                <a:solidFill>
                  <a:schemeClr val="accent5">
                    <a:lumMod val="60000"/>
                    <a:lumOff val="40000"/>
                  </a:schemeClr>
                </a:solidFill>
              </a:rPr>
              <a:t>自治体対抗花火</a:t>
            </a:r>
          </a:p>
        </p:txBody>
      </p:sp>
      <p:sp>
        <p:nvSpPr>
          <p:cNvPr id="26" name="テキスト ボックス 25">
            <a:extLst>
              <a:ext uri="{FF2B5EF4-FFF2-40B4-BE49-F238E27FC236}">
                <a16:creationId xmlns:a16="http://schemas.microsoft.com/office/drawing/2014/main" id="{29032686-D1E3-8791-2CA2-EF5037F7335A}"/>
              </a:ext>
            </a:extLst>
          </p:cNvPr>
          <p:cNvSpPr txBox="1"/>
          <p:nvPr/>
        </p:nvSpPr>
        <p:spPr>
          <a:xfrm>
            <a:off x="6141506" y="1815668"/>
            <a:ext cx="3067280" cy="707886"/>
          </a:xfrm>
          <a:prstGeom prst="rect">
            <a:avLst/>
          </a:prstGeom>
          <a:noFill/>
        </p:spPr>
        <p:txBody>
          <a:bodyPr wrap="square">
            <a:spAutoFit/>
          </a:bodyPr>
          <a:lstStyle/>
          <a:p>
            <a:pPr algn="ctr"/>
            <a:r>
              <a:rPr kumimoji="1" lang="ja-JP" altLang="en-US" sz="2000" b="1">
                <a:solidFill>
                  <a:schemeClr val="accent5">
                    <a:lumMod val="60000"/>
                    <a:lumOff val="40000"/>
                  </a:schemeClr>
                </a:solidFill>
              </a:rPr>
              <a:t>地域包括支援センター</a:t>
            </a:r>
            <a:endParaRPr kumimoji="1" lang="en-US" altLang="ja-JP" sz="2000" b="1">
              <a:solidFill>
                <a:schemeClr val="accent5">
                  <a:lumMod val="60000"/>
                  <a:lumOff val="40000"/>
                </a:schemeClr>
              </a:solidFill>
            </a:endParaRPr>
          </a:p>
          <a:p>
            <a:pPr algn="ctr"/>
            <a:r>
              <a:rPr lang="ja-JP" altLang="en-US" sz="2000" b="1">
                <a:solidFill>
                  <a:schemeClr val="accent5">
                    <a:lumMod val="60000"/>
                    <a:lumOff val="40000"/>
                  </a:schemeClr>
                </a:solidFill>
              </a:rPr>
              <a:t>おおつ野ふれあいプラザ</a:t>
            </a:r>
            <a:endParaRPr kumimoji="1" lang="ja-JP" altLang="en-US" sz="2000" b="1">
              <a:solidFill>
                <a:schemeClr val="accent5">
                  <a:lumMod val="60000"/>
                  <a:lumOff val="40000"/>
                </a:schemeClr>
              </a:solidFill>
            </a:endParaRPr>
          </a:p>
        </p:txBody>
      </p:sp>
      <p:sp>
        <p:nvSpPr>
          <p:cNvPr id="28" name="テキスト ボックス 27">
            <a:extLst>
              <a:ext uri="{FF2B5EF4-FFF2-40B4-BE49-F238E27FC236}">
                <a16:creationId xmlns:a16="http://schemas.microsoft.com/office/drawing/2014/main" id="{BEE1B683-7996-622E-2301-980FB11BB033}"/>
              </a:ext>
            </a:extLst>
          </p:cNvPr>
          <p:cNvSpPr txBox="1"/>
          <p:nvPr/>
        </p:nvSpPr>
        <p:spPr>
          <a:xfrm>
            <a:off x="6109362" y="4484828"/>
            <a:ext cx="3200400" cy="707886"/>
          </a:xfrm>
          <a:prstGeom prst="rect">
            <a:avLst/>
          </a:prstGeom>
          <a:noFill/>
        </p:spPr>
        <p:txBody>
          <a:bodyPr wrap="square">
            <a:spAutoFit/>
          </a:bodyPr>
          <a:lstStyle/>
          <a:p>
            <a:pPr algn="ctr"/>
            <a:r>
              <a:rPr kumimoji="1" lang="ja-JP" altLang="en-US" sz="2000" b="1">
                <a:solidFill>
                  <a:schemeClr val="accent5">
                    <a:lumMod val="60000"/>
                    <a:lumOff val="40000"/>
                  </a:schemeClr>
                </a:solidFill>
              </a:rPr>
              <a:t>地域包括</a:t>
            </a:r>
            <a:endParaRPr kumimoji="1" lang="en-US" altLang="ja-JP" sz="2000" b="1">
              <a:solidFill>
                <a:schemeClr val="accent5">
                  <a:lumMod val="60000"/>
                  <a:lumOff val="40000"/>
                </a:schemeClr>
              </a:solidFill>
            </a:endParaRPr>
          </a:p>
          <a:p>
            <a:pPr algn="ctr"/>
            <a:r>
              <a:rPr kumimoji="1" lang="ja-JP" altLang="en-US" sz="2000" b="1">
                <a:solidFill>
                  <a:schemeClr val="accent5">
                    <a:lumMod val="60000"/>
                    <a:lumOff val="40000"/>
                  </a:schemeClr>
                </a:solidFill>
              </a:rPr>
              <a:t>支援センター</a:t>
            </a:r>
            <a:endParaRPr kumimoji="1" lang="en-US" altLang="ja-JP" sz="2000" b="1">
              <a:solidFill>
                <a:schemeClr val="accent5">
                  <a:lumMod val="60000"/>
                  <a:lumOff val="40000"/>
                </a:schemeClr>
              </a:solidFill>
            </a:endParaRPr>
          </a:p>
        </p:txBody>
      </p:sp>
      <p:sp>
        <p:nvSpPr>
          <p:cNvPr id="29" name="四角形: 角を丸くする 28">
            <a:extLst>
              <a:ext uri="{FF2B5EF4-FFF2-40B4-BE49-F238E27FC236}">
                <a16:creationId xmlns:a16="http://schemas.microsoft.com/office/drawing/2014/main" id="{20B90BB0-BCDC-34E9-5987-FB9394216C19}"/>
              </a:ext>
            </a:extLst>
          </p:cNvPr>
          <p:cNvSpPr/>
          <p:nvPr/>
        </p:nvSpPr>
        <p:spPr>
          <a:xfrm>
            <a:off x="3253959" y="866116"/>
            <a:ext cx="2636082" cy="161431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C2C9F03-FF05-7055-6B14-9677E3FDA8A7}"/>
              </a:ext>
            </a:extLst>
          </p:cNvPr>
          <p:cNvSpPr txBox="1"/>
          <p:nvPr/>
        </p:nvSpPr>
        <p:spPr>
          <a:xfrm>
            <a:off x="3306340" y="882206"/>
            <a:ext cx="2533905" cy="646331"/>
          </a:xfrm>
          <a:prstGeom prst="rect">
            <a:avLst/>
          </a:prstGeom>
          <a:noFill/>
        </p:spPr>
        <p:txBody>
          <a:bodyPr wrap="square">
            <a:spAutoFit/>
          </a:bodyPr>
          <a:lstStyle/>
          <a:p>
            <a:pPr algn="ctr"/>
            <a:r>
              <a:rPr lang="ja-JP" altLang="en-US" u="sng"/>
              <a:t>土浦市全体</a:t>
            </a:r>
            <a:endParaRPr lang="en-US" altLang="ja-JP" u="sng"/>
          </a:p>
          <a:p>
            <a:pPr algn="ctr"/>
            <a:endParaRPr lang="en-US" altLang="ja-JP" sz="1800" u="sng"/>
          </a:p>
        </p:txBody>
      </p:sp>
      <p:sp>
        <p:nvSpPr>
          <p:cNvPr id="32" name="テキスト ボックス 31">
            <a:extLst>
              <a:ext uri="{FF2B5EF4-FFF2-40B4-BE49-F238E27FC236}">
                <a16:creationId xmlns:a16="http://schemas.microsoft.com/office/drawing/2014/main" id="{45DC7D2D-5C49-10CB-61F9-176ECF33387A}"/>
              </a:ext>
            </a:extLst>
          </p:cNvPr>
          <p:cNvSpPr txBox="1"/>
          <p:nvPr/>
        </p:nvSpPr>
        <p:spPr>
          <a:xfrm>
            <a:off x="3305047" y="1170829"/>
            <a:ext cx="2533905" cy="1938992"/>
          </a:xfrm>
          <a:prstGeom prst="rect">
            <a:avLst/>
          </a:prstGeom>
          <a:noFill/>
        </p:spPr>
        <p:txBody>
          <a:bodyPr wrap="square">
            <a:spAutoFit/>
          </a:bodyPr>
          <a:lstStyle/>
          <a:p>
            <a:pPr algn="ctr"/>
            <a:r>
              <a:rPr lang="ja-JP" altLang="en-US" sz="2000" b="1">
                <a:solidFill>
                  <a:schemeClr val="accent2"/>
                </a:solidFill>
              </a:rPr>
              <a:t>シュタットベルケ</a:t>
            </a:r>
            <a:endParaRPr lang="en-US" altLang="ja-JP" sz="2000" b="1">
              <a:solidFill>
                <a:schemeClr val="accent2"/>
              </a:solidFill>
            </a:endParaRPr>
          </a:p>
          <a:p>
            <a:pPr algn="ctr"/>
            <a:r>
              <a:rPr lang="ja-JP" altLang="en-US" sz="2000" b="1">
                <a:solidFill>
                  <a:schemeClr val="accent2"/>
                </a:solidFill>
              </a:rPr>
              <a:t>土浦資源の活用</a:t>
            </a:r>
            <a:endParaRPr lang="en-US" altLang="ja-JP" sz="2000" b="1">
              <a:solidFill>
                <a:schemeClr val="accent2"/>
              </a:solidFill>
            </a:endParaRPr>
          </a:p>
          <a:p>
            <a:pPr algn="ctr"/>
            <a:r>
              <a:rPr lang="ja-JP" altLang="en-US" sz="2000" b="1">
                <a:solidFill>
                  <a:schemeClr val="accent6"/>
                </a:solidFill>
              </a:rPr>
              <a:t>居住誘導</a:t>
            </a:r>
            <a:endParaRPr lang="en-US" altLang="ja-JP" sz="2000" b="1">
              <a:solidFill>
                <a:schemeClr val="accent6"/>
              </a:solidFill>
            </a:endParaRPr>
          </a:p>
          <a:p>
            <a:pPr algn="ctr"/>
            <a:r>
              <a:rPr lang="en-US" altLang="ja-JP" sz="2000" b="1" err="1">
                <a:solidFill>
                  <a:schemeClr val="accent6"/>
                </a:solidFill>
              </a:rPr>
              <a:t>MaaS</a:t>
            </a:r>
            <a:r>
              <a:rPr lang="ja-JP" altLang="en-US" sz="2000" b="1">
                <a:solidFill>
                  <a:schemeClr val="accent6"/>
                </a:solidFill>
              </a:rPr>
              <a:t>導入</a:t>
            </a:r>
            <a:endParaRPr lang="en-US" altLang="ja-JP" sz="2000" b="1">
              <a:solidFill>
                <a:schemeClr val="accent6"/>
              </a:solidFill>
            </a:endParaRPr>
          </a:p>
          <a:p>
            <a:pPr algn="ctr"/>
            <a:endParaRPr lang="en-US" altLang="ja-JP" sz="2000" b="1"/>
          </a:p>
          <a:p>
            <a:pPr algn="ctr"/>
            <a:endParaRPr lang="en-US" altLang="ja-JP" sz="2000" b="1"/>
          </a:p>
        </p:txBody>
      </p:sp>
      <p:sp>
        <p:nvSpPr>
          <p:cNvPr id="34" name="テキスト ボックス 33">
            <a:extLst>
              <a:ext uri="{FF2B5EF4-FFF2-40B4-BE49-F238E27FC236}">
                <a16:creationId xmlns:a16="http://schemas.microsoft.com/office/drawing/2014/main" id="{734DF40F-70E9-9DF2-4925-A7F19F77E9E7}"/>
              </a:ext>
            </a:extLst>
          </p:cNvPr>
          <p:cNvSpPr txBox="1"/>
          <p:nvPr/>
        </p:nvSpPr>
        <p:spPr>
          <a:xfrm>
            <a:off x="75926" y="5372484"/>
            <a:ext cx="2932309" cy="830997"/>
          </a:xfrm>
          <a:prstGeom prst="rect">
            <a:avLst/>
          </a:prstGeom>
          <a:noFill/>
        </p:spPr>
        <p:txBody>
          <a:bodyPr wrap="square">
            <a:spAutoFit/>
          </a:bodyPr>
          <a:lstStyle/>
          <a:p>
            <a:pPr algn="ctr"/>
            <a:r>
              <a:rPr lang="ja-JP" altLang="en-US" sz="2400" b="1"/>
              <a:t>にぎわいの</a:t>
            </a:r>
            <a:br>
              <a:rPr lang="en-US" altLang="ja-JP" sz="2400" b="1"/>
            </a:br>
            <a:r>
              <a:rPr lang="ja-JP" altLang="en-US" sz="2400" b="1"/>
              <a:t>あるまち</a:t>
            </a:r>
            <a:endParaRPr lang="en-US" altLang="ja-JP" sz="2400" b="1"/>
          </a:p>
        </p:txBody>
      </p:sp>
      <p:sp>
        <p:nvSpPr>
          <p:cNvPr id="36" name="テキスト ボックス 35">
            <a:extLst>
              <a:ext uri="{FF2B5EF4-FFF2-40B4-BE49-F238E27FC236}">
                <a16:creationId xmlns:a16="http://schemas.microsoft.com/office/drawing/2014/main" id="{83F266B7-87CC-EC89-7A35-B929A323D790}"/>
              </a:ext>
            </a:extLst>
          </p:cNvPr>
          <p:cNvSpPr txBox="1"/>
          <p:nvPr/>
        </p:nvSpPr>
        <p:spPr>
          <a:xfrm>
            <a:off x="6563007" y="5252156"/>
            <a:ext cx="2224278" cy="830997"/>
          </a:xfrm>
          <a:prstGeom prst="rect">
            <a:avLst/>
          </a:prstGeom>
          <a:noFill/>
        </p:spPr>
        <p:txBody>
          <a:bodyPr wrap="square">
            <a:spAutoFit/>
          </a:bodyPr>
          <a:lstStyle/>
          <a:p>
            <a:pPr algn="ctr"/>
            <a:r>
              <a:rPr lang="ja-JP" altLang="en-US" sz="2400" b="1"/>
              <a:t>ぬくもりを</a:t>
            </a:r>
            <a:endParaRPr lang="en-US" altLang="ja-JP" sz="2400" b="1"/>
          </a:p>
          <a:p>
            <a:pPr algn="ctr"/>
            <a:r>
              <a:rPr lang="ja-JP" altLang="en-US" sz="2400" b="1"/>
              <a:t>感じるまち</a:t>
            </a:r>
            <a:endParaRPr lang="en-US" altLang="ja-JP" sz="2400" b="1"/>
          </a:p>
        </p:txBody>
      </p:sp>
      <p:sp>
        <p:nvSpPr>
          <p:cNvPr id="38" name="テキスト ボックス 37">
            <a:extLst>
              <a:ext uri="{FF2B5EF4-FFF2-40B4-BE49-F238E27FC236}">
                <a16:creationId xmlns:a16="http://schemas.microsoft.com/office/drawing/2014/main" id="{4967D942-6E2B-FF03-7788-B634719C02E6}"/>
              </a:ext>
            </a:extLst>
          </p:cNvPr>
          <p:cNvSpPr txBox="1"/>
          <p:nvPr/>
        </p:nvSpPr>
        <p:spPr>
          <a:xfrm>
            <a:off x="6565513" y="2709208"/>
            <a:ext cx="2249105" cy="830997"/>
          </a:xfrm>
          <a:prstGeom prst="rect">
            <a:avLst/>
          </a:prstGeom>
          <a:noFill/>
        </p:spPr>
        <p:txBody>
          <a:bodyPr wrap="square">
            <a:spAutoFit/>
          </a:bodyPr>
          <a:lstStyle/>
          <a:p>
            <a:pPr algn="ctr"/>
            <a:r>
              <a:rPr lang="ja-JP" altLang="en-US" sz="2400" b="1"/>
              <a:t>地域で子育て</a:t>
            </a:r>
            <a:endParaRPr lang="en-US" altLang="ja-JP" sz="2400" b="1"/>
          </a:p>
          <a:p>
            <a:pPr algn="ctr"/>
            <a:r>
              <a:rPr kumimoji="1" lang="ja-JP" altLang="en-US" sz="2400" b="1"/>
              <a:t>しやすいまち</a:t>
            </a:r>
            <a:endParaRPr kumimoji="1" lang="en-US" altLang="ja-JP" sz="2400" b="1"/>
          </a:p>
        </p:txBody>
      </p:sp>
      <p:sp>
        <p:nvSpPr>
          <p:cNvPr id="40" name="テキスト ボックス 39">
            <a:extLst>
              <a:ext uri="{FF2B5EF4-FFF2-40B4-BE49-F238E27FC236}">
                <a16:creationId xmlns:a16="http://schemas.microsoft.com/office/drawing/2014/main" id="{25E538D3-1441-203C-609E-EAE1C321598B}"/>
              </a:ext>
            </a:extLst>
          </p:cNvPr>
          <p:cNvSpPr txBox="1"/>
          <p:nvPr/>
        </p:nvSpPr>
        <p:spPr>
          <a:xfrm>
            <a:off x="713395" y="2884799"/>
            <a:ext cx="1575054" cy="461665"/>
          </a:xfrm>
          <a:prstGeom prst="rect">
            <a:avLst/>
          </a:prstGeom>
          <a:noFill/>
        </p:spPr>
        <p:txBody>
          <a:bodyPr wrap="square">
            <a:spAutoFit/>
          </a:bodyPr>
          <a:lstStyle/>
          <a:p>
            <a:pPr algn="ctr"/>
            <a:r>
              <a:rPr lang="ja-JP" altLang="en-US" sz="2400" b="1"/>
              <a:t>美し郷</a:t>
            </a:r>
            <a:endParaRPr lang="en-US" altLang="ja-JP" sz="2400" b="1"/>
          </a:p>
        </p:txBody>
      </p:sp>
    </p:spTree>
    <p:custDataLst>
      <p:tags r:id="rId1"/>
    </p:custDataLst>
    <p:extLst>
      <p:ext uri="{BB962C8B-B14F-4D97-AF65-F5344CB8AC3E}">
        <p14:creationId xmlns:p14="http://schemas.microsoft.com/office/powerpoint/2010/main" val="12695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animBg="1"/>
      <p:bldP spid="19" grpId="0"/>
      <p:bldP spid="20" grpId="0" animBg="1"/>
      <p:bldP spid="21" grpId="0" animBg="1"/>
      <p:bldP spid="22" grpId="0" animBg="1"/>
      <p:bldP spid="24" grpId="0"/>
      <p:bldP spid="26" grpId="0"/>
      <p:bldP spid="28" grpId="0"/>
      <p:bldP spid="29" grpId="0" animBg="1"/>
      <p:bldP spid="31" grpId="0"/>
      <p:bldP spid="32" grpId="0"/>
      <p:bldP spid="34" grpId="0"/>
      <p:bldP spid="36" grpId="0"/>
      <p:bldP spid="38"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89D87-A6D7-04D7-08E6-E93A056F4B4F}"/>
            </a:ext>
          </a:extLst>
        </p:cNvPr>
        <p:cNvGrpSpPr/>
        <p:nvPr/>
      </p:nvGrpSpPr>
      <p:grpSpPr>
        <a:xfrm>
          <a:off x="0" y="0"/>
          <a:ext cx="0" cy="0"/>
          <a:chOff x="0" y="0"/>
          <a:chExt cx="0" cy="0"/>
        </a:xfrm>
      </p:grpSpPr>
      <p:sp>
        <p:nvSpPr>
          <p:cNvPr id="60" name="楕円 59">
            <a:extLst>
              <a:ext uri="{FF2B5EF4-FFF2-40B4-BE49-F238E27FC236}">
                <a16:creationId xmlns:a16="http://schemas.microsoft.com/office/drawing/2014/main" id="{FD5C0B53-B0E3-C58E-D705-DD49F9CBB12D}"/>
              </a:ext>
            </a:extLst>
          </p:cNvPr>
          <p:cNvSpPr/>
          <p:nvPr/>
        </p:nvSpPr>
        <p:spPr>
          <a:xfrm>
            <a:off x="4572000" y="1042907"/>
            <a:ext cx="819444" cy="713044"/>
          </a:xfrm>
          <a:prstGeom prst="ellipse">
            <a:avLst/>
          </a:prstGeom>
          <a:solidFill>
            <a:srgbClr val="FBF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a:extLst>
              <a:ext uri="{FF2B5EF4-FFF2-40B4-BE49-F238E27FC236}">
                <a16:creationId xmlns:a16="http://schemas.microsoft.com/office/drawing/2014/main" id="{82F8986B-6C02-B10F-46CC-91D552E36603}"/>
              </a:ext>
            </a:extLst>
          </p:cNvPr>
          <p:cNvSpPr>
            <a:spLocks noGrp="1"/>
          </p:cNvSpPr>
          <p:nvPr>
            <p:ph type="title"/>
          </p:nvPr>
        </p:nvSpPr>
        <p:spPr>
          <a:xfrm>
            <a:off x="694722" y="15764"/>
            <a:ext cx="7558127" cy="733913"/>
          </a:xfrm>
        </p:spPr>
        <p:txBody>
          <a:bodyPr>
            <a:normAutofit/>
          </a:bodyPr>
          <a:lstStyle/>
          <a:p>
            <a:r>
              <a:rPr lang="ja-JP" altLang="en-US" sz="3300" b="1"/>
              <a:t>全体まとめ</a:t>
            </a:r>
          </a:p>
        </p:txBody>
      </p:sp>
      <p:sp>
        <p:nvSpPr>
          <p:cNvPr id="4" name="スライド番号プレースホルダー 3">
            <a:extLst>
              <a:ext uri="{FF2B5EF4-FFF2-40B4-BE49-F238E27FC236}">
                <a16:creationId xmlns:a16="http://schemas.microsoft.com/office/drawing/2014/main" id="{ECA33A3A-22AB-1C7E-1CD3-F97961916B4D}"/>
              </a:ext>
            </a:extLst>
          </p:cNvPr>
          <p:cNvSpPr>
            <a:spLocks noGrp="1"/>
          </p:cNvSpPr>
          <p:nvPr>
            <p:ph type="sldNum" sz="quarter" idx="12"/>
          </p:nvPr>
        </p:nvSpPr>
        <p:spPr/>
        <p:txBody>
          <a:bodyPr/>
          <a:lstStyle/>
          <a:p>
            <a:fld id="{6BD45834-25AE-4381-9C8C-B34EDB8A8649}" type="slidenum">
              <a:rPr kumimoji="1" lang="ja-JP" altLang="en-US" smtClean="0"/>
              <a:t>23</a:t>
            </a:fld>
            <a:endParaRPr kumimoji="1" lang="ja-JP" altLang="en-US"/>
          </a:p>
        </p:txBody>
      </p:sp>
      <p:sp>
        <p:nvSpPr>
          <p:cNvPr id="22" name="テキスト ボックス 21">
            <a:extLst>
              <a:ext uri="{FF2B5EF4-FFF2-40B4-BE49-F238E27FC236}">
                <a16:creationId xmlns:a16="http://schemas.microsoft.com/office/drawing/2014/main" id="{BA497150-1010-2BC0-F82D-13D1003AAF9E}"/>
              </a:ext>
            </a:extLst>
          </p:cNvPr>
          <p:cNvSpPr txBox="1"/>
          <p:nvPr/>
        </p:nvSpPr>
        <p:spPr>
          <a:xfrm>
            <a:off x="67911" y="833875"/>
            <a:ext cx="880083" cy="369332"/>
          </a:xfrm>
          <a:prstGeom prst="rect">
            <a:avLst/>
          </a:prstGeom>
          <a:solidFill>
            <a:schemeClr val="accent1">
              <a:lumMod val="60000"/>
              <a:lumOff val="40000"/>
            </a:schemeClr>
          </a:solidFill>
        </p:spPr>
        <p:txBody>
          <a:bodyPr wrap="square" rtlCol="0">
            <a:spAutoFit/>
          </a:bodyPr>
          <a:lstStyle/>
          <a:p>
            <a:r>
              <a:rPr kumimoji="1" lang="ja-JP" altLang="en-US">
                <a:solidFill>
                  <a:schemeClr val="bg1"/>
                </a:solidFill>
              </a:rPr>
              <a:t>将来像</a:t>
            </a:r>
          </a:p>
        </p:txBody>
      </p:sp>
      <p:sp>
        <p:nvSpPr>
          <p:cNvPr id="23" name="テキスト ボックス 22">
            <a:extLst>
              <a:ext uri="{FF2B5EF4-FFF2-40B4-BE49-F238E27FC236}">
                <a16:creationId xmlns:a16="http://schemas.microsoft.com/office/drawing/2014/main" id="{58BD4D31-3DF4-041E-3467-8801D656EA2F}"/>
              </a:ext>
            </a:extLst>
          </p:cNvPr>
          <p:cNvSpPr txBox="1"/>
          <p:nvPr/>
        </p:nvSpPr>
        <p:spPr>
          <a:xfrm>
            <a:off x="818397" y="1136113"/>
            <a:ext cx="7571303" cy="646331"/>
          </a:xfrm>
          <a:prstGeom prst="rect">
            <a:avLst/>
          </a:prstGeom>
          <a:noFill/>
        </p:spPr>
        <p:txBody>
          <a:bodyPr wrap="square" rtlCol="0">
            <a:spAutoFit/>
          </a:bodyPr>
          <a:lstStyle/>
          <a:p>
            <a:r>
              <a:rPr kumimoji="1" lang="ja-JP" altLang="en-US" sz="3600" b="1"/>
              <a:t>人口が減っても、</a:t>
            </a:r>
            <a:r>
              <a:rPr kumimoji="1" lang="ja-JP" altLang="en-US" sz="3600" b="1">
                <a:solidFill>
                  <a:srgbClr val="FF0000"/>
                </a:solidFill>
              </a:rPr>
              <a:t>笑顔</a:t>
            </a:r>
            <a:r>
              <a:rPr kumimoji="1" lang="ja-JP" altLang="en-US" sz="3600" b="1"/>
              <a:t>が増えるまち</a:t>
            </a:r>
          </a:p>
        </p:txBody>
      </p:sp>
      <p:sp>
        <p:nvSpPr>
          <p:cNvPr id="24" name="正方形/長方形 23">
            <a:extLst>
              <a:ext uri="{FF2B5EF4-FFF2-40B4-BE49-F238E27FC236}">
                <a16:creationId xmlns:a16="http://schemas.microsoft.com/office/drawing/2014/main" id="{21FE6353-A4A4-9FB6-5DCA-616C7888775A}"/>
              </a:ext>
            </a:extLst>
          </p:cNvPr>
          <p:cNvSpPr/>
          <p:nvPr/>
        </p:nvSpPr>
        <p:spPr>
          <a:xfrm>
            <a:off x="67911" y="833875"/>
            <a:ext cx="9008178" cy="1671906"/>
          </a:xfrm>
          <a:prstGeom prst="rect">
            <a:avLst/>
          </a:prstGeom>
          <a:noFill/>
          <a:ln w="190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DE6B5A59-77E9-5835-BCFE-E2ADAF5B835C}"/>
              </a:ext>
            </a:extLst>
          </p:cNvPr>
          <p:cNvSpPr/>
          <p:nvPr/>
        </p:nvSpPr>
        <p:spPr>
          <a:xfrm>
            <a:off x="0" y="2580980"/>
            <a:ext cx="3118585" cy="303909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61A5243-E066-2364-0527-D5EAC5A9617F}"/>
              </a:ext>
            </a:extLst>
          </p:cNvPr>
          <p:cNvSpPr/>
          <p:nvPr/>
        </p:nvSpPr>
        <p:spPr>
          <a:xfrm>
            <a:off x="3118585" y="2580980"/>
            <a:ext cx="3118585" cy="304721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EC6F815A-354D-752D-2C53-FFD02BFC71DB}"/>
              </a:ext>
            </a:extLst>
          </p:cNvPr>
          <p:cNvSpPr/>
          <p:nvPr/>
        </p:nvSpPr>
        <p:spPr>
          <a:xfrm>
            <a:off x="6219340" y="2575052"/>
            <a:ext cx="2930518" cy="303909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テキスト ボックス 31">
            <a:extLst>
              <a:ext uri="{FF2B5EF4-FFF2-40B4-BE49-F238E27FC236}">
                <a16:creationId xmlns:a16="http://schemas.microsoft.com/office/drawing/2014/main" id="{695852B7-3755-C036-079B-1AB00B6E2C60}"/>
              </a:ext>
            </a:extLst>
          </p:cNvPr>
          <p:cNvSpPr txBox="1"/>
          <p:nvPr/>
        </p:nvSpPr>
        <p:spPr>
          <a:xfrm>
            <a:off x="1648239" y="1851715"/>
            <a:ext cx="5847521" cy="646331"/>
          </a:xfrm>
          <a:prstGeom prst="rect">
            <a:avLst/>
          </a:prstGeom>
          <a:noFill/>
        </p:spPr>
        <p:txBody>
          <a:bodyPr wrap="square">
            <a:spAutoFit/>
          </a:bodyPr>
          <a:lstStyle/>
          <a:p>
            <a:pPr algn="ctr"/>
            <a:r>
              <a:rPr lang="ja-JP" altLang="en-US"/>
              <a:t>人口が減っていく中でも笑顔に生活してほしい！</a:t>
            </a:r>
            <a:endParaRPr lang="en-US" altLang="ja-JP"/>
          </a:p>
          <a:p>
            <a:pPr algn="ctr"/>
            <a:r>
              <a:rPr lang="ja-JP" altLang="en-US"/>
              <a:t>→</a:t>
            </a:r>
            <a:r>
              <a:rPr lang="en-US" altLang="ja-JP" b="1">
                <a:solidFill>
                  <a:srgbClr val="FF0000"/>
                </a:solidFill>
              </a:rPr>
              <a:t>NEW</a:t>
            </a:r>
            <a:r>
              <a:rPr lang="en-US" altLang="ja-JP"/>
              <a:t> </a:t>
            </a:r>
            <a:r>
              <a:rPr lang="ja-JP" altLang="en-US"/>
              <a:t>土浦への転換が必要！</a:t>
            </a:r>
            <a:endParaRPr lang="en-US" altLang="ja-JP"/>
          </a:p>
        </p:txBody>
      </p:sp>
      <p:sp>
        <p:nvSpPr>
          <p:cNvPr id="37" name="テキスト ボックス 36">
            <a:extLst>
              <a:ext uri="{FF2B5EF4-FFF2-40B4-BE49-F238E27FC236}">
                <a16:creationId xmlns:a16="http://schemas.microsoft.com/office/drawing/2014/main" id="{ADAF5BE0-1270-6A2C-5B94-27EA5E33FA3C}"/>
              </a:ext>
            </a:extLst>
          </p:cNvPr>
          <p:cNvSpPr txBox="1"/>
          <p:nvPr/>
        </p:nvSpPr>
        <p:spPr>
          <a:xfrm>
            <a:off x="727974" y="2662592"/>
            <a:ext cx="1662635" cy="523220"/>
          </a:xfrm>
          <a:prstGeom prst="rect">
            <a:avLst/>
          </a:prstGeom>
          <a:noFill/>
        </p:spPr>
        <p:txBody>
          <a:bodyPr wrap="square" rtlCol="0">
            <a:spAutoFit/>
          </a:bodyPr>
          <a:lstStyle/>
          <a:p>
            <a:r>
              <a:rPr kumimoji="1" lang="en-US" altLang="ja-JP" sz="2800" b="1" err="1"/>
              <a:t>FUnding</a:t>
            </a:r>
            <a:endParaRPr kumimoji="1" lang="en-US" altLang="ja-JP" sz="2800" b="1"/>
          </a:p>
        </p:txBody>
      </p:sp>
      <p:sp>
        <p:nvSpPr>
          <p:cNvPr id="38" name="テキスト ボックス 37">
            <a:extLst>
              <a:ext uri="{FF2B5EF4-FFF2-40B4-BE49-F238E27FC236}">
                <a16:creationId xmlns:a16="http://schemas.microsoft.com/office/drawing/2014/main" id="{E55CCF3B-0DDC-FFCE-8726-9FB3C8AD7E4C}"/>
              </a:ext>
            </a:extLst>
          </p:cNvPr>
          <p:cNvSpPr txBox="1"/>
          <p:nvPr/>
        </p:nvSpPr>
        <p:spPr>
          <a:xfrm>
            <a:off x="3882100" y="2662592"/>
            <a:ext cx="1592103" cy="523220"/>
          </a:xfrm>
          <a:prstGeom prst="rect">
            <a:avLst/>
          </a:prstGeom>
          <a:noFill/>
        </p:spPr>
        <p:txBody>
          <a:bodyPr wrap="square" rtlCol="0">
            <a:spAutoFit/>
          </a:bodyPr>
          <a:lstStyle/>
          <a:p>
            <a:r>
              <a:rPr kumimoji="1" lang="en-US" altLang="ja-JP" sz="2800" b="1" err="1"/>
              <a:t>TUrning</a:t>
            </a:r>
            <a:endParaRPr kumimoji="1" lang="ja-JP" altLang="en-US" sz="2800" b="1"/>
          </a:p>
        </p:txBody>
      </p:sp>
      <p:sp>
        <p:nvSpPr>
          <p:cNvPr id="39" name="テキスト ボックス 38">
            <a:extLst>
              <a:ext uri="{FF2B5EF4-FFF2-40B4-BE49-F238E27FC236}">
                <a16:creationId xmlns:a16="http://schemas.microsoft.com/office/drawing/2014/main" id="{25692041-A154-8C1D-04BF-F6035E5EF855}"/>
              </a:ext>
            </a:extLst>
          </p:cNvPr>
          <p:cNvSpPr txBox="1"/>
          <p:nvPr/>
        </p:nvSpPr>
        <p:spPr>
          <a:xfrm>
            <a:off x="6838021" y="2662592"/>
            <a:ext cx="1649811" cy="523220"/>
          </a:xfrm>
          <a:prstGeom prst="rect">
            <a:avLst/>
          </a:prstGeom>
          <a:noFill/>
        </p:spPr>
        <p:txBody>
          <a:bodyPr wrap="square" rtlCol="0">
            <a:spAutoFit/>
          </a:bodyPr>
          <a:lstStyle/>
          <a:p>
            <a:r>
              <a:rPr kumimoji="1" lang="en-US" altLang="ja-JP" sz="2800" b="1" err="1"/>
              <a:t>RElating</a:t>
            </a:r>
            <a:endParaRPr kumimoji="1" lang="ja-JP" altLang="en-US" sz="2800" b="1"/>
          </a:p>
        </p:txBody>
      </p:sp>
      <p:sp>
        <p:nvSpPr>
          <p:cNvPr id="41" name="テキスト ボックス 40">
            <a:extLst>
              <a:ext uri="{FF2B5EF4-FFF2-40B4-BE49-F238E27FC236}">
                <a16:creationId xmlns:a16="http://schemas.microsoft.com/office/drawing/2014/main" id="{8FAD84E1-0B53-7E19-E1C5-C539FE65ADE4}"/>
              </a:ext>
            </a:extLst>
          </p:cNvPr>
          <p:cNvSpPr txBox="1"/>
          <p:nvPr/>
        </p:nvSpPr>
        <p:spPr>
          <a:xfrm>
            <a:off x="144249" y="3311509"/>
            <a:ext cx="2864218" cy="461665"/>
          </a:xfrm>
          <a:prstGeom prst="rect">
            <a:avLst/>
          </a:prstGeom>
          <a:noFill/>
        </p:spPr>
        <p:txBody>
          <a:bodyPr wrap="square">
            <a:spAutoFit/>
          </a:bodyPr>
          <a:lstStyle/>
          <a:p>
            <a:pPr algn="ctr"/>
            <a:r>
              <a:rPr lang="ja-JP" altLang="en-US" sz="2400"/>
              <a:t>シュタットベルケ</a:t>
            </a:r>
            <a:endParaRPr lang="en-US" altLang="ja-JP" sz="2400"/>
          </a:p>
        </p:txBody>
      </p:sp>
      <p:sp>
        <p:nvSpPr>
          <p:cNvPr id="42" name="テキスト ボックス 41">
            <a:extLst>
              <a:ext uri="{FF2B5EF4-FFF2-40B4-BE49-F238E27FC236}">
                <a16:creationId xmlns:a16="http://schemas.microsoft.com/office/drawing/2014/main" id="{BC733542-D25F-2279-A7C1-C22658B201BF}"/>
              </a:ext>
            </a:extLst>
          </p:cNvPr>
          <p:cNvSpPr txBox="1"/>
          <p:nvPr/>
        </p:nvSpPr>
        <p:spPr>
          <a:xfrm>
            <a:off x="17065" y="4064984"/>
            <a:ext cx="3118586" cy="461665"/>
          </a:xfrm>
          <a:prstGeom prst="rect">
            <a:avLst/>
          </a:prstGeom>
          <a:noFill/>
        </p:spPr>
        <p:txBody>
          <a:bodyPr wrap="square">
            <a:spAutoFit/>
          </a:bodyPr>
          <a:lstStyle/>
          <a:p>
            <a:pPr algn="ctr"/>
            <a:r>
              <a:rPr lang="ja-JP" altLang="en-US" sz="2400"/>
              <a:t>観光事業</a:t>
            </a:r>
            <a:endParaRPr lang="en-US" altLang="ja-JP" sz="2400"/>
          </a:p>
        </p:txBody>
      </p:sp>
      <p:sp>
        <p:nvSpPr>
          <p:cNvPr id="44" name="テキスト ボックス 43">
            <a:extLst>
              <a:ext uri="{FF2B5EF4-FFF2-40B4-BE49-F238E27FC236}">
                <a16:creationId xmlns:a16="http://schemas.microsoft.com/office/drawing/2014/main" id="{FD20989E-D7A1-9A73-1937-54A0F6628639}"/>
              </a:ext>
            </a:extLst>
          </p:cNvPr>
          <p:cNvSpPr txBox="1"/>
          <p:nvPr/>
        </p:nvSpPr>
        <p:spPr>
          <a:xfrm>
            <a:off x="2993828" y="3342623"/>
            <a:ext cx="3448580" cy="461665"/>
          </a:xfrm>
          <a:prstGeom prst="rect">
            <a:avLst/>
          </a:prstGeom>
          <a:noFill/>
        </p:spPr>
        <p:txBody>
          <a:bodyPr wrap="square">
            <a:spAutoFit/>
          </a:bodyPr>
          <a:lstStyle/>
          <a:p>
            <a:pPr algn="ctr"/>
            <a:r>
              <a:rPr lang="ja-JP" altLang="en-US" sz="2400"/>
              <a:t>居住誘導</a:t>
            </a:r>
            <a:endParaRPr lang="en-US" altLang="ja-JP" sz="2400"/>
          </a:p>
        </p:txBody>
      </p:sp>
      <p:sp>
        <p:nvSpPr>
          <p:cNvPr id="45" name="テキスト ボックス 44">
            <a:extLst>
              <a:ext uri="{FF2B5EF4-FFF2-40B4-BE49-F238E27FC236}">
                <a16:creationId xmlns:a16="http://schemas.microsoft.com/office/drawing/2014/main" id="{69136A55-7769-20AB-8C5F-AF2C9949D219}"/>
              </a:ext>
            </a:extLst>
          </p:cNvPr>
          <p:cNvSpPr txBox="1"/>
          <p:nvPr/>
        </p:nvSpPr>
        <p:spPr>
          <a:xfrm>
            <a:off x="2968186" y="4054362"/>
            <a:ext cx="3448580" cy="461665"/>
          </a:xfrm>
          <a:prstGeom prst="rect">
            <a:avLst/>
          </a:prstGeom>
          <a:noFill/>
        </p:spPr>
        <p:txBody>
          <a:bodyPr wrap="square">
            <a:spAutoFit/>
          </a:bodyPr>
          <a:lstStyle/>
          <a:p>
            <a:pPr algn="ctr"/>
            <a:r>
              <a:rPr lang="en-US" altLang="ja-JP" sz="2400" err="1"/>
              <a:t>MaaS</a:t>
            </a:r>
            <a:endParaRPr lang="en-US" altLang="ja-JP" sz="2400"/>
          </a:p>
        </p:txBody>
      </p:sp>
      <p:pic>
        <p:nvPicPr>
          <p:cNvPr id="46" name="グラフィックス 45" descr="閉じる 単色塗りつぶし">
            <a:extLst>
              <a:ext uri="{FF2B5EF4-FFF2-40B4-BE49-F238E27FC236}">
                <a16:creationId xmlns:a16="http://schemas.microsoft.com/office/drawing/2014/main" id="{54D8F5DE-C469-436E-077A-A3CAB92CCB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39095">
            <a:off x="1460037" y="3777759"/>
            <a:ext cx="272018" cy="272018"/>
          </a:xfrm>
          <a:prstGeom prst="rect">
            <a:avLst/>
          </a:prstGeom>
        </p:spPr>
      </p:pic>
      <p:pic>
        <p:nvPicPr>
          <p:cNvPr id="49" name="グラフィックス 48" descr="閉じる 単色塗りつぶし">
            <a:extLst>
              <a:ext uri="{FF2B5EF4-FFF2-40B4-BE49-F238E27FC236}">
                <a16:creationId xmlns:a16="http://schemas.microsoft.com/office/drawing/2014/main" id="{CE15D9D9-76A4-DD8F-09FB-5CB5C30A25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39095">
            <a:off x="4547197" y="3847235"/>
            <a:ext cx="272018" cy="272018"/>
          </a:xfrm>
          <a:prstGeom prst="rect">
            <a:avLst/>
          </a:prstGeom>
        </p:spPr>
      </p:pic>
      <p:sp>
        <p:nvSpPr>
          <p:cNvPr id="51" name="テキスト ボックス 50">
            <a:extLst>
              <a:ext uri="{FF2B5EF4-FFF2-40B4-BE49-F238E27FC236}">
                <a16:creationId xmlns:a16="http://schemas.microsoft.com/office/drawing/2014/main" id="{2725FFC2-3454-AFCA-6B77-DA3F2B0AB972}"/>
              </a:ext>
            </a:extLst>
          </p:cNvPr>
          <p:cNvSpPr txBox="1"/>
          <p:nvPr/>
        </p:nvSpPr>
        <p:spPr>
          <a:xfrm>
            <a:off x="3080156" y="4665971"/>
            <a:ext cx="3118586" cy="954107"/>
          </a:xfrm>
          <a:prstGeom prst="rect">
            <a:avLst/>
          </a:prstGeom>
          <a:noFill/>
        </p:spPr>
        <p:txBody>
          <a:bodyPr wrap="square">
            <a:spAutoFit/>
          </a:bodyPr>
          <a:lstStyle/>
          <a:p>
            <a:pPr algn="ctr"/>
            <a:r>
              <a:rPr lang="ja-JP" altLang="en-US" sz="2800" b="1">
                <a:solidFill>
                  <a:schemeClr val="accent1"/>
                </a:solidFill>
              </a:rPr>
              <a:t>コンパクト</a:t>
            </a:r>
            <a:endParaRPr lang="en-US" altLang="ja-JP" sz="2800" b="1">
              <a:solidFill>
                <a:schemeClr val="accent1"/>
              </a:solidFill>
            </a:endParaRPr>
          </a:p>
          <a:p>
            <a:pPr algn="ctr"/>
            <a:r>
              <a:rPr lang="ja-JP" altLang="en-US" sz="2800" b="1">
                <a:solidFill>
                  <a:schemeClr val="accent1"/>
                </a:solidFill>
              </a:rPr>
              <a:t>シティへの転換</a:t>
            </a:r>
            <a:endParaRPr lang="en-US" altLang="ja-JP" sz="2800" b="1">
              <a:solidFill>
                <a:schemeClr val="accent1"/>
              </a:solidFill>
            </a:endParaRPr>
          </a:p>
        </p:txBody>
      </p:sp>
      <p:sp>
        <p:nvSpPr>
          <p:cNvPr id="52" name="テキスト ボックス 51">
            <a:extLst>
              <a:ext uri="{FF2B5EF4-FFF2-40B4-BE49-F238E27FC236}">
                <a16:creationId xmlns:a16="http://schemas.microsoft.com/office/drawing/2014/main" id="{016EEE79-232C-C41A-2435-4CDA7D0FD876}"/>
              </a:ext>
            </a:extLst>
          </p:cNvPr>
          <p:cNvSpPr txBox="1"/>
          <p:nvPr/>
        </p:nvSpPr>
        <p:spPr>
          <a:xfrm>
            <a:off x="6165821" y="4670031"/>
            <a:ext cx="3118586" cy="954107"/>
          </a:xfrm>
          <a:prstGeom prst="rect">
            <a:avLst/>
          </a:prstGeom>
          <a:noFill/>
        </p:spPr>
        <p:txBody>
          <a:bodyPr wrap="square">
            <a:spAutoFit/>
          </a:bodyPr>
          <a:lstStyle/>
          <a:p>
            <a:pPr algn="ctr"/>
            <a:r>
              <a:rPr lang="ja-JP" altLang="en-US" sz="2800" b="1">
                <a:solidFill>
                  <a:schemeClr val="accent1"/>
                </a:solidFill>
              </a:rPr>
              <a:t>人のつながりで</a:t>
            </a:r>
            <a:endParaRPr lang="en-US" altLang="ja-JP" sz="2800" b="1">
              <a:solidFill>
                <a:schemeClr val="accent1"/>
              </a:solidFill>
            </a:endParaRPr>
          </a:p>
          <a:p>
            <a:pPr algn="ctr"/>
            <a:r>
              <a:rPr lang="ja-JP" altLang="en-US" sz="2800" b="1">
                <a:solidFill>
                  <a:schemeClr val="accent1"/>
                </a:solidFill>
              </a:rPr>
              <a:t>笑顔に</a:t>
            </a:r>
            <a:endParaRPr lang="en-US" altLang="ja-JP" sz="2800" b="1">
              <a:solidFill>
                <a:schemeClr val="accent1"/>
              </a:solidFill>
            </a:endParaRPr>
          </a:p>
        </p:txBody>
      </p:sp>
      <p:sp>
        <p:nvSpPr>
          <p:cNvPr id="53" name="テキスト ボックス 52">
            <a:extLst>
              <a:ext uri="{FF2B5EF4-FFF2-40B4-BE49-F238E27FC236}">
                <a16:creationId xmlns:a16="http://schemas.microsoft.com/office/drawing/2014/main" id="{F23C8CE0-0631-706A-D05E-18A2C6D441F9}"/>
              </a:ext>
            </a:extLst>
          </p:cNvPr>
          <p:cNvSpPr txBox="1"/>
          <p:nvPr/>
        </p:nvSpPr>
        <p:spPr>
          <a:xfrm>
            <a:off x="5094630" y="3185812"/>
            <a:ext cx="5232675" cy="830997"/>
          </a:xfrm>
          <a:prstGeom prst="rect">
            <a:avLst/>
          </a:prstGeom>
          <a:noFill/>
        </p:spPr>
        <p:txBody>
          <a:bodyPr wrap="square">
            <a:spAutoFit/>
          </a:bodyPr>
          <a:lstStyle/>
          <a:p>
            <a:pPr algn="ctr"/>
            <a:r>
              <a:rPr lang="ja-JP" altLang="en-US" sz="2400"/>
              <a:t>住民主体</a:t>
            </a:r>
            <a:endParaRPr lang="en-US" altLang="ja-JP" sz="2400"/>
          </a:p>
          <a:p>
            <a:pPr algn="ctr"/>
            <a:r>
              <a:rPr lang="ja-JP" altLang="en-US" sz="2400"/>
              <a:t>まちづくり</a:t>
            </a:r>
            <a:endParaRPr lang="en-US" altLang="ja-JP" sz="2400"/>
          </a:p>
        </p:txBody>
      </p:sp>
      <p:sp>
        <p:nvSpPr>
          <p:cNvPr id="54" name="テキスト ボックス 53">
            <a:extLst>
              <a:ext uri="{FF2B5EF4-FFF2-40B4-BE49-F238E27FC236}">
                <a16:creationId xmlns:a16="http://schemas.microsoft.com/office/drawing/2014/main" id="{7940E2FE-CD88-D2D4-0C19-03DFD7B635F7}"/>
              </a:ext>
            </a:extLst>
          </p:cNvPr>
          <p:cNvSpPr txBox="1"/>
          <p:nvPr/>
        </p:nvSpPr>
        <p:spPr>
          <a:xfrm>
            <a:off x="6265492" y="4106518"/>
            <a:ext cx="2890949" cy="461665"/>
          </a:xfrm>
          <a:prstGeom prst="rect">
            <a:avLst/>
          </a:prstGeom>
          <a:noFill/>
        </p:spPr>
        <p:txBody>
          <a:bodyPr wrap="square">
            <a:spAutoFit/>
          </a:bodyPr>
          <a:lstStyle/>
          <a:p>
            <a:pPr algn="ctr"/>
            <a:r>
              <a:rPr lang="ja-JP" altLang="en-US" sz="2400"/>
              <a:t>施設運用</a:t>
            </a:r>
            <a:endParaRPr lang="en-US" altLang="ja-JP" sz="2400"/>
          </a:p>
        </p:txBody>
      </p:sp>
      <p:pic>
        <p:nvPicPr>
          <p:cNvPr id="55" name="グラフィックス 54" descr="閉じる 単色塗りつぶし">
            <a:extLst>
              <a:ext uri="{FF2B5EF4-FFF2-40B4-BE49-F238E27FC236}">
                <a16:creationId xmlns:a16="http://schemas.microsoft.com/office/drawing/2014/main" id="{C5C9A8EE-5D1F-57CA-012D-4631B1D623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39095">
            <a:off x="7583776" y="3882829"/>
            <a:ext cx="272018" cy="272018"/>
          </a:xfrm>
          <a:prstGeom prst="rect">
            <a:avLst/>
          </a:prstGeom>
        </p:spPr>
      </p:pic>
      <p:sp>
        <p:nvSpPr>
          <p:cNvPr id="58" name="テキスト ボックス 57">
            <a:extLst>
              <a:ext uri="{FF2B5EF4-FFF2-40B4-BE49-F238E27FC236}">
                <a16:creationId xmlns:a16="http://schemas.microsoft.com/office/drawing/2014/main" id="{8F28CB69-99A4-D9A7-216C-FDF1B678A662}"/>
              </a:ext>
            </a:extLst>
          </p:cNvPr>
          <p:cNvSpPr txBox="1"/>
          <p:nvPr/>
        </p:nvSpPr>
        <p:spPr>
          <a:xfrm>
            <a:off x="71128" y="5538696"/>
            <a:ext cx="9170806" cy="1477328"/>
          </a:xfrm>
          <a:prstGeom prst="rect">
            <a:avLst/>
          </a:prstGeom>
          <a:noFill/>
        </p:spPr>
        <p:txBody>
          <a:bodyPr wrap="square">
            <a:spAutoFit/>
          </a:bodyPr>
          <a:lstStyle/>
          <a:p>
            <a:pPr algn="ctr"/>
            <a:r>
              <a:rPr lang="en-US" altLang="ja-JP" sz="4000" b="1">
                <a:solidFill>
                  <a:schemeClr val="accent2"/>
                </a:solidFill>
              </a:rPr>
              <a:t>FU</a:t>
            </a:r>
            <a:r>
              <a:rPr lang="en-US" altLang="ja-JP" sz="4000" b="1">
                <a:solidFill>
                  <a:schemeClr val="accent6"/>
                </a:solidFill>
              </a:rPr>
              <a:t>TU</a:t>
            </a:r>
            <a:r>
              <a:rPr lang="en-US" altLang="ja-JP" sz="4000" b="1">
                <a:solidFill>
                  <a:schemeClr val="accent5"/>
                </a:solidFill>
              </a:rPr>
              <a:t>RE</a:t>
            </a:r>
            <a:r>
              <a:rPr lang="en-US" altLang="ja-JP" sz="4000" b="1"/>
              <a:t> of </a:t>
            </a:r>
            <a:r>
              <a:rPr lang="en-US" altLang="ja-JP" sz="4000" b="1" err="1"/>
              <a:t>Tsuchiura</a:t>
            </a:r>
            <a:endParaRPr lang="en-US" altLang="ja-JP" sz="4000" b="1"/>
          </a:p>
          <a:p>
            <a:pPr algn="ctr"/>
            <a:r>
              <a:rPr lang="ja-JP" altLang="en-US" sz="4000" b="1"/>
              <a:t>持続可能な</a:t>
            </a:r>
            <a:r>
              <a:rPr lang="ja-JP" altLang="en-US" sz="5000" b="1">
                <a:ln>
                  <a:solidFill>
                    <a:sysClr val="windowText" lastClr="000000"/>
                  </a:solidFill>
                </a:ln>
                <a:solidFill>
                  <a:srgbClr val="FFFF00"/>
                </a:solidFill>
              </a:rPr>
              <a:t>未来</a:t>
            </a:r>
            <a:r>
              <a:rPr lang="ja-JP" altLang="en-US" sz="4000" b="1"/>
              <a:t>の実現</a:t>
            </a:r>
            <a:endParaRPr lang="ja-JP" altLang="en-US" sz="4000"/>
          </a:p>
        </p:txBody>
      </p:sp>
      <p:sp>
        <p:nvSpPr>
          <p:cNvPr id="17" name="テキスト ボックス 16">
            <a:extLst>
              <a:ext uri="{FF2B5EF4-FFF2-40B4-BE49-F238E27FC236}">
                <a16:creationId xmlns:a16="http://schemas.microsoft.com/office/drawing/2014/main" id="{7C4280A2-59FF-B716-E6A6-D35EC1C58ED6}"/>
              </a:ext>
            </a:extLst>
          </p:cNvPr>
          <p:cNvSpPr txBox="1"/>
          <p:nvPr/>
        </p:nvSpPr>
        <p:spPr>
          <a:xfrm>
            <a:off x="129040" y="4697085"/>
            <a:ext cx="2930518" cy="954107"/>
          </a:xfrm>
          <a:prstGeom prst="rect">
            <a:avLst/>
          </a:prstGeom>
          <a:noFill/>
        </p:spPr>
        <p:txBody>
          <a:bodyPr wrap="square">
            <a:spAutoFit/>
          </a:bodyPr>
          <a:lstStyle/>
          <a:p>
            <a:pPr algn="ctr"/>
            <a:r>
              <a:rPr lang="ja-JP" altLang="en-US" sz="2800" b="1">
                <a:solidFill>
                  <a:schemeClr val="accent1"/>
                </a:solidFill>
              </a:rPr>
              <a:t>経済・財政基盤を整える</a:t>
            </a:r>
            <a:endParaRPr lang="en-US" altLang="ja-JP" sz="2800">
              <a:solidFill>
                <a:schemeClr val="accent1"/>
              </a:solidFill>
            </a:endParaRPr>
          </a:p>
        </p:txBody>
      </p:sp>
    </p:spTree>
    <p:custDataLst>
      <p:tags r:id="rId1"/>
    </p:custDataLst>
    <p:extLst>
      <p:ext uri="{BB962C8B-B14F-4D97-AF65-F5344CB8AC3E}">
        <p14:creationId xmlns:p14="http://schemas.microsoft.com/office/powerpoint/2010/main" val="293343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anim calcmode="lin" valueType="num">
                                      <p:cBhvr>
                                        <p:cTn id="45" dur="1000" fill="hold"/>
                                        <p:tgtEl>
                                          <p:spTgt spid="49"/>
                                        </p:tgtEl>
                                        <p:attrNameLst>
                                          <p:attrName>ppt_x</p:attrName>
                                        </p:attrNameLst>
                                      </p:cBhvr>
                                      <p:tavLst>
                                        <p:tav tm="0">
                                          <p:val>
                                            <p:strVal val="#ppt_x"/>
                                          </p:val>
                                        </p:tav>
                                        <p:tav tm="100000">
                                          <p:val>
                                            <p:strVal val="#ppt_x"/>
                                          </p:val>
                                        </p:tav>
                                      </p:tavLst>
                                    </p:anim>
                                    <p:anim calcmode="lin" valueType="num">
                                      <p:cBhvr>
                                        <p:cTn id="46" dur="1000" fill="hold"/>
                                        <p:tgtEl>
                                          <p:spTgt spid="4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1000"/>
                                        <p:tgtEl>
                                          <p:spTgt spid="51"/>
                                        </p:tgtEl>
                                      </p:cBhvr>
                                    </p:animEffect>
                                    <p:anim calcmode="lin" valueType="num">
                                      <p:cBhvr>
                                        <p:cTn id="50" dur="1000" fill="hold"/>
                                        <p:tgtEl>
                                          <p:spTgt spid="51"/>
                                        </p:tgtEl>
                                        <p:attrNameLst>
                                          <p:attrName>ppt_x</p:attrName>
                                        </p:attrNameLst>
                                      </p:cBhvr>
                                      <p:tavLst>
                                        <p:tav tm="0">
                                          <p:val>
                                            <p:strVal val="#ppt_x"/>
                                          </p:val>
                                        </p:tav>
                                        <p:tav tm="100000">
                                          <p:val>
                                            <p:strVal val="#ppt_x"/>
                                          </p:val>
                                        </p:tav>
                                      </p:tavLst>
                                    </p:anim>
                                    <p:anim calcmode="lin" valueType="num">
                                      <p:cBhvr>
                                        <p:cTn id="51" dur="1000" fill="hold"/>
                                        <p:tgtEl>
                                          <p:spTgt spid="5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1000"/>
                                        <p:tgtEl>
                                          <p:spTgt spid="44"/>
                                        </p:tgtEl>
                                      </p:cBhvr>
                                    </p:animEffect>
                                    <p:anim calcmode="lin" valueType="num">
                                      <p:cBhvr>
                                        <p:cTn id="65" dur="1000" fill="hold"/>
                                        <p:tgtEl>
                                          <p:spTgt spid="44"/>
                                        </p:tgtEl>
                                        <p:attrNameLst>
                                          <p:attrName>ppt_x</p:attrName>
                                        </p:attrNameLst>
                                      </p:cBhvr>
                                      <p:tavLst>
                                        <p:tav tm="0">
                                          <p:val>
                                            <p:strVal val="#ppt_x"/>
                                          </p:val>
                                        </p:tav>
                                        <p:tav tm="100000">
                                          <p:val>
                                            <p:strVal val="#ppt_x"/>
                                          </p:val>
                                        </p:tav>
                                      </p:tavLst>
                                    </p:anim>
                                    <p:anim calcmode="lin" valueType="num">
                                      <p:cBhvr>
                                        <p:cTn id="6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1000"/>
                                        <p:tgtEl>
                                          <p:spTgt spid="53"/>
                                        </p:tgtEl>
                                      </p:cBhvr>
                                    </p:animEffect>
                                    <p:anim calcmode="lin" valueType="num">
                                      <p:cBhvr>
                                        <p:cTn id="82" dur="1000" fill="hold"/>
                                        <p:tgtEl>
                                          <p:spTgt spid="53"/>
                                        </p:tgtEl>
                                        <p:attrNameLst>
                                          <p:attrName>ppt_x</p:attrName>
                                        </p:attrNameLst>
                                      </p:cBhvr>
                                      <p:tavLst>
                                        <p:tav tm="0">
                                          <p:val>
                                            <p:strVal val="#ppt_x"/>
                                          </p:val>
                                        </p:tav>
                                        <p:tav tm="100000">
                                          <p:val>
                                            <p:strVal val="#ppt_x"/>
                                          </p:val>
                                        </p:tav>
                                      </p:tavLst>
                                    </p:anim>
                                    <p:anim calcmode="lin" valueType="num">
                                      <p:cBhvr>
                                        <p:cTn id="83" dur="1000" fill="hold"/>
                                        <p:tgtEl>
                                          <p:spTgt spid="5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1000"/>
                                        <p:tgtEl>
                                          <p:spTgt spid="55"/>
                                        </p:tgtEl>
                                      </p:cBhvr>
                                    </p:animEffect>
                                    <p:anim calcmode="lin" valueType="num">
                                      <p:cBhvr>
                                        <p:cTn id="87" dur="1000" fill="hold"/>
                                        <p:tgtEl>
                                          <p:spTgt spid="55"/>
                                        </p:tgtEl>
                                        <p:attrNameLst>
                                          <p:attrName>ppt_x</p:attrName>
                                        </p:attrNameLst>
                                      </p:cBhvr>
                                      <p:tavLst>
                                        <p:tav tm="0">
                                          <p:val>
                                            <p:strVal val="#ppt_x"/>
                                          </p:val>
                                        </p:tav>
                                        <p:tav tm="100000">
                                          <p:val>
                                            <p:strVal val="#ppt_x"/>
                                          </p:val>
                                        </p:tav>
                                      </p:tavLst>
                                    </p:anim>
                                    <p:anim calcmode="lin" valueType="num">
                                      <p:cBhvr>
                                        <p:cTn id="88" dur="1000" fill="hold"/>
                                        <p:tgtEl>
                                          <p:spTgt spid="5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1000"/>
                                        <p:tgtEl>
                                          <p:spTgt spid="52"/>
                                        </p:tgtEl>
                                      </p:cBhvr>
                                    </p:animEffect>
                                    <p:anim calcmode="lin" valueType="num">
                                      <p:cBhvr>
                                        <p:cTn id="97" dur="1000" fill="hold"/>
                                        <p:tgtEl>
                                          <p:spTgt spid="52"/>
                                        </p:tgtEl>
                                        <p:attrNameLst>
                                          <p:attrName>ppt_x</p:attrName>
                                        </p:attrNameLst>
                                      </p:cBhvr>
                                      <p:tavLst>
                                        <p:tav tm="0">
                                          <p:val>
                                            <p:strVal val="#ppt_x"/>
                                          </p:val>
                                        </p:tav>
                                        <p:tav tm="100000">
                                          <p:val>
                                            <p:strVal val="#ppt_x"/>
                                          </p:val>
                                        </p:tav>
                                      </p:tavLst>
                                    </p:anim>
                                    <p:anim calcmode="lin" valueType="num">
                                      <p:cBhvr>
                                        <p:cTn id="98" dur="1000" fill="hold"/>
                                        <p:tgtEl>
                                          <p:spTgt spid="52"/>
                                        </p:tgtEl>
                                        <p:attrNameLst>
                                          <p:attrName>ppt_y</p:attrName>
                                        </p:attrNameLst>
                                      </p:cBhvr>
                                      <p:tavLst>
                                        <p:tav tm="0">
                                          <p:val>
                                            <p:strVal val="#ppt_y+.1"/>
                                          </p:val>
                                        </p:tav>
                                        <p:tav tm="100000">
                                          <p:val>
                                            <p:strVal val="#ppt_y"/>
                                          </p:val>
                                        </p:tav>
                                      </p:tavLst>
                                    </p:anim>
                                  </p:childTnLst>
                                </p:cTn>
                              </p:par>
                              <p:par>
                                <p:cTn id="99" presetID="16" presetClass="entr" presetSubtype="21"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barn(inVertical)">
                                      <p:cBhvr>
                                        <p:cTn id="10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7" grpId="0"/>
      <p:bldP spid="38" grpId="0"/>
      <p:bldP spid="39" grpId="0"/>
      <p:bldP spid="41" grpId="0"/>
      <p:bldP spid="42" grpId="0"/>
      <p:bldP spid="44" grpId="0"/>
      <p:bldP spid="45" grpId="0"/>
      <p:bldP spid="51" grpId="0"/>
      <p:bldP spid="52" grpId="0"/>
      <p:bldP spid="53" grpId="0"/>
      <p:bldP spid="54" grpId="0"/>
      <p:bldP spid="58"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03713D3-1067-EEF3-FA47-CFB132DD33BC}"/>
              </a:ext>
            </a:extLst>
          </p:cNvPr>
          <p:cNvSpPr>
            <a:spLocks noGrp="1"/>
          </p:cNvSpPr>
          <p:nvPr>
            <p:ph type="title"/>
          </p:nvPr>
        </p:nvSpPr>
        <p:spPr>
          <a:xfrm>
            <a:off x="699977" y="15764"/>
            <a:ext cx="7558127" cy="733913"/>
          </a:xfrm>
        </p:spPr>
        <p:txBody>
          <a:bodyPr>
            <a:normAutofit/>
          </a:bodyPr>
          <a:lstStyle/>
          <a:p>
            <a:r>
              <a:rPr lang="ja-JP" altLang="en-US" sz="3300" b="1"/>
              <a:t>参考文献</a:t>
            </a:r>
          </a:p>
        </p:txBody>
      </p:sp>
      <p:sp>
        <p:nvSpPr>
          <p:cNvPr id="4" name="スライド番号プレースホルダー 3">
            <a:extLst>
              <a:ext uri="{FF2B5EF4-FFF2-40B4-BE49-F238E27FC236}">
                <a16:creationId xmlns:a16="http://schemas.microsoft.com/office/drawing/2014/main" id="{D282242E-B862-A4E6-198D-3D559B914CC2}"/>
              </a:ext>
            </a:extLst>
          </p:cNvPr>
          <p:cNvSpPr>
            <a:spLocks noGrp="1"/>
          </p:cNvSpPr>
          <p:nvPr>
            <p:ph type="sldNum" sz="quarter" idx="12"/>
          </p:nvPr>
        </p:nvSpPr>
        <p:spPr/>
        <p:txBody>
          <a:bodyPr/>
          <a:lstStyle/>
          <a:p>
            <a:fld id="{6BD45834-25AE-4381-9C8C-B34EDB8A8649}" type="slidenum">
              <a:rPr kumimoji="1" lang="ja-JP" altLang="en-US" smtClean="0"/>
              <a:t>24</a:t>
            </a:fld>
            <a:endParaRPr kumimoji="1" lang="ja-JP" altLang="en-US"/>
          </a:p>
        </p:txBody>
      </p:sp>
      <p:sp>
        <p:nvSpPr>
          <p:cNvPr id="2" name="テキスト ボックス 1">
            <a:extLst>
              <a:ext uri="{FF2B5EF4-FFF2-40B4-BE49-F238E27FC236}">
                <a16:creationId xmlns:a16="http://schemas.microsoft.com/office/drawing/2014/main" id="{C9A5657F-E204-FD7A-0D24-1928C46C69BB}"/>
              </a:ext>
            </a:extLst>
          </p:cNvPr>
          <p:cNvSpPr txBox="1"/>
          <p:nvPr/>
        </p:nvSpPr>
        <p:spPr>
          <a:xfrm>
            <a:off x="230587" y="937750"/>
            <a:ext cx="8496905" cy="7755969"/>
          </a:xfrm>
          <a:prstGeom prst="rect">
            <a:avLst/>
          </a:prstGeom>
          <a:noFill/>
        </p:spPr>
        <p:txBody>
          <a:bodyPr wrap="square" lIns="91440" tIns="45720" rIns="91440" bIns="45720" rtlCol="0" anchor="t">
            <a:spAutoFit/>
          </a:bodyPr>
          <a:lstStyle/>
          <a:p>
            <a:r>
              <a:rPr kumimoji="1" lang="en-US" altLang="ja-JP" sz="1200">
                <a:ea typeface="游ゴシック"/>
              </a:rPr>
              <a:t>1.</a:t>
            </a:r>
            <a:r>
              <a:rPr kumimoji="1" lang="ja-JP" altLang="en-US" sz="1200">
                <a:ea typeface="游ゴシック"/>
              </a:rPr>
              <a:t>土浦市都市計画マスタープラン</a:t>
            </a:r>
            <a:r>
              <a:rPr lang="en-US" altLang="ja-JP" sz="1200">
                <a:ea typeface="Meiryo UI"/>
              </a:rPr>
              <a:t>(</a:t>
            </a:r>
            <a:r>
              <a:rPr lang="ja-JP" sz="1200">
                <a:ea typeface="游ゴシック"/>
              </a:rPr>
              <a:t>最終閲覧 </a:t>
            </a:r>
            <a:r>
              <a:rPr lang="en-US" sz="1200">
                <a:ea typeface="Meiryo UI"/>
              </a:rPr>
              <a:t>2024/12/19)</a:t>
            </a:r>
          </a:p>
          <a:p>
            <a:r>
              <a:rPr kumimoji="1" lang="en-US" altLang="ja-JP" sz="1200">
                <a:ea typeface="游ゴシック"/>
              </a:rPr>
              <a:t>(</a:t>
            </a:r>
            <a:r>
              <a:rPr kumimoji="1" lang="en-US" altLang="ja-JP" sz="1200">
                <a:ea typeface="游ゴシック"/>
                <a:hlinkClick r:id="rId3">
                  <a:extLst>
                    <a:ext uri="{A12FA001-AC4F-418D-AE19-62706E023703}">
                      <ahyp:hlinkClr xmlns:ahyp="http://schemas.microsoft.com/office/drawing/2018/hyperlinkcolor" val="tx"/>
                    </a:ext>
                  </a:extLst>
                </a:hlinkClick>
              </a:rPr>
              <a:t>https://www.city.tsuchiura.lg.jp/shisei/shinokeikaku/kankyo-kotsu-machizukuri/page000545.html</a:t>
            </a:r>
            <a:r>
              <a:rPr kumimoji="1" lang="en-US" altLang="ja-JP" sz="1200">
                <a:ea typeface="游ゴシック"/>
              </a:rPr>
              <a:t>)</a:t>
            </a:r>
            <a:r>
              <a:rPr lang="en-US" altLang="ja-JP" sz="1200">
                <a:ea typeface="游ゴシック"/>
              </a:rPr>
              <a:t> </a:t>
            </a:r>
          </a:p>
          <a:p>
            <a:endParaRPr lang="en-US" altLang="ja-JP" sz="1200">
              <a:ea typeface="游ゴシック"/>
            </a:endParaRPr>
          </a:p>
          <a:p>
            <a:r>
              <a:rPr lang="en-US" altLang="ja-JP" sz="1200">
                <a:ea typeface="游ゴシック"/>
              </a:rPr>
              <a:t>2.</a:t>
            </a:r>
            <a:r>
              <a:rPr lang="ja-JP" altLang="en-US" sz="1200">
                <a:ea typeface="游ゴシック"/>
              </a:rPr>
              <a:t>土浦市立地適正化計画</a:t>
            </a:r>
            <a:r>
              <a:rPr lang="en-US" altLang="ja-JP" sz="1200">
                <a:ea typeface="Meiryo UI"/>
              </a:rPr>
              <a:t>(</a:t>
            </a:r>
            <a:r>
              <a:rPr lang="ja-JP" sz="1200">
                <a:ea typeface="游ゴシック"/>
              </a:rPr>
              <a:t>最終閲覧 </a:t>
            </a:r>
            <a:r>
              <a:rPr lang="en-US" altLang="ja-JP" sz="1200">
                <a:ea typeface="Meiryo UI"/>
              </a:rPr>
              <a:t>2024/12/17)</a:t>
            </a:r>
          </a:p>
          <a:p>
            <a:r>
              <a:rPr kumimoji="1" lang="en-US" altLang="ja-JP" sz="1200">
                <a:ea typeface="游ゴシック"/>
              </a:rPr>
              <a:t>(</a:t>
            </a:r>
            <a:r>
              <a:rPr kumimoji="1" lang="en-US" altLang="ja-JP" sz="1200">
                <a:ea typeface="游ゴシック"/>
                <a:hlinkClick r:id="rId4">
                  <a:extLst>
                    <a:ext uri="{A12FA001-AC4F-418D-AE19-62706E023703}">
                      <ahyp:hlinkClr xmlns:ahyp="http://schemas.microsoft.com/office/drawing/2018/hyperlinkcolor" val="tx"/>
                    </a:ext>
                  </a:extLst>
                </a:hlinkClick>
              </a:rPr>
              <a:t>https://www.city.tsuchiura.lg.jp/shisei/shinokeikaku/kankyo-kotsu-machizukuri/page009763.html</a:t>
            </a:r>
            <a:r>
              <a:rPr kumimoji="1" lang="en-US" altLang="ja-JP" sz="1200">
                <a:ea typeface="游ゴシック"/>
              </a:rPr>
              <a:t>)</a:t>
            </a:r>
            <a:endParaRPr lang="en-US" altLang="ja-JP" sz="1200">
              <a:ea typeface="游ゴシック"/>
            </a:endParaRPr>
          </a:p>
          <a:p>
            <a:endParaRPr lang="en-US" altLang="ja-JP" sz="1200">
              <a:ea typeface="游ゴシック"/>
            </a:endParaRPr>
          </a:p>
          <a:p>
            <a:r>
              <a:rPr lang="en-US" altLang="ja-JP" sz="1200">
                <a:ea typeface="游ゴシック"/>
              </a:rPr>
              <a:t> 3.</a:t>
            </a:r>
            <a:r>
              <a:rPr lang="ja-JP" altLang="en-US" sz="1200">
                <a:ea typeface="游ゴシック"/>
              </a:rPr>
              <a:t>国立社会保障・人口問題研究所</a:t>
            </a:r>
            <a:r>
              <a:rPr lang="en-US" sz="1200">
                <a:ea typeface="+mn-lt"/>
              </a:rPr>
              <a:t>(</a:t>
            </a:r>
            <a:r>
              <a:rPr lang="ja-JP" altLang="en-US" sz="1200">
                <a:ea typeface="游ゴシック"/>
              </a:rPr>
              <a:t>最終閲覧 </a:t>
            </a:r>
            <a:r>
              <a:rPr lang="en-US" sz="1200">
                <a:ea typeface="+mn-lt"/>
              </a:rPr>
              <a:t>2024/12/19)</a:t>
            </a:r>
            <a:endParaRPr lang="en-US">
              <a:ea typeface="游ゴシック"/>
            </a:endParaRPr>
          </a:p>
          <a:p>
            <a:r>
              <a:rPr lang="en-US" altLang="ja-JP" sz="1200">
                <a:ea typeface="游ゴシック"/>
              </a:rPr>
              <a:t>(</a:t>
            </a:r>
            <a:r>
              <a:rPr lang="en-US" altLang="ja-JP" sz="1200">
                <a:ea typeface="游ゴシック"/>
                <a:hlinkClick r:id="rId5"/>
              </a:rPr>
              <a:t>https://www.ipss.go.jp/</a:t>
            </a:r>
            <a:r>
              <a:rPr lang="en-US" altLang="ja-JP" sz="1200">
                <a:ea typeface="游ゴシック"/>
              </a:rPr>
              <a:t>)</a:t>
            </a:r>
          </a:p>
          <a:p>
            <a:endParaRPr lang="en-US" altLang="ja-JP" sz="1200">
              <a:ea typeface="游ゴシック" panose="020B0400000000000000" pitchFamily="34" charset="-128"/>
            </a:endParaRPr>
          </a:p>
          <a:p>
            <a:r>
              <a:rPr lang="en-US" altLang="ja-JP" sz="1200">
                <a:ea typeface="游ゴシック"/>
              </a:rPr>
              <a:t>4.</a:t>
            </a:r>
            <a:r>
              <a:rPr lang="ja-JP" altLang="en-US" sz="1200">
                <a:ea typeface="游ゴシック"/>
                <a:hlinkClick r:id="rId6"/>
              </a:rPr>
              <a:t>シュタットベルケとは </a:t>
            </a:r>
            <a:r>
              <a:rPr lang="en-US" altLang="ja-JP" sz="1200">
                <a:ea typeface="游ゴシック"/>
                <a:hlinkClick r:id="rId6"/>
              </a:rPr>
              <a:t>| </a:t>
            </a:r>
            <a:r>
              <a:rPr lang="ja-JP" altLang="en-US" sz="1200">
                <a:ea typeface="游ゴシック"/>
                <a:hlinkClick r:id="rId6"/>
              </a:rPr>
              <a:t>日本シュタットベルケネットワーク</a:t>
            </a:r>
            <a:r>
              <a:rPr lang="en-US" altLang="ja-JP" sz="1200">
                <a:ea typeface="游ゴシック"/>
              </a:rPr>
              <a:t>(</a:t>
            </a:r>
            <a:r>
              <a:rPr lang="ja-JP" altLang="en-US" sz="1200">
                <a:ea typeface="游ゴシック"/>
              </a:rPr>
              <a:t>最終閲覧 </a:t>
            </a:r>
            <a:r>
              <a:rPr lang="en-US" altLang="ja-JP" sz="1200">
                <a:ea typeface="游ゴシック"/>
              </a:rPr>
              <a:t>2024/12/19)</a:t>
            </a:r>
          </a:p>
          <a:p>
            <a:r>
              <a:rPr lang="en-US" altLang="ja-JP" sz="1200">
                <a:ea typeface="游ゴシック"/>
              </a:rPr>
              <a:t>(</a:t>
            </a:r>
            <a:r>
              <a:rPr lang="en-US" sz="1200">
                <a:ea typeface="+mn-lt"/>
                <a:cs typeface="+mn-lt"/>
                <a:hlinkClick r:id="rId6"/>
              </a:rPr>
              <a:t>https://jswnw.jp/stadtwerke.php</a:t>
            </a:r>
            <a:r>
              <a:rPr lang="en-US" altLang="ja-JP" sz="1200">
                <a:ea typeface="游ゴシック"/>
              </a:rPr>
              <a:t>)</a:t>
            </a:r>
          </a:p>
          <a:p>
            <a:endParaRPr lang="en-US" altLang="ja-JP" sz="1200">
              <a:ea typeface="游ゴシック" panose="020B0400000000000000" pitchFamily="34" charset="-128"/>
            </a:endParaRPr>
          </a:p>
          <a:p>
            <a:r>
              <a:rPr lang="en-US" altLang="ja-JP" sz="1200">
                <a:ea typeface="游ゴシック"/>
              </a:rPr>
              <a:t>5. </a:t>
            </a:r>
            <a:r>
              <a:rPr lang="ja-JP" altLang="en-US" sz="1200">
                <a:ea typeface="游ゴシック"/>
              </a:rPr>
              <a:t>宮古新電力株式会社ホームページ</a:t>
            </a:r>
            <a:r>
              <a:rPr lang="en-US" altLang="ja-JP" sz="1200">
                <a:ea typeface="游ゴシック"/>
              </a:rPr>
              <a:t>(</a:t>
            </a:r>
            <a:r>
              <a:rPr lang="en-US" altLang="ja-JP" sz="1200">
                <a:ea typeface="游ゴシック"/>
                <a:hlinkClick r:id="rId7"/>
              </a:rPr>
              <a:t>https://www.miyako-el.co.jp/</a:t>
            </a:r>
            <a:r>
              <a:rPr lang="en-US" altLang="ja-JP" sz="1200">
                <a:ea typeface="游ゴシック"/>
              </a:rPr>
              <a:t>) (</a:t>
            </a:r>
            <a:r>
              <a:rPr lang="ja-JP" altLang="en-US" sz="1200">
                <a:ea typeface="游ゴシック"/>
              </a:rPr>
              <a:t>最終閲覧 </a:t>
            </a:r>
            <a:r>
              <a:rPr lang="en-US" altLang="ja-JP" sz="1200">
                <a:ea typeface="游ゴシック"/>
              </a:rPr>
              <a:t>2024/12/19)</a:t>
            </a:r>
          </a:p>
          <a:p>
            <a:endParaRPr lang="en-US" altLang="ja-JP" sz="1200"/>
          </a:p>
          <a:p>
            <a:r>
              <a:rPr lang="en-US" altLang="ja-JP" sz="1200">
                <a:ea typeface="游ゴシック"/>
              </a:rPr>
              <a:t>6.</a:t>
            </a:r>
            <a:r>
              <a:rPr lang="ja-JP" altLang="en-US" sz="1200">
                <a:ea typeface="游ゴシック"/>
              </a:rPr>
              <a:t>つちうら</a:t>
            </a:r>
            <a:r>
              <a:rPr lang="en-US" altLang="ja-JP" sz="1200" err="1">
                <a:ea typeface="游ゴシック"/>
              </a:rPr>
              <a:t>MaaS</a:t>
            </a:r>
            <a:r>
              <a:rPr lang="en-US" altLang="ja-JP" sz="1200">
                <a:ea typeface="游ゴシック"/>
              </a:rPr>
              <a:t> </a:t>
            </a:r>
            <a:r>
              <a:rPr lang="ja-JP" altLang="en-US" sz="1200">
                <a:ea typeface="游ゴシック"/>
              </a:rPr>
              <a:t>次世代モビリティ＆キャッシュ化（</a:t>
            </a:r>
            <a:r>
              <a:rPr lang="en-US" altLang="ja-JP" sz="1200">
                <a:ea typeface="游ゴシック"/>
              </a:rPr>
              <a:t>https://www.kantetsu.co.jp/maas/ </a:t>
            </a:r>
            <a:r>
              <a:rPr lang="ja-JP" altLang="en-US" sz="1200">
                <a:ea typeface="游ゴシック"/>
              </a:rPr>
              <a:t>）</a:t>
            </a:r>
            <a:r>
              <a:rPr lang="en-US" altLang="ja-JP" sz="1200">
                <a:ea typeface="游ゴシック"/>
              </a:rPr>
              <a:t>(</a:t>
            </a:r>
            <a:r>
              <a:rPr lang="ja-JP" altLang="en-US" sz="1200">
                <a:ea typeface="游ゴシック"/>
              </a:rPr>
              <a:t>最終閲覧 </a:t>
            </a:r>
            <a:r>
              <a:rPr lang="en-US" altLang="ja-JP" sz="1200">
                <a:ea typeface="游ゴシック"/>
              </a:rPr>
              <a:t>2024/12/19)</a:t>
            </a:r>
          </a:p>
          <a:p>
            <a:endParaRPr lang="en-US" altLang="ja-JP" sz="1200"/>
          </a:p>
          <a:p>
            <a:r>
              <a:rPr lang="en-US" altLang="ja-JP" sz="1200">
                <a:ea typeface="游ゴシック"/>
              </a:rPr>
              <a:t>7.</a:t>
            </a:r>
            <a:r>
              <a:rPr lang="ja-JP" altLang="en-US" sz="1200">
                <a:ea typeface="游ゴシック"/>
              </a:rPr>
              <a:t>つちうらＭａａＳ実証実験の実施内容について </a:t>
            </a:r>
            <a:r>
              <a:rPr lang="en-US" altLang="ja-JP" sz="1200">
                <a:ea typeface="游ゴシック"/>
              </a:rPr>
              <a:t>| </a:t>
            </a:r>
            <a:r>
              <a:rPr lang="ja-JP" altLang="en-US" sz="1200">
                <a:ea typeface="游ゴシック"/>
              </a:rPr>
              <a:t>土浦市公式ホームページ（</a:t>
            </a:r>
            <a:r>
              <a:rPr lang="en-US" altLang="ja-JP" sz="1200">
                <a:ea typeface="游ゴシック"/>
                <a:hlinkClick r:id="rId8"/>
              </a:rPr>
              <a:t>https://www.city.tsuchiura.lg.jp/shisei/shisei-info/page017757.html</a:t>
            </a:r>
            <a:r>
              <a:rPr lang="ja-JP" altLang="en-US" sz="1200">
                <a:ea typeface="游ゴシック"/>
              </a:rPr>
              <a:t>）　  </a:t>
            </a:r>
            <a:r>
              <a:rPr lang="en-US" altLang="ja-JP" sz="1200">
                <a:ea typeface="游ゴシック"/>
              </a:rPr>
              <a:t>(</a:t>
            </a:r>
            <a:r>
              <a:rPr lang="ja-JP" altLang="en-US" sz="1200">
                <a:ea typeface="游ゴシック"/>
              </a:rPr>
              <a:t>最終閲覧 </a:t>
            </a:r>
            <a:r>
              <a:rPr lang="en-US" altLang="ja-JP" sz="1200">
                <a:ea typeface="游ゴシック"/>
              </a:rPr>
              <a:t>2024/12/19)</a:t>
            </a:r>
            <a:br>
              <a:rPr lang="en-US" altLang="ja-JP" sz="1200"/>
            </a:br>
            <a:endParaRPr lang="en-US" altLang="ja-JP" sz="1200"/>
          </a:p>
          <a:p>
            <a:r>
              <a:rPr lang="en-US" altLang="ja-JP" sz="1200">
                <a:ea typeface="游ゴシック"/>
              </a:rPr>
              <a:t>8.</a:t>
            </a:r>
            <a:r>
              <a:rPr lang="en-US" altLang="ja-JP" sz="1200">
                <a:solidFill>
                  <a:srgbClr val="467886"/>
                </a:solidFill>
                <a:ea typeface="游ゴシック"/>
                <a:hlinkClick r:id="rId9">
                  <a:extLst>
                    <a:ext uri="{A12FA001-AC4F-418D-AE19-62706E023703}">
                      <ahyp:hlinkClr xmlns:ahyp="http://schemas.microsoft.com/office/drawing/2018/hyperlinkcolor" val="tx"/>
                    </a:ext>
                  </a:extLst>
                </a:hlinkClick>
              </a:rPr>
              <a:t>笠間クラインガルテン</a:t>
            </a:r>
            <a:r>
              <a:rPr lang="en-US" altLang="ja-JP" sz="1200">
                <a:ea typeface="游ゴシック"/>
                <a:hlinkClick r:id="rId9">
                  <a:extLst>
                    <a:ext uri="{A12FA001-AC4F-418D-AE19-62706E023703}">
                      <ahyp:hlinkClr xmlns:ahyp="http://schemas.microsoft.com/office/drawing/2018/hyperlinkcolor" val="tx"/>
                    </a:ext>
                  </a:extLst>
                </a:hlinkClick>
              </a:rPr>
              <a:t>(</a:t>
            </a:r>
            <a:r>
              <a:rPr lang="en-US" altLang="ja-JP" sz="1200" err="1">
                <a:ea typeface="游ゴシック"/>
                <a:hlinkClick r:id="rId9">
                  <a:extLst>
                    <a:ext uri="{A12FA001-AC4F-418D-AE19-62706E023703}">
                      <ahyp:hlinkClr xmlns:ahyp="http://schemas.microsoft.com/office/drawing/2018/hyperlinkcolor" val="tx"/>
                    </a:ext>
                  </a:extLst>
                </a:hlinkClick>
              </a:rPr>
              <a:t>最終閲覧</a:t>
            </a:r>
            <a:r>
              <a:rPr lang="en-US" altLang="ja-JP" sz="1200">
                <a:ea typeface="游ゴシック"/>
                <a:hlinkClick r:id="rId9">
                  <a:extLst>
                    <a:ext uri="{A12FA001-AC4F-418D-AE19-62706E023703}">
                      <ahyp:hlinkClr xmlns:ahyp="http://schemas.microsoft.com/office/drawing/2018/hyperlinkcolor" val="tx"/>
                    </a:ext>
                  </a:extLst>
                </a:hlinkClick>
              </a:rPr>
              <a:t> 2024/12/19)</a:t>
            </a:r>
            <a:endParaRPr lang="en-US" altLang="ja-JP" sz="1200">
              <a:ea typeface="游ゴシック"/>
            </a:endParaRPr>
          </a:p>
          <a:p>
            <a:r>
              <a:rPr lang="en-US" altLang="ja-JP" sz="1200">
                <a:ea typeface="游ゴシック"/>
              </a:rPr>
              <a:t>(</a:t>
            </a:r>
            <a:r>
              <a:rPr lang="en-US" sz="1200">
                <a:ea typeface="+mn-lt"/>
                <a:cs typeface="+mn-lt"/>
                <a:hlinkClick r:id="rId6"/>
              </a:rPr>
              <a:t>https://jswnw.jp/stadtwerke.php</a:t>
            </a:r>
            <a:r>
              <a:rPr lang="en-US" altLang="ja-JP" sz="1200">
                <a:ea typeface="游ゴシック"/>
              </a:rPr>
              <a:t>)</a:t>
            </a:r>
          </a:p>
          <a:p>
            <a:endParaRPr lang="en-US" altLang="ja-JP" sz="1200">
              <a:ea typeface="游ゴシック"/>
            </a:endParaRPr>
          </a:p>
          <a:p>
            <a:r>
              <a:rPr lang="en-US" altLang="ja-JP" sz="1200">
                <a:ea typeface="游ゴシック"/>
              </a:rPr>
              <a:t>9.</a:t>
            </a:r>
            <a:r>
              <a:rPr lang="en-US" altLang="ja-JP" sz="1200">
                <a:ea typeface="游ゴシック"/>
                <a:hlinkClick r:id="rId10"/>
              </a:rPr>
              <a:t>土浦市観光協会</a:t>
            </a:r>
            <a:r>
              <a:rPr lang="en-US" altLang="ja-JP" sz="1200">
                <a:ea typeface="游ゴシック"/>
              </a:rPr>
              <a:t>(</a:t>
            </a:r>
            <a:r>
              <a:rPr lang="en-US" altLang="ja-JP" sz="1200" err="1">
                <a:ea typeface="游ゴシック"/>
              </a:rPr>
              <a:t>最終閲覧</a:t>
            </a:r>
            <a:r>
              <a:rPr lang="en-US" altLang="ja-JP" sz="1200">
                <a:ea typeface="游ゴシック"/>
              </a:rPr>
              <a:t> 2024/12/19)</a:t>
            </a:r>
          </a:p>
          <a:p>
            <a:r>
              <a:rPr lang="en-US" altLang="ja-JP" sz="1200">
                <a:ea typeface="游ゴシック"/>
              </a:rPr>
              <a:t>(</a:t>
            </a:r>
            <a:r>
              <a:rPr lang="en-US" sz="1200">
                <a:ea typeface="+mn-lt"/>
                <a:cs typeface="+mn-lt"/>
                <a:hlinkClick r:id="rId10"/>
              </a:rPr>
              <a:t>https://www.tsuchiura-kankou.jp/</a:t>
            </a:r>
            <a:r>
              <a:rPr lang="en-US" altLang="ja-JP" sz="1200">
                <a:ea typeface="游ゴシック"/>
              </a:rPr>
              <a:t>)</a:t>
            </a:r>
          </a:p>
          <a:p>
            <a:r>
              <a:rPr lang="en-US" altLang="ja-JP" sz="1200">
                <a:ea typeface="游ゴシック"/>
              </a:rPr>
              <a:t>     </a:t>
            </a:r>
          </a:p>
          <a:p>
            <a:r>
              <a:rPr lang="en-US" altLang="ja-JP" sz="1200"/>
              <a:t>10.1%</a:t>
            </a:r>
            <a:r>
              <a:rPr lang="ja-JP" altLang="en-US" sz="1200"/>
              <a:t>まちづくり事業とは</a:t>
            </a:r>
            <a:r>
              <a:rPr lang="en-US" altLang="ja-JP" sz="1200"/>
              <a:t>|</a:t>
            </a:r>
            <a:r>
              <a:rPr lang="ja-JP" altLang="en-US" sz="1200"/>
              <a:t>太田市ホームページ</a:t>
            </a:r>
            <a:r>
              <a:rPr lang="en-US" altLang="ja-JP" sz="1200"/>
              <a:t>(</a:t>
            </a:r>
            <a:r>
              <a:rPr lang="en-US" altLang="ja-JP" sz="1200">
                <a:hlinkClick r:id="rId11"/>
              </a:rPr>
              <a:t>https://www.city.ota.gunma.jp/page/1015056.html</a:t>
            </a:r>
            <a:r>
              <a:rPr lang="en-US" altLang="ja-JP" sz="1200"/>
              <a:t>)</a:t>
            </a:r>
          </a:p>
          <a:p>
            <a:r>
              <a:rPr lang="en-US" altLang="ja-JP" sz="1200"/>
              <a:t>    (</a:t>
            </a:r>
            <a:r>
              <a:rPr lang="ja-JP" altLang="en-US" sz="1200"/>
              <a:t>最終閲覧 </a:t>
            </a:r>
            <a:r>
              <a:rPr lang="en-US" altLang="ja-JP" sz="1200"/>
              <a:t>2024/12/19)</a:t>
            </a:r>
          </a:p>
          <a:p>
            <a:endParaRPr lang="en-US" altLang="ja-JP" sz="1200"/>
          </a:p>
          <a:p>
            <a:r>
              <a:rPr lang="en-US" altLang="ja-JP" sz="1200"/>
              <a:t>11.</a:t>
            </a:r>
            <a:r>
              <a:rPr lang="ja-JP" altLang="en-US" sz="1200"/>
              <a:t>京都市交流促進・まちづくりプラザ</a:t>
            </a:r>
            <a:r>
              <a:rPr lang="en-US" altLang="ja-JP" sz="1200"/>
              <a:t>(</a:t>
            </a:r>
            <a:r>
              <a:rPr lang="en-US" altLang="ja-JP" sz="1200">
                <a:hlinkClick r:id="rId12"/>
              </a:rPr>
              <a:t>https://kyoto-machipla.com/)(</a:t>
            </a:r>
            <a:r>
              <a:rPr lang="ja-JP" altLang="en-US" sz="1200">
                <a:hlinkClick r:id="rId12"/>
              </a:rPr>
              <a:t>最終閲覧　</a:t>
            </a:r>
            <a:r>
              <a:rPr lang="en-US" altLang="ja-JP" sz="1200">
                <a:hlinkClick r:id="rId12"/>
              </a:rPr>
              <a:t>2024/12/19</a:t>
            </a:r>
            <a:r>
              <a:rPr lang="en-US" altLang="ja-JP" sz="1200"/>
              <a:t>)</a:t>
            </a:r>
          </a:p>
          <a:p>
            <a:endParaRPr lang="en-US" altLang="ja-JP" sz="1200"/>
          </a:p>
          <a:p>
            <a:r>
              <a:rPr lang="en-US" altLang="ja-JP" sz="1200"/>
              <a:t>12.</a:t>
            </a:r>
            <a:r>
              <a:rPr lang="ja-JP" altLang="en-US" sz="1200"/>
              <a:t>推し旅公式サイト</a:t>
            </a:r>
            <a:r>
              <a:rPr lang="en-US" altLang="ja-JP" sz="1200"/>
              <a:t>|JR</a:t>
            </a:r>
            <a:r>
              <a:rPr lang="ja-JP" altLang="en-US" sz="1200"/>
              <a:t>東海ホームページ</a:t>
            </a:r>
            <a:r>
              <a:rPr lang="en-US" altLang="ja-JP" sz="1200"/>
              <a:t>(</a:t>
            </a:r>
            <a:r>
              <a:rPr lang="en-US" altLang="ja-JP" sz="1200">
                <a:hlinkClick r:id="rId13"/>
              </a:rPr>
              <a:t>https://recommend.jr-central.co.jp/oshi-tabi/contents036.html</a:t>
            </a:r>
            <a:r>
              <a:rPr lang="en-US" altLang="ja-JP" sz="1200"/>
              <a:t>)</a:t>
            </a:r>
          </a:p>
          <a:p>
            <a:r>
              <a:rPr lang="en-US" altLang="ja-JP" sz="1200"/>
              <a:t>     (</a:t>
            </a:r>
            <a:r>
              <a:rPr lang="ja-JP" altLang="en-US" sz="1200"/>
              <a:t>最終閲覧　</a:t>
            </a:r>
            <a:r>
              <a:rPr lang="en-US" altLang="ja-JP" sz="1200"/>
              <a:t>2024/12/19)</a:t>
            </a:r>
          </a:p>
          <a:p>
            <a:endParaRPr lang="en-US" altLang="ja-JP" sz="1200"/>
          </a:p>
          <a:p>
            <a:r>
              <a:rPr lang="en-US" altLang="ja-JP" sz="1200"/>
              <a:t>13.</a:t>
            </a:r>
            <a:r>
              <a:rPr lang="ja-JP" altLang="en-US" sz="1200">
                <a:hlinkClick r:id="rId14"/>
              </a:rPr>
              <a:t>ピカチュウの打ち上げ花火が登場！ </a:t>
            </a:r>
            <a:r>
              <a:rPr lang="en-US" altLang="ja-JP" sz="1200">
                <a:hlinkClick r:id="rId14"/>
              </a:rPr>
              <a:t>- </a:t>
            </a:r>
            <a:r>
              <a:rPr lang="en-US" altLang="ja-JP" sz="1200" err="1">
                <a:hlinkClick r:id="rId14"/>
              </a:rPr>
              <a:t>Togetter</a:t>
            </a:r>
            <a:r>
              <a:rPr lang="en-US" altLang="ja-JP" sz="1200">
                <a:hlinkClick r:id="rId14"/>
              </a:rPr>
              <a:t> [</a:t>
            </a:r>
            <a:r>
              <a:rPr lang="ja-JP" altLang="en-US" sz="1200">
                <a:hlinkClick r:id="rId14"/>
              </a:rPr>
              <a:t>トゥギャッター</a:t>
            </a:r>
            <a:r>
              <a:rPr lang="en-US" altLang="ja-JP" sz="1200">
                <a:hlinkClick r:id="rId14"/>
              </a:rPr>
              <a:t>] </a:t>
            </a:r>
            <a:r>
              <a:rPr lang="en-US" altLang="ja-JP" sz="1200"/>
              <a:t>(</a:t>
            </a:r>
            <a:r>
              <a:rPr lang="en-US" altLang="ja-JP" sz="1200">
                <a:hlinkClick r:id="rId14"/>
              </a:rPr>
              <a:t>https://togetter.com/kiji/2013/08/06/2864</a:t>
            </a:r>
            <a:r>
              <a:rPr lang="en-US" altLang="ja-JP" sz="1200"/>
              <a:t>)</a:t>
            </a:r>
          </a:p>
          <a:p>
            <a:r>
              <a:rPr lang="ja-JP" altLang="en-US" sz="1200"/>
              <a:t>　</a:t>
            </a:r>
            <a:r>
              <a:rPr lang="en-US" altLang="ja-JP" sz="1200"/>
              <a:t>(</a:t>
            </a:r>
            <a:r>
              <a:rPr lang="ja-JP" altLang="en-US" sz="1200"/>
              <a:t>最終閲覧　</a:t>
            </a:r>
            <a:r>
              <a:rPr lang="en-US" altLang="ja-JP" sz="1200"/>
              <a:t>2024/12/19)</a:t>
            </a:r>
          </a:p>
          <a:p>
            <a:endParaRPr lang="en-US" altLang="ja-JP" sz="1400"/>
          </a:p>
          <a:p>
            <a:endParaRPr lang="en-US" altLang="ja-JP" sz="1400"/>
          </a:p>
          <a:p>
            <a:endParaRPr lang="en-US" altLang="ja-JP" sz="1400"/>
          </a:p>
          <a:p>
            <a:endParaRPr kumimoji="1" lang="en-US" altLang="ja-JP"/>
          </a:p>
          <a:p>
            <a:endParaRPr kumimoji="1" lang="ja-JP" altLang="en-US"/>
          </a:p>
        </p:txBody>
      </p:sp>
    </p:spTree>
    <p:extLst>
      <p:ext uri="{BB962C8B-B14F-4D97-AF65-F5344CB8AC3E}">
        <p14:creationId xmlns:p14="http://schemas.microsoft.com/office/powerpoint/2010/main" val="2557600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D3C80-F168-7E97-A463-30AB79634F5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E9DEDDC9-4316-37DE-3EDC-40E4464524DB}"/>
              </a:ext>
            </a:extLst>
          </p:cNvPr>
          <p:cNvSpPr>
            <a:spLocks noGrp="1"/>
          </p:cNvSpPr>
          <p:nvPr>
            <p:ph type="title"/>
          </p:nvPr>
        </p:nvSpPr>
        <p:spPr>
          <a:xfrm>
            <a:off x="694722" y="15764"/>
            <a:ext cx="7558127" cy="733913"/>
          </a:xfrm>
        </p:spPr>
        <p:txBody>
          <a:bodyPr>
            <a:normAutofit/>
          </a:bodyPr>
          <a:lstStyle/>
          <a:p>
            <a:r>
              <a:rPr lang="ja-JP" altLang="en-US" sz="3300" b="1"/>
              <a:t>最終発表までの課題</a:t>
            </a:r>
          </a:p>
        </p:txBody>
      </p:sp>
      <p:sp>
        <p:nvSpPr>
          <p:cNvPr id="4" name="スライド番号プレースホルダー 3">
            <a:extLst>
              <a:ext uri="{FF2B5EF4-FFF2-40B4-BE49-F238E27FC236}">
                <a16:creationId xmlns:a16="http://schemas.microsoft.com/office/drawing/2014/main" id="{8E93D21D-9E8D-B4DC-D28D-254E98DDED8B}"/>
              </a:ext>
            </a:extLst>
          </p:cNvPr>
          <p:cNvSpPr>
            <a:spLocks noGrp="1"/>
          </p:cNvSpPr>
          <p:nvPr>
            <p:ph type="sldNum" sz="quarter" idx="12"/>
          </p:nvPr>
        </p:nvSpPr>
        <p:spPr/>
        <p:txBody>
          <a:bodyPr/>
          <a:lstStyle/>
          <a:p>
            <a:fld id="{6BD45834-25AE-4381-9C8C-B34EDB8A8649}" type="slidenum">
              <a:rPr kumimoji="1" lang="ja-JP" altLang="en-US" smtClean="0"/>
              <a:t>25</a:t>
            </a:fld>
            <a:endParaRPr kumimoji="1" lang="ja-JP" altLang="en-US"/>
          </a:p>
        </p:txBody>
      </p:sp>
      <p:sp>
        <p:nvSpPr>
          <p:cNvPr id="6" name="テキスト ボックス 5">
            <a:extLst>
              <a:ext uri="{FF2B5EF4-FFF2-40B4-BE49-F238E27FC236}">
                <a16:creationId xmlns:a16="http://schemas.microsoft.com/office/drawing/2014/main" id="{AD254970-E33B-BD70-0D52-5E7430AAB850}"/>
              </a:ext>
            </a:extLst>
          </p:cNvPr>
          <p:cNvSpPr txBox="1"/>
          <p:nvPr/>
        </p:nvSpPr>
        <p:spPr>
          <a:xfrm>
            <a:off x="429381" y="1433745"/>
            <a:ext cx="8285237" cy="4832092"/>
          </a:xfrm>
          <a:prstGeom prst="rect">
            <a:avLst/>
          </a:prstGeom>
          <a:noFill/>
        </p:spPr>
        <p:txBody>
          <a:bodyPr wrap="square" rtlCol="0">
            <a:spAutoFit/>
          </a:bodyPr>
          <a:lstStyle/>
          <a:p>
            <a:r>
              <a:rPr kumimoji="1" lang="ja-JP" altLang="en-US" sz="2800" b="1"/>
              <a:t>全体</a:t>
            </a:r>
            <a:r>
              <a:rPr kumimoji="1" lang="ja-JP" altLang="en-US" sz="2800"/>
              <a:t>　実現可能性の吟味　</a:t>
            </a:r>
            <a:r>
              <a:rPr lang="ja-JP" altLang="en-US" sz="2800"/>
              <a:t>提案内容の具体化</a:t>
            </a:r>
            <a:endParaRPr kumimoji="1" lang="en-US" altLang="ja-JP" sz="2800"/>
          </a:p>
          <a:p>
            <a:r>
              <a:rPr kumimoji="1" lang="ja-JP" altLang="en-US" sz="2800"/>
              <a:t>　　　（費用</a:t>
            </a:r>
            <a:r>
              <a:rPr lang="ja-JP" altLang="en-US" sz="2800"/>
              <a:t>対効果　</a:t>
            </a:r>
            <a:r>
              <a:rPr kumimoji="1" lang="ja-JP" altLang="en-US" sz="2800"/>
              <a:t>計算、ヒアリング等）</a:t>
            </a:r>
            <a:endParaRPr kumimoji="1" lang="en-US" altLang="ja-JP" sz="2800"/>
          </a:p>
          <a:p>
            <a:br>
              <a:rPr kumimoji="1" lang="en-US" altLang="ja-JP" sz="2800"/>
            </a:br>
            <a:r>
              <a:rPr kumimoji="1" lang="en-US" altLang="ja-JP" sz="2800" b="1">
                <a:solidFill>
                  <a:schemeClr val="accent2"/>
                </a:solidFill>
              </a:rPr>
              <a:t>FU</a:t>
            </a:r>
            <a:r>
              <a:rPr lang="ja-JP" altLang="en-US" sz="2800"/>
              <a:t>：</a:t>
            </a:r>
            <a:r>
              <a:rPr kumimoji="1" lang="ja-JP" altLang="en-US" sz="2800"/>
              <a:t>地域内で経済循環させるための施策の検討</a:t>
            </a:r>
            <a:endParaRPr lang="en-US" altLang="ja-JP" sz="2800"/>
          </a:p>
          <a:p>
            <a:endParaRPr kumimoji="1" lang="en-US" altLang="ja-JP" sz="2800"/>
          </a:p>
          <a:p>
            <a:r>
              <a:rPr kumimoji="1" lang="en-US" altLang="ja-JP" sz="2800" b="1">
                <a:solidFill>
                  <a:schemeClr val="accent6"/>
                </a:solidFill>
              </a:rPr>
              <a:t>TU</a:t>
            </a:r>
            <a:r>
              <a:rPr kumimoji="1" lang="ja-JP" altLang="en-US" sz="2800"/>
              <a:t>：居住誘導区域の再設定　</a:t>
            </a:r>
            <a:endParaRPr kumimoji="1" lang="en-US" altLang="ja-JP" sz="2800"/>
          </a:p>
          <a:p>
            <a:r>
              <a:rPr lang="ja-JP" altLang="en-US" sz="2800"/>
              <a:t>　　  </a:t>
            </a:r>
            <a:r>
              <a:rPr lang="en-US" altLang="ja-JP" sz="2800" err="1"/>
              <a:t>MaaS</a:t>
            </a:r>
            <a:r>
              <a:rPr lang="ja-JP" altLang="en-US" sz="2800"/>
              <a:t>事業者へのヒアリング</a:t>
            </a:r>
            <a:endParaRPr lang="en-US" altLang="ja-JP" sz="2800"/>
          </a:p>
          <a:p>
            <a:endParaRPr kumimoji="1" lang="en-US" altLang="ja-JP" sz="2800"/>
          </a:p>
          <a:p>
            <a:r>
              <a:rPr kumimoji="1" lang="en-US" altLang="ja-JP" sz="2800" b="1">
                <a:solidFill>
                  <a:schemeClr val="accent5"/>
                </a:solidFill>
              </a:rPr>
              <a:t>RE</a:t>
            </a:r>
            <a:r>
              <a:rPr lang="ja-JP" altLang="en-US" sz="2800"/>
              <a:t>：花火職人の協力依頼</a:t>
            </a:r>
            <a:br>
              <a:rPr lang="en-US" altLang="ja-JP" sz="2800"/>
            </a:br>
            <a:r>
              <a:rPr lang="ja-JP" altLang="en-US" sz="2800"/>
              <a:t>        </a:t>
            </a:r>
            <a:r>
              <a:rPr lang="en-US" altLang="ja-JP" sz="2800"/>
              <a:t> </a:t>
            </a:r>
            <a:r>
              <a:rPr lang="ja-JP" altLang="en-US" sz="2800"/>
              <a:t>土浦市へのヒアリング</a:t>
            </a:r>
            <a:endParaRPr kumimoji="1" lang="en-US" altLang="ja-JP" sz="2800"/>
          </a:p>
          <a:p>
            <a:endParaRPr kumimoji="1" lang="ja-JP" altLang="en-US" sz="2800"/>
          </a:p>
        </p:txBody>
      </p:sp>
    </p:spTree>
    <p:extLst>
      <p:ext uri="{BB962C8B-B14F-4D97-AF65-F5344CB8AC3E}">
        <p14:creationId xmlns:p14="http://schemas.microsoft.com/office/powerpoint/2010/main" val="1303131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395466A-FE19-932A-B2EB-6A131785A843}"/>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35E32F9A-ADAB-9F2A-CE24-9D507B814CD2}"/>
              </a:ext>
            </a:extLst>
          </p:cNvPr>
          <p:cNvSpPr/>
          <p:nvPr/>
        </p:nvSpPr>
        <p:spPr>
          <a:xfrm>
            <a:off x="-279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7" name="タイトル 6">
            <a:extLst>
              <a:ext uri="{FF2B5EF4-FFF2-40B4-BE49-F238E27FC236}">
                <a16:creationId xmlns:a16="http://schemas.microsoft.com/office/drawing/2014/main" id="{C2D4B7FD-2BE8-45B1-B7B6-D84C1DE0A536}"/>
              </a:ext>
            </a:extLst>
          </p:cNvPr>
          <p:cNvSpPr>
            <a:spLocks noGrp="1"/>
          </p:cNvSpPr>
          <p:nvPr>
            <p:ph type="title"/>
          </p:nvPr>
        </p:nvSpPr>
        <p:spPr>
          <a:xfrm>
            <a:off x="677913" y="21020"/>
            <a:ext cx="7886700" cy="733913"/>
          </a:xfrm>
        </p:spPr>
        <p:txBody>
          <a:bodyPr>
            <a:normAutofit/>
          </a:bodyPr>
          <a:lstStyle/>
          <a:p>
            <a:r>
              <a:rPr lang="ja-JP" altLang="en-US" sz="3000" b="1"/>
              <a:t>質問用スライド 土浦市版シュタットベルケ </a:t>
            </a:r>
          </a:p>
        </p:txBody>
      </p:sp>
      <p:sp>
        <p:nvSpPr>
          <p:cNvPr id="46" name="スライド番号プレースホルダー 2">
            <a:extLst>
              <a:ext uri="{FF2B5EF4-FFF2-40B4-BE49-F238E27FC236}">
                <a16:creationId xmlns:a16="http://schemas.microsoft.com/office/drawing/2014/main" id="{0072C23E-844A-A66C-5589-0296507CC408}"/>
              </a:ext>
            </a:extLst>
          </p:cNvPr>
          <p:cNvSpPr>
            <a:spLocks noGrp="1"/>
          </p:cNvSpPr>
          <p:nvPr>
            <p:ph type="sldNum" sz="quarter" idx="12"/>
          </p:nvPr>
        </p:nvSpPr>
        <p:spPr>
          <a:xfrm>
            <a:off x="8415866" y="161276"/>
            <a:ext cx="516467" cy="365125"/>
          </a:xfrm>
        </p:spPr>
        <p:txBody>
          <a:bodyPr/>
          <a:lstStyle/>
          <a:p>
            <a:fld id="{6BD45834-25AE-4381-9C8C-B34EDB8A8649}" type="slidenum">
              <a:rPr lang="ja-JP" altLang="en-US" smtClean="0"/>
              <a:pPr/>
              <a:t>26</a:t>
            </a:fld>
            <a:endParaRPr lang="ja-JP" altLang="en-US"/>
          </a:p>
        </p:txBody>
      </p:sp>
      <p:sp>
        <p:nvSpPr>
          <p:cNvPr id="6" name="楕円 5">
            <a:extLst>
              <a:ext uri="{FF2B5EF4-FFF2-40B4-BE49-F238E27FC236}">
                <a16:creationId xmlns:a16="http://schemas.microsoft.com/office/drawing/2014/main" id="{8A15E9A7-2C19-CACE-A8B6-22B452843806}"/>
              </a:ext>
            </a:extLst>
          </p:cNvPr>
          <p:cNvSpPr/>
          <p:nvPr/>
        </p:nvSpPr>
        <p:spPr>
          <a:xfrm>
            <a:off x="85884" y="96721"/>
            <a:ext cx="573840" cy="573840"/>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0F2742F5-5959-E188-56ED-FF7F70FA10D0}"/>
              </a:ext>
            </a:extLst>
          </p:cNvPr>
          <p:cNvGrpSpPr/>
          <p:nvPr/>
        </p:nvGrpSpPr>
        <p:grpSpPr>
          <a:xfrm>
            <a:off x="337287" y="152434"/>
            <a:ext cx="71034" cy="461941"/>
            <a:chOff x="515689" y="1620019"/>
            <a:chExt cx="106686" cy="693788"/>
          </a:xfrm>
          <a:solidFill>
            <a:schemeClr val="bg1"/>
          </a:solidFill>
        </p:grpSpPr>
        <p:sp>
          <p:nvSpPr>
            <p:cNvPr id="21" name="楕円 20">
              <a:extLst>
                <a:ext uri="{FF2B5EF4-FFF2-40B4-BE49-F238E27FC236}">
                  <a16:creationId xmlns:a16="http://schemas.microsoft.com/office/drawing/2014/main" id="{58014590-1F97-6DA0-FE14-D07EA5A66302}"/>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24B78473-B0B1-5A77-ABED-D61D9382952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DE519E84-2EAE-23D4-7A48-E1D4B08B20FB}"/>
              </a:ext>
            </a:extLst>
          </p:cNvPr>
          <p:cNvGrpSpPr/>
          <p:nvPr/>
        </p:nvGrpSpPr>
        <p:grpSpPr>
          <a:xfrm rot="7084715">
            <a:off x="337287" y="152670"/>
            <a:ext cx="71034" cy="461941"/>
            <a:chOff x="515689" y="1620019"/>
            <a:chExt cx="106686" cy="693788"/>
          </a:xfrm>
          <a:solidFill>
            <a:schemeClr val="bg1"/>
          </a:solidFill>
        </p:grpSpPr>
        <p:sp>
          <p:nvSpPr>
            <p:cNvPr id="19" name="楕円 18">
              <a:extLst>
                <a:ext uri="{FF2B5EF4-FFF2-40B4-BE49-F238E27FC236}">
                  <a16:creationId xmlns:a16="http://schemas.microsoft.com/office/drawing/2014/main" id="{D4993F4F-C094-F06D-A8A3-2B3CAB101DB6}"/>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7433D72E-8019-371D-B4AD-FCF8FAD288FB}"/>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EBEE8CC8-5B87-7515-7326-85908FB9FA07}"/>
              </a:ext>
            </a:extLst>
          </p:cNvPr>
          <p:cNvGrpSpPr/>
          <p:nvPr/>
        </p:nvGrpSpPr>
        <p:grpSpPr>
          <a:xfrm rot="3554011">
            <a:off x="339098" y="152434"/>
            <a:ext cx="71034" cy="461941"/>
            <a:chOff x="515689" y="1620019"/>
            <a:chExt cx="106686" cy="693788"/>
          </a:xfrm>
          <a:solidFill>
            <a:schemeClr val="bg1"/>
          </a:solidFill>
        </p:grpSpPr>
        <p:sp>
          <p:nvSpPr>
            <p:cNvPr id="17" name="楕円 16">
              <a:extLst>
                <a:ext uri="{FF2B5EF4-FFF2-40B4-BE49-F238E27FC236}">
                  <a16:creationId xmlns:a16="http://schemas.microsoft.com/office/drawing/2014/main" id="{0A2C03BB-70F4-407F-6CF2-62CDD93B9646}"/>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48096CBE-04B4-5BE5-2FBB-149902B7EFCC}"/>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楕円 15">
            <a:extLst>
              <a:ext uri="{FF2B5EF4-FFF2-40B4-BE49-F238E27FC236}">
                <a16:creationId xmlns:a16="http://schemas.microsoft.com/office/drawing/2014/main" id="{3B9906E7-D450-69EB-FE76-EB9F6FB5D426}"/>
              </a:ext>
            </a:extLst>
          </p:cNvPr>
          <p:cNvSpPr/>
          <p:nvPr/>
        </p:nvSpPr>
        <p:spPr>
          <a:xfrm>
            <a:off x="331837" y="352024"/>
            <a:ext cx="71034" cy="710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F65AF463-41A2-573D-7E89-AFF23EC29153}"/>
              </a:ext>
            </a:extLst>
          </p:cNvPr>
          <p:cNvSpPr txBox="1"/>
          <p:nvPr/>
        </p:nvSpPr>
        <p:spPr>
          <a:xfrm>
            <a:off x="432892" y="892947"/>
            <a:ext cx="2954655" cy="369332"/>
          </a:xfrm>
          <a:prstGeom prst="rect">
            <a:avLst/>
          </a:prstGeom>
          <a:noFill/>
        </p:spPr>
        <p:txBody>
          <a:bodyPr wrap="none" rtlCol="0">
            <a:spAutoFit/>
          </a:bodyPr>
          <a:lstStyle/>
          <a:p>
            <a:r>
              <a:rPr kumimoji="1" lang="ja-JP" altLang="en-US"/>
              <a:t>自立した経済・財政とは？</a:t>
            </a:r>
          </a:p>
        </p:txBody>
      </p:sp>
      <p:sp>
        <p:nvSpPr>
          <p:cNvPr id="70" name="テキスト ボックス 69">
            <a:extLst>
              <a:ext uri="{FF2B5EF4-FFF2-40B4-BE49-F238E27FC236}">
                <a16:creationId xmlns:a16="http://schemas.microsoft.com/office/drawing/2014/main" id="{BB5FCA16-74DF-1961-01D5-44DEC2DF58BF}"/>
              </a:ext>
            </a:extLst>
          </p:cNvPr>
          <p:cNvSpPr txBox="1"/>
          <p:nvPr/>
        </p:nvSpPr>
        <p:spPr>
          <a:xfrm>
            <a:off x="231663" y="1429994"/>
            <a:ext cx="7263527" cy="461665"/>
          </a:xfrm>
          <a:prstGeom prst="rect">
            <a:avLst/>
          </a:prstGeom>
          <a:noFill/>
        </p:spPr>
        <p:txBody>
          <a:bodyPr wrap="none" rtlCol="0">
            <a:spAutoFit/>
          </a:bodyPr>
          <a:lstStyle/>
          <a:p>
            <a:r>
              <a:rPr kumimoji="1" lang="ja-JP" altLang="en-US" sz="2400"/>
              <a:t>①国や補助金に頼ることなく資金調達をできること</a:t>
            </a:r>
          </a:p>
        </p:txBody>
      </p:sp>
      <p:sp>
        <p:nvSpPr>
          <p:cNvPr id="71" name="テキスト ボックス 70">
            <a:extLst>
              <a:ext uri="{FF2B5EF4-FFF2-40B4-BE49-F238E27FC236}">
                <a16:creationId xmlns:a16="http://schemas.microsoft.com/office/drawing/2014/main" id="{181FFE5D-53DC-3C03-A0C8-B5CBC82B3942}"/>
              </a:ext>
            </a:extLst>
          </p:cNvPr>
          <p:cNvSpPr txBox="1"/>
          <p:nvPr/>
        </p:nvSpPr>
        <p:spPr>
          <a:xfrm>
            <a:off x="231663" y="3862952"/>
            <a:ext cx="4493538" cy="461665"/>
          </a:xfrm>
          <a:prstGeom prst="rect">
            <a:avLst/>
          </a:prstGeom>
          <a:noFill/>
        </p:spPr>
        <p:txBody>
          <a:bodyPr wrap="none" rtlCol="0">
            <a:spAutoFit/>
          </a:bodyPr>
          <a:lstStyle/>
          <a:p>
            <a:r>
              <a:rPr lang="ja-JP" altLang="en-US" sz="2400"/>
              <a:t>②地域内でお金が循環すること</a:t>
            </a:r>
            <a:endParaRPr kumimoji="1" lang="ja-JP" altLang="en-US" sz="2400"/>
          </a:p>
        </p:txBody>
      </p:sp>
      <p:sp>
        <p:nvSpPr>
          <p:cNvPr id="72" name="テキスト ボックス 71">
            <a:extLst>
              <a:ext uri="{FF2B5EF4-FFF2-40B4-BE49-F238E27FC236}">
                <a16:creationId xmlns:a16="http://schemas.microsoft.com/office/drawing/2014/main" id="{BDBB2259-FEAC-4CEE-E700-581835E93E16}"/>
              </a:ext>
            </a:extLst>
          </p:cNvPr>
          <p:cNvSpPr txBox="1"/>
          <p:nvPr/>
        </p:nvSpPr>
        <p:spPr>
          <a:xfrm>
            <a:off x="591248" y="2025551"/>
            <a:ext cx="6577955" cy="646331"/>
          </a:xfrm>
          <a:prstGeom prst="rect">
            <a:avLst/>
          </a:prstGeom>
          <a:noFill/>
        </p:spPr>
        <p:txBody>
          <a:bodyPr wrap="square" rtlCol="0">
            <a:spAutoFit/>
          </a:bodyPr>
          <a:lstStyle/>
          <a:p>
            <a:r>
              <a:rPr lang="ja-JP" altLang="en-US"/>
              <a:t>地域資源</a:t>
            </a:r>
            <a:r>
              <a:rPr lang="en-US" altLang="ja-JP"/>
              <a:t>(</a:t>
            </a:r>
            <a:r>
              <a:rPr lang="ja-JP" altLang="en-US"/>
              <a:t>再エネ</a:t>
            </a:r>
            <a:r>
              <a:rPr lang="en-US" altLang="ja-JP"/>
              <a:t>)</a:t>
            </a:r>
            <a:r>
              <a:rPr lang="ja-JP" altLang="en-US"/>
              <a:t>を生かした事業により資金を調達する仕組みの構築＝土浦市版シュタットベルケ</a:t>
            </a:r>
            <a:endParaRPr kumimoji="1" lang="ja-JP" altLang="en-US"/>
          </a:p>
        </p:txBody>
      </p:sp>
      <p:sp>
        <p:nvSpPr>
          <p:cNvPr id="73" name="テキスト ボックス 72">
            <a:extLst>
              <a:ext uri="{FF2B5EF4-FFF2-40B4-BE49-F238E27FC236}">
                <a16:creationId xmlns:a16="http://schemas.microsoft.com/office/drawing/2014/main" id="{1B9B3A65-34A5-2CFE-E2BE-C07615E803F7}"/>
              </a:ext>
            </a:extLst>
          </p:cNvPr>
          <p:cNvSpPr txBox="1"/>
          <p:nvPr/>
        </p:nvSpPr>
        <p:spPr>
          <a:xfrm>
            <a:off x="591248" y="2782669"/>
            <a:ext cx="6577955" cy="646331"/>
          </a:xfrm>
          <a:prstGeom prst="rect">
            <a:avLst/>
          </a:prstGeom>
          <a:noFill/>
        </p:spPr>
        <p:txBody>
          <a:bodyPr wrap="square" rtlCol="0">
            <a:spAutoFit/>
          </a:bodyPr>
          <a:lstStyle/>
          <a:p>
            <a:r>
              <a:rPr lang="ja-JP" altLang="en-US"/>
              <a:t>地域資源</a:t>
            </a:r>
            <a:r>
              <a:rPr lang="en-US" altLang="ja-JP"/>
              <a:t>(</a:t>
            </a:r>
            <a:r>
              <a:rPr lang="ja-JP" altLang="en-US"/>
              <a:t>自然・文化資源</a:t>
            </a:r>
            <a:r>
              <a:rPr lang="en-US" altLang="ja-JP"/>
              <a:t>)</a:t>
            </a:r>
            <a:r>
              <a:rPr lang="ja-JP" altLang="en-US"/>
              <a:t>を生かした観光により資金を調達</a:t>
            </a:r>
            <a:endParaRPr lang="en-US" altLang="ja-JP"/>
          </a:p>
          <a:p>
            <a:r>
              <a:rPr kumimoji="1" lang="ja-JP" altLang="en-US"/>
              <a:t>宿泊業強化により単価を上げ収益</a:t>
            </a:r>
            <a:r>
              <a:rPr kumimoji="1" lang="en-US" altLang="ja-JP"/>
              <a:t>UP</a:t>
            </a:r>
            <a:r>
              <a:rPr kumimoji="1" lang="ja-JP" altLang="en-US"/>
              <a:t>を目指す</a:t>
            </a:r>
          </a:p>
        </p:txBody>
      </p:sp>
      <p:sp>
        <p:nvSpPr>
          <p:cNvPr id="74" name="テキスト ボックス 73">
            <a:extLst>
              <a:ext uri="{FF2B5EF4-FFF2-40B4-BE49-F238E27FC236}">
                <a16:creationId xmlns:a16="http://schemas.microsoft.com/office/drawing/2014/main" id="{EBE770BC-A308-7DEE-5285-0CAA7072273A}"/>
              </a:ext>
            </a:extLst>
          </p:cNvPr>
          <p:cNvSpPr txBox="1"/>
          <p:nvPr/>
        </p:nvSpPr>
        <p:spPr>
          <a:xfrm>
            <a:off x="591248" y="4435403"/>
            <a:ext cx="6577955" cy="369332"/>
          </a:xfrm>
          <a:prstGeom prst="rect">
            <a:avLst/>
          </a:prstGeom>
          <a:noFill/>
        </p:spPr>
        <p:txBody>
          <a:bodyPr wrap="square" rtlCol="0">
            <a:spAutoFit/>
          </a:bodyPr>
          <a:lstStyle/>
          <a:p>
            <a:r>
              <a:rPr kumimoji="1" lang="ja-JP" altLang="en-US"/>
              <a:t>再エネ事業の収益を公共交通サービスに充て、市民に還元</a:t>
            </a:r>
          </a:p>
        </p:txBody>
      </p:sp>
      <p:sp>
        <p:nvSpPr>
          <p:cNvPr id="75" name="テキスト ボックス 74">
            <a:extLst>
              <a:ext uri="{FF2B5EF4-FFF2-40B4-BE49-F238E27FC236}">
                <a16:creationId xmlns:a16="http://schemas.microsoft.com/office/drawing/2014/main" id="{BED4F87D-2BF3-6D66-5942-2FBE9B3B808B}"/>
              </a:ext>
            </a:extLst>
          </p:cNvPr>
          <p:cNvSpPr txBox="1"/>
          <p:nvPr/>
        </p:nvSpPr>
        <p:spPr>
          <a:xfrm>
            <a:off x="574448" y="4915521"/>
            <a:ext cx="7478419" cy="369332"/>
          </a:xfrm>
          <a:prstGeom prst="rect">
            <a:avLst/>
          </a:prstGeom>
          <a:noFill/>
        </p:spPr>
        <p:txBody>
          <a:bodyPr wrap="square" rtlCol="0">
            <a:spAutoFit/>
          </a:bodyPr>
          <a:lstStyle/>
          <a:p>
            <a:r>
              <a:rPr lang="ja-JP" altLang="en-US"/>
              <a:t>土浦市内での消費を促すための仕組み</a:t>
            </a:r>
            <a:r>
              <a:rPr lang="en-US" altLang="ja-JP"/>
              <a:t>(</a:t>
            </a:r>
            <a:r>
              <a:rPr lang="ja-JP" altLang="en-US"/>
              <a:t>地域通貨など</a:t>
            </a:r>
            <a:r>
              <a:rPr lang="en-US" altLang="ja-JP"/>
              <a:t>)</a:t>
            </a:r>
            <a:r>
              <a:rPr lang="ja-JP" altLang="en-US"/>
              <a:t>⇒今後検討</a:t>
            </a:r>
            <a:endParaRPr kumimoji="1" lang="ja-JP" altLang="en-US"/>
          </a:p>
        </p:txBody>
      </p:sp>
      <p:sp>
        <p:nvSpPr>
          <p:cNvPr id="76" name="テキスト ボックス 75">
            <a:extLst>
              <a:ext uri="{FF2B5EF4-FFF2-40B4-BE49-F238E27FC236}">
                <a16:creationId xmlns:a16="http://schemas.microsoft.com/office/drawing/2014/main" id="{6EE099FF-268B-920E-CEB9-E32FABA49B3D}"/>
              </a:ext>
            </a:extLst>
          </p:cNvPr>
          <p:cNvSpPr txBox="1"/>
          <p:nvPr/>
        </p:nvSpPr>
        <p:spPr>
          <a:xfrm>
            <a:off x="2055926" y="5811138"/>
            <a:ext cx="5032147" cy="646331"/>
          </a:xfrm>
          <a:prstGeom prst="rect">
            <a:avLst/>
          </a:prstGeom>
          <a:noFill/>
        </p:spPr>
        <p:txBody>
          <a:bodyPr wrap="none" rtlCol="0">
            <a:spAutoFit/>
          </a:bodyPr>
          <a:lstStyle/>
          <a:p>
            <a:r>
              <a:rPr kumimoji="1" lang="ja-JP" altLang="en-US"/>
              <a:t>人口が減少し、資源が限られる中でも効率的に</a:t>
            </a:r>
            <a:br>
              <a:rPr kumimoji="1" lang="en-US" altLang="ja-JP"/>
            </a:br>
            <a:r>
              <a:rPr kumimoji="1" lang="ja-JP" altLang="en-US"/>
              <a:t>インフラやサービスを維持できる</a:t>
            </a:r>
          </a:p>
        </p:txBody>
      </p:sp>
      <p:sp>
        <p:nvSpPr>
          <p:cNvPr id="77" name="矢印: 下 76">
            <a:extLst>
              <a:ext uri="{FF2B5EF4-FFF2-40B4-BE49-F238E27FC236}">
                <a16:creationId xmlns:a16="http://schemas.microsoft.com/office/drawing/2014/main" id="{E2FE01C4-563D-3ABF-F38D-182D62B8F3AB}"/>
              </a:ext>
            </a:extLst>
          </p:cNvPr>
          <p:cNvSpPr/>
          <p:nvPr/>
        </p:nvSpPr>
        <p:spPr>
          <a:xfrm>
            <a:off x="4087367" y="5242903"/>
            <a:ext cx="484632" cy="5455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4068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円/楕円 8"/>
          <p:cNvSpPr/>
          <p:nvPr/>
        </p:nvSpPr>
        <p:spPr bwMode="auto">
          <a:xfrm>
            <a:off x="5333149" y="3863540"/>
            <a:ext cx="1980000" cy="1224000"/>
          </a:xfrm>
          <a:prstGeom prst="ellipse">
            <a:avLst/>
          </a:prstGeom>
          <a:solidFill>
            <a:srgbClr val="339933"/>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支出</a:t>
            </a:r>
          </a:p>
        </p:txBody>
      </p:sp>
      <p:sp>
        <p:nvSpPr>
          <p:cNvPr id="97" name="四角形吹き出し 96"/>
          <p:cNvSpPr/>
          <p:nvPr/>
        </p:nvSpPr>
        <p:spPr bwMode="auto">
          <a:xfrm>
            <a:off x="4279803" y="5117172"/>
            <a:ext cx="1726302" cy="1116000"/>
          </a:xfrm>
          <a:prstGeom prst="wedgeRectCallout">
            <a:avLst>
              <a:gd name="adj1" fmla="val 64998"/>
              <a:gd name="adj2" fmla="val -15431"/>
            </a:avLst>
          </a:prstGeom>
          <a:noFill/>
          <a:ln w="19050" cap="flat" cmpd="sng" algn="ctr">
            <a:solidFill>
              <a:srgbClr val="BDDEFF"/>
            </a:solidFill>
            <a:prstDash val="sysDash"/>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2" name="タイトル 1"/>
          <p:cNvSpPr>
            <a:spLocks noGrp="1"/>
          </p:cNvSpPr>
          <p:nvPr>
            <p:ph type="ctrTitle"/>
          </p:nvPr>
        </p:nvSpPr>
        <p:spPr>
          <a:xfrm>
            <a:off x="77934" y="130831"/>
            <a:ext cx="8100000" cy="493058"/>
          </a:xfrm>
        </p:spPr>
        <p:txBody>
          <a:bodyPr>
            <a:normAutofit fontScale="90000"/>
          </a:bodyPr>
          <a:lstStyle/>
          <a:p>
            <a:r>
              <a:rPr lang="ja-JP" altLang="en-US"/>
              <a:t>土浦市</a:t>
            </a:r>
            <a:r>
              <a:rPr kumimoji="1" lang="ja-JP" altLang="en-US"/>
              <a:t>の</a:t>
            </a:r>
            <a:r>
              <a:rPr lang="ja-JP" altLang="en-US"/>
              <a:t>所得</a:t>
            </a:r>
            <a:r>
              <a:rPr kumimoji="1" lang="ja-JP" altLang="en-US"/>
              <a:t>循環構造</a:t>
            </a:r>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27</a:t>
            </a:fld>
            <a:endParaRPr lang="en-US" altLang="ja-JP"/>
          </a:p>
        </p:txBody>
      </p:sp>
      <p:sp>
        <p:nvSpPr>
          <p:cNvPr id="4" name="曲折矢印 3"/>
          <p:cNvSpPr/>
          <p:nvPr/>
        </p:nvSpPr>
        <p:spPr bwMode="auto">
          <a:xfrm rot="5400000">
            <a:off x="5251514" y="2222011"/>
            <a:ext cx="1661910" cy="1498640"/>
          </a:xfrm>
          <a:prstGeom prst="bentArrow">
            <a:avLst>
              <a:gd name="adj1" fmla="val 24078"/>
              <a:gd name="adj2" fmla="val 28707"/>
              <a:gd name="adj3" fmla="val 23666"/>
              <a:gd name="adj4" fmla="val 43750"/>
            </a:avLst>
          </a:prstGeom>
          <a:solidFill>
            <a:srgbClr val="006600"/>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左矢印 4"/>
          <p:cNvSpPr/>
          <p:nvPr/>
        </p:nvSpPr>
        <p:spPr bwMode="auto">
          <a:xfrm>
            <a:off x="2983830" y="4339261"/>
            <a:ext cx="2286386" cy="683551"/>
          </a:xfrm>
          <a:prstGeom prst="leftArrow">
            <a:avLst>
              <a:gd name="adj1" fmla="val 50000"/>
              <a:gd name="adj2" fmla="val 48734"/>
            </a:avLst>
          </a:prstGeom>
          <a:solidFill>
            <a:srgbClr val="006600"/>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曲折矢印 5"/>
          <p:cNvSpPr/>
          <p:nvPr/>
        </p:nvSpPr>
        <p:spPr bwMode="auto">
          <a:xfrm>
            <a:off x="1722386" y="1963324"/>
            <a:ext cx="1429604" cy="1799928"/>
          </a:xfrm>
          <a:prstGeom prst="bentArrow">
            <a:avLst>
              <a:gd name="adj1" fmla="val 26158"/>
              <a:gd name="adj2" fmla="val 28707"/>
              <a:gd name="adj3" fmla="val 23666"/>
              <a:gd name="adj4" fmla="val 43750"/>
            </a:avLst>
          </a:prstGeom>
          <a:solidFill>
            <a:srgbClr val="006600"/>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p:nvPr/>
        </p:nvSpPr>
        <p:spPr bwMode="auto">
          <a:xfrm>
            <a:off x="990383" y="3863540"/>
            <a:ext cx="1980000" cy="1224000"/>
          </a:xfrm>
          <a:prstGeom prst="ellipse">
            <a:avLst/>
          </a:prstGeom>
          <a:solidFill>
            <a:srgbClr val="339933"/>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生産・販売</a:t>
            </a:r>
          </a:p>
        </p:txBody>
      </p:sp>
      <p:sp>
        <p:nvSpPr>
          <p:cNvPr id="8" name="円/楕円 7"/>
          <p:cNvSpPr/>
          <p:nvPr/>
        </p:nvSpPr>
        <p:spPr bwMode="auto">
          <a:xfrm>
            <a:off x="3205622" y="1615542"/>
            <a:ext cx="1980000" cy="1224000"/>
          </a:xfrm>
          <a:prstGeom prst="ellipse">
            <a:avLst/>
          </a:prstGeom>
          <a:solidFill>
            <a:srgbClr val="339933"/>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1">
                <a:solidFill>
                  <a:schemeClr val="bg1"/>
                </a:solidFill>
                <a:latin typeface="Meiryo UI" panose="020B0604030504040204" pitchFamily="50" charset="-128"/>
                <a:ea typeface="Meiryo UI" panose="020B0604030504040204" pitchFamily="50" charset="-128"/>
                <a:cs typeface="Meiryo UI" panose="020B0604030504040204" pitchFamily="50" charset="-128"/>
              </a:rPr>
              <a:t>分配</a:t>
            </a:r>
          </a:p>
        </p:txBody>
      </p:sp>
      <p:sp>
        <p:nvSpPr>
          <p:cNvPr id="10" name="投資矢印"/>
          <p:cNvSpPr/>
          <p:nvPr/>
        </p:nvSpPr>
        <p:spPr bwMode="auto">
          <a:xfrm rot="5400000" flipH="1">
            <a:off x="7276875" y="4242290"/>
            <a:ext cx="576000" cy="864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消費矢印"/>
          <p:cNvSpPr/>
          <p:nvPr/>
        </p:nvSpPr>
        <p:spPr bwMode="auto">
          <a:xfrm rot="13472663">
            <a:off x="7013825" y="3289139"/>
            <a:ext cx="576000" cy="864000"/>
          </a:xfrm>
          <a:prstGeom prst="upArrow">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経常収支矢印"/>
          <p:cNvSpPr/>
          <p:nvPr/>
        </p:nvSpPr>
        <p:spPr bwMode="auto">
          <a:xfrm rot="10800000" flipV="1">
            <a:off x="6241780" y="5137215"/>
            <a:ext cx="576000" cy="828000"/>
          </a:xfrm>
          <a:prstGeom prst="upArrow">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本社等矢印"/>
          <p:cNvSpPr/>
          <p:nvPr/>
        </p:nvSpPr>
        <p:spPr bwMode="auto">
          <a:xfrm rot="7491485">
            <a:off x="2685030" y="1170483"/>
            <a:ext cx="576000" cy="864000"/>
          </a:xfrm>
          <a:prstGeom prst="down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円/楕円 13"/>
          <p:cNvSpPr/>
          <p:nvPr/>
        </p:nvSpPr>
        <p:spPr bwMode="auto">
          <a:xfrm>
            <a:off x="2850960" y="1433417"/>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72354" y="616426"/>
            <a:ext cx="1720343" cy="246221"/>
          </a:xfrm>
          <a:prstGeom prst="rect">
            <a:avLst/>
          </a:prstGeom>
          <a:solidFill>
            <a:srgbClr val="C9E8FF"/>
          </a:solidFill>
        </p:spPr>
        <p:txBody>
          <a:bodyPr wrap="none" rtlCol="0">
            <a:spAutoFit/>
          </a:bodyPr>
          <a:lstStyle/>
          <a:p>
            <a:pPr algn="just"/>
            <a:r>
              <a:rPr kumimoji="1" lang="ja-JP" altLang="en-US" sz="1000" b="1">
                <a:latin typeface="Meiryo UI" pitchFamily="50" charset="-128"/>
                <a:ea typeface="Meiryo UI" pitchFamily="50" charset="-128"/>
                <a:cs typeface="Meiryo UI" panose="020B0604030504040204" pitchFamily="50" charset="-128"/>
              </a:rPr>
              <a:t>財政移転</a:t>
            </a:r>
            <a:r>
              <a:rPr kumimoji="1" lang="en-US" altLang="ja-JP" sz="1000" b="1">
                <a:latin typeface="Meiryo UI" pitchFamily="50" charset="-128"/>
                <a:ea typeface="Meiryo UI" pitchFamily="50" charset="-128"/>
                <a:cs typeface="Meiryo UI" panose="020B0604030504040204" pitchFamily="50" charset="-128"/>
              </a:rPr>
              <a:t>(</a:t>
            </a:r>
            <a:r>
              <a:rPr kumimoji="1" lang="ja-JP" altLang="en-US" sz="1000" b="1">
                <a:latin typeface="Meiryo UI" pitchFamily="50" charset="-128"/>
                <a:ea typeface="Meiryo UI" pitchFamily="50" charset="-128"/>
                <a:cs typeface="Meiryo UI" panose="020B0604030504040204" pitchFamily="50" charset="-128"/>
              </a:rPr>
              <a:t>政府支出－税金</a:t>
            </a:r>
            <a:r>
              <a:rPr kumimoji="1" lang="en-US" altLang="ja-JP" sz="1000" b="1">
                <a:latin typeface="Meiryo UI" pitchFamily="50" charset="-128"/>
                <a:ea typeface="Meiryo UI" pitchFamily="50" charset="-128"/>
                <a:cs typeface="Meiryo UI" panose="020B0604030504040204" pitchFamily="50" charset="-128"/>
              </a:rPr>
              <a:t>)</a:t>
            </a:r>
          </a:p>
        </p:txBody>
      </p:sp>
      <p:sp>
        <p:nvSpPr>
          <p:cNvPr id="16" name="テキスト ボックス 15"/>
          <p:cNvSpPr txBox="1"/>
          <p:nvPr/>
        </p:nvSpPr>
        <p:spPr>
          <a:xfrm>
            <a:off x="7101031" y="571285"/>
            <a:ext cx="1707023" cy="369332"/>
          </a:xfrm>
          <a:prstGeom prst="rect">
            <a:avLst/>
          </a:prstGeom>
          <a:noFill/>
        </p:spPr>
        <p:txBody>
          <a:bodyPr wrap="square" rtlCol="0">
            <a:spAutoFit/>
          </a:bodyPr>
          <a:lstStyle/>
          <a:p>
            <a:r>
              <a:rPr kumimoji="1" lang="ja-JP" altLang="en-US" sz="900" b="1">
                <a:latin typeface="Meiryo UI" panose="020B0604030504040204" pitchFamily="50" charset="-128"/>
                <a:ea typeface="Meiryo UI" panose="020B0604030504040204" pitchFamily="50" charset="-128"/>
                <a:cs typeface="Meiryo UI" panose="020B0604030504040204" pitchFamily="50" charset="-128"/>
              </a:rPr>
              <a:t>財政移転は補助金、交付税などの国・都道府県からの所得移転</a:t>
            </a:r>
            <a:endParaRPr kumimoji="1" lang="en-US" altLang="ja-JP" sz="9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p:nvPr/>
        </p:nvSpPr>
        <p:spPr bwMode="auto">
          <a:xfrm>
            <a:off x="6067235" y="2614088"/>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bwMode="auto">
          <a:xfrm>
            <a:off x="4011967" y="4452896"/>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財政移転矢印"/>
          <p:cNvSpPr/>
          <p:nvPr/>
        </p:nvSpPr>
        <p:spPr bwMode="auto">
          <a:xfrm rot="13472663">
            <a:off x="4870374" y="1122505"/>
            <a:ext cx="576000" cy="828000"/>
          </a:xfrm>
          <a:prstGeom prst="upArrow">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498082" y="4701711"/>
            <a:ext cx="962123" cy="276999"/>
          </a:xfrm>
          <a:prstGeom prst="rect">
            <a:avLst/>
          </a:prstGeom>
          <a:solidFill>
            <a:srgbClr val="FFFF00"/>
          </a:solidFill>
        </p:spPr>
        <p:txBody>
          <a:bodyPr wrap="none" rtlCol="0">
            <a:spAutoFit/>
          </a:bodyPr>
          <a:lstStyle/>
          <a:p>
            <a:r>
              <a:rPr lang="en-US" altLang="ja-JP" sz="1200" b="1">
                <a:solidFill>
                  <a:srgbClr val="FF0000"/>
                </a:solidFill>
                <a:latin typeface="Meiryo UI" pitchFamily="50" charset="-128"/>
                <a:ea typeface="Meiryo UI" pitchFamily="50" charset="-128"/>
                <a:cs typeface="Meiryo UI" panose="020B0604030504040204" pitchFamily="50" charset="-128"/>
              </a:rPr>
              <a:t>6,688</a:t>
            </a:r>
            <a:r>
              <a:rPr lang="ja-JP" altLang="en-US" sz="1200" b="1">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a:solidFill>
                <a:srgbClr val="FF0000"/>
              </a:solidFill>
              <a:latin typeface="Meiryo UI" pitchFamily="50" charset="-128"/>
              <a:ea typeface="Meiryo UI" pitchFamily="50" charset="-128"/>
              <a:cs typeface="Meiryo UI" panose="020B0604030504040204" pitchFamily="50" charset="-128"/>
            </a:endParaRPr>
          </a:p>
        </p:txBody>
      </p:sp>
      <p:sp>
        <p:nvSpPr>
          <p:cNvPr id="26" name="テキスト ボックス 25"/>
          <p:cNvSpPr txBox="1"/>
          <p:nvPr/>
        </p:nvSpPr>
        <p:spPr>
          <a:xfrm>
            <a:off x="3716842" y="2471489"/>
            <a:ext cx="962123" cy="276999"/>
          </a:xfrm>
          <a:prstGeom prst="rect">
            <a:avLst/>
          </a:prstGeom>
          <a:solidFill>
            <a:srgbClr val="FFFF00"/>
          </a:solidFill>
        </p:spPr>
        <p:txBody>
          <a:bodyPr wrap="none" rtlCol="0">
            <a:spAutoFit/>
          </a:bodyPr>
          <a:lstStyle/>
          <a:p>
            <a:r>
              <a:rPr lang="en-US" altLang="ja-JP" sz="1200" b="1">
                <a:solidFill>
                  <a:srgbClr val="FF0000"/>
                </a:solidFill>
                <a:latin typeface="Meiryo UI" pitchFamily="50" charset="-128"/>
                <a:ea typeface="Meiryo UI" pitchFamily="50" charset="-128"/>
                <a:cs typeface="Meiryo UI" panose="020B0604030504040204" pitchFamily="50" charset="-128"/>
              </a:rPr>
              <a:t>6,277</a:t>
            </a:r>
            <a:r>
              <a:rPr lang="ja-JP" altLang="en-US" sz="1200" b="1">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a:solidFill>
                <a:srgbClr val="FF0000"/>
              </a:solidFill>
              <a:latin typeface="Meiryo UI" pitchFamily="50" charset="-128"/>
              <a:ea typeface="Meiryo UI" pitchFamily="50" charset="-128"/>
              <a:cs typeface="Meiryo UI" panose="020B0604030504040204" pitchFamily="50" charset="-128"/>
            </a:endParaRPr>
          </a:p>
        </p:txBody>
      </p:sp>
      <p:sp>
        <p:nvSpPr>
          <p:cNvPr id="27" name="テキスト ボックス 26"/>
          <p:cNvSpPr txBox="1"/>
          <p:nvPr/>
        </p:nvSpPr>
        <p:spPr>
          <a:xfrm>
            <a:off x="1788084" y="1246863"/>
            <a:ext cx="697627" cy="246221"/>
          </a:xfrm>
          <a:prstGeom prst="rect">
            <a:avLst/>
          </a:prstGeom>
          <a:solidFill>
            <a:srgbClr val="FFFF00"/>
          </a:solidFill>
        </p:spPr>
        <p:txBody>
          <a:bodyPr wrap="none" rtlCol="0">
            <a:spAutoFit/>
          </a:bodyPr>
          <a:lstStyle/>
          <a:p>
            <a:r>
              <a:rPr lang="en-US" altLang="ja-JP" sz="1000" b="1">
                <a:solidFill>
                  <a:srgbClr val="FF0000"/>
                </a:solidFill>
                <a:latin typeface="Meiryo UI" pitchFamily="50" charset="-128"/>
                <a:ea typeface="Meiryo UI" pitchFamily="50" charset="-128"/>
                <a:cs typeface="Meiryo UI" panose="020B0604030504040204" pitchFamily="50" charset="-128"/>
              </a:rPr>
              <a:t>642</a:t>
            </a:r>
            <a:r>
              <a:rPr lang="ja-JP" altLang="en-US" sz="1000" b="1">
                <a:solidFill>
                  <a:srgbClr val="FF0000"/>
                </a:solidFill>
                <a:latin typeface="Meiryo UI" pitchFamily="50" charset="-128"/>
                <a:ea typeface="Meiryo UI" pitchFamily="50" charset="-128"/>
                <a:cs typeface="Meiryo UI" panose="020B0604030504040204" pitchFamily="50" charset="-128"/>
              </a:rPr>
              <a:t>億円</a:t>
            </a:r>
            <a:endParaRPr kumimoji="1" lang="ja-JP" altLang="en-US" sz="1000" b="1">
              <a:solidFill>
                <a:srgbClr val="FF0000"/>
              </a:solidFill>
              <a:latin typeface="Meiryo UI" pitchFamily="50" charset="-128"/>
              <a:ea typeface="Meiryo UI" pitchFamily="50" charset="-128"/>
              <a:cs typeface="Meiryo UI" panose="020B0604030504040204" pitchFamily="50" charset="-128"/>
            </a:endParaRPr>
          </a:p>
        </p:txBody>
      </p:sp>
      <p:sp>
        <p:nvSpPr>
          <p:cNvPr id="28" name="テキスト ボックス 27"/>
          <p:cNvSpPr txBox="1"/>
          <p:nvPr/>
        </p:nvSpPr>
        <p:spPr>
          <a:xfrm>
            <a:off x="7815607" y="3404072"/>
            <a:ext cx="800219" cy="276999"/>
          </a:xfrm>
          <a:prstGeom prst="rect">
            <a:avLst/>
          </a:prstGeom>
          <a:solidFill>
            <a:srgbClr val="FFFF00"/>
          </a:solidFill>
        </p:spPr>
        <p:txBody>
          <a:bodyPr wrap="none" rtlCol="0">
            <a:spAutoFit/>
          </a:bodyPr>
          <a:lstStyle/>
          <a:p>
            <a:r>
              <a:rPr lang="en-US" altLang="ja-JP" sz="1200" b="1">
                <a:solidFill>
                  <a:srgbClr val="FF0000"/>
                </a:solidFill>
                <a:latin typeface="Meiryo UI" pitchFamily="50" charset="-128"/>
                <a:ea typeface="Meiryo UI" pitchFamily="50" charset="-128"/>
                <a:cs typeface="Meiryo UI" panose="020B0604030504040204" pitchFamily="50" charset="-128"/>
              </a:rPr>
              <a:t>136</a:t>
            </a:r>
            <a:r>
              <a:rPr lang="ja-JP" altLang="en-US" sz="1200" b="1">
                <a:solidFill>
                  <a:srgbClr val="FF0000"/>
                </a:solidFill>
                <a:latin typeface="Meiryo UI" pitchFamily="50" charset="-128"/>
                <a:ea typeface="Meiryo UI" pitchFamily="50" charset="-128"/>
                <a:cs typeface="Meiryo UI" panose="020B0604030504040204" pitchFamily="50" charset="-128"/>
              </a:rPr>
              <a:t>億円</a:t>
            </a:r>
            <a:endParaRPr kumimoji="1" lang="en-US" altLang="ja-JP" sz="1200" b="1">
              <a:solidFill>
                <a:srgbClr val="FF0000"/>
              </a:solidFill>
              <a:latin typeface="Meiryo UI" pitchFamily="50" charset="-128"/>
              <a:ea typeface="Meiryo UI" pitchFamily="50" charset="-128"/>
              <a:cs typeface="Meiryo UI" panose="020B0604030504040204" pitchFamily="50" charset="-128"/>
            </a:endParaRPr>
          </a:p>
        </p:txBody>
      </p:sp>
      <p:sp>
        <p:nvSpPr>
          <p:cNvPr id="32" name="円/楕円 31"/>
          <p:cNvSpPr/>
          <p:nvPr/>
        </p:nvSpPr>
        <p:spPr bwMode="auto">
          <a:xfrm>
            <a:off x="7185900" y="3562542"/>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422185" y="898980"/>
            <a:ext cx="697627" cy="246221"/>
          </a:xfrm>
          <a:prstGeom prst="rect">
            <a:avLst/>
          </a:prstGeom>
          <a:solidFill>
            <a:srgbClr val="FFFF00"/>
          </a:solidFill>
        </p:spPr>
        <p:txBody>
          <a:bodyPr wrap="none" rtlCol="0">
            <a:spAutoFit/>
          </a:bodyPr>
          <a:lstStyle/>
          <a:p>
            <a:r>
              <a:rPr kumimoji="1" lang="en-US" altLang="ja-JP" sz="1000" b="1">
                <a:solidFill>
                  <a:srgbClr val="FF0000"/>
                </a:solidFill>
                <a:latin typeface="Meiryo UI" pitchFamily="50" charset="-128"/>
                <a:ea typeface="Meiryo UI" pitchFamily="50" charset="-128"/>
                <a:cs typeface="Meiryo UI" panose="020B0604030504040204" pitchFamily="50" charset="-128"/>
              </a:rPr>
              <a:t>474</a:t>
            </a:r>
            <a:r>
              <a:rPr kumimoji="1" lang="ja-JP" altLang="en-US" sz="1000" b="1">
                <a:solidFill>
                  <a:srgbClr val="FF0000"/>
                </a:solidFill>
                <a:latin typeface="Meiryo UI" pitchFamily="50" charset="-128"/>
                <a:ea typeface="Meiryo UI" pitchFamily="50" charset="-128"/>
                <a:cs typeface="Meiryo UI" panose="020B0604030504040204" pitchFamily="50" charset="-128"/>
              </a:rPr>
              <a:t>億円</a:t>
            </a:r>
          </a:p>
        </p:txBody>
      </p:sp>
      <p:sp>
        <p:nvSpPr>
          <p:cNvPr id="34" name="テキスト ボックス 33"/>
          <p:cNvSpPr txBox="1"/>
          <p:nvPr/>
        </p:nvSpPr>
        <p:spPr>
          <a:xfrm>
            <a:off x="8069041" y="4694679"/>
            <a:ext cx="700833" cy="276999"/>
          </a:xfrm>
          <a:prstGeom prst="rect">
            <a:avLst/>
          </a:prstGeom>
          <a:solidFill>
            <a:srgbClr val="FFFF00"/>
          </a:solidFill>
        </p:spPr>
        <p:txBody>
          <a:bodyPr wrap="none" rtlCol="0">
            <a:spAutoFit/>
          </a:bodyPr>
          <a:lstStyle/>
          <a:p>
            <a:r>
              <a:rPr lang="en-US" altLang="ja-JP" sz="1200" b="1">
                <a:solidFill>
                  <a:srgbClr val="FF0000"/>
                </a:solidFill>
                <a:latin typeface="Meiryo UI" pitchFamily="50" charset="-128"/>
                <a:ea typeface="Meiryo UI" pitchFamily="50" charset="-128"/>
                <a:cs typeface="Meiryo UI" panose="020B0604030504040204" pitchFamily="50" charset="-128"/>
              </a:rPr>
              <a:t>91</a:t>
            </a:r>
            <a:r>
              <a:rPr lang="ja-JP" altLang="en-US" sz="1200" b="1">
                <a:solidFill>
                  <a:srgbClr val="FF0000"/>
                </a:solidFill>
                <a:latin typeface="Meiryo UI" pitchFamily="50" charset="-128"/>
                <a:ea typeface="Meiryo UI" pitchFamily="50" charset="-128"/>
                <a:cs typeface="Meiryo UI" panose="020B0604030504040204" pitchFamily="50" charset="-128"/>
              </a:rPr>
              <a:t>億円</a:t>
            </a:r>
            <a:endParaRPr kumimoji="1" lang="en-US" altLang="ja-JP" sz="1200" b="1">
              <a:solidFill>
                <a:srgbClr val="FF0000"/>
              </a:solidFill>
              <a:latin typeface="Meiryo UI" pitchFamily="50" charset="-128"/>
              <a:ea typeface="Meiryo UI" pitchFamily="50" charset="-128"/>
              <a:cs typeface="Meiryo UI" panose="020B0604030504040204" pitchFamily="50" charset="-128"/>
            </a:endParaRPr>
          </a:p>
        </p:txBody>
      </p:sp>
      <p:sp>
        <p:nvSpPr>
          <p:cNvPr id="35" name="テキスト ボックス 34"/>
          <p:cNvSpPr txBox="1"/>
          <p:nvPr/>
        </p:nvSpPr>
        <p:spPr>
          <a:xfrm>
            <a:off x="4043770" y="1271584"/>
            <a:ext cx="697627" cy="246221"/>
          </a:xfrm>
          <a:prstGeom prst="rect">
            <a:avLst/>
          </a:prstGeom>
          <a:solidFill>
            <a:srgbClr val="FFFF00"/>
          </a:solidFill>
        </p:spPr>
        <p:txBody>
          <a:bodyPr wrap="none" rtlCol="0">
            <a:spAutoFit/>
          </a:bodyPr>
          <a:lstStyle/>
          <a:p>
            <a:r>
              <a:rPr lang="en-US" altLang="ja-JP" sz="1000" b="1">
                <a:solidFill>
                  <a:srgbClr val="FF0000"/>
                </a:solidFill>
                <a:latin typeface="Meiryo UI" pitchFamily="50" charset="-128"/>
                <a:ea typeface="Meiryo UI" pitchFamily="50" charset="-128"/>
                <a:cs typeface="Meiryo UI" panose="020B0604030504040204" pitchFamily="50" charset="-128"/>
              </a:rPr>
              <a:t>242</a:t>
            </a:r>
            <a:r>
              <a:rPr lang="ja-JP" altLang="en-US" sz="1000" b="1">
                <a:solidFill>
                  <a:srgbClr val="FF0000"/>
                </a:solidFill>
                <a:latin typeface="Meiryo UI" pitchFamily="50" charset="-128"/>
                <a:ea typeface="Meiryo UI" pitchFamily="50" charset="-128"/>
                <a:cs typeface="Meiryo UI" panose="020B0604030504040204" pitchFamily="50" charset="-128"/>
              </a:rPr>
              <a:t>億円</a:t>
            </a:r>
            <a:endParaRPr kumimoji="1" lang="ja-JP" altLang="en-US" sz="1000" b="1">
              <a:solidFill>
                <a:srgbClr val="FF0000"/>
              </a:solidFill>
              <a:latin typeface="Meiryo UI" pitchFamily="50" charset="-128"/>
              <a:ea typeface="Meiryo UI" pitchFamily="50" charset="-128"/>
              <a:cs typeface="Meiryo UI" panose="020B0604030504040204" pitchFamily="50" charset="-128"/>
            </a:endParaRPr>
          </a:p>
        </p:txBody>
      </p:sp>
      <p:sp>
        <p:nvSpPr>
          <p:cNvPr id="36" name="テキスト ボックス 35"/>
          <p:cNvSpPr txBox="1"/>
          <p:nvPr/>
        </p:nvSpPr>
        <p:spPr>
          <a:xfrm>
            <a:off x="6928836" y="1113991"/>
            <a:ext cx="442750" cy="400110"/>
          </a:xfrm>
          <a:prstGeom prst="rect">
            <a:avLst/>
          </a:prstGeom>
          <a:noFill/>
        </p:spPr>
        <p:txBody>
          <a:bodyPr wrap="none" rtlCol="0">
            <a:spAutoFit/>
          </a:bodyPr>
          <a:lstStyle/>
          <a:p>
            <a:r>
              <a:rPr kumimoji="1" lang="ja-JP" altLang="en-US" b="1">
                <a:solidFill>
                  <a:srgbClr val="FF0000"/>
                </a:solidFill>
                <a:latin typeface="HGP創英角ｺﾞｼｯｸUB" pitchFamily="50" charset="-128"/>
                <a:ea typeface="HGP創英角ｺﾞｼｯｸUB" pitchFamily="50" charset="-128"/>
                <a:cs typeface="Meiryo UI" panose="020B0604030504040204" pitchFamily="50" charset="-128"/>
              </a:rPr>
              <a:t>○</a:t>
            </a:r>
          </a:p>
        </p:txBody>
      </p:sp>
      <p:sp>
        <p:nvSpPr>
          <p:cNvPr id="37" name="テキスト ボックス 36"/>
          <p:cNvSpPr txBox="1"/>
          <p:nvPr/>
        </p:nvSpPr>
        <p:spPr>
          <a:xfrm>
            <a:off x="3257587" y="5159834"/>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a:t>▲</a:t>
            </a:r>
          </a:p>
        </p:txBody>
      </p:sp>
      <p:sp>
        <p:nvSpPr>
          <p:cNvPr id="38" name="テキスト ボックス 37"/>
          <p:cNvSpPr txBox="1"/>
          <p:nvPr/>
        </p:nvSpPr>
        <p:spPr>
          <a:xfrm>
            <a:off x="72224" y="5564370"/>
            <a:ext cx="1980000" cy="430887"/>
          </a:xfrm>
          <a:prstGeom prst="rect">
            <a:avLst/>
          </a:prstGeom>
          <a:noFill/>
          <a:ln w="19050">
            <a:solidFill>
              <a:srgbClr val="0070C0"/>
            </a:solidFill>
            <a:prstDash val="sysDash"/>
          </a:ln>
        </p:spPr>
        <p:txBody>
          <a:bodyPr wrap="square" rtlCol="0">
            <a:normAutofit/>
          </a:bodyPr>
          <a:lstStyle/>
          <a:p>
            <a:r>
              <a:rPr lang="zh-CN"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平均生産性</a:t>
            </a:r>
            <a:r>
              <a:rPr lang="en-US" altLang="zh-CN"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921.0</a:t>
            </a:r>
            <a:r>
              <a:rPr lang="zh-CN"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zh-CN"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p>
          <a:p>
            <a:r>
              <a:rPr lang="zh-CN"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全国平均</a:t>
            </a:r>
            <a:r>
              <a:rPr lang="en-US" altLang="zh-CN"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935.2</a:t>
            </a:r>
            <a:r>
              <a:rPr lang="zh-CN"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zh-CN"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935" y="5981624"/>
            <a:ext cx="1834156" cy="261610"/>
          </a:xfrm>
          <a:prstGeom prst="rect">
            <a:avLst/>
          </a:prstGeom>
        </p:spPr>
        <p:txBody>
          <a:bodyPr wrap="none">
            <a:spAutoFit/>
          </a:bodyPr>
          <a:lstStyle/>
          <a:p>
            <a:r>
              <a:rPr lang="en-US" altLang="ja-JP" sz="1100" b="1">
                <a:solidFill>
                  <a:srgbClr val="FF0000"/>
                </a:solidFill>
                <a:latin typeface="Meiryo UI" pitchFamily="50" charset="-128"/>
                <a:ea typeface="Meiryo UI" pitchFamily="50" charset="-128"/>
                <a:cs typeface="Meiryo UI" panose="020B0604030504040204" pitchFamily="50" charset="-128"/>
              </a:rPr>
              <a:t>(364</a:t>
            </a:r>
            <a:r>
              <a:rPr lang="ja-JP" altLang="en-US" sz="1100" b="1">
                <a:solidFill>
                  <a:srgbClr val="FF0000"/>
                </a:solidFill>
                <a:latin typeface="Meiryo UI" pitchFamily="50" charset="-128"/>
                <a:ea typeface="Meiryo UI" pitchFamily="50" charset="-128"/>
                <a:cs typeface="Meiryo UI" panose="020B0604030504040204" pitchFamily="50" charset="-128"/>
              </a:rPr>
              <a:t>位</a:t>
            </a:r>
            <a:r>
              <a:rPr lang="en-US" altLang="ja-JP" sz="1100" b="1">
                <a:solidFill>
                  <a:srgbClr val="FF0000"/>
                </a:solidFill>
                <a:latin typeface="Meiryo UI" pitchFamily="50" charset="-128"/>
                <a:ea typeface="Meiryo UI" pitchFamily="50" charset="-128"/>
                <a:cs typeface="Meiryo UI" panose="020B0604030504040204" pitchFamily="50" charset="-128"/>
              </a:rPr>
              <a:t>/1,741</a:t>
            </a:r>
            <a:r>
              <a:rPr lang="ja-JP" altLang="en-US" sz="1100" b="1">
                <a:solidFill>
                  <a:srgbClr val="FF0000"/>
                </a:solidFill>
                <a:latin typeface="Meiryo UI" pitchFamily="50" charset="-128"/>
                <a:ea typeface="Meiryo UI" pitchFamily="50" charset="-128"/>
                <a:cs typeface="Meiryo UI" panose="020B0604030504040204" pitchFamily="50" charset="-128"/>
              </a:rPr>
              <a:t>市区町村</a:t>
            </a:r>
            <a:r>
              <a:rPr lang="en-US" altLang="ja-JP" sz="1100" b="1">
                <a:solidFill>
                  <a:srgbClr val="FF0000"/>
                </a:solidFill>
                <a:latin typeface="Meiryo UI" pitchFamily="50" charset="-128"/>
                <a:ea typeface="Meiryo UI" pitchFamily="50" charset="-128"/>
                <a:cs typeface="Meiryo UI" panose="020B0604030504040204" pitchFamily="50" charset="-128"/>
              </a:rPr>
              <a:t>)</a:t>
            </a:r>
            <a:endParaRPr lang="ja-JP" altLang="en-US" sz="1100" b="1">
              <a:solidFill>
                <a:srgbClr val="FF0000"/>
              </a:solidFill>
              <a:latin typeface="Meiryo UI" pitchFamily="50" charset="-128"/>
              <a:ea typeface="Meiryo UI" pitchFamily="50" charset="-128"/>
              <a:cs typeface="Meiryo UI" panose="020B0604030504040204" pitchFamily="50" charset="-128"/>
            </a:endParaRPr>
          </a:p>
        </p:txBody>
      </p:sp>
      <p:sp>
        <p:nvSpPr>
          <p:cNvPr id="40" name="正方形/長方形 39"/>
          <p:cNvSpPr/>
          <p:nvPr/>
        </p:nvSpPr>
        <p:spPr>
          <a:xfrm>
            <a:off x="5610103" y="1914047"/>
            <a:ext cx="1834156" cy="261610"/>
          </a:xfrm>
          <a:prstGeom prst="rect">
            <a:avLst/>
          </a:prstGeom>
        </p:spPr>
        <p:txBody>
          <a:bodyPr wrap="none">
            <a:spAutoFit/>
          </a:bodyPr>
          <a:lstStyle/>
          <a:p>
            <a:r>
              <a:rPr lang="en-US" altLang="ja-JP" sz="1100" b="1">
                <a:solidFill>
                  <a:srgbClr val="FF0000"/>
                </a:solidFill>
                <a:latin typeface="Meiryo UI" pitchFamily="50" charset="-128"/>
                <a:ea typeface="Meiryo UI" pitchFamily="50" charset="-128"/>
                <a:cs typeface="Meiryo UI" panose="020B0604030504040204" pitchFamily="50" charset="-128"/>
              </a:rPr>
              <a:t>(791</a:t>
            </a:r>
            <a:r>
              <a:rPr lang="ja-JP" altLang="en-US" sz="1100" b="1">
                <a:solidFill>
                  <a:srgbClr val="FF0000"/>
                </a:solidFill>
                <a:latin typeface="Meiryo UI" pitchFamily="50" charset="-128"/>
                <a:ea typeface="Meiryo UI" pitchFamily="50" charset="-128"/>
                <a:cs typeface="Meiryo UI" panose="020B0604030504040204" pitchFamily="50" charset="-128"/>
              </a:rPr>
              <a:t>位</a:t>
            </a:r>
            <a:r>
              <a:rPr lang="en-US" altLang="ja-JP" sz="1100" b="1">
                <a:solidFill>
                  <a:srgbClr val="FF0000"/>
                </a:solidFill>
                <a:latin typeface="Meiryo UI" pitchFamily="50" charset="-128"/>
                <a:ea typeface="Meiryo UI" pitchFamily="50" charset="-128"/>
                <a:cs typeface="Meiryo UI" panose="020B0604030504040204" pitchFamily="50" charset="-128"/>
              </a:rPr>
              <a:t>/1,741</a:t>
            </a:r>
            <a:r>
              <a:rPr lang="ja-JP" altLang="en-US" sz="1100" b="1">
                <a:solidFill>
                  <a:srgbClr val="FF0000"/>
                </a:solidFill>
                <a:latin typeface="Meiryo UI" pitchFamily="50" charset="-128"/>
                <a:ea typeface="Meiryo UI" pitchFamily="50" charset="-128"/>
                <a:cs typeface="Meiryo UI" panose="020B0604030504040204" pitchFamily="50" charset="-128"/>
              </a:rPr>
              <a:t>市区町村</a:t>
            </a:r>
            <a:r>
              <a:rPr lang="en-US" altLang="ja-JP" sz="1100" b="1">
                <a:solidFill>
                  <a:srgbClr val="FF0000"/>
                </a:solidFill>
                <a:latin typeface="Meiryo UI" pitchFamily="50" charset="-128"/>
                <a:ea typeface="Meiryo UI" pitchFamily="50" charset="-128"/>
                <a:cs typeface="Meiryo UI" panose="020B0604030504040204" pitchFamily="50" charset="-128"/>
              </a:rPr>
              <a:t>)</a:t>
            </a:r>
            <a:endParaRPr lang="ja-JP" altLang="en-US" sz="1100" b="1">
              <a:solidFill>
                <a:srgbClr val="FF0000"/>
              </a:solidFill>
              <a:latin typeface="Meiryo UI" pitchFamily="50" charset="-128"/>
              <a:ea typeface="Meiryo UI" pitchFamily="50" charset="-128"/>
              <a:cs typeface="Meiryo UI" panose="020B0604030504040204" pitchFamily="50" charset="-128"/>
            </a:endParaRPr>
          </a:p>
        </p:txBody>
      </p:sp>
      <p:sp>
        <p:nvSpPr>
          <p:cNvPr id="41" name="テキスト ボックス 40"/>
          <p:cNvSpPr txBox="1"/>
          <p:nvPr/>
        </p:nvSpPr>
        <p:spPr>
          <a:xfrm>
            <a:off x="6911800" y="5523824"/>
            <a:ext cx="756000" cy="246221"/>
          </a:xfrm>
          <a:prstGeom prst="rect">
            <a:avLst/>
          </a:prstGeom>
          <a:solidFill>
            <a:srgbClr val="C9E8FF"/>
          </a:solidFill>
        </p:spPr>
        <p:txBody>
          <a:bodyPr wrap="square" rtlCol="0">
            <a:spAutoFit/>
          </a:bodyPr>
          <a:lstStyle/>
          <a:p>
            <a:pPr algn="just"/>
            <a:r>
              <a:rPr lang="ja-JP" altLang="en-US" sz="1000" b="1">
                <a:latin typeface="Meiryo UI" panose="020B0604030504040204" pitchFamily="50" charset="-128"/>
                <a:ea typeface="Meiryo UI" panose="020B0604030504040204" pitchFamily="50" charset="-128"/>
                <a:cs typeface="Meiryo UI" panose="020B0604030504040204" pitchFamily="50" charset="-128"/>
              </a:rPr>
              <a:t>経常収支</a:t>
            </a:r>
            <a:endParaRPr kumimoji="1" lang="ja-JP" altLang="en-US" sz="10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円/楕円 42"/>
          <p:cNvSpPr/>
          <p:nvPr/>
        </p:nvSpPr>
        <p:spPr bwMode="auto">
          <a:xfrm>
            <a:off x="1838951" y="2614088"/>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bwMode="auto">
          <a:xfrm>
            <a:off x="4044190" y="797793"/>
            <a:ext cx="504000" cy="246221"/>
          </a:xfrm>
          <a:prstGeom prst="rect">
            <a:avLst/>
          </a:prstGeom>
          <a:solidFill>
            <a:srgbClr val="C9E8FF"/>
          </a:solidFill>
        </p:spPr>
        <p:txBody>
          <a:bodyPr wrap="square" rtlCol="0">
            <a:spAutoFit/>
          </a:bodyPr>
          <a:lstStyle/>
          <a:p>
            <a:pPr algn="just"/>
            <a:r>
              <a:rPr lang="ja-JP" altLang="en-US" sz="1000" b="1">
                <a:latin typeface="Meiryo UI" panose="020B0604030504040204" pitchFamily="50" charset="-128"/>
                <a:ea typeface="Meiryo UI" panose="020B0604030504040204" pitchFamily="50" charset="-128"/>
                <a:cs typeface="Meiryo UI" panose="020B0604030504040204" pitchFamily="50" charset="-128"/>
              </a:rPr>
              <a:t>通勤</a:t>
            </a:r>
          </a:p>
        </p:txBody>
      </p:sp>
      <p:sp>
        <p:nvSpPr>
          <p:cNvPr id="45" name="テキスト ボックス 44"/>
          <p:cNvSpPr txBox="1"/>
          <p:nvPr/>
        </p:nvSpPr>
        <p:spPr>
          <a:xfrm>
            <a:off x="3959477" y="1025363"/>
            <a:ext cx="1152000" cy="246221"/>
          </a:xfrm>
          <a:prstGeom prst="rect">
            <a:avLst/>
          </a:prstGeom>
          <a:noFill/>
        </p:spPr>
        <p:txBody>
          <a:bodyPr wrap="square" rtlCol="0">
            <a:spAutoFit/>
          </a:bodyPr>
          <a:lstStyle>
            <a:defPPr>
              <a:defRPr lang="ja-JP"/>
            </a:defPPr>
            <a:lvl1pPr>
              <a:defRPr sz="1000" b="1">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a:t>GRP</a:t>
            </a:r>
            <a:r>
              <a:rPr lang="ja-JP" altLang="en-US"/>
              <a:t>の</a:t>
            </a:r>
            <a:r>
              <a:rPr lang="en-US" altLang="ja-JP"/>
              <a:t>3.6%</a:t>
            </a:r>
          </a:p>
        </p:txBody>
      </p:sp>
      <p:sp>
        <p:nvSpPr>
          <p:cNvPr id="46" name="テキスト ボックス 45"/>
          <p:cNvSpPr txBox="1"/>
          <p:nvPr/>
        </p:nvSpPr>
        <p:spPr>
          <a:xfrm>
            <a:off x="1749141" y="1022932"/>
            <a:ext cx="1152000" cy="246221"/>
          </a:xfrm>
          <a:prstGeom prst="rect">
            <a:avLst/>
          </a:prstGeom>
          <a:noFill/>
        </p:spPr>
        <p:txBody>
          <a:bodyPr wrap="square" rtlCol="0">
            <a:spAutoFit/>
          </a:bodyPr>
          <a:lstStyle/>
          <a:p>
            <a:r>
              <a:rPr lang="en-US" altLang="ja-JP" sz="1000" b="1">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a:latin typeface="Meiryo UI" panose="020B0604030504040204" pitchFamily="50" charset="-128"/>
                <a:ea typeface="Meiryo UI" panose="020B0604030504040204" pitchFamily="50" charset="-128"/>
                <a:cs typeface="Meiryo UI" panose="020B0604030504040204" pitchFamily="50" charset="-128"/>
              </a:rPr>
              <a:t>9.6%</a:t>
            </a:r>
            <a:endParaRPr kumimoji="1" lang="en-US" altLang="ja-JP" sz="10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2366634" y="672196"/>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a:t>▲</a:t>
            </a:r>
          </a:p>
        </p:txBody>
      </p:sp>
      <p:sp>
        <p:nvSpPr>
          <p:cNvPr id="48" name="テキスト ボックス 47"/>
          <p:cNvSpPr txBox="1"/>
          <p:nvPr/>
        </p:nvSpPr>
        <p:spPr>
          <a:xfrm>
            <a:off x="5689605" y="1512815"/>
            <a:ext cx="2016000" cy="430887"/>
          </a:xfrm>
          <a:prstGeom prst="rect">
            <a:avLst/>
          </a:prstGeom>
          <a:noFill/>
          <a:ln w="19050">
            <a:solidFill>
              <a:srgbClr val="0070C0"/>
            </a:solidFill>
            <a:prstDash val="sysDash"/>
          </a:ln>
        </p:spPr>
        <p:txBody>
          <a:bodyPr wrap="square" rtlCol="0">
            <a:normAutofit/>
          </a:bodyPr>
          <a:lstStyle/>
          <a:p>
            <a:r>
              <a:rPr lang="en-US" altLang="ja-JP"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人当たり所得</a:t>
            </a:r>
            <a:r>
              <a:rPr lang="en-US" altLang="ja-JP"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441.8</a:t>
            </a:r>
            <a:r>
              <a:rPr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p>
          <a:p>
            <a:r>
              <a:rPr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全国平均</a:t>
            </a:r>
            <a:r>
              <a:rPr lang="en-US" altLang="ja-JP"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427.3</a:t>
            </a:r>
            <a:r>
              <a:rPr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p>
        </p:txBody>
      </p:sp>
      <p:sp>
        <p:nvSpPr>
          <p:cNvPr id="49" name="テキスト ボックス 48"/>
          <p:cNvSpPr txBox="1"/>
          <p:nvPr/>
        </p:nvSpPr>
        <p:spPr>
          <a:xfrm>
            <a:off x="6059767" y="902805"/>
            <a:ext cx="1152000" cy="246221"/>
          </a:xfrm>
          <a:prstGeom prst="rect">
            <a:avLst/>
          </a:prstGeom>
          <a:noFill/>
        </p:spPr>
        <p:txBody>
          <a:bodyPr wrap="square" rtlCol="0">
            <a:spAutoFit/>
          </a:bodyPr>
          <a:lstStyle>
            <a:defPPr>
              <a:defRPr lang="ja-JP"/>
            </a:defPPr>
            <a:lvl1pPr>
              <a:defRPr sz="1000" b="1">
                <a:latin typeface="Meiryo UI" panose="020B0604030504040204" pitchFamily="50" charset="-128"/>
                <a:ea typeface="Meiryo UI" panose="020B0604030504040204" pitchFamily="50" charset="-128"/>
                <a:cs typeface="Meiryo UI" panose="020B0604030504040204" pitchFamily="50" charset="-128"/>
              </a:defRPr>
            </a:lvl1pPr>
          </a:lstStyle>
          <a:p>
            <a:pPr algn="r"/>
            <a:r>
              <a:rPr lang="en-US" altLang="ja-JP"/>
              <a:t>GRP</a:t>
            </a:r>
            <a:r>
              <a:rPr lang="ja-JP" altLang="en-US"/>
              <a:t>の</a:t>
            </a:r>
            <a:r>
              <a:rPr lang="en-US" altLang="ja-JP"/>
              <a:t>7.1%</a:t>
            </a:r>
          </a:p>
        </p:txBody>
      </p:sp>
      <p:sp>
        <p:nvSpPr>
          <p:cNvPr id="50" name="円/楕円 49"/>
          <p:cNvSpPr/>
          <p:nvPr/>
        </p:nvSpPr>
        <p:spPr bwMode="auto">
          <a:xfrm>
            <a:off x="6304713" y="5270563"/>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6911800" y="5974750"/>
            <a:ext cx="800219" cy="276999"/>
          </a:xfrm>
          <a:prstGeom prst="rect">
            <a:avLst/>
          </a:prstGeom>
          <a:solidFill>
            <a:srgbClr val="FFFF00"/>
          </a:solidFill>
        </p:spPr>
        <p:txBody>
          <a:bodyPr wrap="none" rtlCol="0">
            <a:spAutoFit/>
          </a:bodyPr>
          <a:lstStyle>
            <a:defPPr>
              <a:defRPr lang="ja-JP"/>
            </a:defPPr>
            <a:lvl1pPr>
              <a:defRPr sz="1200" b="1">
                <a:solidFill>
                  <a:srgbClr val="FF0000"/>
                </a:solidFill>
                <a:latin typeface="Meiryo UI" pitchFamily="50" charset="-128"/>
                <a:ea typeface="Meiryo UI" pitchFamily="50" charset="-128"/>
                <a:cs typeface="Meiryo UI" panose="020B0604030504040204" pitchFamily="50" charset="-128"/>
              </a:defRPr>
            </a:lvl1pPr>
          </a:lstStyle>
          <a:p>
            <a:r>
              <a:rPr lang="en-US" altLang="ja-JP"/>
              <a:t>366</a:t>
            </a:r>
            <a:r>
              <a:rPr lang="ja-JP" altLang="en-US"/>
              <a:t>億円</a:t>
            </a:r>
          </a:p>
        </p:txBody>
      </p:sp>
      <p:sp>
        <p:nvSpPr>
          <p:cNvPr id="52" name="円/楕円 51"/>
          <p:cNvSpPr/>
          <p:nvPr/>
        </p:nvSpPr>
        <p:spPr bwMode="auto">
          <a:xfrm>
            <a:off x="7341690" y="4594551"/>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5892218" y="4691437"/>
            <a:ext cx="962123" cy="276999"/>
          </a:xfrm>
          <a:prstGeom prst="rect">
            <a:avLst/>
          </a:prstGeom>
          <a:solidFill>
            <a:srgbClr val="FFFF00"/>
          </a:solidFill>
        </p:spPr>
        <p:txBody>
          <a:bodyPr wrap="none" rtlCol="0">
            <a:spAutoFit/>
          </a:bodyPr>
          <a:lstStyle/>
          <a:p>
            <a:r>
              <a:rPr lang="en-US" altLang="ja-JP" sz="1200" b="1">
                <a:solidFill>
                  <a:srgbClr val="FF0000"/>
                </a:solidFill>
                <a:latin typeface="Meiryo UI" pitchFamily="50" charset="-128"/>
                <a:ea typeface="Meiryo UI" pitchFamily="50" charset="-128"/>
                <a:cs typeface="Meiryo UI" panose="020B0604030504040204" pitchFamily="50" charset="-128"/>
              </a:rPr>
              <a:t>6,688</a:t>
            </a:r>
            <a:r>
              <a:rPr lang="ja-JP" altLang="en-US" sz="1200" b="1">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a:solidFill>
                <a:srgbClr val="FF0000"/>
              </a:solidFill>
              <a:latin typeface="Meiryo UI" pitchFamily="50" charset="-128"/>
              <a:ea typeface="Meiryo UI" pitchFamily="50" charset="-128"/>
              <a:cs typeface="Meiryo UI" panose="020B0604030504040204" pitchFamily="50" charset="-128"/>
            </a:endParaRPr>
          </a:p>
        </p:txBody>
      </p:sp>
      <p:sp>
        <p:nvSpPr>
          <p:cNvPr id="54" name="テキスト ボックス 53"/>
          <p:cNvSpPr txBox="1"/>
          <p:nvPr/>
        </p:nvSpPr>
        <p:spPr>
          <a:xfrm>
            <a:off x="6502116" y="5865853"/>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a:t>○</a:t>
            </a:r>
          </a:p>
        </p:txBody>
      </p:sp>
      <p:sp>
        <p:nvSpPr>
          <p:cNvPr id="55" name="テキスト ボックス 54"/>
          <p:cNvSpPr txBox="1"/>
          <p:nvPr/>
        </p:nvSpPr>
        <p:spPr>
          <a:xfrm>
            <a:off x="4500221" y="677067"/>
            <a:ext cx="442750" cy="400110"/>
          </a:xfrm>
          <a:prstGeom prst="rect">
            <a:avLst/>
          </a:prstGeom>
          <a:noFill/>
        </p:spPr>
        <p:txBody>
          <a:bodyPr wrap="none" rtlCol="0">
            <a:spAutoFit/>
          </a:bodyPr>
          <a:lstStyle/>
          <a:p>
            <a:r>
              <a:rPr kumimoji="1" lang="ja-JP" altLang="en-US" b="1">
                <a:solidFill>
                  <a:srgbClr val="FF0000"/>
                </a:solidFill>
                <a:latin typeface="HGP創英角ｺﾞｼｯｸUB" pitchFamily="50" charset="-128"/>
                <a:ea typeface="HGP創英角ｺﾞｼｯｸUB" pitchFamily="50" charset="-128"/>
                <a:cs typeface="Meiryo UI" panose="020B0604030504040204" pitchFamily="50" charset="-128"/>
              </a:rPr>
              <a:t>▲</a:t>
            </a:r>
          </a:p>
        </p:txBody>
      </p:sp>
      <p:sp>
        <p:nvSpPr>
          <p:cNvPr id="56" name="テキスト ボックス 55"/>
          <p:cNvSpPr txBox="1"/>
          <p:nvPr/>
        </p:nvSpPr>
        <p:spPr>
          <a:xfrm>
            <a:off x="5704995" y="1217503"/>
            <a:ext cx="1189749" cy="261610"/>
          </a:xfrm>
          <a:prstGeom prst="rect">
            <a:avLst/>
          </a:prstGeom>
          <a:solidFill>
            <a:srgbClr val="002060"/>
          </a:solidFill>
        </p:spPr>
        <p:txBody>
          <a:bodyPr wrap="none" rtlCol="0">
            <a:spAutoFit/>
          </a:bodyPr>
          <a:lstStyle/>
          <a:p>
            <a:r>
              <a:rPr lang="ja-JP" altLang="en-US" sz="1100" b="1">
                <a:solidFill>
                  <a:schemeClr val="bg1"/>
                </a:solidFill>
                <a:latin typeface="Meiryo UI" pitchFamily="50" charset="-128"/>
                <a:ea typeface="Meiryo UI" pitchFamily="50" charset="-128"/>
                <a:cs typeface="Meiryo UI" panose="020B0604030504040204" pitchFamily="50" charset="-128"/>
              </a:rPr>
              <a:t>地域住民所得</a:t>
            </a:r>
            <a:r>
              <a:rPr lang="ja-JP" altLang="en-US" sz="1100" b="1" baseline="30000">
                <a:solidFill>
                  <a:schemeClr val="bg1"/>
                </a:solidFill>
                <a:latin typeface="Meiryo UI" pitchFamily="50" charset="-128"/>
                <a:ea typeface="Meiryo UI" pitchFamily="50" charset="-128"/>
                <a:cs typeface="Meiryo UI" panose="020B0604030504040204" pitchFamily="50" charset="-128"/>
              </a:rPr>
              <a:t>注</a:t>
            </a:r>
            <a:r>
              <a:rPr lang="en-US" altLang="ja-JP" sz="1100" b="1" baseline="30000">
                <a:solidFill>
                  <a:schemeClr val="bg1"/>
                </a:solidFill>
                <a:latin typeface="Meiryo UI" pitchFamily="50" charset="-128"/>
                <a:ea typeface="Meiryo UI" pitchFamily="50" charset="-128"/>
                <a:cs typeface="Meiryo UI" panose="020B0604030504040204" pitchFamily="50" charset="-128"/>
              </a:rPr>
              <a:t>1</a:t>
            </a:r>
            <a:endParaRPr kumimoji="1" lang="ja-JP" altLang="en-US" sz="1100" b="1" baseline="30000">
              <a:solidFill>
                <a:schemeClr val="bg1"/>
              </a:solidFill>
              <a:latin typeface="Meiryo UI" pitchFamily="50" charset="-128"/>
              <a:ea typeface="Meiryo UI" pitchFamily="50" charset="-128"/>
              <a:cs typeface="Meiryo UI" panose="020B0604030504040204" pitchFamily="50" charset="-128"/>
            </a:endParaRPr>
          </a:p>
        </p:txBody>
      </p:sp>
      <p:sp>
        <p:nvSpPr>
          <p:cNvPr id="57" name="テキスト ボックス 56"/>
          <p:cNvSpPr txBox="1"/>
          <p:nvPr/>
        </p:nvSpPr>
        <p:spPr>
          <a:xfrm>
            <a:off x="72225" y="5250113"/>
            <a:ext cx="889987" cy="261610"/>
          </a:xfrm>
          <a:prstGeom prst="rect">
            <a:avLst/>
          </a:prstGeom>
          <a:solidFill>
            <a:srgbClr val="002060"/>
          </a:solidFill>
        </p:spPr>
        <p:txBody>
          <a:bodyPr wrap="none" rtlCol="0">
            <a:spAutoFit/>
          </a:bodyPr>
          <a:lstStyle/>
          <a:p>
            <a:r>
              <a:rPr lang="ja-JP" altLang="en-US" sz="1100" b="1">
                <a:solidFill>
                  <a:schemeClr val="bg1"/>
                </a:solidFill>
                <a:latin typeface="Meiryo UI" pitchFamily="50" charset="-128"/>
                <a:ea typeface="Meiryo UI" pitchFamily="50" charset="-128"/>
                <a:cs typeface="Meiryo UI" panose="020B0604030504040204" pitchFamily="50" charset="-128"/>
              </a:rPr>
              <a:t>労働生産性</a:t>
            </a:r>
            <a:endParaRPr kumimoji="1" lang="ja-JP" altLang="en-US" sz="1100" b="1">
              <a:solidFill>
                <a:schemeClr val="bg1"/>
              </a:solidFill>
              <a:latin typeface="Meiryo UI" pitchFamily="50" charset="-128"/>
              <a:ea typeface="Meiryo UI" pitchFamily="50" charset="-128"/>
              <a:cs typeface="Meiryo UI" panose="020B0604030504040204" pitchFamily="50" charset="-128"/>
            </a:endParaRPr>
          </a:p>
        </p:txBody>
      </p:sp>
      <p:sp>
        <p:nvSpPr>
          <p:cNvPr id="58" name="テキスト ボックス 57"/>
          <p:cNvSpPr txBox="1"/>
          <p:nvPr/>
        </p:nvSpPr>
        <p:spPr>
          <a:xfrm>
            <a:off x="2097724" y="5567036"/>
            <a:ext cx="2052000" cy="430887"/>
          </a:xfrm>
          <a:prstGeom prst="rect">
            <a:avLst/>
          </a:prstGeom>
          <a:noFill/>
          <a:ln w="19050">
            <a:solidFill>
              <a:srgbClr val="0070C0"/>
            </a:solidFill>
            <a:prstDash val="sysDash"/>
          </a:ln>
        </p:spPr>
        <p:txBody>
          <a:bodyPr wrap="square" rtlCol="0">
            <a:normAutofit/>
          </a:bodyPr>
          <a:lstStyle/>
          <a:p>
            <a:r>
              <a:rPr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平均生産性</a:t>
            </a:r>
            <a:r>
              <a:rPr lang="en-US" altLang="ja-JP"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50.9</a:t>
            </a:r>
            <a:r>
              <a:rPr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/TJ</a:t>
            </a:r>
          </a:p>
          <a:p>
            <a:r>
              <a:rPr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全国平均</a:t>
            </a:r>
            <a:r>
              <a:rPr lang="en-US" altLang="ja-JP"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88.3</a:t>
            </a:r>
            <a:r>
              <a:rPr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100" b="1">
                <a:solidFill>
                  <a:srgbClr val="0070C0"/>
                </a:solidFill>
                <a:latin typeface="Meiryo UI" panose="020B0604030504040204" pitchFamily="50" charset="-128"/>
                <a:ea typeface="Meiryo UI" panose="020B0604030504040204" pitchFamily="50" charset="-128"/>
                <a:cs typeface="Meiryo UI" panose="020B0604030504040204" pitchFamily="50" charset="-128"/>
              </a:rPr>
              <a:t>/TJ</a:t>
            </a:r>
            <a:endParaRPr kumimoji="1" lang="ja-JP" altLang="en-US" sz="1100" b="1">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2037994" y="5981624"/>
            <a:ext cx="1972015" cy="261610"/>
          </a:xfrm>
          <a:prstGeom prst="rect">
            <a:avLst/>
          </a:prstGeom>
          <a:noFill/>
        </p:spPr>
        <p:txBody>
          <a:bodyPr wrap="none">
            <a:spAutoFit/>
          </a:bodyPr>
          <a:lstStyle/>
          <a:p>
            <a:r>
              <a:rPr lang="en-US" altLang="ja-JP" sz="1100" b="1">
                <a:solidFill>
                  <a:srgbClr val="FF0000"/>
                </a:solidFill>
                <a:latin typeface="Meiryo UI" pitchFamily="50" charset="-128"/>
                <a:ea typeface="Meiryo UI" pitchFamily="50" charset="-128"/>
                <a:cs typeface="Meiryo UI" panose="020B0604030504040204" pitchFamily="50" charset="-128"/>
              </a:rPr>
              <a:t>(1,528</a:t>
            </a:r>
            <a:r>
              <a:rPr lang="ja-JP" altLang="en-US" sz="1100" b="1">
                <a:solidFill>
                  <a:srgbClr val="FF0000"/>
                </a:solidFill>
                <a:latin typeface="Meiryo UI" pitchFamily="50" charset="-128"/>
                <a:ea typeface="Meiryo UI" pitchFamily="50" charset="-128"/>
                <a:cs typeface="Meiryo UI" panose="020B0604030504040204" pitchFamily="50" charset="-128"/>
              </a:rPr>
              <a:t>位</a:t>
            </a:r>
            <a:r>
              <a:rPr lang="en-US" altLang="ja-JP" sz="1100" b="1">
                <a:solidFill>
                  <a:srgbClr val="FF0000"/>
                </a:solidFill>
                <a:latin typeface="Meiryo UI" pitchFamily="50" charset="-128"/>
                <a:ea typeface="Meiryo UI" pitchFamily="50" charset="-128"/>
                <a:cs typeface="Meiryo UI" panose="020B0604030504040204" pitchFamily="50" charset="-128"/>
              </a:rPr>
              <a:t>/1,741</a:t>
            </a:r>
            <a:r>
              <a:rPr lang="ja-JP" altLang="en-US" sz="1100" b="1">
                <a:solidFill>
                  <a:srgbClr val="FF0000"/>
                </a:solidFill>
                <a:latin typeface="Meiryo UI" pitchFamily="50" charset="-128"/>
                <a:ea typeface="Meiryo UI" pitchFamily="50" charset="-128"/>
                <a:cs typeface="Meiryo UI" panose="020B0604030504040204" pitchFamily="50" charset="-128"/>
              </a:rPr>
              <a:t>市区町村</a:t>
            </a:r>
            <a:r>
              <a:rPr lang="en-US" altLang="ja-JP" sz="1100" b="1">
                <a:solidFill>
                  <a:srgbClr val="FF0000"/>
                </a:solidFill>
                <a:latin typeface="Meiryo UI" pitchFamily="50" charset="-128"/>
                <a:ea typeface="Meiryo UI" pitchFamily="50" charset="-128"/>
                <a:cs typeface="Meiryo UI" panose="020B0604030504040204" pitchFamily="50" charset="-128"/>
              </a:rPr>
              <a:t>)</a:t>
            </a:r>
          </a:p>
        </p:txBody>
      </p:sp>
      <p:sp>
        <p:nvSpPr>
          <p:cNvPr id="60" name="テキスト ボックス 59"/>
          <p:cNvSpPr txBox="1"/>
          <p:nvPr/>
        </p:nvSpPr>
        <p:spPr>
          <a:xfrm>
            <a:off x="2097725" y="5245423"/>
            <a:ext cx="1207382" cy="261610"/>
          </a:xfrm>
          <a:prstGeom prst="rect">
            <a:avLst/>
          </a:prstGeom>
          <a:solidFill>
            <a:srgbClr val="002060"/>
          </a:solidFill>
        </p:spPr>
        <p:txBody>
          <a:bodyPr wrap="none" rtlCol="0">
            <a:spAutoFit/>
          </a:bodyPr>
          <a:lstStyle/>
          <a:p>
            <a:r>
              <a:rPr lang="ja-JP" altLang="en-US" sz="1100" b="1">
                <a:solidFill>
                  <a:schemeClr val="bg1"/>
                </a:solidFill>
                <a:latin typeface="Meiryo UI" pitchFamily="50" charset="-128"/>
                <a:ea typeface="Meiryo UI" pitchFamily="50" charset="-128"/>
                <a:cs typeface="Meiryo UI" panose="020B0604030504040204" pitchFamily="50" charset="-128"/>
              </a:rPr>
              <a:t>エネルギー生産性</a:t>
            </a:r>
            <a:endParaRPr kumimoji="1" lang="ja-JP" altLang="en-US" sz="1100" b="1">
              <a:solidFill>
                <a:schemeClr val="bg1"/>
              </a:solidFill>
              <a:latin typeface="Meiryo UI" pitchFamily="50" charset="-128"/>
              <a:ea typeface="Meiryo UI" pitchFamily="50" charset="-128"/>
              <a:cs typeface="Meiryo UI" panose="020B0604030504040204" pitchFamily="50" charset="-128"/>
            </a:endParaRPr>
          </a:p>
        </p:txBody>
      </p:sp>
      <p:sp>
        <p:nvSpPr>
          <p:cNvPr id="65" name="通勤矢印"/>
          <p:cNvSpPr/>
          <p:nvPr/>
        </p:nvSpPr>
        <p:spPr bwMode="auto">
          <a:xfrm rot="10800000" flipV="1">
            <a:off x="3480590" y="901479"/>
            <a:ext cx="576000" cy="828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8533708" y="4124886"/>
            <a:ext cx="442750" cy="400110"/>
          </a:xfrm>
          <a:prstGeom prst="rect">
            <a:avLst/>
          </a:prstGeom>
          <a:noFill/>
        </p:spPr>
        <p:txBody>
          <a:bodyPr wrap="none" rtlCol="0">
            <a:spAutoFit/>
          </a:bodyPr>
          <a:lstStyle/>
          <a:p>
            <a:r>
              <a:rPr kumimoji="1" lang="ja-JP" altLang="en-US" b="1">
                <a:solidFill>
                  <a:srgbClr val="FF0000"/>
                </a:solidFill>
                <a:latin typeface="HGP創英角ｺﾞｼｯｸUB" pitchFamily="50" charset="-128"/>
                <a:ea typeface="HGP創英角ｺﾞｼｯｸUB" pitchFamily="50" charset="-128"/>
                <a:cs typeface="Meiryo UI" panose="020B0604030504040204" pitchFamily="50" charset="-128"/>
              </a:rPr>
              <a:t>▲</a:t>
            </a:r>
          </a:p>
        </p:txBody>
      </p:sp>
      <p:sp>
        <p:nvSpPr>
          <p:cNvPr id="67" name="テキスト ボックス 66"/>
          <p:cNvSpPr txBox="1"/>
          <p:nvPr/>
        </p:nvSpPr>
        <p:spPr>
          <a:xfrm>
            <a:off x="8294831" y="2852185"/>
            <a:ext cx="442750" cy="400110"/>
          </a:xfrm>
          <a:prstGeom prst="rect">
            <a:avLst/>
          </a:prstGeom>
          <a:noFill/>
        </p:spPr>
        <p:txBody>
          <a:bodyPr wrap="none" rtlCol="0">
            <a:spAutoFit/>
          </a:bodyPr>
          <a:lstStyle/>
          <a:p>
            <a:r>
              <a:rPr kumimoji="1" lang="ja-JP" altLang="en-US" b="1">
                <a:solidFill>
                  <a:srgbClr val="FF0000"/>
                </a:solidFill>
                <a:latin typeface="HGP創英角ｺﾞｼｯｸUB" pitchFamily="50" charset="-128"/>
                <a:ea typeface="HGP創英角ｺﾞｼｯｸUB" pitchFamily="50" charset="-128"/>
                <a:cs typeface="Meiryo UI" panose="020B0604030504040204" pitchFamily="50" charset="-128"/>
              </a:rPr>
              <a:t>○</a:t>
            </a:r>
          </a:p>
        </p:txBody>
      </p:sp>
      <p:sp>
        <p:nvSpPr>
          <p:cNvPr id="68" name="テキスト ボックス 67"/>
          <p:cNvSpPr txBox="1"/>
          <p:nvPr/>
        </p:nvSpPr>
        <p:spPr>
          <a:xfrm>
            <a:off x="902926" y="5161425"/>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a:t>▲</a:t>
            </a:r>
          </a:p>
        </p:txBody>
      </p:sp>
      <p:sp>
        <p:nvSpPr>
          <p:cNvPr id="69" name="テキスト ボックス 68"/>
          <p:cNvSpPr txBox="1"/>
          <p:nvPr/>
        </p:nvSpPr>
        <p:spPr>
          <a:xfrm>
            <a:off x="7771378" y="3184662"/>
            <a:ext cx="1152000" cy="246221"/>
          </a:xfrm>
          <a:prstGeom prst="rect">
            <a:avLst/>
          </a:prstGeom>
          <a:noFill/>
        </p:spPr>
        <p:txBody>
          <a:bodyPr wrap="square" rtlCol="0">
            <a:spAutoFit/>
          </a:bodyPr>
          <a:lstStyle/>
          <a:p>
            <a:r>
              <a:rPr lang="en-US" altLang="ja-JP" sz="1000" b="1">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a:latin typeface="Meiryo UI" panose="020B0604030504040204" pitchFamily="50" charset="-128"/>
                <a:ea typeface="Meiryo UI" panose="020B0604030504040204" pitchFamily="50" charset="-128"/>
                <a:cs typeface="Meiryo UI" panose="020B0604030504040204" pitchFamily="50" charset="-128"/>
              </a:rPr>
              <a:t>2.0%</a:t>
            </a:r>
            <a:endParaRPr kumimoji="1" lang="en-US" altLang="ja-JP" sz="1000" b="1">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8001949" y="4470801"/>
            <a:ext cx="1152000" cy="246221"/>
          </a:xfrm>
          <a:prstGeom prst="rect">
            <a:avLst/>
          </a:prstGeom>
          <a:noFill/>
        </p:spPr>
        <p:txBody>
          <a:bodyPr wrap="square" rtlCol="0">
            <a:spAutoFit/>
          </a:bodyPr>
          <a:lstStyle/>
          <a:p>
            <a:r>
              <a:rPr lang="en-US" altLang="ja-JP" sz="1000" b="1">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a:latin typeface="Meiryo UI" panose="020B0604030504040204" pitchFamily="50" charset="-128"/>
                <a:ea typeface="Meiryo UI" panose="020B0604030504040204" pitchFamily="50" charset="-128"/>
                <a:cs typeface="Meiryo UI" panose="020B0604030504040204" pitchFamily="50" charset="-128"/>
              </a:rPr>
              <a:t>1.4%</a:t>
            </a:r>
            <a:endParaRPr kumimoji="1" lang="en-US" altLang="ja-JP" sz="1000" b="1">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6902093" y="5745927"/>
            <a:ext cx="1152000" cy="253916"/>
          </a:xfrm>
          <a:prstGeom prst="rect">
            <a:avLst/>
          </a:prstGeom>
          <a:noFill/>
        </p:spPr>
        <p:txBody>
          <a:bodyPr wrap="square" rtlCol="0">
            <a:spAutoFit/>
          </a:bodyPr>
          <a:lstStyle/>
          <a:p>
            <a:r>
              <a:rPr lang="en-US" altLang="ja-JP" sz="1000" b="1">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a:latin typeface="Meiryo UI" panose="020B0604030504040204" pitchFamily="50" charset="-128"/>
                <a:ea typeface="Meiryo UI" panose="020B0604030504040204" pitchFamily="50" charset="-128"/>
                <a:cs typeface="Meiryo UI" panose="020B0604030504040204" pitchFamily="50" charset="-128"/>
              </a:rPr>
              <a:t>5.5%</a:t>
            </a:r>
            <a:endParaRPr kumimoji="1" lang="en-US" altLang="ja-JP" sz="1000" b="1">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TB11"/>
          <p:cNvSpPr txBox="1"/>
          <p:nvPr/>
        </p:nvSpPr>
        <p:spPr>
          <a:xfrm>
            <a:off x="7681544" y="5429649"/>
            <a:ext cx="365760" cy="400110"/>
          </a:xfrm>
          <a:prstGeom prst="rect">
            <a:avLst/>
          </a:prstGeom>
          <a:noFill/>
        </p:spPr>
        <p:txBody>
          <a:bodyPr wrap="square" rtlCol="0">
            <a:spAutoFit/>
          </a:bodyPr>
          <a:lstStyle/>
          <a:p>
            <a:pPr algn="ctr"/>
            <a:r>
              <a:rPr kumimoji="1" lang="ja-JP" altLang="en-US" b="1">
                <a:solidFill>
                  <a:schemeClr val="accent6">
                    <a:lumMod val="75000"/>
                  </a:schemeClr>
                </a:solidFill>
                <a:latin typeface="Meiryo UI" pitchFamily="50" charset="-128"/>
                <a:ea typeface="Meiryo UI" pitchFamily="50" charset="-128"/>
              </a:rPr>
              <a:t>⑪</a:t>
            </a:r>
          </a:p>
        </p:txBody>
      </p:sp>
      <p:sp>
        <p:nvSpPr>
          <p:cNvPr id="75" name="TB10"/>
          <p:cNvSpPr txBox="1"/>
          <p:nvPr/>
        </p:nvSpPr>
        <p:spPr>
          <a:xfrm>
            <a:off x="7693854" y="4087229"/>
            <a:ext cx="365760" cy="400110"/>
          </a:xfrm>
          <a:prstGeom prst="rect">
            <a:avLst/>
          </a:prstGeom>
          <a:noFill/>
        </p:spPr>
        <p:txBody>
          <a:bodyPr wrap="square" rtlCol="0">
            <a:spAutoFit/>
          </a:bodyPr>
          <a:lstStyle/>
          <a:p>
            <a:pPr algn="ctr"/>
            <a:r>
              <a:rPr lang="ja-JP" altLang="en-US" b="1">
                <a:solidFill>
                  <a:schemeClr val="accent6">
                    <a:lumMod val="75000"/>
                  </a:schemeClr>
                </a:solidFill>
                <a:latin typeface="Meiryo UI" pitchFamily="50" charset="-128"/>
                <a:ea typeface="Meiryo UI" pitchFamily="50" charset="-128"/>
              </a:rPr>
              <a:t>⑩</a:t>
            </a:r>
            <a:endParaRPr kumimoji="1" lang="ja-JP" altLang="en-US" b="1">
              <a:solidFill>
                <a:schemeClr val="accent6">
                  <a:lumMod val="75000"/>
                </a:schemeClr>
              </a:solidFill>
              <a:latin typeface="Meiryo UI" pitchFamily="50" charset="-128"/>
              <a:ea typeface="Meiryo UI" pitchFamily="50" charset="-128"/>
            </a:endParaRPr>
          </a:p>
        </p:txBody>
      </p:sp>
      <p:sp>
        <p:nvSpPr>
          <p:cNvPr id="76" name="TB9"/>
          <p:cNvSpPr txBox="1"/>
          <p:nvPr/>
        </p:nvSpPr>
        <p:spPr>
          <a:xfrm>
            <a:off x="7448678" y="2855653"/>
            <a:ext cx="365760" cy="400110"/>
          </a:xfrm>
          <a:prstGeom prst="rect">
            <a:avLst/>
          </a:prstGeom>
          <a:noFill/>
        </p:spPr>
        <p:txBody>
          <a:bodyPr wrap="square" rtlCol="0">
            <a:spAutoFit/>
          </a:bodyPr>
          <a:lstStyle/>
          <a:p>
            <a:pPr algn="ctr"/>
            <a:r>
              <a:rPr lang="ja-JP" altLang="en-US" b="1">
                <a:solidFill>
                  <a:schemeClr val="accent6">
                    <a:lumMod val="75000"/>
                  </a:schemeClr>
                </a:solidFill>
                <a:latin typeface="Meiryo UI" pitchFamily="50" charset="-128"/>
                <a:ea typeface="Meiryo UI" pitchFamily="50" charset="-128"/>
              </a:rPr>
              <a:t>⑨</a:t>
            </a:r>
            <a:endParaRPr kumimoji="1" lang="ja-JP" altLang="en-US" b="1">
              <a:solidFill>
                <a:schemeClr val="accent6">
                  <a:lumMod val="75000"/>
                </a:schemeClr>
              </a:solidFill>
              <a:latin typeface="Meiryo UI" pitchFamily="50" charset="-128"/>
              <a:ea typeface="Meiryo UI" pitchFamily="50" charset="-128"/>
            </a:endParaRPr>
          </a:p>
        </p:txBody>
      </p:sp>
      <p:sp>
        <p:nvSpPr>
          <p:cNvPr id="77" name="TB8"/>
          <p:cNvSpPr txBox="1"/>
          <p:nvPr/>
        </p:nvSpPr>
        <p:spPr>
          <a:xfrm>
            <a:off x="7239889" y="1110545"/>
            <a:ext cx="365760" cy="400110"/>
          </a:xfrm>
          <a:prstGeom prst="rect">
            <a:avLst/>
          </a:prstGeom>
          <a:noFill/>
        </p:spPr>
        <p:txBody>
          <a:bodyPr wrap="square" rtlCol="0">
            <a:spAutoFit/>
          </a:bodyPr>
          <a:lstStyle/>
          <a:p>
            <a:pPr algn="ctr"/>
            <a:r>
              <a:rPr lang="ja-JP" altLang="en-US" b="1">
                <a:solidFill>
                  <a:schemeClr val="accent6">
                    <a:lumMod val="75000"/>
                  </a:schemeClr>
                </a:solidFill>
                <a:latin typeface="Meiryo UI" pitchFamily="50" charset="-128"/>
                <a:ea typeface="Meiryo UI" pitchFamily="50" charset="-128"/>
              </a:rPr>
              <a:t>⑧</a:t>
            </a:r>
            <a:endParaRPr kumimoji="1" lang="ja-JP" altLang="en-US" b="1">
              <a:solidFill>
                <a:schemeClr val="accent6">
                  <a:lumMod val="75000"/>
                </a:schemeClr>
              </a:solidFill>
              <a:latin typeface="Meiryo UI" pitchFamily="50" charset="-128"/>
              <a:ea typeface="Meiryo UI" pitchFamily="50" charset="-128"/>
            </a:endParaRPr>
          </a:p>
        </p:txBody>
      </p:sp>
      <p:sp>
        <p:nvSpPr>
          <p:cNvPr id="78" name="TB7"/>
          <p:cNvSpPr txBox="1"/>
          <p:nvPr/>
        </p:nvSpPr>
        <p:spPr>
          <a:xfrm>
            <a:off x="5021864" y="698300"/>
            <a:ext cx="365760" cy="400110"/>
          </a:xfrm>
          <a:prstGeom prst="rect">
            <a:avLst/>
          </a:prstGeom>
          <a:noFill/>
        </p:spPr>
        <p:txBody>
          <a:bodyPr wrap="square" rtlCol="0">
            <a:spAutoFit/>
          </a:bodyPr>
          <a:lstStyle/>
          <a:p>
            <a:pPr algn="ctr"/>
            <a:r>
              <a:rPr lang="ja-JP" altLang="en-US" b="1">
                <a:solidFill>
                  <a:schemeClr val="accent6">
                    <a:lumMod val="75000"/>
                  </a:schemeClr>
                </a:solidFill>
                <a:latin typeface="Meiryo UI" pitchFamily="50" charset="-128"/>
                <a:ea typeface="Meiryo UI" pitchFamily="50" charset="-128"/>
              </a:rPr>
              <a:t>⑦</a:t>
            </a:r>
            <a:endParaRPr kumimoji="1" lang="ja-JP" altLang="en-US" b="1">
              <a:solidFill>
                <a:schemeClr val="accent6">
                  <a:lumMod val="75000"/>
                </a:schemeClr>
              </a:solidFill>
              <a:latin typeface="Meiryo UI" pitchFamily="50" charset="-128"/>
              <a:ea typeface="Meiryo UI" pitchFamily="50" charset="-128"/>
            </a:endParaRPr>
          </a:p>
        </p:txBody>
      </p:sp>
      <p:sp>
        <p:nvSpPr>
          <p:cNvPr id="79" name="TB6"/>
          <p:cNvSpPr txBox="1"/>
          <p:nvPr/>
        </p:nvSpPr>
        <p:spPr>
          <a:xfrm>
            <a:off x="3675083" y="522475"/>
            <a:ext cx="365760" cy="400110"/>
          </a:xfrm>
          <a:prstGeom prst="rect">
            <a:avLst/>
          </a:prstGeom>
          <a:noFill/>
        </p:spPr>
        <p:txBody>
          <a:bodyPr wrap="square" rtlCol="0">
            <a:spAutoFit/>
          </a:bodyPr>
          <a:lstStyle/>
          <a:p>
            <a:pPr algn="ctr"/>
            <a:r>
              <a:rPr lang="ja-JP" altLang="en-US" b="1">
                <a:solidFill>
                  <a:schemeClr val="accent6">
                    <a:lumMod val="75000"/>
                  </a:schemeClr>
                </a:solidFill>
                <a:latin typeface="Meiryo UI" pitchFamily="50" charset="-128"/>
                <a:ea typeface="Meiryo UI" pitchFamily="50" charset="-128"/>
              </a:rPr>
              <a:t>⑥</a:t>
            </a:r>
            <a:endParaRPr kumimoji="1" lang="ja-JP" altLang="en-US" b="1">
              <a:solidFill>
                <a:schemeClr val="accent6">
                  <a:lumMod val="75000"/>
                </a:schemeClr>
              </a:solidFill>
              <a:latin typeface="Meiryo UI" pitchFamily="50" charset="-128"/>
              <a:ea typeface="Meiryo UI" pitchFamily="50" charset="-128"/>
            </a:endParaRPr>
          </a:p>
        </p:txBody>
      </p:sp>
      <p:sp>
        <p:nvSpPr>
          <p:cNvPr id="80" name="TB5"/>
          <p:cNvSpPr txBox="1"/>
          <p:nvPr/>
        </p:nvSpPr>
        <p:spPr>
          <a:xfrm>
            <a:off x="1360169" y="760121"/>
            <a:ext cx="365760" cy="400110"/>
          </a:xfrm>
          <a:prstGeom prst="rect">
            <a:avLst/>
          </a:prstGeom>
          <a:noFill/>
        </p:spPr>
        <p:txBody>
          <a:bodyPr wrap="square" rtlCol="0">
            <a:spAutoFit/>
          </a:bodyPr>
          <a:lstStyle/>
          <a:p>
            <a:pPr algn="ctr"/>
            <a:r>
              <a:rPr kumimoji="1" lang="ja-JP" altLang="en-US" b="1">
                <a:solidFill>
                  <a:schemeClr val="accent6">
                    <a:lumMod val="75000"/>
                  </a:schemeClr>
                </a:solidFill>
                <a:latin typeface="Meiryo UI" pitchFamily="50" charset="-128"/>
                <a:ea typeface="Meiryo UI" pitchFamily="50" charset="-128"/>
              </a:rPr>
              <a:t>⑤</a:t>
            </a:r>
          </a:p>
        </p:txBody>
      </p:sp>
      <p:sp>
        <p:nvSpPr>
          <p:cNvPr id="81" name="TB4"/>
          <p:cNvSpPr txBox="1"/>
          <p:nvPr/>
        </p:nvSpPr>
        <p:spPr>
          <a:xfrm>
            <a:off x="3433021" y="2010001"/>
            <a:ext cx="365760" cy="400110"/>
          </a:xfrm>
          <a:prstGeom prst="rect">
            <a:avLst/>
          </a:prstGeom>
          <a:noFill/>
        </p:spPr>
        <p:txBody>
          <a:bodyPr wrap="square" rtlCol="0">
            <a:spAutoFit/>
          </a:bodyPr>
          <a:lstStyle/>
          <a:p>
            <a:pPr algn="ctr"/>
            <a:r>
              <a:rPr kumimoji="1" lang="ja-JP" altLang="en-US" b="1">
                <a:solidFill>
                  <a:schemeClr val="accent6">
                    <a:lumMod val="75000"/>
                  </a:schemeClr>
                </a:solidFill>
                <a:latin typeface="Meiryo UI" pitchFamily="50" charset="-128"/>
                <a:ea typeface="Meiryo UI" pitchFamily="50" charset="-128"/>
              </a:rPr>
              <a:t>④</a:t>
            </a:r>
          </a:p>
        </p:txBody>
      </p:sp>
      <p:sp>
        <p:nvSpPr>
          <p:cNvPr id="82" name="TB3"/>
          <p:cNvSpPr txBox="1"/>
          <p:nvPr/>
        </p:nvSpPr>
        <p:spPr>
          <a:xfrm>
            <a:off x="3615465" y="5176173"/>
            <a:ext cx="365760" cy="400110"/>
          </a:xfrm>
          <a:prstGeom prst="rect">
            <a:avLst/>
          </a:prstGeom>
          <a:noFill/>
        </p:spPr>
        <p:txBody>
          <a:bodyPr wrap="square" rtlCol="0">
            <a:spAutoFit/>
          </a:bodyPr>
          <a:lstStyle/>
          <a:p>
            <a:pPr algn="ctr"/>
            <a:r>
              <a:rPr lang="ja-JP" altLang="en-US" b="1">
                <a:solidFill>
                  <a:schemeClr val="accent6">
                    <a:lumMod val="75000"/>
                  </a:schemeClr>
                </a:solidFill>
                <a:latin typeface="Meiryo UI" pitchFamily="50" charset="-128"/>
                <a:ea typeface="Meiryo UI" pitchFamily="50" charset="-128"/>
              </a:rPr>
              <a:t>③</a:t>
            </a:r>
            <a:endParaRPr kumimoji="1" lang="ja-JP" altLang="en-US" b="1">
              <a:solidFill>
                <a:schemeClr val="accent6">
                  <a:lumMod val="75000"/>
                </a:schemeClr>
              </a:solidFill>
              <a:latin typeface="Meiryo UI" pitchFamily="50" charset="-128"/>
              <a:ea typeface="Meiryo UI" pitchFamily="50" charset="-128"/>
            </a:endParaRPr>
          </a:p>
        </p:txBody>
      </p:sp>
      <p:sp>
        <p:nvSpPr>
          <p:cNvPr id="83" name="TB2"/>
          <p:cNvSpPr txBox="1"/>
          <p:nvPr/>
        </p:nvSpPr>
        <p:spPr>
          <a:xfrm>
            <a:off x="1242058" y="5167772"/>
            <a:ext cx="365760" cy="400110"/>
          </a:xfrm>
          <a:prstGeom prst="rect">
            <a:avLst/>
          </a:prstGeom>
          <a:noFill/>
        </p:spPr>
        <p:txBody>
          <a:bodyPr wrap="square" rtlCol="0">
            <a:spAutoFit/>
          </a:bodyPr>
          <a:lstStyle/>
          <a:p>
            <a:pPr algn="ctr"/>
            <a:r>
              <a:rPr lang="ja-JP" altLang="en-US" b="1">
                <a:solidFill>
                  <a:schemeClr val="accent6">
                    <a:lumMod val="75000"/>
                  </a:schemeClr>
                </a:solidFill>
                <a:latin typeface="Meiryo UI" pitchFamily="50" charset="-128"/>
                <a:ea typeface="Meiryo UI" pitchFamily="50" charset="-128"/>
              </a:rPr>
              <a:t>②</a:t>
            </a:r>
            <a:endParaRPr kumimoji="1" lang="ja-JP" altLang="en-US" b="1">
              <a:solidFill>
                <a:schemeClr val="accent6">
                  <a:lumMod val="75000"/>
                </a:schemeClr>
              </a:solidFill>
              <a:latin typeface="Meiryo UI" pitchFamily="50" charset="-128"/>
              <a:ea typeface="Meiryo UI" pitchFamily="50" charset="-128"/>
            </a:endParaRPr>
          </a:p>
        </p:txBody>
      </p:sp>
      <p:sp>
        <p:nvSpPr>
          <p:cNvPr id="84" name="TB1"/>
          <p:cNvSpPr txBox="1"/>
          <p:nvPr/>
        </p:nvSpPr>
        <p:spPr>
          <a:xfrm>
            <a:off x="955271" y="4264057"/>
            <a:ext cx="365760" cy="400110"/>
          </a:xfrm>
          <a:prstGeom prst="rect">
            <a:avLst/>
          </a:prstGeom>
          <a:noFill/>
        </p:spPr>
        <p:txBody>
          <a:bodyPr wrap="square" rtlCol="0">
            <a:spAutoFit/>
          </a:bodyPr>
          <a:lstStyle/>
          <a:p>
            <a:pPr algn="ctr"/>
            <a:r>
              <a:rPr kumimoji="1" lang="ja-JP" altLang="en-US" b="1">
                <a:solidFill>
                  <a:schemeClr val="accent6">
                    <a:lumMod val="75000"/>
                  </a:schemeClr>
                </a:solidFill>
                <a:latin typeface="Meiryo UI" pitchFamily="50" charset="-128"/>
                <a:ea typeface="Meiryo UI" pitchFamily="50" charset="-128"/>
              </a:rPr>
              <a:t>①</a:t>
            </a:r>
          </a:p>
        </p:txBody>
      </p:sp>
      <p:sp>
        <p:nvSpPr>
          <p:cNvPr id="85" name="テキスト ボックス 60"/>
          <p:cNvSpPr txBox="1"/>
          <p:nvPr/>
        </p:nvSpPr>
        <p:spPr>
          <a:xfrm>
            <a:off x="4443650" y="5656173"/>
            <a:ext cx="1152000" cy="253916"/>
          </a:xfrm>
          <a:prstGeom prst="rect">
            <a:avLst/>
          </a:prstGeom>
          <a:noFill/>
        </p:spPr>
        <p:txBody>
          <a:bodyPr wrap="square" rtlCol="0">
            <a:spAutoFit/>
          </a:bodyPr>
          <a:lstStyle/>
          <a:p>
            <a:pPr algn="ctr"/>
            <a:r>
              <a:rPr kumimoji="1" lang="en-US" altLang="ja-JP" sz="1000" b="1">
                <a:latin typeface="Meiryo UI" pitchFamily="50" charset="-128"/>
                <a:ea typeface="Meiryo UI" pitchFamily="50" charset="-128"/>
                <a:cs typeface="Meiryo UI" panose="020B0604030504040204" pitchFamily="50" charset="-128"/>
              </a:rPr>
              <a:t>GRP</a:t>
            </a:r>
            <a:r>
              <a:rPr kumimoji="1" lang="ja-JP" altLang="en-US" sz="1000" b="1">
                <a:latin typeface="Meiryo UI" pitchFamily="50" charset="-128"/>
                <a:ea typeface="Meiryo UI" pitchFamily="50" charset="-128"/>
                <a:cs typeface="Meiryo UI" panose="020B0604030504040204" pitchFamily="50" charset="-128"/>
              </a:rPr>
              <a:t>の</a:t>
            </a:r>
            <a:r>
              <a:rPr kumimoji="1" lang="en-US" altLang="ja-JP" sz="1000" b="1">
                <a:latin typeface="Meiryo UI" pitchFamily="50" charset="-128"/>
                <a:ea typeface="Meiryo UI" pitchFamily="50" charset="-128"/>
                <a:cs typeface="Meiryo UI" panose="020B0604030504040204" pitchFamily="50" charset="-128"/>
              </a:rPr>
              <a:t>4.8%</a:t>
            </a:r>
            <a:endParaRPr kumimoji="1" lang="ja-JP" altLang="en-US" sz="1000" b="1">
              <a:latin typeface="Meiryo UI" pitchFamily="50" charset="-128"/>
              <a:ea typeface="Meiryo UI" pitchFamily="50" charset="-128"/>
              <a:cs typeface="Meiryo UI" panose="020B0604030504040204" pitchFamily="50" charset="-128"/>
            </a:endParaRPr>
          </a:p>
        </p:txBody>
      </p:sp>
      <p:sp>
        <p:nvSpPr>
          <p:cNvPr id="86" name="テキスト ボックス 61"/>
          <p:cNvSpPr txBox="1"/>
          <p:nvPr/>
        </p:nvSpPr>
        <p:spPr>
          <a:xfrm>
            <a:off x="4338765" y="5422096"/>
            <a:ext cx="1116000" cy="246221"/>
          </a:xfrm>
          <a:prstGeom prst="rect">
            <a:avLst/>
          </a:prstGeom>
          <a:solidFill>
            <a:srgbClr val="C9E8FF"/>
          </a:solidFill>
        </p:spPr>
        <p:txBody>
          <a:bodyPr wrap="square" rtlCol="0">
            <a:spAutoFit/>
          </a:bodyPr>
          <a:lstStyle>
            <a:defPPr>
              <a:defRPr lang="ja-JP"/>
            </a:defPPr>
            <a:lvl1pPr algn="just">
              <a:defRPr sz="10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エネルギー代金</a:t>
            </a:r>
            <a:r>
              <a:rPr lang="ja-JP" altLang="en-US" baseline="30000"/>
              <a:t>注</a:t>
            </a:r>
            <a:r>
              <a:rPr lang="en-US" altLang="ja-JP" baseline="30000"/>
              <a:t>2</a:t>
            </a:r>
            <a:endParaRPr lang="ja-JP" altLang="en-US" baseline="30000"/>
          </a:p>
        </p:txBody>
      </p:sp>
      <p:sp>
        <p:nvSpPr>
          <p:cNvPr id="87" name="テキスト ボックス 62"/>
          <p:cNvSpPr txBox="1"/>
          <p:nvPr/>
        </p:nvSpPr>
        <p:spPr>
          <a:xfrm>
            <a:off x="4609869" y="5876759"/>
            <a:ext cx="800219" cy="276999"/>
          </a:xfrm>
          <a:prstGeom prst="rect">
            <a:avLst/>
          </a:prstGeom>
          <a:solidFill>
            <a:srgbClr val="FFFF00"/>
          </a:solidFill>
        </p:spPr>
        <p:txBody>
          <a:bodyPr wrap="none" rtlCol="0">
            <a:spAutoFit/>
          </a:bodyPr>
          <a:lstStyle/>
          <a:p>
            <a:r>
              <a:rPr lang="en-US" altLang="ja-JP" sz="1200" b="1">
                <a:solidFill>
                  <a:srgbClr val="FF0000"/>
                </a:solidFill>
                <a:latin typeface="Meiryo UI" pitchFamily="50" charset="-128"/>
                <a:ea typeface="Meiryo UI" pitchFamily="50" charset="-128"/>
                <a:cs typeface="Meiryo UI" panose="020B0604030504040204" pitchFamily="50" charset="-128"/>
              </a:rPr>
              <a:t>323</a:t>
            </a:r>
            <a:r>
              <a:rPr lang="ja-JP" altLang="en-US" sz="1200" b="1">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a:solidFill>
                <a:srgbClr val="FF0000"/>
              </a:solidFill>
              <a:latin typeface="Meiryo UI" pitchFamily="50" charset="-128"/>
              <a:ea typeface="Meiryo UI" pitchFamily="50" charset="-128"/>
              <a:cs typeface="Meiryo UI" panose="020B0604030504040204" pitchFamily="50" charset="-128"/>
            </a:endParaRPr>
          </a:p>
        </p:txBody>
      </p:sp>
      <p:sp>
        <p:nvSpPr>
          <p:cNvPr id="88" name="エネルギー矢印"/>
          <p:cNvSpPr/>
          <p:nvPr/>
        </p:nvSpPr>
        <p:spPr bwMode="auto">
          <a:xfrm flipV="1">
            <a:off x="5423689" y="5214421"/>
            <a:ext cx="576000" cy="792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72"/>
          <p:cNvSpPr txBox="1"/>
          <p:nvPr/>
        </p:nvSpPr>
        <p:spPr>
          <a:xfrm>
            <a:off x="4238125" y="5840407"/>
            <a:ext cx="441146"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a:t>▲</a:t>
            </a:r>
          </a:p>
        </p:txBody>
      </p:sp>
      <p:sp>
        <p:nvSpPr>
          <p:cNvPr id="90" name="TB11"/>
          <p:cNvSpPr txBox="1"/>
          <p:nvPr/>
        </p:nvSpPr>
        <p:spPr>
          <a:xfrm>
            <a:off x="4280640" y="5067239"/>
            <a:ext cx="365760" cy="400110"/>
          </a:xfrm>
          <a:prstGeom prst="rect">
            <a:avLst/>
          </a:prstGeom>
          <a:noFill/>
        </p:spPr>
        <p:txBody>
          <a:bodyPr wrap="square" rtlCol="0">
            <a:spAutoFit/>
          </a:bodyPr>
          <a:lstStyle/>
          <a:p>
            <a:pPr algn="ctr"/>
            <a:r>
              <a:rPr lang="ja-JP" altLang="en-US" b="1">
                <a:solidFill>
                  <a:schemeClr val="accent6">
                    <a:lumMod val="75000"/>
                  </a:schemeClr>
                </a:solidFill>
                <a:latin typeface="Meiryo UI" pitchFamily="50" charset="-128"/>
                <a:ea typeface="Meiryo UI" pitchFamily="50" charset="-128"/>
              </a:rPr>
              <a:t>⑫</a:t>
            </a:r>
            <a:endParaRPr kumimoji="1" lang="ja-JP" altLang="en-US" b="1">
              <a:solidFill>
                <a:schemeClr val="accent6">
                  <a:lumMod val="75000"/>
                </a:schemeClr>
              </a:solidFill>
              <a:latin typeface="Meiryo UI" pitchFamily="50" charset="-128"/>
              <a:ea typeface="Meiryo UI" pitchFamily="50" charset="-128"/>
            </a:endParaRPr>
          </a:p>
        </p:txBody>
      </p:sp>
      <p:sp>
        <p:nvSpPr>
          <p:cNvPr id="92" name="正方形/長方形 91"/>
          <p:cNvSpPr/>
          <p:nvPr/>
        </p:nvSpPr>
        <p:spPr bwMode="auto">
          <a:xfrm>
            <a:off x="1749141" y="795627"/>
            <a:ext cx="648000" cy="246221"/>
          </a:xfrm>
          <a:prstGeom prst="rect">
            <a:avLst/>
          </a:prstGeom>
          <a:solidFill>
            <a:srgbClr val="C9E8FF"/>
          </a:solidFill>
        </p:spPr>
        <p:txBody>
          <a:bodyPr wrap="square" rtlCol="0">
            <a:spAutoFit/>
          </a:bodyPr>
          <a:lstStyle/>
          <a:p>
            <a:pPr algn="just"/>
            <a:r>
              <a:rPr lang="ja-JP" altLang="en-US" sz="1000" b="1">
                <a:latin typeface="Meiryo UI" panose="020B0604030504040204" pitchFamily="50" charset="-128"/>
                <a:ea typeface="Meiryo UI" panose="020B0604030504040204" pitchFamily="50" charset="-128"/>
                <a:cs typeface="Meiryo UI" panose="020B0604030504040204" pitchFamily="50" charset="-128"/>
              </a:rPr>
              <a:t>本社等</a:t>
            </a:r>
          </a:p>
        </p:txBody>
      </p:sp>
      <p:sp>
        <p:nvSpPr>
          <p:cNvPr id="93" name="正方形/長方形 92"/>
          <p:cNvSpPr/>
          <p:nvPr/>
        </p:nvSpPr>
        <p:spPr bwMode="auto">
          <a:xfrm>
            <a:off x="7815607" y="2966960"/>
            <a:ext cx="504000" cy="246221"/>
          </a:xfrm>
          <a:prstGeom prst="rect">
            <a:avLst/>
          </a:prstGeom>
          <a:solidFill>
            <a:srgbClr val="C9E8FF"/>
          </a:solidFill>
        </p:spPr>
        <p:txBody>
          <a:bodyPr wrap="square" rtlCol="0">
            <a:spAutoFit/>
          </a:bodyPr>
          <a:lstStyle/>
          <a:p>
            <a:pPr algn="just"/>
            <a:r>
              <a:rPr lang="ja-JP" altLang="en-US" sz="1000" b="1">
                <a:latin typeface="Meiryo UI" panose="020B0604030504040204" pitchFamily="50" charset="-128"/>
                <a:ea typeface="Meiryo UI" panose="020B0604030504040204" pitchFamily="50" charset="-128"/>
                <a:cs typeface="Meiryo UI" panose="020B0604030504040204" pitchFamily="50" charset="-128"/>
              </a:rPr>
              <a:t>消費</a:t>
            </a:r>
          </a:p>
        </p:txBody>
      </p:sp>
      <p:sp>
        <p:nvSpPr>
          <p:cNvPr id="94" name="正方形/長方形 93"/>
          <p:cNvSpPr/>
          <p:nvPr/>
        </p:nvSpPr>
        <p:spPr bwMode="auto">
          <a:xfrm>
            <a:off x="8069041" y="4245209"/>
            <a:ext cx="504000" cy="246221"/>
          </a:xfrm>
          <a:prstGeom prst="rect">
            <a:avLst/>
          </a:prstGeom>
          <a:solidFill>
            <a:srgbClr val="C9E8FF"/>
          </a:solidFill>
        </p:spPr>
        <p:txBody>
          <a:bodyPr wrap="square" rtlCol="0">
            <a:spAutoFit/>
          </a:bodyPr>
          <a:lstStyle/>
          <a:p>
            <a:pPr algn="just"/>
            <a:r>
              <a:rPr lang="ja-JP" altLang="en-US" sz="1000" b="1">
                <a:latin typeface="Meiryo UI" panose="020B0604030504040204" pitchFamily="50" charset="-128"/>
                <a:ea typeface="Meiryo UI" panose="020B0604030504040204" pitchFamily="50" charset="-128"/>
                <a:cs typeface="Meiryo UI" panose="020B0604030504040204" pitchFamily="50" charset="-128"/>
              </a:rPr>
              <a:t>投資</a:t>
            </a:r>
          </a:p>
        </p:txBody>
      </p:sp>
      <p:sp>
        <p:nvSpPr>
          <p:cNvPr id="91" name="円/楕円 90"/>
          <p:cNvSpPr/>
          <p:nvPr/>
        </p:nvSpPr>
        <p:spPr bwMode="auto">
          <a:xfrm>
            <a:off x="3399288" y="1039062"/>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円/楕円 94"/>
          <p:cNvSpPr/>
          <p:nvPr/>
        </p:nvSpPr>
        <p:spPr bwMode="auto">
          <a:xfrm>
            <a:off x="5107106" y="1361146"/>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円/楕円 95"/>
          <p:cNvSpPr/>
          <p:nvPr/>
        </p:nvSpPr>
        <p:spPr bwMode="auto">
          <a:xfrm>
            <a:off x="5465607" y="5517943"/>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a:extLst>
              <a:ext uri="{FF2B5EF4-FFF2-40B4-BE49-F238E27FC236}">
                <a16:creationId xmlns:a16="http://schemas.microsoft.com/office/drawing/2014/main" id="{CC1F7C55-F892-E28E-35DA-D879A55FF127}"/>
              </a:ext>
            </a:extLst>
          </p:cNvPr>
          <p:cNvSpPr/>
          <p:nvPr/>
        </p:nvSpPr>
        <p:spPr>
          <a:xfrm>
            <a:off x="2547326" y="6580496"/>
            <a:ext cx="6327500" cy="246221"/>
          </a:xfrm>
          <a:prstGeom prst="rect">
            <a:avLst/>
          </a:prstGeom>
          <a:noFill/>
        </p:spPr>
        <p:txBody>
          <a:bodyPr wrap="square" lIns="0" tIns="0" rIns="0" bIns="0" rtlCol="0">
            <a:spAutoFit/>
          </a:bodyPr>
          <a:lstStyle/>
          <a:p>
            <a:r>
              <a:rPr lang="ja-JP" altLang="en-US" sz="800">
                <a:latin typeface="Meiryo UI" pitchFamily="50" charset="-128"/>
                <a:ea typeface="Meiryo UI" pitchFamily="50" charset="-128"/>
              </a:rPr>
              <a:t>注</a:t>
            </a:r>
            <a:r>
              <a:rPr lang="en-US" altLang="ja-JP" sz="800">
                <a:latin typeface="Meiryo UI" pitchFamily="50" charset="-128"/>
                <a:ea typeface="Meiryo UI" pitchFamily="50" charset="-128"/>
              </a:rPr>
              <a:t>1</a:t>
            </a:r>
            <a:r>
              <a:rPr lang="ja-JP" altLang="en-US" sz="800">
                <a:latin typeface="Meiryo UI" pitchFamily="50" charset="-128"/>
                <a:ea typeface="Meiryo UI" pitchFamily="50" charset="-128"/>
              </a:rPr>
              <a:t>）地域住民所得は、夜間人口</a:t>
            </a:r>
            <a:r>
              <a:rPr lang="en-US" altLang="ja-JP" sz="800">
                <a:latin typeface="Meiryo UI" pitchFamily="50" charset="-128"/>
                <a:ea typeface="Meiryo UI" pitchFamily="50" charset="-128"/>
              </a:rPr>
              <a:t>1</a:t>
            </a:r>
            <a:r>
              <a:rPr lang="ja-JP" altLang="en-US" sz="800">
                <a:latin typeface="Meiryo UI" pitchFamily="50" charset="-128"/>
                <a:ea typeface="Meiryo UI" pitchFamily="50" charset="-128"/>
              </a:rPr>
              <a:t>人当たりの所得</a:t>
            </a:r>
            <a:r>
              <a:rPr lang="en-US" altLang="ja-JP" sz="800">
                <a:latin typeface="Meiryo UI" pitchFamily="50" charset="-128"/>
                <a:ea typeface="Meiryo UI" pitchFamily="50" charset="-128"/>
              </a:rPr>
              <a:t>(=</a:t>
            </a:r>
            <a:r>
              <a:rPr lang="ja-JP" altLang="en-US" sz="800">
                <a:latin typeface="Meiryo UI" pitchFamily="50" charset="-128"/>
                <a:ea typeface="Meiryo UI" pitchFamily="50" charset="-128"/>
              </a:rPr>
              <a:t>雇用者所得</a:t>
            </a:r>
            <a:r>
              <a:rPr lang="en-US" altLang="ja-JP" sz="800">
                <a:latin typeface="Meiryo UI" pitchFamily="50" charset="-128"/>
                <a:ea typeface="Meiryo UI" pitchFamily="50" charset="-128"/>
              </a:rPr>
              <a:t>+</a:t>
            </a:r>
            <a:r>
              <a:rPr lang="ja-JP" altLang="en-US" sz="800">
                <a:latin typeface="Meiryo UI" pitchFamily="50" charset="-128"/>
                <a:ea typeface="Meiryo UI" pitchFamily="50" charset="-128"/>
              </a:rPr>
              <a:t>その他所得</a:t>
            </a:r>
            <a:r>
              <a:rPr lang="en-US" altLang="ja-JP" sz="800">
                <a:latin typeface="Meiryo UI" pitchFamily="50" charset="-128"/>
                <a:ea typeface="Meiryo UI" pitchFamily="50" charset="-128"/>
              </a:rPr>
              <a:t>)</a:t>
            </a:r>
            <a:r>
              <a:rPr lang="ja-JP" altLang="en-US" sz="800">
                <a:latin typeface="Meiryo UI" pitchFamily="50" charset="-128"/>
                <a:ea typeface="Meiryo UI" pitchFamily="50" charset="-128"/>
              </a:rPr>
              <a:t>を意味する。</a:t>
            </a:r>
            <a:endParaRPr lang="en-US" altLang="ja-JP" sz="800">
              <a:latin typeface="Meiryo UI" pitchFamily="50" charset="-128"/>
              <a:ea typeface="Meiryo UI" pitchFamily="50" charset="-128"/>
            </a:endParaRPr>
          </a:p>
          <a:p>
            <a:r>
              <a:rPr lang="ja-JP" altLang="en-US" sz="800">
                <a:latin typeface="Meiryo UI" pitchFamily="50" charset="-128"/>
                <a:ea typeface="Meiryo UI" pitchFamily="50" charset="-128"/>
              </a:rPr>
              <a:t>注</a:t>
            </a:r>
            <a:r>
              <a:rPr lang="en-US" altLang="ja-JP" sz="800">
                <a:latin typeface="Meiryo UI" pitchFamily="50" charset="-128"/>
                <a:ea typeface="Meiryo UI" pitchFamily="50" charset="-128"/>
              </a:rPr>
              <a:t>2</a:t>
            </a:r>
            <a:r>
              <a:rPr lang="ja-JP" altLang="en-US" sz="800">
                <a:latin typeface="Meiryo UI" pitchFamily="50" charset="-128"/>
                <a:ea typeface="Meiryo UI" pitchFamily="50" charset="-128"/>
              </a:rPr>
              <a:t>）エネルギー代金の収支は経常収支の内数であり、原材料利用や本社・営業所等の活動</a:t>
            </a:r>
            <a:r>
              <a:rPr lang="en-US" altLang="ja-JP" sz="800">
                <a:latin typeface="Meiryo UI" pitchFamily="50" charset="-128"/>
                <a:ea typeface="Meiryo UI" pitchFamily="50" charset="-128"/>
              </a:rPr>
              <a:t>(=</a:t>
            </a:r>
            <a:r>
              <a:rPr lang="ja-JP" altLang="en-US" sz="800">
                <a:latin typeface="Meiryo UI" pitchFamily="50" charset="-128"/>
                <a:ea typeface="Meiryo UI" pitchFamily="50" charset="-128"/>
              </a:rPr>
              <a:t>非エネルギー</a:t>
            </a:r>
            <a:r>
              <a:rPr lang="en-US" altLang="ja-JP" sz="800">
                <a:latin typeface="Meiryo UI" pitchFamily="50" charset="-128"/>
                <a:ea typeface="Meiryo UI" pitchFamily="50" charset="-128"/>
              </a:rPr>
              <a:t>)</a:t>
            </a:r>
            <a:r>
              <a:rPr lang="ja-JP" altLang="en-US" sz="800">
                <a:latin typeface="Meiryo UI" pitchFamily="50" charset="-128"/>
                <a:ea typeface="Meiryo UI" pitchFamily="50" charset="-128"/>
              </a:rPr>
              <a:t>は含まれない。</a:t>
            </a:r>
            <a:r>
              <a:rPr lang="en-US" altLang="ja-JP" sz="800">
                <a:latin typeface="Meiryo UI" pitchFamily="50" charset="-128"/>
                <a:ea typeface="Meiryo UI" pitchFamily="50" charset="-128"/>
              </a:rPr>
              <a:t>※Ver5.0</a:t>
            </a:r>
            <a:r>
              <a:rPr lang="ja-JP" altLang="en-US" sz="800">
                <a:latin typeface="Meiryo UI" pitchFamily="50" charset="-128"/>
                <a:ea typeface="Meiryo UI" pitchFamily="50" charset="-128"/>
              </a:rPr>
              <a:t>までは含まれる</a:t>
            </a:r>
          </a:p>
        </p:txBody>
      </p:sp>
      <p:sp>
        <p:nvSpPr>
          <p:cNvPr id="99" name="正方形/長方形 98"/>
          <p:cNvSpPr/>
          <p:nvPr/>
        </p:nvSpPr>
        <p:spPr>
          <a:xfrm>
            <a:off x="0" y="6348916"/>
            <a:ext cx="4832418" cy="215444"/>
          </a:xfrm>
          <a:prstGeom prst="rect">
            <a:avLst/>
          </a:prstGeom>
        </p:spPr>
        <p:txBody>
          <a:bodyPr wrap="square">
            <a:spAutoFit/>
          </a:bodyPr>
          <a:lstStyle/>
          <a:p>
            <a:r>
              <a:rPr lang="ja-JP" altLang="en-US" sz="800">
                <a:latin typeface="Meiryo UI" pitchFamily="50" charset="-128"/>
                <a:ea typeface="Meiryo UI" pitchFamily="50" charset="-128"/>
              </a:rPr>
              <a:t>出所： 「国民経済計算」、「県民経済計算」、「産業連関表」、「国勢調査」等より作成</a:t>
            </a:r>
          </a:p>
        </p:txBody>
      </p:sp>
      <p:sp>
        <p:nvSpPr>
          <p:cNvPr id="100" name="TB11"/>
          <p:cNvSpPr txBox="1"/>
          <p:nvPr/>
        </p:nvSpPr>
        <p:spPr>
          <a:xfrm>
            <a:off x="3926102" y="6187731"/>
            <a:ext cx="365760" cy="400110"/>
          </a:xfrm>
          <a:prstGeom prst="rect">
            <a:avLst/>
          </a:prstGeom>
          <a:noFill/>
        </p:spPr>
        <p:txBody>
          <a:bodyPr wrap="square" rtlCol="0">
            <a:spAutoFit/>
          </a:bodyPr>
          <a:lstStyle/>
          <a:p>
            <a:pPr algn="ctr"/>
            <a:r>
              <a:rPr lang="ja-JP" altLang="en-US" b="1">
                <a:solidFill>
                  <a:schemeClr val="accent6">
                    <a:lumMod val="75000"/>
                  </a:schemeClr>
                </a:solidFill>
                <a:latin typeface="Meiryo UI" pitchFamily="50" charset="-128"/>
                <a:ea typeface="Meiryo UI" pitchFamily="50" charset="-128"/>
              </a:rPr>
              <a:t>⑬</a:t>
            </a:r>
            <a:endParaRPr kumimoji="1" lang="ja-JP" altLang="en-US" b="1">
              <a:solidFill>
                <a:schemeClr val="accent6">
                  <a:lumMod val="75000"/>
                </a:schemeClr>
              </a:solidFill>
              <a:latin typeface="Meiryo UI" pitchFamily="50" charset="-128"/>
              <a:ea typeface="Meiryo UI" pitchFamily="50" charset="-128"/>
            </a:endParaRPr>
          </a:p>
        </p:txBody>
      </p:sp>
      <p:sp>
        <p:nvSpPr>
          <p:cNvPr id="101" name="テキスト ボックス 100"/>
          <p:cNvSpPr txBox="1"/>
          <p:nvPr/>
        </p:nvSpPr>
        <p:spPr>
          <a:xfrm>
            <a:off x="4246518" y="6285505"/>
            <a:ext cx="1404000" cy="246221"/>
          </a:xfrm>
          <a:prstGeom prst="rect">
            <a:avLst/>
          </a:prstGeom>
          <a:solidFill>
            <a:srgbClr val="C9E8FF"/>
          </a:solidFill>
        </p:spPr>
        <p:txBody>
          <a:bodyPr wrap="square" rtlCol="0">
            <a:spAutoFit/>
          </a:bodyPr>
          <a:lstStyle/>
          <a:p>
            <a:pPr algn="just"/>
            <a:r>
              <a:rPr lang="ja-JP" altLang="en-US" sz="1000" b="1">
                <a:latin typeface="Meiryo UI" panose="020B0604030504040204" pitchFamily="50" charset="-128"/>
                <a:ea typeface="Meiryo UI" panose="020B0604030504040204" pitchFamily="50" charset="-128"/>
                <a:cs typeface="Meiryo UI" panose="020B0604030504040204" pitchFamily="50" charset="-128"/>
              </a:rPr>
              <a:t>再エネ導入ポテンシャル</a:t>
            </a:r>
            <a:endParaRPr kumimoji="1" lang="ja-JP" altLang="en-US" sz="10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テキスト ボックス 10"/>
          <p:cNvSpPr txBox="1"/>
          <p:nvPr/>
        </p:nvSpPr>
        <p:spPr>
          <a:xfrm>
            <a:off x="5664022" y="6270116"/>
            <a:ext cx="828625" cy="276999"/>
          </a:xfrm>
          <a:prstGeom prst="rect">
            <a:avLst/>
          </a:prstGeom>
          <a:solidFill>
            <a:srgbClr val="FFFF00"/>
          </a:solidFill>
        </p:spPr>
        <p:txBody>
          <a:bodyPr wrap="none" rtlCol="0">
            <a:spAutoFit/>
          </a:bodyPr>
          <a:lstStyle/>
          <a:p>
            <a:r>
              <a:rPr lang="en-US" altLang="ja-JP" sz="1200" b="1">
                <a:solidFill>
                  <a:srgbClr val="FF0000"/>
                </a:solidFill>
                <a:latin typeface="Meiryo UI" pitchFamily="50" charset="-128"/>
                <a:ea typeface="Meiryo UI" pitchFamily="50" charset="-128"/>
                <a:cs typeface="Meiryo UI" panose="020B0604030504040204" pitchFamily="50" charset="-128"/>
              </a:rPr>
              <a:t>6,129TJ</a:t>
            </a:r>
            <a:endParaRPr kumimoji="1" lang="ja-JP" altLang="en-US" sz="1200" b="1">
              <a:solidFill>
                <a:srgbClr val="FF0000"/>
              </a:solidFill>
              <a:latin typeface="Meiryo UI" pitchFamily="50" charset="-128"/>
              <a:ea typeface="Meiryo UI" pitchFamily="50" charset="-128"/>
              <a:cs typeface="Meiryo UI" panose="020B0604030504040204" pitchFamily="50" charset="-128"/>
            </a:endParaRPr>
          </a:p>
        </p:txBody>
      </p:sp>
      <p:sp>
        <p:nvSpPr>
          <p:cNvPr id="103" name="正方形/長方形 31">
            <a:extLst>
              <a:ext uri="{FF2B5EF4-FFF2-40B4-BE49-F238E27FC236}">
                <a16:creationId xmlns:a16="http://schemas.microsoft.com/office/drawing/2014/main" id="{05FCF56F-ED2A-4E3D-A334-E527D01641EB}"/>
              </a:ext>
            </a:extLst>
          </p:cNvPr>
          <p:cNvSpPr/>
          <p:nvPr/>
        </p:nvSpPr>
        <p:spPr bwMode="auto">
          <a:xfrm>
            <a:off x="6157574" y="264221"/>
            <a:ext cx="2896149" cy="200597"/>
          </a:xfrm>
          <a:prstGeom prst="rect">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100">
                <a:latin typeface="Meiryo UI" pitchFamily="50" charset="-128"/>
                <a:ea typeface="Meiryo UI" pitchFamily="50" charset="-128"/>
              </a:rPr>
              <a:t>→分析例は「手引き基本編」の</a:t>
            </a:r>
            <a:r>
              <a:rPr lang="en-US" altLang="ja-JP" sz="1100">
                <a:latin typeface="Meiryo UI" pitchFamily="50" charset="-128"/>
                <a:ea typeface="Meiryo UI" pitchFamily="50" charset="-128"/>
              </a:rPr>
              <a:t>P14</a:t>
            </a:r>
            <a:r>
              <a:rPr lang="ja-JP" altLang="en-US" sz="1100">
                <a:latin typeface="Meiryo UI" pitchFamily="50" charset="-128"/>
                <a:ea typeface="Meiryo UI" pitchFamily="50" charset="-128"/>
              </a:rPr>
              <a:t>～</a:t>
            </a:r>
            <a:r>
              <a:rPr lang="en-US" altLang="ja-JP" sz="1100">
                <a:latin typeface="Meiryo UI" pitchFamily="50" charset="-128"/>
                <a:ea typeface="Meiryo UI" pitchFamily="50" charset="-128"/>
              </a:rPr>
              <a:t>16</a:t>
            </a:r>
            <a:r>
              <a:rPr lang="ja-JP" altLang="en-US" sz="1100">
                <a:latin typeface="Meiryo UI" pitchFamily="50" charset="-128"/>
                <a:ea typeface="Meiryo UI" pitchFamily="50" charset="-128"/>
              </a:rPr>
              <a:t>を参照</a:t>
            </a:r>
            <a:endParaRPr lang="en-US" altLang="ja-JP" sz="1100">
              <a:latin typeface="Meiryo UI" pitchFamily="50" charset="-128"/>
              <a:ea typeface="Meiryo UI" pitchFamily="50" charset="-128"/>
            </a:endParaRPr>
          </a:p>
        </p:txBody>
      </p:sp>
    </p:spTree>
    <p:extLst>
      <p:ext uri="{BB962C8B-B14F-4D97-AF65-F5344CB8AC3E}">
        <p14:creationId xmlns:p14="http://schemas.microsoft.com/office/powerpoint/2010/main" val="3502872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92B2E98-837B-FA66-BEC7-09044167655F}"/>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FD755BA1-8700-1CF6-7211-36F136D000A6}"/>
              </a:ext>
            </a:extLst>
          </p:cNvPr>
          <p:cNvSpPr/>
          <p:nvPr/>
        </p:nvSpPr>
        <p:spPr>
          <a:xfrm>
            <a:off x="-279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7" name="タイトル 6">
            <a:extLst>
              <a:ext uri="{FF2B5EF4-FFF2-40B4-BE49-F238E27FC236}">
                <a16:creationId xmlns:a16="http://schemas.microsoft.com/office/drawing/2014/main" id="{E60F61B0-1F08-3062-A276-B954C8F6E1C7}"/>
              </a:ext>
            </a:extLst>
          </p:cNvPr>
          <p:cNvSpPr>
            <a:spLocks noGrp="1"/>
          </p:cNvSpPr>
          <p:nvPr>
            <p:ph type="title"/>
          </p:nvPr>
        </p:nvSpPr>
        <p:spPr>
          <a:xfrm>
            <a:off x="677913" y="21020"/>
            <a:ext cx="7886700" cy="733913"/>
          </a:xfrm>
        </p:spPr>
        <p:txBody>
          <a:bodyPr>
            <a:normAutofit/>
          </a:bodyPr>
          <a:lstStyle/>
          <a:p>
            <a:r>
              <a:rPr lang="ja-JP" altLang="en-US" sz="3000" b="1"/>
              <a:t>質問用スライド 土浦市版シュタットベルケ </a:t>
            </a:r>
          </a:p>
        </p:txBody>
      </p:sp>
      <p:sp>
        <p:nvSpPr>
          <p:cNvPr id="46" name="スライド番号プレースホルダー 2">
            <a:extLst>
              <a:ext uri="{FF2B5EF4-FFF2-40B4-BE49-F238E27FC236}">
                <a16:creationId xmlns:a16="http://schemas.microsoft.com/office/drawing/2014/main" id="{9227F2CE-0537-060D-3E73-3F78E30F1806}"/>
              </a:ext>
            </a:extLst>
          </p:cNvPr>
          <p:cNvSpPr>
            <a:spLocks noGrp="1"/>
          </p:cNvSpPr>
          <p:nvPr>
            <p:ph type="sldNum" sz="quarter" idx="12"/>
          </p:nvPr>
        </p:nvSpPr>
        <p:spPr>
          <a:xfrm>
            <a:off x="8415866" y="161276"/>
            <a:ext cx="516467" cy="365125"/>
          </a:xfrm>
        </p:spPr>
        <p:txBody>
          <a:bodyPr/>
          <a:lstStyle/>
          <a:p>
            <a:fld id="{6BD45834-25AE-4381-9C8C-B34EDB8A8649}" type="slidenum">
              <a:rPr lang="ja-JP" altLang="en-US" smtClean="0"/>
              <a:pPr/>
              <a:t>28</a:t>
            </a:fld>
            <a:endParaRPr lang="ja-JP" altLang="en-US"/>
          </a:p>
        </p:txBody>
      </p:sp>
      <p:sp>
        <p:nvSpPr>
          <p:cNvPr id="6" name="楕円 5">
            <a:extLst>
              <a:ext uri="{FF2B5EF4-FFF2-40B4-BE49-F238E27FC236}">
                <a16:creationId xmlns:a16="http://schemas.microsoft.com/office/drawing/2014/main" id="{9F722EAE-DC2B-42B2-732A-4FDC6D3DA3C2}"/>
              </a:ext>
            </a:extLst>
          </p:cNvPr>
          <p:cNvSpPr/>
          <p:nvPr/>
        </p:nvSpPr>
        <p:spPr>
          <a:xfrm>
            <a:off x="85884" y="96721"/>
            <a:ext cx="573840" cy="573840"/>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C833B7A6-3984-4665-A65D-CC5269FFFD98}"/>
              </a:ext>
            </a:extLst>
          </p:cNvPr>
          <p:cNvSpPr/>
          <p:nvPr/>
        </p:nvSpPr>
        <p:spPr>
          <a:xfrm>
            <a:off x="337287" y="152434"/>
            <a:ext cx="71034" cy="1420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899CDAC7-5E7A-2068-5803-C1B4E8E09B20}"/>
              </a:ext>
            </a:extLst>
          </p:cNvPr>
          <p:cNvSpPr/>
          <p:nvPr/>
        </p:nvSpPr>
        <p:spPr>
          <a:xfrm>
            <a:off x="337287" y="472372"/>
            <a:ext cx="71034" cy="1420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0B51F712-D778-A612-C156-FF6E130D4EA9}"/>
              </a:ext>
            </a:extLst>
          </p:cNvPr>
          <p:cNvSpPr/>
          <p:nvPr/>
        </p:nvSpPr>
        <p:spPr>
          <a:xfrm rot="7084715">
            <a:off x="478428" y="387934"/>
            <a:ext cx="71034" cy="1420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2B64BACB-9099-A7CD-A53A-7B8EAD64B0B6}"/>
              </a:ext>
            </a:extLst>
          </p:cNvPr>
          <p:cNvSpPr/>
          <p:nvPr/>
        </p:nvSpPr>
        <p:spPr>
          <a:xfrm rot="7084715">
            <a:off x="196146" y="237344"/>
            <a:ext cx="71034" cy="1420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B8570A4-384C-A37D-E5CC-506B3DFCD94C}"/>
              </a:ext>
            </a:extLst>
          </p:cNvPr>
          <p:cNvSpPr/>
          <p:nvPr/>
        </p:nvSpPr>
        <p:spPr>
          <a:xfrm rot="3554011">
            <a:off x="476553" y="230572"/>
            <a:ext cx="71034" cy="1420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1E203C70-FB29-8CC5-42C9-AB05DB90A17C}"/>
              </a:ext>
            </a:extLst>
          </p:cNvPr>
          <p:cNvSpPr/>
          <p:nvPr/>
        </p:nvSpPr>
        <p:spPr>
          <a:xfrm rot="3554011">
            <a:off x="201643" y="394234"/>
            <a:ext cx="71034" cy="1420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C722E91C-865D-9DF9-09C6-416AB059C98C}"/>
              </a:ext>
            </a:extLst>
          </p:cNvPr>
          <p:cNvSpPr/>
          <p:nvPr/>
        </p:nvSpPr>
        <p:spPr>
          <a:xfrm>
            <a:off x="331837" y="352024"/>
            <a:ext cx="71034" cy="710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63E55FF7-343F-B184-EF05-6594A84EA45C}"/>
              </a:ext>
            </a:extLst>
          </p:cNvPr>
          <p:cNvSpPr txBox="1"/>
          <p:nvPr/>
        </p:nvSpPr>
        <p:spPr>
          <a:xfrm>
            <a:off x="591248" y="911705"/>
            <a:ext cx="8922544" cy="369332"/>
          </a:xfrm>
          <a:prstGeom prst="rect">
            <a:avLst/>
          </a:prstGeom>
          <a:noFill/>
        </p:spPr>
        <p:txBody>
          <a:bodyPr wrap="square">
            <a:spAutoFit/>
          </a:bodyPr>
          <a:lstStyle/>
          <a:p>
            <a:r>
              <a:rPr lang="ja-JP" altLang="en-US"/>
              <a:t>再生可能エネルギー事業の詳細について</a:t>
            </a:r>
          </a:p>
        </p:txBody>
      </p:sp>
      <p:pic>
        <p:nvPicPr>
          <p:cNvPr id="9" name="グラフィックス 8">
            <a:extLst>
              <a:ext uri="{FF2B5EF4-FFF2-40B4-BE49-F238E27FC236}">
                <a16:creationId xmlns:a16="http://schemas.microsoft.com/office/drawing/2014/main" id="{F2D70858-D169-C1F3-A139-4D8E0E63CA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553" y="2354392"/>
            <a:ext cx="1409885" cy="1118398"/>
          </a:xfrm>
          <a:prstGeom prst="rect">
            <a:avLst/>
          </a:prstGeom>
        </p:spPr>
      </p:pic>
      <p:grpSp>
        <p:nvGrpSpPr>
          <p:cNvPr id="10" name="グループ化 9">
            <a:extLst>
              <a:ext uri="{FF2B5EF4-FFF2-40B4-BE49-F238E27FC236}">
                <a16:creationId xmlns:a16="http://schemas.microsoft.com/office/drawing/2014/main" id="{BABFBB6E-C26F-463D-229A-A7D1B4A8D254}"/>
              </a:ext>
            </a:extLst>
          </p:cNvPr>
          <p:cNvGrpSpPr/>
          <p:nvPr/>
        </p:nvGrpSpPr>
        <p:grpSpPr>
          <a:xfrm>
            <a:off x="6556904" y="1978334"/>
            <a:ext cx="2407467" cy="2927264"/>
            <a:chOff x="5524751" y="4482480"/>
            <a:chExt cx="1550066" cy="1630862"/>
          </a:xfrm>
        </p:grpSpPr>
        <p:pic>
          <p:nvPicPr>
            <p:cNvPr id="33" name="グラフィックス 32" descr="ホーム 単色塗りつぶし">
              <a:extLst>
                <a:ext uri="{FF2B5EF4-FFF2-40B4-BE49-F238E27FC236}">
                  <a16:creationId xmlns:a16="http://schemas.microsoft.com/office/drawing/2014/main" id="{EEDC94DD-2411-FA7A-2CB5-DC62957393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2960" y="5564481"/>
              <a:ext cx="540753" cy="542163"/>
            </a:xfrm>
            <a:prstGeom prst="rect">
              <a:avLst/>
            </a:prstGeom>
          </p:spPr>
        </p:pic>
        <p:pic>
          <p:nvPicPr>
            <p:cNvPr id="34" name="グラフィックス 33" descr="ホーム 単色塗りつぶし">
              <a:extLst>
                <a:ext uri="{FF2B5EF4-FFF2-40B4-BE49-F238E27FC236}">
                  <a16:creationId xmlns:a16="http://schemas.microsoft.com/office/drawing/2014/main" id="{8BBB3E38-52E9-4DC2-8F24-FE21E12AA5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0951" y="5438842"/>
              <a:ext cx="672746" cy="674500"/>
            </a:xfrm>
            <a:prstGeom prst="rect">
              <a:avLst/>
            </a:prstGeom>
          </p:spPr>
        </p:pic>
        <p:pic>
          <p:nvPicPr>
            <p:cNvPr id="42" name="グラフィックス 41" descr="校舎 単色塗りつぶし">
              <a:extLst>
                <a:ext uri="{FF2B5EF4-FFF2-40B4-BE49-F238E27FC236}">
                  <a16:creationId xmlns:a16="http://schemas.microsoft.com/office/drawing/2014/main" id="{E0F07644-A07F-EFDC-CEA2-ACF79DAD07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4751" y="4482480"/>
              <a:ext cx="1550066" cy="1142551"/>
            </a:xfrm>
            <a:prstGeom prst="rect">
              <a:avLst/>
            </a:prstGeom>
          </p:spPr>
        </p:pic>
      </p:grpSp>
      <p:sp>
        <p:nvSpPr>
          <p:cNvPr id="11" name="テキスト ボックス 10">
            <a:extLst>
              <a:ext uri="{FF2B5EF4-FFF2-40B4-BE49-F238E27FC236}">
                <a16:creationId xmlns:a16="http://schemas.microsoft.com/office/drawing/2014/main" id="{5F77F43A-8E36-8589-5ADE-88A2FE213E1E}"/>
              </a:ext>
            </a:extLst>
          </p:cNvPr>
          <p:cNvSpPr txBox="1"/>
          <p:nvPr/>
        </p:nvSpPr>
        <p:spPr>
          <a:xfrm>
            <a:off x="493341" y="1749300"/>
            <a:ext cx="2159566" cy="523219"/>
          </a:xfrm>
          <a:prstGeom prst="rect">
            <a:avLst/>
          </a:prstGeom>
          <a:noFill/>
        </p:spPr>
        <p:txBody>
          <a:bodyPr wrap="none" rtlCol="0">
            <a:spAutoFit/>
          </a:bodyPr>
          <a:lstStyle/>
          <a:p>
            <a:r>
              <a:rPr lang="ja-JP" altLang="en-US" sz="1400" u="sng"/>
              <a:t>土浦市</a:t>
            </a:r>
            <a:r>
              <a:rPr kumimoji="1" lang="ja-JP" altLang="en-US" sz="1400" u="sng"/>
              <a:t>の再エネ施設</a:t>
            </a:r>
            <a:endParaRPr kumimoji="1" lang="en-US" altLang="ja-JP" sz="1400" u="sng"/>
          </a:p>
          <a:p>
            <a:r>
              <a:rPr lang="en-US" altLang="ja-JP" sz="1400"/>
              <a:t>(</a:t>
            </a:r>
            <a:r>
              <a:rPr lang="ja-JP" altLang="en-US" sz="1400"/>
              <a:t>主にメガソーラを想定</a:t>
            </a:r>
            <a:r>
              <a:rPr lang="en-US" altLang="ja-JP" sz="1400"/>
              <a:t>)</a:t>
            </a:r>
            <a:endParaRPr kumimoji="1" lang="ja-JP" altLang="en-US" sz="1400"/>
          </a:p>
        </p:txBody>
      </p:sp>
      <p:sp>
        <p:nvSpPr>
          <p:cNvPr id="13" name="テキスト ボックス 12">
            <a:extLst>
              <a:ext uri="{FF2B5EF4-FFF2-40B4-BE49-F238E27FC236}">
                <a16:creationId xmlns:a16="http://schemas.microsoft.com/office/drawing/2014/main" id="{64ED4CFB-7589-01EA-327F-A1E796EB2643}"/>
              </a:ext>
            </a:extLst>
          </p:cNvPr>
          <p:cNvSpPr txBox="1"/>
          <p:nvPr/>
        </p:nvSpPr>
        <p:spPr>
          <a:xfrm>
            <a:off x="64361" y="5030688"/>
            <a:ext cx="2571539" cy="523219"/>
          </a:xfrm>
          <a:prstGeom prst="rect">
            <a:avLst/>
          </a:prstGeom>
          <a:noFill/>
        </p:spPr>
        <p:txBody>
          <a:bodyPr wrap="none" rtlCol="0">
            <a:spAutoFit/>
          </a:bodyPr>
          <a:lstStyle/>
          <a:p>
            <a:r>
              <a:rPr kumimoji="1" lang="ja-JP" altLang="en-US" sz="1400" u="sng"/>
              <a:t>土浦市内の家庭・法人</a:t>
            </a:r>
            <a:endParaRPr kumimoji="1" lang="en-US" altLang="ja-JP" sz="1400" u="sng"/>
          </a:p>
          <a:p>
            <a:r>
              <a:rPr kumimoji="1" lang="en-US" altLang="ja-JP" sz="1400"/>
              <a:t>(</a:t>
            </a:r>
            <a:r>
              <a:rPr kumimoji="1" lang="ja-JP" altLang="en-US" sz="1400"/>
              <a:t>卒</a:t>
            </a:r>
            <a:r>
              <a:rPr kumimoji="1" lang="en-US" altLang="ja-JP" sz="1400"/>
              <a:t>FIT</a:t>
            </a:r>
            <a:r>
              <a:rPr lang="ja-JP" altLang="en-US" sz="1400"/>
              <a:t>家庭の余剰電力を想定</a:t>
            </a:r>
            <a:r>
              <a:rPr lang="en-US" altLang="ja-JP" sz="1400"/>
              <a:t>)</a:t>
            </a:r>
            <a:endParaRPr kumimoji="1" lang="ja-JP" altLang="en-US" sz="1400"/>
          </a:p>
        </p:txBody>
      </p:sp>
      <p:sp>
        <p:nvSpPr>
          <p:cNvPr id="23" name="テキスト ボックス 22">
            <a:extLst>
              <a:ext uri="{FF2B5EF4-FFF2-40B4-BE49-F238E27FC236}">
                <a16:creationId xmlns:a16="http://schemas.microsoft.com/office/drawing/2014/main" id="{45AFD378-9248-E1DF-C5B2-DEAD46A272E1}"/>
              </a:ext>
            </a:extLst>
          </p:cNvPr>
          <p:cNvSpPr txBox="1"/>
          <p:nvPr/>
        </p:nvSpPr>
        <p:spPr>
          <a:xfrm>
            <a:off x="6413588" y="4899703"/>
            <a:ext cx="2517570" cy="939354"/>
          </a:xfrm>
          <a:prstGeom prst="rect">
            <a:avLst/>
          </a:prstGeom>
          <a:noFill/>
        </p:spPr>
        <p:txBody>
          <a:bodyPr wrap="none" rtlCol="0">
            <a:spAutoFit/>
          </a:bodyPr>
          <a:lstStyle/>
          <a:p>
            <a:r>
              <a:rPr kumimoji="1" lang="ja-JP" altLang="en-US" sz="1400" u="sng"/>
              <a:t>土浦市の公共施設</a:t>
            </a:r>
            <a:br>
              <a:rPr kumimoji="1" lang="en-US" altLang="ja-JP" sz="1400" u="sng"/>
            </a:br>
            <a:r>
              <a:rPr kumimoji="1" lang="ja-JP" altLang="en-US" sz="1400" u="sng"/>
              <a:t>家庭・法人</a:t>
            </a:r>
          </a:p>
        </p:txBody>
      </p:sp>
      <p:sp>
        <p:nvSpPr>
          <p:cNvPr id="31" name="テキスト ボックス 30">
            <a:extLst>
              <a:ext uri="{FF2B5EF4-FFF2-40B4-BE49-F238E27FC236}">
                <a16:creationId xmlns:a16="http://schemas.microsoft.com/office/drawing/2014/main" id="{43DBA3B7-7821-3D3E-8D8A-E62B392ACBFF}"/>
              </a:ext>
            </a:extLst>
          </p:cNvPr>
          <p:cNvSpPr txBox="1"/>
          <p:nvPr/>
        </p:nvSpPr>
        <p:spPr>
          <a:xfrm>
            <a:off x="5960468" y="2402351"/>
            <a:ext cx="1615604" cy="745957"/>
          </a:xfrm>
          <a:prstGeom prst="rect">
            <a:avLst/>
          </a:prstGeom>
          <a:noFill/>
        </p:spPr>
        <p:txBody>
          <a:bodyPr wrap="square" rtlCol="0">
            <a:spAutoFit/>
          </a:bodyPr>
          <a:lstStyle/>
          <a:p>
            <a:r>
              <a:rPr kumimoji="1" lang="ja-JP" altLang="en-US" sz="1050"/>
              <a:t>電力の</a:t>
            </a:r>
            <a:br>
              <a:rPr kumimoji="1" lang="en-US" altLang="ja-JP" sz="1050"/>
            </a:br>
            <a:r>
              <a:rPr kumimoji="1" lang="ja-JP" altLang="en-US" sz="1050"/>
              <a:t>供給</a:t>
            </a:r>
          </a:p>
        </p:txBody>
      </p:sp>
      <p:pic>
        <p:nvPicPr>
          <p:cNvPr id="43" name="グラフィックス 42" descr="家 単色塗りつぶし">
            <a:extLst>
              <a:ext uri="{FF2B5EF4-FFF2-40B4-BE49-F238E27FC236}">
                <a16:creationId xmlns:a16="http://schemas.microsoft.com/office/drawing/2014/main" id="{363BD834-F8B5-1426-22A0-EEB6D5150A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73525" y="4500950"/>
            <a:ext cx="540753" cy="542038"/>
          </a:xfrm>
          <a:prstGeom prst="rect">
            <a:avLst/>
          </a:prstGeom>
        </p:spPr>
      </p:pic>
      <p:pic>
        <p:nvPicPr>
          <p:cNvPr id="51" name="グラフィックス 50" descr="都市 単色塗りつぶし">
            <a:extLst>
              <a:ext uri="{FF2B5EF4-FFF2-40B4-BE49-F238E27FC236}">
                <a16:creationId xmlns:a16="http://schemas.microsoft.com/office/drawing/2014/main" id="{C52F73D5-1B55-0933-A796-6F8BE60E9F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222" y="4076094"/>
            <a:ext cx="750009" cy="982063"/>
          </a:xfrm>
          <a:prstGeom prst="rect">
            <a:avLst/>
          </a:prstGeom>
        </p:spPr>
      </p:pic>
      <p:grpSp>
        <p:nvGrpSpPr>
          <p:cNvPr id="26" name="グループ化 25">
            <a:extLst>
              <a:ext uri="{FF2B5EF4-FFF2-40B4-BE49-F238E27FC236}">
                <a16:creationId xmlns:a16="http://schemas.microsoft.com/office/drawing/2014/main" id="{D4688BC4-F972-36F9-A93B-8AEE22E82AAF}"/>
              </a:ext>
            </a:extLst>
          </p:cNvPr>
          <p:cNvGrpSpPr/>
          <p:nvPr/>
        </p:nvGrpSpPr>
        <p:grpSpPr>
          <a:xfrm>
            <a:off x="2212396" y="2670590"/>
            <a:ext cx="4618213" cy="2451350"/>
            <a:chOff x="2212396" y="2670590"/>
            <a:chExt cx="4618213" cy="2451350"/>
          </a:xfrm>
        </p:grpSpPr>
        <p:sp>
          <p:nvSpPr>
            <p:cNvPr id="5" name="テキスト ボックス 4">
              <a:extLst>
                <a:ext uri="{FF2B5EF4-FFF2-40B4-BE49-F238E27FC236}">
                  <a16:creationId xmlns:a16="http://schemas.microsoft.com/office/drawing/2014/main" id="{5FF4F0B5-ACE4-AEFA-789D-E45461279EE3}"/>
                </a:ext>
              </a:extLst>
            </p:cNvPr>
            <p:cNvSpPr txBox="1"/>
            <p:nvPr/>
          </p:nvSpPr>
          <p:spPr>
            <a:xfrm>
              <a:off x="2212396" y="4054131"/>
              <a:ext cx="1615604" cy="745785"/>
            </a:xfrm>
            <a:prstGeom prst="rect">
              <a:avLst/>
            </a:prstGeom>
            <a:noFill/>
          </p:spPr>
          <p:txBody>
            <a:bodyPr wrap="square" rtlCol="0">
              <a:spAutoFit/>
            </a:bodyPr>
            <a:lstStyle/>
            <a:p>
              <a:r>
                <a:rPr kumimoji="1" lang="ja-JP" altLang="en-US" sz="1050"/>
                <a:t>余剰電力の</a:t>
              </a:r>
              <a:br>
                <a:rPr kumimoji="1" lang="en-US" altLang="ja-JP" sz="1050"/>
              </a:br>
              <a:r>
                <a:rPr kumimoji="1" lang="en-US" altLang="ja-JP" sz="1050"/>
                <a:t>      </a:t>
              </a:r>
              <a:r>
                <a:rPr kumimoji="1" lang="ja-JP" altLang="en-US" sz="1050"/>
                <a:t>買取</a:t>
              </a:r>
            </a:p>
          </p:txBody>
        </p:sp>
        <p:grpSp>
          <p:nvGrpSpPr>
            <p:cNvPr id="3" name="グループ化 2">
              <a:extLst>
                <a:ext uri="{FF2B5EF4-FFF2-40B4-BE49-F238E27FC236}">
                  <a16:creationId xmlns:a16="http://schemas.microsoft.com/office/drawing/2014/main" id="{7EE36828-331A-0463-1F29-0C34EA1B0036}"/>
                </a:ext>
              </a:extLst>
            </p:cNvPr>
            <p:cNvGrpSpPr/>
            <p:nvPr/>
          </p:nvGrpSpPr>
          <p:grpSpPr>
            <a:xfrm>
              <a:off x="2294791" y="2670590"/>
              <a:ext cx="4535818" cy="2451350"/>
              <a:chOff x="2294791" y="2670590"/>
              <a:chExt cx="4535818" cy="2451350"/>
            </a:xfrm>
          </p:grpSpPr>
          <p:sp>
            <p:nvSpPr>
              <p:cNvPr id="24" name="四角形: 角を丸くする 23">
                <a:extLst>
                  <a:ext uri="{FF2B5EF4-FFF2-40B4-BE49-F238E27FC236}">
                    <a16:creationId xmlns:a16="http://schemas.microsoft.com/office/drawing/2014/main" id="{7DA5E272-EF7E-9EE2-CE6F-4B1C3D3E75F2}"/>
                  </a:ext>
                </a:extLst>
              </p:cNvPr>
              <p:cNvSpPr/>
              <p:nvPr/>
            </p:nvSpPr>
            <p:spPr>
              <a:xfrm>
                <a:off x="3770551" y="3082156"/>
                <a:ext cx="2106392" cy="1799055"/>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A16F393-097F-0145-1C1F-8F22A1BB8C5F}"/>
                  </a:ext>
                </a:extLst>
              </p:cNvPr>
              <p:cNvSpPr txBox="1"/>
              <p:nvPr/>
            </p:nvSpPr>
            <p:spPr>
              <a:xfrm>
                <a:off x="3793373" y="3266427"/>
                <a:ext cx="2224501" cy="1569660"/>
              </a:xfrm>
              <a:prstGeom prst="rect">
                <a:avLst/>
              </a:prstGeom>
              <a:noFill/>
            </p:spPr>
            <p:txBody>
              <a:bodyPr wrap="square">
                <a:spAutoFit/>
              </a:bodyPr>
              <a:lstStyle/>
              <a:p>
                <a:r>
                  <a:rPr kumimoji="1" lang="ja-JP" altLang="en-US" sz="3200" b="1"/>
                  <a:t>土浦市版</a:t>
                </a:r>
                <a:br>
                  <a:rPr kumimoji="1" lang="en-US" altLang="ja-JP" sz="3200" b="1"/>
                </a:br>
                <a:r>
                  <a:rPr kumimoji="1" lang="ja-JP" altLang="en-US" sz="3200" b="1"/>
                  <a:t>シュタット</a:t>
                </a:r>
                <a:br>
                  <a:rPr kumimoji="1" lang="en-US" altLang="ja-JP" sz="3200" b="1"/>
                </a:br>
                <a:r>
                  <a:rPr kumimoji="1" lang="ja-JP" altLang="en-US" sz="3200" b="1"/>
                  <a:t>   ベルケ</a:t>
                </a:r>
                <a:endParaRPr lang="ja-JP" altLang="en-US" sz="3200"/>
              </a:p>
            </p:txBody>
          </p:sp>
          <p:pic>
            <p:nvPicPr>
              <p:cNvPr id="27" name="グラフィックス 26" descr="矢印: 直線 単色塗りつぶし">
                <a:extLst>
                  <a:ext uri="{FF2B5EF4-FFF2-40B4-BE49-F238E27FC236}">
                    <a16:creationId xmlns:a16="http://schemas.microsoft.com/office/drawing/2014/main" id="{EFFDB4DC-A590-7F94-9221-F8E335C76B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2375963">
                <a:off x="2877793" y="3089138"/>
                <a:ext cx="747257" cy="863783"/>
              </a:xfrm>
              <a:prstGeom prst="rect">
                <a:avLst/>
              </a:prstGeom>
            </p:spPr>
          </p:pic>
          <p:pic>
            <p:nvPicPr>
              <p:cNvPr id="28" name="グラフィックス 27" descr="矢印: 直線 単色塗りつぶし">
                <a:extLst>
                  <a:ext uri="{FF2B5EF4-FFF2-40B4-BE49-F238E27FC236}">
                    <a16:creationId xmlns:a16="http://schemas.microsoft.com/office/drawing/2014/main" id="{D2252D3C-23A3-D48A-4052-87A89DC126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9405224">
                <a:off x="2906160" y="3903567"/>
                <a:ext cx="747257" cy="863783"/>
              </a:xfrm>
              <a:prstGeom prst="rect">
                <a:avLst/>
              </a:prstGeom>
            </p:spPr>
          </p:pic>
          <p:pic>
            <p:nvPicPr>
              <p:cNvPr id="30" name="グラフィックス 29" descr="矢印: 直線 単色塗りつぶし">
                <a:extLst>
                  <a:ext uri="{FF2B5EF4-FFF2-40B4-BE49-F238E27FC236}">
                    <a16:creationId xmlns:a16="http://schemas.microsoft.com/office/drawing/2014/main" id="{43D42C9B-DF67-7C41-F916-00F5117983B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9353054">
                <a:off x="6021013" y="2670590"/>
                <a:ext cx="747257" cy="863783"/>
              </a:xfrm>
              <a:prstGeom prst="rect">
                <a:avLst/>
              </a:prstGeom>
            </p:spPr>
          </p:pic>
          <p:sp>
            <p:nvSpPr>
              <p:cNvPr id="32" name="テキスト ボックス 31">
                <a:extLst>
                  <a:ext uri="{FF2B5EF4-FFF2-40B4-BE49-F238E27FC236}">
                    <a16:creationId xmlns:a16="http://schemas.microsoft.com/office/drawing/2014/main" id="{D91F1C80-B45D-34A6-7225-F1F1D336B60E}"/>
                  </a:ext>
                </a:extLst>
              </p:cNvPr>
              <p:cNvSpPr txBox="1"/>
              <p:nvPr/>
            </p:nvSpPr>
            <p:spPr>
              <a:xfrm>
                <a:off x="2529730" y="2928453"/>
                <a:ext cx="1615604" cy="455864"/>
              </a:xfrm>
              <a:prstGeom prst="rect">
                <a:avLst/>
              </a:prstGeom>
              <a:noFill/>
            </p:spPr>
            <p:txBody>
              <a:bodyPr wrap="square" rtlCol="0">
                <a:spAutoFit/>
              </a:bodyPr>
              <a:lstStyle/>
              <a:p>
                <a:r>
                  <a:rPr kumimoji="1" lang="ja-JP" altLang="en-US" sz="1050"/>
                  <a:t>電力の生産</a:t>
                </a:r>
              </a:p>
            </p:txBody>
          </p:sp>
          <p:pic>
            <p:nvPicPr>
              <p:cNvPr id="57" name="グラフィックス 56" descr="矢印: 直線 単色塗りつぶし">
                <a:extLst>
                  <a:ext uri="{FF2B5EF4-FFF2-40B4-BE49-F238E27FC236}">
                    <a16:creationId xmlns:a16="http://schemas.microsoft.com/office/drawing/2014/main" id="{9B0D0552-0BBB-EAF2-5E04-4B4307C0D9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230937">
                <a:off x="2753728" y="4553079"/>
                <a:ext cx="747257" cy="336892"/>
              </a:xfrm>
              <a:prstGeom prst="rect">
                <a:avLst/>
              </a:prstGeom>
            </p:spPr>
          </p:pic>
          <p:sp>
            <p:nvSpPr>
              <p:cNvPr id="58" name="テキスト ボックス 57">
                <a:extLst>
                  <a:ext uri="{FF2B5EF4-FFF2-40B4-BE49-F238E27FC236}">
                    <a16:creationId xmlns:a16="http://schemas.microsoft.com/office/drawing/2014/main" id="{57F19924-3183-1AF4-BBD7-4C274A5C8837}"/>
                  </a:ext>
                </a:extLst>
              </p:cNvPr>
              <p:cNvSpPr txBox="1"/>
              <p:nvPr/>
            </p:nvSpPr>
            <p:spPr>
              <a:xfrm>
                <a:off x="2294791" y="4868024"/>
                <a:ext cx="1615604" cy="253916"/>
              </a:xfrm>
              <a:prstGeom prst="rect">
                <a:avLst/>
              </a:prstGeom>
              <a:noFill/>
            </p:spPr>
            <p:txBody>
              <a:bodyPr wrap="square" rtlCol="0">
                <a:spAutoFit/>
              </a:bodyPr>
              <a:lstStyle/>
              <a:p>
                <a:r>
                  <a:rPr lang="ja-JP" altLang="en-US" sz="1050"/>
                  <a:t>還元</a:t>
                </a:r>
                <a:r>
                  <a:rPr lang="en-US" altLang="ja-JP" sz="1050"/>
                  <a:t>(</a:t>
                </a:r>
                <a:r>
                  <a:rPr lang="ja-JP" altLang="en-US" sz="1050"/>
                  <a:t>地域通貨も想定</a:t>
                </a:r>
                <a:r>
                  <a:rPr lang="en-US" altLang="ja-JP" sz="1050"/>
                  <a:t>)</a:t>
                </a:r>
                <a:endParaRPr kumimoji="1" lang="ja-JP" altLang="en-US" sz="1050"/>
              </a:p>
            </p:txBody>
          </p:sp>
          <p:pic>
            <p:nvPicPr>
              <p:cNvPr id="60" name="グラフィックス 59" descr="矢印: 直線 単色塗りつぶし">
                <a:extLst>
                  <a:ext uri="{FF2B5EF4-FFF2-40B4-BE49-F238E27FC236}">
                    <a16:creationId xmlns:a16="http://schemas.microsoft.com/office/drawing/2014/main" id="{DB77C865-D445-A3E4-7182-64383976BD7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521824">
                <a:off x="6083352" y="4109632"/>
                <a:ext cx="747257" cy="340008"/>
              </a:xfrm>
              <a:prstGeom prst="rect">
                <a:avLst/>
              </a:prstGeom>
            </p:spPr>
          </p:pic>
        </p:grpSp>
      </p:grpSp>
      <p:sp>
        <p:nvSpPr>
          <p:cNvPr id="61" name="テキスト ボックス 60">
            <a:extLst>
              <a:ext uri="{FF2B5EF4-FFF2-40B4-BE49-F238E27FC236}">
                <a16:creationId xmlns:a16="http://schemas.microsoft.com/office/drawing/2014/main" id="{66C777E7-842D-CD67-5B0E-29ACD0335EF7}"/>
              </a:ext>
            </a:extLst>
          </p:cNvPr>
          <p:cNvSpPr txBox="1"/>
          <p:nvPr/>
        </p:nvSpPr>
        <p:spPr>
          <a:xfrm>
            <a:off x="6390089" y="3932074"/>
            <a:ext cx="1615604" cy="253916"/>
          </a:xfrm>
          <a:prstGeom prst="rect">
            <a:avLst/>
          </a:prstGeom>
          <a:noFill/>
        </p:spPr>
        <p:txBody>
          <a:bodyPr wrap="square" rtlCol="0">
            <a:spAutoFit/>
          </a:bodyPr>
          <a:lstStyle/>
          <a:p>
            <a:r>
              <a:rPr kumimoji="1" lang="ja-JP" altLang="en-US" sz="1050"/>
              <a:t>電気料金</a:t>
            </a:r>
          </a:p>
        </p:txBody>
      </p:sp>
      <p:sp>
        <p:nvSpPr>
          <p:cNvPr id="64" name="四角形: 角を丸くする 63">
            <a:extLst>
              <a:ext uri="{FF2B5EF4-FFF2-40B4-BE49-F238E27FC236}">
                <a16:creationId xmlns:a16="http://schemas.microsoft.com/office/drawing/2014/main" id="{E7973C66-7A0E-5337-3B66-BE426E5DE911}"/>
              </a:ext>
            </a:extLst>
          </p:cNvPr>
          <p:cNvSpPr/>
          <p:nvPr/>
        </p:nvSpPr>
        <p:spPr>
          <a:xfrm>
            <a:off x="3441293" y="6238716"/>
            <a:ext cx="2200750" cy="535604"/>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137E34CF-A705-6DE4-022B-EB12581F7167}"/>
              </a:ext>
            </a:extLst>
          </p:cNvPr>
          <p:cNvSpPr txBox="1"/>
          <p:nvPr/>
        </p:nvSpPr>
        <p:spPr>
          <a:xfrm>
            <a:off x="3441293" y="6340309"/>
            <a:ext cx="4758690" cy="369332"/>
          </a:xfrm>
          <a:prstGeom prst="rect">
            <a:avLst/>
          </a:prstGeom>
          <a:noFill/>
        </p:spPr>
        <p:txBody>
          <a:bodyPr wrap="square">
            <a:spAutoFit/>
          </a:bodyPr>
          <a:lstStyle/>
          <a:p>
            <a:r>
              <a:rPr lang="ja-JP" altLang="en-US" sz="1800" b="1"/>
              <a:t>土浦市外の電力会社</a:t>
            </a:r>
            <a:endParaRPr lang="ja-JP" altLang="en-US" sz="1800"/>
          </a:p>
        </p:txBody>
      </p:sp>
      <p:pic>
        <p:nvPicPr>
          <p:cNvPr id="67" name="グラフィックス 66" descr="矢印: 直線 単色塗りつぶし">
            <a:extLst>
              <a:ext uri="{FF2B5EF4-FFF2-40B4-BE49-F238E27FC236}">
                <a16:creationId xmlns:a16="http://schemas.microsoft.com/office/drawing/2014/main" id="{3F5A47EB-EE4B-7280-65DD-CE1E5CBAED8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693066">
            <a:off x="2693109" y="5800293"/>
            <a:ext cx="747257" cy="336892"/>
          </a:xfrm>
          <a:prstGeom prst="rect">
            <a:avLst/>
          </a:prstGeom>
        </p:spPr>
      </p:pic>
      <p:pic>
        <p:nvPicPr>
          <p:cNvPr id="68" name="グラフィックス 67" descr="矢印: 直線 単色塗りつぶし">
            <a:extLst>
              <a:ext uri="{FF2B5EF4-FFF2-40B4-BE49-F238E27FC236}">
                <a16:creationId xmlns:a16="http://schemas.microsoft.com/office/drawing/2014/main" id="{896A582A-72E2-FB4A-2BB1-70BF1EA859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7526625">
            <a:off x="5570858" y="5829542"/>
            <a:ext cx="747257" cy="336892"/>
          </a:xfrm>
          <a:prstGeom prst="rect">
            <a:avLst/>
          </a:prstGeom>
        </p:spPr>
      </p:pic>
    </p:spTree>
    <p:extLst>
      <p:ext uri="{BB962C8B-B14F-4D97-AF65-F5344CB8AC3E}">
        <p14:creationId xmlns:p14="http://schemas.microsoft.com/office/powerpoint/2010/main" val="39980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AE9870D-AC4F-C353-0859-782BB45620A1}"/>
              </a:ext>
            </a:extLst>
          </p:cNvPr>
          <p:cNvSpPr/>
          <p:nvPr/>
        </p:nvSpPr>
        <p:spPr>
          <a:xfrm>
            <a:off x="-279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7" name="タイトル 6">
            <a:extLst>
              <a:ext uri="{FF2B5EF4-FFF2-40B4-BE49-F238E27FC236}">
                <a16:creationId xmlns:a16="http://schemas.microsoft.com/office/drawing/2014/main" id="{0AD0721D-628B-C697-FE64-CCC24920BAA7}"/>
              </a:ext>
            </a:extLst>
          </p:cNvPr>
          <p:cNvSpPr>
            <a:spLocks noGrp="1"/>
          </p:cNvSpPr>
          <p:nvPr>
            <p:ph type="title"/>
          </p:nvPr>
        </p:nvSpPr>
        <p:spPr>
          <a:xfrm>
            <a:off x="677913" y="21020"/>
            <a:ext cx="7886700" cy="733913"/>
          </a:xfrm>
        </p:spPr>
        <p:txBody>
          <a:bodyPr>
            <a:normAutofit/>
          </a:bodyPr>
          <a:lstStyle/>
          <a:p>
            <a:r>
              <a:rPr lang="ja-JP" altLang="en-US" sz="3000" b="1"/>
              <a:t>質問用スライド 土浦市版シュタットベルケ </a:t>
            </a:r>
          </a:p>
        </p:txBody>
      </p:sp>
      <p:sp>
        <p:nvSpPr>
          <p:cNvPr id="46" name="スライド番号プレースホルダー 2">
            <a:extLst>
              <a:ext uri="{FF2B5EF4-FFF2-40B4-BE49-F238E27FC236}">
                <a16:creationId xmlns:a16="http://schemas.microsoft.com/office/drawing/2014/main" id="{8CFA195D-CF7C-4628-9125-7A31BD62832B}"/>
              </a:ext>
            </a:extLst>
          </p:cNvPr>
          <p:cNvSpPr>
            <a:spLocks noGrp="1"/>
          </p:cNvSpPr>
          <p:nvPr>
            <p:ph type="sldNum" sz="quarter" idx="12"/>
          </p:nvPr>
        </p:nvSpPr>
        <p:spPr>
          <a:xfrm>
            <a:off x="8415866" y="161276"/>
            <a:ext cx="516467" cy="365125"/>
          </a:xfrm>
        </p:spPr>
        <p:txBody>
          <a:bodyPr/>
          <a:lstStyle/>
          <a:p>
            <a:fld id="{6BD45834-25AE-4381-9C8C-B34EDB8A8649}" type="slidenum">
              <a:rPr lang="ja-JP" altLang="en-US" smtClean="0"/>
              <a:pPr/>
              <a:t>29</a:t>
            </a:fld>
            <a:endParaRPr lang="ja-JP" altLang="en-US"/>
          </a:p>
        </p:txBody>
      </p:sp>
      <p:sp>
        <p:nvSpPr>
          <p:cNvPr id="6" name="楕円 5">
            <a:extLst>
              <a:ext uri="{FF2B5EF4-FFF2-40B4-BE49-F238E27FC236}">
                <a16:creationId xmlns:a16="http://schemas.microsoft.com/office/drawing/2014/main" id="{83CD29B6-D2C8-AE0D-EB21-0A042988A0BD}"/>
              </a:ext>
            </a:extLst>
          </p:cNvPr>
          <p:cNvSpPr/>
          <p:nvPr/>
        </p:nvSpPr>
        <p:spPr>
          <a:xfrm>
            <a:off x="85884" y="96721"/>
            <a:ext cx="573840" cy="573840"/>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74B93736-0DC4-9AA9-73ED-ADF80A34752B}"/>
              </a:ext>
            </a:extLst>
          </p:cNvPr>
          <p:cNvGrpSpPr/>
          <p:nvPr/>
        </p:nvGrpSpPr>
        <p:grpSpPr>
          <a:xfrm>
            <a:off x="337287" y="152434"/>
            <a:ext cx="71034" cy="461941"/>
            <a:chOff x="515689" y="1620019"/>
            <a:chExt cx="106686" cy="693788"/>
          </a:xfrm>
          <a:solidFill>
            <a:schemeClr val="bg1"/>
          </a:solidFill>
        </p:grpSpPr>
        <p:sp>
          <p:nvSpPr>
            <p:cNvPr id="21" name="楕円 20">
              <a:extLst>
                <a:ext uri="{FF2B5EF4-FFF2-40B4-BE49-F238E27FC236}">
                  <a16:creationId xmlns:a16="http://schemas.microsoft.com/office/drawing/2014/main" id="{83D9A8BB-B3ED-34FD-B52E-A0C84AD09802}"/>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53A235C-1D51-AA1C-E448-98A2DA6E203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3DF58FD5-5F7B-7A4A-7968-B483353D919B}"/>
              </a:ext>
            </a:extLst>
          </p:cNvPr>
          <p:cNvGrpSpPr/>
          <p:nvPr/>
        </p:nvGrpSpPr>
        <p:grpSpPr>
          <a:xfrm rot="7084715">
            <a:off x="337287" y="152670"/>
            <a:ext cx="71034" cy="461941"/>
            <a:chOff x="515689" y="1620019"/>
            <a:chExt cx="106686" cy="693788"/>
          </a:xfrm>
          <a:solidFill>
            <a:schemeClr val="bg1"/>
          </a:solidFill>
        </p:grpSpPr>
        <p:sp>
          <p:nvSpPr>
            <p:cNvPr id="19" name="楕円 18">
              <a:extLst>
                <a:ext uri="{FF2B5EF4-FFF2-40B4-BE49-F238E27FC236}">
                  <a16:creationId xmlns:a16="http://schemas.microsoft.com/office/drawing/2014/main" id="{577C43F8-4CF1-7804-A4AE-BC8612F079A5}"/>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CE343F91-DF91-E235-72CC-9CE280ECFF42}"/>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1AEE2AFF-604E-2090-507F-FD3518118ADE}"/>
              </a:ext>
            </a:extLst>
          </p:cNvPr>
          <p:cNvGrpSpPr/>
          <p:nvPr/>
        </p:nvGrpSpPr>
        <p:grpSpPr>
          <a:xfrm rot="3554011">
            <a:off x="339098" y="152434"/>
            <a:ext cx="71034" cy="461941"/>
            <a:chOff x="515689" y="1620019"/>
            <a:chExt cx="106686" cy="693788"/>
          </a:xfrm>
          <a:solidFill>
            <a:schemeClr val="bg1"/>
          </a:solidFill>
        </p:grpSpPr>
        <p:sp>
          <p:nvSpPr>
            <p:cNvPr id="17" name="楕円 16">
              <a:extLst>
                <a:ext uri="{FF2B5EF4-FFF2-40B4-BE49-F238E27FC236}">
                  <a16:creationId xmlns:a16="http://schemas.microsoft.com/office/drawing/2014/main" id="{D2704D9D-1A2F-CB6D-A564-2C585D9712D7}"/>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DF6DE5F9-AD22-CF37-7515-0078AB45FE3D}"/>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楕円 15">
            <a:extLst>
              <a:ext uri="{FF2B5EF4-FFF2-40B4-BE49-F238E27FC236}">
                <a16:creationId xmlns:a16="http://schemas.microsoft.com/office/drawing/2014/main" id="{381E2FD2-F921-0743-998B-F6F88E3AE07E}"/>
              </a:ext>
            </a:extLst>
          </p:cNvPr>
          <p:cNvSpPr/>
          <p:nvPr/>
        </p:nvSpPr>
        <p:spPr>
          <a:xfrm>
            <a:off x="331837" y="352024"/>
            <a:ext cx="71034" cy="710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55B88A9-0CAC-E893-E0CC-87095275BE86}"/>
              </a:ext>
            </a:extLst>
          </p:cNvPr>
          <p:cNvSpPr txBox="1"/>
          <p:nvPr/>
        </p:nvSpPr>
        <p:spPr>
          <a:xfrm>
            <a:off x="591248" y="911705"/>
            <a:ext cx="8922544" cy="369332"/>
          </a:xfrm>
          <a:prstGeom prst="rect">
            <a:avLst/>
          </a:prstGeom>
          <a:noFill/>
        </p:spPr>
        <p:txBody>
          <a:bodyPr wrap="square">
            <a:spAutoFit/>
          </a:bodyPr>
          <a:lstStyle/>
          <a:p>
            <a:r>
              <a:rPr kumimoji="1" lang="ja-JP" altLang="en-US" sz="1800"/>
              <a:t>エネルギー購入費用の市外への流出抑制⇒  </a:t>
            </a:r>
            <a:r>
              <a:rPr kumimoji="1" lang="ja-JP" altLang="en-US" sz="1800" b="1"/>
              <a:t>地域経済活性化 </a:t>
            </a:r>
            <a:r>
              <a:rPr kumimoji="1" lang="ja-JP" altLang="en-US" sz="1800"/>
              <a:t>のメカニズム</a:t>
            </a:r>
            <a:endParaRPr lang="ja-JP" altLang="en-US"/>
          </a:p>
        </p:txBody>
      </p:sp>
      <p:grpSp>
        <p:nvGrpSpPr>
          <p:cNvPr id="147" name="グループ化 146">
            <a:extLst>
              <a:ext uri="{FF2B5EF4-FFF2-40B4-BE49-F238E27FC236}">
                <a16:creationId xmlns:a16="http://schemas.microsoft.com/office/drawing/2014/main" id="{613B8039-4D50-33E9-E0A2-0972D5B3F7CE}"/>
              </a:ext>
            </a:extLst>
          </p:cNvPr>
          <p:cNvGrpSpPr/>
          <p:nvPr/>
        </p:nvGrpSpPr>
        <p:grpSpPr>
          <a:xfrm>
            <a:off x="152300" y="1483714"/>
            <a:ext cx="4354769" cy="5022263"/>
            <a:chOff x="152300" y="1483714"/>
            <a:chExt cx="4354769" cy="5022263"/>
          </a:xfrm>
        </p:grpSpPr>
        <p:sp>
          <p:nvSpPr>
            <p:cNvPr id="35" name="テキスト ボックス 34">
              <a:extLst>
                <a:ext uri="{FF2B5EF4-FFF2-40B4-BE49-F238E27FC236}">
                  <a16:creationId xmlns:a16="http://schemas.microsoft.com/office/drawing/2014/main" id="{718F77FF-3C1B-7CC1-C6C5-00B83B98E94C}"/>
                </a:ext>
              </a:extLst>
            </p:cNvPr>
            <p:cNvSpPr txBox="1"/>
            <p:nvPr/>
          </p:nvSpPr>
          <p:spPr>
            <a:xfrm>
              <a:off x="1013763" y="3612035"/>
              <a:ext cx="788661" cy="415499"/>
            </a:xfrm>
            <a:prstGeom prst="rect">
              <a:avLst/>
            </a:prstGeom>
            <a:noFill/>
          </p:spPr>
          <p:txBody>
            <a:bodyPr wrap="square" rtlCol="0">
              <a:spAutoFit/>
            </a:bodyPr>
            <a:lstStyle/>
            <a:p>
              <a:r>
                <a:rPr kumimoji="1" lang="ja-JP" altLang="en-US" sz="1050"/>
                <a:t>余剰電力の買取</a:t>
              </a:r>
            </a:p>
          </p:txBody>
        </p:sp>
        <p:pic>
          <p:nvPicPr>
            <p:cNvPr id="36" name="グラフィックス 35">
              <a:extLst>
                <a:ext uri="{FF2B5EF4-FFF2-40B4-BE49-F238E27FC236}">
                  <a16:creationId xmlns:a16="http://schemas.microsoft.com/office/drawing/2014/main" id="{73AA8E0A-B791-3959-0A95-DA3F86EA36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070" y="2757287"/>
              <a:ext cx="860775" cy="814899"/>
            </a:xfrm>
            <a:prstGeom prst="rect">
              <a:avLst/>
            </a:prstGeom>
          </p:spPr>
        </p:pic>
        <p:grpSp>
          <p:nvGrpSpPr>
            <p:cNvPr id="37" name="グループ化 36">
              <a:extLst>
                <a:ext uri="{FF2B5EF4-FFF2-40B4-BE49-F238E27FC236}">
                  <a16:creationId xmlns:a16="http://schemas.microsoft.com/office/drawing/2014/main" id="{8F3CB9B8-778F-53E0-28F2-357161EAC0CF}"/>
                </a:ext>
              </a:extLst>
            </p:cNvPr>
            <p:cNvGrpSpPr/>
            <p:nvPr/>
          </p:nvGrpSpPr>
          <p:grpSpPr>
            <a:xfrm>
              <a:off x="3331859" y="2790416"/>
              <a:ext cx="1175210" cy="1510244"/>
              <a:chOff x="5632639" y="4623378"/>
              <a:chExt cx="1550066" cy="895005"/>
            </a:xfrm>
          </p:grpSpPr>
          <p:pic>
            <p:nvPicPr>
              <p:cNvPr id="52" name="グラフィックス 51" descr="ホーム 単色塗りつぶし">
                <a:extLst>
                  <a:ext uri="{FF2B5EF4-FFF2-40B4-BE49-F238E27FC236}">
                    <a16:creationId xmlns:a16="http://schemas.microsoft.com/office/drawing/2014/main" id="{597D933A-5668-4FE7-4012-7339E2D2D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1808" y="5262822"/>
                <a:ext cx="540752" cy="255561"/>
              </a:xfrm>
              <a:prstGeom prst="rect">
                <a:avLst/>
              </a:prstGeom>
            </p:spPr>
          </p:pic>
          <p:pic>
            <p:nvPicPr>
              <p:cNvPr id="53" name="グラフィックス 52" descr="ホーム 単色塗りつぶし">
                <a:extLst>
                  <a:ext uri="{FF2B5EF4-FFF2-40B4-BE49-F238E27FC236}">
                    <a16:creationId xmlns:a16="http://schemas.microsoft.com/office/drawing/2014/main" id="{FEA4C78E-21C1-5B00-5E74-EA4B11BCD4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2499" y="5200138"/>
                <a:ext cx="672746" cy="318245"/>
              </a:xfrm>
              <a:prstGeom prst="rect">
                <a:avLst/>
              </a:prstGeom>
            </p:spPr>
          </p:pic>
          <p:pic>
            <p:nvPicPr>
              <p:cNvPr id="54" name="グラフィックス 53" descr="校舎 単色塗りつぶし">
                <a:extLst>
                  <a:ext uri="{FF2B5EF4-FFF2-40B4-BE49-F238E27FC236}">
                    <a16:creationId xmlns:a16="http://schemas.microsoft.com/office/drawing/2014/main" id="{18C118BF-3EE9-9763-6CDD-594A530504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2639" y="4623378"/>
                <a:ext cx="1550066" cy="523342"/>
              </a:xfrm>
              <a:prstGeom prst="rect">
                <a:avLst/>
              </a:prstGeom>
            </p:spPr>
          </p:pic>
        </p:grpSp>
        <p:sp>
          <p:nvSpPr>
            <p:cNvPr id="38" name="正方形/長方形 37">
              <a:extLst>
                <a:ext uri="{FF2B5EF4-FFF2-40B4-BE49-F238E27FC236}">
                  <a16:creationId xmlns:a16="http://schemas.microsoft.com/office/drawing/2014/main" id="{5915B75F-0AF9-CEE4-7790-4AD010639964}"/>
                </a:ext>
              </a:extLst>
            </p:cNvPr>
            <p:cNvSpPr/>
            <p:nvPr/>
          </p:nvSpPr>
          <p:spPr>
            <a:xfrm>
              <a:off x="156299" y="1487527"/>
              <a:ext cx="1927153" cy="45669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D2BAA57-3D60-34A6-B555-894C63B3B57F}"/>
                </a:ext>
              </a:extLst>
            </p:cNvPr>
            <p:cNvSpPr txBox="1"/>
            <p:nvPr/>
          </p:nvSpPr>
          <p:spPr>
            <a:xfrm>
              <a:off x="231664" y="2369484"/>
              <a:ext cx="1980029" cy="307778"/>
            </a:xfrm>
            <a:prstGeom prst="rect">
              <a:avLst/>
            </a:prstGeom>
            <a:noFill/>
          </p:spPr>
          <p:txBody>
            <a:bodyPr wrap="none" rtlCol="0">
              <a:spAutoFit/>
            </a:bodyPr>
            <a:lstStyle/>
            <a:p>
              <a:r>
                <a:rPr kumimoji="1" lang="ja-JP" altLang="en-US" sz="1400" u="sng"/>
                <a:t>土浦市内の</a:t>
              </a:r>
              <a:r>
                <a:rPr lang="ja-JP" altLang="en-US" sz="1400" u="sng"/>
                <a:t>エネ</a:t>
              </a:r>
              <a:r>
                <a:rPr kumimoji="1" lang="ja-JP" altLang="en-US" sz="1400" u="sng"/>
                <a:t>再施設</a:t>
              </a:r>
            </a:p>
          </p:txBody>
        </p:sp>
        <p:sp>
          <p:nvSpPr>
            <p:cNvPr id="40" name="テキスト ボックス 39">
              <a:extLst>
                <a:ext uri="{FF2B5EF4-FFF2-40B4-BE49-F238E27FC236}">
                  <a16:creationId xmlns:a16="http://schemas.microsoft.com/office/drawing/2014/main" id="{BDDD2AEF-6F90-BE19-79A3-FE41DE835ADA}"/>
                </a:ext>
              </a:extLst>
            </p:cNvPr>
            <p:cNvSpPr txBox="1"/>
            <p:nvPr/>
          </p:nvSpPr>
          <p:spPr>
            <a:xfrm>
              <a:off x="363568" y="4669328"/>
              <a:ext cx="1082348" cy="523219"/>
            </a:xfrm>
            <a:prstGeom prst="rect">
              <a:avLst/>
            </a:prstGeom>
            <a:noFill/>
          </p:spPr>
          <p:txBody>
            <a:bodyPr wrap="none" rtlCol="0">
              <a:spAutoFit/>
            </a:bodyPr>
            <a:lstStyle/>
            <a:p>
              <a:r>
                <a:rPr kumimoji="1" lang="ja-JP" altLang="en-US" sz="1400" u="sng"/>
                <a:t>土浦市内の</a:t>
              </a:r>
              <a:br>
                <a:rPr kumimoji="1" lang="en-US" altLang="ja-JP" sz="1400" u="sng"/>
              </a:br>
              <a:r>
                <a:rPr kumimoji="1" lang="ja-JP" altLang="en-US" sz="1400" u="sng"/>
                <a:t>家庭・法人</a:t>
              </a:r>
            </a:p>
          </p:txBody>
        </p:sp>
        <p:sp>
          <p:nvSpPr>
            <p:cNvPr id="41" name="テキスト ボックス 40">
              <a:extLst>
                <a:ext uri="{FF2B5EF4-FFF2-40B4-BE49-F238E27FC236}">
                  <a16:creationId xmlns:a16="http://schemas.microsoft.com/office/drawing/2014/main" id="{EA823C3B-E7B6-E06B-D7AC-A7E1DAE696A6}"/>
                </a:ext>
              </a:extLst>
            </p:cNvPr>
            <p:cNvSpPr txBox="1"/>
            <p:nvPr/>
          </p:nvSpPr>
          <p:spPr>
            <a:xfrm>
              <a:off x="3304001" y="4442374"/>
              <a:ext cx="1082348" cy="738664"/>
            </a:xfrm>
            <a:prstGeom prst="rect">
              <a:avLst/>
            </a:prstGeom>
            <a:noFill/>
          </p:spPr>
          <p:txBody>
            <a:bodyPr wrap="none" rtlCol="0">
              <a:spAutoFit/>
            </a:bodyPr>
            <a:lstStyle/>
            <a:p>
              <a:r>
                <a:rPr kumimoji="1" lang="ja-JP" altLang="en-US" sz="1400" u="sng"/>
                <a:t>土浦市の</a:t>
              </a:r>
              <a:br>
                <a:rPr kumimoji="1" lang="en-US" altLang="ja-JP" sz="1400" u="sng"/>
              </a:br>
              <a:r>
                <a:rPr kumimoji="1" lang="ja-JP" altLang="en-US" sz="1400" u="sng"/>
                <a:t>公共施設</a:t>
              </a:r>
              <a:br>
                <a:rPr kumimoji="1" lang="en-US" altLang="ja-JP" sz="1400" u="sng"/>
              </a:br>
              <a:r>
                <a:rPr kumimoji="1" lang="ja-JP" altLang="en-US" sz="1400" u="sng"/>
                <a:t>家庭・法人</a:t>
              </a:r>
            </a:p>
          </p:txBody>
        </p:sp>
        <p:sp>
          <p:nvSpPr>
            <p:cNvPr id="44" name="正方形/長方形 43">
              <a:extLst>
                <a:ext uri="{FF2B5EF4-FFF2-40B4-BE49-F238E27FC236}">
                  <a16:creationId xmlns:a16="http://schemas.microsoft.com/office/drawing/2014/main" id="{CA33EE09-EF3D-0CE5-6C9F-E5CEB6FD8040}"/>
                </a:ext>
              </a:extLst>
            </p:cNvPr>
            <p:cNvSpPr/>
            <p:nvPr/>
          </p:nvSpPr>
          <p:spPr>
            <a:xfrm>
              <a:off x="152300" y="1483714"/>
              <a:ext cx="4265393" cy="5022263"/>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グラフィックス 44" descr="矢印: 直線 単色塗りつぶし">
              <a:extLst>
                <a:ext uri="{FF2B5EF4-FFF2-40B4-BE49-F238E27FC236}">
                  <a16:creationId xmlns:a16="http://schemas.microsoft.com/office/drawing/2014/main" id="{62C50DE8-CE44-E915-3A18-A097519010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263875">
              <a:off x="2076445" y="4560345"/>
              <a:ext cx="683323" cy="647467"/>
            </a:xfrm>
            <a:prstGeom prst="rect">
              <a:avLst/>
            </a:prstGeom>
          </p:spPr>
        </p:pic>
        <p:pic>
          <p:nvPicPr>
            <p:cNvPr id="47" name="グラフィックス 46" descr="矢印: 直線 単色塗りつぶし">
              <a:extLst>
                <a:ext uri="{FF2B5EF4-FFF2-40B4-BE49-F238E27FC236}">
                  <a16:creationId xmlns:a16="http://schemas.microsoft.com/office/drawing/2014/main" id="{4F8DB658-2643-F377-1E5B-576D86D20C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500799">
              <a:off x="1366726" y="4140703"/>
              <a:ext cx="547552" cy="554364"/>
            </a:xfrm>
            <a:prstGeom prst="rect">
              <a:avLst/>
            </a:prstGeom>
          </p:spPr>
        </p:pic>
        <p:sp>
          <p:nvSpPr>
            <p:cNvPr id="48" name="テキスト ボックス 47">
              <a:extLst>
                <a:ext uri="{FF2B5EF4-FFF2-40B4-BE49-F238E27FC236}">
                  <a16:creationId xmlns:a16="http://schemas.microsoft.com/office/drawing/2014/main" id="{004DDA5D-A84B-841D-01EA-8B038A3C9CA0}"/>
                </a:ext>
              </a:extLst>
            </p:cNvPr>
            <p:cNvSpPr txBox="1"/>
            <p:nvPr/>
          </p:nvSpPr>
          <p:spPr>
            <a:xfrm>
              <a:off x="201168" y="1514807"/>
              <a:ext cx="1981098" cy="400109"/>
            </a:xfrm>
            <a:prstGeom prst="rect">
              <a:avLst/>
            </a:prstGeom>
            <a:noFill/>
          </p:spPr>
          <p:txBody>
            <a:bodyPr wrap="square">
              <a:spAutoFit/>
            </a:bodyPr>
            <a:lstStyle/>
            <a:p>
              <a:r>
                <a:rPr lang="ja-JP" altLang="en-US" sz="2000" b="1">
                  <a:solidFill>
                    <a:schemeClr val="bg1"/>
                  </a:solidFill>
                </a:rPr>
                <a:t>現在の土浦市</a:t>
              </a:r>
              <a:endParaRPr lang="ja-JP" altLang="en-US" sz="2000">
                <a:solidFill>
                  <a:schemeClr val="bg1"/>
                </a:solidFill>
              </a:endParaRPr>
            </a:p>
          </p:txBody>
        </p:sp>
        <p:pic>
          <p:nvPicPr>
            <p:cNvPr id="49" name="グラフィックス 48" descr="矢印: 直線 単色塗りつぶし">
              <a:extLst>
                <a:ext uri="{FF2B5EF4-FFF2-40B4-BE49-F238E27FC236}">
                  <a16:creationId xmlns:a16="http://schemas.microsoft.com/office/drawing/2014/main" id="{96CF3948-24D9-C936-8397-DDDDA04EFE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649723">
              <a:off x="3044274" y="4141290"/>
              <a:ext cx="409402" cy="421919"/>
            </a:xfrm>
            <a:prstGeom prst="rect">
              <a:avLst/>
            </a:prstGeom>
          </p:spPr>
        </p:pic>
        <p:sp>
          <p:nvSpPr>
            <p:cNvPr id="50" name="テキスト ボックス 49">
              <a:extLst>
                <a:ext uri="{FF2B5EF4-FFF2-40B4-BE49-F238E27FC236}">
                  <a16:creationId xmlns:a16="http://schemas.microsoft.com/office/drawing/2014/main" id="{AC3787B7-3D75-2F44-37F2-95FCF24847CA}"/>
                </a:ext>
              </a:extLst>
            </p:cNvPr>
            <p:cNvSpPr txBox="1"/>
            <p:nvPr/>
          </p:nvSpPr>
          <p:spPr>
            <a:xfrm>
              <a:off x="2703223" y="4336782"/>
              <a:ext cx="788661" cy="701279"/>
            </a:xfrm>
            <a:prstGeom prst="rect">
              <a:avLst/>
            </a:prstGeom>
            <a:noFill/>
          </p:spPr>
          <p:txBody>
            <a:bodyPr wrap="square" rtlCol="0">
              <a:spAutoFit/>
            </a:bodyPr>
            <a:lstStyle/>
            <a:p>
              <a:r>
                <a:rPr kumimoji="1" lang="ja-JP" altLang="en-US" sz="1050"/>
                <a:t>電力の</a:t>
              </a:r>
              <a:br>
                <a:rPr kumimoji="1" lang="en-US" altLang="ja-JP" sz="1050"/>
              </a:br>
              <a:r>
                <a:rPr kumimoji="1" lang="ja-JP" altLang="en-US" sz="1050"/>
                <a:t>供給</a:t>
              </a:r>
            </a:p>
          </p:txBody>
        </p:sp>
        <p:pic>
          <p:nvPicPr>
            <p:cNvPr id="55" name="グラフィックス 54" descr="ホーム 単色塗りつぶし">
              <a:extLst>
                <a:ext uri="{FF2B5EF4-FFF2-40B4-BE49-F238E27FC236}">
                  <a16:creationId xmlns:a16="http://schemas.microsoft.com/office/drawing/2014/main" id="{3FDC60F3-4FED-9479-A36E-34010AC502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899" y="4154632"/>
              <a:ext cx="409982" cy="542715"/>
            </a:xfrm>
            <a:prstGeom prst="rect">
              <a:avLst/>
            </a:prstGeom>
          </p:spPr>
        </p:pic>
        <p:pic>
          <p:nvPicPr>
            <p:cNvPr id="93" name="グラフィックス 92" descr="ホーム 単色塗りつぶし">
              <a:extLst>
                <a:ext uri="{FF2B5EF4-FFF2-40B4-BE49-F238E27FC236}">
                  <a16:creationId xmlns:a16="http://schemas.microsoft.com/office/drawing/2014/main" id="{E20C7B00-B789-520B-0B4E-07FE630668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469" y="3949735"/>
              <a:ext cx="510054" cy="598136"/>
            </a:xfrm>
            <a:prstGeom prst="rect">
              <a:avLst/>
            </a:prstGeom>
          </p:spPr>
        </p:pic>
        <p:sp>
          <p:nvSpPr>
            <p:cNvPr id="129" name="四角形: 角を丸くする 128">
              <a:extLst>
                <a:ext uri="{FF2B5EF4-FFF2-40B4-BE49-F238E27FC236}">
                  <a16:creationId xmlns:a16="http://schemas.microsoft.com/office/drawing/2014/main" id="{342E6EB7-68FC-437D-AF88-8898F8F851F1}"/>
                </a:ext>
              </a:extLst>
            </p:cNvPr>
            <p:cNvSpPr/>
            <p:nvPr/>
          </p:nvSpPr>
          <p:spPr>
            <a:xfrm>
              <a:off x="1876265" y="3466746"/>
              <a:ext cx="1026215" cy="870036"/>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45E7F0E7-9FA7-A45E-9681-03CACB86A1E9}"/>
                </a:ext>
              </a:extLst>
            </p:cNvPr>
            <p:cNvSpPr txBox="1"/>
            <p:nvPr/>
          </p:nvSpPr>
          <p:spPr>
            <a:xfrm>
              <a:off x="1822367" y="3604089"/>
              <a:ext cx="1107996" cy="646331"/>
            </a:xfrm>
            <a:prstGeom prst="rect">
              <a:avLst/>
            </a:prstGeom>
            <a:noFill/>
          </p:spPr>
          <p:txBody>
            <a:bodyPr wrap="none" rtlCol="0">
              <a:spAutoFit/>
            </a:bodyPr>
            <a:lstStyle/>
            <a:p>
              <a:r>
                <a:rPr kumimoji="1" lang="ja-JP" altLang="en-US"/>
                <a:t>大手電力</a:t>
              </a:r>
              <a:endParaRPr kumimoji="1" lang="en-US" altLang="ja-JP"/>
            </a:p>
            <a:p>
              <a:r>
                <a:rPr lang="ja-JP" altLang="en-US"/>
                <a:t>　</a:t>
              </a:r>
              <a:r>
                <a:rPr kumimoji="1" lang="ja-JP" altLang="en-US"/>
                <a:t>会社</a:t>
              </a:r>
            </a:p>
          </p:txBody>
        </p:sp>
        <p:pic>
          <p:nvPicPr>
            <p:cNvPr id="131" name="グラフィックス 130" descr="矢印: 直線 単色塗りつぶし">
              <a:extLst>
                <a:ext uri="{FF2B5EF4-FFF2-40B4-BE49-F238E27FC236}">
                  <a16:creationId xmlns:a16="http://schemas.microsoft.com/office/drawing/2014/main" id="{35DC47DD-FD60-5ABC-1827-E06BBA16F7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315038">
              <a:off x="2965665" y="3474190"/>
              <a:ext cx="429777" cy="442453"/>
            </a:xfrm>
            <a:prstGeom prst="rect">
              <a:avLst/>
            </a:prstGeom>
          </p:spPr>
        </p:pic>
        <p:sp>
          <p:nvSpPr>
            <p:cNvPr id="133" name="テキスト ボックス 132">
              <a:extLst>
                <a:ext uri="{FF2B5EF4-FFF2-40B4-BE49-F238E27FC236}">
                  <a16:creationId xmlns:a16="http://schemas.microsoft.com/office/drawing/2014/main" id="{80047DAF-293B-2D89-0F07-AA6DBC1CB400}"/>
                </a:ext>
              </a:extLst>
            </p:cNvPr>
            <p:cNvSpPr txBox="1"/>
            <p:nvPr/>
          </p:nvSpPr>
          <p:spPr>
            <a:xfrm>
              <a:off x="2864891" y="3386149"/>
              <a:ext cx="788661" cy="253916"/>
            </a:xfrm>
            <a:prstGeom prst="rect">
              <a:avLst/>
            </a:prstGeom>
            <a:noFill/>
          </p:spPr>
          <p:txBody>
            <a:bodyPr wrap="square" rtlCol="0">
              <a:spAutoFit/>
            </a:bodyPr>
            <a:lstStyle/>
            <a:p>
              <a:r>
                <a:rPr lang="ja-JP" altLang="en-US" sz="1050" b="1">
                  <a:solidFill>
                    <a:srgbClr val="FF0000"/>
                  </a:solidFill>
                </a:rPr>
                <a:t>電気料金</a:t>
              </a:r>
              <a:endParaRPr kumimoji="1" lang="ja-JP" altLang="en-US" sz="1050" b="1">
                <a:solidFill>
                  <a:srgbClr val="FF0000"/>
                </a:solidFill>
              </a:endParaRPr>
            </a:p>
          </p:txBody>
        </p:sp>
        <p:sp>
          <p:nvSpPr>
            <p:cNvPr id="134" name="テキスト ボックス 133">
              <a:extLst>
                <a:ext uri="{FF2B5EF4-FFF2-40B4-BE49-F238E27FC236}">
                  <a16:creationId xmlns:a16="http://schemas.microsoft.com/office/drawing/2014/main" id="{F4D1A0DE-CBC0-D3C9-68DB-6006F918DD7C}"/>
                </a:ext>
              </a:extLst>
            </p:cNvPr>
            <p:cNvSpPr txBox="1"/>
            <p:nvPr/>
          </p:nvSpPr>
          <p:spPr>
            <a:xfrm>
              <a:off x="1372845" y="5361661"/>
              <a:ext cx="2268262" cy="400110"/>
            </a:xfrm>
            <a:prstGeom prst="rect">
              <a:avLst/>
            </a:prstGeom>
            <a:noFill/>
          </p:spPr>
          <p:txBody>
            <a:bodyPr wrap="square" rtlCol="0">
              <a:spAutoFit/>
            </a:bodyPr>
            <a:lstStyle/>
            <a:p>
              <a:r>
                <a:rPr lang="ja-JP" altLang="en-US" sz="2000" b="1"/>
                <a:t>利益は市外へ還元</a:t>
              </a:r>
              <a:endParaRPr kumimoji="1" lang="ja-JP" altLang="en-US" sz="2000" b="1"/>
            </a:p>
          </p:txBody>
        </p:sp>
        <p:pic>
          <p:nvPicPr>
            <p:cNvPr id="135" name="グラフィックス 134" descr="矢印: 直線 単色塗りつぶし">
              <a:extLst>
                <a:ext uri="{FF2B5EF4-FFF2-40B4-BE49-F238E27FC236}">
                  <a16:creationId xmlns:a16="http://schemas.microsoft.com/office/drawing/2014/main" id="{30B231DD-25BE-FBBA-CA55-DE5B1E236F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9181840">
              <a:off x="1232672" y="3839165"/>
              <a:ext cx="547552" cy="554365"/>
            </a:xfrm>
            <a:prstGeom prst="rect">
              <a:avLst/>
            </a:prstGeom>
          </p:spPr>
        </p:pic>
        <p:sp>
          <p:nvSpPr>
            <p:cNvPr id="136" name="テキスト ボックス 135">
              <a:extLst>
                <a:ext uri="{FF2B5EF4-FFF2-40B4-BE49-F238E27FC236}">
                  <a16:creationId xmlns:a16="http://schemas.microsoft.com/office/drawing/2014/main" id="{9A526FB7-7607-52B3-9DB8-257D23ABAE6E}"/>
                </a:ext>
              </a:extLst>
            </p:cNvPr>
            <p:cNvSpPr txBox="1"/>
            <p:nvPr/>
          </p:nvSpPr>
          <p:spPr>
            <a:xfrm>
              <a:off x="1389304" y="4579736"/>
              <a:ext cx="788661" cy="253916"/>
            </a:xfrm>
            <a:prstGeom prst="rect">
              <a:avLst/>
            </a:prstGeom>
            <a:noFill/>
          </p:spPr>
          <p:txBody>
            <a:bodyPr wrap="square" rtlCol="0">
              <a:spAutoFit/>
            </a:bodyPr>
            <a:lstStyle/>
            <a:p>
              <a:r>
                <a:rPr kumimoji="1" lang="ja-JP" altLang="en-US" sz="1050"/>
                <a:t>報酬</a:t>
              </a:r>
            </a:p>
          </p:txBody>
        </p:sp>
      </p:grpSp>
      <p:grpSp>
        <p:nvGrpSpPr>
          <p:cNvPr id="156" name="グループ化 155">
            <a:extLst>
              <a:ext uri="{FF2B5EF4-FFF2-40B4-BE49-F238E27FC236}">
                <a16:creationId xmlns:a16="http://schemas.microsoft.com/office/drawing/2014/main" id="{BDD28A07-C429-F7B2-2743-5227826C6713}"/>
              </a:ext>
            </a:extLst>
          </p:cNvPr>
          <p:cNvGrpSpPr/>
          <p:nvPr/>
        </p:nvGrpSpPr>
        <p:grpSpPr>
          <a:xfrm>
            <a:off x="4600430" y="1468700"/>
            <a:ext cx="4354769" cy="5022263"/>
            <a:chOff x="152300" y="1483714"/>
            <a:chExt cx="4354769" cy="5022263"/>
          </a:xfrm>
        </p:grpSpPr>
        <p:sp>
          <p:nvSpPr>
            <p:cNvPr id="157" name="テキスト ボックス 156">
              <a:extLst>
                <a:ext uri="{FF2B5EF4-FFF2-40B4-BE49-F238E27FC236}">
                  <a16:creationId xmlns:a16="http://schemas.microsoft.com/office/drawing/2014/main" id="{39B50FAC-2811-FBE1-E2EE-BC0E15BE6EA1}"/>
                </a:ext>
              </a:extLst>
            </p:cNvPr>
            <p:cNvSpPr txBox="1"/>
            <p:nvPr/>
          </p:nvSpPr>
          <p:spPr>
            <a:xfrm>
              <a:off x="1013763" y="3612035"/>
              <a:ext cx="788661" cy="415499"/>
            </a:xfrm>
            <a:prstGeom prst="rect">
              <a:avLst/>
            </a:prstGeom>
            <a:noFill/>
          </p:spPr>
          <p:txBody>
            <a:bodyPr wrap="square" rtlCol="0">
              <a:spAutoFit/>
            </a:bodyPr>
            <a:lstStyle/>
            <a:p>
              <a:r>
                <a:rPr kumimoji="1" lang="ja-JP" altLang="en-US" sz="1050"/>
                <a:t>余剰電力の買取</a:t>
              </a:r>
            </a:p>
          </p:txBody>
        </p:sp>
        <p:pic>
          <p:nvPicPr>
            <p:cNvPr id="158" name="グラフィックス 157">
              <a:extLst>
                <a:ext uri="{FF2B5EF4-FFF2-40B4-BE49-F238E27FC236}">
                  <a16:creationId xmlns:a16="http://schemas.microsoft.com/office/drawing/2014/main" id="{B197DA4E-A42C-1B07-492B-A50EDDF8EA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070" y="2757287"/>
              <a:ext cx="860775" cy="814899"/>
            </a:xfrm>
            <a:prstGeom prst="rect">
              <a:avLst/>
            </a:prstGeom>
          </p:spPr>
        </p:pic>
        <p:grpSp>
          <p:nvGrpSpPr>
            <p:cNvPr id="159" name="グループ化 158">
              <a:extLst>
                <a:ext uri="{FF2B5EF4-FFF2-40B4-BE49-F238E27FC236}">
                  <a16:creationId xmlns:a16="http://schemas.microsoft.com/office/drawing/2014/main" id="{49DF739D-4D48-F4D0-A758-5DB9C5F8FE6A}"/>
                </a:ext>
              </a:extLst>
            </p:cNvPr>
            <p:cNvGrpSpPr/>
            <p:nvPr/>
          </p:nvGrpSpPr>
          <p:grpSpPr>
            <a:xfrm>
              <a:off x="3331859" y="2790416"/>
              <a:ext cx="1175210" cy="1510244"/>
              <a:chOff x="5632639" y="4623378"/>
              <a:chExt cx="1550066" cy="895005"/>
            </a:xfrm>
          </p:grpSpPr>
          <p:pic>
            <p:nvPicPr>
              <p:cNvPr id="179" name="グラフィックス 178" descr="ホーム 単色塗りつぶし">
                <a:extLst>
                  <a:ext uri="{FF2B5EF4-FFF2-40B4-BE49-F238E27FC236}">
                    <a16:creationId xmlns:a16="http://schemas.microsoft.com/office/drawing/2014/main" id="{113DA2CB-E76A-0746-5D3B-4A3EA55DD6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1808" y="5262822"/>
                <a:ext cx="540752" cy="255561"/>
              </a:xfrm>
              <a:prstGeom prst="rect">
                <a:avLst/>
              </a:prstGeom>
            </p:spPr>
          </p:pic>
          <p:pic>
            <p:nvPicPr>
              <p:cNvPr id="180" name="グラフィックス 179" descr="ホーム 単色塗りつぶし">
                <a:extLst>
                  <a:ext uri="{FF2B5EF4-FFF2-40B4-BE49-F238E27FC236}">
                    <a16:creationId xmlns:a16="http://schemas.microsoft.com/office/drawing/2014/main" id="{6700DB00-1985-CD10-B73B-CB13414DB0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2499" y="5200138"/>
                <a:ext cx="672746" cy="318245"/>
              </a:xfrm>
              <a:prstGeom prst="rect">
                <a:avLst/>
              </a:prstGeom>
            </p:spPr>
          </p:pic>
          <p:pic>
            <p:nvPicPr>
              <p:cNvPr id="181" name="グラフィックス 180" descr="校舎 単色塗りつぶし">
                <a:extLst>
                  <a:ext uri="{FF2B5EF4-FFF2-40B4-BE49-F238E27FC236}">
                    <a16:creationId xmlns:a16="http://schemas.microsoft.com/office/drawing/2014/main" id="{602127D8-3DD8-E695-C174-3A993772AF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2639" y="4623378"/>
                <a:ext cx="1550066" cy="523342"/>
              </a:xfrm>
              <a:prstGeom prst="rect">
                <a:avLst/>
              </a:prstGeom>
            </p:spPr>
          </p:pic>
        </p:grpSp>
        <p:sp>
          <p:nvSpPr>
            <p:cNvPr id="160" name="正方形/長方形 159">
              <a:extLst>
                <a:ext uri="{FF2B5EF4-FFF2-40B4-BE49-F238E27FC236}">
                  <a16:creationId xmlns:a16="http://schemas.microsoft.com/office/drawing/2014/main" id="{2AA6B2B1-1E6F-BF4E-F1A2-0B2410B1A261}"/>
                </a:ext>
              </a:extLst>
            </p:cNvPr>
            <p:cNvSpPr/>
            <p:nvPr/>
          </p:nvSpPr>
          <p:spPr>
            <a:xfrm>
              <a:off x="156299" y="1487527"/>
              <a:ext cx="3497253" cy="45669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1C938738-6CF3-7BFE-5493-EDB8FDC73776}"/>
                </a:ext>
              </a:extLst>
            </p:cNvPr>
            <p:cNvSpPr txBox="1"/>
            <p:nvPr/>
          </p:nvSpPr>
          <p:spPr>
            <a:xfrm>
              <a:off x="231664" y="2369484"/>
              <a:ext cx="1980029" cy="307778"/>
            </a:xfrm>
            <a:prstGeom prst="rect">
              <a:avLst/>
            </a:prstGeom>
            <a:noFill/>
          </p:spPr>
          <p:txBody>
            <a:bodyPr wrap="none" rtlCol="0">
              <a:spAutoFit/>
            </a:bodyPr>
            <a:lstStyle/>
            <a:p>
              <a:r>
                <a:rPr kumimoji="1" lang="ja-JP" altLang="en-US" sz="1400" u="sng"/>
                <a:t>土浦市内の</a:t>
              </a:r>
              <a:r>
                <a:rPr lang="ja-JP" altLang="en-US" sz="1400" u="sng"/>
                <a:t>エネ</a:t>
              </a:r>
              <a:r>
                <a:rPr kumimoji="1" lang="ja-JP" altLang="en-US" sz="1400" u="sng"/>
                <a:t>再施設</a:t>
              </a:r>
            </a:p>
          </p:txBody>
        </p:sp>
        <p:sp>
          <p:nvSpPr>
            <p:cNvPr id="162" name="テキスト ボックス 161">
              <a:extLst>
                <a:ext uri="{FF2B5EF4-FFF2-40B4-BE49-F238E27FC236}">
                  <a16:creationId xmlns:a16="http://schemas.microsoft.com/office/drawing/2014/main" id="{D33EA481-446B-E109-7157-282D43FBE73E}"/>
                </a:ext>
              </a:extLst>
            </p:cNvPr>
            <p:cNvSpPr txBox="1"/>
            <p:nvPr/>
          </p:nvSpPr>
          <p:spPr>
            <a:xfrm>
              <a:off x="363568" y="4669328"/>
              <a:ext cx="1082348" cy="523219"/>
            </a:xfrm>
            <a:prstGeom prst="rect">
              <a:avLst/>
            </a:prstGeom>
            <a:noFill/>
          </p:spPr>
          <p:txBody>
            <a:bodyPr wrap="none" rtlCol="0">
              <a:spAutoFit/>
            </a:bodyPr>
            <a:lstStyle/>
            <a:p>
              <a:r>
                <a:rPr kumimoji="1" lang="ja-JP" altLang="en-US" sz="1400" u="sng"/>
                <a:t>土浦市内の</a:t>
              </a:r>
              <a:br>
                <a:rPr kumimoji="1" lang="en-US" altLang="ja-JP" sz="1400" u="sng"/>
              </a:br>
              <a:r>
                <a:rPr kumimoji="1" lang="ja-JP" altLang="en-US" sz="1400" u="sng"/>
                <a:t>家庭・法人</a:t>
              </a:r>
            </a:p>
          </p:txBody>
        </p:sp>
        <p:sp>
          <p:nvSpPr>
            <p:cNvPr id="163" name="テキスト ボックス 162">
              <a:extLst>
                <a:ext uri="{FF2B5EF4-FFF2-40B4-BE49-F238E27FC236}">
                  <a16:creationId xmlns:a16="http://schemas.microsoft.com/office/drawing/2014/main" id="{BEFE4568-CCAC-6131-42B6-05C624055741}"/>
                </a:ext>
              </a:extLst>
            </p:cNvPr>
            <p:cNvSpPr txBox="1"/>
            <p:nvPr/>
          </p:nvSpPr>
          <p:spPr>
            <a:xfrm>
              <a:off x="3304001" y="4442374"/>
              <a:ext cx="1082348" cy="738664"/>
            </a:xfrm>
            <a:prstGeom prst="rect">
              <a:avLst/>
            </a:prstGeom>
            <a:noFill/>
          </p:spPr>
          <p:txBody>
            <a:bodyPr wrap="none" rtlCol="0">
              <a:spAutoFit/>
            </a:bodyPr>
            <a:lstStyle/>
            <a:p>
              <a:r>
                <a:rPr kumimoji="1" lang="ja-JP" altLang="en-US" sz="1400" u="sng"/>
                <a:t>土浦市の</a:t>
              </a:r>
              <a:br>
                <a:rPr kumimoji="1" lang="en-US" altLang="ja-JP" sz="1400" u="sng"/>
              </a:br>
              <a:r>
                <a:rPr kumimoji="1" lang="ja-JP" altLang="en-US" sz="1400" u="sng"/>
                <a:t>公共施設</a:t>
              </a:r>
              <a:br>
                <a:rPr kumimoji="1" lang="en-US" altLang="ja-JP" sz="1400" u="sng"/>
              </a:br>
              <a:r>
                <a:rPr kumimoji="1" lang="ja-JP" altLang="en-US" sz="1400" u="sng"/>
                <a:t>家庭・法人</a:t>
              </a:r>
            </a:p>
          </p:txBody>
        </p:sp>
        <p:sp>
          <p:nvSpPr>
            <p:cNvPr id="164" name="正方形/長方形 163">
              <a:extLst>
                <a:ext uri="{FF2B5EF4-FFF2-40B4-BE49-F238E27FC236}">
                  <a16:creationId xmlns:a16="http://schemas.microsoft.com/office/drawing/2014/main" id="{272106BA-6FDE-1C88-B59A-00E7CEAE43C5}"/>
                </a:ext>
              </a:extLst>
            </p:cNvPr>
            <p:cNvSpPr/>
            <p:nvPr/>
          </p:nvSpPr>
          <p:spPr>
            <a:xfrm>
              <a:off x="152300" y="1483714"/>
              <a:ext cx="4265393" cy="5022263"/>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5" name="グラフィックス 164" descr="矢印: 直線 単色塗りつぶし">
              <a:extLst>
                <a:ext uri="{FF2B5EF4-FFF2-40B4-BE49-F238E27FC236}">
                  <a16:creationId xmlns:a16="http://schemas.microsoft.com/office/drawing/2014/main" id="{3B06A114-183B-BB3D-C1E9-849BB7D3BC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263875">
              <a:off x="2076445" y="4560345"/>
              <a:ext cx="683323" cy="647467"/>
            </a:xfrm>
            <a:prstGeom prst="rect">
              <a:avLst/>
            </a:prstGeom>
          </p:spPr>
        </p:pic>
        <p:pic>
          <p:nvPicPr>
            <p:cNvPr id="166" name="グラフィックス 165" descr="矢印: 直線 単色塗りつぶし">
              <a:extLst>
                <a:ext uri="{FF2B5EF4-FFF2-40B4-BE49-F238E27FC236}">
                  <a16:creationId xmlns:a16="http://schemas.microsoft.com/office/drawing/2014/main" id="{901E59EC-1D83-3E68-419A-D8630833E5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500799">
              <a:off x="1366726" y="4140703"/>
              <a:ext cx="547552" cy="554364"/>
            </a:xfrm>
            <a:prstGeom prst="rect">
              <a:avLst/>
            </a:prstGeom>
          </p:spPr>
        </p:pic>
        <p:sp>
          <p:nvSpPr>
            <p:cNvPr id="167" name="テキスト ボックス 166">
              <a:extLst>
                <a:ext uri="{FF2B5EF4-FFF2-40B4-BE49-F238E27FC236}">
                  <a16:creationId xmlns:a16="http://schemas.microsoft.com/office/drawing/2014/main" id="{1B9BBEED-1E07-C019-7D60-3EE33FE69C39}"/>
                </a:ext>
              </a:extLst>
            </p:cNvPr>
            <p:cNvSpPr txBox="1"/>
            <p:nvPr/>
          </p:nvSpPr>
          <p:spPr>
            <a:xfrm>
              <a:off x="187274" y="1536900"/>
              <a:ext cx="3766568" cy="400110"/>
            </a:xfrm>
            <a:prstGeom prst="rect">
              <a:avLst/>
            </a:prstGeom>
            <a:noFill/>
          </p:spPr>
          <p:txBody>
            <a:bodyPr wrap="square">
              <a:spAutoFit/>
            </a:bodyPr>
            <a:lstStyle/>
            <a:p>
              <a:r>
                <a:rPr lang="ja-JP" altLang="en-US" sz="2000" b="1">
                  <a:solidFill>
                    <a:schemeClr val="bg1"/>
                  </a:solidFill>
                </a:rPr>
                <a:t>シュタットベルケ導入後</a:t>
              </a:r>
              <a:endParaRPr lang="ja-JP" altLang="en-US" sz="2000">
                <a:solidFill>
                  <a:schemeClr val="bg1"/>
                </a:solidFill>
              </a:endParaRPr>
            </a:p>
          </p:txBody>
        </p:sp>
        <p:pic>
          <p:nvPicPr>
            <p:cNvPr id="168" name="グラフィックス 167" descr="矢印: 直線 単色塗りつぶし">
              <a:extLst>
                <a:ext uri="{FF2B5EF4-FFF2-40B4-BE49-F238E27FC236}">
                  <a16:creationId xmlns:a16="http://schemas.microsoft.com/office/drawing/2014/main" id="{071E9424-3FA7-2A7F-4B57-121F5CF6DC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649723">
              <a:off x="3044274" y="4141290"/>
              <a:ext cx="409402" cy="421919"/>
            </a:xfrm>
            <a:prstGeom prst="rect">
              <a:avLst/>
            </a:prstGeom>
          </p:spPr>
        </p:pic>
        <p:sp>
          <p:nvSpPr>
            <p:cNvPr id="169" name="テキスト ボックス 168">
              <a:extLst>
                <a:ext uri="{FF2B5EF4-FFF2-40B4-BE49-F238E27FC236}">
                  <a16:creationId xmlns:a16="http://schemas.microsoft.com/office/drawing/2014/main" id="{97C8F10D-8AD1-91BD-2E04-88EF71556215}"/>
                </a:ext>
              </a:extLst>
            </p:cNvPr>
            <p:cNvSpPr txBox="1"/>
            <p:nvPr/>
          </p:nvSpPr>
          <p:spPr>
            <a:xfrm>
              <a:off x="2703223" y="4336782"/>
              <a:ext cx="788661" cy="701279"/>
            </a:xfrm>
            <a:prstGeom prst="rect">
              <a:avLst/>
            </a:prstGeom>
            <a:noFill/>
          </p:spPr>
          <p:txBody>
            <a:bodyPr wrap="square" rtlCol="0">
              <a:spAutoFit/>
            </a:bodyPr>
            <a:lstStyle/>
            <a:p>
              <a:r>
                <a:rPr kumimoji="1" lang="ja-JP" altLang="en-US" sz="1050"/>
                <a:t>電力の</a:t>
              </a:r>
              <a:br>
                <a:rPr kumimoji="1" lang="en-US" altLang="ja-JP" sz="1050"/>
              </a:br>
              <a:r>
                <a:rPr kumimoji="1" lang="ja-JP" altLang="en-US" sz="1050"/>
                <a:t>供給</a:t>
              </a:r>
            </a:p>
          </p:txBody>
        </p:sp>
        <p:pic>
          <p:nvPicPr>
            <p:cNvPr id="170" name="グラフィックス 169" descr="ホーム 単色塗りつぶし">
              <a:extLst>
                <a:ext uri="{FF2B5EF4-FFF2-40B4-BE49-F238E27FC236}">
                  <a16:creationId xmlns:a16="http://schemas.microsoft.com/office/drawing/2014/main" id="{CEF99F52-3107-15CB-72CE-B3800E31C9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899" y="4154632"/>
              <a:ext cx="409982" cy="542715"/>
            </a:xfrm>
            <a:prstGeom prst="rect">
              <a:avLst/>
            </a:prstGeom>
          </p:spPr>
        </p:pic>
        <p:pic>
          <p:nvPicPr>
            <p:cNvPr id="171" name="グラフィックス 170" descr="ホーム 単色塗りつぶし">
              <a:extLst>
                <a:ext uri="{FF2B5EF4-FFF2-40B4-BE49-F238E27FC236}">
                  <a16:creationId xmlns:a16="http://schemas.microsoft.com/office/drawing/2014/main" id="{96A4966E-0455-1039-87B3-C23F8C580B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469" y="3949735"/>
              <a:ext cx="510054" cy="598136"/>
            </a:xfrm>
            <a:prstGeom prst="rect">
              <a:avLst/>
            </a:prstGeom>
          </p:spPr>
        </p:pic>
        <p:sp>
          <p:nvSpPr>
            <p:cNvPr id="172" name="四角形: 角を丸くする 171">
              <a:extLst>
                <a:ext uri="{FF2B5EF4-FFF2-40B4-BE49-F238E27FC236}">
                  <a16:creationId xmlns:a16="http://schemas.microsoft.com/office/drawing/2014/main" id="{6CBE9BB6-151C-C4BC-1F6D-A83B53363EBD}"/>
                </a:ext>
              </a:extLst>
            </p:cNvPr>
            <p:cNvSpPr/>
            <p:nvPr/>
          </p:nvSpPr>
          <p:spPr>
            <a:xfrm>
              <a:off x="1876265" y="3466746"/>
              <a:ext cx="1200191" cy="870036"/>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テキスト ボックス 172">
              <a:extLst>
                <a:ext uri="{FF2B5EF4-FFF2-40B4-BE49-F238E27FC236}">
                  <a16:creationId xmlns:a16="http://schemas.microsoft.com/office/drawing/2014/main" id="{9FB4BC0C-FB21-3887-5B77-B63C54A01DD1}"/>
                </a:ext>
              </a:extLst>
            </p:cNvPr>
            <p:cNvSpPr txBox="1"/>
            <p:nvPr/>
          </p:nvSpPr>
          <p:spPr>
            <a:xfrm>
              <a:off x="1886222" y="3496187"/>
              <a:ext cx="1210588" cy="830997"/>
            </a:xfrm>
            <a:prstGeom prst="rect">
              <a:avLst/>
            </a:prstGeom>
            <a:noFill/>
          </p:spPr>
          <p:txBody>
            <a:bodyPr wrap="none" rtlCol="0">
              <a:spAutoFit/>
            </a:bodyPr>
            <a:lstStyle/>
            <a:p>
              <a:r>
                <a:rPr kumimoji="1" lang="ja-JP" altLang="en-US" sz="1600"/>
                <a:t>シュタット</a:t>
              </a:r>
              <a:br>
                <a:rPr kumimoji="1" lang="en-US" altLang="ja-JP" sz="1600"/>
              </a:br>
              <a:r>
                <a:rPr kumimoji="1" lang="en-US" altLang="ja-JP" sz="1600"/>
                <a:t>   </a:t>
              </a:r>
              <a:r>
                <a:rPr kumimoji="1" lang="ja-JP" altLang="en-US" sz="1600"/>
                <a:t>ベルケ</a:t>
              </a:r>
              <a:br>
                <a:rPr kumimoji="1" lang="en-US" altLang="ja-JP" sz="1600"/>
              </a:br>
              <a:r>
                <a:rPr kumimoji="1" lang="en-US" altLang="ja-JP" sz="1600"/>
                <a:t> </a:t>
              </a:r>
              <a:r>
                <a:rPr lang="ja-JP" altLang="en-US" sz="1600"/>
                <a:t> </a:t>
              </a:r>
              <a:r>
                <a:rPr kumimoji="1" lang="en-US" altLang="ja-JP" sz="1600"/>
                <a:t>(</a:t>
              </a:r>
              <a:r>
                <a:rPr kumimoji="1" lang="ja-JP" altLang="en-US" sz="1600"/>
                <a:t>土浦市</a:t>
              </a:r>
              <a:r>
                <a:rPr kumimoji="1" lang="en-US" altLang="ja-JP" sz="1600"/>
                <a:t>)</a:t>
              </a:r>
            </a:p>
          </p:txBody>
        </p:sp>
        <p:pic>
          <p:nvPicPr>
            <p:cNvPr id="174" name="グラフィックス 173" descr="矢印: 直線 単色塗りつぶし">
              <a:extLst>
                <a:ext uri="{FF2B5EF4-FFF2-40B4-BE49-F238E27FC236}">
                  <a16:creationId xmlns:a16="http://schemas.microsoft.com/office/drawing/2014/main" id="{4FA9EA7B-0647-2182-D014-59ACB5D731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315038">
              <a:off x="3096439" y="3444093"/>
              <a:ext cx="429777" cy="442453"/>
            </a:xfrm>
            <a:prstGeom prst="rect">
              <a:avLst/>
            </a:prstGeom>
          </p:spPr>
        </p:pic>
        <p:sp>
          <p:nvSpPr>
            <p:cNvPr id="175" name="テキスト ボックス 174">
              <a:extLst>
                <a:ext uri="{FF2B5EF4-FFF2-40B4-BE49-F238E27FC236}">
                  <a16:creationId xmlns:a16="http://schemas.microsoft.com/office/drawing/2014/main" id="{971F74AD-DAF6-4508-9457-3C405DC4630A}"/>
                </a:ext>
              </a:extLst>
            </p:cNvPr>
            <p:cNvSpPr txBox="1"/>
            <p:nvPr/>
          </p:nvSpPr>
          <p:spPr>
            <a:xfrm>
              <a:off x="2876157" y="3210765"/>
              <a:ext cx="788661" cy="253916"/>
            </a:xfrm>
            <a:prstGeom prst="rect">
              <a:avLst/>
            </a:prstGeom>
            <a:noFill/>
          </p:spPr>
          <p:txBody>
            <a:bodyPr wrap="square" rtlCol="0">
              <a:spAutoFit/>
            </a:bodyPr>
            <a:lstStyle/>
            <a:p>
              <a:r>
                <a:rPr lang="ja-JP" altLang="en-US" sz="1050" b="1">
                  <a:solidFill>
                    <a:srgbClr val="FF0000"/>
                  </a:solidFill>
                </a:rPr>
                <a:t>電気料金</a:t>
              </a:r>
              <a:endParaRPr kumimoji="1" lang="ja-JP" altLang="en-US" sz="1050" b="1">
                <a:solidFill>
                  <a:srgbClr val="FF0000"/>
                </a:solidFill>
              </a:endParaRPr>
            </a:p>
          </p:txBody>
        </p:sp>
        <p:sp>
          <p:nvSpPr>
            <p:cNvPr id="176" name="テキスト ボックス 175">
              <a:extLst>
                <a:ext uri="{FF2B5EF4-FFF2-40B4-BE49-F238E27FC236}">
                  <a16:creationId xmlns:a16="http://schemas.microsoft.com/office/drawing/2014/main" id="{EEFCB299-8ABB-EDC6-7A7C-F0EAB67D6041}"/>
                </a:ext>
              </a:extLst>
            </p:cNvPr>
            <p:cNvSpPr txBox="1"/>
            <p:nvPr/>
          </p:nvSpPr>
          <p:spPr>
            <a:xfrm>
              <a:off x="832838" y="5322752"/>
              <a:ext cx="3319819" cy="707886"/>
            </a:xfrm>
            <a:prstGeom prst="rect">
              <a:avLst/>
            </a:prstGeom>
            <a:noFill/>
          </p:spPr>
          <p:txBody>
            <a:bodyPr wrap="square" rtlCol="0">
              <a:spAutoFit/>
            </a:bodyPr>
            <a:lstStyle/>
            <a:p>
              <a:r>
                <a:rPr lang="ja-JP" altLang="en-US" sz="2000"/>
                <a:t>利益は公共交通サービス等に充てられる⇒市民に還元</a:t>
              </a:r>
              <a:endParaRPr lang="en-US" altLang="ja-JP" sz="2000"/>
            </a:p>
          </p:txBody>
        </p:sp>
        <p:pic>
          <p:nvPicPr>
            <p:cNvPr id="177" name="グラフィックス 176" descr="矢印: 直線 単色塗りつぶし">
              <a:extLst>
                <a:ext uri="{FF2B5EF4-FFF2-40B4-BE49-F238E27FC236}">
                  <a16:creationId xmlns:a16="http://schemas.microsoft.com/office/drawing/2014/main" id="{8689B828-73EE-240E-71F1-D54B3BE37D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9181840">
              <a:off x="1232672" y="3839165"/>
              <a:ext cx="547552" cy="554365"/>
            </a:xfrm>
            <a:prstGeom prst="rect">
              <a:avLst/>
            </a:prstGeom>
          </p:spPr>
        </p:pic>
        <p:sp>
          <p:nvSpPr>
            <p:cNvPr id="178" name="テキスト ボックス 177">
              <a:extLst>
                <a:ext uri="{FF2B5EF4-FFF2-40B4-BE49-F238E27FC236}">
                  <a16:creationId xmlns:a16="http://schemas.microsoft.com/office/drawing/2014/main" id="{96A02144-795B-ED4F-1B40-E736BB5F5334}"/>
                </a:ext>
              </a:extLst>
            </p:cNvPr>
            <p:cNvSpPr txBox="1"/>
            <p:nvPr/>
          </p:nvSpPr>
          <p:spPr>
            <a:xfrm>
              <a:off x="1389304" y="4579736"/>
              <a:ext cx="788661" cy="253916"/>
            </a:xfrm>
            <a:prstGeom prst="rect">
              <a:avLst/>
            </a:prstGeom>
            <a:noFill/>
          </p:spPr>
          <p:txBody>
            <a:bodyPr wrap="square" rtlCol="0">
              <a:spAutoFit/>
            </a:bodyPr>
            <a:lstStyle/>
            <a:p>
              <a:r>
                <a:rPr kumimoji="1" lang="ja-JP" altLang="en-US" sz="1050"/>
                <a:t>報酬</a:t>
              </a:r>
            </a:p>
          </p:txBody>
        </p:sp>
      </p:grpSp>
      <p:sp>
        <p:nvSpPr>
          <p:cNvPr id="182" name="テキスト ボックス 181">
            <a:extLst>
              <a:ext uri="{FF2B5EF4-FFF2-40B4-BE49-F238E27FC236}">
                <a16:creationId xmlns:a16="http://schemas.microsoft.com/office/drawing/2014/main" id="{32638C9E-B3BB-3D2E-1452-584FB2096D6B}"/>
              </a:ext>
            </a:extLst>
          </p:cNvPr>
          <p:cNvSpPr txBox="1"/>
          <p:nvPr/>
        </p:nvSpPr>
        <p:spPr>
          <a:xfrm>
            <a:off x="5073651" y="6093283"/>
            <a:ext cx="4809953" cy="400110"/>
          </a:xfrm>
          <a:prstGeom prst="rect">
            <a:avLst/>
          </a:prstGeom>
          <a:noFill/>
        </p:spPr>
        <p:txBody>
          <a:bodyPr wrap="square" rtlCol="0">
            <a:spAutoFit/>
          </a:bodyPr>
          <a:lstStyle/>
          <a:p>
            <a:r>
              <a:rPr lang="ja-JP" altLang="en-US" sz="2000" b="1"/>
              <a:t>地域内でお金が循環する流れ</a:t>
            </a:r>
            <a:endParaRPr lang="en-US" altLang="ja-JP" sz="2000" b="1"/>
          </a:p>
        </p:txBody>
      </p:sp>
    </p:spTree>
    <p:extLst>
      <p:ext uri="{BB962C8B-B14F-4D97-AF65-F5344CB8AC3E}">
        <p14:creationId xmlns:p14="http://schemas.microsoft.com/office/powerpoint/2010/main" val="119267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772DE96-C09B-248B-E500-D32325ADBD47}"/>
              </a:ext>
            </a:extLst>
          </p:cNvPr>
          <p:cNvSpPr>
            <a:spLocks noGrp="1"/>
          </p:cNvSpPr>
          <p:nvPr>
            <p:ph type="title"/>
          </p:nvPr>
        </p:nvSpPr>
        <p:spPr/>
        <p:txBody>
          <a:bodyPr/>
          <a:lstStyle/>
          <a:p>
            <a:r>
              <a:rPr lang="ja-JP" altLang="en-US"/>
              <a:t>目次</a:t>
            </a:r>
          </a:p>
        </p:txBody>
      </p:sp>
      <p:sp>
        <p:nvSpPr>
          <p:cNvPr id="4" name="スライド番号プレースホルダー 3">
            <a:extLst>
              <a:ext uri="{FF2B5EF4-FFF2-40B4-BE49-F238E27FC236}">
                <a16:creationId xmlns:a16="http://schemas.microsoft.com/office/drawing/2014/main" id="{90BE33F2-B799-EAA6-ECAC-18896D8BF937}"/>
              </a:ext>
            </a:extLst>
          </p:cNvPr>
          <p:cNvSpPr>
            <a:spLocks noGrp="1"/>
          </p:cNvSpPr>
          <p:nvPr>
            <p:ph type="sldNum" sz="quarter" idx="12"/>
          </p:nvPr>
        </p:nvSpPr>
        <p:spPr/>
        <p:txBody>
          <a:bodyPr/>
          <a:lstStyle/>
          <a:p>
            <a:fld id="{6BD45834-25AE-4381-9C8C-B34EDB8A8649}" type="slidenum">
              <a:rPr kumimoji="1" lang="ja-JP" altLang="en-US" smtClean="0"/>
              <a:t>3</a:t>
            </a:fld>
            <a:endParaRPr kumimoji="1" lang="ja-JP" altLang="en-US"/>
          </a:p>
        </p:txBody>
      </p:sp>
      <p:grpSp>
        <p:nvGrpSpPr>
          <p:cNvPr id="8" name="グループ化 7">
            <a:extLst>
              <a:ext uri="{FF2B5EF4-FFF2-40B4-BE49-F238E27FC236}">
                <a16:creationId xmlns:a16="http://schemas.microsoft.com/office/drawing/2014/main" id="{4D03972F-75DB-1CF8-22EB-7AA79D961059}"/>
              </a:ext>
            </a:extLst>
          </p:cNvPr>
          <p:cNvGrpSpPr/>
          <p:nvPr/>
        </p:nvGrpSpPr>
        <p:grpSpPr>
          <a:xfrm>
            <a:off x="1281470" y="1144534"/>
            <a:ext cx="5715000" cy="523220"/>
            <a:chOff x="1117600" y="1414790"/>
            <a:chExt cx="5715000" cy="523220"/>
          </a:xfrm>
        </p:grpSpPr>
        <p:sp>
          <p:nvSpPr>
            <p:cNvPr id="6" name="四角形: 角を丸くする 5">
              <a:extLst>
                <a:ext uri="{FF2B5EF4-FFF2-40B4-BE49-F238E27FC236}">
                  <a16:creationId xmlns:a16="http://schemas.microsoft.com/office/drawing/2014/main" id="{1C060D25-5605-D987-59B4-21901AF1A170}"/>
                </a:ext>
              </a:extLst>
            </p:cNvPr>
            <p:cNvSpPr/>
            <p:nvPr/>
          </p:nvSpPr>
          <p:spPr>
            <a:xfrm>
              <a:off x="1117600" y="1435100"/>
              <a:ext cx="520700" cy="482600"/>
            </a:xfrm>
            <a:prstGeom prst="roundRect">
              <a:avLst/>
            </a:prstGeom>
            <a:solidFill>
              <a:schemeClr val="tx2">
                <a:lumMod val="10000"/>
                <a:lumOff val="9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rPr>
                <a:t>０</a:t>
              </a:r>
            </a:p>
          </p:txBody>
        </p:sp>
        <p:sp>
          <p:nvSpPr>
            <p:cNvPr id="7" name="テキスト ボックス 6">
              <a:extLst>
                <a:ext uri="{FF2B5EF4-FFF2-40B4-BE49-F238E27FC236}">
                  <a16:creationId xmlns:a16="http://schemas.microsoft.com/office/drawing/2014/main" id="{EAD9ADA6-1582-0381-FCA9-5A819B33D942}"/>
                </a:ext>
              </a:extLst>
            </p:cNvPr>
            <p:cNvSpPr txBox="1"/>
            <p:nvPr/>
          </p:nvSpPr>
          <p:spPr>
            <a:xfrm>
              <a:off x="1638300" y="1414790"/>
              <a:ext cx="5194300" cy="523220"/>
            </a:xfrm>
            <a:prstGeom prst="rect">
              <a:avLst/>
            </a:prstGeom>
            <a:noFill/>
          </p:spPr>
          <p:txBody>
            <a:bodyPr wrap="square" rtlCol="0">
              <a:spAutoFit/>
            </a:bodyPr>
            <a:lstStyle/>
            <a:p>
              <a:pPr algn="ctr"/>
              <a:r>
                <a:rPr lang="ja-JP" altLang="en-US" sz="2800"/>
                <a:t>提案内容のご案内</a:t>
              </a:r>
              <a:endParaRPr kumimoji="1" lang="ja-JP" altLang="en-US" sz="2800"/>
            </a:p>
          </p:txBody>
        </p:sp>
      </p:grpSp>
      <p:grpSp>
        <p:nvGrpSpPr>
          <p:cNvPr id="9" name="グループ化 8">
            <a:extLst>
              <a:ext uri="{FF2B5EF4-FFF2-40B4-BE49-F238E27FC236}">
                <a16:creationId xmlns:a16="http://schemas.microsoft.com/office/drawing/2014/main" id="{02B5D04C-8E81-EC24-5B06-8A0E64A11AC6}"/>
              </a:ext>
            </a:extLst>
          </p:cNvPr>
          <p:cNvGrpSpPr/>
          <p:nvPr/>
        </p:nvGrpSpPr>
        <p:grpSpPr>
          <a:xfrm>
            <a:off x="1281470" y="1850267"/>
            <a:ext cx="5715000" cy="567521"/>
            <a:chOff x="1117600" y="1435100"/>
            <a:chExt cx="5715000" cy="567521"/>
          </a:xfrm>
        </p:grpSpPr>
        <p:sp>
          <p:nvSpPr>
            <p:cNvPr id="10" name="四角形: 角を丸くする 9">
              <a:extLst>
                <a:ext uri="{FF2B5EF4-FFF2-40B4-BE49-F238E27FC236}">
                  <a16:creationId xmlns:a16="http://schemas.microsoft.com/office/drawing/2014/main" id="{C8F82F7C-0CCE-0A00-494F-7B4586A999B4}"/>
                </a:ext>
              </a:extLst>
            </p:cNvPr>
            <p:cNvSpPr/>
            <p:nvPr/>
          </p:nvSpPr>
          <p:spPr>
            <a:xfrm>
              <a:off x="1117600" y="1435100"/>
              <a:ext cx="520700" cy="482600"/>
            </a:xfrm>
            <a:prstGeom prst="roundRect">
              <a:avLst/>
            </a:prstGeom>
            <a:solidFill>
              <a:schemeClr val="tx2">
                <a:lumMod val="10000"/>
                <a:lumOff val="9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rPr>
                <a:t>１</a:t>
              </a:r>
            </a:p>
          </p:txBody>
        </p:sp>
        <p:sp>
          <p:nvSpPr>
            <p:cNvPr id="11" name="テキスト ボックス 10">
              <a:extLst>
                <a:ext uri="{FF2B5EF4-FFF2-40B4-BE49-F238E27FC236}">
                  <a16:creationId xmlns:a16="http://schemas.microsoft.com/office/drawing/2014/main" id="{8D3D5991-6D1E-6B62-99ED-6FAAD7D07EE2}"/>
                </a:ext>
              </a:extLst>
            </p:cNvPr>
            <p:cNvSpPr txBox="1"/>
            <p:nvPr/>
          </p:nvSpPr>
          <p:spPr>
            <a:xfrm>
              <a:off x="1638300" y="1479401"/>
              <a:ext cx="5194300" cy="523220"/>
            </a:xfrm>
            <a:prstGeom prst="rect">
              <a:avLst/>
            </a:prstGeom>
            <a:noFill/>
          </p:spPr>
          <p:txBody>
            <a:bodyPr wrap="square" rtlCol="0">
              <a:spAutoFit/>
            </a:bodyPr>
            <a:lstStyle/>
            <a:p>
              <a:pPr algn="ctr"/>
              <a:r>
                <a:rPr kumimoji="1" lang="ja-JP" altLang="en-US" sz="2800"/>
                <a:t>現状・課題</a:t>
              </a:r>
            </a:p>
          </p:txBody>
        </p:sp>
      </p:grpSp>
      <p:grpSp>
        <p:nvGrpSpPr>
          <p:cNvPr id="12" name="グループ化 11">
            <a:extLst>
              <a:ext uri="{FF2B5EF4-FFF2-40B4-BE49-F238E27FC236}">
                <a16:creationId xmlns:a16="http://schemas.microsoft.com/office/drawing/2014/main" id="{5FB9C618-2C9E-6D6B-DC56-89DAF9BE543E}"/>
              </a:ext>
            </a:extLst>
          </p:cNvPr>
          <p:cNvGrpSpPr/>
          <p:nvPr/>
        </p:nvGrpSpPr>
        <p:grpSpPr>
          <a:xfrm>
            <a:off x="1281470" y="2566402"/>
            <a:ext cx="7039694" cy="523220"/>
            <a:chOff x="1117600" y="1409178"/>
            <a:chExt cx="7039694" cy="523220"/>
          </a:xfrm>
        </p:grpSpPr>
        <p:sp>
          <p:nvSpPr>
            <p:cNvPr id="13" name="四角形: 角を丸くする 12">
              <a:extLst>
                <a:ext uri="{FF2B5EF4-FFF2-40B4-BE49-F238E27FC236}">
                  <a16:creationId xmlns:a16="http://schemas.microsoft.com/office/drawing/2014/main" id="{620B0E73-D6AB-5CBB-C9B8-974771DAEA3C}"/>
                </a:ext>
              </a:extLst>
            </p:cNvPr>
            <p:cNvSpPr/>
            <p:nvPr/>
          </p:nvSpPr>
          <p:spPr>
            <a:xfrm>
              <a:off x="1117600" y="1435100"/>
              <a:ext cx="520700" cy="482600"/>
            </a:xfrm>
            <a:prstGeom prst="roundRect">
              <a:avLst/>
            </a:prstGeom>
            <a:solidFill>
              <a:schemeClr val="tx2">
                <a:lumMod val="10000"/>
                <a:lumOff val="9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rPr>
                <a:t>２</a:t>
              </a:r>
              <a:endParaRPr kumimoji="1" lang="en-US" altLang="ja-JP" sz="2800">
                <a:solidFill>
                  <a:schemeClr val="tx1"/>
                </a:solidFill>
              </a:endParaRPr>
            </a:p>
          </p:txBody>
        </p:sp>
        <p:sp>
          <p:nvSpPr>
            <p:cNvPr id="14" name="テキスト ボックス 13">
              <a:extLst>
                <a:ext uri="{FF2B5EF4-FFF2-40B4-BE49-F238E27FC236}">
                  <a16:creationId xmlns:a16="http://schemas.microsoft.com/office/drawing/2014/main" id="{25FDE97C-1D47-73CC-F125-5E5EE64652A2}"/>
                </a:ext>
              </a:extLst>
            </p:cNvPr>
            <p:cNvSpPr txBox="1"/>
            <p:nvPr/>
          </p:nvSpPr>
          <p:spPr>
            <a:xfrm>
              <a:off x="1748028" y="1409178"/>
              <a:ext cx="6409266" cy="523220"/>
            </a:xfrm>
            <a:prstGeom prst="rect">
              <a:avLst/>
            </a:prstGeom>
            <a:noFill/>
          </p:spPr>
          <p:txBody>
            <a:bodyPr wrap="square" rtlCol="0">
              <a:spAutoFit/>
            </a:bodyPr>
            <a:lstStyle/>
            <a:p>
              <a:pPr algn="ctr"/>
              <a:r>
                <a:rPr kumimoji="1" lang="ja-JP" altLang="en-US" sz="2800"/>
                <a:t>将来像</a:t>
              </a:r>
              <a:r>
                <a:rPr kumimoji="1" lang="en-US" altLang="ja-JP" sz="2800"/>
                <a:t>/</a:t>
              </a:r>
              <a:r>
                <a:rPr kumimoji="1" lang="ja-JP" altLang="en-US" sz="2800"/>
                <a:t>地区別構想　</a:t>
              </a:r>
              <a:r>
                <a:rPr lang="ja-JP" altLang="en-US" sz="2800"/>
                <a:t>計画コンセプト</a:t>
              </a:r>
              <a:endParaRPr kumimoji="1" lang="ja-JP" altLang="en-US" sz="2800"/>
            </a:p>
          </p:txBody>
        </p:sp>
      </p:grpSp>
      <p:grpSp>
        <p:nvGrpSpPr>
          <p:cNvPr id="15" name="グループ化 14">
            <a:extLst>
              <a:ext uri="{FF2B5EF4-FFF2-40B4-BE49-F238E27FC236}">
                <a16:creationId xmlns:a16="http://schemas.microsoft.com/office/drawing/2014/main" id="{69A44DFA-E074-7BF8-449E-DE31AAA6D1A4}"/>
              </a:ext>
            </a:extLst>
          </p:cNvPr>
          <p:cNvGrpSpPr/>
          <p:nvPr/>
        </p:nvGrpSpPr>
        <p:grpSpPr>
          <a:xfrm>
            <a:off x="1281470" y="3299199"/>
            <a:ext cx="5715000" cy="530216"/>
            <a:chOff x="1117600" y="1435100"/>
            <a:chExt cx="5715000" cy="530216"/>
          </a:xfrm>
        </p:grpSpPr>
        <p:sp>
          <p:nvSpPr>
            <p:cNvPr id="16" name="四角形: 角を丸くする 15">
              <a:extLst>
                <a:ext uri="{FF2B5EF4-FFF2-40B4-BE49-F238E27FC236}">
                  <a16:creationId xmlns:a16="http://schemas.microsoft.com/office/drawing/2014/main" id="{D6A841DC-419F-95C3-A8B3-D3DEDC575C5F}"/>
                </a:ext>
              </a:extLst>
            </p:cNvPr>
            <p:cNvSpPr/>
            <p:nvPr/>
          </p:nvSpPr>
          <p:spPr>
            <a:xfrm>
              <a:off x="1117600" y="1435100"/>
              <a:ext cx="520700" cy="482600"/>
            </a:xfrm>
            <a:prstGeom prst="roundRect">
              <a:avLst/>
            </a:prstGeom>
            <a:solidFill>
              <a:schemeClr val="tx2">
                <a:lumMod val="10000"/>
                <a:lumOff val="9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rPr>
                <a:t>３</a:t>
              </a:r>
            </a:p>
          </p:txBody>
        </p:sp>
        <p:sp>
          <p:nvSpPr>
            <p:cNvPr id="17" name="テキスト ボックス 16">
              <a:extLst>
                <a:ext uri="{FF2B5EF4-FFF2-40B4-BE49-F238E27FC236}">
                  <a16:creationId xmlns:a16="http://schemas.microsoft.com/office/drawing/2014/main" id="{5EAB71C8-3E6D-328B-FAB2-16CBE77BA546}"/>
                </a:ext>
              </a:extLst>
            </p:cNvPr>
            <p:cNvSpPr txBox="1"/>
            <p:nvPr/>
          </p:nvSpPr>
          <p:spPr>
            <a:xfrm>
              <a:off x="1638300" y="1442096"/>
              <a:ext cx="5194300" cy="523220"/>
            </a:xfrm>
            <a:prstGeom prst="rect">
              <a:avLst/>
            </a:prstGeom>
            <a:noFill/>
          </p:spPr>
          <p:txBody>
            <a:bodyPr wrap="square" rtlCol="0">
              <a:spAutoFit/>
            </a:bodyPr>
            <a:lstStyle/>
            <a:p>
              <a:pPr algn="ctr"/>
              <a:r>
                <a:rPr lang="ja-JP" altLang="en-US" sz="2800"/>
                <a:t>提案の流れ</a:t>
              </a:r>
              <a:endParaRPr kumimoji="1" lang="ja-JP" altLang="en-US" sz="2800"/>
            </a:p>
          </p:txBody>
        </p:sp>
      </p:grpSp>
      <p:grpSp>
        <p:nvGrpSpPr>
          <p:cNvPr id="18" name="グループ化 17">
            <a:extLst>
              <a:ext uri="{FF2B5EF4-FFF2-40B4-BE49-F238E27FC236}">
                <a16:creationId xmlns:a16="http://schemas.microsoft.com/office/drawing/2014/main" id="{0233634A-6F95-AC1C-69D2-F2B4F96E585C}"/>
              </a:ext>
            </a:extLst>
          </p:cNvPr>
          <p:cNvGrpSpPr/>
          <p:nvPr/>
        </p:nvGrpSpPr>
        <p:grpSpPr>
          <a:xfrm>
            <a:off x="1281470" y="4062708"/>
            <a:ext cx="5715000" cy="530216"/>
            <a:chOff x="1117600" y="1435100"/>
            <a:chExt cx="5715000" cy="530216"/>
          </a:xfrm>
        </p:grpSpPr>
        <p:sp>
          <p:nvSpPr>
            <p:cNvPr id="19" name="四角形: 角を丸くする 18">
              <a:extLst>
                <a:ext uri="{FF2B5EF4-FFF2-40B4-BE49-F238E27FC236}">
                  <a16:creationId xmlns:a16="http://schemas.microsoft.com/office/drawing/2014/main" id="{699006B3-309A-AF05-6061-68E6D43C5FFD}"/>
                </a:ext>
              </a:extLst>
            </p:cNvPr>
            <p:cNvSpPr/>
            <p:nvPr/>
          </p:nvSpPr>
          <p:spPr>
            <a:xfrm>
              <a:off x="1117600" y="1435100"/>
              <a:ext cx="520700" cy="482600"/>
            </a:xfrm>
            <a:prstGeom prst="roundRect">
              <a:avLst/>
            </a:prstGeom>
            <a:solidFill>
              <a:schemeClr val="tx2">
                <a:lumMod val="10000"/>
                <a:lumOff val="9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rPr>
                <a:t>４</a:t>
              </a:r>
            </a:p>
          </p:txBody>
        </p:sp>
        <p:sp>
          <p:nvSpPr>
            <p:cNvPr id="20" name="テキスト ボックス 19">
              <a:extLst>
                <a:ext uri="{FF2B5EF4-FFF2-40B4-BE49-F238E27FC236}">
                  <a16:creationId xmlns:a16="http://schemas.microsoft.com/office/drawing/2014/main" id="{4276004C-2DA0-10BA-C59D-96CDD918AA44}"/>
                </a:ext>
              </a:extLst>
            </p:cNvPr>
            <p:cNvSpPr txBox="1"/>
            <p:nvPr/>
          </p:nvSpPr>
          <p:spPr>
            <a:xfrm>
              <a:off x="1638300" y="1442096"/>
              <a:ext cx="5194300" cy="523220"/>
            </a:xfrm>
            <a:prstGeom prst="rect">
              <a:avLst/>
            </a:prstGeom>
            <a:noFill/>
          </p:spPr>
          <p:txBody>
            <a:bodyPr wrap="square" rtlCol="0">
              <a:spAutoFit/>
            </a:bodyPr>
            <a:lstStyle/>
            <a:p>
              <a:pPr algn="ctr"/>
              <a:r>
                <a:rPr lang="ja-JP" altLang="en-US" sz="2800"/>
                <a:t>それぞれの施策</a:t>
              </a:r>
              <a:endParaRPr kumimoji="1" lang="ja-JP" altLang="en-US" sz="2800"/>
            </a:p>
          </p:txBody>
        </p:sp>
      </p:grpSp>
      <p:grpSp>
        <p:nvGrpSpPr>
          <p:cNvPr id="21" name="グループ化 20">
            <a:extLst>
              <a:ext uri="{FF2B5EF4-FFF2-40B4-BE49-F238E27FC236}">
                <a16:creationId xmlns:a16="http://schemas.microsoft.com/office/drawing/2014/main" id="{785BCE93-5A64-A86B-E2CA-D8218882F4FB}"/>
              </a:ext>
            </a:extLst>
          </p:cNvPr>
          <p:cNvGrpSpPr/>
          <p:nvPr/>
        </p:nvGrpSpPr>
        <p:grpSpPr>
          <a:xfrm>
            <a:off x="1281470" y="4826217"/>
            <a:ext cx="5715000" cy="530216"/>
            <a:chOff x="1117600" y="1435100"/>
            <a:chExt cx="5715000" cy="530216"/>
          </a:xfrm>
        </p:grpSpPr>
        <p:sp>
          <p:nvSpPr>
            <p:cNvPr id="22" name="四角形: 角を丸くする 21">
              <a:extLst>
                <a:ext uri="{FF2B5EF4-FFF2-40B4-BE49-F238E27FC236}">
                  <a16:creationId xmlns:a16="http://schemas.microsoft.com/office/drawing/2014/main" id="{E53C4F8D-6270-BFE9-8FA1-35A39FE66B28}"/>
                </a:ext>
              </a:extLst>
            </p:cNvPr>
            <p:cNvSpPr/>
            <p:nvPr/>
          </p:nvSpPr>
          <p:spPr>
            <a:xfrm>
              <a:off x="1117600" y="1435100"/>
              <a:ext cx="520700" cy="482600"/>
            </a:xfrm>
            <a:prstGeom prst="roundRect">
              <a:avLst/>
            </a:prstGeom>
            <a:solidFill>
              <a:schemeClr val="tx2">
                <a:lumMod val="10000"/>
                <a:lumOff val="9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rPr>
                <a:t>５</a:t>
              </a:r>
            </a:p>
          </p:txBody>
        </p:sp>
        <p:sp>
          <p:nvSpPr>
            <p:cNvPr id="23" name="テキスト ボックス 22">
              <a:extLst>
                <a:ext uri="{FF2B5EF4-FFF2-40B4-BE49-F238E27FC236}">
                  <a16:creationId xmlns:a16="http://schemas.microsoft.com/office/drawing/2014/main" id="{1B8F96F0-AB1F-ECB8-F785-B303F23E1712}"/>
                </a:ext>
              </a:extLst>
            </p:cNvPr>
            <p:cNvSpPr txBox="1"/>
            <p:nvPr/>
          </p:nvSpPr>
          <p:spPr>
            <a:xfrm>
              <a:off x="1638300" y="1442096"/>
              <a:ext cx="5194300" cy="523220"/>
            </a:xfrm>
            <a:prstGeom prst="rect">
              <a:avLst/>
            </a:prstGeom>
            <a:noFill/>
          </p:spPr>
          <p:txBody>
            <a:bodyPr wrap="square" rtlCol="0">
              <a:spAutoFit/>
            </a:bodyPr>
            <a:lstStyle/>
            <a:p>
              <a:pPr algn="ctr"/>
              <a:r>
                <a:rPr lang="ja-JP" altLang="en-US" sz="2800"/>
                <a:t>まとめ</a:t>
              </a:r>
              <a:endParaRPr kumimoji="1" lang="ja-JP" altLang="en-US" sz="2800"/>
            </a:p>
          </p:txBody>
        </p:sp>
      </p:grpSp>
      <p:grpSp>
        <p:nvGrpSpPr>
          <p:cNvPr id="24" name="グループ化 23">
            <a:extLst>
              <a:ext uri="{FF2B5EF4-FFF2-40B4-BE49-F238E27FC236}">
                <a16:creationId xmlns:a16="http://schemas.microsoft.com/office/drawing/2014/main" id="{40913DEB-7313-8F34-E469-A84729F60CC8}"/>
              </a:ext>
            </a:extLst>
          </p:cNvPr>
          <p:cNvGrpSpPr/>
          <p:nvPr/>
        </p:nvGrpSpPr>
        <p:grpSpPr>
          <a:xfrm>
            <a:off x="1281470" y="5589726"/>
            <a:ext cx="5715000" cy="530216"/>
            <a:chOff x="1117600" y="1435100"/>
            <a:chExt cx="5715000" cy="530216"/>
          </a:xfrm>
        </p:grpSpPr>
        <p:sp>
          <p:nvSpPr>
            <p:cNvPr id="25" name="四角形: 角を丸くする 24">
              <a:extLst>
                <a:ext uri="{FF2B5EF4-FFF2-40B4-BE49-F238E27FC236}">
                  <a16:creationId xmlns:a16="http://schemas.microsoft.com/office/drawing/2014/main" id="{E9BE846A-B525-BE78-5950-1634993DE5D5}"/>
                </a:ext>
              </a:extLst>
            </p:cNvPr>
            <p:cNvSpPr/>
            <p:nvPr/>
          </p:nvSpPr>
          <p:spPr>
            <a:xfrm>
              <a:off x="1117600" y="1435100"/>
              <a:ext cx="520700" cy="482600"/>
            </a:xfrm>
            <a:prstGeom prst="roundRect">
              <a:avLst/>
            </a:prstGeom>
            <a:solidFill>
              <a:schemeClr val="tx2">
                <a:lumMod val="10000"/>
                <a:lumOff val="9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rPr>
                <a:t>６</a:t>
              </a:r>
              <a:endParaRPr kumimoji="1" lang="ja-JP" altLang="en-US" sz="2800">
                <a:solidFill>
                  <a:schemeClr val="tx1"/>
                </a:solidFill>
              </a:endParaRPr>
            </a:p>
          </p:txBody>
        </p:sp>
        <p:sp>
          <p:nvSpPr>
            <p:cNvPr id="26" name="テキスト ボックス 25">
              <a:extLst>
                <a:ext uri="{FF2B5EF4-FFF2-40B4-BE49-F238E27FC236}">
                  <a16:creationId xmlns:a16="http://schemas.microsoft.com/office/drawing/2014/main" id="{3A06F61B-F2F0-DE01-8DE1-672B7C5279D0}"/>
                </a:ext>
              </a:extLst>
            </p:cNvPr>
            <p:cNvSpPr txBox="1"/>
            <p:nvPr/>
          </p:nvSpPr>
          <p:spPr>
            <a:xfrm>
              <a:off x="1638300" y="1442096"/>
              <a:ext cx="5194300" cy="523220"/>
            </a:xfrm>
            <a:prstGeom prst="rect">
              <a:avLst/>
            </a:prstGeom>
            <a:noFill/>
          </p:spPr>
          <p:txBody>
            <a:bodyPr wrap="square" rtlCol="0">
              <a:spAutoFit/>
            </a:bodyPr>
            <a:lstStyle/>
            <a:p>
              <a:pPr algn="ctr"/>
              <a:r>
                <a:rPr lang="ja-JP" altLang="en-US" sz="2800"/>
                <a:t>最終発表までの課題</a:t>
              </a:r>
              <a:endParaRPr kumimoji="1" lang="ja-JP" altLang="en-US" sz="2800"/>
            </a:p>
          </p:txBody>
        </p:sp>
      </p:grpSp>
    </p:spTree>
    <p:extLst>
      <p:ext uri="{BB962C8B-B14F-4D97-AF65-F5344CB8AC3E}">
        <p14:creationId xmlns:p14="http://schemas.microsoft.com/office/powerpoint/2010/main" val="1070408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06CE1A3-D75E-4AEB-5BE5-D8C0DB125D7D}"/>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1F31C3-6B3B-9AEF-2573-9306E092EB72}"/>
              </a:ext>
            </a:extLst>
          </p:cNvPr>
          <p:cNvSpPr/>
          <p:nvPr/>
        </p:nvSpPr>
        <p:spPr>
          <a:xfrm>
            <a:off x="-279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7" name="タイトル 6">
            <a:extLst>
              <a:ext uri="{FF2B5EF4-FFF2-40B4-BE49-F238E27FC236}">
                <a16:creationId xmlns:a16="http://schemas.microsoft.com/office/drawing/2014/main" id="{944C3838-DA17-E0F7-113B-82C2A1696B47}"/>
              </a:ext>
            </a:extLst>
          </p:cNvPr>
          <p:cNvSpPr>
            <a:spLocks noGrp="1"/>
          </p:cNvSpPr>
          <p:nvPr>
            <p:ph type="title"/>
          </p:nvPr>
        </p:nvSpPr>
        <p:spPr>
          <a:xfrm>
            <a:off x="677913" y="21020"/>
            <a:ext cx="7886700" cy="733913"/>
          </a:xfrm>
        </p:spPr>
        <p:txBody>
          <a:bodyPr>
            <a:normAutofit/>
          </a:bodyPr>
          <a:lstStyle/>
          <a:p>
            <a:r>
              <a:rPr lang="ja-JP" altLang="en-US" sz="3000" b="1"/>
              <a:t>質問用スライド 土浦市版シュタットベルケ </a:t>
            </a:r>
          </a:p>
        </p:txBody>
      </p:sp>
      <p:sp>
        <p:nvSpPr>
          <p:cNvPr id="46" name="スライド番号プレースホルダー 2">
            <a:extLst>
              <a:ext uri="{FF2B5EF4-FFF2-40B4-BE49-F238E27FC236}">
                <a16:creationId xmlns:a16="http://schemas.microsoft.com/office/drawing/2014/main" id="{CC60ADF2-D999-7C12-1A74-D01A0FA1CA39}"/>
              </a:ext>
            </a:extLst>
          </p:cNvPr>
          <p:cNvSpPr>
            <a:spLocks noGrp="1"/>
          </p:cNvSpPr>
          <p:nvPr>
            <p:ph type="sldNum" sz="quarter" idx="12"/>
          </p:nvPr>
        </p:nvSpPr>
        <p:spPr>
          <a:xfrm>
            <a:off x="8415866" y="161276"/>
            <a:ext cx="516467" cy="365125"/>
          </a:xfrm>
        </p:spPr>
        <p:txBody>
          <a:bodyPr/>
          <a:lstStyle/>
          <a:p>
            <a:fld id="{6BD45834-25AE-4381-9C8C-B34EDB8A8649}" type="slidenum">
              <a:rPr lang="ja-JP" altLang="en-US" smtClean="0"/>
              <a:pPr/>
              <a:t>30</a:t>
            </a:fld>
            <a:endParaRPr lang="ja-JP" altLang="en-US"/>
          </a:p>
        </p:txBody>
      </p:sp>
      <p:sp>
        <p:nvSpPr>
          <p:cNvPr id="6" name="楕円 5">
            <a:extLst>
              <a:ext uri="{FF2B5EF4-FFF2-40B4-BE49-F238E27FC236}">
                <a16:creationId xmlns:a16="http://schemas.microsoft.com/office/drawing/2014/main" id="{286C67FF-6FAA-F4C2-A7B7-CF8C1FFB43E3}"/>
              </a:ext>
            </a:extLst>
          </p:cNvPr>
          <p:cNvSpPr/>
          <p:nvPr/>
        </p:nvSpPr>
        <p:spPr>
          <a:xfrm>
            <a:off x="85884" y="96721"/>
            <a:ext cx="573840" cy="573840"/>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65EABA63-E4B6-1C96-7245-929602349080}"/>
              </a:ext>
            </a:extLst>
          </p:cNvPr>
          <p:cNvGrpSpPr/>
          <p:nvPr/>
        </p:nvGrpSpPr>
        <p:grpSpPr>
          <a:xfrm>
            <a:off x="337287" y="152434"/>
            <a:ext cx="71034" cy="461941"/>
            <a:chOff x="515689" y="1620019"/>
            <a:chExt cx="106686" cy="693788"/>
          </a:xfrm>
          <a:solidFill>
            <a:schemeClr val="bg1"/>
          </a:solidFill>
        </p:grpSpPr>
        <p:sp>
          <p:nvSpPr>
            <p:cNvPr id="21" name="楕円 20">
              <a:extLst>
                <a:ext uri="{FF2B5EF4-FFF2-40B4-BE49-F238E27FC236}">
                  <a16:creationId xmlns:a16="http://schemas.microsoft.com/office/drawing/2014/main" id="{F5BDBABF-E3B4-EA2B-2AF5-54B35953D02B}"/>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EE15ADF4-C248-B4AD-EFE9-93B7C1D1550A}"/>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E5D7623F-086A-1B15-409B-5B1D7BF02824}"/>
              </a:ext>
            </a:extLst>
          </p:cNvPr>
          <p:cNvGrpSpPr/>
          <p:nvPr/>
        </p:nvGrpSpPr>
        <p:grpSpPr>
          <a:xfrm rot="7084715">
            <a:off x="337287" y="152670"/>
            <a:ext cx="71034" cy="461941"/>
            <a:chOff x="515689" y="1620019"/>
            <a:chExt cx="106686" cy="693788"/>
          </a:xfrm>
          <a:solidFill>
            <a:schemeClr val="bg1"/>
          </a:solidFill>
        </p:grpSpPr>
        <p:sp>
          <p:nvSpPr>
            <p:cNvPr id="19" name="楕円 18">
              <a:extLst>
                <a:ext uri="{FF2B5EF4-FFF2-40B4-BE49-F238E27FC236}">
                  <a16:creationId xmlns:a16="http://schemas.microsoft.com/office/drawing/2014/main" id="{44E855F9-F9DC-1AE9-07D9-9D31221D26B8}"/>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71727A51-4613-83E1-87D7-CC6CCDAD3581}"/>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7F25A35A-6B51-73C8-BA44-FB1CDE3BBD8B}"/>
              </a:ext>
            </a:extLst>
          </p:cNvPr>
          <p:cNvGrpSpPr/>
          <p:nvPr/>
        </p:nvGrpSpPr>
        <p:grpSpPr>
          <a:xfrm rot="3554011">
            <a:off x="339098" y="152434"/>
            <a:ext cx="71034" cy="461941"/>
            <a:chOff x="515689" y="1620019"/>
            <a:chExt cx="106686" cy="693788"/>
          </a:xfrm>
          <a:solidFill>
            <a:schemeClr val="bg1"/>
          </a:solidFill>
        </p:grpSpPr>
        <p:sp>
          <p:nvSpPr>
            <p:cNvPr id="17" name="楕円 16">
              <a:extLst>
                <a:ext uri="{FF2B5EF4-FFF2-40B4-BE49-F238E27FC236}">
                  <a16:creationId xmlns:a16="http://schemas.microsoft.com/office/drawing/2014/main" id="{5D6093DC-8991-8084-87D2-7B7053A57D17}"/>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7392320B-5D65-03F9-7F5C-582B101DB19D}"/>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楕円 15">
            <a:extLst>
              <a:ext uri="{FF2B5EF4-FFF2-40B4-BE49-F238E27FC236}">
                <a16:creationId xmlns:a16="http://schemas.microsoft.com/office/drawing/2014/main" id="{27DE399F-EEBD-23E6-6F98-FEAF4AF9C894}"/>
              </a:ext>
            </a:extLst>
          </p:cNvPr>
          <p:cNvSpPr/>
          <p:nvPr/>
        </p:nvSpPr>
        <p:spPr>
          <a:xfrm>
            <a:off x="331837" y="352024"/>
            <a:ext cx="71034" cy="710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EA052DE6-D3FC-5C7D-2951-312AA53ED3B8}"/>
              </a:ext>
            </a:extLst>
          </p:cNvPr>
          <p:cNvGrpSpPr/>
          <p:nvPr/>
        </p:nvGrpSpPr>
        <p:grpSpPr>
          <a:xfrm>
            <a:off x="231477" y="925864"/>
            <a:ext cx="7108103" cy="3594112"/>
            <a:chOff x="591247" y="1408342"/>
            <a:chExt cx="7108103" cy="3594112"/>
          </a:xfrm>
        </p:grpSpPr>
        <p:sp>
          <p:nvSpPr>
            <p:cNvPr id="3" name="テキスト ボックス 2">
              <a:extLst>
                <a:ext uri="{FF2B5EF4-FFF2-40B4-BE49-F238E27FC236}">
                  <a16:creationId xmlns:a16="http://schemas.microsoft.com/office/drawing/2014/main" id="{3C6FE20C-5B31-EEEE-7312-57F05E113C05}"/>
                </a:ext>
              </a:extLst>
            </p:cNvPr>
            <p:cNvSpPr txBox="1"/>
            <p:nvPr/>
          </p:nvSpPr>
          <p:spPr>
            <a:xfrm>
              <a:off x="591248" y="1408342"/>
              <a:ext cx="4108817" cy="646331"/>
            </a:xfrm>
            <a:prstGeom prst="rect">
              <a:avLst/>
            </a:prstGeom>
            <a:noFill/>
          </p:spPr>
          <p:txBody>
            <a:bodyPr wrap="none" rtlCol="0">
              <a:spAutoFit/>
            </a:bodyPr>
            <a:lstStyle/>
            <a:p>
              <a:r>
                <a:rPr kumimoji="1" lang="ja-JP" altLang="en-US"/>
                <a:t>土浦市と地元企業の出資</a:t>
              </a:r>
              <a:br>
                <a:rPr kumimoji="1" lang="en-US" altLang="ja-JP"/>
              </a:br>
              <a:r>
                <a:rPr kumimoji="1" lang="ja-JP" altLang="en-US"/>
                <a:t>地元企業とはどのような企業を想定？</a:t>
              </a:r>
            </a:p>
          </p:txBody>
        </p:sp>
        <p:sp>
          <p:nvSpPr>
            <p:cNvPr id="4" name="テキスト ボックス 3">
              <a:extLst>
                <a:ext uri="{FF2B5EF4-FFF2-40B4-BE49-F238E27FC236}">
                  <a16:creationId xmlns:a16="http://schemas.microsoft.com/office/drawing/2014/main" id="{7DFD346F-8F16-EAAA-8D8D-9FA53A8A2A82}"/>
                </a:ext>
              </a:extLst>
            </p:cNvPr>
            <p:cNvSpPr txBox="1"/>
            <p:nvPr/>
          </p:nvSpPr>
          <p:spPr>
            <a:xfrm>
              <a:off x="871840" y="2062237"/>
              <a:ext cx="5352747" cy="923330"/>
            </a:xfrm>
            <a:prstGeom prst="rect">
              <a:avLst/>
            </a:prstGeom>
            <a:noFill/>
          </p:spPr>
          <p:txBody>
            <a:bodyPr wrap="none" rtlCol="0">
              <a:spAutoFit/>
            </a:bodyPr>
            <a:lstStyle/>
            <a:p>
              <a:r>
                <a:rPr kumimoji="1" lang="ja-JP" altLang="en-US"/>
                <a:t>・東部ガス</a:t>
              </a:r>
              <a:r>
                <a:rPr kumimoji="1" lang="en-US" altLang="ja-JP"/>
                <a:t>(</a:t>
              </a:r>
              <a:r>
                <a:rPr kumimoji="1" lang="ja-JP" altLang="en-US"/>
                <a:t>土浦市に所縁のあるガス・電気会社）</a:t>
              </a:r>
              <a:endParaRPr kumimoji="1" lang="en-US" altLang="ja-JP"/>
            </a:p>
            <a:p>
              <a:r>
                <a:rPr lang="ja-JP" altLang="en-US"/>
                <a:t>・公共交通事業の担い手として関鉄</a:t>
              </a:r>
              <a:endParaRPr lang="en-US" altLang="ja-JP"/>
            </a:p>
            <a:p>
              <a:r>
                <a:rPr kumimoji="1" lang="ja-JP" altLang="en-US"/>
                <a:t>・その他土浦市に所縁のある電力会社</a:t>
              </a:r>
            </a:p>
          </p:txBody>
        </p:sp>
        <p:sp>
          <p:nvSpPr>
            <p:cNvPr id="5" name="テキスト ボックス 4">
              <a:extLst>
                <a:ext uri="{FF2B5EF4-FFF2-40B4-BE49-F238E27FC236}">
                  <a16:creationId xmlns:a16="http://schemas.microsoft.com/office/drawing/2014/main" id="{62800AB8-C9CA-9788-7761-4E18E51E5487}"/>
                </a:ext>
              </a:extLst>
            </p:cNvPr>
            <p:cNvSpPr txBox="1"/>
            <p:nvPr/>
          </p:nvSpPr>
          <p:spPr>
            <a:xfrm>
              <a:off x="591247" y="3187553"/>
              <a:ext cx="4108817" cy="646331"/>
            </a:xfrm>
            <a:prstGeom prst="rect">
              <a:avLst/>
            </a:prstGeom>
            <a:noFill/>
          </p:spPr>
          <p:txBody>
            <a:bodyPr wrap="none" rtlCol="0">
              <a:spAutoFit/>
            </a:bodyPr>
            <a:lstStyle/>
            <a:p>
              <a:r>
                <a:rPr lang="ja-JP" altLang="en-US"/>
                <a:t>シュタットベルケは初期費用が膨大</a:t>
              </a:r>
              <a:endParaRPr lang="en-US" altLang="ja-JP"/>
            </a:p>
            <a:p>
              <a:r>
                <a:rPr kumimoji="1" lang="ja-JP" altLang="en-US"/>
                <a:t>この課題はどのように解決するのか？</a:t>
              </a:r>
            </a:p>
          </p:txBody>
        </p:sp>
        <p:sp>
          <p:nvSpPr>
            <p:cNvPr id="9" name="テキスト ボックス 8">
              <a:extLst>
                <a:ext uri="{FF2B5EF4-FFF2-40B4-BE49-F238E27FC236}">
                  <a16:creationId xmlns:a16="http://schemas.microsoft.com/office/drawing/2014/main" id="{8F557A8E-3D22-A65B-2363-03010A97B564}"/>
                </a:ext>
              </a:extLst>
            </p:cNvPr>
            <p:cNvSpPr txBox="1"/>
            <p:nvPr/>
          </p:nvSpPr>
          <p:spPr>
            <a:xfrm>
              <a:off x="871840" y="3802125"/>
              <a:ext cx="6827510" cy="1200329"/>
            </a:xfrm>
            <a:prstGeom prst="rect">
              <a:avLst/>
            </a:prstGeom>
            <a:noFill/>
          </p:spPr>
          <p:txBody>
            <a:bodyPr wrap="none" rtlCol="0">
              <a:spAutoFit/>
            </a:bodyPr>
            <a:lstStyle/>
            <a:p>
              <a:r>
                <a:rPr lang="ja-JP" altLang="en-US"/>
                <a:t>・上記の通り、民間企業と共同で出資することで負担減</a:t>
              </a:r>
              <a:endParaRPr lang="en-US" altLang="ja-JP"/>
            </a:p>
            <a:p>
              <a:r>
                <a:rPr lang="ja-JP" altLang="en-US"/>
                <a:t>・地元金融機関からの融資</a:t>
              </a:r>
              <a:r>
                <a:rPr lang="en-US" altLang="ja-JP"/>
                <a:t>(</a:t>
              </a:r>
              <a:r>
                <a:rPr lang="ja-JP" altLang="en-US"/>
                <a:t>地域内にお金を留める</a:t>
              </a:r>
              <a:r>
                <a:rPr lang="en-US" altLang="ja-JP"/>
                <a:t>)</a:t>
              </a:r>
            </a:p>
            <a:p>
              <a:r>
                <a:rPr lang="ja-JP" altLang="en-US"/>
                <a:t>・市民ファンド</a:t>
              </a:r>
              <a:r>
                <a:rPr lang="en-US" altLang="ja-JP"/>
                <a:t>(</a:t>
              </a:r>
              <a:r>
                <a:rPr lang="ja-JP" altLang="en-US"/>
                <a:t>市民からのクラウドファンディング</a:t>
              </a:r>
              <a:r>
                <a:rPr lang="en-US" altLang="ja-JP"/>
                <a:t>)</a:t>
              </a:r>
              <a:r>
                <a:rPr lang="ja-JP" altLang="en-US"/>
                <a:t>という手も</a:t>
              </a:r>
              <a:endParaRPr lang="en-US" altLang="ja-JP"/>
            </a:p>
            <a:p>
              <a:endParaRPr lang="en-US" altLang="ja-JP"/>
            </a:p>
          </p:txBody>
        </p:sp>
      </p:grpSp>
    </p:spTree>
    <p:extLst>
      <p:ext uri="{BB962C8B-B14F-4D97-AF65-F5344CB8AC3E}">
        <p14:creationId xmlns:p14="http://schemas.microsoft.com/office/powerpoint/2010/main" val="2265868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1E120EA-0397-79C1-EDBB-D4A315C1EF58}"/>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2CE45689-799E-9390-7EA5-4CEF8C5E0D79}"/>
              </a:ext>
            </a:extLst>
          </p:cNvPr>
          <p:cNvSpPr/>
          <p:nvPr/>
        </p:nvSpPr>
        <p:spPr>
          <a:xfrm>
            <a:off x="-279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7" name="タイトル 6">
            <a:extLst>
              <a:ext uri="{FF2B5EF4-FFF2-40B4-BE49-F238E27FC236}">
                <a16:creationId xmlns:a16="http://schemas.microsoft.com/office/drawing/2014/main" id="{68524DC8-4E1C-AE7D-B872-1EF5B8DEDD80}"/>
              </a:ext>
            </a:extLst>
          </p:cNvPr>
          <p:cNvSpPr>
            <a:spLocks noGrp="1"/>
          </p:cNvSpPr>
          <p:nvPr>
            <p:ph type="title"/>
          </p:nvPr>
        </p:nvSpPr>
        <p:spPr>
          <a:xfrm>
            <a:off x="677913" y="21020"/>
            <a:ext cx="7886700" cy="733913"/>
          </a:xfrm>
        </p:spPr>
        <p:txBody>
          <a:bodyPr>
            <a:normAutofit/>
          </a:bodyPr>
          <a:lstStyle/>
          <a:p>
            <a:r>
              <a:rPr lang="ja-JP" altLang="en-US" sz="3000" b="1"/>
              <a:t>質問用スライド 土浦市版シュタットベルケ </a:t>
            </a:r>
          </a:p>
        </p:txBody>
      </p:sp>
      <p:sp>
        <p:nvSpPr>
          <p:cNvPr id="46" name="スライド番号プレースホルダー 2">
            <a:extLst>
              <a:ext uri="{FF2B5EF4-FFF2-40B4-BE49-F238E27FC236}">
                <a16:creationId xmlns:a16="http://schemas.microsoft.com/office/drawing/2014/main" id="{5D2DF537-C61A-1227-1674-C0466AA29CF3}"/>
              </a:ext>
            </a:extLst>
          </p:cNvPr>
          <p:cNvSpPr>
            <a:spLocks noGrp="1"/>
          </p:cNvSpPr>
          <p:nvPr>
            <p:ph type="sldNum" sz="quarter" idx="12"/>
          </p:nvPr>
        </p:nvSpPr>
        <p:spPr>
          <a:xfrm>
            <a:off x="8415866" y="161276"/>
            <a:ext cx="516467" cy="365125"/>
          </a:xfrm>
        </p:spPr>
        <p:txBody>
          <a:bodyPr/>
          <a:lstStyle/>
          <a:p>
            <a:fld id="{6BD45834-25AE-4381-9C8C-B34EDB8A8649}" type="slidenum">
              <a:rPr lang="ja-JP" altLang="en-US" smtClean="0"/>
              <a:pPr/>
              <a:t>31</a:t>
            </a:fld>
            <a:endParaRPr lang="ja-JP" altLang="en-US"/>
          </a:p>
        </p:txBody>
      </p:sp>
      <p:sp>
        <p:nvSpPr>
          <p:cNvPr id="6" name="楕円 5">
            <a:extLst>
              <a:ext uri="{FF2B5EF4-FFF2-40B4-BE49-F238E27FC236}">
                <a16:creationId xmlns:a16="http://schemas.microsoft.com/office/drawing/2014/main" id="{A962793E-5E21-777B-5B2D-CEAA9262833D}"/>
              </a:ext>
            </a:extLst>
          </p:cNvPr>
          <p:cNvSpPr/>
          <p:nvPr/>
        </p:nvSpPr>
        <p:spPr>
          <a:xfrm>
            <a:off x="85884" y="96721"/>
            <a:ext cx="573840" cy="573840"/>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A0FB9968-8E9A-6B0F-923C-AC74C53C75C3}"/>
              </a:ext>
            </a:extLst>
          </p:cNvPr>
          <p:cNvGrpSpPr/>
          <p:nvPr/>
        </p:nvGrpSpPr>
        <p:grpSpPr>
          <a:xfrm>
            <a:off x="337287" y="152434"/>
            <a:ext cx="71034" cy="461941"/>
            <a:chOff x="515689" y="1620019"/>
            <a:chExt cx="106686" cy="693788"/>
          </a:xfrm>
          <a:solidFill>
            <a:schemeClr val="bg1"/>
          </a:solidFill>
        </p:grpSpPr>
        <p:sp>
          <p:nvSpPr>
            <p:cNvPr id="21" name="楕円 20">
              <a:extLst>
                <a:ext uri="{FF2B5EF4-FFF2-40B4-BE49-F238E27FC236}">
                  <a16:creationId xmlns:a16="http://schemas.microsoft.com/office/drawing/2014/main" id="{F97F3925-8389-DECF-5FD7-F793C3924F1E}"/>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81118510-C877-2F43-E78C-A32AF61A0E98}"/>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5C439B0A-1F22-0B46-CCD0-429A60B95A1F}"/>
              </a:ext>
            </a:extLst>
          </p:cNvPr>
          <p:cNvGrpSpPr/>
          <p:nvPr/>
        </p:nvGrpSpPr>
        <p:grpSpPr>
          <a:xfrm rot="7084715">
            <a:off x="337287" y="152670"/>
            <a:ext cx="71034" cy="461941"/>
            <a:chOff x="515689" y="1620019"/>
            <a:chExt cx="106686" cy="693788"/>
          </a:xfrm>
          <a:solidFill>
            <a:schemeClr val="bg1"/>
          </a:solidFill>
        </p:grpSpPr>
        <p:sp>
          <p:nvSpPr>
            <p:cNvPr id="19" name="楕円 18">
              <a:extLst>
                <a:ext uri="{FF2B5EF4-FFF2-40B4-BE49-F238E27FC236}">
                  <a16:creationId xmlns:a16="http://schemas.microsoft.com/office/drawing/2014/main" id="{8DA38727-B2DB-CEB5-BD94-0382127E2A9C}"/>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00399E49-1851-E71D-3932-F7F4FFA338A1}"/>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2FA92685-30DF-9468-1415-68E0B9381B59}"/>
              </a:ext>
            </a:extLst>
          </p:cNvPr>
          <p:cNvGrpSpPr/>
          <p:nvPr/>
        </p:nvGrpSpPr>
        <p:grpSpPr>
          <a:xfrm rot="3554011">
            <a:off x="339098" y="152434"/>
            <a:ext cx="71034" cy="461941"/>
            <a:chOff x="515689" y="1620019"/>
            <a:chExt cx="106686" cy="693788"/>
          </a:xfrm>
          <a:solidFill>
            <a:schemeClr val="bg1"/>
          </a:solidFill>
        </p:grpSpPr>
        <p:sp>
          <p:nvSpPr>
            <p:cNvPr id="17" name="楕円 16">
              <a:extLst>
                <a:ext uri="{FF2B5EF4-FFF2-40B4-BE49-F238E27FC236}">
                  <a16:creationId xmlns:a16="http://schemas.microsoft.com/office/drawing/2014/main" id="{E4CB6EE7-715E-4670-48EC-87C01AE7137B}"/>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0AA4F1C-515F-F2C5-24F7-EE358880A232}"/>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楕円 15">
            <a:extLst>
              <a:ext uri="{FF2B5EF4-FFF2-40B4-BE49-F238E27FC236}">
                <a16:creationId xmlns:a16="http://schemas.microsoft.com/office/drawing/2014/main" id="{E1CC9B8F-777C-A208-5AA8-7362F502C0E2}"/>
              </a:ext>
            </a:extLst>
          </p:cNvPr>
          <p:cNvSpPr/>
          <p:nvPr/>
        </p:nvSpPr>
        <p:spPr>
          <a:xfrm>
            <a:off x="331837" y="352024"/>
            <a:ext cx="71034" cy="710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E342509-4821-F7D6-EADE-7B54614610AB}"/>
              </a:ext>
            </a:extLst>
          </p:cNvPr>
          <p:cNvSpPr txBox="1"/>
          <p:nvPr/>
        </p:nvSpPr>
        <p:spPr>
          <a:xfrm>
            <a:off x="231663" y="892947"/>
            <a:ext cx="4929555" cy="646331"/>
          </a:xfrm>
          <a:prstGeom prst="rect">
            <a:avLst/>
          </a:prstGeom>
          <a:noFill/>
        </p:spPr>
        <p:txBody>
          <a:bodyPr wrap="none" rtlCol="0">
            <a:spAutoFit/>
          </a:bodyPr>
          <a:lstStyle/>
          <a:p>
            <a:r>
              <a:rPr lang="ja-JP" altLang="en-US"/>
              <a:t>シュタットベルケと第</a:t>
            </a:r>
            <a:r>
              <a:rPr lang="en-US" altLang="ja-JP"/>
              <a:t>3</a:t>
            </a:r>
            <a:r>
              <a:rPr lang="ja-JP" altLang="en-US"/>
              <a:t>セクターとの違いは？</a:t>
            </a:r>
            <a:endParaRPr lang="en-US" altLang="ja-JP"/>
          </a:p>
          <a:p>
            <a:endParaRPr lang="en-US" altLang="ja-JP"/>
          </a:p>
        </p:txBody>
      </p:sp>
      <p:sp>
        <p:nvSpPr>
          <p:cNvPr id="10" name="テキスト ボックス 9">
            <a:extLst>
              <a:ext uri="{FF2B5EF4-FFF2-40B4-BE49-F238E27FC236}">
                <a16:creationId xmlns:a16="http://schemas.microsoft.com/office/drawing/2014/main" id="{B17B74E7-5EC7-5C71-AEC4-C3DD2DA39FFC}"/>
              </a:ext>
            </a:extLst>
          </p:cNvPr>
          <p:cNvSpPr txBox="1"/>
          <p:nvPr/>
        </p:nvSpPr>
        <p:spPr>
          <a:xfrm>
            <a:off x="512070" y="1402994"/>
            <a:ext cx="8460971" cy="1477328"/>
          </a:xfrm>
          <a:prstGeom prst="rect">
            <a:avLst/>
          </a:prstGeom>
          <a:noFill/>
        </p:spPr>
        <p:txBody>
          <a:bodyPr wrap="none" rtlCol="0">
            <a:spAutoFit/>
          </a:bodyPr>
          <a:lstStyle/>
          <a:p>
            <a:r>
              <a:rPr lang="ja-JP" altLang="en-US"/>
              <a:t>・第</a:t>
            </a:r>
            <a:r>
              <a:rPr lang="en-US" altLang="ja-JP"/>
              <a:t>3</a:t>
            </a:r>
            <a:r>
              <a:rPr lang="ja-JP" altLang="en-US"/>
              <a:t>セクターは基本的に</a:t>
            </a:r>
            <a:r>
              <a:rPr lang="en-US" altLang="ja-JP"/>
              <a:t>1</a:t>
            </a:r>
            <a:r>
              <a:rPr lang="ja-JP" altLang="en-US"/>
              <a:t>つの事業しか行わず、その事業だけで収益を出す</a:t>
            </a:r>
            <a:br>
              <a:rPr lang="en-US" altLang="ja-JP"/>
            </a:br>
            <a:r>
              <a:rPr lang="en-US" altLang="ja-JP"/>
              <a:t>   </a:t>
            </a:r>
            <a:r>
              <a:rPr lang="ja-JP" altLang="en-US"/>
              <a:t>必要があるが、シュタットベルケは、公共サービスを複数行い、黒字の事業の</a:t>
            </a:r>
            <a:br>
              <a:rPr lang="en-US" altLang="ja-JP"/>
            </a:br>
            <a:r>
              <a:rPr lang="en-US" altLang="ja-JP"/>
              <a:t>   </a:t>
            </a:r>
            <a:r>
              <a:rPr lang="ja-JP" altLang="en-US"/>
              <a:t>収益で赤字事業を行うことを想定している。赤字事業単独で収益を出す必要が</a:t>
            </a:r>
            <a:br>
              <a:rPr lang="en-US" altLang="ja-JP"/>
            </a:br>
            <a:r>
              <a:rPr lang="en-US" altLang="ja-JP"/>
              <a:t>   </a:t>
            </a:r>
            <a:r>
              <a:rPr lang="ja-JP" altLang="en-US"/>
              <a:t>ないため、赤字事業を継続しやすくなる</a:t>
            </a:r>
            <a:endParaRPr lang="en-US" altLang="ja-JP"/>
          </a:p>
          <a:p>
            <a:endParaRPr lang="en-US" altLang="ja-JP"/>
          </a:p>
        </p:txBody>
      </p:sp>
      <p:sp>
        <p:nvSpPr>
          <p:cNvPr id="11" name="テキスト ボックス 10">
            <a:extLst>
              <a:ext uri="{FF2B5EF4-FFF2-40B4-BE49-F238E27FC236}">
                <a16:creationId xmlns:a16="http://schemas.microsoft.com/office/drawing/2014/main" id="{E31D10FB-84B7-5851-93CF-3FE4D9DB20AE}"/>
              </a:ext>
            </a:extLst>
          </p:cNvPr>
          <p:cNvSpPr txBox="1"/>
          <p:nvPr/>
        </p:nvSpPr>
        <p:spPr>
          <a:xfrm>
            <a:off x="591248" y="3527666"/>
            <a:ext cx="8295861" cy="1754326"/>
          </a:xfrm>
          <a:prstGeom prst="rect">
            <a:avLst/>
          </a:prstGeom>
          <a:noFill/>
        </p:spPr>
        <p:txBody>
          <a:bodyPr wrap="none" rtlCol="0">
            <a:spAutoFit/>
          </a:bodyPr>
          <a:lstStyle/>
          <a:p>
            <a:r>
              <a:rPr lang="ja-JP" altLang="en-US"/>
              <a:t>・土浦市では今後少子高齢化のさらなる進行により交通弱者が増加する見込み</a:t>
            </a:r>
            <a:endParaRPr lang="en-US" altLang="ja-JP"/>
          </a:p>
          <a:p>
            <a:r>
              <a:rPr lang="en-US" altLang="ja-JP"/>
              <a:t>    </a:t>
            </a:r>
            <a:r>
              <a:rPr lang="ja-JP" altLang="en-US"/>
              <a:t>現状でも公共交通の収益は厳しい状況にあり、今後維持していけるのか</a:t>
            </a:r>
            <a:br>
              <a:rPr lang="en-US" altLang="ja-JP"/>
            </a:br>
            <a:r>
              <a:rPr lang="en-US" altLang="ja-JP"/>
              <a:t>    </a:t>
            </a:r>
            <a:r>
              <a:rPr lang="ja-JP" altLang="en-US"/>
              <a:t>厳しい状況であり、最優先に考えるべき、赤字公共サービスであると考えた</a:t>
            </a:r>
            <a:br>
              <a:rPr lang="en-US" altLang="ja-JP"/>
            </a:br>
            <a:r>
              <a:rPr lang="en-US" altLang="ja-JP"/>
              <a:t>    </a:t>
            </a:r>
            <a:r>
              <a:rPr lang="ja-JP" altLang="en-US"/>
              <a:t>ため。再エネ事業でより収益をあげることができれば、ほかの公共サービス</a:t>
            </a:r>
            <a:br>
              <a:rPr lang="en-US" altLang="ja-JP"/>
            </a:br>
            <a:r>
              <a:rPr lang="en-US" altLang="ja-JP"/>
              <a:t>    </a:t>
            </a:r>
            <a:r>
              <a:rPr lang="ja-JP" altLang="en-US"/>
              <a:t>事業を拡げていけると考えている。</a:t>
            </a:r>
            <a:endParaRPr lang="en-US" altLang="ja-JP"/>
          </a:p>
          <a:p>
            <a:endParaRPr lang="en-US" altLang="ja-JP"/>
          </a:p>
        </p:txBody>
      </p:sp>
      <p:sp>
        <p:nvSpPr>
          <p:cNvPr id="23" name="テキスト ボックス 22">
            <a:extLst>
              <a:ext uri="{FF2B5EF4-FFF2-40B4-BE49-F238E27FC236}">
                <a16:creationId xmlns:a16="http://schemas.microsoft.com/office/drawing/2014/main" id="{C739FE35-4BDE-FA26-707C-A2FD8CB29930}"/>
              </a:ext>
            </a:extLst>
          </p:cNvPr>
          <p:cNvSpPr txBox="1"/>
          <p:nvPr/>
        </p:nvSpPr>
        <p:spPr>
          <a:xfrm>
            <a:off x="311026" y="3110584"/>
            <a:ext cx="5493812" cy="646331"/>
          </a:xfrm>
          <a:prstGeom prst="rect">
            <a:avLst/>
          </a:prstGeom>
          <a:noFill/>
        </p:spPr>
        <p:txBody>
          <a:bodyPr wrap="none" rtlCol="0">
            <a:spAutoFit/>
          </a:bodyPr>
          <a:lstStyle/>
          <a:p>
            <a:r>
              <a:rPr lang="ja-JP" altLang="en-US"/>
              <a:t>再エネ事業の還元先が公共交通事業である理由は？</a:t>
            </a:r>
            <a:endParaRPr lang="en-US" altLang="ja-JP"/>
          </a:p>
          <a:p>
            <a:endParaRPr lang="en-US" altLang="ja-JP"/>
          </a:p>
        </p:txBody>
      </p:sp>
      <p:sp>
        <p:nvSpPr>
          <p:cNvPr id="24" name="テキスト ボックス 23">
            <a:extLst>
              <a:ext uri="{FF2B5EF4-FFF2-40B4-BE49-F238E27FC236}">
                <a16:creationId xmlns:a16="http://schemas.microsoft.com/office/drawing/2014/main" id="{D78626A7-62BB-ACAF-EDB7-FA3BD0AED308}"/>
              </a:ext>
            </a:extLst>
          </p:cNvPr>
          <p:cNvSpPr txBox="1"/>
          <p:nvPr/>
        </p:nvSpPr>
        <p:spPr>
          <a:xfrm>
            <a:off x="367354" y="5328221"/>
            <a:ext cx="8725466" cy="646331"/>
          </a:xfrm>
          <a:prstGeom prst="rect">
            <a:avLst/>
          </a:prstGeom>
          <a:noFill/>
        </p:spPr>
        <p:txBody>
          <a:bodyPr wrap="none" rtlCol="0">
            <a:spAutoFit/>
          </a:bodyPr>
          <a:lstStyle/>
          <a:p>
            <a:r>
              <a:rPr lang="ja-JP" altLang="en-US"/>
              <a:t>黒字化事業として再エネ事業のみしかやらない理由は？ガスとかもできるのでは？</a:t>
            </a:r>
            <a:endParaRPr lang="en-US" altLang="ja-JP"/>
          </a:p>
          <a:p>
            <a:endParaRPr lang="en-US" altLang="ja-JP"/>
          </a:p>
        </p:txBody>
      </p:sp>
      <p:sp>
        <p:nvSpPr>
          <p:cNvPr id="25" name="テキスト ボックス 24">
            <a:extLst>
              <a:ext uri="{FF2B5EF4-FFF2-40B4-BE49-F238E27FC236}">
                <a16:creationId xmlns:a16="http://schemas.microsoft.com/office/drawing/2014/main" id="{09DA5309-C135-F21C-BA68-4B44771EDD57}"/>
              </a:ext>
            </a:extLst>
          </p:cNvPr>
          <p:cNvSpPr txBox="1"/>
          <p:nvPr/>
        </p:nvSpPr>
        <p:spPr>
          <a:xfrm>
            <a:off x="689071" y="5761837"/>
            <a:ext cx="7726795" cy="923330"/>
          </a:xfrm>
          <a:prstGeom prst="rect">
            <a:avLst/>
          </a:prstGeom>
          <a:noFill/>
        </p:spPr>
        <p:txBody>
          <a:bodyPr wrap="none" rtlCol="0">
            <a:spAutoFit/>
          </a:bodyPr>
          <a:lstStyle/>
          <a:p>
            <a:r>
              <a:rPr lang="ja-JP" altLang="en-US"/>
              <a:t>・ガスなどは既存のガス会社のネットワークが強く、新規参入が難しい</a:t>
            </a:r>
            <a:br>
              <a:rPr lang="en-US" altLang="ja-JP"/>
            </a:br>
            <a:r>
              <a:rPr lang="en-US" altLang="ja-JP"/>
              <a:t>    </a:t>
            </a:r>
            <a:r>
              <a:rPr lang="ja-JP" altLang="en-US"/>
              <a:t>再エネは</a:t>
            </a:r>
            <a:r>
              <a:rPr lang="en-US" altLang="ja-JP"/>
              <a:t>FIT</a:t>
            </a:r>
            <a:r>
              <a:rPr lang="ja-JP" altLang="en-US"/>
              <a:t>制度など政策支援があり、比較的新規参入がしやすいから</a:t>
            </a:r>
            <a:endParaRPr lang="en-US" altLang="ja-JP"/>
          </a:p>
          <a:p>
            <a:r>
              <a:rPr lang="en-US" altLang="ja-JP"/>
              <a:t>    8</a:t>
            </a:r>
            <a:r>
              <a:rPr lang="ja-JP" altLang="en-US"/>
              <a:t>ページ目で示したのはドイツでの例 ドイツと日本の制度の違い</a:t>
            </a:r>
            <a:endParaRPr lang="en-US" altLang="ja-JP"/>
          </a:p>
        </p:txBody>
      </p:sp>
    </p:spTree>
    <p:extLst>
      <p:ext uri="{BB962C8B-B14F-4D97-AF65-F5344CB8AC3E}">
        <p14:creationId xmlns:p14="http://schemas.microsoft.com/office/powerpoint/2010/main" val="2176892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 name="正方形/長方形 133">
            <a:extLst>
              <a:ext uri="{FF2B5EF4-FFF2-40B4-BE49-F238E27FC236}">
                <a16:creationId xmlns:a16="http://schemas.microsoft.com/office/drawing/2014/main" id="{A0919156-F631-4910-8789-F78BCFB8E861}"/>
              </a:ext>
            </a:extLst>
          </p:cNvPr>
          <p:cNvSpPr/>
          <p:nvPr/>
        </p:nvSpPr>
        <p:spPr>
          <a:xfrm>
            <a:off x="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7" name="タイトル 6">
            <a:extLst>
              <a:ext uri="{FF2B5EF4-FFF2-40B4-BE49-F238E27FC236}">
                <a16:creationId xmlns:a16="http://schemas.microsoft.com/office/drawing/2014/main" id="{0AD0721D-628B-C697-FE64-CCC24920BAA7}"/>
              </a:ext>
            </a:extLst>
          </p:cNvPr>
          <p:cNvSpPr>
            <a:spLocks noGrp="1"/>
          </p:cNvSpPr>
          <p:nvPr>
            <p:ph type="title"/>
          </p:nvPr>
        </p:nvSpPr>
        <p:spPr>
          <a:xfrm>
            <a:off x="672252" y="82486"/>
            <a:ext cx="7886700" cy="618371"/>
          </a:xfrm>
        </p:spPr>
        <p:txBody>
          <a:bodyPr>
            <a:normAutofit/>
          </a:bodyPr>
          <a:lstStyle/>
          <a:p>
            <a:r>
              <a:rPr lang="en-US" altLang="ja-JP" sz="3000" b="1" err="1"/>
              <a:t>FUnding</a:t>
            </a:r>
            <a:r>
              <a:rPr lang="ja-JP" altLang="en-US" sz="3000" b="1"/>
              <a:t>：</a:t>
            </a:r>
            <a:r>
              <a:rPr kumimoji="1" lang="ja-JP" altLang="en-US" sz="3000" b="1"/>
              <a:t>土浦版シュタットベルケ　</a:t>
            </a:r>
            <a:r>
              <a:rPr lang="ja-JP" altLang="en-US" sz="3000" b="1"/>
              <a:t>概要</a:t>
            </a:r>
          </a:p>
        </p:txBody>
      </p:sp>
      <p:sp>
        <p:nvSpPr>
          <p:cNvPr id="81" name="正方形/長方形 80">
            <a:extLst>
              <a:ext uri="{FF2B5EF4-FFF2-40B4-BE49-F238E27FC236}">
                <a16:creationId xmlns:a16="http://schemas.microsoft.com/office/drawing/2014/main" id="{D2DF0FC4-C595-4766-8039-CF46C2A9C558}"/>
              </a:ext>
            </a:extLst>
          </p:cNvPr>
          <p:cNvSpPr/>
          <p:nvPr/>
        </p:nvSpPr>
        <p:spPr>
          <a:xfrm>
            <a:off x="184250" y="2038832"/>
            <a:ext cx="1606956" cy="41511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9919F1A3-F742-4EB1-9804-EDB6F8781A18}"/>
              </a:ext>
            </a:extLst>
          </p:cNvPr>
          <p:cNvSpPr/>
          <p:nvPr/>
        </p:nvSpPr>
        <p:spPr>
          <a:xfrm>
            <a:off x="6446766" y="2039862"/>
            <a:ext cx="2031242" cy="38450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a:extLst>
              <a:ext uri="{FF2B5EF4-FFF2-40B4-BE49-F238E27FC236}">
                <a16:creationId xmlns:a16="http://schemas.microsoft.com/office/drawing/2014/main" id="{67335746-0D95-4449-9DF9-EEA4C3B03FE4}"/>
              </a:ext>
            </a:extLst>
          </p:cNvPr>
          <p:cNvCxnSpPr>
            <a:cxnSpLocks/>
            <a:endCxn id="78" idx="0"/>
          </p:cNvCxnSpPr>
          <p:nvPr/>
        </p:nvCxnSpPr>
        <p:spPr>
          <a:xfrm flipH="1">
            <a:off x="2991936" y="1714024"/>
            <a:ext cx="1577278" cy="32254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D7C355C2-67DD-4A12-ADBE-A364A74891A6}"/>
              </a:ext>
            </a:extLst>
          </p:cNvPr>
          <p:cNvCxnSpPr>
            <a:cxnSpLocks/>
            <a:endCxn id="79" idx="0"/>
          </p:cNvCxnSpPr>
          <p:nvPr/>
        </p:nvCxnSpPr>
        <p:spPr>
          <a:xfrm>
            <a:off x="4569214" y="1714024"/>
            <a:ext cx="3174478" cy="31522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77" name="グループ化 76">
            <a:extLst>
              <a:ext uri="{FF2B5EF4-FFF2-40B4-BE49-F238E27FC236}">
                <a16:creationId xmlns:a16="http://schemas.microsoft.com/office/drawing/2014/main" id="{438AB597-3265-4357-A37F-F803287A53A7}"/>
              </a:ext>
            </a:extLst>
          </p:cNvPr>
          <p:cNvGrpSpPr/>
          <p:nvPr/>
        </p:nvGrpSpPr>
        <p:grpSpPr>
          <a:xfrm>
            <a:off x="592097" y="851027"/>
            <a:ext cx="7390209" cy="3883853"/>
            <a:chOff x="150308" y="817992"/>
            <a:chExt cx="7390209" cy="3884751"/>
          </a:xfrm>
        </p:grpSpPr>
        <p:grpSp>
          <p:nvGrpSpPr>
            <p:cNvPr id="18" name="グループ化 17">
              <a:extLst>
                <a:ext uri="{FF2B5EF4-FFF2-40B4-BE49-F238E27FC236}">
                  <a16:creationId xmlns:a16="http://schemas.microsoft.com/office/drawing/2014/main" id="{109B965D-6859-4E5A-953D-F489201C1BAA}"/>
                </a:ext>
              </a:extLst>
            </p:cNvPr>
            <p:cNvGrpSpPr/>
            <p:nvPr/>
          </p:nvGrpSpPr>
          <p:grpSpPr>
            <a:xfrm>
              <a:off x="150308" y="817992"/>
              <a:ext cx="7390209" cy="3884751"/>
              <a:chOff x="5538" y="-4373373"/>
              <a:chExt cx="7303837" cy="3829357"/>
            </a:xfrm>
          </p:grpSpPr>
          <p:pic>
            <p:nvPicPr>
              <p:cNvPr id="19" name="グラフィックス 18" descr="家 単色塗りつぶし">
                <a:extLst>
                  <a:ext uri="{FF2B5EF4-FFF2-40B4-BE49-F238E27FC236}">
                    <a16:creationId xmlns:a16="http://schemas.microsoft.com/office/drawing/2014/main" id="{1A46F9D0-97FD-4F51-9F7E-4D45FD70EB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779" y="-1109550"/>
                <a:ext cx="534433" cy="534432"/>
              </a:xfrm>
              <a:prstGeom prst="rect">
                <a:avLst/>
              </a:prstGeom>
            </p:spPr>
          </p:pic>
          <p:pic>
            <p:nvPicPr>
              <p:cNvPr id="20" name="グラフィックス 19" descr="都市 単色塗りつぶし">
                <a:extLst>
                  <a:ext uri="{FF2B5EF4-FFF2-40B4-BE49-F238E27FC236}">
                    <a16:creationId xmlns:a16="http://schemas.microsoft.com/office/drawing/2014/main" id="{324803DF-E60E-4EA6-B064-D28A264B76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8" y="-1512299"/>
                <a:ext cx="741243" cy="968283"/>
              </a:xfrm>
              <a:prstGeom prst="rect">
                <a:avLst/>
              </a:prstGeom>
            </p:spPr>
          </p:pic>
          <p:pic>
            <p:nvPicPr>
              <p:cNvPr id="42" name="グラフィックス 41" descr="バス 単色塗りつぶし">
                <a:extLst>
                  <a:ext uri="{FF2B5EF4-FFF2-40B4-BE49-F238E27FC236}">
                    <a16:creationId xmlns:a16="http://schemas.microsoft.com/office/drawing/2014/main" id="{AD4A73DB-EBD7-4D3E-9FDF-AF29483AEF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69233" y="-2608002"/>
                <a:ext cx="1040142" cy="1040142"/>
              </a:xfrm>
              <a:prstGeom prst="rect">
                <a:avLst/>
              </a:prstGeom>
            </p:spPr>
          </p:pic>
          <p:sp>
            <p:nvSpPr>
              <p:cNvPr id="26" name="テキスト ボックス 25">
                <a:extLst>
                  <a:ext uri="{FF2B5EF4-FFF2-40B4-BE49-F238E27FC236}">
                    <a16:creationId xmlns:a16="http://schemas.microsoft.com/office/drawing/2014/main" id="{DDAD0A36-8441-4FB2-8674-9941F8BF2BC2}"/>
                  </a:ext>
                </a:extLst>
              </p:cNvPr>
              <p:cNvSpPr txBox="1"/>
              <p:nvPr/>
            </p:nvSpPr>
            <p:spPr>
              <a:xfrm>
                <a:off x="1127802" y="-4373373"/>
                <a:ext cx="5426633" cy="879825"/>
              </a:xfrm>
              <a:prstGeom prst="rect">
                <a:avLst/>
              </a:prstGeom>
              <a:noFill/>
            </p:spPr>
            <p:txBody>
              <a:bodyPr wrap="square" rtlCol="0">
                <a:spAutoFit/>
              </a:bodyPr>
              <a:lstStyle/>
              <a:p>
                <a:pPr algn="ctr"/>
                <a:r>
                  <a:rPr kumimoji="1" lang="ja-JP" altLang="en-US" sz="2800" b="1"/>
                  <a:t>　</a:t>
                </a:r>
                <a:r>
                  <a:rPr kumimoji="1" lang="ja-JP" altLang="en-US" sz="2600" b="1"/>
                  <a:t>土浦市版シュタットベルケ</a:t>
                </a:r>
                <a:endParaRPr kumimoji="1" lang="en-US" altLang="ja-JP" sz="2600" b="1"/>
              </a:p>
              <a:p>
                <a:pPr algn="ctr"/>
                <a:r>
                  <a:rPr kumimoji="1" lang="ja-JP" altLang="en-US" sz="2200" b="1"/>
                  <a:t>（</a:t>
                </a:r>
                <a:r>
                  <a:rPr kumimoji="1" lang="ja-JP" altLang="en-US" sz="2200"/>
                  <a:t>土浦市 </a:t>
                </a:r>
                <a:r>
                  <a:rPr kumimoji="1" lang="en-US" altLang="ja-JP" sz="2200"/>
                  <a:t>+ </a:t>
                </a:r>
                <a:r>
                  <a:rPr kumimoji="1" lang="ja-JP" altLang="en-US" sz="2200"/>
                  <a:t>地元企業出資の株式会社）</a:t>
                </a:r>
              </a:p>
            </p:txBody>
          </p:sp>
          <p:sp>
            <p:nvSpPr>
              <p:cNvPr id="29" name="テキスト ボックス 28">
                <a:extLst>
                  <a:ext uri="{FF2B5EF4-FFF2-40B4-BE49-F238E27FC236}">
                    <a16:creationId xmlns:a16="http://schemas.microsoft.com/office/drawing/2014/main" id="{9AE484AF-2301-4BB2-AC4E-616D88FBF0FE}"/>
                  </a:ext>
                </a:extLst>
              </p:cNvPr>
              <p:cNvSpPr txBox="1"/>
              <p:nvPr/>
            </p:nvSpPr>
            <p:spPr>
              <a:xfrm>
                <a:off x="1650167" y="-2966365"/>
                <a:ext cx="3376392" cy="364150"/>
              </a:xfrm>
              <a:prstGeom prst="rect">
                <a:avLst/>
              </a:prstGeom>
              <a:noFill/>
            </p:spPr>
            <p:txBody>
              <a:bodyPr wrap="none" rtlCol="0">
                <a:spAutoFit/>
              </a:bodyPr>
              <a:lstStyle/>
              <a:p>
                <a:r>
                  <a:rPr kumimoji="1" lang="ja-JP" altLang="en-US" b="1"/>
                  <a:t>エネルギーの地産地消を目指す</a:t>
                </a:r>
              </a:p>
            </p:txBody>
          </p:sp>
        </p:grpSp>
        <p:sp>
          <p:nvSpPr>
            <p:cNvPr id="47" name="テキスト ボックス 46">
              <a:extLst>
                <a:ext uri="{FF2B5EF4-FFF2-40B4-BE49-F238E27FC236}">
                  <a16:creationId xmlns:a16="http://schemas.microsoft.com/office/drawing/2014/main" id="{CA19F982-470E-498B-A160-3A1C11E77D0F}"/>
                </a:ext>
              </a:extLst>
            </p:cNvPr>
            <p:cNvSpPr txBox="1"/>
            <p:nvPr/>
          </p:nvSpPr>
          <p:spPr>
            <a:xfrm>
              <a:off x="1244096" y="4046851"/>
              <a:ext cx="1040219" cy="415498"/>
            </a:xfrm>
            <a:prstGeom prst="rect">
              <a:avLst/>
            </a:prstGeom>
            <a:noFill/>
          </p:spPr>
          <p:txBody>
            <a:bodyPr wrap="square" rtlCol="0">
              <a:spAutoFit/>
            </a:bodyPr>
            <a:lstStyle/>
            <a:p>
              <a:r>
                <a:rPr kumimoji="1" lang="ja-JP" altLang="en-US" sz="1050"/>
                <a:t>余剰電力の</a:t>
              </a:r>
              <a:br>
                <a:rPr kumimoji="1" lang="en-US" altLang="ja-JP" sz="1050"/>
              </a:br>
              <a:r>
                <a:rPr kumimoji="1" lang="en-US" altLang="ja-JP" sz="1050"/>
                <a:t>      </a:t>
              </a:r>
              <a:r>
                <a:rPr kumimoji="1" lang="ja-JP" altLang="en-US" sz="1050"/>
                <a:t>買取</a:t>
              </a:r>
            </a:p>
          </p:txBody>
        </p:sp>
        <p:pic>
          <p:nvPicPr>
            <p:cNvPr id="50" name="グラフィックス 49">
              <a:extLst>
                <a:ext uri="{FF2B5EF4-FFF2-40B4-BE49-F238E27FC236}">
                  <a16:creationId xmlns:a16="http://schemas.microsoft.com/office/drawing/2014/main" id="{65F43606-E3C2-4276-8FBC-C3ED7A0458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0904" y="2773615"/>
              <a:ext cx="907765" cy="882285"/>
            </a:xfrm>
            <a:prstGeom prst="rect">
              <a:avLst/>
            </a:prstGeom>
          </p:spPr>
        </p:pic>
        <p:sp>
          <p:nvSpPr>
            <p:cNvPr id="63" name="四角形: 角を丸くする 62">
              <a:extLst>
                <a:ext uri="{FF2B5EF4-FFF2-40B4-BE49-F238E27FC236}">
                  <a16:creationId xmlns:a16="http://schemas.microsoft.com/office/drawing/2014/main" id="{F70C1973-7E2E-4824-A5F3-4B42C16D86EC}"/>
                </a:ext>
              </a:extLst>
            </p:cNvPr>
            <p:cNvSpPr/>
            <p:nvPr/>
          </p:nvSpPr>
          <p:spPr>
            <a:xfrm>
              <a:off x="1523491" y="843858"/>
              <a:ext cx="5207868" cy="837331"/>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a:extLst>
                <a:ext uri="{FF2B5EF4-FFF2-40B4-BE49-F238E27FC236}">
                  <a16:creationId xmlns:a16="http://schemas.microsoft.com/office/drawing/2014/main" id="{A9713A79-9BAB-4701-A5B8-054A8F4D144E}"/>
                </a:ext>
              </a:extLst>
            </p:cNvPr>
            <p:cNvGrpSpPr/>
            <p:nvPr/>
          </p:nvGrpSpPr>
          <p:grpSpPr>
            <a:xfrm>
              <a:off x="3823037" y="2637297"/>
              <a:ext cx="1550066" cy="1630862"/>
              <a:chOff x="5524751" y="4482480"/>
              <a:chExt cx="1550066" cy="1630862"/>
            </a:xfrm>
          </p:grpSpPr>
          <p:pic>
            <p:nvPicPr>
              <p:cNvPr id="72" name="グラフィックス 71" descr="ホーム 単色塗りつぶし">
                <a:extLst>
                  <a:ext uri="{FF2B5EF4-FFF2-40B4-BE49-F238E27FC236}">
                    <a16:creationId xmlns:a16="http://schemas.microsoft.com/office/drawing/2014/main" id="{8E920A44-6E80-482C-A0DF-9E836EA503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32960" y="5564481"/>
                <a:ext cx="540753" cy="542163"/>
              </a:xfrm>
              <a:prstGeom prst="rect">
                <a:avLst/>
              </a:prstGeom>
            </p:spPr>
          </p:pic>
          <p:pic>
            <p:nvPicPr>
              <p:cNvPr id="73" name="グラフィックス 72" descr="ホーム 単色塗りつぶし">
                <a:extLst>
                  <a:ext uri="{FF2B5EF4-FFF2-40B4-BE49-F238E27FC236}">
                    <a16:creationId xmlns:a16="http://schemas.microsoft.com/office/drawing/2014/main" id="{91848613-BDD9-41FD-9FB0-7D3A15B40E8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80951" y="5438842"/>
                <a:ext cx="672746" cy="674500"/>
              </a:xfrm>
              <a:prstGeom prst="rect">
                <a:avLst/>
              </a:prstGeom>
            </p:spPr>
          </p:pic>
          <p:pic>
            <p:nvPicPr>
              <p:cNvPr id="74" name="グラフィックス 73" descr="校舎 単色塗りつぶし">
                <a:extLst>
                  <a:ext uri="{FF2B5EF4-FFF2-40B4-BE49-F238E27FC236}">
                    <a16:creationId xmlns:a16="http://schemas.microsoft.com/office/drawing/2014/main" id="{76E61C80-B538-49B9-83AB-12C8A789AB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24751" y="4482480"/>
                <a:ext cx="1550066" cy="1142551"/>
              </a:xfrm>
              <a:prstGeom prst="rect">
                <a:avLst/>
              </a:prstGeom>
            </p:spPr>
          </p:pic>
        </p:grpSp>
      </p:grpSp>
      <p:sp>
        <p:nvSpPr>
          <p:cNvPr id="90" name="テキスト ボックス 89">
            <a:extLst>
              <a:ext uri="{FF2B5EF4-FFF2-40B4-BE49-F238E27FC236}">
                <a16:creationId xmlns:a16="http://schemas.microsoft.com/office/drawing/2014/main" id="{E9ABB2BD-6BCF-46A5-A9C2-DA886021CCD6}"/>
              </a:ext>
            </a:extLst>
          </p:cNvPr>
          <p:cNvSpPr txBox="1"/>
          <p:nvPr/>
        </p:nvSpPr>
        <p:spPr>
          <a:xfrm>
            <a:off x="259122" y="2496661"/>
            <a:ext cx="1980029" cy="307777"/>
          </a:xfrm>
          <a:prstGeom prst="rect">
            <a:avLst/>
          </a:prstGeom>
          <a:noFill/>
        </p:spPr>
        <p:txBody>
          <a:bodyPr wrap="none" rtlCol="0">
            <a:spAutoFit/>
          </a:bodyPr>
          <a:lstStyle/>
          <a:p>
            <a:r>
              <a:rPr kumimoji="1" lang="ja-JP" altLang="en-US" sz="1400" u="sng"/>
              <a:t>土浦市内の再エネ施設</a:t>
            </a:r>
          </a:p>
        </p:txBody>
      </p:sp>
      <p:sp>
        <p:nvSpPr>
          <p:cNvPr id="91" name="テキスト ボックス 90">
            <a:extLst>
              <a:ext uri="{FF2B5EF4-FFF2-40B4-BE49-F238E27FC236}">
                <a16:creationId xmlns:a16="http://schemas.microsoft.com/office/drawing/2014/main" id="{96C597E1-60FC-45B6-ACA8-63E8DE8EFF84}"/>
              </a:ext>
            </a:extLst>
          </p:cNvPr>
          <p:cNvSpPr txBox="1"/>
          <p:nvPr/>
        </p:nvSpPr>
        <p:spPr>
          <a:xfrm>
            <a:off x="367888" y="4688556"/>
            <a:ext cx="1980029" cy="307777"/>
          </a:xfrm>
          <a:prstGeom prst="rect">
            <a:avLst/>
          </a:prstGeom>
          <a:noFill/>
        </p:spPr>
        <p:txBody>
          <a:bodyPr wrap="none" rtlCol="0">
            <a:spAutoFit/>
          </a:bodyPr>
          <a:lstStyle/>
          <a:p>
            <a:r>
              <a:rPr kumimoji="1" lang="ja-JP" altLang="en-US" sz="1400" u="sng"/>
              <a:t>土浦市内の家庭・法人</a:t>
            </a:r>
          </a:p>
        </p:txBody>
      </p:sp>
      <p:sp>
        <p:nvSpPr>
          <p:cNvPr id="92" name="二等辺三角形 91">
            <a:extLst>
              <a:ext uri="{FF2B5EF4-FFF2-40B4-BE49-F238E27FC236}">
                <a16:creationId xmlns:a16="http://schemas.microsoft.com/office/drawing/2014/main" id="{248DD315-3061-40CA-993A-72BADF9DDB00}"/>
              </a:ext>
            </a:extLst>
          </p:cNvPr>
          <p:cNvSpPr/>
          <p:nvPr/>
        </p:nvSpPr>
        <p:spPr>
          <a:xfrm rot="10800000">
            <a:off x="2396033" y="5014519"/>
            <a:ext cx="1060704" cy="236303"/>
          </a:xfrm>
          <a:prstGeom prst="triangle">
            <a:avLst>
              <a:gd name="adj" fmla="val 47226"/>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D7C88F4A-C531-4FAE-BC82-2924AE9E0A3C}"/>
              </a:ext>
            </a:extLst>
          </p:cNvPr>
          <p:cNvSpPr txBox="1"/>
          <p:nvPr/>
        </p:nvSpPr>
        <p:spPr>
          <a:xfrm>
            <a:off x="4172551" y="4297112"/>
            <a:ext cx="1620957" cy="523220"/>
          </a:xfrm>
          <a:prstGeom prst="rect">
            <a:avLst/>
          </a:prstGeom>
          <a:noFill/>
        </p:spPr>
        <p:txBody>
          <a:bodyPr wrap="none" rtlCol="0">
            <a:spAutoFit/>
          </a:bodyPr>
          <a:lstStyle/>
          <a:p>
            <a:r>
              <a:rPr kumimoji="1" lang="ja-JP" altLang="en-US" sz="1400" u="sng"/>
              <a:t>土浦市の公共施設</a:t>
            </a:r>
            <a:br>
              <a:rPr kumimoji="1" lang="en-US" altLang="ja-JP" sz="1400" u="sng"/>
            </a:br>
            <a:r>
              <a:rPr kumimoji="1" lang="ja-JP" altLang="en-US" sz="1400" u="sng"/>
              <a:t>家庭・法人</a:t>
            </a:r>
          </a:p>
        </p:txBody>
      </p:sp>
      <p:sp>
        <p:nvSpPr>
          <p:cNvPr id="96" name="四角形: 角を丸くする 95">
            <a:extLst>
              <a:ext uri="{FF2B5EF4-FFF2-40B4-BE49-F238E27FC236}">
                <a16:creationId xmlns:a16="http://schemas.microsoft.com/office/drawing/2014/main" id="{F4173762-C60B-40EA-BE75-67E06D6F311C}"/>
              </a:ext>
            </a:extLst>
          </p:cNvPr>
          <p:cNvSpPr/>
          <p:nvPr/>
        </p:nvSpPr>
        <p:spPr>
          <a:xfrm>
            <a:off x="2470811" y="3284739"/>
            <a:ext cx="1356217" cy="1002073"/>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4E5A9E37-F940-4A4F-8B80-7929C87E6A0C}"/>
              </a:ext>
            </a:extLst>
          </p:cNvPr>
          <p:cNvSpPr txBox="1"/>
          <p:nvPr/>
        </p:nvSpPr>
        <p:spPr>
          <a:xfrm>
            <a:off x="2495278" y="3363993"/>
            <a:ext cx="1432262" cy="923330"/>
          </a:xfrm>
          <a:prstGeom prst="rect">
            <a:avLst/>
          </a:prstGeom>
          <a:noFill/>
        </p:spPr>
        <p:txBody>
          <a:bodyPr wrap="square">
            <a:spAutoFit/>
          </a:bodyPr>
          <a:lstStyle/>
          <a:p>
            <a:r>
              <a:rPr kumimoji="1" lang="ja-JP" altLang="en-US" sz="1800" b="1"/>
              <a:t>土浦市版</a:t>
            </a:r>
            <a:br>
              <a:rPr kumimoji="1" lang="en-US" altLang="ja-JP" sz="1800" b="1"/>
            </a:br>
            <a:r>
              <a:rPr kumimoji="1" lang="ja-JP" altLang="en-US" sz="1800" b="1"/>
              <a:t>シュタット</a:t>
            </a:r>
            <a:br>
              <a:rPr kumimoji="1" lang="en-US" altLang="ja-JP" sz="1800" b="1"/>
            </a:br>
            <a:r>
              <a:rPr kumimoji="1" lang="ja-JP" altLang="en-US" b="1"/>
              <a:t>   </a:t>
            </a:r>
            <a:r>
              <a:rPr kumimoji="1" lang="ja-JP" altLang="en-US" sz="1800" b="1"/>
              <a:t>ベルケ</a:t>
            </a:r>
            <a:endParaRPr lang="ja-JP" altLang="en-US"/>
          </a:p>
        </p:txBody>
      </p:sp>
      <p:sp>
        <p:nvSpPr>
          <p:cNvPr id="78" name="正方形/長方形 77">
            <a:extLst>
              <a:ext uri="{FF2B5EF4-FFF2-40B4-BE49-F238E27FC236}">
                <a16:creationId xmlns:a16="http://schemas.microsoft.com/office/drawing/2014/main" id="{FC84875C-11B6-425B-99ED-893A1C47C1FB}"/>
              </a:ext>
            </a:extLst>
          </p:cNvPr>
          <p:cNvSpPr/>
          <p:nvPr/>
        </p:nvSpPr>
        <p:spPr>
          <a:xfrm>
            <a:off x="178975" y="2036573"/>
            <a:ext cx="5625921" cy="2975619"/>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0" name="グラフィックス 99" descr="矢印: 直線 単色塗りつぶし">
            <a:extLst>
              <a:ext uri="{FF2B5EF4-FFF2-40B4-BE49-F238E27FC236}">
                <a16:creationId xmlns:a16="http://schemas.microsoft.com/office/drawing/2014/main" id="{1BBD40C6-66EF-4ABF-ADC8-857C91358DC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2375963">
            <a:off x="1896002" y="3288628"/>
            <a:ext cx="481127" cy="481127"/>
          </a:xfrm>
          <a:prstGeom prst="rect">
            <a:avLst/>
          </a:prstGeom>
        </p:spPr>
      </p:pic>
      <p:pic>
        <p:nvPicPr>
          <p:cNvPr id="101" name="グラフィックス 100" descr="矢印: 直線 単色塗りつぶし">
            <a:extLst>
              <a:ext uri="{FF2B5EF4-FFF2-40B4-BE49-F238E27FC236}">
                <a16:creationId xmlns:a16="http://schemas.microsoft.com/office/drawing/2014/main" id="{F530E57E-4131-47AB-A7DD-DD4BEA3EC6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9405224">
            <a:off x="1914266" y="3742265"/>
            <a:ext cx="481127" cy="481127"/>
          </a:xfrm>
          <a:prstGeom prst="rect">
            <a:avLst/>
          </a:prstGeom>
        </p:spPr>
      </p:pic>
      <p:sp>
        <p:nvSpPr>
          <p:cNvPr id="103" name="テキスト ボックス 102">
            <a:extLst>
              <a:ext uri="{FF2B5EF4-FFF2-40B4-BE49-F238E27FC236}">
                <a16:creationId xmlns:a16="http://schemas.microsoft.com/office/drawing/2014/main" id="{BD966596-A14C-4D63-8F01-B1FF04E2B592}"/>
              </a:ext>
            </a:extLst>
          </p:cNvPr>
          <p:cNvSpPr txBox="1"/>
          <p:nvPr/>
        </p:nvSpPr>
        <p:spPr>
          <a:xfrm>
            <a:off x="259122" y="2059133"/>
            <a:ext cx="1552209" cy="400110"/>
          </a:xfrm>
          <a:prstGeom prst="rect">
            <a:avLst/>
          </a:prstGeom>
          <a:noFill/>
        </p:spPr>
        <p:txBody>
          <a:bodyPr wrap="square">
            <a:spAutoFit/>
          </a:bodyPr>
          <a:lstStyle/>
          <a:p>
            <a:r>
              <a:rPr kumimoji="1" lang="ja-JP" altLang="en-US" sz="2000" b="1">
                <a:solidFill>
                  <a:schemeClr val="bg1"/>
                </a:solidFill>
              </a:rPr>
              <a:t>再エネ事業</a:t>
            </a:r>
            <a:endParaRPr lang="ja-JP" altLang="en-US" sz="2000">
              <a:solidFill>
                <a:schemeClr val="bg1"/>
              </a:solidFill>
            </a:endParaRPr>
          </a:p>
        </p:txBody>
      </p:sp>
      <p:pic>
        <p:nvPicPr>
          <p:cNvPr id="104" name="グラフィックス 103" descr="矢印: 直線 単色塗りつぶし">
            <a:extLst>
              <a:ext uri="{FF2B5EF4-FFF2-40B4-BE49-F238E27FC236}">
                <a16:creationId xmlns:a16="http://schemas.microsoft.com/office/drawing/2014/main" id="{AF5306A3-F4E3-49F0-8AE5-94D3DCEE83A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3950380" y="3524383"/>
            <a:ext cx="481127" cy="481127"/>
          </a:xfrm>
          <a:prstGeom prst="rect">
            <a:avLst/>
          </a:prstGeom>
        </p:spPr>
      </p:pic>
      <p:sp>
        <p:nvSpPr>
          <p:cNvPr id="105" name="テキスト ボックス 104">
            <a:extLst>
              <a:ext uri="{FF2B5EF4-FFF2-40B4-BE49-F238E27FC236}">
                <a16:creationId xmlns:a16="http://schemas.microsoft.com/office/drawing/2014/main" id="{9AFAE56D-EA30-41CE-A60D-D8CEBCB2CDD8}"/>
              </a:ext>
            </a:extLst>
          </p:cNvPr>
          <p:cNvSpPr txBox="1"/>
          <p:nvPr/>
        </p:nvSpPr>
        <p:spPr>
          <a:xfrm>
            <a:off x="3870603" y="3233518"/>
            <a:ext cx="1040219" cy="415498"/>
          </a:xfrm>
          <a:prstGeom prst="rect">
            <a:avLst/>
          </a:prstGeom>
          <a:noFill/>
        </p:spPr>
        <p:txBody>
          <a:bodyPr wrap="square" rtlCol="0">
            <a:spAutoFit/>
          </a:bodyPr>
          <a:lstStyle/>
          <a:p>
            <a:r>
              <a:rPr kumimoji="1" lang="ja-JP" altLang="en-US" sz="1050"/>
              <a:t>電力の</a:t>
            </a:r>
            <a:br>
              <a:rPr kumimoji="1" lang="en-US" altLang="ja-JP" sz="1050"/>
            </a:br>
            <a:r>
              <a:rPr kumimoji="1" lang="ja-JP" altLang="en-US" sz="1050"/>
              <a:t>供給</a:t>
            </a:r>
          </a:p>
        </p:txBody>
      </p:sp>
      <p:sp>
        <p:nvSpPr>
          <p:cNvPr id="106" name="テキスト ボックス 105">
            <a:extLst>
              <a:ext uri="{FF2B5EF4-FFF2-40B4-BE49-F238E27FC236}">
                <a16:creationId xmlns:a16="http://schemas.microsoft.com/office/drawing/2014/main" id="{3CCCAD9C-51DB-46B1-8750-20EADAB2F0F7}"/>
              </a:ext>
            </a:extLst>
          </p:cNvPr>
          <p:cNvSpPr txBox="1"/>
          <p:nvPr/>
        </p:nvSpPr>
        <p:spPr>
          <a:xfrm>
            <a:off x="1671899" y="3199127"/>
            <a:ext cx="1040219" cy="253916"/>
          </a:xfrm>
          <a:prstGeom prst="rect">
            <a:avLst/>
          </a:prstGeom>
          <a:noFill/>
        </p:spPr>
        <p:txBody>
          <a:bodyPr wrap="square" rtlCol="0">
            <a:spAutoFit/>
          </a:bodyPr>
          <a:lstStyle/>
          <a:p>
            <a:r>
              <a:rPr kumimoji="1" lang="ja-JP" altLang="en-US" sz="1050"/>
              <a:t>電力の生産</a:t>
            </a:r>
          </a:p>
        </p:txBody>
      </p:sp>
      <p:sp>
        <p:nvSpPr>
          <p:cNvPr id="109" name="テキスト ボックス 108">
            <a:extLst>
              <a:ext uri="{FF2B5EF4-FFF2-40B4-BE49-F238E27FC236}">
                <a16:creationId xmlns:a16="http://schemas.microsoft.com/office/drawing/2014/main" id="{0E9A7761-4957-4D0E-92CF-02955B9E6684}"/>
              </a:ext>
            </a:extLst>
          </p:cNvPr>
          <p:cNvSpPr txBox="1"/>
          <p:nvPr/>
        </p:nvSpPr>
        <p:spPr>
          <a:xfrm>
            <a:off x="6463790" y="2029561"/>
            <a:ext cx="2039632" cy="400110"/>
          </a:xfrm>
          <a:prstGeom prst="rect">
            <a:avLst/>
          </a:prstGeom>
          <a:noFill/>
        </p:spPr>
        <p:txBody>
          <a:bodyPr wrap="square">
            <a:spAutoFit/>
          </a:bodyPr>
          <a:lstStyle/>
          <a:p>
            <a:r>
              <a:rPr kumimoji="1" lang="ja-JP" altLang="en-US" sz="2000" b="1">
                <a:solidFill>
                  <a:schemeClr val="bg1"/>
                </a:solidFill>
              </a:rPr>
              <a:t>公共交通事業等</a:t>
            </a:r>
            <a:endParaRPr lang="ja-JP" altLang="en-US" sz="2000">
              <a:solidFill>
                <a:schemeClr val="bg1"/>
              </a:solidFill>
            </a:endParaRPr>
          </a:p>
        </p:txBody>
      </p:sp>
      <p:sp>
        <p:nvSpPr>
          <p:cNvPr id="110" name="正方形/長方形 109">
            <a:extLst>
              <a:ext uri="{FF2B5EF4-FFF2-40B4-BE49-F238E27FC236}">
                <a16:creationId xmlns:a16="http://schemas.microsoft.com/office/drawing/2014/main" id="{B23A7762-A61F-4ACF-9F11-CA0B52E4FDAE}"/>
              </a:ext>
            </a:extLst>
          </p:cNvPr>
          <p:cNvSpPr/>
          <p:nvPr/>
        </p:nvSpPr>
        <p:spPr>
          <a:xfrm>
            <a:off x="161230" y="5344043"/>
            <a:ext cx="8866188" cy="1448473"/>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50000"/>
                </a:schemeClr>
              </a:solidFill>
            </a:endParaRPr>
          </a:p>
        </p:txBody>
      </p:sp>
      <p:sp>
        <p:nvSpPr>
          <p:cNvPr id="116" name="正方形/長方形 115">
            <a:extLst>
              <a:ext uri="{FF2B5EF4-FFF2-40B4-BE49-F238E27FC236}">
                <a16:creationId xmlns:a16="http://schemas.microsoft.com/office/drawing/2014/main" id="{ADCCE6FF-79A8-40FC-8D79-032F7EA2E6ED}"/>
              </a:ext>
            </a:extLst>
          </p:cNvPr>
          <p:cNvSpPr/>
          <p:nvPr/>
        </p:nvSpPr>
        <p:spPr>
          <a:xfrm>
            <a:off x="178974" y="5344043"/>
            <a:ext cx="3413890" cy="37129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a:t>エネルギー地産地消のメリット</a:t>
            </a:r>
            <a:endParaRPr kumimoji="1" lang="ja-JP" altLang="en-US"/>
          </a:p>
        </p:txBody>
      </p:sp>
      <p:pic>
        <p:nvPicPr>
          <p:cNvPr id="118" name="グラフィックス 117" descr="山形の矢印 単色塗りつぶし">
            <a:extLst>
              <a:ext uri="{FF2B5EF4-FFF2-40B4-BE49-F238E27FC236}">
                <a16:creationId xmlns:a16="http://schemas.microsoft.com/office/drawing/2014/main" id="{F8711965-532E-4AF6-BF46-660A520A74D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37325" y="3338275"/>
            <a:ext cx="584027" cy="487383"/>
          </a:xfrm>
          <a:prstGeom prst="rect">
            <a:avLst/>
          </a:prstGeom>
        </p:spPr>
      </p:pic>
      <p:sp>
        <p:nvSpPr>
          <p:cNvPr id="79" name="正方形/長方形 78">
            <a:extLst>
              <a:ext uri="{FF2B5EF4-FFF2-40B4-BE49-F238E27FC236}">
                <a16:creationId xmlns:a16="http://schemas.microsoft.com/office/drawing/2014/main" id="{F43E9C9A-FF28-4C88-AA93-24C50DA1669B}"/>
              </a:ext>
            </a:extLst>
          </p:cNvPr>
          <p:cNvSpPr/>
          <p:nvPr/>
        </p:nvSpPr>
        <p:spPr>
          <a:xfrm>
            <a:off x="6446766" y="2029250"/>
            <a:ext cx="2593851" cy="2975619"/>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a:extLst>
              <a:ext uri="{FF2B5EF4-FFF2-40B4-BE49-F238E27FC236}">
                <a16:creationId xmlns:a16="http://schemas.microsoft.com/office/drawing/2014/main" id="{270B5EE7-AB06-4A8E-B48B-9ECD5A4770F0}"/>
              </a:ext>
            </a:extLst>
          </p:cNvPr>
          <p:cNvSpPr txBox="1"/>
          <p:nvPr/>
        </p:nvSpPr>
        <p:spPr>
          <a:xfrm>
            <a:off x="212615" y="5826975"/>
            <a:ext cx="8597225" cy="400110"/>
          </a:xfrm>
          <a:prstGeom prst="rect">
            <a:avLst/>
          </a:prstGeom>
          <a:noFill/>
        </p:spPr>
        <p:txBody>
          <a:bodyPr wrap="none" rtlCol="0">
            <a:spAutoFit/>
          </a:bodyPr>
          <a:lstStyle/>
          <a:p>
            <a:r>
              <a:rPr kumimoji="1" lang="ja-JP" altLang="en-US" b="1"/>
              <a:t>・</a:t>
            </a:r>
            <a:r>
              <a:rPr kumimoji="1" lang="ja-JP" altLang="en-US" sz="2000"/>
              <a:t>エネルギー購入費用の市外への流出抑制＋雇用創出  ⇒  </a:t>
            </a:r>
            <a:r>
              <a:rPr kumimoji="1" lang="ja-JP" altLang="en-US" sz="2000" b="1"/>
              <a:t>地域経済活性化</a:t>
            </a:r>
          </a:p>
        </p:txBody>
      </p:sp>
      <p:sp>
        <p:nvSpPr>
          <p:cNvPr id="122" name="テキスト ボックス 121">
            <a:extLst>
              <a:ext uri="{FF2B5EF4-FFF2-40B4-BE49-F238E27FC236}">
                <a16:creationId xmlns:a16="http://schemas.microsoft.com/office/drawing/2014/main" id="{B6F7A471-6ECA-49CE-942C-6250F0279B2D}"/>
              </a:ext>
            </a:extLst>
          </p:cNvPr>
          <p:cNvSpPr txBox="1"/>
          <p:nvPr/>
        </p:nvSpPr>
        <p:spPr>
          <a:xfrm>
            <a:off x="202754" y="6310292"/>
            <a:ext cx="2492990" cy="400110"/>
          </a:xfrm>
          <a:prstGeom prst="rect">
            <a:avLst/>
          </a:prstGeom>
          <a:noFill/>
        </p:spPr>
        <p:txBody>
          <a:bodyPr wrap="none" rtlCol="0">
            <a:spAutoFit/>
          </a:bodyPr>
          <a:lstStyle/>
          <a:p>
            <a:r>
              <a:rPr kumimoji="1" lang="ja-JP" altLang="en-US" sz="2000" b="1"/>
              <a:t>・災害時の電力確保</a:t>
            </a:r>
          </a:p>
        </p:txBody>
      </p:sp>
      <p:sp>
        <p:nvSpPr>
          <p:cNvPr id="124" name="テキスト ボックス 123">
            <a:extLst>
              <a:ext uri="{FF2B5EF4-FFF2-40B4-BE49-F238E27FC236}">
                <a16:creationId xmlns:a16="http://schemas.microsoft.com/office/drawing/2014/main" id="{BC37355E-4B17-4E61-AD37-4566F8098200}"/>
              </a:ext>
            </a:extLst>
          </p:cNvPr>
          <p:cNvSpPr txBox="1"/>
          <p:nvPr/>
        </p:nvSpPr>
        <p:spPr>
          <a:xfrm>
            <a:off x="6778515" y="3935256"/>
            <a:ext cx="2031325" cy="830997"/>
          </a:xfrm>
          <a:prstGeom prst="rect">
            <a:avLst/>
          </a:prstGeom>
          <a:noFill/>
        </p:spPr>
        <p:txBody>
          <a:bodyPr wrap="none" rtlCol="0">
            <a:spAutoFit/>
          </a:bodyPr>
          <a:lstStyle/>
          <a:p>
            <a:r>
              <a:rPr kumimoji="1" lang="ja-JP" altLang="en-US" sz="1600" b="1"/>
              <a:t>再エネ事業の収益を</a:t>
            </a:r>
            <a:br>
              <a:rPr kumimoji="1" lang="en-US" altLang="ja-JP" sz="1600" b="1"/>
            </a:br>
            <a:r>
              <a:rPr kumimoji="1" lang="ja-JP" altLang="en-US" sz="1600" b="1"/>
              <a:t>公共交通サービスの</a:t>
            </a:r>
            <a:br>
              <a:rPr kumimoji="1" lang="en-US" altLang="ja-JP" sz="1600" b="1"/>
            </a:br>
            <a:r>
              <a:rPr kumimoji="1" lang="ja-JP" altLang="en-US" sz="1600" b="1"/>
              <a:t>維持・確保に活用</a:t>
            </a:r>
          </a:p>
        </p:txBody>
      </p:sp>
      <p:sp>
        <p:nvSpPr>
          <p:cNvPr id="125" name="テキスト ボックス 124">
            <a:extLst>
              <a:ext uri="{FF2B5EF4-FFF2-40B4-BE49-F238E27FC236}">
                <a16:creationId xmlns:a16="http://schemas.microsoft.com/office/drawing/2014/main" id="{3D340C10-0AB7-4BC9-A229-01372E96BED4}"/>
              </a:ext>
            </a:extLst>
          </p:cNvPr>
          <p:cNvSpPr txBox="1"/>
          <p:nvPr/>
        </p:nvSpPr>
        <p:spPr>
          <a:xfrm>
            <a:off x="5837325" y="3099659"/>
            <a:ext cx="1040219" cy="338554"/>
          </a:xfrm>
          <a:prstGeom prst="rect">
            <a:avLst/>
          </a:prstGeom>
          <a:noFill/>
        </p:spPr>
        <p:txBody>
          <a:bodyPr wrap="square" rtlCol="0">
            <a:spAutoFit/>
          </a:bodyPr>
          <a:lstStyle/>
          <a:p>
            <a:r>
              <a:rPr kumimoji="1" lang="ja-JP" altLang="en-US" sz="1600" b="1"/>
              <a:t>収益</a:t>
            </a:r>
          </a:p>
        </p:txBody>
      </p:sp>
      <p:pic>
        <p:nvPicPr>
          <p:cNvPr id="133" name="グラフィックス 132">
            <a:extLst>
              <a:ext uri="{FF2B5EF4-FFF2-40B4-BE49-F238E27FC236}">
                <a16:creationId xmlns:a16="http://schemas.microsoft.com/office/drawing/2014/main" id="{4C935CAE-3454-4031-A9DD-947AF4D19D2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8013988" y="3295108"/>
            <a:ext cx="600191" cy="372208"/>
          </a:xfrm>
          <a:prstGeom prst="rect">
            <a:avLst/>
          </a:prstGeom>
        </p:spPr>
      </p:pic>
      <p:sp>
        <p:nvSpPr>
          <p:cNvPr id="45" name="スライド番号プレースホルダー 2">
            <a:extLst>
              <a:ext uri="{FF2B5EF4-FFF2-40B4-BE49-F238E27FC236}">
                <a16:creationId xmlns:a16="http://schemas.microsoft.com/office/drawing/2014/main" id="{F40556D4-D382-4602-9EA8-9D8998BFA8A6}"/>
              </a:ext>
            </a:extLst>
          </p:cNvPr>
          <p:cNvSpPr>
            <a:spLocks noGrp="1"/>
          </p:cNvSpPr>
          <p:nvPr>
            <p:ph type="sldNum" sz="quarter" idx="12"/>
          </p:nvPr>
        </p:nvSpPr>
        <p:spPr>
          <a:xfrm>
            <a:off x="8415866" y="161276"/>
            <a:ext cx="516467" cy="365125"/>
          </a:xfrm>
        </p:spPr>
        <p:txBody>
          <a:bodyPr/>
          <a:lstStyle/>
          <a:p>
            <a:fld id="{6BD45834-25AE-4381-9C8C-B34EDB8A8649}" type="slidenum">
              <a:rPr lang="ja-JP" altLang="en-US" smtClean="0"/>
              <a:pPr/>
              <a:t>32</a:t>
            </a:fld>
            <a:endParaRPr lang="ja-JP" altLang="en-US"/>
          </a:p>
        </p:txBody>
      </p:sp>
      <p:grpSp>
        <p:nvGrpSpPr>
          <p:cNvPr id="2" name="グループ化 1">
            <a:extLst>
              <a:ext uri="{FF2B5EF4-FFF2-40B4-BE49-F238E27FC236}">
                <a16:creationId xmlns:a16="http://schemas.microsoft.com/office/drawing/2014/main" id="{FC019A90-78BD-28F2-BE12-114A79591F1D}"/>
              </a:ext>
            </a:extLst>
          </p:cNvPr>
          <p:cNvGrpSpPr/>
          <p:nvPr/>
        </p:nvGrpSpPr>
        <p:grpSpPr>
          <a:xfrm>
            <a:off x="85884" y="96721"/>
            <a:ext cx="573840" cy="573840"/>
            <a:chOff x="138108" y="1536344"/>
            <a:chExt cx="861849" cy="861849"/>
          </a:xfrm>
        </p:grpSpPr>
        <p:sp>
          <p:nvSpPr>
            <p:cNvPr id="3" name="楕円 2">
              <a:extLst>
                <a:ext uri="{FF2B5EF4-FFF2-40B4-BE49-F238E27FC236}">
                  <a16:creationId xmlns:a16="http://schemas.microsoft.com/office/drawing/2014/main" id="{46EB90BB-F1F9-B0EB-BEF0-BFD89F381622}"/>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9211E0FF-9E19-8758-3D31-EA5EB7527D2F}"/>
                </a:ext>
              </a:extLst>
            </p:cNvPr>
            <p:cNvGrpSpPr/>
            <p:nvPr/>
          </p:nvGrpSpPr>
          <p:grpSpPr>
            <a:xfrm>
              <a:off x="515689" y="1620019"/>
              <a:ext cx="106686" cy="693788"/>
              <a:chOff x="515689" y="1620019"/>
              <a:chExt cx="106686" cy="693788"/>
            </a:xfrm>
            <a:solidFill>
              <a:schemeClr val="bg1"/>
            </a:solidFill>
          </p:grpSpPr>
          <p:sp>
            <p:nvSpPr>
              <p:cNvPr id="13" name="楕円 12">
                <a:extLst>
                  <a:ext uri="{FF2B5EF4-FFF2-40B4-BE49-F238E27FC236}">
                    <a16:creationId xmlns:a16="http://schemas.microsoft.com/office/drawing/2014/main" id="{9BEC77D7-A821-1338-426D-5327DC3D738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63FAE08-C383-5916-5965-0F58CFEF9873}"/>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5EEE1AA8-753E-398A-A11F-151382372082}"/>
                </a:ext>
              </a:extLst>
            </p:cNvPr>
            <p:cNvGrpSpPr/>
            <p:nvPr/>
          </p:nvGrpSpPr>
          <p:grpSpPr>
            <a:xfrm rot="7084715">
              <a:off x="515689" y="1620374"/>
              <a:ext cx="106686" cy="693788"/>
              <a:chOff x="515689" y="1620019"/>
              <a:chExt cx="106686" cy="693788"/>
            </a:xfrm>
            <a:solidFill>
              <a:schemeClr val="bg1"/>
            </a:solidFill>
          </p:grpSpPr>
          <p:sp>
            <p:nvSpPr>
              <p:cNvPr id="11" name="楕円 10">
                <a:extLst>
                  <a:ext uri="{FF2B5EF4-FFF2-40B4-BE49-F238E27FC236}">
                    <a16:creationId xmlns:a16="http://schemas.microsoft.com/office/drawing/2014/main" id="{54E6A18E-C470-2E64-75C3-D900144B31EC}"/>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CCEFC64A-13F9-D723-EB15-BE64A84B4197}"/>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3CF576ED-FD43-5D27-B836-D1FDB52784E2}"/>
                </a:ext>
              </a:extLst>
            </p:cNvPr>
            <p:cNvGrpSpPr/>
            <p:nvPr/>
          </p:nvGrpSpPr>
          <p:grpSpPr>
            <a:xfrm rot="3554011">
              <a:off x="518409" y="1620019"/>
              <a:ext cx="106686" cy="693788"/>
              <a:chOff x="515689" y="1620019"/>
              <a:chExt cx="106686" cy="693788"/>
            </a:xfrm>
            <a:solidFill>
              <a:schemeClr val="bg1"/>
            </a:solidFill>
          </p:grpSpPr>
          <p:sp>
            <p:nvSpPr>
              <p:cNvPr id="9" name="楕円 8">
                <a:extLst>
                  <a:ext uri="{FF2B5EF4-FFF2-40B4-BE49-F238E27FC236}">
                    <a16:creationId xmlns:a16="http://schemas.microsoft.com/office/drawing/2014/main" id="{FD2DBBDB-C626-5426-337E-7DB16313200F}"/>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87892A65-10CC-669C-6DCC-990A72AAEB16}"/>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楕円 7">
              <a:extLst>
                <a:ext uri="{FF2B5EF4-FFF2-40B4-BE49-F238E27FC236}">
                  <a16:creationId xmlns:a16="http://schemas.microsoft.com/office/drawing/2014/main" id="{D75566E7-436B-4856-0B90-24966794F481}"/>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66698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AE18A6AA-2FC1-BAB3-DAF9-50240F2FDDEE}"/>
              </a:ext>
            </a:extLst>
          </p:cNvPr>
          <p:cNvSpPr/>
          <p:nvPr/>
        </p:nvSpPr>
        <p:spPr>
          <a:xfrm>
            <a:off x="3969106" y="925456"/>
            <a:ext cx="4943444" cy="4403842"/>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633E2650-BF3C-49BC-B87B-4A1C2B82A2C2}"/>
              </a:ext>
            </a:extLst>
          </p:cNvPr>
          <p:cNvSpPr/>
          <p:nvPr/>
        </p:nvSpPr>
        <p:spPr>
          <a:xfrm>
            <a:off x="144593" y="925457"/>
            <a:ext cx="3622645" cy="3474928"/>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89FA29EB-B268-B511-37D7-85F7DA1CBD08}"/>
              </a:ext>
            </a:extLst>
          </p:cNvPr>
          <p:cNvSpPr/>
          <p:nvPr/>
        </p:nvSpPr>
        <p:spPr>
          <a:xfrm>
            <a:off x="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 name="タイトル 1">
            <a:extLst>
              <a:ext uri="{FF2B5EF4-FFF2-40B4-BE49-F238E27FC236}">
                <a16:creationId xmlns:a16="http://schemas.microsoft.com/office/drawing/2014/main" id="{EC31BC92-52E5-4306-232A-E25766ADD2BE}"/>
              </a:ext>
            </a:extLst>
          </p:cNvPr>
          <p:cNvSpPr>
            <a:spLocks noGrp="1"/>
          </p:cNvSpPr>
          <p:nvPr>
            <p:ph type="title"/>
          </p:nvPr>
        </p:nvSpPr>
        <p:spPr/>
        <p:txBody>
          <a:bodyPr/>
          <a:lstStyle/>
          <a:p>
            <a:r>
              <a:rPr lang="ja-JP" altLang="en-US">
                <a:ea typeface="游ゴシック Light"/>
              </a:rPr>
              <a:t>FUnding:クラインガルテン</a:t>
            </a:r>
            <a:endParaRPr kumimoji="1" lang="ja-JP" altLang="en-US"/>
          </a:p>
        </p:txBody>
      </p:sp>
      <p:sp>
        <p:nvSpPr>
          <p:cNvPr id="4" name="スライド番号プレースホルダー 3">
            <a:extLst>
              <a:ext uri="{FF2B5EF4-FFF2-40B4-BE49-F238E27FC236}">
                <a16:creationId xmlns:a16="http://schemas.microsoft.com/office/drawing/2014/main" id="{3E0254EB-F236-C915-569E-68319E9814F2}"/>
              </a:ext>
            </a:extLst>
          </p:cNvPr>
          <p:cNvSpPr>
            <a:spLocks noGrp="1"/>
          </p:cNvSpPr>
          <p:nvPr>
            <p:ph type="sldNum" sz="quarter" idx="12"/>
          </p:nvPr>
        </p:nvSpPr>
        <p:spPr/>
        <p:txBody>
          <a:bodyPr/>
          <a:lstStyle/>
          <a:p>
            <a:fld id="{6BD45834-25AE-4381-9C8C-B34EDB8A8649}" type="slidenum">
              <a:rPr kumimoji="1" lang="ja-JP" altLang="en-US" smtClean="0"/>
              <a:t>33</a:t>
            </a:fld>
            <a:endParaRPr kumimoji="1" lang="ja-JP" altLang="en-US"/>
          </a:p>
        </p:txBody>
      </p:sp>
      <p:grpSp>
        <p:nvGrpSpPr>
          <p:cNvPr id="21" name="グループ化 20">
            <a:extLst>
              <a:ext uri="{FF2B5EF4-FFF2-40B4-BE49-F238E27FC236}">
                <a16:creationId xmlns:a16="http://schemas.microsoft.com/office/drawing/2014/main" id="{3CAF6E87-714A-8B6C-1133-25693B9D1B8C}"/>
              </a:ext>
            </a:extLst>
          </p:cNvPr>
          <p:cNvGrpSpPr/>
          <p:nvPr/>
        </p:nvGrpSpPr>
        <p:grpSpPr>
          <a:xfrm>
            <a:off x="85884" y="96721"/>
            <a:ext cx="573840" cy="573840"/>
            <a:chOff x="138108" y="1536344"/>
            <a:chExt cx="861849" cy="861849"/>
          </a:xfrm>
        </p:grpSpPr>
        <p:sp>
          <p:nvSpPr>
            <p:cNvPr id="10" name="楕円 9">
              <a:extLst>
                <a:ext uri="{FF2B5EF4-FFF2-40B4-BE49-F238E27FC236}">
                  <a16:creationId xmlns:a16="http://schemas.microsoft.com/office/drawing/2014/main" id="{62FEE9F3-8AAD-6458-E353-E3E1F2DB0DAD}"/>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D64268D3-1A04-D19D-4409-3B88B90BF6B2}"/>
                </a:ext>
              </a:extLst>
            </p:cNvPr>
            <p:cNvGrpSpPr/>
            <p:nvPr/>
          </p:nvGrpSpPr>
          <p:grpSpPr>
            <a:xfrm>
              <a:off x="515689" y="1620019"/>
              <a:ext cx="106686" cy="693788"/>
              <a:chOff x="515689" y="1620019"/>
              <a:chExt cx="106686" cy="693788"/>
            </a:xfrm>
            <a:solidFill>
              <a:schemeClr val="bg1"/>
            </a:solidFill>
          </p:grpSpPr>
          <p:sp>
            <p:nvSpPr>
              <p:cNvPr id="19" name="楕円 18">
                <a:extLst>
                  <a:ext uri="{FF2B5EF4-FFF2-40B4-BE49-F238E27FC236}">
                    <a16:creationId xmlns:a16="http://schemas.microsoft.com/office/drawing/2014/main" id="{E653B019-C0BC-9ADB-D75A-493A17689D53}"/>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CE4EB59F-7725-5A8F-C5BC-F0FA6C41CBB1}"/>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549C30CC-C620-1157-A196-E935F317834D}"/>
                </a:ext>
              </a:extLst>
            </p:cNvPr>
            <p:cNvGrpSpPr/>
            <p:nvPr/>
          </p:nvGrpSpPr>
          <p:grpSpPr>
            <a:xfrm rot="7084715">
              <a:off x="515689" y="1620374"/>
              <a:ext cx="106686" cy="693788"/>
              <a:chOff x="515689" y="1620019"/>
              <a:chExt cx="106686" cy="693788"/>
            </a:xfrm>
            <a:solidFill>
              <a:schemeClr val="bg1"/>
            </a:solidFill>
          </p:grpSpPr>
          <p:sp>
            <p:nvSpPr>
              <p:cNvPr id="17" name="楕円 16">
                <a:extLst>
                  <a:ext uri="{FF2B5EF4-FFF2-40B4-BE49-F238E27FC236}">
                    <a16:creationId xmlns:a16="http://schemas.microsoft.com/office/drawing/2014/main" id="{762B1BB9-B4CA-F987-EB87-9BEF5E20774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33DF036-BAC6-E42A-5F20-39E82B4B7FE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C7C1B6B6-5A95-ABD0-BFFC-26136C28DAEA}"/>
                </a:ext>
              </a:extLst>
            </p:cNvPr>
            <p:cNvGrpSpPr/>
            <p:nvPr/>
          </p:nvGrpSpPr>
          <p:grpSpPr>
            <a:xfrm rot="3554011">
              <a:off x="518409" y="1620019"/>
              <a:ext cx="106686" cy="693788"/>
              <a:chOff x="515689" y="1620019"/>
              <a:chExt cx="106686" cy="693788"/>
            </a:xfrm>
            <a:solidFill>
              <a:schemeClr val="bg1"/>
            </a:solidFill>
          </p:grpSpPr>
          <p:sp>
            <p:nvSpPr>
              <p:cNvPr id="15" name="楕円 14">
                <a:extLst>
                  <a:ext uri="{FF2B5EF4-FFF2-40B4-BE49-F238E27FC236}">
                    <a16:creationId xmlns:a16="http://schemas.microsoft.com/office/drawing/2014/main" id="{282C920C-5C30-B6C7-16ED-3DD6D7B32DD4}"/>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09EDCC8A-099D-D5EB-C8D2-92F257EC3060}"/>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22ABE423-74D0-8E74-6CB5-6EA37952BA7D}"/>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4AC26FB4-B6C9-95CE-05B6-7DA7B2F26B6C}"/>
              </a:ext>
            </a:extLst>
          </p:cNvPr>
          <p:cNvSpPr txBox="1"/>
          <p:nvPr/>
        </p:nvSpPr>
        <p:spPr>
          <a:xfrm>
            <a:off x="-4197448" y="1248263"/>
            <a:ext cx="39950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rPr>
              <a:t>東城寺、新治</a:t>
            </a:r>
          </a:p>
          <a:p>
            <a:r>
              <a:rPr lang="ja-JP" altLang="en-US">
                <a:ea typeface="游ゴシック"/>
              </a:rPr>
              <a:t>土浦市×(株)マイファーム</a:t>
            </a:r>
          </a:p>
          <a:p>
            <a:endParaRPr lang="ja-JP" altLang="en-US">
              <a:ea typeface="游ゴシック"/>
            </a:endParaRPr>
          </a:p>
        </p:txBody>
      </p:sp>
      <p:pic>
        <p:nvPicPr>
          <p:cNvPr id="3" name="図 2" descr="マップ&#10;&#10;説明は自動で生成されたものです">
            <a:extLst>
              <a:ext uri="{FF2B5EF4-FFF2-40B4-BE49-F238E27FC236}">
                <a16:creationId xmlns:a16="http://schemas.microsoft.com/office/drawing/2014/main" id="{89E99A4A-CB0E-5E11-8315-7E5FCEE16BA8}"/>
              </a:ext>
            </a:extLst>
          </p:cNvPr>
          <p:cNvPicPr>
            <a:picLocks noChangeAspect="1"/>
          </p:cNvPicPr>
          <p:nvPr/>
        </p:nvPicPr>
        <p:blipFill>
          <a:blip r:embed="rId2"/>
          <a:srcRect l="1599" t="5907" r="8503" b="7130"/>
          <a:stretch/>
        </p:blipFill>
        <p:spPr>
          <a:xfrm>
            <a:off x="329906" y="1385229"/>
            <a:ext cx="3244020" cy="2909988"/>
          </a:xfrm>
          <a:prstGeom prst="rect">
            <a:avLst/>
          </a:prstGeom>
        </p:spPr>
      </p:pic>
      <p:sp>
        <p:nvSpPr>
          <p:cNvPr id="6" name="正方形/長方形 5">
            <a:extLst>
              <a:ext uri="{FF2B5EF4-FFF2-40B4-BE49-F238E27FC236}">
                <a16:creationId xmlns:a16="http://schemas.microsoft.com/office/drawing/2014/main" id="{E4023D11-CA47-0CF7-6CC9-3E9853634E49}"/>
              </a:ext>
            </a:extLst>
          </p:cNvPr>
          <p:cNvSpPr/>
          <p:nvPr/>
        </p:nvSpPr>
        <p:spPr>
          <a:xfrm>
            <a:off x="141807" y="925661"/>
            <a:ext cx="1181303" cy="284433"/>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ea typeface="游ゴシック"/>
              </a:rPr>
              <a:t>対象地区</a:t>
            </a:r>
            <a:endParaRPr lang="ja-JP" altLang="en-US"/>
          </a:p>
        </p:txBody>
      </p:sp>
      <p:sp>
        <p:nvSpPr>
          <p:cNvPr id="9" name="楕円 8">
            <a:extLst>
              <a:ext uri="{FF2B5EF4-FFF2-40B4-BE49-F238E27FC236}">
                <a16:creationId xmlns:a16="http://schemas.microsoft.com/office/drawing/2014/main" id="{CF66233D-DFE6-D821-2490-0B239944DE15}"/>
              </a:ext>
            </a:extLst>
          </p:cNvPr>
          <p:cNvSpPr/>
          <p:nvPr/>
        </p:nvSpPr>
        <p:spPr>
          <a:xfrm>
            <a:off x="2004229" y="2962774"/>
            <a:ext cx="1154610" cy="914974"/>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正方形/長方形 24">
            <a:extLst>
              <a:ext uri="{FF2B5EF4-FFF2-40B4-BE49-F238E27FC236}">
                <a16:creationId xmlns:a16="http://schemas.microsoft.com/office/drawing/2014/main" id="{5C6E4A20-D714-8538-36F5-0C00F09F54E9}"/>
              </a:ext>
            </a:extLst>
          </p:cNvPr>
          <p:cNvSpPr/>
          <p:nvPr/>
        </p:nvSpPr>
        <p:spPr>
          <a:xfrm>
            <a:off x="122821" y="4546771"/>
            <a:ext cx="3658930" cy="208881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a:extLst>
              <a:ext uri="{FF2B5EF4-FFF2-40B4-BE49-F238E27FC236}">
                <a16:creationId xmlns:a16="http://schemas.microsoft.com/office/drawing/2014/main" id="{3183ABB0-7564-B37B-11FD-C32247F0F3DE}"/>
              </a:ext>
            </a:extLst>
          </p:cNvPr>
          <p:cNvSpPr/>
          <p:nvPr/>
        </p:nvSpPr>
        <p:spPr>
          <a:xfrm>
            <a:off x="120035" y="4546974"/>
            <a:ext cx="1181303" cy="284433"/>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rPr>
              <a:t>事業内容</a:t>
            </a:r>
          </a:p>
        </p:txBody>
      </p:sp>
      <p:sp>
        <p:nvSpPr>
          <p:cNvPr id="27" name="テキスト ボックス 26">
            <a:extLst>
              <a:ext uri="{FF2B5EF4-FFF2-40B4-BE49-F238E27FC236}">
                <a16:creationId xmlns:a16="http://schemas.microsoft.com/office/drawing/2014/main" id="{2344D43E-CCCB-1FA9-1824-FABE110FD077}"/>
              </a:ext>
            </a:extLst>
          </p:cNvPr>
          <p:cNvSpPr txBox="1"/>
          <p:nvPr/>
        </p:nvSpPr>
        <p:spPr>
          <a:xfrm>
            <a:off x="135126" y="4828898"/>
            <a:ext cx="30238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ea typeface="游ゴシック"/>
              </a:rPr>
              <a:t>土浦市×(株)マイファーム</a:t>
            </a:r>
          </a:p>
        </p:txBody>
      </p:sp>
      <p:sp>
        <p:nvSpPr>
          <p:cNvPr id="28" name="テキスト ボックス 27">
            <a:extLst>
              <a:ext uri="{FF2B5EF4-FFF2-40B4-BE49-F238E27FC236}">
                <a16:creationId xmlns:a16="http://schemas.microsoft.com/office/drawing/2014/main" id="{1553051C-1959-4521-AA85-6CF380E07823}"/>
              </a:ext>
            </a:extLst>
          </p:cNvPr>
          <p:cNvSpPr txBox="1"/>
          <p:nvPr/>
        </p:nvSpPr>
        <p:spPr>
          <a:xfrm>
            <a:off x="145320" y="5195761"/>
            <a:ext cx="323824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rPr>
              <a:t>・クラインガルテン</a:t>
            </a:r>
          </a:p>
          <a:p>
            <a:r>
              <a:rPr lang="ja-JP" altLang="en-US">
                <a:ea typeface="游ゴシック"/>
              </a:rPr>
              <a:t>・コテージ宿泊</a:t>
            </a:r>
          </a:p>
          <a:p>
            <a:r>
              <a:rPr lang="ja-JP" altLang="en-US">
                <a:ea typeface="游ゴシック"/>
              </a:rPr>
              <a:t>・キャンプサイト</a:t>
            </a:r>
          </a:p>
          <a:p>
            <a:r>
              <a:rPr lang="ja-JP" altLang="en-US">
                <a:ea typeface="游ゴシック"/>
              </a:rPr>
              <a:t>・1日農業体験</a:t>
            </a:r>
          </a:p>
          <a:p>
            <a:r>
              <a:rPr lang="ja-JP" altLang="en-US">
                <a:ea typeface="游ゴシック"/>
              </a:rPr>
              <a:t>・周辺学校への農業体験</a:t>
            </a:r>
          </a:p>
        </p:txBody>
      </p:sp>
      <p:sp>
        <p:nvSpPr>
          <p:cNvPr id="29" name="テキスト ボックス 28">
            <a:extLst>
              <a:ext uri="{FF2B5EF4-FFF2-40B4-BE49-F238E27FC236}">
                <a16:creationId xmlns:a16="http://schemas.microsoft.com/office/drawing/2014/main" id="{F1724788-5E7D-B7B2-882A-DE8664EBE7A2}"/>
              </a:ext>
            </a:extLst>
          </p:cNvPr>
          <p:cNvSpPr txBox="1"/>
          <p:nvPr/>
        </p:nvSpPr>
        <p:spPr>
          <a:xfrm>
            <a:off x="-3093484" y="2352791"/>
            <a:ext cx="285384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rPr>
              <a:t>笠間市の例</a:t>
            </a:r>
          </a:p>
          <a:p>
            <a:r>
              <a:rPr lang="ja-JP" altLang="en-US">
                <a:ea typeface="游ゴシック"/>
              </a:rPr>
              <a:t>小学校の社会科見学で訪問</a:t>
            </a:r>
          </a:p>
          <a:p>
            <a:endParaRPr lang="ja-JP" altLang="en-US">
              <a:ea typeface="游ゴシック"/>
            </a:endParaRPr>
          </a:p>
          <a:p>
            <a:r>
              <a:rPr lang="ja-JP" altLang="en-US">
                <a:ea typeface="游ゴシック"/>
              </a:rPr>
              <a:t>地域への農業支援</a:t>
            </a:r>
          </a:p>
        </p:txBody>
      </p:sp>
      <p:sp>
        <p:nvSpPr>
          <p:cNvPr id="32" name="正方形/長方形 31">
            <a:extLst>
              <a:ext uri="{FF2B5EF4-FFF2-40B4-BE49-F238E27FC236}">
                <a16:creationId xmlns:a16="http://schemas.microsoft.com/office/drawing/2014/main" id="{D6E2FB83-9A21-65CB-48FC-D979B776125F}"/>
              </a:ext>
            </a:extLst>
          </p:cNvPr>
          <p:cNvSpPr/>
          <p:nvPr/>
        </p:nvSpPr>
        <p:spPr>
          <a:xfrm>
            <a:off x="3966320" y="925661"/>
            <a:ext cx="1210332" cy="269919"/>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rPr>
              <a:t>事業案</a:t>
            </a:r>
          </a:p>
        </p:txBody>
      </p:sp>
      <p:sp>
        <p:nvSpPr>
          <p:cNvPr id="36" name="テキスト ボックス 35">
            <a:extLst>
              <a:ext uri="{FF2B5EF4-FFF2-40B4-BE49-F238E27FC236}">
                <a16:creationId xmlns:a16="http://schemas.microsoft.com/office/drawing/2014/main" id="{1FE827CE-6DE6-4A00-DCAF-69BE3E624DAE}"/>
              </a:ext>
            </a:extLst>
          </p:cNvPr>
          <p:cNvSpPr txBox="1"/>
          <p:nvPr/>
        </p:nvSpPr>
        <p:spPr>
          <a:xfrm>
            <a:off x="3943349" y="1202034"/>
            <a:ext cx="377479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rPr>
              <a:t>株式会社マイファームを事業誘致</a:t>
            </a:r>
          </a:p>
          <a:p>
            <a:r>
              <a:rPr lang="ja-JP" altLang="en-US">
                <a:ea typeface="游ゴシック"/>
              </a:rPr>
              <a:t>東城寺・小野に18000㎡の土地</a:t>
            </a:r>
          </a:p>
          <a:p>
            <a:endParaRPr lang="ja-JP" altLang="en-US">
              <a:ea typeface="游ゴシック"/>
            </a:endParaRPr>
          </a:p>
          <a:p>
            <a:r>
              <a:rPr lang="ja-JP" altLang="en-US">
                <a:ea typeface="游ゴシック"/>
              </a:rPr>
              <a:t>クラインガルテン(40棟)</a:t>
            </a:r>
          </a:p>
          <a:p>
            <a:r>
              <a:rPr lang="ja-JP" altLang="en-US">
                <a:ea typeface="游ゴシック"/>
              </a:rPr>
              <a:t>Ｌ300㎡の土地にラウベ(小屋)と庭</a:t>
            </a:r>
          </a:p>
          <a:p>
            <a:r>
              <a:rPr lang="ja-JP" altLang="en-US">
                <a:ea typeface="游ゴシック"/>
              </a:rPr>
              <a:t>宿泊用コテージ(5棟)</a:t>
            </a:r>
          </a:p>
          <a:p>
            <a:r>
              <a:rPr lang="ja-JP" altLang="en-US">
                <a:ea typeface="游ゴシック"/>
              </a:rPr>
              <a:t>Ｌ未使用のラウベも使用</a:t>
            </a:r>
          </a:p>
          <a:p>
            <a:r>
              <a:rPr lang="ja-JP" altLang="en-US">
                <a:ea typeface="游ゴシック"/>
              </a:rPr>
              <a:t>キャンプサイト</a:t>
            </a:r>
          </a:p>
          <a:p>
            <a:r>
              <a:rPr lang="ja-JP" altLang="en-US">
                <a:ea typeface="游ゴシック"/>
              </a:rPr>
              <a:t>Ｌ利用者兼用のBBQ場完備</a:t>
            </a:r>
          </a:p>
          <a:p>
            <a:endParaRPr lang="ja-JP" altLang="en-US">
              <a:ea typeface="游ゴシック"/>
            </a:endParaRPr>
          </a:p>
        </p:txBody>
      </p:sp>
      <p:graphicFrame>
        <p:nvGraphicFramePr>
          <p:cNvPr id="40" name="表 39">
            <a:extLst>
              <a:ext uri="{FF2B5EF4-FFF2-40B4-BE49-F238E27FC236}">
                <a16:creationId xmlns:a16="http://schemas.microsoft.com/office/drawing/2014/main" id="{C9F905EF-BB86-3966-11EE-199E9494E231}"/>
              </a:ext>
            </a:extLst>
          </p:cNvPr>
          <p:cNvGraphicFramePr>
            <a:graphicFrameLocks noGrp="1"/>
          </p:cNvGraphicFramePr>
          <p:nvPr>
            <p:extLst>
              <p:ext uri="{D42A27DB-BD31-4B8C-83A1-F6EECF244321}">
                <p14:modId xmlns:p14="http://schemas.microsoft.com/office/powerpoint/2010/main" val="3080459852"/>
              </p:ext>
            </p:extLst>
          </p:nvPr>
        </p:nvGraphicFramePr>
        <p:xfrm>
          <a:off x="4036786" y="3824514"/>
          <a:ext cx="2362200" cy="1371600"/>
        </p:xfrm>
        <a:graphic>
          <a:graphicData uri="http://schemas.openxmlformats.org/drawingml/2006/table">
            <a:tbl>
              <a:tblPr bandRow="1">
                <a:tableStyleId>{5C22544A-7EE6-4342-B048-85BDC9FD1C3A}</a:tableStyleId>
              </a:tblPr>
              <a:tblGrid>
                <a:gridCol w="1282700">
                  <a:extLst>
                    <a:ext uri="{9D8B030D-6E8A-4147-A177-3AD203B41FA5}">
                      <a16:colId xmlns:a16="http://schemas.microsoft.com/office/drawing/2014/main" val="485114388"/>
                    </a:ext>
                  </a:extLst>
                </a:gridCol>
                <a:gridCol w="787400">
                  <a:extLst>
                    <a:ext uri="{9D8B030D-6E8A-4147-A177-3AD203B41FA5}">
                      <a16:colId xmlns:a16="http://schemas.microsoft.com/office/drawing/2014/main" val="4129786992"/>
                    </a:ext>
                  </a:extLst>
                </a:gridCol>
                <a:gridCol w="292100">
                  <a:extLst>
                    <a:ext uri="{9D8B030D-6E8A-4147-A177-3AD203B41FA5}">
                      <a16:colId xmlns:a16="http://schemas.microsoft.com/office/drawing/2014/main" val="3972097387"/>
                    </a:ext>
                  </a:extLst>
                </a:gridCol>
              </a:tblGrid>
              <a:tr h="228600">
                <a:tc>
                  <a:txBody>
                    <a:bodyPr/>
                    <a:lstStyle/>
                    <a:p>
                      <a:pPr algn="l" fontAlgn="ct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事業名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ct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料金</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ct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1440493292"/>
                  </a:ext>
                </a:extLst>
              </a:tr>
              <a:tr h="228600">
                <a:tc>
                  <a:txBody>
                    <a:bodyPr/>
                    <a:lstStyle/>
                    <a:p>
                      <a:pPr algn="l" fontAlgn="ct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クラインガルテン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altLang="ja-JP" sz="1100" b="0" i="0" u="none" strike="noStrike">
                          <a:solidFill>
                            <a:srgbClr val="000000"/>
                          </a:solidFill>
                          <a:effectLst/>
                          <a:latin typeface="游ゴシック" panose="020B0400000000000000" pitchFamily="34" charset="-128"/>
                          <a:ea typeface="游ゴシック" panose="020B0400000000000000" pitchFamily="34" charset="-128"/>
                        </a:rPr>
                        <a:t>¥6,000,000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altLang="ja-JP" sz="1100" b="0" i="0" u="none" strike="noStrike">
                          <a:solidFill>
                            <a:srgbClr val="000000"/>
                          </a:solidFill>
                          <a:effectLst/>
                          <a:latin typeface="游ゴシック" panose="020B0400000000000000" pitchFamily="34" charset="-128"/>
                          <a:ea typeface="游ゴシック" panose="020B0400000000000000" pitchFamily="34" charset="-128"/>
                        </a:rPr>
                        <a:t>/</a:t>
                      </a: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年</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0871425"/>
                  </a:ext>
                </a:extLst>
              </a:tr>
              <a:tr h="228600">
                <a:tc>
                  <a:txBody>
                    <a:bodyPr/>
                    <a:lstStyle/>
                    <a:p>
                      <a:pPr algn="l" fontAlgn="ct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シェア畑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US" altLang="ja-JP" sz="1100" b="0" i="0" u="none" strike="noStrike">
                          <a:solidFill>
                            <a:srgbClr val="000000"/>
                          </a:solidFill>
                          <a:effectLst/>
                          <a:latin typeface="游ゴシック" panose="020B0400000000000000" pitchFamily="34" charset="-128"/>
                          <a:ea typeface="游ゴシック" panose="020B0400000000000000" pitchFamily="34" charset="-128"/>
                        </a:rPr>
                        <a:t>¥12,000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altLang="ja-JP" sz="1100" b="0" i="0" u="none" strike="noStrike">
                          <a:solidFill>
                            <a:srgbClr val="000000"/>
                          </a:solidFill>
                          <a:effectLst/>
                          <a:latin typeface="游ゴシック" panose="020B0400000000000000" pitchFamily="34" charset="-128"/>
                          <a:ea typeface="游ゴシック" panose="020B0400000000000000" pitchFamily="34" charset="-128"/>
                        </a:rPr>
                        <a:t>/</a:t>
                      </a: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年</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572349682"/>
                  </a:ext>
                </a:extLst>
              </a:tr>
              <a:tr h="228600">
                <a:tc>
                  <a:txBody>
                    <a:bodyPr/>
                    <a:lstStyle/>
                    <a:p>
                      <a:pPr algn="l" fontAlgn="ct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トレーラーハウス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altLang="ja-JP" sz="1100" b="0" i="0" u="none" strike="noStrike">
                          <a:solidFill>
                            <a:srgbClr val="000000"/>
                          </a:solidFill>
                          <a:effectLst/>
                          <a:latin typeface="游ゴシック" panose="020B0400000000000000" pitchFamily="34" charset="-128"/>
                          <a:ea typeface="游ゴシック" panose="020B0400000000000000" pitchFamily="34" charset="-128"/>
                        </a:rPr>
                        <a:t>¥8,800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altLang="ja-JP" sz="1100" b="0" i="0" u="none" strike="noStrike">
                          <a:solidFill>
                            <a:srgbClr val="000000"/>
                          </a:solidFill>
                          <a:effectLst/>
                          <a:latin typeface="游ゴシック" panose="020B0400000000000000" pitchFamily="34" charset="-128"/>
                          <a:ea typeface="游ゴシック" panose="020B0400000000000000" pitchFamily="34" charset="-128"/>
                        </a:rPr>
                        <a:t>/</a:t>
                      </a: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日</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62850576"/>
                  </a:ext>
                </a:extLst>
              </a:tr>
              <a:tr h="228600">
                <a:tc>
                  <a:txBody>
                    <a:bodyPr/>
                    <a:lstStyle/>
                    <a:p>
                      <a:pPr algn="l" fontAlgn="ct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キャンプサイト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US" altLang="ja-JP" sz="1100" b="0" i="0" u="none" strike="noStrike">
                          <a:solidFill>
                            <a:srgbClr val="000000"/>
                          </a:solidFill>
                          <a:effectLst/>
                          <a:latin typeface="游ゴシック" panose="020B0400000000000000" pitchFamily="34" charset="-128"/>
                          <a:ea typeface="游ゴシック" panose="020B0400000000000000" pitchFamily="34" charset="-128"/>
                        </a:rPr>
                        <a:t>¥2,000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altLang="ja-JP" sz="1100" b="0" i="0" u="none" strike="noStrike">
                          <a:solidFill>
                            <a:srgbClr val="000000"/>
                          </a:solidFill>
                          <a:effectLst/>
                          <a:latin typeface="游ゴシック" panose="020B0400000000000000" pitchFamily="34" charset="-128"/>
                          <a:ea typeface="游ゴシック" panose="020B0400000000000000" pitchFamily="34" charset="-128"/>
                        </a:rPr>
                        <a:t>/</a:t>
                      </a: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日</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297263711"/>
                  </a:ext>
                </a:extLst>
              </a:tr>
              <a:tr h="228600">
                <a:tc>
                  <a:txBody>
                    <a:bodyPr/>
                    <a:lstStyle/>
                    <a:p>
                      <a:pPr algn="l" fontAlgn="ct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農業体験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游ゴシック" panose="020B0400000000000000" pitchFamily="34" charset="-128"/>
                          <a:ea typeface="游ゴシック" panose="020B0400000000000000" pitchFamily="34" charset="-128"/>
                        </a:rPr>
                        <a:t>¥3,000</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100" b="0" i="0" u="none" strike="noStrike">
                          <a:solidFill>
                            <a:srgbClr val="000000"/>
                          </a:solidFill>
                          <a:effectLst/>
                          <a:latin typeface="游ゴシック" panose="020B0400000000000000" pitchFamily="34" charset="-128"/>
                          <a:ea typeface="游ゴシック" panose="020B0400000000000000" pitchFamily="34" charset="-128"/>
                        </a:rPr>
                        <a:t>/</a:t>
                      </a: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日</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2228602"/>
                  </a:ext>
                </a:extLst>
              </a:tr>
            </a:tbl>
          </a:graphicData>
        </a:graphic>
      </p:graphicFrame>
      <p:sp>
        <p:nvSpPr>
          <p:cNvPr id="41" name="テキスト ボックス 40">
            <a:extLst>
              <a:ext uri="{FF2B5EF4-FFF2-40B4-BE49-F238E27FC236}">
                <a16:creationId xmlns:a16="http://schemas.microsoft.com/office/drawing/2014/main" id="{3EDC9D33-FDAA-E223-DF79-9279B135002B}"/>
              </a:ext>
            </a:extLst>
          </p:cNvPr>
          <p:cNvSpPr txBox="1"/>
          <p:nvPr/>
        </p:nvSpPr>
        <p:spPr>
          <a:xfrm>
            <a:off x="6957184" y="4062921"/>
            <a:ext cx="1843901" cy="646331"/>
          </a:xfrm>
          <a:prstGeom prst="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rPr>
              <a:t>年間</a:t>
            </a:r>
          </a:p>
          <a:p>
            <a:r>
              <a:rPr lang="ja-JP" altLang="en-US" u="sng">
                <a:ea typeface="游ゴシック"/>
              </a:rPr>
              <a:t>約400万</a:t>
            </a:r>
            <a:r>
              <a:rPr lang="ja-JP" altLang="en-US">
                <a:ea typeface="游ゴシック"/>
              </a:rPr>
              <a:t>の利益</a:t>
            </a:r>
            <a:endParaRPr lang="ja-JP" altLang="en-US" u="sng">
              <a:ea typeface="游ゴシック"/>
            </a:endParaRPr>
          </a:p>
        </p:txBody>
      </p:sp>
      <p:sp>
        <p:nvSpPr>
          <p:cNvPr id="42" name="二等辺三角形 41">
            <a:extLst>
              <a:ext uri="{FF2B5EF4-FFF2-40B4-BE49-F238E27FC236}">
                <a16:creationId xmlns:a16="http://schemas.microsoft.com/office/drawing/2014/main" id="{87697633-545C-A2A8-896B-BC1E6CB699ED}"/>
              </a:ext>
            </a:extLst>
          </p:cNvPr>
          <p:cNvSpPr/>
          <p:nvPr/>
        </p:nvSpPr>
        <p:spPr>
          <a:xfrm rot="5400000">
            <a:off x="6513800" y="4338939"/>
            <a:ext cx="370346" cy="283206"/>
          </a:xfrm>
          <a:prstGeom prst="triangl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正方形/長方形 42">
            <a:extLst>
              <a:ext uri="{FF2B5EF4-FFF2-40B4-BE49-F238E27FC236}">
                <a16:creationId xmlns:a16="http://schemas.microsoft.com/office/drawing/2014/main" id="{E5FBEEAA-119F-CB61-5967-92801BC12714}"/>
              </a:ext>
            </a:extLst>
          </p:cNvPr>
          <p:cNvSpPr/>
          <p:nvPr/>
        </p:nvSpPr>
        <p:spPr>
          <a:xfrm>
            <a:off x="4959624" y="5442654"/>
            <a:ext cx="3950497" cy="1216316"/>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矢印: 上向き折線 43">
            <a:extLst>
              <a:ext uri="{FF2B5EF4-FFF2-40B4-BE49-F238E27FC236}">
                <a16:creationId xmlns:a16="http://schemas.microsoft.com/office/drawing/2014/main" id="{4E11DDFC-7558-CE6F-EBC5-C43AC8ED129B}"/>
              </a:ext>
            </a:extLst>
          </p:cNvPr>
          <p:cNvSpPr/>
          <p:nvPr/>
        </p:nvSpPr>
        <p:spPr>
          <a:xfrm rot="5400000">
            <a:off x="4168307" y="5595219"/>
            <a:ext cx="620875" cy="609982"/>
          </a:xfrm>
          <a:prstGeom prst="bentUp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a:extLst>
              <a:ext uri="{FF2B5EF4-FFF2-40B4-BE49-F238E27FC236}">
                <a16:creationId xmlns:a16="http://schemas.microsoft.com/office/drawing/2014/main" id="{EF71C34A-6F02-9E38-C233-DDB465A9A88C}"/>
              </a:ext>
            </a:extLst>
          </p:cNvPr>
          <p:cNvSpPr/>
          <p:nvPr/>
        </p:nvSpPr>
        <p:spPr>
          <a:xfrm>
            <a:off x="4967003" y="5435383"/>
            <a:ext cx="1143594" cy="275963"/>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ea typeface="游ゴシック"/>
              </a:rPr>
              <a:t>メリット</a:t>
            </a:r>
          </a:p>
        </p:txBody>
      </p:sp>
      <p:sp>
        <p:nvSpPr>
          <p:cNvPr id="46" name="テキスト ボックス 45">
            <a:extLst>
              <a:ext uri="{FF2B5EF4-FFF2-40B4-BE49-F238E27FC236}">
                <a16:creationId xmlns:a16="http://schemas.microsoft.com/office/drawing/2014/main" id="{F49D0926-15FE-14CE-311C-FFC7DEB41526}"/>
              </a:ext>
            </a:extLst>
          </p:cNvPr>
          <p:cNvSpPr txBox="1"/>
          <p:nvPr/>
        </p:nvSpPr>
        <p:spPr>
          <a:xfrm>
            <a:off x="4964549" y="5716953"/>
            <a:ext cx="337725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rPr>
              <a:t>耕作放棄地空き家の有効活用</a:t>
            </a:r>
          </a:p>
          <a:p>
            <a:r>
              <a:rPr lang="ja-JP" altLang="en-US">
                <a:ea typeface="游ゴシック"/>
              </a:rPr>
              <a:t>土浦への宿泊機会創生</a:t>
            </a:r>
          </a:p>
          <a:p>
            <a:r>
              <a:rPr lang="ja-JP" altLang="en-US">
                <a:ea typeface="游ゴシック"/>
              </a:rPr>
              <a:t>土浦に定住者を増やす</a:t>
            </a:r>
          </a:p>
        </p:txBody>
      </p:sp>
    </p:spTree>
    <p:extLst>
      <p:ext uri="{BB962C8B-B14F-4D97-AF65-F5344CB8AC3E}">
        <p14:creationId xmlns:p14="http://schemas.microsoft.com/office/powerpoint/2010/main" val="4035813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DBF6D38-F08E-597D-4B12-3E95DE08FA70}"/>
            </a:ext>
          </a:extLst>
        </p:cNvPr>
        <p:cNvGrpSpPr/>
        <p:nvPr/>
      </p:nvGrpSpPr>
      <p:grpSpPr>
        <a:xfrm>
          <a:off x="0" y="0"/>
          <a:ext cx="0" cy="0"/>
          <a:chOff x="0" y="0"/>
          <a:chExt cx="0" cy="0"/>
        </a:xfrm>
      </p:grpSpPr>
      <p:sp>
        <p:nvSpPr>
          <p:cNvPr id="97" name="四角形: 角を丸くする 96">
            <a:extLst>
              <a:ext uri="{FF2B5EF4-FFF2-40B4-BE49-F238E27FC236}">
                <a16:creationId xmlns:a16="http://schemas.microsoft.com/office/drawing/2014/main" id="{D4BEBDEF-2E00-7E5A-EE55-F9C7DB3CB6E6}"/>
              </a:ext>
            </a:extLst>
          </p:cNvPr>
          <p:cNvSpPr/>
          <p:nvPr/>
        </p:nvSpPr>
        <p:spPr>
          <a:xfrm>
            <a:off x="242161" y="1330111"/>
            <a:ext cx="3611017" cy="111895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4FD60772-65DC-1CEC-438A-EE5B44120BA7}"/>
              </a:ext>
            </a:extLst>
          </p:cNvPr>
          <p:cNvSpPr/>
          <p:nvPr/>
        </p:nvSpPr>
        <p:spPr>
          <a:xfrm>
            <a:off x="3226222" y="2616484"/>
            <a:ext cx="2700579" cy="39580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77">
            <a:extLst>
              <a:ext uri="{FF2B5EF4-FFF2-40B4-BE49-F238E27FC236}">
                <a16:creationId xmlns:a16="http://schemas.microsoft.com/office/drawing/2014/main" id="{59846FA3-6D5A-AEA1-DEDD-839F74F29850}"/>
              </a:ext>
            </a:extLst>
          </p:cNvPr>
          <p:cNvSpPr/>
          <p:nvPr/>
        </p:nvSpPr>
        <p:spPr>
          <a:xfrm>
            <a:off x="352434" y="2613364"/>
            <a:ext cx="2700579" cy="39580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CF62325-9556-1705-C93D-7B28FDA738A6}"/>
              </a:ext>
            </a:extLst>
          </p:cNvPr>
          <p:cNvSpPr/>
          <p:nvPr/>
        </p:nvSpPr>
        <p:spPr>
          <a:xfrm>
            <a:off x="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 name="タイトル 1">
            <a:extLst>
              <a:ext uri="{FF2B5EF4-FFF2-40B4-BE49-F238E27FC236}">
                <a16:creationId xmlns:a16="http://schemas.microsoft.com/office/drawing/2014/main" id="{4BCB83CC-91AF-0E1D-DC1B-2B26BF65A7FB}"/>
              </a:ext>
            </a:extLst>
          </p:cNvPr>
          <p:cNvSpPr>
            <a:spLocks noGrp="1"/>
          </p:cNvSpPr>
          <p:nvPr>
            <p:ph type="title"/>
          </p:nvPr>
        </p:nvSpPr>
        <p:spPr>
          <a:xfrm>
            <a:off x="678956" y="15764"/>
            <a:ext cx="7558127" cy="733913"/>
          </a:xfrm>
        </p:spPr>
        <p:txBody>
          <a:bodyPr>
            <a:normAutofit/>
          </a:bodyPr>
          <a:lstStyle/>
          <a:p>
            <a:r>
              <a:rPr kumimoji="1" lang="en-US" altLang="ja-JP" sz="3300" b="1" err="1"/>
              <a:t>FUnding</a:t>
            </a:r>
            <a:r>
              <a:rPr lang="ja-JP" altLang="en-US" sz="3300" b="1"/>
              <a:t>：</a:t>
            </a:r>
            <a:r>
              <a:rPr kumimoji="1" lang="ja-JP" altLang="en-US" sz="3300" b="1"/>
              <a:t>観光　観光客の休日プラン</a:t>
            </a:r>
          </a:p>
        </p:txBody>
      </p:sp>
      <p:sp>
        <p:nvSpPr>
          <p:cNvPr id="3" name="スライド番号プレースホルダー 2">
            <a:extLst>
              <a:ext uri="{FF2B5EF4-FFF2-40B4-BE49-F238E27FC236}">
                <a16:creationId xmlns:a16="http://schemas.microsoft.com/office/drawing/2014/main" id="{272EDE2B-BA9C-31C4-71AF-BBE16DA74201}"/>
              </a:ext>
            </a:extLst>
          </p:cNvPr>
          <p:cNvSpPr>
            <a:spLocks noGrp="1"/>
          </p:cNvSpPr>
          <p:nvPr>
            <p:ph type="sldNum" sz="quarter" idx="12"/>
          </p:nvPr>
        </p:nvSpPr>
        <p:spPr/>
        <p:txBody>
          <a:bodyPr/>
          <a:lstStyle/>
          <a:p>
            <a:fld id="{6BD45834-25AE-4381-9C8C-B34EDB8A8649}" type="slidenum">
              <a:rPr lang="ja-JP" altLang="en-US" smtClean="0"/>
              <a:pPr/>
              <a:t>34</a:t>
            </a:fld>
            <a:endParaRPr lang="ja-JP" altLang="en-US"/>
          </a:p>
        </p:txBody>
      </p:sp>
      <p:grpSp>
        <p:nvGrpSpPr>
          <p:cNvPr id="8" name="グループ化 7">
            <a:extLst>
              <a:ext uri="{FF2B5EF4-FFF2-40B4-BE49-F238E27FC236}">
                <a16:creationId xmlns:a16="http://schemas.microsoft.com/office/drawing/2014/main" id="{F2E3C13D-642E-7482-304D-6B185E1E2B0D}"/>
              </a:ext>
            </a:extLst>
          </p:cNvPr>
          <p:cNvGrpSpPr/>
          <p:nvPr/>
        </p:nvGrpSpPr>
        <p:grpSpPr>
          <a:xfrm>
            <a:off x="85884" y="96721"/>
            <a:ext cx="573840" cy="573840"/>
            <a:chOff x="138108" y="1536344"/>
            <a:chExt cx="861849" cy="861849"/>
          </a:xfrm>
        </p:grpSpPr>
        <p:sp>
          <p:nvSpPr>
            <p:cNvPr id="12" name="楕円 11">
              <a:extLst>
                <a:ext uri="{FF2B5EF4-FFF2-40B4-BE49-F238E27FC236}">
                  <a16:creationId xmlns:a16="http://schemas.microsoft.com/office/drawing/2014/main" id="{6BF3FE22-7C52-7777-0F04-AEF269BC3745}"/>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4FD512BA-5EED-701A-88A0-23E66F83C5C4}"/>
                </a:ext>
              </a:extLst>
            </p:cNvPr>
            <p:cNvGrpSpPr/>
            <p:nvPr/>
          </p:nvGrpSpPr>
          <p:grpSpPr>
            <a:xfrm>
              <a:off x="515689" y="1620019"/>
              <a:ext cx="106686" cy="693788"/>
              <a:chOff x="515689" y="1620019"/>
              <a:chExt cx="106686" cy="693788"/>
            </a:xfrm>
            <a:solidFill>
              <a:schemeClr val="bg1"/>
            </a:solidFill>
          </p:grpSpPr>
          <p:sp>
            <p:nvSpPr>
              <p:cNvPr id="21" name="楕円 20">
                <a:extLst>
                  <a:ext uri="{FF2B5EF4-FFF2-40B4-BE49-F238E27FC236}">
                    <a16:creationId xmlns:a16="http://schemas.microsoft.com/office/drawing/2014/main" id="{3AF6025A-8155-2470-9E6B-DE24AF70D4E7}"/>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BDE0DCF1-462E-C2F2-9BBD-90E75B2C0C1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F0443014-9B16-5A93-C201-1C0840B94A57}"/>
                </a:ext>
              </a:extLst>
            </p:cNvPr>
            <p:cNvGrpSpPr/>
            <p:nvPr/>
          </p:nvGrpSpPr>
          <p:grpSpPr>
            <a:xfrm rot="7084715">
              <a:off x="515689" y="1620374"/>
              <a:ext cx="106686" cy="693788"/>
              <a:chOff x="515689" y="1620019"/>
              <a:chExt cx="106686" cy="693788"/>
            </a:xfrm>
            <a:solidFill>
              <a:schemeClr val="bg1"/>
            </a:solidFill>
          </p:grpSpPr>
          <p:sp>
            <p:nvSpPr>
              <p:cNvPr id="19" name="楕円 18">
                <a:extLst>
                  <a:ext uri="{FF2B5EF4-FFF2-40B4-BE49-F238E27FC236}">
                    <a16:creationId xmlns:a16="http://schemas.microsoft.com/office/drawing/2014/main" id="{5B9218F1-C3D1-B0F5-DD4D-D61C093A2552}"/>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D7C2BCE9-B2FF-F7FB-7B43-A761495F1C47}"/>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294A5661-268C-5339-B8B3-F3A0326A02B8}"/>
                </a:ext>
              </a:extLst>
            </p:cNvPr>
            <p:cNvGrpSpPr/>
            <p:nvPr/>
          </p:nvGrpSpPr>
          <p:grpSpPr>
            <a:xfrm rot="3554011">
              <a:off x="518409" y="1620019"/>
              <a:ext cx="106686" cy="693788"/>
              <a:chOff x="515689" y="1620019"/>
              <a:chExt cx="106686" cy="693788"/>
            </a:xfrm>
            <a:solidFill>
              <a:schemeClr val="bg1"/>
            </a:solidFill>
          </p:grpSpPr>
          <p:sp>
            <p:nvSpPr>
              <p:cNvPr id="17" name="楕円 16">
                <a:extLst>
                  <a:ext uri="{FF2B5EF4-FFF2-40B4-BE49-F238E27FC236}">
                    <a16:creationId xmlns:a16="http://schemas.microsoft.com/office/drawing/2014/main" id="{10C6DF44-696E-C298-7792-D184C28488B8}"/>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A57B1AB1-4099-68FA-465D-56F1AD5DC4F3}"/>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楕円 15">
              <a:extLst>
                <a:ext uri="{FF2B5EF4-FFF2-40B4-BE49-F238E27FC236}">
                  <a16:creationId xmlns:a16="http://schemas.microsoft.com/office/drawing/2014/main" id="{19271200-A55D-4918-6EA6-EE531D594739}"/>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A0318F46-D1CB-320A-BEF7-E948C7CC1086}"/>
              </a:ext>
            </a:extLst>
          </p:cNvPr>
          <p:cNvSpPr txBox="1"/>
          <p:nvPr/>
        </p:nvSpPr>
        <p:spPr>
          <a:xfrm>
            <a:off x="341758" y="893664"/>
            <a:ext cx="877163" cy="369332"/>
          </a:xfrm>
          <a:prstGeom prst="rect">
            <a:avLst/>
          </a:prstGeom>
          <a:noFill/>
        </p:spPr>
        <p:txBody>
          <a:bodyPr wrap="none" rtlCol="0">
            <a:spAutoFit/>
          </a:bodyPr>
          <a:lstStyle/>
          <a:p>
            <a:r>
              <a:rPr kumimoji="1" lang="ja-JP" altLang="en-US" b="1"/>
              <a:t>具体例</a:t>
            </a:r>
          </a:p>
        </p:txBody>
      </p:sp>
      <p:sp>
        <p:nvSpPr>
          <p:cNvPr id="7" name="テキスト ボックス 6">
            <a:extLst>
              <a:ext uri="{FF2B5EF4-FFF2-40B4-BE49-F238E27FC236}">
                <a16:creationId xmlns:a16="http://schemas.microsoft.com/office/drawing/2014/main" id="{125FC475-D9C0-A493-7C88-017B8B541536}"/>
              </a:ext>
            </a:extLst>
          </p:cNvPr>
          <p:cNvSpPr txBox="1"/>
          <p:nvPr/>
        </p:nvSpPr>
        <p:spPr>
          <a:xfrm>
            <a:off x="288496" y="1436895"/>
            <a:ext cx="2492990" cy="923330"/>
          </a:xfrm>
          <a:prstGeom prst="rect">
            <a:avLst/>
          </a:prstGeom>
          <a:noFill/>
        </p:spPr>
        <p:txBody>
          <a:bodyPr wrap="none" rtlCol="0">
            <a:spAutoFit/>
          </a:bodyPr>
          <a:lstStyle/>
          <a:p>
            <a:r>
              <a:rPr kumimoji="1" lang="ja-JP" altLang="en-US"/>
              <a:t>・三人家族</a:t>
            </a:r>
            <a:r>
              <a:rPr kumimoji="1" lang="en-US" altLang="ja-JP"/>
              <a:t>(</a:t>
            </a:r>
            <a:r>
              <a:rPr kumimoji="1" lang="ja-JP" altLang="en-US"/>
              <a:t>父母子</a:t>
            </a:r>
            <a:r>
              <a:rPr kumimoji="1" lang="en-US" altLang="ja-JP"/>
              <a:t>)</a:t>
            </a:r>
          </a:p>
          <a:p>
            <a:r>
              <a:rPr kumimoji="1" lang="ja-JP" altLang="en-US"/>
              <a:t>・都内在住</a:t>
            </a:r>
            <a:endParaRPr kumimoji="1" lang="en-US" altLang="ja-JP"/>
          </a:p>
          <a:p>
            <a:r>
              <a:rPr kumimoji="1" lang="ja-JP" altLang="en-US"/>
              <a:t>・アクティビティ好き</a:t>
            </a:r>
          </a:p>
        </p:txBody>
      </p:sp>
      <p:pic>
        <p:nvPicPr>
          <p:cNvPr id="48" name="グラフィックス 47" descr="男の子がいる家族 単色塗りつぶし">
            <a:extLst>
              <a:ext uri="{FF2B5EF4-FFF2-40B4-BE49-F238E27FC236}">
                <a16:creationId xmlns:a16="http://schemas.microsoft.com/office/drawing/2014/main" id="{8019F3CB-3EBA-5F82-1CA2-A12643C988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4693" y="1455679"/>
            <a:ext cx="914400" cy="914400"/>
          </a:xfrm>
          <a:prstGeom prst="rect">
            <a:avLst/>
          </a:prstGeom>
        </p:spPr>
      </p:pic>
      <p:sp>
        <p:nvSpPr>
          <p:cNvPr id="53" name="テキスト ボックス 52">
            <a:extLst>
              <a:ext uri="{FF2B5EF4-FFF2-40B4-BE49-F238E27FC236}">
                <a16:creationId xmlns:a16="http://schemas.microsoft.com/office/drawing/2014/main" id="{C3B6534B-BD66-028C-4D8B-FA1C073715C5}"/>
              </a:ext>
            </a:extLst>
          </p:cNvPr>
          <p:cNvSpPr txBox="1"/>
          <p:nvPr/>
        </p:nvSpPr>
        <p:spPr>
          <a:xfrm>
            <a:off x="512978" y="3807486"/>
            <a:ext cx="2119491" cy="646331"/>
          </a:xfrm>
          <a:prstGeom prst="rect">
            <a:avLst/>
          </a:prstGeom>
          <a:noFill/>
        </p:spPr>
        <p:txBody>
          <a:bodyPr wrap="none" rtlCol="0">
            <a:spAutoFit/>
          </a:bodyPr>
          <a:lstStyle/>
          <a:p>
            <a:r>
              <a:rPr kumimoji="1" lang="en-US" altLang="ja-JP"/>
              <a:t>11:00</a:t>
            </a:r>
            <a:r>
              <a:rPr kumimoji="1" lang="ja-JP" altLang="en-US"/>
              <a:t>　土浦到着</a:t>
            </a:r>
            <a:endParaRPr kumimoji="1" lang="en-US" altLang="ja-JP"/>
          </a:p>
          <a:p>
            <a:r>
              <a:rPr kumimoji="1" lang="en-US" altLang="ja-JP"/>
              <a:t>12:00~13:00</a:t>
            </a:r>
            <a:r>
              <a:rPr kumimoji="1" lang="ja-JP" altLang="en-US"/>
              <a:t>　昼食</a:t>
            </a:r>
            <a:endParaRPr kumimoji="1" lang="en-US" altLang="ja-JP"/>
          </a:p>
        </p:txBody>
      </p:sp>
      <p:sp>
        <p:nvSpPr>
          <p:cNvPr id="55" name="テキスト ボックス 54">
            <a:extLst>
              <a:ext uri="{FF2B5EF4-FFF2-40B4-BE49-F238E27FC236}">
                <a16:creationId xmlns:a16="http://schemas.microsoft.com/office/drawing/2014/main" id="{E8E520BD-993D-094E-5073-0ED2457632A5}"/>
              </a:ext>
            </a:extLst>
          </p:cNvPr>
          <p:cNvSpPr txBox="1"/>
          <p:nvPr/>
        </p:nvSpPr>
        <p:spPr>
          <a:xfrm>
            <a:off x="1251333" y="2665911"/>
            <a:ext cx="893924" cy="369332"/>
          </a:xfrm>
          <a:prstGeom prst="rect">
            <a:avLst/>
          </a:prstGeom>
          <a:noFill/>
        </p:spPr>
        <p:txBody>
          <a:bodyPr wrap="square">
            <a:spAutoFit/>
          </a:bodyPr>
          <a:lstStyle/>
          <a:p>
            <a:r>
              <a:rPr kumimoji="1" lang="ja-JP" altLang="en-US"/>
              <a:t>土曜日</a:t>
            </a:r>
            <a:endParaRPr lang="ja-JP" altLang="en-US"/>
          </a:p>
        </p:txBody>
      </p:sp>
      <p:sp>
        <p:nvSpPr>
          <p:cNvPr id="56" name="テキスト ボックス 55">
            <a:extLst>
              <a:ext uri="{FF2B5EF4-FFF2-40B4-BE49-F238E27FC236}">
                <a16:creationId xmlns:a16="http://schemas.microsoft.com/office/drawing/2014/main" id="{8385F585-7641-EDDA-118E-2D3CCE240826}"/>
              </a:ext>
            </a:extLst>
          </p:cNvPr>
          <p:cNvSpPr txBox="1"/>
          <p:nvPr/>
        </p:nvSpPr>
        <p:spPr>
          <a:xfrm>
            <a:off x="3879669" y="2669286"/>
            <a:ext cx="1362935" cy="369332"/>
          </a:xfrm>
          <a:prstGeom prst="rect">
            <a:avLst/>
          </a:prstGeom>
          <a:noFill/>
        </p:spPr>
        <p:txBody>
          <a:bodyPr wrap="square" rtlCol="0">
            <a:spAutoFit/>
          </a:bodyPr>
          <a:lstStyle/>
          <a:p>
            <a:r>
              <a:rPr kumimoji="1" lang="ja-JP" altLang="en-US"/>
              <a:t>日曜日案①</a:t>
            </a:r>
          </a:p>
        </p:txBody>
      </p:sp>
      <p:sp>
        <p:nvSpPr>
          <p:cNvPr id="57" name="テキスト ボックス 56">
            <a:extLst>
              <a:ext uri="{FF2B5EF4-FFF2-40B4-BE49-F238E27FC236}">
                <a16:creationId xmlns:a16="http://schemas.microsoft.com/office/drawing/2014/main" id="{20D0E2BA-A33D-527D-3C76-4AEDA0FD29F2}"/>
              </a:ext>
            </a:extLst>
          </p:cNvPr>
          <p:cNvSpPr txBox="1"/>
          <p:nvPr/>
        </p:nvSpPr>
        <p:spPr>
          <a:xfrm>
            <a:off x="3463869" y="3037124"/>
            <a:ext cx="1436612" cy="369332"/>
          </a:xfrm>
          <a:prstGeom prst="rect">
            <a:avLst/>
          </a:prstGeom>
          <a:noFill/>
        </p:spPr>
        <p:txBody>
          <a:bodyPr wrap="none" rtlCol="0">
            <a:spAutoFit/>
          </a:bodyPr>
          <a:lstStyle/>
          <a:p>
            <a:r>
              <a:rPr kumimoji="1" lang="en-US" altLang="ja-JP"/>
              <a:t>10:00</a:t>
            </a:r>
            <a:r>
              <a:rPr kumimoji="1" lang="ja-JP" altLang="en-US"/>
              <a:t>　出発</a:t>
            </a:r>
            <a:endParaRPr kumimoji="1" lang="en-US" altLang="ja-JP"/>
          </a:p>
        </p:txBody>
      </p:sp>
      <p:sp>
        <p:nvSpPr>
          <p:cNvPr id="63" name="テキスト ボックス 62">
            <a:extLst>
              <a:ext uri="{FF2B5EF4-FFF2-40B4-BE49-F238E27FC236}">
                <a16:creationId xmlns:a16="http://schemas.microsoft.com/office/drawing/2014/main" id="{9968345E-5328-82E3-3C1B-191FBBC80824}"/>
              </a:ext>
            </a:extLst>
          </p:cNvPr>
          <p:cNvSpPr txBox="1"/>
          <p:nvPr/>
        </p:nvSpPr>
        <p:spPr>
          <a:xfrm>
            <a:off x="3463869" y="5452270"/>
            <a:ext cx="1898277" cy="369332"/>
          </a:xfrm>
          <a:prstGeom prst="rect">
            <a:avLst/>
          </a:prstGeom>
          <a:noFill/>
        </p:spPr>
        <p:txBody>
          <a:bodyPr wrap="none" rtlCol="0">
            <a:spAutoFit/>
          </a:bodyPr>
          <a:lstStyle/>
          <a:p>
            <a:r>
              <a:rPr kumimoji="1" lang="en-US" altLang="ja-JP"/>
              <a:t>17:00</a:t>
            </a:r>
            <a:r>
              <a:rPr kumimoji="1" lang="ja-JP" altLang="en-US"/>
              <a:t>　土浦出発</a:t>
            </a:r>
            <a:endParaRPr kumimoji="1" lang="en-US" altLang="ja-JP"/>
          </a:p>
        </p:txBody>
      </p:sp>
      <p:sp>
        <p:nvSpPr>
          <p:cNvPr id="64" name="テキスト ボックス 63">
            <a:extLst>
              <a:ext uri="{FF2B5EF4-FFF2-40B4-BE49-F238E27FC236}">
                <a16:creationId xmlns:a16="http://schemas.microsoft.com/office/drawing/2014/main" id="{9024700A-E2A3-D606-92CE-B26504506831}"/>
              </a:ext>
            </a:extLst>
          </p:cNvPr>
          <p:cNvSpPr txBox="1"/>
          <p:nvPr/>
        </p:nvSpPr>
        <p:spPr>
          <a:xfrm>
            <a:off x="3463869" y="3903547"/>
            <a:ext cx="2129109" cy="369332"/>
          </a:xfrm>
          <a:prstGeom prst="rect">
            <a:avLst/>
          </a:prstGeom>
          <a:noFill/>
        </p:spPr>
        <p:txBody>
          <a:bodyPr wrap="none" rtlCol="0">
            <a:spAutoFit/>
          </a:bodyPr>
          <a:lstStyle/>
          <a:p>
            <a:r>
              <a:rPr kumimoji="1" lang="en-US" altLang="ja-JP"/>
              <a:t>11:00</a:t>
            </a:r>
            <a:r>
              <a:rPr kumimoji="1" lang="ja-JP" altLang="en-US"/>
              <a:t>　土浦駅到着</a:t>
            </a:r>
            <a:endParaRPr kumimoji="1" lang="en-US" altLang="ja-JP"/>
          </a:p>
        </p:txBody>
      </p:sp>
      <p:sp>
        <p:nvSpPr>
          <p:cNvPr id="65" name="矢印: 右 64">
            <a:extLst>
              <a:ext uri="{FF2B5EF4-FFF2-40B4-BE49-F238E27FC236}">
                <a16:creationId xmlns:a16="http://schemas.microsoft.com/office/drawing/2014/main" id="{12375464-A0AB-3860-2ACD-370AFECBD939}"/>
              </a:ext>
            </a:extLst>
          </p:cNvPr>
          <p:cNvSpPr/>
          <p:nvPr/>
        </p:nvSpPr>
        <p:spPr>
          <a:xfrm rot="5400000">
            <a:off x="3678816" y="3458810"/>
            <a:ext cx="375575" cy="270868"/>
          </a:xfrm>
          <a:prstGeom prst="rightArrow">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グラフィックス 66" descr="サイクリング 単色塗りつぶし">
            <a:extLst>
              <a:ext uri="{FF2B5EF4-FFF2-40B4-BE49-F238E27FC236}">
                <a16:creationId xmlns:a16="http://schemas.microsoft.com/office/drawing/2014/main" id="{29F35BAB-3880-028B-CE20-6CC7E7E4E7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4491" y="3350241"/>
            <a:ext cx="487865" cy="502647"/>
          </a:xfrm>
          <a:prstGeom prst="rect">
            <a:avLst/>
          </a:prstGeom>
        </p:spPr>
      </p:pic>
      <p:pic>
        <p:nvPicPr>
          <p:cNvPr id="69" name="グラフィックス 68" descr="望遠鏡 単色塗りつぶし">
            <a:extLst>
              <a:ext uri="{FF2B5EF4-FFF2-40B4-BE49-F238E27FC236}">
                <a16:creationId xmlns:a16="http://schemas.microsoft.com/office/drawing/2014/main" id="{7C4C77CA-9AC3-D34C-28D4-3E91FAFBB7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6912" y="5904742"/>
            <a:ext cx="715616" cy="715616"/>
          </a:xfrm>
          <a:prstGeom prst="rect">
            <a:avLst/>
          </a:prstGeom>
        </p:spPr>
      </p:pic>
      <p:sp>
        <p:nvSpPr>
          <p:cNvPr id="74" name="テキスト ボックス 73">
            <a:extLst>
              <a:ext uri="{FF2B5EF4-FFF2-40B4-BE49-F238E27FC236}">
                <a16:creationId xmlns:a16="http://schemas.microsoft.com/office/drawing/2014/main" id="{20960274-3803-8C01-4AFF-7666715DDF07}"/>
              </a:ext>
            </a:extLst>
          </p:cNvPr>
          <p:cNvSpPr txBox="1"/>
          <p:nvPr/>
        </p:nvSpPr>
        <p:spPr>
          <a:xfrm>
            <a:off x="3470139" y="4630918"/>
            <a:ext cx="2308925" cy="369332"/>
          </a:xfrm>
          <a:prstGeom prst="rect">
            <a:avLst/>
          </a:prstGeom>
          <a:noFill/>
        </p:spPr>
        <p:txBody>
          <a:bodyPr wrap="square">
            <a:spAutoFit/>
          </a:bodyPr>
          <a:lstStyle/>
          <a:p>
            <a:r>
              <a:rPr kumimoji="1" lang="en-US" altLang="ja-JP"/>
              <a:t>16:00</a:t>
            </a:r>
            <a:r>
              <a:rPr kumimoji="1" lang="ja-JP" altLang="en-US"/>
              <a:t>　土浦駅出発</a:t>
            </a:r>
            <a:endParaRPr kumimoji="1" lang="en-US" altLang="ja-JP"/>
          </a:p>
        </p:txBody>
      </p:sp>
      <p:pic>
        <p:nvPicPr>
          <p:cNvPr id="76" name="グラフィックス 75" descr="サイクリング 単色塗りつぶし">
            <a:extLst>
              <a:ext uri="{FF2B5EF4-FFF2-40B4-BE49-F238E27FC236}">
                <a16:creationId xmlns:a16="http://schemas.microsoft.com/office/drawing/2014/main" id="{753DB7BD-1C2F-EE36-92E7-FC300EC98D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2175" y="4949623"/>
            <a:ext cx="487865" cy="502647"/>
          </a:xfrm>
          <a:prstGeom prst="rect">
            <a:avLst/>
          </a:prstGeom>
        </p:spPr>
      </p:pic>
      <p:sp>
        <p:nvSpPr>
          <p:cNvPr id="77" name="矢印: 右 76">
            <a:extLst>
              <a:ext uri="{FF2B5EF4-FFF2-40B4-BE49-F238E27FC236}">
                <a16:creationId xmlns:a16="http://schemas.microsoft.com/office/drawing/2014/main" id="{375BCDB0-936D-89BA-F735-D6B7F22DE180}"/>
              </a:ext>
            </a:extLst>
          </p:cNvPr>
          <p:cNvSpPr/>
          <p:nvPr/>
        </p:nvSpPr>
        <p:spPr>
          <a:xfrm rot="5400000">
            <a:off x="3678815" y="4289426"/>
            <a:ext cx="375575" cy="270868"/>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029EFFB9-5CF6-691F-E0E1-CA94BA5AE797}"/>
              </a:ext>
            </a:extLst>
          </p:cNvPr>
          <p:cNvSpPr txBox="1"/>
          <p:nvPr/>
        </p:nvSpPr>
        <p:spPr>
          <a:xfrm>
            <a:off x="539324" y="3058541"/>
            <a:ext cx="1787011" cy="369332"/>
          </a:xfrm>
          <a:prstGeom prst="rect">
            <a:avLst/>
          </a:prstGeom>
          <a:noFill/>
        </p:spPr>
        <p:txBody>
          <a:bodyPr wrap="square">
            <a:spAutoFit/>
          </a:bodyPr>
          <a:lstStyle/>
          <a:p>
            <a:r>
              <a:rPr kumimoji="1" lang="en-US" altLang="ja-JP"/>
              <a:t>9:00</a:t>
            </a:r>
            <a:r>
              <a:rPr kumimoji="1" lang="ja-JP" altLang="en-US"/>
              <a:t>　東京出発</a:t>
            </a:r>
            <a:endParaRPr kumimoji="1" lang="en-US" altLang="ja-JP"/>
          </a:p>
        </p:txBody>
      </p:sp>
      <p:sp>
        <p:nvSpPr>
          <p:cNvPr id="25" name="矢印: 右 24">
            <a:extLst>
              <a:ext uri="{FF2B5EF4-FFF2-40B4-BE49-F238E27FC236}">
                <a16:creationId xmlns:a16="http://schemas.microsoft.com/office/drawing/2014/main" id="{A0DEBBBB-7578-6029-014E-15C600AED47C}"/>
              </a:ext>
            </a:extLst>
          </p:cNvPr>
          <p:cNvSpPr/>
          <p:nvPr/>
        </p:nvSpPr>
        <p:spPr>
          <a:xfrm rot="5400000">
            <a:off x="755387" y="3467985"/>
            <a:ext cx="375575" cy="270868"/>
          </a:xfrm>
          <a:prstGeom prst="rightArrow">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グラフィックス 27" descr="車 単色塗りつぶし">
            <a:extLst>
              <a:ext uri="{FF2B5EF4-FFF2-40B4-BE49-F238E27FC236}">
                <a16:creationId xmlns:a16="http://schemas.microsoft.com/office/drawing/2014/main" id="{4AFDB30E-E12D-30D8-F0FB-22FD13AD62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648" y="3366356"/>
            <a:ext cx="502647" cy="502647"/>
          </a:xfrm>
          <a:prstGeom prst="rect">
            <a:avLst/>
          </a:prstGeom>
        </p:spPr>
      </p:pic>
      <p:sp>
        <p:nvSpPr>
          <p:cNvPr id="31" name="矢印: 右 30">
            <a:extLst>
              <a:ext uri="{FF2B5EF4-FFF2-40B4-BE49-F238E27FC236}">
                <a16:creationId xmlns:a16="http://schemas.microsoft.com/office/drawing/2014/main" id="{FEA5F5B6-82D4-CF33-BC5F-325FFC37C73A}"/>
              </a:ext>
            </a:extLst>
          </p:cNvPr>
          <p:cNvSpPr/>
          <p:nvPr/>
        </p:nvSpPr>
        <p:spPr>
          <a:xfrm rot="5400000">
            <a:off x="3678815" y="5833991"/>
            <a:ext cx="375575" cy="270868"/>
          </a:xfrm>
          <a:prstGeom prst="rightArrow">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グラフィックス 31" descr="車 単色塗りつぶし">
            <a:extLst>
              <a:ext uri="{FF2B5EF4-FFF2-40B4-BE49-F238E27FC236}">
                <a16:creationId xmlns:a16="http://schemas.microsoft.com/office/drawing/2014/main" id="{EAA62706-2DEC-3490-DA45-6A4CF476E5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66370" y="5724093"/>
            <a:ext cx="502647" cy="502647"/>
          </a:xfrm>
          <a:prstGeom prst="rect">
            <a:avLst/>
          </a:prstGeom>
        </p:spPr>
      </p:pic>
      <p:sp>
        <p:nvSpPr>
          <p:cNvPr id="34" name="テキスト ボックス 33">
            <a:extLst>
              <a:ext uri="{FF2B5EF4-FFF2-40B4-BE49-F238E27FC236}">
                <a16:creationId xmlns:a16="http://schemas.microsoft.com/office/drawing/2014/main" id="{DB154CE2-C86C-C80F-A4C5-0909F98BDA21}"/>
              </a:ext>
            </a:extLst>
          </p:cNvPr>
          <p:cNvSpPr txBox="1"/>
          <p:nvPr/>
        </p:nvSpPr>
        <p:spPr>
          <a:xfrm>
            <a:off x="3463869" y="6174438"/>
            <a:ext cx="2060916" cy="369332"/>
          </a:xfrm>
          <a:prstGeom prst="rect">
            <a:avLst/>
          </a:prstGeom>
          <a:noFill/>
        </p:spPr>
        <p:txBody>
          <a:bodyPr wrap="square">
            <a:spAutoFit/>
          </a:bodyPr>
          <a:lstStyle/>
          <a:p>
            <a:r>
              <a:rPr kumimoji="1" lang="en-US" altLang="ja-JP"/>
              <a:t>19:00</a:t>
            </a:r>
            <a:r>
              <a:rPr kumimoji="1" lang="ja-JP" altLang="en-US"/>
              <a:t>　東京到着</a:t>
            </a:r>
            <a:endParaRPr kumimoji="1" lang="en-US" altLang="ja-JP"/>
          </a:p>
        </p:txBody>
      </p:sp>
      <p:sp>
        <p:nvSpPr>
          <p:cNvPr id="35" name="矢印: 右 34">
            <a:extLst>
              <a:ext uri="{FF2B5EF4-FFF2-40B4-BE49-F238E27FC236}">
                <a16:creationId xmlns:a16="http://schemas.microsoft.com/office/drawing/2014/main" id="{209CD002-DB2F-0A26-3028-0BB08A36CB3C}"/>
              </a:ext>
            </a:extLst>
          </p:cNvPr>
          <p:cNvSpPr/>
          <p:nvPr/>
        </p:nvSpPr>
        <p:spPr>
          <a:xfrm rot="5400000">
            <a:off x="3678815" y="5083425"/>
            <a:ext cx="375575" cy="270868"/>
          </a:xfrm>
          <a:prstGeom prst="rightArrow">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思考の吹き出し: 雲形 37">
            <a:extLst>
              <a:ext uri="{FF2B5EF4-FFF2-40B4-BE49-F238E27FC236}">
                <a16:creationId xmlns:a16="http://schemas.microsoft.com/office/drawing/2014/main" id="{397BDCC5-7FE4-6361-9986-5C836027E1DB}"/>
              </a:ext>
            </a:extLst>
          </p:cNvPr>
          <p:cNvSpPr/>
          <p:nvPr/>
        </p:nvSpPr>
        <p:spPr>
          <a:xfrm rot="5400000">
            <a:off x="5682282" y="-573399"/>
            <a:ext cx="1557964" cy="4687506"/>
          </a:xfrm>
          <a:prstGeom prst="cloud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F43B7F9E-D966-9552-4A50-79A100488F80}"/>
              </a:ext>
            </a:extLst>
          </p:cNvPr>
          <p:cNvSpPr txBox="1"/>
          <p:nvPr/>
        </p:nvSpPr>
        <p:spPr>
          <a:xfrm>
            <a:off x="4763645" y="1489895"/>
            <a:ext cx="3877985" cy="646331"/>
          </a:xfrm>
          <a:prstGeom prst="rect">
            <a:avLst/>
          </a:prstGeom>
          <a:noFill/>
        </p:spPr>
        <p:txBody>
          <a:bodyPr wrap="none" rtlCol="0">
            <a:spAutoFit/>
          </a:bodyPr>
          <a:lstStyle/>
          <a:p>
            <a:r>
              <a:rPr kumimoji="1" lang="ja-JP" altLang="en-US" b="1"/>
              <a:t>・子どもに自然と触れあってほしい</a:t>
            </a:r>
            <a:endParaRPr kumimoji="1" lang="en-US" altLang="ja-JP" b="1"/>
          </a:p>
          <a:p>
            <a:r>
              <a:rPr kumimoji="1" lang="ja-JP" altLang="en-US" b="1"/>
              <a:t>・自然の中でゆっくりしたい</a:t>
            </a:r>
          </a:p>
        </p:txBody>
      </p:sp>
      <p:sp>
        <p:nvSpPr>
          <p:cNvPr id="44" name="四角形: 角を丸くする 43">
            <a:extLst>
              <a:ext uri="{FF2B5EF4-FFF2-40B4-BE49-F238E27FC236}">
                <a16:creationId xmlns:a16="http://schemas.microsoft.com/office/drawing/2014/main" id="{CC50DBFE-1F91-0986-EB4A-D0079A4DA72C}"/>
              </a:ext>
            </a:extLst>
          </p:cNvPr>
          <p:cNvSpPr/>
          <p:nvPr/>
        </p:nvSpPr>
        <p:spPr>
          <a:xfrm>
            <a:off x="6104438" y="2616451"/>
            <a:ext cx="2700579" cy="39580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17B53162-94EB-29B3-38AF-28ECB51BBC93}"/>
              </a:ext>
            </a:extLst>
          </p:cNvPr>
          <p:cNvSpPr txBox="1"/>
          <p:nvPr/>
        </p:nvSpPr>
        <p:spPr>
          <a:xfrm>
            <a:off x="6757885" y="2686406"/>
            <a:ext cx="1362935" cy="369332"/>
          </a:xfrm>
          <a:prstGeom prst="rect">
            <a:avLst/>
          </a:prstGeom>
          <a:noFill/>
        </p:spPr>
        <p:txBody>
          <a:bodyPr wrap="square" rtlCol="0">
            <a:spAutoFit/>
          </a:bodyPr>
          <a:lstStyle/>
          <a:p>
            <a:r>
              <a:rPr kumimoji="1" lang="ja-JP" altLang="en-US"/>
              <a:t>日曜日案②</a:t>
            </a:r>
          </a:p>
        </p:txBody>
      </p:sp>
      <p:sp>
        <p:nvSpPr>
          <p:cNvPr id="46" name="テキスト ボックス 45">
            <a:extLst>
              <a:ext uri="{FF2B5EF4-FFF2-40B4-BE49-F238E27FC236}">
                <a16:creationId xmlns:a16="http://schemas.microsoft.com/office/drawing/2014/main" id="{3DF72CFD-D0CD-61DF-6C98-CA7DBEDEF56A}"/>
              </a:ext>
            </a:extLst>
          </p:cNvPr>
          <p:cNvSpPr txBox="1"/>
          <p:nvPr/>
        </p:nvSpPr>
        <p:spPr>
          <a:xfrm>
            <a:off x="6342085" y="3054244"/>
            <a:ext cx="1436612" cy="369332"/>
          </a:xfrm>
          <a:prstGeom prst="rect">
            <a:avLst/>
          </a:prstGeom>
          <a:noFill/>
        </p:spPr>
        <p:txBody>
          <a:bodyPr wrap="none" rtlCol="0">
            <a:spAutoFit/>
          </a:bodyPr>
          <a:lstStyle/>
          <a:p>
            <a:r>
              <a:rPr kumimoji="1" lang="en-US" altLang="ja-JP"/>
              <a:t>10:00</a:t>
            </a:r>
            <a:r>
              <a:rPr kumimoji="1" lang="ja-JP" altLang="en-US"/>
              <a:t>　起床</a:t>
            </a:r>
            <a:endParaRPr kumimoji="1" lang="en-US" altLang="ja-JP"/>
          </a:p>
        </p:txBody>
      </p:sp>
      <p:sp>
        <p:nvSpPr>
          <p:cNvPr id="47" name="テキスト ボックス 46">
            <a:extLst>
              <a:ext uri="{FF2B5EF4-FFF2-40B4-BE49-F238E27FC236}">
                <a16:creationId xmlns:a16="http://schemas.microsoft.com/office/drawing/2014/main" id="{CABAECBD-5411-91A2-FA10-B1F596632899}"/>
              </a:ext>
            </a:extLst>
          </p:cNvPr>
          <p:cNvSpPr txBox="1"/>
          <p:nvPr/>
        </p:nvSpPr>
        <p:spPr>
          <a:xfrm>
            <a:off x="6342085" y="5469390"/>
            <a:ext cx="1898277" cy="369332"/>
          </a:xfrm>
          <a:prstGeom prst="rect">
            <a:avLst/>
          </a:prstGeom>
          <a:noFill/>
        </p:spPr>
        <p:txBody>
          <a:bodyPr wrap="none" rtlCol="0">
            <a:spAutoFit/>
          </a:bodyPr>
          <a:lstStyle/>
          <a:p>
            <a:r>
              <a:rPr kumimoji="1" lang="en-US" altLang="ja-JP"/>
              <a:t>17:00</a:t>
            </a:r>
            <a:r>
              <a:rPr kumimoji="1" lang="ja-JP" altLang="en-US"/>
              <a:t>　土浦出発</a:t>
            </a:r>
            <a:endParaRPr kumimoji="1" lang="en-US" altLang="ja-JP"/>
          </a:p>
        </p:txBody>
      </p:sp>
      <p:sp>
        <p:nvSpPr>
          <p:cNvPr id="49" name="テキスト ボックス 48">
            <a:extLst>
              <a:ext uri="{FF2B5EF4-FFF2-40B4-BE49-F238E27FC236}">
                <a16:creationId xmlns:a16="http://schemas.microsoft.com/office/drawing/2014/main" id="{26245549-9728-4AD0-4D08-12060D1E8C03}"/>
              </a:ext>
            </a:extLst>
          </p:cNvPr>
          <p:cNvSpPr txBox="1"/>
          <p:nvPr/>
        </p:nvSpPr>
        <p:spPr>
          <a:xfrm>
            <a:off x="6975271" y="4023409"/>
            <a:ext cx="688009" cy="369332"/>
          </a:xfrm>
          <a:prstGeom prst="rect">
            <a:avLst/>
          </a:prstGeom>
          <a:noFill/>
        </p:spPr>
        <p:txBody>
          <a:bodyPr wrap="none" rtlCol="0">
            <a:spAutoFit/>
          </a:bodyPr>
          <a:lstStyle/>
          <a:p>
            <a:r>
              <a:rPr kumimoji="1" lang="en-US" altLang="ja-JP" b="1"/>
              <a:t>BBQ</a:t>
            </a:r>
          </a:p>
        </p:txBody>
      </p:sp>
      <p:sp>
        <p:nvSpPr>
          <p:cNvPr id="52" name="テキスト ボックス 51">
            <a:extLst>
              <a:ext uri="{FF2B5EF4-FFF2-40B4-BE49-F238E27FC236}">
                <a16:creationId xmlns:a16="http://schemas.microsoft.com/office/drawing/2014/main" id="{B564E8CA-86C5-2B39-A097-440E9C22A215}"/>
              </a:ext>
            </a:extLst>
          </p:cNvPr>
          <p:cNvSpPr txBox="1"/>
          <p:nvPr/>
        </p:nvSpPr>
        <p:spPr>
          <a:xfrm>
            <a:off x="6330581" y="4358282"/>
            <a:ext cx="2350439" cy="369332"/>
          </a:xfrm>
          <a:prstGeom prst="rect">
            <a:avLst/>
          </a:prstGeom>
          <a:noFill/>
        </p:spPr>
        <p:txBody>
          <a:bodyPr wrap="square">
            <a:spAutoFit/>
          </a:bodyPr>
          <a:lstStyle/>
          <a:p>
            <a:r>
              <a:rPr kumimoji="1" lang="en-US" altLang="ja-JP"/>
              <a:t>13:00</a:t>
            </a:r>
            <a:r>
              <a:rPr kumimoji="1" lang="ja-JP" altLang="en-US"/>
              <a:t>　</a:t>
            </a:r>
            <a:endParaRPr kumimoji="1" lang="en-US" altLang="ja-JP"/>
          </a:p>
        </p:txBody>
      </p:sp>
      <p:pic>
        <p:nvPicPr>
          <p:cNvPr id="54" name="グラフィックス 53" descr="サイクリング 単色塗りつぶし">
            <a:extLst>
              <a:ext uri="{FF2B5EF4-FFF2-40B4-BE49-F238E27FC236}">
                <a16:creationId xmlns:a16="http://schemas.microsoft.com/office/drawing/2014/main" id="{C9F0D259-65FC-6F07-FDAF-06B966B3CD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7261" y="4627112"/>
            <a:ext cx="487865" cy="502647"/>
          </a:xfrm>
          <a:prstGeom prst="rect">
            <a:avLst/>
          </a:prstGeom>
        </p:spPr>
      </p:pic>
      <p:sp>
        <p:nvSpPr>
          <p:cNvPr id="60" name="矢印: 右 59">
            <a:extLst>
              <a:ext uri="{FF2B5EF4-FFF2-40B4-BE49-F238E27FC236}">
                <a16:creationId xmlns:a16="http://schemas.microsoft.com/office/drawing/2014/main" id="{5516DDAB-AC58-1E71-7AED-7B3586F605D5}"/>
              </a:ext>
            </a:extLst>
          </p:cNvPr>
          <p:cNvSpPr/>
          <p:nvPr/>
        </p:nvSpPr>
        <p:spPr>
          <a:xfrm rot="5400000">
            <a:off x="6557031" y="5851111"/>
            <a:ext cx="375575" cy="270868"/>
          </a:xfrm>
          <a:prstGeom prst="rightArrow">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グラフィックス 60" descr="車 単色塗りつぶし">
            <a:extLst>
              <a:ext uri="{FF2B5EF4-FFF2-40B4-BE49-F238E27FC236}">
                <a16:creationId xmlns:a16="http://schemas.microsoft.com/office/drawing/2014/main" id="{67F9E2E9-5494-B696-4866-2BC7BA22B6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44586" y="5741213"/>
            <a:ext cx="502647" cy="502647"/>
          </a:xfrm>
          <a:prstGeom prst="rect">
            <a:avLst/>
          </a:prstGeom>
        </p:spPr>
      </p:pic>
      <p:sp>
        <p:nvSpPr>
          <p:cNvPr id="62" name="テキスト ボックス 61">
            <a:extLst>
              <a:ext uri="{FF2B5EF4-FFF2-40B4-BE49-F238E27FC236}">
                <a16:creationId xmlns:a16="http://schemas.microsoft.com/office/drawing/2014/main" id="{E500A26E-9A06-1A90-E4DA-358ED27C3FBB}"/>
              </a:ext>
            </a:extLst>
          </p:cNvPr>
          <p:cNvSpPr txBox="1"/>
          <p:nvPr/>
        </p:nvSpPr>
        <p:spPr>
          <a:xfrm>
            <a:off x="6342085" y="6191558"/>
            <a:ext cx="1955176" cy="369332"/>
          </a:xfrm>
          <a:prstGeom prst="rect">
            <a:avLst/>
          </a:prstGeom>
          <a:noFill/>
        </p:spPr>
        <p:txBody>
          <a:bodyPr wrap="square">
            <a:spAutoFit/>
          </a:bodyPr>
          <a:lstStyle/>
          <a:p>
            <a:r>
              <a:rPr kumimoji="1" lang="en-US" altLang="ja-JP"/>
              <a:t>19:00</a:t>
            </a:r>
            <a:r>
              <a:rPr kumimoji="1" lang="ja-JP" altLang="en-US"/>
              <a:t>　東京到着</a:t>
            </a:r>
            <a:endParaRPr kumimoji="1" lang="en-US" altLang="ja-JP"/>
          </a:p>
        </p:txBody>
      </p:sp>
      <p:sp>
        <p:nvSpPr>
          <p:cNvPr id="66" name="矢印: 右 65">
            <a:extLst>
              <a:ext uri="{FF2B5EF4-FFF2-40B4-BE49-F238E27FC236}">
                <a16:creationId xmlns:a16="http://schemas.microsoft.com/office/drawing/2014/main" id="{7C137CC9-A2ED-5D12-140F-6606B03EC007}"/>
              </a:ext>
            </a:extLst>
          </p:cNvPr>
          <p:cNvSpPr/>
          <p:nvPr/>
        </p:nvSpPr>
        <p:spPr>
          <a:xfrm rot="5400000">
            <a:off x="6544077" y="4793333"/>
            <a:ext cx="375575" cy="270868"/>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F7C0D1BC-54C4-4DB6-6CA0-DDABB25BE9EE}"/>
              </a:ext>
            </a:extLst>
          </p:cNvPr>
          <p:cNvSpPr txBox="1"/>
          <p:nvPr/>
        </p:nvSpPr>
        <p:spPr>
          <a:xfrm>
            <a:off x="4074528" y="4272679"/>
            <a:ext cx="1524776" cy="369332"/>
          </a:xfrm>
          <a:prstGeom prst="rect">
            <a:avLst/>
          </a:prstGeom>
          <a:noFill/>
        </p:spPr>
        <p:txBody>
          <a:bodyPr wrap="none" rtlCol="0">
            <a:spAutoFit/>
          </a:bodyPr>
          <a:lstStyle/>
          <a:p>
            <a:r>
              <a:rPr kumimoji="1" lang="ja-JP" altLang="en-US" b="1"/>
              <a:t>観光</a:t>
            </a:r>
            <a:r>
              <a:rPr lang="en-US" altLang="ja-JP" b="1"/>
              <a:t>(</a:t>
            </a:r>
            <a:r>
              <a:rPr lang="ja-JP" altLang="en-US" b="1"/>
              <a:t>霞ケ浦</a:t>
            </a:r>
            <a:r>
              <a:rPr lang="en-US" altLang="ja-JP" b="1"/>
              <a:t>)</a:t>
            </a:r>
            <a:endParaRPr kumimoji="1" lang="ja-JP" altLang="en-US" b="1"/>
          </a:p>
        </p:txBody>
      </p:sp>
      <p:pic>
        <p:nvPicPr>
          <p:cNvPr id="73" name="グラフィックス 72" descr="鶏もも肉 単色塗りつぶし">
            <a:extLst>
              <a:ext uri="{FF2B5EF4-FFF2-40B4-BE49-F238E27FC236}">
                <a16:creationId xmlns:a16="http://schemas.microsoft.com/office/drawing/2014/main" id="{90B707E9-6557-EB3C-6E0F-D6CD330082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31870" y="3903547"/>
            <a:ext cx="593990" cy="593990"/>
          </a:xfrm>
          <a:prstGeom prst="rect">
            <a:avLst/>
          </a:prstGeom>
        </p:spPr>
      </p:pic>
      <p:sp>
        <p:nvSpPr>
          <p:cNvPr id="80" name="テキスト ボックス 79">
            <a:extLst>
              <a:ext uri="{FF2B5EF4-FFF2-40B4-BE49-F238E27FC236}">
                <a16:creationId xmlns:a16="http://schemas.microsoft.com/office/drawing/2014/main" id="{9B1EED79-9D48-40F4-3DD7-06282E1BD904}"/>
              </a:ext>
            </a:extLst>
          </p:cNvPr>
          <p:cNvSpPr txBox="1"/>
          <p:nvPr/>
        </p:nvSpPr>
        <p:spPr>
          <a:xfrm>
            <a:off x="6834713" y="4747222"/>
            <a:ext cx="1625039" cy="369332"/>
          </a:xfrm>
          <a:prstGeom prst="rect">
            <a:avLst/>
          </a:prstGeom>
          <a:noFill/>
        </p:spPr>
        <p:txBody>
          <a:bodyPr wrap="square">
            <a:spAutoFit/>
          </a:bodyPr>
          <a:lstStyle/>
          <a:p>
            <a:r>
              <a:rPr kumimoji="1" lang="ja-JP" altLang="en-US" b="1"/>
              <a:t>サイクリング</a:t>
            </a:r>
            <a:endParaRPr lang="ja-JP" altLang="en-US" b="1"/>
          </a:p>
        </p:txBody>
      </p:sp>
      <p:sp>
        <p:nvSpPr>
          <p:cNvPr id="81" name="テキスト ボックス 80">
            <a:extLst>
              <a:ext uri="{FF2B5EF4-FFF2-40B4-BE49-F238E27FC236}">
                <a16:creationId xmlns:a16="http://schemas.microsoft.com/office/drawing/2014/main" id="{2AA33965-0D3A-1A69-3DBE-4C03783DF352}"/>
              </a:ext>
            </a:extLst>
          </p:cNvPr>
          <p:cNvSpPr txBox="1"/>
          <p:nvPr/>
        </p:nvSpPr>
        <p:spPr>
          <a:xfrm>
            <a:off x="6330581" y="5129759"/>
            <a:ext cx="744114" cy="369332"/>
          </a:xfrm>
          <a:prstGeom prst="rect">
            <a:avLst/>
          </a:prstGeom>
          <a:noFill/>
        </p:spPr>
        <p:txBody>
          <a:bodyPr wrap="none" rtlCol="0">
            <a:spAutoFit/>
          </a:bodyPr>
          <a:lstStyle/>
          <a:p>
            <a:r>
              <a:rPr kumimoji="1" lang="en-US" altLang="ja-JP"/>
              <a:t>16:00</a:t>
            </a:r>
            <a:endParaRPr kumimoji="1" lang="ja-JP" altLang="en-US"/>
          </a:p>
        </p:txBody>
      </p:sp>
      <p:sp>
        <p:nvSpPr>
          <p:cNvPr id="82" name="テキスト ボックス 81">
            <a:extLst>
              <a:ext uri="{FF2B5EF4-FFF2-40B4-BE49-F238E27FC236}">
                <a16:creationId xmlns:a16="http://schemas.microsoft.com/office/drawing/2014/main" id="{44C604CE-3E3A-ED0E-18D8-883AFA3544A5}"/>
              </a:ext>
            </a:extLst>
          </p:cNvPr>
          <p:cNvSpPr txBox="1"/>
          <p:nvPr/>
        </p:nvSpPr>
        <p:spPr>
          <a:xfrm>
            <a:off x="6347239" y="3689284"/>
            <a:ext cx="974947" cy="369332"/>
          </a:xfrm>
          <a:prstGeom prst="rect">
            <a:avLst/>
          </a:prstGeom>
          <a:noFill/>
        </p:spPr>
        <p:txBody>
          <a:bodyPr wrap="none" rtlCol="0">
            <a:spAutoFit/>
          </a:bodyPr>
          <a:lstStyle/>
          <a:p>
            <a:r>
              <a:rPr kumimoji="1" lang="en-US" altLang="ja-JP"/>
              <a:t>11:00</a:t>
            </a:r>
            <a:r>
              <a:rPr kumimoji="1" lang="ja-JP" altLang="en-US"/>
              <a:t>　</a:t>
            </a:r>
          </a:p>
        </p:txBody>
      </p:sp>
      <p:sp>
        <p:nvSpPr>
          <p:cNvPr id="83" name="矢印: 右 82">
            <a:extLst>
              <a:ext uri="{FF2B5EF4-FFF2-40B4-BE49-F238E27FC236}">
                <a16:creationId xmlns:a16="http://schemas.microsoft.com/office/drawing/2014/main" id="{CD90D076-1C8A-04C6-44EA-C529DB460C24}"/>
              </a:ext>
            </a:extLst>
          </p:cNvPr>
          <p:cNvSpPr/>
          <p:nvPr/>
        </p:nvSpPr>
        <p:spPr>
          <a:xfrm rot="5400000">
            <a:off x="6550103" y="4089995"/>
            <a:ext cx="375575" cy="270868"/>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F62BE20A-88A7-55D0-A2B1-48C020D8F64E}"/>
              </a:ext>
            </a:extLst>
          </p:cNvPr>
          <p:cNvSpPr txBox="1"/>
          <p:nvPr/>
        </p:nvSpPr>
        <p:spPr>
          <a:xfrm>
            <a:off x="507219" y="4374336"/>
            <a:ext cx="744114" cy="369332"/>
          </a:xfrm>
          <a:prstGeom prst="rect">
            <a:avLst/>
          </a:prstGeom>
          <a:noFill/>
        </p:spPr>
        <p:txBody>
          <a:bodyPr wrap="none" rtlCol="0">
            <a:spAutoFit/>
          </a:bodyPr>
          <a:lstStyle/>
          <a:p>
            <a:r>
              <a:rPr kumimoji="1" lang="en-US" altLang="ja-JP"/>
              <a:t>14:00</a:t>
            </a:r>
            <a:endParaRPr kumimoji="1" lang="ja-JP" altLang="en-US"/>
          </a:p>
        </p:txBody>
      </p:sp>
      <p:sp>
        <p:nvSpPr>
          <p:cNvPr id="87" name="矢印: 右 86">
            <a:extLst>
              <a:ext uri="{FF2B5EF4-FFF2-40B4-BE49-F238E27FC236}">
                <a16:creationId xmlns:a16="http://schemas.microsoft.com/office/drawing/2014/main" id="{56D517DB-46E7-AA40-F96C-AEC08AC1050A}"/>
              </a:ext>
            </a:extLst>
          </p:cNvPr>
          <p:cNvSpPr/>
          <p:nvPr/>
        </p:nvSpPr>
        <p:spPr>
          <a:xfrm rot="5400000">
            <a:off x="755387" y="4761683"/>
            <a:ext cx="375575" cy="270868"/>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53FE7E81-2B3C-95B4-029A-6898BDC65199}"/>
              </a:ext>
            </a:extLst>
          </p:cNvPr>
          <p:cNvSpPr txBox="1"/>
          <p:nvPr/>
        </p:nvSpPr>
        <p:spPr>
          <a:xfrm>
            <a:off x="510217" y="5149418"/>
            <a:ext cx="779751" cy="369332"/>
          </a:xfrm>
          <a:prstGeom prst="rect">
            <a:avLst/>
          </a:prstGeom>
          <a:noFill/>
        </p:spPr>
        <p:txBody>
          <a:bodyPr wrap="square">
            <a:spAutoFit/>
          </a:bodyPr>
          <a:lstStyle/>
          <a:p>
            <a:r>
              <a:rPr kumimoji="1" lang="en-US" altLang="ja-JP"/>
              <a:t>17:00</a:t>
            </a:r>
          </a:p>
        </p:txBody>
      </p:sp>
      <p:sp>
        <p:nvSpPr>
          <p:cNvPr id="90" name="テキスト ボックス 89">
            <a:extLst>
              <a:ext uri="{FF2B5EF4-FFF2-40B4-BE49-F238E27FC236}">
                <a16:creationId xmlns:a16="http://schemas.microsoft.com/office/drawing/2014/main" id="{5E50C8A4-DC5D-20F3-8B50-A55343DEA9DF}"/>
              </a:ext>
            </a:extLst>
          </p:cNvPr>
          <p:cNvSpPr txBox="1"/>
          <p:nvPr/>
        </p:nvSpPr>
        <p:spPr>
          <a:xfrm>
            <a:off x="1115254" y="4757189"/>
            <a:ext cx="646331" cy="369332"/>
          </a:xfrm>
          <a:prstGeom prst="rect">
            <a:avLst/>
          </a:prstGeom>
          <a:noFill/>
        </p:spPr>
        <p:txBody>
          <a:bodyPr wrap="none" rtlCol="0">
            <a:spAutoFit/>
          </a:bodyPr>
          <a:lstStyle/>
          <a:p>
            <a:r>
              <a:rPr kumimoji="1" lang="ja-JP" altLang="en-US" b="1"/>
              <a:t>農業</a:t>
            </a:r>
          </a:p>
        </p:txBody>
      </p:sp>
      <p:pic>
        <p:nvPicPr>
          <p:cNvPr id="92" name="グラフィックス 91" descr="農作物 単色塗りつぶし">
            <a:extLst>
              <a:ext uri="{FF2B5EF4-FFF2-40B4-BE49-F238E27FC236}">
                <a16:creationId xmlns:a16="http://schemas.microsoft.com/office/drawing/2014/main" id="{9C8EE617-1C8D-5326-9BD5-10DCF11D17E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31814" y="4592408"/>
            <a:ext cx="611133" cy="611133"/>
          </a:xfrm>
          <a:prstGeom prst="rect">
            <a:avLst/>
          </a:prstGeom>
        </p:spPr>
      </p:pic>
      <p:sp>
        <p:nvSpPr>
          <p:cNvPr id="96" name="テキスト ボックス 95">
            <a:extLst>
              <a:ext uri="{FF2B5EF4-FFF2-40B4-BE49-F238E27FC236}">
                <a16:creationId xmlns:a16="http://schemas.microsoft.com/office/drawing/2014/main" id="{40E07321-1621-E835-1028-A7BD474AE4C0}"/>
              </a:ext>
            </a:extLst>
          </p:cNvPr>
          <p:cNvSpPr txBox="1"/>
          <p:nvPr/>
        </p:nvSpPr>
        <p:spPr>
          <a:xfrm>
            <a:off x="507219" y="5683327"/>
            <a:ext cx="2722501" cy="646331"/>
          </a:xfrm>
          <a:prstGeom prst="rect">
            <a:avLst/>
          </a:prstGeom>
          <a:noFill/>
        </p:spPr>
        <p:txBody>
          <a:bodyPr wrap="square">
            <a:spAutoFit/>
          </a:bodyPr>
          <a:lstStyle/>
          <a:p>
            <a:r>
              <a:rPr kumimoji="1" lang="en-US" altLang="ja-JP"/>
              <a:t>21:30~22:00</a:t>
            </a:r>
            <a:r>
              <a:rPr kumimoji="1" lang="ja-JP" altLang="en-US"/>
              <a:t>　天体観測</a:t>
            </a:r>
            <a:endParaRPr kumimoji="1" lang="en-US" altLang="ja-JP"/>
          </a:p>
          <a:p>
            <a:r>
              <a:rPr kumimoji="1" lang="en-US" altLang="ja-JP"/>
              <a:t>23:00~</a:t>
            </a:r>
            <a:r>
              <a:rPr kumimoji="1" lang="ja-JP" altLang="en-US"/>
              <a:t>　就寝</a:t>
            </a:r>
            <a:endParaRPr kumimoji="1" lang="en-US" altLang="ja-JP"/>
          </a:p>
        </p:txBody>
      </p:sp>
      <p:sp>
        <p:nvSpPr>
          <p:cNvPr id="94" name="テキスト ボックス 93">
            <a:extLst>
              <a:ext uri="{FF2B5EF4-FFF2-40B4-BE49-F238E27FC236}">
                <a16:creationId xmlns:a16="http://schemas.microsoft.com/office/drawing/2014/main" id="{09950E2E-D9E5-B28F-54E9-960764CC8050}"/>
              </a:ext>
            </a:extLst>
          </p:cNvPr>
          <p:cNvSpPr txBox="1"/>
          <p:nvPr/>
        </p:nvSpPr>
        <p:spPr>
          <a:xfrm>
            <a:off x="507219" y="5425857"/>
            <a:ext cx="2410645" cy="369332"/>
          </a:xfrm>
          <a:prstGeom prst="rect">
            <a:avLst/>
          </a:prstGeom>
          <a:noFill/>
        </p:spPr>
        <p:txBody>
          <a:bodyPr wrap="square">
            <a:spAutoFit/>
          </a:bodyPr>
          <a:lstStyle/>
          <a:p>
            <a:r>
              <a:rPr kumimoji="1" lang="en-US" altLang="ja-JP"/>
              <a:t>19:00~21:00</a:t>
            </a:r>
            <a:r>
              <a:rPr kumimoji="1" lang="ja-JP" altLang="en-US"/>
              <a:t>　夕食</a:t>
            </a:r>
            <a:endParaRPr kumimoji="1" lang="en-US" altLang="ja-JP"/>
          </a:p>
        </p:txBody>
      </p:sp>
    </p:spTree>
    <p:extLst>
      <p:ext uri="{BB962C8B-B14F-4D97-AF65-F5344CB8AC3E}">
        <p14:creationId xmlns:p14="http://schemas.microsoft.com/office/powerpoint/2010/main" val="2671008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29A0DAC-545F-46E7-85D4-B6B8A8D8938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C618FA8-FEDB-9923-18E7-8CBA150C567F}"/>
              </a:ext>
            </a:extLst>
          </p:cNvPr>
          <p:cNvSpPr/>
          <p:nvPr/>
        </p:nvSpPr>
        <p:spPr>
          <a:xfrm>
            <a:off x="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 name="タイトル 1">
            <a:extLst>
              <a:ext uri="{FF2B5EF4-FFF2-40B4-BE49-F238E27FC236}">
                <a16:creationId xmlns:a16="http://schemas.microsoft.com/office/drawing/2014/main" id="{0C1B6A96-0D81-964C-619E-42603C919B8F}"/>
              </a:ext>
            </a:extLst>
          </p:cNvPr>
          <p:cNvSpPr>
            <a:spLocks noGrp="1"/>
          </p:cNvSpPr>
          <p:nvPr>
            <p:ph type="title"/>
          </p:nvPr>
        </p:nvSpPr>
        <p:spPr>
          <a:xfrm>
            <a:off x="678956" y="15764"/>
            <a:ext cx="7558127" cy="733913"/>
          </a:xfrm>
        </p:spPr>
        <p:txBody>
          <a:bodyPr>
            <a:normAutofit/>
          </a:bodyPr>
          <a:lstStyle/>
          <a:p>
            <a:r>
              <a:rPr kumimoji="1" lang="en-US" altLang="ja-JP" sz="3300" b="1" err="1"/>
              <a:t>FUnding</a:t>
            </a:r>
            <a:r>
              <a:rPr lang="ja-JP" altLang="en-US" sz="3300" b="1"/>
              <a:t>：</a:t>
            </a:r>
            <a:r>
              <a:rPr kumimoji="1" lang="ja-JP" altLang="en-US" sz="3300" b="1"/>
              <a:t>観光　一泊二日</a:t>
            </a:r>
            <a:r>
              <a:rPr lang="ja-JP" altLang="en-US" sz="3300" b="1"/>
              <a:t>観光パック</a:t>
            </a:r>
            <a:endParaRPr kumimoji="1" lang="ja-JP" altLang="en-US" sz="3300" b="1"/>
          </a:p>
        </p:txBody>
      </p:sp>
      <p:sp>
        <p:nvSpPr>
          <p:cNvPr id="3" name="スライド番号プレースホルダー 2">
            <a:extLst>
              <a:ext uri="{FF2B5EF4-FFF2-40B4-BE49-F238E27FC236}">
                <a16:creationId xmlns:a16="http://schemas.microsoft.com/office/drawing/2014/main" id="{18D8C975-642C-5C60-7C78-F47A4A57CC1D}"/>
              </a:ext>
            </a:extLst>
          </p:cNvPr>
          <p:cNvSpPr>
            <a:spLocks noGrp="1"/>
          </p:cNvSpPr>
          <p:nvPr>
            <p:ph type="sldNum" sz="quarter" idx="12"/>
          </p:nvPr>
        </p:nvSpPr>
        <p:spPr/>
        <p:txBody>
          <a:bodyPr/>
          <a:lstStyle/>
          <a:p>
            <a:fld id="{6BD45834-25AE-4381-9C8C-B34EDB8A8649}" type="slidenum">
              <a:rPr lang="ja-JP" altLang="en-US" smtClean="0"/>
              <a:pPr/>
              <a:t>35</a:t>
            </a:fld>
            <a:endParaRPr lang="ja-JP" altLang="en-US"/>
          </a:p>
        </p:txBody>
      </p:sp>
      <p:sp>
        <p:nvSpPr>
          <p:cNvPr id="6" name="テキスト ボックス 5">
            <a:extLst>
              <a:ext uri="{FF2B5EF4-FFF2-40B4-BE49-F238E27FC236}">
                <a16:creationId xmlns:a16="http://schemas.microsoft.com/office/drawing/2014/main" id="{E557F59D-3072-C917-2F78-A7933E898D85}"/>
              </a:ext>
            </a:extLst>
          </p:cNvPr>
          <p:cNvSpPr txBox="1"/>
          <p:nvPr/>
        </p:nvSpPr>
        <p:spPr>
          <a:xfrm>
            <a:off x="497386" y="983099"/>
            <a:ext cx="8142134" cy="646331"/>
          </a:xfrm>
          <a:prstGeom prst="rect">
            <a:avLst/>
          </a:prstGeom>
          <a:noFill/>
        </p:spPr>
        <p:txBody>
          <a:bodyPr wrap="square" lIns="91440" tIns="45720" rIns="91440" bIns="45720" anchor="t">
            <a:spAutoFit/>
          </a:bodyPr>
          <a:lstStyle/>
          <a:p>
            <a:pPr algn="ctr"/>
            <a:r>
              <a:rPr lang="ja-JP" altLang="en-US" sz="3600" b="1">
                <a:solidFill>
                  <a:schemeClr val="accent6">
                    <a:lumMod val="60000"/>
                    <a:lumOff val="40000"/>
                  </a:schemeClr>
                </a:solidFill>
                <a:ea typeface="游ゴシック"/>
              </a:rPr>
              <a:t>自然</a:t>
            </a:r>
            <a:r>
              <a:rPr lang="en-US" altLang="ja-JP" sz="2800" b="1">
                <a:ea typeface="游ゴシック"/>
              </a:rPr>
              <a:t>×</a:t>
            </a:r>
            <a:r>
              <a:rPr lang="ja-JP" altLang="en-US" sz="3600" b="1">
                <a:solidFill>
                  <a:schemeClr val="accent1">
                    <a:lumMod val="60000"/>
                    <a:lumOff val="40000"/>
                  </a:schemeClr>
                </a:solidFill>
                <a:ea typeface="游ゴシック"/>
              </a:rPr>
              <a:t>水</a:t>
            </a:r>
            <a:r>
              <a:rPr lang="en-US" altLang="ja-JP" sz="2800" b="1">
                <a:ea typeface="游ゴシック"/>
              </a:rPr>
              <a:t>×</a:t>
            </a:r>
            <a:r>
              <a:rPr lang="ja-JP" altLang="en-US" sz="3600" b="1">
                <a:solidFill>
                  <a:schemeClr val="accent5"/>
                </a:solidFill>
                <a:ea typeface="游ゴシック"/>
              </a:rPr>
              <a:t>歴史</a:t>
            </a:r>
            <a:r>
              <a:rPr lang="en-US" altLang="ja-JP" sz="2400" b="1">
                <a:ea typeface="游ゴシック"/>
              </a:rPr>
              <a:t>×</a:t>
            </a:r>
            <a:r>
              <a:rPr lang="ja-JP" altLang="en-US" sz="3200" b="1">
                <a:ea typeface="游ゴシック"/>
              </a:rPr>
              <a:t>自転車　土浦巡り</a:t>
            </a:r>
          </a:p>
        </p:txBody>
      </p:sp>
      <p:sp>
        <p:nvSpPr>
          <p:cNvPr id="9" name="テキスト ボックス 8">
            <a:extLst>
              <a:ext uri="{FF2B5EF4-FFF2-40B4-BE49-F238E27FC236}">
                <a16:creationId xmlns:a16="http://schemas.microsoft.com/office/drawing/2014/main" id="{3C09751F-EBDE-2444-C6C5-B3EF44433577}"/>
              </a:ext>
            </a:extLst>
          </p:cNvPr>
          <p:cNvSpPr txBox="1"/>
          <p:nvPr/>
        </p:nvSpPr>
        <p:spPr>
          <a:xfrm>
            <a:off x="-3688878" y="1643838"/>
            <a:ext cx="2211572" cy="369332"/>
          </a:xfrm>
          <a:prstGeom prst="rect">
            <a:avLst/>
          </a:prstGeom>
          <a:noFill/>
        </p:spPr>
        <p:txBody>
          <a:bodyPr wrap="square">
            <a:spAutoFit/>
          </a:bodyPr>
          <a:lstStyle/>
          <a:p>
            <a:r>
              <a:rPr kumimoji="1" lang="ja-JP" altLang="en-US"/>
              <a:t>ターゲット</a:t>
            </a:r>
            <a:endParaRPr kumimoji="1" lang="en-US" altLang="ja-JP"/>
          </a:p>
        </p:txBody>
      </p:sp>
      <p:sp>
        <p:nvSpPr>
          <p:cNvPr id="10" name="テキスト ボックス 9">
            <a:extLst>
              <a:ext uri="{FF2B5EF4-FFF2-40B4-BE49-F238E27FC236}">
                <a16:creationId xmlns:a16="http://schemas.microsoft.com/office/drawing/2014/main" id="{08002C73-B4D7-889B-01EE-87BB7C98B9D2}"/>
              </a:ext>
            </a:extLst>
          </p:cNvPr>
          <p:cNvSpPr txBox="1"/>
          <p:nvPr/>
        </p:nvSpPr>
        <p:spPr>
          <a:xfrm>
            <a:off x="-3688878" y="2013170"/>
            <a:ext cx="3189767" cy="369332"/>
          </a:xfrm>
          <a:prstGeom prst="rect">
            <a:avLst/>
          </a:prstGeom>
          <a:noFill/>
        </p:spPr>
        <p:txBody>
          <a:bodyPr wrap="square">
            <a:spAutoFit/>
          </a:bodyPr>
          <a:lstStyle/>
          <a:p>
            <a:r>
              <a:rPr kumimoji="1" lang="ja-JP" altLang="en-US"/>
              <a:t>東京に住んでる誰か（仮）</a:t>
            </a:r>
            <a:endParaRPr kumimoji="1" lang="en-US" altLang="ja-JP"/>
          </a:p>
        </p:txBody>
      </p:sp>
      <p:sp>
        <p:nvSpPr>
          <p:cNvPr id="11" name="テキスト ボックス 10">
            <a:extLst>
              <a:ext uri="{FF2B5EF4-FFF2-40B4-BE49-F238E27FC236}">
                <a16:creationId xmlns:a16="http://schemas.microsoft.com/office/drawing/2014/main" id="{FA558842-24F7-C9AA-B4D4-4A469D59929F}"/>
              </a:ext>
            </a:extLst>
          </p:cNvPr>
          <p:cNvSpPr txBox="1"/>
          <p:nvPr/>
        </p:nvSpPr>
        <p:spPr>
          <a:xfrm>
            <a:off x="-3748047" y="2751834"/>
            <a:ext cx="3859618" cy="3416320"/>
          </a:xfrm>
          <a:prstGeom prst="rect">
            <a:avLst/>
          </a:prstGeom>
          <a:noFill/>
        </p:spPr>
        <p:txBody>
          <a:bodyPr wrap="square" lIns="91440" tIns="45720" rIns="91440" bIns="45720" anchor="t">
            <a:spAutoFit/>
          </a:bodyPr>
          <a:lstStyle/>
          <a:p>
            <a:r>
              <a:rPr lang="ja-JP" altLang="en-US"/>
              <a:t>事業内容</a:t>
            </a:r>
            <a:endParaRPr lang="en-US" altLang="ja-JP"/>
          </a:p>
          <a:p>
            <a:r>
              <a:rPr kumimoji="1" lang="ja-JP" altLang="en-US"/>
              <a:t>以下</a:t>
            </a:r>
            <a:endParaRPr kumimoji="1" lang="en-US" altLang="ja-JP"/>
          </a:p>
          <a:p>
            <a:endParaRPr lang="en-US" altLang="ja-JP"/>
          </a:p>
          <a:p>
            <a:r>
              <a:rPr kumimoji="1" lang="ja-JP" altLang="en-US"/>
              <a:t>・ペルソナをたてて</a:t>
            </a:r>
            <a:r>
              <a:rPr lang="ja-JP" altLang="en-US"/>
              <a:t>具体的な観光ムーブを説明すればわかりやすい</a:t>
            </a:r>
            <a:endParaRPr lang="en-US" altLang="ja-JP"/>
          </a:p>
          <a:p>
            <a:endParaRPr lang="en-US" altLang="ja-JP"/>
          </a:p>
          <a:p>
            <a:r>
              <a:rPr lang="ja-JP" altLang="en-US"/>
              <a:t>・運営形態やお金の動きもかんがえられたらベスト！</a:t>
            </a:r>
            <a:endParaRPr lang="en-US" altLang="ja-JP"/>
          </a:p>
          <a:p>
            <a:endParaRPr kumimoji="1" lang="en-US" altLang="ja-JP"/>
          </a:p>
          <a:p>
            <a:endParaRPr kumimoji="1" lang="en-US" altLang="ja-JP"/>
          </a:p>
          <a:p>
            <a:r>
              <a:rPr lang="en-US" altLang="ja-JP" err="1">
                <a:ea typeface="游ゴシック"/>
              </a:rPr>
              <a:t>市が観光農園の支援</a:t>
            </a:r>
            <a:endParaRPr lang="en-US" altLang="ja-JP"/>
          </a:p>
          <a:p>
            <a:r>
              <a:rPr lang="en-US" altLang="ja-JP">
                <a:ea typeface="游ゴシック"/>
              </a:rPr>
              <a:t>土浦１校ヨット部と交流</a:t>
            </a:r>
            <a:endParaRPr kumimoji="1" lang="en-US" altLang="ja-JP"/>
          </a:p>
        </p:txBody>
      </p:sp>
      <p:grpSp>
        <p:nvGrpSpPr>
          <p:cNvPr id="8" name="グループ化 7">
            <a:extLst>
              <a:ext uri="{FF2B5EF4-FFF2-40B4-BE49-F238E27FC236}">
                <a16:creationId xmlns:a16="http://schemas.microsoft.com/office/drawing/2014/main" id="{55DC1C41-C341-3B81-EC04-2C617877BDDA}"/>
              </a:ext>
            </a:extLst>
          </p:cNvPr>
          <p:cNvGrpSpPr/>
          <p:nvPr/>
        </p:nvGrpSpPr>
        <p:grpSpPr>
          <a:xfrm>
            <a:off x="85884" y="96721"/>
            <a:ext cx="573840" cy="573840"/>
            <a:chOff x="138108" y="1536344"/>
            <a:chExt cx="861849" cy="861849"/>
          </a:xfrm>
        </p:grpSpPr>
        <p:sp>
          <p:nvSpPr>
            <p:cNvPr id="12" name="楕円 11">
              <a:extLst>
                <a:ext uri="{FF2B5EF4-FFF2-40B4-BE49-F238E27FC236}">
                  <a16:creationId xmlns:a16="http://schemas.microsoft.com/office/drawing/2014/main" id="{3AE65201-C5C0-3CE7-341F-FEA4EB31EB29}"/>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A8935D63-8033-0DBE-161F-66914200D49F}"/>
                </a:ext>
              </a:extLst>
            </p:cNvPr>
            <p:cNvGrpSpPr/>
            <p:nvPr/>
          </p:nvGrpSpPr>
          <p:grpSpPr>
            <a:xfrm>
              <a:off x="515689" y="1620019"/>
              <a:ext cx="106686" cy="693788"/>
              <a:chOff x="515689" y="1620019"/>
              <a:chExt cx="106686" cy="693788"/>
            </a:xfrm>
            <a:solidFill>
              <a:schemeClr val="bg1"/>
            </a:solidFill>
          </p:grpSpPr>
          <p:sp>
            <p:nvSpPr>
              <p:cNvPr id="21" name="楕円 20">
                <a:extLst>
                  <a:ext uri="{FF2B5EF4-FFF2-40B4-BE49-F238E27FC236}">
                    <a16:creationId xmlns:a16="http://schemas.microsoft.com/office/drawing/2014/main" id="{D3605F24-3F17-0A98-2F3C-599BB2F8A8E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4ED84DF0-C680-8CDE-F163-69CC023430D0}"/>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3881563A-D610-BA9B-D0ED-E48DFEE9BAA1}"/>
                </a:ext>
              </a:extLst>
            </p:cNvPr>
            <p:cNvGrpSpPr/>
            <p:nvPr/>
          </p:nvGrpSpPr>
          <p:grpSpPr>
            <a:xfrm rot="7084715">
              <a:off x="515689" y="1620374"/>
              <a:ext cx="106686" cy="693788"/>
              <a:chOff x="515689" y="1620019"/>
              <a:chExt cx="106686" cy="693788"/>
            </a:xfrm>
            <a:solidFill>
              <a:schemeClr val="bg1"/>
            </a:solidFill>
          </p:grpSpPr>
          <p:sp>
            <p:nvSpPr>
              <p:cNvPr id="19" name="楕円 18">
                <a:extLst>
                  <a:ext uri="{FF2B5EF4-FFF2-40B4-BE49-F238E27FC236}">
                    <a16:creationId xmlns:a16="http://schemas.microsoft.com/office/drawing/2014/main" id="{E6AFA791-1E71-D8FA-7A42-8423B3675490}"/>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D251F295-5FD0-3BCB-E0B5-8B7ED1F665CF}"/>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CACD30F1-94E9-F9EF-A26A-BA7AE86101A6}"/>
                </a:ext>
              </a:extLst>
            </p:cNvPr>
            <p:cNvGrpSpPr/>
            <p:nvPr/>
          </p:nvGrpSpPr>
          <p:grpSpPr>
            <a:xfrm rot="3554011">
              <a:off x="518409" y="1620019"/>
              <a:ext cx="106686" cy="693788"/>
              <a:chOff x="515689" y="1620019"/>
              <a:chExt cx="106686" cy="693788"/>
            </a:xfrm>
            <a:solidFill>
              <a:schemeClr val="bg1"/>
            </a:solidFill>
          </p:grpSpPr>
          <p:sp>
            <p:nvSpPr>
              <p:cNvPr id="17" name="楕円 16">
                <a:extLst>
                  <a:ext uri="{FF2B5EF4-FFF2-40B4-BE49-F238E27FC236}">
                    <a16:creationId xmlns:a16="http://schemas.microsoft.com/office/drawing/2014/main" id="{03ABA814-93E1-86F4-FF29-7B5F0CFE8F9E}"/>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D70ACEFC-1F7E-B667-07AB-3233591C97DA}"/>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楕円 15">
              <a:extLst>
                <a:ext uri="{FF2B5EF4-FFF2-40B4-BE49-F238E27FC236}">
                  <a16:creationId xmlns:a16="http://schemas.microsoft.com/office/drawing/2014/main" id="{64777CBB-47E5-35A3-AFD6-B9CF79DA1D9D}"/>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a:extLst>
              <a:ext uri="{FF2B5EF4-FFF2-40B4-BE49-F238E27FC236}">
                <a16:creationId xmlns:a16="http://schemas.microsoft.com/office/drawing/2014/main" id="{C4BDE8AD-24CF-B8BB-114E-305F6569A607}"/>
              </a:ext>
            </a:extLst>
          </p:cNvPr>
          <p:cNvSpPr/>
          <p:nvPr/>
        </p:nvSpPr>
        <p:spPr>
          <a:xfrm>
            <a:off x="3846298" y="1825325"/>
            <a:ext cx="5081953" cy="4730261"/>
          </a:xfrm>
          <a:prstGeom prst="rect">
            <a:avLst/>
          </a:prstGeom>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rgbClr val="BFBFBF"/>
              </a:solidFill>
            </a:endParaRPr>
          </a:p>
        </p:txBody>
      </p:sp>
      <p:pic>
        <p:nvPicPr>
          <p:cNvPr id="24" name="図 23" descr="山々の黒い影&#10;&#10;説明は自動で生成されたものです">
            <a:extLst>
              <a:ext uri="{FF2B5EF4-FFF2-40B4-BE49-F238E27FC236}">
                <a16:creationId xmlns:a16="http://schemas.microsoft.com/office/drawing/2014/main" id="{8EEFB31F-7701-A6DA-8A27-0E8BEFED73BA}"/>
              </a:ext>
            </a:extLst>
          </p:cNvPr>
          <p:cNvPicPr>
            <a:picLocks noChangeAspect="1"/>
          </p:cNvPicPr>
          <p:nvPr/>
        </p:nvPicPr>
        <p:blipFill>
          <a:blip r:embed="rId3"/>
          <a:stretch>
            <a:fillRect/>
          </a:stretch>
        </p:blipFill>
        <p:spPr>
          <a:xfrm>
            <a:off x="5357277" y="3341630"/>
            <a:ext cx="2241791" cy="2167086"/>
          </a:xfrm>
          <a:prstGeom prst="rect">
            <a:avLst/>
          </a:prstGeom>
        </p:spPr>
      </p:pic>
      <p:sp>
        <p:nvSpPr>
          <p:cNvPr id="25" name="正方形/長方形 24">
            <a:extLst>
              <a:ext uri="{FF2B5EF4-FFF2-40B4-BE49-F238E27FC236}">
                <a16:creationId xmlns:a16="http://schemas.microsoft.com/office/drawing/2014/main" id="{D1A5D345-2219-502B-DFF2-858805C391C9}"/>
              </a:ext>
            </a:extLst>
          </p:cNvPr>
          <p:cNvSpPr/>
          <p:nvPr/>
        </p:nvSpPr>
        <p:spPr>
          <a:xfrm>
            <a:off x="3845168" y="1834661"/>
            <a:ext cx="1811215" cy="38686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ea typeface="游ゴシック"/>
              </a:rPr>
              <a:t>モデルコース</a:t>
            </a:r>
            <a:endParaRPr lang="ja-JP" altLang="en-US" sz="2000" b="1"/>
          </a:p>
        </p:txBody>
      </p:sp>
      <p:sp>
        <p:nvSpPr>
          <p:cNvPr id="26" name="テキスト ボックス 25">
            <a:extLst>
              <a:ext uri="{FF2B5EF4-FFF2-40B4-BE49-F238E27FC236}">
                <a16:creationId xmlns:a16="http://schemas.microsoft.com/office/drawing/2014/main" id="{5826C098-B96B-3D69-892B-D9CA6458CD20}"/>
              </a:ext>
            </a:extLst>
          </p:cNvPr>
          <p:cNvSpPr txBox="1"/>
          <p:nvPr/>
        </p:nvSpPr>
        <p:spPr>
          <a:xfrm>
            <a:off x="3756096" y="3128433"/>
            <a:ext cx="20222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a:ea typeface="游ゴシック"/>
              </a:rPr>
              <a:t>土浦式</a:t>
            </a:r>
            <a:endParaRPr lang="en-US" altLang="ja-JP">
              <a:ea typeface="游ゴシック"/>
            </a:endParaRPr>
          </a:p>
          <a:p>
            <a:pPr algn="ctr"/>
            <a:r>
              <a:rPr lang="ja-JP" altLang="en-US">
                <a:ea typeface="游ゴシック"/>
              </a:rPr>
              <a:t>クラインガルテン</a:t>
            </a:r>
          </a:p>
        </p:txBody>
      </p:sp>
      <p:pic>
        <p:nvPicPr>
          <p:cNvPr id="28" name="グラフィックス 27" descr="農場の光景 単色塗りつぶし">
            <a:extLst>
              <a:ext uri="{FF2B5EF4-FFF2-40B4-BE49-F238E27FC236}">
                <a16:creationId xmlns:a16="http://schemas.microsoft.com/office/drawing/2014/main" id="{BAE26977-EC00-A313-6A02-A0D28D0CB0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8971" y="2333171"/>
            <a:ext cx="914400" cy="914400"/>
          </a:xfrm>
          <a:prstGeom prst="rect">
            <a:avLst/>
          </a:prstGeom>
        </p:spPr>
      </p:pic>
      <p:pic>
        <p:nvPicPr>
          <p:cNvPr id="29" name="グラフィックス 28" descr="農作物 単色塗りつぶし">
            <a:extLst>
              <a:ext uri="{FF2B5EF4-FFF2-40B4-BE49-F238E27FC236}">
                <a16:creationId xmlns:a16="http://schemas.microsoft.com/office/drawing/2014/main" id="{2B1B2141-3566-B7DA-0448-224C785EA9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6818" y="2294618"/>
            <a:ext cx="914400" cy="914400"/>
          </a:xfrm>
          <a:prstGeom prst="rect">
            <a:avLst/>
          </a:prstGeom>
        </p:spPr>
      </p:pic>
      <p:sp>
        <p:nvSpPr>
          <p:cNvPr id="30" name="テキスト ボックス 29">
            <a:extLst>
              <a:ext uri="{FF2B5EF4-FFF2-40B4-BE49-F238E27FC236}">
                <a16:creationId xmlns:a16="http://schemas.microsoft.com/office/drawing/2014/main" id="{9CDCE1E0-0935-3B69-1968-12CBE439912B}"/>
              </a:ext>
            </a:extLst>
          </p:cNvPr>
          <p:cNvSpPr txBox="1"/>
          <p:nvPr/>
        </p:nvSpPr>
        <p:spPr>
          <a:xfrm>
            <a:off x="6653682" y="3244779"/>
            <a:ext cx="20222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a:ea typeface="游ゴシック"/>
              </a:rPr>
              <a:t>農業体験</a:t>
            </a:r>
          </a:p>
        </p:txBody>
      </p:sp>
      <p:pic>
        <p:nvPicPr>
          <p:cNvPr id="31" name="グラフィックス 30" descr="ヨット 単色塗りつぶし">
            <a:extLst>
              <a:ext uri="{FF2B5EF4-FFF2-40B4-BE49-F238E27FC236}">
                <a16:creationId xmlns:a16="http://schemas.microsoft.com/office/drawing/2014/main" id="{5D7376D0-472D-3887-654A-2AEF72E405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71657" y="5076372"/>
            <a:ext cx="914400" cy="914400"/>
          </a:xfrm>
          <a:prstGeom prst="rect">
            <a:avLst/>
          </a:prstGeom>
        </p:spPr>
      </p:pic>
      <p:sp>
        <p:nvSpPr>
          <p:cNvPr id="32" name="テキスト ボックス 31">
            <a:extLst>
              <a:ext uri="{FF2B5EF4-FFF2-40B4-BE49-F238E27FC236}">
                <a16:creationId xmlns:a16="http://schemas.microsoft.com/office/drawing/2014/main" id="{EF72A1A2-2558-4449-611A-06A66B125AA4}"/>
              </a:ext>
            </a:extLst>
          </p:cNvPr>
          <p:cNvSpPr txBox="1"/>
          <p:nvPr/>
        </p:nvSpPr>
        <p:spPr>
          <a:xfrm>
            <a:off x="6595628" y="5930609"/>
            <a:ext cx="2298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a:ea typeface="游ゴシック"/>
              </a:rPr>
              <a:t>ウォーター</a:t>
            </a:r>
            <a:endParaRPr lang="en-US" altLang="ja-JP">
              <a:ea typeface="游ゴシック"/>
            </a:endParaRPr>
          </a:p>
          <a:p>
            <a:pPr algn="ctr"/>
            <a:r>
              <a:rPr lang="ja-JP" altLang="en-US">
                <a:ea typeface="游ゴシック"/>
              </a:rPr>
              <a:t>スポーツ</a:t>
            </a:r>
          </a:p>
        </p:txBody>
      </p:sp>
      <p:pic>
        <p:nvPicPr>
          <p:cNvPr id="33" name="グラフィックス 32" descr="山の光景 単色塗りつぶし">
            <a:extLst>
              <a:ext uri="{FF2B5EF4-FFF2-40B4-BE49-F238E27FC236}">
                <a16:creationId xmlns:a16="http://schemas.microsoft.com/office/drawing/2014/main" id="{AFF04E87-E89C-9BF6-872B-40FB95FB48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88971" y="5076371"/>
            <a:ext cx="914400" cy="914400"/>
          </a:xfrm>
          <a:prstGeom prst="rect">
            <a:avLst/>
          </a:prstGeom>
        </p:spPr>
      </p:pic>
      <p:sp>
        <p:nvSpPr>
          <p:cNvPr id="34" name="テキスト ボックス 33">
            <a:extLst>
              <a:ext uri="{FF2B5EF4-FFF2-40B4-BE49-F238E27FC236}">
                <a16:creationId xmlns:a16="http://schemas.microsoft.com/office/drawing/2014/main" id="{F40F1306-FBC6-4116-E2BA-737CCFE162BA}"/>
              </a:ext>
            </a:extLst>
          </p:cNvPr>
          <p:cNvSpPr txBox="1"/>
          <p:nvPr/>
        </p:nvSpPr>
        <p:spPr>
          <a:xfrm>
            <a:off x="4178997" y="5987980"/>
            <a:ext cx="1136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rPr>
              <a:t>歴史観光</a:t>
            </a:r>
          </a:p>
        </p:txBody>
      </p:sp>
      <p:sp>
        <p:nvSpPr>
          <p:cNvPr id="36" name="矢印: 折線 35">
            <a:extLst>
              <a:ext uri="{FF2B5EF4-FFF2-40B4-BE49-F238E27FC236}">
                <a16:creationId xmlns:a16="http://schemas.microsoft.com/office/drawing/2014/main" id="{EDC8D170-5FE8-DE57-6F9E-4CCD1BBED1EC}"/>
              </a:ext>
            </a:extLst>
          </p:cNvPr>
          <p:cNvSpPr/>
          <p:nvPr/>
        </p:nvSpPr>
        <p:spPr>
          <a:xfrm rot="8220000">
            <a:off x="7659914" y="4096657"/>
            <a:ext cx="460828" cy="515256"/>
          </a:xfrm>
          <a:prstGeom prst="ben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7" name="矢印: 折線 36">
            <a:extLst>
              <a:ext uri="{FF2B5EF4-FFF2-40B4-BE49-F238E27FC236}">
                <a16:creationId xmlns:a16="http://schemas.microsoft.com/office/drawing/2014/main" id="{EE05ABE3-31A6-EE8A-C064-96F451379C2D}"/>
              </a:ext>
            </a:extLst>
          </p:cNvPr>
          <p:cNvSpPr/>
          <p:nvPr/>
        </p:nvSpPr>
        <p:spPr>
          <a:xfrm rot="13500000">
            <a:off x="6150427" y="5453742"/>
            <a:ext cx="460828" cy="515256"/>
          </a:xfrm>
          <a:prstGeom prst="ben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8" name="矢印: 折線 37">
            <a:extLst>
              <a:ext uri="{FF2B5EF4-FFF2-40B4-BE49-F238E27FC236}">
                <a16:creationId xmlns:a16="http://schemas.microsoft.com/office/drawing/2014/main" id="{277E6E49-2500-F70A-BCDC-69D9715DAEAF}"/>
              </a:ext>
            </a:extLst>
          </p:cNvPr>
          <p:cNvSpPr/>
          <p:nvPr/>
        </p:nvSpPr>
        <p:spPr>
          <a:xfrm rot="18900000">
            <a:off x="4517570" y="4096656"/>
            <a:ext cx="460828" cy="515256"/>
          </a:xfrm>
          <a:prstGeom prst="ben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9" name="矢印: 折線 38">
            <a:extLst>
              <a:ext uri="{FF2B5EF4-FFF2-40B4-BE49-F238E27FC236}">
                <a16:creationId xmlns:a16="http://schemas.microsoft.com/office/drawing/2014/main" id="{F29279E7-3786-3B88-93A9-5063FDD87487}"/>
              </a:ext>
            </a:extLst>
          </p:cNvPr>
          <p:cNvSpPr/>
          <p:nvPr/>
        </p:nvSpPr>
        <p:spPr>
          <a:xfrm rot="2700000">
            <a:off x="6077856" y="2645228"/>
            <a:ext cx="460828" cy="515256"/>
          </a:xfrm>
          <a:prstGeom prst="ben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pic>
        <p:nvPicPr>
          <p:cNvPr id="41" name="グラフィックス 40" descr="サイクリング 単色塗りつぶし">
            <a:extLst>
              <a:ext uri="{FF2B5EF4-FFF2-40B4-BE49-F238E27FC236}">
                <a16:creationId xmlns:a16="http://schemas.microsoft.com/office/drawing/2014/main" id="{1A6D3913-B0E3-B632-E0F8-AB2A9EFF2E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820000">
            <a:off x="8173352" y="4109700"/>
            <a:ext cx="478973" cy="493486"/>
          </a:xfrm>
          <a:prstGeom prst="rect">
            <a:avLst/>
          </a:prstGeom>
        </p:spPr>
      </p:pic>
      <p:pic>
        <p:nvPicPr>
          <p:cNvPr id="42" name="グラフィックス 41" descr="サイクリング 単色塗りつぶし">
            <a:extLst>
              <a:ext uri="{FF2B5EF4-FFF2-40B4-BE49-F238E27FC236}">
                <a16:creationId xmlns:a16="http://schemas.microsoft.com/office/drawing/2014/main" id="{B22BCAB9-B482-0C77-242E-D24C8213AF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4920000">
            <a:off x="4051294" y="4102442"/>
            <a:ext cx="478973" cy="493486"/>
          </a:xfrm>
          <a:prstGeom prst="rect">
            <a:avLst/>
          </a:prstGeom>
        </p:spPr>
      </p:pic>
      <p:pic>
        <p:nvPicPr>
          <p:cNvPr id="43" name="グラフィックス 42" descr="サイクリング 単色塗りつぶし">
            <a:extLst>
              <a:ext uri="{FF2B5EF4-FFF2-40B4-BE49-F238E27FC236}">
                <a16:creationId xmlns:a16="http://schemas.microsoft.com/office/drawing/2014/main" id="{EC042CF8-6968-BA1C-145D-6A865F41DDB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300000">
            <a:off x="6068781" y="2215586"/>
            <a:ext cx="478973" cy="493486"/>
          </a:xfrm>
          <a:prstGeom prst="rect">
            <a:avLst/>
          </a:prstGeom>
        </p:spPr>
      </p:pic>
      <p:pic>
        <p:nvPicPr>
          <p:cNvPr id="44" name="グラフィックス 43" descr="サイクリング 単色塗りつぶし">
            <a:extLst>
              <a:ext uri="{FF2B5EF4-FFF2-40B4-BE49-F238E27FC236}">
                <a16:creationId xmlns:a16="http://schemas.microsoft.com/office/drawing/2014/main" id="{AF100208-134C-7CCD-73BA-1344A8B75DB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1160000">
            <a:off x="6141352" y="6011071"/>
            <a:ext cx="478973" cy="493486"/>
          </a:xfrm>
          <a:prstGeom prst="rect">
            <a:avLst/>
          </a:prstGeom>
        </p:spPr>
      </p:pic>
      <p:sp>
        <p:nvSpPr>
          <p:cNvPr id="45" name="正方形/長方形 44">
            <a:extLst>
              <a:ext uri="{FF2B5EF4-FFF2-40B4-BE49-F238E27FC236}">
                <a16:creationId xmlns:a16="http://schemas.microsoft.com/office/drawing/2014/main" id="{88D46B84-E980-22AA-BFBF-A66727B57B97}"/>
              </a:ext>
            </a:extLst>
          </p:cNvPr>
          <p:cNvSpPr/>
          <p:nvPr/>
        </p:nvSpPr>
        <p:spPr>
          <a:xfrm>
            <a:off x="159936" y="1839684"/>
            <a:ext cx="3547068" cy="2759948"/>
          </a:xfrm>
          <a:prstGeom prst="rect">
            <a:avLst/>
          </a:prstGeom>
          <a:ln>
            <a:solidFill>
              <a:schemeClr val="bg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rgbClr val="BFBFBF"/>
              </a:solidFill>
            </a:endParaRPr>
          </a:p>
        </p:txBody>
      </p:sp>
      <p:sp>
        <p:nvSpPr>
          <p:cNvPr id="46" name="正方形/長方形 45">
            <a:extLst>
              <a:ext uri="{FF2B5EF4-FFF2-40B4-BE49-F238E27FC236}">
                <a16:creationId xmlns:a16="http://schemas.microsoft.com/office/drawing/2014/main" id="{23388E47-01E2-C2C4-629D-1C17324C82F0}"/>
              </a:ext>
            </a:extLst>
          </p:cNvPr>
          <p:cNvSpPr/>
          <p:nvPr/>
        </p:nvSpPr>
        <p:spPr>
          <a:xfrm>
            <a:off x="165796" y="1845546"/>
            <a:ext cx="1277815" cy="386861"/>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000" b="1">
                <a:ea typeface="游ゴシック"/>
              </a:rPr>
              <a:t>事業案</a:t>
            </a:r>
          </a:p>
        </p:txBody>
      </p:sp>
      <p:sp>
        <p:nvSpPr>
          <p:cNvPr id="47" name="テキスト ボックス 46">
            <a:extLst>
              <a:ext uri="{FF2B5EF4-FFF2-40B4-BE49-F238E27FC236}">
                <a16:creationId xmlns:a16="http://schemas.microsoft.com/office/drawing/2014/main" id="{9606822E-51DC-62EC-6C8B-E8DCED92587C}"/>
              </a:ext>
            </a:extLst>
          </p:cNvPr>
          <p:cNvSpPr txBox="1"/>
          <p:nvPr/>
        </p:nvSpPr>
        <p:spPr>
          <a:xfrm>
            <a:off x="376133" y="2286327"/>
            <a:ext cx="33310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u="sng">
                <a:ea typeface="游ゴシック"/>
              </a:rPr>
              <a:t>土浦市</a:t>
            </a:r>
            <a:r>
              <a:rPr lang="ja-JP" altLang="en-US" b="1" u="sng">
                <a:ea typeface="游ゴシック"/>
              </a:rPr>
              <a:t>×</a:t>
            </a:r>
            <a:r>
              <a:rPr lang="ja-JP" altLang="en-US" u="sng">
                <a:ea typeface="游ゴシック"/>
              </a:rPr>
              <a:t>観光会社</a:t>
            </a:r>
            <a:r>
              <a:rPr lang="ja-JP" altLang="en-US" b="1" u="sng">
                <a:ea typeface="游ゴシック"/>
              </a:rPr>
              <a:t>×</a:t>
            </a:r>
            <a:r>
              <a:rPr lang="ja-JP" altLang="en-US" u="sng">
                <a:ea typeface="游ゴシック"/>
              </a:rPr>
              <a:t>地域住民</a:t>
            </a:r>
          </a:p>
        </p:txBody>
      </p:sp>
      <p:sp>
        <p:nvSpPr>
          <p:cNvPr id="49" name="正方形/長方形 48">
            <a:extLst>
              <a:ext uri="{FF2B5EF4-FFF2-40B4-BE49-F238E27FC236}">
                <a16:creationId xmlns:a16="http://schemas.microsoft.com/office/drawing/2014/main" id="{4C8E45CC-2A32-4211-2C6C-870FFF134868}"/>
              </a:ext>
            </a:extLst>
          </p:cNvPr>
          <p:cNvSpPr/>
          <p:nvPr/>
        </p:nvSpPr>
        <p:spPr>
          <a:xfrm>
            <a:off x="159936" y="5301340"/>
            <a:ext cx="3536183" cy="1246834"/>
          </a:xfrm>
          <a:prstGeom prst="rect">
            <a:avLst/>
          </a:prstGeom>
          <a:solidFill>
            <a:schemeClr val="bg1"/>
          </a:solidFill>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rgbClr val="BFBFBF"/>
              </a:solidFill>
            </a:endParaRPr>
          </a:p>
        </p:txBody>
      </p:sp>
      <p:sp>
        <p:nvSpPr>
          <p:cNvPr id="50" name="正方形/長方形 49">
            <a:extLst>
              <a:ext uri="{FF2B5EF4-FFF2-40B4-BE49-F238E27FC236}">
                <a16:creationId xmlns:a16="http://schemas.microsoft.com/office/drawing/2014/main" id="{D8F0861F-07D4-AF81-EDD7-6A82402AF944}"/>
              </a:ext>
            </a:extLst>
          </p:cNvPr>
          <p:cNvSpPr/>
          <p:nvPr/>
        </p:nvSpPr>
        <p:spPr>
          <a:xfrm>
            <a:off x="154910" y="5307203"/>
            <a:ext cx="1277815" cy="386861"/>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000" b="1">
                <a:ea typeface="游ゴシック"/>
              </a:rPr>
              <a:t>効果</a:t>
            </a:r>
            <a:r>
              <a:rPr lang="ja-JP" altLang="en-US">
                <a:ea typeface="游ゴシック"/>
              </a:rPr>
              <a:t>​</a:t>
            </a:r>
          </a:p>
        </p:txBody>
      </p:sp>
      <p:sp>
        <p:nvSpPr>
          <p:cNvPr id="51" name="テキスト ボックス 50">
            <a:extLst>
              <a:ext uri="{FF2B5EF4-FFF2-40B4-BE49-F238E27FC236}">
                <a16:creationId xmlns:a16="http://schemas.microsoft.com/office/drawing/2014/main" id="{C20B0855-8969-63FA-362F-3B1A4AF4D3D6}"/>
              </a:ext>
            </a:extLst>
          </p:cNvPr>
          <p:cNvSpPr txBox="1"/>
          <p:nvPr/>
        </p:nvSpPr>
        <p:spPr>
          <a:xfrm>
            <a:off x="250371" y="2721427"/>
            <a:ext cx="344532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ea typeface="游ゴシック"/>
              </a:rPr>
              <a:t>１首都圏から土浦へ</a:t>
            </a:r>
          </a:p>
          <a:p>
            <a:r>
              <a:rPr lang="ja-JP" altLang="en-US">
                <a:ea typeface="游ゴシック"/>
              </a:rPr>
              <a:t>・自然と霞ケ浦を主軸に</a:t>
            </a:r>
          </a:p>
          <a:p>
            <a:r>
              <a:rPr lang="ja-JP" altLang="en-US">
                <a:ea typeface="游ゴシック"/>
              </a:rPr>
              <a:t>・モデルルートで魅力を伝える</a:t>
            </a:r>
          </a:p>
          <a:p>
            <a:r>
              <a:rPr lang="ja-JP" altLang="en-US" b="1">
                <a:ea typeface="游ゴシック"/>
              </a:rPr>
              <a:t>２観光による収入増</a:t>
            </a:r>
          </a:p>
          <a:p>
            <a:r>
              <a:rPr lang="ja-JP" altLang="en-US">
                <a:ea typeface="游ゴシック"/>
              </a:rPr>
              <a:t>・経済循環による税収増</a:t>
            </a:r>
          </a:p>
          <a:p>
            <a:r>
              <a:rPr lang="ja-JP" altLang="en-US">
                <a:ea typeface="游ゴシック"/>
              </a:rPr>
              <a:t>・観光者増による地域発展</a:t>
            </a:r>
          </a:p>
        </p:txBody>
      </p:sp>
      <p:sp>
        <p:nvSpPr>
          <p:cNvPr id="52" name="テキスト ボックス 51">
            <a:extLst>
              <a:ext uri="{FF2B5EF4-FFF2-40B4-BE49-F238E27FC236}">
                <a16:creationId xmlns:a16="http://schemas.microsoft.com/office/drawing/2014/main" id="{A718AE61-EA46-0EAB-41AC-1AEEFBB2805D}"/>
              </a:ext>
            </a:extLst>
          </p:cNvPr>
          <p:cNvSpPr txBox="1"/>
          <p:nvPr/>
        </p:nvSpPr>
        <p:spPr>
          <a:xfrm>
            <a:off x="250372" y="5758542"/>
            <a:ext cx="33419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ea typeface="游ゴシック"/>
              </a:rPr>
              <a:t>・土浦への訪問機会創生</a:t>
            </a:r>
          </a:p>
          <a:p>
            <a:r>
              <a:rPr lang="ja-JP" altLang="en-US" b="1">
                <a:ea typeface="游ゴシック"/>
              </a:rPr>
              <a:t>・観光業による地域活性化</a:t>
            </a:r>
          </a:p>
        </p:txBody>
      </p:sp>
      <p:sp>
        <p:nvSpPr>
          <p:cNvPr id="35" name="二等辺三角形 34">
            <a:extLst>
              <a:ext uri="{FF2B5EF4-FFF2-40B4-BE49-F238E27FC236}">
                <a16:creationId xmlns:a16="http://schemas.microsoft.com/office/drawing/2014/main" id="{A3A22A1C-1A0A-35F6-7B87-C8DBF801503B}"/>
              </a:ext>
            </a:extLst>
          </p:cNvPr>
          <p:cNvSpPr/>
          <p:nvPr/>
        </p:nvSpPr>
        <p:spPr>
          <a:xfrm rot="10800000">
            <a:off x="1721793" y="4727517"/>
            <a:ext cx="424542" cy="342900"/>
          </a:xfrm>
          <a:prstGeom prs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四角形: 角を丸くする 26">
            <a:extLst>
              <a:ext uri="{FF2B5EF4-FFF2-40B4-BE49-F238E27FC236}">
                <a16:creationId xmlns:a16="http://schemas.microsoft.com/office/drawing/2014/main" id="{1F8CAED5-6C2F-A51B-9FF9-3553CC4B0523}"/>
              </a:ext>
            </a:extLst>
          </p:cNvPr>
          <p:cNvSpPr/>
          <p:nvPr/>
        </p:nvSpPr>
        <p:spPr>
          <a:xfrm>
            <a:off x="876936" y="870471"/>
            <a:ext cx="7305574" cy="837138"/>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108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D33C16B-B5A9-2E98-BA47-F610A9C61EA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612FAEC1-CABB-B313-03C2-C088FEADA072}"/>
              </a:ext>
            </a:extLst>
          </p:cNvPr>
          <p:cNvSpPr>
            <a:spLocks noGrp="1"/>
          </p:cNvSpPr>
          <p:nvPr>
            <p:ph type="title"/>
          </p:nvPr>
        </p:nvSpPr>
        <p:spPr>
          <a:xfrm>
            <a:off x="705232" y="15764"/>
            <a:ext cx="7558127" cy="733913"/>
          </a:xfrm>
        </p:spPr>
        <p:txBody>
          <a:bodyPr>
            <a:normAutofit/>
          </a:bodyPr>
          <a:lstStyle/>
          <a:p>
            <a:r>
              <a:rPr lang="ja-JP" altLang="en-US" sz="3300" b="1"/>
              <a:t>予備スライド</a:t>
            </a:r>
          </a:p>
        </p:txBody>
      </p:sp>
      <p:sp>
        <p:nvSpPr>
          <p:cNvPr id="4" name="スライド番号プレースホルダー 3">
            <a:extLst>
              <a:ext uri="{FF2B5EF4-FFF2-40B4-BE49-F238E27FC236}">
                <a16:creationId xmlns:a16="http://schemas.microsoft.com/office/drawing/2014/main" id="{6E6F8CFF-085B-08FA-F369-4652B3120DE9}"/>
              </a:ext>
            </a:extLst>
          </p:cNvPr>
          <p:cNvSpPr>
            <a:spLocks noGrp="1"/>
          </p:cNvSpPr>
          <p:nvPr>
            <p:ph type="sldNum" sz="quarter" idx="12"/>
          </p:nvPr>
        </p:nvSpPr>
        <p:spPr/>
        <p:txBody>
          <a:bodyPr/>
          <a:lstStyle/>
          <a:p>
            <a:fld id="{6BD45834-25AE-4381-9C8C-B34EDB8A8649}" type="slidenum">
              <a:rPr kumimoji="1" lang="ja-JP" altLang="en-US" smtClean="0"/>
              <a:t>36</a:t>
            </a:fld>
            <a:endParaRPr kumimoji="1" lang="ja-JP" altLang="en-US"/>
          </a:p>
        </p:txBody>
      </p:sp>
      <p:sp>
        <p:nvSpPr>
          <p:cNvPr id="3" name="テキスト ボックス 2">
            <a:extLst>
              <a:ext uri="{FF2B5EF4-FFF2-40B4-BE49-F238E27FC236}">
                <a16:creationId xmlns:a16="http://schemas.microsoft.com/office/drawing/2014/main" id="{B4ED797F-4460-B68B-C858-2A3A38568927}"/>
              </a:ext>
            </a:extLst>
          </p:cNvPr>
          <p:cNvSpPr txBox="1"/>
          <p:nvPr/>
        </p:nvSpPr>
        <p:spPr>
          <a:xfrm>
            <a:off x="4016877" y="1049466"/>
            <a:ext cx="2257097" cy="738664"/>
          </a:xfrm>
          <a:prstGeom prst="rect">
            <a:avLst/>
          </a:prstGeom>
          <a:noFill/>
        </p:spPr>
        <p:txBody>
          <a:bodyPr wrap="square">
            <a:spAutoFit/>
          </a:bodyPr>
          <a:lstStyle/>
          <a:p>
            <a:r>
              <a:rPr lang="ja-JP" altLang="en-US" sz="1400"/>
              <a:t>土浦市協働の街づくりファンド（ソフト）事業とは？</a:t>
            </a:r>
            <a:endParaRPr lang="en-US" altLang="ja-JP" sz="1400"/>
          </a:p>
        </p:txBody>
      </p:sp>
      <p:sp>
        <p:nvSpPr>
          <p:cNvPr id="6" name="テキスト ボックス 5">
            <a:extLst>
              <a:ext uri="{FF2B5EF4-FFF2-40B4-BE49-F238E27FC236}">
                <a16:creationId xmlns:a16="http://schemas.microsoft.com/office/drawing/2014/main" id="{D0E9CF25-1D73-1C73-1A7A-4288D95F009F}"/>
              </a:ext>
            </a:extLst>
          </p:cNvPr>
          <p:cNvSpPr txBox="1"/>
          <p:nvPr/>
        </p:nvSpPr>
        <p:spPr>
          <a:xfrm>
            <a:off x="855093" y="1920895"/>
            <a:ext cx="6675767" cy="3754874"/>
          </a:xfrm>
          <a:prstGeom prst="rect">
            <a:avLst/>
          </a:prstGeom>
          <a:noFill/>
        </p:spPr>
        <p:txBody>
          <a:bodyPr wrap="square">
            <a:spAutoFit/>
          </a:bodyPr>
          <a:lstStyle/>
          <a:p>
            <a:r>
              <a:rPr lang="ja-JP" altLang="en-US" sz="1400"/>
              <a:t>土浦市協働の街づくりファンド（ソフト）事業</a:t>
            </a:r>
          </a:p>
          <a:p>
            <a:r>
              <a:rPr lang="ja-JP" altLang="en-US" sz="1400"/>
              <a:t>土浦市協働の街づくり基金を利用し、市民活動団体が地域の活性化や地域課題の解決を図るため、市内で新たに行うソフト事業の経費を助成し主的なまちづくり活動を支援する。</a:t>
            </a:r>
          </a:p>
          <a:p>
            <a:endParaRPr lang="ja-JP" altLang="en-US" sz="1400"/>
          </a:p>
          <a:p>
            <a:r>
              <a:rPr lang="ja-JP" altLang="en-US" sz="1400"/>
              <a:t>支援金：大体</a:t>
            </a:r>
            <a:r>
              <a:rPr lang="en-US" altLang="ja-JP" sz="1400"/>
              <a:t>5</a:t>
            </a:r>
            <a:r>
              <a:rPr lang="ja-JP" altLang="en-US" sz="1400"/>
              <a:t>～</a:t>
            </a:r>
            <a:r>
              <a:rPr lang="en-US" altLang="ja-JP" sz="1400"/>
              <a:t>30</a:t>
            </a:r>
            <a:r>
              <a:rPr lang="ja-JP" altLang="en-US" sz="1400"/>
              <a:t>万円まで</a:t>
            </a:r>
          </a:p>
          <a:p>
            <a:r>
              <a:rPr lang="ja-JP" altLang="en-US" sz="1400"/>
              <a:t>補助対象団体：ＮＰＯ法人やボランティア団体・地縁団体等、市内に事務所などの拠点があり、市民を主たる構成員とするまちづくり活動を行う市民活動団体</a:t>
            </a:r>
          </a:p>
          <a:p>
            <a:r>
              <a:rPr lang="ja-JP" altLang="en-US" sz="1400"/>
              <a:t>補助対象事業：市内で実施する公共的、公益的な事業で．地域活性化や課題解決に向けて取り組む新たな事業</a:t>
            </a:r>
          </a:p>
          <a:p>
            <a:r>
              <a:rPr lang="ja-JP" altLang="en-US" sz="1400"/>
              <a:t>対象事業例</a:t>
            </a:r>
          </a:p>
          <a:p>
            <a:r>
              <a:rPr lang="ja-JP" altLang="en-US" sz="1400"/>
              <a:t>・地域の交流イベント</a:t>
            </a:r>
          </a:p>
          <a:p>
            <a:r>
              <a:rPr lang="ja-JP" altLang="en-US" sz="1400"/>
              <a:t>・福祉を充実する事業</a:t>
            </a:r>
          </a:p>
          <a:p>
            <a:r>
              <a:rPr lang="ja-JP" altLang="en-US" sz="1400"/>
              <a:t>・環境保全のための事業</a:t>
            </a:r>
          </a:p>
          <a:p>
            <a:r>
              <a:rPr lang="ja-JP" altLang="en-US" sz="1400"/>
              <a:t>・観光の振興を図る事業</a:t>
            </a:r>
          </a:p>
          <a:p>
            <a:r>
              <a:rPr lang="ja-JP" altLang="en-US" sz="1400"/>
              <a:t>・子どもの健全育成のための事業</a:t>
            </a:r>
          </a:p>
          <a:p>
            <a:r>
              <a:rPr lang="ja-JP" altLang="en-US" sz="1400"/>
              <a:t>・地域の安全安心に向けた事業　など</a:t>
            </a:r>
            <a:endParaRPr lang="en-US" altLang="ja-JP" sz="1400"/>
          </a:p>
        </p:txBody>
      </p:sp>
      <p:sp>
        <p:nvSpPr>
          <p:cNvPr id="8" name="テキスト ボックス 7">
            <a:extLst>
              <a:ext uri="{FF2B5EF4-FFF2-40B4-BE49-F238E27FC236}">
                <a16:creationId xmlns:a16="http://schemas.microsoft.com/office/drawing/2014/main" id="{EEFBEEBB-8AC5-0FC8-DCC3-FA3A5B8836D5}"/>
              </a:ext>
            </a:extLst>
          </p:cNvPr>
          <p:cNvSpPr txBox="1"/>
          <p:nvPr/>
        </p:nvSpPr>
        <p:spPr>
          <a:xfrm>
            <a:off x="2134201" y="5808534"/>
            <a:ext cx="4663964" cy="646331"/>
          </a:xfrm>
          <a:prstGeom prst="rect">
            <a:avLst/>
          </a:prstGeom>
          <a:noFill/>
        </p:spPr>
        <p:txBody>
          <a:bodyPr wrap="square">
            <a:spAutoFit/>
          </a:bodyPr>
          <a:lstStyle/>
          <a:p>
            <a:r>
              <a:rPr kumimoji="1" lang="ja-JP" altLang="en-US"/>
              <a:t>株式会社</a:t>
            </a:r>
            <a:r>
              <a:rPr kumimoji="1" lang="zh-TW" altLang="en-US"/>
              <a:t>山﨑煙火製造所</a:t>
            </a:r>
            <a:r>
              <a:rPr kumimoji="1" lang="ja-JP" altLang="en-US"/>
              <a:t>に問い合わせ予定</a:t>
            </a:r>
            <a:br>
              <a:rPr kumimoji="1" lang="en-US" altLang="ja-JP"/>
            </a:br>
            <a:r>
              <a:rPr kumimoji="1" lang="ja-JP" altLang="en-US"/>
              <a:t>（茨城県つくば市泊崎）</a:t>
            </a:r>
            <a:endParaRPr lang="ja-JP" altLang="en-US"/>
          </a:p>
        </p:txBody>
      </p:sp>
    </p:spTree>
    <p:extLst>
      <p:ext uri="{BB962C8B-B14F-4D97-AF65-F5344CB8AC3E}">
        <p14:creationId xmlns:p14="http://schemas.microsoft.com/office/powerpoint/2010/main" val="3791758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46704E0-477C-8E90-F8BA-F0DD2A34FA50}"/>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5483252E-824B-DEE9-0981-FAD524638051}"/>
              </a:ext>
            </a:extLst>
          </p:cNvPr>
          <p:cNvSpPr/>
          <p:nvPr/>
        </p:nvSpPr>
        <p:spPr>
          <a:xfrm>
            <a:off x="0" y="-8100"/>
            <a:ext cx="8327871" cy="75243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0112B69B-EB7F-393A-8BD8-CDDEC2A406DB}"/>
              </a:ext>
            </a:extLst>
          </p:cNvPr>
          <p:cNvSpPr/>
          <p:nvPr/>
        </p:nvSpPr>
        <p:spPr>
          <a:xfrm>
            <a:off x="5464477" y="914806"/>
            <a:ext cx="3439081" cy="2859968"/>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BAD8FFFA-EEA7-111A-324B-88F7933524F3}"/>
              </a:ext>
            </a:extLst>
          </p:cNvPr>
          <p:cNvSpPr/>
          <p:nvPr/>
        </p:nvSpPr>
        <p:spPr>
          <a:xfrm>
            <a:off x="226376" y="3122649"/>
            <a:ext cx="8607361" cy="3648269"/>
          </a:xfrm>
          <a:custGeom>
            <a:avLst/>
            <a:gdLst>
              <a:gd name="connsiteX0" fmla="*/ 0 w 8607361"/>
              <a:gd name="connsiteY0" fmla="*/ 0 h 3648269"/>
              <a:gd name="connsiteX1" fmla="*/ 4998551 w 8607361"/>
              <a:gd name="connsiteY1" fmla="*/ 0 h 3648269"/>
              <a:gd name="connsiteX2" fmla="*/ 4998551 w 8607361"/>
              <a:gd name="connsiteY2" fmla="*/ 837649 h 3648269"/>
              <a:gd name="connsiteX3" fmla="*/ 8603933 w 8607361"/>
              <a:gd name="connsiteY3" fmla="*/ 837649 h 3648269"/>
              <a:gd name="connsiteX4" fmla="*/ 8603933 w 8607361"/>
              <a:gd name="connsiteY4" fmla="*/ 1126247 h 3648269"/>
              <a:gd name="connsiteX5" fmla="*/ 8607361 w 8607361"/>
              <a:gd name="connsiteY5" fmla="*/ 1126247 h 3648269"/>
              <a:gd name="connsiteX6" fmla="*/ 8607361 w 8607361"/>
              <a:gd name="connsiteY6" fmla="*/ 3648269 h 3648269"/>
              <a:gd name="connsiteX7" fmla="*/ 0 w 8607361"/>
              <a:gd name="connsiteY7" fmla="*/ 3648269 h 36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361" h="3648269">
                <a:moveTo>
                  <a:pt x="0" y="0"/>
                </a:moveTo>
                <a:lnTo>
                  <a:pt x="4998551" y="0"/>
                </a:lnTo>
                <a:lnTo>
                  <a:pt x="4998551" y="837649"/>
                </a:lnTo>
                <a:lnTo>
                  <a:pt x="8603933" y="837649"/>
                </a:lnTo>
                <a:lnTo>
                  <a:pt x="8603933" y="1126247"/>
                </a:lnTo>
                <a:lnTo>
                  <a:pt x="8607361" y="1126247"/>
                </a:lnTo>
                <a:lnTo>
                  <a:pt x="8607361" y="3648269"/>
                </a:lnTo>
                <a:lnTo>
                  <a:pt x="0" y="3648269"/>
                </a:lnTo>
                <a:close/>
              </a:path>
            </a:pathLst>
          </a:cu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正方形/長方形 16">
            <a:extLst>
              <a:ext uri="{FF2B5EF4-FFF2-40B4-BE49-F238E27FC236}">
                <a16:creationId xmlns:a16="http://schemas.microsoft.com/office/drawing/2014/main" id="{850BF00C-1F46-7729-E477-5BD316E0C208}"/>
              </a:ext>
            </a:extLst>
          </p:cNvPr>
          <p:cNvSpPr/>
          <p:nvPr/>
        </p:nvSpPr>
        <p:spPr>
          <a:xfrm>
            <a:off x="226377" y="923191"/>
            <a:ext cx="2266775" cy="2066342"/>
          </a:xfrm>
          <a:prstGeom prst="rect">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5C088F4-BBA2-2FD2-73BF-561F376428E3}"/>
              </a:ext>
            </a:extLst>
          </p:cNvPr>
          <p:cNvSpPr>
            <a:spLocks noGrp="1"/>
          </p:cNvSpPr>
          <p:nvPr>
            <p:ph type="title"/>
          </p:nvPr>
        </p:nvSpPr>
        <p:spPr>
          <a:xfrm>
            <a:off x="668446" y="15764"/>
            <a:ext cx="7558127" cy="733913"/>
          </a:xfrm>
        </p:spPr>
        <p:txBody>
          <a:bodyPr>
            <a:normAutofit fontScale="90000"/>
          </a:bodyPr>
          <a:lstStyle/>
          <a:p>
            <a:r>
              <a:rPr kumimoji="1" lang="en-US" altLang="ja-JP" sz="3300" b="1" err="1"/>
              <a:t>TUrning</a:t>
            </a:r>
            <a:r>
              <a:rPr lang="ja-JP" altLang="en-US" sz="3300" b="1"/>
              <a:t>：提案① 居住誘導 </a:t>
            </a:r>
            <a:r>
              <a:rPr lang="en-US" altLang="ja-JP" sz="2700" b="1"/>
              <a:t>~</a:t>
            </a:r>
            <a:r>
              <a:rPr lang="ja-JP" altLang="en-US" sz="2700" b="1"/>
              <a:t>誘導区域の再設定</a:t>
            </a:r>
            <a:r>
              <a:rPr lang="en-US" altLang="ja-JP" sz="2700" b="1"/>
              <a:t>~</a:t>
            </a:r>
            <a:endParaRPr kumimoji="1" lang="ja-JP" altLang="en-US" sz="2700" b="1"/>
          </a:p>
        </p:txBody>
      </p:sp>
      <p:sp>
        <p:nvSpPr>
          <p:cNvPr id="3" name="スライド番号プレースホルダー 2">
            <a:extLst>
              <a:ext uri="{FF2B5EF4-FFF2-40B4-BE49-F238E27FC236}">
                <a16:creationId xmlns:a16="http://schemas.microsoft.com/office/drawing/2014/main" id="{8BD022DA-7ACD-C9B0-22DD-3E6256AD21B6}"/>
              </a:ext>
            </a:extLst>
          </p:cNvPr>
          <p:cNvSpPr>
            <a:spLocks noGrp="1"/>
          </p:cNvSpPr>
          <p:nvPr>
            <p:ph type="sldNum" sz="quarter" idx="12"/>
          </p:nvPr>
        </p:nvSpPr>
        <p:spPr/>
        <p:txBody>
          <a:bodyPr/>
          <a:lstStyle/>
          <a:p>
            <a:fld id="{6BD45834-25AE-4381-9C8C-B34EDB8A8649}" type="slidenum">
              <a:rPr lang="ja-JP" altLang="en-US" smtClean="0"/>
              <a:pPr/>
              <a:t>37</a:t>
            </a:fld>
            <a:endParaRPr lang="ja-JP" altLang="en-US"/>
          </a:p>
        </p:txBody>
      </p:sp>
      <p:sp>
        <p:nvSpPr>
          <p:cNvPr id="7" name="テキスト ボックス 6">
            <a:extLst>
              <a:ext uri="{FF2B5EF4-FFF2-40B4-BE49-F238E27FC236}">
                <a16:creationId xmlns:a16="http://schemas.microsoft.com/office/drawing/2014/main" id="{B3732298-C8EA-0622-A0AF-1C457F05E942}"/>
              </a:ext>
            </a:extLst>
          </p:cNvPr>
          <p:cNvSpPr txBox="1"/>
          <p:nvPr/>
        </p:nvSpPr>
        <p:spPr>
          <a:xfrm>
            <a:off x="1267152" y="1243295"/>
            <a:ext cx="184731" cy="369332"/>
          </a:xfrm>
          <a:prstGeom prst="rect">
            <a:avLst/>
          </a:prstGeom>
          <a:noFill/>
        </p:spPr>
        <p:txBody>
          <a:bodyPr wrap="none" rtlCol="0">
            <a:spAutoFit/>
          </a:bodyPr>
          <a:lstStyle/>
          <a:p>
            <a:endParaRPr kumimoji="1" lang="ja-JP" altLang="en-US"/>
          </a:p>
        </p:txBody>
      </p:sp>
      <p:sp>
        <p:nvSpPr>
          <p:cNvPr id="6" name="テキスト ボックス 5">
            <a:extLst>
              <a:ext uri="{FF2B5EF4-FFF2-40B4-BE49-F238E27FC236}">
                <a16:creationId xmlns:a16="http://schemas.microsoft.com/office/drawing/2014/main" id="{A5101679-16A5-4DE5-A196-44F0BD2506D9}"/>
              </a:ext>
            </a:extLst>
          </p:cNvPr>
          <p:cNvSpPr txBox="1"/>
          <p:nvPr/>
        </p:nvSpPr>
        <p:spPr>
          <a:xfrm>
            <a:off x="228600" y="916175"/>
            <a:ext cx="2251842" cy="369332"/>
          </a:xfrm>
          <a:prstGeom prst="rect">
            <a:avLst/>
          </a:prstGeom>
          <a:solidFill>
            <a:schemeClr val="bg2">
              <a:lumMod val="90000"/>
            </a:schemeClr>
          </a:solidFill>
          <a:ln>
            <a:solidFill>
              <a:schemeClr val="bg2">
                <a:lumMod val="90000"/>
              </a:schemeClr>
            </a:solidFill>
          </a:ln>
        </p:spPr>
        <p:txBody>
          <a:bodyPr wrap="square" rtlCol="0">
            <a:spAutoFit/>
          </a:bodyPr>
          <a:lstStyle/>
          <a:p>
            <a:r>
              <a:rPr kumimoji="1" lang="ja-JP" altLang="en-US" b="1">
                <a:solidFill>
                  <a:schemeClr val="bg1"/>
                </a:solidFill>
              </a:rPr>
              <a:t>居住誘導区域の現状</a:t>
            </a:r>
            <a:endParaRPr kumimoji="1" lang="en-US" altLang="ja-JP" b="1">
              <a:solidFill>
                <a:schemeClr val="bg1"/>
              </a:solidFill>
            </a:endParaRPr>
          </a:p>
        </p:txBody>
      </p:sp>
      <p:sp>
        <p:nvSpPr>
          <p:cNvPr id="10" name="テキスト ボックス 9">
            <a:extLst>
              <a:ext uri="{FF2B5EF4-FFF2-40B4-BE49-F238E27FC236}">
                <a16:creationId xmlns:a16="http://schemas.microsoft.com/office/drawing/2014/main" id="{35D0AE1A-4D48-78C2-8DE9-A3C664CCE6F9}"/>
              </a:ext>
            </a:extLst>
          </p:cNvPr>
          <p:cNvSpPr txBox="1"/>
          <p:nvPr/>
        </p:nvSpPr>
        <p:spPr>
          <a:xfrm>
            <a:off x="5394657" y="911144"/>
            <a:ext cx="2454469" cy="369332"/>
          </a:xfrm>
          <a:prstGeom prst="rect">
            <a:avLst/>
          </a:prstGeom>
          <a:solidFill>
            <a:schemeClr val="accent6">
              <a:lumMod val="60000"/>
              <a:lumOff val="40000"/>
            </a:schemeClr>
          </a:solidFill>
          <a:ln>
            <a:solidFill>
              <a:schemeClr val="accent6">
                <a:lumMod val="60000"/>
                <a:lumOff val="40000"/>
              </a:schemeClr>
            </a:solidFill>
          </a:ln>
        </p:spPr>
        <p:txBody>
          <a:bodyPr wrap="square" lIns="91440" tIns="45720" rIns="91440" bIns="45720" rtlCol="0" anchor="t">
            <a:spAutoFit/>
          </a:bodyPr>
          <a:lstStyle/>
          <a:p>
            <a:r>
              <a:rPr lang="ja-JP" altLang="en-US" b="1">
                <a:solidFill>
                  <a:schemeClr val="bg1"/>
                </a:solidFill>
                <a:ea typeface="游ゴシック"/>
              </a:rPr>
              <a:t>問題①</a:t>
            </a:r>
            <a:r>
              <a:rPr kumimoji="1" lang="ja-JP" altLang="en-US" b="1">
                <a:solidFill>
                  <a:schemeClr val="bg1"/>
                </a:solidFill>
                <a:ea typeface="游ゴシック"/>
              </a:rPr>
              <a:t>人口</a:t>
            </a:r>
            <a:r>
              <a:rPr lang="ja-JP" altLang="en-US" b="1">
                <a:solidFill>
                  <a:schemeClr val="bg1"/>
                </a:solidFill>
                <a:ea typeface="游ゴシック"/>
              </a:rPr>
              <a:t>密度低下</a:t>
            </a:r>
            <a:endParaRPr kumimoji="1" lang="en-US" altLang="ja-JP" b="1">
              <a:solidFill>
                <a:schemeClr val="bg1"/>
              </a:solidFill>
              <a:ea typeface="游ゴシック"/>
            </a:endParaRPr>
          </a:p>
        </p:txBody>
      </p:sp>
      <p:sp>
        <p:nvSpPr>
          <p:cNvPr id="11" name="テキスト ボックス 10">
            <a:extLst>
              <a:ext uri="{FF2B5EF4-FFF2-40B4-BE49-F238E27FC236}">
                <a16:creationId xmlns:a16="http://schemas.microsoft.com/office/drawing/2014/main" id="{59C9F398-DCC1-C6F6-6257-70A4ECEF3CB8}"/>
              </a:ext>
            </a:extLst>
          </p:cNvPr>
          <p:cNvSpPr txBox="1"/>
          <p:nvPr/>
        </p:nvSpPr>
        <p:spPr>
          <a:xfrm>
            <a:off x="226377" y="3128617"/>
            <a:ext cx="3647152" cy="369332"/>
          </a:xfrm>
          <a:prstGeom prst="rect">
            <a:avLst/>
          </a:prstGeom>
          <a:solidFill>
            <a:schemeClr val="accent6">
              <a:lumMod val="60000"/>
              <a:lumOff val="40000"/>
            </a:schemeClr>
          </a:solidFill>
          <a:ln>
            <a:solidFill>
              <a:schemeClr val="accent6">
                <a:lumMod val="60000"/>
                <a:lumOff val="40000"/>
              </a:schemeClr>
            </a:solidFill>
          </a:ln>
        </p:spPr>
        <p:txBody>
          <a:bodyPr wrap="none" rtlCol="0">
            <a:spAutoFit/>
          </a:bodyPr>
          <a:lstStyle/>
          <a:p>
            <a:r>
              <a:rPr lang="ja-JP" altLang="en-US" b="1">
                <a:solidFill>
                  <a:schemeClr val="bg1"/>
                </a:solidFill>
              </a:rPr>
              <a:t>問題</a:t>
            </a:r>
            <a:r>
              <a:rPr kumimoji="1" lang="ja-JP" altLang="en-US" b="1">
                <a:solidFill>
                  <a:schemeClr val="bg1"/>
                </a:solidFill>
              </a:rPr>
              <a:t>②居住誘導区域の設定の仕方</a:t>
            </a:r>
          </a:p>
        </p:txBody>
      </p:sp>
      <p:sp>
        <p:nvSpPr>
          <p:cNvPr id="15" name="テキスト ボックス 14">
            <a:extLst>
              <a:ext uri="{FF2B5EF4-FFF2-40B4-BE49-F238E27FC236}">
                <a16:creationId xmlns:a16="http://schemas.microsoft.com/office/drawing/2014/main" id="{32491C3F-870E-8E61-45AE-842D6A4DFF01}"/>
              </a:ext>
            </a:extLst>
          </p:cNvPr>
          <p:cNvSpPr txBox="1"/>
          <p:nvPr/>
        </p:nvSpPr>
        <p:spPr>
          <a:xfrm>
            <a:off x="234986" y="1666006"/>
            <a:ext cx="2317203" cy="646331"/>
          </a:xfrm>
          <a:prstGeom prst="rect">
            <a:avLst/>
          </a:prstGeom>
          <a:noFill/>
        </p:spPr>
        <p:txBody>
          <a:bodyPr wrap="square">
            <a:spAutoFit/>
          </a:bodyPr>
          <a:lstStyle/>
          <a:p>
            <a:r>
              <a:rPr kumimoji="1" lang="ja-JP" altLang="en-US"/>
              <a:t>目標密度</a:t>
            </a:r>
            <a:endParaRPr lang="en-US" altLang="ja-JP"/>
          </a:p>
          <a:p>
            <a:r>
              <a:rPr lang="ja-JP" altLang="en-US"/>
              <a:t>　</a:t>
            </a:r>
            <a:r>
              <a:rPr lang="en-US" altLang="ja-JP"/>
              <a:t>2060</a:t>
            </a:r>
            <a:r>
              <a:rPr lang="ja-JP" altLang="en-US"/>
              <a:t>年に</a:t>
            </a:r>
            <a:r>
              <a:rPr lang="en-US" altLang="ja-JP" b="1">
                <a:solidFill>
                  <a:srgbClr val="FF0000"/>
                </a:solidFill>
              </a:rPr>
              <a:t>40</a:t>
            </a:r>
            <a:r>
              <a:rPr lang="ja-JP" altLang="en-US" b="1"/>
              <a:t>人</a:t>
            </a:r>
            <a:r>
              <a:rPr lang="en-US" altLang="ja-JP" b="1"/>
              <a:t>/ha</a:t>
            </a:r>
            <a:endParaRPr kumimoji="1" lang="ja-JP" altLang="en-US" b="1"/>
          </a:p>
        </p:txBody>
      </p:sp>
      <p:sp>
        <p:nvSpPr>
          <p:cNvPr id="21" name="テキスト ボックス 20">
            <a:extLst>
              <a:ext uri="{FF2B5EF4-FFF2-40B4-BE49-F238E27FC236}">
                <a16:creationId xmlns:a16="http://schemas.microsoft.com/office/drawing/2014/main" id="{510FA60F-E925-418E-3DBC-F0F322972F0B}"/>
              </a:ext>
            </a:extLst>
          </p:cNvPr>
          <p:cNvSpPr txBox="1"/>
          <p:nvPr/>
        </p:nvSpPr>
        <p:spPr>
          <a:xfrm>
            <a:off x="761211" y="2481121"/>
            <a:ext cx="1592299" cy="369332"/>
          </a:xfrm>
          <a:prstGeom prst="rect">
            <a:avLst/>
          </a:prstGeom>
          <a:noFill/>
        </p:spPr>
        <p:txBody>
          <a:bodyPr wrap="square" rtlCol="0">
            <a:spAutoFit/>
          </a:bodyPr>
          <a:lstStyle/>
          <a:p>
            <a:r>
              <a:rPr kumimoji="1" lang="ja-JP" altLang="en-US" b="1">
                <a:solidFill>
                  <a:srgbClr val="FF0000"/>
                </a:solidFill>
              </a:rPr>
              <a:t>達成は厳しい</a:t>
            </a:r>
          </a:p>
        </p:txBody>
      </p:sp>
      <p:grpSp>
        <p:nvGrpSpPr>
          <p:cNvPr id="4" name="グループ化 3">
            <a:extLst>
              <a:ext uri="{FF2B5EF4-FFF2-40B4-BE49-F238E27FC236}">
                <a16:creationId xmlns:a16="http://schemas.microsoft.com/office/drawing/2014/main" id="{706ADD59-60DC-BA0A-FFEC-1C667C87C722}"/>
              </a:ext>
            </a:extLst>
          </p:cNvPr>
          <p:cNvGrpSpPr/>
          <p:nvPr/>
        </p:nvGrpSpPr>
        <p:grpSpPr>
          <a:xfrm>
            <a:off x="5332952" y="1380757"/>
            <a:ext cx="3396490" cy="1564322"/>
            <a:chOff x="-196368" y="2167231"/>
            <a:chExt cx="9084756" cy="4205263"/>
          </a:xfrm>
        </p:grpSpPr>
        <p:graphicFrame>
          <p:nvGraphicFramePr>
            <p:cNvPr id="5" name="グラフ 4">
              <a:extLst>
                <a:ext uri="{FF2B5EF4-FFF2-40B4-BE49-F238E27FC236}">
                  <a16:creationId xmlns:a16="http://schemas.microsoft.com/office/drawing/2014/main" id="{3C43293C-C5D0-32BD-D4B3-2D591B22DDDE}"/>
                </a:ext>
              </a:extLst>
            </p:cNvPr>
            <p:cNvGraphicFramePr>
              <a:graphicFrameLocks/>
            </p:cNvGraphicFramePr>
            <p:nvPr/>
          </p:nvGraphicFramePr>
          <p:xfrm>
            <a:off x="570452" y="2167231"/>
            <a:ext cx="8317936" cy="4205263"/>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B45958E7-3CF3-3620-4DDD-3975ED9646EE}"/>
                </a:ext>
              </a:extLst>
            </p:cNvPr>
            <p:cNvSpPr txBox="1"/>
            <p:nvPr/>
          </p:nvSpPr>
          <p:spPr>
            <a:xfrm>
              <a:off x="20017" y="2291425"/>
              <a:ext cx="1572658" cy="7032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a:t>
              </a:r>
              <a:r>
                <a:rPr kumimoji="1" lang="en-US" altLang="ja-JP" sz="110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10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AAFF5FF5-EF2A-1F0F-8B9B-283F61CFABEA}"/>
                </a:ext>
              </a:extLst>
            </p:cNvPr>
            <p:cNvSpPr txBox="1"/>
            <p:nvPr/>
          </p:nvSpPr>
          <p:spPr>
            <a:xfrm>
              <a:off x="-196365" y="2653409"/>
              <a:ext cx="1240615" cy="7032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a:solidFill>
                    <a:prstClr val="black"/>
                  </a:solidFill>
                  <a:latin typeface="Calibri"/>
                  <a:ea typeface="ＭＳ Ｐゴシック" panose="020B0600070205080204" pitchFamily="50" charset="-128"/>
                </a:rPr>
                <a:t>15</a:t>
              </a:r>
              <a:endParaRPr kumimoji="1" lang="ja-JP" altLang="en-US"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CA60A2A1-2D4B-8FDE-515B-A7AAA2692356}"/>
                </a:ext>
              </a:extLst>
            </p:cNvPr>
            <p:cNvSpPr txBox="1"/>
            <p:nvPr/>
          </p:nvSpPr>
          <p:spPr>
            <a:xfrm>
              <a:off x="-196368" y="3183733"/>
              <a:ext cx="1240617" cy="7032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13</a:t>
              </a:r>
              <a:endParaRPr kumimoji="1" lang="ja-JP" altLang="en-US"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111B75E2-F463-4411-1F11-D455C6E15693}"/>
                </a:ext>
              </a:extLst>
            </p:cNvPr>
            <p:cNvSpPr txBox="1"/>
            <p:nvPr/>
          </p:nvSpPr>
          <p:spPr>
            <a:xfrm>
              <a:off x="-40492" y="3756555"/>
              <a:ext cx="1042285" cy="7032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11</a:t>
              </a:r>
              <a:endParaRPr kumimoji="1" lang="ja-JP" altLang="en-US"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28C30046-B529-1CCA-4A75-52578D618425}"/>
                </a:ext>
              </a:extLst>
            </p:cNvPr>
            <p:cNvSpPr txBox="1"/>
            <p:nvPr/>
          </p:nvSpPr>
          <p:spPr>
            <a:xfrm>
              <a:off x="240148" y="4304874"/>
              <a:ext cx="550073" cy="5477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9</a:t>
              </a:r>
              <a:endParaRPr kumimoji="1" lang="ja-JP" altLang="en-US"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8687C0E7-2874-83E3-9586-2CD20F998730}"/>
                </a:ext>
              </a:extLst>
            </p:cNvPr>
            <p:cNvSpPr txBox="1"/>
            <p:nvPr/>
          </p:nvSpPr>
          <p:spPr>
            <a:xfrm>
              <a:off x="273098" y="4823934"/>
              <a:ext cx="550073" cy="5477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7</a:t>
              </a:r>
              <a:endParaRPr kumimoji="1" lang="ja-JP" altLang="en-US"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a:extLst>
                <a:ext uri="{FF2B5EF4-FFF2-40B4-BE49-F238E27FC236}">
                  <a16:creationId xmlns:a16="http://schemas.microsoft.com/office/drawing/2014/main" id="{CB375EE9-426D-704C-81B5-CE99EA851648}"/>
                </a:ext>
              </a:extLst>
            </p:cNvPr>
            <p:cNvSpPr txBox="1"/>
            <p:nvPr/>
          </p:nvSpPr>
          <p:spPr>
            <a:xfrm>
              <a:off x="273098" y="5331674"/>
              <a:ext cx="550073" cy="5477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5</a:t>
              </a:r>
              <a:endParaRPr kumimoji="1" lang="ja-JP" altLang="en-US" sz="11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5" name="矢印: 右 24">
            <a:extLst>
              <a:ext uri="{FF2B5EF4-FFF2-40B4-BE49-F238E27FC236}">
                <a16:creationId xmlns:a16="http://schemas.microsoft.com/office/drawing/2014/main" id="{E6CD1FFA-7C69-2EF1-2326-68BF5F61CB87}"/>
              </a:ext>
            </a:extLst>
          </p:cNvPr>
          <p:cNvSpPr/>
          <p:nvPr/>
        </p:nvSpPr>
        <p:spPr>
          <a:xfrm rot="958875">
            <a:off x="7644383" y="1547736"/>
            <a:ext cx="920316" cy="306036"/>
          </a:xfrm>
          <a:prstGeom prst="rightArrow">
            <a:avLst/>
          </a:prstGeom>
          <a:solidFill>
            <a:schemeClr val="accent2">
              <a:lumMod val="60000"/>
              <a:lumOff val="4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上向き折線 25">
            <a:extLst>
              <a:ext uri="{FF2B5EF4-FFF2-40B4-BE49-F238E27FC236}">
                <a16:creationId xmlns:a16="http://schemas.microsoft.com/office/drawing/2014/main" id="{3ACD41E5-2C85-0FF9-3A33-DFDCB8E58BE2}"/>
              </a:ext>
            </a:extLst>
          </p:cNvPr>
          <p:cNvSpPr/>
          <p:nvPr/>
        </p:nvSpPr>
        <p:spPr>
          <a:xfrm rot="5400000">
            <a:off x="3976313" y="6040467"/>
            <a:ext cx="539546" cy="605473"/>
          </a:xfrm>
          <a:prstGeom prst="bentUpArrow">
            <a:avLst>
              <a:gd name="adj1" fmla="val 25000"/>
              <a:gd name="adj2" fmla="val 25000"/>
              <a:gd name="adj3" fmla="val 27604"/>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0C94CCA-8E68-BD2F-28D8-A4B035B589AE}"/>
              </a:ext>
            </a:extLst>
          </p:cNvPr>
          <p:cNvSpPr txBox="1"/>
          <p:nvPr/>
        </p:nvSpPr>
        <p:spPr>
          <a:xfrm>
            <a:off x="6754675" y="2683897"/>
            <a:ext cx="582211" cy="307777"/>
          </a:xfrm>
          <a:prstGeom prst="rect">
            <a:avLst/>
          </a:prstGeom>
          <a:noFill/>
        </p:spPr>
        <p:txBody>
          <a:bodyPr wrap="none" rtlCol="0">
            <a:spAutoFit/>
          </a:bodyPr>
          <a:lstStyle/>
          <a:p>
            <a:r>
              <a:rPr kumimoji="1" lang="en-US" altLang="ja-JP" sz="1400"/>
              <a:t>2023</a:t>
            </a:r>
            <a:endParaRPr kumimoji="1" lang="ja-JP" altLang="en-US" sz="1400"/>
          </a:p>
        </p:txBody>
      </p:sp>
      <p:sp>
        <p:nvSpPr>
          <p:cNvPr id="29" name="テキスト ボックス 28">
            <a:extLst>
              <a:ext uri="{FF2B5EF4-FFF2-40B4-BE49-F238E27FC236}">
                <a16:creationId xmlns:a16="http://schemas.microsoft.com/office/drawing/2014/main" id="{D0BA8AF2-F663-E767-8EB2-572155498A52}"/>
              </a:ext>
            </a:extLst>
          </p:cNvPr>
          <p:cNvSpPr txBox="1"/>
          <p:nvPr/>
        </p:nvSpPr>
        <p:spPr>
          <a:xfrm>
            <a:off x="8270721" y="2674740"/>
            <a:ext cx="582211" cy="307777"/>
          </a:xfrm>
          <a:prstGeom prst="rect">
            <a:avLst/>
          </a:prstGeom>
          <a:noFill/>
        </p:spPr>
        <p:txBody>
          <a:bodyPr wrap="square" rtlCol="0">
            <a:spAutoFit/>
          </a:bodyPr>
          <a:lstStyle/>
          <a:p>
            <a:r>
              <a:rPr kumimoji="1" lang="en-US" altLang="ja-JP" sz="1400"/>
              <a:t>2050</a:t>
            </a:r>
            <a:endParaRPr kumimoji="1" lang="ja-JP" altLang="en-US" sz="1400"/>
          </a:p>
        </p:txBody>
      </p:sp>
      <p:sp>
        <p:nvSpPr>
          <p:cNvPr id="30" name="テキスト ボックス 29">
            <a:extLst>
              <a:ext uri="{FF2B5EF4-FFF2-40B4-BE49-F238E27FC236}">
                <a16:creationId xmlns:a16="http://schemas.microsoft.com/office/drawing/2014/main" id="{29FB5AE5-1912-DC8E-C159-48A68457D3EC}"/>
              </a:ext>
            </a:extLst>
          </p:cNvPr>
          <p:cNvSpPr txBox="1"/>
          <p:nvPr/>
        </p:nvSpPr>
        <p:spPr>
          <a:xfrm>
            <a:off x="5564864" y="2683897"/>
            <a:ext cx="582211" cy="307777"/>
          </a:xfrm>
          <a:prstGeom prst="rect">
            <a:avLst/>
          </a:prstGeom>
          <a:noFill/>
        </p:spPr>
        <p:txBody>
          <a:bodyPr wrap="square" rtlCol="0">
            <a:spAutoFit/>
          </a:bodyPr>
          <a:lstStyle/>
          <a:p>
            <a:r>
              <a:rPr kumimoji="1" lang="en-US" altLang="ja-JP" sz="1400"/>
              <a:t>2000</a:t>
            </a:r>
            <a:endParaRPr kumimoji="1" lang="ja-JP" altLang="en-US" sz="1400"/>
          </a:p>
        </p:txBody>
      </p:sp>
      <p:pic>
        <p:nvPicPr>
          <p:cNvPr id="37" name="図 36" descr="ダイアグラム, マップ">
            <a:extLst>
              <a:ext uri="{FF2B5EF4-FFF2-40B4-BE49-F238E27FC236}">
                <a16:creationId xmlns:a16="http://schemas.microsoft.com/office/drawing/2014/main" id="{7FC6183F-81CA-2FF8-8E62-16EC52C40554}"/>
              </a:ext>
            </a:extLst>
          </p:cNvPr>
          <p:cNvPicPr>
            <a:picLocks noChangeAspect="1"/>
          </p:cNvPicPr>
          <p:nvPr/>
        </p:nvPicPr>
        <p:blipFill>
          <a:blip r:embed="rId4">
            <a:extLst>
              <a:ext uri="{28A0092B-C50C-407E-A947-70E740481C1C}">
                <a14:useLocalDpi xmlns:a14="http://schemas.microsoft.com/office/drawing/2010/main" val="0"/>
              </a:ext>
            </a:extLst>
          </a:blip>
          <a:srcRect l="10753" t="29708" r="9294" b="13205"/>
          <a:stretch/>
        </p:blipFill>
        <p:spPr>
          <a:xfrm>
            <a:off x="305257" y="3537205"/>
            <a:ext cx="3153094" cy="3183598"/>
          </a:xfrm>
          <a:prstGeom prst="rect">
            <a:avLst/>
          </a:prstGeom>
        </p:spPr>
      </p:pic>
      <p:sp>
        <p:nvSpPr>
          <p:cNvPr id="39" name="テキスト ボックス 38">
            <a:extLst>
              <a:ext uri="{FF2B5EF4-FFF2-40B4-BE49-F238E27FC236}">
                <a16:creationId xmlns:a16="http://schemas.microsoft.com/office/drawing/2014/main" id="{3AC52FCB-BE4F-79EA-6D16-F2CF12ED6FE0}"/>
              </a:ext>
            </a:extLst>
          </p:cNvPr>
          <p:cNvSpPr txBox="1"/>
          <p:nvPr/>
        </p:nvSpPr>
        <p:spPr>
          <a:xfrm>
            <a:off x="4132685" y="4150970"/>
            <a:ext cx="4105983" cy="923330"/>
          </a:xfrm>
          <a:prstGeom prst="rect">
            <a:avLst/>
          </a:prstGeom>
          <a:noFill/>
        </p:spPr>
        <p:txBody>
          <a:bodyPr wrap="square" rtlCol="0">
            <a:spAutoFit/>
          </a:bodyPr>
          <a:lstStyle/>
          <a:p>
            <a:r>
              <a:rPr kumimoji="1" lang="ja-JP" altLang="en-US" b="1"/>
              <a:t>現状の居住誘導区域</a:t>
            </a:r>
            <a:endParaRPr kumimoji="1" lang="en-US" altLang="ja-JP" b="1"/>
          </a:p>
          <a:p>
            <a:r>
              <a:rPr lang="ja-JP" altLang="en-US"/>
              <a:t>現在と将来の</a:t>
            </a:r>
            <a:endParaRPr lang="en-US" altLang="ja-JP"/>
          </a:p>
          <a:p>
            <a:r>
              <a:rPr lang="ja-JP" altLang="en-US"/>
              <a:t>住宅地分布に合わせて設定されている</a:t>
            </a:r>
            <a:endParaRPr kumimoji="1" lang="ja-JP" altLang="en-US"/>
          </a:p>
        </p:txBody>
      </p:sp>
      <p:sp>
        <p:nvSpPr>
          <p:cNvPr id="41" name="テキスト ボックス 40">
            <a:extLst>
              <a:ext uri="{FF2B5EF4-FFF2-40B4-BE49-F238E27FC236}">
                <a16:creationId xmlns:a16="http://schemas.microsoft.com/office/drawing/2014/main" id="{115F8C92-0A1E-49D4-2093-002087D272A9}"/>
              </a:ext>
            </a:extLst>
          </p:cNvPr>
          <p:cNvSpPr txBox="1"/>
          <p:nvPr/>
        </p:nvSpPr>
        <p:spPr>
          <a:xfrm>
            <a:off x="4164625" y="5087849"/>
            <a:ext cx="4546766" cy="923330"/>
          </a:xfrm>
          <a:prstGeom prst="rect">
            <a:avLst/>
          </a:prstGeom>
          <a:noFill/>
        </p:spPr>
        <p:txBody>
          <a:bodyPr wrap="square" rtlCol="0">
            <a:spAutoFit/>
          </a:bodyPr>
          <a:lstStyle/>
          <a:p>
            <a:r>
              <a:rPr kumimoji="1" lang="ja-JP" altLang="en-US" b="1"/>
              <a:t>本来の居住誘導区域</a:t>
            </a:r>
            <a:endParaRPr kumimoji="1" lang="en-US" altLang="ja-JP" b="1"/>
          </a:p>
          <a:p>
            <a:r>
              <a:rPr kumimoji="1" lang="ja-JP" altLang="en-US"/>
              <a:t>将来あるべき都市構造</a:t>
            </a:r>
            <a:endParaRPr kumimoji="1" lang="en-US" altLang="ja-JP"/>
          </a:p>
          <a:p>
            <a:r>
              <a:rPr kumimoji="1" lang="ja-JP" altLang="en-US"/>
              <a:t>に合わせて設定するべき</a:t>
            </a:r>
          </a:p>
        </p:txBody>
      </p:sp>
      <p:sp>
        <p:nvSpPr>
          <p:cNvPr id="44" name="テキスト ボックス 43">
            <a:extLst>
              <a:ext uri="{FF2B5EF4-FFF2-40B4-BE49-F238E27FC236}">
                <a16:creationId xmlns:a16="http://schemas.microsoft.com/office/drawing/2014/main" id="{CBD407C4-EA35-CA21-DF2E-D3012448460B}"/>
              </a:ext>
            </a:extLst>
          </p:cNvPr>
          <p:cNvSpPr txBox="1"/>
          <p:nvPr/>
        </p:nvSpPr>
        <p:spPr>
          <a:xfrm>
            <a:off x="4595179" y="6195515"/>
            <a:ext cx="4182392" cy="461665"/>
          </a:xfrm>
          <a:prstGeom prst="rect">
            <a:avLst/>
          </a:prstGeom>
          <a:solidFill>
            <a:schemeClr val="tx2">
              <a:lumMod val="10000"/>
              <a:lumOff val="90000"/>
            </a:schemeClr>
          </a:solidFill>
        </p:spPr>
        <p:txBody>
          <a:bodyPr wrap="square" rtlCol="0">
            <a:spAutoFit/>
          </a:bodyPr>
          <a:lstStyle/>
          <a:p>
            <a:r>
              <a:rPr kumimoji="1" lang="ja-JP" altLang="en-US" sz="2400" b="1"/>
              <a:t>提案①居住誘導区域の再設定　</a:t>
            </a:r>
          </a:p>
        </p:txBody>
      </p:sp>
      <p:sp>
        <p:nvSpPr>
          <p:cNvPr id="52" name="四角形: 角を丸くする 51">
            <a:extLst>
              <a:ext uri="{FF2B5EF4-FFF2-40B4-BE49-F238E27FC236}">
                <a16:creationId xmlns:a16="http://schemas.microsoft.com/office/drawing/2014/main" id="{BAFFA765-36AC-F88B-81D7-D713D8FF3D15}"/>
              </a:ext>
            </a:extLst>
          </p:cNvPr>
          <p:cNvSpPr/>
          <p:nvPr/>
        </p:nvSpPr>
        <p:spPr>
          <a:xfrm>
            <a:off x="3873529" y="4026849"/>
            <a:ext cx="4715516" cy="201223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BD9039B3-374E-1211-5985-4339CFA3921A}"/>
              </a:ext>
            </a:extLst>
          </p:cNvPr>
          <p:cNvSpPr txBox="1"/>
          <p:nvPr/>
        </p:nvSpPr>
        <p:spPr>
          <a:xfrm>
            <a:off x="5446461" y="2892032"/>
            <a:ext cx="2969405" cy="646331"/>
          </a:xfrm>
          <a:prstGeom prst="rect">
            <a:avLst/>
          </a:prstGeom>
          <a:noFill/>
        </p:spPr>
        <p:txBody>
          <a:bodyPr wrap="square" rtlCol="0">
            <a:spAutoFit/>
          </a:bodyPr>
          <a:lstStyle/>
          <a:p>
            <a:r>
              <a:rPr kumimoji="1" lang="ja-JP" altLang="en-US"/>
              <a:t>・人口減少→人口密度減</a:t>
            </a:r>
            <a:endParaRPr kumimoji="1" lang="en-US" altLang="ja-JP"/>
          </a:p>
          <a:p>
            <a:r>
              <a:rPr kumimoji="1" lang="ja-JP" altLang="en-US"/>
              <a:t>・</a:t>
            </a:r>
            <a:r>
              <a:rPr kumimoji="1" lang="ja-JP" altLang="en-US" b="1"/>
              <a:t>人口減少はやむを得ない</a:t>
            </a:r>
          </a:p>
        </p:txBody>
      </p:sp>
      <p:grpSp>
        <p:nvGrpSpPr>
          <p:cNvPr id="24" name="グループ化 23">
            <a:extLst>
              <a:ext uri="{FF2B5EF4-FFF2-40B4-BE49-F238E27FC236}">
                <a16:creationId xmlns:a16="http://schemas.microsoft.com/office/drawing/2014/main" id="{D09302B3-9511-5131-4C8A-D8DE6B138C80}"/>
              </a:ext>
            </a:extLst>
          </p:cNvPr>
          <p:cNvGrpSpPr/>
          <p:nvPr/>
        </p:nvGrpSpPr>
        <p:grpSpPr>
          <a:xfrm>
            <a:off x="85884" y="96721"/>
            <a:ext cx="573840" cy="573840"/>
            <a:chOff x="138108" y="1536344"/>
            <a:chExt cx="861849" cy="861849"/>
          </a:xfrm>
        </p:grpSpPr>
        <p:sp>
          <p:nvSpPr>
            <p:cNvPr id="27" name="楕円 26">
              <a:extLst>
                <a:ext uri="{FF2B5EF4-FFF2-40B4-BE49-F238E27FC236}">
                  <a16:creationId xmlns:a16="http://schemas.microsoft.com/office/drawing/2014/main" id="{30734EF2-BDCC-C10B-DB31-8039CB65564C}"/>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7D3121D7-F6BF-F553-0827-E88DEE5644CB}"/>
                </a:ext>
              </a:extLst>
            </p:cNvPr>
            <p:cNvGrpSpPr/>
            <p:nvPr/>
          </p:nvGrpSpPr>
          <p:grpSpPr>
            <a:xfrm>
              <a:off x="515689" y="1620019"/>
              <a:ext cx="106686" cy="693788"/>
              <a:chOff x="515689" y="1620019"/>
              <a:chExt cx="106686" cy="693788"/>
            </a:xfrm>
            <a:solidFill>
              <a:schemeClr val="bg1"/>
            </a:solidFill>
          </p:grpSpPr>
          <p:sp>
            <p:nvSpPr>
              <p:cNvPr id="42" name="楕円 41">
                <a:extLst>
                  <a:ext uri="{FF2B5EF4-FFF2-40B4-BE49-F238E27FC236}">
                    <a16:creationId xmlns:a16="http://schemas.microsoft.com/office/drawing/2014/main" id="{C3CC59D8-E1B9-A742-23E2-3A3390E99959}"/>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6BA883F4-AA27-A978-BA8B-9755C52A0799}"/>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70474599-6F28-56C8-8273-35915B2120BC}"/>
                </a:ext>
              </a:extLst>
            </p:cNvPr>
            <p:cNvGrpSpPr/>
            <p:nvPr/>
          </p:nvGrpSpPr>
          <p:grpSpPr>
            <a:xfrm rot="7084715">
              <a:off x="515689" y="1620374"/>
              <a:ext cx="106686" cy="693788"/>
              <a:chOff x="515689" y="1620019"/>
              <a:chExt cx="106686" cy="693788"/>
            </a:xfrm>
            <a:solidFill>
              <a:schemeClr val="bg1"/>
            </a:solidFill>
          </p:grpSpPr>
          <p:sp>
            <p:nvSpPr>
              <p:cNvPr id="38" name="楕円 37">
                <a:extLst>
                  <a:ext uri="{FF2B5EF4-FFF2-40B4-BE49-F238E27FC236}">
                    <a16:creationId xmlns:a16="http://schemas.microsoft.com/office/drawing/2014/main" id="{746B0072-B039-BC40-2483-F5C44239AF35}"/>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623DDB79-A529-40F4-6053-F973190CC21F}"/>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68F67C4B-9881-48BD-85AE-CCE3AFB67F71}"/>
                </a:ext>
              </a:extLst>
            </p:cNvPr>
            <p:cNvGrpSpPr/>
            <p:nvPr/>
          </p:nvGrpSpPr>
          <p:grpSpPr>
            <a:xfrm rot="3554011">
              <a:off x="518409" y="1620019"/>
              <a:ext cx="106686" cy="693788"/>
              <a:chOff x="515689" y="1620019"/>
              <a:chExt cx="106686" cy="693788"/>
            </a:xfrm>
            <a:solidFill>
              <a:schemeClr val="bg1"/>
            </a:solidFill>
          </p:grpSpPr>
          <p:sp>
            <p:nvSpPr>
              <p:cNvPr id="35" name="楕円 34">
                <a:extLst>
                  <a:ext uri="{FF2B5EF4-FFF2-40B4-BE49-F238E27FC236}">
                    <a16:creationId xmlns:a16="http://schemas.microsoft.com/office/drawing/2014/main" id="{87C3A862-E62B-B0D2-DCF2-246E40EB5D10}"/>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77BC4E4A-6024-13A4-73E7-85F71B181CE0}"/>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楕円 33">
              <a:extLst>
                <a:ext uri="{FF2B5EF4-FFF2-40B4-BE49-F238E27FC236}">
                  <a16:creationId xmlns:a16="http://schemas.microsoft.com/office/drawing/2014/main" id="{9A51F5B3-756A-1DE0-3D8F-608A94480F01}"/>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3BCF5839-96D1-2D94-A333-28E5715973D0}"/>
              </a:ext>
            </a:extLst>
          </p:cNvPr>
          <p:cNvSpPr txBox="1"/>
          <p:nvPr/>
        </p:nvSpPr>
        <p:spPr>
          <a:xfrm>
            <a:off x="2609745" y="911144"/>
            <a:ext cx="2616294" cy="369332"/>
          </a:xfrm>
          <a:prstGeom prst="rect">
            <a:avLst/>
          </a:prstGeom>
          <a:solidFill>
            <a:schemeClr val="bg2">
              <a:lumMod val="90000"/>
            </a:schemeClr>
          </a:solidFill>
          <a:ln>
            <a:solidFill>
              <a:schemeClr val="bg2">
                <a:lumMod val="90000"/>
              </a:schemeClr>
            </a:solidFill>
          </a:ln>
        </p:spPr>
        <p:txBody>
          <a:bodyPr wrap="square" rtlCol="0">
            <a:spAutoFit/>
          </a:bodyPr>
          <a:lstStyle/>
          <a:p>
            <a:pPr algn="ctr"/>
            <a:r>
              <a:rPr kumimoji="1" lang="ja-JP" altLang="en-US" b="1">
                <a:solidFill>
                  <a:schemeClr val="bg1"/>
                </a:solidFill>
              </a:rPr>
              <a:t>人口密度を上げると</a:t>
            </a:r>
          </a:p>
        </p:txBody>
      </p:sp>
      <p:sp>
        <p:nvSpPr>
          <p:cNvPr id="45" name="正方形/長方形 44">
            <a:extLst>
              <a:ext uri="{FF2B5EF4-FFF2-40B4-BE49-F238E27FC236}">
                <a16:creationId xmlns:a16="http://schemas.microsoft.com/office/drawing/2014/main" id="{0F9B1F7F-3BF2-F1C9-E0A0-68DD9BCEBA02}"/>
              </a:ext>
            </a:extLst>
          </p:cNvPr>
          <p:cNvSpPr/>
          <p:nvPr/>
        </p:nvSpPr>
        <p:spPr>
          <a:xfrm>
            <a:off x="2613173" y="923192"/>
            <a:ext cx="2612866" cy="2066342"/>
          </a:xfrm>
          <a:prstGeom prst="rect">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加算記号 47">
            <a:extLst>
              <a:ext uri="{FF2B5EF4-FFF2-40B4-BE49-F238E27FC236}">
                <a16:creationId xmlns:a16="http://schemas.microsoft.com/office/drawing/2014/main" id="{425342EF-08CB-9CED-B073-A406BEA2BDE8}"/>
              </a:ext>
            </a:extLst>
          </p:cNvPr>
          <p:cNvSpPr/>
          <p:nvPr/>
        </p:nvSpPr>
        <p:spPr>
          <a:xfrm>
            <a:off x="3715464" y="1944966"/>
            <a:ext cx="439427" cy="414195"/>
          </a:xfrm>
          <a:prstGeom prst="mathPlus">
            <a:avLst/>
          </a:prstGeom>
          <a:solidFill>
            <a:srgbClr val="FF5757"/>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689C2EAB-21FA-8094-CD56-7FB8FCCFF66D}"/>
              </a:ext>
            </a:extLst>
          </p:cNvPr>
          <p:cNvSpPr txBox="1"/>
          <p:nvPr/>
        </p:nvSpPr>
        <p:spPr>
          <a:xfrm>
            <a:off x="1649177" y="1341501"/>
            <a:ext cx="4572000" cy="646331"/>
          </a:xfrm>
          <a:prstGeom prst="rect">
            <a:avLst/>
          </a:prstGeom>
          <a:noFill/>
        </p:spPr>
        <p:txBody>
          <a:bodyPr wrap="square">
            <a:spAutoFit/>
          </a:bodyPr>
          <a:lstStyle/>
          <a:p>
            <a:pPr algn="ctr"/>
            <a:r>
              <a:rPr kumimoji="1" lang="ja-JP" altLang="en-US" b="1"/>
              <a:t>行政サービス</a:t>
            </a:r>
            <a:endParaRPr kumimoji="1" lang="en-US" altLang="ja-JP" b="1"/>
          </a:p>
          <a:p>
            <a:pPr algn="ctr"/>
            <a:r>
              <a:rPr lang="ja-JP" altLang="en-US" b="1"/>
              <a:t>効率化</a:t>
            </a:r>
            <a:endParaRPr kumimoji="1" lang="ja-JP" altLang="en-US" b="1"/>
          </a:p>
        </p:txBody>
      </p:sp>
      <p:sp>
        <p:nvSpPr>
          <p:cNvPr id="56" name="テキスト ボックス 55">
            <a:extLst>
              <a:ext uri="{FF2B5EF4-FFF2-40B4-BE49-F238E27FC236}">
                <a16:creationId xmlns:a16="http://schemas.microsoft.com/office/drawing/2014/main" id="{F0F0054E-4993-67EF-FC0E-14BE81291ACC}"/>
              </a:ext>
            </a:extLst>
          </p:cNvPr>
          <p:cNvSpPr txBox="1"/>
          <p:nvPr/>
        </p:nvSpPr>
        <p:spPr>
          <a:xfrm>
            <a:off x="1667709" y="2328840"/>
            <a:ext cx="4572000" cy="646331"/>
          </a:xfrm>
          <a:prstGeom prst="rect">
            <a:avLst/>
          </a:prstGeom>
          <a:noFill/>
        </p:spPr>
        <p:txBody>
          <a:bodyPr wrap="square">
            <a:spAutoFit/>
          </a:bodyPr>
          <a:lstStyle/>
          <a:p>
            <a:pPr algn="ctr"/>
            <a:r>
              <a:rPr kumimoji="1" lang="ja-JP" altLang="en-US" sz="1800" b="1"/>
              <a:t>地域コミュニティ</a:t>
            </a:r>
            <a:endParaRPr kumimoji="1" lang="en-US" altLang="ja-JP" sz="1800" b="1"/>
          </a:p>
          <a:p>
            <a:pPr algn="ctr"/>
            <a:r>
              <a:rPr lang="ja-JP" altLang="en-US" sz="1800" b="1"/>
              <a:t>強化</a:t>
            </a:r>
            <a:endParaRPr kumimoji="1" lang="ja-JP" altLang="en-US" sz="1800" b="1"/>
          </a:p>
        </p:txBody>
      </p:sp>
      <p:sp>
        <p:nvSpPr>
          <p:cNvPr id="13" name="テキスト ボックス 14">
            <a:extLst>
              <a:ext uri="{FF2B5EF4-FFF2-40B4-BE49-F238E27FC236}">
                <a16:creationId xmlns:a16="http://schemas.microsoft.com/office/drawing/2014/main" id="{AE3463D9-97C3-F10B-D5DC-DAAC0EC8668B}"/>
              </a:ext>
            </a:extLst>
          </p:cNvPr>
          <p:cNvSpPr txBox="1">
            <a:spLocks noChangeArrowheads="1"/>
          </p:cNvSpPr>
          <p:nvPr/>
        </p:nvSpPr>
        <p:spPr bwMode="auto">
          <a:xfrm>
            <a:off x="5586067" y="3473979"/>
            <a:ext cx="3380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1313">
              <a:spcBef>
                <a:spcPct val="20000"/>
              </a:spcBef>
              <a:buFont typeface="Arial" panose="020B0604020202020204" pitchFamily="34" charset="0"/>
              <a:buChar char="•"/>
              <a:defRPr kumimoji="1" sz="2400">
                <a:solidFill>
                  <a:srgbClr val="07A9DD"/>
                </a:solidFill>
                <a:latin typeface="Calibri" panose="020F0502020204030204" pitchFamily="34" charset="0"/>
              </a:defRPr>
            </a:lvl1pPr>
            <a:lvl2pPr marL="742950" indent="-285750" defTabSz="341313">
              <a:spcBef>
                <a:spcPct val="20000"/>
              </a:spcBef>
              <a:buFont typeface="Arial" panose="020B0604020202020204" pitchFamily="34" charset="0"/>
              <a:buChar char="–"/>
              <a:defRPr kumimoji="1" sz="2000">
                <a:solidFill>
                  <a:srgbClr val="07A9DD"/>
                </a:solidFill>
                <a:latin typeface="Calibri" panose="020F0502020204030204" pitchFamily="34" charset="0"/>
              </a:defRPr>
            </a:lvl2pPr>
            <a:lvl3pPr marL="1143000" indent="-228600" defTabSz="341313">
              <a:spcBef>
                <a:spcPct val="20000"/>
              </a:spcBef>
              <a:buFont typeface="Arial" panose="020B0604020202020204" pitchFamily="34" charset="0"/>
              <a:buChar char="•"/>
              <a:defRPr kumimoji="1">
                <a:solidFill>
                  <a:srgbClr val="07A9DD"/>
                </a:solidFill>
                <a:latin typeface="Calibri" panose="020F0502020204030204" pitchFamily="34" charset="0"/>
              </a:defRPr>
            </a:lvl3pPr>
            <a:lvl4pPr marL="1600200" indent="-228600" defTabSz="341313">
              <a:spcBef>
                <a:spcPct val="20000"/>
              </a:spcBef>
              <a:buFont typeface="Arial" panose="020B0604020202020204" pitchFamily="34" charset="0"/>
              <a:buChar char="–"/>
              <a:defRPr kumimoji="1" sz="1600">
                <a:solidFill>
                  <a:srgbClr val="07A9DD"/>
                </a:solidFill>
                <a:latin typeface="Calibri" panose="020F0502020204030204" pitchFamily="34" charset="0"/>
              </a:defRPr>
            </a:lvl4pPr>
            <a:lvl5pPr marL="2057400" indent="-228600" defTabSz="341313">
              <a:spcBef>
                <a:spcPct val="20000"/>
              </a:spcBef>
              <a:buFont typeface="Arial" panose="020B0604020202020204" pitchFamily="34" charset="0"/>
              <a:buChar char="»"/>
              <a:defRPr kumimoji="1" sz="1600">
                <a:solidFill>
                  <a:srgbClr val="07A9DD"/>
                </a:solidFill>
                <a:latin typeface="Calibri" panose="020F0502020204030204" pitchFamily="34" charset="0"/>
              </a:defRPr>
            </a:lvl5pPr>
            <a:lvl6pPr marL="2514600" indent="-228600" defTabSz="341313" eaLnBrk="0" fontAlgn="base" hangingPunct="0">
              <a:spcBef>
                <a:spcPct val="20000"/>
              </a:spcBef>
              <a:spcAft>
                <a:spcPct val="0"/>
              </a:spcAft>
              <a:buFont typeface="Arial" panose="020B0604020202020204" pitchFamily="34" charset="0"/>
              <a:buChar char="»"/>
              <a:defRPr kumimoji="1" sz="1600">
                <a:solidFill>
                  <a:srgbClr val="07A9DD"/>
                </a:solidFill>
                <a:latin typeface="Calibri" panose="020F0502020204030204" pitchFamily="34" charset="0"/>
              </a:defRPr>
            </a:lvl6pPr>
            <a:lvl7pPr marL="2971800" indent="-228600" defTabSz="341313" eaLnBrk="0" fontAlgn="base" hangingPunct="0">
              <a:spcBef>
                <a:spcPct val="20000"/>
              </a:spcBef>
              <a:spcAft>
                <a:spcPct val="0"/>
              </a:spcAft>
              <a:buFont typeface="Arial" panose="020B0604020202020204" pitchFamily="34" charset="0"/>
              <a:buChar char="»"/>
              <a:defRPr kumimoji="1" sz="1600">
                <a:solidFill>
                  <a:srgbClr val="07A9DD"/>
                </a:solidFill>
                <a:latin typeface="Calibri" panose="020F0502020204030204" pitchFamily="34" charset="0"/>
              </a:defRPr>
            </a:lvl7pPr>
            <a:lvl8pPr marL="3429000" indent="-228600" defTabSz="341313" eaLnBrk="0" fontAlgn="base" hangingPunct="0">
              <a:spcBef>
                <a:spcPct val="20000"/>
              </a:spcBef>
              <a:spcAft>
                <a:spcPct val="0"/>
              </a:spcAft>
              <a:buFont typeface="Arial" panose="020B0604020202020204" pitchFamily="34" charset="0"/>
              <a:buChar char="»"/>
              <a:defRPr kumimoji="1" sz="1600">
                <a:solidFill>
                  <a:srgbClr val="07A9DD"/>
                </a:solidFill>
                <a:latin typeface="Calibri" panose="020F0502020204030204" pitchFamily="34" charset="0"/>
              </a:defRPr>
            </a:lvl8pPr>
            <a:lvl9pPr marL="3886200" indent="-228600" defTabSz="341313" eaLnBrk="0" fontAlgn="base" hangingPunct="0">
              <a:spcBef>
                <a:spcPct val="20000"/>
              </a:spcBef>
              <a:spcAft>
                <a:spcPct val="0"/>
              </a:spcAft>
              <a:buFont typeface="Arial" panose="020B0604020202020204" pitchFamily="34" charset="0"/>
              <a:buChar char="»"/>
              <a:defRPr kumimoji="1" sz="1600">
                <a:solidFill>
                  <a:srgbClr val="07A9DD"/>
                </a:solidFill>
                <a:latin typeface="Calibri" panose="020F0502020204030204" pitchFamily="34" charset="0"/>
              </a:defRPr>
            </a:lvl9pPr>
          </a:lstStyle>
          <a:p>
            <a:pPr eaLnBrk="1" hangingPunct="1">
              <a:spcBef>
                <a:spcPct val="0"/>
              </a:spcBef>
              <a:buFontTx/>
              <a:buNone/>
            </a:pPr>
            <a:r>
              <a:rPr kumimoji="0" lang="ja-JP" altLang="en-US" sz="700">
                <a:solidFill>
                  <a:srgbClr val="000000"/>
                </a:solidFill>
                <a:latin typeface="Aptos" panose="020B0004020202020204" pitchFamily="34" charset="0"/>
                <a:ea typeface="游ゴシック" panose="020B0400000000000000" pitchFamily="50" charset="-128"/>
              </a:rPr>
              <a:t>総務省「住民基本台帳に基づく人口、人口動態及び世帯数調査」</a:t>
            </a:r>
            <a:endParaRPr kumimoji="0" lang="en-US" altLang="ja-JP" sz="700">
              <a:solidFill>
                <a:srgbClr val="000000"/>
              </a:solidFill>
              <a:latin typeface="Aptos" panose="020B0004020202020204" pitchFamily="34" charset="0"/>
              <a:ea typeface="游ゴシック" panose="020B0400000000000000" pitchFamily="50" charset="-128"/>
            </a:endParaRPr>
          </a:p>
          <a:p>
            <a:pPr eaLnBrk="1" hangingPunct="1">
              <a:spcBef>
                <a:spcPct val="0"/>
              </a:spcBef>
              <a:buFontTx/>
              <a:buNone/>
            </a:pPr>
            <a:r>
              <a:rPr kumimoji="0" lang="ja-JP" altLang="en-US" sz="700">
                <a:solidFill>
                  <a:srgbClr val="000000"/>
                </a:solidFill>
                <a:latin typeface="Aptos" panose="020B0004020202020204" pitchFamily="34" charset="0"/>
                <a:ea typeface="游ゴシック" panose="020B0400000000000000" pitchFamily="50" charset="-128"/>
              </a:rPr>
              <a:t>社人研「日本の地域別将来推計人口（令和５（</a:t>
            </a:r>
            <a:r>
              <a:rPr kumimoji="0" lang="en-US" altLang="ja-JP" sz="700">
                <a:solidFill>
                  <a:srgbClr val="000000"/>
                </a:solidFill>
                <a:latin typeface="Aptos" panose="020B0004020202020204" pitchFamily="34" charset="0"/>
                <a:ea typeface="游ゴシック" panose="020B0400000000000000" pitchFamily="50" charset="-128"/>
              </a:rPr>
              <a:t>2023</a:t>
            </a:r>
            <a:r>
              <a:rPr kumimoji="0" lang="ja-JP" altLang="en-US" sz="700">
                <a:solidFill>
                  <a:srgbClr val="000000"/>
                </a:solidFill>
                <a:latin typeface="Aptos" panose="020B0004020202020204" pitchFamily="34" charset="0"/>
                <a:ea typeface="游ゴシック" panose="020B0400000000000000" pitchFamily="50" charset="-128"/>
              </a:rPr>
              <a:t>）年推計）」をもとに作成</a:t>
            </a:r>
            <a:endParaRPr kumimoji="0" lang="en-US" altLang="ja-JP" sz="700">
              <a:solidFill>
                <a:srgbClr val="000000"/>
              </a:solidFill>
              <a:latin typeface="Aptos" panose="020B0004020202020204" pitchFamily="34" charset="0"/>
              <a:ea typeface="游ゴシック" panose="020B0400000000000000" pitchFamily="50" charset="-128"/>
            </a:endParaRPr>
          </a:p>
        </p:txBody>
      </p:sp>
    </p:spTree>
    <p:extLst>
      <p:ext uri="{BB962C8B-B14F-4D97-AF65-F5344CB8AC3E}">
        <p14:creationId xmlns:p14="http://schemas.microsoft.com/office/powerpoint/2010/main" val="9372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DE266B3-0304-8899-DE02-76101E874F2E}"/>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E951F26C-36B0-80D4-02D6-8B2D477972FD}"/>
              </a:ext>
            </a:extLst>
          </p:cNvPr>
          <p:cNvSpPr/>
          <p:nvPr/>
        </p:nvSpPr>
        <p:spPr>
          <a:xfrm>
            <a:off x="0" y="-8100"/>
            <a:ext cx="8327871" cy="75243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E4AFD5C-C402-8EA8-8837-DBFA35AC3F8B}"/>
              </a:ext>
            </a:extLst>
          </p:cNvPr>
          <p:cNvSpPr>
            <a:spLocks noGrp="1"/>
          </p:cNvSpPr>
          <p:nvPr>
            <p:ph type="title"/>
          </p:nvPr>
        </p:nvSpPr>
        <p:spPr>
          <a:xfrm>
            <a:off x="668446" y="15764"/>
            <a:ext cx="7558127" cy="733913"/>
          </a:xfrm>
        </p:spPr>
        <p:txBody>
          <a:bodyPr>
            <a:normAutofit fontScale="90000"/>
          </a:bodyPr>
          <a:lstStyle/>
          <a:p>
            <a:r>
              <a:rPr kumimoji="1" lang="en-US" altLang="ja-JP" sz="3300" b="1" err="1"/>
              <a:t>TUrning</a:t>
            </a:r>
            <a:r>
              <a:rPr lang="ja-JP" altLang="en-US" sz="3300" b="1"/>
              <a:t>：提案① 居住誘導 </a:t>
            </a:r>
            <a:r>
              <a:rPr lang="en-US" altLang="ja-JP" sz="2700" b="1"/>
              <a:t>~</a:t>
            </a:r>
            <a:r>
              <a:rPr lang="ja-JP" altLang="en-US" sz="2700" b="1"/>
              <a:t>誘導区域の再設定</a:t>
            </a:r>
            <a:r>
              <a:rPr lang="en-US" altLang="ja-JP" sz="2700" b="1"/>
              <a:t>~</a:t>
            </a:r>
            <a:endParaRPr kumimoji="1" lang="ja-JP" altLang="en-US" sz="2700" b="1"/>
          </a:p>
        </p:txBody>
      </p:sp>
      <p:sp>
        <p:nvSpPr>
          <p:cNvPr id="3" name="スライド番号プレースホルダー 2">
            <a:extLst>
              <a:ext uri="{FF2B5EF4-FFF2-40B4-BE49-F238E27FC236}">
                <a16:creationId xmlns:a16="http://schemas.microsoft.com/office/drawing/2014/main" id="{F6E71B26-BAA6-C718-AFCD-5E7A718D2763}"/>
              </a:ext>
            </a:extLst>
          </p:cNvPr>
          <p:cNvSpPr>
            <a:spLocks noGrp="1"/>
          </p:cNvSpPr>
          <p:nvPr>
            <p:ph type="sldNum" sz="quarter" idx="12"/>
          </p:nvPr>
        </p:nvSpPr>
        <p:spPr/>
        <p:txBody>
          <a:bodyPr/>
          <a:lstStyle/>
          <a:p>
            <a:fld id="{6BD45834-25AE-4381-9C8C-B34EDB8A8649}" type="slidenum">
              <a:rPr lang="ja-JP" altLang="en-US" smtClean="0"/>
              <a:pPr/>
              <a:t>38</a:t>
            </a:fld>
            <a:endParaRPr lang="ja-JP" altLang="en-US"/>
          </a:p>
        </p:txBody>
      </p:sp>
      <p:grpSp>
        <p:nvGrpSpPr>
          <p:cNvPr id="24" name="グループ化 23">
            <a:extLst>
              <a:ext uri="{FF2B5EF4-FFF2-40B4-BE49-F238E27FC236}">
                <a16:creationId xmlns:a16="http://schemas.microsoft.com/office/drawing/2014/main" id="{04C4307E-0C61-FA3A-A8C4-E53C9C6C0F83}"/>
              </a:ext>
            </a:extLst>
          </p:cNvPr>
          <p:cNvGrpSpPr/>
          <p:nvPr/>
        </p:nvGrpSpPr>
        <p:grpSpPr>
          <a:xfrm>
            <a:off x="85884" y="96721"/>
            <a:ext cx="573840" cy="573840"/>
            <a:chOff x="138108" y="1536344"/>
            <a:chExt cx="861849" cy="861849"/>
          </a:xfrm>
        </p:grpSpPr>
        <p:sp>
          <p:nvSpPr>
            <p:cNvPr id="27" name="楕円 26">
              <a:extLst>
                <a:ext uri="{FF2B5EF4-FFF2-40B4-BE49-F238E27FC236}">
                  <a16:creationId xmlns:a16="http://schemas.microsoft.com/office/drawing/2014/main" id="{A3C61D4E-20CE-5C54-0517-CBD2134D2423}"/>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C90E97B2-5EEC-C301-7964-9555D8A6123D}"/>
                </a:ext>
              </a:extLst>
            </p:cNvPr>
            <p:cNvGrpSpPr/>
            <p:nvPr/>
          </p:nvGrpSpPr>
          <p:grpSpPr>
            <a:xfrm>
              <a:off x="515689" y="1620019"/>
              <a:ext cx="106686" cy="693788"/>
              <a:chOff x="515689" y="1620019"/>
              <a:chExt cx="106686" cy="693788"/>
            </a:xfrm>
            <a:solidFill>
              <a:schemeClr val="bg1"/>
            </a:solidFill>
          </p:grpSpPr>
          <p:sp>
            <p:nvSpPr>
              <p:cNvPr id="42" name="楕円 41">
                <a:extLst>
                  <a:ext uri="{FF2B5EF4-FFF2-40B4-BE49-F238E27FC236}">
                    <a16:creationId xmlns:a16="http://schemas.microsoft.com/office/drawing/2014/main" id="{1F5FC96C-7C95-7D25-FBAC-5672F40B19BE}"/>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AF4C1332-1229-8CC2-5461-FA84DA5D111E}"/>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6A9CE850-1572-98D5-2106-D8C81B18C4B1}"/>
                </a:ext>
              </a:extLst>
            </p:cNvPr>
            <p:cNvGrpSpPr/>
            <p:nvPr/>
          </p:nvGrpSpPr>
          <p:grpSpPr>
            <a:xfrm rot="7084715">
              <a:off x="515689" y="1620374"/>
              <a:ext cx="106686" cy="693788"/>
              <a:chOff x="515689" y="1620019"/>
              <a:chExt cx="106686" cy="693788"/>
            </a:xfrm>
            <a:solidFill>
              <a:schemeClr val="bg1"/>
            </a:solidFill>
          </p:grpSpPr>
          <p:sp>
            <p:nvSpPr>
              <p:cNvPr id="38" name="楕円 37">
                <a:extLst>
                  <a:ext uri="{FF2B5EF4-FFF2-40B4-BE49-F238E27FC236}">
                    <a16:creationId xmlns:a16="http://schemas.microsoft.com/office/drawing/2014/main" id="{253DBA11-A75A-9738-E01C-9C35BBF15BCD}"/>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C8B8FF98-44B6-F83A-3C1F-09488920F6B6}"/>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2454FBB3-63F8-9CBD-6CEA-FBAA37D6D338}"/>
                </a:ext>
              </a:extLst>
            </p:cNvPr>
            <p:cNvGrpSpPr/>
            <p:nvPr/>
          </p:nvGrpSpPr>
          <p:grpSpPr>
            <a:xfrm rot="3554011">
              <a:off x="518409" y="1620019"/>
              <a:ext cx="106686" cy="693788"/>
              <a:chOff x="515689" y="1620019"/>
              <a:chExt cx="106686" cy="693788"/>
            </a:xfrm>
            <a:solidFill>
              <a:schemeClr val="bg1"/>
            </a:solidFill>
          </p:grpSpPr>
          <p:sp>
            <p:nvSpPr>
              <p:cNvPr id="35" name="楕円 34">
                <a:extLst>
                  <a:ext uri="{FF2B5EF4-FFF2-40B4-BE49-F238E27FC236}">
                    <a16:creationId xmlns:a16="http://schemas.microsoft.com/office/drawing/2014/main" id="{0EF03C24-9170-BA31-D8D6-A4BA7F357512}"/>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DCCF187B-113F-99B7-2057-659D7B17C153}"/>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楕円 33">
              <a:extLst>
                <a:ext uri="{FF2B5EF4-FFF2-40B4-BE49-F238E27FC236}">
                  <a16:creationId xmlns:a16="http://schemas.microsoft.com/office/drawing/2014/main" id="{2FD7BA0A-847F-54D1-B833-B98FBE22E0D2}"/>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0" name="図 49" descr="グラフ, 棒グラフ&#10;&#10;自動的に生成された説明">
            <a:extLst>
              <a:ext uri="{FF2B5EF4-FFF2-40B4-BE49-F238E27FC236}">
                <a16:creationId xmlns:a16="http://schemas.microsoft.com/office/drawing/2014/main" id="{28684DF1-2923-60C0-FDB3-7EAC5E0DB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92" y="1746376"/>
            <a:ext cx="5027301" cy="3020030"/>
          </a:xfrm>
          <a:prstGeom prst="rect">
            <a:avLst/>
          </a:prstGeom>
        </p:spPr>
      </p:pic>
      <p:sp>
        <p:nvSpPr>
          <p:cNvPr id="4" name="正方形/長方形 3">
            <a:extLst>
              <a:ext uri="{FF2B5EF4-FFF2-40B4-BE49-F238E27FC236}">
                <a16:creationId xmlns:a16="http://schemas.microsoft.com/office/drawing/2014/main" id="{1F40F776-DA2F-B34A-92CE-B9F4D50F7278}"/>
              </a:ext>
            </a:extLst>
          </p:cNvPr>
          <p:cNvSpPr/>
          <p:nvPr/>
        </p:nvSpPr>
        <p:spPr>
          <a:xfrm>
            <a:off x="265059" y="1263797"/>
            <a:ext cx="8613881" cy="4801724"/>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48EE20C-777F-AD49-3472-67D3D16C2160}"/>
              </a:ext>
            </a:extLst>
          </p:cNvPr>
          <p:cNvSpPr txBox="1"/>
          <p:nvPr/>
        </p:nvSpPr>
        <p:spPr>
          <a:xfrm>
            <a:off x="265059" y="1269140"/>
            <a:ext cx="2987140" cy="369332"/>
          </a:xfrm>
          <a:prstGeom prst="rect">
            <a:avLst/>
          </a:prstGeom>
          <a:solidFill>
            <a:schemeClr val="accent6">
              <a:lumMod val="60000"/>
              <a:lumOff val="40000"/>
            </a:schemeClr>
          </a:solidFill>
          <a:ln>
            <a:solidFill>
              <a:schemeClr val="accent6">
                <a:lumMod val="60000"/>
                <a:lumOff val="40000"/>
              </a:schemeClr>
            </a:solidFill>
          </a:ln>
        </p:spPr>
        <p:txBody>
          <a:bodyPr wrap="square" lIns="91440" tIns="45720" rIns="91440" bIns="45720" rtlCol="0" anchor="t">
            <a:spAutoFit/>
          </a:bodyPr>
          <a:lstStyle/>
          <a:p>
            <a:r>
              <a:rPr kumimoji="1" lang="ja-JP" altLang="en-US" b="1">
                <a:solidFill>
                  <a:schemeClr val="bg1"/>
                </a:solidFill>
                <a:ea typeface="游ゴシック"/>
              </a:rPr>
              <a:t>土浦市の将来人口</a:t>
            </a:r>
            <a:endParaRPr kumimoji="1" lang="en-US" altLang="ja-JP" b="1">
              <a:solidFill>
                <a:schemeClr val="bg1"/>
              </a:solidFill>
              <a:ea typeface="游ゴシック"/>
            </a:endParaRPr>
          </a:p>
        </p:txBody>
      </p:sp>
      <p:sp>
        <p:nvSpPr>
          <p:cNvPr id="7" name="テキスト ボックス 6">
            <a:extLst>
              <a:ext uri="{FF2B5EF4-FFF2-40B4-BE49-F238E27FC236}">
                <a16:creationId xmlns:a16="http://schemas.microsoft.com/office/drawing/2014/main" id="{271695C7-DDE6-64C6-B8C2-3B9AA881692D}"/>
              </a:ext>
            </a:extLst>
          </p:cNvPr>
          <p:cNvSpPr txBox="1"/>
          <p:nvPr/>
        </p:nvSpPr>
        <p:spPr>
          <a:xfrm>
            <a:off x="5683116" y="2184400"/>
            <a:ext cx="2957174" cy="646331"/>
          </a:xfrm>
          <a:prstGeom prst="rect">
            <a:avLst/>
          </a:prstGeom>
          <a:noFill/>
        </p:spPr>
        <p:txBody>
          <a:bodyPr wrap="square" rtlCol="0">
            <a:spAutoFit/>
          </a:bodyPr>
          <a:lstStyle/>
          <a:p>
            <a:r>
              <a:rPr lang="ja-JP" altLang="en-US"/>
              <a:t>今後、</a:t>
            </a:r>
            <a:r>
              <a:rPr kumimoji="1" lang="ja-JP" altLang="en-US"/>
              <a:t>急速な</a:t>
            </a:r>
            <a:r>
              <a:rPr kumimoji="1" lang="ja-JP" altLang="en-US" b="1"/>
              <a:t>人口減少</a:t>
            </a:r>
            <a:r>
              <a:rPr kumimoji="1" lang="ja-JP" altLang="en-US"/>
              <a:t>と</a:t>
            </a:r>
            <a:endParaRPr kumimoji="1" lang="en-US" altLang="ja-JP"/>
          </a:p>
          <a:p>
            <a:r>
              <a:rPr kumimoji="1" lang="ja-JP" altLang="en-US" b="1"/>
              <a:t>高齢化</a:t>
            </a:r>
            <a:r>
              <a:rPr kumimoji="1" lang="ja-JP" altLang="en-US"/>
              <a:t>の進行が予想される</a:t>
            </a:r>
          </a:p>
        </p:txBody>
      </p:sp>
      <p:sp>
        <p:nvSpPr>
          <p:cNvPr id="9" name="テキスト ボックス 8">
            <a:extLst>
              <a:ext uri="{FF2B5EF4-FFF2-40B4-BE49-F238E27FC236}">
                <a16:creationId xmlns:a16="http://schemas.microsoft.com/office/drawing/2014/main" id="{CEF92C55-2C70-EDB7-246D-257E06E1E7AD}"/>
              </a:ext>
            </a:extLst>
          </p:cNvPr>
          <p:cNvSpPr txBox="1"/>
          <p:nvPr/>
        </p:nvSpPr>
        <p:spPr>
          <a:xfrm>
            <a:off x="5690979" y="3664659"/>
            <a:ext cx="2957174" cy="646331"/>
          </a:xfrm>
          <a:prstGeom prst="rect">
            <a:avLst/>
          </a:prstGeom>
          <a:noFill/>
        </p:spPr>
        <p:txBody>
          <a:bodyPr wrap="square" rtlCol="0">
            <a:spAutoFit/>
          </a:bodyPr>
          <a:lstStyle/>
          <a:p>
            <a:r>
              <a:rPr kumimoji="1" lang="ja-JP" altLang="en-US"/>
              <a:t>将来人口に合わせた</a:t>
            </a:r>
            <a:r>
              <a:rPr kumimoji="1" lang="ja-JP" altLang="en-US" b="1"/>
              <a:t>都市構造の転換</a:t>
            </a:r>
            <a:r>
              <a:rPr kumimoji="1" lang="ja-JP" altLang="en-US"/>
              <a:t>が急務</a:t>
            </a:r>
          </a:p>
        </p:txBody>
      </p:sp>
      <p:sp>
        <p:nvSpPr>
          <p:cNvPr id="10" name="矢印: 下 9">
            <a:extLst>
              <a:ext uri="{FF2B5EF4-FFF2-40B4-BE49-F238E27FC236}">
                <a16:creationId xmlns:a16="http://schemas.microsoft.com/office/drawing/2014/main" id="{C6318303-FFB9-FE01-CE24-656CB997FD10}"/>
              </a:ext>
            </a:extLst>
          </p:cNvPr>
          <p:cNvSpPr/>
          <p:nvPr/>
        </p:nvSpPr>
        <p:spPr>
          <a:xfrm>
            <a:off x="6979574" y="2921796"/>
            <a:ext cx="376266" cy="646331"/>
          </a:xfrm>
          <a:prstGeom prst="down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2715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1BACCD6-4571-6EC7-986B-7B4C1F335409}"/>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164A6A9C-B7C0-28A1-0241-C615C3D91905}"/>
              </a:ext>
            </a:extLst>
          </p:cNvPr>
          <p:cNvSpPr/>
          <p:nvPr/>
        </p:nvSpPr>
        <p:spPr>
          <a:xfrm>
            <a:off x="0" y="-8100"/>
            <a:ext cx="8327871" cy="75243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6BEB679-85E1-47F4-B246-805CC7239C37}"/>
              </a:ext>
            </a:extLst>
          </p:cNvPr>
          <p:cNvSpPr>
            <a:spLocks noGrp="1"/>
          </p:cNvSpPr>
          <p:nvPr>
            <p:ph type="title"/>
          </p:nvPr>
        </p:nvSpPr>
        <p:spPr>
          <a:xfrm>
            <a:off x="668446" y="15764"/>
            <a:ext cx="7558127" cy="733913"/>
          </a:xfrm>
        </p:spPr>
        <p:txBody>
          <a:bodyPr>
            <a:normAutofit fontScale="90000"/>
          </a:bodyPr>
          <a:lstStyle/>
          <a:p>
            <a:r>
              <a:rPr kumimoji="1" lang="en-US" altLang="ja-JP" sz="3300" b="1" err="1"/>
              <a:t>TUrning</a:t>
            </a:r>
            <a:r>
              <a:rPr lang="ja-JP" altLang="en-US" sz="3300" b="1"/>
              <a:t>：提案① 居住誘導 </a:t>
            </a:r>
            <a:r>
              <a:rPr lang="en-US" altLang="ja-JP" sz="2700" b="1"/>
              <a:t>~</a:t>
            </a:r>
            <a:r>
              <a:rPr lang="ja-JP" altLang="en-US" sz="2700" b="1"/>
              <a:t>誘導区域の再設定</a:t>
            </a:r>
            <a:r>
              <a:rPr lang="en-US" altLang="ja-JP" sz="2700" b="1"/>
              <a:t>~</a:t>
            </a:r>
            <a:endParaRPr kumimoji="1" lang="ja-JP" altLang="en-US" sz="2700" b="1"/>
          </a:p>
        </p:txBody>
      </p:sp>
      <p:sp>
        <p:nvSpPr>
          <p:cNvPr id="3" name="スライド番号プレースホルダー 2">
            <a:extLst>
              <a:ext uri="{FF2B5EF4-FFF2-40B4-BE49-F238E27FC236}">
                <a16:creationId xmlns:a16="http://schemas.microsoft.com/office/drawing/2014/main" id="{E08071B3-AD72-5804-3FDD-0682E90462FD}"/>
              </a:ext>
            </a:extLst>
          </p:cNvPr>
          <p:cNvSpPr>
            <a:spLocks noGrp="1"/>
          </p:cNvSpPr>
          <p:nvPr>
            <p:ph type="sldNum" sz="quarter" idx="12"/>
          </p:nvPr>
        </p:nvSpPr>
        <p:spPr/>
        <p:txBody>
          <a:bodyPr/>
          <a:lstStyle/>
          <a:p>
            <a:fld id="{6BD45834-25AE-4381-9C8C-B34EDB8A8649}" type="slidenum">
              <a:rPr lang="ja-JP" altLang="en-US" smtClean="0"/>
              <a:pPr/>
              <a:t>39</a:t>
            </a:fld>
            <a:endParaRPr lang="ja-JP" altLang="en-US"/>
          </a:p>
        </p:txBody>
      </p:sp>
      <p:grpSp>
        <p:nvGrpSpPr>
          <p:cNvPr id="24" name="グループ化 23">
            <a:extLst>
              <a:ext uri="{FF2B5EF4-FFF2-40B4-BE49-F238E27FC236}">
                <a16:creationId xmlns:a16="http://schemas.microsoft.com/office/drawing/2014/main" id="{0F886282-4226-433B-55FB-64362EA0EFD0}"/>
              </a:ext>
            </a:extLst>
          </p:cNvPr>
          <p:cNvGrpSpPr/>
          <p:nvPr/>
        </p:nvGrpSpPr>
        <p:grpSpPr>
          <a:xfrm>
            <a:off x="85884" y="96721"/>
            <a:ext cx="573840" cy="573840"/>
            <a:chOff x="138108" y="1536344"/>
            <a:chExt cx="861849" cy="861849"/>
          </a:xfrm>
        </p:grpSpPr>
        <p:sp>
          <p:nvSpPr>
            <p:cNvPr id="27" name="楕円 26">
              <a:extLst>
                <a:ext uri="{FF2B5EF4-FFF2-40B4-BE49-F238E27FC236}">
                  <a16:creationId xmlns:a16="http://schemas.microsoft.com/office/drawing/2014/main" id="{B25BCB44-92AD-9C60-2111-F3B44190B97B}"/>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016A7F90-6BDC-C380-C14D-85689D9E95DE}"/>
                </a:ext>
              </a:extLst>
            </p:cNvPr>
            <p:cNvGrpSpPr/>
            <p:nvPr/>
          </p:nvGrpSpPr>
          <p:grpSpPr>
            <a:xfrm>
              <a:off x="515689" y="1620019"/>
              <a:ext cx="106686" cy="693788"/>
              <a:chOff x="515689" y="1620019"/>
              <a:chExt cx="106686" cy="693788"/>
            </a:xfrm>
            <a:solidFill>
              <a:schemeClr val="bg1"/>
            </a:solidFill>
          </p:grpSpPr>
          <p:sp>
            <p:nvSpPr>
              <p:cNvPr id="42" name="楕円 41">
                <a:extLst>
                  <a:ext uri="{FF2B5EF4-FFF2-40B4-BE49-F238E27FC236}">
                    <a16:creationId xmlns:a16="http://schemas.microsoft.com/office/drawing/2014/main" id="{09751F0F-4E5B-D336-CF88-D14A2ED153D6}"/>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009C8AC6-4962-CF4F-659E-B8CFD100B4EA}"/>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8505176B-FFB3-DE31-E5DC-73414655BC44}"/>
                </a:ext>
              </a:extLst>
            </p:cNvPr>
            <p:cNvGrpSpPr/>
            <p:nvPr/>
          </p:nvGrpSpPr>
          <p:grpSpPr>
            <a:xfrm rot="7084715">
              <a:off x="515689" y="1620374"/>
              <a:ext cx="106686" cy="693788"/>
              <a:chOff x="515689" y="1620019"/>
              <a:chExt cx="106686" cy="693788"/>
            </a:xfrm>
            <a:solidFill>
              <a:schemeClr val="bg1"/>
            </a:solidFill>
          </p:grpSpPr>
          <p:sp>
            <p:nvSpPr>
              <p:cNvPr id="38" name="楕円 37">
                <a:extLst>
                  <a:ext uri="{FF2B5EF4-FFF2-40B4-BE49-F238E27FC236}">
                    <a16:creationId xmlns:a16="http://schemas.microsoft.com/office/drawing/2014/main" id="{49795772-E9C9-8628-B4EE-0D7F9225CB81}"/>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A1BC4342-0217-2F14-0BB7-537B2D76D767}"/>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67F20786-43F2-3E71-7D9F-C73D39F27401}"/>
                </a:ext>
              </a:extLst>
            </p:cNvPr>
            <p:cNvGrpSpPr/>
            <p:nvPr/>
          </p:nvGrpSpPr>
          <p:grpSpPr>
            <a:xfrm rot="3554011">
              <a:off x="518409" y="1620019"/>
              <a:ext cx="106686" cy="693788"/>
              <a:chOff x="515689" y="1620019"/>
              <a:chExt cx="106686" cy="693788"/>
            </a:xfrm>
            <a:solidFill>
              <a:schemeClr val="bg1"/>
            </a:solidFill>
          </p:grpSpPr>
          <p:sp>
            <p:nvSpPr>
              <p:cNvPr id="35" name="楕円 34">
                <a:extLst>
                  <a:ext uri="{FF2B5EF4-FFF2-40B4-BE49-F238E27FC236}">
                    <a16:creationId xmlns:a16="http://schemas.microsoft.com/office/drawing/2014/main" id="{BB08136F-1A51-A453-BEC9-BE1324C773CB}"/>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224BA559-069A-5E4D-F86A-EB9561764F98}"/>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楕円 33">
              <a:extLst>
                <a:ext uri="{FF2B5EF4-FFF2-40B4-BE49-F238E27FC236}">
                  <a16:creationId xmlns:a16="http://schemas.microsoft.com/office/drawing/2014/main" id="{E462FC78-9880-E710-FDBA-EC09177D6E95}"/>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7" name="図 56" descr="マップ&#10;&#10;自動的に生成された説明">
            <a:extLst>
              <a:ext uri="{FF2B5EF4-FFF2-40B4-BE49-F238E27FC236}">
                <a16:creationId xmlns:a16="http://schemas.microsoft.com/office/drawing/2014/main" id="{7C08F6D6-1968-29E1-CCC5-57DDE302D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59" y="1556486"/>
            <a:ext cx="5682443" cy="4362111"/>
          </a:xfrm>
          <a:prstGeom prst="rect">
            <a:avLst/>
          </a:prstGeom>
        </p:spPr>
      </p:pic>
      <p:pic>
        <p:nvPicPr>
          <p:cNvPr id="58" name="図 57" descr="ダイアグラム, マップ">
            <a:extLst>
              <a:ext uri="{FF2B5EF4-FFF2-40B4-BE49-F238E27FC236}">
                <a16:creationId xmlns:a16="http://schemas.microsoft.com/office/drawing/2014/main" id="{BE42BBAC-664A-C390-4E31-F273F3DA1241}"/>
              </a:ext>
            </a:extLst>
          </p:cNvPr>
          <p:cNvPicPr>
            <a:picLocks noChangeAspect="1"/>
          </p:cNvPicPr>
          <p:nvPr/>
        </p:nvPicPr>
        <p:blipFill>
          <a:blip r:embed="rId4">
            <a:extLst>
              <a:ext uri="{28A0092B-C50C-407E-A947-70E740481C1C}">
                <a14:useLocalDpi xmlns:a14="http://schemas.microsoft.com/office/drawing/2010/main" val="0"/>
              </a:ext>
            </a:extLst>
          </a:blip>
          <a:srcRect l="10753" t="29708" r="9294" b="13205"/>
          <a:stretch/>
        </p:blipFill>
        <p:spPr>
          <a:xfrm>
            <a:off x="5397535" y="2347154"/>
            <a:ext cx="2014894" cy="2034387"/>
          </a:xfrm>
          <a:prstGeom prst="rect">
            <a:avLst/>
          </a:prstGeom>
        </p:spPr>
      </p:pic>
      <p:sp>
        <p:nvSpPr>
          <p:cNvPr id="59" name="正方形/長方形 58">
            <a:extLst>
              <a:ext uri="{FF2B5EF4-FFF2-40B4-BE49-F238E27FC236}">
                <a16:creationId xmlns:a16="http://schemas.microsoft.com/office/drawing/2014/main" id="{0369B754-EE48-4275-0961-1685CB331912}"/>
              </a:ext>
            </a:extLst>
          </p:cNvPr>
          <p:cNvSpPr/>
          <p:nvPr/>
        </p:nvSpPr>
        <p:spPr>
          <a:xfrm>
            <a:off x="265059" y="1041791"/>
            <a:ext cx="8613881" cy="5227977"/>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B82718D7-C7BD-61E9-D05E-1A5918EA1C21}"/>
              </a:ext>
            </a:extLst>
          </p:cNvPr>
          <p:cNvSpPr txBox="1"/>
          <p:nvPr/>
        </p:nvSpPr>
        <p:spPr>
          <a:xfrm>
            <a:off x="265059" y="1047135"/>
            <a:ext cx="2987140" cy="369332"/>
          </a:xfrm>
          <a:prstGeom prst="rect">
            <a:avLst/>
          </a:prstGeom>
          <a:solidFill>
            <a:schemeClr val="accent6">
              <a:lumMod val="60000"/>
              <a:lumOff val="40000"/>
            </a:schemeClr>
          </a:solidFill>
          <a:ln>
            <a:solidFill>
              <a:schemeClr val="accent6">
                <a:lumMod val="60000"/>
                <a:lumOff val="40000"/>
              </a:schemeClr>
            </a:solidFill>
          </a:ln>
        </p:spPr>
        <p:txBody>
          <a:bodyPr wrap="square" lIns="91440" tIns="45720" rIns="91440" bIns="45720" rtlCol="0" anchor="t">
            <a:spAutoFit/>
          </a:bodyPr>
          <a:lstStyle/>
          <a:p>
            <a:r>
              <a:rPr kumimoji="1" lang="ja-JP" altLang="en-US" b="1">
                <a:solidFill>
                  <a:schemeClr val="bg1"/>
                </a:solidFill>
                <a:ea typeface="游ゴシック"/>
              </a:rPr>
              <a:t>居住誘導区域と人口密度</a:t>
            </a:r>
            <a:endParaRPr kumimoji="1" lang="en-US" altLang="ja-JP" b="1">
              <a:solidFill>
                <a:schemeClr val="bg1"/>
              </a:solidFill>
              <a:ea typeface="游ゴシック"/>
            </a:endParaRPr>
          </a:p>
        </p:txBody>
      </p:sp>
      <p:sp>
        <p:nvSpPr>
          <p:cNvPr id="63" name="テキスト ボックス 62">
            <a:extLst>
              <a:ext uri="{FF2B5EF4-FFF2-40B4-BE49-F238E27FC236}">
                <a16:creationId xmlns:a16="http://schemas.microsoft.com/office/drawing/2014/main" id="{846DB7C5-ECA1-17A7-0296-5BBF75E56F74}"/>
              </a:ext>
            </a:extLst>
          </p:cNvPr>
          <p:cNvSpPr txBox="1"/>
          <p:nvPr/>
        </p:nvSpPr>
        <p:spPr>
          <a:xfrm>
            <a:off x="839921" y="1718143"/>
            <a:ext cx="716863" cy="369332"/>
          </a:xfrm>
          <a:prstGeom prst="rect">
            <a:avLst/>
          </a:prstGeom>
          <a:noFill/>
        </p:spPr>
        <p:txBody>
          <a:bodyPr wrap="none" rtlCol="0">
            <a:spAutoFit/>
          </a:bodyPr>
          <a:lstStyle/>
          <a:p>
            <a:r>
              <a:rPr kumimoji="1" lang="en-US" altLang="ja-JP" b="1">
                <a:solidFill>
                  <a:srgbClr val="FF0000"/>
                </a:solidFill>
              </a:rPr>
              <a:t>2015</a:t>
            </a:r>
            <a:endParaRPr kumimoji="1" lang="ja-JP" altLang="en-US" b="1">
              <a:solidFill>
                <a:srgbClr val="FF0000"/>
              </a:solidFill>
            </a:endParaRPr>
          </a:p>
        </p:txBody>
      </p:sp>
      <p:sp>
        <p:nvSpPr>
          <p:cNvPr id="64" name="テキスト ボックス 63">
            <a:extLst>
              <a:ext uri="{FF2B5EF4-FFF2-40B4-BE49-F238E27FC236}">
                <a16:creationId xmlns:a16="http://schemas.microsoft.com/office/drawing/2014/main" id="{3097460A-4E75-623D-60B2-6364808681B0}"/>
              </a:ext>
            </a:extLst>
          </p:cNvPr>
          <p:cNvSpPr txBox="1"/>
          <p:nvPr/>
        </p:nvSpPr>
        <p:spPr>
          <a:xfrm>
            <a:off x="3115761" y="1718143"/>
            <a:ext cx="716863" cy="369332"/>
          </a:xfrm>
          <a:prstGeom prst="rect">
            <a:avLst/>
          </a:prstGeom>
          <a:noFill/>
        </p:spPr>
        <p:txBody>
          <a:bodyPr wrap="none" rtlCol="0">
            <a:spAutoFit/>
          </a:bodyPr>
          <a:lstStyle/>
          <a:p>
            <a:r>
              <a:rPr kumimoji="1" lang="en-US" altLang="ja-JP" b="1">
                <a:solidFill>
                  <a:srgbClr val="FF0000"/>
                </a:solidFill>
              </a:rPr>
              <a:t>2045</a:t>
            </a:r>
            <a:endParaRPr kumimoji="1" lang="ja-JP" altLang="en-US" b="1">
              <a:solidFill>
                <a:srgbClr val="FF0000"/>
              </a:solidFill>
            </a:endParaRPr>
          </a:p>
        </p:txBody>
      </p:sp>
      <p:sp>
        <p:nvSpPr>
          <p:cNvPr id="65" name="テキスト ボックス 64">
            <a:extLst>
              <a:ext uri="{FF2B5EF4-FFF2-40B4-BE49-F238E27FC236}">
                <a16:creationId xmlns:a16="http://schemas.microsoft.com/office/drawing/2014/main" id="{8527C950-15D8-1F5D-719E-2EE1CF64461D}"/>
              </a:ext>
            </a:extLst>
          </p:cNvPr>
          <p:cNvSpPr txBox="1"/>
          <p:nvPr/>
        </p:nvSpPr>
        <p:spPr>
          <a:xfrm>
            <a:off x="5412045" y="4583327"/>
            <a:ext cx="3374813" cy="1200329"/>
          </a:xfrm>
          <a:prstGeom prst="rect">
            <a:avLst/>
          </a:prstGeom>
          <a:noFill/>
        </p:spPr>
        <p:txBody>
          <a:bodyPr wrap="square" rtlCol="0">
            <a:spAutoFit/>
          </a:bodyPr>
          <a:lstStyle/>
          <a:p>
            <a:r>
              <a:rPr kumimoji="1" lang="ja-JP" altLang="en-US"/>
              <a:t>・</a:t>
            </a:r>
            <a:r>
              <a:rPr kumimoji="1" lang="en-US" altLang="ja-JP"/>
              <a:t>40</a:t>
            </a:r>
            <a:r>
              <a:rPr kumimoji="1" lang="ja-JP" altLang="en-US"/>
              <a:t>人</a:t>
            </a:r>
            <a:r>
              <a:rPr kumimoji="1" lang="en-US" altLang="ja-JP"/>
              <a:t>/ha</a:t>
            </a:r>
            <a:r>
              <a:rPr kumimoji="1" lang="ja-JP" altLang="en-US"/>
              <a:t>（区域設定の</a:t>
            </a:r>
            <a:endParaRPr kumimoji="1" lang="en-US" altLang="ja-JP"/>
          </a:p>
          <a:p>
            <a:r>
              <a:rPr lang="ja-JP" altLang="en-US"/>
              <a:t>　</a:t>
            </a:r>
            <a:r>
              <a:rPr kumimoji="1" lang="ja-JP" altLang="en-US"/>
              <a:t>目安）エリアの</a:t>
            </a:r>
            <a:r>
              <a:rPr kumimoji="1" lang="ja-JP" altLang="en-US" b="1"/>
              <a:t>減少・散逸</a:t>
            </a:r>
            <a:endParaRPr kumimoji="1" lang="en-US" altLang="ja-JP" b="1"/>
          </a:p>
          <a:p>
            <a:r>
              <a:rPr kumimoji="1" lang="ja-JP" altLang="en-US"/>
              <a:t>・現状から推定される人口分　</a:t>
            </a:r>
            <a:endParaRPr kumimoji="1" lang="en-US" altLang="ja-JP"/>
          </a:p>
          <a:p>
            <a:r>
              <a:rPr lang="ja-JP" altLang="en-US"/>
              <a:t>　</a:t>
            </a:r>
            <a:r>
              <a:rPr kumimoji="1" lang="ja-JP" altLang="en-US"/>
              <a:t>布に基づいて区域が設定</a:t>
            </a:r>
          </a:p>
        </p:txBody>
      </p:sp>
    </p:spTree>
    <p:extLst>
      <p:ext uri="{BB962C8B-B14F-4D97-AF65-F5344CB8AC3E}">
        <p14:creationId xmlns:p14="http://schemas.microsoft.com/office/powerpoint/2010/main" val="73059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658D619-E468-1E0A-803F-50511B1460AC}"/>
              </a:ext>
            </a:extLst>
          </p:cNvPr>
          <p:cNvSpPr>
            <a:spLocks noGrp="1"/>
          </p:cNvSpPr>
          <p:nvPr>
            <p:ph type="title"/>
          </p:nvPr>
        </p:nvSpPr>
        <p:spPr>
          <a:xfrm>
            <a:off x="695624" y="11460"/>
            <a:ext cx="7886700" cy="733913"/>
          </a:xfrm>
        </p:spPr>
        <p:txBody>
          <a:bodyPr>
            <a:normAutofit/>
          </a:bodyPr>
          <a:lstStyle/>
          <a:p>
            <a:r>
              <a:rPr lang="ja-JP" altLang="en-US" sz="3300" b="1"/>
              <a:t>土浦市の現状・課題</a:t>
            </a:r>
          </a:p>
        </p:txBody>
      </p:sp>
      <p:sp>
        <p:nvSpPr>
          <p:cNvPr id="4" name="スライド番号プレースホルダー 3">
            <a:extLst>
              <a:ext uri="{FF2B5EF4-FFF2-40B4-BE49-F238E27FC236}">
                <a16:creationId xmlns:a16="http://schemas.microsoft.com/office/drawing/2014/main" id="{77238941-605F-330A-D769-1BFC6A590442}"/>
              </a:ext>
            </a:extLst>
          </p:cNvPr>
          <p:cNvSpPr>
            <a:spLocks noGrp="1"/>
          </p:cNvSpPr>
          <p:nvPr>
            <p:ph type="sldNum" sz="quarter" idx="12"/>
          </p:nvPr>
        </p:nvSpPr>
        <p:spPr/>
        <p:txBody>
          <a:bodyPr/>
          <a:lstStyle/>
          <a:p>
            <a:fld id="{6BD45834-25AE-4381-9C8C-B34EDB8A8649}" type="slidenum">
              <a:rPr kumimoji="1" lang="ja-JP" altLang="en-US" smtClean="0"/>
              <a:t>4</a:t>
            </a:fld>
            <a:endParaRPr kumimoji="1" lang="ja-JP" altLang="en-US"/>
          </a:p>
        </p:txBody>
      </p:sp>
      <p:grpSp>
        <p:nvGrpSpPr>
          <p:cNvPr id="3" name="グループ化 2">
            <a:extLst>
              <a:ext uri="{FF2B5EF4-FFF2-40B4-BE49-F238E27FC236}">
                <a16:creationId xmlns:a16="http://schemas.microsoft.com/office/drawing/2014/main" id="{D0FB8801-5D3F-4441-9796-0F1638D5BCDD}"/>
              </a:ext>
            </a:extLst>
          </p:cNvPr>
          <p:cNvGrpSpPr/>
          <p:nvPr/>
        </p:nvGrpSpPr>
        <p:grpSpPr>
          <a:xfrm>
            <a:off x="-9957" y="3775929"/>
            <a:ext cx="9141423" cy="2925236"/>
            <a:chOff x="-9957" y="3775929"/>
            <a:chExt cx="9141423" cy="2925236"/>
          </a:xfrm>
        </p:grpSpPr>
        <p:sp>
          <p:nvSpPr>
            <p:cNvPr id="2" name="正方形/長方形 1">
              <a:extLst>
                <a:ext uri="{FF2B5EF4-FFF2-40B4-BE49-F238E27FC236}">
                  <a16:creationId xmlns:a16="http://schemas.microsoft.com/office/drawing/2014/main" id="{8913E09E-1E5D-5788-9B22-FFE8424AE3EF}"/>
                </a:ext>
              </a:extLst>
            </p:cNvPr>
            <p:cNvSpPr/>
            <p:nvPr/>
          </p:nvSpPr>
          <p:spPr>
            <a:xfrm>
              <a:off x="82044" y="3775929"/>
              <a:ext cx="8908163" cy="2925236"/>
            </a:xfrm>
            <a:prstGeom prst="rect">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D8A8E7E-2995-C1A0-E921-E22F2787BEC6}"/>
                </a:ext>
              </a:extLst>
            </p:cNvPr>
            <p:cNvSpPr/>
            <p:nvPr/>
          </p:nvSpPr>
          <p:spPr>
            <a:xfrm>
              <a:off x="5029711" y="3964403"/>
              <a:ext cx="3906078" cy="100170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E63EC3A-F75A-9F54-EDDB-E4B69AEF8989}"/>
                </a:ext>
              </a:extLst>
            </p:cNvPr>
            <p:cNvSpPr txBox="1"/>
            <p:nvPr/>
          </p:nvSpPr>
          <p:spPr>
            <a:xfrm>
              <a:off x="4834035" y="4183605"/>
              <a:ext cx="4297431" cy="646331"/>
            </a:xfrm>
            <a:prstGeom prst="rect">
              <a:avLst/>
            </a:prstGeom>
            <a:noFill/>
          </p:spPr>
          <p:txBody>
            <a:bodyPr wrap="square">
              <a:spAutoFit/>
            </a:bodyPr>
            <a:lstStyle/>
            <a:p>
              <a:pPr algn="ctr"/>
              <a:r>
                <a:rPr lang="ja-JP" altLang="en-US" sz="3600"/>
                <a:t>市のサービス低下</a:t>
              </a:r>
            </a:p>
          </p:txBody>
        </p:sp>
        <p:sp>
          <p:nvSpPr>
            <p:cNvPr id="10" name="四角形: 角を丸くする 9">
              <a:extLst>
                <a:ext uri="{FF2B5EF4-FFF2-40B4-BE49-F238E27FC236}">
                  <a16:creationId xmlns:a16="http://schemas.microsoft.com/office/drawing/2014/main" id="{84AE50E7-7C16-3B56-F64F-4F8DA0167585}"/>
                </a:ext>
              </a:extLst>
            </p:cNvPr>
            <p:cNvSpPr/>
            <p:nvPr/>
          </p:nvSpPr>
          <p:spPr>
            <a:xfrm>
              <a:off x="177397" y="3940792"/>
              <a:ext cx="3906078" cy="100170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8B3A5CF-DDE5-8C53-BC8D-BEEDA894A769}"/>
                </a:ext>
              </a:extLst>
            </p:cNvPr>
            <p:cNvSpPr txBox="1"/>
            <p:nvPr/>
          </p:nvSpPr>
          <p:spPr>
            <a:xfrm>
              <a:off x="155966" y="4149418"/>
              <a:ext cx="4022862" cy="646331"/>
            </a:xfrm>
            <a:prstGeom prst="rect">
              <a:avLst/>
            </a:prstGeom>
            <a:noFill/>
          </p:spPr>
          <p:txBody>
            <a:bodyPr wrap="square">
              <a:spAutoFit/>
            </a:bodyPr>
            <a:lstStyle/>
            <a:p>
              <a:pPr algn="ctr"/>
              <a:r>
                <a:rPr kumimoji="1" lang="ja-JP" altLang="en-US" sz="3600"/>
                <a:t>財政悪化見込み</a:t>
              </a:r>
              <a:endParaRPr lang="ja-JP" altLang="en-US" sz="3600"/>
            </a:p>
          </p:txBody>
        </p:sp>
        <p:sp>
          <p:nvSpPr>
            <p:cNvPr id="12" name="四角形: 角を丸くする 11">
              <a:extLst>
                <a:ext uri="{FF2B5EF4-FFF2-40B4-BE49-F238E27FC236}">
                  <a16:creationId xmlns:a16="http://schemas.microsoft.com/office/drawing/2014/main" id="{69F54E7A-CC62-B347-8CDA-0B2DE9AB7DC4}"/>
                </a:ext>
              </a:extLst>
            </p:cNvPr>
            <p:cNvSpPr/>
            <p:nvPr/>
          </p:nvSpPr>
          <p:spPr>
            <a:xfrm>
              <a:off x="5029711" y="5524845"/>
              <a:ext cx="3906078" cy="100170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9E0F5EB0-4DEA-2611-77A2-259B17E69D86}"/>
                </a:ext>
              </a:extLst>
            </p:cNvPr>
            <p:cNvSpPr/>
            <p:nvPr/>
          </p:nvSpPr>
          <p:spPr>
            <a:xfrm>
              <a:off x="160705" y="5545030"/>
              <a:ext cx="3906078" cy="100170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E1D1DA4-6C62-39B5-F9C6-A94372469E47}"/>
                </a:ext>
              </a:extLst>
            </p:cNvPr>
            <p:cNvSpPr txBox="1"/>
            <p:nvPr/>
          </p:nvSpPr>
          <p:spPr>
            <a:xfrm>
              <a:off x="-9957" y="5717498"/>
              <a:ext cx="4297431" cy="646331"/>
            </a:xfrm>
            <a:prstGeom prst="rect">
              <a:avLst/>
            </a:prstGeom>
            <a:noFill/>
          </p:spPr>
          <p:txBody>
            <a:bodyPr wrap="square">
              <a:spAutoFit/>
            </a:bodyPr>
            <a:lstStyle/>
            <a:p>
              <a:pPr algn="ctr"/>
              <a:r>
                <a:rPr lang="ja-JP" altLang="en-US" sz="3600"/>
                <a:t>人口減少</a:t>
              </a:r>
            </a:p>
          </p:txBody>
        </p:sp>
        <p:sp>
          <p:nvSpPr>
            <p:cNvPr id="15" name="テキスト ボックス 14">
              <a:extLst>
                <a:ext uri="{FF2B5EF4-FFF2-40B4-BE49-F238E27FC236}">
                  <a16:creationId xmlns:a16="http://schemas.microsoft.com/office/drawing/2014/main" id="{5C16262E-2664-C98C-0DF3-21F246397B8D}"/>
                </a:ext>
              </a:extLst>
            </p:cNvPr>
            <p:cNvSpPr txBox="1"/>
            <p:nvPr/>
          </p:nvSpPr>
          <p:spPr>
            <a:xfrm>
              <a:off x="4834034" y="5474131"/>
              <a:ext cx="4297431" cy="1077218"/>
            </a:xfrm>
            <a:prstGeom prst="rect">
              <a:avLst/>
            </a:prstGeom>
            <a:noFill/>
          </p:spPr>
          <p:txBody>
            <a:bodyPr wrap="square">
              <a:spAutoFit/>
            </a:bodyPr>
            <a:lstStyle/>
            <a:p>
              <a:pPr algn="ctr"/>
              <a:r>
                <a:rPr lang="ja-JP" altLang="en-US" sz="3200"/>
                <a:t>まちの魅力低下</a:t>
              </a:r>
              <a:endParaRPr lang="en-US" altLang="ja-JP" sz="3200"/>
            </a:p>
            <a:p>
              <a:pPr algn="ctr"/>
              <a:r>
                <a:rPr lang="ja-JP" altLang="en-US" sz="3200"/>
                <a:t>住民の満足度低下</a:t>
              </a:r>
            </a:p>
          </p:txBody>
        </p:sp>
        <p:sp>
          <p:nvSpPr>
            <p:cNvPr id="16" name="矢印: 右 15">
              <a:extLst>
                <a:ext uri="{FF2B5EF4-FFF2-40B4-BE49-F238E27FC236}">
                  <a16:creationId xmlns:a16="http://schemas.microsoft.com/office/drawing/2014/main" id="{9DDD91E3-63DC-941D-AD48-B3D40D2D206D}"/>
                </a:ext>
              </a:extLst>
            </p:cNvPr>
            <p:cNvSpPr/>
            <p:nvPr/>
          </p:nvSpPr>
          <p:spPr>
            <a:xfrm>
              <a:off x="4029062" y="4135464"/>
              <a:ext cx="1096002" cy="667952"/>
            </a:xfrm>
            <a:prstGeom prs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8F0B65A7-ABB7-0803-8EB9-07661ADAE402}"/>
                </a:ext>
              </a:extLst>
            </p:cNvPr>
            <p:cNvSpPr/>
            <p:nvPr/>
          </p:nvSpPr>
          <p:spPr>
            <a:xfrm rot="5400000">
              <a:off x="6544654" y="4880053"/>
              <a:ext cx="747982" cy="667952"/>
            </a:xfrm>
            <a:prstGeom prs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8FD8D7C2-5013-FC56-DE23-1BD730CEEA27}"/>
                </a:ext>
              </a:extLst>
            </p:cNvPr>
            <p:cNvSpPr/>
            <p:nvPr/>
          </p:nvSpPr>
          <p:spPr>
            <a:xfrm rot="16200000">
              <a:off x="1756445" y="4854507"/>
              <a:ext cx="747982" cy="667952"/>
            </a:xfrm>
            <a:prstGeom prs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C6537597-8572-7AF3-9535-C4D98918B153}"/>
                </a:ext>
              </a:extLst>
            </p:cNvPr>
            <p:cNvSpPr/>
            <p:nvPr/>
          </p:nvSpPr>
          <p:spPr>
            <a:xfrm rot="10800000">
              <a:off x="4009923" y="5787046"/>
              <a:ext cx="1096002" cy="667952"/>
            </a:xfrm>
            <a:prstGeom prs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50A04282-C2C7-DD39-D0C6-0A1F5218578F}"/>
                </a:ext>
              </a:extLst>
            </p:cNvPr>
            <p:cNvSpPr/>
            <p:nvPr/>
          </p:nvSpPr>
          <p:spPr>
            <a:xfrm>
              <a:off x="3597335" y="4765167"/>
              <a:ext cx="1854411" cy="1007854"/>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a:t>負の循環</a:t>
              </a:r>
              <a:endParaRPr kumimoji="1" lang="ja-JP" altLang="en-US" sz="3200" b="1"/>
            </a:p>
          </p:txBody>
        </p:sp>
      </p:grpSp>
      <p:grpSp>
        <p:nvGrpSpPr>
          <p:cNvPr id="5" name="グループ化 4">
            <a:extLst>
              <a:ext uri="{FF2B5EF4-FFF2-40B4-BE49-F238E27FC236}">
                <a16:creationId xmlns:a16="http://schemas.microsoft.com/office/drawing/2014/main" id="{ECC104FA-6965-4C33-A0AE-849FE8EC59B2}"/>
              </a:ext>
            </a:extLst>
          </p:cNvPr>
          <p:cNvGrpSpPr/>
          <p:nvPr/>
        </p:nvGrpSpPr>
        <p:grpSpPr>
          <a:xfrm>
            <a:off x="516335" y="764116"/>
            <a:ext cx="8111330" cy="2372581"/>
            <a:chOff x="513262" y="818931"/>
            <a:chExt cx="8111330" cy="2372581"/>
          </a:xfrm>
        </p:grpSpPr>
        <p:sp>
          <p:nvSpPr>
            <p:cNvPr id="22" name="テキスト ボックス 21">
              <a:extLst>
                <a:ext uri="{FF2B5EF4-FFF2-40B4-BE49-F238E27FC236}">
                  <a16:creationId xmlns:a16="http://schemas.microsoft.com/office/drawing/2014/main" id="{46548A06-0BD9-81D2-E47F-A5D587609DDA}"/>
                </a:ext>
              </a:extLst>
            </p:cNvPr>
            <p:cNvSpPr txBox="1"/>
            <p:nvPr/>
          </p:nvSpPr>
          <p:spPr>
            <a:xfrm>
              <a:off x="2592520" y="818931"/>
              <a:ext cx="4022862" cy="646331"/>
            </a:xfrm>
            <a:prstGeom prst="rect">
              <a:avLst/>
            </a:prstGeom>
            <a:noFill/>
          </p:spPr>
          <p:txBody>
            <a:bodyPr wrap="square">
              <a:spAutoFit/>
            </a:bodyPr>
            <a:lstStyle/>
            <a:p>
              <a:pPr algn="ctr"/>
              <a:r>
                <a:rPr lang="ja-JP" altLang="en-US" sz="3600" b="1">
                  <a:solidFill>
                    <a:schemeClr val="tx2">
                      <a:lumMod val="50000"/>
                      <a:lumOff val="50000"/>
                    </a:schemeClr>
                  </a:solidFill>
                </a:rPr>
                <a:t>非効率的</a:t>
              </a:r>
              <a:r>
                <a:rPr lang="ja-JP" altLang="en-US" sz="3600" b="1"/>
                <a:t>なまち</a:t>
              </a:r>
            </a:p>
          </p:txBody>
        </p:sp>
        <p:sp>
          <p:nvSpPr>
            <p:cNvPr id="23" name="四角形: 角を丸くする 22">
              <a:extLst>
                <a:ext uri="{FF2B5EF4-FFF2-40B4-BE49-F238E27FC236}">
                  <a16:creationId xmlns:a16="http://schemas.microsoft.com/office/drawing/2014/main" id="{EEA5F6CC-793C-BCAF-E67A-D9955AD06AFD}"/>
                </a:ext>
              </a:extLst>
            </p:cNvPr>
            <p:cNvSpPr/>
            <p:nvPr/>
          </p:nvSpPr>
          <p:spPr>
            <a:xfrm>
              <a:off x="695624" y="1659456"/>
              <a:ext cx="3693233" cy="1532056"/>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27BA29C0-A01B-E965-2E63-CB4B9BF1E90E}"/>
                </a:ext>
              </a:extLst>
            </p:cNvPr>
            <p:cNvSpPr/>
            <p:nvPr/>
          </p:nvSpPr>
          <p:spPr>
            <a:xfrm>
              <a:off x="4766545" y="1659455"/>
              <a:ext cx="3693233" cy="153205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9E73511-2422-F407-EAA1-84640697A6C4}"/>
                </a:ext>
              </a:extLst>
            </p:cNvPr>
            <p:cNvSpPr txBox="1"/>
            <p:nvPr/>
          </p:nvSpPr>
          <p:spPr>
            <a:xfrm>
              <a:off x="513262" y="1707379"/>
              <a:ext cx="4022863" cy="1458411"/>
            </a:xfrm>
            <a:prstGeom prst="rect">
              <a:avLst/>
            </a:prstGeom>
            <a:noFill/>
          </p:spPr>
          <p:txBody>
            <a:bodyPr wrap="square">
              <a:spAutoFit/>
            </a:bodyPr>
            <a:lstStyle/>
            <a:p>
              <a:pPr algn="ctr"/>
              <a:r>
                <a:rPr lang="ja-JP" altLang="en-US" sz="3200" b="1">
                  <a:solidFill>
                    <a:schemeClr val="tx2">
                      <a:lumMod val="50000"/>
                      <a:lumOff val="50000"/>
                    </a:schemeClr>
                  </a:solidFill>
                </a:rPr>
                <a:t>土地利用</a:t>
              </a:r>
              <a:endParaRPr lang="en-US" altLang="ja-JP" sz="3200" b="1">
                <a:solidFill>
                  <a:schemeClr val="tx2">
                    <a:lumMod val="50000"/>
                    <a:lumOff val="50000"/>
                  </a:schemeClr>
                </a:solidFill>
              </a:endParaRPr>
            </a:p>
            <a:p>
              <a:pPr algn="ctr"/>
              <a:r>
                <a:rPr lang="ja-JP" altLang="en-US" sz="2800"/>
                <a:t>中心市街地空洞化</a:t>
              </a:r>
              <a:endParaRPr lang="en-US" altLang="ja-JP" sz="2800"/>
            </a:p>
            <a:p>
              <a:pPr algn="ctr"/>
              <a:r>
                <a:rPr lang="ja-JP" altLang="en-US" sz="2800"/>
                <a:t>スプロール化</a:t>
              </a:r>
            </a:p>
          </p:txBody>
        </p:sp>
        <p:sp>
          <p:nvSpPr>
            <p:cNvPr id="27" name="テキスト ボックス 26">
              <a:extLst>
                <a:ext uri="{FF2B5EF4-FFF2-40B4-BE49-F238E27FC236}">
                  <a16:creationId xmlns:a16="http://schemas.microsoft.com/office/drawing/2014/main" id="{1155BAF0-A6D0-6E6B-DDAA-5E67DEBDC779}"/>
                </a:ext>
              </a:extLst>
            </p:cNvPr>
            <p:cNvSpPr txBox="1"/>
            <p:nvPr/>
          </p:nvSpPr>
          <p:spPr>
            <a:xfrm>
              <a:off x="4601730" y="1719240"/>
              <a:ext cx="4022862" cy="1446550"/>
            </a:xfrm>
            <a:prstGeom prst="rect">
              <a:avLst/>
            </a:prstGeom>
            <a:noFill/>
          </p:spPr>
          <p:txBody>
            <a:bodyPr wrap="square">
              <a:spAutoFit/>
            </a:bodyPr>
            <a:lstStyle/>
            <a:p>
              <a:pPr algn="ctr"/>
              <a:r>
                <a:rPr lang="ja-JP" altLang="en-US" sz="3200" b="1">
                  <a:solidFill>
                    <a:schemeClr val="tx2">
                      <a:lumMod val="50000"/>
                      <a:lumOff val="50000"/>
                    </a:schemeClr>
                  </a:solidFill>
                </a:rPr>
                <a:t>交通</a:t>
              </a:r>
              <a:endParaRPr lang="en-US" altLang="ja-JP" sz="3200" b="1">
                <a:solidFill>
                  <a:schemeClr val="tx2">
                    <a:lumMod val="50000"/>
                    <a:lumOff val="50000"/>
                  </a:schemeClr>
                </a:solidFill>
              </a:endParaRPr>
            </a:p>
            <a:p>
              <a:pPr algn="ctr"/>
              <a:r>
                <a:rPr lang="ja-JP" altLang="en-US" sz="2800"/>
                <a:t>公共交通が不便</a:t>
              </a:r>
              <a:endParaRPr lang="en-US" altLang="ja-JP" sz="2800"/>
            </a:p>
            <a:p>
              <a:pPr algn="ctr"/>
              <a:r>
                <a:rPr lang="ja-JP" altLang="en-US" sz="2800"/>
                <a:t>自動車分担率　高</a:t>
              </a:r>
            </a:p>
          </p:txBody>
        </p:sp>
      </p:grpSp>
      <p:sp>
        <p:nvSpPr>
          <p:cNvPr id="7" name="矢印: 右 6">
            <a:extLst>
              <a:ext uri="{FF2B5EF4-FFF2-40B4-BE49-F238E27FC236}">
                <a16:creationId xmlns:a16="http://schemas.microsoft.com/office/drawing/2014/main" id="{C01EC30C-78D9-C442-73F4-CD5A207F5D59}"/>
              </a:ext>
            </a:extLst>
          </p:cNvPr>
          <p:cNvSpPr/>
          <p:nvPr/>
        </p:nvSpPr>
        <p:spPr>
          <a:xfrm rot="5400000">
            <a:off x="4290137" y="2754295"/>
            <a:ext cx="563724" cy="1438157"/>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8138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6B8E0CE-8E4D-C8A0-B3CE-6673F2A37D00}"/>
              </a:ext>
            </a:extLst>
          </p:cNvPr>
          <p:cNvSpPr>
            <a:spLocks noGrp="1"/>
          </p:cNvSpPr>
          <p:nvPr>
            <p:ph type="title"/>
          </p:nvPr>
        </p:nvSpPr>
        <p:spPr/>
        <p:txBody>
          <a:bodyPr/>
          <a:lstStyle/>
          <a:p>
            <a:r>
              <a:rPr lang="ja-JP" altLang="en-US"/>
              <a:t>補足</a:t>
            </a:r>
          </a:p>
        </p:txBody>
      </p:sp>
      <p:sp>
        <p:nvSpPr>
          <p:cNvPr id="4" name="スライド番号プレースホルダー 3">
            <a:extLst>
              <a:ext uri="{FF2B5EF4-FFF2-40B4-BE49-F238E27FC236}">
                <a16:creationId xmlns:a16="http://schemas.microsoft.com/office/drawing/2014/main" id="{BD546A98-764D-8842-6625-B8517271BD8B}"/>
              </a:ext>
            </a:extLst>
          </p:cNvPr>
          <p:cNvSpPr>
            <a:spLocks noGrp="1"/>
          </p:cNvSpPr>
          <p:nvPr>
            <p:ph type="sldNum" sz="quarter" idx="12"/>
          </p:nvPr>
        </p:nvSpPr>
        <p:spPr/>
        <p:txBody>
          <a:bodyPr/>
          <a:lstStyle/>
          <a:p>
            <a:fld id="{6BD45834-25AE-4381-9C8C-B34EDB8A8649}" type="slidenum">
              <a:rPr kumimoji="1" lang="ja-JP" altLang="en-US" smtClean="0"/>
              <a:t>40</a:t>
            </a:fld>
            <a:endParaRPr kumimoji="1" lang="ja-JP" altLang="en-US"/>
          </a:p>
        </p:txBody>
      </p:sp>
      <p:pic>
        <p:nvPicPr>
          <p:cNvPr id="6" name="Picture 2">
            <a:extLst>
              <a:ext uri="{FF2B5EF4-FFF2-40B4-BE49-F238E27FC236}">
                <a16:creationId xmlns:a16="http://schemas.microsoft.com/office/drawing/2014/main" id="{276A6AB8-52DE-819F-8E31-3EF6318C9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135" y="1071562"/>
            <a:ext cx="2685244" cy="26072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5F4F3D3D-963C-1A91-3DFA-B668656ED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32" y="1071562"/>
            <a:ext cx="3429000" cy="4714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403D6FBB-3680-242F-F3C8-D5BC4538E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473" y="3929379"/>
            <a:ext cx="2600609" cy="260724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7E28380B-5762-3532-25E4-C46A8C5F59B4}"/>
              </a:ext>
            </a:extLst>
          </p:cNvPr>
          <p:cNvSpPr txBox="1"/>
          <p:nvPr/>
        </p:nvSpPr>
        <p:spPr>
          <a:xfrm>
            <a:off x="5552854" y="3619429"/>
            <a:ext cx="4667692" cy="369332"/>
          </a:xfrm>
          <a:prstGeom prst="rect">
            <a:avLst/>
          </a:prstGeom>
          <a:noFill/>
        </p:spPr>
        <p:txBody>
          <a:bodyPr wrap="square">
            <a:spAutoFit/>
          </a:bodyPr>
          <a:lstStyle/>
          <a:p>
            <a:r>
              <a:rPr lang="ja-JP" altLang="ja-JP" sz="1800" b="1" i="0" u="none" strike="noStrike">
                <a:solidFill>
                  <a:srgbClr val="000000"/>
                </a:solidFill>
                <a:effectLst/>
                <a:ea typeface="Aptos" panose="020B0004020202020204" pitchFamily="34" charset="0"/>
              </a:rPr>
              <a:t>のりあいタクシーつちうら</a:t>
            </a:r>
            <a:endParaRPr lang="ja-JP" altLang="en-US"/>
          </a:p>
        </p:txBody>
      </p:sp>
    </p:spTree>
    <p:extLst>
      <p:ext uri="{BB962C8B-B14F-4D97-AF65-F5344CB8AC3E}">
        <p14:creationId xmlns:p14="http://schemas.microsoft.com/office/powerpoint/2010/main" val="3726446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0857348-97E8-2A60-6B6A-67803B4832FA}"/>
            </a:ext>
          </a:extLst>
        </p:cNvPr>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36ACF3F4-0BAB-F7CE-DF5E-5375FA1D96AD}"/>
              </a:ext>
            </a:extLst>
          </p:cNvPr>
          <p:cNvSpPr/>
          <p:nvPr/>
        </p:nvSpPr>
        <p:spPr>
          <a:xfrm>
            <a:off x="512070" y="896779"/>
            <a:ext cx="3967445" cy="3574304"/>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F7BE11E-972D-782E-108F-7AEE290D73D7}"/>
              </a:ext>
            </a:extLst>
          </p:cNvPr>
          <p:cNvSpPr/>
          <p:nvPr/>
        </p:nvSpPr>
        <p:spPr>
          <a:xfrm>
            <a:off x="0" y="0"/>
            <a:ext cx="8345103" cy="75565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 name="タイトル 1">
            <a:extLst>
              <a:ext uri="{FF2B5EF4-FFF2-40B4-BE49-F238E27FC236}">
                <a16:creationId xmlns:a16="http://schemas.microsoft.com/office/drawing/2014/main" id="{47102C63-EE9D-06FC-F0EC-BC4CFFB1D41C}"/>
              </a:ext>
            </a:extLst>
          </p:cNvPr>
          <p:cNvSpPr>
            <a:spLocks noGrp="1"/>
          </p:cNvSpPr>
          <p:nvPr>
            <p:ph type="title"/>
          </p:nvPr>
        </p:nvSpPr>
        <p:spPr>
          <a:xfrm>
            <a:off x="684212" y="15764"/>
            <a:ext cx="7558127" cy="733913"/>
          </a:xfrm>
        </p:spPr>
        <p:txBody>
          <a:bodyPr>
            <a:normAutofit/>
          </a:bodyPr>
          <a:lstStyle/>
          <a:p>
            <a:r>
              <a:rPr lang="en-US" altLang="ja-JP" sz="3300" b="1" err="1"/>
              <a:t>FUnding</a:t>
            </a:r>
            <a:r>
              <a:rPr lang="ja-JP" altLang="en-US" sz="3300" b="1"/>
              <a:t>：観光　現状と提案</a:t>
            </a:r>
            <a:endParaRPr kumimoji="1" lang="ja-JP" altLang="en-US" sz="3300" b="1"/>
          </a:p>
        </p:txBody>
      </p:sp>
      <p:sp>
        <p:nvSpPr>
          <p:cNvPr id="3" name="スライド番号プレースホルダー 2">
            <a:extLst>
              <a:ext uri="{FF2B5EF4-FFF2-40B4-BE49-F238E27FC236}">
                <a16:creationId xmlns:a16="http://schemas.microsoft.com/office/drawing/2014/main" id="{28C6A204-5F17-0DBF-188A-D4E51CFEBBF7}"/>
              </a:ext>
            </a:extLst>
          </p:cNvPr>
          <p:cNvSpPr>
            <a:spLocks noGrp="1"/>
          </p:cNvSpPr>
          <p:nvPr>
            <p:ph type="sldNum" sz="quarter" idx="12"/>
          </p:nvPr>
        </p:nvSpPr>
        <p:spPr/>
        <p:txBody>
          <a:bodyPr/>
          <a:lstStyle/>
          <a:p>
            <a:fld id="{6BD45834-25AE-4381-9C8C-B34EDB8A8649}" type="slidenum">
              <a:rPr lang="ja-JP" altLang="en-US" smtClean="0"/>
              <a:pPr/>
              <a:t>41</a:t>
            </a:fld>
            <a:endParaRPr lang="ja-JP" altLang="en-US"/>
          </a:p>
        </p:txBody>
      </p:sp>
      <p:grpSp>
        <p:nvGrpSpPr>
          <p:cNvPr id="14" name="グループ化 13">
            <a:extLst>
              <a:ext uri="{FF2B5EF4-FFF2-40B4-BE49-F238E27FC236}">
                <a16:creationId xmlns:a16="http://schemas.microsoft.com/office/drawing/2014/main" id="{BB7F229B-04CF-D7C8-994B-95C66B2190A6}"/>
              </a:ext>
            </a:extLst>
          </p:cNvPr>
          <p:cNvGrpSpPr/>
          <p:nvPr/>
        </p:nvGrpSpPr>
        <p:grpSpPr>
          <a:xfrm>
            <a:off x="85884" y="96721"/>
            <a:ext cx="573840" cy="573840"/>
            <a:chOff x="138108" y="1536344"/>
            <a:chExt cx="861849" cy="861849"/>
          </a:xfrm>
        </p:grpSpPr>
        <p:sp>
          <p:nvSpPr>
            <p:cNvPr id="15" name="楕円 14">
              <a:extLst>
                <a:ext uri="{FF2B5EF4-FFF2-40B4-BE49-F238E27FC236}">
                  <a16:creationId xmlns:a16="http://schemas.microsoft.com/office/drawing/2014/main" id="{85A1FC82-57C3-BB51-4C6C-18B0A8292FC1}"/>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862DD238-4F1C-0787-54A5-B8EDA9E28C60}"/>
                </a:ext>
              </a:extLst>
            </p:cNvPr>
            <p:cNvGrpSpPr/>
            <p:nvPr/>
          </p:nvGrpSpPr>
          <p:grpSpPr>
            <a:xfrm>
              <a:off x="515689" y="1620019"/>
              <a:ext cx="106686" cy="693788"/>
              <a:chOff x="515689" y="1620019"/>
              <a:chExt cx="106686" cy="693788"/>
            </a:xfrm>
            <a:solidFill>
              <a:schemeClr val="bg1"/>
            </a:solidFill>
          </p:grpSpPr>
          <p:sp>
            <p:nvSpPr>
              <p:cNvPr id="29" name="楕円 28">
                <a:extLst>
                  <a:ext uri="{FF2B5EF4-FFF2-40B4-BE49-F238E27FC236}">
                    <a16:creationId xmlns:a16="http://schemas.microsoft.com/office/drawing/2014/main" id="{FC304022-981E-7EEA-F20B-82F37A80698E}"/>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A37CC3DD-7130-890E-74FE-EA6E813E6E2F}"/>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B670415F-622A-A111-6378-35B6FEF7B85A}"/>
                </a:ext>
              </a:extLst>
            </p:cNvPr>
            <p:cNvGrpSpPr/>
            <p:nvPr/>
          </p:nvGrpSpPr>
          <p:grpSpPr>
            <a:xfrm rot="7084715">
              <a:off x="515689" y="1620374"/>
              <a:ext cx="106686" cy="693788"/>
              <a:chOff x="515689" y="1620019"/>
              <a:chExt cx="106686" cy="693788"/>
            </a:xfrm>
            <a:solidFill>
              <a:schemeClr val="bg1"/>
            </a:solidFill>
          </p:grpSpPr>
          <p:sp>
            <p:nvSpPr>
              <p:cNvPr id="23" name="楕円 22">
                <a:extLst>
                  <a:ext uri="{FF2B5EF4-FFF2-40B4-BE49-F238E27FC236}">
                    <a16:creationId xmlns:a16="http://schemas.microsoft.com/office/drawing/2014/main" id="{116B23CB-82FB-AE48-7653-4C6DC498C26B}"/>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E7F55A47-61B5-E532-A2A0-119C3FBE2D38}"/>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0B98C275-E76B-1893-1797-5F73CDB529D2}"/>
                </a:ext>
              </a:extLst>
            </p:cNvPr>
            <p:cNvGrpSpPr/>
            <p:nvPr/>
          </p:nvGrpSpPr>
          <p:grpSpPr>
            <a:xfrm rot="3554011">
              <a:off x="518409" y="1620019"/>
              <a:ext cx="106686" cy="693788"/>
              <a:chOff x="515689" y="1620019"/>
              <a:chExt cx="106686" cy="693788"/>
            </a:xfrm>
            <a:solidFill>
              <a:schemeClr val="bg1"/>
            </a:solidFill>
          </p:grpSpPr>
          <p:sp>
            <p:nvSpPr>
              <p:cNvPr id="20" name="楕円 19">
                <a:extLst>
                  <a:ext uri="{FF2B5EF4-FFF2-40B4-BE49-F238E27FC236}">
                    <a16:creationId xmlns:a16="http://schemas.microsoft.com/office/drawing/2014/main" id="{8E3B30DF-61CC-B083-8C9D-2645F7C180E2}"/>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CF01E86-B8CD-770E-428F-6409BC22BA06}"/>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楕円 18">
              <a:extLst>
                <a:ext uri="{FF2B5EF4-FFF2-40B4-BE49-F238E27FC236}">
                  <a16:creationId xmlns:a16="http://schemas.microsoft.com/office/drawing/2014/main" id="{00BC0882-3177-B1A0-CCD0-EAD40EE60ED9}"/>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86503D6-79FD-4240-F5E4-DE06C642DA1D}"/>
              </a:ext>
            </a:extLst>
          </p:cNvPr>
          <p:cNvSpPr txBox="1"/>
          <p:nvPr/>
        </p:nvSpPr>
        <p:spPr>
          <a:xfrm>
            <a:off x="597684" y="1487098"/>
            <a:ext cx="3881831" cy="430887"/>
          </a:xfrm>
          <a:prstGeom prst="rect">
            <a:avLst/>
          </a:prstGeom>
          <a:noFill/>
        </p:spPr>
        <p:txBody>
          <a:bodyPr wrap="square" lIns="91440" tIns="45720" rIns="91440" bIns="45720" rtlCol="0" anchor="t">
            <a:spAutoFit/>
          </a:bodyPr>
          <a:lstStyle/>
          <a:p>
            <a:r>
              <a:rPr kumimoji="1" lang="ja-JP" altLang="en-US">
                <a:ea typeface="游ゴシック"/>
              </a:rPr>
              <a:t>訪問目的は観光だが</a:t>
            </a:r>
            <a:r>
              <a:rPr kumimoji="1" lang="ja-JP" altLang="en-US" sz="2200" b="1" u="sng">
                <a:ea typeface="游ゴシック"/>
              </a:rPr>
              <a:t>宿泊率</a:t>
            </a:r>
            <a:r>
              <a:rPr kumimoji="1" lang="ja-JP" altLang="en-US">
                <a:ea typeface="游ゴシック"/>
              </a:rPr>
              <a:t>は低い</a:t>
            </a:r>
            <a:endParaRPr kumimoji="1" lang="en-US" altLang="ja-JP">
              <a:ea typeface="游ゴシック"/>
            </a:endParaRPr>
          </a:p>
        </p:txBody>
      </p:sp>
      <p:sp>
        <p:nvSpPr>
          <p:cNvPr id="4" name="矢印: 右 3">
            <a:extLst>
              <a:ext uri="{FF2B5EF4-FFF2-40B4-BE49-F238E27FC236}">
                <a16:creationId xmlns:a16="http://schemas.microsoft.com/office/drawing/2014/main" id="{E774B3A8-062C-0E4C-5130-73EFBFAF5E5C}"/>
              </a:ext>
            </a:extLst>
          </p:cNvPr>
          <p:cNvSpPr/>
          <p:nvPr/>
        </p:nvSpPr>
        <p:spPr>
          <a:xfrm>
            <a:off x="2430394" y="2006907"/>
            <a:ext cx="375575" cy="270868"/>
          </a:xfrm>
          <a:prstGeom prst="rightArrow">
            <a:avLst/>
          </a:prstGeom>
          <a:solidFill>
            <a:schemeClr val="accent1">
              <a:lumMod val="60000"/>
              <a:lumOff val="4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75B8B5C-89F4-D14B-1619-A544B381AD5B}"/>
              </a:ext>
            </a:extLst>
          </p:cNvPr>
          <p:cNvSpPr/>
          <p:nvPr/>
        </p:nvSpPr>
        <p:spPr>
          <a:xfrm>
            <a:off x="659724" y="1348475"/>
            <a:ext cx="3636866" cy="1811762"/>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C936AE2-E1E8-A208-57BE-816680E38CEC}"/>
              </a:ext>
            </a:extLst>
          </p:cNvPr>
          <p:cNvSpPr txBox="1"/>
          <p:nvPr/>
        </p:nvSpPr>
        <p:spPr>
          <a:xfrm>
            <a:off x="698303" y="2368311"/>
            <a:ext cx="2519191" cy="369332"/>
          </a:xfrm>
          <a:prstGeom prst="rect">
            <a:avLst/>
          </a:prstGeom>
          <a:noFill/>
        </p:spPr>
        <p:txBody>
          <a:bodyPr wrap="square" rtlCol="0">
            <a:spAutoFit/>
          </a:bodyPr>
          <a:lstStyle/>
          <a:p>
            <a:r>
              <a:rPr kumimoji="1" lang="ja-JP" altLang="en-US" b="1" u="sng"/>
              <a:t>宿泊率を上げるために</a:t>
            </a:r>
          </a:p>
        </p:txBody>
      </p:sp>
      <p:sp>
        <p:nvSpPr>
          <p:cNvPr id="33" name="テキスト ボックス 32">
            <a:extLst>
              <a:ext uri="{FF2B5EF4-FFF2-40B4-BE49-F238E27FC236}">
                <a16:creationId xmlns:a16="http://schemas.microsoft.com/office/drawing/2014/main" id="{39FAD287-616E-9470-3154-BFE5F5ADEBA5}"/>
              </a:ext>
            </a:extLst>
          </p:cNvPr>
          <p:cNvSpPr txBox="1"/>
          <p:nvPr/>
        </p:nvSpPr>
        <p:spPr>
          <a:xfrm>
            <a:off x="-3684713" y="200731"/>
            <a:ext cx="3342607" cy="707886"/>
          </a:xfrm>
          <a:prstGeom prst="rect">
            <a:avLst/>
          </a:prstGeom>
          <a:noFill/>
        </p:spPr>
        <p:txBody>
          <a:bodyPr wrap="square" rtlCol="0">
            <a:spAutoFit/>
          </a:bodyPr>
          <a:lstStyle/>
          <a:p>
            <a:r>
              <a:rPr kumimoji="1" lang="en-US" altLang="ja-JP" sz="2000"/>
              <a:t>1.</a:t>
            </a:r>
            <a:r>
              <a:rPr kumimoji="1" lang="ja-JP" altLang="en-US" sz="2000"/>
              <a:t>資源の活用を</a:t>
            </a:r>
            <a:endParaRPr kumimoji="1" lang="en-US" altLang="ja-JP" sz="2000"/>
          </a:p>
          <a:p>
            <a:r>
              <a:rPr kumimoji="1" lang="en-US" altLang="ja-JP" sz="2000"/>
              <a:t>2.</a:t>
            </a:r>
            <a:r>
              <a:rPr kumimoji="1" lang="ja-JP" altLang="en-US" sz="2000"/>
              <a:t>土浦ならではの観光を</a:t>
            </a:r>
            <a:endParaRPr kumimoji="1" lang="en-US" altLang="ja-JP" sz="2000"/>
          </a:p>
        </p:txBody>
      </p:sp>
      <p:sp>
        <p:nvSpPr>
          <p:cNvPr id="34" name="テキスト ボックス 33">
            <a:extLst>
              <a:ext uri="{FF2B5EF4-FFF2-40B4-BE49-F238E27FC236}">
                <a16:creationId xmlns:a16="http://schemas.microsoft.com/office/drawing/2014/main" id="{A1C3C57D-36AA-5B4A-6D50-3F135B157E86}"/>
              </a:ext>
            </a:extLst>
          </p:cNvPr>
          <p:cNvSpPr txBox="1"/>
          <p:nvPr/>
        </p:nvSpPr>
        <p:spPr>
          <a:xfrm>
            <a:off x="-4745376" y="-285567"/>
            <a:ext cx="736035" cy="400110"/>
          </a:xfrm>
          <a:prstGeom prst="rect">
            <a:avLst/>
          </a:prstGeom>
          <a:solidFill>
            <a:schemeClr val="accent2">
              <a:lumMod val="60000"/>
              <a:lumOff val="40000"/>
            </a:schemeClr>
          </a:solidFill>
        </p:spPr>
        <p:txBody>
          <a:bodyPr wrap="square" rtlCol="0">
            <a:spAutoFit/>
          </a:bodyPr>
          <a:lstStyle/>
          <a:p>
            <a:pPr algn="ctr"/>
            <a:r>
              <a:rPr kumimoji="1" lang="ja-JP" altLang="en-US" sz="2000"/>
              <a:t>手段</a:t>
            </a:r>
          </a:p>
        </p:txBody>
      </p:sp>
      <p:sp>
        <p:nvSpPr>
          <p:cNvPr id="35" name="正方形/長方形 34">
            <a:extLst>
              <a:ext uri="{FF2B5EF4-FFF2-40B4-BE49-F238E27FC236}">
                <a16:creationId xmlns:a16="http://schemas.microsoft.com/office/drawing/2014/main" id="{D818BE38-DB7E-193D-5B56-14B828698816}"/>
              </a:ext>
            </a:extLst>
          </p:cNvPr>
          <p:cNvSpPr/>
          <p:nvPr/>
        </p:nvSpPr>
        <p:spPr>
          <a:xfrm>
            <a:off x="-4745376" y="-287169"/>
            <a:ext cx="3974593" cy="1249657"/>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D6D6180C-1305-73DB-CC99-298F859A68AC}"/>
              </a:ext>
            </a:extLst>
          </p:cNvPr>
          <p:cNvSpPr txBox="1"/>
          <p:nvPr/>
        </p:nvSpPr>
        <p:spPr>
          <a:xfrm>
            <a:off x="4707526" y="887692"/>
            <a:ext cx="2125285" cy="36933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r>
              <a:rPr lang="ja-JP" altLang="en-US">
                <a:solidFill>
                  <a:schemeClr val="bg1"/>
                </a:solidFill>
              </a:rPr>
              <a:t>提案②自然の活用</a:t>
            </a:r>
            <a:endParaRPr kumimoji="1" lang="ja-JP" altLang="en-US">
              <a:solidFill>
                <a:schemeClr val="bg1"/>
              </a:solidFill>
            </a:endParaRPr>
          </a:p>
        </p:txBody>
      </p:sp>
      <p:sp>
        <p:nvSpPr>
          <p:cNvPr id="37" name="テキスト ボックス 36">
            <a:extLst>
              <a:ext uri="{FF2B5EF4-FFF2-40B4-BE49-F238E27FC236}">
                <a16:creationId xmlns:a16="http://schemas.microsoft.com/office/drawing/2014/main" id="{6299EAC5-615D-74AE-7FB4-532485F818F6}"/>
              </a:ext>
            </a:extLst>
          </p:cNvPr>
          <p:cNvSpPr txBox="1"/>
          <p:nvPr/>
        </p:nvSpPr>
        <p:spPr>
          <a:xfrm>
            <a:off x="512194" y="4678780"/>
            <a:ext cx="3609033" cy="369332"/>
          </a:xfrm>
          <a:prstGeom prst="rect">
            <a:avLst/>
          </a:prstGeom>
          <a:solidFill>
            <a:schemeClr val="accent2">
              <a:lumMod val="60000"/>
              <a:lumOff val="40000"/>
            </a:schemeClr>
          </a:solidFill>
          <a:ln>
            <a:solidFill>
              <a:schemeClr val="accent2">
                <a:lumMod val="60000"/>
                <a:lumOff val="40000"/>
              </a:schemeClr>
            </a:solidFill>
          </a:ln>
        </p:spPr>
        <p:txBody>
          <a:bodyPr wrap="square" lIns="91440" tIns="45720" rIns="91440" bIns="45720" rtlCol="0" anchor="t">
            <a:spAutoFit/>
          </a:bodyPr>
          <a:lstStyle/>
          <a:p>
            <a:r>
              <a:rPr kumimoji="1" lang="ja-JP" altLang="en-US">
                <a:solidFill>
                  <a:schemeClr val="bg1"/>
                </a:solidFill>
                <a:ea typeface="游ゴシック"/>
              </a:rPr>
              <a:t>提案①土浦式クライン</a:t>
            </a:r>
            <a:r>
              <a:rPr lang="ja-JP" altLang="en-US">
                <a:solidFill>
                  <a:schemeClr val="bg1"/>
                </a:solidFill>
                <a:ea typeface="游ゴシック"/>
              </a:rPr>
              <a:t>ガルテ</a:t>
            </a:r>
            <a:r>
              <a:rPr kumimoji="1" lang="ja-JP" altLang="en-US">
                <a:solidFill>
                  <a:schemeClr val="bg1"/>
                </a:solidFill>
                <a:ea typeface="游ゴシック"/>
              </a:rPr>
              <a:t>ン</a:t>
            </a:r>
          </a:p>
        </p:txBody>
      </p:sp>
      <p:sp>
        <p:nvSpPr>
          <p:cNvPr id="39" name="テキスト ボックス 38">
            <a:extLst>
              <a:ext uri="{FF2B5EF4-FFF2-40B4-BE49-F238E27FC236}">
                <a16:creationId xmlns:a16="http://schemas.microsoft.com/office/drawing/2014/main" id="{B505CA66-0DF7-0FD0-83D4-51B3ECEDC21F}"/>
              </a:ext>
            </a:extLst>
          </p:cNvPr>
          <p:cNvSpPr txBox="1"/>
          <p:nvPr/>
        </p:nvSpPr>
        <p:spPr>
          <a:xfrm>
            <a:off x="567709" y="5094175"/>
            <a:ext cx="2515377" cy="369332"/>
          </a:xfrm>
          <a:prstGeom prst="rect">
            <a:avLst/>
          </a:prstGeom>
          <a:noFill/>
        </p:spPr>
        <p:txBody>
          <a:bodyPr wrap="square" lIns="91440" tIns="45720" rIns="91440" bIns="45720" rtlCol="0" anchor="t">
            <a:spAutoFit/>
          </a:bodyPr>
          <a:lstStyle/>
          <a:p>
            <a:r>
              <a:rPr kumimoji="1" lang="ja-JP" altLang="en-US" b="1" u="sng">
                <a:ea typeface="游ゴシック"/>
              </a:rPr>
              <a:t>クライン</a:t>
            </a:r>
            <a:r>
              <a:rPr lang="ja-JP" altLang="en-US" b="1" u="sng">
                <a:ea typeface="游ゴシック"/>
              </a:rPr>
              <a:t>ガ</a:t>
            </a:r>
            <a:r>
              <a:rPr kumimoji="1" lang="ja-JP" altLang="en-US" b="1" u="sng">
                <a:ea typeface="游ゴシック"/>
              </a:rPr>
              <a:t>ル</a:t>
            </a:r>
            <a:r>
              <a:rPr lang="ja-JP" altLang="en-US" b="1" u="sng">
                <a:ea typeface="游ゴシック"/>
              </a:rPr>
              <a:t>テ</a:t>
            </a:r>
            <a:r>
              <a:rPr kumimoji="1" lang="ja-JP" altLang="en-US" b="1" u="sng">
                <a:ea typeface="游ゴシック"/>
              </a:rPr>
              <a:t>ンとは</a:t>
            </a:r>
          </a:p>
        </p:txBody>
      </p:sp>
      <p:sp>
        <p:nvSpPr>
          <p:cNvPr id="40" name="テキスト ボックス 39">
            <a:extLst>
              <a:ext uri="{FF2B5EF4-FFF2-40B4-BE49-F238E27FC236}">
                <a16:creationId xmlns:a16="http://schemas.microsoft.com/office/drawing/2014/main" id="{81498B25-D71F-B1D7-552F-E7119F9A9751}"/>
              </a:ext>
            </a:extLst>
          </p:cNvPr>
          <p:cNvSpPr txBox="1"/>
          <p:nvPr/>
        </p:nvSpPr>
        <p:spPr>
          <a:xfrm>
            <a:off x="-2692502" y="6071978"/>
            <a:ext cx="2492990" cy="369332"/>
          </a:xfrm>
          <a:prstGeom prst="rect">
            <a:avLst/>
          </a:prstGeom>
          <a:noFill/>
        </p:spPr>
        <p:txBody>
          <a:bodyPr wrap="none" rtlCol="0">
            <a:spAutoFit/>
          </a:bodyPr>
          <a:lstStyle/>
          <a:p>
            <a:r>
              <a:rPr kumimoji="1" lang="ja-JP" altLang="en-US"/>
              <a:t>→週末だけの農業体験</a:t>
            </a:r>
          </a:p>
        </p:txBody>
      </p:sp>
      <p:sp>
        <p:nvSpPr>
          <p:cNvPr id="41" name="テキスト ボックス 40">
            <a:extLst>
              <a:ext uri="{FF2B5EF4-FFF2-40B4-BE49-F238E27FC236}">
                <a16:creationId xmlns:a16="http://schemas.microsoft.com/office/drawing/2014/main" id="{A6FB223D-26F7-9401-599C-532B62DD99B4}"/>
              </a:ext>
            </a:extLst>
          </p:cNvPr>
          <p:cNvSpPr txBox="1"/>
          <p:nvPr/>
        </p:nvSpPr>
        <p:spPr>
          <a:xfrm>
            <a:off x="-4530687" y="6308447"/>
            <a:ext cx="3732112" cy="923330"/>
          </a:xfrm>
          <a:prstGeom prst="rect">
            <a:avLst/>
          </a:prstGeom>
          <a:noFill/>
        </p:spPr>
        <p:txBody>
          <a:bodyPr wrap="none" rtlCol="0">
            <a:spAutoFit/>
          </a:bodyPr>
          <a:lstStyle/>
          <a:p>
            <a:r>
              <a:rPr kumimoji="1" lang="ja-JP" altLang="en-US" b="1"/>
              <a:t>提案理由</a:t>
            </a:r>
            <a:endParaRPr kumimoji="1" lang="en-US" altLang="ja-JP" b="1"/>
          </a:p>
          <a:p>
            <a:r>
              <a:rPr lang="ja-JP" altLang="en-US"/>
              <a:t>　</a:t>
            </a:r>
            <a:r>
              <a:rPr lang="en-US" altLang="ja-JP"/>
              <a:t>1.</a:t>
            </a:r>
            <a:r>
              <a:rPr lang="ja-JP" altLang="en-US"/>
              <a:t>東京から</a:t>
            </a:r>
            <a:r>
              <a:rPr lang="en-US" altLang="ja-JP"/>
              <a:t>1</a:t>
            </a:r>
            <a:r>
              <a:rPr lang="ja-JP" altLang="en-US"/>
              <a:t>時間→気軽に来れる</a:t>
            </a:r>
            <a:endParaRPr lang="en-US" altLang="ja-JP"/>
          </a:p>
          <a:p>
            <a:r>
              <a:rPr lang="ja-JP" altLang="en-US"/>
              <a:t>　</a:t>
            </a:r>
            <a:r>
              <a:rPr lang="en-US" altLang="ja-JP"/>
              <a:t>2.</a:t>
            </a:r>
          </a:p>
        </p:txBody>
      </p:sp>
      <p:sp>
        <p:nvSpPr>
          <p:cNvPr id="42" name="正方形/長方形 41">
            <a:extLst>
              <a:ext uri="{FF2B5EF4-FFF2-40B4-BE49-F238E27FC236}">
                <a16:creationId xmlns:a16="http://schemas.microsoft.com/office/drawing/2014/main" id="{04A4C6C8-AD3A-59B4-2DAD-1F02FB6D44A7}"/>
              </a:ext>
            </a:extLst>
          </p:cNvPr>
          <p:cNvSpPr/>
          <p:nvPr/>
        </p:nvSpPr>
        <p:spPr>
          <a:xfrm>
            <a:off x="512194" y="4691897"/>
            <a:ext cx="3967445" cy="1963399"/>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EB676DEC-2F1C-48DC-FA75-E23C67D6AA2E}"/>
              </a:ext>
            </a:extLst>
          </p:cNvPr>
          <p:cNvSpPr txBox="1"/>
          <p:nvPr/>
        </p:nvSpPr>
        <p:spPr>
          <a:xfrm>
            <a:off x="-2233735" y="5761847"/>
            <a:ext cx="2430818" cy="369332"/>
          </a:xfrm>
          <a:prstGeom prst="rect">
            <a:avLst/>
          </a:prstGeom>
          <a:noFill/>
        </p:spPr>
        <p:txBody>
          <a:bodyPr wrap="square" rtlCol="0">
            <a:spAutoFit/>
          </a:bodyPr>
          <a:lstStyle/>
          <a:p>
            <a:r>
              <a:rPr kumimoji="1" lang="en-US" altLang="ja-JP"/>
              <a:t>2</a:t>
            </a:r>
            <a:r>
              <a:rPr lang="ja-JP" altLang="en-US"/>
              <a:t> 空家の貸し出し</a:t>
            </a:r>
            <a:endParaRPr kumimoji="1" lang="ja-JP" altLang="en-US"/>
          </a:p>
        </p:txBody>
      </p:sp>
      <p:sp>
        <p:nvSpPr>
          <p:cNvPr id="45" name="正方形/長方形 44">
            <a:extLst>
              <a:ext uri="{FF2B5EF4-FFF2-40B4-BE49-F238E27FC236}">
                <a16:creationId xmlns:a16="http://schemas.microsoft.com/office/drawing/2014/main" id="{50AE2F69-87D3-A797-8F99-F1B148485A31}"/>
              </a:ext>
            </a:extLst>
          </p:cNvPr>
          <p:cNvSpPr/>
          <p:nvPr/>
        </p:nvSpPr>
        <p:spPr>
          <a:xfrm>
            <a:off x="4707526" y="887691"/>
            <a:ext cx="4224807" cy="2541309"/>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87526DEA-95A5-C026-3E2C-A71DC8050052}"/>
              </a:ext>
            </a:extLst>
          </p:cNvPr>
          <p:cNvSpPr txBox="1"/>
          <p:nvPr/>
        </p:nvSpPr>
        <p:spPr>
          <a:xfrm>
            <a:off x="4823299" y="1370800"/>
            <a:ext cx="1226219" cy="369332"/>
          </a:xfrm>
          <a:prstGeom prst="rect">
            <a:avLst/>
          </a:prstGeom>
          <a:noFill/>
        </p:spPr>
        <p:txBody>
          <a:bodyPr wrap="square" rtlCol="0">
            <a:spAutoFit/>
          </a:bodyPr>
          <a:lstStyle/>
          <a:p>
            <a:r>
              <a:rPr kumimoji="1" lang="en-US" altLang="ja-JP" b="1"/>
              <a:t>1 </a:t>
            </a:r>
            <a:r>
              <a:rPr kumimoji="1" lang="ja-JP" altLang="en-US" b="1"/>
              <a:t>霞ヶ浦</a:t>
            </a:r>
          </a:p>
        </p:txBody>
      </p:sp>
      <p:sp>
        <p:nvSpPr>
          <p:cNvPr id="47" name="テキスト ボックス 46">
            <a:extLst>
              <a:ext uri="{FF2B5EF4-FFF2-40B4-BE49-F238E27FC236}">
                <a16:creationId xmlns:a16="http://schemas.microsoft.com/office/drawing/2014/main" id="{FC525219-D0E1-9166-B4E4-8971B712686C}"/>
              </a:ext>
            </a:extLst>
          </p:cNvPr>
          <p:cNvSpPr txBox="1"/>
          <p:nvPr/>
        </p:nvSpPr>
        <p:spPr>
          <a:xfrm>
            <a:off x="4773168" y="1702384"/>
            <a:ext cx="2492990" cy="923330"/>
          </a:xfrm>
          <a:prstGeom prst="rect">
            <a:avLst/>
          </a:prstGeom>
          <a:noFill/>
        </p:spPr>
        <p:txBody>
          <a:bodyPr wrap="none" rtlCol="0">
            <a:spAutoFit/>
          </a:bodyPr>
          <a:lstStyle/>
          <a:p>
            <a:r>
              <a:rPr kumimoji="1" lang="ja-JP" altLang="en-US" u="sng"/>
              <a:t>水質を改善したうえで</a:t>
            </a:r>
            <a:endParaRPr kumimoji="1" lang="en-US" altLang="ja-JP" u="sng"/>
          </a:p>
          <a:p>
            <a:r>
              <a:rPr lang="ja-JP" altLang="en-US"/>
              <a:t>・</a:t>
            </a:r>
            <a:r>
              <a:rPr kumimoji="1" lang="ja-JP" altLang="en-US"/>
              <a:t>ウォータースポーツ</a:t>
            </a:r>
            <a:endParaRPr kumimoji="1" lang="en-US" altLang="ja-JP"/>
          </a:p>
          <a:p>
            <a:r>
              <a:rPr lang="ja-JP" altLang="en-US"/>
              <a:t>・レジャー施設</a:t>
            </a:r>
            <a:endParaRPr lang="en-US" altLang="ja-JP"/>
          </a:p>
        </p:txBody>
      </p:sp>
      <p:pic>
        <p:nvPicPr>
          <p:cNvPr id="49" name="グラフィックス 48" descr="水泳 単色塗りつぶし">
            <a:extLst>
              <a:ext uri="{FF2B5EF4-FFF2-40B4-BE49-F238E27FC236}">
                <a16:creationId xmlns:a16="http://schemas.microsoft.com/office/drawing/2014/main" id="{A8902C2B-45FF-0279-C53C-B0EAB6B2BD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3440" y="1407402"/>
            <a:ext cx="1226219" cy="1226219"/>
          </a:xfrm>
          <a:prstGeom prst="rect">
            <a:avLst/>
          </a:prstGeom>
        </p:spPr>
      </p:pic>
      <p:sp>
        <p:nvSpPr>
          <p:cNvPr id="50" name="テキスト ボックス 49">
            <a:extLst>
              <a:ext uri="{FF2B5EF4-FFF2-40B4-BE49-F238E27FC236}">
                <a16:creationId xmlns:a16="http://schemas.microsoft.com/office/drawing/2014/main" id="{A0DD7DA2-675A-D16D-A00F-E88ACAC66E8B}"/>
              </a:ext>
            </a:extLst>
          </p:cNvPr>
          <p:cNvSpPr txBox="1"/>
          <p:nvPr/>
        </p:nvSpPr>
        <p:spPr>
          <a:xfrm>
            <a:off x="4823299" y="2598746"/>
            <a:ext cx="1715169" cy="369332"/>
          </a:xfrm>
          <a:prstGeom prst="rect">
            <a:avLst/>
          </a:prstGeom>
          <a:noFill/>
        </p:spPr>
        <p:txBody>
          <a:bodyPr wrap="square" rtlCol="0">
            <a:spAutoFit/>
          </a:bodyPr>
          <a:lstStyle/>
          <a:p>
            <a:r>
              <a:rPr kumimoji="1" lang="en-US" altLang="ja-JP" b="1"/>
              <a:t>2 </a:t>
            </a:r>
            <a:r>
              <a:rPr kumimoji="1" lang="ja-JP" altLang="en-US" b="1"/>
              <a:t>新治の自然</a:t>
            </a:r>
          </a:p>
        </p:txBody>
      </p:sp>
      <p:sp>
        <p:nvSpPr>
          <p:cNvPr id="51" name="テキスト ボックス 50">
            <a:extLst>
              <a:ext uri="{FF2B5EF4-FFF2-40B4-BE49-F238E27FC236}">
                <a16:creationId xmlns:a16="http://schemas.microsoft.com/office/drawing/2014/main" id="{172DA163-3093-EF6E-1EE4-9FDDC47D01D2}"/>
              </a:ext>
            </a:extLst>
          </p:cNvPr>
          <p:cNvSpPr txBox="1"/>
          <p:nvPr/>
        </p:nvSpPr>
        <p:spPr>
          <a:xfrm>
            <a:off x="4780636" y="2924562"/>
            <a:ext cx="2954655" cy="369332"/>
          </a:xfrm>
          <a:prstGeom prst="rect">
            <a:avLst/>
          </a:prstGeom>
          <a:noFill/>
        </p:spPr>
        <p:txBody>
          <a:bodyPr wrap="none" rtlCol="0">
            <a:spAutoFit/>
          </a:bodyPr>
          <a:lstStyle/>
          <a:p>
            <a:r>
              <a:rPr kumimoji="1" lang="ja-JP" altLang="en-US"/>
              <a:t>・自然体験（農業体験、）</a:t>
            </a:r>
          </a:p>
        </p:txBody>
      </p:sp>
      <p:sp>
        <p:nvSpPr>
          <p:cNvPr id="56" name="テキスト ボックス 55">
            <a:extLst>
              <a:ext uri="{FF2B5EF4-FFF2-40B4-BE49-F238E27FC236}">
                <a16:creationId xmlns:a16="http://schemas.microsoft.com/office/drawing/2014/main" id="{CF950122-1A5F-65C3-BF38-5271B082A682}"/>
              </a:ext>
            </a:extLst>
          </p:cNvPr>
          <p:cNvSpPr txBox="1"/>
          <p:nvPr/>
        </p:nvSpPr>
        <p:spPr>
          <a:xfrm>
            <a:off x="-2351025" y="4865115"/>
            <a:ext cx="2031325" cy="369332"/>
          </a:xfrm>
          <a:prstGeom prst="rect">
            <a:avLst/>
          </a:prstGeom>
          <a:noFill/>
        </p:spPr>
        <p:txBody>
          <a:bodyPr wrap="none" rtlCol="0">
            <a:spAutoFit/>
          </a:bodyPr>
          <a:lstStyle/>
          <a:p>
            <a:r>
              <a:rPr kumimoji="1" lang="ja-JP" altLang="en-US"/>
              <a:t>空家＋耕作放棄地</a:t>
            </a:r>
          </a:p>
        </p:txBody>
      </p:sp>
      <p:sp>
        <p:nvSpPr>
          <p:cNvPr id="57" name="テキスト ボックス 56">
            <a:extLst>
              <a:ext uri="{FF2B5EF4-FFF2-40B4-BE49-F238E27FC236}">
                <a16:creationId xmlns:a16="http://schemas.microsoft.com/office/drawing/2014/main" id="{CACDC7AB-A49F-AE34-BCEF-C453C9DB0D56}"/>
              </a:ext>
            </a:extLst>
          </p:cNvPr>
          <p:cNvSpPr txBox="1"/>
          <p:nvPr/>
        </p:nvSpPr>
        <p:spPr>
          <a:xfrm>
            <a:off x="575471" y="5467262"/>
            <a:ext cx="1723549" cy="400110"/>
          </a:xfrm>
          <a:prstGeom prst="rect">
            <a:avLst/>
          </a:prstGeom>
          <a:noFill/>
        </p:spPr>
        <p:txBody>
          <a:bodyPr wrap="none" rtlCol="0">
            <a:spAutoFit/>
          </a:bodyPr>
          <a:lstStyle/>
          <a:p>
            <a:r>
              <a:rPr kumimoji="1" lang="ja-JP" altLang="en-US" sz="2000" b="1">
                <a:solidFill>
                  <a:schemeClr val="accent1">
                    <a:lumMod val="60000"/>
                    <a:lumOff val="40000"/>
                  </a:schemeClr>
                </a:solidFill>
              </a:rPr>
              <a:t>簡易宿泊施設</a:t>
            </a:r>
            <a:endParaRPr kumimoji="1" lang="ja-JP" altLang="en-US" sz="2000" b="1">
              <a:solidFill>
                <a:schemeClr val="accent6">
                  <a:lumMod val="60000"/>
                  <a:lumOff val="40000"/>
                </a:schemeClr>
              </a:solidFill>
            </a:endParaRPr>
          </a:p>
        </p:txBody>
      </p:sp>
      <p:sp>
        <p:nvSpPr>
          <p:cNvPr id="58" name="テキスト ボックス 57">
            <a:extLst>
              <a:ext uri="{FF2B5EF4-FFF2-40B4-BE49-F238E27FC236}">
                <a16:creationId xmlns:a16="http://schemas.microsoft.com/office/drawing/2014/main" id="{2E04E68C-6AD7-C77D-C25E-40FDF284236F}"/>
              </a:ext>
            </a:extLst>
          </p:cNvPr>
          <p:cNvSpPr txBox="1"/>
          <p:nvPr/>
        </p:nvSpPr>
        <p:spPr>
          <a:xfrm>
            <a:off x="585769" y="6236956"/>
            <a:ext cx="1467068" cy="400110"/>
          </a:xfrm>
          <a:prstGeom prst="rect">
            <a:avLst/>
          </a:prstGeom>
          <a:noFill/>
        </p:spPr>
        <p:txBody>
          <a:bodyPr wrap="none" rtlCol="0">
            <a:spAutoFit/>
          </a:bodyPr>
          <a:lstStyle/>
          <a:p>
            <a:r>
              <a:rPr kumimoji="1" lang="ja-JP" altLang="en-US" sz="2000" b="1">
                <a:solidFill>
                  <a:schemeClr val="accent1">
                    <a:lumMod val="60000"/>
                    <a:lumOff val="40000"/>
                  </a:schemeClr>
                </a:solidFill>
              </a:rPr>
              <a:t>空家の活用</a:t>
            </a:r>
          </a:p>
        </p:txBody>
      </p:sp>
      <p:sp>
        <p:nvSpPr>
          <p:cNvPr id="60" name="テキスト ボックス 59">
            <a:extLst>
              <a:ext uri="{FF2B5EF4-FFF2-40B4-BE49-F238E27FC236}">
                <a16:creationId xmlns:a16="http://schemas.microsoft.com/office/drawing/2014/main" id="{713A78A3-2350-7C91-4798-D6F7A8875B9F}"/>
              </a:ext>
            </a:extLst>
          </p:cNvPr>
          <p:cNvSpPr txBox="1"/>
          <p:nvPr/>
        </p:nvSpPr>
        <p:spPr>
          <a:xfrm>
            <a:off x="2521246" y="6238077"/>
            <a:ext cx="2050754" cy="400110"/>
          </a:xfrm>
          <a:prstGeom prst="rect">
            <a:avLst/>
          </a:prstGeom>
          <a:noFill/>
        </p:spPr>
        <p:txBody>
          <a:bodyPr wrap="square" lIns="91440" tIns="45720" rIns="91440" bIns="45720" anchor="t">
            <a:spAutoFit/>
          </a:bodyPr>
          <a:lstStyle/>
          <a:p>
            <a:r>
              <a:rPr lang="ja-JP" altLang="en-US" sz="2000" b="1">
                <a:solidFill>
                  <a:srgbClr val="00B050"/>
                </a:solidFill>
                <a:ea typeface="游ゴシック"/>
              </a:rPr>
              <a:t>遊休農</a:t>
            </a:r>
            <a:r>
              <a:rPr kumimoji="1" lang="ja-JP" altLang="en-US" sz="2000" b="1">
                <a:solidFill>
                  <a:srgbClr val="00B050"/>
                </a:solidFill>
                <a:ea typeface="游ゴシック"/>
              </a:rPr>
              <a:t>地の活用</a:t>
            </a:r>
            <a:endParaRPr lang="ja-JP" altLang="en-US" sz="2000" b="1">
              <a:solidFill>
                <a:srgbClr val="00B050"/>
              </a:solidFill>
              <a:ea typeface="游ゴシック"/>
            </a:endParaRPr>
          </a:p>
        </p:txBody>
      </p:sp>
      <p:sp>
        <p:nvSpPr>
          <p:cNvPr id="61" name="加算記号 60">
            <a:extLst>
              <a:ext uri="{FF2B5EF4-FFF2-40B4-BE49-F238E27FC236}">
                <a16:creationId xmlns:a16="http://schemas.microsoft.com/office/drawing/2014/main" id="{F1C8FCC0-1E91-174E-7E40-B09B8B0FB61A}"/>
              </a:ext>
            </a:extLst>
          </p:cNvPr>
          <p:cNvSpPr/>
          <p:nvPr/>
        </p:nvSpPr>
        <p:spPr>
          <a:xfrm>
            <a:off x="2079306" y="6216736"/>
            <a:ext cx="439427" cy="414195"/>
          </a:xfrm>
          <a:prstGeom prst="mathPlus">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AE3868A7-9D35-5696-E315-BE41C7683701}"/>
              </a:ext>
            </a:extLst>
          </p:cNvPr>
          <p:cNvSpPr txBox="1"/>
          <p:nvPr/>
        </p:nvSpPr>
        <p:spPr>
          <a:xfrm>
            <a:off x="573972" y="5861690"/>
            <a:ext cx="2262158" cy="369332"/>
          </a:xfrm>
          <a:prstGeom prst="rect">
            <a:avLst/>
          </a:prstGeom>
          <a:noFill/>
        </p:spPr>
        <p:txBody>
          <a:bodyPr wrap="none" rtlCol="0">
            <a:spAutoFit/>
          </a:bodyPr>
          <a:lstStyle/>
          <a:p>
            <a:r>
              <a:rPr kumimoji="1" lang="ja-JP" altLang="en-US" b="1" u="sng"/>
              <a:t>これを今あるもので</a:t>
            </a:r>
          </a:p>
        </p:txBody>
      </p:sp>
      <p:sp>
        <p:nvSpPr>
          <p:cNvPr id="64" name="テキスト ボックス 63">
            <a:extLst>
              <a:ext uri="{FF2B5EF4-FFF2-40B4-BE49-F238E27FC236}">
                <a16:creationId xmlns:a16="http://schemas.microsoft.com/office/drawing/2014/main" id="{C9636094-48A7-6C9B-3DD2-F9FCCA0CF72F}"/>
              </a:ext>
            </a:extLst>
          </p:cNvPr>
          <p:cNvSpPr txBox="1"/>
          <p:nvPr/>
        </p:nvSpPr>
        <p:spPr>
          <a:xfrm>
            <a:off x="2648407" y="5488603"/>
            <a:ext cx="1402027" cy="400110"/>
          </a:xfrm>
          <a:prstGeom prst="rect">
            <a:avLst/>
          </a:prstGeom>
          <a:noFill/>
        </p:spPr>
        <p:txBody>
          <a:bodyPr wrap="square" lIns="91440" tIns="45720" rIns="91440" bIns="45720" anchor="t">
            <a:spAutoFit/>
          </a:bodyPr>
          <a:lstStyle/>
          <a:p>
            <a:r>
              <a:rPr kumimoji="1" lang="ja-JP" altLang="en-US" sz="2000" b="1">
                <a:solidFill>
                  <a:srgbClr val="00B050"/>
                </a:solidFill>
                <a:ea typeface="游ゴシック"/>
              </a:rPr>
              <a:t>農業体験</a:t>
            </a:r>
            <a:endParaRPr lang="ja-JP" altLang="en-US" sz="2000" b="1">
              <a:solidFill>
                <a:srgbClr val="00B050"/>
              </a:solidFill>
              <a:ea typeface="游ゴシック"/>
            </a:endParaRPr>
          </a:p>
        </p:txBody>
      </p:sp>
      <p:sp>
        <p:nvSpPr>
          <p:cNvPr id="65" name="加算記号 64">
            <a:extLst>
              <a:ext uri="{FF2B5EF4-FFF2-40B4-BE49-F238E27FC236}">
                <a16:creationId xmlns:a16="http://schemas.microsoft.com/office/drawing/2014/main" id="{3D83A1C9-9057-EF2D-E151-AFB72BE07700}"/>
              </a:ext>
            </a:extLst>
          </p:cNvPr>
          <p:cNvSpPr/>
          <p:nvPr/>
        </p:nvSpPr>
        <p:spPr>
          <a:xfrm>
            <a:off x="2208980" y="5443740"/>
            <a:ext cx="439427" cy="414195"/>
          </a:xfrm>
          <a:prstGeom prst="mathPlus">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42AEE935-FD44-856A-C4B4-E0AC8DBBF578}"/>
              </a:ext>
            </a:extLst>
          </p:cNvPr>
          <p:cNvSpPr txBox="1"/>
          <p:nvPr/>
        </p:nvSpPr>
        <p:spPr>
          <a:xfrm>
            <a:off x="-517114" y="-737325"/>
            <a:ext cx="1338828" cy="369332"/>
          </a:xfrm>
          <a:prstGeom prst="rect">
            <a:avLst/>
          </a:prstGeom>
          <a:noFill/>
        </p:spPr>
        <p:txBody>
          <a:bodyPr wrap="none" rtlCol="0">
            <a:spAutoFit/>
          </a:bodyPr>
          <a:lstStyle/>
          <a:p>
            <a:r>
              <a:rPr kumimoji="1" lang="ja-JP" altLang="en-US"/>
              <a:t>観光の目的</a:t>
            </a:r>
          </a:p>
        </p:txBody>
      </p:sp>
      <p:sp>
        <p:nvSpPr>
          <p:cNvPr id="6" name="テキスト ボックス 5">
            <a:extLst>
              <a:ext uri="{FF2B5EF4-FFF2-40B4-BE49-F238E27FC236}">
                <a16:creationId xmlns:a16="http://schemas.microsoft.com/office/drawing/2014/main" id="{CA640993-2CCB-D16D-1094-9E785BB3DD49}"/>
              </a:ext>
            </a:extLst>
          </p:cNvPr>
          <p:cNvSpPr txBox="1"/>
          <p:nvPr/>
        </p:nvSpPr>
        <p:spPr>
          <a:xfrm>
            <a:off x="-2766951" y="-791866"/>
            <a:ext cx="1338828" cy="369332"/>
          </a:xfrm>
          <a:prstGeom prst="rect">
            <a:avLst/>
          </a:prstGeom>
          <a:noFill/>
        </p:spPr>
        <p:txBody>
          <a:bodyPr wrap="none" rtlCol="0">
            <a:spAutoFit/>
          </a:bodyPr>
          <a:lstStyle/>
          <a:p>
            <a:r>
              <a:rPr kumimoji="1" lang="ja-JP" altLang="en-US"/>
              <a:t>観光の強化</a:t>
            </a:r>
          </a:p>
        </p:txBody>
      </p:sp>
      <p:sp>
        <p:nvSpPr>
          <p:cNvPr id="8" name="テキスト ボックス 7">
            <a:extLst>
              <a:ext uri="{FF2B5EF4-FFF2-40B4-BE49-F238E27FC236}">
                <a16:creationId xmlns:a16="http://schemas.microsoft.com/office/drawing/2014/main" id="{EE46F051-5C96-EA4E-47DD-42AB200E03C0}"/>
              </a:ext>
            </a:extLst>
          </p:cNvPr>
          <p:cNvSpPr txBox="1"/>
          <p:nvPr/>
        </p:nvSpPr>
        <p:spPr>
          <a:xfrm>
            <a:off x="996292" y="3931210"/>
            <a:ext cx="2646878" cy="461665"/>
          </a:xfrm>
          <a:prstGeom prst="rect">
            <a:avLst/>
          </a:prstGeom>
          <a:noFill/>
        </p:spPr>
        <p:txBody>
          <a:bodyPr wrap="none" rtlCol="0">
            <a:spAutoFit/>
          </a:bodyPr>
          <a:lstStyle/>
          <a:p>
            <a:r>
              <a:rPr kumimoji="1" lang="ja-JP" altLang="en-US" sz="2400" b="1">
                <a:solidFill>
                  <a:srgbClr val="FF0000"/>
                </a:solidFill>
              </a:rPr>
              <a:t>◎観光資源の充実</a:t>
            </a:r>
            <a:endParaRPr kumimoji="1" lang="en-US" altLang="ja-JP" sz="2400" b="1">
              <a:solidFill>
                <a:srgbClr val="FF0000"/>
              </a:solidFill>
            </a:endParaRPr>
          </a:p>
        </p:txBody>
      </p:sp>
      <p:sp>
        <p:nvSpPr>
          <p:cNvPr id="48" name="テキスト ボックス 47">
            <a:extLst>
              <a:ext uri="{FF2B5EF4-FFF2-40B4-BE49-F238E27FC236}">
                <a16:creationId xmlns:a16="http://schemas.microsoft.com/office/drawing/2014/main" id="{4E42C290-681B-6F66-E64E-C343931EE3B0}"/>
              </a:ext>
            </a:extLst>
          </p:cNvPr>
          <p:cNvSpPr txBox="1"/>
          <p:nvPr/>
        </p:nvSpPr>
        <p:spPr>
          <a:xfrm>
            <a:off x="996293" y="2725261"/>
            <a:ext cx="2954655" cy="461665"/>
          </a:xfrm>
          <a:prstGeom prst="rect">
            <a:avLst/>
          </a:prstGeom>
          <a:noFill/>
        </p:spPr>
        <p:txBody>
          <a:bodyPr wrap="none" rtlCol="0">
            <a:spAutoFit/>
          </a:bodyPr>
          <a:lstStyle/>
          <a:p>
            <a:r>
              <a:rPr lang="ja-JP" altLang="en-US" sz="2400" b="1">
                <a:solidFill>
                  <a:srgbClr val="FF0000"/>
                </a:solidFill>
              </a:rPr>
              <a:t>◎滞在型</a:t>
            </a:r>
            <a:r>
              <a:rPr kumimoji="1" lang="ja-JP" altLang="en-US" sz="2400" b="1">
                <a:solidFill>
                  <a:srgbClr val="FF0000"/>
                </a:solidFill>
              </a:rPr>
              <a:t>観光の推進</a:t>
            </a:r>
          </a:p>
        </p:txBody>
      </p:sp>
      <p:sp>
        <p:nvSpPr>
          <p:cNvPr id="55" name="加算記号 54">
            <a:extLst>
              <a:ext uri="{FF2B5EF4-FFF2-40B4-BE49-F238E27FC236}">
                <a16:creationId xmlns:a16="http://schemas.microsoft.com/office/drawing/2014/main" id="{B3FA49FE-DB0F-DDBF-467E-877628856998}"/>
              </a:ext>
            </a:extLst>
          </p:cNvPr>
          <p:cNvSpPr/>
          <p:nvPr/>
        </p:nvSpPr>
        <p:spPr>
          <a:xfrm>
            <a:off x="2208979" y="3126024"/>
            <a:ext cx="439427" cy="414195"/>
          </a:xfrm>
          <a:prstGeom prst="mathPlus">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8FC48187-B824-09A7-2DFB-0B446F3E449B}"/>
              </a:ext>
            </a:extLst>
          </p:cNvPr>
          <p:cNvSpPr txBox="1"/>
          <p:nvPr/>
        </p:nvSpPr>
        <p:spPr>
          <a:xfrm>
            <a:off x="698302" y="3555634"/>
            <a:ext cx="3173665" cy="369332"/>
          </a:xfrm>
          <a:prstGeom prst="rect">
            <a:avLst/>
          </a:prstGeom>
          <a:noFill/>
        </p:spPr>
        <p:txBody>
          <a:bodyPr wrap="square" rtlCol="0">
            <a:spAutoFit/>
          </a:bodyPr>
          <a:lstStyle/>
          <a:p>
            <a:r>
              <a:rPr kumimoji="1" lang="ja-JP" altLang="en-US" b="1" u="sng"/>
              <a:t>観光客の更なる誘致</a:t>
            </a:r>
          </a:p>
        </p:txBody>
      </p:sp>
      <p:sp>
        <p:nvSpPr>
          <p:cNvPr id="71" name="正方形/長方形 70">
            <a:extLst>
              <a:ext uri="{FF2B5EF4-FFF2-40B4-BE49-F238E27FC236}">
                <a16:creationId xmlns:a16="http://schemas.microsoft.com/office/drawing/2014/main" id="{0AE2106A-F0CB-388E-B561-9BC5A83A6472}"/>
              </a:ext>
            </a:extLst>
          </p:cNvPr>
          <p:cNvSpPr/>
          <p:nvPr/>
        </p:nvSpPr>
        <p:spPr>
          <a:xfrm>
            <a:off x="659724" y="3474267"/>
            <a:ext cx="3639820" cy="932794"/>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91335FC2-691B-6DDA-052C-2A13A7DF614E}"/>
              </a:ext>
            </a:extLst>
          </p:cNvPr>
          <p:cNvSpPr txBox="1"/>
          <p:nvPr/>
        </p:nvSpPr>
        <p:spPr>
          <a:xfrm>
            <a:off x="512747" y="897776"/>
            <a:ext cx="1338828" cy="369332"/>
          </a:xfrm>
          <a:prstGeom prst="rect">
            <a:avLst/>
          </a:prstGeom>
          <a:solidFill>
            <a:schemeClr val="bg2">
              <a:lumMod val="75000"/>
            </a:schemeClr>
          </a:solidFill>
          <a:ln>
            <a:solidFill>
              <a:schemeClr val="bg2">
                <a:lumMod val="75000"/>
              </a:schemeClr>
            </a:solidFill>
          </a:ln>
        </p:spPr>
        <p:txBody>
          <a:bodyPr wrap="none" rtlCol="0">
            <a:spAutoFit/>
          </a:bodyPr>
          <a:lstStyle/>
          <a:p>
            <a:r>
              <a:rPr kumimoji="1" lang="ja-JP" altLang="en-US">
                <a:solidFill>
                  <a:schemeClr val="bg1"/>
                </a:solidFill>
              </a:rPr>
              <a:t>現状と方針</a:t>
            </a:r>
          </a:p>
        </p:txBody>
      </p:sp>
      <p:sp>
        <p:nvSpPr>
          <p:cNvPr id="75" name="テキスト ボックス 74">
            <a:extLst>
              <a:ext uri="{FF2B5EF4-FFF2-40B4-BE49-F238E27FC236}">
                <a16:creationId xmlns:a16="http://schemas.microsoft.com/office/drawing/2014/main" id="{FB7D21F1-4512-7EF2-FF89-4AE1C5BBD848}"/>
              </a:ext>
            </a:extLst>
          </p:cNvPr>
          <p:cNvSpPr txBox="1"/>
          <p:nvPr/>
        </p:nvSpPr>
        <p:spPr>
          <a:xfrm>
            <a:off x="4697951" y="3630150"/>
            <a:ext cx="3877985" cy="369332"/>
          </a:xfrm>
          <a:prstGeom prst="rect">
            <a:avLst/>
          </a:prstGeom>
          <a:solidFill>
            <a:schemeClr val="accent2">
              <a:lumMod val="60000"/>
              <a:lumOff val="40000"/>
            </a:schemeClr>
          </a:solidFill>
          <a:ln>
            <a:solidFill>
              <a:schemeClr val="accent2">
                <a:lumMod val="60000"/>
                <a:lumOff val="40000"/>
              </a:schemeClr>
            </a:solidFill>
          </a:ln>
        </p:spPr>
        <p:txBody>
          <a:bodyPr wrap="none" rtlCol="0">
            <a:spAutoFit/>
          </a:bodyPr>
          <a:lstStyle/>
          <a:p>
            <a:r>
              <a:rPr kumimoji="1" lang="ja-JP" altLang="en-US">
                <a:solidFill>
                  <a:schemeClr val="bg1"/>
                </a:solidFill>
              </a:rPr>
              <a:t>提案③リンリンロード休憩場の活用</a:t>
            </a:r>
          </a:p>
        </p:txBody>
      </p:sp>
      <p:sp>
        <p:nvSpPr>
          <p:cNvPr id="76" name="正方形/長方形 75">
            <a:extLst>
              <a:ext uri="{FF2B5EF4-FFF2-40B4-BE49-F238E27FC236}">
                <a16:creationId xmlns:a16="http://schemas.microsoft.com/office/drawing/2014/main" id="{3EB11697-96B3-B31D-A2A6-80F561362F0F}"/>
              </a:ext>
            </a:extLst>
          </p:cNvPr>
          <p:cNvSpPr/>
          <p:nvPr/>
        </p:nvSpPr>
        <p:spPr>
          <a:xfrm>
            <a:off x="4697951" y="3630150"/>
            <a:ext cx="4234382" cy="3025146"/>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57C05613-4D03-4F05-0013-1DFBB8D0C83A}"/>
              </a:ext>
            </a:extLst>
          </p:cNvPr>
          <p:cNvSpPr txBox="1"/>
          <p:nvPr/>
        </p:nvSpPr>
        <p:spPr>
          <a:xfrm>
            <a:off x="4824901" y="4049721"/>
            <a:ext cx="646331" cy="369332"/>
          </a:xfrm>
          <a:prstGeom prst="rect">
            <a:avLst/>
          </a:prstGeom>
          <a:noFill/>
        </p:spPr>
        <p:txBody>
          <a:bodyPr wrap="none" rtlCol="0">
            <a:spAutoFit/>
          </a:bodyPr>
          <a:lstStyle/>
          <a:p>
            <a:r>
              <a:rPr lang="ja-JP" altLang="en-US" b="1" u="sng"/>
              <a:t>現状</a:t>
            </a:r>
            <a:endParaRPr kumimoji="1" lang="ja-JP" altLang="en-US" b="1" u="sng"/>
          </a:p>
        </p:txBody>
      </p:sp>
      <p:sp>
        <p:nvSpPr>
          <p:cNvPr id="79" name="テキスト ボックス 78">
            <a:extLst>
              <a:ext uri="{FF2B5EF4-FFF2-40B4-BE49-F238E27FC236}">
                <a16:creationId xmlns:a16="http://schemas.microsoft.com/office/drawing/2014/main" id="{C7DE58C1-CC96-459A-3945-4FC1F3A9564F}"/>
              </a:ext>
            </a:extLst>
          </p:cNvPr>
          <p:cNvSpPr txBox="1"/>
          <p:nvPr/>
        </p:nvSpPr>
        <p:spPr>
          <a:xfrm>
            <a:off x="4794626" y="4437135"/>
            <a:ext cx="2262158" cy="369332"/>
          </a:xfrm>
          <a:prstGeom prst="rect">
            <a:avLst/>
          </a:prstGeom>
          <a:noFill/>
        </p:spPr>
        <p:txBody>
          <a:bodyPr wrap="none" rtlCol="0">
            <a:spAutoFit/>
          </a:bodyPr>
          <a:lstStyle/>
          <a:p>
            <a:r>
              <a:rPr kumimoji="1" lang="ja-JP" altLang="en-US"/>
              <a:t>ベンチやトイレのみ</a:t>
            </a:r>
            <a:endParaRPr kumimoji="1" lang="en-US" altLang="ja-JP"/>
          </a:p>
        </p:txBody>
      </p:sp>
      <p:sp>
        <p:nvSpPr>
          <p:cNvPr id="80" name="テキスト ボックス 79">
            <a:extLst>
              <a:ext uri="{FF2B5EF4-FFF2-40B4-BE49-F238E27FC236}">
                <a16:creationId xmlns:a16="http://schemas.microsoft.com/office/drawing/2014/main" id="{F7F9D337-9428-707F-B53E-14D5DFCA9C77}"/>
              </a:ext>
            </a:extLst>
          </p:cNvPr>
          <p:cNvSpPr txBox="1"/>
          <p:nvPr/>
        </p:nvSpPr>
        <p:spPr>
          <a:xfrm>
            <a:off x="4823299" y="4916836"/>
            <a:ext cx="646331" cy="369332"/>
          </a:xfrm>
          <a:prstGeom prst="rect">
            <a:avLst/>
          </a:prstGeom>
          <a:noFill/>
        </p:spPr>
        <p:txBody>
          <a:bodyPr wrap="square" rtlCol="0">
            <a:spAutoFit/>
          </a:bodyPr>
          <a:lstStyle/>
          <a:p>
            <a:r>
              <a:rPr kumimoji="1" lang="ja-JP" altLang="en-US" b="1" u="sng"/>
              <a:t>目標</a:t>
            </a:r>
          </a:p>
        </p:txBody>
      </p:sp>
      <p:grpSp>
        <p:nvGrpSpPr>
          <p:cNvPr id="81" name="グループ化 80">
            <a:extLst>
              <a:ext uri="{FF2B5EF4-FFF2-40B4-BE49-F238E27FC236}">
                <a16:creationId xmlns:a16="http://schemas.microsoft.com/office/drawing/2014/main" id="{1FBDED55-8D24-EBF4-18E0-4B965B7A102C}"/>
              </a:ext>
            </a:extLst>
          </p:cNvPr>
          <p:cNvGrpSpPr/>
          <p:nvPr/>
        </p:nvGrpSpPr>
        <p:grpSpPr>
          <a:xfrm>
            <a:off x="-4810734" y="1102344"/>
            <a:ext cx="3970199" cy="3062554"/>
            <a:chOff x="4704771" y="3592742"/>
            <a:chExt cx="3970199" cy="3062554"/>
          </a:xfrm>
        </p:grpSpPr>
        <p:sp>
          <p:nvSpPr>
            <p:cNvPr id="82" name="正方形/長方形 81">
              <a:extLst>
                <a:ext uri="{FF2B5EF4-FFF2-40B4-BE49-F238E27FC236}">
                  <a16:creationId xmlns:a16="http://schemas.microsoft.com/office/drawing/2014/main" id="{06C454AB-8132-4BC8-591A-4330FAE1595E}"/>
                </a:ext>
              </a:extLst>
            </p:cNvPr>
            <p:cNvSpPr/>
            <p:nvPr/>
          </p:nvSpPr>
          <p:spPr>
            <a:xfrm>
              <a:off x="4707525" y="3592742"/>
              <a:ext cx="3967445" cy="3062554"/>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27C2C248-4D4D-61C6-6A83-520DF734169E}"/>
                </a:ext>
              </a:extLst>
            </p:cNvPr>
            <p:cNvSpPr txBox="1"/>
            <p:nvPr/>
          </p:nvSpPr>
          <p:spPr>
            <a:xfrm>
              <a:off x="4704771" y="3601351"/>
              <a:ext cx="2954655" cy="369332"/>
            </a:xfrm>
            <a:prstGeom prst="rect">
              <a:avLst/>
            </a:prstGeom>
            <a:solidFill>
              <a:schemeClr val="bg2">
                <a:lumMod val="75000"/>
              </a:schemeClr>
            </a:solidFill>
          </p:spPr>
          <p:txBody>
            <a:bodyPr wrap="none" rtlCol="0">
              <a:spAutoFit/>
            </a:bodyPr>
            <a:lstStyle/>
            <a:p>
              <a:r>
                <a:rPr lang="ja-JP" altLang="en-US">
                  <a:solidFill>
                    <a:schemeClr val="bg1"/>
                  </a:solidFill>
                </a:rPr>
                <a:t>提案③サイクルツーリズム</a:t>
              </a:r>
              <a:endParaRPr kumimoji="1" lang="ja-JP" altLang="en-US">
                <a:solidFill>
                  <a:schemeClr val="bg1"/>
                </a:solidFill>
              </a:endParaRPr>
            </a:p>
          </p:txBody>
        </p:sp>
        <p:sp>
          <p:nvSpPr>
            <p:cNvPr id="84" name="テキスト ボックス 83">
              <a:extLst>
                <a:ext uri="{FF2B5EF4-FFF2-40B4-BE49-F238E27FC236}">
                  <a16:creationId xmlns:a16="http://schemas.microsoft.com/office/drawing/2014/main" id="{8860D435-C29E-C98A-8908-ADC49AE154E2}"/>
                </a:ext>
              </a:extLst>
            </p:cNvPr>
            <p:cNvSpPr txBox="1"/>
            <p:nvPr/>
          </p:nvSpPr>
          <p:spPr>
            <a:xfrm>
              <a:off x="5007411" y="5816653"/>
              <a:ext cx="3518912" cy="400110"/>
            </a:xfrm>
            <a:prstGeom prst="rect">
              <a:avLst/>
            </a:prstGeom>
            <a:noFill/>
          </p:spPr>
          <p:txBody>
            <a:bodyPr wrap="none" rtlCol="0">
              <a:spAutoFit/>
            </a:bodyPr>
            <a:lstStyle/>
            <a:p>
              <a:r>
                <a:rPr kumimoji="1" lang="ja-JP" altLang="en-US" sz="2000" b="1"/>
                <a:t>◎</a:t>
              </a:r>
              <a:r>
                <a:rPr kumimoji="1" lang="ja-JP" altLang="en-US" sz="2000" b="1">
                  <a:solidFill>
                    <a:srgbClr val="FF0000"/>
                  </a:solidFill>
                </a:rPr>
                <a:t>観光地</a:t>
              </a:r>
              <a:r>
                <a:rPr kumimoji="1" lang="ja-JP" altLang="en-US" sz="2000" b="1"/>
                <a:t>ー</a:t>
              </a:r>
              <a:r>
                <a:rPr kumimoji="1" lang="ja-JP" altLang="en-US" sz="2000" b="1">
                  <a:solidFill>
                    <a:srgbClr val="FF0000"/>
                  </a:solidFill>
                </a:rPr>
                <a:t>観光地</a:t>
              </a:r>
              <a:r>
                <a:rPr kumimoji="1" lang="ja-JP" altLang="en-US" sz="2000" b="1"/>
                <a:t>の移動手段</a:t>
              </a:r>
              <a:endParaRPr kumimoji="1" lang="en-US" altLang="ja-JP" sz="2000" b="1"/>
            </a:p>
          </p:txBody>
        </p:sp>
        <p:sp>
          <p:nvSpPr>
            <p:cNvPr id="85" name="矢印: 右 84">
              <a:extLst>
                <a:ext uri="{FF2B5EF4-FFF2-40B4-BE49-F238E27FC236}">
                  <a16:creationId xmlns:a16="http://schemas.microsoft.com/office/drawing/2014/main" id="{0C280E00-D5E1-706F-A34A-38985E777746}"/>
                </a:ext>
              </a:extLst>
            </p:cNvPr>
            <p:cNvSpPr/>
            <p:nvPr/>
          </p:nvSpPr>
          <p:spPr>
            <a:xfrm>
              <a:off x="5680882" y="6229907"/>
              <a:ext cx="408803" cy="360416"/>
            </a:xfrm>
            <a:prstGeom prst="rightArrow">
              <a:avLst/>
            </a:prstGeom>
            <a:solidFill>
              <a:schemeClr val="bg2">
                <a:lumMod val="5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グラフィックス 85" descr="サイクリング 単色塗りつぶし">
              <a:extLst>
                <a:ext uri="{FF2B5EF4-FFF2-40B4-BE49-F238E27FC236}">
                  <a16:creationId xmlns:a16="http://schemas.microsoft.com/office/drawing/2014/main" id="{F8453821-4E2B-34AB-4E29-3E5FA8EFEA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2343" y="4164981"/>
              <a:ext cx="914400" cy="914400"/>
            </a:xfrm>
            <a:prstGeom prst="rect">
              <a:avLst/>
            </a:prstGeom>
          </p:spPr>
        </p:pic>
        <p:sp>
          <p:nvSpPr>
            <p:cNvPr id="87" name="テキスト ボックス 86">
              <a:extLst>
                <a:ext uri="{FF2B5EF4-FFF2-40B4-BE49-F238E27FC236}">
                  <a16:creationId xmlns:a16="http://schemas.microsoft.com/office/drawing/2014/main" id="{445FBF35-C737-176E-15D3-615B4A319DE2}"/>
                </a:ext>
              </a:extLst>
            </p:cNvPr>
            <p:cNvSpPr txBox="1"/>
            <p:nvPr/>
          </p:nvSpPr>
          <p:spPr>
            <a:xfrm>
              <a:off x="4802484" y="4153041"/>
              <a:ext cx="2720711" cy="369332"/>
            </a:xfrm>
            <a:prstGeom prst="rect">
              <a:avLst/>
            </a:prstGeom>
            <a:noFill/>
          </p:spPr>
          <p:txBody>
            <a:bodyPr wrap="square">
              <a:spAutoFit/>
            </a:bodyPr>
            <a:lstStyle/>
            <a:p>
              <a:r>
                <a:rPr kumimoji="1" lang="ja-JP" altLang="en-US" b="1" u="sng"/>
                <a:t>サイクルツーリズムとは</a:t>
              </a:r>
              <a:endParaRPr lang="ja-JP" altLang="en-US"/>
            </a:p>
          </p:txBody>
        </p:sp>
        <p:sp>
          <p:nvSpPr>
            <p:cNvPr id="88" name="テキスト ボックス 87">
              <a:extLst>
                <a:ext uri="{FF2B5EF4-FFF2-40B4-BE49-F238E27FC236}">
                  <a16:creationId xmlns:a16="http://schemas.microsoft.com/office/drawing/2014/main" id="{9A000C6C-0D9E-C61F-ADD2-D199DE58A882}"/>
                </a:ext>
              </a:extLst>
            </p:cNvPr>
            <p:cNvSpPr txBox="1"/>
            <p:nvPr/>
          </p:nvSpPr>
          <p:spPr>
            <a:xfrm>
              <a:off x="4947462" y="4510058"/>
              <a:ext cx="2487562" cy="369332"/>
            </a:xfrm>
            <a:prstGeom prst="rect">
              <a:avLst/>
            </a:prstGeom>
            <a:noFill/>
          </p:spPr>
          <p:txBody>
            <a:bodyPr wrap="square">
              <a:spAutoFit/>
            </a:bodyPr>
            <a:lstStyle/>
            <a:p>
              <a:r>
                <a:rPr lang="ja-JP" altLang="en-US"/>
                <a:t>自転車を活用した観光</a:t>
              </a:r>
            </a:p>
          </p:txBody>
        </p:sp>
        <p:sp>
          <p:nvSpPr>
            <p:cNvPr id="89" name="テキスト ボックス 88">
              <a:extLst>
                <a:ext uri="{FF2B5EF4-FFF2-40B4-BE49-F238E27FC236}">
                  <a16:creationId xmlns:a16="http://schemas.microsoft.com/office/drawing/2014/main" id="{187B94B0-9BFA-ABE2-870A-684DA1A959B0}"/>
                </a:ext>
              </a:extLst>
            </p:cNvPr>
            <p:cNvSpPr txBox="1"/>
            <p:nvPr/>
          </p:nvSpPr>
          <p:spPr>
            <a:xfrm>
              <a:off x="6089152" y="6241960"/>
              <a:ext cx="2500376" cy="369332"/>
            </a:xfrm>
            <a:prstGeom prst="rect">
              <a:avLst/>
            </a:prstGeom>
            <a:noFill/>
          </p:spPr>
          <p:txBody>
            <a:bodyPr wrap="square">
              <a:spAutoFit/>
            </a:bodyPr>
            <a:lstStyle/>
            <a:p>
              <a:r>
                <a:rPr lang="ja-JP" altLang="en-US" b="1"/>
                <a:t>常に観光している</a:t>
              </a:r>
              <a:r>
                <a:rPr lang="ja-JP" altLang="en-US"/>
                <a:t>状態</a:t>
              </a:r>
            </a:p>
          </p:txBody>
        </p:sp>
        <p:sp>
          <p:nvSpPr>
            <p:cNvPr id="90" name="テキスト ボックス 89">
              <a:extLst>
                <a:ext uri="{FF2B5EF4-FFF2-40B4-BE49-F238E27FC236}">
                  <a16:creationId xmlns:a16="http://schemas.microsoft.com/office/drawing/2014/main" id="{DC6B0246-58B1-2922-FF7C-15CA03D12391}"/>
                </a:ext>
              </a:extLst>
            </p:cNvPr>
            <p:cNvSpPr txBox="1"/>
            <p:nvPr/>
          </p:nvSpPr>
          <p:spPr>
            <a:xfrm>
              <a:off x="4823299" y="5049781"/>
              <a:ext cx="1800493" cy="369332"/>
            </a:xfrm>
            <a:prstGeom prst="rect">
              <a:avLst/>
            </a:prstGeom>
            <a:noFill/>
          </p:spPr>
          <p:txBody>
            <a:bodyPr wrap="none" rtlCol="0">
              <a:spAutoFit/>
            </a:bodyPr>
            <a:lstStyle/>
            <a:p>
              <a:r>
                <a:rPr kumimoji="1" lang="ja-JP" altLang="en-US" b="1" u="sng"/>
                <a:t>サイクリングを</a:t>
              </a:r>
            </a:p>
          </p:txBody>
        </p:sp>
        <p:sp>
          <p:nvSpPr>
            <p:cNvPr id="91" name="テキスト ボックス 90">
              <a:extLst>
                <a:ext uri="{FF2B5EF4-FFF2-40B4-BE49-F238E27FC236}">
                  <a16:creationId xmlns:a16="http://schemas.microsoft.com/office/drawing/2014/main" id="{05732684-09A3-6761-8813-0CF819FD0DFF}"/>
                </a:ext>
              </a:extLst>
            </p:cNvPr>
            <p:cNvSpPr txBox="1"/>
            <p:nvPr/>
          </p:nvSpPr>
          <p:spPr>
            <a:xfrm>
              <a:off x="4965823" y="5400842"/>
              <a:ext cx="2051510" cy="461665"/>
            </a:xfrm>
            <a:prstGeom prst="rect">
              <a:avLst/>
            </a:prstGeom>
            <a:noFill/>
          </p:spPr>
          <p:txBody>
            <a:bodyPr wrap="square">
              <a:spAutoFit/>
            </a:bodyPr>
            <a:lstStyle/>
            <a:p>
              <a:r>
                <a:rPr lang="en-US" altLang="ja-JP" sz="2400"/>
                <a:t>×</a:t>
              </a:r>
              <a:r>
                <a:rPr lang="ja-JP" altLang="en-US" sz="2000"/>
                <a:t>観光の目的</a:t>
              </a:r>
            </a:p>
          </p:txBody>
        </p:sp>
      </p:grpSp>
      <p:sp>
        <p:nvSpPr>
          <p:cNvPr id="93" name="テキスト ボックス 92">
            <a:extLst>
              <a:ext uri="{FF2B5EF4-FFF2-40B4-BE49-F238E27FC236}">
                <a16:creationId xmlns:a16="http://schemas.microsoft.com/office/drawing/2014/main" id="{D620721D-3486-2EC0-086F-F17D8F162780}"/>
              </a:ext>
            </a:extLst>
          </p:cNvPr>
          <p:cNvSpPr txBox="1"/>
          <p:nvPr/>
        </p:nvSpPr>
        <p:spPr>
          <a:xfrm>
            <a:off x="-6009401" y="4848740"/>
            <a:ext cx="3470653" cy="646331"/>
          </a:xfrm>
          <a:prstGeom prst="rect">
            <a:avLst/>
          </a:prstGeom>
          <a:noFill/>
        </p:spPr>
        <p:txBody>
          <a:bodyPr wrap="square">
            <a:spAutoFit/>
          </a:bodyPr>
          <a:lstStyle/>
          <a:p>
            <a:r>
              <a:rPr lang="ja-JP" altLang="en-US"/>
              <a:t>観光客が休憩を楽しむとともに、</a:t>
            </a:r>
            <a:endParaRPr lang="en-US" altLang="ja-JP"/>
          </a:p>
          <a:p>
            <a:r>
              <a:rPr lang="ja-JP" altLang="en-US"/>
              <a:t>地元経済にも貢献できる施設</a:t>
            </a:r>
          </a:p>
        </p:txBody>
      </p:sp>
      <p:pic>
        <p:nvPicPr>
          <p:cNvPr id="95" name="図 94" descr="草の上に置かれた道路&#10;&#10;中程度の精度で自動的に生成された説明">
            <a:extLst>
              <a:ext uri="{FF2B5EF4-FFF2-40B4-BE49-F238E27FC236}">
                <a16:creationId xmlns:a16="http://schemas.microsoft.com/office/drawing/2014/main" id="{4E02E574-5CAA-E12E-D4DA-281FC3E324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4090" y="4049721"/>
            <a:ext cx="1708552" cy="2387290"/>
          </a:xfrm>
          <a:prstGeom prst="rect">
            <a:avLst/>
          </a:prstGeom>
        </p:spPr>
      </p:pic>
      <p:sp>
        <p:nvSpPr>
          <p:cNvPr id="98" name="テキスト ボックス 97">
            <a:extLst>
              <a:ext uri="{FF2B5EF4-FFF2-40B4-BE49-F238E27FC236}">
                <a16:creationId xmlns:a16="http://schemas.microsoft.com/office/drawing/2014/main" id="{8CFD1DBB-E24D-799A-191E-5DE23DC7A022}"/>
              </a:ext>
            </a:extLst>
          </p:cNvPr>
          <p:cNvSpPr txBox="1"/>
          <p:nvPr/>
        </p:nvSpPr>
        <p:spPr>
          <a:xfrm>
            <a:off x="7099727" y="6423833"/>
            <a:ext cx="3229143" cy="261610"/>
          </a:xfrm>
          <a:prstGeom prst="rect">
            <a:avLst/>
          </a:prstGeom>
          <a:noFill/>
        </p:spPr>
        <p:txBody>
          <a:bodyPr wrap="square">
            <a:spAutoFit/>
          </a:bodyPr>
          <a:lstStyle/>
          <a:p>
            <a:r>
              <a:rPr kumimoji="1" lang="en-US" altLang="ja-JP" sz="1100"/>
              <a:t>2024</a:t>
            </a:r>
            <a:r>
              <a:rPr lang="en-US" altLang="ja-JP" sz="1100"/>
              <a:t>/</a:t>
            </a:r>
            <a:r>
              <a:rPr kumimoji="1" lang="en-US" altLang="ja-JP" sz="1100"/>
              <a:t>11</a:t>
            </a:r>
            <a:r>
              <a:rPr lang="en-US" altLang="ja-JP" sz="1100"/>
              <a:t>/</a:t>
            </a:r>
            <a:r>
              <a:rPr kumimoji="1" lang="en-US" altLang="ja-JP" sz="1100"/>
              <a:t>5</a:t>
            </a:r>
            <a:r>
              <a:rPr kumimoji="1" lang="ja-JP" altLang="en-US" sz="1100"/>
              <a:t>　撮影者：林</a:t>
            </a:r>
          </a:p>
        </p:txBody>
      </p:sp>
      <p:sp>
        <p:nvSpPr>
          <p:cNvPr id="101" name="テキスト ボックス 100">
            <a:extLst>
              <a:ext uri="{FF2B5EF4-FFF2-40B4-BE49-F238E27FC236}">
                <a16:creationId xmlns:a16="http://schemas.microsoft.com/office/drawing/2014/main" id="{9DDD31D9-EBB9-6FE5-70C7-3434F79AE822}"/>
              </a:ext>
            </a:extLst>
          </p:cNvPr>
          <p:cNvSpPr txBox="1"/>
          <p:nvPr/>
        </p:nvSpPr>
        <p:spPr>
          <a:xfrm>
            <a:off x="4880870" y="5692909"/>
            <a:ext cx="2035938" cy="923330"/>
          </a:xfrm>
          <a:prstGeom prst="rect">
            <a:avLst/>
          </a:prstGeom>
          <a:noFill/>
        </p:spPr>
        <p:txBody>
          <a:bodyPr wrap="square">
            <a:spAutoFit/>
          </a:bodyPr>
          <a:lstStyle/>
          <a:p>
            <a:r>
              <a:rPr lang="ja-JP" altLang="en-US" b="1">
                <a:solidFill>
                  <a:srgbClr val="FF0000"/>
                </a:solidFill>
              </a:rPr>
              <a:t>◎休憩</a:t>
            </a:r>
            <a:endParaRPr lang="en-US" altLang="ja-JP" b="1">
              <a:solidFill>
                <a:srgbClr val="FF0000"/>
              </a:solidFill>
            </a:endParaRPr>
          </a:p>
          <a:p>
            <a:r>
              <a:rPr lang="ja-JP" altLang="en-US" b="1">
                <a:solidFill>
                  <a:srgbClr val="FF0000"/>
                </a:solidFill>
              </a:rPr>
              <a:t>◎交流</a:t>
            </a:r>
            <a:endParaRPr lang="en-US" altLang="ja-JP" b="1">
              <a:solidFill>
                <a:srgbClr val="FF0000"/>
              </a:solidFill>
            </a:endParaRPr>
          </a:p>
          <a:p>
            <a:r>
              <a:rPr lang="ja-JP" altLang="en-US" b="1">
                <a:solidFill>
                  <a:srgbClr val="FF0000"/>
                </a:solidFill>
              </a:rPr>
              <a:t>◎地元経済に貢献</a:t>
            </a:r>
          </a:p>
        </p:txBody>
      </p:sp>
      <p:sp>
        <p:nvSpPr>
          <p:cNvPr id="107" name="テキスト ボックス 106">
            <a:extLst>
              <a:ext uri="{FF2B5EF4-FFF2-40B4-BE49-F238E27FC236}">
                <a16:creationId xmlns:a16="http://schemas.microsoft.com/office/drawing/2014/main" id="{1496D148-6B45-F5A1-B096-51EEB6171427}"/>
              </a:ext>
            </a:extLst>
          </p:cNvPr>
          <p:cNvSpPr txBox="1"/>
          <p:nvPr/>
        </p:nvSpPr>
        <p:spPr>
          <a:xfrm>
            <a:off x="4823299" y="5293430"/>
            <a:ext cx="1800493" cy="369332"/>
          </a:xfrm>
          <a:prstGeom prst="rect">
            <a:avLst/>
          </a:prstGeom>
          <a:noFill/>
        </p:spPr>
        <p:txBody>
          <a:bodyPr wrap="none" rtlCol="0">
            <a:spAutoFit/>
          </a:bodyPr>
          <a:lstStyle/>
          <a:p>
            <a:r>
              <a:rPr kumimoji="1" lang="ja-JP" altLang="en-US" u="sng"/>
              <a:t>商業施設を作り</a:t>
            </a:r>
          </a:p>
        </p:txBody>
      </p:sp>
      <p:sp>
        <p:nvSpPr>
          <p:cNvPr id="5" name="テキスト ボックス 4">
            <a:extLst>
              <a:ext uri="{FF2B5EF4-FFF2-40B4-BE49-F238E27FC236}">
                <a16:creationId xmlns:a16="http://schemas.microsoft.com/office/drawing/2014/main" id="{8549FAE9-C34A-485D-DEBD-26B46DAFEEF6}"/>
              </a:ext>
            </a:extLst>
          </p:cNvPr>
          <p:cNvSpPr txBox="1"/>
          <p:nvPr/>
        </p:nvSpPr>
        <p:spPr>
          <a:xfrm>
            <a:off x="2836130" y="1927589"/>
            <a:ext cx="1436407" cy="430887"/>
          </a:xfrm>
          <a:prstGeom prst="rect">
            <a:avLst/>
          </a:prstGeom>
          <a:noFill/>
        </p:spPr>
        <p:txBody>
          <a:bodyPr wrap="square" rtlCol="0">
            <a:spAutoFit/>
          </a:bodyPr>
          <a:lstStyle/>
          <a:p>
            <a:r>
              <a:rPr kumimoji="1" lang="ja-JP" altLang="en-US"/>
              <a:t>観光収益</a:t>
            </a:r>
            <a:r>
              <a:rPr kumimoji="1" lang="ja-JP" altLang="en-US" sz="2200" b="1"/>
              <a:t>低</a:t>
            </a:r>
          </a:p>
        </p:txBody>
      </p:sp>
    </p:spTree>
    <p:extLst>
      <p:ext uri="{BB962C8B-B14F-4D97-AF65-F5344CB8AC3E}">
        <p14:creationId xmlns:p14="http://schemas.microsoft.com/office/powerpoint/2010/main" val="1290689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AFC3747-B789-AF0B-AF8D-C8BA8AA14E32}"/>
              </a:ext>
            </a:extLst>
          </p:cNvPr>
          <p:cNvSpPr>
            <a:spLocks noGrp="1"/>
          </p:cNvSpPr>
          <p:nvPr>
            <p:ph type="sldNum" sz="quarter" idx="12"/>
          </p:nvPr>
        </p:nvSpPr>
        <p:spPr/>
        <p:txBody>
          <a:bodyPr/>
          <a:lstStyle/>
          <a:p>
            <a:fld id="{6BD45834-25AE-4381-9C8C-B34EDB8A8649}" type="slidenum">
              <a:rPr kumimoji="1" lang="ja-JP" altLang="en-US" smtClean="0"/>
              <a:t>42</a:t>
            </a:fld>
            <a:endParaRPr kumimoji="1" lang="ja-JP" altLang="en-US"/>
          </a:p>
        </p:txBody>
      </p:sp>
      <p:pic>
        <p:nvPicPr>
          <p:cNvPr id="5" name="図 4" descr="テーブル">
            <a:extLst>
              <a:ext uri="{FF2B5EF4-FFF2-40B4-BE49-F238E27FC236}">
                <a16:creationId xmlns:a16="http://schemas.microsoft.com/office/drawing/2014/main" id="{CAD786D4-058F-C98F-2A4B-DA39B0AC4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73" y="70396"/>
            <a:ext cx="8449854" cy="2457793"/>
          </a:xfrm>
          <a:prstGeom prst="rect">
            <a:avLst/>
          </a:prstGeom>
        </p:spPr>
      </p:pic>
      <p:pic>
        <p:nvPicPr>
          <p:cNvPr id="6" name="図 5">
            <a:extLst>
              <a:ext uri="{FF2B5EF4-FFF2-40B4-BE49-F238E27FC236}">
                <a16:creationId xmlns:a16="http://schemas.microsoft.com/office/drawing/2014/main" id="{4A80C7C4-2511-578E-1E35-D09E99847D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7040" y="3031692"/>
            <a:ext cx="5394960" cy="2066290"/>
          </a:xfrm>
          <a:prstGeom prst="rect">
            <a:avLst/>
          </a:prstGeom>
          <a:noFill/>
          <a:ln>
            <a:noFill/>
          </a:ln>
        </p:spPr>
      </p:pic>
      <p:pic>
        <p:nvPicPr>
          <p:cNvPr id="7" name="図 6">
            <a:extLst>
              <a:ext uri="{FF2B5EF4-FFF2-40B4-BE49-F238E27FC236}">
                <a16:creationId xmlns:a16="http://schemas.microsoft.com/office/drawing/2014/main" id="{A5EEA96A-7409-B5D3-37D9-1E10357B33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080" y="2536646"/>
            <a:ext cx="5394960" cy="2697480"/>
          </a:xfrm>
          <a:prstGeom prst="rect">
            <a:avLst/>
          </a:prstGeom>
          <a:noFill/>
          <a:ln>
            <a:noFill/>
          </a:ln>
        </p:spPr>
      </p:pic>
      <p:sp>
        <p:nvSpPr>
          <p:cNvPr id="8" name="テキスト ボックス 7">
            <a:extLst>
              <a:ext uri="{FF2B5EF4-FFF2-40B4-BE49-F238E27FC236}">
                <a16:creationId xmlns:a16="http://schemas.microsoft.com/office/drawing/2014/main" id="{CA1D23AE-DF3B-16EB-69D1-8E74017A78B6}"/>
              </a:ext>
            </a:extLst>
          </p:cNvPr>
          <p:cNvSpPr txBox="1"/>
          <p:nvPr/>
        </p:nvSpPr>
        <p:spPr>
          <a:xfrm>
            <a:off x="132080" y="5234126"/>
            <a:ext cx="6737131" cy="4247317"/>
          </a:xfrm>
          <a:prstGeom prst="rect">
            <a:avLst/>
          </a:prstGeom>
          <a:noFill/>
        </p:spPr>
        <p:txBody>
          <a:bodyPr wrap="square" rtlCol="0">
            <a:spAutoFit/>
          </a:bodyPr>
          <a:lstStyle/>
          <a:p>
            <a:r>
              <a:rPr lang="ja-JP" altLang="en-US"/>
              <a:t>現状</a:t>
            </a:r>
            <a:endParaRPr lang="en-US" altLang="ja-JP"/>
          </a:p>
          <a:p>
            <a:r>
              <a:rPr lang="ja-JP" altLang="en-US"/>
              <a:t>公共施設は人口減少や少子高齢化によってニーズが多様化</a:t>
            </a:r>
            <a:endParaRPr lang="en-US" altLang="ja-JP"/>
          </a:p>
          <a:p>
            <a:r>
              <a:rPr lang="ja-JP" altLang="en-US"/>
              <a:t>公共施設全体の</a:t>
            </a:r>
            <a:r>
              <a:rPr lang="en-US" altLang="ja-JP"/>
              <a:t>48</a:t>
            </a:r>
            <a:r>
              <a:rPr lang="ja-JP" altLang="en-US"/>
              <a:t>％が築</a:t>
            </a:r>
            <a:r>
              <a:rPr lang="en-US" altLang="ja-JP"/>
              <a:t>40</a:t>
            </a:r>
            <a:r>
              <a:rPr lang="ja-JP" altLang="en-US"/>
              <a:t>年以上だが、そのすべてを改修・長寿命化行うと財政を圧迫しちゃう</a:t>
            </a:r>
            <a:endParaRPr lang="en-US" altLang="ja-JP"/>
          </a:p>
          <a:p>
            <a:r>
              <a:rPr lang="ja-JP" altLang="en-US"/>
              <a:t>そのため施設を統廃合しつつ、場合によっては民営化を図っていく方針</a:t>
            </a:r>
            <a:endParaRPr lang="en-US" altLang="ja-JP"/>
          </a:p>
          <a:p>
            <a:r>
              <a:rPr lang="ja-JP" altLang="en-US"/>
              <a:t>多くの公共施設は「充実している」と答えられた割合が</a:t>
            </a:r>
            <a:r>
              <a:rPr lang="en-US" altLang="ja-JP"/>
              <a:t>30</a:t>
            </a:r>
            <a:r>
              <a:rPr lang="ja-JP" altLang="en-US"/>
              <a:t>％未満→利便性や魅力の向上を図る必要がある</a:t>
            </a:r>
            <a:endParaRPr lang="en-US" altLang="ja-JP"/>
          </a:p>
          <a:p>
            <a:endParaRPr lang="en-US" altLang="ja-JP"/>
          </a:p>
          <a:p>
            <a:r>
              <a:rPr lang="ja-JP" altLang="en-US"/>
              <a:t>おおつ野に作る必要性</a:t>
            </a:r>
            <a:endParaRPr lang="en-US" altLang="ja-JP"/>
          </a:p>
          <a:p>
            <a:r>
              <a:rPr lang="ja-JP" altLang="en-US"/>
              <a:t>今後も人口が増加する見込み</a:t>
            </a:r>
            <a:endParaRPr lang="en-US" altLang="ja-JP"/>
          </a:p>
          <a:p>
            <a:r>
              <a:rPr lang="ja-JP" altLang="en-US"/>
              <a:t>菅谷小学校が上大津東小学校に統合</a:t>
            </a:r>
            <a:endParaRPr lang="en-US" altLang="ja-JP"/>
          </a:p>
          <a:p>
            <a:r>
              <a:rPr lang="ja-JP" altLang="en-US"/>
              <a:t>→子育て世代の人口が増加する可能性がある</a:t>
            </a:r>
            <a:endParaRPr lang="en-US" altLang="ja-JP"/>
          </a:p>
          <a:p>
            <a:r>
              <a:rPr lang="ja-JP" altLang="en-US"/>
              <a:t>既存施設に近い立地→利用者の利便性を確保</a:t>
            </a:r>
            <a:endParaRPr lang="en-US" altLang="ja-JP"/>
          </a:p>
          <a:p>
            <a:endParaRPr lang="ja-JP" altLang="en-US"/>
          </a:p>
        </p:txBody>
      </p:sp>
    </p:spTree>
    <p:extLst>
      <p:ext uri="{BB962C8B-B14F-4D97-AF65-F5344CB8AC3E}">
        <p14:creationId xmlns:p14="http://schemas.microsoft.com/office/powerpoint/2010/main" val="352319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D7835FEA-4A47-951D-D744-6314FF04DF2E}"/>
              </a:ext>
            </a:extLst>
          </p:cNvPr>
          <p:cNvGraphicFramePr>
            <a:graphicFrameLocks/>
          </p:cNvGraphicFramePr>
          <p:nvPr>
            <p:extLst>
              <p:ext uri="{D42A27DB-BD31-4B8C-83A1-F6EECF244321}">
                <p14:modId xmlns:p14="http://schemas.microsoft.com/office/powerpoint/2010/main" val="1889389854"/>
              </p:ext>
            </p:extLst>
          </p:nvPr>
        </p:nvGraphicFramePr>
        <p:xfrm>
          <a:off x="119889" y="1542016"/>
          <a:ext cx="4557311" cy="2754217"/>
        </p:xfrm>
        <a:graphic>
          <a:graphicData uri="http://schemas.openxmlformats.org/drawingml/2006/chart">
            <c:chart xmlns:c="http://schemas.openxmlformats.org/drawingml/2006/chart" xmlns:r="http://schemas.openxmlformats.org/officeDocument/2006/relationships" r:id="rId3"/>
          </a:graphicData>
        </a:graphic>
      </p:graphicFrame>
      <p:sp>
        <p:nvSpPr>
          <p:cNvPr id="26" name="正方形/長方形 25">
            <a:extLst>
              <a:ext uri="{FF2B5EF4-FFF2-40B4-BE49-F238E27FC236}">
                <a16:creationId xmlns:a16="http://schemas.microsoft.com/office/drawing/2014/main" id="{A8ED6CDE-5B9A-93DF-3AC9-D2A32A83F268}"/>
              </a:ext>
            </a:extLst>
          </p:cNvPr>
          <p:cNvSpPr/>
          <p:nvPr/>
        </p:nvSpPr>
        <p:spPr>
          <a:xfrm>
            <a:off x="1944630" y="3269807"/>
            <a:ext cx="804537" cy="3212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E449D98-8106-CC7B-7B06-F72B320B25ED}"/>
              </a:ext>
            </a:extLst>
          </p:cNvPr>
          <p:cNvSpPr/>
          <p:nvPr/>
        </p:nvSpPr>
        <p:spPr>
          <a:xfrm>
            <a:off x="2689378" y="2604906"/>
            <a:ext cx="549967" cy="3212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3C3A7E8-D362-2190-EA33-F5DE83E9E361}"/>
              </a:ext>
            </a:extLst>
          </p:cNvPr>
          <p:cNvSpPr/>
          <p:nvPr/>
        </p:nvSpPr>
        <p:spPr>
          <a:xfrm>
            <a:off x="4869712" y="3323541"/>
            <a:ext cx="3922753" cy="1493007"/>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60A861E-15A7-421B-4442-159DCF91BA89}"/>
              </a:ext>
            </a:extLst>
          </p:cNvPr>
          <p:cNvSpPr/>
          <p:nvPr/>
        </p:nvSpPr>
        <p:spPr>
          <a:xfrm>
            <a:off x="4899612" y="1268993"/>
            <a:ext cx="3922753" cy="120148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5757B67-D558-4ED9-A30C-6E43BDC7F895}"/>
              </a:ext>
            </a:extLst>
          </p:cNvPr>
          <p:cNvSpPr/>
          <p:nvPr/>
        </p:nvSpPr>
        <p:spPr>
          <a:xfrm>
            <a:off x="0" y="0"/>
            <a:ext cx="8345103" cy="7556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2" name="四角形: 角を丸くする 11">
            <a:extLst>
              <a:ext uri="{FF2B5EF4-FFF2-40B4-BE49-F238E27FC236}">
                <a16:creationId xmlns:a16="http://schemas.microsoft.com/office/drawing/2014/main" id="{8C8D07E4-D091-7519-F447-2755CB842756}"/>
              </a:ext>
            </a:extLst>
          </p:cNvPr>
          <p:cNvSpPr/>
          <p:nvPr/>
        </p:nvSpPr>
        <p:spPr>
          <a:xfrm>
            <a:off x="321634" y="4990880"/>
            <a:ext cx="8500731" cy="160799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a:extLst>
              <a:ext uri="{FF2B5EF4-FFF2-40B4-BE49-F238E27FC236}">
                <a16:creationId xmlns:a16="http://schemas.microsoft.com/office/drawing/2014/main" id="{F9B3F5C9-2682-919F-B5B3-9D6D2D4EF7BF}"/>
              </a:ext>
            </a:extLst>
          </p:cNvPr>
          <p:cNvSpPr>
            <a:spLocks noGrp="1"/>
          </p:cNvSpPr>
          <p:nvPr>
            <p:ph type="title"/>
          </p:nvPr>
        </p:nvSpPr>
        <p:spPr/>
        <p:txBody>
          <a:bodyPr>
            <a:normAutofit/>
          </a:bodyPr>
          <a:lstStyle/>
          <a:p>
            <a:r>
              <a:rPr lang="ja-JP" altLang="en-US" sz="3300" b="1"/>
              <a:t>現状・課題を踏まえて　</a:t>
            </a:r>
          </a:p>
        </p:txBody>
      </p:sp>
      <p:sp>
        <p:nvSpPr>
          <p:cNvPr id="4" name="スライド番号プレースホルダー 3">
            <a:extLst>
              <a:ext uri="{FF2B5EF4-FFF2-40B4-BE49-F238E27FC236}">
                <a16:creationId xmlns:a16="http://schemas.microsoft.com/office/drawing/2014/main" id="{4CE5CCF7-3C41-7F20-FBCB-AA20746CE0B6}"/>
              </a:ext>
            </a:extLst>
          </p:cNvPr>
          <p:cNvSpPr>
            <a:spLocks noGrp="1"/>
          </p:cNvSpPr>
          <p:nvPr>
            <p:ph type="sldNum" sz="quarter" idx="12"/>
          </p:nvPr>
        </p:nvSpPr>
        <p:spPr/>
        <p:txBody>
          <a:bodyPr/>
          <a:lstStyle/>
          <a:p>
            <a:fld id="{6BD45834-25AE-4381-9C8C-B34EDB8A8649}" type="slidenum">
              <a:rPr kumimoji="1" lang="ja-JP" altLang="en-US" smtClean="0"/>
              <a:t>5</a:t>
            </a:fld>
            <a:endParaRPr kumimoji="1" lang="ja-JP" altLang="en-US"/>
          </a:p>
        </p:txBody>
      </p:sp>
      <p:sp>
        <p:nvSpPr>
          <p:cNvPr id="11" name="テキスト ボックス 10">
            <a:extLst>
              <a:ext uri="{FF2B5EF4-FFF2-40B4-BE49-F238E27FC236}">
                <a16:creationId xmlns:a16="http://schemas.microsoft.com/office/drawing/2014/main" id="{3B2E031D-E88E-73F4-C772-AF0D0F50F7A3}"/>
              </a:ext>
            </a:extLst>
          </p:cNvPr>
          <p:cNvSpPr txBox="1"/>
          <p:nvPr/>
        </p:nvSpPr>
        <p:spPr>
          <a:xfrm>
            <a:off x="289580" y="4957944"/>
            <a:ext cx="8500731" cy="1631216"/>
          </a:xfrm>
          <a:prstGeom prst="rect">
            <a:avLst/>
          </a:prstGeom>
          <a:noFill/>
        </p:spPr>
        <p:txBody>
          <a:bodyPr wrap="square">
            <a:spAutoFit/>
          </a:bodyPr>
          <a:lstStyle/>
          <a:p>
            <a:pPr algn="ctr"/>
            <a:r>
              <a:rPr lang="ja-JP" altLang="en-US" sz="3200" b="1">
                <a:solidFill>
                  <a:schemeClr val="accent1"/>
                </a:solidFill>
              </a:rPr>
              <a:t>人口減少</a:t>
            </a:r>
            <a:r>
              <a:rPr lang="ja-JP" altLang="en-US" sz="3200" b="1"/>
              <a:t>には抗えない</a:t>
            </a:r>
            <a:endParaRPr lang="en-US" altLang="ja-JP" sz="3200" b="1"/>
          </a:p>
          <a:p>
            <a:pPr algn="ctr"/>
            <a:endParaRPr lang="en-US" altLang="ja-JP" sz="3200" b="1"/>
          </a:p>
          <a:p>
            <a:pPr algn="ctr"/>
            <a:r>
              <a:rPr lang="ja-JP" altLang="en-US" sz="3200" b="1">
                <a:solidFill>
                  <a:schemeClr val="accent1"/>
                </a:solidFill>
              </a:rPr>
              <a:t>人口減少</a:t>
            </a:r>
            <a:r>
              <a:rPr lang="ja-JP" altLang="en-US" sz="3200" b="1"/>
              <a:t>を受け入れた</a:t>
            </a:r>
            <a:r>
              <a:rPr lang="ja-JP" altLang="en-US" sz="3200" b="1">
                <a:solidFill>
                  <a:schemeClr val="accent2"/>
                </a:solidFill>
              </a:rPr>
              <a:t>まちづくり</a:t>
            </a:r>
            <a:r>
              <a:rPr lang="ja-JP" altLang="en-US" sz="3200" b="1"/>
              <a:t>を行うべき</a:t>
            </a:r>
          </a:p>
        </p:txBody>
      </p:sp>
      <p:grpSp>
        <p:nvGrpSpPr>
          <p:cNvPr id="3" name="グループ化 2">
            <a:extLst>
              <a:ext uri="{FF2B5EF4-FFF2-40B4-BE49-F238E27FC236}">
                <a16:creationId xmlns:a16="http://schemas.microsoft.com/office/drawing/2014/main" id="{30BD43DA-4548-E146-8041-5E2802EACFAB}"/>
              </a:ext>
            </a:extLst>
          </p:cNvPr>
          <p:cNvGrpSpPr/>
          <p:nvPr/>
        </p:nvGrpSpPr>
        <p:grpSpPr>
          <a:xfrm>
            <a:off x="4716943" y="1417413"/>
            <a:ext cx="4344281" cy="3390076"/>
            <a:chOff x="4716943" y="1417413"/>
            <a:chExt cx="4344281" cy="3390076"/>
          </a:xfrm>
        </p:grpSpPr>
        <p:sp>
          <p:nvSpPr>
            <p:cNvPr id="14" name="テキスト ボックス 13">
              <a:extLst>
                <a:ext uri="{FF2B5EF4-FFF2-40B4-BE49-F238E27FC236}">
                  <a16:creationId xmlns:a16="http://schemas.microsoft.com/office/drawing/2014/main" id="{2F9E140B-C34B-843E-FAFC-DB4F250CF0B7}"/>
                </a:ext>
              </a:extLst>
            </p:cNvPr>
            <p:cNvSpPr txBox="1"/>
            <p:nvPr/>
          </p:nvSpPr>
          <p:spPr>
            <a:xfrm>
              <a:off x="4716943" y="1417413"/>
              <a:ext cx="4344281" cy="954107"/>
            </a:xfrm>
            <a:prstGeom prst="rect">
              <a:avLst/>
            </a:prstGeom>
            <a:noFill/>
          </p:spPr>
          <p:txBody>
            <a:bodyPr wrap="square">
              <a:spAutoFit/>
            </a:bodyPr>
            <a:lstStyle/>
            <a:p>
              <a:pPr algn="ctr"/>
              <a:r>
                <a:rPr lang="ja-JP" altLang="en-US" sz="2800" b="1"/>
                <a:t>今後、全国的に人口が</a:t>
              </a:r>
              <a:endParaRPr lang="en-US" altLang="ja-JP" sz="2800" b="1"/>
            </a:p>
            <a:p>
              <a:pPr algn="ctr"/>
              <a:r>
                <a:rPr lang="ja-JP" altLang="en-US" sz="2800" b="1"/>
                <a:t>減少していく、、、</a:t>
              </a:r>
              <a:endParaRPr lang="en-US" altLang="ja-JP" sz="2800" b="1"/>
            </a:p>
          </p:txBody>
        </p:sp>
        <p:sp>
          <p:nvSpPr>
            <p:cNvPr id="16" name="テキスト ボックス 15">
              <a:extLst>
                <a:ext uri="{FF2B5EF4-FFF2-40B4-BE49-F238E27FC236}">
                  <a16:creationId xmlns:a16="http://schemas.microsoft.com/office/drawing/2014/main" id="{8E404E0C-37D5-4772-26C5-A3F48C6C07DC}"/>
                </a:ext>
              </a:extLst>
            </p:cNvPr>
            <p:cNvSpPr txBox="1"/>
            <p:nvPr/>
          </p:nvSpPr>
          <p:spPr>
            <a:xfrm>
              <a:off x="4772361" y="3422494"/>
              <a:ext cx="4173644" cy="1384995"/>
            </a:xfrm>
            <a:prstGeom prst="rect">
              <a:avLst/>
            </a:prstGeom>
            <a:noFill/>
          </p:spPr>
          <p:txBody>
            <a:bodyPr wrap="square">
              <a:spAutoFit/>
            </a:bodyPr>
            <a:lstStyle/>
            <a:p>
              <a:pPr algn="ctr"/>
              <a:r>
                <a:rPr lang="ja-JP" altLang="en-US" sz="2800" b="1"/>
                <a:t>土浦市だけが人口増加</a:t>
              </a:r>
              <a:endParaRPr lang="en-US" altLang="ja-JP" sz="2800" b="1"/>
            </a:p>
            <a:p>
              <a:pPr algn="ctr"/>
              <a:r>
                <a:rPr lang="ja-JP" altLang="en-US" sz="2800" b="1"/>
                <a:t>維持することは</a:t>
              </a:r>
              <a:endParaRPr lang="en-US" altLang="ja-JP" sz="2800" b="1"/>
            </a:p>
            <a:p>
              <a:pPr algn="ctr"/>
              <a:r>
                <a:rPr lang="ja-JP" altLang="en-US" sz="2800" b="1"/>
                <a:t>難しいのではないか？</a:t>
              </a:r>
              <a:endParaRPr lang="en-US" altLang="ja-JP" sz="2800" b="1"/>
            </a:p>
          </p:txBody>
        </p:sp>
      </p:grpSp>
      <p:sp>
        <p:nvSpPr>
          <p:cNvPr id="19" name="矢印: 下 18">
            <a:extLst>
              <a:ext uri="{FF2B5EF4-FFF2-40B4-BE49-F238E27FC236}">
                <a16:creationId xmlns:a16="http://schemas.microsoft.com/office/drawing/2014/main" id="{5DC6243B-0C0E-0EFA-833B-C9BFA9F94D93}"/>
              </a:ext>
            </a:extLst>
          </p:cNvPr>
          <p:cNvSpPr/>
          <p:nvPr/>
        </p:nvSpPr>
        <p:spPr>
          <a:xfrm>
            <a:off x="6093598" y="2587178"/>
            <a:ext cx="1531170" cy="678012"/>
          </a:xfrm>
          <a:prstGeom prst="down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グラフィックス 19" descr="矢印: 直線 単色塗りつぶし">
            <a:extLst>
              <a:ext uri="{FF2B5EF4-FFF2-40B4-BE49-F238E27FC236}">
                <a16:creationId xmlns:a16="http://schemas.microsoft.com/office/drawing/2014/main" id="{59DAA409-5424-3197-CB4D-00130D11FA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245446" y="5375422"/>
            <a:ext cx="589001" cy="719331"/>
          </a:xfrm>
          <a:prstGeom prst="rect">
            <a:avLst/>
          </a:prstGeom>
        </p:spPr>
      </p:pic>
      <p:sp>
        <p:nvSpPr>
          <p:cNvPr id="10" name="テキスト ボックス 9">
            <a:extLst>
              <a:ext uri="{FF2B5EF4-FFF2-40B4-BE49-F238E27FC236}">
                <a16:creationId xmlns:a16="http://schemas.microsoft.com/office/drawing/2014/main" id="{0659D3B7-7C34-1099-3FE9-3FF85F724648}"/>
              </a:ext>
            </a:extLst>
          </p:cNvPr>
          <p:cNvSpPr txBox="1"/>
          <p:nvPr/>
        </p:nvSpPr>
        <p:spPr>
          <a:xfrm>
            <a:off x="289580" y="1731233"/>
            <a:ext cx="457176" cy="276999"/>
          </a:xfrm>
          <a:prstGeom prst="rect">
            <a:avLst/>
          </a:prstGeom>
          <a:noFill/>
        </p:spPr>
        <p:txBody>
          <a:bodyPr wrap="none" rtlCol="0">
            <a:spAutoFit/>
          </a:bodyPr>
          <a:lstStyle/>
          <a:p>
            <a:r>
              <a:rPr lang="en-US" altLang="ja-JP" sz="1200">
                <a:solidFill>
                  <a:srgbClr val="FF0000"/>
                </a:solidFill>
              </a:rPr>
              <a:t>(</a:t>
            </a:r>
            <a:r>
              <a:rPr lang="ja-JP" altLang="en-US" sz="1200">
                <a:solidFill>
                  <a:srgbClr val="FF0000"/>
                </a:solidFill>
              </a:rPr>
              <a:t>人</a:t>
            </a:r>
            <a:r>
              <a:rPr lang="en-US" altLang="ja-JP" sz="1200">
                <a:solidFill>
                  <a:srgbClr val="FF0000"/>
                </a:solidFill>
              </a:rPr>
              <a:t>)</a:t>
            </a:r>
            <a:endParaRPr kumimoji="1" lang="ja-JP" altLang="en-US" sz="1200">
              <a:solidFill>
                <a:srgbClr val="FF0000"/>
              </a:solidFill>
            </a:endParaRPr>
          </a:p>
        </p:txBody>
      </p:sp>
      <p:sp>
        <p:nvSpPr>
          <p:cNvPr id="13" name="テキスト ボックス 12">
            <a:extLst>
              <a:ext uri="{FF2B5EF4-FFF2-40B4-BE49-F238E27FC236}">
                <a16:creationId xmlns:a16="http://schemas.microsoft.com/office/drawing/2014/main" id="{9CFCD672-E359-863D-1EAE-B803CDD6E1B2}"/>
              </a:ext>
            </a:extLst>
          </p:cNvPr>
          <p:cNvSpPr txBox="1"/>
          <p:nvPr/>
        </p:nvSpPr>
        <p:spPr>
          <a:xfrm>
            <a:off x="4168433" y="1666270"/>
            <a:ext cx="457176" cy="276999"/>
          </a:xfrm>
          <a:prstGeom prst="rect">
            <a:avLst/>
          </a:prstGeom>
          <a:noFill/>
        </p:spPr>
        <p:txBody>
          <a:bodyPr wrap="none" rtlCol="0">
            <a:spAutoFit/>
          </a:bodyPr>
          <a:lstStyle/>
          <a:p>
            <a:r>
              <a:rPr lang="en-US" altLang="ja-JP" sz="1200">
                <a:solidFill>
                  <a:srgbClr val="0070C0"/>
                </a:solidFill>
              </a:rPr>
              <a:t>(</a:t>
            </a:r>
            <a:r>
              <a:rPr lang="ja-JP" altLang="en-US" sz="1200">
                <a:solidFill>
                  <a:srgbClr val="0070C0"/>
                </a:solidFill>
              </a:rPr>
              <a:t>人</a:t>
            </a:r>
            <a:r>
              <a:rPr lang="en-US" altLang="ja-JP" sz="1200">
                <a:solidFill>
                  <a:srgbClr val="0070C0"/>
                </a:solidFill>
              </a:rPr>
              <a:t>)</a:t>
            </a:r>
            <a:endParaRPr kumimoji="1" lang="ja-JP" altLang="en-US" sz="1200">
              <a:solidFill>
                <a:srgbClr val="0070C0"/>
              </a:solidFill>
            </a:endParaRPr>
          </a:p>
        </p:txBody>
      </p:sp>
      <p:sp>
        <p:nvSpPr>
          <p:cNvPr id="21" name="テキスト ボックス 20">
            <a:extLst>
              <a:ext uri="{FF2B5EF4-FFF2-40B4-BE49-F238E27FC236}">
                <a16:creationId xmlns:a16="http://schemas.microsoft.com/office/drawing/2014/main" id="{DD8F6663-8427-64D4-6B31-572E885CC666}"/>
              </a:ext>
            </a:extLst>
          </p:cNvPr>
          <p:cNvSpPr txBox="1"/>
          <p:nvPr/>
        </p:nvSpPr>
        <p:spPr>
          <a:xfrm flipH="1">
            <a:off x="1900288" y="3265190"/>
            <a:ext cx="946229" cy="369332"/>
          </a:xfrm>
          <a:prstGeom prst="rect">
            <a:avLst/>
          </a:prstGeom>
          <a:noFill/>
        </p:spPr>
        <p:txBody>
          <a:bodyPr wrap="square" rtlCol="0">
            <a:spAutoFit/>
          </a:bodyPr>
          <a:lstStyle/>
          <a:p>
            <a:r>
              <a:rPr kumimoji="1" lang="ja-JP" altLang="en-US"/>
              <a:t>土浦市</a:t>
            </a:r>
          </a:p>
        </p:txBody>
      </p:sp>
      <p:sp>
        <p:nvSpPr>
          <p:cNvPr id="22" name="テキスト ボックス 21">
            <a:extLst>
              <a:ext uri="{FF2B5EF4-FFF2-40B4-BE49-F238E27FC236}">
                <a16:creationId xmlns:a16="http://schemas.microsoft.com/office/drawing/2014/main" id="{F66DD6F2-7551-BC32-6612-BF99158B66FE}"/>
              </a:ext>
            </a:extLst>
          </p:cNvPr>
          <p:cNvSpPr txBox="1"/>
          <p:nvPr/>
        </p:nvSpPr>
        <p:spPr>
          <a:xfrm flipH="1">
            <a:off x="2653461" y="2587178"/>
            <a:ext cx="754121" cy="369332"/>
          </a:xfrm>
          <a:prstGeom prst="rect">
            <a:avLst/>
          </a:prstGeom>
          <a:noFill/>
        </p:spPr>
        <p:txBody>
          <a:bodyPr wrap="square" rtlCol="0">
            <a:spAutoFit/>
          </a:bodyPr>
          <a:lstStyle/>
          <a:p>
            <a:r>
              <a:rPr lang="ja-JP" altLang="en-US"/>
              <a:t>全国</a:t>
            </a:r>
            <a:endParaRPr kumimoji="1" lang="ja-JP" altLang="en-US"/>
          </a:p>
        </p:txBody>
      </p:sp>
      <p:sp>
        <p:nvSpPr>
          <p:cNvPr id="7" name="テキスト ボックス 6">
            <a:extLst>
              <a:ext uri="{FF2B5EF4-FFF2-40B4-BE49-F238E27FC236}">
                <a16:creationId xmlns:a16="http://schemas.microsoft.com/office/drawing/2014/main" id="{E2649058-B167-FD16-60ED-B38529D05780}"/>
              </a:ext>
            </a:extLst>
          </p:cNvPr>
          <p:cNvSpPr txBox="1"/>
          <p:nvPr/>
        </p:nvSpPr>
        <p:spPr>
          <a:xfrm>
            <a:off x="1720819" y="4402685"/>
            <a:ext cx="1305165" cy="276999"/>
          </a:xfrm>
          <a:prstGeom prst="rect">
            <a:avLst/>
          </a:prstGeom>
          <a:noFill/>
        </p:spPr>
        <p:txBody>
          <a:bodyPr wrap="none" rtlCol="0">
            <a:spAutoFit/>
          </a:bodyPr>
          <a:lstStyle/>
          <a:p>
            <a:r>
              <a:rPr lang="ja-JP" altLang="en-US" sz="1200"/>
              <a:t>出典</a:t>
            </a:r>
            <a:r>
              <a:rPr lang="en-US" altLang="ja-JP" sz="1200"/>
              <a:t>:</a:t>
            </a:r>
            <a:r>
              <a:rPr lang="ja-JP" altLang="en-US" sz="1200"/>
              <a:t>社人研推計</a:t>
            </a:r>
            <a:endParaRPr kumimoji="1" lang="ja-JP" altLang="en-US" sz="1200"/>
          </a:p>
        </p:txBody>
      </p:sp>
    </p:spTree>
    <p:extLst>
      <p:ext uri="{BB962C8B-B14F-4D97-AF65-F5344CB8AC3E}">
        <p14:creationId xmlns:p14="http://schemas.microsoft.com/office/powerpoint/2010/main" val="389820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2CC0F26-E5B0-4D13-AB29-6221E6524E00}"/>
              </a:ext>
            </a:extLst>
          </p:cNvPr>
          <p:cNvPicPr>
            <a:picLocks noChangeAspect="1"/>
          </p:cNvPicPr>
          <p:nvPr/>
        </p:nvPicPr>
        <p:blipFill rotWithShape="1">
          <a:blip r:embed="rId3"/>
          <a:srcRect t="11041" r="11608" b="12122"/>
          <a:stretch/>
        </p:blipFill>
        <p:spPr>
          <a:xfrm>
            <a:off x="2816962" y="2659838"/>
            <a:ext cx="3176460" cy="3906564"/>
          </a:xfrm>
          <a:prstGeom prst="rect">
            <a:avLst/>
          </a:prstGeom>
        </p:spPr>
      </p:pic>
      <p:sp>
        <p:nvSpPr>
          <p:cNvPr id="8" name="正方形/長方形 7">
            <a:extLst>
              <a:ext uri="{FF2B5EF4-FFF2-40B4-BE49-F238E27FC236}">
                <a16:creationId xmlns:a16="http://schemas.microsoft.com/office/drawing/2014/main" id="{B71D6C1E-3C62-A40C-451D-777DF635031A}"/>
              </a:ext>
            </a:extLst>
          </p:cNvPr>
          <p:cNvSpPr/>
          <p:nvPr/>
        </p:nvSpPr>
        <p:spPr>
          <a:xfrm>
            <a:off x="0" y="826099"/>
            <a:ext cx="9144000" cy="151985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A378669-52FB-24E8-E25A-A8D45B64B7FD}"/>
              </a:ext>
            </a:extLst>
          </p:cNvPr>
          <p:cNvSpPr>
            <a:spLocks noGrp="1"/>
          </p:cNvSpPr>
          <p:nvPr>
            <p:ph type="title"/>
          </p:nvPr>
        </p:nvSpPr>
        <p:spPr>
          <a:xfrm>
            <a:off x="695342" y="23332"/>
            <a:ext cx="7886700" cy="733913"/>
          </a:xfrm>
        </p:spPr>
        <p:txBody>
          <a:bodyPr>
            <a:normAutofit/>
          </a:bodyPr>
          <a:lstStyle/>
          <a:p>
            <a:r>
              <a:rPr kumimoji="1" lang="ja-JP" altLang="en-US" sz="3300" b="1"/>
              <a:t>土浦の将来像・地区別構想</a:t>
            </a:r>
          </a:p>
        </p:txBody>
      </p:sp>
      <p:sp>
        <p:nvSpPr>
          <p:cNvPr id="3" name="スライド番号プレースホルダー 2">
            <a:extLst>
              <a:ext uri="{FF2B5EF4-FFF2-40B4-BE49-F238E27FC236}">
                <a16:creationId xmlns:a16="http://schemas.microsoft.com/office/drawing/2014/main" id="{B4A6228E-93C7-C6AC-60A9-CDDED8264C05}"/>
              </a:ext>
            </a:extLst>
          </p:cNvPr>
          <p:cNvSpPr>
            <a:spLocks noGrp="1"/>
          </p:cNvSpPr>
          <p:nvPr>
            <p:ph type="sldNum" sz="quarter" idx="12"/>
          </p:nvPr>
        </p:nvSpPr>
        <p:spPr/>
        <p:txBody>
          <a:bodyPr/>
          <a:lstStyle/>
          <a:p>
            <a:fld id="{6BD45834-25AE-4381-9C8C-B34EDB8A8649}" type="slidenum">
              <a:rPr lang="ja-JP" altLang="en-US" smtClean="0"/>
              <a:pPr/>
              <a:t>6</a:t>
            </a:fld>
            <a:endParaRPr lang="ja-JP" altLang="en-US"/>
          </a:p>
        </p:txBody>
      </p:sp>
      <p:sp>
        <p:nvSpPr>
          <p:cNvPr id="5" name="テキスト ボックス 4">
            <a:extLst>
              <a:ext uri="{FF2B5EF4-FFF2-40B4-BE49-F238E27FC236}">
                <a16:creationId xmlns:a16="http://schemas.microsoft.com/office/drawing/2014/main" id="{C7235E5B-8041-C030-1AE2-3BC4C4FA9666}"/>
              </a:ext>
            </a:extLst>
          </p:cNvPr>
          <p:cNvSpPr txBox="1"/>
          <p:nvPr/>
        </p:nvSpPr>
        <p:spPr>
          <a:xfrm>
            <a:off x="3710123" y="828247"/>
            <a:ext cx="1723754" cy="523220"/>
          </a:xfrm>
          <a:prstGeom prst="rect">
            <a:avLst/>
          </a:prstGeom>
          <a:noFill/>
        </p:spPr>
        <p:txBody>
          <a:bodyPr wrap="square">
            <a:spAutoFit/>
          </a:bodyPr>
          <a:lstStyle/>
          <a:p>
            <a:pPr algn="ctr"/>
            <a:r>
              <a:rPr kumimoji="1" lang="ja-JP" altLang="en-US" sz="2800" b="1"/>
              <a:t>将来像</a:t>
            </a:r>
            <a:endParaRPr lang="ja-JP" altLang="en-US" sz="3200" b="1"/>
          </a:p>
        </p:txBody>
      </p:sp>
      <p:sp>
        <p:nvSpPr>
          <p:cNvPr id="6" name="テキスト ボックス 5">
            <a:extLst>
              <a:ext uri="{FF2B5EF4-FFF2-40B4-BE49-F238E27FC236}">
                <a16:creationId xmlns:a16="http://schemas.microsoft.com/office/drawing/2014/main" id="{BFE49E71-EC86-91B9-70E7-76D7391CF2BF}"/>
              </a:ext>
            </a:extLst>
          </p:cNvPr>
          <p:cNvSpPr txBox="1"/>
          <p:nvPr/>
        </p:nvSpPr>
        <p:spPr>
          <a:xfrm>
            <a:off x="-164576" y="1291924"/>
            <a:ext cx="9473152" cy="830997"/>
          </a:xfrm>
          <a:prstGeom prst="rect">
            <a:avLst/>
          </a:prstGeom>
          <a:noFill/>
        </p:spPr>
        <p:txBody>
          <a:bodyPr wrap="square">
            <a:spAutoFit/>
          </a:bodyPr>
          <a:lstStyle/>
          <a:p>
            <a:pPr algn="ctr"/>
            <a:r>
              <a:rPr kumimoji="1" lang="ja-JP" altLang="en-US" sz="4800" b="1"/>
              <a:t>人口が減っても</a:t>
            </a:r>
            <a:r>
              <a:rPr kumimoji="1" lang="ja-JP" altLang="en-US" sz="4800" b="1">
                <a:solidFill>
                  <a:schemeClr val="accent2"/>
                </a:solidFill>
              </a:rPr>
              <a:t>笑顔</a:t>
            </a:r>
            <a:r>
              <a:rPr kumimoji="1" lang="ja-JP" altLang="en-US" sz="4800" b="1"/>
              <a:t>が増えるまち</a:t>
            </a:r>
            <a:endParaRPr lang="ja-JP" altLang="en-US" sz="4800" b="1"/>
          </a:p>
        </p:txBody>
      </p:sp>
      <p:grpSp>
        <p:nvGrpSpPr>
          <p:cNvPr id="20" name="グループ化 19">
            <a:extLst>
              <a:ext uri="{FF2B5EF4-FFF2-40B4-BE49-F238E27FC236}">
                <a16:creationId xmlns:a16="http://schemas.microsoft.com/office/drawing/2014/main" id="{55055A6A-8A11-49B7-B8DF-FD738B1D0092}"/>
              </a:ext>
            </a:extLst>
          </p:cNvPr>
          <p:cNvGrpSpPr/>
          <p:nvPr/>
        </p:nvGrpSpPr>
        <p:grpSpPr>
          <a:xfrm>
            <a:off x="98564" y="2419626"/>
            <a:ext cx="9061917" cy="4390281"/>
            <a:chOff x="98564" y="2419626"/>
            <a:chExt cx="9061917" cy="4390281"/>
          </a:xfrm>
        </p:grpSpPr>
        <p:sp>
          <p:nvSpPr>
            <p:cNvPr id="31" name="四角形: 角を丸くする 30">
              <a:extLst>
                <a:ext uri="{FF2B5EF4-FFF2-40B4-BE49-F238E27FC236}">
                  <a16:creationId xmlns:a16="http://schemas.microsoft.com/office/drawing/2014/main" id="{A4B23343-6BFA-486C-B0C4-B14BB81E2914}"/>
                </a:ext>
              </a:extLst>
            </p:cNvPr>
            <p:cNvSpPr/>
            <p:nvPr/>
          </p:nvSpPr>
          <p:spPr>
            <a:xfrm>
              <a:off x="540690" y="4782324"/>
              <a:ext cx="2223109" cy="1722113"/>
            </a:xfrm>
            <a:prstGeom prst="roundRect">
              <a:avLst/>
            </a:prstGeom>
            <a:solidFill>
              <a:schemeClr val="bg1">
                <a:lumMod val="95000"/>
              </a:schemeClr>
            </a:solidFill>
            <a:ln w="38100">
              <a:solidFill>
                <a:srgbClr val="FFC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5AD3A4D4-C1BD-4947-9901-05E0BC42B727}"/>
                </a:ext>
              </a:extLst>
            </p:cNvPr>
            <p:cNvSpPr/>
            <p:nvPr/>
          </p:nvSpPr>
          <p:spPr>
            <a:xfrm>
              <a:off x="6121472" y="3005136"/>
              <a:ext cx="2436074" cy="1654527"/>
            </a:xfrm>
            <a:prstGeom prst="roundRect">
              <a:avLst/>
            </a:prstGeom>
            <a:solidFill>
              <a:schemeClr val="bg1">
                <a:lumMod val="95000"/>
              </a:schemeClr>
            </a:solidFill>
            <a:ln w="38100">
              <a:solidFill>
                <a:srgbClr val="BE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0BCF9D1-B0A3-4C77-965E-315003B0538D}"/>
                </a:ext>
              </a:extLst>
            </p:cNvPr>
            <p:cNvSpPr/>
            <p:nvPr/>
          </p:nvSpPr>
          <p:spPr>
            <a:xfrm>
              <a:off x="6096345" y="4849910"/>
              <a:ext cx="2511972" cy="1654527"/>
            </a:xfrm>
            <a:prstGeom prst="roundRect">
              <a:avLst/>
            </a:prstGeom>
            <a:solidFill>
              <a:schemeClr val="bg1">
                <a:lumMod val="95000"/>
              </a:schemeClr>
            </a:solidFill>
            <a:ln w="38100">
              <a:solidFill>
                <a:srgbClr val="FFE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E58BF635-A630-453E-AB05-C0E49A4AEC0F}"/>
                </a:ext>
              </a:extLst>
            </p:cNvPr>
            <p:cNvSpPr/>
            <p:nvPr/>
          </p:nvSpPr>
          <p:spPr>
            <a:xfrm>
              <a:off x="586454" y="3135567"/>
              <a:ext cx="2124545" cy="1415771"/>
            </a:xfrm>
            <a:prstGeom prst="roundRect">
              <a:avLst/>
            </a:prstGeom>
            <a:solidFill>
              <a:schemeClr val="bg1">
                <a:lumMod val="95000"/>
              </a:schemeClr>
            </a:solidFill>
            <a:ln w="38100">
              <a:solidFill>
                <a:srgbClr val="D3F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D7C669E-2488-4E0E-83E1-6BB7B4A5E339}"/>
                </a:ext>
              </a:extLst>
            </p:cNvPr>
            <p:cNvSpPr/>
            <p:nvPr/>
          </p:nvSpPr>
          <p:spPr>
            <a:xfrm>
              <a:off x="262365" y="2419626"/>
              <a:ext cx="1717042" cy="46166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5BAD7654-D2CE-4B58-9764-17A6B147420B}"/>
                </a:ext>
              </a:extLst>
            </p:cNvPr>
            <p:cNvSpPr txBox="1"/>
            <p:nvPr/>
          </p:nvSpPr>
          <p:spPr>
            <a:xfrm>
              <a:off x="262365" y="2445160"/>
              <a:ext cx="3067280" cy="461665"/>
            </a:xfrm>
            <a:prstGeom prst="rect">
              <a:avLst/>
            </a:prstGeom>
            <a:noFill/>
          </p:spPr>
          <p:txBody>
            <a:bodyPr wrap="square">
              <a:spAutoFit/>
            </a:bodyPr>
            <a:lstStyle/>
            <a:p>
              <a:r>
                <a:rPr kumimoji="1" lang="ja-JP" altLang="en-US" sz="2400" b="1">
                  <a:solidFill>
                    <a:schemeClr val="bg1"/>
                  </a:solidFill>
                </a:rPr>
                <a:t>地区別構想</a:t>
              </a:r>
              <a:endParaRPr lang="ja-JP" altLang="en-US" sz="2400" b="1">
                <a:solidFill>
                  <a:schemeClr val="bg1"/>
                </a:solidFill>
              </a:endParaRPr>
            </a:p>
          </p:txBody>
        </p:sp>
        <p:sp>
          <p:nvSpPr>
            <p:cNvPr id="23" name="テキスト ボックス 22">
              <a:extLst>
                <a:ext uri="{FF2B5EF4-FFF2-40B4-BE49-F238E27FC236}">
                  <a16:creationId xmlns:a16="http://schemas.microsoft.com/office/drawing/2014/main" id="{82EB21C7-9FFA-4D7A-8E9A-745CC2DAA659}"/>
                </a:ext>
              </a:extLst>
            </p:cNvPr>
            <p:cNvSpPr txBox="1"/>
            <p:nvPr/>
          </p:nvSpPr>
          <p:spPr>
            <a:xfrm>
              <a:off x="98564" y="3394024"/>
              <a:ext cx="3067280" cy="1415772"/>
            </a:xfrm>
            <a:prstGeom prst="rect">
              <a:avLst/>
            </a:prstGeom>
            <a:noFill/>
          </p:spPr>
          <p:txBody>
            <a:bodyPr wrap="square">
              <a:spAutoFit/>
            </a:bodyPr>
            <a:lstStyle/>
            <a:p>
              <a:pPr algn="ctr"/>
              <a:r>
                <a:rPr kumimoji="1" lang="ja-JP" altLang="en-US" sz="2400" u="sng"/>
                <a:t>新治地区</a:t>
              </a:r>
              <a:endParaRPr kumimoji="1" lang="en-US" altLang="ja-JP" sz="2400" u="sng"/>
            </a:p>
            <a:p>
              <a:pPr algn="ctr"/>
              <a:r>
                <a:rPr lang="ja-JP" altLang="en-US" sz="3000" b="1"/>
                <a:t>美し郷</a:t>
              </a:r>
              <a:endParaRPr lang="en-US" altLang="ja-JP" sz="3000" b="1"/>
            </a:p>
            <a:p>
              <a:pPr algn="ctr"/>
              <a:endParaRPr lang="ja-JP" altLang="en-US" sz="3200"/>
            </a:p>
          </p:txBody>
        </p:sp>
        <p:sp>
          <p:nvSpPr>
            <p:cNvPr id="24" name="テキスト ボックス 23">
              <a:extLst>
                <a:ext uri="{FF2B5EF4-FFF2-40B4-BE49-F238E27FC236}">
                  <a16:creationId xmlns:a16="http://schemas.microsoft.com/office/drawing/2014/main" id="{48FDD965-AFB9-4027-BD79-111F20BADA20}"/>
                </a:ext>
              </a:extLst>
            </p:cNvPr>
            <p:cNvSpPr txBox="1"/>
            <p:nvPr/>
          </p:nvSpPr>
          <p:spPr>
            <a:xfrm>
              <a:off x="118604" y="4994025"/>
              <a:ext cx="3067280" cy="1815882"/>
            </a:xfrm>
            <a:prstGeom prst="rect">
              <a:avLst/>
            </a:prstGeom>
            <a:noFill/>
          </p:spPr>
          <p:txBody>
            <a:bodyPr wrap="square">
              <a:spAutoFit/>
            </a:bodyPr>
            <a:lstStyle/>
            <a:p>
              <a:pPr algn="ctr"/>
              <a:r>
                <a:rPr lang="ja-JP" altLang="en-US" sz="2400" u="sng"/>
                <a:t>中央地区</a:t>
              </a:r>
              <a:endParaRPr kumimoji="1" lang="en-US" altLang="ja-JP" sz="2400" u="sng"/>
            </a:p>
            <a:p>
              <a:pPr algn="ctr"/>
              <a:r>
                <a:rPr lang="ja-JP" altLang="en-US" sz="2800" b="1"/>
                <a:t>にぎわいの</a:t>
              </a:r>
              <a:br>
                <a:rPr lang="en-US" altLang="ja-JP" sz="2800" b="1"/>
              </a:br>
              <a:r>
                <a:rPr lang="ja-JP" altLang="en-US" sz="2800" b="1"/>
                <a:t>あるまち</a:t>
              </a:r>
              <a:endParaRPr lang="en-US" altLang="ja-JP" sz="2800" b="1"/>
            </a:p>
            <a:p>
              <a:pPr algn="ctr"/>
              <a:endParaRPr lang="ja-JP" altLang="en-US" sz="3200"/>
            </a:p>
          </p:txBody>
        </p:sp>
        <p:sp>
          <p:nvSpPr>
            <p:cNvPr id="25" name="テキスト ボックス 24">
              <a:extLst>
                <a:ext uri="{FF2B5EF4-FFF2-40B4-BE49-F238E27FC236}">
                  <a16:creationId xmlns:a16="http://schemas.microsoft.com/office/drawing/2014/main" id="{5F025D52-4DDB-4561-8266-AFBDE375A547}"/>
                </a:ext>
              </a:extLst>
            </p:cNvPr>
            <p:cNvSpPr txBox="1"/>
            <p:nvPr/>
          </p:nvSpPr>
          <p:spPr>
            <a:xfrm>
              <a:off x="5818691" y="5079327"/>
              <a:ext cx="3067280" cy="1384995"/>
            </a:xfrm>
            <a:prstGeom prst="rect">
              <a:avLst/>
            </a:prstGeom>
            <a:noFill/>
          </p:spPr>
          <p:txBody>
            <a:bodyPr wrap="square">
              <a:spAutoFit/>
            </a:bodyPr>
            <a:lstStyle/>
            <a:p>
              <a:pPr algn="ctr"/>
              <a:r>
                <a:rPr kumimoji="1" lang="ja-JP" altLang="en-US" sz="2400" u="sng"/>
                <a:t>南部地区</a:t>
              </a:r>
              <a:endParaRPr kumimoji="1" lang="en-US" altLang="ja-JP" sz="2400" u="sng"/>
            </a:p>
            <a:p>
              <a:pPr algn="ctr"/>
              <a:r>
                <a:rPr lang="ja-JP" altLang="en-US" sz="3000" b="1"/>
                <a:t>ぬくもりを</a:t>
              </a:r>
              <a:endParaRPr lang="en-US" altLang="ja-JP" sz="3000" b="1"/>
            </a:p>
            <a:p>
              <a:pPr algn="ctr"/>
              <a:r>
                <a:rPr lang="ja-JP" altLang="en-US" sz="3000" b="1"/>
                <a:t>感じるまち</a:t>
              </a:r>
              <a:endParaRPr lang="en-US" altLang="ja-JP" sz="3000" b="1"/>
            </a:p>
          </p:txBody>
        </p:sp>
        <p:sp>
          <p:nvSpPr>
            <p:cNvPr id="26" name="テキスト ボックス 25">
              <a:extLst>
                <a:ext uri="{FF2B5EF4-FFF2-40B4-BE49-F238E27FC236}">
                  <a16:creationId xmlns:a16="http://schemas.microsoft.com/office/drawing/2014/main" id="{A72F9069-B01E-4E9F-B8C1-87D3AC9F2E80}"/>
                </a:ext>
              </a:extLst>
            </p:cNvPr>
            <p:cNvSpPr txBox="1"/>
            <p:nvPr/>
          </p:nvSpPr>
          <p:spPr>
            <a:xfrm>
              <a:off x="5518537" y="3135567"/>
              <a:ext cx="3641944" cy="1323439"/>
            </a:xfrm>
            <a:prstGeom prst="rect">
              <a:avLst/>
            </a:prstGeom>
            <a:noFill/>
          </p:spPr>
          <p:txBody>
            <a:bodyPr wrap="square">
              <a:spAutoFit/>
            </a:bodyPr>
            <a:lstStyle/>
            <a:p>
              <a:pPr algn="ctr"/>
              <a:r>
                <a:rPr kumimoji="1" lang="ja-JP" altLang="en-US" sz="2400" u="sng"/>
                <a:t>北部地区</a:t>
              </a:r>
              <a:endParaRPr kumimoji="1" lang="en-US" altLang="ja-JP" sz="2400" u="sng"/>
            </a:p>
            <a:p>
              <a:pPr algn="ctr"/>
              <a:r>
                <a:rPr lang="ja-JP" altLang="en-US" sz="2800" b="1"/>
                <a:t>地域で子育て</a:t>
              </a:r>
              <a:endParaRPr lang="en-US" altLang="ja-JP" sz="2800" b="1"/>
            </a:p>
            <a:p>
              <a:pPr algn="ctr"/>
              <a:r>
                <a:rPr kumimoji="1" lang="ja-JP" altLang="en-US" sz="2800" b="1"/>
                <a:t>しやすいまち</a:t>
              </a:r>
              <a:endParaRPr kumimoji="1" lang="en-US" altLang="ja-JP" sz="2800" b="1"/>
            </a:p>
          </p:txBody>
        </p:sp>
        <p:grpSp>
          <p:nvGrpSpPr>
            <p:cNvPr id="27" name="グループ化 26">
              <a:extLst>
                <a:ext uri="{FF2B5EF4-FFF2-40B4-BE49-F238E27FC236}">
                  <a16:creationId xmlns:a16="http://schemas.microsoft.com/office/drawing/2014/main" id="{0D068840-848B-4F5D-B0EC-55F9A398E70B}"/>
                </a:ext>
              </a:extLst>
            </p:cNvPr>
            <p:cNvGrpSpPr/>
            <p:nvPr/>
          </p:nvGrpSpPr>
          <p:grpSpPr>
            <a:xfrm>
              <a:off x="2917639" y="3621748"/>
              <a:ext cx="2575481" cy="2404983"/>
              <a:chOff x="3090388" y="3963745"/>
              <a:chExt cx="2575481" cy="2404983"/>
            </a:xfrm>
          </p:grpSpPr>
          <p:sp>
            <p:nvSpPr>
              <p:cNvPr id="34" name="テキスト ボックス 33">
                <a:extLst>
                  <a:ext uri="{FF2B5EF4-FFF2-40B4-BE49-F238E27FC236}">
                    <a16:creationId xmlns:a16="http://schemas.microsoft.com/office/drawing/2014/main" id="{594FB934-6534-4AB8-B970-64EFF46E8EDF}"/>
                  </a:ext>
                </a:extLst>
              </p:cNvPr>
              <p:cNvSpPr txBox="1"/>
              <p:nvPr/>
            </p:nvSpPr>
            <p:spPr>
              <a:xfrm>
                <a:off x="3090388" y="3963745"/>
                <a:ext cx="1107996" cy="369332"/>
              </a:xfrm>
              <a:prstGeom prst="rect">
                <a:avLst/>
              </a:prstGeom>
              <a:noFill/>
            </p:spPr>
            <p:txBody>
              <a:bodyPr wrap="none" rtlCol="0">
                <a:spAutoFit/>
              </a:bodyPr>
              <a:lstStyle/>
              <a:p>
                <a:r>
                  <a:rPr kumimoji="1" lang="ja-JP" altLang="en-US"/>
                  <a:t>新治地区</a:t>
                </a:r>
              </a:p>
            </p:txBody>
          </p:sp>
          <p:sp>
            <p:nvSpPr>
              <p:cNvPr id="35" name="テキスト ボックス 34">
                <a:extLst>
                  <a:ext uri="{FF2B5EF4-FFF2-40B4-BE49-F238E27FC236}">
                    <a16:creationId xmlns:a16="http://schemas.microsoft.com/office/drawing/2014/main" id="{34A08365-12C0-4A0B-B667-CFD3BBB90BC0}"/>
                  </a:ext>
                </a:extLst>
              </p:cNvPr>
              <p:cNvSpPr txBox="1"/>
              <p:nvPr/>
            </p:nvSpPr>
            <p:spPr>
              <a:xfrm>
                <a:off x="4557873" y="4303597"/>
                <a:ext cx="1107996" cy="369332"/>
              </a:xfrm>
              <a:prstGeom prst="rect">
                <a:avLst/>
              </a:prstGeom>
              <a:noFill/>
            </p:spPr>
            <p:txBody>
              <a:bodyPr wrap="none" rtlCol="0">
                <a:spAutoFit/>
              </a:bodyPr>
              <a:lstStyle/>
              <a:p>
                <a:r>
                  <a:rPr lang="ja-JP" altLang="en-US"/>
                  <a:t>北部</a:t>
                </a:r>
                <a:r>
                  <a:rPr kumimoji="1" lang="ja-JP" altLang="en-US"/>
                  <a:t>地区</a:t>
                </a:r>
              </a:p>
            </p:txBody>
          </p:sp>
          <p:sp>
            <p:nvSpPr>
              <p:cNvPr id="36" name="テキスト ボックス 35">
                <a:extLst>
                  <a:ext uri="{FF2B5EF4-FFF2-40B4-BE49-F238E27FC236}">
                    <a16:creationId xmlns:a16="http://schemas.microsoft.com/office/drawing/2014/main" id="{D560EF32-CE75-4238-8773-4656C6E15D08}"/>
                  </a:ext>
                </a:extLst>
              </p:cNvPr>
              <p:cNvSpPr txBox="1"/>
              <p:nvPr/>
            </p:nvSpPr>
            <p:spPr>
              <a:xfrm>
                <a:off x="3799566" y="5152359"/>
                <a:ext cx="1107996" cy="369332"/>
              </a:xfrm>
              <a:prstGeom prst="rect">
                <a:avLst/>
              </a:prstGeom>
              <a:noFill/>
            </p:spPr>
            <p:txBody>
              <a:bodyPr wrap="none" rtlCol="0">
                <a:spAutoFit/>
              </a:bodyPr>
              <a:lstStyle/>
              <a:p>
                <a:r>
                  <a:rPr kumimoji="1" lang="ja-JP" altLang="en-US"/>
                  <a:t>中央地区</a:t>
                </a:r>
              </a:p>
            </p:txBody>
          </p:sp>
          <p:sp>
            <p:nvSpPr>
              <p:cNvPr id="37" name="テキスト ボックス 36">
                <a:extLst>
                  <a:ext uri="{FF2B5EF4-FFF2-40B4-BE49-F238E27FC236}">
                    <a16:creationId xmlns:a16="http://schemas.microsoft.com/office/drawing/2014/main" id="{C33E6B10-3122-442E-BE29-82BE0E4EF08F}"/>
                  </a:ext>
                </a:extLst>
              </p:cNvPr>
              <p:cNvSpPr txBox="1"/>
              <p:nvPr/>
            </p:nvSpPr>
            <p:spPr>
              <a:xfrm>
                <a:off x="3389352" y="5999396"/>
                <a:ext cx="1107996" cy="369332"/>
              </a:xfrm>
              <a:prstGeom prst="rect">
                <a:avLst/>
              </a:prstGeom>
              <a:noFill/>
            </p:spPr>
            <p:txBody>
              <a:bodyPr wrap="none" rtlCol="0">
                <a:spAutoFit/>
              </a:bodyPr>
              <a:lstStyle/>
              <a:p>
                <a:r>
                  <a:rPr lang="ja-JP" altLang="en-US"/>
                  <a:t>南部</a:t>
                </a:r>
                <a:r>
                  <a:rPr kumimoji="1" lang="ja-JP" altLang="en-US"/>
                  <a:t>地区</a:t>
                </a:r>
              </a:p>
            </p:txBody>
          </p:sp>
        </p:grpSp>
        <p:sp>
          <p:nvSpPr>
            <p:cNvPr id="32" name="正方形/長方形 31">
              <a:extLst>
                <a:ext uri="{FF2B5EF4-FFF2-40B4-BE49-F238E27FC236}">
                  <a16:creationId xmlns:a16="http://schemas.microsoft.com/office/drawing/2014/main" id="{4D3B486B-CE1E-45E6-AFB7-2B4B8988046A}"/>
                </a:ext>
              </a:extLst>
            </p:cNvPr>
            <p:cNvSpPr/>
            <p:nvPr/>
          </p:nvSpPr>
          <p:spPr>
            <a:xfrm>
              <a:off x="262759" y="2419626"/>
              <a:ext cx="8669574" cy="4277098"/>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a:extLst>
              <a:ext uri="{FF2B5EF4-FFF2-40B4-BE49-F238E27FC236}">
                <a16:creationId xmlns:a16="http://schemas.microsoft.com/office/drawing/2014/main" id="{89C92A98-951C-73AB-9222-1A3C1158E55B}"/>
              </a:ext>
            </a:extLst>
          </p:cNvPr>
          <p:cNvSpPr txBox="1"/>
          <p:nvPr/>
        </p:nvSpPr>
        <p:spPr>
          <a:xfrm>
            <a:off x="5169098" y="2006971"/>
            <a:ext cx="2296532" cy="400110"/>
          </a:xfrm>
          <a:prstGeom prst="rect">
            <a:avLst/>
          </a:prstGeom>
          <a:noFill/>
          <a:ln>
            <a:noFill/>
          </a:ln>
        </p:spPr>
        <p:txBody>
          <a:bodyPr wrap="square">
            <a:spAutoFit/>
          </a:bodyPr>
          <a:lstStyle/>
          <a:p>
            <a:pPr algn="ctr"/>
            <a:r>
              <a:rPr kumimoji="1" lang="ja-JP" altLang="en-US" sz="2000" b="1" u="sng">
                <a:solidFill>
                  <a:sysClr val="windowText" lastClr="000000"/>
                </a:solidFill>
              </a:rPr>
              <a:t>満足度・生活の質</a:t>
            </a:r>
            <a:endParaRPr lang="ja-JP" altLang="en-US" sz="2000" b="1" u="sng">
              <a:solidFill>
                <a:sysClr val="windowText" lastClr="000000"/>
              </a:solidFill>
            </a:endParaRPr>
          </a:p>
        </p:txBody>
      </p:sp>
      <p:pic>
        <p:nvPicPr>
          <p:cNvPr id="9" name="グラフィックス 8" descr="戻る 単色塗りつぶし">
            <a:extLst>
              <a:ext uri="{FF2B5EF4-FFF2-40B4-BE49-F238E27FC236}">
                <a16:creationId xmlns:a16="http://schemas.microsoft.com/office/drawing/2014/main" id="{70F097BE-74BC-B8C2-BC5F-E703BB44F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673744" y="1867846"/>
            <a:ext cx="607762" cy="607762"/>
          </a:xfrm>
          <a:prstGeom prst="rect">
            <a:avLst/>
          </a:prstGeom>
        </p:spPr>
      </p:pic>
      <p:pic>
        <p:nvPicPr>
          <p:cNvPr id="10" name="グラフィックス 9" descr="笑顔 (塗りつぶしなし) 単色塗りつぶし">
            <a:extLst>
              <a:ext uri="{FF2B5EF4-FFF2-40B4-BE49-F238E27FC236}">
                <a16:creationId xmlns:a16="http://schemas.microsoft.com/office/drawing/2014/main" id="{266AB19A-1087-FBCE-1FF2-4BE2DFF5F4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23668" y="1890416"/>
            <a:ext cx="516665" cy="516665"/>
          </a:xfrm>
          <a:prstGeom prst="rect">
            <a:avLst/>
          </a:prstGeom>
        </p:spPr>
      </p:pic>
    </p:spTree>
    <p:extLst>
      <p:ext uri="{BB962C8B-B14F-4D97-AF65-F5344CB8AC3E}">
        <p14:creationId xmlns:p14="http://schemas.microsoft.com/office/powerpoint/2010/main" val="332698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9D6698-72E6-A08F-217B-F11939B57D9C}"/>
              </a:ext>
            </a:extLst>
          </p:cNvPr>
          <p:cNvSpPr>
            <a:spLocks noGrp="1"/>
          </p:cNvSpPr>
          <p:nvPr>
            <p:ph type="title"/>
          </p:nvPr>
        </p:nvSpPr>
        <p:spPr>
          <a:xfrm>
            <a:off x="698936" y="5255"/>
            <a:ext cx="7886700" cy="733913"/>
          </a:xfrm>
        </p:spPr>
        <p:txBody>
          <a:bodyPr>
            <a:normAutofit/>
          </a:bodyPr>
          <a:lstStyle/>
          <a:p>
            <a:r>
              <a:rPr kumimoji="1" lang="ja-JP" altLang="en-US" sz="3300" b="1"/>
              <a:t>計画コンセプト</a:t>
            </a:r>
          </a:p>
        </p:txBody>
      </p:sp>
      <p:sp>
        <p:nvSpPr>
          <p:cNvPr id="3" name="スライド番号プレースホルダー 2">
            <a:extLst>
              <a:ext uri="{FF2B5EF4-FFF2-40B4-BE49-F238E27FC236}">
                <a16:creationId xmlns:a16="http://schemas.microsoft.com/office/drawing/2014/main" id="{0C184922-F4EB-7533-DB15-80161CDFBA25}"/>
              </a:ext>
            </a:extLst>
          </p:cNvPr>
          <p:cNvSpPr>
            <a:spLocks noGrp="1"/>
          </p:cNvSpPr>
          <p:nvPr>
            <p:ph type="sldNum" sz="quarter" idx="12"/>
          </p:nvPr>
        </p:nvSpPr>
        <p:spPr/>
        <p:txBody>
          <a:bodyPr/>
          <a:lstStyle/>
          <a:p>
            <a:fld id="{6BD45834-25AE-4381-9C8C-B34EDB8A8649}" type="slidenum">
              <a:rPr lang="ja-JP" altLang="en-US" smtClean="0"/>
              <a:pPr/>
              <a:t>7</a:t>
            </a:fld>
            <a:endParaRPr lang="ja-JP" altLang="en-US"/>
          </a:p>
        </p:txBody>
      </p:sp>
      <p:grpSp>
        <p:nvGrpSpPr>
          <p:cNvPr id="9" name="グループ化 8">
            <a:extLst>
              <a:ext uri="{FF2B5EF4-FFF2-40B4-BE49-F238E27FC236}">
                <a16:creationId xmlns:a16="http://schemas.microsoft.com/office/drawing/2014/main" id="{3B8DEAE0-F03A-4E8B-992C-70AC5EABA85E}"/>
              </a:ext>
            </a:extLst>
          </p:cNvPr>
          <p:cNvGrpSpPr/>
          <p:nvPr/>
        </p:nvGrpSpPr>
        <p:grpSpPr>
          <a:xfrm>
            <a:off x="-1093650" y="963270"/>
            <a:ext cx="11331299" cy="5494544"/>
            <a:chOff x="-1078140" y="855694"/>
            <a:chExt cx="11331299" cy="5494544"/>
          </a:xfrm>
        </p:grpSpPr>
        <p:sp>
          <p:nvSpPr>
            <p:cNvPr id="24" name="四角形: 角を丸くする 23">
              <a:extLst>
                <a:ext uri="{FF2B5EF4-FFF2-40B4-BE49-F238E27FC236}">
                  <a16:creationId xmlns:a16="http://schemas.microsoft.com/office/drawing/2014/main" id="{22409A65-0F2F-4724-B8CB-CDBC552100FF}"/>
                </a:ext>
              </a:extLst>
            </p:cNvPr>
            <p:cNvSpPr/>
            <p:nvPr/>
          </p:nvSpPr>
          <p:spPr>
            <a:xfrm>
              <a:off x="6171910" y="3145728"/>
              <a:ext cx="2880664" cy="1901356"/>
            </a:xfrm>
            <a:prstGeom prst="roundRect">
              <a:avLst/>
            </a:prstGeom>
            <a:solidFill>
              <a:schemeClr val="bg1">
                <a:lumMod val="95000"/>
              </a:schemeClr>
            </a:solidFill>
            <a:ln w="2857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43C9CCA9-B903-430A-B485-6BA5E30472B9}"/>
                </a:ext>
              </a:extLst>
            </p:cNvPr>
            <p:cNvSpPr/>
            <p:nvPr/>
          </p:nvSpPr>
          <p:spPr>
            <a:xfrm>
              <a:off x="3143069" y="3162661"/>
              <a:ext cx="2880664" cy="1901356"/>
            </a:xfrm>
            <a:prstGeom prst="roundRect">
              <a:avLst/>
            </a:prstGeom>
            <a:solidFill>
              <a:schemeClr val="bg1">
                <a:lumMod val="95000"/>
              </a:schemeClr>
            </a:solid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441D4906-C2CD-4C0D-ADEA-701E878367DF}"/>
                </a:ext>
              </a:extLst>
            </p:cNvPr>
            <p:cNvSpPr/>
            <p:nvPr/>
          </p:nvSpPr>
          <p:spPr>
            <a:xfrm>
              <a:off x="114228" y="3145728"/>
              <a:ext cx="2880664" cy="1901356"/>
            </a:xfrm>
            <a:prstGeom prst="roundRect">
              <a:avLst/>
            </a:prstGeom>
            <a:solidFill>
              <a:schemeClr val="bg1">
                <a:lumMod val="95000"/>
              </a:schemeClr>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6C4F600D-21A9-4C7F-86C4-7CD186DAEC21}"/>
                </a:ext>
              </a:extLst>
            </p:cNvPr>
            <p:cNvSpPr/>
            <p:nvPr/>
          </p:nvSpPr>
          <p:spPr>
            <a:xfrm>
              <a:off x="2084377" y="855694"/>
              <a:ext cx="4999105" cy="2093549"/>
            </a:xfrm>
            <a:prstGeom prst="round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899829C-3A23-A747-924D-38ED4B176388}"/>
                </a:ext>
              </a:extLst>
            </p:cNvPr>
            <p:cNvSpPr/>
            <p:nvPr/>
          </p:nvSpPr>
          <p:spPr>
            <a:xfrm>
              <a:off x="17328" y="3038371"/>
              <a:ext cx="3125741" cy="29320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3D86766-5087-6024-F52B-F403CB0D22C3}"/>
                </a:ext>
              </a:extLst>
            </p:cNvPr>
            <p:cNvSpPr txBox="1"/>
            <p:nvPr/>
          </p:nvSpPr>
          <p:spPr>
            <a:xfrm>
              <a:off x="1310791" y="890197"/>
              <a:ext cx="6525040" cy="1938992"/>
            </a:xfrm>
            <a:prstGeom prst="rect">
              <a:avLst/>
            </a:prstGeom>
            <a:noFill/>
          </p:spPr>
          <p:txBody>
            <a:bodyPr wrap="square">
              <a:spAutoFit/>
            </a:bodyPr>
            <a:lstStyle/>
            <a:p>
              <a:pPr algn="ctr"/>
              <a:r>
                <a:rPr kumimoji="1" lang="en-US" altLang="ja-JP" sz="6600" b="1">
                  <a:solidFill>
                    <a:schemeClr val="accent2">
                      <a:lumMod val="60000"/>
                      <a:lumOff val="40000"/>
                    </a:schemeClr>
                  </a:solidFill>
                </a:rPr>
                <a:t>FU</a:t>
              </a:r>
              <a:r>
                <a:rPr kumimoji="1" lang="en-US" altLang="ja-JP" sz="6600" b="1">
                  <a:solidFill>
                    <a:schemeClr val="accent6">
                      <a:lumMod val="60000"/>
                      <a:lumOff val="40000"/>
                    </a:schemeClr>
                  </a:solidFill>
                </a:rPr>
                <a:t>TU</a:t>
              </a:r>
              <a:r>
                <a:rPr kumimoji="1" lang="en-US" altLang="ja-JP" sz="6600" b="1">
                  <a:solidFill>
                    <a:schemeClr val="accent5">
                      <a:lumMod val="40000"/>
                      <a:lumOff val="60000"/>
                    </a:schemeClr>
                  </a:solidFill>
                </a:rPr>
                <a:t>RE</a:t>
              </a:r>
              <a:r>
                <a:rPr kumimoji="1" lang="en-US" altLang="ja-JP" sz="6600"/>
                <a:t> </a:t>
              </a:r>
            </a:p>
            <a:p>
              <a:pPr algn="ctr"/>
              <a:r>
                <a:rPr lang="en-US" altLang="ja-JP" sz="5400"/>
                <a:t> o</a:t>
              </a:r>
              <a:r>
                <a:rPr kumimoji="1" lang="en-US" altLang="ja-JP" sz="5400"/>
                <a:t>f </a:t>
              </a:r>
              <a:r>
                <a:rPr kumimoji="1" lang="en-US" altLang="ja-JP" sz="5400" err="1"/>
                <a:t>Tsuchiura</a:t>
              </a:r>
              <a:endParaRPr lang="ja-JP" altLang="en-US" sz="5400"/>
            </a:p>
          </p:txBody>
        </p:sp>
        <p:sp>
          <p:nvSpPr>
            <p:cNvPr id="12" name="テキスト ボックス 11">
              <a:extLst>
                <a:ext uri="{FF2B5EF4-FFF2-40B4-BE49-F238E27FC236}">
                  <a16:creationId xmlns:a16="http://schemas.microsoft.com/office/drawing/2014/main" id="{44DBF396-E917-13F2-AE70-878F7D010BD3}"/>
                </a:ext>
              </a:extLst>
            </p:cNvPr>
            <p:cNvSpPr txBox="1"/>
            <p:nvPr/>
          </p:nvSpPr>
          <p:spPr>
            <a:xfrm>
              <a:off x="-1036140" y="3355960"/>
              <a:ext cx="5232675" cy="830997"/>
            </a:xfrm>
            <a:prstGeom prst="rect">
              <a:avLst/>
            </a:prstGeom>
            <a:noFill/>
          </p:spPr>
          <p:txBody>
            <a:bodyPr wrap="square">
              <a:spAutoFit/>
            </a:bodyPr>
            <a:lstStyle/>
            <a:p>
              <a:pPr algn="ctr"/>
              <a:r>
                <a:rPr lang="en-US" altLang="ja-JP" sz="4800" b="1" err="1">
                  <a:solidFill>
                    <a:schemeClr val="accent2">
                      <a:lumMod val="60000"/>
                      <a:lumOff val="40000"/>
                    </a:schemeClr>
                  </a:solidFill>
                </a:rPr>
                <a:t>FU</a:t>
              </a:r>
              <a:r>
                <a:rPr lang="en-US" altLang="ja-JP" sz="4800" b="1" err="1"/>
                <a:t>nding</a:t>
              </a:r>
              <a:endParaRPr lang="ja-JP" altLang="en-US" sz="4800" b="1"/>
            </a:p>
          </p:txBody>
        </p:sp>
        <p:sp>
          <p:nvSpPr>
            <p:cNvPr id="13" name="テキスト ボックス 12">
              <a:extLst>
                <a:ext uri="{FF2B5EF4-FFF2-40B4-BE49-F238E27FC236}">
                  <a16:creationId xmlns:a16="http://schemas.microsoft.com/office/drawing/2014/main" id="{6F36D855-06D5-B33A-7AE6-9A7255C98DD6}"/>
                </a:ext>
              </a:extLst>
            </p:cNvPr>
            <p:cNvSpPr txBox="1"/>
            <p:nvPr/>
          </p:nvSpPr>
          <p:spPr>
            <a:xfrm>
              <a:off x="1991643" y="3345899"/>
              <a:ext cx="5232675" cy="830997"/>
            </a:xfrm>
            <a:prstGeom prst="rect">
              <a:avLst/>
            </a:prstGeom>
            <a:noFill/>
          </p:spPr>
          <p:txBody>
            <a:bodyPr wrap="square">
              <a:spAutoFit/>
            </a:bodyPr>
            <a:lstStyle/>
            <a:p>
              <a:pPr algn="ctr"/>
              <a:r>
                <a:rPr lang="en-US" altLang="ja-JP" sz="4800" b="1" err="1">
                  <a:solidFill>
                    <a:schemeClr val="accent6">
                      <a:lumMod val="60000"/>
                      <a:lumOff val="40000"/>
                    </a:schemeClr>
                  </a:solidFill>
                </a:rPr>
                <a:t>TU</a:t>
              </a:r>
              <a:r>
                <a:rPr lang="en-US" altLang="ja-JP" sz="4800" b="1" err="1"/>
                <a:t>rning</a:t>
              </a:r>
              <a:endParaRPr lang="ja-JP" altLang="en-US" sz="4800" b="1"/>
            </a:p>
          </p:txBody>
        </p:sp>
        <p:sp>
          <p:nvSpPr>
            <p:cNvPr id="14" name="テキスト ボックス 13">
              <a:extLst>
                <a:ext uri="{FF2B5EF4-FFF2-40B4-BE49-F238E27FC236}">
                  <a16:creationId xmlns:a16="http://schemas.microsoft.com/office/drawing/2014/main" id="{8A286990-6F1F-30C0-AEAB-58D4861C5E75}"/>
                </a:ext>
              </a:extLst>
            </p:cNvPr>
            <p:cNvSpPr txBox="1"/>
            <p:nvPr/>
          </p:nvSpPr>
          <p:spPr>
            <a:xfrm>
              <a:off x="5020484" y="3319452"/>
              <a:ext cx="5232675" cy="830997"/>
            </a:xfrm>
            <a:prstGeom prst="rect">
              <a:avLst/>
            </a:prstGeom>
            <a:noFill/>
          </p:spPr>
          <p:txBody>
            <a:bodyPr wrap="square">
              <a:spAutoFit/>
            </a:bodyPr>
            <a:lstStyle/>
            <a:p>
              <a:pPr algn="ctr"/>
              <a:r>
                <a:rPr lang="en-US" altLang="ja-JP" sz="4800" b="1" err="1">
                  <a:solidFill>
                    <a:schemeClr val="accent5">
                      <a:lumMod val="40000"/>
                      <a:lumOff val="60000"/>
                    </a:schemeClr>
                  </a:solidFill>
                </a:rPr>
                <a:t>RE</a:t>
              </a:r>
              <a:r>
                <a:rPr lang="en-US" altLang="ja-JP" sz="4800" b="1" err="1"/>
                <a:t>lating</a:t>
              </a:r>
              <a:endParaRPr lang="ja-JP" altLang="en-US" sz="4800" b="1"/>
            </a:p>
          </p:txBody>
        </p:sp>
        <p:sp>
          <p:nvSpPr>
            <p:cNvPr id="19" name="テキスト ボックス 18">
              <a:extLst>
                <a:ext uri="{FF2B5EF4-FFF2-40B4-BE49-F238E27FC236}">
                  <a16:creationId xmlns:a16="http://schemas.microsoft.com/office/drawing/2014/main" id="{7A777074-03E8-7978-95D3-6105B0AAB0F7}"/>
                </a:ext>
              </a:extLst>
            </p:cNvPr>
            <p:cNvSpPr txBox="1"/>
            <p:nvPr/>
          </p:nvSpPr>
          <p:spPr>
            <a:xfrm>
              <a:off x="-1078140" y="4150449"/>
              <a:ext cx="5232675" cy="707886"/>
            </a:xfrm>
            <a:prstGeom prst="rect">
              <a:avLst/>
            </a:prstGeom>
            <a:noFill/>
          </p:spPr>
          <p:txBody>
            <a:bodyPr wrap="square">
              <a:spAutoFit/>
            </a:bodyPr>
            <a:lstStyle/>
            <a:p>
              <a:pPr algn="ctr"/>
              <a:r>
                <a:rPr lang="ja-JP" altLang="en-US" sz="4000" b="1"/>
                <a:t>経済・財政</a:t>
              </a:r>
            </a:p>
          </p:txBody>
        </p:sp>
        <p:sp>
          <p:nvSpPr>
            <p:cNvPr id="20" name="テキスト ボックス 19">
              <a:extLst>
                <a:ext uri="{FF2B5EF4-FFF2-40B4-BE49-F238E27FC236}">
                  <a16:creationId xmlns:a16="http://schemas.microsoft.com/office/drawing/2014/main" id="{7FD04E20-F384-450F-DA25-D9EE4A0007C4}"/>
                </a:ext>
              </a:extLst>
            </p:cNvPr>
            <p:cNvSpPr txBox="1"/>
            <p:nvPr/>
          </p:nvSpPr>
          <p:spPr>
            <a:xfrm>
              <a:off x="1984690" y="4150449"/>
              <a:ext cx="5232675" cy="769441"/>
            </a:xfrm>
            <a:prstGeom prst="rect">
              <a:avLst/>
            </a:prstGeom>
            <a:noFill/>
          </p:spPr>
          <p:txBody>
            <a:bodyPr wrap="square">
              <a:spAutoFit/>
            </a:bodyPr>
            <a:lstStyle/>
            <a:p>
              <a:pPr algn="ctr"/>
              <a:r>
                <a:rPr lang="ja-JP" altLang="en-US" sz="4400" b="1"/>
                <a:t>転換</a:t>
              </a:r>
            </a:p>
          </p:txBody>
        </p:sp>
        <p:sp>
          <p:nvSpPr>
            <p:cNvPr id="21" name="テキスト ボックス 20">
              <a:extLst>
                <a:ext uri="{FF2B5EF4-FFF2-40B4-BE49-F238E27FC236}">
                  <a16:creationId xmlns:a16="http://schemas.microsoft.com/office/drawing/2014/main" id="{04540C41-6756-2548-B267-1464B575A7DB}"/>
                </a:ext>
              </a:extLst>
            </p:cNvPr>
            <p:cNvSpPr txBox="1"/>
            <p:nvPr/>
          </p:nvSpPr>
          <p:spPr>
            <a:xfrm>
              <a:off x="4962477" y="4130892"/>
              <a:ext cx="5232675" cy="769441"/>
            </a:xfrm>
            <a:prstGeom prst="rect">
              <a:avLst/>
            </a:prstGeom>
            <a:noFill/>
          </p:spPr>
          <p:txBody>
            <a:bodyPr wrap="square">
              <a:spAutoFit/>
            </a:bodyPr>
            <a:lstStyle/>
            <a:p>
              <a:pPr algn="ctr"/>
              <a:r>
                <a:rPr lang="ja-JP" altLang="en-US" sz="4400" b="1"/>
                <a:t>つながる</a:t>
              </a:r>
            </a:p>
          </p:txBody>
        </p:sp>
        <p:sp>
          <p:nvSpPr>
            <p:cNvPr id="25" name="四角形: 角を丸くする 24">
              <a:extLst>
                <a:ext uri="{FF2B5EF4-FFF2-40B4-BE49-F238E27FC236}">
                  <a16:creationId xmlns:a16="http://schemas.microsoft.com/office/drawing/2014/main" id="{5BFE4D05-3D4A-4E5E-9E7B-4AD1A2D7E699}"/>
                </a:ext>
              </a:extLst>
            </p:cNvPr>
            <p:cNvSpPr/>
            <p:nvPr/>
          </p:nvSpPr>
          <p:spPr>
            <a:xfrm>
              <a:off x="304279" y="5643484"/>
              <a:ext cx="8706421" cy="706754"/>
            </a:xfrm>
            <a:prstGeom prst="round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B63C7CE-B2CF-4AA4-9B37-7EDBD02BF7D7}"/>
                </a:ext>
              </a:extLst>
            </p:cNvPr>
            <p:cNvSpPr txBox="1"/>
            <p:nvPr/>
          </p:nvSpPr>
          <p:spPr>
            <a:xfrm>
              <a:off x="584543" y="5684029"/>
              <a:ext cx="8032968" cy="646331"/>
            </a:xfrm>
            <a:prstGeom prst="rect">
              <a:avLst/>
            </a:prstGeom>
            <a:noFill/>
          </p:spPr>
          <p:txBody>
            <a:bodyPr wrap="none" rtlCol="0">
              <a:spAutoFit/>
            </a:bodyPr>
            <a:lstStyle/>
            <a:p>
              <a:r>
                <a:rPr lang="ja-JP" altLang="en-US" sz="3600"/>
                <a:t>人口が減っても持続可能な</a:t>
              </a:r>
              <a:r>
                <a:rPr lang="ja-JP" altLang="en-US" sz="3600" b="1"/>
                <a:t>未来</a:t>
              </a:r>
              <a:r>
                <a:rPr lang="ja-JP" altLang="en-US" sz="3600"/>
                <a:t>の実現</a:t>
              </a:r>
              <a:endParaRPr kumimoji="1" lang="ja-JP" altLang="en-US" sz="3600"/>
            </a:p>
          </p:txBody>
        </p:sp>
        <p:sp>
          <p:nvSpPr>
            <p:cNvPr id="29" name="二等辺三角形 28">
              <a:extLst>
                <a:ext uri="{FF2B5EF4-FFF2-40B4-BE49-F238E27FC236}">
                  <a16:creationId xmlns:a16="http://schemas.microsoft.com/office/drawing/2014/main" id="{FCFFA9F5-C8B7-44E3-8FE7-DE0CF1AB89BB}"/>
                </a:ext>
              </a:extLst>
            </p:cNvPr>
            <p:cNvSpPr/>
            <p:nvPr/>
          </p:nvSpPr>
          <p:spPr>
            <a:xfrm rot="10800000">
              <a:off x="4344417" y="5047084"/>
              <a:ext cx="527126" cy="260300"/>
            </a:xfrm>
            <a:prstGeom prst="triangle">
              <a:avLst>
                <a:gd name="adj" fmla="val 4722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FEDFC1C0-EDFC-430E-AB82-81DF244D758E}"/>
                </a:ext>
              </a:extLst>
            </p:cNvPr>
            <p:cNvSpPr/>
            <p:nvPr/>
          </p:nvSpPr>
          <p:spPr>
            <a:xfrm rot="10800000">
              <a:off x="7359574" y="5051669"/>
              <a:ext cx="527126" cy="260303"/>
            </a:xfrm>
            <a:prstGeom prst="triangle">
              <a:avLst>
                <a:gd name="adj" fmla="val 47226"/>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a:extLst>
                <a:ext uri="{FF2B5EF4-FFF2-40B4-BE49-F238E27FC236}">
                  <a16:creationId xmlns:a16="http://schemas.microsoft.com/office/drawing/2014/main" id="{04693C18-D99B-45F5-89F0-FEC0D4DF5516}"/>
                </a:ext>
              </a:extLst>
            </p:cNvPr>
            <p:cNvSpPr/>
            <p:nvPr/>
          </p:nvSpPr>
          <p:spPr>
            <a:xfrm rot="10800000">
              <a:off x="1274634" y="5070568"/>
              <a:ext cx="527126" cy="176416"/>
            </a:xfrm>
            <a:prstGeom prst="triangle">
              <a:avLst>
                <a:gd name="adj" fmla="val 472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83CB61F0-1BEF-2DDF-1F56-2EEB7EC79B0B}"/>
              </a:ext>
            </a:extLst>
          </p:cNvPr>
          <p:cNvGrpSpPr/>
          <p:nvPr/>
        </p:nvGrpSpPr>
        <p:grpSpPr>
          <a:xfrm>
            <a:off x="7165807" y="1563286"/>
            <a:ext cx="861849" cy="861849"/>
            <a:chOff x="138108" y="1536344"/>
            <a:chExt cx="861849" cy="861849"/>
          </a:xfrm>
        </p:grpSpPr>
        <p:sp>
          <p:nvSpPr>
            <p:cNvPr id="7" name="楕円 6">
              <a:extLst>
                <a:ext uri="{FF2B5EF4-FFF2-40B4-BE49-F238E27FC236}">
                  <a16:creationId xmlns:a16="http://schemas.microsoft.com/office/drawing/2014/main" id="{8EFEF17A-3B0A-9D99-4C99-A73B976F7D08}"/>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7862CBF5-2E36-CF8F-B5F9-2F512D480284}"/>
                </a:ext>
              </a:extLst>
            </p:cNvPr>
            <p:cNvGrpSpPr/>
            <p:nvPr/>
          </p:nvGrpSpPr>
          <p:grpSpPr>
            <a:xfrm>
              <a:off x="515689" y="1620019"/>
              <a:ext cx="106686" cy="693788"/>
              <a:chOff x="515689" y="1620019"/>
              <a:chExt cx="106686" cy="693788"/>
            </a:xfrm>
            <a:solidFill>
              <a:schemeClr val="bg1"/>
            </a:solidFill>
          </p:grpSpPr>
          <p:sp>
            <p:nvSpPr>
              <p:cNvPr id="8" name="楕円 7">
                <a:extLst>
                  <a:ext uri="{FF2B5EF4-FFF2-40B4-BE49-F238E27FC236}">
                    <a16:creationId xmlns:a16="http://schemas.microsoft.com/office/drawing/2014/main" id="{502A665F-D199-2960-5B2F-176C7AD58293}"/>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EFA877A6-1397-1CBC-6FB2-5069B271ED8F}"/>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15859EEA-07F9-D259-E80F-E4E9A93261B5}"/>
                </a:ext>
              </a:extLst>
            </p:cNvPr>
            <p:cNvGrpSpPr/>
            <p:nvPr/>
          </p:nvGrpSpPr>
          <p:grpSpPr>
            <a:xfrm rot="7084715">
              <a:off x="515689" y="1620374"/>
              <a:ext cx="106686" cy="693788"/>
              <a:chOff x="515689" y="1620019"/>
              <a:chExt cx="106686" cy="693788"/>
            </a:xfrm>
            <a:solidFill>
              <a:schemeClr val="bg1"/>
            </a:solidFill>
          </p:grpSpPr>
          <p:sp>
            <p:nvSpPr>
              <p:cNvPr id="17" name="楕円 16">
                <a:extLst>
                  <a:ext uri="{FF2B5EF4-FFF2-40B4-BE49-F238E27FC236}">
                    <a16:creationId xmlns:a16="http://schemas.microsoft.com/office/drawing/2014/main" id="{CCD19D81-0B3B-7746-9F34-3BE6CEB0D7A7}"/>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8B40EDB1-950A-2F4B-A0CD-2C22346DF860}"/>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DAFC8D49-FC5C-1183-4D95-8DEE7864FF4C}"/>
                </a:ext>
              </a:extLst>
            </p:cNvPr>
            <p:cNvGrpSpPr/>
            <p:nvPr/>
          </p:nvGrpSpPr>
          <p:grpSpPr>
            <a:xfrm rot="3554011">
              <a:off x="518409" y="1620019"/>
              <a:ext cx="106686" cy="693788"/>
              <a:chOff x="515689" y="1620019"/>
              <a:chExt cx="106686" cy="693788"/>
            </a:xfrm>
            <a:solidFill>
              <a:schemeClr val="bg1"/>
            </a:solidFill>
          </p:grpSpPr>
          <p:sp>
            <p:nvSpPr>
              <p:cNvPr id="27" name="楕円 26">
                <a:extLst>
                  <a:ext uri="{FF2B5EF4-FFF2-40B4-BE49-F238E27FC236}">
                    <a16:creationId xmlns:a16="http://schemas.microsoft.com/office/drawing/2014/main" id="{23F6D405-86E6-ED9D-DC05-566EA5010B2B}"/>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4AE0019C-A4C3-7C43-7A19-150F9799F002}"/>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楕円 31">
              <a:extLst>
                <a:ext uri="{FF2B5EF4-FFF2-40B4-BE49-F238E27FC236}">
                  <a16:creationId xmlns:a16="http://schemas.microsoft.com/office/drawing/2014/main" id="{F02BBA2D-BB17-9595-3A9C-383480449511}"/>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4A18B701-6AAC-6A6D-6CC2-FDEAAAC95466}"/>
              </a:ext>
            </a:extLst>
          </p:cNvPr>
          <p:cNvGrpSpPr/>
          <p:nvPr/>
        </p:nvGrpSpPr>
        <p:grpSpPr>
          <a:xfrm>
            <a:off x="1092196" y="1568629"/>
            <a:ext cx="861849" cy="861849"/>
            <a:chOff x="138108" y="1536344"/>
            <a:chExt cx="861849" cy="861849"/>
          </a:xfrm>
        </p:grpSpPr>
        <p:sp>
          <p:nvSpPr>
            <p:cNvPr id="46" name="楕円 45">
              <a:extLst>
                <a:ext uri="{FF2B5EF4-FFF2-40B4-BE49-F238E27FC236}">
                  <a16:creationId xmlns:a16="http://schemas.microsoft.com/office/drawing/2014/main" id="{D4AAF314-4792-BF9B-00E3-47DBF2669817}"/>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CC617B5D-BB0D-FD19-4761-F57D4EE4DAEE}"/>
                </a:ext>
              </a:extLst>
            </p:cNvPr>
            <p:cNvGrpSpPr/>
            <p:nvPr/>
          </p:nvGrpSpPr>
          <p:grpSpPr>
            <a:xfrm>
              <a:off x="515689" y="1620019"/>
              <a:ext cx="106686" cy="693788"/>
              <a:chOff x="515689" y="1620019"/>
              <a:chExt cx="106686" cy="693788"/>
            </a:xfrm>
            <a:solidFill>
              <a:schemeClr val="bg1"/>
            </a:solidFill>
          </p:grpSpPr>
          <p:sp>
            <p:nvSpPr>
              <p:cNvPr id="55" name="楕円 54">
                <a:extLst>
                  <a:ext uri="{FF2B5EF4-FFF2-40B4-BE49-F238E27FC236}">
                    <a16:creationId xmlns:a16="http://schemas.microsoft.com/office/drawing/2014/main" id="{E1FDE273-663D-31F1-E97F-34B58A2B1E7A}"/>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119F602A-FB4A-5BA0-052B-3C4679E88180}"/>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a:extLst>
                <a:ext uri="{FF2B5EF4-FFF2-40B4-BE49-F238E27FC236}">
                  <a16:creationId xmlns:a16="http://schemas.microsoft.com/office/drawing/2014/main" id="{A2758293-48F3-0728-1E56-77D59DAF6BE0}"/>
                </a:ext>
              </a:extLst>
            </p:cNvPr>
            <p:cNvGrpSpPr/>
            <p:nvPr/>
          </p:nvGrpSpPr>
          <p:grpSpPr>
            <a:xfrm rot="7084715">
              <a:off x="515689" y="1620374"/>
              <a:ext cx="106686" cy="693788"/>
              <a:chOff x="515689" y="1620019"/>
              <a:chExt cx="106686" cy="693788"/>
            </a:xfrm>
            <a:solidFill>
              <a:schemeClr val="bg1"/>
            </a:solidFill>
          </p:grpSpPr>
          <p:sp>
            <p:nvSpPr>
              <p:cNvPr id="53" name="楕円 52">
                <a:extLst>
                  <a:ext uri="{FF2B5EF4-FFF2-40B4-BE49-F238E27FC236}">
                    <a16:creationId xmlns:a16="http://schemas.microsoft.com/office/drawing/2014/main" id="{4228A70B-E622-1436-2A26-78833CCEBD8F}"/>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B1E89A44-A08B-CAFD-2DC1-053F40C4647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FBCEB068-DE30-3050-78D6-2E6C42D48085}"/>
                </a:ext>
              </a:extLst>
            </p:cNvPr>
            <p:cNvGrpSpPr/>
            <p:nvPr/>
          </p:nvGrpSpPr>
          <p:grpSpPr>
            <a:xfrm rot="3554011">
              <a:off x="518409" y="1620019"/>
              <a:ext cx="106686" cy="693788"/>
              <a:chOff x="515689" y="1620019"/>
              <a:chExt cx="106686" cy="693788"/>
            </a:xfrm>
            <a:solidFill>
              <a:schemeClr val="bg1"/>
            </a:solidFill>
          </p:grpSpPr>
          <p:sp>
            <p:nvSpPr>
              <p:cNvPr id="51" name="楕円 50">
                <a:extLst>
                  <a:ext uri="{FF2B5EF4-FFF2-40B4-BE49-F238E27FC236}">
                    <a16:creationId xmlns:a16="http://schemas.microsoft.com/office/drawing/2014/main" id="{955B7999-847D-E8AB-CDC1-1C850D444FAE}"/>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B3F4EC00-C3AD-918A-ABAC-560068BF6F1A}"/>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楕円 49">
              <a:extLst>
                <a:ext uri="{FF2B5EF4-FFF2-40B4-BE49-F238E27FC236}">
                  <a16:creationId xmlns:a16="http://schemas.microsoft.com/office/drawing/2014/main" id="{A08BF39E-6350-8D08-5B4A-D0571BC12C4E}"/>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1559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9D6698-72E6-A08F-217B-F11939B57D9C}"/>
              </a:ext>
            </a:extLst>
          </p:cNvPr>
          <p:cNvSpPr>
            <a:spLocks noGrp="1"/>
          </p:cNvSpPr>
          <p:nvPr>
            <p:ph type="title"/>
          </p:nvPr>
        </p:nvSpPr>
        <p:spPr>
          <a:xfrm>
            <a:off x="698939" y="13416"/>
            <a:ext cx="7886700" cy="733913"/>
          </a:xfrm>
        </p:spPr>
        <p:txBody>
          <a:bodyPr>
            <a:normAutofit/>
          </a:bodyPr>
          <a:lstStyle/>
          <a:p>
            <a:r>
              <a:rPr lang="ja-JP" altLang="en-US" sz="3300" b="1"/>
              <a:t>提案：</a:t>
            </a:r>
            <a:r>
              <a:rPr kumimoji="1" lang="ja-JP" altLang="en-US" sz="3300" b="1"/>
              <a:t>流れ</a:t>
            </a:r>
          </a:p>
        </p:txBody>
      </p:sp>
      <p:sp>
        <p:nvSpPr>
          <p:cNvPr id="3" name="スライド番号プレースホルダー 2">
            <a:extLst>
              <a:ext uri="{FF2B5EF4-FFF2-40B4-BE49-F238E27FC236}">
                <a16:creationId xmlns:a16="http://schemas.microsoft.com/office/drawing/2014/main" id="{0C184922-F4EB-7533-DB15-80161CDFBA25}"/>
              </a:ext>
            </a:extLst>
          </p:cNvPr>
          <p:cNvSpPr>
            <a:spLocks noGrp="1"/>
          </p:cNvSpPr>
          <p:nvPr>
            <p:ph type="sldNum" sz="quarter" idx="12"/>
          </p:nvPr>
        </p:nvSpPr>
        <p:spPr/>
        <p:txBody>
          <a:bodyPr/>
          <a:lstStyle/>
          <a:p>
            <a:fld id="{6BD45834-25AE-4381-9C8C-B34EDB8A8649}" type="slidenum">
              <a:rPr lang="ja-JP" altLang="en-US" smtClean="0"/>
              <a:pPr/>
              <a:t>8</a:t>
            </a:fld>
            <a:endParaRPr lang="ja-JP" altLang="en-US"/>
          </a:p>
        </p:txBody>
      </p:sp>
      <p:sp>
        <p:nvSpPr>
          <p:cNvPr id="7" name="正方形/長方形 6">
            <a:extLst>
              <a:ext uri="{FF2B5EF4-FFF2-40B4-BE49-F238E27FC236}">
                <a16:creationId xmlns:a16="http://schemas.microsoft.com/office/drawing/2014/main" id="{87DFD2AB-CBEE-CF56-383E-B1E1D883753F}"/>
              </a:ext>
            </a:extLst>
          </p:cNvPr>
          <p:cNvSpPr/>
          <p:nvPr/>
        </p:nvSpPr>
        <p:spPr>
          <a:xfrm>
            <a:off x="-23688" y="733913"/>
            <a:ext cx="3125741" cy="612408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B17552F-2D74-CD9E-D4D1-378697ECC169}"/>
              </a:ext>
            </a:extLst>
          </p:cNvPr>
          <p:cNvSpPr txBox="1"/>
          <p:nvPr/>
        </p:nvSpPr>
        <p:spPr>
          <a:xfrm>
            <a:off x="-1065311" y="1060209"/>
            <a:ext cx="5232675" cy="923330"/>
          </a:xfrm>
          <a:prstGeom prst="rect">
            <a:avLst/>
          </a:prstGeom>
          <a:noFill/>
        </p:spPr>
        <p:txBody>
          <a:bodyPr wrap="square">
            <a:spAutoFit/>
          </a:bodyPr>
          <a:lstStyle/>
          <a:p>
            <a:pPr algn="ctr"/>
            <a:r>
              <a:rPr lang="en-US" altLang="ja-JP" sz="5400" b="1" err="1"/>
              <a:t>FUnding</a:t>
            </a:r>
            <a:endParaRPr lang="ja-JP" altLang="en-US" sz="5400" b="1"/>
          </a:p>
        </p:txBody>
      </p:sp>
      <p:sp>
        <p:nvSpPr>
          <p:cNvPr id="9" name="テキスト ボックス 8">
            <a:extLst>
              <a:ext uri="{FF2B5EF4-FFF2-40B4-BE49-F238E27FC236}">
                <a16:creationId xmlns:a16="http://schemas.microsoft.com/office/drawing/2014/main" id="{F7126FCA-E5A2-0F8E-DB8E-0B65169B64E8}"/>
              </a:ext>
            </a:extLst>
          </p:cNvPr>
          <p:cNvSpPr txBox="1"/>
          <p:nvPr/>
        </p:nvSpPr>
        <p:spPr>
          <a:xfrm>
            <a:off x="98852" y="2044581"/>
            <a:ext cx="3094028" cy="1569660"/>
          </a:xfrm>
          <a:prstGeom prst="rect">
            <a:avLst/>
          </a:prstGeom>
          <a:noFill/>
        </p:spPr>
        <p:txBody>
          <a:bodyPr wrap="square">
            <a:spAutoFit/>
          </a:bodyPr>
          <a:lstStyle/>
          <a:p>
            <a:pPr algn="ctr"/>
            <a:r>
              <a:rPr lang="ja-JP" altLang="en-US" sz="3200" b="1"/>
              <a:t>自立的な</a:t>
            </a:r>
            <a:endParaRPr lang="en-US" altLang="ja-JP" sz="3200" b="1"/>
          </a:p>
          <a:p>
            <a:pPr algn="ctr"/>
            <a:r>
              <a:rPr lang="ja-JP" altLang="en-US" sz="3200" b="1"/>
              <a:t>経済・財政の</a:t>
            </a:r>
            <a:br>
              <a:rPr lang="en-US" altLang="ja-JP" sz="3200" b="1"/>
            </a:br>
            <a:r>
              <a:rPr lang="ja-JP" altLang="en-US" sz="3200" b="1"/>
              <a:t>基盤を整える</a:t>
            </a:r>
            <a:endParaRPr lang="en-US" altLang="ja-JP" sz="3200" b="1"/>
          </a:p>
        </p:txBody>
      </p:sp>
      <p:sp>
        <p:nvSpPr>
          <p:cNvPr id="10" name="正方形/長方形 9">
            <a:extLst>
              <a:ext uri="{FF2B5EF4-FFF2-40B4-BE49-F238E27FC236}">
                <a16:creationId xmlns:a16="http://schemas.microsoft.com/office/drawing/2014/main" id="{C55F572E-5D8E-BCF1-67C6-90047B793954}"/>
              </a:ext>
            </a:extLst>
          </p:cNvPr>
          <p:cNvSpPr/>
          <p:nvPr/>
        </p:nvSpPr>
        <p:spPr>
          <a:xfrm>
            <a:off x="6222851" y="733913"/>
            <a:ext cx="2941027" cy="612408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a:extLst>
              <a:ext uri="{FF2B5EF4-FFF2-40B4-BE49-F238E27FC236}">
                <a16:creationId xmlns:a16="http://schemas.microsoft.com/office/drawing/2014/main" id="{5587E8A6-A0E4-6915-D717-2162A1F20A49}"/>
              </a:ext>
            </a:extLst>
          </p:cNvPr>
          <p:cNvSpPr/>
          <p:nvPr/>
        </p:nvSpPr>
        <p:spPr>
          <a:xfrm>
            <a:off x="3102055" y="733913"/>
            <a:ext cx="3125741" cy="612408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626DA17-CC51-8A11-6A8A-EACDF737AE88}"/>
              </a:ext>
            </a:extLst>
          </p:cNvPr>
          <p:cNvSpPr txBox="1"/>
          <p:nvPr/>
        </p:nvSpPr>
        <p:spPr>
          <a:xfrm>
            <a:off x="2048587" y="1074776"/>
            <a:ext cx="5232675" cy="923330"/>
          </a:xfrm>
          <a:prstGeom prst="rect">
            <a:avLst/>
          </a:prstGeom>
          <a:noFill/>
        </p:spPr>
        <p:txBody>
          <a:bodyPr wrap="square">
            <a:spAutoFit/>
          </a:bodyPr>
          <a:lstStyle/>
          <a:p>
            <a:pPr algn="ctr"/>
            <a:r>
              <a:rPr lang="en-US" altLang="ja-JP" sz="5400" b="1" err="1"/>
              <a:t>TUrning</a:t>
            </a:r>
            <a:endParaRPr lang="ja-JP" altLang="en-US" sz="1000" b="1"/>
          </a:p>
        </p:txBody>
      </p:sp>
      <p:sp>
        <p:nvSpPr>
          <p:cNvPr id="13" name="テキスト ボックス 12">
            <a:extLst>
              <a:ext uri="{FF2B5EF4-FFF2-40B4-BE49-F238E27FC236}">
                <a16:creationId xmlns:a16="http://schemas.microsoft.com/office/drawing/2014/main" id="{91A0CE92-3B6D-CB04-A700-E78FDCE28CC5}"/>
              </a:ext>
            </a:extLst>
          </p:cNvPr>
          <p:cNvSpPr txBox="1"/>
          <p:nvPr/>
        </p:nvSpPr>
        <p:spPr>
          <a:xfrm>
            <a:off x="5133923" y="1072041"/>
            <a:ext cx="5232675" cy="923330"/>
          </a:xfrm>
          <a:prstGeom prst="rect">
            <a:avLst/>
          </a:prstGeom>
          <a:noFill/>
        </p:spPr>
        <p:txBody>
          <a:bodyPr wrap="square">
            <a:spAutoFit/>
          </a:bodyPr>
          <a:lstStyle/>
          <a:p>
            <a:pPr algn="ctr"/>
            <a:r>
              <a:rPr lang="en-US" altLang="ja-JP" sz="5400" b="1" err="1"/>
              <a:t>RElating</a:t>
            </a:r>
            <a:endParaRPr lang="ja-JP" altLang="en-US" sz="5400" b="1"/>
          </a:p>
        </p:txBody>
      </p:sp>
      <p:sp>
        <p:nvSpPr>
          <p:cNvPr id="14" name="テキスト ボックス 13">
            <a:extLst>
              <a:ext uri="{FF2B5EF4-FFF2-40B4-BE49-F238E27FC236}">
                <a16:creationId xmlns:a16="http://schemas.microsoft.com/office/drawing/2014/main" id="{DFD911FF-6C3E-A240-3561-07F0DF5CB6B3}"/>
              </a:ext>
            </a:extLst>
          </p:cNvPr>
          <p:cNvSpPr txBox="1"/>
          <p:nvPr/>
        </p:nvSpPr>
        <p:spPr>
          <a:xfrm>
            <a:off x="2025350" y="2103443"/>
            <a:ext cx="5232675" cy="1077218"/>
          </a:xfrm>
          <a:prstGeom prst="rect">
            <a:avLst/>
          </a:prstGeom>
          <a:noFill/>
        </p:spPr>
        <p:txBody>
          <a:bodyPr wrap="square">
            <a:spAutoFit/>
          </a:bodyPr>
          <a:lstStyle/>
          <a:p>
            <a:pPr algn="ctr"/>
            <a:r>
              <a:rPr lang="ja-JP" altLang="en-US" sz="3200" b="1"/>
              <a:t>コンパクト</a:t>
            </a:r>
            <a:endParaRPr lang="en-US" altLang="ja-JP" sz="3200" b="1"/>
          </a:p>
          <a:p>
            <a:pPr algn="ctr"/>
            <a:r>
              <a:rPr lang="ja-JP" altLang="en-US" sz="3200" b="1"/>
              <a:t>シティへの転換</a:t>
            </a:r>
          </a:p>
        </p:txBody>
      </p:sp>
      <p:sp>
        <p:nvSpPr>
          <p:cNvPr id="15" name="テキスト ボックス 14">
            <a:extLst>
              <a:ext uri="{FF2B5EF4-FFF2-40B4-BE49-F238E27FC236}">
                <a16:creationId xmlns:a16="http://schemas.microsoft.com/office/drawing/2014/main" id="{0F6AB08E-859B-BA9C-1E07-9132C1CB284B}"/>
              </a:ext>
            </a:extLst>
          </p:cNvPr>
          <p:cNvSpPr txBox="1"/>
          <p:nvPr/>
        </p:nvSpPr>
        <p:spPr>
          <a:xfrm>
            <a:off x="5098733" y="2094928"/>
            <a:ext cx="5232675" cy="1077218"/>
          </a:xfrm>
          <a:prstGeom prst="rect">
            <a:avLst/>
          </a:prstGeom>
          <a:noFill/>
        </p:spPr>
        <p:txBody>
          <a:bodyPr wrap="square">
            <a:spAutoFit/>
          </a:bodyPr>
          <a:lstStyle/>
          <a:p>
            <a:pPr algn="ctr"/>
            <a:r>
              <a:rPr lang="ja-JP" altLang="en-US" sz="3200" b="1"/>
              <a:t>人がつながり</a:t>
            </a:r>
            <a:endParaRPr lang="en-US" altLang="ja-JP" sz="3200" b="1"/>
          </a:p>
          <a:p>
            <a:pPr algn="ctr"/>
            <a:r>
              <a:rPr lang="ja-JP" altLang="en-US" sz="3200" b="1"/>
              <a:t>笑顔が増える</a:t>
            </a:r>
          </a:p>
        </p:txBody>
      </p:sp>
      <p:sp>
        <p:nvSpPr>
          <p:cNvPr id="16" name="四角形: 角を丸くする 15">
            <a:extLst>
              <a:ext uri="{FF2B5EF4-FFF2-40B4-BE49-F238E27FC236}">
                <a16:creationId xmlns:a16="http://schemas.microsoft.com/office/drawing/2014/main" id="{602EE9D8-4DB9-8E48-4CCD-C5483D58BBBC}"/>
              </a:ext>
            </a:extLst>
          </p:cNvPr>
          <p:cNvSpPr/>
          <p:nvPr/>
        </p:nvSpPr>
        <p:spPr>
          <a:xfrm>
            <a:off x="98852" y="3870132"/>
            <a:ext cx="2880664" cy="282884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93C4EDC-B622-9559-138D-6C84B18A8E3E}"/>
              </a:ext>
            </a:extLst>
          </p:cNvPr>
          <p:cNvSpPr txBox="1"/>
          <p:nvPr/>
        </p:nvSpPr>
        <p:spPr>
          <a:xfrm>
            <a:off x="-1065311" y="4219646"/>
            <a:ext cx="5232675" cy="954107"/>
          </a:xfrm>
          <a:prstGeom prst="rect">
            <a:avLst/>
          </a:prstGeom>
          <a:noFill/>
        </p:spPr>
        <p:txBody>
          <a:bodyPr wrap="square">
            <a:spAutoFit/>
          </a:bodyPr>
          <a:lstStyle/>
          <a:p>
            <a:pPr algn="ctr"/>
            <a:r>
              <a:rPr lang="ja-JP" altLang="en-US" sz="2800" b="1"/>
              <a:t>土浦版</a:t>
            </a:r>
            <a:endParaRPr lang="en-US" altLang="ja-JP" sz="2800" b="1"/>
          </a:p>
          <a:p>
            <a:pPr algn="ctr"/>
            <a:r>
              <a:rPr lang="ja-JP" altLang="en-US" sz="2800" b="1"/>
              <a:t>シュタットベルケ</a:t>
            </a:r>
            <a:endParaRPr lang="en-US" altLang="ja-JP" sz="2800" b="1"/>
          </a:p>
        </p:txBody>
      </p:sp>
      <p:sp>
        <p:nvSpPr>
          <p:cNvPr id="18" name="テキスト ボックス 17">
            <a:extLst>
              <a:ext uri="{FF2B5EF4-FFF2-40B4-BE49-F238E27FC236}">
                <a16:creationId xmlns:a16="http://schemas.microsoft.com/office/drawing/2014/main" id="{A34A493F-16BA-B9AE-97DF-2155B6E4FEFE}"/>
              </a:ext>
            </a:extLst>
          </p:cNvPr>
          <p:cNvSpPr txBox="1"/>
          <p:nvPr/>
        </p:nvSpPr>
        <p:spPr>
          <a:xfrm>
            <a:off x="-1077156" y="5361609"/>
            <a:ext cx="5232675" cy="954107"/>
          </a:xfrm>
          <a:prstGeom prst="rect">
            <a:avLst/>
          </a:prstGeom>
          <a:noFill/>
        </p:spPr>
        <p:txBody>
          <a:bodyPr wrap="square">
            <a:spAutoFit/>
          </a:bodyPr>
          <a:lstStyle/>
          <a:p>
            <a:pPr algn="ctr"/>
            <a:r>
              <a:rPr lang="ja-JP" altLang="en-US" sz="2800" b="1"/>
              <a:t>土浦一泊二日</a:t>
            </a:r>
            <a:endParaRPr lang="en-US" altLang="ja-JP" sz="2800" b="1"/>
          </a:p>
          <a:p>
            <a:pPr algn="ctr"/>
            <a:r>
              <a:rPr lang="ja-JP" altLang="en-US" sz="2800" b="1"/>
              <a:t>観光パック</a:t>
            </a:r>
            <a:endParaRPr lang="en-US" altLang="ja-JP" sz="2800" b="1"/>
          </a:p>
        </p:txBody>
      </p:sp>
      <p:sp>
        <p:nvSpPr>
          <p:cNvPr id="19" name="四角形: 角を丸くする 18">
            <a:extLst>
              <a:ext uri="{FF2B5EF4-FFF2-40B4-BE49-F238E27FC236}">
                <a16:creationId xmlns:a16="http://schemas.microsoft.com/office/drawing/2014/main" id="{5A910FD1-D1ED-0415-48EC-9D4CFC4C2183}"/>
              </a:ext>
            </a:extLst>
          </p:cNvPr>
          <p:cNvSpPr/>
          <p:nvPr/>
        </p:nvSpPr>
        <p:spPr>
          <a:xfrm>
            <a:off x="3222120" y="3879678"/>
            <a:ext cx="2880664" cy="282884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946513F-3ACA-7461-1728-9F5D212496AA}"/>
              </a:ext>
            </a:extLst>
          </p:cNvPr>
          <p:cNvSpPr txBox="1"/>
          <p:nvPr/>
        </p:nvSpPr>
        <p:spPr>
          <a:xfrm>
            <a:off x="2046115" y="4346840"/>
            <a:ext cx="5232675" cy="523220"/>
          </a:xfrm>
          <a:prstGeom prst="rect">
            <a:avLst/>
          </a:prstGeom>
          <a:noFill/>
        </p:spPr>
        <p:txBody>
          <a:bodyPr wrap="square">
            <a:spAutoFit/>
          </a:bodyPr>
          <a:lstStyle/>
          <a:p>
            <a:pPr algn="ctr"/>
            <a:r>
              <a:rPr lang="ja-JP" altLang="en-US" sz="2800" b="1"/>
              <a:t>居住誘導</a:t>
            </a:r>
            <a:endParaRPr lang="en-US" altLang="ja-JP" sz="2800" b="1"/>
          </a:p>
        </p:txBody>
      </p:sp>
      <p:sp>
        <p:nvSpPr>
          <p:cNvPr id="21" name="テキスト ボックス 20">
            <a:extLst>
              <a:ext uri="{FF2B5EF4-FFF2-40B4-BE49-F238E27FC236}">
                <a16:creationId xmlns:a16="http://schemas.microsoft.com/office/drawing/2014/main" id="{0D531453-4A45-360F-3BA5-36807915857B}"/>
              </a:ext>
            </a:extLst>
          </p:cNvPr>
          <p:cNvSpPr txBox="1"/>
          <p:nvPr/>
        </p:nvSpPr>
        <p:spPr>
          <a:xfrm>
            <a:off x="2025349" y="5342252"/>
            <a:ext cx="5232675" cy="954107"/>
          </a:xfrm>
          <a:prstGeom prst="rect">
            <a:avLst/>
          </a:prstGeom>
          <a:noFill/>
        </p:spPr>
        <p:txBody>
          <a:bodyPr wrap="square">
            <a:spAutoFit/>
          </a:bodyPr>
          <a:lstStyle/>
          <a:p>
            <a:pPr algn="ctr"/>
            <a:r>
              <a:rPr lang="en-US" altLang="ja-JP" sz="2800" b="1" err="1"/>
              <a:t>MaaS</a:t>
            </a:r>
            <a:r>
              <a:rPr lang="ja-JP" altLang="en-US" sz="2800" b="1"/>
              <a:t>による</a:t>
            </a:r>
            <a:endParaRPr lang="en-US" altLang="ja-JP" sz="2800" b="1"/>
          </a:p>
          <a:p>
            <a:pPr algn="ctr"/>
            <a:r>
              <a:rPr lang="ja-JP" altLang="en-US" sz="2800" b="1"/>
              <a:t>ネットワーク形成</a:t>
            </a:r>
            <a:endParaRPr lang="en-US" altLang="ja-JP" sz="2800" b="1"/>
          </a:p>
        </p:txBody>
      </p:sp>
      <p:sp>
        <p:nvSpPr>
          <p:cNvPr id="22" name="四角形: 角を丸くする 21">
            <a:extLst>
              <a:ext uri="{FF2B5EF4-FFF2-40B4-BE49-F238E27FC236}">
                <a16:creationId xmlns:a16="http://schemas.microsoft.com/office/drawing/2014/main" id="{497BE084-0079-9CAE-5E85-F0D23C3B9F35}"/>
              </a:ext>
            </a:extLst>
          </p:cNvPr>
          <p:cNvSpPr/>
          <p:nvPr/>
        </p:nvSpPr>
        <p:spPr>
          <a:xfrm>
            <a:off x="6347861" y="3879678"/>
            <a:ext cx="2697287" cy="282884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36EEF2D-BD30-2570-8E68-DB734C6BE2CF}"/>
              </a:ext>
            </a:extLst>
          </p:cNvPr>
          <p:cNvSpPr txBox="1"/>
          <p:nvPr/>
        </p:nvSpPr>
        <p:spPr>
          <a:xfrm>
            <a:off x="5079500" y="4161548"/>
            <a:ext cx="5232675" cy="954107"/>
          </a:xfrm>
          <a:prstGeom prst="rect">
            <a:avLst/>
          </a:prstGeom>
          <a:noFill/>
        </p:spPr>
        <p:txBody>
          <a:bodyPr wrap="square">
            <a:spAutoFit/>
          </a:bodyPr>
          <a:lstStyle/>
          <a:p>
            <a:pPr algn="ctr"/>
            <a:r>
              <a:rPr lang="ja-JP" altLang="en-US" sz="2800" b="1"/>
              <a:t>住民主体</a:t>
            </a:r>
            <a:endParaRPr lang="en-US" altLang="ja-JP" sz="2800" b="1"/>
          </a:p>
          <a:p>
            <a:pPr algn="ctr"/>
            <a:r>
              <a:rPr lang="ja-JP" altLang="en-US" sz="2800" b="1"/>
              <a:t>まちづくり</a:t>
            </a:r>
            <a:endParaRPr lang="en-US" altLang="ja-JP" sz="2800" b="1"/>
          </a:p>
        </p:txBody>
      </p:sp>
      <p:sp>
        <p:nvSpPr>
          <p:cNvPr id="24" name="テキスト ボックス 23">
            <a:extLst>
              <a:ext uri="{FF2B5EF4-FFF2-40B4-BE49-F238E27FC236}">
                <a16:creationId xmlns:a16="http://schemas.microsoft.com/office/drawing/2014/main" id="{96D43EED-C31C-C172-D4C6-FC964BE628A1}"/>
              </a:ext>
            </a:extLst>
          </p:cNvPr>
          <p:cNvSpPr txBox="1"/>
          <p:nvPr/>
        </p:nvSpPr>
        <p:spPr>
          <a:xfrm>
            <a:off x="5028550" y="5294099"/>
            <a:ext cx="5232675" cy="1384995"/>
          </a:xfrm>
          <a:prstGeom prst="rect">
            <a:avLst/>
          </a:prstGeom>
          <a:noFill/>
        </p:spPr>
        <p:txBody>
          <a:bodyPr wrap="square">
            <a:spAutoFit/>
          </a:bodyPr>
          <a:lstStyle/>
          <a:p>
            <a:pPr algn="ctr"/>
            <a:r>
              <a:rPr lang="ja-JP" altLang="en-US" sz="2800" b="1"/>
              <a:t>施設を拠点</a:t>
            </a:r>
            <a:endParaRPr lang="en-US" altLang="ja-JP" sz="2800" b="1"/>
          </a:p>
          <a:p>
            <a:pPr algn="ctr"/>
            <a:r>
              <a:rPr lang="ja-JP" altLang="en-US" sz="2800" b="1"/>
              <a:t>とした</a:t>
            </a:r>
            <a:endParaRPr lang="en-US" altLang="ja-JP" sz="2800" b="1"/>
          </a:p>
          <a:p>
            <a:pPr algn="ctr"/>
            <a:r>
              <a:rPr lang="ja-JP" altLang="en-US" sz="2800" b="1"/>
              <a:t>つながり形成</a:t>
            </a:r>
            <a:endParaRPr lang="en-US" altLang="ja-JP" sz="2800" b="1"/>
          </a:p>
        </p:txBody>
      </p:sp>
      <p:sp>
        <p:nvSpPr>
          <p:cNvPr id="25" name="矢印: 右 24">
            <a:extLst>
              <a:ext uri="{FF2B5EF4-FFF2-40B4-BE49-F238E27FC236}">
                <a16:creationId xmlns:a16="http://schemas.microsoft.com/office/drawing/2014/main" id="{4745797B-FA1D-7424-B901-D863D7360A67}"/>
              </a:ext>
            </a:extLst>
          </p:cNvPr>
          <p:cNvSpPr/>
          <p:nvPr/>
        </p:nvSpPr>
        <p:spPr>
          <a:xfrm>
            <a:off x="2813576" y="3286084"/>
            <a:ext cx="4038600" cy="667952"/>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9670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animBg="1"/>
      <p:bldP spid="12" grpId="0"/>
      <p:bldP spid="13" grpId="0"/>
      <p:bldP spid="14" grpId="0"/>
      <p:bldP spid="15" grpId="0"/>
      <p:bldP spid="16" grpId="0" animBg="1"/>
      <p:bldP spid="17" grpId="0"/>
      <p:bldP spid="18" grpId="0"/>
      <p:bldP spid="19" grpId="0" animBg="1"/>
      <p:bldP spid="20" grpId="0"/>
      <p:bldP spid="21" grpId="0"/>
      <p:bldP spid="22" grpId="0" animBg="1"/>
      <p:bldP spid="23" grpId="0"/>
      <p:bldP spid="24"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CC712-C7C6-394A-10E3-25C3B88CF582}"/>
            </a:ext>
          </a:extLst>
        </p:cNvPr>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A6E0AD19-14CC-417B-DFDF-FD43297FEBDC}"/>
              </a:ext>
            </a:extLst>
          </p:cNvPr>
          <p:cNvSpPr/>
          <p:nvPr/>
        </p:nvSpPr>
        <p:spPr>
          <a:xfrm>
            <a:off x="0" y="0"/>
            <a:ext cx="9144000" cy="685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CD3C8588-6F4D-5CC3-FE9F-71364FAF5C27}"/>
              </a:ext>
            </a:extLst>
          </p:cNvPr>
          <p:cNvSpPr/>
          <p:nvPr/>
        </p:nvSpPr>
        <p:spPr>
          <a:xfrm>
            <a:off x="-1" y="2358960"/>
            <a:ext cx="9144001" cy="2545361"/>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3253CFB8-4170-0EA2-89B5-379659F70EED}"/>
              </a:ext>
            </a:extLst>
          </p:cNvPr>
          <p:cNvSpPr>
            <a:spLocks noGrp="1"/>
          </p:cNvSpPr>
          <p:nvPr>
            <p:ph type="sldNum" sz="quarter" idx="12"/>
          </p:nvPr>
        </p:nvSpPr>
        <p:spPr/>
        <p:txBody>
          <a:bodyPr/>
          <a:lstStyle/>
          <a:p>
            <a:fld id="{6BD45834-25AE-4381-9C8C-B34EDB8A8649}" type="slidenum">
              <a:rPr lang="ja-JP" altLang="en-US" smtClean="0"/>
              <a:pPr/>
              <a:t>9</a:t>
            </a:fld>
            <a:endParaRPr lang="ja-JP" altLang="en-US"/>
          </a:p>
        </p:txBody>
      </p:sp>
      <p:sp>
        <p:nvSpPr>
          <p:cNvPr id="4" name="テキスト ボックス 3">
            <a:extLst>
              <a:ext uri="{FF2B5EF4-FFF2-40B4-BE49-F238E27FC236}">
                <a16:creationId xmlns:a16="http://schemas.microsoft.com/office/drawing/2014/main" id="{2A5A9E63-8D06-2B3D-EACA-C8F58EFECBFD}"/>
              </a:ext>
            </a:extLst>
          </p:cNvPr>
          <p:cNvSpPr txBox="1"/>
          <p:nvPr/>
        </p:nvSpPr>
        <p:spPr>
          <a:xfrm>
            <a:off x="1531329" y="2615150"/>
            <a:ext cx="6538183" cy="1908215"/>
          </a:xfrm>
          <a:prstGeom prst="rect">
            <a:avLst/>
          </a:prstGeom>
          <a:noFill/>
        </p:spPr>
        <p:txBody>
          <a:bodyPr wrap="square" rtlCol="0">
            <a:spAutoFit/>
          </a:bodyPr>
          <a:lstStyle/>
          <a:p>
            <a:pPr algn="ctr"/>
            <a:r>
              <a:rPr lang="en-US" altLang="ja-JP" sz="8800" b="1" err="1"/>
              <a:t>FUnding</a:t>
            </a:r>
            <a:endParaRPr lang="ja-JP" altLang="en-US" sz="1600" b="1"/>
          </a:p>
          <a:p>
            <a:pPr algn="ctr"/>
            <a:r>
              <a:rPr lang="en-US" altLang="ja-JP" sz="3000" b="1"/>
              <a:t>~</a:t>
            </a:r>
            <a:r>
              <a:rPr lang="ja-JP" altLang="en-US" sz="2800" b="1"/>
              <a:t>自立的な経済・財政の基盤を整える</a:t>
            </a:r>
            <a:r>
              <a:rPr lang="en-US" altLang="ja-JP" sz="3000" b="1"/>
              <a:t>~</a:t>
            </a:r>
            <a:endParaRPr lang="ja-JP" altLang="en-US" sz="3000" b="1"/>
          </a:p>
        </p:txBody>
      </p:sp>
      <p:grpSp>
        <p:nvGrpSpPr>
          <p:cNvPr id="6" name="グループ化 5">
            <a:extLst>
              <a:ext uri="{FF2B5EF4-FFF2-40B4-BE49-F238E27FC236}">
                <a16:creationId xmlns:a16="http://schemas.microsoft.com/office/drawing/2014/main" id="{3E11C1DA-9BCA-7B99-4775-F4737E442B2D}"/>
              </a:ext>
            </a:extLst>
          </p:cNvPr>
          <p:cNvGrpSpPr/>
          <p:nvPr/>
        </p:nvGrpSpPr>
        <p:grpSpPr>
          <a:xfrm>
            <a:off x="7207663" y="4431967"/>
            <a:ext cx="861849" cy="861849"/>
            <a:chOff x="138108" y="1536344"/>
            <a:chExt cx="861849" cy="861849"/>
          </a:xfrm>
        </p:grpSpPr>
        <p:sp>
          <p:nvSpPr>
            <p:cNvPr id="7" name="楕円 6">
              <a:extLst>
                <a:ext uri="{FF2B5EF4-FFF2-40B4-BE49-F238E27FC236}">
                  <a16:creationId xmlns:a16="http://schemas.microsoft.com/office/drawing/2014/main" id="{9FF7051F-46CB-2AB6-7BE1-2C92D920D6FD}"/>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75AA5A50-A7FC-44C1-74AD-DA13C0389188}"/>
                </a:ext>
              </a:extLst>
            </p:cNvPr>
            <p:cNvGrpSpPr/>
            <p:nvPr/>
          </p:nvGrpSpPr>
          <p:grpSpPr>
            <a:xfrm>
              <a:off x="515689" y="1620019"/>
              <a:ext cx="106686" cy="693788"/>
              <a:chOff x="515689" y="1620019"/>
              <a:chExt cx="106686" cy="693788"/>
            </a:xfrm>
            <a:solidFill>
              <a:schemeClr val="bg1"/>
            </a:solidFill>
          </p:grpSpPr>
          <p:sp>
            <p:nvSpPr>
              <p:cNvPr id="16" name="楕円 15">
                <a:extLst>
                  <a:ext uri="{FF2B5EF4-FFF2-40B4-BE49-F238E27FC236}">
                    <a16:creationId xmlns:a16="http://schemas.microsoft.com/office/drawing/2014/main" id="{EFB1CB5B-8063-9227-4D24-EA2F66F14DAE}"/>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951745CB-66E7-B218-8E79-4B47149BA3C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ED483EFF-E94B-CCBB-2C0A-1176BF7F1DC3}"/>
                </a:ext>
              </a:extLst>
            </p:cNvPr>
            <p:cNvGrpSpPr/>
            <p:nvPr/>
          </p:nvGrpSpPr>
          <p:grpSpPr>
            <a:xfrm rot="7084715">
              <a:off x="515689" y="1620374"/>
              <a:ext cx="106686" cy="693788"/>
              <a:chOff x="515689" y="1620019"/>
              <a:chExt cx="106686" cy="693788"/>
            </a:xfrm>
            <a:solidFill>
              <a:schemeClr val="bg1"/>
            </a:solidFill>
          </p:grpSpPr>
          <p:sp>
            <p:nvSpPr>
              <p:cNvPr id="14" name="楕円 13">
                <a:extLst>
                  <a:ext uri="{FF2B5EF4-FFF2-40B4-BE49-F238E27FC236}">
                    <a16:creationId xmlns:a16="http://schemas.microsoft.com/office/drawing/2014/main" id="{2F588B66-B8E2-5E4D-39A3-4A5A6305554C}"/>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A8BC4E09-041B-24DF-19E7-51B3F4713F04}"/>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1E16F0FC-4627-8AF4-99E9-813C313B209F}"/>
                </a:ext>
              </a:extLst>
            </p:cNvPr>
            <p:cNvGrpSpPr/>
            <p:nvPr/>
          </p:nvGrpSpPr>
          <p:grpSpPr>
            <a:xfrm rot="3554011">
              <a:off x="518409" y="1620019"/>
              <a:ext cx="106686" cy="693788"/>
              <a:chOff x="515689" y="1620019"/>
              <a:chExt cx="106686" cy="693788"/>
            </a:xfrm>
            <a:solidFill>
              <a:schemeClr val="bg1"/>
            </a:solidFill>
          </p:grpSpPr>
          <p:sp>
            <p:nvSpPr>
              <p:cNvPr id="12" name="楕円 11">
                <a:extLst>
                  <a:ext uri="{FF2B5EF4-FFF2-40B4-BE49-F238E27FC236}">
                    <a16:creationId xmlns:a16="http://schemas.microsoft.com/office/drawing/2014/main" id="{0FF45861-9B1E-2739-8CB9-7E614EC6F83D}"/>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10E37CC-2E7F-7CBA-1A09-0DBF48968B07}"/>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楕円 10">
              <a:extLst>
                <a:ext uri="{FF2B5EF4-FFF2-40B4-BE49-F238E27FC236}">
                  <a16:creationId xmlns:a16="http://schemas.microsoft.com/office/drawing/2014/main" id="{A4A70766-CCB7-81B5-0774-89BDC76C5E55}"/>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9CBF039B-7053-6678-AE1C-86FA30A4AD70}"/>
              </a:ext>
            </a:extLst>
          </p:cNvPr>
          <p:cNvGrpSpPr/>
          <p:nvPr/>
        </p:nvGrpSpPr>
        <p:grpSpPr>
          <a:xfrm>
            <a:off x="1662417" y="1648253"/>
            <a:ext cx="861849" cy="861849"/>
            <a:chOff x="138108" y="1536344"/>
            <a:chExt cx="861849" cy="861849"/>
          </a:xfrm>
        </p:grpSpPr>
        <p:sp>
          <p:nvSpPr>
            <p:cNvPr id="19" name="楕円 18">
              <a:extLst>
                <a:ext uri="{FF2B5EF4-FFF2-40B4-BE49-F238E27FC236}">
                  <a16:creationId xmlns:a16="http://schemas.microsoft.com/office/drawing/2014/main" id="{63DCEDCB-46E0-F166-707C-72217319CC53}"/>
                </a:ext>
              </a:extLst>
            </p:cNvPr>
            <p:cNvSpPr/>
            <p:nvPr/>
          </p:nvSpPr>
          <p:spPr>
            <a:xfrm>
              <a:off x="138108" y="1536344"/>
              <a:ext cx="861849" cy="861849"/>
            </a:xfrm>
            <a:prstGeom prst="ellipse">
              <a:avLst/>
            </a:prstGeom>
            <a:solidFill>
              <a:schemeClr val="tx1">
                <a:lumMod val="50000"/>
                <a:lumOff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C4764E6C-3F9A-8836-2858-7C45443D78B8}"/>
                </a:ext>
              </a:extLst>
            </p:cNvPr>
            <p:cNvGrpSpPr/>
            <p:nvPr/>
          </p:nvGrpSpPr>
          <p:grpSpPr>
            <a:xfrm>
              <a:off x="515689" y="1620019"/>
              <a:ext cx="106686" cy="693788"/>
              <a:chOff x="515689" y="1620019"/>
              <a:chExt cx="106686" cy="693788"/>
            </a:xfrm>
            <a:solidFill>
              <a:schemeClr val="bg1"/>
            </a:solidFill>
          </p:grpSpPr>
          <p:sp>
            <p:nvSpPr>
              <p:cNvPr id="28" name="楕円 27">
                <a:extLst>
                  <a:ext uri="{FF2B5EF4-FFF2-40B4-BE49-F238E27FC236}">
                    <a16:creationId xmlns:a16="http://schemas.microsoft.com/office/drawing/2014/main" id="{4F082C00-6A06-2503-66C5-C226927363AA}"/>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110D0261-E426-1E29-729E-7ADF7B401B23}"/>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40298CEB-44C9-B64C-AF26-676FB17200F5}"/>
                </a:ext>
              </a:extLst>
            </p:cNvPr>
            <p:cNvGrpSpPr/>
            <p:nvPr/>
          </p:nvGrpSpPr>
          <p:grpSpPr>
            <a:xfrm rot="7084715">
              <a:off x="515689" y="1620374"/>
              <a:ext cx="106686" cy="693788"/>
              <a:chOff x="515689" y="1620019"/>
              <a:chExt cx="106686" cy="693788"/>
            </a:xfrm>
            <a:solidFill>
              <a:schemeClr val="bg1"/>
            </a:solidFill>
          </p:grpSpPr>
          <p:sp>
            <p:nvSpPr>
              <p:cNvPr id="26" name="楕円 25">
                <a:extLst>
                  <a:ext uri="{FF2B5EF4-FFF2-40B4-BE49-F238E27FC236}">
                    <a16:creationId xmlns:a16="http://schemas.microsoft.com/office/drawing/2014/main" id="{A98C3164-197F-1C49-21C1-BFECB444AE35}"/>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C414DD21-7FF3-31C3-8C84-06A956422925}"/>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F835EEA2-E327-F6CD-426E-EE5BF737A085}"/>
                </a:ext>
              </a:extLst>
            </p:cNvPr>
            <p:cNvGrpSpPr/>
            <p:nvPr/>
          </p:nvGrpSpPr>
          <p:grpSpPr>
            <a:xfrm rot="3554011">
              <a:off x="518409" y="1620019"/>
              <a:ext cx="106686" cy="693788"/>
              <a:chOff x="515689" y="1620019"/>
              <a:chExt cx="106686" cy="693788"/>
            </a:xfrm>
            <a:solidFill>
              <a:schemeClr val="bg1"/>
            </a:solidFill>
          </p:grpSpPr>
          <p:sp>
            <p:nvSpPr>
              <p:cNvPr id="24" name="楕円 23">
                <a:extLst>
                  <a:ext uri="{FF2B5EF4-FFF2-40B4-BE49-F238E27FC236}">
                    <a16:creationId xmlns:a16="http://schemas.microsoft.com/office/drawing/2014/main" id="{6BFF8F9D-D221-0B1E-44D2-B422EB40173F}"/>
                  </a:ext>
                </a:extLst>
              </p:cNvPr>
              <p:cNvSpPr/>
              <p:nvPr/>
            </p:nvSpPr>
            <p:spPr>
              <a:xfrm>
                <a:off x="515689" y="1620019"/>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733A2E5B-1DD0-2F50-85E2-D4A769FEE127}"/>
                  </a:ext>
                </a:extLst>
              </p:cNvPr>
              <p:cNvSpPr/>
              <p:nvPr/>
            </p:nvSpPr>
            <p:spPr>
              <a:xfrm>
                <a:off x="515689" y="2100533"/>
                <a:ext cx="106686" cy="21327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楕円 22">
              <a:extLst>
                <a:ext uri="{FF2B5EF4-FFF2-40B4-BE49-F238E27FC236}">
                  <a16:creationId xmlns:a16="http://schemas.microsoft.com/office/drawing/2014/main" id="{A7F3D9F2-FC4E-BBC6-7800-48E5A32817E4}"/>
                </a:ext>
              </a:extLst>
            </p:cNvPr>
            <p:cNvSpPr/>
            <p:nvPr/>
          </p:nvSpPr>
          <p:spPr>
            <a:xfrm>
              <a:off x="507504" y="1919783"/>
              <a:ext cx="106686" cy="1066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000A57E9-A8B9-7DAC-D511-1F4B3965926F}"/>
              </a:ext>
            </a:extLst>
          </p:cNvPr>
          <p:cNvSpPr txBox="1"/>
          <p:nvPr/>
        </p:nvSpPr>
        <p:spPr>
          <a:xfrm>
            <a:off x="7691930" y="6465891"/>
            <a:ext cx="1785709" cy="461665"/>
          </a:xfrm>
          <a:prstGeom prst="rect">
            <a:avLst/>
          </a:prstGeom>
          <a:noFill/>
        </p:spPr>
        <p:txBody>
          <a:bodyPr wrap="square">
            <a:spAutoFit/>
          </a:bodyPr>
          <a:lstStyle/>
          <a:p>
            <a:r>
              <a:rPr lang="en-US" altLang="ja-JP" sz="2400" b="1">
                <a:latin typeface="+mn-ea"/>
                <a:cs typeface="ADLaM Display" panose="02010000000000000000" pitchFamily="2" charset="0"/>
              </a:rPr>
              <a:t>FU</a:t>
            </a:r>
            <a:r>
              <a:rPr lang="en-US" altLang="ja-JP" sz="2400" b="1">
                <a:solidFill>
                  <a:schemeClr val="tx1">
                    <a:lumMod val="50000"/>
                    <a:lumOff val="50000"/>
                  </a:schemeClr>
                </a:solidFill>
                <a:latin typeface="+mn-ea"/>
                <a:cs typeface="ADLaM Display" panose="02010000000000000000" pitchFamily="2" charset="0"/>
              </a:rPr>
              <a:t>TURE</a:t>
            </a:r>
            <a:endParaRPr lang="ja-JP" altLang="en-US" sz="2400">
              <a:solidFill>
                <a:schemeClr val="tx1">
                  <a:lumMod val="50000"/>
                  <a:lumOff val="50000"/>
                </a:schemeClr>
              </a:solidFill>
            </a:endParaRPr>
          </a:p>
        </p:txBody>
      </p:sp>
    </p:spTree>
    <p:extLst>
      <p:ext uri="{BB962C8B-B14F-4D97-AF65-F5344CB8AC3E}">
        <p14:creationId xmlns:p14="http://schemas.microsoft.com/office/powerpoint/2010/main" val="4212678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8|9.8|10.5|8.4"/>
</p:tagLst>
</file>

<file path=ppt/tags/tag2.xml><?xml version="1.0" encoding="utf-8"?>
<p:tagLst xmlns:a="http://schemas.openxmlformats.org/drawingml/2006/main" xmlns:r="http://schemas.openxmlformats.org/officeDocument/2006/relationships" xmlns:p="http://schemas.openxmlformats.org/presentationml/2006/main">
  <p:tag name="TIMING" val="|22.9"/>
</p:tagLst>
</file>

<file path=ppt/tags/tag3.xml><?xml version="1.0" encoding="utf-8"?>
<p:tagLst xmlns:a="http://schemas.openxmlformats.org/drawingml/2006/main" xmlns:r="http://schemas.openxmlformats.org/officeDocument/2006/relationships" xmlns:p="http://schemas.openxmlformats.org/presentationml/2006/main">
  <p:tag name="TIMING" val="|6.7|6.6|7.5|2.6"/>
</p:tagLst>
</file>

<file path=ppt/tags/tag4.xml><?xml version="1.0" encoding="utf-8"?>
<p:tagLst xmlns:a="http://schemas.openxmlformats.org/drawingml/2006/main" xmlns:r="http://schemas.openxmlformats.org/officeDocument/2006/relationships" xmlns:p="http://schemas.openxmlformats.org/presentationml/2006/main">
  <p:tag name="TIMING" val="|5.5|7.7|5.2"/>
</p:tagLst>
</file>

<file path=ppt/tags/tag5.xml><?xml version="1.0" encoding="utf-8"?>
<p:tagLst xmlns:a="http://schemas.openxmlformats.org/drawingml/2006/main" xmlns:r="http://schemas.openxmlformats.org/officeDocument/2006/relationships" xmlns:p="http://schemas.openxmlformats.org/presentationml/2006/main">
  <p:tag name="TIMING" val="|20.2|4.9|3.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3EECF3E0C6E3F469C333D7B6DD9C36B" ma:contentTypeVersion="8" ma:contentTypeDescription="新しいドキュメントを作成します。" ma:contentTypeScope="" ma:versionID="6820daffcba63b904688ee66c217327f">
  <xsd:schema xmlns:xsd="http://www.w3.org/2001/XMLSchema" xmlns:xs="http://www.w3.org/2001/XMLSchema" xmlns:p="http://schemas.microsoft.com/office/2006/metadata/properties" xmlns:ns2="312dcf94-20ce-47e8-913e-c7d6982a3ed6" targetNamespace="http://schemas.microsoft.com/office/2006/metadata/properties" ma:root="true" ma:fieldsID="8c77ebbd62f1735475d041dae25d3cef" ns2:_="">
    <xsd:import namespace="312dcf94-20ce-47e8-913e-c7d6982a3e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dcf94-20ce-47e8-913e-c7d6982a3e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6D7D06-2DD4-40C0-9D06-89A1617CBAE5}">
  <ds:schemaRefs>
    <ds:schemaRef ds:uri="http://schemas.microsoft.com/sharepoint/v3/contenttype/forms"/>
  </ds:schemaRefs>
</ds:datastoreItem>
</file>

<file path=customXml/itemProps2.xml><?xml version="1.0" encoding="utf-8"?>
<ds:datastoreItem xmlns:ds="http://schemas.openxmlformats.org/officeDocument/2006/customXml" ds:itemID="{3783180F-D570-4306-ABF4-437542E3366E}"/>
</file>

<file path=customXml/itemProps3.xml><?xml version="1.0" encoding="utf-8"?>
<ds:datastoreItem xmlns:ds="http://schemas.openxmlformats.org/officeDocument/2006/customXml" ds:itemID="{0BE94451-5626-4F3B-B023-D315F3D00CA9}">
  <ds:schemaRefs>
    <ds:schemaRef ds:uri="f6148f62-dd03-4df2-ae19-31f2b8d872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42</Slides>
  <Notes>38</Notes>
  <HiddenSlides>17</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テーマ</vt:lpstr>
      <vt:lpstr>PowerPoint Presentation</vt:lpstr>
      <vt:lpstr>提案内容のご案内</vt:lpstr>
      <vt:lpstr>目次</vt:lpstr>
      <vt:lpstr>土浦市の現状・課題</vt:lpstr>
      <vt:lpstr>現状・課題を踏まえて　</vt:lpstr>
      <vt:lpstr>土浦の将来像・地区別構想</vt:lpstr>
      <vt:lpstr>計画コンセプト</vt:lpstr>
      <vt:lpstr>提案：流れ</vt:lpstr>
      <vt:lpstr>PowerPoint Presentation</vt:lpstr>
      <vt:lpstr>FUnding：提案① 土浦市版シュタットベルケ</vt:lpstr>
      <vt:lpstr>FUnding：提案① 土浦市版シュタットベルケ</vt:lpstr>
      <vt:lpstr>FUnding：提案② 観光 一泊二日観光パック</vt:lpstr>
      <vt:lpstr>FUnding：提案② 観光 一泊二日観光パック</vt:lpstr>
      <vt:lpstr>PowerPoint Presentation</vt:lpstr>
      <vt:lpstr>TUrning：提案① 居住誘導 ~誘導区域の再設定~</vt:lpstr>
      <vt:lpstr>TUrning:提案② ネットワーク形成 概要</vt:lpstr>
      <vt:lpstr>PowerPoint Presentation</vt:lpstr>
      <vt:lpstr>RElating：提案① 住民主体のまちづくり~中学校区対抗花火~</vt:lpstr>
      <vt:lpstr>RElating：提案② 住民主体のまちづくり~1％まちづくり~</vt:lpstr>
      <vt:lpstr>PowerPoint Presentation</vt:lpstr>
      <vt:lpstr>PowerPoint Presentation</vt:lpstr>
      <vt:lpstr>地区別まとめ</vt:lpstr>
      <vt:lpstr>全体まとめ</vt:lpstr>
      <vt:lpstr>参考文献</vt:lpstr>
      <vt:lpstr>最終発表までの課題</vt:lpstr>
      <vt:lpstr>質問用スライド 土浦市版シュタットベルケ </vt:lpstr>
      <vt:lpstr>土浦市の所得循環構造</vt:lpstr>
      <vt:lpstr>質問用スライド 土浦市版シュタットベルケ </vt:lpstr>
      <vt:lpstr>質問用スライド 土浦市版シュタットベルケ </vt:lpstr>
      <vt:lpstr>質問用スライド 土浦市版シュタットベルケ </vt:lpstr>
      <vt:lpstr>質問用スライド 土浦市版シュタットベルケ </vt:lpstr>
      <vt:lpstr>FUnding：土浦版シュタットベルケ　概要</vt:lpstr>
      <vt:lpstr>FUnding:クラインガルテン</vt:lpstr>
      <vt:lpstr>FUnding：観光　観光客の休日プラン</vt:lpstr>
      <vt:lpstr>FUnding：観光　一泊二日観光パック</vt:lpstr>
      <vt:lpstr>予備スライド</vt:lpstr>
      <vt:lpstr>TUrning：提案① 居住誘導 ~誘導区域の再設定~</vt:lpstr>
      <vt:lpstr>TUrning：提案① 居住誘導 ~誘導区域の再設定~</vt:lpstr>
      <vt:lpstr>TUrning：提案① 居住誘導 ~誘導区域の再設定~</vt:lpstr>
      <vt:lpstr>補足</vt:lpstr>
      <vt:lpstr>FUnding：観光　現状と提案</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TUCHIURA</dc:title>
  <dc:creator>牧内友哉</dc:creator>
  <cp:revision>1</cp:revision>
  <dcterms:created xsi:type="dcterms:W3CDTF">2024-12-13T08:29:55Z</dcterms:created>
  <dcterms:modified xsi:type="dcterms:W3CDTF">2024-12-20T08:58:26Z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0x01010063EECF3E0C6E3F469C333D7B6DD9C36B</vt:lpwstr>
  </property>
  <property fmtid="{D5CDD505-2E9C-101B-9397-08002B2CF9AE}" pid="3" name="Order">
    <vt:lpwstr>2400.00000000000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