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handoutMasterIdLst>
    <p:handoutMasterId r:id="rId68"/>
  </p:handoutMasterIdLst>
  <p:sldIdLst>
    <p:sldId id="260" r:id="rId2"/>
    <p:sldId id="1228" r:id="rId3"/>
    <p:sldId id="1229" r:id="rId4"/>
    <p:sldId id="1230" r:id="rId5"/>
    <p:sldId id="1231" r:id="rId6"/>
    <p:sldId id="320" r:id="rId7"/>
    <p:sldId id="321" r:id="rId8"/>
    <p:sldId id="264" r:id="rId9"/>
    <p:sldId id="265" r:id="rId10"/>
    <p:sldId id="322" r:id="rId11"/>
    <p:sldId id="323" r:id="rId12"/>
    <p:sldId id="261" r:id="rId13"/>
    <p:sldId id="273" r:id="rId14"/>
    <p:sldId id="275" r:id="rId15"/>
    <p:sldId id="262" r:id="rId16"/>
    <p:sldId id="281" r:id="rId17"/>
    <p:sldId id="310" r:id="rId18"/>
    <p:sldId id="311" r:id="rId19"/>
    <p:sldId id="316" r:id="rId20"/>
    <p:sldId id="313" r:id="rId21"/>
    <p:sldId id="317" r:id="rId22"/>
    <p:sldId id="1227" r:id="rId23"/>
    <p:sldId id="325" r:id="rId24"/>
    <p:sldId id="326" r:id="rId25"/>
    <p:sldId id="327" r:id="rId26"/>
    <p:sldId id="328" r:id="rId27"/>
    <p:sldId id="292" r:id="rId28"/>
    <p:sldId id="293" r:id="rId29"/>
    <p:sldId id="329" r:id="rId30"/>
    <p:sldId id="294" r:id="rId31"/>
    <p:sldId id="1232" r:id="rId32"/>
    <p:sldId id="299" r:id="rId33"/>
    <p:sldId id="306" r:id="rId34"/>
    <p:sldId id="1243" r:id="rId35"/>
    <p:sldId id="1226" r:id="rId36"/>
    <p:sldId id="271" r:id="rId37"/>
    <p:sldId id="319" r:id="rId38"/>
    <p:sldId id="276" r:id="rId39"/>
    <p:sldId id="269" r:id="rId40"/>
    <p:sldId id="268" r:id="rId41"/>
    <p:sldId id="279" r:id="rId42"/>
    <p:sldId id="278" r:id="rId43"/>
    <p:sldId id="277" r:id="rId44"/>
    <p:sldId id="272" r:id="rId45"/>
    <p:sldId id="280" r:id="rId46"/>
    <p:sldId id="266" r:id="rId47"/>
    <p:sldId id="270" r:id="rId48"/>
    <p:sldId id="263" r:id="rId49"/>
    <p:sldId id="314" r:id="rId50"/>
    <p:sldId id="315" r:id="rId51"/>
    <p:sldId id="296" r:id="rId52"/>
    <p:sldId id="297" r:id="rId53"/>
    <p:sldId id="298" r:id="rId54"/>
    <p:sldId id="330" r:id="rId55"/>
    <p:sldId id="259" r:id="rId56"/>
    <p:sldId id="1233" r:id="rId57"/>
    <p:sldId id="1236" r:id="rId58"/>
    <p:sldId id="1237" r:id="rId59"/>
    <p:sldId id="1238" r:id="rId60"/>
    <p:sldId id="1239" r:id="rId61"/>
    <p:sldId id="1240" r:id="rId62"/>
    <p:sldId id="1234" r:id="rId63"/>
    <p:sldId id="1235" r:id="rId64"/>
    <p:sldId id="1241" r:id="rId65"/>
    <p:sldId id="1242"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拓己 猿橋" initials="拓己" lastIdx="2" clrIdx="0">
    <p:extLst>
      <p:ext uri="{19B8F6BF-5375-455C-9EA6-DF929625EA0E}">
        <p15:presenceInfo xmlns:p15="http://schemas.microsoft.com/office/powerpoint/2012/main" userId="3abd4e29777d4144" providerId="Windows Live"/>
      </p:ext>
    </p:extLst>
  </p:cmAuthor>
  <p:cmAuthor id="2" name="タオ カトウ" initials="タカ" lastIdx="1" clrIdx="1">
    <p:extLst>
      <p:ext uri="{19B8F6BF-5375-455C-9EA6-DF929625EA0E}">
        <p15:presenceInfo xmlns:p15="http://schemas.microsoft.com/office/powerpoint/2012/main" userId="3b8afb099860b13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F9F"/>
    <a:srgbClr val="3D9FD2"/>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74039" autoAdjust="0"/>
  </p:normalViewPr>
  <p:slideViewPr>
    <p:cSldViewPr snapToGrid="0">
      <p:cViewPr>
        <p:scale>
          <a:sx n="78" d="100"/>
          <a:sy n="78" d="100"/>
        </p:scale>
        <p:origin x="1008" y="27"/>
      </p:cViewPr>
      <p:guideLst/>
    </p:cSldViewPr>
  </p:slideViewPr>
  <p:notesTextViewPr>
    <p:cViewPr>
      <p:scale>
        <a:sx n="1" d="1"/>
        <a:sy n="1" d="1"/>
      </p:scale>
      <p:origin x="0" y="0"/>
    </p:cViewPr>
  </p:notesTextViewPr>
  <p:notesViewPr>
    <p:cSldViewPr snapToGrid="0">
      <p:cViewPr varScale="1">
        <p:scale>
          <a:sx n="69" d="100"/>
          <a:sy n="69" d="100"/>
        </p:scale>
        <p:origin x="2505"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nwfs\home\shakoug\s1711282\WinFiles\Documents\&#37117;&#24066;&#35336;&#30011;MP\2\H27_Time_ibaraki.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nwfs\home\shakoug\s1711282\WinFiles\Documents\&#37117;&#24066;&#35336;&#30011;MP\2\H27_Time_ibaraki.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nwfs\home\shakoug\s1711282\WinFiles\Documents\&#37117;&#24066;&#35336;&#30011;MP\2\H27_Time_ibaraki.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ja-JP" altLang="en-US" sz="2800" b="1" dirty="0">
                <a:solidFill>
                  <a:schemeClr val="tx1"/>
                </a:solidFill>
              </a:rPr>
              <a:t>将来人口推計</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16671535819257055"/>
          <c:y val="0.23413678931103382"/>
          <c:w val="0.81903363396273532"/>
          <c:h val="0.56992273418657147"/>
        </c:manualLayout>
      </c:layout>
      <c:lineChart>
        <c:grouping val="standard"/>
        <c:varyColors val="0"/>
        <c:ser>
          <c:idx val="0"/>
          <c:order val="0"/>
          <c:spPr>
            <a:ln w="50800" cap="rnd">
              <a:solidFill>
                <a:schemeClr val="accent1">
                  <a:lumMod val="50000"/>
                </a:schemeClr>
              </a:solidFill>
              <a:round/>
            </a:ln>
            <a:effectLst/>
          </c:spPr>
          <c:marker>
            <c:symbol val="circle"/>
            <c:size val="8"/>
            <c:spPr>
              <a:solidFill>
                <a:schemeClr val="bg1"/>
              </a:solidFill>
              <a:ln w="38100">
                <a:solidFill>
                  <a:schemeClr val="accent1">
                    <a:lumMod val="50000"/>
                  </a:schemeClr>
                </a:solidFill>
              </a:ln>
              <a:effectLst/>
            </c:spPr>
          </c:marker>
          <c:dLbls>
            <c:dLbl>
              <c:idx val="0"/>
              <c:layout>
                <c:manualLayout>
                  <c:x val="-9.0494016300711411E-2"/>
                  <c:y val="-8.71028284831326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9C7-4338-859C-FC0F17CD1105}"/>
                </c:ext>
              </c:extLst>
            </c:dLbl>
            <c:dLbl>
              <c:idx val="1"/>
              <c:delete val="1"/>
              <c:extLst>
                <c:ext xmlns:c15="http://schemas.microsoft.com/office/drawing/2012/chart" uri="{CE6537A1-D6FC-4f65-9D91-7224C49458BB}"/>
                <c:ext xmlns:c16="http://schemas.microsoft.com/office/drawing/2014/chart" uri="{C3380CC4-5D6E-409C-BE32-E72D297353CC}">
                  <c16:uniqueId val="{00000000-19C7-4338-859C-FC0F17CD1105}"/>
                </c:ext>
              </c:extLst>
            </c:dLbl>
            <c:dLbl>
              <c:idx val="2"/>
              <c:delete val="1"/>
              <c:extLst>
                <c:ext xmlns:c15="http://schemas.microsoft.com/office/drawing/2012/chart" uri="{CE6537A1-D6FC-4f65-9D91-7224C49458BB}"/>
                <c:ext xmlns:c16="http://schemas.microsoft.com/office/drawing/2014/chart" uri="{C3380CC4-5D6E-409C-BE32-E72D297353CC}">
                  <c16:uniqueId val="{00000001-BC98-40E6-B080-157A7E19D3A6}"/>
                </c:ext>
              </c:extLst>
            </c:dLbl>
            <c:dLbl>
              <c:idx val="4"/>
              <c:delete val="1"/>
              <c:extLst>
                <c:ext xmlns:c15="http://schemas.microsoft.com/office/drawing/2012/chart" uri="{CE6537A1-D6FC-4f65-9D91-7224C49458BB}"/>
                <c:ext xmlns:c16="http://schemas.microsoft.com/office/drawing/2014/chart" uri="{C3380CC4-5D6E-409C-BE32-E72D297353CC}">
                  <c16:uniqueId val="{00000002-BC98-40E6-B080-157A7E19D3A6}"/>
                </c:ext>
              </c:extLst>
            </c:dLbl>
            <c:dLbl>
              <c:idx val="5"/>
              <c:delete val="1"/>
              <c:extLst>
                <c:ext xmlns:c15="http://schemas.microsoft.com/office/drawing/2012/chart" uri="{CE6537A1-D6FC-4f65-9D91-7224C49458BB}"/>
                <c:ext xmlns:c16="http://schemas.microsoft.com/office/drawing/2014/chart" uri="{C3380CC4-5D6E-409C-BE32-E72D297353CC}">
                  <c16:uniqueId val="{00000003-BC98-40E6-B080-157A7E19D3A6}"/>
                </c:ext>
              </c:extLst>
            </c:dLbl>
            <c:dLbl>
              <c:idx val="6"/>
              <c:delete val="1"/>
              <c:extLst>
                <c:ext xmlns:c15="http://schemas.microsoft.com/office/drawing/2012/chart" uri="{CE6537A1-D6FC-4f65-9D91-7224C49458BB}"/>
                <c:ext xmlns:c16="http://schemas.microsoft.com/office/drawing/2014/chart" uri="{C3380CC4-5D6E-409C-BE32-E72D297353CC}">
                  <c16:uniqueId val="{00000004-BC98-40E6-B080-157A7E19D3A6}"/>
                </c:ext>
              </c:extLst>
            </c:dLbl>
            <c:dLbl>
              <c:idx val="7"/>
              <c:delete val="1"/>
              <c:extLst>
                <c:ext xmlns:c15="http://schemas.microsoft.com/office/drawing/2012/chart" uri="{CE6537A1-D6FC-4f65-9D91-7224C49458BB}"/>
                <c:ext xmlns:c16="http://schemas.microsoft.com/office/drawing/2014/chart" uri="{C3380CC4-5D6E-409C-BE32-E72D297353CC}">
                  <c16:uniqueId val="{00000005-BC98-40E6-B080-157A7E19D3A6}"/>
                </c:ext>
              </c:extLst>
            </c:dLbl>
            <c:dLbl>
              <c:idx val="8"/>
              <c:layout>
                <c:manualLayout>
                  <c:x val="-1.0825127995810308E-2"/>
                  <c:y val="-9.41081886868949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9C7-4338-859C-FC0F17CD1105}"/>
                </c:ext>
              </c:extLst>
            </c:dLbl>
            <c:numFmt formatCode="#,##0_);[Red]\(#,##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1975年</c:v>
                </c:pt>
                <c:pt idx="1">
                  <c:v>1985年</c:v>
                </c:pt>
                <c:pt idx="2">
                  <c:v>1995年</c:v>
                </c:pt>
                <c:pt idx="3">
                  <c:v>2005年</c:v>
                </c:pt>
                <c:pt idx="4">
                  <c:v>2015年</c:v>
                </c:pt>
                <c:pt idx="5">
                  <c:v>2025年</c:v>
                </c:pt>
                <c:pt idx="6">
                  <c:v>2035年</c:v>
                </c:pt>
                <c:pt idx="7">
                  <c:v>2045年</c:v>
                </c:pt>
                <c:pt idx="8">
                  <c:v>2055年</c:v>
                </c:pt>
              </c:strCache>
            </c:strRef>
          </c:cat>
          <c:val>
            <c:numRef>
              <c:f>Sheet1!$B$2:$B$10</c:f>
              <c:numCache>
                <c:formatCode>General</c:formatCode>
                <c:ptCount val="9"/>
                <c:pt idx="0">
                  <c:v>112577</c:v>
                </c:pt>
                <c:pt idx="1">
                  <c:v>129236</c:v>
                </c:pt>
                <c:pt idx="2">
                  <c:v>141862</c:v>
                </c:pt>
                <c:pt idx="3">
                  <c:v>144060</c:v>
                </c:pt>
                <c:pt idx="4">
                  <c:v>141981</c:v>
                </c:pt>
                <c:pt idx="5">
                  <c:v>134709</c:v>
                </c:pt>
                <c:pt idx="6">
                  <c:v>123907</c:v>
                </c:pt>
                <c:pt idx="7">
                  <c:v>111353</c:v>
                </c:pt>
                <c:pt idx="8">
                  <c:v>98365</c:v>
                </c:pt>
              </c:numCache>
            </c:numRef>
          </c:val>
          <c:smooth val="0"/>
          <c:extLst>
            <c:ext xmlns:c16="http://schemas.microsoft.com/office/drawing/2014/chart" uri="{C3380CC4-5D6E-409C-BE32-E72D297353CC}">
              <c16:uniqueId val="{00000000-BC98-40E6-B080-157A7E19D3A6}"/>
            </c:ext>
          </c:extLst>
        </c:ser>
        <c:dLbls>
          <c:showLegendKey val="0"/>
          <c:showVal val="0"/>
          <c:showCatName val="0"/>
          <c:showSerName val="0"/>
          <c:showPercent val="0"/>
          <c:showBubbleSize val="0"/>
        </c:dLbls>
        <c:marker val="1"/>
        <c:smooth val="0"/>
        <c:axId val="742311448"/>
        <c:axId val="742310664"/>
      </c:lineChart>
      <c:catAx>
        <c:axId val="742311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742310664"/>
        <c:crosses val="autoZero"/>
        <c:auto val="1"/>
        <c:lblAlgn val="ctr"/>
        <c:lblOffset val="100"/>
        <c:noMultiLvlLbl val="0"/>
      </c:catAx>
      <c:valAx>
        <c:axId val="742310664"/>
        <c:scaling>
          <c:orientation val="minMax"/>
          <c:min val="800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dirty="0"/>
                  <a:t>（人）</a:t>
                </a:r>
              </a:p>
            </c:rich>
          </c:tx>
          <c:layout>
            <c:manualLayout>
              <c:xMode val="edge"/>
              <c:yMode val="edge"/>
              <c:x val="0"/>
              <c:y val="0.13030052719472557"/>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42311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ja-JP" sz="2000" b="1" dirty="0"/>
              <a:t>農業経営</a:t>
            </a:r>
            <a:r>
              <a:rPr lang="ja-JP" altLang="en-US" sz="2000" b="1" dirty="0"/>
              <a:t>体</a:t>
            </a:r>
            <a:r>
              <a:rPr lang="ja-JP" sz="2000" b="1" dirty="0"/>
              <a:t>数</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solidFill>
            <a:ln>
              <a:noFill/>
            </a:ln>
            <a:effectLst/>
          </c:spPr>
          <c:invertIfNegative val="0"/>
          <c:cat>
            <c:numRef>
              <c:f>農業経営体数!$A$10:$A$12</c:f>
              <c:numCache>
                <c:formatCode>General</c:formatCode>
                <c:ptCount val="3"/>
                <c:pt idx="0">
                  <c:v>2005</c:v>
                </c:pt>
                <c:pt idx="1">
                  <c:v>2010</c:v>
                </c:pt>
                <c:pt idx="2">
                  <c:v>2015</c:v>
                </c:pt>
              </c:numCache>
            </c:numRef>
          </c:cat>
          <c:val>
            <c:numRef>
              <c:f>農業経営体数!$B$10:$B$12</c:f>
              <c:numCache>
                <c:formatCode>General</c:formatCode>
                <c:ptCount val="3"/>
                <c:pt idx="0">
                  <c:v>1779</c:v>
                </c:pt>
                <c:pt idx="1">
                  <c:v>1461</c:v>
                </c:pt>
                <c:pt idx="2">
                  <c:v>1204</c:v>
                </c:pt>
              </c:numCache>
            </c:numRef>
          </c:val>
          <c:extLst>
            <c:ext xmlns:c16="http://schemas.microsoft.com/office/drawing/2014/chart" uri="{C3380CC4-5D6E-409C-BE32-E72D297353CC}">
              <c16:uniqueId val="{00000000-93C3-4864-8306-6EC6EBC22797}"/>
            </c:ext>
          </c:extLst>
        </c:ser>
        <c:dLbls>
          <c:showLegendKey val="0"/>
          <c:showVal val="0"/>
          <c:showCatName val="0"/>
          <c:showSerName val="0"/>
          <c:showPercent val="0"/>
          <c:showBubbleSize val="0"/>
        </c:dLbls>
        <c:gapWidth val="219"/>
        <c:overlap val="-27"/>
        <c:axId val="803514008"/>
        <c:axId val="803514992"/>
      </c:barChart>
      <c:catAx>
        <c:axId val="803514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803514992"/>
        <c:crosses val="autoZero"/>
        <c:auto val="1"/>
        <c:lblAlgn val="ctr"/>
        <c:lblOffset val="100"/>
        <c:noMultiLvlLbl val="0"/>
      </c:catAx>
      <c:valAx>
        <c:axId val="803514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ja-JP" altLang="en-US" dirty="0"/>
                  <a:t>単位：経営体</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80351400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ja-JP" sz="2000" b="1" dirty="0"/>
              <a:t>耕地面積</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ja-JP"/>
        </a:p>
      </c:txPr>
    </c:title>
    <c:autoTitleDeleted val="0"/>
    <c:plotArea>
      <c:layout/>
      <c:barChart>
        <c:barDir val="col"/>
        <c:grouping val="clustered"/>
        <c:varyColors val="0"/>
        <c:ser>
          <c:idx val="0"/>
          <c:order val="0"/>
          <c:tx>
            <c:strRef>
              <c:f>耕地!$Q$35</c:f>
              <c:strCache>
                <c:ptCount val="1"/>
                <c:pt idx="0">
                  <c:v>耕地面積</c:v>
                </c:pt>
              </c:strCache>
            </c:strRef>
          </c:tx>
          <c:spPr>
            <a:solidFill>
              <a:schemeClr val="bg2">
                <a:lumMod val="75000"/>
              </a:schemeClr>
            </a:solidFill>
            <a:ln>
              <a:noFill/>
            </a:ln>
            <a:effectLst/>
          </c:spPr>
          <c:invertIfNegative val="0"/>
          <c:cat>
            <c:numRef>
              <c:f>耕地!$P$36:$P$61</c:f>
              <c:numCache>
                <c:formatCode>General</c:formatCod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numCache>
            </c:numRef>
          </c:cat>
          <c:val>
            <c:numRef>
              <c:f>耕地!$Q$36:$Q$61</c:f>
              <c:numCache>
                <c:formatCode>General</c:formatCode>
                <c:ptCount val="26"/>
                <c:pt idx="0">
                  <c:v>3950</c:v>
                </c:pt>
                <c:pt idx="1">
                  <c:v>3890</c:v>
                </c:pt>
                <c:pt idx="2">
                  <c:v>3860</c:v>
                </c:pt>
                <c:pt idx="3">
                  <c:v>3830</c:v>
                </c:pt>
                <c:pt idx="4">
                  <c:v>3800</c:v>
                </c:pt>
                <c:pt idx="5">
                  <c:v>3780</c:v>
                </c:pt>
                <c:pt idx="6">
                  <c:v>3760</c:v>
                </c:pt>
                <c:pt idx="7">
                  <c:v>3740</c:v>
                </c:pt>
                <c:pt idx="8">
                  <c:v>3700</c:v>
                </c:pt>
                <c:pt idx="9">
                  <c:v>3670</c:v>
                </c:pt>
                <c:pt idx="10">
                  <c:v>3610</c:v>
                </c:pt>
                <c:pt idx="11">
                  <c:v>3560</c:v>
                </c:pt>
                <c:pt idx="12">
                  <c:v>3550</c:v>
                </c:pt>
                <c:pt idx="13">
                  <c:v>3530</c:v>
                </c:pt>
                <c:pt idx="14">
                  <c:v>3520</c:v>
                </c:pt>
                <c:pt idx="15">
                  <c:v>3470</c:v>
                </c:pt>
                <c:pt idx="16">
                  <c:v>3450</c:v>
                </c:pt>
                <c:pt idx="17">
                  <c:v>3420</c:v>
                </c:pt>
                <c:pt idx="18">
                  <c:v>3410</c:v>
                </c:pt>
                <c:pt idx="19">
                  <c:v>3390</c:v>
                </c:pt>
                <c:pt idx="20">
                  <c:v>3360</c:v>
                </c:pt>
                <c:pt idx="21">
                  <c:v>3330</c:v>
                </c:pt>
                <c:pt idx="22">
                  <c:v>3290</c:v>
                </c:pt>
                <c:pt idx="23">
                  <c:v>3240</c:v>
                </c:pt>
                <c:pt idx="24">
                  <c:v>3190</c:v>
                </c:pt>
                <c:pt idx="25">
                  <c:v>3140</c:v>
                </c:pt>
              </c:numCache>
            </c:numRef>
          </c:val>
          <c:extLst>
            <c:ext xmlns:c16="http://schemas.microsoft.com/office/drawing/2014/chart" uri="{C3380CC4-5D6E-409C-BE32-E72D297353CC}">
              <c16:uniqueId val="{00000000-7336-4E40-8E9A-904EAD69FFF0}"/>
            </c:ext>
          </c:extLst>
        </c:ser>
        <c:dLbls>
          <c:showLegendKey val="0"/>
          <c:showVal val="0"/>
          <c:showCatName val="0"/>
          <c:showSerName val="0"/>
          <c:showPercent val="0"/>
          <c:showBubbleSize val="0"/>
        </c:dLbls>
        <c:gapWidth val="219"/>
        <c:overlap val="-27"/>
        <c:axId val="954411856"/>
        <c:axId val="954416120"/>
      </c:barChart>
      <c:lineChart>
        <c:grouping val="standard"/>
        <c:varyColors val="0"/>
        <c:ser>
          <c:idx val="1"/>
          <c:order val="1"/>
          <c:tx>
            <c:strRef>
              <c:f>耕地!$R$35</c:f>
              <c:strCache>
                <c:ptCount val="1"/>
                <c:pt idx="0">
                  <c:v>水田</c:v>
                </c:pt>
              </c:strCache>
            </c:strRef>
          </c:tx>
          <c:spPr>
            <a:ln w="28575" cap="rnd">
              <a:solidFill>
                <a:srgbClr val="0070C0"/>
              </a:solidFill>
              <a:round/>
            </a:ln>
            <a:effectLst/>
          </c:spPr>
          <c:marker>
            <c:symbol val="none"/>
          </c:marker>
          <c:cat>
            <c:numRef>
              <c:f>耕地!$P$36:$P$61</c:f>
              <c:numCache>
                <c:formatCode>General</c:formatCod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numCache>
            </c:numRef>
          </c:cat>
          <c:val>
            <c:numRef>
              <c:f>耕地!$R$36:$R$61</c:f>
              <c:numCache>
                <c:formatCode>General</c:formatCode>
                <c:ptCount val="26"/>
                <c:pt idx="0">
                  <c:v>2193</c:v>
                </c:pt>
                <c:pt idx="1">
                  <c:v>2146</c:v>
                </c:pt>
                <c:pt idx="2">
                  <c:v>2136</c:v>
                </c:pt>
                <c:pt idx="3">
                  <c:v>2136</c:v>
                </c:pt>
                <c:pt idx="4">
                  <c:v>2125</c:v>
                </c:pt>
                <c:pt idx="5">
                  <c:v>2114</c:v>
                </c:pt>
                <c:pt idx="6">
                  <c:v>2113</c:v>
                </c:pt>
                <c:pt idx="7">
                  <c:v>2100</c:v>
                </c:pt>
                <c:pt idx="8">
                  <c:v>2071</c:v>
                </c:pt>
                <c:pt idx="9">
                  <c:v>2058</c:v>
                </c:pt>
                <c:pt idx="10">
                  <c:v>2025</c:v>
                </c:pt>
                <c:pt idx="11">
                  <c:v>2010</c:v>
                </c:pt>
                <c:pt idx="12">
                  <c:v>2000</c:v>
                </c:pt>
                <c:pt idx="13">
                  <c:v>1990</c:v>
                </c:pt>
                <c:pt idx="14">
                  <c:v>1990</c:v>
                </c:pt>
                <c:pt idx="15">
                  <c:v>1960</c:v>
                </c:pt>
                <c:pt idx="16">
                  <c:v>1960</c:v>
                </c:pt>
                <c:pt idx="17">
                  <c:v>1950</c:v>
                </c:pt>
                <c:pt idx="18">
                  <c:v>1940</c:v>
                </c:pt>
                <c:pt idx="19">
                  <c:v>1940</c:v>
                </c:pt>
                <c:pt idx="20">
                  <c:v>1930</c:v>
                </c:pt>
                <c:pt idx="21">
                  <c:v>1920</c:v>
                </c:pt>
                <c:pt idx="22">
                  <c:v>1910</c:v>
                </c:pt>
                <c:pt idx="23">
                  <c:v>1900</c:v>
                </c:pt>
                <c:pt idx="24">
                  <c:v>1890</c:v>
                </c:pt>
                <c:pt idx="25">
                  <c:v>1880</c:v>
                </c:pt>
              </c:numCache>
            </c:numRef>
          </c:val>
          <c:smooth val="0"/>
          <c:extLst>
            <c:ext xmlns:c16="http://schemas.microsoft.com/office/drawing/2014/chart" uri="{C3380CC4-5D6E-409C-BE32-E72D297353CC}">
              <c16:uniqueId val="{00000001-7336-4E40-8E9A-904EAD69FFF0}"/>
            </c:ext>
          </c:extLst>
        </c:ser>
        <c:ser>
          <c:idx val="2"/>
          <c:order val="2"/>
          <c:tx>
            <c:strRef>
              <c:f>耕地!$S$35</c:f>
              <c:strCache>
                <c:ptCount val="1"/>
                <c:pt idx="0">
                  <c:v>畑</c:v>
                </c:pt>
              </c:strCache>
            </c:strRef>
          </c:tx>
          <c:spPr>
            <a:ln w="28575" cap="rnd">
              <a:solidFill>
                <a:schemeClr val="accent6"/>
              </a:solidFill>
              <a:round/>
            </a:ln>
            <a:effectLst/>
          </c:spPr>
          <c:marker>
            <c:symbol val="none"/>
          </c:marker>
          <c:cat>
            <c:numRef>
              <c:f>耕地!$P$36:$P$61</c:f>
              <c:numCache>
                <c:formatCode>General</c:formatCod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numCache>
            </c:numRef>
          </c:cat>
          <c:val>
            <c:numRef>
              <c:f>耕地!$S$36:$S$61</c:f>
              <c:numCache>
                <c:formatCode>General</c:formatCode>
                <c:ptCount val="26"/>
                <c:pt idx="0">
                  <c:v>1760</c:v>
                </c:pt>
                <c:pt idx="1">
                  <c:v>1744</c:v>
                </c:pt>
                <c:pt idx="2">
                  <c:v>1717</c:v>
                </c:pt>
                <c:pt idx="3">
                  <c:v>1705</c:v>
                </c:pt>
                <c:pt idx="4">
                  <c:v>1673</c:v>
                </c:pt>
                <c:pt idx="5">
                  <c:v>1659</c:v>
                </c:pt>
                <c:pt idx="6">
                  <c:v>1645</c:v>
                </c:pt>
                <c:pt idx="7">
                  <c:v>1642</c:v>
                </c:pt>
                <c:pt idx="8">
                  <c:v>1626</c:v>
                </c:pt>
                <c:pt idx="9">
                  <c:v>1611</c:v>
                </c:pt>
                <c:pt idx="10">
                  <c:v>1586</c:v>
                </c:pt>
                <c:pt idx="11">
                  <c:v>1552</c:v>
                </c:pt>
                <c:pt idx="12">
                  <c:v>1550</c:v>
                </c:pt>
                <c:pt idx="13">
                  <c:v>1540</c:v>
                </c:pt>
                <c:pt idx="14">
                  <c:v>1530</c:v>
                </c:pt>
                <c:pt idx="15">
                  <c:v>1510</c:v>
                </c:pt>
                <c:pt idx="16">
                  <c:v>1490</c:v>
                </c:pt>
                <c:pt idx="17">
                  <c:v>1480</c:v>
                </c:pt>
                <c:pt idx="18">
                  <c:v>1460</c:v>
                </c:pt>
                <c:pt idx="19">
                  <c:v>1450</c:v>
                </c:pt>
                <c:pt idx="20">
                  <c:v>1430</c:v>
                </c:pt>
                <c:pt idx="21">
                  <c:v>1410</c:v>
                </c:pt>
                <c:pt idx="22">
                  <c:v>1380</c:v>
                </c:pt>
                <c:pt idx="23">
                  <c:v>1340</c:v>
                </c:pt>
                <c:pt idx="24">
                  <c:v>1300</c:v>
                </c:pt>
                <c:pt idx="25">
                  <c:v>1260</c:v>
                </c:pt>
              </c:numCache>
            </c:numRef>
          </c:val>
          <c:smooth val="0"/>
          <c:extLst>
            <c:ext xmlns:c16="http://schemas.microsoft.com/office/drawing/2014/chart" uri="{C3380CC4-5D6E-409C-BE32-E72D297353CC}">
              <c16:uniqueId val="{00000002-7336-4E40-8E9A-904EAD69FFF0}"/>
            </c:ext>
          </c:extLst>
        </c:ser>
        <c:dLbls>
          <c:showLegendKey val="0"/>
          <c:showVal val="0"/>
          <c:showCatName val="0"/>
          <c:showSerName val="0"/>
          <c:showPercent val="0"/>
          <c:showBubbleSize val="0"/>
        </c:dLbls>
        <c:marker val="1"/>
        <c:smooth val="0"/>
        <c:axId val="954411856"/>
        <c:axId val="954416120"/>
      </c:lineChart>
      <c:catAx>
        <c:axId val="95441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954416120"/>
        <c:crosses val="autoZero"/>
        <c:auto val="1"/>
        <c:lblAlgn val="ctr"/>
        <c:lblOffset val="100"/>
        <c:tickLblSkip val="5"/>
        <c:tickMarkSkip val="1"/>
        <c:noMultiLvlLbl val="0"/>
      </c:catAx>
      <c:valAx>
        <c:axId val="954416120"/>
        <c:scaling>
          <c:orientation val="minMax"/>
          <c:max val="400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solidFill>
                    <a:latin typeface="+mn-lt"/>
                    <a:ea typeface="+mn-ea"/>
                    <a:cs typeface="+mn-cs"/>
                  </a:defRPr>
                </a:pPr>
                <a:r>
                  <a:rPr lang="en-US"/>
                  <a:t>ha</a:t>
                </a:r>
                <a:endParaRPr lang="ja-JP"/>
              </a:p>
            </c:rich>
          </c:tx>
          <c:layout>
            <c:manualLayout>
              <c:xMode val="edge"/>
              <c:yMode val="edge"/>
              <c:x val="2.223446895961621E-2"/>
              <c:y val="0.21917423564048197"/>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solidFill>
                  <a:latin typeface="+mn-lt"/>
                  <a:ea typeface="+mn-ea"/>
                  <a:cs typeface="+mn-cs"/>
                </a:defRPr>
              </a:pPr>
              <a:endParaRPr lang="ja-JP"/>
            </a:p>
          </c:txPr>
        </c:title>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9544118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ja-JP" altLang="en-US" sz="1800" dirty="0"/>
              <a:t>土浦市交通分担率</a:t>
            </a:r>
            <a:endParaRPr lang="en-US" altLang="ja-JP" sz="1800" dirty="0"/>
          </a:p>
        </c:rich>
      </c:tx>
      <c:layout>
        <c:manualLayout>
          <c:xMode val="edge"/>
          <c:yMode val="edge"/>
          <c:x val="0.52617773641968124"/>
          <c:y val="0.1658166748971558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explosion val="2"/>
          <c:dPt>
            <c:idx val="0"/>
            <c:bubble3D val="0"/>
            <c:spPr>
              <a:solidFill>
                <a:schemeClr val="accent2"/>
              </a:solidFill>
              <a:ln w="19050">
                <a:solidFill>
                  <a:srgbClr val="FF0000"/>
                </a:solidFill>
              </a:ln>
              <a:effectLst/>
            </c:spPr>
            <c:extLst>
              <c:ext xmlns:c16="http://schemas.microsoft.com/office/drawing/2014/chart" uri="{C3380CC4-5D6E-409C-BE32-E72D297353CC}">
                <c16:uniqueId val="{00000001-779F-45C6-B667-88979F977171}"/>
              </c:ext>
            </c:extLst>
          </c:dPt>
          <c:dPt>
            <c:idx val="1"/>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3-779F-45C6-B667-88979F977171}"/>
              </c:ext>
            </c:extLst>
          </c:dPt>
          <c:dPt>
            <c:idx val="2"/>
            <c:bubble3D val="0"/>
            <c:spPr>
              <a:solidFill>
                <a:schemeClr val="accent3">
                  <a:shade val="82000"/>
                </a:schemeClr>
              </a:solidFill>
              <a:ln w="19050">
                <a:solidFill>
                  <a:schemeClr val="lt1"/>
                </a:solidFill>
              </a:ln>
              <a:effectLst/>
            </c:spPr>
            <c:extLst>
              <c:ext xmlns:c16="http://schemas.microsoft.com/office/drawing/2014/chart" uri="{C3380CC4-5D6E-409C-BE32-E72D297353CC}">
                <c16:uniqueId val="{00000005-779F-45C6-B667-88979F977171}"/>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779F-45C6-B667-88979F977171}"/>
              </c:ext>
            </c:extLst>
          </c:dPt>
          <c:dPt>
            <c:idx val="4"/>
            <c:bubble3D val="0"/>
            <c:spPr>
              <a:solidFill>
                <a:schemeClr val="accent3">
                  <a:tint val="83000"/>
                </a:schemeClr>
              </a:solidFill>
              <a:ln w="19050">
                <a:solidFill>
                  <a:schemeClr val="lt1"/>
                </a:solidFill>
              </a:ln>
              <a:effectLst/>
            </c:spPr>
            <c:extLst>
              <c:ext xmlns:c16="http://schemas.microsoft.com/office/drawing/2014/chart" uri="{C3380CC4-5D6E-409C-BE32-E72D297353CC}">
                <c16:uniqueId val="{00000009-779F-45C6-B667-88979F977171}"/>
              </c:ext>
            </c:extLst>
          </c:dPt>
          <c:dPt>
            <c:idx val="5"/>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B-779F-45C6-B667-88979F977171}"/>
              </c:ext>
            </c:extLst>
          </c:dPt>
          <c:dPt>
            <c:idx val="6"/>
            <c:bubble3D val="0"/>
            <c:spPr>
              <a:solidFill>
                <a:schemeClr val="accent1"/>
              </a:solidFill>
              <a:ln w="19050">
                <a:solidFill>
                  <a:schemeClr val="accent1"/>
                </a:solidFill>
              </a:ln>
              <a:effectLst/>
            </c:spPr>
            <c:extLst>
              <c:ext xmlns:c16="http://schemas.microsoft.com/office/drawing/2014/chart" uri="{C3380CC4-5D6E-409C-BE32-E72D297353CC}">
                <c16:uniqueId val="{0000000D-779F-45C6-B667-88979F977171}"/>
              </c:ext>
            </c:extLst>
          </c:dPt>
          <c:dLbls>
            <c:dLbl>
              <c:idx val="0"/>
              <c:layout>
                <c:manualLayout>
                  <c:x val="-2.051981974142647E-2"/>
                  <c:y val="5.5373343684261951E-2"/>
                </c:manualLayout>
              </c:layout>
              <c:spPr>
                <a:solidFill>
                  <a:sysClr val="window" lastClr="FFFFFF"/>
                </a:solidFill>
                <a:ln w="12700">
                  <a:solidFill>
                    <a:srgbClr val="C00000"/>
                  </a:solid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accent2">
                          <a:lumMod val="75000"/>
                        </a:schemeClr>
                      </a:solidFill>
                      <a:latin typeface="+mn-lt"/>
                      <a:ea typeface="+mn-ea"/>
                      <a:cs typeface="+mn-cs"/>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layout>
                    <c:manualLayout>
                      <c:w val="0.3656654646969873"/>
                      <c:h val="0.13670473360158084"/>
                    </c:manualLayout>
                  </c15:layout>
                </c:ext>
                <c:ext xmlns:c16="http://schemas.microsoft.com/office/drawing/2014/chart" uri="{C3380CC4-5D6E-409C-BE32-E72D297353CC}">
                  <c16:uniqueId val="{00000001-779F-45C6-B667-88979F977171}"/>
                </c:ext>
              </c:extLst>
            </c:dLbl>
            <c:dLbl>
              <c:idx val="1"/>
              <c:delete val="1"/>
              <c:extLst>
                <c:ext xmlns:c15="http://schemas.microsoft.com/office/drawing/2012/chart" uri="{CE6537A1-D6FC-4f65-9D91-7224C49458BB}"/>
                <c:ext xmlns:c16="http://schemas.microsoft.com/office/drawing/2014/chart" uri="{C3380CC4-5D6E-409C-BE32-E72D297353CC}">
                  <c16:uniqueId val="{00000003-779F-45C6-B667-88979F977171}"/>
                </c:ext>
              </c:extLst>
            </c:dLbl>
            <c:dLbl>
              <c:idx val="2"/>
              <c:delete val="1"/>
              <c:extLst>
                <c:ext xmlns:c15="http://schemas.microsoft.com/office/drawing/2012/chart" uri="{CE6537A1-D6FC-4f65-9D91-7224C49458BB}"/>
                <c:ext xmlns:c16="http://schemas.microsoft.com/office/drawing/2014/chart" uri="{C3380CC4-5D6E-409C-BE32-E72D297353CC}">
                  <c16:uniqueId val="{00000005-779F-45C6-B667-88979F977171}"/>
                </c:ext>
              </c:extLst>
            </c:dLbl>
            <c:dLbl>
              <c:idx val="3"/>
              <c:delete val="1"/>
              <c:extLst>
                <c:ext xmlns:c15="http://schemas.microsoft.com/office/drawing/2012/chart" uri="{CE6537A1-D6FC-4f65-9D91-7224C49458BB}"/>
                <c:ext xmlns:c16="http://schemas.microsoft.com/office/drawing/2014/chart" uri="{C3380CC4-5D6E-409C-BE32-E72D297353CC}">
                  <c16:uniqueId val="{00000007-779F-45C6-B667-88979F977171}"/>
                </c:ext>
              </c:extLst>
            </c:dLbl>
            <c:dLbl>
              <c:idx val="4"/>
              <c:delete val="1"/>
              <c:extLst>
                <c:ext xmlns:c15="http://schemas.microsoft.com/office/drawing/2012/chart" uri="{CE6537A1-D6FC-4f65-9D91-7224C49458BB}"/>
                <c:ext xmlns:c16="http://schemas.microsoft.com/office/drawing/2014/chart" uri="{C3380CC4-5D6E-409C-BE32-E72D297353CC}">
                  <c16:uniqueId val="{00000009-779F-45C6-B667-88979F977171}"/>
                </c:ext>
              </c:extLst>
            </c:dLbl>
            <c:dLbl>
              <c:idx val="5"/>
              <c:delete val="1"/>
              <c:extLst>
                <c:ext xmlns:c15="http://schemas.microsoft.com/office/drawing/2012/chart" uri="{CE6537A1-D6FC-4f65-9D91-7224C49458BB}"/>
                <c:ext xmlns:c16="http://schemas.microsoft.com/office/drawing/2014/chart" uri="{C3380CC4-5D6E-409C-BE32-E72D297353CC}">
                  <c16:uniqueId val="{0000000B-779F-45C6-B667-88979F977171}"/>
                </c:ext>
              </c:extLst>
            </c:dLbl>
            <c:dLbl>
              <c:idx val="6"/>
              <c:layout>
                <c:manualLayout>
                  <c:x val="-0.24187867860881704"/>
                  <c:y val="9.1744487233145766E-2"/>
                </c:manualLayout>
              </c:layout>
              <c:spPr>
                <a:solidFill>
                  <a:sysClr val="window" lastClr="FFFFFF"/>
                </a:solidFill>
                <a:ln w="19050">
                  <a:solidFill>
                    <a:srgbClr val="4472C4">
                      <a:lumMod val="75000"/>
                    </a:srgbClr>
                  </a:solidFill>
                </a:ln>
                <a:effectLst/>
              </c:spPr>
              <c:txPr>
                <a:bodyPr rot="0" spcFirstLastPara="1" vertOverflow="clip" horzOverflow="clip" vert="horz" wrap="square" lIns="38100" tIns="19050" rIns="38100" bIns="19050" anchor="ctr" anchorCtr="1">
                  <a:noAutofit/>
                </a:bodyPr>
                <a:lstStyle/>
                <a:p>
                  <a:pPr>
                    <a:defRPr sz="2000" b="0" i="0" u="none" strike="noStrike" kern="1200" baseline="0">
                      <a:solidFill>
                        <a:schemeClr val="accent1"/>
                      </a:solidFill>
                      <a:latin typeface="+mn-lt"/>
                      <a:ea typeface="+mn-ea"/>
                      <a:cs typeface="+mn-cs"/>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layout>
                    <c:manualLayout>
                      <c:w val="0.40934000232639289"/>
                      <c:h val="0.13887049639076443"/>
                    </c:manualLayout>
                  </c15:layout>
                </c:ext>
                <c:ext xmlns:c16="http://schemas.microsoft.com/office/drawing/2014/chart" uri="{C3380CC4-5D6E-409C-BE32-E72D297353CC}">
                  <c16:uniqueId val="{0000000D-779F-45C6-B667-88979F977171}"/>
                </c:ext>
              </c:extLst>
            </c:dLbl>
            <c:spPr>
              <a:solidFill>
                <a:sysClr val="window" lastClr="FFFFFF"/>
              </a:solidFill>
              <a:ln>
                <a:solidFill>
                  <a:schemeClr val="accent1"/>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accent2">
                        <a:lumMod val="75000"/>
                      </a:schemeClr>
                    </a:solidFill>
                    <a:latin typeface="+mn-lt"/>
                    <a:ea typeface="+mn-ea"/>
                    <a:cs typeface="+mn-cs"/>
                  </a:defRPr>
                </a:pPr>
                <a:endParaRPr lang="ja-JP"/>
              </a:p>
            </c:txPr>
            <c:showLegendKey val="0"/>
            <c:showVal val="0"/>
            <c:showCatName val="0"/>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Sheet1!$A$1:$A$7</c:f>
              <c:strCache>
                <c:ptCount val="7"/>
                <c:pt idx="0">
                  <c:v>自動車</c:v>
                </c:pt>
                <c:pt idx="1">
                  <c:v>徒歩</c:v>
                </c:pt>
                <c:pt idx="2">
                  <c:v>自転車</c:v>
                </c:pt>
                <c:pt idx="3">
                  <c:v>鉄道</c:v>
                </c:pt>
                <c:pt idx="4">
                  <c:v>不明</c:v>
                </c:pt>
                <c:pt idx="5">
                  <c:v>二輪車</c:v>
                </c:pt>
                <c:pt idx="6">
                  <c:v>路線バス</c:v>
                </c:pt>
              </c:strCache>
            </c:strRef>
          </c:cat>
          <c:val>
            <c:numRef>
              <c:f>Sheet1!$B$1:$B$7</c:f>
              <c:numCache>
                <c:formatCode>0%</c:formatCode>
                <c:ptCount val="7"/>
                <c:pt idx="0">
                  <c:v>0.67</c:v>
                </c:pt>
                <c:pt idx="1">
                  <c:v>0.11</c:v>
                </c:pt>
                <c:pt idx="2">
                  <c:v>0.09</c:v>
                </c:pt>
                <c:pt idx="3">
                  <c:v>7.0000000000000007E-2</c:v>
                </c:pt>
                <c:pt idx="4">
                  <c:v>0.03</c:v>
                </c:pt>
                <c:pt idx="5">
                  <c:v>0.02</c:v>
                </c:pt>
                <c:pt idx="6">
                  <c:v>0.01</c:v>
                </c:pt>
              </c:numCache>
            </c:numRef>
          </c:val>
          <c:extLst>
            <c:ext xmlns:c16="http://schemas.microsoft.com/office/drawing/2014/chart" uri="{C3380CC4-5D6E-409C-BE32-E72D297353CC}">
              <c16:uniqueId val="{0000000E-779F-45C6-B667-88979F97717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574138116116215"/>
          <c:y val="7.8829630077524651E-2"/>
          <c:w val="0.67079540216336586"/>
          <c:h val="0.66319995924768915"/>
        </c:manualLayout>
      </c:layout>
      <c:barChart>
        <c:barDir val="col"/>
        <c:grouping val="clustered"/>
        <c:varyColors val="0"/>
        <c:ser>
          <c:idx val="0"/>
          <c:order val="0"/>
          <c:spPr>
            <a:solidFill>
              <a:srgbClr val="4472C4"/>
            </a:solidFill>
            <a:ln>
              <a:noFill/>
            </a:ln>
            <a:effectLst/>
          </c:spPr>
          <c:invertIfNegative val="0"/>
          <c:cat>
            <c:strRef>
              <c:f>Sheet1!$A$2:$A$3</c:f>
              <c:strCache>
                <c:ptCount val="2"/>
                <c:pt idx="0">
                  <c:v>2008年</c:v>
                </c:pt>
                <c:pt idx="1">
                  <c:v>2017年</c:v>
                </c:pt>
              </c:strCache>
            </c:strRef>
          </c:cat>
          <c:val>
            <c:numRef>
              <c:f>Sheet1!$B$2:$B$3</c:f>
              <c:numCache>
                <c:formatCode>General</c:formatCode>
                <c:ptCount val="2"/>
                <c:pt idx="0">
                  <c:v>200</c:v>
                </c:pt>
                <c:pt idx="1">
                  <c:v>500</c:v>
                </c:pt>
              </c:numCache>
            </c:numRef>
          </c:val>
          <c:extLst>
            <c:ext xmlns:c16="http://schemas.microsoft.com/office/drawing/2014/chart" uri="{C3380CC4-5D6E-409C-BE32-E72D297353CC}">
              <c16:uniqueId val="{00000000-4922-41C6-845F-F7AF46C4734E}"/>
            </c:ext>
          </c:extLst>
        </c:ser>
        <c:dLbls>
          <c:showLegendKey val="0"/>
          <c:showVal val="0"/>
          <c:showCatName val="0"/>
          <c:showSerName val="0"/>
          <c:showPercent val="0"/>
          <c:showBubbleSize val="0"/>
        </c:dLbls>
        <c:gapWidth val="219"/>
        <c:overlap val="-27"/>
        <c:axId val="543475344"/>
        <c:axId val="543472016"/>
      </c:barChart>
      <c:catAx>
        <c:axId val="54347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543472016"/>
        <c:crosses val="autoZero"/>
        <c:auto val="1"/>
        <c:lblAlgn val="ctr"/>
        <c:lblOffset val="100"/>
        <c:noMultiLvlLbl val="0"/>
      </c:catAx>
      <c:valAx>
        <c:axId val="543472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543475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建築費用比較</a:t>
            </a:r>
            <a:endParaRPr lang="en-US" altLang="ja-JP"/>
          </a:p>
        </c:rich>
      </c:tx>
      <c:overlay val="0"/>
      <c:spPr>
        <a:noFill/>
        <a:ln>
          <a:noFill/>
        </a:ln>
        <a:effectLst/>
      </c:spPr>
    </c:title>
    <c:autoTitleDeleted val="0"/>
    <c:plotArea>
      <c:layout/>
      <c:barChart>
        <c:barDir val="col"/>
        <c:grouping val="clustered"/>
        <c:varyColors val="0"/>
        <c:ser>
          <c:idx val="0"/>
          <c:order val="0"/>
          <c:tx>
            <c:strRef>
              <c:f>Sheet1!$B$1</c:f>
              <c:strCache>
                <c:ptCount val="1"/>
                <c:pt idx="0">
                  <c:v>金額(万円)</c:v>
                </c:pt>
              </c:strCache>
            </c:strRef>
          </c:tx>
          <c:spPr>
            <a:solidFill>
              <a:schemeClr val="accent1"/>
            </a:solidFill>
            <a:ln>
              <a:noFill/>
            </a:ln>
            <a:effectLst/>
          </c:spPr>
          <c:invertIfNegative val="0"/>
          <c:dLbls>
            <c:dLbl>
              <c:idx val="0"/>
              <c:tx>
                <c:rich>
                  <a:bodyPr/>
                  <a:lstStyle/>
                  <a:p>
                    <a:fld id="{2DB642D0-0ECA-4F69-B55D-92B63B4A31A7}" type="VALUE">
                      <a:rPr lang="en-US" altLang="ja-JP" sz="1800"/>
                      <a:pPr/>
                      <a:t>[値]</a:t>
                    </a:fld>
                    <a:endParaRPr lang="ja-JP" alt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33C-4216-99C8-618E05C86C2A}"/>
                </c:ext>
              </c:extLst>
            </c:dLbl>
            <c:dLbl>
              <c:idx val="1"/>
              <c:layout>
                <c:manualLayout>
                  <c:x val="1.0936132973192011E-7"/>
                  <c:y val="3.3541701881051843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2367906F-C075-4F63-A439-FD37EC8BB23D}" type="VALUE">
                      <a:rPr lang="en-US" altLang="ja-JP" sz="2400" b="1">
                        <a:solidFill>
                          <a:srgbClr val="FF0000"/>
                        </a:solidFill>
                      </a:rPr>
                      <a:pPr>
                        <a:defRPr sz="900" b="0" i="0" u="none" strike="noStrike" kern="1200" baseline="0">
                          <a:solidFill>
                            <a:schemeClr val="tx1">
                              <a:lumMod val="75000"/>
                              <a:lumOff val="25000"/>
                            </a:schemeClr>
                          </a:solidFill>
                          <a:latin typeface="+mn-lt"/>
                          <a:ea typeface="+mn-ea"/>
                          <a:cs typeface="+mn-cs"/>
                        </a:defRPr>
                      </a:pPr>
                      <a:t>[値]</a:t>
                    </a:fld>
                    <a:endParaRPr lang="ja-JP" altLang="en-US"/>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51111111111111"/>
                      <c:h val="0.22235771376137928"/>
                    </c:manualLayout>
                  </c15:layout>
                  <c15:dlblFieldTable/>
                  <c15:showDataLabelsRange val="0"/>
                </c:ext>
                <c:ext xmlns:c16="http://schemas.microsoft.com/office/drawing/2014/chart" uri="{C3380CC4-5D6E-409C-BE32-E72D297353CC}">
                  <c16:uniqueId val="{00000001-633C-4216-99C8-618E05C86C2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1施設当たり平均建築資金</c:v>
                </c:pt>
                <c:pt idx="1">
                  <c:v>本事業改修費</c:v>
                </c:pt>
              </c:strCache>
            </c:strRef>
          </c:cat>
          <c:val>
            <c:numRef>
              <c:f>Sheet1!$B$2:$B$3</c:f>
              <c:numCache>
                <c:formatCode>General</c:formatCode>
                <c:ptCount val="2"/>
                <c:pt idx="0">
                  <c:v>75500</c:v>
                </c:pt>
                <c:pt idx="1">
                  <c:v>22000</c:v>
                </c:pt>
              </c:numCache>
            </c:numRef>
          </c:val>
          <c:extLst>
            <c:ext xmlns:c16="http://schemas.microsoft.com/office/drawing/2014/chart" uri="{C3380CC4-5D6E-409C-BE32-E72D297353CC}">
              <c16:uniqueId val="{00000002-633C-4216-99C8-618E05C86C2A}"/>
            </c:ext>
          </c:extLst>
        </c:ser>
        <c:dLbls>
          <c:showLegendKey val="0"/>
          <c:showVal val="0"/>
          <c:showCatName val="0"/>
          <c:showSerName val="0"/>
          <c:showPercent val="0"/>
          <c:showBubbleSize val="0"/>
        </c:dLbls>
        <c:gapWidth val="219"/>
        <c:overlap val="-27"/>
        <c:axId val="512991648"/>
        <c:axId val="512994392"/>
      </c:barChart>
      <c:catAx>
        <c:axId val="51299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512994392"/>
        <c:crosses val="autoZero"/>
        <c:auto val="1"/>
        <c:lblAlgn val="ctr"/>
        <c:lblOffset val="100"/>
        <c:noMultiLvlLbl val="0"/>
      </c:catAx>
      <c:valAx>
        <c:axId val="512994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512991648"/>
        <c:crosses val="autoZero"/>
        <c:crossBetween val="between"/>
        <c:majorUnit val="20000"/>
      </c:valAx>
      <c:spPr>
        <a:noFill/>
        <a:ln>
          <a:no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ltLang="ja-JP" sz="1400" b="1" i="0" u="none" strike="noStrike" baseline="0" dirty="0">
                <a:solidFill>
                  <a:schemeClr val="tx1"/>
                </a:solidFill>
                <a:effectLst/>
              </a:rPr>
              <a:t>H21 </a:t>
            </a:r>
            <a:r>
              <a:rPr lang="ja-JP" altLang="en-US" sz="1400" b="1" i="0" u="none" strike="noStrike" baseline="0" dirty="0">
                <a:solidFill>
                  <a:schemeClr val="tx1"/>
                </a:solidFill>
                <a:effectLst/>
              </a:rPr>
              <a:t>道路種類別死傷事故率</a:t>
            </a:r>
            <a:endParaRPr lang="en-US" altLang="ja-JP" sz="1400" b="1" i="0" u="none" strike="noStrike" baseline="0" dirty="0">
              <a:solidFill>
                <a:schemeClr val="tx1"/>
              </a:solidFill>
              <a:effectLst/>
            </a:endParaRPr>
          </a:p>
          <a:p>
            <a:pPr>
              <a:defRPr>
                <a:solidFill>
                  <a:schemeClr val="tx1"/>
                </a:solidFill>
              </a:defRPr>
            </a:pPr>
            <a:r>
              <a:rPr lang="en-US" altLang="ja-JP" sz="1400" b="0" i="0" u="none" strike="noStrike" baseline="0" dirty="0">
                <a:solidFill>
                  <a:schemeClr val="tx1"/>
                </a:solidFill>
                <a:effectLst/>
              </a:rPr>
              <a:t>(</a:t>
            </a:r>
            <a:r>
              <a:rPr lang="ja-JP" altLang="en-US" sz="1400" b="0" i="0" u="none" strike="noStrike" baseline="0" dirty="0">
                <a:solidFill>
                  <a:schemeClr val="tx1"/>
                </a:solidFill>
                <a:effectLst/>
              </a:rPr>
              <a:t>件数</a:t>
            </a:r>
            <a:r>
              <a:rPr lang="en-US" altLang="ja-JP" sz="1400" b="0" i="0" u="none" strike="noStrike" baseline="0" dirty="0">
                <a:solidFill>
                  <a:schemeClr val="tx1"/>
                </a:solidFill>
                <a:effectLst/>
              </a:rPr>
              <a:t>/</a:t>
            </a:r>
            <a:r>
              <a:rPr lang="ja-JP" altLang="en-US" sz="1400" b="0" i="0" u="none" strike="noStrike" baseline="0" dirty="0">
                <a:solidFill>
                  <a:schemeClr val="tx1"/>
                </a:solidFill>
                <a:effectLst/>
              </a:rPr>
              <a:t>億台･キロ</a:t>
            </a:r>
            <a:r>
              <a:rPr lang="en-US" altLang="ja-JP" sz="1400" b="0" i="0" u="none" strike="noStrike" baseline="0" dirty="0">
                <a:solidFill>
                  <a:schemeClr val="tx1"/>
                </a:solidFill>
                <a:effectLst/>
              </a:rPr>
              <a:t>)</a:t>
            </a:r>
            <a:endParaRPr lang="ja-JP" altLang="en-US" sz="1400" b="0" dirty="0">
              <a:solidFill>
                <a:schemeClr val="tx1"/>
              </a:solidFill>
            </a:endParaRPr>
          </a:p>
        </c:rich>
      </c:tx>
      <c:layout>
        <c:manualLayout>
          <c:xMode val="edge"/>
          <c:yMode val="edge"/>
          <c:x val="0.23549258511218088"/>
          <c:y val="5.667304944902389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9.0870467449201367E-2"/>
          <c:y val="0.23186213633123154"/>
          <c:w val="0.87409253679386156"/>
          <c:h val="0.67655178521236581"/>
        </c:manualLayout>
      </c:layout>
      <c:barChart>
        <c:barDir val="col"/>
        <c:grouping val="clustered"/>
        <c:varyColors val="0"/>
        <c:ser>
          <c:idx val="0"/>
          <c:order val="0"/>
          <c:spPr>
            <a:solidFill>
              <a:schemeClr val="accent1">
                <a:lumMod val="60000"/>
                <a:lumOff val="40000"/>
              </a:schemeClr>
            </a:solidFill>
            <a:ln w="19050">
              <a:solidFill>
                <a:schemeClr val="accent1">
                  <a:lumMod val="75000"/>
                </a:schemeClr>
              </a:solidFill>
            </a:ln>
            <a:effectLst/>
          </c:spPr>
          <c:invertIfNegative val="0"/>
          <c:dLbls>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8C-444D-9C1E-5F1296A0201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Sheet1!$A$6:$C$6</c:f>
              <c:strCache>
                <c:ptCount val="3"/>
                <c:pt idx="0">
                  <c:v>生活道路</c:v>
                </c:pt>
                <c:pt idx="1">
                  <c:v>幹線道路</c:v>
                </c:pt>
                <c:pt idx="2">
                  <c:v>自動車専用道路</c:v>
                </c:pt>
              </c:strCache>
            </c:strRef>
          </c:cat>
          <c:val>
            <c:numRef>
              <c:f>Sheet1!$A$7:$C$7</c:f>
              <c:numCache>
                <c:formatCode>General</c:formatCode>
                <c:ptCount val="3"/>
                <c:pt idx="0">
                  <c:v>198</c:v>
                </c:pt>
                <c:pt idx="1">
                  <c:v>82</c:v>
                </c:pt>
                <c:pt idx="2">
                  <c:v>10</c:v>
                </c:pt>
              </c:numCache>
            </c:numRef>
          </c:val>
          <c:extLst>
            <c:ext xmlns:c16="http://schemas.microsoft.com/office/drawing/2014/chart" uri="{C3380CC4-5D6E-409C-BE32-E72D297353CC}">
              <c16:uniqueId val="{00000001-218C-444D-9C1E-5F1296A0201B}"/>
            </c:ext>
          </c:extLst>
        </c:ser>
        <c:dLbls>
          <c:showLegendKey val="0"/>
          <c:showVal val="0"/>
          <c:showCatName val="0"/>
          <c:showSerName val="0"/>
          <c:showPercent val="0"/>
          <c:showBubbleSize val="0"/>
        </c:dLbls>
        <c:gapWidth val="30"/>
        <c:axId val="536936143"/>
        <c:axId val="528335887"/>
      </c:barChart>
      <c:catAx>
        <c:axId val="536936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j-ea"/>
                <a:ea typeface="+mj-ea"/>
                <a:cs typeface="+mn-cs"/>
              </a:defRPr>
            </a:pPr>
            <a:endParaRPr lang="ja-JP"/>
          </a:p>
        </c:txPr>
        <c:crossAx val="528335887"/>
        <c:crosses val="autoZero"/>
        <c:auto val="1"/>
        <c:lblAlgn val="ctr"/>
        <c:lblOffset val="100"/>
        <c:noMultiLvlLbl val="0"/>
      </c:catAx>
      <c:valAx>
        <c:axId val="5283358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36936143"/>
        <c:crosses val="autoZero"/>
        <c:crossBetween val="between"/>
      </c:valAx>
      <c:spPr>
        <a:noFill/>
        <a:ln>
          <a:noFill/>
        </a:ln>
        <a:effectLst/>
      </c:spPr>
    </c:plotArea>
    <c:plotVisOnly val="1"/>
    <c:dispBlanksAs val="gap"/>
    <c:showDLblsOverMax val="0"/>
  </c:chart>
  <c:spPr>
    <a:solidFill>
      <a:schemeClr val="bg1"/>
    </a:solidFill>
    <a:ln>
      <a:noFill/>
    </a:ln>
    <a:effectLst>
      <a:outerShdw blurRad="50800" dist="38100" dir="2700000" algn="tl" rotWithShape="0">
        <a:prstClr val="black">
          <a:alpha val="40000"/>
        </a:prstClr>
      </a:outerShdw>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国道</a:t>
            </a:r>
            <a:r>
              <a:rPr lang="en-US" altLang="ja-JP"/>
              <a:t>6</a:t>
            </a:r>
            <a:r>
              <a:rPr lang="ja-JP" altLang="en-US"/>
              <a:t>号線</a:t>
            </a:r>
            <a:r>
              <a:rPr lang="en-US" altLang="ja-JP"/>
              <a:t>(</a:t>
            </a:r>
            <a:r>
              <a:rPr lang="ja-JP" altLang="en-US"/>
              <a:t>荒川沖駅付近</a:t>
            </a:r>
            <a:r>
              <a:rPr lang="en-US" altLang="ja-JP"/>
              <a:t>2.3km</a:t>
            </a:r>
            <a:r>
              <a:rPr lang="ja-JP" altLang="en-US"/>
              <a:t>区間</a:t>
            </a:r>
            <a:r>
              <a:rPr lang="en-US" altLang="ja-JP"/>
              <a:t>)</a:t>
            </a:r>
            <a:endParaRPr lang="ja-JP"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v>土浦→牛久</c:v>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5">
                        <a:lumMod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茨城県!$S$6:$AD$7</c:f>
              <c:strCache>
                <c:ptCount val="12"/>
                <c:pt idx="0">
                  <c:v>7時台</c:v>
                </c:pt>
                <c:pt idx="1">
                  <c:v>8時台</c:v>
                </c:pt>
                <c:pt idx="2">
                  <c:v>9時台</c:v>
                </c:pt>
                <c:pt idx="3">
                  <c:v>10時台</c:v>
                </c:pt>
                <c:pt idx="4">
                  <c:v>11時台</c:v>
                </c:pt>
                <c:pt idx="5">
                  <c:v>12時台</c:v>
                </c:pt>
                <c:pt idx="6">
                  <c:v>13時台</c:v>
                </c:pt>
                <c:pt idx="7">
                  <c:v>14時台</c:v>
                </c:pt>
                <c:pt idx="8">
                  <c:v>15時台</c:v>
                </c:pt>
                <c:pt idx="9">
                  <c:v>16時台</c:v>
                </c:pt>
                <c:pt idx="10">
                  <c:v>17時台</c:v>
                </c:pt>
                <c:pt idx="11">
                  <c:v>18時台</c:v>
                </c:pt>
              </c:strCache>
            </c:strRef>
          </c:cat>
          <c:val>
            <c:numRef>
              <c:f>茨城県!$S$780:$AD$780</c:f>
              <c:numCache>
                <c:formatCode>General</c:formatCode>
                <c:ptCount val="12"/>
                <c:pt idx="0">
                  <c:v>678</c:v>
                </c:pt>
                <c:pt idx="1">
                  <c:v>593</c:v>
                </c:pt>
                <c:pt idx="2">
                  <c:v>402</c:v>
                </c:pt>
                <c:pt idx="3">
                  <c:v>409</c:v>
                </c:pt>
                <c:pt idx="4">
                  <c:v>309</c:v>
                </c:pt>
                <c:pt idx="5">
                  <c:v>308</c:v>
                </c:pt>
                <c:pt idx="6">
                  <c:v>328</c:v>
                </c:pt>
                <c:pt idx="7">
                  <c:v>351</c:v>
                </c:pt>
                <c:pt idx="8">
                  <c:v>342</c:v>
                </c:pt>
                <c:pt idx="9">
                  <c:v>351</c:v>
                </c:pt>
                <c:pt idx="10">
                  <c:v>501</c:v>
                </c:pt>
                <c:pt idx="11">
                  <c:v>425</c:v>
                </c:pt>
              </c:numCache>
            </c:numRef>
          </c:val>
          <c:smooth val="0"/>
          <c:extLst>
            <c:ext xmlns:c16="http://schemas.microsoft.com/office/drawing/2014/chart" uri="{C3380CC4-5D6E-409C-BE32-E72D297353CC}">
              <c16:uniqueId val="{00000000-7076-4F8D-BEE9-09C238589A3F}"/>
            </c:ext>
          </c:extLst>
        </c:ser>
        <c:ser>
          <c:idx val="1"/>
          <c:order val="1"/>
          <c:tx>
            <c:v>牛久→土浦</c:v>
          </c:tx>
          <c:spPr>
            <a:ln w="28575" cap="rnd">
              <a:solidFill>
                <a:schemeClr val="accent2"/>
              </a:solidFill>
              <a:round/>
            </a:ln>
            <a:effectLst/>
          </c:spPr>
          <c:marker>
            <c:symbol val="none"/>
          </c:marker>
          <c:dLbls>
            <c:dLbl>
              <c:idx val="4"/>
              <c:layout>
                <c:manualLayout>
                  <c:x val="-4.2611111111111162E-2"/>
                  <c:y val="5.55555555555555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76-4F8D-BEE9-09C238589A3F}"/>
                </c:ext>
              </c:extLst>
            </c:dLbl>
            <c:dLbl>
              <c:idx val="5"/>
              <c:layout>
                <c:manualLayout>
                  <c:x val="-4.2611111111111211E-2"/>
                  <c:y val="5.0925925925925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76-4F8D-BEE9-09C238589A3F}"/>
                </c:ext>
              </c:extLst>
            </c:dLbl>
            <c:dLbl>
              <c:idx val="8"/>
              <c:layout>
                <c:manualLayout>
                  <c:x val="-4.2611111111111113E-2"/>
                  <c:y val="-3.70370370370370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076-4F8D-BEE9-09C238589A3F}"/>
                </c:ext>
              </c:extLst>
            </c:dLbl>
            <c:dLbl>
              <c:idx val="10"/>
              <c:layout>
                <c:manualLayout>
                  <c:x val="-4.2611111111111009E-2"/>
                  <c:y val="4.6296296296296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076-4F8D-BEE9-09C238589A3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lumMod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茨城県!$S$782:$AD$782</c:f>
              <c:numCache>
                <c:formatCode>General</c:formatCode>
                <c:ptCount val="12"/>
                <c:pt idx="0">
                  <c:v>556</c:v>
                </c:pt>
                <c:pt idx="1">
                  <c:v>437</c:v>
                </c:pt>
                <c:pt idx="2">
                  <c:v>283</c:v>
                </c:pt>
                <c:pt idx="3">
                  <c:v>310</c:v>
                </c:pt>
                <c:pt idx="4">
                  <c:v>301</c:v>
                </c:pt>
                <c:pt idx="5">
                  <c:v>300</c:v>
                </c:pt>
                <c:pt idx="6">
                  <c:v>279</c:v>
                </c:pt>
                <c:pt idx="7">
                  <c:v>293</c:v>
                </c:pt>
                <c:pt idx="8">
                  <c:v>369</c:v>
                </c:pt>
                <c:pt idx="9">
                  <c:v>414</c:v>
                </c:pt>
                <c:pt idx="10">
                  <c:v>492</c:v>
                </c:pt>
                <c:pt idx="11">
                  <c:v>504</c:v>
                </c:pt>
              </c:numCache>
            </c:numRef>
          </c:val>
          <c:smooth val="0"/>
          <c:extLst>
            <c:ext xmlns:c16="http://schemas.microsoft.com/office/drawing/2014/chart" uri="{C3380CC4-5D6E-409C-BE32-E72D297353CC}">
              <c16:uniqueId val="{00000005-7076-4F8D-BEE9-09C238589A3F}"/>
            </c:ext>
          </c:extLst>
        </c:ser>
        <c:dLbls>
          <c:dLblPos val="ctr"/>
          <c:showLegendKey val="0"/>
          <c:showVal val="1"/>
          <c:showCatName val="0"/>
          <c:showSerName val="0"/>
          <c:showPercent val="0"/>
          <c:showBubbleSize val="0"/>
        </c:dLbls>
        <c:smooth val="0"/>
        <c:axId val="1624056799"/>
        <c:axId val="1624057215"/>
      </c:lineChart>
      <c:catAx>
        <c:axId val="1624056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24057215"/>
        <c:crosses val="autoZero"/>
        <c:auto val="1"/>
        <c:lblAlgn val="ctr"/>
        <c:lblOffset val="100"/>
        <c:noMultiLvlLbl val="0"/>
      </c:catAx>
      <c:valAx>
        <c:axId val="1624057215"/>
        <c:scaling>
          <c:orientation val="minMax"/>
          <c:max val="7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24056799"/>
        <c:crosses val="autoZero"/>
        <c:crossBetween val="between"/>
        <c:maj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石岡田伏土浦線</a:t>
            </a:r>
            <a:r>
              <a:rPr lang="en-US" altLang="ja-JP"/>
              <a:t>(</a:t>
            </a:r>
            <a:r>
              <a:rPr lang="ja-JP" altLang="en-US"/>
              <a:t>おおつ野付近</a:t>
            </a:r>
            <a:r>
              <a:rPr lang="en-US" altLang="ja-JP"/>
              <a:t>4km</a:t>
            </a:r>
            <a:r>
              <a:rPr lang="ja-JP" altLang="en-US"/>
              <a:t>区間</a:t>
            </a:r>
            <a:r>
              <a:rPr lang="en-US" altLang="ja-JP"/>
              <a:t>)</a:t>
            </a:r>
            <a:endParaRPr lang="ja-JP"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1"/>
          <c:order val="0"/>
          <c:tx>
            <c:v>かすみがうら→土浦</c:v>
          </c:tx>
          <c:spPr>
            <a:ln w="28575" cap="rnd">
              <a:solidFill>
                <a:schemeClr val="accent2"/>
              </a:solidFill>
              <a:round/>
            </a:ln>
            <a:effectLst/>
          </c:spPr>
          <c:marker>
            <c:symbol val="none"/>
          </c:marker>
          <c:dLbls>
            <c:dLbl>
              <c:idx val="0"/>
              <c:layout>
                <c:manualLayout>
                  <c:x val="-5.0333333333333348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DC2-45BF-8692-2813591A2C52}"/>
                </c:ext>
              </c:extLst>
            </c:dLbl>
            <c:dLbl>
              <c:idx val="1"/>
              <c:layout>
                <c:manualLayout>
                  <c:x val="-4.4777777777777777E-2"/>
                  <c:y val="-8.4875562720133283E-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DC2-45BF-8692-2813591A2C52}"/>
                </c:ext>
              </c:extLst>
            </c:dLbl>
            <c:dLbl>
              <c:idx val="2"/>
              <c:layout>
                <c:manualLayout>
                  <c:x val="-4.2000000000000003E-2"/>
                  <c:y val="4.629629629629629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DC2-45BF-8692-2813591A2C52}"/>
                </c:ext>
              </c:extLst>
            </c:dLbl>
            <c:dLbl>
              <c:idx val="3"/>
              <c:layout>
                <c:manualLayout>
                  <c:x val="-4.7555555555555608E-2"/>
                  <c:y val="-8.4875562720133283E-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DC2-45BF-8692-2813591A2C52}"/>
                </c:ext>
              </c:extLst>
            </c:dLbl>
            <c:dLbl>
              <c:idx val="4"/>
              <c:layout>
                <c:manualLayout>
                  <c:x val="-4.4777777777777777E-2"/>
                  <c:y val="-4.629629629629714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DC2-45BF-8692-2813591A2C52}"/>
                </c:ext>
              </c:extLst>
            </c:dLbl>
            <c:dLbl>
              <c:idx val="5"/>
              <c:layout>
                <c:manualLayout>
                  <c:x val="-3.9222222222222221E-2"/>
                  <c:y val="-4.629629629629629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DC2-45BF-8692-2813591A2C52}"/>
                </c:ext>
              </c:extLst>
            </c:dLbl>
            <c:dLbl>
              <c:idx val="6"/>
              <c:layout>
                <c:manualLayout>
                  <c:x val="-5.0333333333333334E-2"/>
                  <c:y val="-4.629629629629544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DC2-45BF-8692-2813591A2C52}"/>
                </c:ext>
              </c:extLst>
            </c:dLbl>
            <c:dLbl>
              <c:idx val="7"/>
              <c:layout>
                <c:manualLayout>
                  <c:x val="-4.7555555555555552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DC2-45BF-8692-2813591A2C52}"/>
                </c:ext>
              </c:extLst>
            </c:dLbl>
            <c:dLbl>
              <c:idx val="8"/>
              <c:layout>
                <c:manualLayout>
                  <c:x val="-5.0333333333333334E-2"/>
                  <c:y val="-4.629629629629714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DC2-45BF-8692-2813591A2C52}"/>
                </c:ext>
              </c:extLst>
            </c:dLbl>
            <c:dLbl>
              <c:idx val="9"/>
              <c:layout>
                <c:manualLayout>
                  <c:x val="-4.20000000000001E-2"/>
                  <c:y val="-9.259259259259258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DC2-45BF-8692-2813591A2C52}"/>
                </c:ext>
              </c:extLst>
            </c:dLbl>
            <c:dLbl>
              <c:idx val="10"/>
              <c:layout>
                <c:manualLayout>
                  <c:x val="-4.7555555555555552E-2"/>
                  <c:y val="-1.85185185185185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DC2-45BF-8692-2813591A2C52}"/>
                </c:ext>
              </c:extLst>
            </c:dLbl>
            <c:dLbl>
              <c:idx val="11"/>
              <c:layout>
                <c:manualLayout>
                  <c:x val="-4.4777777777777882E-2"/>
                  <c:y val="-1.85185185185186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DC2-45BF-8692-2813591A2C5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lumMod val="50000"/>
                      </a:schemeClr>
                    </a:solidFill>
                    <a:latin typeface="+mn-lt"/>
                    <a:ea typeface="+mn-ea"/>
                    <a:cs typeface="+mn-cs"/>
                  </a:defRPr>
                </a:pPr>
                <a:endParaRPr lang="ja-JP"/>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茨城県!$S$6:$AD$7</c:f>
              <c:strCache>
                <c:ptCount val="12"/>
                <c:pt idx="0">
                  <c:v>7時台</c:v>
                </c:pt>
                <c:pt idx="1">
                  <c:v>8時台</c:v>
                </c:pt>
                <c:pt idx="2">
                  <c:v>9時台</c:v>
                </c:pt>
                <c:pt idx="3">
                  <c:v>10時台</c:v>
                </c:pt>
                <c:pt idx="4">
                  <c:v>11時台</c:v>
                </c:pt>
                <c:pt idx="5">
                  <c:v>12時台</c:v>
                </c:pt>
                <c:pt idx="6">
                  <c:v>13時台</c:v>
                </c:pt>
                <c:pt idx="7">
                  <c:v>14時台</c:v>
                </c:pt>
                <c:pt idx="8">
                  <c:v>15時台</c:v>
                </c:pt>
                <c:pt idx="9">
                  <c:v>16時台</c:v>
                </c:pt>
                <c:pt idx="10">
                  <c:v>17時台</c:v>
                </c:pt>
                <c:pt idx="11">
                  <c:v>18時台</c:v>
                </c:pt>
              </c:strCache>
            </c:strRef>
          </c:cat>
          <c:val>
            <c:numRef>
              <c:f>茨城県!$S$2286:$AD$2286</c:f>
              <c:numCache>
                <c:formatCode>General</c:formatCode>
                <c:ptCount val="12"/>
                <c:pt idx="0">
                  <c:v>56</c:v>
                </c:pt>
                <c:pt idx="1">
                  <c:v>26</c:v>
                </c:pt>
                <c:pt idx="2">
                  <c:v>22</c:v>
                </c:pt>
                <c:pt idx="3">
                  <c:v>25</c:v>
                </c:pt>
                <c:pt idx="4">
                  <c:v>29</c:v>
                </c:pt>
                <c:pt idx="5">
                  <c:v>31</c:v>
                </c:pt>
                <c:pt idx="6">
                  <c:v>32</c:v>
                </c:pt>
                <c:pt idx="7">
                  <c:v>32</c:v>
                </c:pt>
                <c:pt idx="8">
                  <c:v>25</c:v>
                </c:pt>
                <c:pt idx="9">
                  <c:v>37</c:v>
                </c:pt>
                <c:pt idx="10">
                  <c:v>37</c:v>
                </c:pt>
                <c:pt idx="11">
                  <c:v>34</c:v>
                </c:pt>
              </c:numCache>
            </c:numRef>
          </c:val>
          <c:smooth val="0"/>
          <c:extLst>
            <c:ext xmlns:c16="http://schemas.microsoft.com/office/drawing/2014/chart" uri="{C3380CC4-5D6E-409C-BE32-E72D297353CC}">
              <c16:uniqueId val="{0000000C-DDC2-45BF-8692-2813591A2C52}"/>
            </c:ext>
          </c:extLst>
        </c:ser>
        <c:ser>
          <c:idx val="0"/>
          <c:order val="1"/>
          <c:tx>
            <c:v>土浦→かすみがうら</c:v>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lumMod val="7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茨城県!$S$6:$AD$7</c:f>
              <c:strCache>
                <c:ptCount val="12"/>
                <c:pt idx="0">
                  <c:v>7時台</c:v>
                </c:pt>
                <c:pt idx="1">
                  <c:v>8時台</c:v>
                </c:pt>
                <c:pt idx="2">
                  <c:v>9時台</c:v>
                </c:pt>
                <c:pt idx="3">
                  <c:v>10時台</c:v>
                </c:pt>
                <c:pt idx="4">
                  <c:v>11時台</c:v>
                </c:pt>
                <c:pt idx="5">
                  <c:v>12時台</c:v>
                </c:pt>
                <c:pt idx="6">
                  <c:v>13時台</c:v>
                </c:pt>
                <c:pt idx="7">
                  <c:v>14時台</c:v>
                </c:pt>
                <c:pt idx="8">
                  <c:v>15時台</c:v>
                </c:pt>
                <c:pt idx="9">
                  <c:v>16時台</c:v>
                </c:pt>
                <c:pt idx="10">
                  <c:v>17時台</c:v>
                </c:pt>
                <c:pt idx="11">
                  <c:v>18時台</c:v>
                </c:pt>
              </c:strCache>
            </c:strRef>
          </c:cat>
          <c:val>
            <c:numRef>
              <c:f>茨城県!$S$2284:$AD$2284</c:f>
              <c:numCache>
                <c:formatCode>General</c:formatCode>
                <c:ptCount val="12"/>
                <c:pt idx="0">
                  <c:v>33</c:v>
                </c:pt>
                <c:pt idx="1">
                  <c:v>24</c:v>
                </c:pt>
                <c:pt idx="2">
                  <c:v>26</c:v>
                </c:pt>
                <c:pt idx="3">
                  <c:v>33</c:v>
                </c:pt>
                <c:pt idx="4">
                  <c:v>37</c:v>
                </c:pt>
                <c:pt idx="5">
                  <c:v>44</c:v>
                </c:pt>
                <c:pt idx="6">
                  <c:v>32</c:v>
                </c:pt>
                <c:pt idx="7">
                  <c:v>36</c:v>
                </c:pt>
                <c:pt idx="8">
                  <c:v>49</c:v>
                </c:pt>
                <c:pt idx="9">
                  <c:v>39</c:v>
                </c:pt>
                <c:pt idx="10">
                  <c:v>53</c:v>
                </c:pt>
                <c:pt idx="11">
                  <c:v>32</c:v>
                </c:pt>
              </c:numCache>
            </c:numRef>
          </c:val>
          <c:smooth val="0"/>
          <c:extLst>
            <c:ext xmlns:c16="http://schemas.microsoft.com/office/drawing/2014/chart" uri="{C3380CC4-5D6E-409C-BE32-E72D297353CC}">
              <c16:uniqueId val="{0000000D-DDC2-45BF-8692-2813591A2C52}"/>
            </c:ext>
          </c:extLst>
        </c:ser>
        <c:dLbls>
          <c:showLegendKey val="0"/>
          <c:showVal val="0"/>
          <c:showCatName val="0"/>
          <c:showSerName val="0"/>
          <c:showPercent val="0"/>
          <c:showBubbleSize val="0"/>
        </c:dLbls>
        <c:smooth val="0"/>
        <c:axId val="1694657775"/>
        <c:axId val="1694658191"/>
      </c:lineChart>
      <c:catAx>
        <c:axId val="1694657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94658191"/>
        <c:crosses val="autoZero"/>
        <c:auto val="1"/>
        <c:lblAlgn val="ctr"/>
        <c:lblOffset val="100"/>
        <c:noMultiLvlLbl val="0"/>
      </c:catAx>
      <c:valAx>
        <c:axId val="1694658191"/>
        <c:scaling>
          <c:orientation val="minMax"/>
          <c:max val="7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94657775"/>
        <c:crosses val="autoZero"/>
        <c:crossBetween val="between"/>
        <c:maj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国道</a:t>
            </a:r>
            <a:r>
              <a:rPr lang="en-US" altLang="ja-JP"/>
              <a:t>354</a:t>
            </a:r>
            <a:r>
              <a:rPr lang="ja-JP" altLang="en-US"/>
              <a:t>号線</a:t>
            </a:r>
            <a:r>
              <a:rPr lang="en-US" altLang="ja-JP"/>
              <a:t>(</a:t>
            </a:r>
            <a:r>
              <a:rPr lang="ja-JP" altLang="en-US"/>
              <a:t>おおつ野付近</a:t>
            </a:r>
            <a:r>
              <a:rPr lang="en-US" altLang="ja-JP"/>
              <a:t>2.2km</a:t>
            </a:r>
            <a:r>
              <a:rPr lang="ja-JP" altLang="en-US"/>
              <a:t>区間</a:t>
            </a:r>
            <a:r>
              <a:rPr lang="en-US" altLang="ja-JP"/>
              <a:t>)</a:t>
            </a:r>
            <a:endParaRPr lang="ja-JP"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v>かすみがうら→土浦</c:v>
          </c:tx>
          <c:spPr>
            <a:ln w="28575" cap="rnd">
              <a:solidFill>
                <a:schemeClr val="accent2"/>
              </a:solidFill>
              <a:round/>
            </a:ln>
            <a:effectLst/>
          </c:spPr>
          <c:marker>
            <c:symbol val="none"/>
          </c:marker>
          <c:dLbls>
            <c:dLbl>
              <c:idx val="5"/>
              <c:layout>
                <c:manualLayout>
                  <c:x val="-4.5388888888888937E-2"/>
                  <c:y val="-6.018518518518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30-4743-B8C7-7137A68D59F9}"/>
                </c:ext>
              </c:extLst>
            </c:dLbl>
            <c:dLbl>
              <c:idx val="6"/>
              <c:layout>
                <c:manualLayout>
                  <c:x val="-4.2611111111111113E-2"/>
                  <c:y val="-5.5555555555555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30-4743-B8C7-7137A68D59F9}"/>
                </c:ext>
              </c:extLst>
            </c:dLbl>
            <c:dLbl>
              <c:idx val="9"/>
              <c:layout>
                <c:manualLayout>
                  <c:x val="-4.2611111111111113E-2"/>
                  <c:y val="-5.5555555555555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830-4743-B8C7-7137A68D59F9}"/>
                </c:ext>
              </c:extLst>
            </c:dLbl>
            <c:dLbl>
              <c:idx val="11"/>
              <c:layout>
                <c:manualLayout>
                  <c:x val="-4.0313648293963354E-2"/>
                  <c:y val="-5.09259259259259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30-4743-B8C7-7137A68D59F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lumMod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茨城県!$S$6:$AD$7</c:f>
              <c:strCache>
                <c:ptCount val="12"/>
                <c:pt idx="0">
                  <c:v>7時台</c:v>
                </c:pt>
                <c:pt idx="1">
                  <c:v>8時台</c:v>
                </c:pt>
                <c:pt idx="2">
                  <c:v>9時台</c:v>
                </c:pt>
                <c:pt idx="3">
                  <c:v>10時台</c:v>
                </c:pt>
                <c:pt idx="4">
                  <c:v>11時台</c:v>
                </c:pt>
                <c:pt idx="5">
                  <c:v>12時台</c:v>
                </c:pt>
                <c:pt idx="6">
                  <c:v>13時台</c:v>
                </c:pt>
                <c:pt idx="7">
                  <c:v>14時台</c:v>
                </c:pt>
                <c:pt idx="8">
                  <c:v>15時台</c:v>
                </c:pt>
                <c:pt idx="9">
                  <c:v>16時台</c:v>
                </c:pt>
                <c:pt idx="10">
                  <c:v>17時台</c:v>
                </c:pt>
                <c:pt idx="11">
                  <c:v>18時台</c:v>
                </c:pt>
              </c:strCache>
            </c:strRef>
          </c:cat>
          <c:val>
            <c:numRef>
              <c:f>茨城県!$S$164:$AD$164</c:f>
              <c:numCache>
                <c:formatCode>General</c:formatCode>
                <c:ptCount val="12"/>
                <c:pt idx="0">
                  <c:v>540</c:v>
                </c:pt>
                <c:pt idx="1">
                  <c:v>582</c:v>
                </c:pt>
                <c:pt idx="2">
                  <c:v>503</c:v>
                </c:pt>
                <c:pt idx="3">
                  <c:v>497</c:v>
                </c:pt>
                <c:pt idx="4">
                  <c:v>515</c:v>
                </c:pt>
                <c:pt idx="5">
                  <c:v>459</c:v>
                </c:pt>
                <c:pt idx="6">
                  <c:v>492</c:v>
                </c:pt>
                <c:pt idx="7">
                  <c:v>469</c:v>
                </c:pt>
                <c:pt idx="8">
                  <c:v>502</c:v>
                </c:pt>
                <c:pt idx="9">
                  <c:v>505</c:v>
                </c:pt>
                <c:pt idx="10">
                  <c:v>543</c:v>
                </c:pt>
                <c:pt idx="11">
                  <c:v>566</c:v>
                </c:pt>
              </c:numCache>
            </c:numRef>
          </c:val>
          <c:smooth val="0"/>
          <c:extLst>
            <c:ext xmlns:c16="http://schemas.microsoft.com/office/drawing/2014/chart" uri="{C3380CC4-5D6E-409C-BE32-E72D297353CC}">
              <c16:uniqueId val="{00000004-4830-4743-B8C7-7137A68D59F9}"/>
            </c:ext>
          </c:extLst>
        </c:ser>
        <c:ser>
          <c:idx val="1"/>
          <c:order val="1"/>
          <c:tx>
            <c:v>土浦→かすみがうら</c:v>
          </c:tx>
          <c:spPr>
            <a:ln w="28575" cap="rnd">
              <a:solidFill>
                <a:schemeClr val="accent1"/>
              </a:solidFill>
              <a:round/>
            </a:ln>
            <a:effectLst/>
          </c:spPr>
          <c:marker>
            <c:symbol val="none"/>
          </c:marker>
          <c:dLbls>
            <c:dLbl>
              <c:idx val="7"/>
              <c:layout>
                <c:manualLayout>
                  <c:x val="-4.8332013468564194E-2"/>
                  <c:y val="5.03220811310818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830-4743-B8C7-7137A68D59F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lumMod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茨城県!$S$166:$AD$166</c:f>
              <c:numCache>
                <c:formatCode>General</c:formatCode>
                <c:ptCount val="12"/>
                <c:pt idx="0">
                  <c:v>512</c:v>
                </c:pt>
                <c:pt idx="1">
                  <c:v>468</c:v>
                </c:pt>
                <c:pt idx="2">
                  <c:v>416</c:v>
                </c:pt>
                <c:pt idx="3">
                  <c:v>409</c:v>
                </c:pt>
                <c:pt idx="4">
                  <c:v>414</c:v>
                </c:pt>
                <c:pt idx="5">
                  <c:v>465</c:v>
                </c:pt>
                <c:pt idx="6">
                  <c:v>485</c:v>
                </c:pt>
                <c:pt idx="7">
                  <c:v>482</c:v>
                </c:pt>
                <c:pt idx="8">
                  <c:v>575</c:v>
                </c:pt>
                <c:pt idx="9">
                  <c:v>517</c:v>
                </c:pt>
                <c:pt idx="10">
                  <c:v>479</c:v>
                </c:pt>
                <c:pt idx="11">
                  <c:v>589</c:v>
                </c:pt>
              </c:numCache>
            </c:numRef>
          </c:val>
          <c:smooth val="0"/>
          <c:extLst>
            <c:ext xmlns:c16="http://schemas.microsoft.com/office/drawing/2014/chart" uri="{C3380CC4-5D6E-409C-BE32-E72D297353CC}">
              <c16:uniqueId val="{00000005-4830-4743-B8C7-7137A68D59F9}"/>
            </c:ext>
          </c:extLst>
        </c:ser>
        <c:dLbls>
          <c:showLegendKey val="0"/>
          <c:showVal val="0"/>
          <c:showCatName val="0"/>
          <c:showSerName val="0"/>
          <c:showPercent val="0"/>
          <c:showBubbleSize val="0"/>
        </c:dLbls>
        <c:smooth val="0"/>
        <c:axId val="1507454191"/>
        <c:axId val="1507454607"/>
      </c:lineChart>
      <c:catAx>
        <c:axId val="1507454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7454607"/>
        <c:crosses val="autoZero"/>
        <c:auto val="1"/>
        <c:lblAlgn val="ctr"/>
        <c:lblOffset val="100"/>
        <c:noMultiLvlLbl val="0"/>
      </c:catAx>
      <c:valAx>
        <c:axId val="1507454607"/>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74541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dirty="0"/>
              <a:t>土浦市の工業の推移</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従業者数(人)</c:v>
                </c:pt>
              </c:strCache>
            </c:strRef>
          </c:tx>
          <c:spPr>
            <a:solidFill>
              <a:schemeClr val="accent1"/>
            </a:solidFill>
            <a:ln>
              <a:noFill/>
            </a:ln>
            <a:effectLst/>
          </c:spPr>
          <c:invertIfNegative val="0"/>
          <c:cat>
            <c:strRef>
              <c:f>Sheet1!$A$2:$A$8</c:f>
              <c:strCache>
                <c:ptCount val="7"/>
                <c:pt idx="0">
                  <c:v>平成2年</c:v>
                </c:pt>
                <c:pt idx="1">
                  <c:v>7年</c:v>
                </c:pt>
                <c:pt idx="2">
                  <c:v>12年</c:v>
                </c:pt>
                <c:pt idx="3">
                  <c:v>17年</c:v>
                </c:pt>
                <c:pt idx="4">
                  <c:v>22年</c:v>
                </c:pt>
                <c:pt idx="5">
                  <c:v>26年</c:v>
                </c:pt>
                <c:pt idx="6">
                  <c:v>28年</c:v>
                </c:pt>
              </c:strCache>
            </c:strRef>
          </c:cat>
          <c:val>
            <c:numRef>
              <c:f>Sheet1!$B$2:$B$8</c:f>
              <c:numCache>
                <c:formatCode>General</c:formatCode>
                <c:ptCount val="7"/>
                <c:pt idx="0">
                  <c:v>12935</c:v>
                </c:pt>
                <c:pt idx="1">
                  <c:v>11928</c:v>
                </c:pt>
                <c:pt idx="2">
                  <c:v>11018</c:v>
                </c:pt>
                <c:pt idx="3">
                  <c:v>12575</c:v>
                </c:pt>
                <c:pt idx="4">
                  <c:v>12570</c:v>
                </c:pt>
                <c:pt idx="5">
                  <c:v>13814</c:v>
                </c:pt>
                <c:pt idx="6">
                  <c:v>13912</c:v>
                </c:pt>
              </c:numCache>
            </c:numRef>
          </c:val>
          <c:extLst>
            <c:ext xmlns:c16="http://schemas.microsoft.com/office/drawing/2014/chart" uri="{C3380CC4-5D6E-409C-BE32-E72D297353CC}">
              <c16:uniqueId val="{00000000-3BD9-6E42-B5AA-E3550DBA4936}"/>
            </c:ext>
          </c:extLst>
        </c:ser>
        <c:ser>
          <c:idx val="1"/>
          <c:order val="1"/>
          <c:tx>
            <c:strRef>
              <c:f>Sheet1!$C$1</c:f>
              <c:strCache>
                <c:ptCount val="1"/>
                <c:pt idx="0">
                  <c:v>出荷額(億円)</c:v>
                </c:pt>
              </c:strCache>
            </c:strRef>
          </c:tx>
          <c:spPr>
            <a:solidFill>
              <a:schemeClr val="accent2"/>
            </a:solidFill>
            <a:ln>
              <a:noFill/>
            </a:ln>
            <a:effectLst/>
          </c:spPr>
          <c:invertIfNegative val="0"/>
          <c:cat>
            <c:strRef>
              <c:f>Sheet1!$A$2:$A$8</c:f>
              <c:strCache>
                <c:ptCount val="7"/>
                <c:pt idx="0">
                  <c:v>平成2年</c:v>
                </c:pt>
                <c:pt idx="1">
                  <c:v>7年</c:v>
                </c:pt>
                <c:pt idx="2">
                  <c:v>12年</c:v>
                </c:pt>
                <c:pt idx="3">
                  <c:v>17年</c:v>
                </c:pt>
                <c:pt idx="4">
                  <c:v>22年</c:v>
                </c:pt>
                <c:pt idx="5">
                  <c:v>26年</c:v>
                </c:pt>
                <c:pt idx="6">
                  <c:v>28年</c:v>
                </c:pt>
              </c:strCache>
            </c:strRef>
          </c:cat>
          <c:val>
            <c:numRef>
              <c:f>Sheet1!$C$2:$C$8</c:f>
              <c:numCache>
                <c:formatCode>General</c:formatCode>
                <c:ptCount val="7"/>
                <c:pt idx="0">
                  <c:v>5620</c:v>
                </c:pt>
                <c:pt idx="1">
                  <c:v>5501</c:v>
                </c:pt>
                <c:pt idx="2">
                  <c:v>5498</c:v>
                </c:pt>
                <c:pt idx="3">
                  <c:v>6119</c:v>
                </c:pt>
                <c:pt idx="4">
                  <c:v>6046</c:v>
                </c:pt>
                <c:pt idx="5">
                  <c:v>6066</c:v>
                </c:pt>
                <c:pt idx="6">
                  <c:v>7785</c:v>
                </c:pt>
              </c:numCache>
            </c:numRef>
          </c:val>
          <c:extLst>
            <c:ext xmlns:c16="http://schemas.microsoft.com/office/drawing/2014/chart" uri="{C3380CC4-5D6E-409C-BE32-E72D297353CC}">
              <c16:uniqueId val="{00000001-3BD9-6E42-B5AA-E3550DBA4936}"/>
            </c:ext>
          </c:extLst>
        </c:ser>
        <c:dLbls>
          <c:showLegendKey val="0"/>
          <c:showVal val="0"/>
          <c:showCatName val="0"/>
          <c:showSerName val="0"/>
          <c:showPercent val="0"/>
          <c:showBubbleSize val="0"/>
        </c:dLbls>
        <c:gapWidth val="219"/>
        <c:overlap val="-27"/>
        <c:axId val="1861278303"/>
        <c:axId val="1861271231"/>
      </c:barChart>
      <c:catAx>
        <c:axId val="186127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crossAx val="1861271231"/>
        <c:crosses val="autoZero"/>
        <c:auto val="1"/>
        <c:lblAlgn val="ctr"/>
        <c:lblOffset val="100"/>
        <c:noMultiLvlLbl val="0"/>
      </c:catAx>
      <c:valAx>
        <c:axId val="1861271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861278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0-02-06T01:31:59.334" idx="1">
    <p:pos x="10" y="10"/>
    <p:text>総務省「H27国勢調査」、国立社会保障・人口問題研究所「日本の将来推計人口（平成29年1月推計）」より</p:text>
    <p:extLst>
      <p:ext uri="{C676402C-5697-4E1C-873F-D02D1690AC5C}">
        <p15:threadingInfo xmlns:p15="http://schemas.microsoft.com/office/powerpoint/2012/main" timeZoneBias="-540"/>
      </p:ext>
    </p:extLst>
  </p:cm>
</p:cmLst>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1614A-7233-4943-96CB-B3C4FDB2A81D}" type="doc">
      <dgm:prSet loTypeId="urn:microsoft.com/office/officeart/2005/8/layout/process4" loCatId="process" qsTypeId="urn:microsoft.com/office/officeart/2005/8/quickstyle/simple1" qsCatId="simple" csTypeId="urn:microsoft.com/office/officeart/2005/8/colors/accent3_1" csCatId="accent3" phldr="1"/>
      <dgm:spPr/>
      <dgm:t>
        <a:bodyPr/>
        <a:lstStyle/>
        <a:p>
          <a:endParaRPr kumimoji="1" lang="ja-JP" altLang="en-US"/>
        </a:p>
      </dgm:t>
    </dgm:pt>
    <dgm:pt modelId="{5C4F1066-FA55-4B6F-9FBF-C1E2AD227664}">
      <dgm:prSet phldrT="[テキスト]" custT="1">
        <dgm:style>
          <a:lnRef idx="1">
            <a:schemeClr val="accent3"/>
          </a:lnRef>
          <a:fillRef idx="2">
            <a:schemeClr val="accent3"/>
          </a:fillRef>
          <a:effectRef idx="1">
            <a:schemeClr val="accent3"/>
          </a:effectRef>
          <a:fontRef idx="minor">
            <a:schemeClr val="dk1"/>
          </a:fontRef>
        </dgm:style>
      </dgm:prSet>
      <dgm:spPr/>
      <dgm:t>
        <a:bodyPr/>
        <a:lstStyle/>
        <a:p>
          <a:r>
            <a:rPr kumimoji="1" lang="ja-JP" altLang="en-US" sz="2400" b="1" dirty="0"/>
            <a:t>土浦市外への通過交通</a:t>
          </a:r>
        </a:p>
      </dgm:t>
    </dgm:pt>
    <dgm:pt modelId="{F8F381B2-1554-4C42-AD3B-0FAF11BBEFD3}" type="parTrans" cxnId="{B731E222-5564-4A8A-B32F-8317E806D6E9}">
      <dgm:prSet/>
      <dgm:spPr/>
      <dgm:t>
        <a:bodyPr/>
        <a:lstStyle/>
        <a:p>
          <a:endParaRPr kumimoji="1" lang="ja-JP" altLang="en-US" sz="2400" b="0"/>
        </a:p>
      </dgm:t>
    </dgm:pt>
    <dgm:pt modelId="{69230A3D-57D8-4A26-9338-31821BE9A8CB}" type="sibTrans" cxnId="{B731E222-5564-4A8A-B32F-8317E806D6E9}">
      <dgm:prSet/>
      <dgm:spPr/>
      <dgm:t>
        <a:bodyPr/>
        <a:lstStyle/>
        <a:p>
          <a:endParaRPr kumimoji="1" lang="ja-JP" altLang="en-US" sz="2400" b="0"/>
        </a:p>
      </dgm:t>
    </dgm:pt>
    <dgm:pt modelId="{C21E0DAC-5DB9-41F0-95FB-51DD717C09C8}">
      <dgm:prSet phldrT="[テキスト]" custT="1">
        <dgm:style>
          <a:lnRef idx="1">
            <a:schemeClr val="accent3"/>
          </a:lnRef>
          <a:fillRef idx="2">
            <a:schemeClr val="accent3"/>
          </a:fillRef>
          <a:effectRef idx="1">
            <a:schemeClr val="accent3"/>
          </a:effectRef>
          <a:fontRef idx="minor">
            <a:schemeClr val="dk1"/>
          </a:fontRef>
        </dgm:style>
      </dgm:prSet>
      <dgm:spPr/>
      <dgm:t>
        <a:bodyPr/>
        <a:lstStyle/>
        <a:p>
          <a:r>
            <a:rPr kumimoji="1" lang="ja-JP" altLang="en-US" sz="2400" b="1" u="none" dirty="0"/>
            <a:t>容量超過・渋滞</a:t>
          </a:r>
        </a:p>
      </dgm:t>
    </dgm:pt>
    <dgm:pt modelId="{E7E5E192-F162-4CE2-A452-CAE1CDABEBE4}" type="parTrans" cxnId="{44ADC454-AF4E-4798-B4AD-9D1A3F4AB646}">
      <dgm:prSet/>
      <dgm:spPr/>
      <dgm:t>
        <a:bodyPr/>
        <a:lstStyle/>
        <a:p>
          <a:endParaRPr kumimoji="1" lang="ja-JP" altLang="en-US" sz="2400" b="0"/>
        </a:p>
      </dgm:t>
    </dgm:pt>
    <dgm:pt modelId="{43BB1B39-EF43-4E5C-814A-CADA94771B49}" type="sibTrans" cxnId="{44ADC454-AF4E-4798-B4AD-9D1A3F4AB646}">
      <dgm:prSet/>
      <dgm:spPr/>
      <dgm:t>
        <a:bodyPr/>
        <a:lstStyle/>
        <a:p>
          <a:endParaRPr kumimoji="1" lang="ja-JP" altLang="en-US" sz="2400" b="0"/>
        </a:p>
      </dgm:t>
    </dgm:pt>
    <dgm:pt modelId="{628B96D4-5CBB-4597-8509-99CF94DEB258}">
      <dgm:prSet phldrT="[テキスト]" custT="1">
        <dgm:style>
          <a:lnRef idx="1">
            <a:schemeClr val="accent3"/>
          </a:lnRef>
          <a:fillRef idx="2">
            <a:schemeClr val="accent3"/>
          </a:fillRef>
          <a:effectRef idx="1">
            <a:schemeClr val="accent3"/>
          </a:effectRef>
          <a:fontRef idx="minor">
            <a:schemeClr val="dk1"/>
          </a:fontRef>
        </dgm:style>
      </dgm:prSet>
      <dgm:spPr/>
      <dgm:t>
        <a:bodyPr/>
        <a:lstStyle/>
        <a:p>
          <a:r>
            <a:rPr kumimoji="1" lang="ja-JP" altLang="en-US" sz="2400" b="1" dirty="0"/>
            <a:t>事故多発</a:t>
          </a:r>
        </a:p>
      </dgm:t>
    </dgm:pt>
    <dgm:pt modelId="{88830FFA-60B3-4F85-A3B3-BCCB9EA338B5}" type="parTrans" cxnId="{FD8C9713-EAAB-462E-9D27-17D62CA965F9}">
      <dgm:prSet/>
      <dgm:spPr/>
      <dgm:t>
        <a:bodyPr/>
        <a:lstStyle/>
        <a:p>
          <a:endParaRPr kumimoji="1" lang="ja-JP" altLang="en-US" sz="2400" b="0"/>
        </a:p>
      </dgm:t>
    </dgm:pt>
    <dgm:pt modelId="{FA435C1B-D356-46EA-9C40-861101AA41A1}" type="sibTrans" cxnId="{FD8C9713-EAAB-462E-9D27-17D62CA965F9}">
      <dgm:prSet/>
      <dgm:spPr/>
      <dgm:t>
        <a:bodyPr/>
        <a:lstStyle/>
        <a:p>
          <a:endParaRPr kumimoji="1" lang="ja-JP" altLang="en-US" sz="2400" b="0"/>
        </a:p>
      </dgm:t>
    </dgm:pt>
    <dgm:pt modelId="{54DFFA19-F4F6-44BE-B8D7-085F193A0FCA}" type="pres">
      <dgm:prSet presAssocID="{5151614A-7233-4943-96CB-B3C4FDB2A81D}" presName="Name0" presStyleCnt="0">
        <dgm:presLayoutVars>
          <dgm:dir/>
          <dgm:animLvl val="lvl"/>
          <dgm:resizeHandles val="exact"/>
        </dgm:presLayoutVars>
      </dgm:prSet>
      <dgm:spPr/>
    </dgm:pt>
    <dgm:pt modelId="{A6360F30-9E4D-4AD2-B7F9-9A5ED0DF10CE}" type="pres">
      <dgm:prSet presAssocID="{628B96D4-5CBB-4597-8509-99CF94DEB258}" presName="boxAndChildren" presStyleCnt="0"/>
      <dgm:spPr/>
    </dgm:pt>
    <dgm:pt modelId="{7C7959A0-68E0-438C-8785-863F12DF062F}" type="pres">
      <dgm:prSet presAssocID="{628B96D4-5CBB-4597-8509-99CF94DEB258}" presName="parentTextBox" presStyleLbl="node1" presStyleIdx="0" presStyleCnt="3" custLinFactNeighborX="-975" custLinFactNeighborY="24972"/>
      <dgm:spPr/>
    </dgm:pt>
    <dgm:pt modelId="{5AF01B80-CE16-4C01-98B7-B6E5D62359E6}" type="pres">
      <dgm:prSet presAssocID="{43BB1B39-EF43-4E5C-814A-CADA94771B49}" presName="sp" presStyleCnt="0"/>
      <dgm:spPr/>
    </dgm:pt>
    <dgm:pt modelId="{FB14809F-4A93-4793-84C3-CDCC9208E852}" type="pres">
      <dgm:prSet presAssocID="{C21E0DAC-5DB9-41F0-95FB-51DD717C09C8}" presName="arrowAndChildren" presStyleCnt="0"/>
      <dgm:spPr/>
    </dgm:pt>
    <dgm:pt modelId="{C8806A3C-2545-405D-86B0-6DBB1F440910}" type="pres">
      <dgm:prSet presAssocID="{C21E0DAC-5DB9-41F0-95FB-51DD717C09C8}" presName="parentTextArrow" presStyleLbl="node1" presStyleIdx="1" presStyleCnt="3" custLinFactNeighborX="-18149"/>
      <dgm:spPr/>
    </dgm:pt>
    <dgm:pt modelId="{66B57A1D-C585-4262-940E-C7EA291AEB3E}" type="pres">
      <dgm:prSet presAssocID="{69230A3D-57D8-4A26-9338-31821BE9A8CB}" presName="sp" presStyleCnt="0"/>
      <dgm:spPr/>
    </dgm:pt>
    <dgm:pt modelId="{906D397F-29A0-4441-82E4-C4D0007187CE}" type="pres">
      <dgm:prSet presAssocID="{5C4F1066-FA55-4B6F-9FBF-C1E2AD227664}" presName="arrowAndChildren" presStyleCnt="0"/>
      <dgm:spPr/>
    </dgm:pt>
    <dgm:pt modelId="{B5485672-E853-49AA-A6D6-FB449468A395}" type="pres">
      <dgm:prSet presAssocID="{5C4F1066-FA55-4B6F-9FBF-C1E2AD227664}" presName="parentTextArrow" presStyleLbl="node1" presStyleIdx="2" presStyleCnt="3"/>
      <dgm:spPr/>
    </dgm:pt>
  </dgm:ptLst>
  <dgm:cxnLst>
    <dgm:cxn modelId="{FD8C9713-EAAB-462E-9D27-17D62CA965F9}" srcId="{5151614A-7233-4943-96CB-B3C4FDB2A81D}" destId="{628B96D4-5CBB-4597-8509-99CF94DEB258}" srcOrd="2" destOrd="0" parTransId="{88830FFA-60B3-4F85-A3B3-BCCB9EA338B5}" sibTransId="{FA435C1B-D356-46EA-9C40-861101AA41A1}"/>
    <dgm:cxn modelId="{71AFA61D-8553-4350-98FD-71651561C948}" type="presOf" srcId="{5C4F1066-FA55-4B6F-9FBF-C1E2AD227664}" destId="{B5485672-E853-49AA-A6D6-FB449468A395}" srcOrd="0" destOrd="0" presId="urn:microsoft.com/office/officeart/2005/8/layout/process4"/>
    <dgm:cxn modelId="{B731E222-5564-4A8A-B32F-8317E806D6E9}" srcId="{5151614A-7233-4943-96CB-B3C4FDB2A81D}" destId="{5C4F1066-FA55-4B6F-9FBF-C1E2AD227664}" srcOrd="0" destOrd="0" parTransId="{F8F381B2-1554-4C42-AD3B-0FAF11BBEFD3}" sibTransId="{69230A3D-57D8-4A26-9338-31821BE9A8CB}"/>
    <dgm:cxn modelId="{44ADC454-AF4E-4798-B4AD-9D1A3F4AB646}" srcId="{5151614A-7233-4943-96CB-B3C4FDB2A81D}" destId="{C21E0DAC-5DB9-41F0-95FB-51DD717C09C8}" srcOrd="1" destOrd="0" parTransId="{E7E5E192-F162-4CE2-A452-CAE1CDABEBE4}" sibTransId="{43BB1B39-EF43-4E5C-814A-CADA94771B49}"/>
    <dgm:cxn modelId="{652FC957-9CA9-4480-BD5B-1C75DAA2D6AF}" type="presOf" srcId="{C21E0DAC-5DB9-41F0-95FB-51DD717C09C8}" destId="{C8806A3C-2545-405D-86B0-6DBB1F440910}" srcOrd="0" destOrd="0" presId="urn:microsoft.com/office/officeart/2005/8/layout/process4"/>
    <dgm:cxn modelId="{2BB7E7CB-B756-4F1C-8F1D-7B545B6B3505}" type="presOf" srcId="{628B96D4-5CBB-4597-8509-99CF94DEB258}" destId="{7C7959A0-68E0-438C-8785-863F12DF062F}" srcOrd="0" destOrd="0" presId="urn:microsoft.com/office/officeart/2005/8/layout/process4"/>
    <dgm:cxn modelId="{DF7FE8DE-C333-4B57-A116-67C76B901D45}" type="presOf" srcId="{5151614A-7233-4943-96CB-B3C4FDB2A81D}" destId="{54DFFA19-F4F6-44BE-B8D7-085F193A0FCA}" srcOrd="0" destOrd="0" presId="urn:microsoft.com/office/officeart/2005/8/layout/process4"/>
    <dgm:cxn modelId="{55D8737C-9F06-4A6C-893F-380D3FCA3866}" type="presParOf" srcId="{54DFFA19-F4F6-44BE-B8D7-085F193A0FCA}" destId="{A6360F30-9E4D-4AD2-B7F9-9A5ED0DF10CE}" srcOrd="0" destOrd="0" presId="urn:microsoft.com/office/officeart/2005/8/layout/process4"/>
    <dgm:cxn modelId="{0270A138-9EA9-4CEF-B98F-B2EA25E7507D}" type="presParOf" srcId="{A6360F30-9E4D-4AD2-B7F9-9A5ED0DF10CE}" destId="{7C7959A0-68E0-438C-8785-863F12DF062F}" srcOrd="0" destOrd="0" presId="urn:microsoft.com/office/officeart/2005/8/layout/process4"/>
    <dgm:cxn modelId="{96054F0A-AAC5-4AFC-9789-C8CCF1FACCD7}" type="presParOf" srcId="{54DFFA19-F4F6-44BE-B8D7-085F193A0FCA}" destId="{5AF01B80-CE16-4C01-98B7-B6E5D62359E6}" srcOrd="1" destOrd="0" presId="urn:microsoft.com/office/officeart/2005/8/layout/process4"/>
    <dgm:cxn modelId="{94CF2510-0686-4307-935F-ACB89FA3E5FA}" type="presParOf" srcId="{54DFFA19-F4F6-44BE-B8D7-085F193A0FCA}" destId="{FB14809F-4A93-4793-84C3-CDCC9208E852}" srcOrd="2" destOrd="0" presId="urn:microsoft.com/office/officeart/2005/8/layout/process4"/>
    <dgm:cxn modelId="{3F85CD93-02BB-444F-A851-4BB7403AE9E7}" type="presParOf" srcId="{FB14809F-4A93-4793-84C3-CDCC9208E852}" destId="{C8806A3C-2545-405D-86B0-6DBB1F440910}" srcOrd="0" destOrd="0" presId="urn:microsoft.com/office/officeart/2005/8/layout/process4"/>
    <dgm:cxn modelId="{C489DCA2-020F-4E85-AD3E-9A08F1B2F620}" type="presParOf" srcId="{54DFFA19-F4F6-44BE-B8D7-085F193A0FCA}" destId="{66B57A1D-C585-4262-940E-C7EA291AEB3E}" srcOrd="3" destOrd="0" presId="urn:microsoft.com/office/officeart/2005/8/layout/process4"/>
    <dgm:cxn modelId="{0AB72EBD-3F8C-42C4-9D07-85CED3433697}" type="presParOf" srcId="{54DFFA19-F4F6-44BE-B8D7-085F193A0FCA}" destId="{906D397F-29A0-4441-82E4-C4D0007187CE}" srcOrd="4" destOrd="0" presId="urn:microsoft.com/office/officeart/2005/8/layout/process4"/>
    <dgm:cxn modelId="{DE65B8B4-D087-4C6B-AD0F-E4BB93561CD4}" type="presParOf" srcId="{906D397F-29A0-4441-82E4-C4D0007187CE}" destId="{B5485672-E853-49AA-A6D6-FB449468A395}"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D0E98A-298B-484C-BEF6-57174788604C}" type="doc">
      <dgm:prSet loTypeId="urn:microsoft.com/office/officeart/2005/8/layout/list1" loCatId="list" qsTypeId="urn:microsoft.com/office/officeart/2005/8/quickstyle/simple1" qsCatId="simple" csTypeId="urn:microsoft.com/office/officeart/2005/8/colors/accent3_1" csCatId="accent3" phldr="1"/>
      <dgm:spPr/>
      <dgm:t>
        <a:bodyPr/>
        <a:lstStyle/>
        <a:p>
          <a:endParaRPr kumimoji="1" lang="ja-JP" altLang="en-US"/>
        </a:p>
      </dgm:t>
    </dgm:pt>
    <dgm:pt modelId="{DFC099F2-E65E-42E4-9CB1-91CB13D21070}">
      <dgm:prSet phldrT="[テキスト]" custT="1"/>
      <dgm:spPr/>
      <dgm:t>
        <a:bodyPr/>
        <a:lstStyle/>
        <a:p>
          <a:r>
            <a:rPr kumimoji="1" lang="ja-JP" altLang="en-US" sz="2000" b="1" dirty="0"/>
            <a:t>ドライバーによる安全運転</a:t>
          </a:r>
        </a:p>
      </dgm:t>
    </dgm:pt>
    <dgm:pt modelId="{996E9867-C54E-4187-A00C-50B2DDBC2CDC}" type="parTrans" cxnId="{9D9F3132-7D26-4C8D-9E99-BB06616B9E2A}">
      <dgm:prSet/>
      <dgm:spPr/>
      <dgm:t>
        <a:bodyPr/>
        <a:lstStyle/>
        <a:p>
          <a:endParaRPr kumimoji="1" lang="ja-JP" altLang="en-US"/>
        </a:p>
      </dgm:t>
    </dgm:pt>
    <dgm:pt modelId="{A41F94FF-22F9-499E-8B35-31D8CA28E750}" type="sibTrans" cxnId="{9D9F3132-7D26-4C8D-9E99-BB06616B9E2A}">
      <dgm:prSet/>
      <dgm:spPr/>
      <dgm:t>
        <a:bodyPr/>
        <a:lstStyle/>
        <a:p>
          <a:endParaRPr kumimoji="1" lang="ja-JP" altLang="en-US"/>
        </a:p>
      </dgm:t>
    </dgm:pt>
    <dgm:pt modelId="{A3B70621-9684-48F9-9F61-29ABE4C66252}">
      <dgm:prSet phldrT="[テキスト]" custT="1"/>
      <dgm:spPr/>
      <dgm:t>
        <a:bodyPr/>
        <a:lstStyle/>
        <a:p>
          <a:r>
            <a:rPr kumimoji="1" lang="ja-JP" altLang="en-US" sz="2000" b="1" dirty="0"/>
            <a:t>道路構造的な問題による生活道路での事故リスク</a:t>
          </a:r>
        </a:p>
      </dgm:t>
    </dgm:pt>
    <dgm:pt modelId="{6F1CA907-EFC0-4B72-9259-8D07006FA91C}" type="parTrans" cxnId="{2EEB1D0F-A6CD-4EE6-9C81-1DC39D85BB3B}">
      <dgm:prSet/>
      <dgm:spPr/>
      <dgm:t>
        <a:bodyPr/>
        <a:lstStyle/>
        <a:p>
          <a:endParaRPr kumimoji="1" lang="ja-JP" altLang="en-US"/>
        </a:p>
      </dgm:t>
    </dgm:pt>
    <dgm:pt modelId="{CE0073BC-A66C-4982-8384-18684FD4F61D}" type="sibTrans" cxnId="{2EEB1D0F-A6CD-4EE6-9C81-1DC39D85BB3B}">
      <dgm:prSet/>
      <dgm:spPr/>
      <dgm:t>
        <a:bodyPr/>
        <a:lstStyle/>
        <a:p>
          <a:endParaRPr kumimoji="1" lang="ja-JP" altLang="en-US"/>
        </a:p>
      </dgm:t>
    </dgm:pt>
    <dgm:pt modelId="{07159350-32F4-4C35-B4F5-F896FA57DB65}">
      <dgm:prSet phldrT="[テキスト]" custT="1"/>
      <dgm:spPr/>
      <dgm:t>
        <a:bodyPr/>
        <a:lstStyle/>
        <a:p>
          <a:r>
            <a:rPr kumimoji="1" lang="ja-JP" altLang="en-US" sz="2000" b="1" dirty="0"/>
            <a:t>交通量過多による幹線道路での事故リスク</a:t>
          </a:r>
        </a:p>
      </dgm:t>
    </dgm:pt>
    <dgm:pt modelId="{EA5ABD9A-6D8B-4DF4-8503-DECD3E33490E}" type="parTrans" cxnId="{21E4022E-4A8F-493E-A70C-F38B01A9CF77}">
      <dgm:prSet/>
      <dgm:spPr/>
      <dgm:t>
        <a:bodyPr/>
        <a:lstStyle/>
        <a:p>
          <a:endParaRPr kumimoji="1" lang="ja-JP" altLang="en-US"/>
        </a:p>
      </dgm:t>
    </dgm:pt>
    <dgm:pt modelId="{45D62082-4910-4791-BC68-875A6D1E9B15}" type="sibTrans" cxnId="{21E4022E-4A8F-493E-A70C-F38B01A9CF77}">
      <dgm:prSet/>
      <dgm:spPr/>
      <dgm:t>
        <a:bodyPr/>
        <a:lstStyle/>
        <a:p>
          <a:endParaRPr kumimoji="1" lang="ja-JP" altLang="en-US"/>
        </a:p>
      </dgm:t>
    </dgm:pt>
    <dgm:pt modelId="{30F85E3B-6FFF-4A81-8EF8-24243667BE32}">
      <dgm:prSet phldrT="[テキスト]"/>
      <dgm:spPr/>
      <dgm:t>
        <a:bodyPr/>
        <a:lstStyle/>
        <a:p>
          <a:r>
            <a:rPr lang="ja-JP" altLang="en-US" b="0" dirty="0"/>
            <a:t>ドライバー登録の基準を高める</a:t>
          </a:r>
          <a:br>
            <a:rPr lang="en-US" altLang="ja-JP" b="0" dirty="0"/>
          </a:br>
          <a:r>
            <a:rPr lang="ja-JP" altLang="en-US" b="0" dirty="0"/>
            <a:t>→</a:t>
          </a:r>
          <a:r>
            <a:rPr kumimoji="1" lang="ja-JP" altLang="en-US" b="0" dirty="0"/>
            <a:t>運転歴チェック等</a:t>
          </a:r>
          <a:r>
            <a:rPr kumimoji="1" lang="en-US" altLang="ja-JP" b="0" dirty="0"/>
            <a:t>…</a:t>
          </a:r>
          <a:r>
            <a:rPr kumimoji="1" lang="ja-JP" altLang="en-US" b="0" dirty="0"/>
            <a:t>警察とも連携</a:t>
          </a:r>
          <a:endParaRPr kumimoji="1" lang="ja-JP" altLang="en-US" dirty="0"/>
        </a:p>
      </dgm:t>
    </dgm:pt>
    <dgm:pt modelId="{FC31C1F3-A458-459C-9692-1658022BE8A2}" type="parTrans" cxnId="{8A4FB10B-CD65-47DB-BF56-DF4C8444E29E}">
      <dgm:prSet/>
      <dgm:spPr/>
      <dgm:t>
        <a:bodyPr/>
        <a:lstStyle/>
        <a:p>
          <a:endParaRPr kumimoji="1" lang="ja-JP" altLang="en-US"/>
        </a:p>
      </dgm:t>
    </dgm:pt>
    <dgm:pt modelId="{09DB6DD2-6FE5-41B8-822D-517A38068841}" type="sibTrans" cxnId="{8A4FB10B-CD65-47DB-BF56-DF4C8444E29E}">
      <dgm:prSet/>
      <dgm:spPr/>
      <dgm:t>
        <a:bodyPr/>
        <a:lstStyle/>
        <a:p>
          <a:endParaRPr kumimoji="1" lang="ja-JP" altLang="en-US"/>
        </a:p>
      </dgm:t>
    </dgm:pt>
    <dgm:pt modelId="{7C618700-37F1-496B-9289-64D807982697}">
      <dgm:prSet phldrT="[テキスト]"/>
      <dgm:spPr/>
      <dgm:t>
        <a:bodyPr/>
        <a:lstStyle/>
        <a:p>
          <a:r>
            <a:rPr kumimoji="1" lang="ja-JP" altLang="en-US" dirty="0"/>
            <a:t>ライドシェアでの危険道路の走行制限</a:t>
          </a:r>
        </a:p>
      </dgm:t>
    </dgm:pt>
    <dgm:pt modelId="{F9F88AF7-BD32-4682-A401-E5A16A06F497}" type="parTrans" cxnId="{B86D465B-BB9D-48C5-8B76-5EC574A6F801}">
      <dgm:prSet/>
      <dgm:spPr/>
      <dgm:t>
        <a:bodyPr/>
        <a:lstStyle/>
        <a:p>
          <a:endParaRPr kumimoji="1" lang="ja-JP" altLang="en-US"/>
        </a:p>
      </dgm:t>
    </dgm:pt>
    <dgm:pt modelId="{BDFA6E1B-0823-40E4-9854-AB6C4109A6CE}" type="sibTrans" cxnId="{B86D465B-BB9D-48C5-8B76-5EC574A6F801}">
      <dgm:prSet/>
      <dgm:spPr/>
      <dgm:t>
        <a:bodyPr/>
        <a:lstStyle/>
        <a:p>
          <a:endParaRPr kumimoji="1" lang="ja-JP" altLang="en-US"/>
        </a:p>
      </dgm:t>
    </dgm:pt>
    <dgm:pt modelId="{775B3EAF-8D3F-44FA-B742-21821713B3F5}">
      <dgm:prSet phldrT="[テキスト]"/>
      <dgm:spPr/>
      <dgm:t>
        <a:bodyPr/>
        <a:lstStyle/>
        <a:p>
          <a:r>
            <a:rPr kumimoji="1" lang="ja-JP" altLang="en-US" dirty="0"/>
            <a:t>高速道路利用促進による交通量削減</a:t>
          </a:r>
        </a:p>
      </dgm:t>
    </dgm:pt>
    <dgm:pt modelId="{4A177F51-971D-4AA3-AD2B-2353F837EAFD}" type="parTrans" cxnId="{41B0292D-FA7B-4EDB-8210-39B69FBFA879}">
      <dgm:prSet/>
      <dgm:spPr/>
      <dgm:t>
        <a:bodyPr/>
        <a:lstStyle/>
        <a:p>
          <a:endParaRPr kumimoji="1" lang="ja-JP" altLang="en-US"/>
        </a:p>
      </dgm:t>
    </dgm:pt>
    <dgm:pt modelId="{F0016AB8-DE56-4A64-82AC-DC03877B72C6}" type="sibTrans" cxnId="{41B0292D-FA7B-4EDB-8210-39B69FBFA879}">
      <dgm:prSet/>
      <dgm:spPr/>
      <dgm:t>
        <a:bodyPr/>
        <a:lstStyle/>
        <a:p>
          <a:endParaRPr kumimoji="1" lang="ja-JP" altLang="en-US"/>
        </a:p>
      </dgm:t>
    </dgm:pt>
    <dgm:pt modelId="{62B457E0-2AB1-44E5-8020-F5BBD33213E0}" type="pres">
      <dgm:prSet presAssocID="{28D0E98A-298B-484C-BEF6-57174788604C}" presName="linear" presStyleCnt="0">
        <dgm:presLayoutVars>
          <dgm:dir/>
          <dgm:animLvl val="lvl"/>
          <dgm:resizeHandles val="exact"/>
        </dgm:presLayoutVars>
      </dgm:prSet>
      <dgm:spPr/>
    </dgm:pt>
    <dgm:pt modelId="{79E8E6C2-78AB-49FC-8785-09F95614BEAA}" type="pres">
      <dgm:prSet presAssocID="{DFC099F2-E65E-42E4-9CB1-91CB13D21070}" presName="parentLin" presStyleCnt="0"/>
      <dgm:spPr/>
    </dgm:pt>
    <dgm:pt modelId="{FDF53099-6939-439A-896A-FD54831DAC8D}" type="pres">
      <dgm:prSet presAssocID="{DFC099F2-E65E-42E4-9CB1-91CB13D21070}" presName="parentLeftMargin" presStyleLbl="node1" presStyleIdx="0" presStyleCnt="3"/>
      <dgm:spPr/>
    </dgm:pt>
    <dgm:pt modelId="{D0F880BB-5B47-4945-B42B-92E105DF7201}" type="pres">
      <dgm:prSet presAssocID="{DFC099F2-E65E-42E4-9CB1-91CB13D21070}" presName="parentText" presStyleLbl="node1" presStyleIdx="0" presStyleCnt="3" custScaleX="79668">
        <dgm:presLayoutVars>
          <dgm:chMax val="0"/>
          <dgm:bulletEnabled val="1"/>
        </dgm:presLayoutVars>
      </dgm:prSet>
      <dgm:spPr/>
    </dgm:pt>
    <dgm:pt modelId="{D4557B2D-42F2-4934-A20D-9A63FD26A568}" type="pres">
      <dgm:prSet presAssocID="{DFC099F2-E65E-42E4-9CB1-91CB13D21070}" presName="negativeSpace" presStyleCnt="0"/>
      <dgm:spPr/>
    </dgm:pt>
    <dgm:pt modelId="{2E079C50-8DEE-4A05-99B3-DD661E77DA05}" type="pres">
      <dgm:prSet presAssocID="{DFC099F2-E65E-42E4-9CB1-91CB13D21070}" presName="childText" presStyleLbl="conFgAcc1" presStyleIdx="0" presStyleCnt="3">
        <dgm:presLayoutVars>
          <dgm:bulletEnabled val="1"/>
        </dgm:presLayoutVars>
      </dgm:prSet>
      <dgm:spPr/>
    </dgm:pt>
    <dgm:pt modelId="{CB15DABA-052A-436A-A34B-82D2B779359C}" type="pres">
      <dgm:prSet presAssocID="{A41F94FF-22F9-499E-8B35-31D8CA28E750}" presName="spaceBetweenRectangles" presStyleCnt="0"/>
      <dgm:spPr/>
    </dgm:pt>
    <dgm:pt modelId="{A570DDCE-D204-487F-AE47-E0142B11F584}" type="pres">
      <dgm:prSet presAssocID="{A3B70621-9684-48F9-9F61-29ABE4C66252}" presName="parentLin" presStyleCnt="0"/>
      <dgm:spPr/>
    </dgm:pt>
    <dgm:pt modelId="{AE720C54-64A0-47C6-B859-13BE4420A13B}" type="pres">
      <dgm:prSet presAssocID="{A3B70621-9684-48F9-9F61-29ABE4C66252}" presName="parentLeftMargin" presStyleLbl="node1" presStyleIdx="0" presStyleCnt="3"/>
      <dgm:spPr/>
    </dgm:pt>
    <dgm:pt modelId="{CE802CD8-2738-4AFB-B0A5-5B235D73075F}" type="pres">
      <dgm:prSet presAssocID="{A3B70621-9684-48F9-9F61-29ABE4C66252}" presName="parentText" presStyleLbl="node1" presStyleIdx="1" presStyleCnt="3" custScaleX="127096">
        <dgm:presLayoutVars>
          <dgm:chMax val="0"/>
          <dgm:bulletEnabled val="1"/>
        </dgm:presLayoutVars>
      </dgm:prSet>
      <dgm:spPr/>
    </dgm:pt>
    <dgm:pt modelId="{1C87C446-FD79-4760-AAA1-7AFB79B555B5}" type="pres">
      <dgm:prSet presAssocID="{A3B70621-9684-48F9-9F61-29ABE4C66252}" presName="negativeSpace" presStyleCnt="0"/>
      <dgm:spPr/>
    </dgm:pt>
    <dgm:pt modelId="{855697F5-3E11-4D6E-89D5-5A05F79FA7C2}" type="pres">
      <dgm:prSet presAssocID="{A3B70621-9684-48F9-9F61-29ABE4C66252}" presName="childText" presStyleLbl="conFgAcc1" presStyleIdx="1" presStyleCnt="3">
        <dgm:presLayoutVars>
          <dgm:bulletEnabled val="1"/>
        </dgm:presLayoutVars>
      </dgm:prSet>
      <dgm:spPr/>
    </dgm:pt>
    <dgm:pt modelId="{84C63B7B-D0A4-4186-BF25-A9573CBBF193}" type="pres">
      <dgm:prSet presAssocID="{CE0073BC-A66C-4982-8384-18684FD4F61D}" presName="spaceBetweenRectangles" presStyleCnt="0"/>
      <dgm:spPr/>
    </dgm:pt>
    <dgm:pt modelId="{57ADB93B-2E60-4ABF-82D0-D227E4494283}" type="pres">
      <dgm:prSet presAssocID="{07159350-32F4-4C35-B4F5-F896FA57DB65}" presName="parentLin" presStyleCnt="0"/>
      <dgm:spPr/>
    </dgm:pt>
    <dgm:pt modelId="{CAF7CF17-AA7E-40EC-9025-6A716A50C436}" type="pres">
      <dgm:prSet presAssocID="{07159350-32F4-4C35-B4F5-F896FA57DB65}" presName="parentLeftMargin" presStyleLbl="node1" presStyleIdx="1" presStyleCnt="3"/>
      <dgm:spPr/>
    </dgm:pt>
    <dgm:pt modelId="{8F580C2A-2CF3-4A54-BB61-426A44E0B534}" type="pres">
      <dgm:prSet presAssocID="{07159350-32F4-4C35-B4F5-F896FA57DB65}" presName="parentText" presStyleLbl="node1" presStyleIdx="2" presStyleCnt="3" custScaleX="113169">
        <dgm:presLayoutVars>
          <dgm:chMax val="0"/>
          <dgm:bulletEnabled val="1"/>
        </dgm:presLayoutVars>
      </dgm:prSet>
      <dgm:spPr/>
    </dgm:pt>
    <dgm:pt modelId="{0C42EC67-C4F9-4C5C-ACDB-1C9F6F8A07A6}" type="pres">
      <dgm:prSet presAssocID="{07159350-32F4-4C35-B4F5-F896FA57DB65}" presName="negativeSpace" presStyleCnt="0"/>
      <dgm:spPr/>
    </dgm:pt>
    <dgm:pt modelId="{0A3B1544-AA2D-4C49-B365-2702A6B1B177}" type="pres">
      <dgm:prSet presAssocID="{07159350-32F4-4C35-B4F5-F896FA57DB65}" presName="childText" presStyleLbl="conFgAcc1" presStyleIdx="2" presStyleCnt="3">
        <dgm:presLayoutVars>
          <dgm:bulletEnabled val="1"/>
        </dgm:presLayoutVars>
      </dgm:prSet>
      <dgm:spPr/>
    </dgm:pt>
  </dgm:ptLst>
  <dgm:cxnLst>
    <dgm:cxn modelId="{50FE8801-3374-4D2A-8E57-2589023972B0}" type="presOf" srcId="{A3B70621-9684-48F9-9F61-29ABE4C66252}" destId="{CE802CD8-2738-4AFB-B0A5-5B235D73075F}" srcOrd="1" destOrd="0" presId="urn:microsoft.com/office/officeart/2005/8/layout/list1"/>
    <dgm:cxn modelId="{8A4FB10B-CD65-47DB-BF56-DF4C8444E29E}" srcId="{DFC099F2-E65E-42E4-9CB1-91CB13D21070}" destId="{30F85E3B-6FFF-4A81-8EF8-24243667BE32}" srcOrd="0" destOrd="0" parTransId="{FC31C1F3-A458-459C-9692-1658022BE8A2}" sibTransId="{09DB6DD2-6FE5-41B8-822D-517A38068841}"/>
    <dgm:cxn modelId="{2EEB1D0F-A6CD-4EE6-9C81-1DC39D85BB3B}" srcId="{28D0E98A-298B-484C-BEF6-57174788604C}" destId="{A3B70621-9684-48F9-9F61-29ABE4C66252}" srcOrd="1" destOrd="0" parTransId="{6F1CA907-EFC0-4B72-9259-8D07006FA91C}" sibTransId="{CE0073BC-A66C-4982-8384-18684FD4F61D}"/>
    <dgm:cxn modelId="{A97E7E17-D9F2-4522-BAE2-0DB07EC95606}" type="presOf" srcId="{07159350-32F4-4C35-B4F5-F896FA57DB65}" destId="{CAF7CF17-AA7E-40EC-9025-6A716A50C436}" srcOrd="0" destOrd="0" presId="urn:microsoft.com/office/officeart/2005/8/layout/list1"/>
    <dgm:cxn modelId="{18AB381B-0ADB-453A-B453-606972F2ABE6}" type="presOf" srcId="{DFC099F2-E65E-42E4-9CB1-91CB13D21070}" destId="{D0F880BB-5B47-4945-B42B-92E105DF7201}" srcOrd="1" destOrd="0" presId="urn:microsoft.com/office/officeart/2005/8/layout/list1"/>
    <dgm:cxn modelId="{D84A961D-9F0D-4D2B-8386-18ECE7765A6B}" type="presOf" srcId="{775B3EAF-8D3F-44FA-B742-21821713B3F5}" destId="{0A3B1544-AA2D-4C49-B365-2702A6B1B177}" srcOrd="0" destOrd="0" presId="urn:microsoft.com/office/officeart/2005/8/layout/list1"/>
    <dgm:cxn modelId="{41B0292D-FA7B-4EDB-8210-39B69FBFA879}" srcId="{07159350-32F4-4C35-B4F5-F896FA57DB65}" destId="{775B3EAF-8D3F-44FA-B742-21821713B3F5}" srcOrd="0" destOrd="0" parTransId="{4A177F51-971D-4AA3-AD2B-2353F837EAFD}" sibTransId="{F0016AB8-DE56-4A64-82AC-DC03877B72C6}"/>
    <dgm:cxn modelId="{21E4022E-4A8F-493E-A70C-F38B01A9CF77}" srcId="{28D0E98A-298B-484C-BEF6-57174788604C}" destId="{07159350-32F4-4C35-B4F5-F896FA57DB65}" srcOrd="2" destOrd="0" parTransId="{EA5ABD9A-6D8B-4DF4-8503-DECD3E33490E}" sibTransId="{45D62082-4910-4791-BC68-875A6D1E9B15}"/>
    <dgm:cxn modelId="{9D9F3132-7D26-4C8D-9E99-BB06616B9E2A}" srcId="{28D0E98A-298B-484C-BEF6-57174788604C}" destId="{DFC099F2-E65E-42E4-9CB1-91CB13D21070}" srcOrd="0" destOrd="0" parTransId="{996E9867-C54E-4187-A00C-50B2DDBC2CDC}" sibTransId="{A41F94FF-22F9-499E-8B35-31D8CA28E750}"/>
    <dgm:cxn modelId="{B86D465B-BB9D-48C5-8B76-5EC574A6F801}" srcId="{A3B70621-9684-48F9-9F61-29ABE4C66252}" destId="{7C618700-37F1-496B-9289-64D807982697}" srcOrd="0" destOrd="0" parTransId="{F9F88AF7-BD32-4682-A401-E5A16A06F497}" sibTransId="{BDFA6E1B-0823-40E4-9854-AB6C4109A6CE}"/>
    <dgm:cxn modelId="{46CA8C43-05A8-43AA-8E18-C959BC231273}" type="presOf" srcId="{DFC099F2-E65E-42E4-9CB1-91CB13D21070}" destId="{FDF53099-6939-439A-896A-FD54831DAC8D}" srcOrd="0" destOrd="0" presId="urn:microsoft.com/office/officeart/2005/8/layout/list1"/>
    <dgm:cxn modelId="{BE379E71-158E-4743-96C8-31DD11123D53}" type="presOf" srcId="{30F85E3B-6FFF-4A81-8EF8-24243667BE32}" destId="{2E079C50-8DEE-4A05-99B3-DD661E77DA05}" srcOrd="0" destOrd="0" presId="urn:microsoft.com/office/officeart/2005/8/layout/list1"/>
    <dgm:cxn modelId="{4D344176-5540-42B6-A316-1D6FB7391F32}" type="presOf" srcId="{A3B70621-9684-48F9-9F61-29ABE4C66252}" destId="{AE720C54-64A0-47C6-B859-13BE4420A13B}" srcOrd="0" destOrd="0" presId="urn:microsoft.com/office/officeart/2005/8/layout/list1"/>
    <dgm:cxn modelId="{6D1C90BD-BEEB-406C-AAA1-CFB9BDA90932}" type="presOf" srcId="{07159350-32F4-4C35-B4F5-F896FA57DB65}" destId="{8F580C2A-2CF3-4A54-BB61-426A44E0B534}" srcOrd="1" destOrd="0" presId="urn:microsoft.com/office/officeart/2005/8/layout/list1"/>
    <dgm:cxn modelId="{5C9777DA-5212-4397-83A5-B8D6EAF76662}" type="presOf" srcId="{28D0E98A-298B-484C-BEF6-57174788604C}" destId="{62B457E0-2AB1-44E5-8020-F5BBD33213E0}" srcOrd="0" destOrd="0" presId="urn:microsoft.com/office/officeart/2005/8/layout/list1"/>
    <dgm:cxn modelId="{BAFA51E7-374B-43CB-AA18-845EA25ACA86}" type="presOf" srcId="{7C618700-37F1-496B-9289-64D807982697}" destId="{855697F5-3E11-4D6E-89D5-5A05F79FA7C2}" srcOrd="0" destOrd="0" presId="urn:microsoft.com/office/officeart/2005/8/layout/list1"/>
    <dgm:cxn modelId="{CEF60051-C967-4693-922C-69F7A2D95059}" type="presParOf" srcId="{62B457E0-2AB1-44E5-8020-F5BBD33213E0}" destId="{79E8E6C2-78AB-49FC-8785-09F95614BEAA}" srcOrd="0" destOrd="0" presId="urn:microsoft.com/office/officeart/2005/8/layout/list1"/>
    <dgm:cxn modelId="{AEF2B47A-5ADD-45BC-BB3E-54D2641846F1}" type="presParOf" srcId="{79E8E6C2-78AB-49FC-8785-09F95614BEAA}" destId="{FDF53099-6939-439A-896A-FD54831DAC8D}" srcOrd="0" destOrd="0" presId="urn:microsoft.com/office/officeart/2005/8/layout/list1"/>
    <dgm:cxn modelId="{C96828EE-6442-49D0-81F0-BF53D7C8040C}" type="presParOf" srcId="{79E8E6C2-78AB-49FC-8785-09F95614BEAA}" destId="{D0F880BB-5B47-4945-B42B-92E105DF7201}" srcOrd="1" destOrd="0" presId="urn:microsoft.com/office/officeart/2005/8/layout/list1"/>
    <dgm:cxn modelId="{EDC94E8C-B290-4C2B-AAF8-EBAA3E4F8CDD}" type="presParOf" srcId="{62B457E0-2AB1-44E5-8020-F5BBD33213E0}" destId="{D4557B2D-42F2-4934-A20D-9A63FD26A568}" srcOrd="1" destOrd="0" presId="urn:microsoft.com/office/officeart/2005/8/layout/list1"/>
    <dgm:cxn modelId="{96352238-7288-4990-812B-AC5ED5062364}" type="presParOf" srcId="{62B457E0-2AB1-44E5-8020-F5BBD33213E0}" destId="{2E079C50-8DEE-4A05-99B3-DD661E77DA05}" srcOrd="2" destOrd="0" presId="urn:microsoft.com/office/officeart/2005/8/layout/list1"/>
    <dgm:cxn modelId="{A77358FF-3995-4AF3-9F3C-9A2215142FB8}" type="presParOf" srcId="{62B457E0-2AB1-44E5-8020-F5BBD33213E0}" destId="{CB15DABA-052A-436A-A34B-82D2B779359C}" srcOrd="3" destOrd="0" presId="urn:microsoft.com/office/officeart/2005/8/layout/list1"/>
    <dgm:cxn modelId="{A1703245-E1AC-42A7-AED5-400670E7F606}" type="presParOf" srcId="{62B457E0-2AB1-44E5-8020-F5BBD33213E0}" destId="{A570DDCE-D204-487F-AE47-E0142B11F584}" srcOrd="4" destOrd="0" presId="urn:microsoft.com/office/officeart/2005/8/layout/list1"/>
    <dgm:cxn modelId="{B9E40F11-56C4-4950-95C8-18BAFC29D11A}" type="presParOf" srcId="{A570DDCE-D204-487F-AE47-E0142B11F584}" destId="{AE720C54-64A0-47C6-B859-13BE4420A13B}" srcOrd="0" destOrd="0" presId="urn:microsoft.com/office/officeart/2005/8/layout/list1"/>
    <dgm:cxn modelId="{47B60B59-97CC-4890-A089-EF8C76BBA970}" type="presParOf" srcId="{A570DDCE-D204-487F-AE47-E0142B11F584}" destId="{CE802CD8-2738-4AFB-B0A5-5B235D73075F}" srcOrd="1" destOrd="0" presId="urn:microsoft.com/office/officeart/2005/8/layout/list1"/>
    <dgm:cxn modelId="{EE800B95-A6F2-4955-9264-2D496CFB346B}" type="presParOf" srcId="{62B457E0-2AB1-44E5-8020-F5BBD33213E0}" destId="{1C87C446-FD79-4760-AAA1-7AFB79B555B5}" srcOrd="5" destOrd="0" presId="urn:microsoft.com/office/officeart/2005/8/layout/list1"/>
    <dgm:cxn modelId="{9FD68B78-5582-467A-AC8D-9658D19FBB17}" type="presParOf" srcId="{62B457E0-2AB1-44E5-8020-F5BBD33213E0}" destId="{855697F5-3E11-4D6E-89D5-5A05F79FA7C2}" srcOrd="6" destOrd="0" presId="urn:microsoft.com/office/officeart/2005/8/layout/list1"/>
    <dgm:cxn modelId="{0F1C4C65-E234-48F6-851A-4A620D43F9D0}" type="presParOf" srcId="{62B457E0-2AB1-44E5-8020-F5BBD33213E0}" destId="{84C63B7B-D0A4-4186-BF25-A9573CBBF193}" srcOrd="7" destOrd="0" presId="urn:microsoft.com/office/officeart/2005/8/layout/list1"/>
    <dgm:cxn modelId="{B0E74556-5D7E-4CAA-A728-0F128BA59489}" type="presParOf" srcId="{62B457E0-2AB1-44E5-8020-F5BBD33213E0}" destId="{57ADB93B-2E60-4ABF-82D0-D227E4494283}" srcOrd="8" destOrd="0" presId="urn:microsoft.com/office/officeart/2005/8/layout/list1"/>
    <dgm:cxn modelId="{0555840D-1821-4BA4-8CAB-2BF0FDE7357C}" type="presParOf" srcId="{57ADB93B-2E60-4ABF-82D0-D227E4494283}" destId="{CAF7CF17-AA7E-40EC-9025-6A716A50C436}" srcOrd="0" destOrd="0" presId="urn:microsoft.com/office/officeart/2005/8/layout/list1"/>
    <dgm:cxn modelId="{EB182E1C-BE63-46E3-A7F3-8CB4633CA480}" type="presParOf" srcId="{57ADB93B-2E60-4ABF-82D0-D227E4494283}" destId="{8F580C2A-2CF3-4A54-BB61-426A44E0B534}" srcOrd="1" destOrd="0" presId="urn:microsoft.com/office/officeart/2005/8/layout/list1"/>
    <dgm:cxn modelId="{85B6228C-1C02-460D-B9B2-BC8A11C66FEC}" type="presParOf" srcId="{62B457E0-2AB1-44E5-8020-F5BBD33213E0}" destId="{0C42EC67-C4F9-4C5C-ACDB-1C9F6F8A07A6}" srcOrd="9" destOrd="0" presId="urn:microsoft.com/office/officeart/2005/8/layout/list1"/>
    <dgm:cxn modelId="{DE5DECE7-E192-4549-8884-1950FE04F5F5}" type="presParOf" srcId="{62B457E0-2AB1-44E5-8020-F5BBD33213E0}" destId="{0A3B1544-AA2D-4C49-B365-2702A6B1B177}"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4F66CE-15B8-4C75-843A-632A9149DC9F}" type="doc">
      <dgm:prSet loTypeId="urn:microsoft.com/office/officeart/2005/8/layout/chevron1" loCatId="process" qsTypeId="urn:microsoft.com/office/officeart/2005/8/quickstyle/simple1" qsCatId="simple" csTypeId="urn:microsoft.com/office/officeart/2005/8/colors/accent1_2" csCatId="accent1" phldr="1"/>
      <dgm:spPr/>
    </dgm:pt>
    <dgm:pt modelId="{27C065E4-A50E-4888-96CC-97D8C95D2A31}">
      <dgm:prSet phldrT="[テキスト]" custT="1"/>
      <dgm:spPr>
        <a:solidFill>
          <a:schemeClr val="accent6"/>
        </a:solidFill>
      </dgm:spPr>
      <dgm:t>
        <a:bodyPr/>
        <a:lstStyle/>
        <a:p>
          <a:r>
            <a:rPr kumimoji="1" lang="ja-JP" altLang="en-US" sz="1400" dirty="0"/>
            <a:t>問題</a:t>
          </a:r>
        </a:p>
      </dgm:t>
    </dgm:pt>
    <dgm:pt modelId="{52395F83-B987-42B6-8C09-6BEDC45D8983}" type="parTrans" cxnId="{D9332D84-5906-44E6-8D08-CBD8380985FD}">
      <dgm:prSet/>
      <dgm:spPr/>
      <dgm:t>
        <a:bodyPr/>
        <a:lstStyle/>
        <a:p>
          <a:endParaRPr kumimoji="1" lang="ja-JP" altLang="en-US" sz="2400"/>
        </a:p>
      </dgm:t>
    </dgm:pt>
    <dgm:pt modelId="{179CCAC5-9445-4AFC-AAAA-95376BEADC1F}" type="sibTrans" cxnId="{D9332D84-5906-44E6-8D08-CBD8380985FD}">
      <dgm:prSet/>
      <dgm:spPr/>
      <dgm:t>
        <a:bodyPr/>
        <a:lstStyle/>
        <a:p>
          <a:endParaRPr kumimoji="1" lang="ja-JP" altLang="en-US" sz="2400"/>
        </a:p>
      </dgm:t>
    </dgm:pt>
    <dgm:pt modelId="{07B9007C-45F5-4CD0-9CF0-A3CFF567AB82}">
      <dgm:prSet phldrT="[テキスト]" custT="1"/>
      <dgm:spPr>
        <a:solidFill>
          <a:schemeClr val="accent6"/>
        </a:solidFill>
      </dgm:spPr>
      <dgm:t>
        <a:bodyPr/>
        <a:lstStyle/>
        <a:p>
          <a:r>
            <a:rPr kumimoji="1" lang="ja-JP" altLang="en-US" sz="1400" dirty="0"/>
            <a:t>方針</a:t>
          </a:r>
        </a:p>
      </dgm:t>
    </dgm:pt>
    <dgm:pt modelId="{88903661-AFF8-427F-AF3E-6C2F0146DFE0}" type="parTrans" cxnId="{4EB7EB4E-E51F-4204-B51A-D4471667F06C}">
      <dgm:prSet/>
      <dgm:spPr/>
      <dgm:t>
        <a:bodyPr/>
        <a:lstStyle/>
        <a:p>
          <a:endParaRPr kumimoji="1" lang="ja-JP" altLang="en-US" sz="2400"/>
        </a:p>
      </dgm:t>
    </dgm:pt>
    <dgm:pt modelId="{518DF550-2444-4BDD-8E9D-2D94C5B4B8B9}" type="sibTrans" cxnId="{4EB7EB4E-E51F-4204-B51A-D4471667F06C}">
      <dgm:prSet/>
      <dgm:spPr/>
      <dgm:t>
        <a:bodyPr/>
        <a:lstStyle/>
        <a:p>
          <a:endParaRPr kumimoji="1" lang="ja-JP" altLang="en-US" sz="2400"/>
        </a:p>
      </dgm:t>
    </dgm:pt>
    <dgm:pt modelId="{AA741BCE-ED04-4542-BEA8-F8CDA46C9ADF}">
      <dgm:prSet phldrT="[テキスト]" custT="1"/>
      <dgm:spPr>
        <a:solidFill>
          <a:schemeClr val="accent6"/>
        </a:solidFill>
      </dgm:spPr>
      <dgm:t>
        <a:bodyPr/>
        <a:lstStyle/>
        <a:p>
          <a:r>
            <a:rPr kumimoji="1" lang="ja-JP" altLang="en-US" sz="1400" dirty="0"/>
            <a:t>提案</a:t>
          </a:r>
        </a:p>
      </dgm:t>
    </dgm:pt>
    <dgm:pt modelId="{0AFF7FD7-3BE4-40F6-9DD9-CFAFBFD8F3C2}" type="parTrans" cxnId="{0F1D4A98-3787-44A8-8BD6-B750F20F1B03}">
      <dgm:prSet/>
      <dgm:spPr/>
      <dgm:t>
        <a:bodyPr/>
        <a:lstStyle/>
        <a:p>
          <a:endParaRPr kumimoji="1" lang="ja-JP" altLang="en-US" sz="2400"/>
        </a:p>
      </dgm:t>
    </dgm:pt>
    <dgm:pt modelId="{63C7CBD6-C41D-463F-8669-956830858189}" type="sibTrans" cxnId="{0F1D4A98-3787-44A8-8BD6-B750F20F1B03}">
      <dgm:prSet/>
      <dgm:spPr/>
      <dgm:t>
        <a:bodyPr/>
        <a:lstStyle/>
        <a:p>
          <a:endParaRPr kumimoji="1" lang="ja-JP" altLang="en-US" sz="2400"/>
        </a:p>
      </dgm:t>
    </dgm:pt>
    <dgm:pt modelId="{92FDCCFC-E4E5-4738-B6D6-9ABEB4BA36BE}">
      <dgm:prSet phldrT="[テキスト]" custT="1"/>
      <dgm:spPr>
        <a:solidFill>
          <a:schemeClr val="accent2"/>
        </a:solidFill>
      </dgm:spPr>
      <dgm:t>
        <a:bodyPr/>
        <a:lstStyle/>
        <a:p>
          <a:r>
            <a:rPr kumimoji="1" lang="ja-JP" altLang="en-US" sz="1400" dirty="0"/>
            <a:t>効果</a:t>
          </a:r>
        </a:p>
      </dgm:t>
    </dgm:pt>
    <dgm:pt modelId="{1B46D677-543E-4DFE-83CB-847242DE21A5}" type="parTrans" cxnId="{A0B0BA18-2906-4DD9-BB0C-B08372C8F272}">
      <dgm:prSet/>
      <dgm:spPr/>
      <dgm:t>
        <a:bodyPr/>
        <a:lstStyle/>
        <a:p>
          <a:endParaRPr kumimoji="1" lang="ja-JP" altLang="en-US" sz="2400"/>
        </a:p>
      </dgm:t>
    </dgm:pt>
    <dgm:pt modelId="{D171348E-F450-486E-BCB3-7549D7A885D8}" type="sibTrans" cxnId="{A0B0BA18-2906-4DD9-BB0C-B08372C8F272}">
      <dgm:prSet/>
      <dgm:spPr/>
      <dgm:t>
        <a:bodyPr/>
        <a:lstStyle/>
        <a:p>
          <a:endParaRPr kumimoji="1" lang="ja-JP" altLang="en-US" sz="2400"/>
        </a:p>
      </dgm:t>
    </dgm:pt>
    <dgm:pt modelId="{03BCAC8C-2F98-4D19-90E8-A8DBC906C7F8}">
      <dgm:prSet phldrT="[テキスト]" custT="1"/>
      <dgm:spPr>
        <a:solidFill>
          <a:schemeClr val="accent6"/>
        </a:solidFill>
      </dgm:spPr>
      <dgm:t>
        <a:bodyPr/>
        <a:lstStyle/>
        <a:p>
          <a:r>
            <a:rPr kumimoji="1" lang="ja-JP" altLang="en-US" sz="1400" dirty="0"/>
            <a:t>費用</a:t>
          </a:r>
        </a:p>
      </dgm:t>
    </dgm:pt>
    <dgm:pt modelId="{E6026B8C-D331-4828-9B8B-2FD46499AFE1}" type="parTrans" cxnId="{E9A0D6A1-2D46-4F6A-B690-EC8B06F6B6ED}">
      <dgm:prSet/>
      <dgm:spPr/>
      <dgm:t>
        <a:bodyPr/>
        <a:lstStyle/>
        <a:p>
          <a:endParaRPr kumimoji="1" lang="ja-JP" altLang="en-US" sz="2400"/>
        </a:p>
      </dgm:t>
    </dgm:pt>
    <dgm:pt modelId="{90D3D9FE-CA83-48DA-9CF9-DA6BA9CB6A87}" type="sibTrans" cxnId="{E9A0D6A1-2D46-4F6A-B690-EC8B06F6B6ED}">
      <dgm:prSet/>
      <dgm:spPr/>
      <dgm:t>
        <a:bodyPr/>
        <a:lstStyle/>
        <a:p>
          <a:endParaRPr kumimoji="1" lang="ja-JP" altLang="en-US" sz="2400"/>
        </a:p>
      </dgm:t>
    </dgm:pt>
    <dgm:pt modelId="{C7DE9456-9002-4A7A-B9CC-C6041D933EB8}">
      <dgm:prSet phldrT="[テキスト]" custT="1"/>
      <dgm:spPr>
        <a:solidFill>
          <a:schemeClr val="accent6"/>
        </a:solidFill>
      </dgm:spPr>
      <dgm:t>
        <a:bodyPr/>
        <a:lstStyle/>
        <a:p>
          <a:r>
            <a:rPr kumimoji="1" lang="ja-JP" altLang="en-US" sz="1100" dirty="0"/>
            <a:t>今後の課題</a:t>
          </a:r>
        </a:p>
      </dgm:t>
    </dgm:pt>
    <dgm:pt modelId="{55E356F5-1E4C-4F77-B762-B824C57489B6}" type="parTrans" cxnId="{1EBBF492-772C-4AF9-B499-7370DBDD054D}">
      <dgm:prSet/>
      <dgm:spPr/>
      <dgm:t>
        <a:bodyPr/>
        <a:lstStyle/>
        <a:p>
          <a:endParaRPr kumimoji="1" lang="ja-JP" altLang="en-US" sz="2400"/>
        </a:p>
      </dgm:t>
    </dgm:pt>
    <dgm:pt modelId="{A0A327FA-7A75-4C52-B92A-1F004957CBCB}" type="sibTrans" cxnId="{1EBBF492-772C-4AF9-B499-7370DBDD054D}">
      <dgm:prSet/>
      <dgm:spPr/>
      <dgm:t>
        <a:bodyPr/>
        <a:lstStyle/>
        <a:p>
          <a:endParaRPr kumimoji="1" lang="ja-JP" altLang="en-US" sz="2400"/>
        </a:p>
      </dgm:t>
    </dgm:pt>
    <dgm:pt modelId="{635A9447-111F-49F2-B299-B687A5803B93}" type="pres">
      <dgm:prSet presAssocID="{014F66CE-15B8-4C75-843A-632A9149DC9F}" presName="Name0" presStyleCnt="0">
        <dgm:presLayoutVars>
          <dgm:dir/>
          <dgm:animLvl val="lvl"/>
          <dgm:resizeHandles val="exact"/>
        </dgm:presLayoutVars>
      </dgm:prSet>
      <dgm:spPr/>
    </dgm:pt>
    <dgm:pt modelId="{42DEDB6C-631A-46DE-ACEA-455B10ECB329}" type="pres">
      <dgm:prSet presAssocID="{27C065E4-A50E-4888-96CC-97D8C95D2A31}" presName="parTxOnly" presStyleLbl="node1" presStyleIdx="0" presStyleCnt="6">
        <dgm:presLayoutVars>
          <dgm:chMax val="0"/>
          <dgm:chPref val="0"/>
          <dgm:bulletEnabled val="1"/>
        </dgm:presLayoutVars>
      </dgm:prSet>
      <dgm:spPr/>
    </dgm:pt>
    <dgm:pt modelId="{D2255DBC-4DDF-4C25-90F0-F99E7A88217B}" type="pres">
      <dgm:prSet presAssocID="{179CCAC5-9445-4AFC-AAAA-95376BEADC1F}" presName="parTxOnlySpace" presStyleCnt="0"/>
      <dgm:spPr/>
    </dgm:pt>
    <dgm:pt modelId="{F2011E47-AC62-473D-A74D-B3B83E6E84ED}" type="pres">
      <dgm:prSet presAssocID="{07B9007C-45F5-4CD0-9CF0-A3CFF567AB82}" presName="parTxOnly" presStyleLbl="node1" presStyleIdx="1" presStyleCnt="6">
        <dgm:presLayoutVars>
          <dgm:chMax val="0"/>
          <dgm:chPref val="0"/>
          <dgm:bulletEnabled val="1"/>
        </dgm:presLayoutVars>
      </dgm:prSet>
      <dgm:spPr/>
    </dgm:pt>
    <dgm:pt modelId="{4F6A0BDC-83C4-4A09-9040-37CEF8D03737}" type="pres">
      <dgm:prSet presAssocID="{518DF550-2444-4BDD-8E9D-2D94C5B4B8B9}" presName="parTxOnlySpace" presStyleCnt="0"/>
      <dgm:spPr/>
    </dgm:pt>
    <dgm:pt modelId="{D41502AC-07CF-4935-B5D4-2B12564E40F7}" type="pres">
      <dgm:prSet presAssocID="{AA741BCE-ED04-4542-BEA8-F8CDA46C9ADF}" presName="parTxOnly" presStyleLbl="node1" presStyleIdx="2" presStyleCnt="6">
        <dgm:presLayoutVars>
          <dgm:chMax val="0"/>
          <dgm:chPref val="0"/>
          <dgm:bulletEnabled val="1"/>
        </dgm:presLayoutVars>
      </dgm:prSet>
      <dgm:spPr/>
    </dgm:pt>
    <dgm:pt modelId="{402A900A-ACEB-4855-96AD-E1C88ECC15FC}" type="pres">
      <dgm:prSet presAssocID="{63C7CBD6-C41D-463F-8669-956830858189}" presName="parTxOnlySpace" presStyleCnt="0"/>
      <dgm:spPr/>
    </dgm:pt>
    <dgm:pt modelId="{90832AA1-166C-4953-BE1C-CBE029E9AAC7}" type="pres">
      <dgm:prSet presAssocID="{92FDCCFC-E4E5-4738-B6D6-9ABEB4BA36BE}" presName="parTxOnly" presStyleLbl="node1" presStyleIdx="3" presStyleCnt="6">
        <dgm:presLayoutVars>
          <dgm:chMax val="0"/>
          <dgm:chPref val="0"/>
          <dgm:bulletEnabled val="1"/>
        </dgm:presLayoutVars>
      </dgm:prSet>
      <dgm:spPr/>
    </dgm:pt>
    <dgm:pt modelId="{0BB751A5-6431-4586-A62A-4D2E37C92047}" type="pres">
      <dgm:prSet presAssocID="{D171348E-F450-486E-BCB3-7549D7A885D8}" presName="parTxOnlySpace" presStyleCnt="0"/>
      <dgm:spPr/>
    </dgm:pt>
    <dgm:pt modelId="{5588010F-8876-4C9A-A996-F84ADA0D3212}" type="pres">
      <dgm:prSet presAssocID="{03BCAC8C-2F98-4D19-90E8-A8DBC906C7F8}" presName="parTxOnly" presStyleLbl="node1" presStyleIdx="4" presStyleCnt="6">
        <dgm:presLayoutVars>
          <dgm:chMax val="0"/>
          <dgm:chPref val="0"/>
          <dgm:bulletEnabled val="1"/>
        </dgm:presLayoutVars>
      </dgm:prSet>
      <dgm:spPr/>
    </dgm:pt>
    <dgm:pt modelId="{A14CA3AE-C83A-46B2-BEE4-8E20A250C5C5}" type="pres">
      <dgm:prSet presAssocID="{90D3D9FE-CA83-48DA-9CF9-DA6BA9CB6A87}" presName="parTxOnlySpace" presStyleCnt="0"/>
      <dgm:spPr/>
    </dgm:pt>
    <dgm:pt modelId="{C7C065A1-D721-4439-B612-4172E00903F6}" type="pres">
      <dgm:prSet presAssocID="{C7DE9456-9002-4A7A-B9CC-C6041D933EB8}" presName="parTxOnly" presStyleLbl="node1" presStyleIdx="5" presStyleCnt="6" custScaleY="93879">
        <dgm:presLayoutVars>
          <dgm:chMax val="0"/>
          <dgm:chPref val="0"/>
          <dgm:bulletEnabled val="1"/>
        </dgm:presLayoutVars>
      </dgm:prSet>
      <dgm:spPr/>
    </dgm:pt>
  </dgm:ptLst>
  <dgm:cxnLst>
    <dgm:cxn modelId="{A0B0BA18-2906-4DD9-BB0C-B08372C8F272}" srcId="{014F66CE-15B8-4C75-843A-632A9149DC9F}" destId="{92FDCCFC-E4E5-4738-B6D6-9ABEB4BA36BE}" srcOrd="3" destOrd="0" parTransId="{1B46D677-543E-4DFE-83CB-847242DE21A5}" sibTransId="{D171348E-F450-486E-BCB3-7549D7A885D8}"/>
    <dgm:cxn modelId="{26811546-8079-4435-B072-371C55582423}" type="presOf" srcId="{27C065E4-A50E-4888-96CC-97D8C95D2A31}" destId="{42DEDB6C-631A-46DE-ACEA-455B10ECB329}" srcOrd="0" destOrd="0" presId="urn:microsoft.com/office/officeart/2005/8/layout/chevron1"/>
    <dgm:cxn modelId="{1AE6B06B-9A67-4A61-9B4E-3053843AEAFB}" type="presOf" srcId="{03BCAC8C-2F98-4D19-90E8-A8DBC906C7F8}" destId="{5588010F-8876-4C9A-A996-F84ADA0D3212}" srcOrd="0" destOrd="0" presId="urn:microsoft.com/office/officeart/2005/8/layout/chevron1"/>
    <dgm:cxn modelId="{4EB7EB4E-E51F-4204-B51A-D4471667F06C}" srcId="{014F66CE-15B8-4C75-843A-632A9149DC9F}" destId="{07B9007C-45F5-4CD0-9CF0-A3CFF567AB82}" srcOrd="1" destOrd="0" parTransId="{88903661-AFF8-427F-AF3E-6C2F0146DFE0}" sibTransId="{518DF550-2444-4BDD-8E9D-2D94C5B4B8B9}"/>
    <dgm:cxn modelId="{F14C2957-7862-47C5-B9A9-C10C7096D13D}" type="presOf" srcId="{AA741BCE-ED04-4542-BEA8-F8CDA46C9ADF}" destId="{D41502AC-07CF-4935-B5D4-2B12564E40F7}" srcOrd="0" destOrd="0" presId="urn:microsoft.com/office/officeart/2005/8/layout/chevron1"/>
    <dgm:cxn modelId="{D9332D84-5906-44E6-8D08-CBD8380985FD}" srcId="{014F66CE-15B8-4C75-843A-632A9149DC9F}" destId="{27C065E4-A50E-4888-96CC-97D8C95D2A31}" srcOrd="0" destOrd="0" parTransId="{52395F83-B987-42B6-8C09-6BEDC45D8983}" sibTransId="{179CCAC5-9445-4AFC-AAAA-95376BEADC1F}"/>
    <dgm:cxn modelId="{157DA186-6943-4851-853D-396F69ED3BB5}" type="presOf" srcId="{C7DE9456-9002-4A7A-B9CC-C6041D933EB8}" destId="{C7C065A1-D721-4439-B612-4172E00903F6}" srcOrd="0" destOrd="0" presId="urn:microsoft.com/office/officeart/2005/8/layout/chevron1"/>
    <dgm:cxn modelId="{1EBBF492-772C-4AF9-B499-7370DBDD054D}" srcId="{014F66CE-15B8-4C75-843A-632A9149DC9F}" destId="{C7DE9456-9002-4A7A-B9CC-C6041D933EB8}" srcOrd="5" destOrd="0" parTransId="{55E356F5-1E4C-4F77-B762-B824C57489B6}" sibTransId="{A0A327FA-7A75-4C52-B92A-1F004957CBCB}"/>
    <dgm:cxn modelId="{E92DFC94-4D39-4E02-A331-7C720E43F73F}" type="presOf" srcId="{07B9007C-45F5-4CD0-9CF0-A3CFF567AB82}" destId="{F2011E47-AC62-473D-A74D-B3B83E6E84ED}" srcOrd="0" destOrd="0" presId="urn:microsoft.com/office/officeart/2005/8/layout/chevron1"/>
    <dgm:cxn modelId="{0F1D4A98-3787-44A8-8BD6-B750F20F1B03}" srcId="{014F66CE-15B8-4C75-843A-632A9149DC9F}" destId="{AA741BCE-ED04-4542-BEA8-F8CDA46C9ADF}" srcOrd="2" destOrd="0" parTransId="{0AFF7FD7-3BE4-40F6-9DD9-CFAFBFD8F3C2}" sibTransId="{63C7CBD6-C41D-463F-8669-956830858189}"/>
    <dgm:cxn modelId="{E4AB5CA0-E82B-4E3D-8C8E-20F6F3F26165}" type="presOf" srcId="{92FDCCFC-E4E5-4738-B6D6-9ABEB4BA36BE}" destId="{90832AA1-166C-4953-BE1C-CBE029E9AAC7}" srcOrd="0" destOrd="0" presId="urn:microsoft.com/office/officeart/2005/8/layout/chevron1"/>
    <dgm:cxn modelId="{E9A0D6A1-2D46-4F6A-B690-EC8B06F6B6ED}" srcId="{014F66CE-15B8-4C75-843A-632A9149DC9F}" destId="{03BCAC8C-2F98-4D19-90E8-A8DBC906C7F8}" srcOrd="4" destOrd="0" parTransId="{E6026B8C-D331-4828-9B8B-2FD46499AFE1}" sibTransId="{90D3D9FE-CA83-48DA-9CF9-DA6BA9CB6A87}"/>
    <dgm:cxn modelId="{EEEB85AF-FE59-4982-8767-F072C7A6149A}" type="presOf" srcId="{014F66CE-15B8-4C75-843A-632A9149DC9F}" destId="{635A9447-111F-49F2-B299-B687A5803B93}" srcOrd="0" destOrd="0" presId="urn:microsoft.com/office/officeart/2005/8/layout/chevron1"/>
    <dgm:cxn modelId="{7F08C3C3-9D6F-43B2-B20D-67631391A3D8}" type="presParOf" srcId="{635A9447-111F-49F2-B299-B687A5803B93}" destId="{42DEDB6C-631A-46DE-ACEA-455B10ECB329}" srcOrd="0" destOrd="0" presId="urn:microsoft.com/office/officeart/2005/8/layout/chevron1"/>
    <dgm:cxn modelId="{CF1AAB71-0DBD-47DC-A6CB-EC947239F415}" type="presParOf" srcId="{635A9447-111F-49F2-B299-B687A5803B93}" destId="{D2255DBC-4DDF-4C25-90F0-F99E7A88217B}" srcOrd="1" destOrd="0" presId="urn:microsoft.com/office/officeart/2005/8/layout/chevron1"/>
    <dgm:cxn modelId="{BBFEEEE9-DAC5-428F-8281-719C6A283569}" type="presParOf" srcId="{635A9447-111F-49F2-B299-B687A5803B93}" destId="{F2011E47-AC62-473D-A74D-B3B83E6E84ED}" srcOrd="2" destOrd="0" presId="urn:microsoft.com/office/officeart/2005/8/layout/chevron1"/>
    <dgm:cxn modelId="{12DC9FF9-590F-45F4-B66B-1E24478121D3}" type="presParOf" srcId="{635A9447-111F-49F2-B299-B687A5803B93}" destId="{4F6A0BDC-83C4-4A09-9040-37CEF8D03737}" srcOrd="3" destOrd="0" presId="urn:microsoft.com/office/officeart/2005/8/layout/chevron1"/>
    <dgm:cxn modelId="{205DFF98-A13C-43FC-BF24-02E6C2C21942}" type="presParOf" srcId="{635A9447-111F-49F2-B299-B687A5803B93}" destId="{D41502AC-07CF-4935-B5D4-2B12564E40F7}" srcOrd="4" destOrd="0" presId="urn:microsoft.com/office/officeart/2005/8/layout/chevron1"/>
    <dgm:cxn modelId="{AF695B16-E2F4-4354-9742-6047CB67C0D4}" type="presParOf" srcId="{635A9447-111F-49F2-B299-B687A5803B93}" destId="{402A900A-ACEB-4855-96AD-E1C88ECC15FC}" srcOrd="5" destOrd="0" presId="urn:microsoft.com/office/officeart/2005/8/layout/chevron1"/>
    <dgm:cxn modelId="{4234B53E-E596-4DA6-B911-63F87F0D63CD}" type="presParOf" srcId="{635A9447-111F-49F2-B299-B687A5803B93}" destId="{90832AA1-166C-4953-BE1C-CBE029E9AAC7}" srcOrd="6" destOrd="0" presId="urn:microsoft.com/office/officeart/2005/8/layout/chevron1"/>
    <dgm:cxn modelId="{166E9A2D-0516-4ED4-B6DF-9A5338EA2397}" type="presParOf" srcId="{635A9447-111F-49F2-B299-B687A5803B93}" destId="{0BB751A5-6431-4586-A62A-4D2E37C92047}" srcOrd="7" destOrd="0" presId="urn:microsoft.com/office/officeart/2005/8/layout/chevron1"/>
    <dgm:cxn modelId="{804DB173-B042-4E62-B6F9-DDB8422036B6}" type="presParOf" srcId="{635A9447-111F-49F2-B299-B687A5803B93}" destId="{5588010F-8876-4C9A-A996-F84ADA0D3212}" srcOrd="8" destOrd="0" presId="urn:microsoft.com/office/officeart/2005/8/layout/chevron1"/>
    <dgm:cxn modelId="{645F3F2F-F30C-475E-B0E2-BD39E496E92C}" type="presParOf" srcId="{635A9447-111F-49F2-B299-B687A5803B93}" destId="{A14CA3AE-C83A-46B2-BEE4-8E20A250C5C5}" srcOrd="9" destOrd="0" presId="urn:microsoft.com/office/officeart/2005/8/layout/chevron1"/>
    <dgm:cxn modelId="{45A762F9-A463-485A-B11A-4A0B6C36D1BE}" type="presParOf" srcId="{635A9447-111F-49F2-B299-B687A5803B93}" destId="{C7C065A1-D721-4439-B612-4172E00903F6}"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959A0-68E0-438C-8785-863F12DF062F}">
      <dsp:nvSpPr>
        <dsp:cNvPr id="0" name=""/>
        <dsp:cNvSpPr/>
      </dsp:nvSpPr>
      <dsp:spPr>
        <a:xfrm>
          <a:off x="0" y="1771857"/>
          <a:ext cx="3411055" cy="581426"/>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t>事故多発</a:t>
          </a:r>
        </a:p>
      </dsp:txBody>
      <dsp:txXfrm>
        <a:off x="0" y="1771857"/>
        <a:ext cx="3411055" cy="581426"/>
      </dsp:txXfrm>
    </dsp:sp>
    <dsp:sp modelId="{C8806A3C-2545-405D-86B0-6DBB1F440910}">
      <dsp:nvSpPr>
        <dsp:cNvPr id="0" name=""/>
        <dsp:cNvSpPr/>
      </dsp:nvSpPr>
      <dsp:spPr>
        <a:xfrm rot="10800000">
          <a:off x="0" y="885928"/>
          <a:ext cx="3411055" cy="894234"/>
        </a:xfrm>
        <a:prstGeom prst="upArrowCallou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kumimoji="1" lang="ja-JP" altLang="en-US" sz="2400" b="1" u="none" kern="1200" dirty="0"/>
            <a:t>容量超過・渋滞</a:t>
          </a:r>
        </a:p>
      </dsp:txBody>
      <dsp:txXfrm rot="10800000">
        <a:off x="0" y="885928"/>
        <a:ext cx="3411055" cy="581046"/>
      </dsp:txXfrm>
    </dsp:sp>
    <dsp:sp modelId="{B5485672-E853-49AA-A6D6-FB449468A395}">
      <dsp:nvSpPr>
        <dsp:cNvPr id="0" name=""/>
        <dsp:cNvSpPr/>
      </dsp:nvSpPr>
      <dsp:spPr>
        <a:xfrm rot="10800000">
          <a:off x="0" y="415"/>
          <a:ext cx="3411055" cy="894234"/>
        </a:xfrm>
        <a:prstGeom prst="upArrowCallou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t>土浦市外への通過交通</a:t>
          </a:r>
        </a:p>
      </dsp:txBody>
      <dsp:txXfrm rot="10800000">
        <a:off x="0" y="415"/>
        <a:ext cx="3411055" cy="5810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79C50-8DEE-4A05-99B3-DD661E77DA05}">
      <dsp:nvSpPr>
        <dsp:cNvPr id="0" name=""/>
        <dsp:cNvSpPr/>
      </dsp:nvSpPr>
      <dsp:spPr>
        <a:xfrm>
          <a:off x="0" y="345173"/>
          <a:ext cx="6828148" cy="1219050"/>
        </a:xfrm>
        <a:prstGeom prst="rect">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940" tIns="374904" rIns="529940" bIns="128016" numCol="1" spcCol="1270" anchor="t" anchorCtr="0">
          <a:noAutofit/>
        </a:bodyPr>
        <a:lstStyle/>
        <a:p>
          <a:pPr marL="171450" lvl="1" indent="-171450" algn="l" defTabSz="800100">
            <a:lnSpc>
              <a:spcPct val="90000"/>
            </a:lnSpc>
            <a:spcBef>
              <a:spcPct val="0"/>
            </a:spcBef>
            <a:spcAft>
              <a:spcPct val="15000"/>
            </a:spcAft>
            <a:buChar char="•"/>
          </a:pPr>
          <a:r>
            <a:rPr lang="ja-JP" altLang="en-US" sz="1800" b="0" kern="1200" dirty="0"/>
            <a:t>ドライバー登録の基準を高める</a:t>
          </a:r>
          <a:br>
            <a:rPr lang="en-US" altLang="ja-JP" sz="1800" b="0" kern="1200" dirty="0"/>
          </a:br>
          <a:r>
            <a:rPr lang="ja-JP" altLang="en-US" sz="1800" b="0" kern="1200" dirty="0"/>
            <a:t>→</a:t>
          </a:r>
          <a:r>
            <a:rPr kumimoji="1" lang="ja-JP" altLang="en-US" sz="1800" b="0" kern="1200" dirty="0"/>
            <a:t>運転歴チェック等</a:t>
          </a:r>
          <a:r>
            <a:rPr kumimoji="1" lang="en-US" altLang="ja-JP" sz="1800" b="0" kern="1200" dirty="0"/>
            <a:t>…</a:t>
          </a:r>
          <a:r>
            <a:rPr kumimoji="1" lang="ja-JP" altLang="en-US" sz="1800" b="0" kern="1200" dirty="0"/>
            <a:t>警察とも連携</a:t>
          </a:r>
          <a:endParaRPr kumimoji="1" lang="ja-JP" altLang="en-US" sz="1800" kern="1200" dirty="0"/>
        </a:p>
      </dsp:txBody>
      <dsp:txXfrm>
        <a:off x="0" y="345173"/>
        <a:ext cx="6828148" cy="1219050"/>
      </dsp:txXfrm>
    </dsp:sp>
    <dsp:sp modelId="{D0F880BB-5B47-4945-B42B-92E105DF7201}">
      <dsp:nvSpPr>
        <dsp:cNvPr id="0" name=""/>
        <dsp:cNvSpPr/>
      </dsp:nvSpPr>
      <dsp:spPr>
        <a:xfrm>
          <a:off x="341407" y="79493"/>
          <a:ext cx="3807894" cy="53136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661" tIns="0" rIns="180661" bIns="0" numCol="1" spcCol="1270" anchor="ctr" anchorCtr="0">
          <a:noAutofit/>
        </a:bodyPr>
        <a:lstStyle/>
        <a:p>
          <a:pPr marL="0" lvl="0" indent="0" algn="l" defTabSz="889000">
            <a:lnSpc>
              <a:spcPct val="90000"/>
            </a:lnSpc>
            <a:spcBef>
              <a:spcPct val="0"/>
            </a:spcBef>
            <a:spcAft>
              <a:spcPct val="35000"/>
            </a:spcAft>
            <a:buNone/>
          </a:pPr>
          <a:r>
            <a:rPr kumimoji="1" lang="ja-JP" altLang="en-US" sz="2000" b="1" kern="1200" dirty="0"/>
            <a:t>ドライバーによる安全運転</a:t>
          </a:r>
        </a:p>
      </dsp:txBody>
      <dsp:txXfrm>
        <a:off x="367346" y="105432"/>
        <a:ext cx="3756016" cy="479482"/>
      </dsp:txXfrm>
    </dsp:sp>
    <dsp:sp modelId="{855697F5-3E11-4D6E-89D5-5A05F79FA7C2}">
      <dsp:nvSpPr>
        <dsp:cNvPr id="0" name=""/>
        <dsp:cNvSpPr/>
      </dsp:nvSpPr>
      <dsp:spPr>
        <a:xfrm>
          <a:off x="0" y="1927103"/>
          <a:ext cx="6828148" cy="864675"/>
        </a:xfrm>
        <a:prstGeom prst="rect">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940" tIns="374904" rIns="529940" bIns="128016" numCol="1" spcCol="1270" anchor="t" anchorCtr="0">
          <a:noAutofit/>
        </a:bodyPr>
        <a:lstStyle/>
        <a:p>
          <a:pPr marL="171450" lvl="1" indent="-171450" algn="l" defTabSz="800100">
            <a:lnSpc>
              <a:spcPct val="90000"/>
            </a:lnSpc>
            <a:spcBef>
              <a:spcPct val="0"/>
            </a:spcBef>
            <a:spcAft>
              <a:spcPct val="15000"/>
            </a:spcAft>
            <a:buChar char="•"/>
          </a:pPr>
          <a:r>
            <a:rPr kumimoji="1" lang="ja-JP" altLang="en-US" sz="1800" kern="1200" dirty="0"/>
            <a:t>ライドシェアでの危険道路の走行制限</a:t>
          </a:r>
        </a:p>
      </dsp:txBody>
      <dsp:txXfrm>
        <a:off x="0" y="1927103"/>
        <a:ext cx="6828148" cy="864675"/>
      </dsp:txXfrm>
    </dsp:sp>
    <dsp:sp modelId="{CE802CD8-2738-4AFB-B0A5-5B235D73075F}">
      <dsp:nvSpPr>
        <dsp:cNvPr id="0" name=""/>
        <dsp:cNvSpPr/>
      </dsp:nvSpPr>
      <dsp:spPr>
        <a:xfrm>
          <a:off x="341407" y="1661423"/>
          <a:ext cx="6074812" cy="53136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661" tIns="0" rIns="180661" bIns="0" numCol="1" spcCol="1270" anchor="ctr" anchorCtr="0">
          <a:noAutofit/>
        </a:bodyPr>
        <a:lstStyle/>
        <a:p>
          <a:pPr marL="0" lvl="0" indent="0" algn="l" defTabSz="889000">
            <a:lnSpc>
              <a:spcPct val="90000"/>
            </a:lnSpc>
            <a:spcBef>
              <a:spcPct val="0"/>
            </a:spcBef>
            <a:spcAft>
              <a:spcPct val="35000"/>
            </a:spcAft>
            <a:buNone/>
          </a:pPr>
          <a:r>
            <a:rPr kumimoji="1" lang="ja-JP" altLang="en-US" sz="2000" b="1" kern="1200" dirty="0"/>
            <a:t>道路構造的な問題による生活道路での事故リスク</a:t>
          </a:r>
        </a:p>
      </dsp:txBody>
      <dsp:txXfrm>
        <a:off x="367346" y="1687362"/>
        <a:ext cx="6022934" cy="479482"/>
      </dsp:txXfrm>
    </dsp:sp>
    <dsp:sp modelId="{0A3B1544-AA2D-4C49-B365-2702A6B1B177}">
      <dsp:nvSpPr>
        <dsp:cNvPr id="0" name=""/>
        <dsp:cNvSpPr/>
      </dsp:nvSpPr>
      <dsp:spPr>
        <a:xfrm>
          <a:off x="0" y="3154658"/>
          <a:ext cx="6828148" cy="864675"/>
        </a:xfrm>
        <a:prstGeom prst="rect">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940" tIns="374904" rIns="529940" bIns="128016" numCol="1" spcCol="1270" anchor="t" anchorCtr="0">
          <a:noAutofit/>
        </a:bodyPr>
        <a:lstStyle/>
        <a:p>
          <a:pPr marL="171450" lvl="1" indent="-171450" algn="l" defTabSz="800100">
            <a:lnSpc>
              <a:spcPct val="90000"/>
            </a:lnSpc>
            <a:spcBef>
              <a:spcPct val="0"/>
            </a:spcBef>
            <a:spcAft>
              <a:spcPct val="15000"/>
            </a:spcAft>
            <a:buChar char="•"/>
          </a:pPr>
          <a:r>
            <a:rPr kumimoji="1" lang="ja-JP" altLang="en-US" sz="1800" kern="1200" dirty="0"/>
            <a:t>高速道路利用促進による交通量削減</a:t>
          </a:r>
        </a:p>
      </dsp:txBody>
      <dsp:txXfrm>
        <a:off x="0" y="3154658"/>
        <a:ext cx="6828148" cy="864675"/>
      </dsp:txXfrm>
    </dsp:sp>
    <dsp:sp modelId="{8F580C2A-2CF3-4A54-BB61-426A44E0B534}">
      <dsp:nvSpPr>
        <dsp:cNvPr id="0" name=""/>
        <dsp:cNvSpPr/>
      </dsp:nvSpPr>
      <dsp:spPr>
        <a:xfrm>
          <a:off x="341407" y="2888978"/>
          <a:ext cx="5409142" cy="53136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661" tIns="0" rIns="180661" bIns="0" numCol="1" spcCol="1270" anchor="ctr" anchorCtr="0">
          <a:noAutofit/>
        </a:bodyPr>
        <a:lstStyle/>
        <a:p>
          <a:pPr marL="0" lvl="0" indent="0" algn="l" defTabSz="889000">
            <a:lnSpc>
              <a:spcPct val="90000"/>
            </a:lnSpc>
            <a:spcBef>
              <a:spcPct val="0"/>
            </a:spcBef>
            <a:spcAft>
              <a:spcPct val="35000"/>
            </a:spcAft>
            <a:buNone/>
          </a:pPr>
          <a:r>
            <a:rPr kumimoji="1" lang="ja-JP" altLang="en-US" sz="2000" b="1" kern="1200" dirty="0"/>
            <a:t>交通量過多による幹線道路での事故リスク</a:t>
          </a:r>
        </a:p>
      </dsp:txBody>
      <dsp:txXfrm>
        <a:off x="367346" y="2914917"/>
        <a:ext cx="5357264"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EDB6C-631A-46DE-ACEA-455B10ECB329}">
      <dsp:nvSpPr>
        <dsp:cNvPr id="0" name=""/>
        <dsp:cNvSpPr/>
      </dsp:nvSpPr>
      <dsp:spPr>
        <a:xfrm>
          <a:off x="1892" y="219899"/>
          <a:ext cx="704075" cy="28163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dirty="0"/>
            <a:t>問題</a:t>
          </a:r>
        </a:p>
      </dsp:txBody>
      <dsp:txXfrm>
        <a:off x="142707" y="219899"/>
        <a:ext cx="422445" cy="281630"/>
      </dsp:txXfrm>
    </dsp:sp>
    <dsp:sp modelId="{F2011E47-AC62-473D-A74D-B3B83E6E84ED}">
      <dsp:nvSpPr>
        <dsp:cNvPr id="0" name=""/>
        <dsp:cNvSpPr/>
      </dsp:nvSpPr>
      <dsp:spPr>
        <a:xfrm>
          <a:off x="635560" y="219899"/>
          <a:ext cx="704075" cy="28163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dirty="0"/>
            <a:t>方針</a:t>
          </a:r>
        </a:p>
      </dsp:txBody>
      <dsp:txXfrm>
        <a:off x="776375" y="219899"/>
        <a:ext cx="422445" cy="281630"/>
      </dsp:txXfrm>
    </dsp:sp>
    <dsp:sp modelId="{D41502AC-07CF-4935-B5D4-2B12564E40F7}">
      <dsp:nvSpPr>
        <dsp:cNvPr id="0" name=""/>
        <dsp:cNvSpPr/>
      </dsp:nvSpPr>
      <dsp:spPr>
        <a:xfrm>
          <a:off x="1269227" y="219899"/>
          <a:ext cx="704075" cy="28163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dirty="0"/>
            <a:t>提案</a:t>
          </a:r>
        </a:p>
      </dsp:txBody>
      <dsp:txXfrm>
        <a:off x="1410042" y="219899"/>
        <a:ext cx="422445" cy="281630"/>
      </dsp:txXfrm>
    </dsp:sp>
    <dsp:sp modelId="{90832AA1-166C-4953-BE1C-CBE029E9AAC7}">
      <dsp:nvSpPr>
        <dsp:cNvPr id="0" name=""/>
        <dsp:cNvSpPr/>
      </dsp:nvSpPr>
      <dsp:spPr>
        <a:xfrm>
          <a:off x="1902895" y="219899"/>
          <a:ext cx="704075" cy="281630"/>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dirty="0"/>
            <a:t>効果</a:t>
          </a:r>
        </a:p>
      </dsp:txBody>
      <dsp:txXfrm>
        <a:off x="2043710" y="219899"/>
        <a:ext cx="422445" cy="281630"/>
      </dsp:txXfrm>
    </dsp:sp>
    <dsp:sp modelId="{5588010F-8876-4C9A-A996-F84ADA0D3212}">
      <dsp:nvSpPr>
        <dsp:cNvPr id="0" name=""/>
        <dsp:cNvSpPr/>
      </dsp:nvSpPr>
      <dsp:spPr>
        <a:xfrm>
          <a:off x="2536562" y="219899"/>
          <a:ext cx="704075" cy="281630"/>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dirty="0"/>
            <a:t>費用</a:t>
          </a:r>
        </a:p>
      </dsp:txBody>
      <dsp:txXfrm>
        <a:off x="2677377" y="219899"/>
        <a:ext cx="422445" cy="281630"/>
      </dsp:txXfrm>
    </dsp:sp>
    <dsp:sp modelId="{C7C065A1-D721-4439-B612-4172E00903F6}">
      <dsp:nvSpPr>
        <dsp:cNvPr id="0" name=""/>
        <dsp:cNvSpPr/>
      </dsp:nvSpPr>
      <dsp:spPr>
        <a:xfrm>
          <a:off x="3170230" y="228519"/>
          <a:ext cx="704075" cy="264391"/>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dirty="0"/>
            <a:t>今後の課題</a:t>
          </a:r>
        </a:p>
      </dsp:txBody>
      <dsp:txXfrm>
        <a:off x="3302426" y="228519"/>
        <a:ext cx="439684" cy="2643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E5C06759-6813-47FC-ACE8-27EC6B8DEA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CEEDDBAC-A650-4E46-8BAC-C5EE8BF861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3C2371-B023-428C-A9F9-968AE7338204}" type="datetimeFigureOut">
              <a:rPr kumimoji="1" lang="ja-JP" altLang="en-US" smtClean="0"/>
              <a:t>2020/2/7</a:t>
            </a:fld>
            <a:endParaRPr kumimoji="1" lang="ja-JP" altLang="en-US"/>
          </a:p>
        </p:txBody>
      </p:sp>
      <p:sp>
        <p:nvSpPr>
          <p:cNvPr id="4" name="フッター プレースホルダー 3">
            <a:extLst>
              <a:ext uri="{FF2B5EF4-FFF2-40B4-BE49-F238E27FC236}">
                <a16:creationId xmlns:a16="http://schemas.microsoft.com/office/drawing/2014/main" id="{2323D176-8321-4FFC-91A6-ADC545ECFD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Tree>
    <p:extLst>
      <p:ext uri="{BB962C8B-B14F-4D97-AF65-F5344CB8AC3E}">
        <p14:creationId xmlns:p14="http://schemas.microsoft.com/office/powerpoint/2010/main" val="4529166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95A044-DCBE-45F2-8926-6EACEE55D365}" type="datetimeFigureOut">
              <a:rPr kumimoji="1" lang="ja-JP" altLang="en-US" smtClean="0"/>
              <a:t>2020/2/7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E83BD-39F0-480D-9188-C16F1B2ACFBD}" type="slidenum">
              <a:rPr kumimoji="1" lang="ja-JP" altLang="en-US" smtClean="0"/>
              <a:t>‹#›</a:t>
            </a:fld>
            <a:endParaRPr kumimoji="1" lang="ja-JP" altLang="en-US"/>
          </a:p>
        </p:txBody>
      </p:sp>
    </p:spTree>
    <p:extLst>
      <p:ext uri="{BB962C8B-B14F-4D97-AF65-F5344CB8AC3E}">
        <p14:creationId xmlns:p14="http://schemas.microsoft.com/office/powerpoint/2010/main" val="29114387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1BE83BD-39F0-480D-9188-C16F1B2ACFBD}" type="slidenum">
              <a:rPr kumimoji="1" lang="ja-JP" altLang="en-US" smtClean="0"/>
              <a:t>11</a:t>
            </a:fld>
            <a:endParaRPr kumimoji="1" lang="ja-JP" altLang="en-US"/>
          </a:p>
        </p:txBody>
      </p:sp>
    </p:spTree>
    <p:extLst>
      <p:ext uri="{BB962C8B-B14F-4D97-AF65-F5344CB8AC3E}">
        <p14:creationId xmlns:p14="http://schemas.microsoft.com/office/powerpoint/2010/main" val="3548792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南部地区内でも荒川沖駅周辺は居住誘導区域が広がっている。</a:t>
            </a:r>
            <a:endParaRPr kumimoji="1" lang="en-US" altLang="ja-JP" dirty="0"/>
          </a:p>
          <a:p>
            <a:r>
              <a:rPr kumimoji="1" lang="ja-JP" altLang="en-US" dirty="0"/>
              <a:t>先ほどの課題でも提示したように、三中地区には戸建て数が多い。今後更に高齢化で戸建ての空き家化が顕著に表れると予想できる。</a:t>
            </a:r>
            <a:endParaRPr kumimoji="1" lang="en-US" altLang="ja-JP" dirty="0"/>
          </a:p>
          <a:p>
            <a:r>
              <a:rPr kumimoji="1" lang="ja-JP" altLang="en-US" dirty="0"/>
              <a:t>よって、まずは住宅地域として今まで、そして今後も位置付けられる南部エリア（三中地区）で施策を実施する。</a:t>
            </a:r>
          </a:p>
        </p:txBody>
      </p:sp>
      <p:sp>
        <p:nvSpPr>
          <p:cNvPr id="4" name="スライド番号プレースホルダー 3"/>
          <p:cNvSpPr>
            <a:spLocks noGrp="1"/>
          </p:cNvSpPr>
          <p:nvPr>
            <p:ph type="sldNum" sz="quarter" idx="5"/>
          </p:nvPr>
        </p:nvSpPr>
        <p:spPr/>
        <p:txBody>
          <a:bodyPr/>
          <a:lstStyle/>
          <a:p>
            <a:fld id="{F1BE83BD-39F0-480D-9188-C16F1B2ACFBD}" type="slidenum">
              <a:rPr kumimoji="1" lang="ja-JP" altLang="en-US" smtClean="0"/>
              <a:t>20</a:t>
            </a:fld>
            <a:endParaRPr kumimoji="1" lang="ja-JP" altLang="en-US"/>
          </a:p>
        </p:txBody>
      </p:sp>
    </p:spTree>
    <p:extLst>
      <p:ext uri="{BB962C8B-B14F-4D97-AF65-F5344CB8AC3E}">
        <p14:creationId xmlns:p14="http://schemas.microsoft.com/office/powerpoint/2010/main" val="2534310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この施策は、既存ストックを利用し南部地区の住環境を向上させ、</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①災害リスクを考慮して、中央地区の住民を円滑に南部に移転させる。</a:t>
            </a:r>
          </a:p>
          <a:p>
            <a:r>
              <a:rPr kumimoji="1" lang="ja-JP" altLang="en-US" dirty="0"/>
              <a:t>②若者等に低価格での住宅提供を行い、ステップアップの場として空き家の活用</a:t>
            </a:r>
            <a:endParaRPr kumimoji="1" lang="en-US" altLang="ja-JP" dirty="0"/>
          </a:p>
          <a:p>
            <a:r>
              <a:rPr kumimoji="1" lang="ja-JP" altLang="en-US" dirty="0"/>
              <a:t>を実現し、市内、市外問わず南部地区を魅力のあるベッドタウンとする。</a:t>
            </a:r>
          </a:p>
        </p:txBody>
      </p:sp>
      <p:sp>
        <p:nvSpPr>
          <p:cNvPr id="4" name="スライド番号プレースホルダー 3"/>
          <p:cNvSpPr>
            <a:spLocks noGrp="1"/>
          </p:cNvSpPr>
          <p:nvPr>
            <p:ph type="sldNum" sz="quarter" idx="5"/>
          </p:nvPr>
        </p:nvSpPr>
        <p:spPr/>
        <p:txBody>
          <a:bodyPr/>
          <a:lstStyle/>
          <a:p>
            <a:fld id="{F1BE83BD-39F0-480D-9188-C16F1B2ACFBD}" type="slidenum">
              <a:rPr kumimoji="1" lang="ja-JP" altLang="en-US" smtClean="0"/>
              <a:t>21</a:t>
            </a:fld>
            <a:endParaRPr kumimoji="1" lang="ja-JP" altLang="en-US"/>
          </a:p>
        </p:txBody>
      </p:sp>
    </p:spTree>
    <p:extLst>
      <p:ext uri="{BB962C8B-B14F-4D97-AF65-F5344CB8AC3E}">
        <p14:creationId xmlns:p14="http://schemas.microsoft.com/office/powerpoint/2010/main" val="1650313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044B314-0F05-4AD4-B245-69DCBCF5D69D}" type="slidenum">
              <a:rPr kumimoji="1" lang="ja-JP" altLang="en-US" smtClean="0"/>
              <a:t>22</a:t>
            </a:fld>
            <a:endParaRPr kumimoji="1" lang="ja-JP" altLang="en-US"/>
          </a:p>
        </p:txBody>
      </p:sp>
    </p:spTree>
    <p:extLst>
      <p:ext uri="{BB962C8B-B14F-4D97-AF65-F5344CB8AC3E}">
        <p14:creationId xmlns:p14="http://schemas.microsoft.com/office/powerpoint/2010/main" val="2183398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連携不足：サザエさんの世界、ご近所みんな知り合い・街に行けば魚屋が話しかけてくる</a:t>
            </a:r>
            <a:endParaRPr kumimoji="1" lang="en-US" altLang="ja-JP" dirty="0"/>
          </a:p>
          <a:p>
            <a:r>
              <a:rPr kumimoji="1" lang="en-US" altLang="ja-JP" dirty="0"/>
              <a:t>※</a:t>
            </a:r>
            <a:r>
              <a:rPr kumimoji="1" lang="ja-JP" altLang="en-US" dirty="0"/>
              <a:t>ポテンシャルが高いことは説明する</a:t>
            </a:r>
            <a:endParaRPr kumimoji="1" lang="en-US" altLang="ja-JP" dirty="0"/>
          </a:p>
          <a:p>
            <a:r>
              <a:rPr kumimoji="1" lang="ja-JP" altLang="en-US" dirty="0"/>
              <a:t>スーパーや病院、商業施設はあり、都市としてのポテンシャルは高いので、人の移り住むためのきっかけを作りたい</a:t>
            </a:r>
          </a:p>
          <a:p>
            <a:endParaRPr kumimoji="1" lang="ja-JP" altLang="en-US" dirty="0"/>
          </a:p>
        </p:txBody>
      </p:sp>
      <p:sp>
        <p:nvSpPr>
          <p:cNvPr id="4" name="スライド番号プレースホルダー 3"/>
          <p:cNvSpPr>
            <a:spLocks noGrp="1"/>
          </p:cNvSpPr>
          <p:nvPr>
            <p:ph type="sldNum" sz="quarter" idx="10"/>
          </p:nvPr>
        </p:nvSpPr>
        <p:spPr/>
        <p:txBody>
          <a:bodyPr/>
          <a:lstStyle/>
          <a:p>
            <a:fld id="{1A577335-BD7A-4B41-957E-E78263CBFAC3}" type="slidenum">
              <a:rPr kumimoji="1" lang="ja-JP" altLang="en-US" smtClean="0"/>
              <a:t>23</a:t>
            </a:fld>
            <a:endParaRPr kumimoji="1" lang="ja-JP" altLang="en-US"/>
          </a:p>
        </p:txBody>
      </p:sp>
    </p:spTree>
    <p:extLst>
      <p:ext uri="{BB962C8B-B14F-4D97-AF65-F5344CB8AC3E}">
        <p14:creationId xmlns:p14="http://schemas.microsoft.com/office/powerpoint/2010/main" val="2782293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空き区画はおおつのヒルズの青い部分です。その他条件は表のとおりです。</a:t>
            </a:r>
            <a:endParaRPr kumimoji="1" lang="en-US" altLang="ja-JP" dirty="0"/>
          </a:p>
          <a:p>
            <a:r>
              <a:rPr kumimoji="1" lang="ja-JP" altLang="en-US" dirty="0"/>
              <a:t>規模は五階建てを約</a:t>
            </a:r>
            <a:r>
              <a:rPr kumimoji="1" lang="en-US" altLang="ja-JP" dirty="0"/>
              <a:t>28</a:t>
            </a:r>
            <a:r>
              <a:rPr kumimoji="1" lang="ja-JP" altLang="en-US" dirty="0"/>
              <a:t>棟建てられる。</a:t>
            </a:r>
            <a:endParaRPr kumimoji="1" lang="en-US" altLang="ja-JP" dirty="0"/>
          </a:p>
          <a:p>
            <a:r>
              <a:rPr kumimoji="1" lang="ja-JP" altLang="en-US" dirty="0"/>
              <a:t>コレクティブハウスでは、コモンミール、子供が多世代とふれあい、家庭菜園で農業にふれることもできる、高齢者の新たな趣味</a:t>
            </a:r>
          </a:p>
        </p:txBody>
      </p:sp>
      <p:sp>
        <p:nvSpPr>
          <p:cNvPr id="4" name="スライド番号プレースホルダー 3"/>
          <p:cNvSpPr>
            <a:spLocks noGrp="1"/>
          </p:cNvSpPr>
          <p:nvPr>
            <p:ph type="sldNum" sz="quarter" idx="10"/>
          </p:nvPr>
        </p:nvSpPr>
        <p:spPr/>
        <p:txBody>
          <a:bodyPr/>
          <a:lstStyle/>
          <a:p>
            <a:fld id="{1A577335-BD7A-4B41-957E-E78263CBFAC3}" type="slidenum">
              <a:rPr kumimoji="1" lang="ja-JP" altLang="en-US" smtClean="0"/>
              <a:t>24</a:t>
            </a:fld>
            <a:endParaRPr kumimoji="1" lang="ja-JP" altLang="en-US"/>
          </a:p>
        </p:txBody>
      </p:sp>
    </p:spTree>
    <p:extLst>
      <p:ext uri="{BB962C8B-B14F-4D97-AF65-F5344CB8AC3E}">
        <p14:creationId xmlns:p14="http://schemas.microsoft.com/office/powerpoint/2010/main" val="763137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五階建て建設費</a:t>
            </a:r>
            <a:endParaRPr kumimoji="1" lang="en-US" altLang="ja-JP" dirty="0"/>
          </a:p>
          <a:p>
            <a:r>
              <a:rPr kumimoji="1" lang="en-US" altLang="ja-JP" dirty="0"/>
              <a:t>300</a:t>
            </a:r>
            <a:r>
              <a:rPr kumimoji="1" lang="ja-JP" altLang="en-US" dirty="0"/>
              <a:t>坪*</a:t>
            </a:r>
            <a:r>
              <a:rPr kumimoji="1" lang="en-US" altLang="ja-JP" dirty="0"/>
              <a:t>5</a:t>
            </a:r>
            <a:r>
              <a:rPr kumimoji="1" lang="ja-JP" altLang="en-US" dirty="0"/>
              <a:t>階*坪</a:t>
            </a:r>
            <a:r>
              <a:rPr kumimoji="1" lang="en-US" altLang="ja-JP" dirty="0"/>
              <a:t>40</a:t>
            </a:r>
            <a:r>
              <a:rPr kumimoji="1" lang="ja-JP" altLang="en-US" dirty="0"/>
              <a:t>万＝</a:t>
            </a:r>
            <a:r>
              <a:rPr kumimoji="1" lang="en-US" altLang="ja-JP" dirty="0"/>
              <a:t>6</a:t>
            </a:r>
            <a:r>
              <a:rPr kumimoji="1" lang="ja-JP" altLang="en-US" dirty="0"/>
              <a:t>億</a:t>
            </a:r>
            <a:endParaRPr kumimoji="1" lang="en-US" altLang="ja-JP" dirty="0"/>
          </a:p>
          <a:p>
            <a:r>
              <a:rPr kumimoji="1" lang="en-US" altLang="ja-JP" dirty="0"/>
              <a:t>6</a:t>
            </a:r>
            <a:r>
              <a:rPr kumimoji="1" lang="ja-JP" altLang="en-US" dirty="0"/>
              <a:t>億*</a:t>
            </a:r>
            <a:r>
              <a:rPr kumimoji="1" lang="en-US" altLang="ja-JP" dirty="0"/>
              <a:t>28</a:t>
            </a:r>
            <a:r>
              <a:rPr kumimoji="1" lang="ja-JP" altLang="en-US" dirty="0"/>
              <a:t>棟＝</a:t>
            </a:r>
            <a:r>
              <a:rPr kumimoji="1" lang="en-US" altLang="ja-JP" dirty="0"/>
              <a:t>168</a:t>
            </a:r>
            <a:r>
              <a:rPr kumimoji="1" lang="ja-JP" altLang="en-US" dirty="0"/>
              <a:t>億</a:t>
            </a:r>
            <a:endParaRPr kumimoji="1" lang="en-US" altLang="ja-JP" dirty="0"/>
          </a:p>
          <a:p>
            <a:endParaRPr kumimoji="1" lang="en-US" altLang="ja-JP" dirty="0"/>
          </a:p>
          <a:p>
            <a:r>
              <a:rPr kumimoji="1" lang="ja-JP" altLang="en-US" dirty="0"/>
              <a:t>利益</a:t>
            </a:r>
            <a:endParaRPr kumimoji="1" lang="en-US" altLang="ja-JP" dirty="0"/>
          </a:p>
          <a:p>
            <a:r>
              <a:rPr kumimoji="1" lang="ja-JP" altLang="en-US" dirty="0"/>
              <a:t>家賃月</a:t>
            </a:r>
            <a:r>
              <a:rPr kumimoji="1" lang="en-US" altLang="ja-JP" dirty="0"/>
              <a:t>8</a:t>
            </a:r>
            <a:r>
              <a:rPr kumimoji="1" lang="ja-JP" altLang="en-US" dirty="0"/>
              <a:t>万＊</a:t>
            </a:r>
            <a:r>
              <a:rPr kumimoji="1" lang="en-US" altLang="ja-JP" dirty="0"/>
              <a:t>12</a:t>
            </a:r>
            <a:r>
              <a:rPr kumimoji="1" lang="ja-JP" altLang="en-US" dirty="0"/>
              <a:t>か月＝</a:t>
            </a:r>
            <a:r>
              <a:rPr kumimoji="1" lang="en-US" altLang="ja-JP" dirty="0"/>
              <a:t>96</a:t>
            </a:r>
            <a:r>
              <a:rPr kumimoji="1" lang="ja-JP" altLang="en-US" dirty="0"/>
              <a:t>万</a:t>
            </a:r>
            <a:r>
              <a:rPr kumimoji="1" lang="en-US" altLang="ja-JP" dirty="0"/>
              <a:t>/1</a:t>
            </a:r>
            <a:r>
              <a:rPr kumimoji="1" lang="ja-JP" altLang="en-US" dirty="0"/>
              <a:t>世帯</a:t>
            </a:r>
            <a:endParaRPr kumimoji="1" lang="en-US" altLang="ja-JP" dirty="0"/>
          </a:p>
          <a:p>
            <a:r>
              <a:rPr kumimoji="1" lang="en-US" altLang="ja-JP" dirty="0"/>
              <a:t>96</a:t>
            </a:r>
            <a:r>
              <a:rPr kumimoji="1" lang="ja-JP" altLang="en-US" dirty="0"/>
              <a:t>万*</a:t>
            </a:r>
            <a:r>
              <a:rPr kumimoji="1" lang="en-US" altLang="ja-JP" dirty="0"/>
              <a:t>75</a:t>
            </a:r>
            <a:r>
              <a:rPr kumimoji="1" lang="ja-JP" altLang="en-US" dirty="0"/>
              <a:t>世帯*</a:t>
            </a:r>
            <a:r>
              <a:rPr kumimoji="1" lang="en-US" altLang="ja-JP" dirty="0"/>
              <a:t>28</a:t>
            </a:r>
            <a:r>
              <a:rPr kumimoji="1" lang="ja-JP" altLang="en-US" dirty="0"/>
              <a:t>棟＝約</a:t>
            </a:r>
            <a:r>
              <a:rPr kumimoji="1" lang="en-US" altLang="ja-JP" dirty="0"/>
              <a:t>20</a:t>
            </a:r>
            <a:r>
              <a:rPr kumimoji="1" lang="ja-JP" altLang="en-US" dirty="0"/>
              <a:t>億</a:t>
            </a:r>
            <a:endParaRPr kumimoji="1" lang="en-US" altLang="ja-JP" dirty="0"/>
          </a:p>
          <a:p>
            <a:endParaRPr kumimoji="1" lang="en-US" altLang="ja-JP" dirty="0"/>
          </a:p>
          <a:p>
            <a:r>
              <a:rPr kumimoji="1" lang="ja-JP" altLang="en-US" dirty="0"/>
              <a:t>高齢者世帯平均所得</a:t>
            </a:r>
            <a:r>
              <a:rPr kumimoji="1" lang="en-US" altLang="ja-JP" dirty="0"/>
              <a:t>300</a:t>
            </a:r>
            <a:r>
              <a:rPr kumimoji="1" lang="ja-JP" altLang="en-US" dirty="0"/>
              <a:t>万</a:t>
            </a:r>
            <a:r>
              <a:rPr kumimoji="1" lang="en-US" altLang="ja-JP" dirty="0"/>
              <a:t>+</a:t>
            </a:r>
            <a:r>
              <a:rPr kumimoji="1" lang="ja-JP" altLang="en-US" dirty="0"/>
              <a:t>子持ち世帯平均所得</a:t>
            </a:r>
            <a:r>
              <a:rPr kumimoji="1" lang="en-US" altLang="ja-JP" dirty="0"/>
              <a:t>700</a:t>
            </a:r>
            <a:r>
              <a:rPr kumimoji="1" lang="ja-JP" altLang="en-US" dirty="0"/>
              <a:t>万</a:t>
            </a:r>
            <a:r>
              <a:rPr kumimoji="1" lang="en-US" altLang="ja-JP" dirty="0"/>
              <a:t>/2</a:t>
            </a:r>
            <a:r>
              <a:rPr kumimoji="1" lang="ja-JP" altLang="en-US" dirty="0"/>
              <a:t>＝</a:t>
            </a:r>
            <a:r>
              <a:rPr kumimoji="1" lang="en-US" altLang="ja-JP" dirty="0"/>
              <a:t>500</a:t>
            </a:r>
            <a:r>
              <a:rPr kumimoji="1" lang="ja-JP" altLang="en-US" dirty="0"/>
              <a:t>万</a:t>
            </a:r>
            <a:endParaRPr kumimoji="1" lang="en-US" altLang="ja-JP" dirty="0"/>
          </a:p>
          <a:p>
            <a:r>
              <a:rPr kumimoji="1" lang="en-US" altLang="ja-JP" dirty="0"/>
              <a:t>500</a:t>
            </a:r>
            <a:r>
              <a:rPr kumimoji="1" lang="ja-JP" altLang="en-US" dirty="0"/>
              <a:t>万*住民税（市民税）</a:t>
            </a:r>
            <a:r>
              <a:rPr kumimoji="1" lang="en-US" altLang="ja-JP" dirty="0"/>
              <a:t>6</a:t>
            </a:r>
            <a:r>
              <a:rPr kumimoji="1" lang="ja-JP" altLang="en-US" dirty="0"/>
              <a:t>％＝</a:t>
            </a:r>
            <a:r>
              <a:rPr kumimoji="1" lang="en-US" altLang="ja-JP" dirty="0"/>
              <a:t>30</a:t>
            </a:r>
            <a:r>
              <a:rPr kumimoji="1" lang="ja-JP" altLang="en-US" dirty="0"/>
              <a:t>万</a:t>
            </a:r>
            <a:endParaRPr kumimoji="1" lang="en-US" altLang="ja-JP" dirty="0"/>
          </a:p>
          <a:p>
            <a:r>
              <a:rPr kumimoji="1" lang="en-US" altLang="ja-JP" dirty="0"/>
              <a:t>30</a:t>
            </a:r>
            <a:r>
              <a:rPr kumimoji="1" lang="ja-JP" altLang="en-US" dirty="0"/>
              <a:t>万*</a:t>
            </a:r>
            <a:r>
              <a:rPr kumimoji="1" lang="en-US" altLang="ja-JP" dirty="0"/>
              <a:t>75</a:t>
            </a:r>
            <a:r>
              <a:rPr kumimoji="1" lang="ja-JP" altLang="en-US" dirty="0"/>
              <a:t>世帯*</a:t>
            </a:r>
            <a:r>
              <a:rPr kumimoji="1" lang="en-US" altLang="ja-JP" dirty="0"/>
              <a:t>28</a:t>
            </a:r>
            <a:r>
              <a:rPr kumimoji="1" lang="ja-JP" altLang="en-US" dirty="0"/>
              <a:t>棟＝約</a:t>
            </a:r>
            <a:r>
              <a:rPr kumimoji="1" lang="en-US" altLang="ja-JP" dirty="0"/>
              <a:t>6</a:t>
            </a:r>
            <a:r>
              <a:rPr kumimoji="1" lang="ja-JP" altLang="en-US" dirty="0"/>
              <a:t>億</a:t>
            </a:r>
            <a:endParaRPr kumimoji="1" lang="en-US" altLang="ja-JP" dirty="0"/>
          </a:p>
          <a:p>
            <a:endParaRPr kumimoji="1" lang="en-US" altLang="ja-JP" dirty="0"/>
          </a:p>
          <a:p>
            <a:r>
              <a:rPr kumimoji="1" lang="ja-JP" altLang="en-US" dirty="0"/>
              <a:t>合計利益　約</a:t>
            </a:r>
            <a:r>
              <a:rPr kumimoji="1" lang="en-US" altLang="ja-JP" dirty="0"/>
              <a:t>26</a:t>
            </a:r>
            <a:r>
              <a:rPr kumimoji="1" lang="ja-JP" altLang="en-US" dirty="0"/>
              <a:t>億</a:t>
            </a:r>
            <a:endParaRPr kumimoji="1" lang="en-US" altLang="ja-JP" dirty="0"/>
          </a:p>
        </p:txBody>
      </p:sp>
      <p:sp>
        <p:nvSpPr>
          <p:cNvPr id="4" name="スライド番号プレースホルダー 3"/>
          <p:cNvSpPr>
            <a:spLocks noGrp="1"/>
          </p:cNvSpPr>
          <p:nvPr>
            <p:ph type="sldNum" sz="quarter" idx="10"/>
          </p:nvPr>
        </p:nvSpPr>
        <p:spPr/>
        <p:txBody>
          <a:bodyPr/>
          <a:lstStyle/>
          <a:p>
            <a:fld id="{1A577335-BD7A-4B41-957E-E78263CBFAC3}" type="slidenum">
              <a:rPr kumimoji="1" lang="ja-JP" altLang="en-US" smtClean="0"/>
              <a:t>26</a:t>
            </a:fld>
            <a:endParaRPr kumimoji="1" lang="ja-JP" altLang="en-US"/>
          </a:p>
        </p:txBody>
      </p:sp>
    </p:spTree>
    <p:extLst>
      <p:ext uri="{BB962C8B-B14F-4D97-AF65-F5344CB8AC3E}">
        <p14:creationId xmlns:p14="http://schemas.microsoft.com/office/powerpoint/2010/main" val="4145576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続いて安心・安全についてです。</a:t>
            </a:r>
            <a:endParaRPr kumimoji="1" lang="en-US" altLang="ja-JP" dirty="0"/>
          </a:p>
          <a:p>
            <a:r>
              <a:rPr kumimoji="1" lang="ja-JP" altLang="en-US" dirty="0"/>
              <a:t>こちらの地図は土浦市の</a:t>
            </a:r>
            <a:r>
              <a:rPr kumimoji="1" lang="en-US" altLang="ja-JP" dirty="0"/>
              <a:t>2050</a:t>
            </a:r>
            <a:r>
              <a:rPr kumimoji="1" lang="ja-JP" altLang="en-US" dirty="0"/>
              <a:t>年での推定高齢者人口です。</a:t>
            </a:r>
            <a:endParaRPr kumimoji="1" lang="en-US" altLang="ja-JP" dirty="0"/>
          </a:p>
          <a:p>
            <a:r>
              <a:rPr kumimoji="1" lang="ja-JP" altLang="en-US" dirty="0"/>
              <a:t>これを見ると常磐線沿いに多く分布していることがわかります。〇</a:t>
            </a:r>
            <a:endParaRPr kumimoji="1" lang="en-US" altLang="ja-JP" dirty="0"/>
          </a:p>
          <a:p>
            <a:r>
              <a:rPr kumimoji="1" lang="ja-JP" altLang="en-US" dirty="0"/>
              <a:t>そこで私たちは常磐線沿いの上大津西小学校の跡地に新しい高齢者福祉施設を新設することを提案します。〇</a:t>
            </a:r>
            <a:endParaRPr kumimoji="1" lang="en-US" altLang="ja-JP" dirty="0"/>
          </a:p>
          <a:p>
            <a:r>
              <a:rPr kumimoji="1" lang="ja-JP" altLang="en-US" dirty="0"/>
              <a:t>また、半径</a:t>
            </a:r>
            <a:r>
              <a:rPr kumimoji="1" lang="en-US" altLang="ja-JP" dirty="0"/>
              <a:t>2</a:t>
            </a:r>
            <a:r>
              <a:rPr kumimoji="1" lang="ja-JP" altLang="en-US" dirty="0"/>
              <a:t>㎞をこの施設のカバー範囲と考えると約</a:t>
            </a:r>
            <a:r>
              <a:rPr kumimoji="1" lang="en-US" altLang="ja-JP" dirty="0"/>
              <a:t>2</a:t>
            </a:r>
            <a:r>
              <a:rPr kumimoji="1" lang="ja-JP" altLang="en-US" dirty="0"/>
              <a:t>万人の高齢者をカバーできます</a:t>
            </a:r>
            <a:endParaRPr kumimoji="1" lang="en-US" altLang="ja-JP" dirty="0"/>
          </a:p>
          <a:p>
            <a:r>
              <a:rPr kumimoji="1" lang="ja-JP" altLang="en-US" dirty="0"/>
              <a:t>次にそれに伴い、おおつ野地区にある老人福祉センター湖畔荘を廃止します。</a:t>
            </a:r>
            <a:r>
              <a:rPr kumimoji="1" lang="en-US" altLang="ja-JP" dirty="0"/>
              <a:t>(</a:t>
            </a:r>
            <a:r>
              <a:rPr kumimoji="1" lang="ja-JP" altLang="en-US" dirty="0"/>
              <a:t>アニメーション</a:t>
            </a:r>
            <a:r>
              <a:rPr kumimoji="1" lang="en-US" altLang="ja-JP" dirty="0"/>
              <a:t>)</a:t>
            </a:r>
          </a:p>
          <a:p>
            <a:r>
              <a:rPr kumimoji="1" lang="ja-JP" altLang="en-US" dirty="0"/>
              <a:t>理由といたしましては、築</a:t>
            </a:r>
            <a:r>
              <a:rPr kumimoji="1" lang="en-US" altLang="ja-JP" dirty="0"/>
              <a:t>39</a:t>
            </a:r>
            <a:r>
              <a:rPr kumimoji="1" lang="ja-JP" altLang="en-US" dirty="0"/>
              <a:t>年が経過し老朽化しているということ、そして今回新施設を作るため、利用者が分散しないようにするためです。</a:t>
            </a:r>
            <a:r>
              <a:rPr kumimoji="1" lang="en-US" altLang="ja-JP" dirty="0"/>
              <a:t>(</a:t>
            </a:r>
            <a:r>
              <a:rPr kumimoji="1" lang="ja-JP" altLang="en-US" dirty="0"/>
              <a:t>アニメーション</a:t>
            </a:r>
            <a:r>
              <a:rPr kumimoji="1" lang="en-US" altLang="ja-JP" dirty="0"/>
              <a:t>)</a:t>
            </a:r>
          </a:p>
          <a:p>
            <a:r>
              <a:rPr kumimoji="1" lang="ja-JP" altLang="en-US" dirty="0"/>
              <a:t>これによっておおつの地区の施設老朽化、土浦北部の高齢者サービスが改善します</a:t>
            </a:r>
          </a:p>
        </p:txBody>
      </p:sp>
      <p:sp>
        <p:nvSpPr>
          <p:cNvPr id="4" name="スライド番号プレースホルダー 3"/>
          <p:cNvSpPr>
            <a:spLocks noGrp="1"/>
          </p:cNvSpPr>
          <p:nvPr>
            <p:ph type="sldNum" sz="quarter" idx="10"/>
          </p:nvPr>
        </p:nvSpPr>
        <p:spPr/>
        <p:txBody>
          <a:bodyPr/>
          <a:lstStyle/>
          <a:p>
            <a:fld id="{B044B314-0F05-4AD4-B245-69DCBCF5D69D}" type="slidenum">
              <a:rPr kumimoji="1" lang="ja-JP" altLang="en-US" smtClean="0"/>
              <a:t>27</a:t>
            </a:fld>
            <a:endParaRPr kumimoji="1" lang="ja-JP" altLang="en-US"/>
          </a:p>
        </p:txBody>
      </p:sp>
    </p:spTree>
    <p:extLst>
      <p:ext uri="{BB962C8B-B14F-4D97-AF65-F5344CB8AC3E}">
        <p14:creationId xmlns:p14="http://schemas.microsoft.com/office/powerpoint/2010/main" val="2193660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今回新設する施設は</a:t>
            </a:r>
            <a:r>
              <a:rPr kumimoji="1" lang="en-US" altLang="ja-JP" dirty="0"/>
              <a:t>1</a:t>
            </a:r>
            <a:r>
              <a:rPr kumimoji="1" lang="ja-JP" altLang="en-US" dirty="0"/>
              <a:t>階部分をデイサービスセンター、</a:t>
            </a:r>
            <a:r>
              <a:rPr kumimoji="1" lang="en-US" altLang="ja-JP" dirty="0"/>
              <a:t>2</a:t>
            </a:r>
            <a:r>
              <a:rPr kumimoji="1" lang="ja-JP" altLang="en-US" dirty="0"/>
              <a:t>～</a:t>
            </a:r>
            <a:r>
              <a:rPr kumimoji="1" lang="en-US" altLang="ja-JP" dirty="0"/>
              <a:t>3</a:t>
            </a:r>
            <a:r>
              <a:rPr kumimoji="1" lang="ja-JP" altLang="en-US" dirty="0"/>
              <a:t>階部分を特別養護老人ホームにします。</a:t>
            </a:r>
            <a:endParaRPr kumimoji="1" lang="en-US" altLang="ja-JP" dirty="0"/>
          </a:p>
          <a:p>
            <a:r>
              <a:rPr kumimoji="1" lang="ja-JP" altLang="en-US" dirty="0"/>
              <a:t>また、校舎以外の体育館等の既存の施設は一般開放し、リハビリや地域の活動等に利用できるようにします。</a:t>
            </a:r>
            <a:endParaRPr kumimoji="1" lang="en-US" altLang="ja-JP" dirty="0"/>
          </a:p>
          <a:p>
            <a:r>
              <a:rPr kumimoji="1" lang="ja-JP" altLang="en-US" dirty="0"/>
              <a:t>これによりのデイサービスセンターでは地域とのつながりも感じることができ、老人ホームでは落ち着いた暮らしができます。</a:t>
            </a:r>
            <a:r>
              <a:rPr kumimoji="1" lang="en-US" altLang="ja-JP" dirty="0"/>
              <a:t>(</a:t>
            </a:r>
            <a:r>
              <a:rPr kumimoji="1" lang="ja-JP" altLang="en-US" dirty="0"/>
              <a:t>アニメーション</a:t>
            </a:r>
            <a:r>
              <a:rPr kumimoji="1" lang="en-US" altLang="ja-JP" dirty="0"/>
              <a:t>)</a:t>
            </a:r>
          </a:p>
          <a:p>
            <a:r>
              <a:rPr kumimoji="1" lang="ja-JP" altLang="en-US" dirty="0"/>
              <a:t>建築費用に関しましては既存の施設を改修する形になるため</a:t>
            </a:r>
            <a:r>
              <a:rPr kumimoji="1" lang="en-US" altLang="ja-JP" dirty="0"/>
              <a:t>1</a:t>
            </a:r>
            <a:r>
              <a:rPr kumimoji="1" lang="ja-JP" altLang="en-US" dirty="0"/>
              <a:t>施設当たりの平均建築費用よりもコストが安く済みます。</a:t>
            </a:r>
            <a:r>
              <a:rPr kumimoji="1" lang="en-US" altLang="ja-JP" dirty="0"/>
              <a:t>(</a:t>
            </a:r>
            <a:r>
              <a:rPr kumimoji="1" lang="ja-JP" altLang="en-US" dirty="0"/>
              <a:t>アニメーション②</a:t>
            </a:r>
            <a:r>
              <a:rPr kumimoji="1" lang="en-US" altLang="ja-JP" dirty="0"/>
              <a:t>)</a:t>
            </a:r>
          </a:p>
          <a:p>
            <a:r>
              <a:rPr kumimoji="1" lang="ja-JP" altLang="en-US" dirty="0"/>
              <a:t>またこの改修費用に関しても約</a:t>
            </a:r>
            <a:r>
              <a:rPr kumimoji="1" lang="en-US" altLang="ja-JP" dirty="0"/>
              <a:t>5</a:t>
            </a:r>
            <a:r>
              <a:rPr kumimoji="1" lang="ja-JP" altLang="en-US" dirty="0"/>
              <a:t>年で回収できる見通しです。</a:t>
            </a:r>
            <a:r>
              <a:rPr kumimoji="1" lang="en-US" altLang="ja-JP" dirty="0"/>
              <a:t>(</a:t>
            </a:r>
            <a:r>
              <a:rPr kumimoji="1" lang="ja-JP" altLang="en-US" dirty="0"/>
              <a:t>アニメーション</a:t>
            </a:r>
            <a:r>
              <a:rPr kumimoji="1" lang="en-US" altLang="ja-JP" dirty="0"/>
              <a:t>)</a:t>
            </a:r>
          </a:p>
          <a:p>
            <a:r>
              <a:rPr kumimoji="1" lang="ja-JP" altLang="en-US" dirty="0"/>
              <a:t>これらのことから低コストで多様なサービスが提供できます</a:t>
            </a:r>
          </a:p>
        </p:txBody>
      </p:sp>
      <p:sp>
        <p:nvSpPr>
          <p:cNvPr id="4" name="スライド番号プレースホルダー 3"/>
          <p:cNvSpPr>
            <a:spLocks noGrp="1"/>
          </p:cNvSpPr>
          <p:nvPr>
            <p:ph type="sldNum" sz="quarter" idx="10"/>
          </p:nvPr>
        </p:nvSpPr>
        <p:spPr/>
        <p:txBody>
          <a:bodyPr/>
          <a:lstStyle/>
          <a:p>
            <a:fld id="{B044B314-0F05-4AD4-B245-69DCBCF5D69D}" type="slidenum">
              <a:rPr kumimoji="1" lang="ja-JP" altLang="en-US" smtClean="0"/>
              <a:t>28</a:t>
            </a:fld>
            <a:endParaRPr kumimoji="1" lang="ja-JP" altLang="en-US"/>
          </a:p>
        </p:txBody>
      </p:sp>
    </p:spTree>
    <p:extLst>
      <p:ext uri="{BB962C8B-B14F-4D97-AF65-F5344CB8AC3E}">
        <p14:creationId xmlns:p14="http://schemas.microsoft.com/office/powerpoint/2010/main" val="3620467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続いて消防署の未設置についてです。</a:t>
            </a:r>
            <a:endParaRPr kumimoji="1" lang="en-US" altLang="ja-JP" dirty="0"/>
          </a:p>
          <a:p>
            <a:r>
              <a:rPr kumimoji="1" lang="ja-JP" altLang="en-US" dirty="0"/>
              <a:t>現在日本での緊急車両の制限速度は</a:t>
            </a:r>
            <a:r>
              <a:rPr kumimoji="1" lang="en-US" altLang="ja-JP" dirty="0"/>
              <a:t>80</a:t>
            </a:r>
            <a:r>
              <a:rPr kumimoji="1" lang="ja-JP" altLang="en-US" dirty="0"/>
              <a:t>キロですが、〇</a:t>
            </a:r>
            <a:endParaRPr kumimoji="1" lang="en-US" altLang="ja-JP" dirty="0"/>
          </a:p>
          <a:p>
            <a:r>
              <a:rPr kumimoji="1" lang="ja-JP" altLang="en-US" dirty="0"/>
              <a:t>渋滞や交差点等の影響で平均速度は約</a:t>
            </a:r>
            <a:r>
              <a:rPr kumimoji="1" lang="en-US" altLang="ja-JP" dirty="0"/>
              <a:t>50</a:t>
            </a:r>
            <a:r>
              <a:rPr kumimoji="1" lang="ja-JP" altLang="en-US" dirty="0"/>
              <a:t>キロとなっています。</a:t>
            </a:r>
            <a:endParaRPr kumimoji="1" lang="en-US" altLang="ja-JP" dirty="0"/>
          </a:p>
          <a:p>
            <a:r>
              <a:rPr kumimoji="1" lang="ja-JP" altLang="en-US" dirty="0"/>
              <a:t>こちらの地図は土浦市の各消防署から速度</a:t>
            </a:r>
            <a:r>
              <a:rPr kumimoji="1" lang="en-US" altLang="ja-JP" dirty="0"/>
              <a:t>50</a:t>
            </a:r>
            <a:r>
              <a:rPr kumimoji="1" lang="ja-JP" altLang="en-US" dirty="0"/>
              <a:t>キロで到達できる範囲です。</a:t>
            </a:r>
            <a:r>
              <a:rPr kumimoji="1" lang="en-US" altLang="ja-JP" dirty="0"/>
              <a:t>3</a:t>
            </a:r>
            <a:r>
              <a:rPr kumimoji="1" lang="ja-JP" altLang="en-US" dirty="0"/>
              <a:t>分、</a:t>
            </a:r>
            <a:r>
              <a:rPr kumimoji="1" lang="en-US" altLang="ja-JP" dirty="0"/>
              <a:t>5</a:t>
            </a:r>
            <a:r>
              <a:rPr kumimoji="1" lang="ja-JP" altLang="en-US" dirty="0"/>
              <a:t>分、</a:t>
            </a:r>
            <a:r>
              <a:rPr kumimoji="1" lang="en-US" altLang="ja-JP" dirty="0"/>
              <a:t>6</a:t>
            </a:r>
            <a:r>
              <a:rPr kumimoji="1" lang="ja-JP" altLang="en-US" dirty="0"/>
              <a:t>分と段階で分けていますが、おおつの地区は緊急車両が到達できる範囲に入っていません。</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044B314-0F05-4AD4-B245-69DCBCF5D69D}" type="slidenum">
              <a:rPr kumimoji="1" lang="ja-JP" altLang="en-US" smtClean="0"/>
              <a:t>29</a:t>
            </a:fld>
            <a:endParaRPr kumimoji="1" lang="ja-JP" altLang="en-US"/>
          </a:p>
        </p:txBody>
      </p:sp>
    </p:spTree>
    <p:extLst>
      <p:ext uri="{BB962C8B-B14F-4D97-AF65-F5344CB8AC3E}">
        <p14:creationId xmlns:p14="http://schemas.microsoft.com/office/powerpoint/2010/main" val="1522297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しかし先ほどの交通の施策によって将来の土浦市の交通が改善され、緊急車両が</a:t>
            </a:r>
            <a:r>
              <a:rPr kumimoji="1" lang="en-US" altLang="ja-JP" dirty="0"/>
              <a:t>80</a:t>
            </a:r>
            <a:r>
              <a:rPr kumimoji="1" lang="ja-JP" altLang="en-US" dirty="0"/>
              <a:t>キロで走ることができるとすると</a:t>
            </a:r>
            <a:endParaRPr kumimoji="1" lang="en-US" altLang="ja-JP" dirty="0"/>
          </a:p>
          <a:p>
            <a:r>
              <a:rPr kumimoji="1" lang="ja-JP" altLang="en-US" dirty="0"/>
              <a:t>こちらのようになります</a:t>
            </a:r>
            <a:endParaRPr kumimoji="1" lang="en-US" altLang="ja-JP" dirty="0"/>
          </a:p>
          <a:p>
            <a:r>
              <a:rPr kumimoji="1" lang="ja-JP" altLang="en-US" dirty="0"/>
              <a:t>こちらの地図ではおおつの地区も緊急車両の到達圏に入っています。</a:t>
            </a:r>
            <a:endParaRPr kumimoji="1" lang="en-US" altLang="ja-JP" dirty="0"/>
          </a:p>
          <a:p>
            <a:r>
              <a:rPr kumimoji="1" lang="ja-JP" altLang="en-US" dirty="0"/>
              <a:t>以上のことから交通の施策と組み合わせることでおおつ野の消防アクセス性が向上することがわかります。</a:t>
            </a:r>
            <a:endParaRPr kumimoji="1" lang="en-US" altLang="ja-JP" dirty="0"/>
          </a:p>
          <a:p>
            <a:r>
              <a:rPr kumimoji="1" lang="ja-JP" altLang="en-US" dirty="0"/>
              <a:t>これによって消防署を新設する予算を抑えることができます。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B044B314-0F05-4AD4-B245-69DCBCF5D69D}" type="slidenum">
              <a:rPr kumimoji="1" lang="ja-JP" altLang="en-US" smtClean="0"/>
              <a:t>30</a:t>
            </a:fld>
            <a:endParaRPr kumimoji="1" lang="ja-JP" altLang="en-US"/>
          </a:p>
        </p:txBody>
      </p:sp>
    </p:spTree>
    <p:extLst>
      <p:ext uri="{BB962C8B-B14F-4D97-AF65-F5344CB8AC3E}">
        <p14:creationId xmlns:p14="http://schemas.microsoft.com/office/powerpoint/2010/main" val="4278840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続きまして、交通の分野では誰もが便利で安全に移動できる町を目標として提案をさせて頂きます。</a:t>
            </a:r>
          </a:p>
        </p:txBody>
      </p:sp>
      <p:sp>
        <p:nvSpPr>
          <p:cNvPr id="4" name="スライド番号プレースホルダー 3"/>
          <p:cNvSpPr>
            <a:spLocks noGrp="1"/>
          </p:cNvSpPr>
          <p:nvPr>
            <p:ph type="sldNum" sz="quarter" idx="10"/>
          </p:nvPr>
        </p:nvSpPr>
        <p:spPr/>
        <p:txBody>
          <a:bodyPr/>
          <a:lstStyle/>
          <a:p>
            <a:fld id="{460BB5EC-B572-441F-A8D5-C2C867A7219D}" type="slidenum">
              <a:rPr kumimoji="1" lang="ja-JP" altLang="en-US" smtClean="0"/>
              <a:t>12</a:t>
            </a:fld>
            <a:endParaRPr kumimoji="1" lang="ja-JP" altLang="en-US"/>
          </a:p>
        </p:txBody>
      </p:sp>
    </p:spTree>
    <p:extLst>
      <p:ext uri="{BB962C8B-B14F-4D97-AF65-F5344CB8AC3E}">
        <p14:creationId xmlns:p14="http://schemas.microsoft.com/office/powerpoint/2010/main" val="1992145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最後にまとめです。</a:t>
            </a:r>
            <a:endParaRPr kumimoji="1" lang="en-US" altLang="ja-JP" dirty="0"/>
          </a:p>
          <a:p>
            <a:r>
              <a:rPr kumimoji="1" lang="ja-JP" altLang="en-US" dirty="0"/>
              <a:t>私たちは土浦中心部の将来の災害を危険視し、災害に対応するために南部とおおつ野の</a:t>
            </a:r>
            <a:r>
              <a:rPr kumimoji="1" lang="en-US" altLang="ja-JP" dirty="0"/>
              <a:t>2</a:t>
            </a:r>
            <a:r>
              <a:rPr kumimoji="1" lang="ja-JP" altLang="en-US" dirty="0"/>
              <a:t>つの拠点を整備することにしました。</a:t>
            </a:r>
            <a:endParaRPr kumimoji="1" lang="en-US" altLang="ja-JP" dirty="0"/>
          </a:p>
          <a:p>
            <a:r>
              <a:rPr kumimoji="1" lang="ja-JP" altLang="en-US" dirty="0"/>
              <a:t>これを実現するために土浦の交通に攻めの施策を投入し、南部おおつ野の利便性を上げます。</a:t>
            </a:r>
            <a:endParaRPr kumimoji="1" lang="en-US" altLang="ja-JP" dirty="0"/>
          </a:p>
          <a:p>
            <a:r>
              <a:rPr kumimoji="1" lang="ja-JP" altLang="en-US" dirty="0"/>
              <a:t>そして南部おおつ野にはそれぞれ人に住みたいと思わせる攻めの施策を提案しました。</a:t>
            </a:r>
            <a:endParaRPr kumimoji="1" lang="en-US" altLang="ja-JP" dirty="0"/>
          </a:p>
          <a:p>
            <a:r>
              <a:rPr kumimoji="1" lang="ja-JP" altLang="en-US" dirty="0"/>
              <a:t>以上のことから、それぞれ新しい特徴を持った新拠点が誕生し、拠点間の移動もスムーズに行われる人が住みたい離れない街・土浦が実現できると私たちは考えます。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1BE83BD-39F0-480D-9188-C16F1B2ACFBD}" type="slidenum">
              <a:rPr kumimoji="1" lang="ja-JP" altLang="en-US" smtClean="0"/>
              <a:t>31</a:t>
            </a:fld>
            <a:endParaRPr kumimoji="1" lang="ja-JP" altLang="en-US"/>
          </a:p>
        </p:txBody>
      </p:sp>
    </p:spTree>
    <p:extLst>
      <p:ext uri="{BB962C8B-B14F-4D97-AF65-F5344CB8AC3E}">
        <p14:creationId xmlns:p14="http://schemas.microsoft.com/office/powerpoint/2010/main" val="2852640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しかしながら、土浦市の渋滞・交通事故の多さは、ライドシェア導入にあたって大きな障害となります。</a:t>
            </a:r>
            <a:endParaRPr kumimoji="1" lang="en-US" altLang="ja-JP" dirty="0"/>
          </a:p>
          <a:p>
            <a:r>
              <a:rPr kumimoji="1" lang="ja-JP" altLang="en-US" dirty="0"/>
              <a:t>図中の赤く示すように、国道</a:t>
            </a:r>
            <a:r>
              <a:rPr kumimoji="1" lang="en-US" altLang="ja-JP" dirty="0"/>
              <a:t>6</a:t>
            </a:r>
            <a:r>
              <a:rPr kumimoji="1" lang="ja-JP" altLang="en-US" dirty="0"/>
              <a:t>号バイパスや土浦駅周辺を初めとした市内の主要幹線道路では渋滞が深刻となっており、</a:t>
            </a:r>
            <a:endParaRPr kumimoji="1" lang="en-US" altLang="ja-JP" dirty="0"/>
          </a:p>
          <a:p>
            <a:r>
              <a:rPr kumimoji="1" lang="ja-JP" altLang="en-US" dirty="0"/>
              <a:t>こうした渋滞区間では車対車の交通事故も多発しています。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460BB5EC-B572-441F-A8D5-C2C867A7219D}" type="slidenum">
              <a:rPr kumimoji="1" lang="ja-JP" altLang="en-US" smtClean="0"/>
              <a:t>36</a:t>
            </a:fld>
            <a:endParaRPr kumimoji="1" lang="ja-JP" altLang="en-US"/>
          </a:p>
        </p:txBody>
      </p:sp>
    </p:spTree>
    <p:extLst>
      <p:ext uri="{BB962C8B-B14F-4D97-AF65-F5344CB8AC3E}">
        <p14:creationId xmlns:p14="http://schemas.microsoft.com/office/powerpoint/2010/main" val="1395666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また、住宅地内の道路には歩道と信号の整備されていない狭い道が多く、ドライバーが利用者を迎える際の人対車事故が懸念されます。</a:t>
            </a:r>
          </a:p>
        </p:txBody>
      </p:sp>
      <p:sp>
        <p:nvSpPr>
          <p:cNvPr id="4" name="スライド番号プレースホルダー 3"/>
          <p:cNvSpPr>
            <a:spLocks noGrp="1"/>
          </p:cNvSpPr>
          <p:nvPr>
            <p:ph type="sldNum" sz="quarter" idx="10"/>
          </p:nvPr>
        </p:nvSpPr>
        <p:spPr/>
        <p:txBody>
          <a:bodyPr/>
          <a:lstStyle/>
          <a:p>
            <a:fld id="{460BB5EC-B572-441F-A8D5-C2C867A7219D}" type="slidenum">
              <a:rPr kumimoji="1" lang="ja-JP" altLang="en-US" smtClean="0"/>
              <a:t>37</a:t>
            </a:fld>
            <a:endParaRPr kumimoji="1" lang="ja-JP" altLang="en-US"/>
          </a:p>
        </p:txBody>
      </p:sp>
    </p:spTree>
    <p:extLst>
      <p:ext uri="{BB962C8B-B14F-4D97-AF65-F5344CB8AC3E}">
        <p14:creationId xmlns:p14="http://schemas.microsoft.com/office/powerpoint/2010/main" val="2777263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ライドシェアを安全に行うにあたっては、現在深刻な問題となっている渋滞や交通事故へのさらなる対策が必要です。</a:t>
            </a:r>
            <a:endParaRPr kumimoji="1" lang="en-US" altLang="ja-JP" dirty="0"/>
          </a:p>
          <a:p>
            <a:r>
              <a:rPr kumimoji="1" lang="ja-JP" altLang="en-US" dirty="0"/>
              <a:t>まず、市は警察と連携し、ドライバー登録希望者の免許証や運転歴を確認することで、ドライバーの運転能力に対する基準を高めます。</a:t>
            </a:r>
            <a:endParaRPr kumimoji="1" lang="en-US" altLang="ja-JP" dirty="0"/>
          </a:p>
          <a:p>
            <a:r>
              <a:rPr kumimoji="1" lang="ja-JP" altLang="en-US" dirty="0"/>
              <a:t>次に、住宅地内での事故を避けるために、ライドシェア中自動車の住宅地内危険道路の走行を制限します。</a:t>
            </a:r>
            <a:endParaRPr kumimoji="1" lang="en-US" altLang="ja-JP" dirty="0"/>
          </a:p>
          <a:p>
            <a:r>
              <a:rPr kumimoji="1" lang="ja-JP" altLang="en-US" dirty="0"/>
              <a:t>そして、幹線道路における交通量超過に伴う交通事故への対応としては、市に直接用のない通過交通が、高速道路に利用転換することを促進するにより渋滞と事故リスクを低減します。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60BB5EC-B572-441F-A8D5-C2C867A7219D}" type="slidenum">
              <a:rPr kumimoji="1" lang="ja-JP" altLang="en-US" smtClean="0"/>
              <a:t>38</a:t>
            </a:fld>
            <a:endParaRPr kumimoji="1" lang="ja-JP" altLang="en-US"/>
          </a:p>
        </p:txBody>
      </p:sp>
    </p:spTree>
    <p:extLst>
      <p:ext uri="{BB962C8B-B14F-4D97-AF65-F5344CB8AC3E}">
        <p14:creationId xmlns:p14="http://schemas.microsoft.com/office/powerpoint/2010/main" val="3798753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主要渋滞区間である国道</a:t>
            </a:r>
            <a:r>
              <a:rPr kumimoji="1" lang="en-US" altLang="ja-JP" dirty="0"/>
              <a:t>6</a:t>
            </a:r>
            <a:r>
              <a:rPr kumimoji="1" lang="ja-JP" altLang="en-US" dirty="0"/>
              <a:t>号バイパスの渋滞の大きな要因の一つは、市に直接用のない通過交通が、</a:t>
            </a:r>
            <a:r>
              <a:rPr kumimoji="1" lang="en-US" altLang="ja-JP" dirty="0"/>
              <a:t>6</a:t>
            </a:r>
            <a:r>
              <a:rPr kumimoji="1" lang="ja-JP" altLang="en-US" dirty="0"/>
              <a:t>号を高速道路の代替として過剰に利用している事です。</a:t>
            </a:r>
            <a:endParaRPr kumimoji="1" lang="en-US" altLang="ja-JP" dirty="0"/>
          </a:p>
          <a:p>
            <a:endParaRPr kumimoji="1" lang="en-US" altLang="ja-JP" dirty="0"/>
          </a:p>
          <a:p>
            <a:r>
              <a:rPr kumimoji="1" lang="ja-JP" altLang="en-US" dirty="0"/>
              <a:t>通過交通の常磐自動車への転換を図るために、</a:t>
            </a:r>
            <a:endParaRPr kumimoji="1" lang="en-US" altLang="ja-JP" dirty="0"/>
          </a:p>
          <a:p>
            <a:r>
              <a:rPr kumimoji="1" lang="ja-JP" altLang="en-US" dirty="0"/>
              <a:t>スライドに示す、土浦市内の</a:t>
            </a:r>
            <a:r>
              <a:rPr kumimoji="1" lang="en-US" altLang="ja-JP" dirty="0"/>
              <a:t>2</a:t>
            </a:r>
            <a:r>
              <a:rPr kumimoji="1" lang="ja-JP" altLang="en-US" dirty="0" err="1"/>
              <a:t>つの</a:t>
            </a:r>
            <a:r>
              <a:rPr kumimoji="1" lang="en-US" altLang="ja-JP" dirty="0"/>
              <a:t>IC</a:t>
            </a:r>
            <a:r>
              <a:rPr kumimoji="1" lang="ja-JP" altLang="en-US" dirty="0"/>
              <a:t>間の走行料金の割引を行います。</a:t>
            </a:r>
            <a:endParaRPr kumimoji="1" lang="en-US" altLang="ja-JP" dirty="0"/>
          </a:p>
          <a:p>
            <a:endParaRPr kumimoji="1" lang="en-US" altLang="ja-JP" dirty="0"/>
          </a:p>
          <a:p>
            <a:r>
              <a:rPr kumimoji="1" lang="en-US" altLang="ja-JP" dirty="0"/>
              <a:t>////※</a:t>
            </a:r>
            <a:r>
              <a:rPr kumimoji="1" lang="ja-JP" altLang="en-US" dirty="0"/>
              <a:t>いつまでやるのか？環状道路の開通に伴い、状況も改善する可能性がある。</a:t>
            </a:r>
          </a:p>
        </p:txBody>
      </p:sp>
      <p:sp>
        <p:nvSpPr>
          <p:cNvPr id="4" name="スライド番号プレースホルダー 3"/>
          <p:cNvSpPr>
            <a:spLocks noGrp="1"/>
          </p:cNvSpPr>
          <p:nvPr>
            <p:ph type="sldNum" sz="quarter" idx="10"/>
          </p:nvPr>
        </p:nvSpPr>
        <p:spPr/>
        <p:txBody>
          <a:bodyPr/>
          <a:lstStyle/>
          <a:p>
            <a:fld id="{460BB5EC-B572-441F-A8D5-C2C867A7219D}" type="slidenum">
              <a:rPr kumimoji="1" lang="ja-JP" altLang="en-US" smtClean="0"/>
              <a:t>39</a:t>
            </a:fld>
            <a:endParaRPr kumimoji="1" lang="ja-JP" altLang="en-US"/>
          </a:p>
        </p:txBody>
      </p:sp>
    </p:spTree>
    <p:extLst>
      <p:ext uri="{BB962C8B-B14F-4D97-AF65-F5344CB8AC3E}">
        <p14:creationId xmlns:p14="http://schemas.microsoft.com/office/powerpoint/2010/main" val="2189812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50%</a:t>
            </a:r>
            <a:r>
              <a:rPr kumimoji="1" lang="ja-JP" altLang="en-US" dirty="0"/>
              <a:t>割引条件で交通シミュレーションによる効果検討を行ったところ、土浦駅周辺と国道</a:t>
            </a:r>
            <a:r>
              <a:rPr kumimoji="1" lang="en-US" altLang="ja-JP" dirty="0"/>
              <a:t>6</a:t>
            </a:r>
            <a:r>
              <a:rPr kumimoji="1" lang="ja-JP" altLang="en-US" dirty="0"/>
              <a:t>号バイパスでの交通量は</a:t>
            </a:r>
            <a:r>
              <a:rPr kumimoji="1" lang="en-US" altLang="ja-JP" dirty="0"/>
              <a:t>3</a:t>
            </a:r>
            <a:r>
              <a:rPr kumimoji="1" lang="ja-JP" altLang="en-US" dirty="0"/>
              <a:t>～</a:t>
            </a:r>
            <a:r>
              <a:rPr kumimoji="1" lang="en-US" altLang="ja-JP" dirty="0"/>
              <a:t>5%</a:t>
            </a:r>
            <a:r>
              <a:rPr kumimoji="1" lang="ja-JP" altLang="en-US" dirty="0"/>
              <a:t>程度減少すると予想されました。</a:t>
            </a:r>
            <a:endParaRPr kumimoji="1" lang="en-US" altLang="ja-JP" dirty="0"/>
          </a:p>
          <a:p>
            <a:r>
              <a:rPr kumimoji="1" lang="ja-JP" altLang="en-US" dirty="0"/>
              <a:t>また、昼間のみ施策を行った場合の費用は年間</a:t>
            </a:r>
            <a:r>
              <a:rPr kumimoji="1" lang="en-US" altLang="ja-JP" dirty="0"/>
              <a:t>23</a:t>
            </a:r>
            <a:r>
              <a:rPr kumimoji="1" lang="ja-JP" altLang="en-US" dirty="0"/>
              <a:t>億円になります。</a:t>
            </a:r>
          </a:p>
        </p:txBody>
      </p:sp>
      <p:sp>
        <p:nvSpPr>
          <p:cNvPr id="4" name="スライド番号プレースホルダー 3"/>
          <p:cNvSpPr>
            <a:spLocks noGrp="1"/>
          </p:cNvSpPr>
          <p:nvPr>
            <p:ph type="sldNum" sz="quarter" idx="10"/>
          </p:nvPr>
        </p:nvSpPr>
        <p:spPr/>
        <p:txBody>
          <a:bodyPr/>
          <a:lstStyle/>
          <a:p>
            <a:fld id="{460BB5EC-B572-441F-A8D5-C2C867A7219D}" type="slidenum">
              <a:rPr kumimoji="1" lang="ja-JP" altLang="en-US" smtClean="0"/>
              <a:t>40</a:t>
            </a:fld>
            <a:endParaRPr kumimoji="1" lang="ja-JP" altLang="en-US"/>
          </a:p>
        </p:txBody>
      </p:sp>
    </p:spTree>
    <p:extLst>
      <p:ext uri="{BB962C8B-B14F-4D97-AF65-F5344CB8AC3E}">
        <p14:creationId xmlns:p14="http://schemas.microsoft.com/office/powerpoint/2010/main" val="4266309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60BB5EC-B572-441F-A8D5-C2C867A7219D}" type="slidenum">
              <a:rPr kumimoji="1" lang="ja-JP" altLang="en-US" smtClean="0"/>
              <a:t>42</a:t>
            </a:fld>
            <a:endParaRPr kumimoji="1" lang="ja-JP" altLang="en-US"/>
          </a:p>
        </p:txBody>
      </p:sp>
    </p:spTree>
    <p:extLst>
      <p:ext uri="{BB962C8B-B14F-4D97-AF65-F5344CB8AC3E}">
        <p14:creationId xmlns:p14="http://schemas.microsoft.com/office/powerpoint/2010/main" val="3685066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一時現在者のみの住宅 ：昼間だけの使用や複数交代で寝泊まりするなど，そこにふだん 居住している者が一人もいない住宅 </a:t>
            </a:r>
            <a:endParaRPr kumimoji="1" lang="en-US" altLang="ja-JP" dirty="0"/>
          </a:p>
          <a:p>
            <a:r>
              <a:rPr kumimoji="1" lang="ja-JP" altLang="en-US" dirty="0"/>
              <a:t>二次的住宅（別荘等） ：週末や休暇時に使用される住宅で，ふだんは人が住んでいない 住宅 </a:t>
            </a:r>
            <a:endParaRPr kumimoji="1" lang="en-US" altLang="ja-JP" dirty="0"/>
          </a:p>
          <a:p>
            <a:r>
              <a:rPr kumimoji="1" lang="ja-JP" altLang="en-US" dirty="0"/>
              <a:t>二次的住宅（その他） ：ふだん住んでいる住宅とは別に，残業の時に寝泊まりするなど， たまに寝泊まりしている人がいる住宅 </a:t>
            </a:r>
            <a:endParaRPr kumimoji="1" lang="en-US" altLang="ja-JP" dirty="0"/>
          </a:p>
          <a:p>
            <a:r>
              <a:rPr kumimoji="1" lang="ja-JP" altLang="en-US" dirty="0"/>
              <a:t>賃貸用の住宅  ：新築・中古を問わず，賃貸のために空家になっている住宅 </a:t>
            </a:r>
            <a:endParaRPr kumimoji="1" lang="en-US" altLang="ja-JP" dirty="0"/>
          </a:p>
          <a:p>
            <a:r>
              <a:rPr kumimoji="1" lang="ja-JP" altLang="en-US" dirty="0"/>
              <a:t>売却用の住宅  ：新築・中古を問わず，売却のために空家になっている住宅 </a:t>
            </a:r>
            <a:endParaRPr kumimoji="1" lang="en-US" altLang="ja-JP" dirty="0"/>
          </a:p>
          <a:p>
            <a:r>
              <a:rPr kumimoji="1" lang="ja-JP" altLang="en-US" dirty="0"/>
              <a:t>その他の住宅  ：上記以外の人が住んでいない住宅で，例えば転勤・入院などの ため居住世帯が長期にわたって不在の住宅や建て替えなどのた めに取り壊すことになっている住宅など </a:t>
            </a:r>
          </a:p>
        </p:txBody>
      </p:sp>
      <p:sp>
        <p:nvSpPr>
          <p:cNvPr id="4" name="スライド番号プレースホルダー 3"/>
          <p:cNvSpPr>
            <a:spLocks noGrp="1"/>
          </p:cNvSpPr>
          <p:nvPr>
            <p:ph type="sldNum" sz="quarter" idx="5"/>
          </p:nvPr>
        </p:nvSpPr>
        <p:spPr/>
        <p:txBody>
          <a:bodyPr/>
          <a:lstStyle/>
          <a:p>
            <a:fld id="{F1BE83BD-39F0-480D-9188-C16F1B2ACFBD}" type="slidenum">
              <a:rPr kumimoji="1" lang="ja-JP" altLang="en-US" smtClean="0"/>
              <a:t>47</a:t>
            </a:fld>
            <a:endParaRPr kumimoji="1" lang="ja-JP" altLang="en-US"/>
          </a:p>
        </p:txBody>
      </p:sp>
    </p:spTree>
    <p:extLst>
      <p:ext uri="{BB962C8B-B14F-4D97-AF65-F5344CB8AC3E}">
        <p14:creationId xmlns:p14="http://schemas.microsoft.com/office/powerpoint/2010/main" val="2621370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しかし、空き家バンクの課題として登録数、利用数が増えなければ機能しない。といったことが挙げられる。</a:t>
            </a:r>
            <a:endParaRPr kumimoji="1" lang="en-US" altLang="ja-JP" dirty="0"/>
          </a:p>
          <a:p>
            <a:r>
              <a:rPr kumimoji="1" lang="ja-JP" altLang="en-US" dirty="0"/>
              <a:t>これは、三中地区の</a:t>
            </a:r>
            <a:r>
              <a:rPr kumimoji="1" lang="en-US" altLang="ja-JP" dirty="0"/>
              <a:t>72</a:t>
            </a:r>
            <a:r>
              <a:rPr kumimoji="1" lang="ja-JP" altLang="en-US" dirty="0"/>
              <a:t>戸をまずは対象にすることで、これらに詳細な調査を実施。そして施策の利用を促進することで効果を高める。</a:t>
            </a:r>
          </a:p>
        </p:txBody>
      </p:sp>
      <p:sp>
        <p:nvSpPr>
          <p:cNvPr id="4" name="スライド番号プレースホルダー 3"/>
          <p:cNvSpPr>
            <a:spLocks noGrp="1"/>
          </p:cNvSpPr>
          <p:nvPr>
            <p:ph type="sldNum" sz="quarter" idx="5"/>
          </p:nvPr>
        </p:nvSpPr>
        <p:spPr/>
        <p:txBody>
          <a:bodyPr/>
          <a:lstStyle/>
          <a:p>
            <a:fld id="{F1BE83BD-39F0-480D-9188-C16F1B2ACFBD}" type="slidenum">
              <a:rPr kumimoji="1" lang="ja-JP" altLang="en-US" smtClean="0"/>
              <a:t>49</a:t>
            </a:fld>
            <a:endParaRPr kumimoji="1" lang="ja-JP" altLang="en-US"/>
          </a:p>
        </p:txBody>
      </p:sp>
    </p:spTree>
    <p:extLst>
      <p:ext uri="{BB962C8B-B14F-4D97-AF65-F5344CB8AC3E}">
        <p14:creationId xmlns:p14="http://schemas.microsoft.com/office/powerpoint/2010/main" val="364341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続いて消防署の未設置についてです。</a:t>
            </a:r>
            <a:endParaRPr kumimoji="1" lang="en-US" altLang="ja-JP" dirty="0"/>
          </a:p>
          <a:p>
            <a:r>
              <a:rPr kumimoji="1" lang="ja-JP" altLang="en-US" dirty="0"/>
              <a:t>現在日本での緊急車両の制限速度は</a:t>
            </a:r>
            <a:r>
              <a:rPr kumimoji="1" lang="en-US" altLang="ja-JP" dirty="0"/>
              <a:t>80km/h</a:t>
            </a:r>
            <a:r>
              <a:rPr kumimoji="1" lang="ja-JP" altLang="en-US" dirty="0"/>
              <a:t>ですが、平均速度は約</a:t>
            </a:r>
            <a:r>
              <a:rPr kumimoji="1" lang="en-US" altLang="ja-JP" dirty="0"/>
              <a:t>50km/h</a:t>
            </a:r>
            <a:r>
              <a:rPr kumimoji="1" lang="ja-JP" altLang="en-US" dirty="0"/>
              <a:t>となっています。</a:t>
            </a:r>
            <a:endParaRPr kumimoji="1" lang="en-US" altLang="ja-JP" dirty="0"/>
          </a:p>
          <a:p>
            <a:r>
              <a:rPr kumimoji="1" lang="ja-JP" altLang="en-US" dirty="0"/>
              <a:t>こちらの地図は土浦市の各消防署から速度</a:t>
            </a:r>
            <a:r>
              <a:rPr kumimoji="1" lang="en-US" altLang="ja-JP" dirty="0"/>
              <a:t>50km/h</a:t>
            </a:r>
            <a:r>
              <a:rPr kumimoji="1" lang="ja-JP" altLang="en-US" dirty="0"/>
              <a:t>で到達できる範囲です。</a:t>
            </a:r>
            <a:r>
              <a:rPr kumimoji="1" lang="en-US" altLang="ja-JP" dirty="0"/>
              <a:t>3</a:t>
            </a:r>
            <a:r>
              <a:rPr kumimoji="1" lang="ja-JP" altLang="en-US" dirty="0"/>
              <a:t>分、</a:t>
            </a:r>
            <a:r>
              <a:rPr kumimoji="1" lang="en-US" altLang="ja-JP" dirty="0"/>
              <a:t>5</a:t>
            </a:r>
            <a:r>
              <a:rPr kumimoji="1" lang="ja-JP" altLang="en-US" dirty="0"/>
              <a:t>分、</a:t>
            </a:r>
            <a:r>
              <a:rPr kumimoji="1" lang="en-US" altLang="ja-JP" dirty="0"/>
              <a:t>6</a:t>
            </a:r>
            <a:r>
              <a:rPr kumimoji="1" lang="ja-JP" altLang="en-US" dirty="0"/>
              <a:t>分と段階で分けていますが、おおつの地区は緊急車両が到達できる範囲に入っていません。</a:t>
            </a:r>
            <a:endParaRPr kumimoji="1" lang="en-US" altLang="ja-JP" dirty="0"/>
          </a:p>
          <a:p>
            <a:r>
              <a:rPr kumimoji="1" lang="ja-JP" altLang="en-US" dirty="0"/>
              <a:t>しかし先ほどの交通の施策によって将来の土浦市の交通が改善され、緊急車両が</a:t>
            </a:r>
            <a:r>
              <a:rPr kumimoji="1" lang="en-US" altLang="ja-JP" dirty="0"/>
              <a:t>80km/h</a:t>
            </a:r>
            <a:r>
              <a:rPr kumimoji="1" lang="ja-JP" altLang="en-US" dirty="0"/>
              <a:t>で走ることができるとすると</a:t>
            </a:r>
            <a:r>
              <a:rPr kumimoji="1" lang="en-US" altLang="ja-JP" dirty="0"/>
              <a:t>(</a:t>
            </a:r>
            <a:r>
              <a:rPr kumimoji="1" lang="ja-JP" altLang="en-US" dirty="0"/>
              <a:t>アニメーション</a:t>
            </a:r>
            <a:r>
              <a:rPr kumimoji="1" lang="en-US" altLang="ja-JP" dirty="0"/>
              <a:t>)</a:t>
            </a:r>
          </a:p>
          <a:p>
            <a:r>
              <a:rPr kumimoji="1" lang="ja-JP" altLang="en-US" dirty="0"/>
              <a:t>こちらのようになります。</a:t>
            </a:r>
            <a:endParaRPr kumimoji="1" lang="en-US" altLang="ja-JP" dirty="0"/>
          </a:p>
          <a:p>
            <a:r>
              <a:rPr kumimoji="1" lang="ja-JP" altLang="en-US" dirty="0"/>
              <a:t>こちらの地図ではおおつの地区も緊急車両の到達圏に入っています。</a:t>
            </a:r>
            <a:r>
              <a:rPr kumimoji="1" lang="en-US" altLang="ja-JP" dirty="0"/>
              <a:t>(</a:t>
            </a:r>
            <a:r>
              <a:rPr kumimoji="1" lang="ja-JP" altLang="en-US"/>
              <a:t>アニメーション</a:t>
            </a:r>
            <a:r>
              <a:rPr kumimoji="1" lang="en-US" altLang="ja-JP"/>
              <a:t>)</a:t>
            </a:r>
            <a:endParaRPr kumimoji="1" lang="en-US" altLang="ja-JP" dirty="0"/>
          </a:p>
          <a:p>
            <a:r>
              <a:rPr kumimoji="1" lang="ja-JP" altLang="en-US" dirty="0"/>
              <a:t>以上のことから交通の施策と組み合わせることでおおつ野の消防アクセス性が向上することがわかります。</a:t>
            </a:r>
            <a:endParaRPr kumimoji="1" lang="en-US" altLang="ja-JP" dirty="0"/>
          </a:p>
          <a:p>
            <a:r>
              <a:rPr kumimoji="1" lang="ja-JP" altLang="en-US" dirty="0"/>
              <a:t>これによって消防署を新設する予算を抑えることができます。</a:t>
            </a:r>
          </a:p>
        </p:txBody>
      </p:sp>
      <p:sp>
        <p:nvSpPr>
          <p:cNvPr id="4" name="スライド番号プレースホルダー 3"/>
          <p:cNvSpPr>
            <a:spLocks noGrp="1"/>
          </p:cNvSpPr>
          <p:nvPr>
            <p:ph type="sldNum" sz="quarter" idx="10"/>
          </p:nvPr>
        </p:nvSpPr>
        <p:spPr/>
        <p:txBody>
          <a:bodyPr/>
          <a:lstStyle/>
          <a:p>
            <a:fld id="{B044B314-0F05-4AD4-B245-69DCBCF5D69D}" type="slidenum">
              <a:rPr kumimoji="1" lang="ja-JP" altLang="en-US" smtClean="0"/>
              <a:t>54</a:t>
            </a:fld>
            <a:endParaRPr kumimoji="1" lang="ja-JP" altLang="en-US"/>
          </a:p>
        </p:txBody>
      </p:sp>
    </p:spTree>
    <p:extLst>
      <p:ext uri="{BB962C8B-B14F-4D97-AF65-F5344CB8AC3E}">
        <p14:creationId xmlns:p14="http://schemas.microsoft.com/office/powerpoint/2010/main" val="1146360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現状、土浦市では全体的に、自動車への依存がバス利用の減少を招き、路線バスのサービスが低下傾向にありますが、</a:t>
            </a:r>
            <a:endParaRPr kumimoji="1" lang="en-US" altLang="ja-JP" dirty="0"/>
          </a:p>
          <a:p>
            <a:r>
              <a:rPr kumimoji="1" lang="ja-JP" altLang="en-US" dirty="0"/>
              <a:t>とりわけ、今回、おおつ野地区に居住を誘導するにあたっては、鉄道駅に至る路線の運行本数が少ないという点、地区内を回遊する路線に乏しいという点で、これは大きな問題となるでしょう。</a:t>
            </a:r>
            <a:endParaRPr kumimoji="1" lang="en-US" altLang="ja-JP" dirty="0"/>
          </a:p>
          <a:p>
            <a:r>
              <a:rPr kumimoji="1" lang="ja-JP" altLang="en-US" dirty="0"/>
              <a:t>こうした現状の下では、自家用車を運転できないいわゆる交通弱者の移動が困難になるという課題が生じています。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460BB5EC-B572-441F-A8D5-C2C867A7219D}" type="slidenum">
              <a:rPr kumimoji="1" lang="ja-JP" altLang="en-US" smtClean="0"/>
              <a:t>13</a:t>
            </a:fld>
            <a:endParaRPr kumimoji="1" lang="ja-JP" altLang="en-US"/>
          </a:p>
        </p:txBody>
      </p:sp>
    </p:spTree>
    <p:extLst>
      <p:ext uri="{BB962C8B-B14F-4D97-AF65-F5344CB8AC3E}">
        <p14:creationId xmlns:p14="http://schemas.microsoft.com/office/powerpoint/2010/main" val="1473180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交通弱者問題への対策として既に行われているものとしては、高齢者を対象として「のりあいタクシー」がありますが、利便性が低いという声もあり、会員一人あたりの年間利用回数は低下傾向にあります。</a:t>
            </a:r>
            <a:endParaRPr kumimoji="1" lang="en-US" altLang="ja-JP" dirty="0"/>
          </a:p>
          <a:p>
            <a:r>
              <a:rPr kumimoji="1" lang="ja-JP" altLang="en-US" dirty="0"/>
              <a:t>しかしながら、サービスの拡大は市にとっての負担が大きいため難しいという現状です。</a:t>
            </a:r>
          </a:p>
        </p:txBody>
      </p:sp>
      <p:sp>
        <p:nvSpPr>
          <p:cNvPr id="4" name="スライド番号プレースホルダー 3"/>
          <p:cNvSpPr>
            <a:spLocks noGrp="1"/>
          </p:cNvSpPr>
          <p:nvPr>
            <p:ph type="sldNum" sz="quarter" idx="10"/>
          </p:nvPr>
        </p:nvSpPr>
        <p:spPr/>
        <p:txBody>
          <a:bodyPr/>
          <a:lstStyle/>
          <a:p>
            <a:fld id="{460BB5EC-B572-441F-A8D5-C2C867A7219D}" type="slidenum">
              <a:rPr kumimoji="1" lang="ja-JP" altLang="en-US" smtClean="0"/>
              <a:t>14</a:t>
            </a:fld>
            <a:endParaRPr kumimoji="1" lang="ja-JP" altLang="en-US"/>
          </a:p>
        </p:txBody>
      </p:sp>
    </p:spTree>
    <p:extLst>
      <p:ext uri="{BB962C8B-B14F-4D97-AF65-F5344CB8AC3E}">
        <p14:creationId xmlns:p14="http://schemas.microsoft.com/office/powerpoint/2010/main" val="94641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交通弱者問題を解消するため、ライドシェアを導入します。ライドシェアとは一般市民がドライバーとして、自家用車を用いて相乗りのタクシーサービスを提供する事です。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これにより、自動車中心のライフスタイルを持つ市民にとって無理のない形で、皆が便利に移動できるまちを目指します。</a:t>
            </a:r>
            <a:endParaRPr kumimoji="1" lang="en-US" altLang="ja-JP" dirty="0"/>
          </a:p>
          <a:p>
            <a:r>
              <a:rPr kumimoji="1" lang="ja-JP" altLang="en-US" dirty="0"/>
              <a:t>移動をしたい市民がアプリなどを用いて申請をすると、自分の行きたい場所が、自動車を使う誰かの移動経路上にある場合に、マッチングがなされ、ドライバーはその人を道中で自分の車に迎え、目的地まで運ぶという様な形で行われます。</a:t>
            </a:r>
            <a:endParaRPr kumimoji="1" lang="en-US" altLang="ja-JP" dirty="0"/>
          </a:p>
          <a:p>
            <a:r>
              <a:rPr kumimoji="1" lang="ja-JP" altLang="en-US" dirty="0"/>
              <a:t>ドライバーはガソリンなどの移動にかかった費用分を受け取ることができ、また、同乗者は既存の公共交通サービスに比べて安価で、営業時間の制限を受けずに行きたい場所に行くことができます。</a:t>
            </a:r>
            <a:endParaRPr kumimoji="1" lang="en-US" altLang="ja-JP" dirty="0"/>
          </a:p>
          <a:p>
            <a:r>
              <a:rPr kumimoji="1" lang="ja-JP" altLang="en-US" dirty="0"/>
              <a:t>また、ライドシェアは事業者にとっても、車両を維持管理するコストがかからない等という点から、参入のハードルが低いと考えられます。</a:t>
            </a:r>
            <a:endParaRPr kumimoji="1" lang="en-US" altLang="ja-JP" dirty="0"/>
          </a:p>
        </p:txBody>
      </p:sp>
      <p:sp>
        <p:nvSpPr>
          <p:cNvPr id="4" name="スライド番号プレースホルダー 3"/>
          <p:cNvSpPr>
            <a:spLocks noGrp="1"/>
          </p:cNvSpPr>
          <p:nvPr>
            <p:ph type="sldNum" sz="quarter" idx="10"/>
          </p:nvPr>
        </p:nvSpPr>
        <p:spPr/>
        <p:txBody>
          <a:bodyPr/>
          <a:lstStyle/>
          <a:p>
            <a:fld id="{460BB5EC-B572-441F-A8D5-C2C867A7219D}" type="slidenum">
              <a:rPr kumimoji="1" lang="ja-JP" altLang="en-US" smtClean="0"/>
              <a:t>15</a:t>
            </a:fld>
            <a:endParaRPr kumimoji="1" lang="ja-JP" altLang="en-US"/>
          </a:p>
        </p:txBody>
      </p:sp>
    </p:spTree>
    <p:extLst>
      <p:ext uri="{BB962C8B-B14F-4D97-AF65-F5344CB8AC3E}">
        <p14:creationId xmlns:p14="http://schemas.microsoft.com/office/powerpoint/2010/main" val="396949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土浦市はつくば市との行き交いが盛んである為、両市の間を自由に移動可能な様に、つくば市と連携してライドシェア業者を誘致します。</a:t>
            </a:r>
            <a:endParaRPr kumimoji="1" lang="en-US" altLang="ja-JP" dirty="0"/>
          </a:p>
          <a:p>
            <a:r>
              <a:rPr kumimoji="1" lang="ja-JP" altLang="en-US" dirty="0"/>
              <a:t>また、市民がより安全・安心にライドシェアを利用する為、ハード・ソフト両面での環境整備を行っていきます。</a:t>
            </a:r>
            <a:endParaRPr kumimoji="1" lang="en-US" altLang="ja-JP" dirty="0"/>
          </a:p>
          <a:p>
            <a:r>
              <a:rPr kumimoji="1" lang="ja-JP" altLang="en-US"/>
              <a:t>一般市民に力になってももらうことで、南部</a:t>
            </a:r>
            <a:r>
              <a:rPr kumimoji="1" lang="ja-JP" altLang="en-US" dirty="0"/>
              <a:t>・おおつ野地区での交通弱者の移動手段を、のりあいタクシーよりも低いコストで確保する事が出来ます。</a:t>
            </a:r>
          </a:p>
        </p:txBody>
      </p:sp>
      <p:sp>
        <p:nvSpPr>
          <p:cNvPr id="4" name="スライド番号プレースホルダー 3"/>
          <p:cNvSpPr>
            <a:spLocks noGrp="1"/>
          </p:cNvSpPr>
          <p:nvPr>
            <p:ph type="sldNum" sz="quarter" idx="10"/>
          </p:nvPr>
        </p:nvSpPr>
        <p:spPr/>
        <p:txBody>
          <a:bodyPr/>
          <a:lstStyle/>
          <a:p>
            <a:fld id="{460BB5EC-B572-441F-A8D5-C2C867A7219D}" type="slidenum">
              <a:rPr kumimoji="1" lang="ja-JP" altLang="en-US" smtClean="0"/>
              <a:t>16</a:t>
            </a:fld>
            <a:endParaRPr kumimoji="1" lang="ja-JP" altLang="en-US"/>
          </a:p>
        </p:txBody>
      </p:sp>
    </p:spTree>
    <p:extLst>
      <p:ext uri="{BB962C8B-B14F-4D97-AF65-F5344CB8AC3E}">
        <p14:creationId xmlns:p14="http://schemas.microsoft.com/office/powerpoint/2010/main" val="2180807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南部地区の目指すスタイルは「良好な住環境・景観を実現するベッドタウン」とさだめた。</a:t>
            </a:r>
          </a:p>
        </p:txBody>
      </p:sp>
      <p:sp>
        <p:nvSpPr>
          <p:cNvPr id="4" name="スライド番号プレースホルダー 3"/>
          <p:cNvSpPr>
            <a:spLocks noGrp="1"/>
          </p:cNvSpPr>
          <p:nvPr>
            <p:ph type="sldNum" sz="quarter" idx="5"/>
          </p:nvPr>
        </p:nvSpPr>
        <p:spPr/>
        <p:txBody>
          <a:bodyPr/>
          <a:lstStyle/>
          <a:p>
            <a:fld id="{F1BE83BD-39F0-480D-9188-C16F1B2ACFBD}" type="slidenum">
              <a:rPr kumimoji="1" lang="ja-JP" altLang="en-US" smtClean="0"/>
              <a:t>17</a:t>
            </a:fld>
            <a:endParaRPr kumimoji="1" lang="ja-JP" altLang="en-US"/>
          </a:p>
        </p:txBody>
      </p:sp>
    </p:spTree>
    <p:extLst>
      <p:ext uri="{BB962C8B-B14F-4D97-AF65-F5344CB8AC3E}">
        <p14:creationId xmlns:p14="http://schemas.microsoft.com/office/powerpoint/2010/main" val="2569186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土浦空き家総数は</a:t>
            </a:r>
            <a:r>
              <a:rPr kumimoji="1" lang="en-US" altLang="ja-JP" dirty="0"/>
              <a:t>10930</a:t>
            </a:r>
            <a:r>
              <a:rPr kumimoji="1" lang="ja-JP" altLang="en-US" dirty="0"/>
              <a:t>戸、うち問題視されたのが</a:t>
            </a:r>
            <a:r>
              <a:rPr kumimoji="1" lang="en-US" altLang="ja-JP" dirty="0"/>
              <a:t>737</a:t>
            </a:r>
            <a:r>
              <a:rPr kumimoji="1" lang="ja-JP" altLang="en-US" dirty="0"/>
              <a:t>戸で中でも管理不全にあたるものが</a:t>
            </a:r>
            <a:r>
              <a:rPr kumimoji="1" lang="en-US" altLang="ja-JP" dirty="0"/>
              <a:t>494</a:t>
            </a:r>
            <a:r>
              <a:rPr kumimoji="1" lang="ja-JP" altLang="en-US" dirty="0"/>
              <a:t>戸。</a:t>
            </a:r>
            <a:endParaRPr kumimoji="1" lang="en-US" altLang="ja-JP" dirty="0"/>
          </a:p>
          <a:p>
            <a:r>
              <a:rPr kumimoji="1" lang="ja-JP" altLang="en-US" dirty="0"/>
              <a:t>南部地区には土浦全体の</a:t>
            </a:r>
            <a:r>
              <a:rPr kumimoji="1" lang="en-US" altLang="ja-JP" dirty="0"/>
              <a:t>50%</a:t>
            </a:r>
            <a:r>
              <a:rPr kumimoji="1" lang="ja-JP" altLang="en-US" dirty="0"/>
              <a:t>以上の管理不全空き家が立地。また、南部地区の三中、四中地区の一戸建て数が他中学校区に比べても多いことがわかる</a:t>
            </a:r>
          </a:p>
        </p:txBody>
      </p:sp>
      <p:sp>
        <p:nvSpPr>
          <p:cNvPr id="4" name="スライド番号プレースホルダー 3"/>
          <p:cNvSpPr>
            <a:spLocks noGrp="1"/>
          </p:cNvSpPr>
          <p:nvPr>
            <p:ph type="sldNum" sz="quarter" idx="5"/>
          </p:nvPr>
        </p:nvSpPr>
        <p:spPr/>
        <p:txBody>
          <a:bodyPr/>
          <a:lstStyle/>
          <a:p>
            <a:fld id="{F1BE83BD-39F0-480D-9188-C16F1B2ACFBD}" type="slidenum">
              <a:rPr kumimoji="1" lang="ja-JP" altLang="en-US" smtClean="0"/>
              <a:t>18</a:t>
            </a:fld>
            <a:endParaRPr kumimoji="1" lang="ja-JP" altLang="en-US"/>
          </a:p>
        </p:txBody>
      </p:sp>
    </p:spTree>
    <p:extLst>
      <p:ext uri="{BB962C8B-B14F-4D97-AF65-F5344CB8AC3E}">
        <p14:creationId xmlns:p14="http://schemas.microsoft.com/office/powerpoint/2010/main" val="943285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この目指すべき姿と課題のギャップを埋めるために、「空き家バンク制度」の実施・活用を提案する。</a:t>
            </a:r>
            <a:endParaRPr kumimoji="1" lang="en-US" altLang="ja-JP" dirty="0"/>
          </a:p>
          <a:p>
            <a:r>
              <a:rPr kumimoji="1" lang="ja-JP" altLang="en-US" dirty="0"/>
              <a:t>空き家の所有者と低価格な物件の希望者がいると仮定。土浦市が空き家バンクを設置し、</a:t>
            </a:r>
            <a:r>
              <a:rPr kumimoji="1" lang="en-US" altLang="ja-JP" dirty="0"/>
              <a:t>NPO</a:t>
            </a:r>
            <a:r>
              <a:rPr kumimoji="1" lang="ja-JP" altLang="en-US" dirty="0"/>
              <a:t>法人と宅建業者と連携する。</a:t>
            </a:r>
            <a:endParaRPr kumimoji="1" lang="en-US" altLang="ja-JP" dirty="0"/>
          </a:p>
          <a:p>
            <a:r>
              <a:rPr kumimoji="1" lang="ja-JP" altLang="en-US" dirty="0"/>
              <a:t>空き家バンクがプラットフォームとなり、空き家バンクの登録募集や働きかけを担当。しかし、市の機関では詳細な調査等を実施するのは厳しいので</a:t>
            </a:r>
            <a:r>
              <a:rPr kumimoji="1" lang="en-US" altLang="ja-JP" dirty="0"/>
              <a:t>NPO</a:t>
            </a:r>
            <a:r>
              <a:rPr kumimoji="1" lang="ja-JP" altLang="en-US" dirty="0"/>
              <a:t>がメインでこの施策を成立させる。</a:t>
            </a:r>
            <a:endParaRPr kumimoji="1" lang="en-US" altLang="ja-JP" dirty="0"/>
          </a:p>
          <a:p>
            <a:r>
              <a:rPr kumimoji="1" lang="ja-JP" altLang="en-US" dirty="0"/>
              <a:t>宅建業者は取引の仲介、そして改修を担当します。市からの補助金をもとに、希望者と所有者の負担を減少する。</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F1BE83BD-39F0-480D-9188-C16F1B2ACFBD}" type="slidenum">
              <a:rPr kumimoji="1" lang="ja-JP" altLang="en-US" smtClean="0"/>
              <a:t>19</a:t>
            </a:fld>
            <a:endParaRPr kumimoji="1" lang="ja-JP" altLang="en-US"/>
          </a:p>
        </p:txBody>
      </p:sp>
    </p:spTree>
    <p:extLst>
      <p:ext uri="{BB962C8B-B14F-4D97-AF65-F5344CB8AC3E}">
        <p14:creationId xmlns:p14="http://schemas.microsoft.com/office/powerpoint/2010/main" val="3027771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Tree>
    <p:extLst>
      <p:ext uri="{BB962C8B-B14F-4D97-AF65-F5344CB8AC3E}">
        <p14:creationId xmlns:p14="http://schemas.microsoft.com/office/powerpoint/2010/main" val="1912263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Tree>
    <p:extLst>
      <p:ext uri="{BB962C8B-B14F-4D97-AF65-F5344CB8AC3E}">
        <p14:creationId xmlns:p14="http://schemas.microsoft.com/office/powerpoint/2010/main" val="220033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Tree>
    <p:extLst>
      <p:ext uri="{BB962C8B-B14F-4D97-AF65-F5344CB8AC3E}">
        <p14:creationId xmlns:p14="http://schemas.microsoft.com/office/powerpoint/2010/main" val="777887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Tree>
    <p:extLst>
      <p:ext uri="{BB962C8B-B14F-4D97-AF65-F5344CB8AC3E}">
        <p14:creationId xmlns:p14="http://schemas.microsoft.com/office/powerpoint/2010/main" val="2021472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Tree>
    <p:extLst>
      <p:ext uri="{BB962C8B-B14F-4D97-AF65-F5344CB8AC3E}">
        <p14:creationId xmlns:p14="http://schemas.microsoft.com/office/powerpoint/2010/main" val="2227491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Tree>
    <p:extLst>
      <p:ext uri="{BB962C8B-B14F-4D97-AF65-F5344CB8AC3E}">
        <p14:creationId xmlns:p14="http://schemas.microsoft.com/office/powerpoint/2010/main" val="35820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Tree>
    <p:extLst>
      <p:ext uri="{BB962C8B-B14F-4D97-AF65-F5344CB8AC3E}">
        <p14:creationId xmlns:p14="http://schemas.microsoft.com/office/powerpoint/2010/main" val="2034076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Tree>
    <p:extLst>
      <p:ext uri="{BB962C8B-B14F-4D97-AF65-F5344CB8AC3E}">
        <p14:creationId xmlns:p14="http://schemas.microsoft.com/office/powerpoint/2010/main" val="3619495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Tree>
    <p:extLst>
      <p:ext uri="{BB962C8B-B14F-4D97-AF65-F5344CB8AC3E}">
        <p14:creationId xmlns:p14="http://schemas.microsoft.com/office/powerpoint/2010/main" val="1345294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pic>
        <p:nvPicPr>
          <p:cNvPr id="7" name="コンテンツ プレースホルダー 4">
            <a:extLst>
              <a:ext uri="{FF2B5EF4-FFF2-40B4-BE49-F238E27FC236}">
                <a16:creationId xmlns:a16="http://schemas.microsoft.com/office/drawing/2014/main" id="{E8971CB1-3566-4988-9A06-29799C04401E}"/>
              </a:ext>
            </a:extLst>
          </p:cNvPr>
          <p:cNvPicPr>
            <a:picLocks noChangeAspect="1"/>
          </p:cNvPicPr>
          <p:nvPr userDrawn="1"/>
        </p:nvPicPr>
        <p:blipFill>
          <a:blip r:embed="rId2">
            <a:alphaModFix amt="8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3291" y="0"/>
            <a:ext cx="9144000" cy="6858000"/>
          </a:xfrm>
          <a:prstGeom prst="rect">
            <a:avLst/>
          </a:prstGeom>
        </p:spPr>
      </p:pic>
      <p:sp>
        <p:nvSpPr>
          <p:cNvPr id="2" name="タイトル 1">
            <a:extLst>
              <a:ext uri="{FF2B5EF4-FFF2-40B4-BE49-F238E27FC236}">
                <a16:creationId xmlns:a16="http://schemas.microsoft.com/office/drawing/2014/main" id="{E399B380-8E3A-1441-9BA5-E8D879AB450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67E9575-CC78-A741-AA23-3087E06EA958}"/>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50672C6-A58B-0C47-92B9-F918CA14342C}"/>
              </a:ext>
            </a:extLst>
          </p:cNvPr>
          <p:cNvSpPr>
            <a:spLocks noGrp="1"/>
          </p:cNvSpPr>
          <p:nvPr>
            <p:ph type="dt" sz="half" idx="10"/>
          </p:nvPr>
        </p:nvSpPr>
        <p:spPr/>
        <p:txBody>
          <a:bodyPr/>
          <a:lstStyle/>
          <a:p>
            <a:fld id="{DC03547D-6AC0-EA44-9769-2DDDE32EC9C1}" type="datetimeFigureOut">
              <a:rPr kumimoji="1" lang="ja-JP" altLang="en-US" smtClean="0"/>
              <a:t>2020/2/7</a:t>
            </a:fld>
            <a:endParaRPr kumimoji="1" lang="ja-JP" altLang="en-US"/>
          </a:p>
        </p:txBody>
      </p:sp>
      <p:sp>
        <p:nvSpPr>
          <p:cNvPr id="5" name="フッター プレースホルダー 4">
            <a:extLst>
              <a:ext uri="{FF2B5EF4-FFF2-40B4-BE49-F238E27FC236}">
                <a16:creationId xmlns:a16="http://schemas.microsoft.com/office/drawing/2014/main" id="{62E95518-8D69-4D4D-8250-D1FF48273F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7B8E687-515E-D644-B5B8-C2B5FBD7D6BF}"/>
              </a:ext>
            </a:extLst>
          </p:cNvPr>
          <p:cNvSpPr>
            <a:spLocks noGrp="1"/>
          </p:cNvSpPr>
          <p:nvPr>
            <p:ph type="sldNum" sz="quarter" idx="12"/>
          </p:nvPr>
        </p:nvSpPr>
        <p:spPr/>
        <p:txBody>
          <a:bodyPr/>
          <a:lstStyle/>
          <a:p>
            <a:fld id="{A43C94C8-5A17-5540-A9A5-F845BA0071BE}" type="slidenum">
              <a:rPr kumimoji="1" lang="ja-JP" altLang="en-US" smtClean="0"/>
              <a:t>‹#›</a:t>
            </a:fld>
            <a:endParaRPr kumimoji="1" lang="ja-JP" altLang="en-US"/>
          </a:p>
        </p:txBody>
      </p:sp>
    </p:spTree>
    <p:extLst>
      <p:ext uri="{BB962C8B-B14F-4D97-AF65-F5344CB8AC3E}">
        <p14:creationId xmlns:p14="http://schemas.microsoft.com/office/powerpoint/2010/main" val="2114270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182B917-09CD-47F3-B426-F737707B09BC}"/>
              </a:ext>
            </a:extLst>
          </p:cNvPr>
          <p:cNvPicPr>
            <a:picLocks noChangeAspect="1"/>
          </p:cNvPicPr>
          <p:nvPr userDrawn="1"/>
        </p:nvPicPr>
        <p:blipFill rotWithShape="1">
          <a:blip r:embed="rId2">
            <a:alphaModFix amt="35000"/>
          </a:blip>
          <a:srcRect l="15175" b="6825"/>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Tree>
    <p:extLst>
      <p:ext uri="{BB962C8B-B14F-4D97-AF65-F5344CB8AC3E}">
        <p14:creationId xmlns:p14="http://schemas.microsoft.com/office/powerpoint/2010/main" val="2321511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全体構想等">
    <p:spTree>
      <p:nvGrpSpPr>
        <p:cNvPr id="1" name=""/>
        <p:cNvGrpSpPr/>
        <p:nvPr/>
      </p:nvGrpSpPr>
      <p:grpSpPr>
        <a:xfrm>
          <a:off x="0" y="0"/>
          <a:ext cx="0" cy="0"/>
          <a:chOff x="0" y="0"/>
          <a:chExt cx="0" cy="0"/>
        </a:xfrm>
      </p:grpSpPr>
      <p:pic>
        <p:nvPicPr>
          <p:cNvPr id="7" name="コンテンツ プレースホルダー 4">
            <a:extLst>
              <a:ext uri="{FF2B5EF4-FFF2-40B4-BE49-F238E27FC236}">
                <a16:creationId xmlns:a16="http://schemas.microsoft.com/office/drawing/2014/main" id="{82EF0493-AE43-4BD1-B16A-1D340107A37D}"/>
              </a:ext>
            </a:extLst>
          </p:cNvPr>
          <p:cNvPicPr>
            <a:picLocks noChangeAspect="1"/>
          </p:cNvPicPr>
          <p:nvPr userDrawn="1"/>
        </p:nvPicPr>
        <p:blipFill>
          <a:blip r:embed="rId2">
            <a:alphaModFix amt="85000"/>
          </a:blip>
          <a:stretch>
            <a:fillRect/>
          </a:stretch>
        </p:blipFill>
        <p:spPr>
          <a:xfrm>
            <a:off x="0" y="0"/>
            <a:ext cx="9144000" cy="6858000"/>
          </a:xfrm>
          <a:prstGeom prst="rect">
            <a:avLst/>
          </a:prstGeom>
        </p:spPr>
      </p:pic>
      <p:sp>
        <p:nvSpPr>
          <p:cNvPr id="2" name="Title 1"/>
          <p:cNvSpPr>
            <a:spLocks noGrp="1"/>
          </p:cNvSpPr>
          <p:nvPr>
            <p:ph type="title"/>
          </p:nvPr>
        </p:nvSpPr>
        <p:spPr>
          <a:xfrm>
            <a:off x="-1" y="365127"/>
            <a:ext cx="9143999" cy="1003344"/>
          </a:xfrm>
          <a:solidFill>
            <a:srgbClr val="3D9FD2"/>
          </a:solidFill>
        </p:spPr>
        <p:txBody>
          <a:bodyPr/>
          <a:lstStyle>
            <a:lvl1pPr algn="ctr">
              <a:defRPr>
                <a:solidFill>
                  <a:schemeClr val="bg1"/>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628650" y="1825625"/>
            <a:ext cx="78867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
        <p:nvSpPr>
          <p:cNvPr id="17" name="図プレースホルダー 16">
            <a:extLst>
              <a:ext uri="{FF2B5EF4-FFF2-40B4-BE49-F238E27FC236}">
                <a16:creationId xmlns:a16="http://schemas.microsoft.com/office/drawing/2014/main" id="{24B282F8-2A83-4272-8A7A-1AA50E39FD17}"/>
              </a:ext>
            </a:extLst>
          </p:cNvPr>
          <p:cNvSpPr>
            <a:spLocks noGrp="1"/>
          </p:cNvSpPr>
          <p:nvPr>
            <p:ph type="pic" sz="quarter" idx="13"/>
          </p:nvPr>
        </p:nvSpPr>
        <p:spPr>
          <a:xfrm>
            <a:off x="133726" y="197024"/>
            <a:ext cx="1454005" cy="1339550"/>
          </a:xfrm>
        </p:spPr>
        <p:txBody>
          <a:bodyPr/>
          <a:lstStyle/>
          <a:p>
            <a:endParaRPr kumimoji="1" lang="ja-JP" altLang="en-US"/>
          </a:p>
        </p:txBody>
      </p:sp>
    </p:spTree>
    <p:extLst>
      <p:ext uri="{BB962C8B-B14F-4D97-AF65-F5344CB8AC3E}">
        <p14:creationId xmlns:p14="http://schemas.microsoft.com/office/powerpoint/2010/main" val="8192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レイアウト">
    <p:spTree>
      <p:nvGrpSpPr>
        <p:cNvPr id="1" name=""/>
        <p:cNvGrpSpPr/>
        <p:nvPr/>
      </p:nvGrpSpPr>
      <p:grpSpPr>
        <a:xfrm>
          <a:off x="0" y="0"/>
          <a:ext cx="0" cy="0"/>
          <a:chOff x="0" y="0"/>
          <a:chExt cx="0" cy="0"/>
        </a:xfrm>
      </p:grpSpPr>
      <p:pic>
        <p:nvPicPr>
          <p:cNvPr id="7" name="コンテンツ プレースホルダー 4">
            <a:extLst>
              <a:ext uri="{FF2B5EF4-FFF2-40B4-BE49-F238E27FC236}">
                <a16:creationId xmlns:a16="http://schemas.microsoft.com/office/drawing/2014/main" id="{82EF0493-AE43-4BD1-B16A-1D340107A3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p:cNvSpPr>
            <a:spLocks noGrp="1"/>
          </p:cNvSpPr>
          <p:nvPr>
            <p:ph type="title"/>
          </p:nvPr>
        </p:nvSpPr>
        <p:spPr>
          <a:xfrm>
            <a:off x="-1" y="365127"/>
            <a:ext cx="9143999" cy="1003344"/>
          </a:xfrm>
          <a:solidFill>
            <a:srgbClr val="FF0000"/>
          </a:solidFill>
        </p:spPr>
        <p:txBody>
          <a:bodyPr/>
          <a:lstStyle>
            <a:lvl1pPr algn="ctr">
              <a:defRPr>
                <a:solidFill>
                  <a:schemeClr val="bg1"/>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628650" y="1825625"/>
            <a:ext cx="7886700" cy="4351338"/>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
        <p:nvSpPr>
          <p:cNvPr id="8" name="図プレースホルダー 16">
            <a:extLst>
              <a:ext uri="{FF2B5EF4-FFF2-40B4-BE49-F238E27FC236}">
                <a16:creationId xmlns:a16="http://schemas.microsoft.com/office/drawing/2014/main" id="{DCCECD87-0960-41E5-806D-24B31557230B}"/>
              </a:ext>
            </a:extLst>
          </p:cNvPr>
          <p:cNvSpPr>
            <a:spLocks noGrp="1"/>
          </p:cNvSpPr>
          <p:nvPr>
            <p:ph type="pic" sz="quarter" idx="13"/>
          </p:nvPr>
        </p:nvSpPr>
        <p:spPr>
          <a:xfrm>
            <a:off x="133726" y="197024"/>
            <a:ext cx="1454005" cy="1339550"/>
          </a:xfrm>
        </p:spPr>
        <p:txBody>
          <a:bodyPr/>
          <a:lstStyle/>
          <a:p>
            <a:endParaRPr kumimoji="1" lang="ja-JP" altLang="en-US"/>
          </a:p>
        </p:txBody>
      </p:sp>
    </p:spTree>
    <p:extLst>
      <p:ext uri="{BB962C8B-B14F-4D97-AF65-F5344CB8AC3E}">
        <p14:creationId xmlns:p14="http://schemas.microsoft.com/office/powerpoint/2010/main" val="2230565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レイアウト">
    <p:spTree>
      <p:nvGrpSpPr>
        <p:cNvPr id="1" name=""/>
        <p:cNvGrpSpPr/>
        <p:nvPr/>
      </p:nvGrpSpPr>
      <p:grpSpPr>
        <a:xfrm>
          <a:off x="0" y="0"/>
          <a:ext cx="0" cy="0"/>
          <a:chOff x="0" y="0"/>
          <a:chExt cx="0" cy="0"/>
        </a:xfrm>
      </p:grpSpPr>
      <p:pic>
        <p:nvPicPr>
          <p:cNvPr id="7" name="コンテンツ プレースホルダー 4">
            <a:extLst>
              <a:ext uri="{FF2B5EF4-FFF2-40B4-BE49-F238E27FC236}">
                <a16:creationId xmlns:a16="http://schemas.microsoft.com/office/drawing/2014/main" id="{82EF0493-AE43-4BD1-B16A-1D340107A3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p:cNvSpPr>
            <a:spLocks noGrp="1"/>
          </p:cNvSpPr>
          <p:nvPr>
            <p:ph type="title"/>
          </p:nvPr>
        </p:nvSpPr>
        <p:spPr>
          <a:xfrm>
            <a:off x="-1" y="365127"/>
            <a:ext cx="9143999" cy="1003344"/>
          </a:xfrm>
          <a:solidFill>
            <a:schemeClr val="accent2"/>
          </a:solidFill>
        </p:spPr>
        <p:txBody>
          <a:bodyPr/>
          <a:lstStyle>
            <a:lvl1pPr algn="ctr">
              <a:defRPr>
                <a:solidFill>
                  <a:schemeClr val="bg1"/>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628650" y="1825625"/>
            <a:ext cx="78867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
        <p:nvSpPr>
          <p:cNvPr id="8" name="図プレースホルダー 16">
            <a:extLst>
              <a:ext uri="{FF2B5EF4-FFF2-40B4-BE49-F238E27FC236}">
                <a16:creationId xmlns:a16="http://schemas.microsoft.com/office/drawing/2014/main" id="{52D4E727-3CC2-4450-BCDA-89E686D2535C}"/>
              </a:ext>
            </a:extLst>
          </p:cNvPr>
          <p:cNvSpPr>
            <a:spLocks noGrp="1"/>
          </p:cNvSpPr>
          <p:nvPr>
            <p:ph type="pic" sz="quarter" idx="13"/>
          </p:nvPr>
        </p:nvSpPr>
        <p:spPr>
          <a:xfrm>
            <a:off x="133726" y="197024"/>
            <a:ext cx="1454005" cy="1339550"/>
          </a:xfrm>
        </p:spPr>
        <p:txBody>
          <a:bodyPr/>
          <a:lstStyle/>
          <a:p>
            <a:endParaRPr kumimoji="1" lang="ja-JP" altLang="en-US"/>
          </a:p>
        </p:txBody>
      </p:sp>
    </p:spTree>
    <p:extLst>
      <p:ext uri="{BB962C8B-B14F-4D97-AF65-F5344CB8AC3E}">
        <p14:creationId xmlns:p14="http://schemas.microsoft.com/office/powerpoint/2010/main" val="820915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レイアウト">
    <p:spTree>
      <p:nvGrpSpPr>
        <p:cNvPr id="1" name=""/>
        <p:cNvGrpSpPr/>
        <p:nvPr/>
      </p:nvGrpSpPr>
      <p:grpSpPr>
        <a:xfrm>
          <a:off x="0" y="0"/>
          <a:ext cx="0" cy="0"/>
          <a:chOff x="0" y="0"/>
          <a:chExt cx="0" cy="0"/>
        </a:xfrm>
      </p:grpSpPr>
      <p:pic>
        <p:nvPicPr>
          <p:cNvPr id="7" name="コンテンツ プレースホルダー 4">
            <a:extLst>
              <a:ext uri="{FF2B5EF4-FFF2-40B4-BE49-F238E27FC236}">
                <a16:creationId xmlns:a16="http://schemas.microsoft.com/office/drawing/2014/main" id="{82EF0493-AE43-4BD1-B16A-1D340107A3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p:cNvSpPr>
            <a:spLocks noGrp="1"/>
          </p:cNvSpPr>
          <p:nvPr>
            <p:ph type="title"/>
          </p:nvPr>
        </p:nvSpPr>
        <p:spPr>
          <a:xfrm>
            <a:off x="-1" y="365127"/>
            <a:ext cx="9143999" cy="1003344"/>
          </a:xfrm>
          <a:solidFill>
            <a:schemeClr val="accent1"/>
          </a:solidFill>
        </p:spPr>
        <p:txBody>
          <a:bodyPr/>
          <a:lstStyle>
            <a:lvl1pPr algn="ctr">
              <a:defRPr>
                <a:solidFill>
                  <a:schemeClr val="bg1"/>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628650" y="1825625"/>
            <a:ext cx="78867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
        <p:nvSpPr>
          <p:cNvPr id="8" name="図プレースホルダー 16">
            <a:extLst>
              <a:ext uri="{FF2B5EF4-FFF2-40B4-BE49-F238E27FC236}">
                <a16:creationId xmlns:a16="http://schemas.microsoft.com/office/drawing/2014/main" id="{CCFC62AA-14C8-4A5A-80CC-1E768BD63802}"/>
              </a:ext>
            </a:extLst>
          </p:cNvPr>
          <p:cNvSpPr>
            <a:spLocks noGrp="1"/>
          </p:cNvSpPr>
          <p:nvPr>
            <p:ph type="pic" sz="quarter" idx="13"/>
          </p:nvPr>
        </p:nvSpPr>
        <p:spPr>
          <a:xfrm>
            <a:off x="133726" y="197024"/>
            <a:ext cx="1454005" cy="1339550"/>
          </a:xfrm>
        </p:spPr>
        <p:txBody>
          <a:bodyPr/>
          <a:lstStyle/>
          <a:p>
            <a:endParaRPr kumimoji="1" lang="ja-JP" altLang="en-US"/>
          </a:p>
        </p:txBody>
      </p:sp>
    </p:spTree>
    <p:extLst>
      <p:ext uri="{BB962C8B-B14F-4D97-AF65-F5344CB8AC3E}">
        <p14:creationId xmlns:p14="http://schemas.microsoft.com/office/powerpoint/2010/main" val="1320048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レイアウト">
    <p:spTree>
      <p:nvGrpSpPr>
        <p:cNvPr id="1" name=""/>
        <p:cNvGrpSpPr/>
        <p:nvPr/>
      </p:nvGrpSpPr>
      <p:grpSpPr>
        <a:xfrm>
          <a:off x="0" y="0"/>
          <a:ext cx="0" cy="0"/>
          <a:chOff x="0" y="0"/>
          <a:chExt cx="0" cy="0"/>
        </a:xfrm>
      </p:grpSpPr>
      <p:pic>
        <p:nvPicPr>
          <p:cNvPr id="7" name="コンテンツ プレースホルダー 4">
            <a:extLst>
              <a:ext uri="{FF2B5EF4-FFF2-40B4-BE49-F238E27FC236}">
                <a16:creationId xmlns:a16="http://schemas.microsoft.com/office/drawing/2014/main" id="{82EF0493-AE43-4BD1-B16A-1D340107A3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p:cNvSpPr>
            <a:spLocks noGrp="1"/>
          </p:cNvSpPr>
          <p:nvPr>
            <p:ph type="title"/>
          </p:nvPr>
        </p:nvSpPr>
        <p:spPr>
          <a:xfrm>
            <a:off x="-1" y="365127"/>
            <a:ext cx="9143999" cy="1003344"/>
          </a:xfrm>
          <a:solidFill>
            <a:schemeClr val="accent6"/>
          </a:solidFill>
        </p:spPr>
        <p:txBody>
          <a:bodyPr/>
          <a:lstStyle>
            <a:lvl1pPr algn="ctr">
              <a:defRPr>
                <a:solidFill>
                  <a:schemeClr val="bg1"/>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628650" y="1825625"/>
            <a:ext cx="78867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
        <p:nvSpPr>
          <p:cNvPr id="8" name="図プレースホルダー 16">
            <a:extLst>
              <a:ext uri="{FF2B5EF4-FFF2-40B4-BE49-F238E27FC236}">
                <a16:creationId xmlns:a16="http://schemas.microsoft.com/office/drawing/2014/main" id="{A3C4EEDE-3B4F-4AAA-9F2F-2E11B4E707E9}"/>
              </a:ext>
            </a:extLst>
          </p:cNvPr>
          <p:cNvSpPr>
            <a:spLocks noGrp="1"/>
          </p:cNvSpPr>
          <p:nvPr>
            <p:ph type="pic" sz="quarter" idx="13"/>
          </p:nvPr>
        </p:nvSpPr>
        <p:spPr>
          <a:xfrm>
            <a:off x="133726" y="197024"/>
            <a:ext cx="1454005" cy="1339550"/>
          </a:xfrm>
        </p:spPr>
        <p:txBody>
          <a:bodyPr/>
          <a:lstStyle/>
          <a:p>
            <a:endParaRPr kumimoji="1" lang="ja-JP" altLang="en-US"/>
          </a:p>
        </p:txBody>
      </p:sp>
    </p:spTree>
    <p:extLst>
      <p:ext uri="{BB962C8B-B14F-4D97-AF65-F5344CB8AC3E}">
        <p14:creationId xmlns:p14="http://schemas.microsoft.com/office/powerpoint/2010/main" val="2958149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レイアウト">
    <p:spTree>
      <p:nvGrpSpPr>
        <p:cNvPr id="1" name=""/>
        <p:cNvGrpSpPr/>
        <p:nvPr/>
      </p:nvGrpSpPr>
      <p:grpSpPr>
        <a:xfrm>
          <a:off x="0" y="0"/>
          <a:ext cx="0" cy="0"/>
          <a:chOff x="0" y="0"/>
          <a:chExt cx="0" cy="0"/>
        </a:xfrm>
      </p:grpSpPr>
      <p:pic>
        <p:nvPicPr>
          <p:cNvPr id="7" name="コンテンツ プレースホルダー 4">
            <a:extLst>
              <a:ext uri="{FF2B5EF4-FFF2-40B4-BE49-F238E27FC236}">
                <a16:creationId xmlns:a16="http://schemas.microsoft.com/office/drawing/2014/main" id="{82EF0493-AE43-4BD1-B16A-1D340107A37D}"/>
              </a:ext>
            </a:extLst>
          </p:cNvPr>
          <p:cNvPicPr>
            <a:picLocks noChangeAspect="1"/>
          </p:cNvPicPr>
          <p:nvPr userDrawn="1"/>
        </p:nvPicPr>
        <p:blipFill>
          <a:blip r:embed="rId2">
            <a:alphaModFix amt="8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 y="365127"/>
            <a:ext cx="9143999" cy="1003344"/>
          </a:xfrm>
          <a:solidFill>
            <a:schemeClr val="bg1">
              <a:lumMod val="50000"/>
            </a:schemeClr>
          </a:solidFill>
        </p:spPr>
        <p:txBody>
          <a:bodyPr/>
          <a:lstStyle>
            <a:lvl1pPr algn="ctr">
              <a:defRPr>
                <a:solidFill>
                  <a:schemeClr val="bg1"/>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628650" y="1825625"/>
            <a:ext cx="78867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
        <p:nvSpPr>
          <p:cNvPr id="8" name="図プレースホルダー 16">
            <a:extLst>
              <a:ext uri="{FF2B5EF4-FFF2-40B4-BE49-F238E27FC236}">
                <a16:creationId xmlns:a16="http://schemas.microsoft.com/office/drawing/2014/main" id="{20EB607A-41BA-4816-83E6-71A73BD710CF}"/>
              </a:ext>
            </a:extLst>
          </p:cNvPr>
          <p:cNvSpPr>
            <a:spLocks noGrp="1"/>
          </p:cNvSpPr>
          <p:nvPr>
            <p:ph type="pic" sz="quarter" idx="13"/>
          </p:nvPr>
        </p:nvSpPr>
        <p:spPr>
          <a:xfrm>
            <a:off x="133726" y="197024"/>
            <a:ext cx="1454005" cy="1339550"/>
          </a:xfrm>
        </p:spPr>
        <p:txBody>
          <a:bodyPr/>
          <a:lstStyle/>
          <a:p>
            <a:endParaRPr kumimoji="1" lang="ja-JP" altLang="en-US"/>
          </a:p>
        </p:txBody>
      </p:sp>
    </p:spTree>
    <p:extLst>
      <p:ext uri="{BB962C8B-B14F-4D97-AF65-F5344CB8AC3E}">
        <p14:creationId xmlns:p14="http://schemas.microsoft.com/office/powerpoint/2010/main" val="989055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EAB1423-DB58-4E0C-9E5D-33D575DC4072}" type="datetimeFigureOut">
              <a:rPr kumimoji="1" lang="ja-JP" altLang="en-US" smtClean="0"/>
              <a:t>2020/2/7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D95E7B-2DDD-45F3-BF16-27A4155B425E}" type="slidenum">
              <a:rPr kumimoji="1" lang="ja-JP" altLang="en-US" smtClean="0"/>
              <a:t>‹#›</a:t>
            </a:fld>
            <a:endParaRPr kumimoji="1" lang="ja-JP" altLang="en-US"/>
          </a:p>
        </p:txBody>
      </p:sp>
    </p:spTree>
    <p:extLst>
      <p:ext uri="{BB962C8B-B14F-4D97-AF65-F5344CB8AC3E}">
        <p14:creationId xmlns:p14="http://schemas.microsoft.com/office/powerpoint/2010/main" val="3638479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B1423-DB58-4E0C-9E5D-33D575DC4072}" type="datetimeFigureOut">
              <a:rPr kumimoji="1" lang="ja-JP" altLang="en-US" smtClean="0"/>
              <a:t>2020/2/7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95E7B-2DDD-45F3-BF16-27A4155B425E}" type="slidenum">
              <a:rPr kumimoji="1" lang="ja-JP" altLang="en-US" smtClean="0"/>
              <a:t>‹#›</a:t>
            </a:fld>
            <a:endParaRPr kumimoji="1" lang="ja-JP" altLang="en-US"/>
          </a:p>
        </p:txBody>
      </p:sp>
    </p:spTree>
    <p:extLst>
      <p:ext uri="{BB962C8B-B14F-4D97-AF65-F5344CB8AC3E}">
        <p14:creationId xmlns:p14="http://schemas.microsoft.com/office/powerpoint/2010/main" val="465895427"/>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62" r:id="rId3"/>
    <p:sldLayoutId id="2147483677" r:id="rId4"/>
    <p:sldLayoutId id="2147483678" r:id="rId5"/>
    <p:sldLayoutId id="2147483679" r:id="rId6"/>
    <p:sldLayoutId id="2147483680" r:id="rId7"/>
    <p:sldLayoutId id="2147483681"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83" r:id="rId18"/>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chart" Target="../charts/char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6.gif"/></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4.png"/><Relationship Id="rId3" Type="http://schemas.openxmlformats.org/officeDocument/2006/relationships/image" Target="../media/image9.png"/><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9.png"/><Relationship Id="rId11" Type="http://schemas.microsoft.com/office/2007/relationships/hdphoto" Target="../media/hdphoto6.wdp"/><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36.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6.svg"/><Relationship Id="rId11" Type="http://schemas.openxmlformats.org/officeDocument/2006/relationships/image" Target="../media/image51.sv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sv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53.jp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9.png"/><Relationship Id="rId10" Type="http://schemas.openxmlformats.org/officeDocument/2006/relationships/image" Target="../media/image57.svg"/><Relationship Id="rId4" Type="http://schemas.openxmlformats.org/officeDocument/2006/relationships/image" Target="../media/image54.jp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9.tmp"/><Relationship Id="rId5" Type="http://schemas.openxmlformats.org/officeDocument/2006/relationships/hyperlink" Target="https://www.e-resident.jp/hospital/648/junior" TargetMode="Externa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60.tmp"/><Relationship Id="rId7" Type="http://schemas.openxmlformats.org/officeDocument/2006/relationships/image" Target="../media/image62.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www.collectivehouse.co.jp/" TargetMode="External"/><Relationship Id="rId5" Type="http://schemas.openxmlformats.org/officeDocument/2006/relationships/hyperlink" Target="https://www.e-resident.jp/hospital/648/junior" TargetMode="External"/><Relationship Id="rId10" Type="http://schemas.openxmlformats.org/officeDocument/2006/relationships/image" Target="../media/image9.png"/><Relationship Id="rId4" Type="http://schemas.openxmlformats.org/officeDocument/2006/relationships/image" Target="../media/image61.jpg"/><Relationship Id="rId9" Type="http://schemas.openxmlformats.org/officeDocument/2006/relationships/image" Target="../media/image64.jpg"/></Relationships>
</file>

<file path=ppt/slides/_rels/slide25.xml.rels><?xml version="1.0" encoding="UTF-8" standalone="yes"?>
<Relationships xmlns="http://schemas.openxmlformats.org/package/2006/relationships"><Relationship Id="rId8" Type="http://schemas.openxmlformats.org/officeDocument/2006/relationships/hyperlink" Target="https://www.31ventures.jp/ventureoffice/koil/" TargetMode="External"/><Relationship Id="rId3" Type="http://schemas.openxmlformats.org/officeDocument/2006/relationships/image" Target="../media/image66.jpeg"/><Relationship Id="rId7" Type="http://schemas.openxmlformats.org/officeDocument/2006/relationships/hyperlink" Target="http://sonouchi.jp/w-urawamisono/archives/508" TargetMode="External"/><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hyperlink" Target="https://www.co-plus.co.jp/culum/collective/" TargetMode="External"/><Relationship Id="rId5" Type="http://schemas.openxmlformats.org/officeDocument/2006/relationships/hyperlink" Target="https://www.e-resident.jp/hospital/648/junior" TargetMode="External"/><Relationship Id="rId4" Type="http://schemas.openxmlformats.org/officeDocument/2006/relationships/image" Target="../media/image67.pn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71.emf"/></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8" Type="http://schemas.openxmlformats.org/officeDocument/2006/relationships/hyperlink" Target="https://www.city.tsukuba.lg.jp/_res/projects/default_project/_page_/001/002/140/plan1_2.pdf" TargetMode="External"/><Relationship Id="rId3" Type="http://schemas.openxmlformats.org/officeDocument/2006/relationships/hyperlink" Target="http://www.city.tsuchiura.lg.jp/page/page000554.html" TargetMode="External"/><Relationship Id="rId7" Type="http://schemas.openxmlformats.org/officeDocument/2006/relationships/hyperlink" Target="http://www.city.tsuchiura.lg.jp/sp/page/page009763.html" TargetMode="External"/><Relationship Id="rId12" Type="http://schemas.openxmlformats.org/officeDocument/2006/relationships/hyperlink" Target="http://www.city.tsuchiura.lg.jp/data/doc/1317781022_doc_40_2.pdf" TargetMode="External"/><Relationship Id="rId2" Type="http://schemas.openxmlformats.org/officeDocument/2006/relationships/hyperlink" Target="https://www.pref.ibaraki.jp/kenkei/a01_safety/map/traffic.html" TargetMode="External"/><Relationship Id="rId1" Type="http://schemas.openxmlformats.org/officeDocument/2006/relationships/slideLayout" Target="../slideLayouts/slideLayout4.xml"/><Relationship Id="rId6" Type="http://schemas.openxmlformats.org/officeDocument/2006/relationships/hyperlink" Target="https://www8.cao.go.jp/koutu/chou-ken/h23/houkoku.html" TargetMode="External"/><Relationship Id="rId11" Type="http://schemas.openxmlformats.org/officeDocument/2006/relationships/hyperlink" Target="https://www.city.setagaya.lg.jp/mokuji/kusei/002/d00158276_d/fil/18.pdf" TargetMode="External"/><Relationship Id="rId5" Type="http://schemas.openxmlformats.org/officeDocument/2006/relationships/hyperlink" Target="http://www.mlit.go.jp/road/census/h27/" TargetMode="External"/><Relationship Id="rId10" Type="http://schemas.openxmlformats.org/officeDocument/2006/relationships/hyperlink" Target="https://www.tsukubair.co.jp/wp/wp-content/uppdf/di/201803i_4.pdf" TargetMode="External"/><Relationship Id="rId4" Type="http://schemas.openxmlformats.org/officeDocument/2006/relationships/hyperlink" Target="http://www.jice.or.jp/cms/kokudo/pdf/reports/autonomy/roads/01/siryo11.pdf" TargetMode="External"/><Relationship Id="rId9" Type="http://schemas.openxmlformats.org/officeDocument/2006/relationships/hyperlink" Target="http://www.city.ushiku.lg.jp/data/doc/1524612259_doc_62_0.pdf"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city.tsuchiura.lg.jp/page/page000993.html" TargetMode="External"/><Relationship Id="rId13" Type="http://schemas.openxmlformats.org/officeDocument/2006/relationships/hyperlink" Target="https://mieruka.city/" TargetMode="External"/><Relationship Id="rId3" Type="http://schemas.openxmlformats.org/officeDocument/2006/relationships/hyperlink" Target="https://www.wam.go.jp/hp/wp-content/uploads/190628_No002.pdf" TargetMode="External"/><Relationship Id="rId7" Type="http://schemas.openxmlformats.org/officeDocument/2006/relationships/hyperlink" Target="http://www.city.tsuchiura.lg.jp/page/page011323.html" TargetMode="External"/><Relationship Id="rId12" Type="http://schemas.openxmlformats.org/officeDocument/2006/relationships/hyperlink" Target="https://www.google.co.jp/maps" TargetMode="External"/><Relationship Id="rId17" Type="http://schemas.openxmlformats.org/officeDocument/2006/relationships/hyperlink" Target="https://www.stat.go.jp/data/jyutaku/2018/pdf/kihon_gaiyou.pdf" TargetMode="External"/><Relationship Id="rId2" Type="http://schemas.openxmlformats.org/officeDocument/2006/relationships/hyperlink" Target="http://www.city.tsuchiura.lg.jp/data/doc/1545034414_doc_10_0.pdf" TargetMode="External"/><Relationship Id="rId16" Type="http://schemas.openxmlformats.org/officeDocument/2006/relationships/hyperlink" Target="https://aircon-f.co.jp/" TargetMode="External"/><Relationship Id="rId1" Type="http://schemas.openxmlformats.org/officeDocument/2006/relationships/slideLayout" Target="../slideLayouts/slideLayout4.xml"/><Relationship Id="rId6" Type="http://schemas.openxmlformats.org/officeDocument/2006/relationships/hyperlink" Target="http://www.city.tsuchiura.lg.jp/page/page004594.html" TargetMode="External"/><Relationship Id="rId11" Type="http://schemas.openxmlformats.org/officeDocument/2006/relationships/hyperlink" Target="https://www.city.tsuchiura.lg.jp/page/page006310.html" TargetMode="External"/><Relationship Id="rId5" Type="http://schemas.openxmlformats.org/officeDocument/2006/relationships/hyperlink" Target="http://www.city.tsuchiura.lg.jp/page/page000994.html" TargetMode="External"/><Relationship Id="rId15" Type="http://schemas.openxmlformats.org/officeDocument/2006/relationships/hyperlink" Target="https://www.minkou.jp/hischool/search/pref=ibaraki/city=08203/" TargetMode="External"/><Relationship Id="rId10" Type="http://schemas.openxmlformats.org/officeDocument/2006/relationships/hyperlink" Target="http://www.city.tsuchiura.lg.jp/page/page000115.html" TargetMode="External"/><Relationship Id="rId4" Type="http://schemas.openxmlformats.org/officeDocument/2006/relationships/hyperlink" Target="http://www.city.tsuchiura.lg.jp/page/page011122.html" TargetMode="External"/><Relationship Id="rId9" Type="http://schemas.openxmlformats.org/officeDocument/2006/relationships/hyperlink" Target="http://www.city.tsuchiura.lg.jp/page/dir001388.html" TargetMode="External"/><Relationship Id="rId14" Type="http://schemas.openxmlformats.org/officeDocument/2006/relationships/hyperlink" Target="http://www.city.tsuchiura.lg.jp/data/doc/1363931750_doc_39_1.pdf"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diagramData" Target="../diagrams/data1.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78.png"/><Relationship Id="rId11" Type="http://schemas.microsoft.com/office/2007/relationships/diagramDrawing" Target="../diagrams/drawing1.xml"/><Relationship Id="rId5" Type="http://schemas.openxmlformats.org/officeDocument/2006/relationships/image" Target="../media/image77.png"/><Relationship Id="rId10" Type="http://schemas.openxmlformats.org/officeDocument/2006/relationships/diagramColors" Target="../diagrams/colors1.xml"/><Relationship Id="rId4" Type="http://schemas.openxmlformats.org/officeDocument/2006/relationships/image" Target="../media/image76.PNG"/><Relationship Id="rId9"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79.jpg"/></Relationships>
</file>

<file path=ppt/slides/_rels/slide3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png"/><Relationship Id="rId7" Type="http://schemas.openxmlformats.org/officeDocument/2006/relationships/diagramColors" Target="../diagrams/colors2.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microsoft.com/office/2007/relationships/hdphoto" Target="../media/hdphoto8.wdp"/><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comments" Target="../comments/comment1.xml"/><Relationship Id="rId5" Type="http://schemas.microsoft.com/office/2007/relationships/hdphoto" Target="../media/hdphoto4.wdp"/><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diagramLayout" Target="../diagrams/layout3.xml"/><Relationship Id="rId7" Type="http://schemas.openxmlformats.org/officeDocument/2006/relationships/image" Target="../media/image81.PNG"/><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chart" Target="../charts/chart7.xml"/><Relationship Id="rId5" Type="http://schemas.openxmlformats.org/officeDocument/2006/relationships/image" Target="../media/image82.png"/><Relationship Id="rId4" Type="http://schemas.openxmlformats.org/officeDocument/2006/relationships/chart" Target="../charts/chart6.xml"/></Relationships>
</file>

<file path=ppt/slides/_rels/slide4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90.emf"/><Relationship Id="rId4" Type="http://schemas.openxmlformats.org/officeDocument/2006/relationships/image" Target="../media/image89.emf"/></Relationships>
</file>

<file path=ppt/slides/_rels/slide5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4.jp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51.sv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BBD67C-F5E7-4521-B325-02445CA2E6DE}"/>
              </a:ext>
            </a:extLst>
          </p:cNvPr>
          <p:cNvSpPr txBox="1">
            <a:spLocks/>
          </p:cNvSpPr>
          <p:nvPr/>
        </p:nvSpPr>
        <p:spPr>
          <a:xfrm>
            <a:off x="4526391" y="2188467"/>
            <a:ext cx="2261684" cy="51438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a:latin typeface="HGP行書体" panose="03000600000000000000" pitchFamily="66" charset="-128"/>
                <a:ea typeface="HGP行書体" panose="03000600000000000000" pitchFamily="66" charset="-128"/>
              </a:rPr>
              <a:t>める土浦 　　</a:t>
            </a:r>
            <a:endParaRPr lang="ja-JP" altLang="en-US" sz="4000" dirty="0">
              <a:latin typeface="HGP行書体" panose="03000600000000000000" pitchFamily="66" charset="-128"/>
              <a:ea typeface="HGP行書体" panose="03000600000000000000" pitchFamily="66" charset="-128"/>
            </a:endParaRPr>
          </a:p>
        </p:txBody>
      </p:sp>
      <p:sp>
        <p:nvSpPr>
          <p:cNvPr id="3" name="字幕 2">
            <a:extLst>
              <a:ext uri="{FF2B5EF4-FFF2-40B4-BE49-F238E27FC236}">
                <a16:creationId xmlns:a16="http://schemas.microsoft.com/office/drawing/2014/main" id="{DE518295-FC7E-4711-90F4-2D36DE4F4CC5}"/>
              </a:ext>
            </a:extLst>
          </p:cNvPr>
          <p:cNvSpPr txBox="1">
            <a:spLocks/>
          </p:cNvSpPr>
          <p:nvPr/>
        </p:nvSpPr>
        <p:spPr>
          <a:xfrm>
            <a:off x="4930866" y="421518"/>
            <a:ext cx="4213134" cy="4328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游ゴシック" panose="020B0400000000000000" pitchFamily="50" charset="-128"/>
                <a:ea typeface="游ゴシック" panose="020B0400000000000000" pitchFamily="50" charset="-128"/>
              </a:rPr>
              <a:t>令和元年度 都市計画</a:t>
            </a:r>
            <a:r>
              <a:rPr lang="en-US" altLang="ja-JP" sz="2000" dirty="0">
                <a:latin typeface="游ゴシック" panose="020B0400000000000000" pitchFamily="50" charset="-128"/>
                <a:ea typeface="游ゴシック" panose="020B0400000000000000" pitchFamily="50" charset="-128"/>
              </a:rPr>
              <a:t>MP</a:t>
            </a:r>
            <a:r>
              <a:rPr lang="ja-JP" altLang="en-US" sz="2000" dirty="0">
                <a:latin typeface="游ゴシック" panose="020B0400000000000000" pitchFamily="50" charset="-128"/>
                <a:ea typeface="游ゴシック" panose="020B0400000000000000" pitchFamily="50" charset="-128"/>
              </a:rPr>
              <a:t>策定実習</a:t>
            </a:r>
          </a:p>
        </p:txBody>
      </p:sp>
      <p:sp>
        <p:nvSpPr>
          <p:cNvPr id="4" name="テキスト ボックス 3">
            <a:extLst>
              <a:ext uri="{FF2B5EF4-FFF2-40B4-BE49-F238E27FC236}">
                <a16:creationId xmlns:a16="http://schemas.microsoft.com/office/drawing/2014/main" id="{C22FB32F-30AB-42F9-A8F7-0E9EA5675790}"/>
              </a:ext>
            </a:extLst>
          </p:cNvPr>
          <p:cNvSpPr txBox="1"/>
          <p:nvPr/>
        </p:nvSpPr>
        <p:spPr>
          <a:xfrm>
            <a:off x="5000270" y="2799034"/>
            <a:ext cx="3801041" cy="461665"/>
          </a:xfrm>
          <a:prstGeom prst="rect">
            <a:avLst/>
          </a:prstGeom>
          <a:noFill/>
        </p:spPr>
        <p:txBody>
          <a:bodyPr wrap="none" rtlCol="0">
            <a:spAutoFit/>
          </a:bodyPr>
          <a:lstStyle/>
          <a:p>
            <a:pPr algn="ctr"/>
            <a:r>
              <a:rPr kumimoji="1" lang="ja-JP" altLang="en-US" sz="2400" b="1" dirty="0">
                <a:latin typeface="游明朝" panose="02020400000000000000" pitchFamily="18" charset="-128"/>
                <a:ea typeface="游明朝" panose="02020400000000000000" pitchFamily="18" charset="-128"/>
              </a:rPr>
              <a:t>人が住みたい、離れない街</a:t>
            </a:r>
          </a:p>
        </p:txBody>
      </p:sp>
      <p:sp>
        <p:nvSpPr>
          <p:cNvPr id="5" name="テキスト ボックス 4">
            <a:extLst>
              <a:ext uri="{FF2B5EF4-FFF2-40B4-BE49-F238E27FC236}">
                <a16:creationId xmlns:a16="http://schemas.microsoft.com/office/drawing/2014/main" id="{0F8D1FF9-2960-46BC-92B2-072DFEF3C19A}"/>
              </a:ext>
            </a:extLst>
          </p:cNvPr>
          <p:cNvSpPr txBox="1"/>
          <p:nvPr/>
        </p:nvSpPr>
        <p:spPr>
          <a:xfrm>
            <a:off x="6612027" y="4469806"/>
            <a:ext cx="2316201" cy="2246769"/>
          </a:xfrm>
          <a:prstGeom prst="rect">
            <a:avLst/>
          </a:prstGeom>
          <a:noFill/>
        </p:spPr>
        <p:txBody>
          <a:bodyPr wrap="square" rtlCol="0">
            <a:spAutoFit/>
          </a:bodyPr>
          <a:lstStyle/>
          <a:p>
            <a:r>
              <a:rPr kumimoji="1" lang="ja-JP" altLang="en-US" sz="2000" dirty="0">
                <a:latin typeface="游ゴシック" panose="020B0400000000000000" pitchFamily="50" charset="-128"/>
                <a:ea typeface="游ゴシック" panose="020B0400000000000000" pitchFamily="50" charset="-128"/>
              </a:rPr>
              <a:t>班長  猿橋拓己</a:t>
            </a:r>
            <a:endParaRPr kumimoji="1"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班員  加藤大緒</a:t>
            </a:r>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　　  朱默儒</a:t>
            </a:r>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　　  </a:t>
            </a:r>
            <a:r>
              <a:rPr kumimoji="1" lang="ja-JP" altLang="en-US" sz="2000" dirty="0">
                <a:latin typeface="游ゴシック" panose="020B0400000000000000" pitchFamily="50" charset="-128"/>
                <a:ea typeface="游ゴシック" panose="020B0400000000000000" pitchFamily="50" charset="-128"/>
              </a:rPr>
              <a:t>中村鴻大</a:t>
            </a:r>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　　  </a:t>
            </a:r>
            <a:r>
              <a:rPr kumimoji="1" lang="ja-JP" altLang="en-US" sz="2000" dirty="0">
                <a:latin typeface="游ゴシック" panose="020B0400000000000000" pitchFamily="50" charset="-128"/>
                <a:ea typeface="游ゴシック" panose="020B0400000000000000" pitchFamily="50" charset="-128"/>
              </a:rPr>
              <a:t>根本裕都</a:t>
            </a:r>
            <a:endParaRPr kumimoji="1" lang="en-US" altLang="ja-JP" sz="2000" dirty="0">
              <a:latin typeface="游ゴシック" panose="020B0400000000000000" pitchFamily="50" charset="-128"/>
              <a:ea typeface="游ゴシック" panose="020B0400000000000000" pitchFamily="50" charset="-128"/>
            </a:endParaRPr>
          </a:p>
          <a:p>
            <a:r>
              <a:rPr kumimoji="1" lang="ja-JP" altLang="en-US"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柏原義央</a:t>
            </a:r>
            <a:r>
              <a:rPr kumimoji="1" lang="ja-JP" altLang="en-US" sz="2000" dirty="0">
                <a:latin typeface="游ゴシック" panose="020B0400000000000000" pitchFamily="50" charset="-128"/>
                <a:ea typeface="游ゴシック" panose="020B0400000000000000" pitchFamily="50" charset="-128"/>
              </a:rPr>
              <a:t>　　</a:t>
            </a:r>
            <a:endParaRPr kumimoji="1" lang="en-US" altLang="ja-JP" sz="2000" dirty="0">
              <a:latin typeface="游ゴシック" panose="020B0400000000000000" pitchFamily="50" charset="-128"/>
              <a:ea typeface="游ゴシック" panose="020B0400000000000000" pitchFamily="50" charset="-128"/>
            </a:endParaRPr>
          </a:p>
          <a:p>
            <a:r>
              <a:rPr lang="en-US" altLang="ja-JP" sz="2000" dirty="0">
                <a:latin typeface="游ゴシック" panose="020B0400000000000000" pitchFamily="50" charset="-128"/>
                <a:ea typeface="游ゴシック" panose="020B0400000000000000" pitchFamily="50" charset="-128"/>
              </a:rPr>
              <a:t>TA</a:t>
            </a:r>
            <a:r>
              <a:rPr lang="ja-JP" altLang="en-US" sz="2000" dirty="0">
                <a:latin typeface="游ゴシック" panose="020B0400000000000000" pitchFamily="50" charset="-128"/>
                <a:ea typeface="游ゴシック" panose="020B0400000000000000" pitchFamily="50" charset="-128"/>
              </a:rPr>
              <a:t>     髙瀬陸</a:t>
            </a:r>
            <a:endParaRPr kumimoji="1" lang="ja-JP" altLang="en-US" sz="2000" dirty="0">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A0BD2288-4793-4BD1-92A1-A3B0100A910C}"/>
              </a:ext>
            </a:extLst>
          </p:cNvPr>
          <p:cNvPicPr>
            <a:picLocks noChangeAspect="1"/>
          </p:cNvPicPr>
          <p:nvPr/>
        </p:nvPicPr>
        <p:blipFill rotWithShape="1">
          <a:blip r:embed="rId2"/>
          <a:srcRect l="70279" t="28874" r="4691" b="38171"/>
          <a:stretch/>
        </p:blipFill>
        <p:spPr>
          <a:xfrm>
            <a:off x="3271472" y="1530851"/>
            <a:ext cx="1418573" cy="1315234"/>
          </a:xfrm>
          <a:prstGeom prst="rect">
            <a:avLst/>
          </a:prstGeom>
        </p:spPr>
      </p:pic>
      <p:pic>
        <p:nvPicPr>
          <p:cNvPr id="7" name="図 6">
            <a:extLst>
              <a:ext uri="{FF2B5EF4-FFF2-40B4-BE49-F238E27FC236}">
                <a16:creationId xmlns:a16="http://schemas.microsoft.com/office/drawing/2014/main" id="{58C48869-ACF1-4959-ABD1-43625DD25983}"/>
              </a:ext>
            </a:extLst>
          </p:cNvPr>
          <p:cNvPicPr>
            <a:picLocks noChangeAspect="1"/>
          </p:cNvPicPr>
          <p:nvPr/>
        </p:nvPicPr>
        <p:blipFill rotWithShape="1">
          <a:blip r:embed="rId2"/>
          <a:srcRect l="27346" t="29815" r="51437" b="37230"/>
          <a:stretch/>
        </p:blipFill>
        <p:spPr>
          <a:xfrm>
            <a:off x="6612027" y="1530851"/>
            <a:ext cx="1202498" cy="1315234"/>
          </a:xfrm>
          <a:prstGeom prst="rect">
            <a:avLst/>
          </a:prstGeom>
        </p:spPr>
      </p:pic>
      <p:sp>
        <p:nvSpPr>
          <p:cNvPr id="9" name="タイトル 1">
            <a:extLst>
              <a:ext uri="{FF2B5EF4-FFF2-40B4-BE49-F238E27FC236}">
                <a16:creationId xmlns:a16="http://schemas.microsoft.com/office/drawing/2014/main" id="{A2298499-47E7-4D82-B45B-B3A5505DFF19}"/>
              </a:ext>
            </a:extLst>
          </p:cNvPr>
          <p:cNvSpPr txBox="1">
            <a:spLocks/>
          </p:cNvSpPr>
          <p:nvPr/>
        </p:nvSpPr>
        <p:spPr>
          <a:xfrm>
            <a:off x="7491988" y="2188468"/>
            <a:ext cx="1913469" cy="51438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latin typeface="HGP行書体" panose="03000600000000000000" pitchFamily="66" charset="-128"/>
                <a:ea typeface="HGP行書体" panose="03000600000000000000" pitchFamily="66" charset="-128"/>
              </a:rPr>
              <a:t>る土浦 　　</a:t>
            </a:r>
          </a:p>
        </p:txBody>
      </p:sp>
    </p:spTree>
    <p:extLst>
      <p:ext uri="{BB962C8B-B14F-4D97-AF65-F5344CB8AC3E}">
        <p14:creationId xmlns:p14="http://schemas.microsoft.com/office/powerpoint/2010/main" val="1159954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施策</a:t>
            </a:r>
          </a:p>
        </p:txBody>
      </p:sp>
      <p:pic>
        <p:nvPicPr>
          <p:cNvPr id="5" name="図プレースホルダー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929" b="7929"/>
          <a:stretch>
            <a:fillRect/>
          </a:stretch>
        </p:blipFill>
        <p:spPr/>
      </p:pic>
      <p:sp>
        <p:nvSpPr>
          <p:cNvPr id="6" name="テキスト ボックス 5"/>
          <p:cNvSpPr txBox="1"/>
          <p:nvPr/>
        </p:nvSpPr>
        <p:spPr>
          <a:xfrm>
            <a:off x="698272" y="1778924"/>
            <a:ext cx="2339102" cy="523220"/>
          </a:xfrm>
          <a:prstGeom prst="rect">
            <a:avLst/>
          </a:prstGeom>
          <a:noFill/>
        </p:spPr>
        <p:txBody>
          <a:bodyPr wrap="none" rtlCol="0">
            <a:spAutoFit/>
          </a:bodyPr>
          <a:lstStyle/>
          <a:p>
            <a:r>
              <a:rPr kumimoji="1" lang="ja-JP" altLang="en-US" sz="2800" dirty="0"/>
              <a:t>②補助金事業</a:t>
            </a:r>
          </a:p>
        </p:txBody>
      </p:sp>
      <p:sp>
        <p:nvSpPr>
          <p:cNvPr id="7" name="テキスト ボックス 6"/>
          <p:cNvSpPr txBox="1"/>
          <p:nvPr/>
        </p:nvSpPr>
        <p:spPr>
          <a:xfrm>
            <a:off x="698271" y="2282884"/>
            <a:ext cx="5626855" cy="523220"/>
          </a:xfrm>
          <a:prstGeom prst="rect">
            <a:avLst/>
          </a:prstGeom>
          <a:noFill/>
        </p:spPr>
        <p:txBody>
          <a:bodyPr wrap="square" rtlCol="0">
            <a:spAutoFit/>
          </a:bodyPr>
          <a:lstStyle/>
          <a:p>
            <a:r>
              <a:rPr kumimoji="1" lang="ja-JP" altLang="en-US" sz="2800" dirty="0"/>
              <a:t>「</a:t>
            </a:r>
            <a:r>
              <a:rPr kumimoji="1" lang="ja-JP" altLang="en-US" sz="2800" b="1" dirty="0"/>
              <a:t>まちなか定住促進事業</a:t>
            </a:r>
            <a:r>
              <a:rPr kumimoji="1" lang="ja-JP" altLang="en-US" sz="2800" dirty="0"/>
              <a:t>」を参考</a:t>
            </a:r>
          </a:p>
        </p:txBody>
      </p:sp>
      <p:sp>
        <p:nvSpPr>
          <p:cNvPr id="18" name="テキスト ボックス 17"/>
          <p:cNvSpPr txBox="1"/>
          <p:nvPr/>
        </p:nvSpPr>
        <p:spPr>
          <a:xfrm>
            <a:off x="4094764" y="3203518"/>
            <a:ext cx="2698175" cy="523220"/>
          </a:xfrm>
          <a:prstGeom prst="rect">
            <a:avLst/>
          </a:prstGeom>
          <a:noFill/>
        </p:spPr>
        <p:txBody>
          <a:bodyPr wrap="none" rtlCol="0">
            <a:spAutoFit/>
          </a:bodyPr>
          <a:lstStyle/>
          <a:p>
            <a:r>
              <a:rPr kumimoji="1" lang="en-US" altLang="ja-JP" sz="2800" dirty="0"/>
              <a:t>※</a:t>
            </a:r>
            <a:r>
              <a:rPr kumimoji="1" lang="ja-JP" altLang="en-US" sz="2800" dirty="0"/>
              <a:t>費用について</a:t>
            </a:r>
          </a:p>
        </p:txBody>
      </p:sp>
      <p:sp>
        <p:nvSpPr>
          <p:cNvPr id="21" name="テキスト ボックス 20"/>
          <p:cNvSpPr txBox="1"/>
          <p:nvPr/>
        </p:nvSpPr>
        <p:spPr>
          <a:xfrm>
            <a:off x="3945056" y="3779905"/>
            <a:ext cx="4414171" cy="523220"/>
          </a:xfrm>
          <a:prstGeom prst="rect">
            <a:avLst/>
          </a:prstGeom>
          <a:noFill/>
        </p:spPr>
        <p:txBody>
          <a:bodyPr wrap="square" rtlCol="0">
            <a:spAutoFit/>
          </a:bodyPr>
          <a:lstStyle/>
          <a:p>
            <a:r>
              <a:rPr kumimoji="1" lang="ja-JP" altLang="en-US" sz="2800" dirty="0"/>
              <a:t>現況：年間</a:t>
            </a:r>
            <a:r>
              <a:rPr kumimoji="1" lang="en-US" altLang="ja-JP" sz="2800" dirty="0"/>
              <a:t>700</a:t>
            </a:r>
            <a:r>
              <a:rPr kumimoji="1" lang="ja-JP" altLang="en-US" sz="2800" dirty="0"/>
              <a:t>万円の予算</a:t>
            </a:r>
            <a:endParaRPr kumimoji="1" lang="en-US" altLang="ja-JP" sz="2800" dirty="0"/>
          </a:p>
        </p:txBody>
      </p:sp>
      <p:sp>
        <p:nvSpPr>
          <p:cNvPr id="15" name="テキスト ボックス 14"/>
          <p:cNvSpPr txBox="1"/>
          <p:nvPr/>
        </p:nvSpPr>
        <p:spPr>
          <a:xfrm>
            <a:off x="3945056" y="4409459"/>
            <a:ext cx="5270330" cy="523220"/>
          </a:xfrm>
          <a:prstGeom prst="rect">
            <a:avLst/>
          </a:prstGeom>
          <a:noFill/>
        </p:spPr>
        <p:txBody>
          <a:bodyPr wrap="square" rtlCol="0">
            <a:spAutoFit/>
          </a:bodyPr>
          <a:lstStyle/>
          <a:p>
            <a:r>
              <a:rPr kumimoji="1" lang="ja-JP" altLang="en-US" sz="2800" u="sng" dirty="0"/>
              <a:t>先着順で補助する世帯数を決定</a:t>
            </a:r>
            <a:endParaRPr kumimoji="1" lang="en-US" altLang="ja-JP" sz="2800" u="sng" dirty="0"/>
          </a:p>
        </p:txBody>
      </p:sp>
      <p:sp>
        <p:nvSpPr>
          <p:cNvPr id="22" name="テキスト ボックス 21"/>
          <p:cNvSpPr txBox="1"/>
          <p:nvPr/>
        </p:nvSpPr>
        <p:spPr>
          <a:xfrm>
            <a:off x="3945056" y="5038881"/>
            <a:ext cx="5270330" cy="523220"/>
          </a:xfrm>
          <a:prstGeom prst="rect">
            <a:avLst/>
          </a:prstGeom>
          <a:noFill/>
        </p:spPr>
        <p:txBody>
          <a:bodyPr wrap="square" rtlCol="0">
            <a:spAutoFit/>
          </a:bodyPr>
          <a:lstStyle/>
          <a:p>
            <a:r>
              <a:rPr kumimoji="1" lang="ja-JP" altLang="en-US" sz="2800" u="sng" dirty="0"/>
              <a:t>→</a:t>
            </a:r>
            <a:r>
              <a:rPr kumimoji="1" lang="en-US" altLang="ja-JP" sz="2800" u="sng" dirty="0"/>
              <a:t>58</a:t>
            </a:r>
            <a:r>
              <a:rPr kumimoji="1" lang="ja-JP" altLang="en-US" sz="2800" u="sng" dirty="0"/>
              <a:t>人</a:t>
            </a:r>
            <a:r>
              <a:rPr kumimoji="1" lang="en-US" altLang="ja-JP" sz="2800" u="sng" dirty="0"/>
              <a:t>/</a:t>
            </a:r>
            <a:r>
              <a:rPr kumimoji="1" lang="ja-JP" altLang="en-US" sz="2800" u="sng" dirty="0"/>
              <a:t>年　</a:t>
            </a:r>
            <a:r>
              <a:rPr kumimoji="1" lang="en-US" altLang="ja-JP" sz="2800" u="sng" dirty="0"/>
              <a:t>20</a:t>
            </a:r>
            <a:r>
              <a:rPr kumimoji="1" lang="ja-JP" altLang="en-US" sz="2800" u="sng" dirty="0"/>
              <a:t>年で</a:t>
            </a:r>
            <a:r>
              <a:rPr kumimoji="1" lang="en-US" altLang="ja-JP" sz="2800" u="sng" dirty="0"/>
              <a:t>1160</a:t>
            </a:r>
            <a:r>
              <a:rPr kumimoji="1" lang="ja-JP" altLang="en-US" sz="2800" u="sng" dirty="0"/>
              <a:t>人</a:t>
            </a:r>
            <a:endParaRPr kumimoji="1" lang="en-US" altLang="ja-JP" sz="2800" u="sng" dirty="0"/>
          </a:p>
        </p:txBody>
      </p:sp>
      <p:sp>
        <p:nvSpPr>
          <p:cNvPr id="4" name="正方形/長方形 3"/>
          <p:cNvSpPr/>
          <p:nvPr/>
        </p:nvSpPr>
        <p:spPr>
          <a:xfrm>
            <a:off x="831274" y="3591097"/>
            <a:ext cx="516590" cy="165100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818804" y="3610889"/>
            <a:ext cx="553998" cy="1631216"/>
          </a:xfrm>
          <a:prstGeom prst="rect">
            <a:avLst/>
          </a:prstGeom>
          <a:noFill/>
        </p:spPr>
        <p:txBody>
          <a:bodyPr vert="eaVert" wrap="none" rtlCol="0">
            <a:spAutoFit/>
          </a:bodyPr>
          <a:lstStyle/>
          <a:p>
            <a:r>
              <a:rPr kumimoji="1" lang="ja-JP" altLang="en-US" sz="2400" dirty="0"/>
              <a:t>中央・市外</a:t>
            </a:r>
          </a:p>
        </p:txBody>
      </p:sp>
      <p:sp>
        <p:nvSpPr>
          <p:cNvPr id="19" name="正方形/長方形 18"/>
          <p:cNvSpPr/>
          <p:nvPr/>
        </p:nvSpPr>
        <p:spPr>
          <a:xfrm>
            <a:off x="2882978" y="3363335"/>
            <a:ext cx="425487" cy="21396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2806086" y="3329633"/>
            <a:ext cx="553998" cy="2246769"/>
          </a:xfrm>
          <a:prstGeom prst="rect">
            <a:avLst/>
          </a:prstGeom>
          <a:noFill/>
        </p:spPr>
        <p:txBody>
          <a:bodyPr vert="eaVert" wrap="none" rtlCol="0">
            <a:spAutoFit/>
          </a:bodyPr>
          <a:lstStyle/>
          <a:p>
            <a:r>
              <a:rPr kumimoji="1" lang="ja-JP" altLang="en-US" sz="2400" dirty="0"/>
              <a:t>南部・おおつ野</a:t>
            </a:r>
          </a:p>
        </p:txBody>
      </p:sp>
      <p:sp>
        <p:nvSpPr>
          <p:cNvPr id="9" name="右矢印 8"/>
          <p:cNvSpPr/>
          <p:nvPr/>
        </p:nvSpPr>
        <p:spPr>
          <a:xfrm>
            <a:off x="1404850" y="3779905"/>
            <a:ext cx="1444876" cy="62955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転居</a:t>
            </a:r>
          </a:p>
        </p:txBody>
      </p:sp>
      <p:sp>
        <p:nvSpPr>
          <p:cNvPr id="11" name="上矢印吹き出し 10"/>
          <p:cNvSpPr/>
          <p:nvPr/>
        </p:nvSpPr>
        <p:spPr>
          <a:xfrm>
            <a:off x="1474470" y="4276094"/>
            <a:ext cx="1293170" cy="832646"/>
          </a:xfrm>
          <a:prstGeom prst="up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補助金</a:t>
            </a:r>
          </a:p>
        </p:txBody>
      </p:sp>
      <p:sp>
        <p:nvSpPr>
          <p:cNvPr id="23" name="タイトル 1"/>
          <p:cNvSpPr txBox="1">
            <a:spLocks/>
          </p:cNvSpPr>
          <p:nvPr/>
        </p:nvSpPr>
        <p:spPr>
          <a:xfrm>
            <a:off x="-2" y="5866886"/>
            <a:ext cx="9143999" cy="1003344"/>
          </a:xfrm>
          <a:prstGeom prst="rect">
            <a:avLst/>
          </a:prstGeom>
          <a:solidFill>
            <a:srgbClr val="FF000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2800" b="1" dirty="0"/>
              <a:t>中央での人口の社会減</a:t>
            </a:r>
            <a:endParaRPr lang="en-US" altLang="ja-JP" sz="2800" b="1" dirty="0"/>
          </a:p>
          <a:p>
            <a:r>
              <a:rPr lang="ja-JP" altLang="en-US" sz="2800" b="1" dirty="0"/>
              <a:t>南部・おおつ野での人口の社会増を促進</a:t>
            </a:r>
            <a:endParaRPr lang="en-US" altLang="ja-JP" sz="2800" b="1" dirty="0"/>
          </a:p>
        </p:txBody>
      </p:sp>
      <p:sp>
        <p:nvSpPr>
          <p:cNvPr id="10" name="四角形: 角を丸くする 9">
            <a:extLst>
              <a:ext uri="{FF2B5EF4-FFF2-40B4-BE49-F238E27FC236}">
                <a16:creationId xmlns:a16="http://schemas.microsoft.com/office/drawing/2014/main" id="{8E9EA7F0-997D-4FDF-8D19-C6DC28FEA26F}"/>
              </a:ext>
            </a:extLst>
          </p:cNvPr>
          <p:cNvSpPr/>
          <p:nvPr/>
        </p:nvSpPr>
        <p:spPr>
          <a:xfrm>
            <a:off x="3675031" y="3094796"/>
            <a:ext cx="5340094" cy="2483398"/>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77700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まとめ</a:t>
            </a:r>
          </a:p>
        </p:txBody>
      </p:sp>
      <p:pic>
        <p:nvPicPr>
          <p:cNvPr id="5" name="図プレースホルダー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929" b="7929"/>
          <a:stretch>
            <a:fillRect/>
          </a:stretch>
        </p:blipFill>
        <p:spPr/>
      </p:pic>
      <p:sp>
        <p:nvSpPr>
          <p:cNvPr id="12" name="テキスト ボックス 11"/>
          <p:cNvSpPr txBox="1"/>
          <p:nvPr/>
        </p:nvSpPr>
        <p:spPr>
          <a:xfrm>
            <a:off x="2940780" y="4309264"/>
            <a:ext cx="3262432" cy="830997"/>
          </a:xfrm>
          <a:prstGeom prst="rect">
            <a:avLst/>
          </a:prstGeom>
          <a:noFill/>
        </p:spPr>
        <p:txBody>
          <a:bodyPr wrap="none" rtlCol="0">
            <a:spAutoFit/>
          </a:bodyPr>
          <a:lstStyle/>
          <a:p>
            <a:pPr algn="ctr"/>
            <a:r>
              <a:rPr kumimoji="1" lang="ja-JP" altLang="en-US" sz="2400" u="sng" dirty="0"/>
              <a:t>中央地区への居住制限</a:t>
            </a:r>
            <a:endParaRPr kumimoji="1" lang="en-US" altLang="ja-JP" sz="2400" u="sng" dirty="0"/>
          </a:p>
          <a:p>
            <a:pPr algn="ctr"/>
            <a:r>
              <a:rPr kumimoji="1" lang="ja-JP" altLang="en-US" sz="2400" u="sng" dirty="0"/>
              <a:t>転居時に補助金を支給</a:t>
            </a:r>
            <a:endParaRPr kumimoji="1" lang="en-US" altLang="ja-JP" sz="2400" u="sng" dirty="0"/>
          </a:p>
        </p:txBody>
      </p:sp>
      <p:sp>
        <p:nvSpPr>
          <p:cNvPr id="14" name="タイトル 1"/>
          <p:cNvSpPr txBox="1">
            <a:spLocks/>
          </p:cNvSpPr>
          <p:nvPr/>
        </p:nvSpPr>
        <p:spPr>
          <a:xfrm>
            <a:off x="-1" y="5855205"/>
            <a:ext cx="9143999" cy="1003344"/>
          </a:xfrm>
          <a:prstGeom prst="rect">
            <a:avLst/>
          </a:prstGeom>
          <a:solidFill>
            <a:srgbClr val="FF000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600" b="1" dirty="0"/>
              <a:t>夜間人口の減少、災害リスクの低減</a:t>
            </a:r>
            <a:endParaRPr lang="en-US" altLang="ja-JP" sz="3600" b="1" dirty="0"/>
          </a:p>
        </p:txBody>
      </p:sp>
      <p:sp>
        <p:nvSpPr>
          <p:cNvPr id="19" name="下矢印 18"/>
          <p:cNvSpPr/>
          <p:nvPr/>
        </p:nvSpPr>
        <p:spPr>
          <a:xfrm>
            <a:off x="3320694" y="2649526"/>
            <a:ext cx="2502605" cy="43475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一方で</a:t>
            </a:r>
          </a:p>
        </p:txBody>
      </p:sp>
      <p:grpSp>
        <p:nvGrpSpPr>
          <p:cNvPr id="3" name="グループ化 2">
            <a:extLst>
              <a:ext uri="{FF2B5EF4-FFF2-40B4-BE49-F238E27FC236}">
                <a16:creationId xmlns:a16="http://schemas.microsoft.com/office/drawing/2014/main" id="{E5CDCB9D-2065-4F29-A70F-324AC9B8C164}"/>
              </a:ext>
            </a:extLst>
          </p:cNvPr>
          <p:cNvGrpSpPr/>
          <p:nvPr/>
        </p:nvGrpSpPr>
        <p:grpSpPr>
          <a:xfrm>
            <a:off x="615142" y="1496290"/>
            <a:ext cx="8264562" cy="1200329"/>
            <a:chOff x="615142" y="1496290"/>
            <a:chExt cx="8264562" cy="1200329"/>
          </a:xfrm>
        </p:grpSpPr>
        <p:sp>
          <p:nvSpPr>
            <p:cNvPr id="6" name="テキスト ボックス 5"/>
            <p:cNvSpPr txBox="1"/>
            <p:nvPr/>
          </p:nvSpPr>
          <p:spPr>
            <a:xfrm>
              <a:off x="3402447" y="1496290"/>
              <a:ext cx="2339102" cy="1200329"/>
            </a:xfrm>
            <a:prstGeom prst="rect">
              <a:avLst/>
            </a:prstGeom>
            <a:noFill/>
          </p:spPr>
          <p:txBody>
            <a:bodyPr wrap="none" rtlCol="0">
              <a:spAutoFit/>
            </a:bodyPr>
            <a:lstStyle/>
            <a:p>
              <a:pPr algn="ctr"/>
              <a:r>
                <a:rPr kumimoji="1" lang="ja-JP" altLang="en-US" sz="2400" dirty="0"/>
                <a:t>都市機能が集積</a:t>
              </a:r>
              <a:endParaRPr kumimoji="1" lang="en-US" altLang="ja-JP" sz="2400" dirty="0"/>
            </a:p>
            <a:p>
              <a:pPr algn="ctr"/>
              <a:r>
                <a:rPr kumimoji="1" lang="ja-JP" altLang="en-US" sz="2400" dirty="0"/>
                <a:t>歴史ある街並み</a:t>
              </a:r>
              <a:endParaRPr kumimoji="1" lang="en-US" altLang="ja-JP" sz="2400" dirty="0"/>
            </a:p>
            <a:p>
              <a:pPr algn="ctr"/>
              <a:r>
                <a:rPr kumimoji="1" lang="ja-JP" altLang="en-US" sz="2400" dirty="0"/>
                <a:t>サイクリング</a:t>
              </a:r>
            </a:p>
          </p:txBody>
        </p:sp>
        <p:sp>
          <p:nvSpPr>
            <p:cNvPr id="7" name="テキスト ボックス 6"/>
            <p:cNvSpPr txBox="1"/>
            <p:nvPr/>
          </p:nvSpPr>
          <p:spPr>
            <a:xfrm>
              <a:off x="725956" y="1865621"/>
              <a:ext cx="1723549" cy="461665"/>
            </a:xfrm>
            <a:prstGeom prst="rect">
              <a:avLst/>
            </a:prstGeom>
            <a:noFill/>
          </p:spPr>
          <p:txBody>
            <a:bodyPr wrap="none" rtlCol="0">
              <a:spAutoFit/>
            </a:bodyPr>
            <a:lstStyle/>
            <a:p>
              <a:r>
                <a:rPr kumimoji="1" lang="ja-JP" altLang="en-US" sz="2400" dirty="0"/>
                <a:t>中心市街地</a:t>
              </a:r>
              <a:endParaRPr kumimoji="1" lang="en-US" altLang="ja-JP" sz="2400" dirty="0"/>
            </a:p>
          </p:txBody>
        </p:sp>
        <p:sp>
          <p:nvSpPr>
            <p:cNvPr id="8" name="テキスト ボックス 7"/>
            <p:cNvSpPr txBox="1"/>
            <p:nvPr/>
          </p:nvSpPr>
          <p:spPr>
            <a:xfrm>
              <a:off x="6540602" y="1865620"/>
              <a:ext cx="2339102" cy="461665"/>
            </a:xfrm>
            <a:prstGeom prst="rect">
              <a:avLst/>
            </a:prstGeom>
            <a:noFill/>
          </p:spPr>
          <p:txBody>
            <a:bodyPr wrap="none" rtlCol="0">
              <a:spAutoFit/>
            </a:bodyPr>
            <a:lstStyle/>
            <a:p>
              <a:r>
                <a:rPr kumimoji="1" lang="ja-JP" altLang="en-US" sz="2400" u="sng" dirty="0"/>
                <a:t>魅力ある中心地</a:t>
              </a:r>
              <a:endParaRPr kumimoji="1" lang="en-US" altLang="ja-JP" sz="2400" u="sng" dirty="0"/>
            </a:p>
          </p:txBody>
        </p:sp>
        <p:sp>
          <p:nvSpPr>
            <p:cNvPr id="15" name="右矢印 14"/>
            <p:cNvSpPr/>
            <p:nvPr/>
          </p:nvSpPr>
          <p:spPr>
            <a:xfrm>
              <a:off x="2559906" y="1892163"/>
              <a:ext cx="721490" cy="38712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5780330" y="1888583"/>
              <a:ext cx="721490" cy="38712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615142" y="1520110"/>
              <a:ext cx="8261473" cy="1105594"/>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下矢印 20"/>
          <p:cNvSpPr/>
          <p:nvPr/>
        </p:nvSpPr>
        <p:spPr>
          <a:xfrm>
            <a:off x="3320694" y="3874507"/>
            <a:ext cx="2502605" cy="43475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そこで</a:t>
            </a:r>
          </a:p>
        </p:txBody>
      </p:sp>
      <p:grpSp>
        <p:nvGrpSpPr>
          <p:cNvPr id="4" name="グループ化 3">
            <a:extLst>
              <a:ext uri="{FF2B5EF4-FFF2-40B4-BE49-F238E27FC236}">
                <a16:creationId xmlns:a16="http://schemas.microsoft.com/office/drawing/2014/main" id="{15D3320B-58BE-4136-8E12-D4CAF814505B}"/>
              </a:ext>
            </a:extLst>
          </p:cNvPr>
          <p:cNvGrpSpPr/>
          <p:nvPr/>
        </p:nvGrpSpPr>
        <p:grpSpPr>
          <a:xfrm>
            <a:off x="615142" y="3053352"/>
            <a:ext cx="8264562" cy="866223"/>
            <a:chOff x="615142" y="3053352"/>
            <a:chExt cx="8264562" cy="866223"/>
          </a:xfrm>
        </p:grpSpPr>
        <p:sp>
          <p:nvSpPr>
            <p:cNvPr id="9" name="テキスト ボックス 8"/>
            <p:cNvSpPr txBox="1"/>
            <p:nvPr/>
          </p:nvSpPr>
          <p:spPr>
            <a:xfrm>
              <a:off x="725955" y="3273245"/>
              <a:ext cx="1723549" cy="461665"/>
            </a:xfrm>
            <a:prstGeom prst="rect">
              <a:avLst/>
            </a:prstGeom>
            <a:noFill/>
          </p:spPr>
          <p:txBody>
            <a:bodyPr wrap="none" rtlCol="0">
              <a:spAutoFit/>
            </a:bodyPr>
            <a:lstStyle/>
            <a:p>
              <a:r>
                <a:rPr kumimoji="1" lang="ja-JP" altLang="en-US" sz="2400" dirty="0"/>
                <a:t>人口の集中</a:t>
              </a:r>
              <a:endParaRPr kumimoji="1" lang="en-US" altLang="ja-JP" sz="2400" dirty="0"/>
            </a:p>
          </p:txBody>
        </p:sp>
        <p:sp>
          <p:nvSpPr>
            <p:cNvPr id="10" name="テキスト ボックス 9"/>
            <p:cNvSpPr txBox="1"/>
            <p:nvPr/>
          </p:nvSpPr>
          <p:spPr>
            <a:xfrm>
              <a:off x="3248559" y="3088578"/>
              <a:ext cx="2646878" cy="830997"/>
            </a:xfrm>
            <a:prstGeom prst="rect">
              <a:avLst/>
            </a:prstGeom>
            <a:noFill/>
          </p:spPr>
          <p:txBody>
            <a:bodyPr wrap="none" rtlCol="0">
              <a:spAutoFit/>
            </a:bodyPr>
            <a:lstStyle/>
            <a:p>
              <a:pPr algn="ctr"/>
              <a:r>
                <a:rPr kumimoji="1" lang="ja-JP" altLang="en-US" sz="2400" dirty="0"/>
                <a:t>地球温暖化に伴う</a:t>
              </a:r>
              <a:endParaRPr kumimoji="1" lang="en-US" altLang="ja-JP" sz="2400" dirty="0"/>
            </a:p>
            <a:p>
              <a:pPr algn="ctr"/>
              <a:r>
                <a:rPr kumimoji="1" lang="ja-JP" altLang="en-US" sz="2400" dirty="0"/>
                <a:t>気候パターン変化</a:t>
              </a:r>
              <a:endParaRPr kumimoji="1" lang="en-US" altLang="ja-JP" sz="2400" dirty="0"/>
            </a:p>
          </p:txBody>
        </p:sp>
        <p:sp>
          <p:nvSpPr>
            <p:cNvPr id="11" name="テキスト ボックス 10"/>
            <p:cNvSpPr txBox="1"/>
            <p:nvPr/>
          </p:nvSpPr>
          <p:spPr>
            <a:xfrm>
              <a:off x="6540602" y="3053352"/>
              <a:ext cx="2339102" cy="830997"/>
            </a:xfrm>
            <a:prstGeom prst="rect">
              <a:avLst/>
            </a:prstGeom>
            <a:noFill/>
          </p:spPr>
          <p:txBody>
            <a:bodyPr wrap="none" rtlCol="0">
              <a:spAutoFit/>
            </a:bodyPr>
            <a:lstStyle/>
            <a:p>
              <a:pPr algn="ctr"/>
              <a:r>
                <a:rPr kumimoji="1" lang="ja-JP" altLang="en-US" sz="2400" u="sng" dirty="0"/>
                <a:t>災害発生時の</a:t>
              </a:r>
              <a:endParaRPr kumimoji="1" lang="en-US" altLang="ja-JP" sz="2400" u="sng" dirty="0"/>
            </a:p>
            <a:p>
              <a:pPr algn="ctr"/>
              <a:r>
                <a:rPr kumimoji="1" lang="ja-JP" altLang="en-US" sz="2400" u="sng" dirty="0"/>
                <a:t>リスクが大きい</a:t>
              </a:r>
              <a:endParaRPr kumimoji="1" lang="en-US" altLang="ja-JP" sz="2400" u="sng" dirty="0"/>
            </a:p>
          </p:txBody>
        </p:sp>
        <p:sp>
          <p:nvSpPr>
            <p:cNvPr id="17" name="加算 16"/>
            <p:cNvSpPr/>
            <p:nvPr/>
          </p:nvSpPr>
          <p:spPr>
            <a:xfrm>
              <a:off x="2603394" y="3236093"/>
              <a:ext cx="490865" cy="465513"/>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等号 17"/>
            <p:cNvSpPr/>
            <p:nvPr/>
          </p:nvSpPr>
          <p:spPr>
            <a:xfrm>
              <a:off x="5953403" y="3292778"/>
              <a:ext cx="529233" cy="376565"/>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角丸四角形 21"/>
            <p:cNvSpPr/>
            <p:nvPr/>
          </p:nvSpPr>
          <p:spPr>
            <a:xfrm>
              <a:off x="615142" y="3109306"/>
              <a:ext cx="8261473" cy="75049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下矢印 22"/>
          <p:cNvSpPr/>
          <p:nvPr/>
        </p:nvSpPr>
        <p:spPr>
          <a:xfrm>
            <a:off x="3320693" y="5095194"/>
            <a:ext cx="2502605" cy="65719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結果</a:t>
            </a:r>
          </a:p>
        </p:txBody>
      </p:sp>
      <p:pic>
        <p:nvPicPr>
          <p:cNvPr id="25" name="図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25" y="4023742"/>
            <a:ext cx="2503723" cy="1659444"/>
          </a:xfrm>
          <a:prstGeom prst="rect">
            <a:avLst/>
          </a:prstGeom>
        </p:spPr>
      </p:pic>
      <p:pic>
        <p:nvPicPr>
          <p:cNvPr id="26" name="図 2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75347" y="4182569"/>
            <a:ext cx="2725576" cy="1430927"/>
          </a:xfrm>
          <a:prstGeom prst="rect">
            <a:avLst/>
          </a:prstGeom>
        </p:spPr>
      </p:pic>
    </p:spTree>
    <p:extLst>
      <p:ext uri="{BB962C8B-B14F-4D97-AF65-F5344CB8AC3E}">
        <p14:creationId xmlns:p14="http://schemas.microsoft.com/office/powerpoint/2010/main" val="222331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1"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0B95B32E-360F-493B-B8BE-E49CC3B4D9FE}"/>
              </a:ext>
            </a:extLst>
          </p:cNvPr>
          <p:cNvPicPr>
            <a:picLocks noChangeAspect="1"/>
          </p:cNvPicPr>
          <p:nvPr/>
        </p:nvPicPr>
        <p:blipFill rotWithShape="1">
          <a:blip r:embed="rId3">
            <a:extLst>
              <a:ext uri="{28A0092B-C50C-407E-A947-70E740481C1C}">
                <a14:useLocalDpi xmlns:a14="http://schemas.microsoft.com/office/drawing/2010/main" val="0"/>
              </a:ext>
            </a:extLst>
          </a:blip>
          <a:srcRect l="25741" t="9024" r="32037" b="6861"/>
          <a:stretch/>
        </p:blipFill>
        <p:spPr>
          <a:xfrm>
            <a:off x="515472" y="1666122"/>
            <a:ext cx="3522135" cy="4045655"/>
          </a:xfrm>
          <a:prstGeom prst="rect">
            <a:avLst/>
          </a:prstGeom>
        </p:spPr>
      </p:pic>
      <p:sp>
        <p:nvSpPr>
          <p:cNvPr id="2" name="タイトル 1"/>
          <p:cNvSpPr>
            <a:spLocks noGrp="1"/>
          </p:cNvSpPr>
          <p:nvPr>
            <p:ph type="title"/>
          </p:nvPr>
        </p:nvSpPr>
        <p:spPr/>
        <p:txBody>
          <a:bodyPr/>
          <a:lstStyle/>
          <a:p>
            <a:r>
              <a:rPr kumimoji="1" lang="ja-JP" altLang="en-US" dirty="0"/>
              <a:t>交通</a:t>
            </a:r>
          </a:p>
        </p:txBody>
      </p:sp>
      <p:pic>
        <p:nvPicPr>
          <p:cNvPr id="5" name="図プレースホルダー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411" b="411"/>
          <a:stretch>
            <a:fillRect/>
          </a:stretch>
        </p:blipFill>
        <p:spPr/>
      </p:pic>
      <p:sp>
        <p:nvSpPr>
          <p:cNvPr id="3" name="正方形/長方形 2">
            <a:extLst>
              <a:ext uri="{FF2B5EF4-FFF2-40B4-BE49-F238E27FC236}">
                <a16:creationId xmlns:a16="http://schemas.microsoft.com/office/drawing/2014/main" id="{6689E66D-5D30-4895-B587-386803EA5A58}"/>
              </a:ext>
            </a:extLst>
          </p:cNvPr>
          <p:cNvSpPr/>
          <p:nvPr/>
        </p:nvSpPr>
        <p:spPr>
          <a:xfrm>
            <a:off x="-6521125" y="5854655"/>
            <a:ext cx="25093247" cy="1003345"/>
          </a:xfrm>
          <a:prstGeom prst="rect">
            <a:avLst/>
          </a:prstGeom>
          <a:solidFill>
            <a:srgbClr val="7F7F7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800" b="1" dirty="0">
                <a:solidFill>
                  <a:schemeClr val="bg1"/>
                </a:solidFill>
              </a:rPr>
              <a:t>誰もが便利に移動できるまち</a:t>
            </a:r>
          </a:p>
        </p:txBody>
      </p:sp>
      <p:sp>
        <p:nvSpPr>
          <p:cNvPr id="9" name="楕円 8">
            <a:extLst>
              <a:ext uri="{FF2B5EF4-FFF2-40B4-BE49-F238E27FC236}">
                <a16:creationId xmlns:a16="http://schemas.microsoft.com/office/drawing/2014/main" id="{DD150799-93F3-4DAF-B9D8-E3903564A7A7}"/>
              </a:ext>
            </a:extLst>
          </p:cNvPr>
          <p:cNvSpPr/>
          <p:nvPr/>
        </p:nvSpPr>
        <p:spPr>
          <a:xfrm>
            <a:off x="1683758" y="3747393"/>
            <a:ext cx="901788" cy="901788"/>
          </a:xfrm>
          <a:prstGeom prst="ellipse">
            <a:avLst/>
          </a:prstGeom>
          <a:solidFill>
            <a:srgbClr val="FF9F9F">
              <a:alpha val="49804"/>
            </a:srgbClr>
          </a:solidFill>
          <a:ln w="3810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10" name="楕円 9">
            <a:extLst>
              <a:ext uri="{FF2B5EF4-FFF2-40B4-BE49-F238E27FC236}">
                <a16:creationId xmlns:a16="http://schemas.microsoft.com/office/drawing/2014/main" id="{7F123C7E-BA3B-4387-A0E6-A13CEA6137E9}"/>
              </a:ext>
            </a:extLst>
          </p:cNvPr>
          <p:cNvSpPr/>
          <p:nvPr/>
        </p:nvSpPr>
        <p:spPr>
          <a:xfrm>
            <a:off x="2736894" y="3298146"/>
            <a:ext cx="901788" cy="901788"/>
          </a:xfrm>
          <a:prstGeom prst="ellipse">
            <a:avLst/>
          </a:prstGeom>
          <a:solidFill>
            <a:schemeClr val="accent5">
              <a:lumMod val="20000"/>
              <a:lumOff val="80000"/>
              <a:alpha val="50000"/>
            </a:schemeClr>
          </a:solidFill>
          <a:ln w="28575">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0C9653D3-C9C3-4229-AC82-AEF319604514}"/>
              </a:ext>
            </a:extLst>
          </p:cNvPr>
          <p:cNvSpPr/>
          <p:nvPr/>
        </p:nvSpPr>
        <p:spPr>
          <a:xfrm>
            <a:off x="860728" y="4809989"/>
            <a:ext cx="901788" cy="901788"/>
          </a:xfrm>
          <a:prstGeom prst="ellipse">
            <a:avLst/>
          </a:prstGeom>
          <a:solidFill>
            <a:schemeClr val="accent2">
              <a:lumMod val="20000"/>
              <a:lumOff val="80000"/>
              <a:alpha val="50000"/>
            </a:schemeClr>
          </a:solidFill>
          <a:ln w="381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4C632E73-CC6E-4160-8FDB-0CF2FD6AA564}"/>
              </a:ext>
            </a:extLst>
          </p:cNvPr>
          <p:cNvCxnSpPr>
            <a:cxnSpLocks/>
            <a:stCxn id="10" idx="6"/>
          </p:cNvCxnSpPr>
          <p:nvPr/>
        </p:nvCxnSpPr>
        <p:spPr>
          <a:xfrm flipV="1">
            <a:off x="3638682" y="3747393"/>
            <a:ext cx="775663" cy="1647"/>
          </a:xfrm>
          <a:prstGeom prst="line">
            <a:avLst/>
          </a:prstGeom>
          <a:ln w="38100">
            <a:solidFill>
              <a:srgbClr val="3D9FD2"/>
            </a:solidFill>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16" name="直線コネクタ 15">
            <a:extLst>
              <a:ext uri="{FF2B5EF4-FFF2-40B4-BE49-F238E27FC236}">
                <a16:creationId xmlns:a16="http://schemas.microsoft.com/office/drawing/2014/main" id="{D50584E9-38C5-4CA6-8BCA-F49F18A12D14}"/>
              </a:ext>
            </a:extLst>
          </p:cNvPr>
          <p:cNvCxnSpPr>
            <a:cxnSpLocks/>
            <a:stCxn id="9" idx="5"/>
          </p:cNvCxnSpPr>
          <p:nvPr/>
        </p:nvCxnSpPr>
        <p:spPr>
          <a:xfrm>
            <a:off x="2453482" y="4517117"/>
            <a:ext cx="1960863" cy="0"/>
          </a:xfrm>
          <a:prstGeom prst="line">
            <a:avLst/>
          </a:prstGeom>
          <a:ln w="38100">
            <a:solidFill>
              <a:srgbClr val="FF0000"/>
            </a:solidFill>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22" name="直線コネクタ 21">
            <a:extLst>
              <a:ext uri="{FF2B5EF4-FFF2-40B4-BE49-F238E27FC236}">
                <a16:creationId xmlns:a16="http://schemas.microsoft.com/office/drawing/2014/main" id="{FD94E68E-0998-479D-A10D-FCB3B09711DE}"/>
              </a:ext>
            </a:extLst>
          </p:cNvPr>
          <p:cNvCxnSpPr>
            <a:stCxn id="11" idx="6"/>
          </p:cNvCxnSpPr>
          <p:nvPr/>
        </p:nvCxnSpPr>
        <p:spPr>
          <a:xfrm>
            <a:off x="1762516" y="5260883"/>
            <a:ext cx="2651829" cy="25959"/>
          </a:xfrm>
          <a:prstGeom prst="line">
            <a:avLst/>
          </a:prstGeom>
          <a:ln w="38100">
            <a:solidFill>
              <a:schemeClr val="accent2"/>
            </a:solidFill>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grpSp>
        <p:nvGrpSpPr>
          <p:cNvPr id="30" name="グループ化 29">
            <a:extLst>
              <a:ext uri="{FF2B5EF4-FFF2-40B4-BE49-F238E27FC236}">
                <a16:creationId xmlns:a16="http://schemas.microsoft.com/office/drawing/2014/main" id="{26B405E1-2F51-47E5-95B6-29DA639A35B1}"/>
              </a:ext>
            </a:extLst>
          </p:cNvPr>
          <p:cNvGrpSpPr/>
          <p:nvPr/>
        </p:nvGrpSpPr>
        <p:grpSpPr>
          <a:xfrm>
            <a:off x="1381373" y="3238939"/>
            <a:ext cx="7587559" cy="2432549"/>
            <a:chOff x="1292772" y="3254003"/>
            <a:chExt cx="7587559" cy="2432549"/>
          </a:xfrm>
        </p:grpSpPr>
        <p:sp>
          <p:nvSpPr>
            <p:cNvPr id="26" name="四角形: 角を丸くする 25">
              <a:extLst>
                <a:ext uri="{FF2B5EF4-FFF2-40B4-BE49-F238E27FC236}">
                  <a16:creationId xmlns:a16="http://schemas.microsoft.com/office/drawing/2014/main" id="{AF3A5E6B-746C-4439-97C8-ED1D2B72EB92}"/>
                </a:ext>
              </a:extLst>
            </p:cNvPr>
            <p:cNvSpPr/>
            <p:nvPr/>
          </p:nvSpPr>
          <p:spPr>
            <a:xfrm>
              <a:off x="4275608" y="3254003"/>
              <a:ext cx="2099967" cy="2432549"/>
            </a:xfrm>
            <a:prstGeom prst="round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27" name="フリーフォーム: 図形 26">
              <a:extLst>
                <a:ext uri="{FF2B5EF4-FFF2-40B4-BE49-F238E27FC236}">
                  <a16:creationId xmlns:a16="http://schemas.microsoft.com/office/drawing/2014/main" id="{C5A6BFA6-6FEE-4E7F-91CF-B5FDBFCC3E65}"/>
                </a:ext>
              </a:extLst>
            </p:cNvPr>
            <p:cNvSpPr/>
            <p:nvPr/>
          </p:nvSpPr>
          <p:spPr>
            <a:xfrm>
              <a:off x="1292772" y="3657600"/>
              <a:ext cx="1967537" cy="1563939"/>
            </a:xfrm>
            <a:custGeom>
              <a:avLst/>
              <a:gdLst>
                <a:gd name="connsiteX0" fmla="*/ 0 w 1967537"/>
                <a:gd name="connsiteY0" fmla="*/ 1563939 h 1563939"/>
                <a:gd name="connsiteX1" fmla="*/ 813501 w 1967537"/>
                <a:gd name="connsiteY1" fmla="*/ 586477 h 1563939"/>
                <a:gd name="connsiteX2" fmla="*/ 1967537 w 1967537"/>
                <a:gd name="connsiteY2" fmla="*/ 0 h 1563939"/>
              </a:gdLst>
              <a:ahLst/>
              <a:cxnLst>
                <a:cxn ang="0">
                  <a:pos x="connsiteX0" y="connsiteY0"/>
                </a:cxn>
                <a:cxn ang="0">
                  <a:pos x="connsiteX1" y="connsiteY1"/>
                </a:cxn>
                <a:cxn ang="0">
                  <a:pos x="connsiteX2" y="connsiteY2"/>
                </a:cxn>
              </a:cxnLst>
              <a:rect l="l" t="t" r="r" b="b"/>
              <a:pathLst>
                <a:path w="1967537" h="1563939">
                  <a:moveTo>
                    <a:pt x="0" y="1563939"/>
                  </a:moveTo>
                  <a:cubicBezTo>
                    <a:pt x="242789" y="1205536"/>
                    <a:pt x="485578" y="847133"/>
                    <a:pt x="813501" y="586477"/>
                  </a:cubicBezTo>
                  <a:cubicBezTo>
                    <a:pt x="1141424" y="325821"/>
                    <a:pt x="1554480" y="162910"/>
                    <a:pt x="1967537" y="0"/>
                  </a:cubicBezTo>
                </a:path>
              </a:pathLst>
            </a:custGeom>
            <a:ln w="76200">
              <a:headEnd type="triangl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290A4EC4-47B7-4D6C-B340-84C0A545307B}"/>
                </a:ext>
              </a:extLst>
            </p:cNvPr>
            <p:cNvSpPr/>
            <p:nvPr/>
          </p:nvSpPr>
          <p:spPr>
            <a:xfrm>
              <a:off x="6438637" y="4649181"/>
              <a:ext cx="2441694" cy="769441"/>
            </a:xfrm>
            <a:prstGeom prst="rect">
              <a:avLst/>
            </a:prstGeom>
          </p:spPr>
          <p:txBody>
            <a:bodyPr wrap="none">
              <a:spAutoFit/>
            </a:bodyPr>
            <a:lstStyle/>
            <a:p>
              <a:r>
                <a:rPr kumimoji="1" lang="ja-JP" altLang="en-US" sz="4400" b="1" dirty="0"/>
                <a:t>を、繫ぐ</a:t>
              </a:r>
              <a:endParaRPr lang="ja-JP" altLang="en-US" sz="4400" dirty="0"/>
            </a:p>
          </p:txBody>
        </p:sp>
      </p:grpSp>
      <p:sp>
        <p:nvSpPr>
          <p:cNvPr id="23" name="正方形/長方形 22">
            <a:extLst>
              <a:ext uri="{FF2B5EF4-FFF2-40B4-BE49-F238E27FC236}">
                <a16:creationId xmlns:a16="http://schemas.microsoft.com/office/drawing/2014/main" id="{1E076AC2-03B3-49A6-B2E4-C698F7E2D864}"/>
              </a:ext>
            </a:extLst>
          </p:cNvPr>
          <p:cNvSpPr/>
          <p:nvPr/>
        </p:nvSpPr>
        <p:spPr>
          <a:xfrm>
            <a:off x="4414345" y="3471497"/>
            <a:ext cx="1826141" cy="584775"/>
          </a:xfrm>
          <a:prstGeom prst="rect">
            <a:avLst/>
          </a:prstGeom>
        </p:spPr>
        <p:txBody>
          <a:bodyPr wrap="none">
            <a:spAutoFit/>
          </a:bodyPr>
          <a:lstStyle/>
          <a:p>
            <a:r>
              <a:rPr kumimoji="1" lang="ja-JP" altLang="en-US" sz="3200" b="1" dirty="0">
                <a:solidFill>
                  <a:schemeClr val="accent5"/>
                </a:solidFill>
              </a:rPr>
              <a:t>おおつ野</a:t>
            </a:r>
            <a:endParaRPr lang="ja-JP" altLang="en-US" sz="3200" dirty="0">
              <a:solidFill>
                <a:schemeClr val="accent5"/>
              </a:solidFill>
            </a:endParaRPr>
          </a:p>
        </p:txBody>
      </p:sp>
      <p:sp>
        <p:nvSpPr>
          <p:cNvPr id="24" name="正方形/長方形 23">
            <a:extLst>
              <a:ext uri="{FF2B5EF4-FFF2-40B4-BE49-F238E27FC236}">
                <a16:creationId xmlns:a16="http://schemas.microsoft.com/office/drawing/2014/main" id="{90184936-96AF-4136-94C7-EFCF2E3DAC33}"/>
              </a:ext>
            </a:extLst>
          </p:cNvPr>
          <p:cNvSpPr/>
          <p:nvPr/>
        </p:nvSpPr>
        <p:spPr>
          <a:xfrm>
            <a:off x="4477407" y="4193129"/>
            <a:ext cx="1005403" cy="584775"/>
          </a:xfrm>
          <a:prstGeom prst="rect">
            <a:avLst/>
          </a:prstGeom>
        </p:spPr>
        <p:txBody>
          <a:bodyPr wrap="none">
            <a:spAutoFit/>
          </a:bodyPr>
          <a:lstStyle/>
          <a:p>
            <a:r>
              <a:rPr kumimoji="1" lang="ja-JP" altLang="en-US" sz="3200" b="1" dirty="0">
                <a:solidFill>
                  <a:srgbClr val="FF0000"/>
                </a:solidFill>
              </a:rPr>
              <a:t>中央</a:t>
            </a:r>
            <a:endParaRPr lang="ja-JP" altLang="en-US" sz="3200" dirty="0">
              <a:solidFill>
                <a:srgbClr val="FF0000"/>
              </a:solidFill>
            </a:endParaRPr>
          </a:p>
        </p:txBody>
      </p:sp>
      <p:sp>
        <p:nvSpPr>
          <p:cNvPr id="25" name="正方形/長方形 24">
            <a:extLst>
              <a:ext uri="{FF2B5EF4-FFF2-40B4-BE49-F238E27FC236}">
                <a16:creationId xmlns:a16="http://schemas.microsoft.com/office/drawing/2014/main" id="{23EE3667-052E-4C21-B8C3-5514EEB18856}"/>
              </a:ext>
            </a:extLst>
          </p:cNvPr>
          <p:cNvSpPr/>
          <p:nvPr/>
        </p:nvSpPr>
        <p:spPr>
          <a:xfrm>
            <a:off x="4477407" y="4981474"/>
            <a:ext cx="1005403" cy="584775"/>
          </a:xfrm>
          <a:prstGeom prst="rect">
            <a:avLst/>
          </a:prstGeom>
        </p:spPr>
        <p:txBody>
          <a:bodyPr wrap="none">
            <a:spAutoFit/>
          </a:bodyPr>
          <a:lstStyle/>
          <a:p>
            <a:r>
              <a:rPr kumimoji="1" lang="ja-JP" altLang="en-US" sz="3200" b="1" dirty="0">
                <a:solidFill>
                  <a:schemeClr val="accent2"/>
                </a:solidFill>
              </a:rPr>
              <a:t>南部</a:t>
            </a:r>
            <a:endParaRPr lang="ja-JP" altLang="en-US" sz="3200" dirty="0">
              <a:solidFill>
                <a:schemeClr val="accent2"/>
              </a:solidFill>
            </a:endParaRPr>
          </a:p>
        </p:txBody>
      </p:sp>
    </p:spTree>
    <p:extLst>
      <p:ext uri="{BB962C8B-B14F-4D97-AF65-F5344CB8AC3E}">
        <p14:creationId xmlns:p14="http://schemas.microsoft.com/office/powerpoint/2010/main" val="1821403578"/>
      </p:ext>
    </p:extLst>
  </p:cSld>
  <p:clrMapOvr>
    <a:masterClrMapping/>
  </p:clrMapOvr>
  <mc:AlternateContent xmlns:mc="http://schemas.openxmlformats.org/markup-compatibility/2006" xmlns:p14="http://schemas.microsoft.com/office/powerpoint/2010/main">
    <mc:Choice Requires="p14">
      <p:transition spd="slow" p14:dur="2000" advTm="4347"/>
    </mc:Choice>
    <mc:Fallback xmlns="">
      <p:transition spd="slow" advTm="43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現状</a:t>
            </a:r>
          </a:p>
        </p:txBody>
      </p:sp>
      <p:pic>
        <p:nvPicPr>
          <p:cNvPr id="5" name="図プレースホルダー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1" b="411"/>
          <a:stretch>
            <a:fillRect/>
          </a:stretch>
        </p:blipFill>
        <p:spPr/>
      </p:pic>
      <p:grpSp>
        <p:nvGrpSpPr>
          <p:cNvPr id="23" name="グループ化 22">
            <a:extLst>
              <a:ext uri="{FF2B5EF4-FFF2-40B4-BE49-F238E27FC236}">
                <a16:creationId xmlns:a16="http://schemas.microsoft.com/office/drawing/2014/main" id="{3B904245-AC86-450E-8670-128C31CB0CCF}"/>
              </a:ext>
            </a:extLst>
          </p:cNvPr>
          <p:cNvGrpSpPr/>
          <p:nvPr/>
        </p:nvGrpSpPr>
        <p:grpSpPr>
          <a:xfrm>
            <a:off x="461913" y="1655047"/>
            <a:ext cx="4135661" cy="4353451"/>
            <a:chOff x="1611412" y="365127"/>
            <a:chExt cx="4962599" cy="5140451"/>
          </a:xfrm>
        </p:grpSpPr>
        <p:grpSp>
          <p:nvGrpSpPr>
            <p:cNvPr id="3" name="グループ化 2">
              <a:extLst>
                <a:ext uri="{FF2B5EF4-FFF2-40B4-BE49-F238E27FC236}">
                  <a16:creationId xmlns:a16="http://schemas.microsoft.com/office/drawing/2014/main" id="{AC9B1FA8-666E-4DA2-B443-8E3DB5870F77}"/>
                </a:ext>
              </a:extLst>
            </p:cNvPr>
            <p:cNvGrpSpPr/>
            <p:nvPr/>
          </p:nvGrpSpPr>
          <p:grpSpPr>
            <a:xfrm>
              <a:off x="1611412" y="365127"/>
              <a:ext cx="4962599" cy="5140451"/>
              <a:chOff x="1611412" y="365127"/>
              <a:chExt cx="4962599" cy="5140451"/>
            </a:xfrm>
          </p:grpSpPr>
          <p:grpSp>
            <p:nvGrpSpPr>
              <p:cNvPr id="7" name="グループ化 6">
                <a:extLst>
                  <a:ext uri="{FF2B5EF4-FFF2-40B4-BE49-F238E27FC236}">
                    <a16:creationId xmlns:a16="http://schemas.microsoft.com/office/drawing/2014/main" id="{CC07F019-3D10-4554-AE0C-9B3AE9372F0D}"/>
                  </a:ext>
                </a:extLst>
              </p:cNvPr>
              <p:cNvGrpSpPr/>
              <p:nvPr/>
            </p:nvGrpSpPr>
            <p:grpSpPr>
              <a:xfrm>
                <a:off x="1611412" y="365127"/>
                <a:ext cx="4962599" cy="5140451"/>
                <a:chOff x="6991134" y="1532041"/>
                <a:chExt cx="4962599" cy="5140451"/>
              </a:xfrm>
            </p:grpSpPr>
            <p:sp>
              <p:nvSpPr>
                <p:cNvPr id="10" name="正方形/長方形 9">
                  <a:extLst>
                    <a:ext uri="{FF2B5EF4-FFF2-40B4-BE49-F238E27FC236}">
                      <a16:creationId xmlns:a16="http://schemas.microsoft.com/office/drawing/2014/main" id="{D7E02CFA-1C29-4063-8F73-A029D6B850FB}"/>
                    </a:ext>
                  </a:extLst>
                </p:cNvPr>
                <p:cNvSpPr/>
                <p:nvPr/>
              </p:nvSpPr>
              <p:spPr>
                <a:xfrm>
                  <a:off x="9560980" y="1532041"/>
                  <a:ext cx="2208863" cy="51404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3200" b="1" dirty="0"/>
                </a:p>
              </p:txBody>
            </p:sp>
            <p:pic>
              <p:nvPicPr>
                <p:cNvPr id="8" name="図 7">
                  <a:extLst>
                    <a:ext uri="{FF2B5EF4-FFF2-40B4-BE49-F238E27FC236}">
                      <a16:creationId xmlns:a16="http://schemas.microsoft.com/office/drawing/2014/main" id="{B1AB804E-1A2B-4933-ADB0-DC9AC5BF4372}"/>
                    </a:ext>
                  </a:extLst>
                </p:cNvPr>
                <p:cNvPicPr>
                  <a:picLocks noChangeAspect="1"/>
                </p:cNvPicPr>
                <p:nvPr/>
              </p:nvPicPr>
              <p:blipFill rotWithShape="1">
                <a:blip r:embed="rId4">
                  <a:extLst>
                    <a:ext uri="{28A0092B-C50C-407E-A947-70E740481C1C}">
                      <a14:useLocalDpi xmlns:a14="http://schemas.microsoft.com/office/drawing/2010/main" val="0"/>
                    </a:ext>
                  </a:extLst>
                </a:blip>
                <a:srcRect b="7117"/>
                <a:stretch/>
              </p:blipFill>
              <p:spPr>
                <a:xfrm>
                  <a:off x="6991134" y="1532041"/>
                  <a:ext cx="4046995" cy="4807285"/>
                </a:xfrm>
                <a:prstGeom prst="rect">
                  <a:avLst/>
                </a:prstGeom>
              </p:spPr>
            </p:pic>
            <p:sp>
              <p:nvSpPr>
                <p:cNvPr id="19" name="テキスト ボックス 18">
                  <a:extLst>
                    <a:ext uri="{FF2B5EF4-FFF2-40B4-BE49-F238E27FC236}">
                      <a16:creationId xmlns:a16="http://schemas.microsoft.com/office/drawing/2014/main" id="{3B743FE1-B36C-4BE6-8033-580C3049AA06}"/>
                    </a:ext>
                  </a:extLst>
                </p:cNvPr>
                <p:cNvSpPr txBox="1"/>
                <p:nvPr/>
              </p:nvSpPr>
              <p:spPr>
                <a:xfrm>
                  <a:off x="10235291" y="2785107"/>
                  <a:ext cx="1718442" cy="788276"/>
                </a:xfrm>
                <a:prstGeom prst="rect">
                  <a:avLst/>
                </a:prstGeom>
                <a:noFill/>
              </p:spPr>
              <p:txBody>
                <a:bodyPr wrap="square" rtlCol="0">
                  <a:spAutoFit/>
                </a:bodyPr>
                <a:lstStyle/>
                <a:p>
                  <a:endParaRPr kumimoji="1" lang="ja-JP" altLang="en-US" dirty="0"/>
                </a:p>
              </p:txBody>
            </p:sp>
          </p:grpSp>
          <p:sp>
            <p:nvSpPr>
              <p:cNvPr id="20" name="正方形/長方形 19">
                <a:extLst>
                  <a:ext uri="{FF2B5EF4-FFF2-40B4-BE49-F238E27FC236}">
                    <a16:creationId xmlns:a16="http://schemas.microsoft.com/office/drawing/2014/main" id="{2FE2673A-9952-4CDD-B79E-E15C7C1639AB}"/>
                  </a:ext>
                </a:extLst>
              </p:cNvPr>
              <p:cNvSpPr/>
              <p:nvPr/>
            </p:nvSpPr>
            <p:spPr>
              <a:xfrm>
                <a:off x="4067900" y="373237"/>
                <a:ext cx="2208863" cy="145986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3200" b="1" dirty="0"/>
              </a:p>
            </p:txBody>
          </p:sp>
          <p:sp>
            <p:nvSpPr>
              <p:cNvPr id="21" name="テキスト ボックス 20">
                <a:extLst>
                  <a:ext uri="{FF2B5EF4-FFF2-40B4-BE49-F238E27FC236}">
                    <a16:creationId xmlns:a16="http://schemas.microsoft.com/office/drawing/2014/main" id="{775CE29A-2E30-4312-B1F0-CB31F36BBC23}"/>
                  </a:ext>
                </a:extLst>
              </p:cNvPr>
              <p:cNvSpPr txBox="1"/>
              <p:nvPr/>
            </p:nvSpPr>
            <p:spPr>
              <a:xfrm>
                <a:off x="4065796" y="1029236"/>
                <a:ext cx="2095130" cy="646331"/>
              </a:xfrm>
              <a:prstGeom prst="rect">
                <a:avLst/>
              </a:prstGeom>
              <a:noFill/>
            </p:spPr>
            <p:txBody>
              <a:bodyPr wrap="square" rtlCol="0">
                <a:spAutoFit/>
              </a:bodyPr>
              <a:lstStyle/>
              <a:p>
                <a:r>
                  <a:rPr lang="ja-JP" altLang="en-US" dirty="0"/>
                  <a:t>　　線太さ：</a:t>
                </a:r>
                <a:endParaRPr lang="en-US" altLang="ja-JP" dirty="0"/>
              </a:p>
              <a:p>
                <a:r>
                  <a:rPr lang="ja-JP" altLang="en-US" dirty="0"/>
                  <a:t>路線</a:t>
                </a:r>
                <a:r>
                  <a:rPr kumimoji="1" lang="ja-JP" altLang="en-US" dirty="0"/>
                  <a:t>バス本数</a:t>
                </a:r>
              </a:p>
            </p:txBody>
          </p:sp>
        </p:grpSp>
        <p:cxnSp>
          <p:nvCxnSpPr>
            <p:cNvPr id="22" name="直線コネクタ 21">
              <a:extLst>
                <a:ext uri="{FF2B5EF4-FFF2-40B4-BE49-F238E27FC236}">
                  <a16:creationId xmlns:a16="http://schemas.microsoft.com/office/drawing/2014/main" id="{30D7D527-2FEA-47F0-A184-9DC468D0856C}"/>
                </a:ext>
              </a:extLst>
            </p:cNvPr>
            <p:cNvCxnSpPr>
              <a:cxnSpLocks/>
            </p:cNvCxnSpPr>
            <p:nvPr/>
          </p:nvCxnSpPr>
          <p:spPr>
            <a:xfrm>
              <a:off x="4181258" y="1179368"/>
              <a:ext cx="363984"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27" name="正方形/長方形 26">
            <a:extLst>
              <a:ext uri="{FF2B5EF4-FFF2-40B4-BE49-F238E27FC236}">
                <a16:creationId xmlns:a16="http://schemas.microsoft.com/office/drawing/2014/main" id="{B5E9FA53-8D9D-4A9A-A864-355FF80C9982}"/>
              </a:ext>
            </a:extLst>
          </p:cNvPr>
          <p:cNvSpPr/>
          <p:nvPr/>
        </p:nvSpPr>
        <p:spPr>
          <a:xfrm>
            <a:off x="220902" y="1973886"/>
            <a:ext cx="2156603" cy="369332"/>
          </a:xfrm>
          <a:prstGeom prst="rect">
            <a:avLst/>
          </a:prstGeom>
          <a:solidFill>
            <a:schemeClr val="bg1"/>
          </a:solidFill>
        </p:spPr>
        <p:txBody>
          <a:bodyPr wrap="square">
            <a:spAutoFit/>
          </a:bodyPr>
          <a:lstStyle/>
          <a:p>
            <a:pPr lvl="0"/>
            <a:r>
              <a:rPr kumimoji="1" lang="ja-JP" altLang="en-US" b="1" dirty="0"/>
              <a:t>土浦市バス路線網</a:t>
            </a:r>
          </a:p>
        </p:txBody>
      </p:sp>
      <p:sp>
        <p:nvSpPr>
          <p:cNvPr id="28" name="四角形: 角を丸くする 27">
            <a:extLst>
              <a:ext uri="{FF2B5EF4-FFF2-40B4-BE49-F238E27FC236}">
                <a16:creationId xmlns:a16="http://schemas.microsoft.com/office/drawing/2014/main" id="{C0C9BC39-93EF-4319-B0BB-9C199A557A83}"/>
              </a:ext>
            </a:extLst>
          </p:cNvPr>
          <p:cNvSpPr/>
          <p:nvPr/>
        </p:nvSpPr>
        <p:spPr>
          <a:xfrm>
            <a:off x="352886" y="1462081"/>
            <a:ext cx="3263597" cy="4660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000" dirty="0"/>
              <a:t>路線バス網の不十分</a:t>
            </a:r>
          </a:p>
        </p:txBody>
      </p:sp>
      <p:grpSp>
        <p:nvGrpSpPr>
          <p:cNvPr id="51" name="グループ化 50">
            <a:extLst>
              <a:ext uri="{FF2B5EF4-FFF2-40B4-BE49-F238E27FC236}">
                <a16:creationId xmlns:a16="http://schemas.microsoft.com/office/drawing/2014/main" id="{0AC1E538-1502-439C-8C8E-62B36A9EC6F2}"/>
              </a:ext>
            </a:extLst>
          </p:cNvPr>
          <p:cNvGrpSpPr/>
          <p:nvPr/>
        </p:nvGrpSpPr>
        <p:grpSpPr>
          <a:xfrm>
            <a:off x="916468" y="3882648"/>
            <a:ext cx="2352069" cy="1889479"/>
            <a:chOff x="4731200" y="2877151"/>
            <a:chExt cx="2713525" cy="2179846"/>
          </a:xfrm>
        </p:grpSpPr>
        <p:sp>
          <p:nvSpPr>
            <p:cNvPr id="29" name="楕円 28">
              <a:extLst>
                <a:ext uri="{FF2B5EF4-FFF2-40B4-BE49-F238E27FC236}">
                  <a16:creationId xmlns:a16="http://schemas.microsoft.com/office/drawing/2014/main" id="{9414FF5B-BF93-4BE8-970D-BE75CFE37147}"/>
                </a:ext>
              </a:extLst>
            </p:cNvPr>
            <p:cNvSpPr/>
            <p:nvPr/>
          </p:nvSpPr>
          <p:spPr>
            <a:xfrm>
              <a:off x="6610224" y="2877151"/>
              <a:ext cx="834501" cy="872849"/>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p>
          </p:txBody>
        </p:sp>
        <p:sp>
          <p:nvSpPr>
            <p:cNvPr id="50" name="楕円 49">
              <a:extLst>
                <a:ext uri="{FF2B5EF4-FFF2-40B4-BE49-F238E27FC236}">
                  <a16:creationId xmlns:a16="http://schemas.microsoft.com/office/drawing/2014/main" id="{B6AED720-A4C2-4BE2-9FE5-0903E82E14E1}"/>
                </a:ext>
              </a:extLst>
            </p:cNvPr>
            <p:cNvSpPr/>
            <p:nvPr/>
          </p:nvSpPr>
          <p:spPr>
            <a:xfrm>
              <a:off x="4731200" y="4184148"/>
              <a:ext cx="834501" cy="872849"/>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b="1" dirty="0"/>
            </a:p>
          </p:txBody>
        </p:sp>
      </p:grpSp>
      <p:grpSp>
        <p:nvGrpSpPr>
          <p:cNvPr id="13" name="グループ化 12"/>
          <p:cNvGrpSpPr/>
          <p:nvPr/>
        </p:nvGrpSpPr>
        <p:grpSpPr>
          <a:xfrm>
            <a:off x="4707609" y="1487670"/>
            <a:ext cx="4298500" cy="3149867"/>
            <a:chOff x="4707609" y="1487670"/>
            <a:chExt cx="4298500" cy="3149867"/>
          </a:xfrm>
        </p:grpSpPr>
        <p:graphicFrame>
          <p:nvGraphicFramePr>
            <p:cNvPr id="6" name="グラフ 5">
              <a:extLst>
                <a:ext uri="{FF2B5EF4-FFF2-40B4-BE49-F238E27FC236}">
                  <a16:creationId xmlns:a16="http://schemas.microsoft.com/office/drawing/2014/main" id="{A5B8C4EC-A0D0-46F9-B1E1-BC635AC44AA7}"/>
                </a:ext>
              </a:extLst>
            </p:cNvPr>
            <p:cNvGraphicFramePr>
              <a:graphicFrameLocks/>
            </p:cNvGraphicFramePr>
            <p:nvPr/>
          </p:nvGraphicFramePr>
          <p:xfrm>
            <a:off x="4707609" y="1928099"/>
            <a:ext cx="4298500" cy="2709438"/>
          </p:xfrm>
          <a:graphic>
            <a:graphicData uri="http://schemas.openxmlformats.org/drawingml/2006/chart">
              <c:chart xmlns:c="http://schemas.openxmlformats.org/drawingml/2006/chart" xmlns:r="http://schemas.openxmlformats.org/officeDocument/2006/relationships" r:id="rId5"/>
            </a:graphicData>
          </a:graphic>
        </p:graphicFrame>
        <p:sp>
          <p:nvSpPr>
            <p:cNvPr id="52" name="四角形: 角を丸くする 51">
              <a:extLst>
                <a:ext uri="{FF2B5EF4-FFF2-40B4-BE49-F238E27FC236}">
                  <a16:creationId xmlns:a16="http://schemas.microsoft.com/office/drawing/2014/main" id="{04D3005A-94B3-426C-B350-401F5B125B9B}"/>
                </a:ext>
              </a:extLst>
            </p:cNvPr>
            <p:cNvSpPr/>
            <p:nvPr/>
          </p:nvSpPr>
          <p:spPr>
            <a:xfrm>
              <a:off x="5326561" y="1487670"/>
              <a:ext cx="3263597" cy="49943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000" dirty="0"/>
                <a:t>自動車依存</a:t>
              </a:r>
            </a:p>
          </p:txBody>
        </p:sp>
      </p:grpSp>
      <p:sp>
        <p:nvSpPr>
          <p:cNvPr id="30" name="タイトル 1"/>
          <p:cNvSpPr txBox="1">
            <a:spLocks/>
          </p:cNvSpPr>
          <p:nvPr/>
        </p:nvSpPr>
        <p:spPr>
          <a:xfrm>
            <a:off x="-3437895" y="5862026"/>
            <a:ext cx="16019785" cy="1003344"/>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600" b="1" dirty="0"/>
              <a:t>交通弱者の移動が困難</a:t>
            </a:r>
          </a:p>
        </p:txBody>
      </p:sp>
      <p:grpSp>
        <p:nvGrpSpPr>
          <p:cNvPr id="12" name="グループ化 11"/>
          <p:cNvGrpSpPr/>
          <p:nvPr/>
        </p:nvGrpSpPr>
        <p:grpSpPr>
          <a:xfrm>
            <a:off x="2976559" y="4967541"/>
            <a:ext cx="5361501" cy="605359"/>
            <a:chOff x="2976559" y="4967541"/>
            <a:chExt cx="5361501" cy="605359"/>
          </a:xfrm>
        </p:grpSpPr>
        <p:sp>
          <p:nvSpPr>
            <p:cNvPr id="32" name="正方形/長方形 31">
              <a:extLst>
                <a:ext uri="{FF2B5EF4-FFF2-40B4-BE49-F238E27FC236}">
                  <a16:creationId xmlns:a16="http://schemas.microsoft.com/office/drawing/2014/main" id="{33696CF4-3619-4C36-A7C0-1B3391717A80}"/>
                </a:ext>
              </a:extLst>
            </p:cNvPr>
            <p:cNvSpPr/>
            <p:nvPr/>
          </p:nvSpPr>
          <p:spPr>
            <a:xfrm>
              <a:off x="2976559" y="5027987"/>
              <a:ext cx="1960075" cy="54491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kumimoji="1" lang="ja-JP" altLang="en-US" sz="2000" b="1" dirty="0"/>
                <a:t>バス路線縮小</a:t>
              </a:r>
            </a:p>
          </p:txBody>
        </p:sp>
        <p:sp>
          <p:nvSpPr>
            <p:cNvPr id="33" name="正方形/長方形 32">
              <a:extLst>
                <a:ext uri="{FF2B5EF4-FFF2-40B4-BE49-F238E27FC236}">
                  <a16:creationId xmlns:a16="http://schemas.microsoft.com/office/drawing/2014/main" id="{33696CF4-3619-4C36-A7C0-1B3391717A80}"/>
                </a:ext>
              </a:extLst>
            </p:cNvPr>
            <p:cNvSpPr/>
            <p:nvPr/>
          </p:nvSpPr>
          <p:spPr>
            <a:xfrm>
              <a:off x="6504417" y="4967541"/>
              <a:ext cx="1833643" cy="54491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kumimoji="1" lang="ja-JP" altLang="en-US" sz="2000" b="1" dirty="0"/>
                <a:t>バス利用減少</a:t>
              </a:r>
            </a:p>
          </p:txBody>
        </p:sp>
        <p:sp>
          <p:nvSpPr>
            <p:cNvPr id="11" name="左右矢印 10"/>
            <p:cNvSpPr/>
            <p:nvPr/>
          </p:nvSpPr>
          <p:spPr>
            <a:xfrm>
              <a:off x="5134561" y="5063248"/>
              <a:ext cx="1113907" cy="391525"/>
            </a:xfrm>
            <a:prstGeom prst="leftRight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grpSp>
      <p:grpSp>
        <p:nvGrpSpPr>
          <p:cNvPr id="4" name="グループ化 3"/>
          <p:cNvGrpSpPr/>
          <p:nvPr/>
        </p:nvGrpSpPr>
        <p:grpSpPr>
          <a:xfrm>
            <a:off x="83823" y="3122096"/>
            <a:ext cx="4811667" cy="1138842"/>
            <a:chOff x="83823" y="3122096"/>
            <a:chExt cx="4811667" cy="1138842"/>
          </a:xfrm>
        </p:grpSpPr>
        <p:sp>
          <p:nvSpPr>
            <p:cNvPr id="26" name="角丸四角形吹き出し 19">
              <a:extLst>
                <a:ext uri="{FF2B5EF4-FFF2-40B4-BE49-F238E27FC236}">
                  <a16:creationId xmlns:a16="http://schemas.microsoft.com/office/drawing/2014/main" id="{27FB8DE3-02D0-4D95-8C65-1EF6F1BC0CEB}"/>
                </a:ext>
              </a:extLst>
            </p:cNvPr>
            <p:cNvSpPr/>
            <p:nvPr/>
          </p:nvSpPr>
          <p:spPr>
            <a:xfrm>
              <a:off x="3380318" y="3122096"/>
              <a:ext cx="1515172" cy="394306"/>
            </a:xfrm>
            <a:prstGeom prst="wedgeRoundRectCallout">
              <a:avLst>
                <a:gd name="adj1" fmla="val -68055"/>
                <a:gd name="adj2" fmla="val 140086"/>
                <a:gd name="adj3" fmla="val 16667"/>
              </a:avLst>
            </a:prstGeom>
            <a:effectLst>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n-US" altLang="ja-JP" sz="2000" dirty="0">
                  <a:solidFill>
                    <a:schemeClr val="tx1"/>
                  </a:solidFill>
                </a:rPr>
                <a:t>1~2</a:t>
              </a:r>
              <a:r>
                <a:rPr lang="ja-JP" altLang="en-US" sz="2000" dirty="0">
                  <a:solidFill>
                    <a:schemeClr val="tx1"/>
                  </a:solidFill>
                </a:rPr>
                <a:t>便</a:t>
              </a:r>
              <a:r>
                <a:rPr lang="en-US" altLang="ja-JP" sz="2000" dirty="0">
                  <a:solidFill>
                    <a:schemeClr val="tx1"/>
                  </a:solidFill>
                </a:rPr>
                <a:t>/</a:t>
              </a:r>
              <a:r>
                <a:rPr lang="ja-JP" altLang="en-US" sz="2000" dirty="0">
                  <a:solidFill>
                    <a:schemeClr val="tx1"/>
                  </a:solidFill>
                </a:rPr>
                <a:t>時</a:t>
              </a:r>
              <a:endParaRPr kumimoji="1" lang="ja-JP" altLang="en-US" sz="2000" dirty="0">
                <a:solidFill>
                  <a:schemeClr val="tx1"/>
                </a:solidFill>
              </a:endParaRPr>
            </a:p>
          </p:txBody>
        </p:sp>
        <p:sp>
          <p:nvSpPr>
            <p:cNvPr id="31" name="角丸四角形吹き出し 19">
              <a:extLst>
                <a:ext uri="{FF2B5EF4-FFF2-40B4-BE49-F238E27FC236}">
                  <a16:creationId xmlns:a16="http://schemas.microsoft.com/office/drawing/2014/main" id="{27FB8DE3-02D0-4D95-8C65-1EF6F1BC0CEB}"/>
                </a:ext>
              </a:extLst>
            </p:cNvPr>
            <p:cNvSpPr/>
            <p:nvPr/>
          </p:nvSpPr>
          <p:spPr>
            <a:xfrm>
              <a:off x="83823" y="3596304"/>
              <a:ext cx="1573511" cy="664634"/>
            </a:xfrm>
            <a:prstGeom prst="wedgeRoundRectCallout">
              <a:avLst>
                <a:gd name="adj1" fmla="val 30026"/>
                <a:gd name="adj2" fmla="val 146342"/>
                <a:gd name="adj3" fmla="val 16667"/>
              </a:avLst>
            </a:prstGeom>
            <a:effectLst>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ja-JP" altLang="en-US" sz="2000" b="1" dirty="0">
                  <a:solidFill>
                    <a:schemeClr val="tx1"/>
                  </a:solidFill>
                </a:rPr>
                <a:t>地区内</a:t>
              </a:r>
              <a:r>
                <a:rPr kumimoji="1" lang="ja-JP" altLang="en-US" sz="2000" b="1" dirty="0">
                  <a:solidFill>
                    <a:schemeClr val="tx1"/>
                  </a:solidFill>
                </a:rPr>
                <a:t>循環</a:t>
              </a:r>
              <a:endParaRPr kumimoji="1" lang="en-US" altLang="ja-JP" sz="2000" b="1" dirty="0">
                <a:solidFill>
                  <a:schemeClr val="tx1"/>
                </a:solidFill>
              </a:endParaRPr>
            </a:p>
            <a:p>
              <a:pPr algn="ctr"/>
              <a:r>
                <a:rPr kumimoji="1" lang="ja-JP" altLang="en-US" sz="2000" b="1" dirty="0">
                  <a:solidFill>
                    <a:schemeClr val="tx1"/>
                  </a:solidFill>
                </a:rPr>
                <a:t>路線不足</a:t>
              </a:r>
            </a:p>
          </p:txBody>
        </p:sp>
      </p:grpSp>
    </p:spTree>
    <p:extLst>
      <p:ext uri="{BB962C8B-B14F-4D97-AF65-F5344CB8AC3E}">
        <p14:creationId xmlns:p14="http://schemas.microsoft.com/office/powerpoint/2010/main" val="2137819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現状</a:t>
            </a:r>
          </a:p>
        </p:txBody>
      </p:sp>
      <p:pic>
        <p:nvPicPr>
          <p:cNvPr id="5" name="図プレースホルダー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1" b="411"/>
          <a:stretch>
            <a:fillRect/>
          </a:stretch>
        </p:blipFill>
        <p:spPr/>
      </p:pic>
      <p:sp>
        <p:nvSpPr>
          <p:cNvPr id="28" name="四角形: 角を丸くする 27">
            <a:extLst>
              <a:ext uri="{FF2B5EF4-FFF2-40B4-BE49-F238E27FC236}">
                <a16:creationId xmlns:a16="http://schemas.microsoft.com/office/drawing/2014/main" id="{C0C9BC39-93EF-4319-B0BB-9C199A557A83}"/>
              </a:ext>
            </a:extLst>
          </p:cNvPr>
          <p:cNvSpPr/>
          <p:nvPr/>
        </p:nvSpPr>
        <p:spPr>
          <a:xfrm>
            <a:off x="569702" y="1633320"/>
            <a:ext cx="4350317" cy="4660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400" dirty="0"/>
              <a:t>現状の交通弱者問題への対策</a:t>
            </a:r>
          </a:p>
        </p:txBody>
      </p:sp>
      <p:pic>
        <p:nvPicPr>
          <p:cNvPr id="25" name="図 24" descr="輸送 が含まれている画像&#10;&#10;自動的に生成された説明">
            <a:extLst>
              <a:ext uri="{FF2B5EF4-FFF2-40B4-BE49-F238E27FC236}">
                <a16:creationId xmlns:a16="http://schemas.microsoft.com/office/drawing/2014/main" id="{A37BE7AB-7FAB-4926-9B91-43CB23B07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03" y="2827773"/>
            <a:ext cx="3927316" cy="2068386"/>
          </a:xfrm>
          <a:prstGeom prst="rect">
            <a:avLst/>
          </a:prstGeom>
        </p:spPr>
      </p:pic>
      <p:sp>
        <p:nvSpPr>
          <p:cNvPr id="26" name="吹き出し: 四角形 57">
            <a:extLst>
              <a:ext uri="{FF2B5EF4-FFF2-40B4-BE49-F238E27FC236}">
                <a16:creationId xmlns:a16="http://schemas.microsoft.com/office/drawing/2014/main" id="{EF4770A7-F9ED-4BA5-8D5F-013FFC7FD954}"/>
              </a:ext>
            </a:extLst>
          </p:cNvPr>
          <p:cNvSpPr/>
          <p:nvPr/>
        </p:nvSpPr>
        <p:spPr>
          <a:xfrm>
            <a:off x="5014286" y="2496151"/>
            <a:ext cx="2970163" cy="752700"/>
          </a:xfrm>
          <a:prstGeom prst="wedgeRectCallout">
            <a:avLst>
              <a:gd name="adj1" fmla="val -50735"/>
              <a:gd name="adj2" fmla="val 97500"/>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2000" b="1" dirty="0">
                <a:solidFill>
                  <a:sysClr val="windowText" lastClr="000000"/>
                </a:solidFill>
              </a:rPr>
              <a:t>平日限定、</a:t>
            </a:r>
            <a:r>
              <a:rPr lang="en-US" altLang="ja-JP" sz="2000" b="1" dirty="0">
                <a:solidFill>
                  <a:sysClr val="windowText" lastClr="000000"/>
                </a:solidFill>
              </a:rPr>
              <a:t>16</a:t>
            </a:r>
            <a:r>
              <a:rPr lang="ja-JP" altLang="en-US" sz="2000" b="1" dirty="0">
                <a:solidFill>
                  <a:sysClr val="windowText" lastClr="000000"/>
                </a:solidFill>
              </a:rPr>
              <a:t>便</a:t>
            </a:r>
            <a:r>
              <a:rPr lang="en-US" altLang="ja-JP" sz="2000" b="1" dirty="0">
                <a:solidFill>
                  <a:sysClr val="windowText" lastClr="000000"/>
                </a:solidFill>
              </a:rPr>
              <a:t>/</a:t>
            </a:r>
            <a:r>
              <a:rPr lang="ja-JP" altLang="en-US" sz="2000" b="1" dirty="0">
                <a:solidFill>
                  <a:sysClr val="windowText" lastClr="000000"/>
                </a:solidFill>
              </a:rPr>
              <a:t>日</a:t>
            </a:r>
            <a:endParaRPr lang="en-US" altLang="ja-JP" sz="2000" b="1" dirty="0">
              <a:solidFill>
                <a:sysClr val="windowText" lastClr="000000"/>
              </a:solidFill>
            </a:endParaRPr>
          </a:p>
          <a:p>
            <a:pPr algn="ctr"/>
            <a:r>
              <a:rPr lang="ja-JP" altLang="en-US" sz="2000" b="1" dirty="0">
                <a:solidFill>
                  <a:sysClr val="windowText" lastClr="000000"/>
                </a:solidFill>
              </a:rPr>
              <a:t>「時間が合わない</a:t>
            </a:r>
            <a:r>
              <a:rPr lang="en-US" altLang="ja-JP" sz="2000" b="1" dirty="0">
                <a:solidFill>
                  <a:sysClr val="windowText" lastClr="000000"/>
                </a:solidFill>
              </a:rPr>
              <a:t>…</a:t>
            </a:r>
            <a:r>
              <a:rPr lang="ja-JP" altLang="en-US" sz="2000" b="1" dirty="0">
                <a:solidFill>
                  <a:sysClr val="windowText" lastClr="000000"/>
                </a:solidFill>
              </a:rPr>
              <a:t>」</a:t>
            </a:r>
            <a:endParaRPr lang="en-US" altLang="ja-JP" sz="2000" b="1" dirty="0">
              <a:solidFill>
                <a:sysClr val="windowText" lastClr="000000"/>
              </a:solidFill>
            </a:endParaRPr>
          </a:p>
        </p:txBody>
      </p:sp>
      <p:sp>
        <p:nvSpPr>
          <p:cNvPr id="34" name="正方形/長方形 33">
            <a:extLst>
              <a:ext uri="{FF2B5EF4-FFF2-40B4-BE49-F238E27FC236}">
                <a16:creationId xmlns:a16="http://schemas.microsoft.com/office/drawing/2014/main" id="{33696CF4-3619-4C36-A7C0-1B3391717A80}"/>
              </a:ext>
            </a:extLst>
          </p:cNvPr>
          <p:cNvSpPr/>
          <p:nvPr/>
        </p:nvSpPr>
        <p:spPr>
          <a:xfrm>
            <a:off x="4235780" y="4215709"/>
            <a:ext cx="4527177" cy="54491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en-US" altLang="ja-JP" sz="2000" b="1" dirty="0">
                <a:solidFill>
                  <a:sysClr val="windowText" lastClr="000000"/>
                </a:solidFill>
              </a:rPr>
              <a:t>1</a:t>
            </a:r>
            <a:r>
              <a:rPr kumimoji="1" lang="ja-JP" altLang="en-US" sz="2000" b="1" dirty="0">
                <a:solidFill>
                  <a:sysClr val="windowText" lastClr="000000"/>
                </a:solidFill>
              </a:rPr>
              <a:t>人あたり利用回数</a:t>
            </a:r>
            <a:r>
              <a:rPr kumimoji="1" lang="en-US" altLang="ja-JP" sz="2000" b="1" dirty="0">
                <a:solidFill>
                  <a:sysClr val="windowText" lastClr="000000"/>
                </a:solidFill>
              </a:rPr>
              <a:t>/</a:t>
            </a:r>
            <a:r>
              <a:rPr kumimoji="1" lang="ja-JP" altLang="en-US" sz="2000" b="1" dirty="0">
                <a:solidFill>
                  <a:sysClr val="windowText" lastClr="000000"/>
                </a:solidFill>
              </a:rPr>
              <a:t>年は減少傾向</a:t>
            </a:r>
          </a:p>
        </p:txBody>
      </p:sp>
      <p:sp>
        <p:nvSpPr>
          <p:cNvPr id="35" name="正方形/長方形 34">
            <a:extLst>
              <a:ext uri="{FF2B5EF4-FFF2-40B4-BE49-F238E27FC236}">
                <a16:creationId xmlns:a16="http://schemas.microsoft.com/office/drawing/2014/main" id="{33696CF4-3619-4C36-A7C0-1B3391717A80}"/>
              </a:ext>
            </a:extLst>
          </p:cNvPr>
          <p:cNvSpPr/>
          <p:nvPr/>
        </p:nvSpPr>
        <p:spPr>
          <a:xfrm>
            <a:off x="4235780" y="4866367"/>
            <a:ext cx="4527177" cy="54491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ja-JP" altLang="en-US" sz="2000" b="1" dirty="0">
                <a:solidFill>
                  <a:sysClr val="windowText" lastClr="000000"/>
                </a:solidFill>
              </a:rPr>
              <a:t>サービス拡大は市の負担が高く難しい</a:t>
            </a:r>
          </a:p>
        </p:txBody>
      </p:sp>
      <p:sp>
        <p:nvSpPr>
          <p:cNvPr id="12" name="タイトル 1"/>
          <p:cNvSpPr txBox="1">
            <a:spLocks/>
          </p:cNvSpPr>
          <p:nvPr/>
        </p:nvSpPr>
        <p:spPr>
          <a:xfrm>
            <a:off x="-3437895" y="5854656"/>
            <a:ext cx="16019785" cy="1003344"/>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4000" b="1" dirty="0"/>
              <a:t>のりあいタクシーの利便性が低い</a:t>
            </a:r>
          </a:p>
        </p:txBody>
      </p:sp>
    </p:spTree>
    <p:extLst>
      <p:ext uri="{BB962C8B-B14F-4D97-AF65-F5344CB8AC3E}">
        <p14:creationId xmlns:p14="http://schemas.microsoft.com/office/powerpoint/2010/main" val="1801692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施策</a:t>
            </a:r>
            <a:endParaRPr kumimoji="1" lang="ja-JP" altLang="en-US" dirty="0"/>
          </a:p>
        </p:txBody>
      </p:sp>
      <p:pic>
        <p:nvPicPr>
          <p:cNvPr id="5" name="図プレースホルダー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1" b="411"/>
          <a:stretch>
            <a:fillRect/>
          </a:stretch>
        </p:blipFill>
        <p:spPr/>
      </p:pic>
      <p:sp>
        <p:nvSpPr>
          <p:cNvPr id="10" name="矢印: ストライプ 30">
            <a:extLst>
              <a:ext uri="{FF2B5EF4-FFF2-40B4-BE49-F238E27FC236}">
                <a16:creationId xmlns:a16="http://schemas.microsoft.com/office/drawing/2014/main" id="{57B7716D-B296-426E-835F-6380A95B5324}"/>
              </a:ext>
            </a:extLst>
          </p:cNvPr>
          <p:cNvSpPr/>
          <p:nvPr/>
        </p:nvSpPr>
        <p:spPr>
          <a:xfrm>
            <a:off x="546119" y="4973047"/>
            <a:ext cx="6562725" cy="536826"/>
          </a:xfrm>
          <a:prstGeom prst="stripedRightArrow">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3200" b="1" dirty="0"/>
          </a:p>
        </p:txBody>
      </p:sp>
      <p:sp>
        <p:nvSpPr>
          <p:cNvPr id="11" name="四角形: 角を丸くする 25">
            <a:extLst>
              <a:ext uri="{FF2B5EF4-FFF2-40B4-BE49-F238E27FC236}">
                <a16:creationId xmlns:a16="http://schemas.microsoft.com/office/drawing/2014/main" id="{6D92DA37-4803-4C2E-B16D-DBA16DAB104E}"/>
              </a:ext>
            </a:extLst>
          </p:cNvPr>
          <p:cNvSpPr/>
          <p:nvPr/>
        </p:nvSpPr>
        <p:spPr>
          <a:xfrm>
            <a:off x="7108844" y="5026416"/>
            <a:ext cx="1849531" cy="740467"/>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2000" dirty="0"/>
              <a:t>ドライバー</a:t>
            </a:r>
            <a:endParaRPr kumimoji="1" lang="en-US" altLang="ja-JP" sz="2000" dirty="0"/>
          </a:p>
          <a:p>
            <a:pPr algn="ctr"/>
            <a:r>
              <a:rPr kumimoji="1" lang="ja-JP" altLang="en-US" sz="2000" dirty="0"/>
              <a:t>目的地</a:t>
            </a:r>
          </a:p>
        </p:txBody>
      </p:sp>
      <p:pic>
        <p:nvPicPr>
          <p:cNvPr id="15" name="図 14"/>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774762" y="4024875"/>
            <a:ext cx="876300" cy="876300"/>
          </a:xfrm>
          <a:prstGeom prst="rect">
            <a:avLst/>
          </a:prstGeom>
        </p:spPr>
      </p:pic>
      <p:sp>
        <p:nvSpPr>
          <p:cNvPr id="17" name="テキスト ボックス 16"/>
          <p:cNvSpPr txBox="1"/>
          <p:nvPr/>
        </p:nvSpPr>
        <p:spPr>
          <a:xfrm>
            <a:off x="217651" y="3487290"/>
            <a:ext cx="1515071" cy="400110"/>
          </a:xfrm>
          <a:prstGeom prst="rect">
            <a:avLst/>
          </a:prstGeom>
          <a:noFill/>
        </p:spPr>
        <p:txBody>
          <a:bodyPr wrap="square" rtlCol="0">
            <a:spAutoFit/>
          </a:bodyPr>
          <a:lstStyle/>
          <a:p>
            <a:r>
              <a:rPr kumimoji="1" lang="ja-JP" altLang="en-US" sz="2000" b="1" dirty="0"/>
              <a:t>一般市民</a:t>
            </a:r>
          </a:p>
        </p:txBody>
      </p:sp>
      <p:pic>
        <p:nvPicPr>
          <p:cNvPr id="13" name="図 12"/>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201750" y="4061496"/>
            <a:ext cx="844463" cy="844463"/>
          </a:xfrm>
          <a:prstGeom prst="rect">
            <a:avLst/>
          </a:prstGeom>
        </p:spPr>
      </p:pic>
      <p:sp>
        <p:nvSpPr>
          <p:cNvPr id="16" name="四角形: 角を丸くする 25">
            <a:extLst>
              <a:ext uri="{FF2B5EF4-FFF2-40B4-BE49-F238E27FC236}">
                <a16:creationId xmlns:a16="http://schemas.microsoft.com/office/drawing/2014/main" id="{6D92DA37-4803-4C2E-B16D-DBA16DAB104E}"/>
              </a:ext>
            </a:extLst>
          </p:cNvPr>
          <p:cNvSpPr/>
          <p:nvPr/>
        </p:nvSpPr>
        <p:spPr>
          <a:xfrm>
            <a:off x="5055817" y="4956982"/>
            <a:ext cx="1163109" cy="740467"/>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2000" dirty="0"/>
              <a:t>乗合者</a:t>
            </a:r>
            <a:endParaRPr kumimoji="1" lang="en-US" altLang="ja-JP" sz="2000" dirty="0"/>
          </a:p>
          <a:p>
            <a:pPr algn="ctr"/>
            <a:r>
              <a:rPr kumimoji="1" lang="ja-JP" altLang="en-US" sz="2000" dirty="0"/>
              <a:t>目的地</a:t>
            </a:r>
          </a:p>
        </p:txBody>
      </p:sp>
      <p:pic>
        <p:nvPicPr>
          <p:cNvPr id="19" name="図 18" descr="黒い背景と白い文字のロゴ&#10;&#10;自動的に生成された説明">
            <a:extLst>
              <a:ext uri="{FF2B5EF4-FFF2-40B4-BE49-F238E27FC236}">
                <a16:creationId xmlns:a16="http://schemas.microsoft.com/office/drawing/2014/main" id="{4093A17A-CEE9-4D56-9E3B-2113343C724A}"/>
              </a:ext>
            </a:extLst>
          </p:cNvPr>
          <p:cNvPicPr>
            <a:picLocks noChangeAspect="1"/>
          </p:cNvPicPr>
          <p:nvPr/>
        </p:nvPicPr>
        <p:blipFill>
          <a:blip r:embed="rId6">
            <a:duotone>
              <a:schemeClr val="accent6">
                <a:shade val="45000"/>
                <a:satMod val="135000"/>
              </a:schemeClr>
              <a:prstClr val="white"/>
            </a:duotone>
          </a:blip>
          <a:stretch>
            <a:fillRect/>
          </a:stretch>
        </p:blipFill>
        <p:spPr>
          <a:xfrm flipH="1">
            <a:off x="2185630" y="4082323"/>
            <a:ext cx="849421" cy="744184"/>
          </a:xfrm>
          <a:prstGeom prst="rect">
            <a:avLst/>
          </a:prstGeom>
        </p:spPr>
      </p:pic>
      <p:sp>
        <p:nvSpPr>
          <p:cNvPr id="21" name="テキスト ボックス 20"/>
          <p:cNvSpPr txBox="1"/>
          <p:nvPr/>
        </p:nvSpPr>
        <p:spPr>
          <a:xfrm>
            <a:off x="1864642" y="3459918"/>
            <a:ext cx="1515071" cy="400110"/>
          </a:xfrm>
          <a:prstGeom prst="rect">
            <a:avLst/>
          </a:prstGeom>
          <a:noFill/>
        </p:spPr>
        <p:txBody>
          <a:bodyPr wrap="square" rtlCol="0">
            <a:spAutoFit/>
          </a:bodyPr>
          <a:lstStyle/>
          <a:p>
            <a:r>
              <a:rPr kumimoji="1" lang="ja-JP" altLang="en-US" sz="2000" b="1" dirty="0"/>
              <a:t>乗合希望者</a:t>
            </a:r>
          </a:p>
        </p:txBody>
      </p:sp>
      <p:grpSp>
        <p:nvGrpSpPr>
          <p:cNvPr id="25" name="グループ化 24"/>
          <p:cNvGrpSpPr/>
          <p:nvPr/>
        </p:nvGrpSpPr>
        <p:grpSpPr>
          <a:xfrm>
            <a:off x="262857" y="4024875"/>
            <a:ext cx="1336347" cy="1319065"/>
            <a:chOff x="330528" y="4984529"/>
            <a:chExt cx="1336347" cy="1319065"/>
          </a:xfrm>
        </p:grpSpPr>
        <p:pic>
          <p:nvPicPr>
            <p:cNvPr id="7" name="図 6">
              <a:extLst>
                <a:ext uri="{FF2B5EF4-FFF2-40B4-BE49-F238E27FC236}">
                  <a16:creationId xmlns:a16="http://schemas.microsoft.com/office/drawing/2014/main" id="{E39E1D0F-71C6-4645-BB7F-C7D3EAF47C98}"/>
                </a:ext>
              </a:extLst>
            </p:cNvPr>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rightnessContrast bright="-20000"/>
                      </a14:imgEffect>
                    </a14:imgLayer>
                  </a14:imgProps>
                </a:ext>
              </a:extLst>
            </a:blip>
            <a:srcRect/>
            <a:stretch/>
          </p:blipFill>
          <p:spPr>
            <a:xfrm>
              <a:off x="330528" y="4984529"/>
              <a:ext cx="1336347" cy="1319065"/>
            </a:xfrm>
            <a:prstGeom prst="rect">
              <a:avLst/>
            </a:prstGeom>
          </p:spPr>
        </p:pic>
        <p:pic>
          <p:nvPicPr>
            <p:cNvPr id="8" name="図 7">
              <a:extLst>
                <a:ext uri="{FF2B5EF4-FFF2-40B4-BE49-F238E27FC236}">
                  <a16:creationId xmlns:a16="http://schemas.microsoft.com/office/drawing/2014/main" id="{2EC20674-4049-4E93-96E2-C810B21E0ABF}"/>
                </a:ext>
              </a:extLst>
            </p:cNvPr>
            <p:cNvPicPr>
              <a:picLocks noChangeAspect="1"/>
            </p:cNvPicPr>
            <p:nvPr/>
          </p:nvPicPr>
          <p:blipFill>
            <a:blip r:embed="rId9">
              <a:duotone>
                <a:schemeClr val="accent5">
                  <a:shade val="45000"/>
                  <a:satMod val="135000"/>
                </a:schemeClr>
                <a:prstClr val="white"/>
              </a:duotone>
            </a:blip>
            <a:srcRect/>
            <a:stretch/>
          </p:blipFill>
          <p:spPr>
            <a:xfrm>
              <a:off x="1215832" y="5099401"/>
              <a:ext cx="441344" cy="435636"/>
            </a:xfrm>
            <a:prstGeom prst="rect">
              <a:avLst/>
            </a:prstGeom>
          </p:spPr>
        </p:pic>
      </p:grpSp>
      <p:sp>
        <p:nvSpPr>
          <p:cNvPr id="30" name="正方形/長方形 29">
            <a:extLst>
              <a:ext uri="{FF2B5EF4-FFF2-40B4-BE49-F238E27FC236}">
                <a16:creationId xmlns:a16="http://schemas.microsoft.com/office/drawing/2014/main" id="{6A0BBFA7-658C-4D02-9C1D-3736291E9997}"/>
              </a:ext>
            </a:extLst>
          </p:cNvPr>
          <p:cNvSpPr/>
          <p:nvPr/>
        </p:nvSpPr>
        <p:spPr>
          <a:xfrm>
            <a:off x="2450778" y="5296710"/>
            <a:ext cx="834842" cy="3604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t>迎車</a:t>
            </a:r>
          </a:p>
        </p:txBody>
      </p:sp>
      <p:grpSp>
        <p:nvGrpSpPr>
          <p:cNvPr id="33" name="グループ化 32"/>
          <p:cNvGrpSpPr/>
          <p:nvPr/>
        </p:nvGrpSpPr>
        <p:grpSpPr>
          <a:xfrm>
            <a:off x="811475" y="2119996"/>
            <a:ext cx="2162399" cy="1258520"/>
            <a:chOff x="903531" y="3217125"/>
            <a:chExt cx="2162399" cy="1258520"/>
          </a:xfrm>
        </p:grpSpPr>
        <p:grpSp>
          <p:nvGrpSpPr>
            <p:cNvPr id="29" name="グループ化 28"/>
            <p:cNvGrpSpPr/>
            <p:nvPr/>
          </p:nvGrpSpPr>
          <p:grpSpPr>
            <a:xfrm>
              <a:off x="903531" y="3679415"/>
              <a:ext cx="2162399" cy="796230"/>
              <a:chOff x="284740" y="3226615"/>
              <a:chExt cx="2996315" cy="1196788"/>
            </a:xfrm>
          </p:grpSpPr>
          <p:sp>
            <p:nvSpPr>
              <p:cNvPr id="27" name="下カーブ矢印 26"/>
              <p:cNvSpPr/>
              <p:nvPr/>
            </p:nvSpPr>
            <p:spPr>
              <a:xfrm>
                <a:off x="1014675" y="3226615"/>
                <a:ext cx="2266380" cy="1196788"/>
              </a:xfrm>
              <a:prstGeom prst="curvedDownArrow">
                <a:avLst>
                  <a:gd name="adj1" fmla="val 8410"/>
                  <a:gd name="adj2" fmla="val 36966"/>
                  <a:gd name="adj3" fmla="val 2612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下カーブ矢印 27"/>
              <p:cNvSpPr/>
              <p:nvPr/>
            </p:nvSpPr>
            <p:spPr>
              <a:xfrm flipH="1">
                <a:off x="284740" y="3226615"/>
                <a:ext cx="2183022" cy="1196788"/>
              </a:xfrm>
              <a:prstGeom prst="curvedDownArrow">
                <a:avLst>
                  <a:gd name="adj1" fmla="val 8410"/>
                  <a:gd name="adj2" fmla="val 33577"/>
                  <a:gd name="adj3" fmla="val 25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2" name="正方形/長方形 31">
              <a:extLst>
                <a:ext uri="{FF2B5EF4-FFF2-40B4-BE49-F238E27FC236}">
                  <a16:creationId xmlns:a16="http://schemas.microsoft.com/office/drawing/2014/main" id="{6A0BBFA7-658C-4D02-9C1D-3736291E9997}"/>
                </a:ext>
              </a:extLst>
            </p:cNvPr>
            <p:cNvSpPr/>
            <p:nvPr/>
          </p:nvSpPr>
          <p:spPr>
            <a:xfrm>
              <a:off x="1240217" y="3217125"/>
              <a:ext cx="1478199" cy="36047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マッチング</a:t>
              </a:r>
            </a:p>
          </p:txBody>
        </p:sp>
      </p:grpSp>
      <p:sp>
        <p:nvSpPr>
          <p:cNvPr id="34" name="正方形/長方形 33">
            <a:extLst>
              <a:ext uri="{FF2B5EF4-FFF2-40B4-BE49-F238E27FC236}">
                <a16:creationId xmlns:a16="http://schemas.microsoft.com/office/drawing/2014/main" id="{01F7FD70-26CF-43BD-93E8-7A0AC2C313F4}"/>
              </a:ext>
            </a:extLst>
          </p:cNvPr>
          <p:cNvSpPr/>
          <p:nvPr/>
        </p:nvSpPr>
        <p:spPr>
          <a:xfrm>
            <a:off x="4962706" y="2035178"/>
            <a:ext cx="1083507" cy="530105"/>
          </a:xfrm>
          <a:prstGeom prst="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ja-JP" altLang="en-US" sz="2000" dirty="0"/>
              <a:t>事業者</a:t>
            </a:r>
          </a:p>
        </p:txBody>
      </p:sp>
      <p:sp>
        <p:nvSpPr>
          <p:cNvPr id="24" name="矢印: 上 98">
            <a:extLst>
              <a:ext uri="{FF2B5EF4-FFF2-40B4-BE49-F238E27FC236}">
                <a16:creationId xmlns:a16="http://schemas.microsoft.com/office/drawing/2014/main" id="{7D2C8D18-0ABF-496D-A1F1-E0E2EE165E3C}"/>
              </a:ext>
            </a:extLst>
          </p:cNvPr>
          <p:cNvSpPr/>
          <p:nvPr/>
        </p:nvSpPr>
        <p:spPr>
          <a:xfrm rot="20711410">
            <a:off x="5936253" y="2693957"/>
            <a:ext cx="277390" cy="1264490"/>
          </a:xfrm>
          <a:prstGeom prst="upArrow">
            <a:avLst>
              <a:gd name="adj1" fmla="val 19615"/>
              <a:gd name="adj2" fmla="val 7375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b="1" dirty="0"/>
          </a:p>
        </p:txBody>
      </p:sp>
      <p:sp>
        <p:nvSpPr>
          <p:cNvPr id="26" name="矢印: 上 99">
            <a:extLst>
              <a:ext uri="{FF2B5EF4-FFF2-40B4-BE49-F238E27FC236}">
                <a16:creationId xmlns:a16="http://schemas.microsoft.com/office/drawing/2014/main" id="{84231A0E-4F48-4FD6-9330-BF88F52EE370}"/>
              </a:ext>
            </a:extLst>
          </p:cNvPr>
          <p:cNvSpPr/>
          <p:nvPr/>
        </p:nvSpPr>
        <p:spPr>
          <a:xfrm rot="12064283">
            <a:off x="4789155" y="2677651"/>
            <a:ext cx="326417" cy="1222245"/>
          </a:xfrm>
          <a:prstGeom prst="upArrow">
            <a:avLst>
              <a:gd name="adj1" fmla="val 26942"/>
              <a:gd name="adj2" fmla="val 73757"/>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sz="3200" b="1" dirty="0"/>
          </a:p>
        </p:txBody>
      </p:sp>
      <p:grpSp>
        <p:nvGrpSpPr>
          <p:cNvPr id="4" name="グループ化 3"/>
          <p:cNvGrpSpPr/>
          <p:nvPr/>
        </p:nvGrpSpPr>
        <p:grpSpPr>
          <a:xfrm>
            <a:off x="5910036" y="2450592"/>
            <a:ext cx="953152" cy="842875"/>
            <a:chOff x="6107106" y="3094806"/>
            <a:chExt cx="953152" cy="842875"/>
          </a:xfrm>
        </p:grpSpPr>
        <p:pic>
          <p:nvPicPr>
            <p:cNvPr id="23" name="図 22" descr="挿絵 が含まれている画像&#10;&#10;自動的に生成された説明">
              <a:extLst>
                <a:ext uri="{FF2B5EF4-FFF2-40B4-BE49-F238E27FC236}">
                  <a16:creationId xmlns:a16="http://schemas.microsoft.com/office/drawing/2014/main" id="{F307A31A-DDE2-49F3-8E28-0DF22D1F5404}"/>
                </a:ext>
              </a:extLst>
            </p:cNvPr>
            <p:cNvPicPr>
              <a:picLocks noChangeAspect="1"/>
            </p:cNvPicPr>
            <p:nvPr/>
          </p:nvPicPr>
          <p:blipFill>
            <a:blip r:embed="rId10">
              <a:duotone>
                <a:schemeClr val="accent4">
                  <a:shade val="45000"/>
                  <a:satMod val="135000"/>
                </a:schemeClr>
                <a:prstClr val="white"/>
              </a:duotone>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6415996" y="3517734"/>
              <a:ext cx="425449" cy="419947"/>
            </a:xfrm>
            <a:prstGeom prst="rect">
              <a:avLst/>
            </a:prstGeom>
          </p:spPr>
        </p:pic>
        <p:sp>
          <p:nvSpPr>
            <p:cNvPr id="31" name="コンテンツ プレースホルダー 3">
              <a:extLst>
                <a:ext uri="{FF2B5EF4-FFF2-40B4-BE49-F238E27FC236}">
                  <a16:creationId xmlns:a16="http://schemas.microsoft.com/office/drawing/2014/main" id="{DEF2F69C-DE09-4AB1-B276-F9DCBFA713E5}"/>
                </a:ext>
              </a:extLst>
            </p:cNvPr>
            <p:cNvSpPr txBox="1">
              <a:spLocks/>
            </p:cNvSpPr>
            <p:nvPr/>
          </p:nvSpPr>
          <p:spPr>
            <a:xfrm>
              <a:off x="6107106" y="3094806"/>
              <a:ext cx="953152" cy="7042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None/>
              </a:pPr>
              <a:r>
                <a:rPr lang="ja-JP" altLang="en-US" sz="2000" dirty="0"/>
                <a:t>利用料</a:t>
              </a:r>
            </a:p>
          </p:txBody>
        </p:sp>
      </p:grpSp>
      <p:grpSp>
        <p:nvGrpSpPr>
          <p:cNvPr id="6" name="グループ化 5"/>
          <p:cNvGrpSpPr/>
          <p:nvPr/>
        </p:nvGrpSpPr>
        <p:grpSpPr>
          <a:xfrm>
            <a:off x="3172671" y="2516355"/>
            <a:ext cx="1920390" cy="902862"/>
            <a:chOff x="3228617" y="3131151"/>
            <a:chExt cx="1920390" cy="902862"/>
          </a:xfrm>
        </p:grpSpPr>
        <p:sp>
          <p:nvSpPr>
            <p:cNvPr id="36" name="コンテンツ プレースホルダー 3">
              <a:extLst>
                <a:ext uri="{FF2B5EF4-FFF2-40B4-BE49-F238E27FC236}">
                  <a16:creationId xmlns:a16="http://schemas.microsoft.com/office/drawing/2014/main" id="{B41B96FD-A815-4485-8152-15148C4A7CBD}"/>
                </a:ext>
              </a:extLst>
            </p:cNvPr>
            <p:cNvSpPr txBox="1">
              <a:spLocks/>
            </p:cNvSpPr>
            <p:nvPr/>
          </p:nvSpPr>
          <p:spPr>
            <a:xfrm>
              <a:off x="3228617" y="3131151"/>
              <a:ext cx="1920390" cy="5539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2000" dirty="0"/>
                <a:t>経費等の支給</a:t>
              </a:r>
              <a:r>
                <a:rPr lang="en-US" altLang="ja-JP" sz="1200" b="1" dirty="0"/>
                <a:t>※</a:t>
              </a:r>
              <a:endParaRPr lang="ja-JP" altLang="en-US" sz="2000" b="1" dirty="0"/>
            </a:p>
          </p:txBody>
        </p:sp>
        <p:pic>
          <p:nvPicPr>
            <p:cNvPr id="37" name="図 36" descr="挿絵 が含まれている画像&#10;&#10;自動的に生成された説明">
              <a:extLst>
                <a:ext uri="{FF2B5EF4-FFF2-40B4-BE49-F238E27FC236}">
                  <a16:creationId xmlns:a16="http://schemas.microsoft.com/office/drawing/2014/main" id="{588257F2-B737-4DE7-A59B-10BA6C3B394D}"/>
                </a:ext>
              </a:extLst>
            </p:cNvPr>
            <p:cNvPicPr>
              <a:picLocks noChangeAspect="1"/>
            </p:cNvPicPr>
            <p:nvPr/>
          </p:nvPicPr>
          <p:blipFill>
            <a:blip r:embed="rId10">
              <a:duotone>
                <a:schemeClr val="accent4">
                  <a:shade val="45000"/>
                  <a:satMod val="135000"/>
                </a:schemeClr>
                <a:prstClr val="white"/>
              </a:duotone>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4081702" y="3517734"/>
              <a:ext cx="523043" cy="516279"/>
            </a:xfrm>
            <a:prstGeom prst="rect">
              <a:avLst/>
            </a:prstGeom>
          </p:spPr>
        </p:pic>
      </p:grpSp>
      <p:pic>
        <p:nvPicPr>
          <p:cNvPr id="38" name="図 37" descr="黒い背景と白い文字のロゴ&#10;&#10;自動的に生成された説明">
            <a:extLst>
              <a:ext uri="{FF2B5EF4-FFF2-40B4-BE49-F238E27FC236}">
                <a16:creationId xmlns:a16="http://schemas.microsoft.com/office/drawing/2014/main" id="{C4EB31C6-8F62-4D58-A221-8513AA900010}"/>
              </a:ext>
            </a:extLst>
          </p:cNvPr>
          <p:cNvPicPr>
            <a:picLocks noChangeAspect="1"/>
          </p:cNvPicPr>
          <p:nvPr/>
        </p:nvPicPr>
        <p:blipFill>
          <a:blip r:embed="rId12"/>
          <a:stretch>
            <a:fillRect/>
          </a:stretch>
        </p:blipFill>
        <p:spPr>
          <a:xfrm>
            <a:off x="2861930" y="3825608"/>
            <a:ext cx="445555" cy="531957"/>
          </a:xfrm>
          <a:prstGeom prst="rect">
            <a:avLst/>
          </a:prstGeom>
        </p:spPr>
      </p:pic>
      <p:grpSp>
        <p:nvGrpSpPr>
          <p:cNvPr id="3" name="グループ化 2"/>
          <p:cNvGrpSpPr/>
          <p:nvPr/>
        </p:nvGrpSpPr>
        <p:grpSpPr>
          <a:xfrm>
            <a:off x="768672" y="3794792"/>
            <a:ext cx="785946" cy="578013"/>
            <a:chOff x="860728" y="4891921"/>
            <a:chExt cx="785946" cy="578013"/>
          </a:xfrm>
        </p:grpSpPr>
        <p:pic>
          <p:nvPicPr>
            <p:cNvPr id="39" name="図 38" descr="黒い背景と白い文字のロゴ&#10;&#10;自動的に生成された説明">
              <a:extLst>
                <a:ext uri="{FF2B5EF4-FFF2-40B4-BE49-F238E27FC236}">
                  <a16:creationId xmlns:a16="http://schemas.microsoft.com/office/drawing/2014/main" id="{C4EB31C6-8F62-4D58-A221-8513AA900010}"/>
                </a:ext>
              </a:extLst>
            </p:cNvPr>
            <p:cNvPicPr>
              <a:picLocks noChangeAspect="1"/>
            </p:cNvPicPr>
            <p:nvPr/>
          </p:nvPicPr>
          <p:blipFill>
            <a:blip r:embed="rId12"/>
            <a:stretch>
              <a:fillRect/>
            </a:stretch>
          </p:blipFill>
          <p:spPr>
            <a:xfrm flipH="1">
              <a:off x="860728" y="4915754"/>
              <a:ext cx="434543" cy="554180"/>
            </a:xfrm>
            <a:prstGeom prst="rect">
              <a:avLst/>
            </a:prstGeom>
          </p:spPr>
        </p:pic>
        <p:pic>
          <p:nvPicPr>
            <p:cNvPr id="40" name="図 39" descr="光 が含まれている画像&#10;&#10;自動的に生成された説明">
              <a:extLst>
                <a:ext uri="{FF2B5EF4-FFF2-40B4-BE49-F238E27FC236}">
                  <a16:creationId xmlns:a16="http://schemas.microsoft.com/office/drawing/2014/main" id="{3192A623-6F0E-4FC3-BF1F-27046A80105C}"/>
                </a:ext>
              </a:extLst>
            </p:cNvPr>
            <p:cNvPicPr>
              <a:picLocks noChangeAspect="1"/>
            </p:cNvPicPr>
            <p:nvPr/>
          </p:nvPicPr>
          <p:blipFill>
            <a:blip r:embed="rId13"/>
            <a:stretch>
              <a:fillRect/>
            </a:stretch>
          </p:blipFill>
          <p:spPr>
            <a:xfrm rot="547193">
              <a:off x="1340172" y="4891921"/>
              <a:ext cx="306502" cy="302539"/>
            </a:xfrm>
            <a:prstGeom prst="rect">
              <a:avLst/>
            </a:prstGeom>
          </p:spPr>
        </p:pic>
      </p:grpSp>
      <p:sp>
        <p:nvSpPr>
          <p:cNvPr id="9" name="正方形/長方形 8">
            <a:extLst>
              <a:ext uri="{FF2B5EF4-FFF2-40B4-BE49-F238E27FC236}">
                <a16:creationId xmlns:a16="http://schemas.microsoft.com/office/drawing/2014/main" id="{D2DA1774-0C11-4998-B715-AD3C2C30FFF6}"/>
              </a:ext>
            </a:extLst>
          </p:cNvPr>
          <p:cNvSpPr/>
          <p:nvPr/>
        </p:nvSpPr>
        <p:spPr>
          <a:xfrm>
            <a:off x="54351" y="16555"/>
            <a:ext cx="9010271" cy="215444"/>
          </a:xfrm>
          <a:prstGeom prst="rect">
            <a:avLst/>
          </a:prstGeom>
        </p:spPr>
        <p:txBody>
          <a:bodyPr wrap="square">
            <a:spAutoFit/>
          </a:bodyPr>
          <a:lstStyle/>
          <a:p>
            <a:r>
              <a:rPr lang="en-US" altLang="ja-JP" sz="800" dirty="0"/>
              <a:t>※</a:t>
            </a:r>
            <a:r>
              <a:rPr lang="ja-JP" altLang="en-US" sz="800" dirty="0"/>
              <a:t>「白タク問題」対応：</a:t>
            </a:r>
            <a:r>
              <a:rPr lang="en-US" altLang="ja-JP" sz="800" dirty="0"/>
              <a:t> (</a:t>
            </a:r>
            <a:r>
              <a:rPr lang="ja-JP" altLang="en-US" sz="800" dirty="0"/>
              <a:t>道路運送法</a:t>
            </a:r>
            <a:r>
              <a:rPr lang="en-US" altLang="ja-JP" sz="800" dirty="0"/>
              <a:t>)</a:t>
            </a:r>
            <a:r>
              <a:rPr lang="ja-JP" altLang="en-US" sz="800" dirty="0"/>
              <a:t>二種免許を持たない者は自家用車による有償運搬送ができない。運送行為に付随する費用</a:t>
            </a:r>
            <a:r>
              <a:rPr lang="en-US" altLang="ja-JP" sz="800" dirty="0"/>
              <a:t>(</a:t>
            </a:r>
            <a:r>
              <a:rPr lang="ja-JP" altLang="en-US" sz="800" dirty="0"/>
              <a:t>ガソリン費</a:t>
            </a:r>
            <a:r>
              <a:rPr lang="en-US" altLang="ja-JP" sz="800" dirty="0"/>
              <a:t>,</a:t>
            </a:r>
            <a:r>
              <a:rPr lang="ja-JP" altLang="en-US" sz="800" dirty="0"/>
              <a:t>駐車場代など</a:t>
            </a:r>
            <a:r>
              <a:rPr lang="en-US" altLang="ja-JP" sz="800" dirty="0"/>
              <a:t>)</a:t>
            </a:r>
            <a:r>
              <a:rPr lang="ja-JP" altLang="en-US" sz="800" dirty="0"/>
              <a:t>は「有償」の例外として認められる</a:t>
            </a:r>
          </a:p>
        </p:txBody>
      </p:sp>
      <p:sp>
        <p:nvSpPr>
          <p:cNvPr id="41" name="タイトル 1"/>
          <p:cNvSpPr txBox="1">
            <a:spLocks/>
          </p:cNvSpPr>
          <p:nvPr/>
        </p:nvSpPr>
        <p:spPr>
          <a:xfrm>
            <a:off x="-1" y="5869691"/>
            <a:ext cx="9143999" cy="1003344"/>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2800" b="1" dirty="0"/>
              <a:t>一般市民による自家用車を用いた相乗りサービス</a:t>
            </a:r>
          </a:p>
        </p:txBody>
      </p:sp>
      <p:sp>
        <p:nvSpPr>
          <p:cNvPr id="42" name="四角形: 角を丸くする 27">
            <a:extLst>
              <a:ext uri="{FF2B5EF4-FFF2-40B4-BE49-F238E27FC236}">
                <a16:creationId xmlns:a16="http://schemas.microsoft.com/office/drawing/2014/main" id="{C0C9BC39-93EF-4319-B0BB-9C199A557A83}"/>
              </a:ext>
            </a:extLst>
          </p:cNvPr>
          <p:cNvSpPr/>
          <p:nvPr/>
        </p:nvSpPr>
        <p:spPr>
          <a:xfrm>
            <a:off x="2610340" y="1432903"/>
            <a:ext cx="3965616" cy="576513"/>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3600" b="1" dirty="0"/>
              <a:t>ライドシェア</a:t>
            </a:r>
          </a:p>
        </p:txBody>
      </p:sp>
      <p:sp>
        <p:nvSpPr>
          <p:cNvPr id="43" name="吹き出し: 四角形 57">
            <a:extLst>
              <a:ext uri="{FF2B5EF4-FFF2-40B4-BE49-F238E27FC236}">
                <a16:creationId xmlns:a16="http://schemas.microsoft.com/office/drawing/2014/main" id="{75DF93A4-F2FF-4A9F-8A83-FF8EDC5B9E9F}"/>
              </a:ext>
            </a:extLst>
          </p:cNvPr>
          <p:cNvSpPr/>
          <p:nvPr/>
        </p:nvSpPr>
        <p:spPr>
          <a:xfrm>
            <a:off x="385922" y="527489"/>
            <a:ext cx="4426710" cy="1364510"/>
          </a:xfrm>
          <a:prstGeom prst="wedgeRectCallout">
            <a:avLst>
              <a:gd name="adj1" fmla="val 59444"/>
              <a:gd name="adj2" fmla="val 113019"/>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ysClr val="windowText" lastClr="000000"/>
                </a:solidFill>
              </a:rPr>
              <a:t>20km/140</a:t>
            </a:r>
            <a:r>
              <a:rPr lang="ja-JP" altLang="en-US" sz="2000" dirty="0">
                <a:solidFill>
                  <a:sysClr val="windowText" lastClr="000000"/>
                </a:solidFill>
              </a:rPr>
              <a:t>円と仮定</a:t>
            </a:r>
            <a:endParaRPr lang="en-US" altLang="ja-JP" sz="2000" dirty="0">
              <a:solidFill>
                <a:sysClr val="windowText" lastClr="000000"/>
              </a:solidFill>
            </a:endParaRPr>
          </a:p>
          <a:p>
            <a:pPr algn="ctr"/>
            <a:r>
              <a:rPr lang="ja-JP" altLang="en-US" sz="2000" dirty="0">
                <a:solidFill>
                  <a:sysClr val="windowText" lastClr="000000"/>
                </a:solidFill>
              </a:rPr>
              <a:t>おおつ野⇔荒川沖</a:t>
            </a:r>
            <a:r>
              <a:rPr lang="en-US" altLang="ja-JP" sz="2000" dirty="0">
                <a:solidFill>
                  <a:sysClr val="windowText" lastClr="000000"/>
                </a:solidFill>
              </a:rPr>
              <a:t>(</a:t>
            </a:r>
            <a:r>
              <a:rPr lang="ja-JP" altLang="en-US" sz="2000" dirty="0">
                <a:solidFill>
                  <a:sysClr val="windowText" lastClr="000000"/>
                </a:solidFill>
              </a:rPr>
              <a:t>約</a:t>
            </a:r>
            <a:r>
              <a:rPr lang="en-US" altLang="ja-JP" sz="2000" dirty="0">
                <a:solidFill>
                  <a:sysClr val="windowText" lastClr="000000"/>
                </a:solidFill>
              </a:rPr>
              <a:t>15km)</a:t>
            </a:r>
            <a:r>
              <a:rPr lang="ja-JP" altLang="en-US" sz="2000" dirty="0">
                <a:solidFill>
                  <a:sysClr val="windowText" lastClr="000000"/>
                </a:solidFill>
              </a:rPr>
              <a:t>の利用料</a:t>
            </a:r>
            <a:endParaRPr lang="en-US" altLang="ja-JP" sz="2000" dirty="0">
              <a:solidFill>
                <a:sysClr val="windowText" lastClr="000000"/>
              </a:solidFill>
            </a:endParaRPr>
          </a:p>
          <a:p>
            <a:pPr algn="ctr"/>
            <a:r>
              <a:rPr lang="ja-JP" altLang="en-US" sz="2000" dirty="0">
                <a:solidFill>
                  <a:sysClr val="windowText" lastClr="000000"/>
                </a:solidFill>
              </a:rPr>
              <a:t>➡ガソリン代</a:t>
            </a:r>
            <a:r>
              <a:rPr lang="en-US" altLang="ja-JP" sz="2000" dirty="0">
                <a:solidFill>
                  <a:sysClr val="windowText" lastClr="000000"/>
                </a:solidFill>
              </a:rPr>
              <a:t>105</a:t>
            </a:r>
            <a:r>
              <a:rPr lang="ja-JP" altLang="en-US" sz="2000" dirty="0">
                <a:solidFill>
                  <a:sysClr val="windowText" lastClr="000000"/>
                </a:solidFill>
              </a:rPr>
              <a:t>円</a:t>
            </a:r>
            <a:r>
              <a:rPr lang="en-US" altLang="ja-JP" sz="2000" dirty="0">
                <a:solidFill>
                  <a:sysClr val="windowText" lastClr="000000"/>
                </a:solidFill>
              </a:rPr>
              <a:t>+</a:t>
            </a:r>
            <a:r>
              <a:rPr lang="ja-JP" altLang="en-US" sz="2000" dirty="0">
                <a:solidFill>
                  <a:sysClr val="windowText" lastClr="000000"/>
                </a:solidFill>
              </a:rPr>
              <a:t>手数料</a:t>
            </a:r>
            <a:r>
              <a:rPr lang="en-US" altLang="ja-JP" sz="2000" dirty="0">
                <a:solidFill>
                  <a:sysClr val="windowText" lastClr="000000"/>
                </a:solidFill>
              </a:rPr>
              <a:t>330</a:t>
            </a:r>
            <a:r>
              <a:rPr lang="ja-JP" altLang="en-US" sz="2000" dirty="0">
                <a:solidFill>
                  <a:sysClr val="windowText" lastClr="000000"/>
                </a:solidFill>
              </a:rPr>
              <a:t>円</a:t>
            </a:r>
            <a:endParaRPr lang="en-US" altLang="ja-JP" sz="2000" dirty="0">
              <a:solidFill>
                <a:sysClr val="windowText" lastClr="000000"/>
              </a:solidFill>
            </a:endParaRPr>
          </a:p>
          <a:p>
            <a:pPr algn="ctr"/>
            <a:r>
              <a:rPr lang="en-US" altLang="ja-JP" sz="2000" dirty="0">
                <a:solidFill>
                  <a:sysClr val="windowText" lastClr="000000"/>
                </a:solidFill>
              </a:rPr>
              <a:t>=</a:t>
            </a:r>
            <a:r>
              <a:rPr lang="ja-JP" altLang="en-US" sz="2000" dirty="0">
                <a:solidFill>
                  <a:sysClr val="windowText" lastClr="000000"/>
                </a:solidFill>
              </a:rPr>
              <a:t>のりあいタクシーよりも安い</a:t>
            </a:r>
            <a:endParaRPr lang="en-US" altLang="ja-JP" sz="2000" dirty="0">
              <a:solidFill>
                <a:sysClr val="windowText" lastClr="000000"/>
              </a:solidFill>
            </a:endParaRPr>
          </a:p>
        </p:txBody>
      </p:sp>
    </p:spTree>
    <p:extLst>
      <p:ext uri="{BB962C8B-B14F-4D97-AF65-F5344CB8AC3E}">
        <p14:creationId xmlns:p14="http://schemas.microsoft.com/office/powerpoint/2010/main" val="41782073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2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2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20000">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2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20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20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20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20000">
                                          <p:cBhvr additive="base">
                                            <p:cTn id="15" dur="500" fill="hold"/>
                                            <p:tgtEl>
                                              <p:spTgt spid="19"/>
                                            </p:tgtEl>
                                            <p:attrNameLst>
                                              <p:attrName>ppt_x</p:attrName>
                                            </p:attrNameLst>
                                          </p:cBhvr>
                                          <p:tavLst>
                                            <p:tav tm="0">
                                              <p:val>
                                                <p:strVal val="#ppt_x"/>
                                              </p:val>
                                            </p:tav>
                                            <p:tav tm="100000">
                                              <p:val>
                                                <p:strVal val="#ppt_x"/>
                                              </p:val>
                                            </p:tav>
                                          </p:tavLst>
                                        </p:anim>
                                        <p:anim calcmode="lin" valueType="num" p14:bounceEnd="20000">
                                          <p:cBhvr additive="base">
                                            <p:cTn id="16" dur="500" fill="hold"/>
                                            <p:tgtEl>
                                              <p:spTgt spid="19"/>
                                            </p:tgtEl>
                                            <p:attrNameLst>
                                              <p:attrName>ppt_y</p:attrName>
                                            </p:attrNameLst>
                                          </p:cBhvr>
                                          <p:tavLst>
                                            <p:tav tm="0">
                                              <p:val>
                                                <p:strVal val="0-#ppt_h/2"/>
                                              </p:val>
                                            </p:tav>
                                            <p:tav tm="100000">
                                              <p:val>
                                                <p:strVal val="#ppt_y"/>
                                              </p:val>
                                            </p:tav>
                                          </p:tavLst>
                                        </p:anim>
                                      </p:childTnLst>
                                    </p:cTn>
                                  </p:par>
                                  <p:par>
                                    <p:cTn id="17" presetID="47" presetClass="entr" presetSubtype="0" fill="hold" grpId="0" nodeType="withEffect">
                                      <p:stCondLst>
                                        <p:cond delay="2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par>
                              <p:cTn id="22" fill="hold">
                                <p:stCondLst>
                                  <p:cond delay="7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25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250"/>
                                            <p:tgtEl>
                                              <p:spTgt spid="3"/>
                                            </p:tgtEl>
                                          </p:cBhvr>
                                        </p:animEffect>
                                      </p:childTnLst>
                                    </p:cTn>
                                  </p:par>
                                </p:childTnLst>
                              </p:cTn>
                            </p:par>
                            <p:par>
                              <p:cTn id="31" fill="hold">
                                <p:stCondLst>
                                  <p:cond delay="250"/>
                                </p:stCondLst>
                                <p:childTnLst>
                                  <p:par>
                                    <p:cTn id="32" presetID="10" presetClass="entr" presetSubtype="0"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25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mph" presetSubtype="0" repeatCount="2000" fill="hold" nodeType="clickEffect">
                                      <p:stCondLst>
                                        <p:cond delay="0"/>
                                      </p:stCondLst>
                                      <p:childTnLst>
                                        <p:animEffect transition="out" filter="fade">
                                          <p:cBhvr>
                                            <p:cTn id="38" dur="250" tmFilter="0, 0; .2, .5; .8, .5; 1, 0"/>
                                            <p:tgtEl>
                                              <p:spTgt spid="33"/>
                                            </p:tgtEl>
                                          </p:cBhvr>
                                        </p:animEffect>
                                        <p:animScale>
                                          <p:cBhvr>
                                            <p:cTn id="39" dur="125" autoRev="1" fill="hold"/>
                                            <p:tgtEl>
                                              <p:spTgt spid="33"/>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50"/>
                                            <p:tgtEl>
                                              <p:spTgt spid="33"/>
                                            </p:tgtEl>
                                          </p:cBhvr>
                                        </p:animEffect>
                                        <p:set>
                                          <p:cBhvr>
                                            <p:cTn id="44" dur="1" fill="hold">
                                              <p:stCondLst>
                                                <p:cond delay="249"/>
                                              </p:stCondLst>
                                            </p:cTn>
                                            <p:tgtEl>
                                              <p:spTgt spid="33"/>
                                            </p:tgtEl>
                                            <p:attrNameLst>
                                              <p:attrName>style.visibility</p:attrName>
                                            </p:attrNameLst>
                                          </p:cBhvr>
                                          <p:to>
                                            <p:strVal val="hidden"/>
                                          </p:to>
                                        </p:set>
                                      </p:childTnLst>
                                    </p:cTn>
                                  </p:par>
                                </p:childTnLst>
                              </p:cTn>
                            </p:par>
                            <p:par>
                              <p:cTn id="45" fill="hold">
                                <p:stCondLst>
                                  <p:cond delay="250"/>
                                </p:stCondLst>
                                <p:childTnLst>
                                  <p:par>
                                    <p:cTn id="46" presetID="42" presetClass="path" presetSubtype="0" accel="50000" decel="50000" fill="hold" nodeType="afterEffect">
                                      <p:stCondLst>
                                        <p:cond delay="0"/>
                                      </p:stCondLst>
                                      <p:childTnLst>
                                        <p:animMotion origin="layout" path="M 6.28837E-18 1.11111E-6 L 0.21909 0.00787 " pathEditMode="fixed" rAng="0" ptsTypes="AA">
                                          <p:cBhvr>
                                            <p:cTn id="47" dur="1000" fill="hold"/>
                                            <p:tgtEl>
                                              <p:spTgt spid="25"/>
                                            </p:tgtEl>
                                            <p:attrNameLst>
                                              <p:attrName>ppt_x</p:attrName>
                                              <p:attrName>ppt_y</p:attrName>
                                            </p:attrNameLst>
                                          </p:cBhvr>
                                          <p:rCtr x="11042" y="394"/>
                                        </p:animMotion>
                                      </p:childTnLst>
                                    </p:cTn>
                                  </p:par>
                                  <p:par>
                                    <p:cTn id="48" presetID="10" presetClass="exit" presetSubtype="0" fill="hold" nodeType="withEffect">
                                      <p:stCondLst>
                                        <p:cond delay="0"/>
                                      </p:stCondLst>
                                      <p:childTnLst>
                                        <p:animEffect transition="out" filter="fade">
                                          <p:cBhvr>
                                            <p:cTn id="49" dur="250"/>
                                            <p:tgtEl>
                                              <p:spTgt spid="38"/>
                                            </p:tgtEl>
                                          </p:cBhvr>
                                        </p:animEffect>
                                        <p:set>
                                          <p:cBhvr>
                                            <p:cTn id="50" dur="1" fill="hold">
                                              <p:stCondLst>
                                                <p:cond delay="249"/>
                                              </p:stCondLst>
                                            </p:cTn>
                                            <p:tgtEl>
                                              <p:spTgt spid="3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50"/>
                                            <p:tgtEl>
                                              <p:spTgt spid="3"/>
                                            </p:tgtEl>
                                          </p:cBhvr>
                                        </p:animEffect>
                                        <p:set>
                                          <p:cBhvr>
                                            <p:cTn id="53" dur="1" fill="hold">
                                              <p:stCondLst>
                                                <p:cond delay="249"/>
                                              </p:stCondLst>
                                            </p:cTn>
                                            <p:tgtEl>
                                              <p:spTgt spid="3"/>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300"/>
                                            <p:tgtEl>
                                              <p:spTgt spid="17"/>
                                            </p:tgtEl>
                                          </p:cBhvr>
                                        </p:animEffect>
                                        <p:set>
                                          <p:cBhvr>
                                            <p:cTn id="56" dur="1" fill="hold">
                                              <p:stCondLst>
                                                <p:cond delay="299"/>
                                              </p:stCondLst>
                                            </p:cTn>
                                            <p:tgtEl>
                                              <p:spTgt spid="1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250"/>
                                            <p:tgtEl>
                                              <p:spTgt spid="21"/>
                                            </p:tgtEl>
                                          </p:cBhvr>
                                        </p:animEffect>
                                        <p:set>
                                          <p:cBhvr>
                                            <p:cTn id="59" dur="1" fill="hold">
                                              <p:stCondLst>
                                                <p:cond delay="249"/>
                                              </p:stCondLst>
                                            </p:cTn>
                                            <p:tgtEl>
                                              <p:spTgt spid="21"/>
                                            </p:tgtEl>
                                            <p:attrNameLst>
                                              <p:attrName>style.visibility</p:attrName>
                                            </p:attrNameLst>
                                          </p:cBhvr>
                                          <p:to>
                                            <p:strVal val="hidden"/>
                                          </p:to>
                                        </p:set>
                                      </p:childTnLst>
                                    </p:cTn>
                                  </p:par>
                                  <p:par>
                                    <p:cTn id="60" presetID="53" presetClass="entr" presetSubtype="16" fill="hold" grpId="0" nodeType="withEffect">
                                      <p:stCondLst>
                                        <p:cond delay="750"/>
                                      </p:stCondLst>
                                      <p:childTnLst>
                                        <p:set>
                                          <p:cBhvr>
                                            <p:cTn id="61" dur="1" fill="hold">
                                              <p:stCondLst>
                                                <p:cond delay="0"/>
                                              </p:stCondLst>
                                            </p:cTn>
                                            <p:tgtEl>
                                              <p:spTgt spid="30"/>
                                            </p:tgtEl>
                                            <p:attrNameLst>
                                              <p:attrName>style.visibility</p:attrName>
                                            </p:attrNameLst>
                                          </p:cBhvr>
                                          <p:to>
                                            <p:strVal val="visible"/>
                                          </p:to>
                                        </p:set>
                                        <p:anim calcmode="lin" valueType="num">
                                          <p:cBhvr>
                                            <p:cTn id="62" dur="250" fill="hold"/>
                                            <p:tgtEl>
                                              <p:spTgt spid="30"/>
                                            </p:tgtEl>
                                            <p:attrNameLst>
                                              <p:attrName>ppt_w</p:attrName>
                                            </p:attrNameLst>
                                          </p:cBhvr>
                                          <p:tavLst>
                                            <p:tav tm="0">
                                              <p:val>
                                                <p:fltVal val="0"/>
                                              </p:val>
                                            </p:tav>
                                            <p:tav tm="100000">
                                              <p:val>
                                                <p:strVal val="#ppt_w"/>
                                              </p:val>
                                            </p:tav>
                                          </p:tavLst>
                                        </p:anim>
                                        <p:anim calcmode="lin" valueType="num">
                                          <p:cBhvr>
                                            <p:cTn id="63" dur="250" fill="hold"/>
                                            <p:tgtEl>
                                              <p:spTgt spid="30"/>
                                            </p:tgtEl>
                                            <p:attrNameLst>
                                              <p:attrName>ppt_h</p:attrName>
                                            </p:attrNameLst>
                                          </p:cBhvr>
                                          <p:tavLst>
                                            <p:tav tm="0">
                                              <p:val>
                                                <p:fltVal val="0"/>
                                              </p:val>
                                            </p:tav>
                                            <p:tav tm="100000">
                                              <p:val>
                                                <p:strVal val="#ppt_h"/>
                                              </p:val>
                                            </p:tav>
                                          </p:tavLst>
                                        </p:anim>
                                        <p:animEffect transition="in" filter="fade">
                                          <p:cBhvr>
                                            <p:cTn id="64" dur="25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21909 0.00787 L 0.39913 0.00648 " pathEditMode="relative" rAng="0" ptsTypes="AA">
                                          <p:cBhvr>
                                            <p:cTn id="68" dur="1000" fill="hold"/>
                                            <p:tgtEl>
                                              <p:spTgt spid="25"/>
                                            </p:tgtEl>
                                            <p:attrNameLst>
                                              <p:attrName>ppt_x</p:attrName>
                                              <p:attrName>ppt_y</p:attrName>
                                            </p:attrNameLst>
                                          </p:cBhvr>
                                          <p:rCtr x="8993" y="-69"/>
                                        </p:animMotion>
                                      </p:childTnLst>
                                    </p:cTn>
                                  </p:par>
                                  <p:par>
                                    <p:cTn id="69" presetID="42" presetClass="path" presetSubtype="0" accel="50000" decel="50000" fill="hold" nodeType="withEffect">
                                      <p:stCondLst>
                                        <p:cond delay="0"/>
                                      </p:stCondLst>
                                      <p:childTnLst>
                                        <p:animMotion origin="layout" path="M 3.33333E-6 0.00023 L 0.17309 -0.00116 " pathEditMode="relative" rAng="0" ptsTypes="AA">
                                          <p:cBhvr>
                                            <p:cTn id="70" dur="900" fill="hold"/>
                                            <p:tgtEl>
                                              <p:spTgt spid="19"/>
                                            </p:tgtEl>
                                            <p:attrNameLst>
                                              <p:attrName>ppt_x</p:attrName>
                                              <p:attrName>ppt_y</p:attrName>
                                            </p:attrNameLst>
                                          </p:cBhvr>
                                          <p:rCtr x="8646" y="-69"/>
                                        </p:animMotion>
                                      </p:childTnLst>
                                    </p:cTn>
                                  </p:par>
                                  <p:par>
                                    <p:cTn id="71" presetID="10" presetClass="exit" presetSubtype="0" fill="hold" grpId="1" nodeType="withEffect">
                                      <p:stCondLst>
                                        <p:cond delay="0"/>
                                      </p:stCondLst>
                                      <p:childTnLst>
                                        <p:animEffect transition="out" filter="fade">
                                          <p:cBhvr>
                                            <p:cTn id="72" dur="250"/>
                                            <p:tgtEl>
                                              <p:spTgt spid="30"/>
                                            </p:tgtEl>
                                          </p:cBhvr>
                                        </p:animEffect>
                                        <p:set>
                                          <p:cBhvr>
                                            <p:cTn id="73" dur="1" fill="hold">
                                              <p:stCondLst>
                                                <p:cond delay="249"/>
                                              </p:stCondLst>
                                            </p:cTn>
                                            <p:tgtEl>
                                              <p:spTgt spid="30"/>
                                            </p:tgtEl>
                                            <p:attrNameLst>
                                              <p:attrName>style.visibility</p:attrName>
                                            </p:attrNameLst>
                                          </p:cBhvr>
                                          <p:to>
                                            <p:strVal val="hidden"/>
                                          </p:to>
                                        </p:set>
                                      </p:childTnLst>
                                    </p:cTn>
                                  </p:par>
                                </p:childTnLst>
                              </p:cTn>
                            </p:par>
                            <p:par>
                              <p:cTn id="74" fill="hold">
                                <p:stCondLst>
                                  <p:cond delay="1000"/>
                                </p:stCondLst>
                                <p:childTnLst>
                                  <p:par>
                                    <p:cTn id="75" presetID="37" presetClass="path" presetSubtype="0" accel="50000" decel="50000" fill="hold" nodeType="afterEffect">
                                      <p:stCondLst>
                                        <p:cond delay="0"/>
                                      </p:stCondLst>
                                      <p:childTnLst>
                                        <p:animMotion origin="layout" path="M 0.17309 -0.00116 L 0.23541 -0.12037 C 0.24861 -0.14723 0.26805 -0.16111 0.28889 -0.16111 C 0.31215 -0.16111 0.33125 -0.14723 0.34461 -0.12037 L 0.40816 -0.00116 " pathEditMode="relative" rAng="0" ptsTypes="AAAAA">
                                          <p:cBhvr>
                                            <p:cTn id="76" dur="900" fill="hold"/>
                                            <p:tgtEl>
                                              <p:spTgt spid="19"/>
                                            </p:tgtEl>
                                            <p:attrNameLst>
                                              <p:attrName>ppt_x</p:attrName>
                                              <p:attrName>ppt_y</p:attrName>
                                            </p:attrNameLst>
                                          </p:cBhvr>
                                          <p:rCtr x="11753" y="-8009"/>
                                        </p:animMotion>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250"/>
                                            <p:tgtEl>
                                              <p:spTgt spid="24"/>
                                            </p:tgtEl>
                                          </p:cBhvr>
                                        </p:animEffect>
                                        <p:anim calcmode="lin" valueType="num">
                                          <p:cBhvr>
                                            <p:cTn id="82" dur="250" fill="hold"/>
                                            <p:tgtEl>
                                              <p:spTgt spid="24"/>
                                            </p:tgtEl>
                                            <p:attrNameLst>
                                              <p:attrName>ppt_x</p:attrName>
                                            </p:attrNameLst>
                                          </p:cBhvr>
                                          <p:tavLst>
                                            <p:tav tm="0">
                                              <p:val>
                                                <p:strVal val="#ppt_x"/>
                                              </p:val>
                                            </p:tav>
                                            <p:tav tm="100000">
                                              <p:val>
                                                <p:strVal val="#ppt_x"/>
                                              </p:val>
                                            </p:tav>
                                          </p:tavLst>
                                        </p:anim>
                                        <p:anim calcmode="lin" valueType="num">
                                          <p:cBhvr>
                                            <p:cTn id="83" dur="250" fill="hold"/>
                                            <p:tgtEl>
                                              <p:spTgt spid="24"/>
                                            </p:tgtEl>
                                            <p:attrNameLst>
                                              <p:attrName>ppt_y</p:attrName>
                                            </p:attrNameLst>
                                          </p:cBhvr>
                                          <p:tavLst>
                                            <p:tav tm="0">
                                              <p:val>
                                                <p:strVal val="#ppt_y+.1"/>
                                              </p:val>
                                            </p:tav>
                                            <p:tav tm="100000">
                                              <p:val>
                                                <p:strVal val="#ppt_y"/>
                                              </p:val>
                                            </p:tav>
                                          </p:tavLst>
                                        </p:anim>
                                      </p:childTnLst>
                                    </p:cTn>
                                  </p:par>
                                  <p:par>
                                    <p:cTn id="84" presetID="10" presetClass="entr" presetSubtype="0" fill="hold" grpId="0"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par>
                                    <p:cTn id="87" presetID="10" presetClass="entr" presetSubtype="0" fill="hold" nodeType="with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500"/>
                                            <p:tgtEl>
                                              <p:spTgt spid="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childTnLst>
                              </p:cTn>
                            </p:par>
                            <p:par>
                              <p:cTn id="93" fill="hold">
                                <p:stCondLst>
                                  <p:cond delay="500"/>
                                </p:stCondLst>
                                <p:childTnLst>
                                  <p:par>
                                    <p:cTn id="94" presetID="47" presetClass="entr" presetSubtype="0" fill="hold" grpId="0" nodeType="after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250"/>
                                            <p:tgtEl>
                                              <p:spTgt spid="26"/>
                                            </p:tgtEl>
                                          </p:cBhvr>
                                        </p:animEffect>
                                        <p:anim calcmode="lin" valueType="num">
                                          <p:cBhvr>
                                            <p:cTn id="97" dur="250" fill="hold"/>
                                            <p:tgtEl>
                                              <p:spTgt spid="26"/>
                                            </p:tgtEl>
                                            <p:attrNameLst>
                                              <p:attrName>ppt_x</p:attrName>
                                            </p:attrNameLst>
                                          </p:cBhvr>
                                          <p:tavLst>
                                            <p:tav tm="0">
                                              <p:val>
                                                <p:strVal val="#ppt_x"/>
                                              </p:val>
                                            </p:tav>
                                            <p:tav tm="100000">
                                              <p:val>
                                                <p:strVal val="#ppt_x"/>
                                              </p:val>
                                            </p:tav>
                                          </p:tavLst>
                                        </p:anim>
                                        <p:anim calcmode="lin" valueType="num">
                                          <p:cBhvr>
                                            <p:cTn id="98" dur="250" fill="hold"/>
                                            <p:tgtEl>
                                              <p:spTgt spid="26"/>
                                            </p:tgtEl>
                                            <p:attrNameLst>
                                              <p:attrName>ppt_y</p:attrName>
                                            </p:attrNameLst>
                                          </p:cBhvr>
                                          <p:tavLst>
                                            <p:tav tm="0">
                                              <p:val>
                                                <p:strVal val="#ppt_y-.1"/>
                                              </p:val>
                                            </p:tav>
                                            <p:tav tm="100000">
                                              <p:val>
                                                <p:strVal val="#ppt_y"/>
                                              </p:val>
                                            </p:tav>
                                          </p:tavLst>
                                        </p:anim>
                                      </p:childTnLst>
                                    </p:cTn>
                                  </p:par>
                                  <p:par>
                                    <p:cTn id="99" presetID="10" presetClass="entr" presetSubtype="0" fill="hold" nodeType="with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fade">
                                          <p:cBhvr>
                                            <p:cTn id="101" dur="250"/>
                                            <p:tgtEl>
                                              <p:spTgt spid="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6"/>
                                            </p:tgtEl>
                                          </p:cBhvr>
                                        </p:animEffect>
                                        <p:set>
                                          <p:cBhvr>
                                            <p:cTn id="109" dur="1" fill="hold">
                                              <p:stCondLst>
                                                <p:cond delay="499"/>
                                              </p:stCondLst>
                                            </p:cTn>
                                            <p:tgtEl>
                                              <p:spTgt spid="1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19"/>
                                            </p:tgtEl>
                                          </p:cBhvr>
                                        </p:animEffect>
                                        <p:set>
                                          <p:cBhvr>
                                            <p:cTn id="112" dur="1" fill="hold">
                                              <p:stCondLst>
                                                <p:cond delay="499"/>
                                              </p:stCondLst>
                                            </p:cTn>
                                            <p:tgtEl>
                                              <p:spTgt spid="19"/>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43"/>
                                            </p:tgtEl>
                                          </p:cBhvr>
                                        </p:animEffect>
                                        <p:set>
                                          <p:cBhvr>
                                            <p:cTn id="118" dur="1" fill="hold">
                                              <p:stCondLst>
                                                <p:cond delay="499"/>
                                              </p:stCondLst>
                                            </p:cTn>
                                            <p:tgtEl>
                                              <p:spTgt spid="43"/>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4"/>
                                            </p:tgtEl>
                                          </p:cBhvr>
                                        </p:animEffect>
                                        <p:set>
                                          <p:cBhvr>
                                            <p:cTn id="121" dur="1" fill="hold">
                                              <p:stCondLst>
                                                <p:cond delay="499"/>
                                              </p:stCondLst>
                                            </p:cTn>
                                            <p:tgtEl>
                                              <p:spTgt spid="4"/>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26"/>
                                            </p:tgtEl>
                                          </p:cBhvr>
                                        </p:animEffect>
                                        <p:set>
                                          <p:cBhvr>
                                            <p:cTn id="124" dur="1" fill="hold">
                                              <p:stCondLst>
                                                <p:cond delay="499"/>
                                              </p:stCondLst>
                                            </p:cTn>
                                            <p:tgtEl>
                                              <p:spTgt spid="26"/>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6"/>
                                            </p:tgtEl>
                                          </p:cBhvr>
                                        </p:animEffect>
                                        <p:set>
                                          <p:cBhvr>
                                            <p:cTn id="127" dur="1" fill="hold">
                                              <p:stCondLst>
                                                <p:cond delay="499"/>
                                              </p:stCondLst>
                                            </p:cTn>
                                            <p:tgtEl>
                                              <p:spTgt spid="6"/>
                                            </p:tgtEl>
                                            <p:attrNameLst>
                                              <p:attrName>style.visibility</p:attrName>
                                            </p:attrNameLst>
                                          </p:cBhvr>
                                          <p:to>
                                            <p:strVal val="hidden"/>
                                          </p:to>
                                        </p:set>
                                      </p:childTnLst>
                                    </p:cTn>
                                  </p:par>
                                </p:childTnLst>
                              </p:cTn>
                            </p:par>
                            <p:par>
                              <p:cTn id="128" fill="hold">
                                <p:stCondLst>
                                  <p:cond delay="500"/>
                                </p:stCondLst>
                                <p:childTnLst>
                                  <p:par>
                                    <p:cTn id="129" presetID="42" presetClass="path" presetSubtype="0" accel="50000" decel="50000" fill="hold" nodeType="afterEffect">
                                      <p:stCondLst>
                                        <p:cond delay="0"/>
                                      </p:stCondLst>
                                      <p:childTnLst>
                                        <p:animMotion origin="layout" path="M 0.39913 0.00648 L 0.6618 0.00648 " pathEditMode="relative" rAng="0" ptsTypes="AA">
                                          <p:cBhvr>
                                            <p:cTn id="130" dur="1000" fill="hold"/>
                                            <p:tgtEl>
                                              <p:spTgt spid="25"/>
                                            </p:tgtEl>
                                            <p:attrNameLst>
                                              <p:attrName>ppt_x</p:attrName>
                                              <p:attrName>ppt_y</p:attrName>
                                            </p:attrNameLst>
                                          </p:cBhvr>
                                          <p:rCtr x="13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16" grpId="1" animBg="1"/>
          <p:bldP spid="21" grpId="0"/>
          <p:bldP spid="21" grpId="1"/>
          <p:bldP spid="30" grpId="0" animBg="1"/>
          <p:bldP spid="30" grpId="1" animBg="1"/>
          <p:bldP spid="34" grpId="0" animBg="1"/>
          <p:bldP spid="24" grpId="0" animBg="1"/>
          <p:bldP spid="24" grpId="1" animBg="1"/>
          <p:bldP spid="26" grpId="0" animBg="1"/>
          <p:bldP spid="26" grpId="1" animBg="1"/>
          <p:bldP spid="43" grpId="0" animBg="1"/>
          <p:bldP spid="4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par>
                                    <p:cTn id="17" presetID="47" presetClass="entr" presetSubtype="0" fill="hold" grpId="0" nodeType="withEffect">
                                      <p:stCondLst>
                                        <p:cond delay="2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par>
                              <p:cTn id="22" fill="hold">
                                <p:stCondLst>
                                  <p:cond delay="7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25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250"/>
                                            <p:tgtEl>
                                              <p:spTgt spid="3"/>
                                            </p:tgtEl>
                                          </p:cBhvr>
                                        </p:animEffect>
                                      </p:childTnLst>
                                    </p:cTn>
                                  </p:par>
                                </p:childTnLst>
                              </p:cTn>
                            </p:par>
                            <p:par>
                              <p:cTn id="31" fill="hold">
                                <p:stCondLst>
                                  <p:cond delay="250"/>
                                </p:stCondLst>
                                <p:childTnLst>
                                  <p:par>
                                    <p:cTn id="32" presetID="10" presetClass="entr" presetSubtype="0"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25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mph" presetSubtype="0" repeatCount="2000" fill="hold" nodeType="clickEffect">
                                      <p:stCondLst>
                                        <p:cond delay="0"/>
                                      </p:stCondLst>
                                      <p:childTnLst>
                                        <p:animEffect transition="out" filter="fade">
                                          <p:cBhvr>
                                            <p:cTn id="38" dur="250" tmFilter="0, 0; .2, .5; .8, .5; 1, 0"/>
                                            <p:tgtEl>
                                              <p:spTgt spid="33"/>
                                            </p:tgtEl>
                                          </p:cBhvr>
                                        </p:animEffect>
                                        <p:animScale>
                                          <p:cBhvr>
                                            <p:cTn id="39" dur="125" autoRev="1" fill="hold"/>
                                            <p:tgtEl>
                                              <p:spTgt spid="33"/>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50"/>
                                            <p:tgtEl>
                                              <p:spTgt spid="33"/>
                                            </p:tgtEl>
                                          </p:cBhvr>
                                        </p:animEffect>
                                        <p:set>
                                          <p:cBhvr>
                                            <p:cTn id="44" dur="1" fill="hold">
                                              <p:stCondLst>
                                                <p:cond delay="249"/>
                                              </p:stCondLst>
                                            </p:cTn>
                                            <p:tgtEl>
                                              <p:spTgt spid="33"/>
                                            </p:tgtEl>
                                            <p:attrNameLst>
                                              <p:attrName>style.visibility</p:attrName>
                                            </p:attrNameLst>
                                          </p:cBhvr>
                                          <p:to>
                                            <p:strVal val="hidden"/>
                                          </p:to>
                                        </p:set>
                                      </p:childTnLst>
                                    </p:cTn>
                                  </p:par>
                                </p:childTnLst>
                              </p:cTn>
                            </p:par>
                            <p:par>
                              <p:cTn id="45" fill="hold">
                                <p:stCondLst>
                                  <p:cond delay="250"/>
                                </p:stCondLst>
                                <p:childTnLst>
                                  <p:par>
                                    <p:cTn id="46" presetID="42" presetClass="path" presetSubtype="0" accel="50000" decel="50000" fill="hold" nodeType="afterEffect">
                                      <p:stCondLst>
                                        <p:cond delay="0"/>
                                      </p:stCondLst>
                                      <p:childTnLst>
                                        <p:animMotion origin="layout" path="M 6.28837E-18 1.11111E-6 L 0.21909 0.00787 " pathEditMode="fixed" rAng="0" ptsTypes="AA">
                                          <p:cBhvr>
                                            <p:cTn id="47" dur="1000" fill="hold"/>
                                            <p:tgtEl>
                                              <p:spTgt spid="25"/>
                                            </p:tgtEl>
                                            <p:attrNameLst>
                                              <p:attrName>ppt_x</p:attrName>
                                              <p:attrName>ppt_y</p:attrName>
                                            </p:attrNameLst>
                                          </p:cBhvr>
                                          <p:rCtr x="11042" y="394"/>
                                        </p:animMotion>
                                      </p:childTnLst>
                                    </p:cTn>
                                  </p:par>
                                  <p:par>
                                    <p:cTn id="48" presetID="10" presetClass="exit" presetSubtype="0" fill="hold" nodeType="withEffect">
                                      <p:stCondLst>
                                        <p:cond delay="0"/>
                                      </p:stCondLst>
                                      <p:childTnLst>
                                        <p:animEffect transition="out" filter="fade">
                                          <p:cBhvr>
                                            <p:cTn id="49" dur="250"/>
                                            <p:tgtEl>
                                              <p:spTgt spid="38"/>
                                            </p:tgtEl>
                                          </p:cBhvr>
                                        </p:animEffect>
                                        <p:set>
                                          <p:cBhvr>
                                            <p:cTn id="50" dur="1" fill="hold">
                                              <p:stCondLst>
                                                <p:cond delay="249"/>
                                              </p:stCondLst>
                                            </p:cTn>
                                            <p:tgtEl>
                                              <p:spTgt spid="3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50"/>
                                            <p:tgtEl>
                                              <p:spTgt spid="3"/>
                                            </p:tgtEl>
                                          </p:cBhvr>
                                        </p:animEffect>
                                        <p:set>
                                          <p:cBhvr>
                                            <p:cTn id="53" dur="1" fill="hold">
                                              <p:stCondLst>
                                                <p:cond delay="249"/>
                                              </p:stCondLst>
                                            </p:cTn>
                                            <p:tgtEl>
                                              <p:spTgt spid="3"/>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300"/>
                                            <p:tgtEl>
                                              <p:spTgt spid="17"/>
                                            </p:tgtEl>
                                          </p:cBhvr>
                                        </p:animEffect>
                                        <p:set>
                                          <p:cBhvr>
                                            <p:cTn id="56" dur="1" fill="hold">
                                              <p:stCondLst>
                                                <p:cond delay="299"/>
                                              </p:stCondLst>
                                            </p:cTn>
                                            <p:tgtEl>
                                              <p:spTgt spid="1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250"/>
                                            <p:tgtEl>
                                              <p:spTgt spid="21"/>
                                            </p:tgtEl>
                                          </p:cBhvr>
                                        </p:animEffect>
                                        <p:set>
                                          <p:cBhvr>
                                            <p:cTn id="59" dur="1" fill="hold">
                                              <p:stCondLst>
                                                <p:cond delay="249"/>
                                              </p:stCondLst>
                                            </p:cTn>
                                            <p:tgtEl>
                                              <p:spTgt spid="21"/>
                                            </p:tgtEl>
                                            <p:attrNameLst>
                                              <p:attrName>style.visibility</p:attrName>
                                            </p:attrNameLst>
                                          </p:cBhvr>
                                          <p:to>
                                            <p:strVal val="hidden"/>
                                          </p:to>
                                        </p:set>
                                      </p:childTnLst>
                                    </p:cTn>
                                  </p:par>
                                  <p:par>
                                    <p:cTn id="60" presetID="53" presetClass="entr" presetSubtype="16" fill="hold" grpId="0" nodeType="withEffect">
                                      <p:stCondLst>
                                        <p:cond delay="750"/>
                                      </p:stCondLst>
                                      <p:childTnLst>
                                        <p:set>
                                          <p:cBhvr>
                                            <p:cTn id="61" dur="1" fill="hold">
                                              <p:stCondLst>
                                                <p:cond delay="0"/>
                                              </p:stCondLst>
                                            </p:cTn>
                                            <p:tgtEl>
                                              <p:spTgt spid="30"/>
                                            </p:tgtEl>
                                            <p:attrNameLst>
                                              <p:attrName>style.visibility</p:attrName>
                                            </p:attrNameLst>
                                          </p:cBhvr>
                                          <p:to>
                                            <p:strVal val="visible"/>
                                          </p:to>
                                        </p:set>
                                        <p:anim calcmode="lin" valueType="num">
                                          <p:cBhvr>
                                            <p:cTn id="62" dur="250" fill="hold"/>
                                            <p:tgtEl>
                                              <p:spTgt spid="30"/>
                                            </p:tgtEl>
                                            <p:attrNameLst>
                                              <p:attrName>ppt_w</p:attrName>
                                            </p:attrNameLst>
                                          </p:cBhvr>
                                          <p:tavLst>
                                            <p:tav tm="0">
                                              <p:val>
                                                <p:fltVal val="0"/>
                                              </p:val>
                                            </p:tav>
                                            <p:tav tm="100000">
                                              <p:val>
                                                <p:strVal val="#ppt_w"/>
                                              </p:val>
                                            </p:tav>
                                          </p:tavLst>
                                        </p:anim>
                                        <p:anim calcmode="lin" valueType="num">
                                          <p:cBhvr>
                                            <p:cTn id="63" dur="250" fill="hold"/>
                                            <p:tgtEl>
                                              <p:spTgt spid="30"/>
                                            </p:tgtEl>
                                            <p:attrNameLst>
                                              <p:attrName>ppt_h</p:attrName>
                                            </p:attrNameLst>
                                          </p:cBhvr>
                                          <p:tavLst>
                                            <p:tav tm="0">
                                              <p:val>
                                                <p:fltVal val="0"/>
                                              </p:val>
                                            </p:tav>
                                            <p:tav tm="100000">
                                              <p:val>
                                                <p:strVal val="#ppt_h"/>
                                              </p:val>
                                            </p:tav>
                                          </p:tavLst>
                                        </p:anim>
                                        <p:animEffect transition="in" filter="fade">
                                          <p:cBhvr>
                                            <p:cTn id="64" dur="25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21909 0.00787 L 0.39913 0.00648 " pathEditMode="relative" rAng="0" ptsTypes="AA">
                                          <p:cBhvr>
                                            <p:cTn id="68" dur="1000" fill="hold"/>
                                            <p:tgtEl>
                                              <p:spTgt spid="25"/>
                                            </p:tgtEl>
                                            <p:attrNameLst>
                                              <p:attrName>ppt_x</p:attrName>
                                              <p:attrName>ppt_y</p:attrName>
                                            </p:attrNameLst>
                                          </p:cBhvr>
                                          <p:rCtr x="8993" y="-69"/>
                                        </p:animMotion>
                                      </p:childTnLst>
                                    </p:cTn>
                                  </p:par>
                                  <p:par>
                                    <p:cTn id="69" presetID="42" presetClass="path" presetSubtype="0" accel="50000" decel="50000" fill="hold" nodeType="withEffect">
                                      <p:stCondLst>
                                        <p:cond delay="0"/>
                                      </p:stCondLst>
                                      <p:childTnLst>
                                        <p:animMotion origin="layout" path="M 3.33333E-6 0.00023 L 0.17309 -0.00116 " pathEditMode="relative" rAng="0" ptsTypes="AA">
                                          <p:cBhvr>
                                            <p:cTn id="70" dur="900" fill="hold"/>
                                            <p:tgtEl>
                                              <p:spTgt spid="19"/>
                                            </p:tgtEl>
                                            <p:attrNameLst>
                                              <p:attrName>ppt_x</p:attrName>
                                              <p:attrName>ppt_y</p:attrName>
                                            </p:attrNameLst>
                                          </p:cBhvr>
                                          <p:rCtr x="8646" y="-69"/>
                                        </p:animMotion>
                                      </p:childTnLst>
                                    </p:cTn>
                                  </p:par>
                                  <p:par>
                                    <p:cTn id="71" presetID="10" presetClass="exit" presetSubtype="0" fill="hold" grpId="1" nodeType="withEffect">
                                      <p:stCondLst>
                                        <p:cond delay="0"/>
                                      </p:stCondLst>
                                      <p:childTnLst>
                                        <p:animEffect transition="out" filter="fade">
                                          <p:cBhvr>
                                            <p:cTn id="72" dur="250"/>
                                            <p:tgtEl>
                                              <p:spTgt spid="30"/>
                                            </p:tgtEl>
                                          </p:cBhvr>
                                        </p:animEffect>
                                        <p:set>
                                          <p:cBhvr>
                                            <p:cTn id="73" dur="1" fill="hold">
                                              <p:stCondLst>
                                                <p:cond delay="249"/>
                                              </p:stCondLst>
                                            </p:cTn>
                                            <p:tgtEl>
                                              <p:spTgt spid="30"/>
                                            </p:tgtEl>
                                            <p:attrNameLst>
                                              <p:attrName>style.visibility</p:attrName>
                                            </p:attrNameLst>
                                          </p:cBhvr>
                                          <p:to>
                                            <p:strVal val="hidden"/>
                                          </p:to>
                                        </p:set>
                                      </p:childTnLst>
                                    </p:cTn>
                                  </p:par>
                                </p:childTnLst>
                              </p:cTn>
                            </p:par>
                            <p:par>
                              <p:cTn id="74" fill="hold">
                                <p:stCondLst>
                                  <p:cond delay="1000"/>
                                </p:stCondLst>
                                <p:childTnLst>
                                  <p:par>
                                    <p:cTn id="75" presetID="37" presetClass="path" presetSubtype="0" accel="50000" decel="50000" fill="hold" nodeType="afterEffect">
                                      <p:stCondLst>
                                        <p:cond delay="0"/>
                                      </p:stCondLst>
                                      <p:childTnLst>
                                        <p:animMotion origin="layout" path="M 0.17309 -0.00116 L 0.23541 -0.12037 C 0.24861 -0.14723 0.26805 -0.16111 0.28889 -0.16111 C 0.31215 -0.16111 0.33125 -0.14723 0.34461 -0.12037 L 0.40816 -0.00116 " pathEditMode="relative" rAng="0" ptsTypes="AAAAA">
                                          <p:cBhvr>
                                            <p:cTn id="76" dur="900" fill="hold"/>
                                            <p:tgtEl>
                                              <p:spTgt spid="19"/>
                                            </p:tgtEl>
                                            <p:attrNameLst>
                                              <p:attrName>ppt_x</p:attrName>
                                              <p:attrName>ppt_y</p:attrName>
                                            </p:attrNameLst>
                                          </p:cBhvr>
                                          <p:rCtr x="11753" y="-8009"/>
                                        </p:animMotion>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250"/>
                                            <p:tgtEl>
                                              <p:spTgt spid="24"/>
                                            </p:tgtEl>
                                          </p:cBhvr>
                                        </p:animEffect>
                                        <p:anim calcmode="lin" valueType="num">
                                          <p:cBhvr>
                                            <p:cTn id="82" dur="250" fill="hold"/>
                                            <p:tgtEl>
                                              <p:spTgt spid="24"/>
                                            </p:tgtEl>
                                            <p:attrNameLst>
                                              <p:attrName>ppt_x</p:attrName>
                                            </p:attrNameLst>
                                          </p:cBhvr>
                                          <p:tavLst>
                                            <p:tav tm="0">
                                              <p:val>
                                                <p:strVal val="#ppt_x"/>
                                              </p:val>
                                            </p:tav>
                                            <p:tav tm="100000">
                                              <p:val>
                                                <p:strVal val="#ppt_x"/>
                                              </p:val>
                                            </p:tav>
                                          </p:tavLst>
                                        </p:anim>
                                        <p:anim calcmode="lin" valueType="num">
                                          <p:cBhvr>
                                            <p:cTn id="83" dur="250" fill="hold"/>
                                            <p:tgtEl>
                                              <p:spTgt spid="24"/>
                                            </p:tgtEl>
                                            <p:attrNameLst>
                                              <p:attrName>ppt_y</p:attrName>
                                            </p:attrNameLst>
                                          </p:cBhvr>
                                          <p:tavLst>
                                            <p:tav tm="0">
                                              <p:val>
                                                <p:strVal val="#ppt_y+.1"/>
                                              </p:val>
                                            </p:tav>
                                            <p:tav tm="100000">
                                              <p:val>
                                                <p:strVal val="#ppt_y"/>
                                              </p:val>
                                            </p:tav>
                                          </p:tavLst>
                                        </p:anim>
                                      </p:childTnLst>
                                    </p:cTn>
                                  </p:par>
                                  <p:par>
                                    <p:cTn id="84" presetID="10" presetClass="entr" presetSubtype="0" fill="hold" grpId="0"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par>
                                    <p:cTn id="87" presetID="10" presetClass="entr" presetSubtype="0" fill="hold" nodeType="with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500"/>
                                            <p:tgtEl>
                                              <p:spTgt spid="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childTnLst>
                              </p:cTn>
                            </p:par>
                            <p:par>
                              <p:cTn id="93" fill="hold">
                                <p:stCondLst>
                                  <p:cond delay="500"/>
                                </p:stCondLst>
                                <p:childTnLst>
                                  <p:par>
                                    <p:cTn id="94" presetID="47" presetClass="entr" presetSubtype="0" fill="hold" grpId="0" nodeType="after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250"/>
                                            <p:tgtEl>
                                              <p:spTgt spid="26"/>
                                            </p:tgtEl>
                                          </p:cBhvr>
                                        </p:animEffect>
                                        <p:anim calcmode="lin" valueType="num">
                                          <p:cBhvr>
                                            <p:cTn id="97" dur="250" fill="hold"/>
                                            <p:tgtEl>
                                              <p:spTgt spid="26"/>
                                            </p:tgtEl>
                                            <p:attrNameLst>
                                              <p:attrName>ppt_x</p:attrName>
                                            </p:attrNameLst>
                                          </p:cBhvr>
                                          <p:tavLst>
                                            <p:tav tm="0">
                                              <p:val>
                                                <p:strVal val="#ppt_x"/>
                                              </p:val>
                                            </p:tav>
                                            <p:tav tm="100000">
                                              <p:val>
                                                <p:strVal val="#ppt_x"/>
                                              </p:val>
                                            </p:tav>
                                          </p:tavLst>
                                        </p:anim>
                                        <p:anim calcmode="lin" valueType="num">
                                          <p:cBhvr>
                                            <p:cTn id="98" dur="250" fill="hold"/>
                                            <p:tgtEl>
                                              <p:spTgt spid="26"/>
                                            </p:tgtEl>
                                            <p:attrNameLst>
                                              <p:attrName>ppt_y</p:attrName>
                                            </p:attrNameLst>
                                          </p:cBhvr>
                                          <p:tavLst>
                                            <p:tav tm="0">
                                              <p:val>
                                                <p:strVal val="#ppt_y-.1"/>
                                              </p:val>
                                            </p:tav>
                                            <p:tav tm="100000">
                                              <p:val>
                                                <p:strVal val="#ppt_y"/>
                                              </p:val>
                                            </p:tav>
                                          </p:tavLst>
                                        </p:anim>
                                      </p:childTnLst>
                                    </p:cTn>
                                  </p:par>
                                  <p:par>
                                    <p:cTn id="99" presetID="10" presetClass="entr" presetSubtype="0" fill="hold" nodeType="with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fade">
                                          <p:cBhvr>
                                            <p:cTn id="101" dur="250"/>
                                            <p:tgtEl>
                                              <p:spTgt spid="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6"/>
                                            </p:tgtEl>
                                          </p:cBhvr>
                                        </p:animEffect>
                                        <p:set>
                                          <p:cBhvr>
                                            <p:cTn id="109" dur="1" fill="hold">
                                              <p:stCondLst>
                                                <p:cond delay="499"/>
                                              </p:stCondLst>
                                            </p:cTn>
                                            <p:tgtEl>
                                              <p:spTgt spid="1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19"/>
                                            </p:tgtEl>
                                          </p:cBhvr>
                                        </p:animEffect>
                                        <p:set>
                                          <p:cBhvr>
                                            <p:cTn id="112" dur="1" fill="hold">
                                              <p:stCondLst>
                                                <p:cond delay="499"/>
                                              </p:stCondLst>
                                            </p:cTn>
                                            <p:tgtEl>
                                              <p:spTgt spid="19"/>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43"/>
                                            </p:tgtEl>
                                          </p:cBhvr>
                                        </p:animEffect>
                                        <p:set>
                                          <p:cBhvr>
                                            <p:cTn id="118" dur="1" fill="hold">
                                              <p:stCondLst>
                                                <p:cond delay="499"/>
                                              </p:stCondLst>
                                            </p:cTn>
                                            <p:tgtEl>
                                              <p:spTgt spid="43"/>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4"/>
                                            </p:tgtEl>
                                          </p:cBhvr>
                                        </p:animEffect>
                                        <p:set>
                                          <p:cBhvr>
                                            <p:cTn id="121" dur="1" fill="hold">
                                              <p:stCondLst>
                                                <p:cond delay="499"/>
                                              </p:stCondLst>
                                            </p:cTn>
                                            <p:tgtEl>
                                              <p:spTgt spid="4"/>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26"/>
                                            </p:tgtEl>
                                          </p:cBhvr>
                                        </p:animEffect>
                                        <p:set>
                                          <p:cBhvr>
                                            <p:cTn id="124" dur="1" fill="hold">
                                              <p:stCondLst>
                                                <p:cond delay="499"/>
                                              </p:stCondLst>
                                            </p:cTn>
                                            <p:tgtEl>
                                              <p:spTgt spid="26"/>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6"/>
                                            </p:tgtEl>
                                          </p:cBhvr>
                                        </p:animEffect>
                                        <p:set>
                                          <p:cBhvr>
                                            <p:cTn id="127" dur="1" fill="hold">
                                              <p:stCondLst>
                                                <p:cond delay="499"/>
                                              </p:stCondLst>
                                            </p:cTn>
                                            <p:tgtEl>
                                              <p:spTgt spid="6"/>
                                            </p:tgtEl>
                                            <p:attrNameLst>
                                              <p:attrName>style.visibility</p:attrName>
                                            </p:attrNameLst>
                                          </p:cBhvr>
                                          <p:to>
                                            <p:strVal val="hidden"/>
                                          </p:to>
                                        </p:set>
                                      </p:childTnLst>
                                    </p:cTn>
                                  </p:par>
                                </p:childTnLst>
                              </p:cTn>
                            </p:par>
                            <p:par>
                              <p:cTn id="128" fill="hold">
                                <p:stCondLst>
                                  <p:cond delay="500"/>
                                </p:stCondLst>
                                <p:childTnLst>
                                  <p:par>
                                    <p:cTn id="129" presetID="42" presetClass="path" presetSubtype="0" accel="50000" decel="50000" fill="hold" nodeType="afterEffect">
                                      <p:stCondLst>
                                        <p:cond delay="0"/>
                                      </p:stCondLst>
                                      <p:childTnLst>
                                        <p:animMotion origin="layout" path="M 0.39913 0.00648 L 0.6618 0.00648 " pathEditMode="relative" rAng="0" ptsTypes="AA">
                                          <p:cBhvr>
                                            <p:cTn id="130" dur="1000" fill="hold"/>
                                            <p:tgtEl>
                                              <p:spTgt spid="25"/>
                                            </p:tgtEl>
                                            <p:attrNameLst>
                                              <p:attrName>ppt_x</p:attrName>
                                              <p:attrName>ppt_y</p:attrName>
                                            </p:attrNameLst>
                                          </p:cBhvr>
                                          <p:rCtr x="13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16" grpId="1" animBg="1"/>
          <p:bldP spid="21" grpId="0"/>
          <p:bldP spid="21" grpId="1"/>
          <p:bldP spid="30" grpId="0" animBg="1"/>
          <p:bldP spid="30" grpId="1" animBg="1"/>
          <p:bldP spid="34" grpId="0" animBg="1"/>
          <p:bldP spid="24" grpId="0" animBg="1"/>
          <p:bldP spid="24" grpId="1" animBg="1"/>
          <p:bldP spid="26" grpId="0" animBg="1"/>
          <p:bldP spid="26" grpId="1" animBg="1"/>
          <p:bldP spid="43" grpId="0" animBg="1"/>
          <p:bldP spid="43"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施策</a:t>
            </a:r>
            <a:endParaRPr kumimoji="1" lang="ja-JP" altLang="en-US" dirty="0"/>
          </a:p>
        </p:txBody>
      </p:sp>
      <p:pic>
        <p:nvPicPr>
          <p:cNvPr id="5" name="図プレースホルダー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1" b="161"/>
          <a:stretch>
            <a:fillRect/>
          </a:stretch>
        </p:blipFill>
        <p:spPr/>
      </p:pic>
      <p:grpSp>
        <p:nvGrpSpPr>
          <p:cNvPr id="16" name="グループ化 15"/>
          <p:cNvGrpSpPr/>
          <p:nvPr/>
        </p:nvGrpSpPr>
        <p:grpSpPr>
          <a:xfrm>
            <a:off x="4612806" y="1537998"/>
            <a:ext cx="3061638" cy="2240840"/>
            <a:chOff x="3890835" y="3532461"/>
            <a:chExt cx="3441966" cy="1432187"/>
          </a:xfrm>
        </p:grpSpPr>
        <p:sp>
          <p:nvSpPr>
            <p:cNvPr id="17" name="角丸四角形 16"/>
            <p:cNvSpPr/>
            <p:nvPr/>
          </p:nvSpPr>
          <p:spPr>
            <a:xfrm>
              <a:off x="3890835" y="3789158"/>
              <a:ext cx="3441966" cy="1175490"/>
            </a:xfrm>
            <a:prstGeom prst="roundRect">
              <a:avLst>
                <a:gd name="adj" fmla="val 9321"/>
              </a:avLst>
            </a:prstGeom>
            <a:ln/>
          </p:spPr>
          <p:style>
            <a:lnRef idx="2">
              <a:schemeClr val="dk1"/>
            </a:lnRef>
            <a:fillRef idx="1">
              <a:schemeClr val="lt1"/>
            </a:fillRef>
            <a:effectRef idx="0">
              <a:schemeClr val="dk1"/>
            </a:effectRef>
            <a:fontRef idx="minor">
              <a:schemeClr val="dk1"/>
            </a:fontRef>
          </p:style>
          <p:txBody>
            <a:bodyPr rtlCol="0" anchor="t"/>
            <a:lstStyle/>
            <a:p>
              <a:pPr marL="285750" indent="-285750" algn="ctr">
                <a:buFont typeface="Arial" panose="020B0604020202020204" pitchFamily="34" charset="0"/>
                <a:buChar char="•"/>
              </a:pPr>
              <a:endParaRPr kumimoji="1" lang="ja-JP" altLang="en-US"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4311721" y="3532461"/>
              <a:ext cx="1072630" cy="304298"/>
            </a:xfrm>
            <a:prstGeom prst="rect">
              <a:avLst/>
            </a:prstGeom>
            <a:ln/>
          </p:spPr>
          <p:style>
            <a:lnRef idx="0">
              <a:schemeClr val="dk1"/>
            </a:lnRef>
            <a:fillRef idx="3">
              <a:schemeClr val="dk1"/>
            </a:fillRef>
            <a:effectRef idx="3">
              <a:schemeClr val="dk1"/>
            </a:effectRef>
            <a:fontRef idx="minor">
              <a:schemeClr val="lt1"/>
            </a:fontRef>
          </p:style>
          <p:txBody>
            <a:bodyPr wrap="none" rtlCol="0" anchor="ctr">
              <a:spAutoFit/>
            </a:bodyPr>
            <a:lstStyle/>
            <a:p>
              <a:pPr algn="ctr"/>
              <a:r>
                <a:rPr kumimoji="1" lang="ja-JP" altLang="en-US" sz="2000" dirty="0">
                  <a:latin typeface="メイリオ" panose="020B0604030504040204" pitchFamily="50" charset="-128"/>
                  <a:ea typeface="メイリオ" panose="020B0604030504040204" pitchFamily="50" charset="-128"/>
                </a:rPr>
                <a:t>土浦市</a:t>
              </a:r>
            </a:p>
          </p:txBody>
        </p:sp>
        <p:sp>
          <p:nvSpPr>
            <p:cNvPr id="42" name="テキスト ボックス 41">
              <a:extLst>
                <a:ext uri="{FF2B5EF4-FFF2-40B4-BE49-F238E27FC236}">
                  <a16:creationId xmlns:a16="http://schemas.microsoft.com/office/drawing/2014/main" id="{599AD4A8-198B-4D52-B3C0-7CFC0604F6DF}"/>
                </a:ext>
              </a:extLst>
            </p:cNvPr>
            <p:cNvSpPr txBox="1"/>
            <p:nvPr/>
          </p:nvSpPr>
          <p:spPr>
            <a:xfrm>
              <a:off x="5917746" y="3557017"/>
              <a:ext cx="1360973" cy="255722"/>
            </a:xfrm>
            <a:prstGeom prst="rect">
              <a:avLst/>
            </a:prstGeom>
            <a:ln/>
          </p:spPr>
          <p:style>
            <a:lnRef idx="0">
              <a:schemeClr val="dk1"/>
            </a:lnRef>
            <a:fillRef idx="3">
              <a:schemeClr val="dk1"/>
            </a:fillRef>
            <a:effectRef idx="3">
              <a:schemeClr val="dk1"/>
            </a:effectRef>
            <a:fontRef idx="minor">
              <a:schemeClr val="lt1"/>
            </a:fontRef>
          </p:style>
          <p:txBody>
            <a:bodyPr wrap="none" rtlCol="0" anchor="ctr">
              <a:spAutoFit/>
            </a:bodyPr>
            <a:lstStyle/>
            <a:p>
              <a:pPr algn="ctr"/>
              <a:r>
                <a:rPr kumimoji="1" lang="ja-JP" altLang="en-US" sz="2000" dirty="0">
                  <a:latin typeface="メイリオ" panose="020B0604030504040204" pitchFamily="50" charset="-128"/>
                  <a:ea typeface="メイリオ" panose="020B0604030504040204" pitchFamily="50" charset="-128"/>
                </a:rPr>
                <a:t>つくば市</a:t>
              </a:r>
            </a:p>
          </p:txBody>
        </p:sp>
      </p:grpSp>
      <p:grpSp>
        <p:nvGrpSpPr>
          <p:cNvPr id="36" name="グループ化 35"/>
          <p:cNvGrpSpPr/>
          <p:nvPr/>
        </p:nvGrpSpPr>
        <p:grpSpPr>
          <a:xfrm>
            <a:off x="1378191" y="1416168"/>
            <a:ext cx="2789334" cy="2114684"/>
            <a:chOff x="1515357" y="1469039"/>
            <a:chExt cx="2789334" cy="2056116"/>
          </a:xfrm>
        </p:grpSpPr>
        <p:grpSp>
          <p:nvGrpSpPr>
            <p:cNvPr id="12" name="グループ化 11"/>
            <p:cNvGrpSpPr/>
            <p:nvPr/>
          </p:nvGrpSpPr>
          <p:grpSpPr>
            <a:xfrm>
              <a:off x="1515357" y="1469039"/>
              <a:ext cx="2789334" cy="2056116"/>
              <a:chOff x="4909114" y="3118679"/>
              <a:chExt cx="2789334" cy="2185607"/>
            </a:xfrm>
          </p:grpSpPr>
          <p:sp>
            <p:nvSpPr>
              <p:cNvPr id="14" name="角丸四角形 13"/>
              <p:cNvSpPr/>
              <p:nvPr/>
            </p:nvSpPr>
            <p:spPr>
              <a:xfrm>
                <a:off x="4909114" y="3331256"/>
                <a:ext cx="2789334" cy="1973030"/>
              </a:xfrm>
              <a:prstGeom prst="roundRect">
                <a:avLst>
                  <a:gd name="adj" fmla="val 9321"/>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5033278" y="3118679"/>
                <a:ext cx="2492990" cy="400110"/>
              </a:xfrm>
              <a:prstGeom prst="rect">
                <a:avLst/>
              </a:prstGeom>
              <a:ln/>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ja-JP" altLang="en-US" sz="2000" dirty="0">
                    <a:latin typeface="メイリオ" panose="020B0604030504040204" pitchFamily="50" charset="-128"/>
                    <a:ea typeface="メイリオ" panose="020B0604030504040204" pitchFamily="50" charset="-128"/>
                  </a:rPr>
                  <a:t>ライドシェア事業者</a:t>
                </a:r>
              </a:p>
            </p:txBody>
          </p:sp>
        </p:grpSp>
        <p:grpSp>
          <p:nvGrpSpPr>
            <p:cNvPr id="22" name="グループ化 21"/>
            <p:cNvGrpSpPr/>
            <p:nvPr/>
          </p:nvGrpSpPr>
          <p:grpSpPr>
            <a:xfrm>
              <a:off x="1844169" y="1995087"/>
              <a:ext cx="2067233" cy="1072529"/>
              <a:chOff x="2212935" y="1928412"/>
              <a:chExt cx="2067233" cy="1072529"/>
            </a:xfrm>
          </p:grpSpPr>
          <p:pic>
            <p:nvPicPr>
              <p:cNvPr id="19" name="図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12935" y="2269182"/>
                <a:ext cx="632549" cy="632549"/>
              </a:xfrm>
              <a:prstGeom prst="rect">
                <a:avLst/>
              </a:prstGeom>
            </p:spPr>
          </p:pic>
          <p:pic>
            <p:nvPicPr>
              <p:cNvPr id="20" name="図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7234" y="2298007"/>
                <a:ext cx="702934" cy="702934"/>
              </a:xfrm>
              <a:prstGeom prst="rect">
                <a:avLst/>
              </a:prstGeom>
            </p:spPr>
          </p:pic>
          <p:pic>
            <p:nvPicPr>
              <p:cNvPr id="21" name="図 2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77355" y="1928412"/>
                <a:ext cx="607938" cy="607938"/>
              </a:xfrm>
              <a:prstGeom prst="rect">
                <a:avLst/>
              </a:prstGeom>
            </p:spPr>
          </p:pic>
        </p:grpSp>
      </p:grpSp>
      <p:grpSp>
        <p:nvGrpSpPr>
          <p:cNvPr id="35" name="グループ化 34"/>
          <p:cNvGrpSpPr/>
          <p:nvPr/>
        </p:nvGrpSpPr>
        <p:grpSpPr>
          <a:xfrm>
            <a:off x="3889531" y="3867633"/>
            <a:ext cx="4508184" cy="1830256"/>
            <a:chOff x="1869743" y="4701652"/>
            <a:chExt cx="4508184" cy="1830256"/>
          </a:xfrm>
        </p:grpSpPr>
        <p:grpSp>
          <p:nvGrpSpPr>
            <p:cNvPr id="23" name="グループ化 22"/>
            <p:cNvGrpSpPr/>
            <p:nvPr/>
          </p:nvGrpSpPr>
          <p:grpSpPr>
            <a:xfrm>
              <a:off x="1869743" y="4701652"/>
              <a:ext cx="4508184" cy="1800018"/>
              <a:chOff x="4115127" y="3482665"/>
              <a:chExt cx="2981311" cy="2429472"/>
            </a:xfrm>
          </p:grpSpPr>
          <p:sp>
            <p:nvSpPr>
              <p:cNvPr id="24" name="角丸四角形 23"/>
              <p:cNvSpPr/>
              <p:nvPr/>
            </p:nvSpPr>
            <p:spPr>
              <a:xfrm>
                <a:off x="4115127" y="3900564"/>
                <a:ext cx="2981311" cy="2011573"/>
              </a:xfrm>
              <a:prstGeom prst="roundRect">
                <a:avLst>
                  <a:gd name="adj" fmla="val 9321"/>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25" name="テキスト ボックス 24"/>
              <p:cNvSpPr txBox="1"/>
              <p:nvPr/>
            </p:nvSpPr>
            <p:spPr>
              <a:xfrm>
                <a:off x="5324394" y="3482665"/>
                <a:ext cx="461348" cy="540026"/>
              </a:xfrm>
              <a:prstGeom prst="rect">
                <a:avLst/>
              </a:prstGeom>
              <a:ln/>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ja-JP" altLang="en-US" sz="2000" dirty="0">
                    <a:latin typeface="メイリオ" panose="020B0604030504040204" pitchFamily="50" charset="-128"/>
                    <a:ea typeface="メイリオ" panose="020B0604030504040204" pitchFamily="50" charset="-128"/>
                  </a:rPr>
                  <a:t>市民</a:t>
                </a:r>
              </a:p>
            </p:txBody>
          </p:sp>
        </p:grpSp>
        <p:pic>
          <p:nvPicPr>
            <p:cNvPr id="26" name="図 25">
              <a:extLst>
                <a:ext uri="{FF2B5EF4-FFF2-40B4-BE49-F238E27FC236}">
                  <a16:creationId xmlns:a16="http://schemas.microsoft.com/office/drawing/2014/main" id="{C7C6876E-6892-4D2B-8870-573C29A28CBC}"/>
                </a:ext>
              </a:extLst>
            </p:cNvPr>
            <p:cNvPicPr>
              <a:picLocks noChangeAspect="1"/>
            </p:cNvPicPr>
            <p:nvPr/>
          </p:nvPicPr>
          <p:blipFill>
            <a:blip r:embed="rId7">
              <a:duotone>
                <a:schemeClr val="accent6">
                  <a:shade val="45000"/>
                  <a:satMod val="135000"/>
                </a:schemeClr>
                <a:prstClr val="white"/>
              </a:duotone>
            </a:blip>
            <a:stretch>
              <a:fillRect/>
            </a:stretch>
          </p:blipFill>
          <p:spPr>
            <a:xfrm>
              <a:off x="5206674" y="5178966"/>
              <a:ext cx="936951" cy="904964"/>
            </a:xfrm>
            <a:prstGeom prst="rect">
              <a:avLst/>
            </a:prstGeom>
          </p:spPr>
        </p:pic>
        <p:pic>
          <p:nvPicPr>
            <p:cNvPr id="27" name="図 26" descr="黒い背景と白い文字のロゴ&#10;&#10;自動的に生成された説明">
              <a:extLst>
                <a:ext uri="{FF2B5EF4-FFF2-40B4-BE49-F238E27FC236}">
                  <a16:creationId xmlns:a16="http://schemas.microsoft.com/office/drawing/2014/main" id="{4093A17A-CEE9-4D56-9E3B-2113343C724A}"/>
                </a:ext>
              </a:extLst>
            </p:cNvPr>
            <p:cNvPicPr>
              <a:picLocks noChangeAspect="1"/>
            </p:cNvPicPr>
            <p:nvPr/>
          </p:nvPicPr>
          <p:blipFill>
            <a:blip r:embed="rId8">
              <a:duotone>
                <a:schemeClr val="accent6">
                  <a:shade val="45000"/>
                  <a:satMod val="135000"/>
                </a:schemeClr>
                <a:prstClr val="white"/>
              </a:duotone>
            </a:blip>
            <a:stretch>
              <a:fillRect/>
            </a:stretch>
          </p:blipFill>
          <p:spPr>
            <a:xfrm flipH="1">
              <a:off x="4614955" y="5280698"/>
              <a:ext cx="916819" cy="803232"/>
            </a:xfrm>
            <a:prstGeom prst="rect">
              <a:avLst/>
            </a:prstGeom>
          </p:spPr>
        </p:pic>
        <p:grpSp>
          <p:nvGrpSpPr>
            <p:cNvPr id="28" name="グループ化 27"/>
            <p:cNvGrpSpPr/>
            <p:nvPr/>
          </p:nvGrpSpPr>
          <p:grpSpPr>
            <a:xfrm>
              <a:off x="2141347" y="5101761"/>
              <a:ext cx="1448884" cy="1430147"/>
              <a:chOff x="1460500" y="4697173"/>
              <a:chExt cx="1942906" cy="1917780"/>
            </a:xfrm>
          </p:grpSpPr>
          <p:pic>
            <p:nvPicPr>
              <p:cNvPr id="29" name="図 28">
                <a:extLst>
                  <a:ext uri="{FF2B5EF4-FFF2-40B4-BE49-F238E27FC236}">
                    <a16:creationId xmlns:a16="http://schemas.microsoft.com/office/drawing/2014/main" id="{E39E1D0F-71C6-4645-BB7F-C7D3EAF47C98}"/>
                  </a:ext>
                </a:extLst>
              </p:cNvPr>
              <p:cNvPicPr>
                <a:picLocks noChangeAspect="1"/>
              </p:cNvPicPr>
              <p:nvPr/>
            </p:nvPicPr>
            <p:blipFill>
              <a:blip r:embed="rId9"/>
              <a:srcRect/>
              <a:stretch/>
            </p:blipFill>
            <p:spPr>
              <a:xfrm>
                <a:off x="1460500" y="4697173"/>
                <a:ext cx="1942906" cy="1917780"/>
              </a:xfrm>
              <a:prstGeom prst="rect">
                <a:avLst/>
              </a:prstGeom>
            </p:spPr>
          </p:pic>
          <p:pic>
            <p:nvPicPr>
              <p:cNvPr id="30" name="図 29">
                <a:extLst>
                  <a:ext uri="{FF2B5EF4-FFF2-40B4-BE49-F238E27FC236}">
                    <a16:creationId xmlns:a16="http://schemas.microsoft.com/office/drawing/2014/main" id="{2EC20674-4049-4E93-96E2-C810B21E0ABF}"/>
                  </a:ext>
                </a:extLst>
              </p:cNvPr>
              <p:cNvPicPr>
                <a:picLocks noChangeAspect="1"/>
              </p:cNvPicPr>
              <p:nvPr/>
            </p:nvPicPr>
            <p:blipFill>
              <a:blip r:embed="rId10">
                <a:duotone>
                  <a:schemeClr val="accent5">
                    <a:shade val="45000"/>
                    <a:satMod val="135000"/>
                  </a:schemeClr>
                  <a:prstClr val="white"/>
                </a:duotone>
              </a:blip>
              <a:srcRect/>
              <a:stretch/>
            </p:blipFill>
            <p:spPr>
              <a:xfrm>
                <a:off x="2747637" y="4864184"/>
                <a:ext cx="641667" cy="633369"/>
              </a:xfrm>
              <a:prstGeom prst="rect">
                <a:avLst/>
              </a:prstGeom>
            </p:spPr>
          </p:pic>
        </p:grpSp>
      </p:grpSp>
      <p:sp>
        <p:nvSpPr>
          <p:cNvPr id="31" name="テキスト ボックス 30"/>
          <p:cNvSpPr txBox="1"/>
          <p:nvPr/>
        </p:nvSpPr>
        <p:spPr>
          <a:xfrm>
            <a:off x="4182834" y="5294426"/>
            <a:ext cx="1515071" cy="400110"/>
          </a:xfrm>
          <a:prstGeom prst="rect">
            <a:avLst/>
          </a:prstGeom>
          <a:noFill/>
        </p:spPr>
        <p:txBody>
          <a:bodyPr wrap="square" rtlCol="0">
            <a:spAutoFit/>
          </a:bodyPr>
          <a:lstStyle/>
          <a:p>
            <a:r>
              <a:rPr kumimoji="1" lang="ja-JP" altLang="en-US" sz="2000" b="1" dirty="0"/>
              <a:t>ドライバー</a:t>
            </a:r>
          </a:p>
        </p:txBody>
      </p:sp>
      <p:sp>
        <p:nvSpPr>
          <p:cNvPr id="32" name="テキスト ボックス 31"/>
          <p:cNvSpPr txBox="1"/>
          <p:nvPr/>
        </p:nvSpPr>
        <p:spPr>
          <a:xfrm>
            <a:off x="6794026" y="5245218"/>
            <a:ext cx="1515071" cy="400110"/>
          </a:xfrm>
          <a:prstGeom prst="rect">
            <a:avLst/>
          </a:prstGeom>
          <a:noFill/>
        </p:spPr>
        <p:txBody>
          <a:bodyPr wrap="square" rtlCol="0">
            <a:spAutoFit/>
          </a:bodyPr>
          <a:lstStyle/>
          <a:p>
            <a:r>
              <a:rPr kumimoji="1" lang="ja-JP" altLang="en-US" sz="2000" b="1" dirty="0"/>
              <a:t>乗合希望者</a:t>
            </a:r>
          </a:p>
        </p:txBody>
      </p:sp>
      <p:sp>
        <p:nvSpPr>
          <p:cNvPr id="34" name="タイトル 1"/>
          <p:cNvSpPr txBox="1">
            <a:spLocks/>
          </p:cNvSpPr>
          <p:nvPr/>
        </p:nvSpPr>
        <p:spPr>
          <a:xfrm>
            <a:off x="-110694" y="5854656"/>
            <a:ext cx="9365383" cy="1003344"/>
          </a:xfrm>
          <a:prstGeom prst="rect">
            <a:avLst/>
          </a:prstGeom>
          <a:solidFill>
            <a:schemeClr val="bg1">
              <a:lumMod val="50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200" b="1" dirty="0"/>
              <a:t>既存の資源を活用して交通弱者の移動を補完</a:t>
            </a:r>
          </a:p>
        </p:txBody>
      </p:sp>
      <p:sp>
        <p:nvSpPr>
          <p:cNvPr id="37" name="四角形: 角を丸くする 79">
            <a:extLst>
              <a:ext uri="{FF2B5EF4-FFF2-40B4-BE49-F238E27FC236}">
                <a16:creationId xmlns:a16="http://schemas.microsoft.com/office/drawing/2014/main" id="{93A6690C-2C3D-4770-84E5-D1004346431B}"/>
              </a:ext>
            </a:extLst>
          </p:cNvPr>
          <p:cNvSpPr/>
          <p:nvPr/>
        </p:nvSpPr>
        <p:spPr>
          <a:xfrm>
            <a:off x="4987186" y="2224515"/>
            <a:ext cx="2312877" cy="660203"/>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2000" dirty="0"/>
              <a:t>安心・安全面での</a:t>
            </a:r>
            <a:endParaRPr kumimoji="1" lang="en-US" altLang="ja-JP" sz="2000" dirty="0"/>
          </a:p>
          <a:p>
            <a:pPr algn="ctr"/>
            <a:r>
              <a:rPr kumimoji="1" lang="ja-JP" altLang="en-US" sz="2000" dirty="0"/>
              <a:t>サポート</a:t>
            </a:r>
          </a:p>
        </p:txBody>
      </p:sp>
      <p:sp>
        <p:nvSpPr>
          <p:cNvPr id="38" name="四角形: 角を丸くする 79">
            <a:extLst>
              <a:ext uri="{FF2B5EF4-FFF2-40B4-BE49-F238E27FC236}">
                <a16:creationId xmlns:a16="http://schemas.microsoft.com/office/drawing/2014/main" id="{93A6690C-2C3D-4770-84E5-D1004346431B}"/>
              </a:ext>
            </a:extLst>
          </p:cNvPr>
          <p:cNvSpPr/>
          <p:nvPr/>
        </p:nvSpPr>
        <p:spPr>
          <a:xfrm>
            <a:off x="4987185" y="3015135"/>
            <a:ext cx="2312877" cy="515717"/>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2000" dirty="0"/>
              <a:t>利用促進・</a:t>
            </a:r>
            <a:r>
              <a:rPr kumimoji="1" lang="en-US" altLang="ja-JP" sz="2000" dirty="0"/>
              <a:t>PR</a:t>
            </a:r>
            <a:endParaRPr kumimoji="1" lang="ja-JP" altLang="en-US" sz="2000" dirty="0"/>
          </a:p>
        </p:txBody>
      </p:sp>
      <p:sp>
        <p:nvSpPr>
          <p:cNvPr id="39" name="四角形: 角を丸くする 79">
            <a:extLst>
              <a:ext uri="{FF2B5EF4-FFF2-40B4-BE49-F238E27FC236}">
                <a16:creationId xmlns:a16="http://schemas.microsoft.com/office/drawing/2014/main" id="{93A6690C-2C3D-4770-84E5-D1004346431B}"/>
              </a:ext>
            </a:extLst>
          </p:cNvPr>
          <p:cNvSpPr/>
          <p:nvPr/>
        </p:nvSpPr>
        <p:spPr>
          <a:xfrm>
            <a:off x="2056853" y="2989426"/>
            <a:ext cx="1364517" cy="515717"/>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2000" dirty="0"/>
              <a:t>技術提供</a:t>
            </a:r>
          </a:p>
        </p:txBody>
      </p:sp>
      <p:sp>
        <p:nvSpPr>
          <p:cNvPr id="40" name="左右矢印 39"/>
          <p:cNvSpPr/>
          <p:nvPr/>
        </p:nvSpPr>
        <p:spPr>
          <a:xfrm>
            <a:off x="3655158" y="1969551"/>
            <a:ext cx="1192729" cy="657738"/>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a:t>連携</a:t>
            </a:r>
          </a:p>
        </p:txBody>
      </p:sp>
      <p:sp>
        <p:nvSpPr>
          <p:cNvPr id="41" name="下矢印 40"/>
          <p:cNvSpPr/>
          <p:nvPr/>
        </p:nvSpPr>
        <p:spPr>
          <a:xfrm>
            <a:off x="7139824" y="2930654"/>
            <a:ext cx="908999" cy="1384055"/>
          </a:xfrm>
          <a:prstGeom prst="downArrow">
            <a:avLst>
              <a:gd name="adj1" fmla="val 45746"/>
              <a:gd name="adj2" fmla="val 3404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a:t>サポ</a:t>
            </a:r>
            <a:r>
              <a:rPr kumimoji="1" lang="en-US" altLang="ja-JP" dirty="0"/>
              <a:t>Ⅰ</a:t>
            </a:r>
            <a:r>
              <a:rPr kumimoji="1" lang="ja-JP" altLang="en-US" dirty="0"/>
              <a:t>ト</a:t>
            </a:r>
          </a:p>
        </p:txBody>
      </p:sp>
      <p:sp>
        <p:nvSpPr>
          <p:cNvPr id="43" name="上矢印 42"/>
          <p:cNvSpPr/>
          <p:nvPr/>
        </p:nvSpPr>
        <p:spPr>
          <a:xfrm rot="19422246">
            <a:off x="3938573" y="2743492"/>
            <a:ext cx="764592" cy="1871978"/>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a:t>サ</a:t>
            </a:r>
            <a:r>
              <a:rPr kumimoji="1" lang="en-US" altLang="ja-JP" dirty="0"/>
              <a:t>Ⅰ</a:t>
            </a:r>
            <a:r>
              <a:rPr kumimoji="1" lang="ja-JP" altLang="en-US" dirty="0"/>
              <a:t>ビス利用</a:t>
            </a:r>
          </a:p>
        </p:txBody>
      </p:sp>
      <p:sp>
        <p:nvSpPr>
          <p:cNvPr id="3" name="乗算記号 2">
            <a:extLst>
              <a:ext uri="{FF2B5EF4-FFF2-40B4-BE49-F238E27FC236}">
                <a16:creationId xmlns:a16="http://schemas.microsoft.com/office/drawing/2014/main" id="{45CFEC83-4B29-41F3-AF86-36A5E8647362}"/>
              </a:ext>
            </a:extLst>
          </p:cNvPr>
          <p:cNvSpPr/>
          <p:nvPr/>
        </p:nvSpPr>
        <p:spPr>
          <a:xfrm>
            <a:off x="5896637" y="1471792"/>
            <a:ext cx="584984" cy="584984"/>
          </a:xfrm>
          <a:prstGeom prst="mathMultiply">
            <a:avLst>
              <a:gd name="adj1" fmla="val 1160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552858E6-D677-4B63-A93B-D0324363613D}"/>
              </a:ext>
            </a:extLst>
          </p:cNvPr>
          <p:cNvPicPr>
            <a:picLocks noChangeAspect="1"/>
          </p:cNvPicPr>
          <p:nvPr/>
        </p:nvPicPr>
        <p:blipFill rotWithShape="1">
          <a:blip r:embed="rId11">
            <a:extLst>
              <a:ext uri="{28A0092B-C50C-407E-A947-70E740481C1C}">
                <a14:useLocalDpi xmlns:a14="http://schemas.microsoft.com/office/drawing/2010/main" val="0"/>
              </a:ext>
            </a:extLst>
          </a:blip>
          <a:srcRect l="38461" t="13161" r="23838" b="8007"/>
          <a:stretch/>
        </p:blipFill>
        <p:spPr>
          <a:xfrm>
            <a:off x="1131777" y="3661910"/>
            <a:ext cx="1914103" cy="2286990"/>
          </a:xfrm>
          <a:prstGeom prst="rect">
            <a:avLst/>
          </a:prstGeom>
        </p:spPr>
      </p:pic>
      <p:pic>
        <p:nvPicPr>
          <p:cNvPr id="47" name="図 46">
            <a:extLst>
              <a:ext uri="{FF2B5EF4-FFF2-40B4-BE49-F238E27FC236}">
                <a16:creationId xmlns:a16="http://schemas.microsoft.com/office/drawing/2014/main" id="{D21D1849-3638-41EA-B2F7-9F64730781A8}"/>
              </a:ext>
            </a:extLst>
          </p:cNvPr>
          <p:cNvPicPr>
            <a:picLocks noChangeAspect="1"/>
          </p:cNvPicPr>
          <p:nvPr/>
        </p:nvPicPr>
        <p:blipFill>
          <a:blip r:embed="rId9"/>
          <a:srcRect/>
          <a:stretch/>
        </p:blipFill>
        <p:spPr>
          <a:xfrm>
            <a:off x="856000" y="4678884"/>
            <a:ext cx="826283" cy="815597"/>
          </a:xfrm>
          <a:prstGeom prst="rect">
            <a:avLst/>
          </a:prstGeom>
        </p:spPr>
      </p:pic>
      <p:pic>
        <p:nvPicPr>
          <p:cNvPr id="50" name="図 49">
            <a:extLst>
              <a:ext uri="{FF2B5EF4-FFF2-40B4-BE49-F238E27FC236}">
                <a16:creationId xmlns:a16="http://schemas.microsoft.com/office/drawing/2014/main" id="{F8BE6162-A05C-4CA5-A713-039C7FBF0BAB}"/>
              </a:ext>
            </a:extLst>
          </p:cNvPr>
          <p:cNvPicPr>
            <a:picLocks noChangeAspect="1"/>
          </p:cNvPicPr>
          <p:nvPr/>
        </p:nvPicPr>
        <p:blipFill>
          <a:blip r:embed="rId9"/>
          <a:srcRect/>
          <a:stretch/>
        </p:blipFill>
        <p:spPr>
          <a:xfrm flipH="1">
            <a:off x="2100738" y="3796828"/>
            <a:ext cx="826282" cy="815597"/>
          </a:xfrm>
          <a:prstGeom prst="rect">
            <a:avLst/>
          </a:prstGeom>
        </p:spPr>
      </p:pic>
    </p:spTree>
    <p:extLst>
      <p:ext uri="{BB962C8B-B14F-4D97-AF65-F5344CB8AC3E}">
        <p14:creationId xmlns:p14="http://schemas.microsoft.com/office/powerpoint/2010/main" val="14840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3.33333E-6 L 0.17465 -0.00047 " pathEditMode="relative" rAng="0" ptsTypes="AA">
                                      <p:cBhvr>
                                        <p:cTn id="6" dur="1000" fill="hold"/>
                                        <p:tgtEl>
                                          <p:spTgt spid="47"/>
                                        </p:tgtEl>
                                        <p:attrNameLst>
                                          <p:attrName>ppt_x</p:attrName>
                                          <p:attrName>ppt_y</p:attrName>
                                        </p:attrNameLst>
                                      </p:cBhvr>
                                      <p:rCtr x="8733" y="-23"/>
                                    </p:animMotion>
                                  </p:childTnLst>
                                </p:cTn>
                              </p:par>
                              <p:par>
                                <p:cTn id="7" presetID="42" presetClass="path" presetSubtype="0" accel="50000" decel="50000" fill="hold" nodeType="withEffect">
                                  <p:stCondLst>
                                    <p:cond delay="0"/>
                                  </p:stCondLst>
                                  <p:childTnLst>
                                    <p:animMotion origin="layout" path="M 3.61111E-6 -2.96296E-6 L -0.15504 -0.00046 " pathEditMode="relative" rAng="0" ptsTypes="AA">
                                      <p:cBhvr>
                                        <p:cTn id="8" dur="1000" fill="hold"/>
                                        <p:tgtEl>
                                          <p:spTgt spid="50"/>
                                        </p:tgtEl>
                                        <p:attrNameLst>
                                          <p:attrName>ppt_x</p:attrName>
                                          <p:attrName>ppt_y</p:attrName>
                                        </p:attrNameLst>
                                      </p:cBhvr>
                                      <p:rCtr x="-7760"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1DE69D-9C15-47AD-8548-DC484C874079}"/>
              </a:ext>
            </a:extLst>
          </p:cNvPr>
          <p:cNvSpPr>
            <a:spLocks noGrp="1"/>
          </p:cNvSpPr>
          <p:nvPr>
            <p:ph type="title"/>
          </p:nvPr>
        </p:nvSpPr>
        <p:spPr/>
        <p:txBody>
          <a:bodyPr/>
          <a:lstStyle/>
          <a:p>
            <a:r>
              <a:rPr lang="ja-JP" altLang="en-US" dirty="0"/>
              <a:t>地区の目指すスタイル</a:t>
            </a:r>
            <a:endParaRPr kumimoji="1" lang="ja-JP" altLang="en-US" dirty="0"/>
          </a:p>
        </p:txBody>
      </p:sp>
      <p:pic>
        <p:nvPicPr>
          <p:cNvPr id="5" name="図 4">
            <a:extLst>
              <a:ext uri="{FF2B5EF4-FFF2-40B4-BE49-F238E27FC236}">
                <a16:creationId xmlns:a16="http://schemas.microsoft.com/office/drawing/2014/main" id="{6E526A29-E448-430D-94F9-CB06F5D11886}"/>
              </a:ext>
            </a:extLst>
          </p:cNvPr>
          <p:cNvPicPr>
            <a:picLocks noChangeAspect="1"/>
          </p:cNvPicPr>
          <p:nvPr/>
        </p:nvPicPr>
        <p:blipFill rotWithShape="1">
          <a:blip r:embed="rId3">
            <a:extLst>
              <a:ext uri="{28A0092B-C50C-407E-A947-70E740481C1C}">
                <a14:useLocalDpi xmlns:a14="http://schemas.microsoft.com/office/drawing/2010/main" val="0"/>
              </a:ext>
            </a:extLst>
          </a:blip>
          <a:srcRect l="25741" t="9024" r="32037" b="6861"/>
          <a:stretch/>
        </p:blipFill>
        <p:spPr>
          <a:xfrm>
            <a:off x="5407896" y="1552523"/>
            <a:ext cx="3522135" cy="4045655"/>
          </a:xfrm>
          <a:prstGeom prst="rect">
            <a:avLst/>
          </a:prstGeom>
        </p:spPr>
      </p:pic>
      <p:sp>
        <p:nvSpPr>
          <p:cNvPr id="7" name="テキスト ボックス 6">
            <a:extLst>
              <a:ext uri="{FF2B5EF4-FFF2-40B4-BE49-F238E27FC236}">
                <a16:creationId xmlns:a16="http://schemas.microsoft.com/office/drawing/2014/main" id="{87C5C8A2-8668-44DB-A947-77B193EF4A80}"/>
              </a:ext>
            </a:extLst>
          </p:cNvPr>
          <p:cNvSpPr txBox="1"/>
          <p:nvPr/>
        </p:nvSpPr>
        <p:spPr>
          <a:xfrm>
            <a:off x="349236" y="2994067"/>
            <a:ext cx="2441694" cy="769441"/>
          </a:xfrm>
          <a:prstGeom prst="rect">
            <a:avLst/>
          </a:prstGeom>
          <a:noFill/>
        </p:spPr>
        <p:txBody>
          <a:bodyPr wrap="none" rtlCol="0">
            <a:spAutoFit/>
          </a:bodyPr>
          <a:lstStyle/>
          <a:p>
            <a:r>
              <a:rPr kumimoji="1" lang="ja-JP" altLang="en-US" sz="4400" b="1" dirty="0"/>
              <a:t>南部地区</a:t>
            </a:r>
            <a:endParaRPr kumimoji="1" lang="ja-JP" altLang="en-US" dirty="0"/>
          </a:p>
        </p:txBody>
      </p:sp>
      <p:pic>
        <p:nvPicPr>
          <p:cNvPr id="10" name="図プレースホルダー 4">
            <a:extLst>
              <a:ext uri="{FF2B5EF4-FFF2-40B4-BE49-F238E27FC236}">
                <a16:creationId xmlns:a16="http://schemas.microsoft.com/office/drawing/2014/main" id="{047AB150-3817-4E3A-9D85-B1954E085CC9}"/>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411" b="411"/>
          <a:stretch>
            <a:fillRect/>
          </a:stretch>
        </p:blipFill>
        <p:spPr>
          <a:xfrm>
            <a:off x="133726" y="197024"/>
            <a:ext cx="1454005" cy="1339550"/>
          </a:xfrm>
        </p:spPr>
      </p:pic>
      <p:sp>
        <p:nvSpPr>
          <p:cNvPr id="9" name="楕円 8">
            <a:extLst>
              <a:ext uri="{FF2B5EF4-FFF2-40B4-BE49-F238E27FC236}">
                <a16:creationId xmlns:a16="http://schemas.microsoft.com/office/drawing/2014/main" id="{E09692D9-E627-4DD0-985F-ACD58B94BE79}"/>
              </a:ext>
            </a:extLst>
          </p:cNvPr>
          <p:cNvSpPr/>
          <p:nvPr/>
        </p:nvSpPr>
        <p:spPr>
          <a:xfrm rot="218567">
            <a:off x="5886774" y="4333435"/>
            <a:ext cx="1050053" cy="1081852"/>
          </a:xfrm>
          <a:prstGeom prst="ellipse">
            <a:avLst/>
          </a:prstGeom>
          <a:solidFill>
            <a:schemeClr val="accent2">
              <a:lumMod val="20000"/>
              <a:lumOff val="80000"/>
              <a:alpha val="50000"/>
            </a:schemeClr>
          </a:solidFill>
          <a:ln w="381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3" name="タイトル 1">
            <a:extLst>
              <a:ext uri="{FF2B5EF4-FFF2-40B4-BE49-F238E27FC236}">
                <a16:creationId xmlns:a16="http://schemas.microsoft.com/office/drawing/2014/main" id="{3B21AE35-6196-488F-8D80-1B516D0DA0D3}"/>
              </a:ext>
            </a:extLst>
          </p:cNvPr>
          <p:cNvSpPr txBox="1">
            <a:spLocks/>
          </p:cNvSpPr>
          <p:nvPr/>
        </p:nvSpPr>
        <p:spPr>
          <a:xfrm>
            <a:off x="1" y="5892493"/>
            <a:ext cx="9143999" cy="1003344"/>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pPr lvl="0" defTabSz="457200">
              <a:lnSpc>
                <a:spcPct val="100000"/>
              </a:lnSpc>
              <a:spcBef>
                <a:spcPts val="0"/>
              </a:spcBef>
            </a:pPr>
            <a:r>
              <a:rPr lang="ja-JP" altLang="en-US" sz="3200" b="1" dirty="0">
                <a:cs typeface="+mn-cs"/>
              </a:rPr>
              <a:t>良好な住環境・景観を実現するベッドタウン</a:t>
            </a:r>
            <a:endParaRPr lang="en-US" altLang="ja-JP" sz="3200" b="1" dirty="0">
              <a:cs typeface="+mn-cs"/>
            </a:endParaRPr>
          </a:p>
        </p:txBody>
      </p:sp>
      <p:sp>
        <p:nvSpPr>
          <p:cNvPr id="14" name="テキスト ボックス 13">
            <a:extLst>
              <a:ext uri="{FF2B5EF4-FFF2-40B4-BE49-F238E27FC236}">
                <a16:creationId xmlns:a16="http://schemas.microsoft.com/office/drawing/2014/main" id="{C86E6927-C931-4E11-8E6A-F3533CE91B56}"/>
              </a:ext>
            </a:extLst>
          </p:cNvPr>
          <p:cNvSpPr txBox="1"/>
          <p:nvPr/>
        </p:nvSpPr>
        <p:spPr>
          <a:xfrm>
            <a:off x="390273" y="3575350"/>
            <a:ext cx="4801314" cy="1477328"/>
          </a:xfrm>
          <a:prstGeom prst="rect">
            <a:avLst/>
          </a:prstGeom>
          <a:noFill/>
        </p:spPr>
        <p:txBody>
          <a:bodyPr wrap="none" rtlCol="0">
            <a:spAutoFit/>
          </a:bodyPr>
          <a:lstStyle/>
          <a:p>
            <a:pPr lvl="0">
              <a:lnSpc>
                <a:spcPct val="150000"/>
              </a:lnSpc>
            </a:pPr>
            <a:r>
              <a:rPr lang="ja-JP" altLang="en-US" sz="2400" b="1" dirty="0">
                <a:solidFill>
                  <a:srgbClr val="FF0000"/>
                </a:solidFill>
              </a:rPr>
              <a:t>中央地区</a:t>
            </a:r>
            <a:r>
              <a:rPr lang="ja-JP" altLang="en-US" sz="2400" b="1" dirty="0"/>
              <a:t>の住民を南部地区に移住</a:t>
            </a:r>
            <a:endParaRPr lang="en-US" altLang="ja-JP" sz="2400" b="1" dirty="0"/>
          </a:p>
          <a:p>
            <a:pPr lvl="0">
              <a:lnSpc>
                <a:spcPct val="150000"/>
              </a:lnSpc>
            </a:pPr>
            <a:r>
              <a:rPr lang="ja-JP" altLang="en-US" sz="2400" b="1" dirty="0">
                <a:solidFill>
                  <a:srgbClr val="FF0000"/>
                </a:solidFill>
              </a:rPr>
              <a:t>ステップアップの場</a:t>
            </a:r>
            <a:r>
              <a:rPr lang="ja-JP" altLang="en-US" sz="2400" b="1" dirty="0"/>
              <a:t>として</a:t>
            </a:r>
            <a:endParaRPr lang="en-US" altLang="ja-JP" sz="2400" b="1" dirty="0"/>
          </a:p>
          <a:p>
            <a:endParaRPr kumimoji="1" lang="ja-JP" altLang="en-US" dirty="0"/>
          </a:p>
        </p:txBody>
      </p:sp>
    </p:spTree>
    <p:extLst>
      <p:ext uri="{BB962C8B-B14F-4D97-AF65-F5344CB8AC3E}">
        <p14:creationId xmlns:p14="http://schemas.microsoft.com/office/powerpoint/2010/main" val="174466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9F1379-13B3-4219-86BC-A40DC05C1B8A}"/>
              </a:ext>
            </a:extLst>
          </p:cNvPr>
          <p:cNvSpPr>
            <a:spLocks noGrp="1"/>
          </p:cNvSpPr>
          <p:nvPr>
            <p:ph type="title"/>
          </p:nvPr>
        </p:nvSpPr>
        <p:spPr>
          <a:xfrm>
            <a:off x="0" y="377695"/>
            <a:ext cx="9143999" cy="1003344"/>
          </a:xfrm>
        </p:spPr>
        <p:txBody>
          <a:bodyPr/>
          <a:lstStyle/>
          <a:p>
            <a:r>
              <a:rPr kumimoji="1" lang="ja-JP" altLang="en-US" dirty="0"/>
              <a:t>課題</a:t>
            </a:r>
          </a:p>
        </p:txBody>
      </p:sp>
      <p:sp>
        <p:nvSpPr>
          <p:cNvPr id="10" name="矢印: 右 9">
            <a:extLst>
              <a:ext uri="{FF2B5EF4-FFF2-40B4-BE49-F238E27FC236}">
                <a16:creationId xmlns:a16="http://schemas.microsoft.com/office/drawing/2014/main" id="{9C8979BB-5EE9-4ED5-97BC-E29142CDC375}"/>
              </a:ext>
            </a:extLst>
          </p:cNvPr>
          <p:cNvSpPr/>
          <p:nvPr/>
        </p:nvSpPr>
        <p:spPr>
          <a:xfrm>
            <a:off x="4386548" y="1933871"/>
            <a:ext cx="512118" cy="77330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DCFA0234-6F50-487E-BF31-72BA9A34B4F6}"/>
              </a:ext>
            </a:extLst>
          </p:cNvPr>
          <p:cNvPicPr>
            <a:picLocks noChangeAspect="1"/>
          </p:cNvPicPr>
          <p:nvPr/>
        </p:nvPicPr>
        <p:blipFill>
          <a:blip r:embed="rId3"/>
          <a:stretch>
            <a:fillRect/>
          </a:stretch>
        </p:blipFill>
        <p:spPr>
          <a:xfrm>
            <a:off x="592522" y="3463837"/>
            <a:ext cx="3642873" cy="2270687"/>
          </a:xfrm>
          <a:prstGeom prst="rect">
            <a:avLst/>
          </a:prstGeom>
        </p:spPr>
      </p:pic>
      <p:sp>
        <p:nvSpPr>
          <p:cNvPr id="13" name="四角形: 角を丸くする 12">
            <a:extLst>
              <a:ext uri="{FF2B5EF4-FFF2-40B4-BE49-F238E27FC236}">
                <a16:creationId xmlns:a16="http://schemas.microsoft.com/office/drawing/2014/main" id="{04EA9DA3-0CF4-417A-A6CB-A060F4A42AFD}"/>
              </a:ext>
            </a:extLst>
          </p:cNvPr>
          <p:cNvSpPr/>
          <p:nvPr/>
        </p:nvSpPr>
        <p:spPr>
          <a:xfrm>
            <a:off x="703481" y="3076871"/>
            <a:ext cx="3434945" cy="38041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游ゴシック" panose="020B0400000000000000" pitchFamily="50" charset="-128"/>
                <a:ea typeface="游ゴシック" panose="020B0400000000000000" pitchFamily="50" charset="-128"/>
              </a:rPr>
              <a:t>地区別戸数と管理状況</a:t>
            </a:r>
          </a:p>
        </p:txBody>
      </p:sp>
      <p:sp>
        <p:nvSpPr>
          <p:cNvPr id="14" name="四角形: 角を丸くする 13">
            <a:extLst>
              <a:ext uri="{FF2B5EF4-FFF2-40B4-BE49-F238E27FC236}">
                <a16:creationId xmlns:a16="http://schemas.microsoft.com/office/drawing/2014/main" id="{03244520-CD7C-43DC-839B-766E3D3EAB60}"/>
              </a:ext>
            </a:extLst>
          </p:cNvPr>
          <p:cNvSpPr/>
          <p:nvPr/>
        </p:nvSpPr>
        <p:spPr>
          <a:xfrm>
            <a:off x="680668" y="4167551"/>
            <a:ext cx="892365" cy="431183"/>
          </a:xfrm>
          <a:prstGeom prst="roundRect">
            <a:avLst/>
          </a:prstGeom>
          <a:solidFill>
            <a:srgbClr val="3D9FD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b="1" dirty="0"/>
          </a:p>
        </p:txBody>
      </p:sp>
      <p:sp>
        <p:nvSpPr>
          <p:cNvPr id="15" name="四角形: 角を丸くする 14">
            <a:extLst>
              <a:ext uri="{FF2B5EF4-FFF2-40B4-BE49-F238E27FC236}">
                <a16:creationId xmlns:a16="http://schemas.microsoft.com/office/drawing/2014/main" id="{44752B01-863C-438E-9F50-5E1335632A91}"/>
              </a:ext>
            </a:extLst>
          </p:cNvPr>
          <p:cNvSpPr/>
          <p:nvPr/>
        </p:nvSpPr>
        <p:spPr>
          <a:xfrm>
            <a:off x="2321026" y="4190848"/>
            <a:ext cx="892365" cy="430202"/>
          </a:xfrm>
          <a:prstGeom prst="roundRect">
            <a:avLst/>
          </a:prstGeom>
          <a:solidFill>
            <a:srgbClr val="3D9FD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F49EEF59-BB0D-403C-B66D-DA8238CCA9D8}"/>
              </a:ext>
            </a:extLst>
          </p:cNvPr>
          <p:cNvSpPr/>
          <p:nvPr/>
        </p:nvSpPr>
        <p:spPr>
          <a:xfrm>
            <a:off x="2330109" y="5443034"/>
            <a:ext cx="892365" cy="222901"/>
          </a:xfrm>
          <a:prstGeom prst="roundRect">
            <a:avLst/>
          </a:prstGeom>
          <a:solidFill>
            <a:srgbClr val="3D9FD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256286D8-BEBC-4D8B-93F8-DF5782CAAA05}"/>
              </a:ext>
            </a:extLst>
          </p:cNvPr>
          <p:cNvSpPr/>
          <p:nvPr/>
        </p:nvSpPr>
        <p:spPr>
          <a:xfrm>
            <a:off x="2305630" y="4843435"/>
            <a:ext cx="892365" cy="222901"/>
          </a:xfrm>
          <a:prstGeom prst="roundRect">
            <a:avLst/>
          </a:prstGeom>
          <a:solidFill>
            <a:srgbClr val="3D9FD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9" name="コンテンツ プレースホルダー 2">
            <a:extLst>
              <a:ext uri="{FF2B5EF4-FFF2-40B4-BE49-F238E27FC236}">
                <a16:creationId xmlns:a16="http://schemas.microsoft.com/office/drawing/2014/main" id="{40BADE9E-4FD4-4C39-BA5B-1F9B9FF5F857}"/>
              </a:ext>
            </a:extLst>
          </p:cNvPr>
          <p:cNvSpPr txBox="1">
            <a:spLocks/>
          </p:cNvSpPr>
          <p:nvPr/>
        </p:nvSpPr>
        <p:spPr>
          <a:xfrm>
            <a:off x="4871803" y="1811486"/>
            <a:ext cx="4325687" cy="142308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spcBef>
                <a:spcPts val="600"/>
              </a:spcBef>
              <a:buNone/>
            </a:pPr>
            <a:r>
              <a:rPr lang="ja-JP" altLang="en-US" sz="3600" b="1" dirty="0"/>
              <a:t>問題の空き家数</a:t>
            </a:r>
            <a:endParaRPr lang="en-US" altLang="ja-JP" sz="3600" b="1" dirty="0"/>
          </a:p>
          <a:p>
            <a:pPr marL="0" indent="0" algn="ctr">
              <a:spcBef>
                <a:spcPts val="600"/>
              </a:spcBef>
              <a:buNone/>
            </a:pPr>
            <a:r>
              <a:rPr lang="en-US" altLang="ja-JP" sz="3600" b="1" dirty="0">
                <a:solidFill>
                  <a:schemeClr val="accent2"/>
                </a:solidFill>
              </a:rPr>
              <a:t>737</a:t>
            </a:r>
            <a:r>
              <a:rPr lang="ja-JP" altLang="en-US" sz="3600" b="1" dirty="0">
                <a:solidFill>
                  <a:schemeClr val="accent2"/>
                </a:solidFill>
              </a:rPr>
              <a:t>戸</a:t>
            </a:r>
            <a:endParaRPr lang="en-US" altLang="ja-JP" sz="3600" b="1" dirty="0"/>
          </a:p>
          <a:p>
            <a:pPr marL="0" indent="0" algn="ctr">
              <a:spcBef>
                <a:spcPts val="600"/>
              </a:spcBef>
              <a:buNone/>
            </a:pPr>
            <a:r>
              <a:rPr lang="ja-JP" altLang="en-US" sz="3600" b="1" dirty="0"/>
              <a:t>（管理不全 </a:t>
            </a:r>
            <a:r>
              <a:rPr lang="en-US" altLang="ja-JP" sz="3600" b="1" dirty="0">
                <a:solidFill>
                  <a:schemeClr val="accent2"/>
                </a:solidFill>
              </a:rPr>
              <a:t>494</a:t>
            </a:r>
            <a:r>
              <a:rPr lang="ja-JP" altLang="en-US" sz="3600" b="1" dirty="0">
                <a:solidFill>
                  <a:schemeClr val="accent2"/>
                </a:solidFill>
              </a:rPr>
              <a:t>戸</a:t>
            </a:r>
            <a:r>
              <a:rPr lang="ja-JP" altLang="en-US" sz="3600" b="1" dirty="0"/>
              <a:t>）</a:t>
            </a:r>
            <a:endParaRPr lang="en-US" altLang="ja-JP" sz="3600" b="1" dirty="0"/>
          </a:p>
          <a:p>
            <a:pPr marL="0" indent="0">
              <a:spcBef>
                <a:spcPts val="600"/>
              </a:spcBef>
              <a:buNone/>
            </a:pPr>
            <a:endParaRPr lang="en-US" altLang="ja-JP" sz="3200" b="1" dirty="0">
              <a:solidFill>
                <a:schemeClr val="accent2"/>
              </a:solidFill>
            </a:endParaRPr>
          </a:p>
        </p:txBody>
      </p:sp>
      <p:sp>
        <p:nvSpPr>
          <p:cNvPr id="20" name="コンテンツ プレースホルダー 2">
            <a:extLst>
              <a:ext uri="{FF2B5EF4-FFF2-40B4-BE49-F238E27FC236}">
                <a16:creationId xmlns:a16="http://schemas.microsoft.com/office/drawing/2014/main" id="{C87690A8-DF8A-42BA-AD81-36E05B4CFE66}"/>
              </a:ext>
            </a:extLst>
          </p:cNvPr>
          <p:cNvSpPr txBox="1">
            <a:spLocks/>
          </p:cNvSpPr>
          <p:nvPr/>
        </p:nvSpPr>
        <p:spPr>
          <a:xfrm>
            <a:off x="158183" y="1968133"/>
            <a:ext cx="4325687" cy="10653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spcBef>
                <a:spcPts val="600"/>
              </a:spcBef>
              <a:buNone/>
            </a:pPr>
            <a:r>
              <a:rPr lang="ja-JP" altLang="en-US" sz="3600" b="1" dirty="0"/>
              <a:t>土浦空き家総数</a:t>
            </a:r>
            <a:endParaRPr lang="en-US" altLang="ja-JP" sz="3600" b="1" dirty="0"/>
          </a:p>
          <a:p>
            <a:pPr marL="0" indent="0" algn="ctr">
              <a:spcBef>
                <a:spcPts val="600"/>
              </a:spcBef>
              <a:buNone/>
            </a:pPr>
            <a:r>
              <a:rPr lang="en-US" altLang="ja-JP" sz="3600" b="1" dirty="0">
                <a:solidFill>
                  <a:schemeClr val="accent2"/>
                </a:solidFill>
              </a:rPr>
              <a:t>10930</a:t>
            </a:r>
            <a:r>
              <a:rPr lang="ja-JP" altLang="en-US" sz="3600" b="1" dirty="0">
                <a:solidFill>
                  <a:schemeClr val="accent2"/>
                </a:solidFill>
              </a:rPr>
              <a:t>戸</a:t>
            </a:r>
            <a:endParaRPr lang="en-US" altLang="ja-JP" sz="3600" b="1" dirty="0"/>
          </a:p>
        </p:txBody>
      </p:sp>
      <p:sp>
        <p:nvSpPr>
          <p:cNvPr id="21" name="四角形: 角を丸くする 20">
            <a:extLst>
              <a:ext uri="{FF2B5EF4-FFF2-40B4-BE49-F238E27FC236}">
                <a16:creationId xmlns:a16="http://schemas.microsoft.com/office/drawing/2014/main" id="{E42FF2A4-7E72-43BB-9C0F-259E18FA7334}"/>
              </a:ext>
            </a:extLst>
          </p:cNvPr>
          <p:cNvSpPr/>
          <p:nvPr/>
        </p:nvSpPr>
        <p:spPr>
          <a:xfrm>
            <a:off x="679888" y="4806175"/>
            <a:ext cx="892365" cy="222901"/>
          </a:xfrm>
          <a:prstGeom prst="roundRect">
            <a:avLst/>
          </a:prstGeom>
          <a:solidFill>
            <a:srgbClr val="3D9FD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8" name="タイトル 1">
            <a:extLst>
              <a:ext uri="{FF2B5EF4-FFF2-40B4-BE49-F238E27FC236}">
                <a16:creationId xmlns:a16="http://schemas.microsoft.com/office/drawing/2014/main" id="{72AD0C3D-80BD-4E51-84D9-FAB906106CFA}"/>
              </a:ext>
            </a:extLst>
          </p:cNvPr>
          <p:cNvSpPr txBox="1">
            <a:spLocks/>
          </p:cNvSpPr>
          <p:nvPr/>
        </p:nvSpPr>
        <p:spPr>
          <a:xfrm>
            <a:off x="-1" y="5880064"/>
            <a:ext cx="9143999" cy="1003344"/>
          </a:xfrm>
          <a:prstGeom prst="rect">
            <a:avLst/>
          </a:prstGeom>
          <a:solidFill>
            <a:schemeClr val="accent2"/>
          </a:solidFill>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pPr lvl="0" defTabSz="457200">
              <a:lnSpc>
                <a:spcPct val="100000"/>
              </a:lnSpc>
              <a:spcBef>
                <a:spcPts val="0"/>
              </a:spcBef>
            </a:pPr>
            <a:r>
              <a:rPr lang="ja-JP" altLang="en-US" sz="3000" b="1" dirty="0">
                <a:solidFill>
                  <a:prstClr val="white"/>
                </a:solidFill>
                <a:cs typeface="+mn-cs"/>
              </a:rPr>
              <a:t>南部地区</a:t>
            </a:r>
            <a:r>
              <a:rPr lang="en-US" altLang="ja-JP" sz="3000" b="1" dirty="0">
                <a:solidFill>
                  <a:prstClr val="white"/>
                </a:solidFill>
                <a:cs typeface="+mn-cs"/>
              </a:rPr>
              <a:t>(</a:t>
            </a:r>
            <a:r>
              <a:rPr lang="ja-JP" altLang="en-US" sz="3000" b="1" dirty="0">
                <a:solidFill>
                  <a:prstClr val="white"/>
                </a:solidFill>
                <a:cs typeface="+mn-cs"/>
              </a:rPr>
              <a:t>三中、四中、六中地区</a:t>
            </a:r>
            <a:r>
              <a:rPr lang="en-US" altLang="ja-JP" sz="3000" b="1" dirty="0">
                <a:solidFill>
                  <a:prstClr val="white"/>
                </a:solidFill>
                <a:cs typeface="+mn-cs"/>
              </a:rPr>
              <a:t>)</a:t>
            </a:r>
            <a:r>
              <a:rPr lang="ja-JP" altLang="en-US" sz="3000" b="1" dirty="0">
                <a:solidFill>
                  <a:prstClr val="white"/>
                </a:solidFill>
                <a:cs typeface="+mn-cs"/>
              </a:rPr>
              <a:t>は</a:t>
            </a:r>
            <a:endParaRPr kumimoji="0" lang="en-US" altLang="ja-JP" sz="3000" b="1" dirty="0">
              <a:solidFill>
                <a:prstClr val="white"/>
              </a:solidFill>
              <a:cs typeface="+mn-cs"/>
            </a:endParaRPr>
          </a:p>
          <a:p>
            <a:pPr lvl="0" defTabSz="457200">
              <a:lnSpc>
                <a:spcPct val="100000"/>
              </a:lnSpc>
              <a:spcBef>
                <a:spcPts val="0"/>
              </a:spcBef>
            </a:pPr>
            <a:r>
              <a:rPr kumimoji="0" lang="ja-JP" altLang="en-US" sz="3000" b="1" dirty="0">
                <a:solidFill>
                  <a:prstClr val="white"/>
                </a:solidFill>
                <a:cs typeface="+mn-cs"/>
              </a:rPr>
              <a:t>土浦市内の</a:t>
            </a:r>
            <a:r>
              <a:rPr lang="en-US" altLang="ja-JP" sz="3900" b="1" dirty="0">
                <a:cs typeface="+mn-cs"/>
              </a:rPr>
              <a:t>50%</a:t>
            </a:r>
            <a:r>
              <a:rPr lang="ja-JP" altLang="en-US" sz="3900" b="1" dirty="0">
                <a:cs typeface="+mn-cs"/>
              </a:rPr>
              <a:t>以上、一戸建て数多い</a:t>
            </a:r>
            <a:endParaRPr lang="en-US" altLang="ja-JP" sz="3200" b="1" dirty="0">
              <a:cs typeface="+mn-cs"/>
            </a:endParaRPr>
          </a:p>
        </p:txBody>
      </p:sp>
      <p:pic>
        <p:nvPicPr>
          <p:cNvPr id="24" name="図プレースホルダー 4">
            <a:extLst>
              <a:ext uri="{FF2B5EF4-FFF2-40B4-BE49-F238E27FC236}">
                <a16:creationId xmlns:a16="http://schemas.microsoft.com/office/drawing/2014/main" id="{BF0DC27A-17B9-4249-9522-5BF8943D967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411" b="411"/>
          <a:stretch>
            <a:fillRect/>
          </a:stretch>
        </p:blipFill>
        <p:spPr>
          <a:xfrm>
            <a:off x="133726" y="197024"/>
            <a:ext cx="1454005" cy="1339550"/>
          </a:xfrm>
        </p:spPr>
      </p:pic>
      <p:pic>
        <p:nvPicPr>
          <p:cNvPr id="25" name="コンテンツ プレースホルダー 8">
            <a:extLst>
              <a:ext uri="{FF2B5EF4-FFF2-40B4-BE49-F238E27FC236}">
                <a16:creationId xmlns:a16="http://schemas.microsoft.com/office/drawing/2014/main" id="{F625473E-F239-4301-BEB0-CCD20B93B546}"/>
              </a:ext>
            </a:extLst>
          </p:cNvPr>
          <p:cNvPicPr>
            <a:picLocks noGrp="1" noChangeAspect="1"/>
          </p:cNvPicPr>
          <p:nvPr>
            <p:ph idx="1"/>
          </p:nvPr>
        </p:nvPicPr>
        <p:blipFill>
          <a:blip r:embed="rId5"/>
          <a:stretch>
            <a:fillRect/>
          </a:stretch>
        </p:blipFill>
        <p:spPr>
          <a:xfrm>
            <a:off x="5289203" y="3548272"/>
            <a:ext cx="3495340" cy="2100923"/>
          </a:xfrm>
          <a:prstGeom prst="rect">
            <a:avLst/>
          </a:prstGeom>
          <a:solidFill>
            <a:schemeClr val="tx1"/>
          </a:solidFill>
        </p:spPr>
      </p:pic>
      <p:sp>
        <p:nvSpPr>
          <p:cNvPr id="26" name="四角形: 角を丸くする 25">
            <a:extLst>
              <a:ext uri="{FF2B5EF4-FFF2-40B4-BE49-F238E27FC236}">
                <a16:creationId xmlns:a16="http://schemas.microsoft.com/office/drawing/2014/main" id="{514195DD-3156-427D-AC5E-D23B3F2A5334}"/>
              </a:ext>
            </a:extLst>
          </p:cNvPr>
          <p:cNvSpPr/>
          <p:nvPr/>
        </p:nvSpPr>
        <p:spPr>
          <a:xfrm>
            <a:off x="5319401" y="3115784"/>
            <a:ext cx="3434945" cy="38041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游ゴシック" panose="020B0400000000000000" pitchFamily="50" charset="-128"/>
                <a:ea typeface="游ゴシック" panose="020B0400000000000000" pitchFamily="50" charset="-128"/>
              </a:rPr>
              <a:t>中学校区別一戸建て数</a:t>
            </a:r>
          </a:p>
        </p:txBody>
      </p:sp>
    </p:spTree>
    <p:extLst>
      <p:ext uri="{BB962C8B-B14F-4D97-AF65-F5344CB8AC3E}">
        <p14:creationId xmlns:p14="http://schemas.microsoft.com/office/powerpoint/2010/main" val="410251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9F1379-13B3-4219-86BC-A40DC05C1B8A}"/>
              </a:ext>
            </a:extLst>
          </p:cNvPr>
          <p:cNvSpPr>
            <a:spLocks noGrp="1"/>
          </p:cNvSpPr>
          <p:nvPr>
            <p:ph type="title"/>
          </p:nvPr>
        </p:nvSpPr>
        <p:spPr>
          <a:xfrm>
            <a:off x="-1" y="344106"/>
            <a:ext cx="9143999" cy="1003344"/>
          </a:xfrm>
        </p:spPr>
        <p:txBody>
          <a:bodyPr/>
          <a:lstStyle/>
          <a:p>
            <a:r>
              <a:rPr kumimoji="1" lang="ja-JP" altLang="en-US" dirty="0"/>
              <a:t>施策</a:t>
            </a:r>
          </a:p>
        </p:txBody>
      </p:sp>
      <p:pic>
        <p:nvPicPr>
          <p:cNvPr id="19" name="グラフィックス 18">
            <a:extLst>
              <a:ext uri="{FF2B5EF4-FFF2-40B4-BE49-F238E27FC236}">
                <a16:creationId xmlns:a16="http://schemas.microsoft.com/office/drawing/2014/main" id="{C944048D-E4CC-4C7F-B9E8-53B98582DB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0814" y="4056916"/>
            <a:ext cx="760382" cy="760382"/>
          </a:xfrm>
          <a:prstGeom prst="rect">
            <a:avLst/>
          </a:prstGeom>
        </p:spPr>
      </p:pic>
      <p:grpSp>
        <p:nvGrpSpPr>
          <p:cNvPr id="95" name="グループ化 94">
            <a:extLst>
              <a:ext uri="{FF2B5EF4-FFF2-40B4-BE49-F238E27FC236}">
                <a16:creationId xmlns:a16="http://schemas.microsoft.com/office/drawing/2014/main" id="{97C9DB38-59B4-4E50-B395-50F478AE802A}"/>
              </a:ext>
            </a:extLst>
          </p:cNvPr>
          <p:cNvGrpSpPr/>
          <p:nvPr/>
        </p:nvGrpSpPr>
        <p:grpSpPr>
          <a:xfrm>
            <a:off x="7574391" y="2427254"/>
            <a:ext cx="1216675" cy="1267517"/>
            <a:chOff x="7436990" y="1687888"/>
            <a:chExt cx="1704828" cy="1754360"/>
          </a:xfrm>
        </p:grpSpPr>
        <p:pic>
          <p:nvPicPr>
            <p:cNvPr id="21" name="グラフィックス 20">
              <a:extLst>
                <a:ext uri="{FF2B5EF4-FFF2-40B4-BE49-F238E27FC236}">
                  <a16:creationId xmlns:a16="http://schemas.microsoft.com/office/drawing/2014/main" id="{8D4F0C05-5EAB-405B-921C-7D6A766515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4914" y="1687888"/>
              <a:ext cx="1199338" cy="1199338"/>
            </a:xfrm>
            <a:prstGeom prst="rect">
              <a:avLst/>
            </a:prstGeom>
          </p:spPr>
        </p:pic>
        <p:sp>
          <p:nvSpPr>
            <p:cNvPr id="22" name="テキスト ボックス 21">
              <a:extLst>
                <a:ext uri="{FF2B5EF4-FFF2-40B4-BE49-F238E27FC236}">
                  <a16:creationId xmlns:a16="http://schemas.microsoft.com/office/drawing/2014/main" id="{DEAD8E76-E84D-43DE-9AB3-3B8C14D3A7A5}"/>
                </a:ext>
              </a:extLst>
            </p:cNvPr>
            <p:cNvSpPr txBox="1"/>
            <p:nvPr/>
          </p:nvSpPr>
          <p:spPr>
            <a:xfrm>
              <a:off x="7436990" y="2888459"/>
              <a:ext cx="1704828" cy="553789"/>
            </a:xfrm>
            <a:prstGeom prst="rect">
              <a:avLst/>
            </a:prstGeom>
            <a:noFill/>
          </p:spPr>
          <p:txBody>
            <a:bodyPr wrap="square" rtlCol="0">
              <a:spAutoFit/>
            </a:bodyPr>
            <a:lstStyle/>
            <a:p>
              <a:r>
                <a:rPr kumimoji="1" lang="ja-JP" altLang="en-US" sz="2000" b="1" dirty="0"/>
                <a:t>宅建業者</a:t>
              </a:r>
              <a:endParaRPr kumimoji="1" lang="ja-JP" altLang="en-US" sz="1600" b="1" dirty="0"/>
            </a:p>
          </p:txBody>
        </p:sp>
      </p:grpSp>
      <p:grpSp>
        <p:nvGrpSpPr>
          <p:cNvPr id="93" name="グループ化 92">
            <a:extLst>
              <a:ext uri="{FF2B5EF4-FFF2-40B4-BE49-F238E27FC236}">
                <a16:creationId xmlns:a16="http://schemas.microsoft.com/office/drawing/2014/main" id="{1C72F7D0-78A3-4EEB-9C7C-6FF7FDD130F4}"/>
              </a:ext>
            </a:extLst>
          </p:cNvPr>
          <p:cNvGrpSpPr/>
          <p:nvPr/>
        </p:nvGrpSpPr>
        <p:grpSpPr>
          <a:xfrm>
            <a:off x="470766" y="4446623"/>
            <a:ext cx="1141029" cy="1497106"/>
            <a:chOff x="42765" y="4550043"/>
            <a:chExt cx="1598831" cy="2072132"/>
          </a:xfrm>
        </p:grpSpPr>
        <p:pic>
          <p:nvPicPr>
            <p:cNvPr id="24" name="グラフィックス 23">
              <a:extLst>
                <a:ext uri="{FF2B5EF4-FFF2-40B4-BE49-F238E27FC236}">
                  <a16:creationId xmlns:a16="http://schemas.microsoft.com/office/drawing/2014/main" id="{48ABE7F6-B355-4F2A-BFE1-B82F78048D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765" y="5023344"/>
              <a:ext cx="1598831" cy="1598831"/>
            </a:xfrm>
            <a:prstGeom prst="rect">
              <a:avLst/>
            </a:prstGeom>
          </p:spPr>
        </p:pic>
        <p:sp>
          <p:nvSpPr>
            <p:cNvPr id="25" name="テキスト ボックス 24">
              <a:extLst>
                <a:ext uri="{FF2B5EF4-FFF2-40B4-BE49-F238E27FC236}">
                  <a16:creationId xmlns:a16="http://schemas.microsoft.com/office/drawing/2014/main" id="{7C2D24CC-4FDC-46FE-AD6C-3972F7356828}"/>
                </a:ext>
              </a:extLst>
            </p:cNvPr>
            <p:cNvSpPr txBox="1"/>
            <p:nvPr/>
          </p:nvSpPr>
          <p:spPr>
            <a:xfrm>
              <a:off x="145799" y="4550043"/>
              <a:ext cx="1352196" cy="553789"/>
            </a:xfrm>
            <a:prstGeom prst="rect">
              <a:avLst/>
            </a:prstGeom>
            <a:noFill/>
          </p:spPr>
          <p:txBody>
            <a:bodyPr wrap="square" rtlCol="0">
              <a:spAutoFit/>
            </a:bodyPr>
            <a:lstStyle/>
            <a:p>
              <a:r>
                <a:rPr kumimoji="1" lang="ja-JP" altLang="en-US" sz="2000" b="1" dirty="0"/>
                <a:t>所有者</a:t>
              </a:r>
            </a:p>
          </p:txBody>
        </p:sp>
      </p:grpSp>
      <p:grpSp>
        <p:nvGrpSpPr>
          <p:cNvPr id="94" name="グループ化 93">
            <a:extLst>
              <a:ext uri="{FF2B5EF4-FFF2-40B4-BE49-F238E27FC236}">
                <a16:creationId xmlns:a16="http://schemas.microsoft.com/office/drawing/2014/main" id="{522F62DA-B2A3-4813-AA71-9E3FF3431E84}"/>
              </a:ext>
            </a:extLst>
          </p:cNvPr>
          <p:cNvGrpSpPr/>
          <p:nvPr/>
        </p:nvGrpSpPr>
        <p:grpSpPr>
          <a:xfrm>
            <a:off x="7702450" y="4453918"/>
            <a:ext cx="1141029" cy="1489811"/>
            <a:chOff x="7545169" y="4560141"/>
            <a:chExt cx="1598831" cy="2062034"/>
          </a:xfrm>
        </p:grpSpPr>
        <p:pic>
          <p:nvPicPr>
            <p:cNvPr id="27" name="グラフィックス 26">
              <a:extLst>
                <a:ext uri="{FF2B5EF4-FFF2-40B4-BE49-F238E27FC236}">
                  <a16:creationId xmlns:a16="http://schemas.microsoft.com/office/drawing/2014/main" id="{EB8D034A-8528-444B-9D4B-DED340433C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45169" y="5023344"/>
              <a:ext cx="1598831" cy="1598831"/>
            </a:xfrm>
            <a:prstGeom prst="rect">
              <a:avLst/>
            </a:prstGeom>
          </p:spPr>
        </p:pic>
        <p:sp>
          <p:nvSpPr>
            <p:cNvPr id="28" name="テキスト ボックス 27">
              <a:extLst>
                <a:ext uri="{FF2B5EF4-FFF2-40B4-BE49-F238E27FC236}">
                  <a16:creationId xmlns:a16="http://schemas.microsoft.com/office/drawing/2014/main" id="{B445ABF9-ED0A-4C78-B901-8E15941BF27A}"/>
                </a:ext>
              </a:extLst>
            </p:cNvPr>
            <p:cNvSpPr txBox="1"/>
            <p:nvPr/>
          </p:nvSpPr>
          <p:spPr>
            <a:xfrm>
              <a:off x="7645527" y="4560141"/>
              <a:ext cx="1362473" cy="553789"/>
            </a:xfrm>
            <a:prstGeom prst="rect">
              <a:avLst/>
            </a:prstGeom>
            <a:noFill/>
          </p:spPr>
          <p:txBody>
            <a:bodyPr wrap="square" rtlCol="0">
              <a:spAutoFit/>
            </a:bodyPr>
            <a:lstStyle/>
            <a:p>
              <a:r>
                <a:rPr kumimoji="1" lang="ja-JP" altLang="en-US" sz="2000" b="1" dirty="0"/>
                <a:t>希望者</a:t>
              </a:r>
            </a:p>
          </p:txBody>
        </p:sp>
      </p:grpSp>
      <p:grpSp>
        <p:nvGrpSpPr>
          <p:cNvPr id="92" name="グループ化 91">
            <a:extLst>
              <a:ext uri="{FF2B5EF4-FFF2-40B4-BE49-F238E27FC236}">
                <a16:creationId xmlns:a16="http://schemas.microsoft.com/office/drawing/2014/main" id="{1E5707CF-3F77-49C8-BB96-D16C0F95227E}"/>
              </a:ext>
            </a:extLst>
          </p:cNvPr>
          <p:cNvGrpSpPr/>
          <p:nvPr/>
        </p:nvGrpSpPr>
        <p:grpSpPr>
          <a:xfrm>
            <a:off x="1690579" y="5366154"/>
            <a:ext cx="5980852" cy="548259"/>
            <a:chOff x="1610815" y="5723137"/>
            <a:chExt cx="5980852" cy="548259"/>
          </a:xfrm>
        </p:grpSpPr>
        <p:sp>
          <p:nvSpPr>
            <p:cNvPr id="32" name="矢印: 左右 31">
              <a:extLst>
                <a:ext uri="{FF2B5EF4-FFF2-40B4-BE49-F238E27FC236}">
                  <a16:creationId xmlns:a16="http://schemas.microsoft.com/office/drawing/2014/main" id="{FD9ADB12-5646-4C35-ACDA-7AAFC7E20B96}"/>
                </a:ext>
              </a:extLst>
            </p:cNvPr>
            <p:cNvSpPr/>
            <p:nvPr/>
          </p:nvSpPr>
          <p:spPr>
            <a:xfrm>
              <a:off x="1610815" y="5902077"/>
              <a:ext cx="5980852" cy="19038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B95B0A2F-4786-4B6C-86B2-95D6EAA7CB9D}"/>
                </a:ext>
              </a:extLst>
            </p:cNvPr>
            <p:cNvSpPr/>
            <p:nvPr/>
          </p:nvSpPr>
          <p:spPr>
            <a:xfrm>
              <a:off x="3802393" y="5723137"/>
              <a:ext cx="1539209" cy="548259"/>
            </a:xfrm>
            <a:prstGeom prst="roundRect">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400" b="1" dirty="0">
                  <a:solidFill>
                    <a:schemeClr val="tx1"/>
                  </a:solidFill>
                </a:rPr>
                <a:t>受け渡し</a:t>
              </a:r>
            </a:p>
          </p:txBody>
        </p:sp>
      </p:grpSp>
      <p:grpSp>
        <p:nvGrpSpPr>
          <p:cNvPr id="97" name="グループ化 96">
            <a:extLst>
              <a:ext uri="{FF2B5EF4-FFF2-40B4-BE49-F238E27FC236}">
                <a16:creationId xmlns:a16="http://schemas.microsoft.com/office/drawing/2014/main" id="{0E733F4D-41C1-41B0-B376-0BB38DA16089}"/>
              </a:ext>
            </a:extLst>
          </p:cNvPr>
          <p:cNvGrpSpPr/>
          <p:nvPr/>
        </p:nvGrpSpPr>
        <p:grpSpPr>
          <a:xfrm>
            <a:off x="470766" y="2373807"/>
            <a:ext cx="1141029" cy="1355154"/>
            <a:chOff x="32071" y="1743838"/>
            <a:chExt cx="1598831" cy="1875657"/>
          </a:xfrm>
        </p:grpSpPr>
        <p:sp>
          <p:nvSpPr>
            <p:cNvPr id="20" name="テキスト ボックス 19">
              <a:extLst>
                <a:ext uri="{FF2B5EF4-FFF2-40B4-BE49-F238E27FC236}">
                  <a16:creationId xmlns:a16="http://schemas.microsoft.com/office/drawing/2014/main" id="{97A45A57-2B1E-462B-8D22-3679D1ED4A03}"/>
                </a:ext>
              </a:extLst>
            </p:cNvPr>
            <p:cNvSpPr txBox="1"/>
            <p:nvPr/>
          </p:nvSpPr>
          <p:spPr>
            <a:xfrm>
              <a:off x="32071" y="3065706"/>
              <a:ext cx="1598831" cy="553789"/>
            </a:xfrm>
            <a:prstGeom prst="rect">
              <a:avLst/>
            </a:prstGeom>
            <a:noFill/>
          </p:spPr>
          <p:txBody>
            <a:bodyPr wrap="square" rtlCol="0">
              <a:spAutoFit/>
            </a:bodyPr>
            <a:lstStyle/>
            <a:p>
              <a:pPr algn="ctr"/>
              <a:r>
                <a:rPr lang="en-US" altLang="ja-JP" sz="2000" b="1" dirty="0"/>
                <a:t>NPO</a:t>
              </a:r>
            </a:p>
          </p:txBody>
        </p:sp>
        <p:pic>
          <p:nvPicPr>
            <p:cNvPr id="35" name="図 34">
              <a:extLst>
                <a:ext uri="{FF2B5EF4-FFF2-40B4-BE49-F238E27FC236}">
                  <a16:creationId xmlns:a16="http://schemas.microsoft.com/office/drawing/2014/main" id="{A1855FE3-73F4-483C-8035-7D8BF54D7273}"/>
                </a:ext>
              </a:extLst>
            </p:cNvPr>
            <p:cNvPicPr>
              <a:picLocks noChangeAspect="1"/>
            </p:cNvPicPr>
            <p:nvPr/>
          </p:nvPicPr>
          <p:blipFill>
            <a:blip r:embed="rId9"/>
            <a:stretch>
              <a:fillRect/>
            </a:stretch>
          </p:blipFill>
          <p:spPr>
            <a:xfrm>
              <a:off x="174505" y="1743838"/>
              <a:ext cx="1303367" cy="1303367"/>
            </a:xfrm>
            <a:prstGeom prst="rect">
              <a:avLst/>
            </a:prstGeom>
          </p:spPr>
        </p:pic>
      </p:grpSp>
      <p:grpSp>
        <p:nvGrpSpPr>
          <p:cNvPr id="96" name="グループ化 95">
            <a:extLst>
              <a:ext uri="{FF2B5EF4-FFF2-40B4-BE49-F238E27FC236}">
                <a16:creationId xmlns:a16="http://schemas.microsoft.com/office/drawing/2014/main" id="{7F6B60F8-16A1-4BDA-A365-B163F8BB8A84}"/>
              </a:ext>
            </a:extLst>
          </p:cNvPr>
          <p:cNvGrpSpPr/>
          <p:nvPr/>
        </p:nvGrpSpPr>
        <p:grpSpPr>
          <a:xfrm>
            <a:off x="3752521" y="2319156"/>
            <a:ext cx="1788810" cy="1675339"/>
            <a:chOff x="3334829" y="1498992"/>
            <a:chExt cx="2506513" cy="2318822"/>
          </a:xfrm>
        </p:grpSpPr>
        <p:pic>
          <p:nvPicPr>
            <p:cNvPr id="36" name="グラフィックス 35">
              <a:extLst>
                <a:ext uri="{FF2B5EF4-FFF2-40B4-BE49-F238E27FC236}">
                  <a16:creationId xmlns:a16="http://schemas.microsoft.com/office/drawing/2014/main" id="{D667E7AF-0B0D-4196-A74C-446E2452D85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95988" y="1498992"/>
              <a:ext cx="1384196" cy="1384196"/>
            </a:xfrm>
            <a:prstGeom prst="rect">
              <a:avLst/>
            </a:prstGeom>
          </p:spPr>
        </p:pic>
        <p:sp>
          <p:nvSpPr>
            <p:cNvPr id="37" name="テキスト ボックス 36">
              <a:extLst>
                <a:ext uri="{FF2B5EF4-FFF2-40B4-BE49-F238E27FC236}">
                  <a16:creationId xmlns:a16="http://schemas.microsoft.com/office/drawing/2014/main" id="{6001DEED-57CC-4509-B910-D94BB541AB93}"/>
                </a:ext>
              </a:extLst>
            </p:cNvPr>
            <p:cNvSpPr txBox="1"/>
            <p:nvPr/>
          </p:nvSpPr>
          <p:spPr>
            <a:xfrm>
              <a:off x="3334829" y="2838035"/>
              <a:ext cx="2506513" cy="979779"/>
            </a:xfrm>
            <a:prstGeom prst="rect">
              <a:avLst/>
            </a:prstGeom>
            <a:noFill/>
          </p:spPr>
          <p:txBody>
            <a:bodyPr wrap="square" rtlCol="0">
              <a:spAutoFit/>
            </a:bodyPr>
            <a:lstStyle/>
            <a:p>
              <a:pPr algn="ctr"/>
              <a:r>
                <a:rPr lang="ja-JP" altLang="en-US" sz="2000" b="1" dirty="0"/>
                <a:t>空き家バンク</a:t>
              </a:r>
              <a:endParaRPr lang="en-US" altLang="ja-JP" sz="2000" b="1" dirty="0"/>
            </a:p>
            <a:p>
              <a:pPr algn="ctr"/>
              <a:r>
                <a:rPr lang="ja-JP" altLang="en-US" sz="2000" b="1" dirty="0"/>
                <a:t>土浦市</a:t>
              </a:r>
              <a:endParaRPr lang="en-US" altLang="ja-JP" sz="2000" b="1" dirty="0"/>
            </a:p>
          </p:txBody>
        </p:sp>
      </p:grpSp>
      <p:grpSp>
        <p:nvGrpSpPr>
          <p:cNvPr id="86" name="グループ化 85">
            <a:extLst>
              <a:ext uri="{FF2B5EF4-FFF2-40B4-BE49-F238E27FC236}">
                <a16:creationId xmlns:a16="http://schemas.microsoft.com/office/drawing/2014/main" id="{1DD6FC0A-D3C7-4608-AF88-B9800EFBEC68}"/>
              </a:ext>
            </a:extLst>
          </p:cNvPr>
          <p:cNvGrpSpPr/>
          <p:nvPr/>
        </p:nvGrpSpPr>
        <p:grpSpPr>
          <a:xfrm>
            <a:off x="1674292" y="4597382"/>
            <a:ext cx="2478708" cy="798159"/>
            <a:chOff x="1436834" y="4743602"/>
            <a:chExt cx="2301783" cy="837155"/>
          </a:xfrm>
        </p:grpSpPr>
        <p:cxnSp>
          <p:nvCxnSpPr>
            <p:cNvPr id="42" name="直線コネクタ 41">
              <a:extLst>
                <a:ext uri="{FF2B5EF4-FFF2-40B4-BE49-F238E27FC236}">
                  <a16:creationId xmlns:a16="http://schemas.microsoft.com/office/drawing/2014/main" id="{636E997A-9BFF-45FE-A5E1-64B6531F3AD0}"/>
                </a:ext>
              </a:extLst>
            </p:cNvPr>
            <p:cNvCxnSpPr/>
            <p:nvPr/>
          </p:nvCxnSpPr>
          <p:spPr>
            <a:xfrm flipV="1">
              <a:off x="1436834" y="4743602"/>
              <a:ext cx="2301783" cy="837155"/>
            </a:xfrm>
            <a:prstGeom prst="line">
              <a:avLst/>
            </a:prstGeom>
            <a:ln w="57150"/>
          </p:spPr>
          <p:style>
            <a:lnRef idx="1">
              <a:schemeClr val="dk1"/>
            </a:lnRef>
            <a:fillRef idx="0">
              <a:schemeClr val="dk1"/>
            </a:fillRef>
            <a:effectRef idx="0">
              <a:schemeClr val="dk1"/>
            </a:effectRef>
            <a:fontRef idx="minor">
              <a:schemeClr val="tx1"/>
            </a:fontRef>
          </p:style>
        </p:cxnSp>
        <p:sp>
          <p:nvSpPr>
            <p:cNvPr id="79" name="四角形: 角を丸くする 78">
              <a:extLst>
                <a:ext uri="{FF2B5EF4-FFF2-40B4-BE49-F238E27FC236}">
                  <a16:creationId xmlns:a16="http://schemas.microsoft.com/office/drawing/2014/main" id="{FE46AC1A-AF31-4E97-BA1F-869C4341AA40}"/>
                </a:ext>
              </a:extLst>
            </p:cNvPr>
            <p:cNvSpPr/>
            <p:nvPr/>
          </p:nvSpPr>
          <p:spPr>
            <a:xfrm>
              <a:off x="2017557" y="4841202"/>
              <a:ext cx="1052438" cy="548259"/>
            </a:xfrm>
            <a:prstGeom prst="roundRect">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400" b="1" dirty="0">
                  <a:solidFill>
                    <a:schemeClr val="tx1"/>
                  </a:solidFill>
                </a:rPr>
                <a:t>提供</a:t>
              </a:r>
            </a:p>
          </p:txBody>
        </p:sp>
      </p:grpSp>
      <p:grpSp>
        <p:nvGrpSpPr>
          <p:cNvPr id="91" name="グループ化 90">
            <a:extLst>
              <a:ext uri="{FF2B5EF4-FFF2-40B4-BE49-F238E27FC236}">
                <a16:creationId xmlns:a16="http://schemas.microsoft.com/office/drawing/2014/main" id="{28D3FE7E-BEB5-4E3A-9548-228090C4D6EB}"/>
              </a:ext>
            </a:extLst>
          </p:cNvPr>
          <p:cNvGrpSpPr/>
          <p:nvPr/>
        </p:nvGrpSpPr>
        <p:grpSpPr>
          <a:xfrm>
            <a:off x="5208817" y="4566076"/>
            <a:ext cx="2416868" cy="829465"/>
            <a:chOff x="5348780" y="4695714"/>
            <a:chExt cx="2416868" cy="829465"/>
          </a:xfrm>
        </p:grpSpPr>
        <p:cxnSp>
          <p:nvCxnSpPr>
            <p:cNvPr id="44" name="直線コネクタ 43">
              <a:extLst>
                <a:ext uri="{FF2B5EF4-FFF2-40B4-BE49-F238E27FC236}">
                  <a16:creationId xmlns:a16="http://schemas.microsoft.com/office/drawing/2014/main" id="{2E097848-3401-4E27-AA8F-DE422C59B899}"/>
                </a:ext>
              </a:extLst>
            </p:cNvPr>
            <p:cNvCxnSpPr>
              <a:cxnSpLocks/>
            </p:cNvCxnSpPr>
            <p:nvPr/>
          </p:nvCxnSpPr>
          <p:spPr>
            <a:xfrm>
              <a:off x="5348780" y="4695714"/>
              <a:ext cx="2416868" cy="829465"/>
            </a:xfrm>
            <a:prstGeom prst="line">
              <a:avLst/>
            </a:prstGeom>
            <a:ln w="57150"/>
          </p:spPr>
          <p:style>
            <a:lnRef idx="1">
              <a:schemeClr val="dk1"/>
            </a:lnRef>
            <a:fillRef idx="0">
              <a:schemeClr val="dk1"/>
            </a:fillRef>
            <a:effectRef idx="0">
              <a:schemeClr val="dk1"/>
            </a:effectRef>
            <a:fontRef idx="minor">
              <a:schemeClr val="tx1"/>
            </a:fontRef>
          </p:style>
        </p:cxnSp>
        <p:sp>
          <p:nvSpPr>
            <p:cNvPr id="80" name="四角形: 角を丸くする 79">
              <a:extLst>
                <a:ext uri="{FF2B5EF4-FFF2-40B4-BE49-F238E27FC236}">
                  <a16:creationId xmlns:a16="http://schemas.microsoft.com/office/drawing/2014/main" id="{97429355-B09E-43DD-A2E7-CF252E1B8DE9}"/>
                </a:ext>
              </a:extLst>
            </p:cNvPr>
            <p:cNvSpPr/>
            <p:nvPr/>
          </p:nvSpPr>
          <p:spPr>
            <a:xfrm>
              <a:off x="5748420" y="4841202"/>
              <a:ext cx="1788810" cy="548259"/>
            </a:xfrm>
            <a:prstGeom prst="roundRect">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400" b="1" dirty="0">
                  <a:solidFill>
                    <a:schemeClr val="tx1"/>
                  </a:solidFill>
                </a:rPr>
                <a:t>購入・賃貸</a:t>
              </a:r>
            </a:p>
          </p:txBody>
        </p:sp>
      </p:grpSp>
      <p:cxnSp>
        <p:nvCxnSpPr>
          <p:cNvPr id="30" name="直線矢印コネクタ 29">
            <a:extLst>
              <a:ext uri="{FF2B5EF4-FFF2-40B4-BE49-F238E27FC236}">
                <a16:creationId xmlns:a16="http://schemas.microsoft.com/office/drawing/2014/main" id="{8F2731EA-DECA-48FE-B74B-6A71DE794FE7}"/>
              </a:ext>
            </a:extLst>
          </p:cNvPr>
          <p:cNvCxnSpPr>
            <a:cxnSpLocks/>
          </p:cNvCxnSpPr>
          <p:nvPr/>
        </p:nvCxnSpPr>
        <p:spPr>
          <a:xfrm flipH="1">
            <a:off x="5208066" y="3403689"/>
            <a:ext cx="2416868" cy="102075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nvGrpSpPr>
          <p:cNvPr id="87" name="グループ化 86">
            <a:extLst>
              <a:ext uri="{FF2B5EF4-FFF2-40B4-BE49-F238E27FC236}">
                <a16:creationId xmlns:a16="http://schemas.microsoft.com/office/drawing/2014/main" id="{3A838ADD-B7B7-4DD2-9108-EC656AEDE4D6}"/>
              </a:ext>
            </a:extLst>
          </p:cNvPr>
          <p:cNvGrpSpPr/>
          <p:nvPr/>
        </p:nvGrpSpPr>
        <p:grpSpPr>
          <a:xfrm>
            <a:off x="1634830" y="3315484"/>
            <a:ext cx="2613085" cy="1131139"/>
            <a:chOff x="1589078" y="2785256"/>
            <a:chExt cx="2093357" cy="1659829"/>
          </a:xfrm>
        </p:grpSpPr>
        <p:cxnSp>
          <p:nvCxnSpPr>
            <p:cNvPr id="29" name="直線矢印コネクタ 28">
              <a:extLst>
                <a:ext uri="{FF2B5EF4-FFF2-40B4-BE49-F238E27FC236}">
                  <a16:creationId xmlns:a16="http://schemas.microsoft.com/office/drawing/2014/main" id="{F6AEC364-6320-4A11-8571-3B24CD21FCBD}"/>
                </a:ext>
              </a:extLst>
            </p:cNvPr>
            <p:cNvCxnSpPr>
              <a:cxnSpLocks/>
            </p:cNvCxnSpPr>
            <p:nvPr/>
          </p:nvCxnSpPr>
          <p:spPr>
            <a:xfrm>
              <a:off x="1589078" y="2785256"/>
              <a:ext cx="2093357" cy="165982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82" name="四角形: 角を丸くする 81">
              <a:extLst>
                <a:ext uri="{FF2B5EF4-FFF2-40B4-BE49-F238E27FC236}">
                  <a16:creationId xmlns:a16="http://schemas.microsoft.com/office/drawing/2014/main" id="{34CAA13B-4740-4722-BA0D-FF98B0481ED6}"/>
                </a:ext>
              </a:extLst>
            </p:cNvPr>
            <p:cNvSpPr/>
            <p:nvPr/>
          </p:nvSpPr>
          <p:spPr>
            <a:xfrm>
              <a:off x="1649371" y="3387568"/>
              <a:ext cx="1788810" cy="548259"/>
            </a:xfrm>
            <a:prstGeom prst="roundRect">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400" b="1" dirty="0">
                  <a:solidFill>
                    <a:schemeClr val="tx1"/>
                  </a:solidFill>
                </a:rPr>
                <a:t>改修費補助</a:t>
              </a:r>
            </a:p>
          </p:txBody>
        </p:sp>
      </p:grpSp>
      <p:grpSp>
        <p:nvGrpSpPr>
          <p:cNvPr id="89" name="グループ化 88">
            <a:extLst>
              <a:ext uri="{FF2B5EF4-FFF2-40B4-BE49-F238E27FC236}">
                <a16:creationId xmlns:a16="http://schemas.microsoft.com/office/drawing/2014/main" id="{6FE7740C-85D3-4575-9D7B-C47CECD332B5}"/>
              </a:ext>
            </a:extLst>
          </p:cNvPr>
          <p:cNvGrpSpPr/>
          <p:nvPr/>
        </p:nvGrpSpPr>
        <p:grpSpPr>
          <a:xfrm>
            <a:off x="5670599" y="2860595"/>
            <a:ext cx="2047456" cy="548259"/>
            <a:chOff x="5590835" y="2060332"/>
            <a:chExt cx="2047456" cy="548259"/>
          </a:xfrm>
        </p:grpSpPr>
        <p:cxnSp>
          <p:nvCxnSpPr>
            <p:cNvPr id="40" name="直線矢印コネクタ 39">
              <a:extLst>
                <a:ext uri="{FF2B5EF4-FFF2-40B4-BE49-F238E27FC236}">
                  <a16:creationId xmlns:a16="http://schemas.microsoft.com/office/drawing/2014/main" id="{0F20B09C-F9BA-425E-BABF-309026A08CC6}"/>
                </a:ext>
              </a:extLst>
            </p:cNvPr>
            <p:cNvCxnSpPr>
              <a:cxnSpLocks/>
            </p:cNvCxnSpPr>
            <p:nvPr/>
          </p:nvCxnSpPr>
          <p:spPr>
            <a:xfrm>
              <a:off x="5590835" y="2331878"/>
              <a:ext cx="2047456"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83" name="四角形: 角を丸くする 82">
              <a:extLst>
                <a:ext uri="{FF2B5EF4-FFF2-40B4-BE49-F238E27FC236}">
                  <a16:creationId xmlns:a16="http://schemas.microsoft.com/office/drawing/2014/main" id="{7F07D3F9-A32E-4793-90C1-5E864ABDB903}"/>
                </a:ext>
              </a:extLst>
            </p:cNvPr>
            <p:cNvSpPr/>
            <p:nvPr/>
          </p:nvSpPr>
          <p:spPr>
            <a:xfrm>
              <a:off x="5895260" y="2060332"/>
              <a:ext cx="1323907" cy="548259"/>
            </a:xfrm>
            <a:prstGeom prst="roundRect">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400" b="1" dirty="0">
                  <a:solidFill>
                    <a:schemeClr val="tx1"/>
                  </a:solidFill>
                </a:rPr>
                <a:t>補助金</a:t>
              </a:r>
            </a:p>
          </p:txBody>
        </p:sp>
      </p:grpSp>
      <p:grpSp>
        <p:nvGrpSpPr>
          <p:cNvPr id="88" name="グループ化 87">
            <a:extLst>
              <a:ext uri="{FF2B5EF4-FFF2-40B4-BE49-F238E27FC236}">
                <a16:creationId xmlns:a16="http://schemas.microsoft.com/office/drawing/2014/main" id="{9364DB9A-66C6-4ADB-A119-F1F03EC2E38E}"/>
              </a:ext>
            </a:extLst>
          </p:cNvPr>
          <p:cNvGrpSpPr/>
          <p:nvPr/>
        </p:nvGrpSpPr>
        <p:grpSpPr>
          <a:xfrm>
            <a:off x="1634830" y="2856869"/>
            <a:ext cx="2080989" cy="548259"/>
            <a:chOff x="1555066" y="2056606"/>
            <a:chExt cx="2080989" cy="548259"/>
          </a:xfrm>
        </p:grpSpPr>
        <p:cxnSp>
          <p:nvCxnSpPr>
            <p:cNvPr id="38" name="直線矢印コネクタ 37">
              <a:extLst>
                <a:ext uri="{FF2B5EF4-FFF2-40B4-BE49-F238E27FC236}">
                  <a16:creationId xmlns:a16="http://schemas.microsoft.com/office/drawing/2014/main" id="{55B4A8C0-B2C9-40AF-96BE-E04A640E3D91}"/>
                </a:ext>
              </a:extLst>
            </p:cNvPr>
            <p:cNvCxnSpPr>
              <a:cxnSpLocks/>
            </p:cNvCxnSpPr>
            <p:nvPr/>
          </p:nvCxnSpPr>
          <p:spPr>
            <a:xfrm flipH="1">
              <a:off x="1555066" y="2356563"/>
              <a:ext cx="2080989" cy="789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84" name="四角形: 角を丸くする 83">
              <a:extLst>
                <a:ext uri="{FF2B5EF4-FFF2-40B4-BE49-F238E27FC236}">
                  <a16:creationId xmlns:a16="http://schemas.microsoft.com/office/drawing/2014/main" id="{CDC4F163-E4D7-4BF5-8C2D-0995F660E48F}"/>
                </a:ext>
              </a:extLst>
            </p:cNvPr>
            <p:cNvSpPr/>
            <p:nvPr/>
          </p:nvSpPr>
          <p:spPr>
            <a:xfrm>
              <a:off x="2027404" y="2056606"/>
              <a:ext cx="1323907" cy="548259"/>
            </a:xfrm>
            <a:prstGeom prst="roundRect">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400" b="1" dirty="0">
                  <a:solidFill>
                    <a:schemeClr val="tx1"/>
                  </a:solidFill>
                </a:rPr>
                <a:t>補助金</a:t>
              </a:r>
            </a:p>
          </p:txBody>
        </p:sp>
      </p:grpSp>
      <p:pic>
        <p:nvPicPr>
          <p:cNvPr id="47" name="図プレースホルダー 4">
            <a:extLst>
              <a:ext uri="{FF2B5EF4-FFF2-40B4-BE49-F238E27FC236}">
                <a16:creationId xmlns:a16="http://schemas.microsoft.com/office/drawing/2014/main" id="{30DE53F6-86E7-4C4B-A400-2194084E5C71}"/>
              </a:ext>
            </a:extLst>
          </p:cNvPr>
          <p:cNvPicPr>
            <a:picLocks noGrp="1" noChangeAspect="1"/>
          </p:cNvPicPr>
          <p:nvPr>
            <p:ph type="pic" sz="quarter" idx="13"/>
          </p:nvPr>
        </p:nvPicPr>
        <p:blipFill>
          <a:blip r:embed="rId12">
            <a:extLst>
              <a:ext uri="{28A0092B-C50C-407E-A947-70E740481C1C}">
                <a14:useLocalDpi xmlns:a14="http://schemas.microsoft.com/office/drawing/2010/main" val="0"/>
              </a:ext>
            </a:extLst>
          </a:blip>
          <a:srcRect t="411" b="411"/>
          <a:stretch>
            <a:fillRect/>
          </a:stretch>
        </p:blipFill>
        <p:spPr>
          <a:xfrm>
            <a:off x="133726" y="197024"/>
            <a:ext cx="1454005" cy="1339550"/>
          </a:xfrm>
        </p:spPr>
      </p:pic>
      <p:sp>
        <p:nvSpPr>
          <p:cNvPr id="45" name="四角形: 角を丸くする 44">
            <a:extLst>
              <a:ext uri="{FF2B5EF4-FFF2-40B4-BE49-F238E27FC236}">
                <a16:creationId xmlns:a16="http://schemas.microsoft.com/office/drawing/2014/main" id="{4C247EBE-328F-444E-A8F3-643D7F651652}"/>
              </a:ext>
            </a:extLst>
          </p:cNvPr>
          <p:cNvSpPr/>
          <p:nvPr/>
        </p:nvSpPr>
        <p:spPr>
          <a:xfrm>
            <a:off x="561419" y="1603324"/>
            <a:ext cx="6446172" cy="51289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施策：「空き家バンク制度」の実施・活用</a:t>
            </a:r>
          </a:p>
        </p:txBody>
      </p:sp>
      <p:sp>
        <p:nvSpPr>
          <p:cNvPr id="48" name="四角形: 角を丸くする 47">
            <a:extLst>
              <a:ext uri="{FF2B5EF4-FFF2-40B4-BE49-F238E27FC236}">
                <a16:creationId xmlns:a16="http://schemas.microsoft.com/office/drawing/2014/main" id="{CBDE8C07-C15B-4A3F-AD89-D7265FC322F3}"/>
              </a:ext>
            </a:extLst>
          </p:cNvPr>
          <p:cNvSpPr/>
          <p:nvPr/>
        </p:nvSpPr>
        <p:spPr>
          <a:xfrm>
            <a:off x="5385018" y="3727611"/>
            <a:ext cx="2232927" cy="373627"/>
          </a:xfrm>
          <a:prstGeom prst="roundRect">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400" b="1" dirty="0">
                <a:solidFill>
                  <a:schemeClr val="tx1"/>
                </a:solidFill>
              </a:rPr>
              <a:t>取引・改修</a:t>
            </a:r>
          </a:p>
        </p:txBody>
      </p:sp>
    </p:spTree>
    <p:extLst>
      <p:ext uri="{BB962C8B-B14F-4D97-AF65-F5344CB8AC3E}">
        <p14:creationId xmlns:p14="http://schemas.microsoft.com/office/powerpoint/2010/main" val="1467301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417976-D605-4887-80E4-8D74C6573C9C}"/>
              </a:ext>
            </a:extLst>
          </p:cNvPr>
          <p:cNvSpPr>
            <a:spLocks noGrp="1"/>
          </p:cNvSpPr>
          <p:nvPr>
            <p:ph type="title"/>
          </p:nvPr>
        </p:nvSpPr>
        <p:spPr>
          <a:xfrm>
            <a:off x="-1" y="358549"/>
            <a:ext cx="9143999" cy="1003344"/>
          </a:xfrm>
        </p:spPr>
        <p:txBody>
          <a:bodyPr/>
          <a:lstStyle/>
          <a:p>
            <a:r>
              <a:rPr lang="ja-JP" altLang="en-US" dirty="0"/>
              <a:t>現状</a:t>
            </a:r>
            <a:endParaRPr kumimoji="1" lang="ja-JP" altLang="en-US" dirty="0"/>
          </a:p>
        </p:txBody>
      </p:sp>
      <p:sp>
        <p:nvSpPr>
          <p:cNvPr id="13" name="テキスト ボックス 12">
            <a:extLst>
              <a:ext uri="{FF2B5EF4-FFF2-40B4-BE49-F238E27FC236}">
                <a16:creationId xmlns:a16="http://schemas.microsoft.com/office/drawing/2014/main" id="{34FB4E31-540A-4CAE-BAC5-1984B2EB0FFF}"/>
              </a:ext>
            </a:extLst>
          </p:cNvPr>
          <p:cNvSpPr txBox="1"/>
          <p:nvPr/>
        </p:nvSpPr>
        <p:spPr>
          <a:xfrm>
            <a:off x="4499432" y="2324411"/>
            <a:ext cx="4555670" cy="2154436"/>
          </a:xfrm>
          <a:prstGeom prst="rect">
            <a:avLst/>
          </a:prstGeom>
          <a:noFill/>
        </p:spPr>
        <p:txBody>
          <a:bodyPr wrap="square" rtlCol="0">
            <a:spAutoFit/>
          </a:bodyPr>
          <a:lstStyle/>
          <a:p>
            <a:r>
              <a:rPr lang="ja-JP" altLang="en-US" sz="2400" dirty="0">
                <a:latin typeface="+mn-ea"/>
              </a:rPr>
              <a:t>人口減少を新たな機会と捉え</a:t>
            </a:r>
            <a:endParaRPr lang="en-US" altLang="ja-JP" sz="2400" dirty="0">
              <a:latin typeface="+mn-ea"/>
            </a:endParaRPr>
          </a:p>
          <a:p>
            <a:endParaRPr lang="en-US" altLang="ja-JP" sz="1500" dirty="0">
              <a:latin typeface="+mn-ea"/>
            </a:endParaRPr>
          </a:p>
          <a:p>
            <a:r>
              <a:rPr kumimoji="1" lang="ja-JP" altLang="en-US" sz="2800" b="1" dirty="0">
                <a:solidFill>
                  <a:schemeClr val="accent1"/>
                </a:solidFill>
                <a:latin typeface="+mn-ea"/>
              </a:rPr>
              <a:t>・</a:t>
            </a:r>
            <a:r>
              <a:rPr kumimoji="1" lang="en-US" altLang="ja-JP" sz="2800" b="1" dirty="0">
                <a:solidFill>
                  <a:schemeClr val="accent1"/>
                </a:solidFill>
                <a:latin typeface="+mn-ea"/>
              </a:rPr>
              <a:t>20</a:t>
            </a:r>
            <a:r>
              <a:rPr lang="ja-JP" altLang="en-US" sz="2800" b="1" dirty="0">
                <a:solidFill>
                  <a:schemeClr val="accent1"/>
                </a:solidFill>
                <a:latin typeface="+mn-ea"/>
              </a:rPr>
              <a:t>年後の市民が離れない</a:t>
            </a:r>
            <a:endParaRPr lang="en-US" altLang="ja-JP" sz="2800" b="1" dirty="0">
              <a:solidFill>
                <a:schemeClr val="accent1"/>
              </a:solidFill>
              <a:latin typeface="+mn-ea"/>
            </a:endParaRPr>
          </a:p>
          <a:p>
            <a:r>
              <a:rPr kumimoji="1" lang="ja-JP" altLang="en-US" sz="2800" b="1" dirty="0">
                <a:solidFill>
                  <a:srgbClr val="FF0000"/>
                </a:solidFill>
                <a:latin typeface="+mn-ea"/>
              </a:rPr>
              <a:t>・新たな世代が住みたい</a:t>
            </a:r>
            <a:endParaRPr kumimoji="1" lang="en-US" altLang="ja-JP" sz="2800" b="1" dirty="0">
              <a:solidFill>
                <a:srgbClr val="FF0000"/>
              </a:solidFill>
              <a:latin typeface="+mn-ea"/>
            </a:endParaRPr>
          </a:p>
          <a:p>
            <a:endParaRPr kumimoji="1" lang="en-US" altLang="ja-JP" sz="1500" b="1" dirty="0">
              <a:solidFill>
                <a:srgbClr val="FF0000"/>
              </a:solidFill>
              <a:latin typeface="+mn-ea"/>
            </a:endParaRPr>
          </a:p>
          <a:p>
            <a:r>
              <a:rPr lang="ja-JP" altLang="en-US" sz="2400" dirty="0">
                <a:latin typeface="+mn-ea"/>
              </a:rPr>
              <a:t>と思えるまちづくり</a:t>
            </a:r>
            <a:endParaRPr kumimoji="1" lang="en-US" altLang="ja-JP" sz="2400" dirty="0">
              <a:latin typeface="+mn-ea"/>
            </a:endParaRPr>
          </a:p>
        </p:txBody>
      </p:sp>
      <p:graphicFrame>
        <p:nvGraphicFramePr>
          <p:cNvPr id="14" name="グラフ 13">
            <a:extLst>
              <a:ext uri="{FF2B5EF4-FFF2-40B4-BE49-F238E27FC236}">
                <a16:creationId xmlns:a16="http://schemas.microsoft.com/office/drawing/2014/main" id="{BD25F11A-FBD0-4C59-BD03-7DEE6F652450}"/>
              </a:ext>
            </a:extLst>
          </p:cNvPr>
          <p:cNvGraphicFramePr>
            <a:graphicFrameLocks/>
          </p:cNvGraphicFramePr>
          <p:nvPr/>
        </p:nvGraphicFramePr>
        <p:xfrm>
          <a:off x="88898" y="1563567"/>
          <a:ext cx="4292328" cy="3625795"/>
        </p:xfrm>
        <a:graphic>
          <a:graphicData uri="http://schemas.openxmlformats.org/drawingml/2006/chart">
            <c:chart xmlns:c="http://schemas.openxmlformats.org/drawingml/2006/chart" xmlns:r="http://schemas.openxmlformats.org/officeDocument/2006/relationships" r:id="rId2"/>
          </a:graphicData>
        </a:graphic>
      </p:graphicFrame>
      <p:sp>
        <p:nvSpPr>
          <p:cNvPr id="15" name="タイトル 1">
            <a:extLst>
              <a:ext uri="{FF2B5EF4-FFF2-40B4-BE49-F238E27FC236}">
                <a16:creationId xmlns:a16="http://schemas.microsoft.com/office/drawing/2014/main" id="{5261A14A-7DA9-4F63-A2B2-B3CB062A12EF}"/>
              </a:ext>
            </a:extLst>
          </p:cNvPr>
          <p:cNvSpPr txBox="1">
            <a:spLocks/>
          </p:cNvSpPr>
          <p:nvPr/>
        </p:nvSpPr>
        <p:spPr>
          <a:xfrm>
            <a:off x="1" y="5321232"/>
            <a:ext cx="9143999" cy="1569660"/>
          </a:xfrm>
          <a:prstGeom prst="rect">
            <a:avLst/>
          </a:prstGeom>
          <a:solidFill>
            <a:srgbClr val="3D9FD2"/>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2800" dirty="0"/>
              <a:t>　　と 　　　　の</a:t>
            </a:r>
            <a:r>
              <a:rPr lang="en-US" altLang="ja-JP" sz="2800" dirty="0"/>
              <a:t>2</a:t>
            </a:r>
            <a:r>
              <a:rPr lang="ja-JP" altLang="en-US" sz="2800" dirty="0"/>
              <a:t>つの面から提案</a:t>
            </a:r>
          </a:p>
        </p:txBody>
      </p:sp>
      <p:pic>
        <p:nvPicPr>
          <p:cNvPr id="16" name="図プレースホルダー 5" descr="黒い背景と白い文字&#10;&#10;自動的に生成された説明">
            <a:extLst>
              <a:ext uri="{FF2B5EF4-FFF2-40B4-BE49-F238E27FC236}">
                <a16:creationId xmlns:a16="http://schemas.microsoft.com/office/drawing/2014/main" id="{FC6DD4A4-1061-4A6D-B1E2-B59087A282B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1" b="411"/>
          <a:stretch>
            <a:fillRect/>
          </a:stretch>
        </p:blipFill>
        <p:spPr>
          <a:xfrm>
            <a:off x="938468" y="5402520"/>
            <a:ext cx="1454005" cy="1339550"/>
          </a:xfrm>
          <a:effectLst>
            <a:glow rad="190500">
              <a:schemeClr val="bg1">
                <a:alpha val="80000"/>
              </a:schemeClr>
            </a:glow>
          </a:effectLst>
        </p:spPr>
      </p:pic>
      <p:pic>
        <p:nvPicPr>
          <p:cNvPr id="6" name="図 5">
            <a:extLst>
              <a:ext uri="{FF2B5EF4-FFF2-40B4-BE49-F238E27FC236}">
                <a16:creationId xmlns:a16="http://schemas.microsoft.com/office/drawing/2014/main" id="{3FEDFDB1-B4DD-4C72-8604-D5170E0A99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1208" y1="9091" x2="80193" y2="25758"/>
                      </a14:backgroundRemoval>
                    </a14:imgEffect>
                  </a14:imgLayer>
                </a14:imgProps>
              </a:ext>
              <a:ext uri="{28A0092B-C50C-407E-A947-70E740481C1C}">
                <a14:useLocalDpi xmlns:a14="http://schemas.microsoft.com/office/drawing/2010/main" val="0"/>
              </a:ext>
            </a:extLst>
          </a:blip>
          <a:stretch>
            <a:fillRect/>
          </a:stretch>
        </p:blipFill>
        <p:spPr>
          <a:xfrm>
            <a:off x="2887926" y="5453506"/>
            <a:ext cx="1314762" cy="1257598"/>
          </a:xfrm>
          <a:prstGeom prst="rect">
            <a:avLst/>
          </a:prstGeom>
          <a:effectLst>
            <a:glow rad="190500">
              <a:schemeClr val="bg1">
                <a:alpha val="80000"/>
              </a:schemeClr>
            </a:glow>
          </a:effectLst>
        </p:spPr>
      </p:pic>
    </p:spTree>
    <p:extLst>
      <p:ext uri="{BB962C8B-B14F-4D97-AF65-F5344CB8AC3E}">
        <p14:creationId xmlns:p14="http://schemas.microsoft.com/office/powerpoint/2010/main" val="946497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9F1379-13B3-4219-86BC-A40DC05C1B8A}"/>
              </a:ext>
            </a:extLst>
          </p:cNvPr>
          <p:cNvSpPr>
            <a:spLocks noGrp="1"/>
          </p:cNvSpPr>
          <p:nvPr>
            <p:ph type="title"/>
          </p:nvPr>
        </p:nvSpPr>
        <p:spPr/>
        <p:txBody>
          <a:bodyPr/>
          <a:lstStyle/>
          <a:p>
            <a:r>
              <a:rPr kumimoji="1" lang="ja-JP" altLang="en-US" dirty="0"/>
              <a:t>施策</a:t>
            </a:r>
          </a:p>
        </p:txBody>
      </p:sp>
      <p:pic>
        <p:nvPicPr>
          <p:cNvPr id="7" name="図 6">
            <a:extLst>
              <a:ext uri="{FF2B5EF4-FFF2-40B4-BE49-F238E27FC236}">
                <a16:creationId xmlns:a16="http://schemas.microsoft.com/office/drawing/2014/main" id="{EBCCE33C-8DBA-4C9A-9207-9BBA6087EE3F}"/>
              </a:ext>
            </a:extLst>
          </p:cNvPr>
          <p:cNvPicPr>
            <a:picLocks noChangeAspect="1"/>
          </p:cNvPicPr>
          <p:nvPr/>
        </p:nvPicPr>
        <p:blipFill rotWithShape="1">
          <a:blip r:embed="rId3"/>
          <a:srcRect t="15486" r="1782"/>
          <a:stretch/>
        </p:blipFill>
        <p:spPr>
          <a:xfrm>
            <a:off x="358840" y="1790730"/>
            <a:ext cx="3515921" cy="3434158"/>
          </a:xfrm>
          <a:prstGeom prst="rect">
            <a:avLst/>
          </a:prstGeom>
          <a:ln>
            <a:solidFill>
              <a:schemeClr val="tx1"/>
            </a:solidFill>
          </a:ln>
        </p:spPr>
      </p:pic>
      <p:sp>
        <p:nvSpPr>
          <p:cNvPr id="8" name="正方形/長方形 7">
            <a:extLst>
              <a:ext uri="{FF2B5EF4-FFF2-40B4-BE49-F238E27FC236}">
                <a16:creationId xmlns:a16="http://schemas.microsoft.com/office/drawing/2014/main" id="{53707401-E5D8-4DC0-A439-F034B2EAB6A4}"/>
              </a:ext>
            </a:extLst>
          </p:cNvPr>
          <p:cNvSpPr/>
          <p:nvPr/>
        </p:nvSpPr>
        <p:spPr>
          <a:xfrm>
            <a:off x="4111057" y="1790730"/>
            <a:ext cx="4831091" cy="379970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2400" b="1" dirty="0">
                <a:solidFill>
                  <a:prstClr val="black"/>
                </a:solidFill>
              </a:rPr>
              <a:t>荒川沖駅周辺</a:t>
            </a:r>
            <a:r>
              <a:rPr lang="ja-JP" altLang="en-US" sz="2400" dirty="0">
                <a:solidFill>
                  <a:prstClr val="black"/>
                </a:solidFill>
              </a:rPr>
              <a:t>で</a:t>
            </a:r>
            <a:r>
              <a:rPr lang="ja-JP" altLang="en-US" sz="2800" b="1" dirty="0">
                <a:solidFill>
                  <a:prstClr val="black"/>
                </a:solidFill>
              </a:rPr>
              <a:t>居住誘導区域</a:t>
            </a:r>
            <a:endParaRPr lang="en-US" altLang="ja-JP" sz="2800" b="1" dirty="0">
              <a:solidFill>
                <a:prstClr val="black"/>
              </a:solidFill>
            </a:endParaRPr>
          </a:p>
          <a:p>
            <a:pPr lvl="0" algn="ctr"/>
            <a:r>
              <a:rPr lang="ja-JP" altLang="en-US" sz="2400" dirty="0">
                <a:solidFill>
                  <a:prstClr val="black"/>
                </a:solidFill>
              </a:rPr>
              <a:t>更に</a:t>
            </a:r>
            <a:r>
              <a:rPr lang="ja-JP" altLang="en-US" sz="2400" b="1" dirty="0">
                <a:solidFill>
                  <a:prstClr val="black"/>
                </a:solidFill>
              </a:rPr>
              <a:t>高齢化で空き家増加</a:t>
            </a:r>
            <a:r>
              <a:rPr lang="ja-JP" altLang="en-US" sz="2400" dirty="0">
                <a:solidFill>
                  <a:prstClr val="black"/>
                </a:solidFill>
              </a:rPr>
              <a:t>が予想</a:t>
            </a:r>
            <a:endParaRPr lang="en-US" altLang="ja-JP" sz="2400" dirty="0">
              <a:solidFill>
                <a:prstClr val="black"/>
              </a:solidFill>
            </a:endParaRPr>
          </a:p>
          <a:p>
            <a:pPr lvl="0" algn="ctr"/>
            <a:endParaRPr lang="en-US" altLang="ja-JP" sz="2400" dirty="0">
              <a:solidFill>
                <a:prstClr val="black"/>
              </a:solidFill>
            </a:endParaRPr>
          </a:p>
          <a:p>
            <a:pPr lvl="0" algn="ctr"/>
            <a:r>
              <a:rPr kumimoji="1" lang="ja-JP" altLang="en-US" sz="2800" b="1" dirty="0">
                <a:solidFill>
                  <a:prstClr val="black"/>
                </a:solidFill>
              </a:rPr>
              <a:t>三中地区</a:t>
            </a:r>
            <a:endParaRPr kumimoji="1" lang="en-US" altLang="ja-JP" sz="2800" b="1" dirty="0">
              <a:solidFill>
                <a:prstClr val="black"/>
              </a:solidFill>
            </a:endParaRPr>
          </a:p>
          <a:p>
            <a:pPr lvl="0" algn="ctr"/>
            <a:r>
              <a:rPr lang="ja-JP" altLang="en-US" sz="2400" b="1" dirty="0">
                <a:solidFill>
                  <a:prstClr val="black"/>
                </a:solidFill>
              </a:rPr>
              <a:t>７</a:t>
            </a:r>
            <a:r>
              <a:rPr lang="en-US" altLang="ja-JP" sz="2400" b="1" dirty="0">
                <a:solidFill>
                  <a:prstClr val="black"/>
                </a:solidFill>
              </a:rPr>
              <a:t>2</a:t>
            </a:r>
            <a:r>
              <a:rPr lang="ja-JP" altLang="en-US" sz="2400" b="1" dirty="0">
                <a:solidFill>
                  <a:prstClr val="black"/>
                </a:solidFill>
              </a:rPr>
              <a:t>戸</a:t>
            </a:r>
            <a:r>
              <a:rPr lang="ja-JP" altLang="en-US" sz="2400" dirty="0">
                <a:solidFill>
                  <a:prstClr val="black"/>
                </a:solidFill>
              </a:rPr>
              <a:t>の</a:t>
            </a:r>
            <a:r>
              <a:rPr lang="ja-JP" altLang="en-US" sz="2400" b="1" dirty="0">
                <a:solidFill>
                  <a:prstClr val="black"/>
                </a:solidFill>
              </a:rPr>
              <a:t>管理不全な空き家</a:t>
            </a:r>
            <a:r>
              <a:rPr lang="ja-JP" altLang="en-US" sz="2400" dirty="0">
                <a:solidFill>
                  <a:prstClr val="black"/>
                </a:solidFill>
              </a:rPr>
              <a:t>が立地</a:t>
            </a:r>
            <a:endParaRPr lang="en-US" altLang="ja-JP" sz="2400" dirty="0">
              <a:solidFill>
                <a:prstClr val="black"/>
              </a:solidFill>
            </a:endParaRPr>
          </a:p>
          <a:p>
            <a:pPr lvl="0" algn="ctr"/>
            <a:endParaRPr lang="ja-JP" altLang="en-US" sz="2400" dirty="0">
              <a:solidFill>
                <a:prstClr val="black"/>
              </a:solidFill>
            </a:endParaRPr>
          </a:p>
          <a:p>
            <a:pPr lvl="0" algn="ctr"/>
            <a:r>
              <a:rPr lang="ja-JP" altLang="en-US" sz="2400" b="1" dirty="0">
                <a:solidFill>
                  <a:prstClr val="black"/>
                </a:solidFill>
              </a:rPr>
              <a:t>住宅地（ベッドタウン）に悪影響</a:t>
            </a:r>
            <a:endParaRPr lang="en-US" altLang="ja-JP" sz="2400" b="1" dirty="0">
              <a:solidFill>
                <a:prstClr val="black"/>
              </a:solidFill>
            </a:endParaRPr>
          </a:p>
        </p:txBody>
      </p:sp>
      <p:sp>
        <p:nvSpPr>
          <p:cNvPr id="10" name="テキスト ボックス 9">
            <a:extLst>
              <a:ext uri="{FF2B5EF4-FFF2-40B4-BE49-F238E27FC236}">
                <a16:creationId xmlns:a16="http://schemas.microsoft.com/office/drawing/2014/main" id="{969CD0EC-25D2-4011-8E33-BB606A039B6B}"/>
              </a:ext>
            </a:extLst>
          </p:cNvPr>
          <p:cNvSpPr txBox="1"/>
          <p:nvPr/>
        </p:nvSpPr>
        <p:spPr>
          <a:xfrm>
            <a:off x="133726" y="5224888"/>
            <a:ext cx="3966150" cy="461665"/>
          </a:xfrm>
          <a:prstGeom prst="rect">
            <a:avLst/>
          </a:prstGeom>
          <a:noFill/>
        </p:spPr>
        <p:txBody>
          <a:bodyPr wrap="none" rtlCol="0">
            <a:spAutoFit/>
          </a:bodyPr>
          <a:lstStyle/>
          <a:p>
            <a:r>
              <a:rPr kumimoji="1" lang="ja-JP" altLang="en-US" sz="2400" b="1" dirty="0">
                <a:solidFill>
                  <a:schemeClr val="accent1"/>
                </a:solidFill>
              </a:rPr>
              <a:t>居住誘導区域 </a:t>
            </a:r>
            <a:r>
              <a:rPr kumimoji="1" lang="ja-JP" altLang="en-US" sz="2400" b="1" dirty="0">
                <a:solidFill>
                  <a:srgbClr val="FF0000"/>
                </a:solidFill>
              </a:rPr>
              <a:t>機能誘導区域</a:t>
            </a:r>
          </a:p>
        </p:txBody>
      </p:sp>
      <p:sp>
        <p:nvSpPr>
          <p:cNvPr id="14" name="矢印: 右 13">
            <a:extLst>
              <a:ext uri="{FF2B5EF4-FFF2-40B4-BE49-F238E27FC236}">
                <a16:creationId xmlns:a16="http://schemas.microsoft.com/office/drawing/2014/main" id="{4E2841AE-C7AF-43FD-B01F-C8F553264C87}"/>
              </a:ext>
            </a:extLst>
          </p:cNvPr>
          <p:cNvSpPr/>
          <p:nvPr/>
        </p:nvSpPr>
        <p:spPr>
          <a:xfrm rot="5400000">
            <a:off x="6350709" y="4261532"/>
            <a:ext cx="286148" cy="43381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加算記号 14">
            <a:extLst>
              <a:ext uri="{FF2B5EF4-FFF2-40B4-BE49-F238E27FC236}">
                <a16:creationId xmlns:a16="http://schemas.microsoft.com/office/drawing/2014/main" id="{DDE0AA40-3568-4A89-9BC9-38D022E04DFC}"/>
              </a:ext>
            </a:extLst>
          </p:cNvPr>
          <p:cNvSpPr/>
          <p:nvPr/>
        </p:nvSpPr>
        <p:spPr>
          <a:xfrm>
            <a:off x="6289214" y="3060206"/>
            <a:ext cx="409137" cy="441525"/>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a:extLst>
              <a:ext uri="{FF2B5EF4-FFF2-40B4-BE49-F238E27FC236}">
                <a16:creationId xmlns:a16="http://schemas.microsoft.com/office/drawing/2014/main" id="{C7914EA4-3DDC-4041-8D57-42A29612E594}"/>
              </a:ext>
            </a:extLst>
          </p:cNvPr>
          <p:cNvSpPr txBox="1">
            <a:spLocks/>
          </p:cNvSpPr>
          <p:nvPr/>
        </p:nvSpPr>
        <p:spPr>
          <a:xfrm>
            <a:off x="1" y="5854656"/>
            <a:ext cx="9143999" cy="1003344"/>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pPr lvl="0" defTabSz="457200">
              <a:lnSpc>
                <a:spcPct val="100000"/>
              </a:lnSpc>
              <a:spcBef>
                <a:spcPts val="0"/>
              </a:spcBef>
            </a:pPr>
            <a:r>
              <a:rPr kumimoji="0" lang="ja-JP" altLang="en-US" sz="2800" b="1" dirty="0">
                <a:solidFill>
                  <a:prstClr val="white"/>
                </a:solidFill>
                <a:cs typeface="+mn-cs"/>
              </a:rPr>
              <a:t>まずは南部エリア（三中地区）を対象に実施 </a:t>
            </a:r>
            <a:endParaRPr kumimoji="0" lang="en-US" altLang="ja-JP" sz="2800" b="1" dirty="0">
              <a:solidFill>
                <a:prstClr val="white"/>
              </a:solidFill>
              <a:cs typeface="+mn-cs"/>
            </a:endParaRPr>
          </a:p>
          <a:p>
            <a:pPr lvl="0" defTabSz="457200">
              <a:lnSpc>
                <a:spcPct val="100000"/>
              </a:lnSpc>
              <a:spcBef>
                <a:spcPts val="0"/>
              </a:spcBef>
            </a:pPr>
            <a:r>
              <a:rPr kumimoji="0" lang="ja-JP" altLang="en-US" sz="2800" b="1" dirty="0">
                <a:solidFill>
                  <a:prstClr val="white"/>
                </a:solidFill>
                <a:cs typeface="+mn-cs"/>
              </a:rPr>
              <a:t>将来的には土浦市全域の空き家へ</a:t>
            </a:r>
            <a:endParaRPr kumimoji="0" lang="en-US" altLang="ja-JP" sz="2800" b="1" dirty="0">
              <a:solidFill>
                <a:prstClr val="white"/>
              </a:solidFill>
              <a:cs typeface="+mn-cs"/>
            </a:endParaRPr>
          </a:p>
        </p:txBody>
      </p:sp>
      <p:pic>
        <p:nvPicPr>
          <p:cNvPr id="13" name="図プレースホルダー 4">
            <a:extLst>
              <a:ext uri="{FF2B5EF4-FFF2-40B4-BE49-F238E27FC236}">
                <a16:creationId xmlns:a16="http://schemas.microsoft.com/office/drawing/2014/main" id="{2A764F0F-B985-414F-A7B5-4056B602797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411" b="411"/>
          <a:stretch>
            <a:fillRect/>
          </a:stretch>
        </p:blipFill>
        <p:spPr>
          <a:xfrm>
            <a:off x="133726" y="197024"/>
            <a:ext cx="1454005" cy="1339550"/>
          </a:xfrm>
        </p:spPr>
      </p:pic>
    </p:spTree>
    <p:extLst>
      <p:ext uri="{BB962C8B-B14F-4D97-AF65-F5344CB8AC3E}">
        <p14:creationId xmlns:p14="http://schemas.microsoft.com/office/powerpoint/2010/main" val="2380675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グループ化 59">
            <a:extLst>
              <a:ext uri="{FF2B5EF4-FFF2-40B4-BE49-F238E27FC236}">
                <a16:creationId xmlns:a16="http://schemas.microsoft.com/office/drawing/2014/main" id="{84D0FCE4-6B9E-4710-BA4A-F8A50B6CD766}"/>
              </a:ext>
            </a:extLst>
          </p:cNvPr>
          <p:cNvGrpSpPr/>
          <p:nvPr/>
        </p:nvGrpSpPr>
        <p:grpSpPr>
          <a:xfrm>
            <a:off x="1168196" y="3462774"/>
            <a:ext cx="1725774" cy="2297152"/>
            <a:chOff x="1248135" y="3056351"/>
            <a:chExt cx="2368012" cy="2888692"/>
          </a:xfrm>
        </p:grpSpPr>
        <p:pic>
          <p:nvPicPr>
            <p:cNvPr id="56" name="図 55">
              <a:extLst>
                <a:ext uri="{FF2B5EF4-FFF2-40B4-BE49-F238E27FC236}">
                  <a16:creationId xmlns:a16="http://schemas.microsoft.com/office/drawing/2014/main" id="{591BBEB3-0E37-44D3-8EB0-7E25227E6545}"/>
                </a:ext>
              </a:extLst>
            </p:cNvPr>
            <p:cNvPicPr>
              <a:picLocks noChangeAspect="1"/>
            </p:cNvPicPr>
            <p:nvPr/>
          </p:nvPicPr>
          <p:blipFill rotWithShape="1">
            <a:blip r:embed="rId3">
              <a:extLst>
                <a:ext uri="{28A0092B-C50C-407E-A947-70E740481C1C}">
                  <a14:useLocalDpi xmlns:a14="http://schemas.microsoft.com/office/drawing/2010/main" val="0"/>
                </a:ext>
              </a:extLst>
            </a:blip>
            <a:srcRect l="25174" t="9901" r="33054" b="5006"/>
            <a:stretch/>
          </p:blipFill>
          <p:spPr>
            <a:xfrm>
              <a:off x="1248135" y="3056351"/>
              <a:ext cx="2368012" cy="2888692"/>
            </a:xfrm>
            <a:prstGeom prst="rect">
              <a:avLst/>
            </a:prstGeom>
          </p:spPr>
        </p:pic>
        <p:sp>
          <p:nvSpPr>
            <p:cNvPr id="57" name="楕円 56">
              <a:extLst>
                <a:ext uri="{FF2B5EF4-FFF2-40B4-BE49-F238E27FC236}">
                  <a16:creationId xmlns:a16="http://schemas.microsoft.com/office/drawing/2014/main" id="{5366BB5C-CFC7-4379-B3CC-8838F6A8F00B}"/>
                </a:ext>
              </a:extLst>
            </p:cNvPr>
            <p:cNvSpPr/>
            <p:nvPr/>
          </p:nvSpPr>
          <p:spPr>
            <a:xfrm>
              <a:off x="1505889" y="5055964"/>
              <a:ext cx="829466" cy="689231"/>
            </a:xfrm>
            <a:prstGeom prst="ellipse">
              <a:avLst/>
            </a:prstGeom>
            <a:noFill/>
            <a:ln w="571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grpSp>
      <p:grpSp>
        <p:nvGrpSpPr>
          <p:cNvPr id="3" name="グループ化 2">
            <a:extLst>
              <a:ext uri="{FF2B5EF4-FFF2-40B4-BE49-F238E27FC236}">
                <a16:creationId xmlns:a16="http://schemas.microsoft.com/office/drawing/2014/main" id="{DD0A1723-E40C-4197-984B-7A434E5AAE85}"/>
              </a:ext>
            </a:extLst>
          </p:cNvPr>
          <p:cNvGrpSpPr/>
          <p:nvPr/>
        </p:nvGrpSpPr>
        <p:grpSpPr>
          <a:xfrm>
            <a:off x="6250032" y="3429000"/>
            <a:ext cx="1727618" cy="2297152"/>
            <a:chOff x="5861391" y="3146743"/>
            <a:chExt cx="2200493" cy="2732595"/>
          </a:xfrm>
        </p:grpSpPr>
        <p:grpSp>
          <p:nvGrpSpPr>
            <p:cNvPr id="61" name="グループ化 60">
              <a:extLst>
                <a:ext uri="{FF2B5EF4-FFF2-40B4-BE49-F238E27FC236}">
                  <a16:creationId xmlns:a16="http://schemas.microsoft.com/office/drawing/2014/main" id="{1D06D78F-D55B-4159-86CB-5D085A081E7A}"/>
                </a:ext>
              </a:extLst>
            </p:cNvPr>
            <p:cNvGrpSpPr/>
            <p:nvPr/>
          </p:nvGrpSpPr>
          <p:grpSpPr>
            <a:xfrm>
              <a:off x="5861391" y="3146743"/>
              <a:ext cx="2200493" cy="2732595"/>
              <a:chOff x="5609250" y="3056351"/>
              <a:chExt cx="2370542" cy="2888692"/>
            </a:xfrm>
          </p:grpSpPr>
          <p:pic>
            <p:nvPicPr>
              <p:cNvPr id="54" name="図 53">
                <a:extLst>
                  <a:ext uri="{FF2B5EF4-FFF2-40B4-BE49-F238E27FC236}">
                    <a16:creationId xmlns:a16="http://schemas.microsoft.com/office/drawing/2014/main" id="{01867EA4-A8CB-4F39-9EE3-D1C3B9B28FDE}"/>
                  </a:ext>
                </a:extLst>
              </p:cNvPr>
              <p:cNvPicPr>
                <a:picLocks noChangeAspect="1"/>
              </p:cNvPicPr>
              <p:nvPr/>
            </p:nvPicPr>
            <p:blipFill rotWithShape="1">
              <a:blip r:embed="rId4">
                <a:extLst>
                  <a:ext uri="{28A0092B-C50C-407E-A947-70E740481C1C}">
                    <a14:useLocalDpi xmlns:a14="http://schemas.microsoft.com/office/drawing/2010/main" val="0"/>
                  </a:ext>
                </a:extLst>
              </a:blip>
              <a:srcRect l="25174" t="9884" r="33009" b="5023"/>
              <a:stretch/>
            </p:blipFill>
            <p:spPr>
              <a:xfrm>
                <a:off x="5609250" y="3056351"/>
                <a:ext cx="2370542" cy="2888692"/>
              </a:xfrm>
              <a:prstGeom prst="rect">
                <a:avLst/>
              </a:prstGeom>
            </p:spPr>
          </p:pic>
          <p:sp>
            <p:nvSpPr>
              <p:cNvPr id="58" name="楕円 57">
                <a:extLst>
                  <a:ext uri="{FF2B5EF4-FFF2-40B4-BE49-F238E27FC236}">
                    <a16:creationId xmlns:a16="http://schemas.microsoft.com/office/drawing/2014/main" id="{7F8FD99D-9E7C-4810-9434-1C878811ED19}"/>
                  </a:ext>
                </a:extLst>
              </p:cNvPr>
              <p:cNvSpPr/>
              <p:nvPr/>
            </p:nvSpPr>
            <p:spPr>
              <a:xfrm>
                <a:off x="5828046" y="5055964"/>
                <a:ext cx="829466" cy="689231"/>
              </a:xfrm>
              <a:prstGeom prst="ellipse">
                <a:avLst/>
              </a:prstGeom>
              <a:noFill/>
              <a:ln w="571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grpSp>
        <p:sp>
          <p:nvSpPr>
            <p:cNvPr id="62" name="矢印: 上 61">
              <a:extLst>
                <a:ext uri="{FF2B5EF4-FFF2-40B4-BE49-F238E27FC236}">
                  <a16:creationId xmlns:a16="http://schemas.microsoft.com/office/drawing/2014/main" id="{76414A7F-C2DB-49D3-8BF8-69B1BD0E3C2F}"/>
                </a:ext>
              </a:extLst>
            </p:cNvPr>
            <p:cNvSpPr/>
            <p:nvPr/>
          </p:nvSpPr>
          <p:spPr>
            <a:xfrm rot="12999043">
              <a:off x="6668782" y="4680739"/>
              <a:ext cx="292855" cy="357563"/>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矢印: 上 62">
              <a:extLst>
                <a:ext uri="{FF2B5EF4-FFF2-40B4-BE49-F238E27FC236}">
                  <a16:creationId xmlns:a16="http://schemas.microsoft.com/office/drawing/2014/main" id="{9B3AB0A4-AC78-4EF8-9EFC-027B9FA5908D}"/>
                </a:ext>
              </a:extLst>
            </p:cNvPr>
            <p:cNvSpPr/>
            <p:nvPr/>
          </p:nvSpPr>
          <p:spPr>
            <a:xfrm rot="17432960">
              <a:off x="6823178" y="5464312"/>
              <a:ext cx="298439" cy="350874"/>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矢印: 上 63">
              <a:extLst>
                <a:ext uri="{FF2B5EF4-FFF2-40B4-BE49-F238E27FC236}">
                  <a16:creationId xmlns:a16="http://schemas.microsoft.com/office/drawing/2014/main" id="{76571CDF-C0E3-43F9-BC2E-28D5C706A614}"/>
                </a:ext>
              </a:extLst>
            </p:cNvPr>
            <p:cNvSpPr/>
            <p:nvPr/>
          </p:nvSpPr>
          <p:spPr>
            <a:xfrm rot="9341192">
              <a:off x="5884337" y="4725092"/>
              <a:ext cx="292855" cy="357563"/>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859F1379-13B3-4219-86BC-A40DC05C1B8A}"/>
              </a:ext>
            </a:extLst>
          </p:cNvPr>
          <p:cNvSpPr>
            <a:spLocks noGrp="1"/>
          </p:cNvSpPr>
          <p:nvPr>
            <p:ph type="title"/>
          </p:nvPr>
        </p:nvSpPr>
        <p:spPr/>
        <p:txBody>
          <a:bodyPr>
            <a:normAutofit/>
          </a:bodyPr>
          <a:lstStyle/>
          <a:p>
            <a:r>
              <a:rPr lang="ja-JP" altLang="en-US"/>
              <a:t>効果・狙い</a:t>
            </a:r>
            <a:endParaRPr kumimoji="1" lang="ja-JP" altLang="en-US" dirty="0"/>
          </a:p>
        </p:txBody>
      </p:sp>
      <p:pic>
        <p:nvPicPr>
          <p:cNvPr id="6" name="図プレースホルダー 4">
            <a:extLst>
              <a:ext uri="{FF2B5EF4-FFF2-40B4-BE49-F238E27FC236}">
                <a16:creationId xmlns:a16="http://schemas.microsoft.com/office/drawing/2014/main" id="{EF085986-713F-456B-BC85-78A9DBEE80A4}"/>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411" b="411"/>
          <a:stretch>
            <a:fillRect/>
          </a:stretch>
        </p:blipFill>
        <p:spPr>
          <a:xfrm>
            <a:off x="133726" y="197024"/>
            <a:ext cx="1454005" cy="1339550"/>
          </a:xfrm>
        </p:spPr>
      </p:pic>
      <p:pic>
        <p:nvPicPr>
          <p:cNvPr id="24" name="図 23">
            <a:extLst>
              <a:ext uri="{FF2B5EF4-FFF2-40B4-BE49-F238E27FC236}">
                <a16:creationId xmlns:a16="http://schemas.microsoft.com/office/drawing/2014/main" id="{D1B75D80-FC3A-4E1A-B44C-CEBD1B2EA7BE}"/>
              </a:ext>
            </a:extLst>
          </p:cNvPr>
          <p:cNvPicPr>
            <a:picLocks noChangeAspect="1"/>
          </p:cNvPicPr>
          <p:nvPr/>
        </p:nvPicPr>
        <p:blipFill rotWithShape="1">
          <a:blip r:embed="rId6">
            <a:extLst>
              <a:ext uri="{28A0092B-C50C-407E-A947-70E740481C1C}">
                <a14:useLocalDpi xmlns:a14="http://schemas.microsoft.com/office/drawing/2010/main" val="0"/>
              </a:ext>
            </a:extLst>
          </a:blip>
          <a:srcRect l="28340" t="13984" r="31098" b="14904"/>
          <a:stretch/>
        </p:blipFill>
        <p:spPr>
          <a:xfrm>
            <a:off x="2476993" y="1701959"/>
            <a:ext cx="279017" cy="500345"/>
          </a:xfrm>
          <a:prstGeom prst="rect">
            <a:avLst/>
          </a:prstGeom>
        </p:spPr>
      </p:pic>
      <p:pic>
        <p:nvPicPr>
          <p:cNvPr id="11" name="グラフィックス 10">
            <a:extLst>
              <a:ext uri="{FF2B5EF4-FFF2-40B4-BE49-F238E27FC236}">
                <a16:creationId xmlns:a16="http://schemas.microsoft.com/office/drawing/2014/main" id="{A0D868BC-CB7D-4433-9273-0D15DEF170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8979" y="2558739"/>
            <a:ext cx="601839" cy="615601"/>
          </a:xfrm>
          <a:prstGeom prst="rect">
            <a:avLst/>
          </a:prstGeom>
        </p:spPr>
      </p:pic>
      <p:pic>
        <p:nvPicPr>
          <p:cNvPr id="12" name="グラフィックス 11">
            <a:extLst>
              <a:ext uri="{FF2B5EF4-FFF2-40B4-BE49-F238E27FC236}">
                <a16:creationId xmlns:a16="http://schemas.microsoft.com/office/drawing/2014/main" id="{9E724984-2CC1-4C5E-BC70-036C213E39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5384" y="2558739"/>
            <a:ext cx="601839" cy="615601"/>
          </a:xfrm>
          <a:prstGeom prst="rect">
            <a:avLst/>
          </a:prstGeom>
        </p:spPr>
      </p:pic>
      <p:pic>
        <p:nvPicPr>
          <p:cNvPr id="13" name="グラフィックス 12">
            <a:extLst>
              <a:ext uri="{FF2B5EF4-FFF2-40B4-BE49-F238E27FC236}">
                <a16:creationId xmlns:a16="http://schemas.microsoft.com/office/drawing/2014/main" id="{63AAC65F-EA62-409F-8BFC-B05EC45A96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9796" y="1324812"/>
            <a:ext cx="601839" cy="615601"/>
          </a:xfrm>
          <a:prstGeom prst="rect">
            <a:avLst/>
          </a:prstGeom>
        </p:spPr>
      </p:pic>
      <p:sp>
        <p:nvSpPr>
          <p:cNvPr id="15" name="矢印: 下カーブ 14">
            <a:extLst>
              <a:ext uri="{FF2B5EF4-FFF2-40B4-BE49-F238E27FC236}">
                <a16:creationId xmlns:a16="http://schemas.microsoft.com/office/drawing/2014/main" id="{D5EE09BC-8C67-41D2-90DD-E8A3360FA590}"/>
              </a:ext>
            </a:extLst>
          </p:cNvPr>
          <p:cNvSpPr/>
          <p:nvPr/>
        </p:nvSpPr>
        <p:spPr>
          <a:xfrm rot="3817215">
            <a:off x="2415467" y="1951746"/>
            <a:ext cx="1113890" cy="193055"/>
          </a:xfrm>
          <a:prstGeom prst="curvedDownArrow">
            <a:avLst>
              <a:gd name="adj1" fmla="val 25000"/>
              <a:gd name="adj2" fmla="val 50000"/>
              <a:gd name="adj3" fmla="val 3913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矢印: 下カーブ 17">
            <a:extLst>
              <a:ext uri="{FF2B5EF4-FFF2-40B4-BE49-F238E27FC236}">
                <a16:creationId xmlns:a16="http://schemas.microsoft.com/office/drawing/2014/main" id="{211A6B35-63D5-4D27-B066-9CB8EB31565A}"/>
              </a:ext>
            </a:extLst>
          </p:cNvPr>
          <p:cNvSpPr/>
          <p:nvPr/>
        </p:nvSpPr>
        <p:spPr>
          <a:xfrm rot="10800000">
            <a:off x="1676221" y="3197757"/>
            <a:ext cx="1088989" cy="197469"/>
          </a:xfrm>
          <a:prstGeom prst="curvedDownArrow">
            <a:avLst>
              <a:gd name="adj1" fmla="val 25000"/>
              <a:gd name="adj2" fmla="val 50000"/>
              <a:gd name="adj3" fmla="val 3913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0" name="グラフィックス 19">
            <a:extLst>
              <a:ext uri="{FF2B5EF4-FFF2-40B4-BE49-F238E27FC236}">
                <a16:creationId xmlns:a16="http://schemas.microsoft.com/office/drawing/2014/main" id="{BB0E2710-B11A-41B8-A10B-4717C836DC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24190" y="2981609"/>
            <a:ext cx="494192" cy="505491"/>
          </a:xfrm>
          <a:prstGeom prst="rect">
            <a:avLst/>
          </a:prstGeom>
        </p:spPr>
      </p:pic>
      <p:grpSp>
        <p:nvGrpSpPr>
          <p:cNvPr id="7" name="グループ化 6">
            <a:extLst>
              <a:ext uri="{FF2B5EF4-FFF2-40B4-BE49-F238E27FC236}">
                <a16:creationId xmlns:a16="http://schemas.microsoft.com/office/drawing/2014/main" id="{9A5C484C-9A98-4123-B3FD-8FDC0E9598FB}"/>
              </a:ext>
            </a:extLst>
          </p:cNvPr>
          <p:cNvGrpSpPr/>
          <p:nvPr/>
        </p:nvGrpSpPr>
        <p:grpSpPr>
          <a:xfrm>
            <a:off x="1098399" y="1480324"/>
            <a:ext cx="553883" cy="1113890"/>
            <a:chOff x="1098399" y="1480324"/>
            <a:chExt cx="553883" cy="1113890"/>
          </a:xfrm>
        </p:grpSpPr>
        <p:sp>
          <p:nvSpPr>
            <p:cNvPr id="19" name="矢印: 下カーブ 18">
              <a:extLst>
                <a:ext uri="{FF2B5EF4-FFF2-40B4-BE49-F238E27FC236}">
                  <a16:creationId xmlns:a16="http://schemas.microsoft.com/office/drawing/2014/main" id="{4892DD38-46A1-4CB8-AA28-31AFE2AD4CDB}"/>
                </a:ext>
              </a:extLst>
            </p:cNvPr>
            <p:cNvSpPr/>
            <p:nvPr/>
          </p:nvSpPr>
          <p:spPr>
            <a:xfrm rot="17997858">
              <a:off x="936331" y="1940741"/>
              <a:ext cx="1113890" cy="193055"/>
            </a:xfrm>
            <a:prstGeom prst="curvedDownArrow">
              <a:avLst>
                <a:gd name="adj1" fmla="val 25000"/>
                <a:gd name="adj2" fmla="val 50000"/>
                <a:gd name="adj3" fmla="val 3913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乗算記号 24">
              <a:extLst>
                <a:ext uri="{FF2B5EF4-FFF2-40B4-BE49-F238E27FC236}">
                  <a16:creationId xmlns:a16="http://schemas.microsoft.com/office/drawing/2014/main" id="{50DCFBC3-73BF-4C62-B939-5B51D91CFF64}"/>
                </a:ext>
              </a:extLst>
            </p:cNvPr>
            <p:cNvSpPr/>
            <p:nvPr/>
          </p:nvSpPr>
          <p:spPr>
            <a:xfrm>
              <a:off x="1098399" y="1759111"/>
              <a:ext cx="553883" cy="558943"/>
            </a:xfrm>
            <a:prstGeom prst="mathMultiply">
              <a:avLst>
                <a:gd name="adj1" fmla="val 1362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lumMod val="95000"/>
                    <a:lumOff val="5000"/>
                  </a:schemeClr>
                </a:solidFill>
              </a:endParaRPr>
            </a:p>
          </p:txBody>
        </p:sp>
      </p:grpSp>
      <p:sp>
        <p:nvSpPr>
          <p:cNvPr id="46" name="矢印: 右 45">
            <a:extLst>
              <a:ext uri="{FF2B5EF4-FFF2-40B4-BE49-F238E27FC236}">
                <a16:creationId xmlns:a16="http://schemas.microsoft.com/office/drawing/2014/main" id="{1A9FF25F-56B0-454F-816C-B1C72787556D}"/>
              </a:ext>
            </a:extLst>
          </p:cNvPr>
          <p:cNvSpPr/>
          <p:nvPr/>
        </p:nvSpPr>
        <p:spPr>
          <a:xfrm>
            <a:off x="3946006" y="1877796"/>
            <a:ext cx="1532531" cy="121091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2400" b="1" dirty="0"/>
              <a:t>施策</a:t>
            </a:r>
          </a:p>
        </p:txBody>
      </p:sp>
      <p:sp>
        <p:nvSpPr>
          <p:cNvPr id="49" name="タイトル 1">
            <a:extLst>
              <a:ext uri="{FF2B5EF4-FFF2-40B4-BE49-F238E27FC236}">
                <a16:creationId xmlns:a16="http://schemas.microsoft.com/office/drawing/2014/main" id="{91E485E3-2015-43AE-A454-EF8075A4DC8E}"/>
              </a:ext>
            </a:extLst>
          </p:cNvPr>
          <p:cNvSpPr txBox="1">
            <a:spLocks/>
          </p:cNvSpPr>
          <p:nvPr/>
        </p:nvSpPr>
        <p:spPr>
          <a:xfrm>
            <a:off x="1" y="5854656"/>
            <a:ext cx="9143999" cy="1003344"/>
          </a:xfrm>
          <a:prstGeom prst="rect">
            <a:avLst/>
          </a:prstGeom>
          <a:solidFill>
            <a:schemeClr val="accent2"/>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pPr lvl="0" defTabSz="457200">
              <a:lnSpc>
                <a:spcPct val="150000"/>
              </a:lnSpc>
              <a:spcBef>
                <a:spcPts val="0"/>
              </a:spcBef>
            </a:pPr>
            <a:r>
              <a:rPr kumimoji="0" lang="ja-JP" altLang="en-US" sz="2400" b="1" dirty="0">
                <a:cs typeface="+mn-cs"/>
              </a:rPr>
              <a:t>①中央地区の住民を南部地区に円滑に移住</a:t>
            </a:r>
            <a:endParaRPr kumimoji="0" lang="en-US" altLang="ja-JP" sz="2400" b="1" dirty="0">
              <a:cs typeface="+mn-cs"/>
            </a:endParaRPr>
          </a:p>
          <a:p>
            <a:pPr lvl="0" defTabSz="457200">
              <a:lnSpc>
                <a:spcPct val="150000"/>
              </a:lnSpc>
              <a:spcBef>
                <a:spcPts val="0"/>
              </a:spcBef>
            </a:pPr>
            <a:r>
              <a:rPr kumimoji="0" lang="ja-JP" altLang="en-US" sz="2400" b="1" dirty="0">
                <a:cs typeface="+mn-cs"/>
              </a:rPr>
              <a:t>②ステップアップの場として提供する空き家の活用</a:t>
            </a:r>
            <a:endParaRPr kumimoji="0" lang="en-US" altLang="ja-JP" sz="2400" b="1" dirty="0">
              <a:cs typeface="+mn-cs"/>
            </a:endParaRPr>
          </a:p>
        </p:txBody>
      </p:sp>
      <p:pic>
        <p:nvPicPr>
          <p:cNvPr id="27" name="グラフィックス 26">
            <a:extLst>
              <a:ext uri="{FF2B5EF4-FFF2-40B4-BE49-F238E27FC236}">
                <a16:creationId xmlns:a16="http://schemas.microsoft.com/office/drawing/2014/main" id="{F4C81D54-F076-4987-AAA7-A3BCE2770B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32609" y="2580555"/>
            <a:ext cx="601838" cy="615601"/>
          </a:xfrm>
          <a:prstGeom prst="rect">
            <a:avLst/>
          </a:prstGeom>
        </p:spPr>
      </p:pic>
      <p:pic>
        <p:nvPicPr>
          <p:cNvPr id="28" name="グラフィックス 27">
            <a:extLst>
              <a:ext uri="{FF2B5EF4-FFF2-40B4-BE49-F238E27FC236}">
                <a16:creationId xmlns:a16="http://schemas.microsoft.com/office/drawing/2014/main" id="{95B34B37-56E8-4C57-9A6B-E695D9D26A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89014" y="2580555"/>
            <a:ext cx="601838" cy="615601"/>
          </a:xfrm>
          <a:prstGeom prst="rect">
            <a:avLst/>
          </a:prstGeom>
        </p:spPr>
      </p:pic>
      <p:pic>
        <p:nvPicPr>
          <p:cNvPr id="29" name="グラフィックス 28">
            <a:extLst>
              <a:ext uri="{FF2B5EF4-FFF2-40B4-BE49-F238E27FC236}">
                <a16:creationId xmlns:a16="http://schemas.microsoft.com/office/drawing/2014/main" id="{D2EB43B6-C6AD-4316-A62F-5BAD0B3198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53426" y="1346628"/>
            <a:ext cx="601838" cy="615601"/>
          </a:xfrm>
          <a:prstGeom prst="rect">
            <a:avLst/>
          </a:prstGeom>
        </p:spPr>
      </p:pic>
      <p:sp>
        <p:nvSpPr>
          <p:cNvPr id="30" name="矢印: 下カーブ 29">
            <a:extLst>
              <a:ext uri="{FF2B5EF4-FFF2-40B4-BE49-F238E27FC236}">
                <a16:creationId xmlns:a16="http://schemas.microsoft.com/office/drawing/2014/main" id="{B32C0B01-206C-4A87-8F84-16144B36C570}"/>
              </a:ext>
            </a:extLst>
          </p:cNvPr>
          <p:cNvSpPr/>
          <p:nvPr/>
        </p:nvSpPr>
        <p:spPr>
          <a:xfrm rot="3817215">
            <a:off x="7349098" y="1973562"/>
            <a:ext cx="1113890" cy="193055"/>
          </a:xfrm>
          <a:prstGeom prst="curvedDownArrow">
            <a:avLst>
              <a:gd name="adj1" fmla="val 25000"/>
              <a:gd name="adj2" fmla="val 50000"/>
              <a:gd name="adj3" fmla="val 3913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矢印: 下カーブ 30">
            <a:extLst>
              <a:ext uri="{FF2B5EF4-FFF2-40B4-BE49-F238E27FC236}">
                <a16:creationId xmlns:a16="http://schemas.microsoft.com/office/drawing/2014/main" id="{DCD23D6E-F09A-43F5-9676-D040C7E81CBB}"/>
              </a:ext>
            </a:extLst>
          </p:cNvPr>
          <p:cNvSpPr/>
          <p:nvPr/>
        </p:nvSpPr>
        <p:spPr>
          <a:xfrm rot="10800000">
            <a:off x="6609853" y="3219573"/>
            <a:ext cx="1088987" cy="197469"/>
          </a:xfrm>
          <a:prstGeom prst="curvedDownArrow">
            <a:avLst>
              <a:gd name="adj1" fmla="val 25000"/>
              <a:gd name="adj2" fmla="val 50000"/>
              <a:gd name="adj3" fmla="val 3913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矢印: 下カーブ 31">
            <a:extLst>
              <a:ext uri="{FF2B5EF4-FFF2-40B4-BE49-F238E27FC236}">
                <a16:creationId xmlns:a16="http://schemas.microsoft.com/office/drawing/2014/main" id="{B409A548-1FC0-4628-8D54-D18D3FCB59D3}"/>
              </a:ext>
            </a:extLst>
          </p:cNvPr>
          <p:cNvSpPr/>
          <p:nvPr/>
        </p:nvSpPr>
        <p:spPr>
          <a:xfrm rot="17997858">
            <a:off x="5872877" y="1962559"/>
            <a:ext cx="1113890" cy="193055"/>
          </a:xfrm>
          <a:prstGeom prst="curvedDownArrow">
            <a:avLst>
              <a:gd name="adj1" fmla="val 25000"/>
              <a:gd name="adj2" fmla="val 50000"/>
              <a:gd name="adj3" fmla="val 3913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3" name="グラフィックス 32">
            <a:extLst>
              <a:ext uri="{FF2B5EF4-FFF2-40B4-BE49-F238E27FC236}">
                <a16:creationId xmlns:a16="http://schemas.microsoft.com/office/drawing/2014/main" id="{2B7DD352-BF01-4537-9777-B6C0F68B09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57820" y="3003425"/>
            <a:ext cx="494192" cy="505491"/>
          </a:xfrm>
          <a:prstGeom prst="rect">
            <a:avLst/>
          </a:prstGeom>
        </p:spPr>
      </p:pic>
      <p:pic>
        <p:nvPicPr>
          <p:cNvPr id="43" name="図 42">
            <a:extLst>
              <a:ext uri="{FF2B5EF4-FFF2-40B4-BE49-F238E27FC236}">
                <a16:creationId xmlns:a16="http://schemas.microsoft.com/office/drawing/2014/main" id="{4E82E4F6-22B8-4878-B5C2-141DA4D1A202}"/>
              </a:ext>
            </a:extLst>
          </p:cNvPr>
          <p:cNvPicPr>
            <a:picLocks noChangeAspect="1"/>
          </p:cNvPicPr>
          <p:nvPr/>
        </p:nvPicPr>
        <p:blipFill rotWithShape="1">
          <a:blip r:embed="rId6">
            <a:extLst>
              <a:ext uri="{28A0092B-C50C-407E-A947-70E740481C1C}">
                <a14:useLocalDpi xmlns:a14="http://schemas.microsoft.com/office/drawing/2010/main" val="0"/>
              </a:ext>
            </a:extLst>
          </a:blip>
          <a:srcRect l="28340" t="13984" r="31098" b="14904"/>
          <a:stretch/>
        </p:blipFill>
        <p:spPr>
          <a:xfrm>
            <a:off x="7419822" y="1723775"/>
            <a:ext cx="279017" cy="500345"/>
          </a:xfrm>
          <a:prstGeom prst="rect">
            <a:avLst/>
          </a:prstGeom>
        </p:spPr>
      </p:pic>
      <p:pic>
        <p:nvPicPr>
          <p:cNvPr id="66" name="図 65">
            <a:extLst>
              <a:ext uri="{FF2B5EF4-FFF2-40B4-BE49-F238E27FC236}">
                <a16:creationId xmlns:a16="http://schemas.microsoft.com/office/drawing/2014/main" id="{A84E4BC5-5987-418D-91D2-5BE0C1389430}"/>
              </a:ext>
            </a:extLst>
          </p:cNvPr>
          <p:cNvPicPr>
            <a:picLocks noChangeAspect="1"/>
          </p:cNvPicPr>
          <p:nvPr/>
        </p:nvPicPr>
        <p:blipFill rotWithShape="1">
          <a:blip r:embed="rId6">
            <a:extLst>
              <a:ext uri="{28A0092B-C50C-407E-A947-70E740481C1C}">
                <a14:useLocalDpi xmlns:a14="http://schemas.microsoft.com/office/drawing/2010/main" val="0"/>
              </a:ext>
            </a:extLst>
          </a:blip>
          <a:srcRect l="28340" t="13984" r="31098" b="14904"/>
          <a:stretch/>
        </p:blipFill>
        <p:spPr>
          <a:xfrm>
            <a:off x="5861390" y="2953284"/>
            <a:ext cx="279017" cy="500345"/>
          </a:xfrm>
          <a:prstGeom prst="rect">
            <a:avLst/>
          </a:prstGeom>
        </p:spPr>
      </p:pic>
      <p:sp>
        <p:nvSpPr>
          <p:cNvPr id="34" name="正方形/長方形 33">
            <a:extLst>
              <a:ext uri="{FF2B5EF4-FFF2-40B4-BE49-F238E27FC236}">
                <a16:creationId xmlns:a16="http://schemas.microsoft.com/office/drawing/2014/main" id="{192E4716-CF58-4A0B-9B9F-316CCA13DA4D}"/>
              </a:ext>
            </a:extLst>
          </p:cNvPr>
          <p:cNvSpPr/>
          <p:nvPr/>
        </p:nvSpPr>
        <p:spPr>
          <a:xfrm>
            <a:off x="2988078" y="3901228"/>
            <a:ext cx="3167845" cy="14502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2400" b="1" dirty="0">
                <a:solidFill>
                  <a:prstClr val="black"/>
                </a:solidFill>
              </a:rPr>
              <a:t>既存ストックを</a:t>
            </a:r>
            <a:endParaRPr lang="en-US" altLang="ja-JP" sz="2400" b="1" dirty="0">
              <a:solidFill>
                <a:prstClr val="black"/>
              </a:solidFill>
            </a:endParaRPr>
          </a:p>
          <a:p>
            <a:pPr lvl="0" algn="ctr"/>
            <a:r>
              <a:rPr lang="ja-JP" altLang="en-US" sz="2400" b="1" dirty="0">
                <a:solidFill>
                  <a:prstClr val="black"/>
                </a:solidFill>
              </a:rPr>
              <a:t>利用し南部地区の</a:t>
            </a:r>
            <a:endParaRPr lang="en-US" altLang="ja-JP" sz="2400" b="1" dirty="0">
              <a:solidFill>
                <a:prstClr val="black"/>
              </a:solidFill>
            </a:endParaRPr>
          </a:p>
          <a:p>
            <a:pPr lvl="0" algn="ctr"/>
            <a:r>
              <a:rPr lang="ja-JP" altLang="en-US" sz="2400" b="1" dirty="0">
                <a:solidFill>
                  <a:prstClr val="black"/>
                </a:solidFill>
              </a:rPr>
              <a:t>住環境維持</a:t>
            </a:r>
            <a:endParaRPr lang="en-US" altLang="ja-JP" sz="2400" b="1" dirty="0">
              <a:solidFill>
                <a:prstClr val="black"/>
              </a:solidFill>
            </a:endParaRPr>
          </a:p>
        </p:txBody>
      </p:sp>
    </p:spTree>
    <p:extLst>
      <p:ext uri="{BB962C8B-B14F-4D97-AF65-F5344CB8AC3E}">
        <p14:creationId xmlns:p14="http://schemas.microsoft.com/office/powerpoint/2010/main" val="173010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250"/>
                                  </p:stCondLst>
                                  <p:childTnLst>
                                    <p:animEffect transition="out" filter="fade">
                                      <p:cBhvr>
                                        <p:cTn id="10" dur="750"/>
                                        <p:tgtEl>
                                          <p:spTgt spid="7"/>
                                        </p:tgtEl>
                                      </p:cBhvr>
                                    </p:animEffect>
                                    <p:set>
                                      <p:cBhvr>
                                        <p:cTn id="11" dur="1" fill="hold">
                                          <p:stCondLst>
                                            <p:cond delay="749"/>
                                          </p:stCondLst>
                                        </p:cTn>
                                        <p:tgtEl>
                                          <p:spTgt spid="7"/>
                                        </p:tgtEl>
                                        <p:attrNameLst>
                                          <p:attrName>style.visibility</p:attrName>
                                        </p:attrNameLst>
                                      </p:cBhvr>
                                      <p:to>
                                        <p:strVal val="hidden"/>
                                      </p:to>
                                    </p:set>
                                  </p:childTnLst>
                                </p:cTn>
                              </p:par>
                            </p:childTnLst>
                          </p:cTn>
                        </p:par>
                        <p:par>
                          <p:cTn id="12" fill="hold">
                            <p:stCondLst>
                              <p:cond delay="1500"/>
                            </p:stCondLst>
                            <p:childTnLst>
                              <p:par>
                                <p:cTn id="13" presetID="10" presetClass="exit" presetSubtype="0" fill="hold" nodeType="afterEffect">
                                  <p:stCondLst>
                                    <p:cond delay="0"/>
                                  </p:stCondLst>
                                  <p:childTnLst>
                                    <p:animEffect transition="out" filter="fade">
                                      <p:cBhvr>
                                        <p:cTn id="14" dur="750"/>
                                        <p:tgtEl>
                                          <p:spTgt spid="33"/>
                                        </p:tgtEl>
                                      </p:cBhvr>
                                    </p:animEffect>
                                    <p:set>
                                      <p:cBhvr>
                                        <p:cTn id="15" dur="1" fill="hold">
                                          <p:stCondLst>
                                            <p:cond delay="749"/>
                                          </p:stCondLst>
                                        </p:cTn>
                                        <p:tgtEl>
                                          <p:spTgt spid="33"/>
                                        </p:tgtEl>
                                        <p:attrNameLst>
                                          <p:attrName>style.visibility</p:attrName>
                                        </p:attrNameLst>
                                      </p:cBhvr>
                                      <p:to>
                                        <p:strVal val="hidden"/>
                                      </p:to>
                                    </p:set>
                                  </p:childTnLst>
                                </p:cTn>
                              </p:par>
                            </p:childTnLst>
                          </p:cTn>
                        </p:par>
                        <p:par>
                          <p:cTn id="16" fill="hold">
                            <p:stCondLst>
                              <p:cond delay="2250"/>
                            </p:stCondLst>
                            <p:childTnLst>
                              <p:par>
                                <p:cTn id="17" presetID="42" presetClass="entr" presetSubtype="0"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0"/>
                                        <p:tgtEl>
                                          <p:spTgt spid="66"/>
                                        </p:tgtEl>
                                      </p:cBhvr>
                                    </p:animEffect>
                                    <p:anim calcmode="lin" valueType="num">
                                      <p:cBhvr>
                                        <p:cTn id="20" dur="1000" fill="hold"/>
                                        <p:tgtEl>
                                          <p:spTgt spid="66"/>
                                        </p:tgtEl>
                                        <p:attrNameLst>
                                          <p:attrName>ppt_x</p:attrName>
                                        </p:attrNameLst>
                                      </p:cBhvr>
                                      <p:tavLst>
                                        <p:tav tm="0">
                                          <p:val>
                                            <p:strVal val="#ppt_x"/>
                                          </p:val>
                                        </p:tav>
                                        <p:tav tm="100000">
                                          <p:val>
                                            <p:strVal val="#ppt_x"/>
                                          </p:val>
                                        </p:tav>
                                      </p:tavLst>
                                    </p:anim>
                                    <p:anim calcmode="lin" valueType="num">
                                      <p:cBhvr>
                                        <p:cTn id="21" dur="1000" fill="hold"/>
                                        <p:tgtEl>
                                          <p:spTgt spid="66"/>
                                        </p:tgtEl>
                                        <p:attrNameLst>
                                          <p:attrName>ppt_y</p:attrName>
                                        </p:attrNameLst>
                                      </p:cBhvr>
                                      <p:tavLst>
                                        <p:tav tm="0">
                                          <p:val>
                                            <p:strVal val="#ppt_y+.1"/>
                                          </p:val>
                                        </p:tav>
                                        <p:tav tm="100000">
                                          <p:val>
                                            <p:strVal val="#ppt_y"/>
                                          </p:val>
                                        </p:tav>
                                      </p:tavLst>
                                    </p:anim>
                                  </p:childTnLst>
                                </p:cTn>
                              </p:par>
                            </p:childTnLst>
                          </p:cTn>
                        </p:par>
                        <p:par>
                          <p:cTn id="22" fill="hold">
                            <p:stCondLst>
                              <p:cond delay="3250"/>
                            </p:stCondLst>
                            <p:childTnLst>
                              <p:par>
                                <p:cTn id="23" presetID="22" presetClass="entr" presetSubtype="4"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DE85-8481-493B-9AB9-046563B25F4E}"/>
              </a:ext>
            </a:extLst>
          </p:cNvPr>
          <p:cNvSpPr>
            <a:spLocks noGrp="1"/>
          </p:cNvSpPr>
          <p:nvPr>
            <p:ph type="title"/>
          </p:nvPr>
        </p:nvSpPr>
        <p:spPr>
          <a:solidFill>
            <a:schemeClr val="accent1"/>
          </a:solidFill>
        </p:spPr>
        <p:txBody>
          <a:bodyPr/>
          <a:lstStyle/>
          <a:p>
            <a:r>
              <a:rPr kumimoji="1" lang="ja-JP" altLang="en-US" dirty="0"/>
              <a:t>地区の目指すスタイル</a:t>
            </a:r>
          </a:p>
        </p:txBody>
      </p:sp>
      <p:sp>
        <p:nvSpPr>
          <p:cNvPr id="9" name="テキスト ボックス 8"/>
          <p:cNvSpPr txBox="1"/>
          <p:nvPr/>
        </p:nvSpPr>
        <p:spPr>
          <a:xfrm>
            <a:off x="3916154" y="3263709"/>
            <a:ext cx="9144000" cy="769441"/>
          </a:xfrm>
          <a:prstGeom prst="rect">
            <a:avLst/>
          </a:prstGeom>
          <a:noFill/>
        </p:spPr>
        <p:txBody>
          <a:bodyPr wrap="square" rtlCol="0">
            <a:spAutoFit/>
          </a:bodyPr>
          <a:lstStyle/>
          <a:p>
            <a:r>
              <a:rPr kumimoji="1" lang="ja-JP" altLang="en-US" sz="4400" b="1" dirty="0"/>
              <a:t>おおつ野地区</a:t>
            </a:r>
            <a:endParaRPr kumimoji="1" lang="en-US" altLang="ja-JP" sz="1600" dirty="0"/>
          </a:p>
        </p:txBody>
      </p:sp>
      <p:pic>
        <p:nvPicPr>
          <p:cNvPr id="10" name="図 9">
            <a:extLst>
              <a:ext uri="{FF2B5EF4-FFF2-40B4-BE49-F238E27FC236}">
                <a16:creationId xmlns:a16="http://schemas.microsoft.com/office/drawing/2014/main" id="{8985F1C7-BE5C-4122-87C0-CC02EE02D46B}"/>
              </a:ext>
            </a:extLst>
          </p:cNvPr>
          <p:cNvPicPr>
            <a:picLocks noChangeAspect="1"/>
          </p:cNvPicPr>
          <p:nvPr/>
        </p:nvPicPr>
        <p:blipFill rotWithShape="1">
          <a:blip r:embed="rId3">
            <a:extLst>
              <a:ext uri="{28A0092B-C50C-407E-A947-70E740481C1C}">
                <a14:useLocalDpi xmlns:a14="http://schemas.microsoft.com/office/drawing/2010/main" val="0"/>
              </a:ext>
            </a:extLst>
          </a:blip>
          <a:srcRect l="25741" t="9024" r="32037" b="6861"/>
          <a:stretch/>
        </p:blipFill>
        <p:spPr>
          <a:xfrm>
            <a:off x="0" y="1406172"/>
            <a:ext cx="3522135" cy="4045655"/>
          </a:xfrm>
          <a:prstGeom prst="rect">
            <a:avLst/>
          </a:prstGeom>
        </p:spPr>
      </p:pic>
      <p:sp>
        <p:nvSpPr>
          <p:cNvPr id="11" name="楕円 10">
            <a:extLst>
              <a:ext uri="{FF2B5EF4-FFF2-40B4-BE49-F238E27FC236}">
                <a16:creationId xmlns:a16="http://schemas.microsoft.com/office/drawing/2014/main" id="{F6421BB1-56AC-4B07-B0F7-7F3EFCEAB725}"/>
              </a:ext>
            </a:extLst>
          </p:cNvPr>
          <p:cNvSpPr/>
          <p:nvPr/>
        </p:nvSpPr>
        <p:spPr>
          <a:xfrm>
            <a:off x="2232397" y="3153104"/>
            <a:ext cx="901788" cy="901788"/>
          </a:xfrm>
          <a:prstGeom prst="ellipse">
            <a:avLst/>
          </a:prstGeom>
          <a:solidFill>
            <a:schemeClr val="accent5">
              <a:lumMod val="20000"/>
              <a:lumOff val="80000"/>
              <a:alpha val="50000"/>
            </a:schemeClr>
          </a:solidFill>
          <a:ln w="28575">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11E4A623-5EF0-4F5B-8D5F-9B13C41F09DD}"/>
              </a:ext>
            </a:extLst>
          </p:cNvPr>
          <p:cNvCxnSpPr>
            <a:cxnSpLocks/>
          </p:cNvCxnSpPr>
          <p:nvPr/>
        </p:nvCxnSpPr>
        <p:spPr>
          <a:xfrm flipV="1">
            <a:off x="3134185" y="3603998"/>
            <a:ext cx="775663" cy="1647"/>
          </a:xfrm>
          <a:prstGeom prst="line">
            <a:avLst/>
          </a:prstGeom>
          <a:ln w="38100">
            <a:solidFill>
              <a:srgbClr val="3D9FD2"/>
            </a:solidFill>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6" name="タイトル 1">
            <a:extLst>
              <a:ext uri="{FF2B5EF4-FFF2-40B4-BE49-F238E27FC236}">
                <a16:creationId xmlns:a16="http://schemas.microsoft.com/office/drawing/2014/main" id="{0A2B0D3E-A96C-43C0-BD94-23147011D2EC}"/>
              </a:ext>
            </a:extLst>
          </p:cNvPr>
          <p:cNvSpPr txBox="1">
            <a:spLocks/>
          </p:cNvSpPr>
          <p:nvPr/>
        </p:nvSpPr>
        <p:spPr>
          <a:xfrm>
            <a:off x="1" y="5854656"/>
            <a:ext cx="9143999" cy="1003344"/>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600" b="1" dirty="0"/>
              <a:t>多世代が交流する安心安全なニュータウン</a:t>
            </a:r>
          </a:p>
        </p:txBody>
      </p:sp>
      <p:sp>
        <p:nvSpPr>
          <p:cNvPr id="20" name="テキスト ボックス 19">
            <a:extLst>
              <a:ext uri="{FF2B5EF4-FFF2-40B4-BE49-F238E27FC236}">
                <a16:creationId xmlns:a16="http://schemas.microsoft.com/office/drawing/2014/main" id="{822E0FD9-BD11-492D-B48B-D413D26F2B1E}"/>
              </a:ext>
            </a:extLst>
          </p:cNvPr>
          <p:cNvSpPr txBox="1"/>
          <p:nvPr/>
        </p:nvSpPr>
        <p:spPr>
          <a:xfrm>
            <a:off x="3688869" y="3884744"/>
            <a:ext cx="4400386" cy="830997"/>
          </a:xfrm>
          <a:prstGeom prst="rect">
            <a:avLst/>
          </a:prstGeom>
          <a:noFill/>
        </p:spPr>
        <p:txBody>
          <a:bodyPr wrap="square" rtlCol="0">
            <a:spAutoFit/>
          </a:bodyPr>
          <a:lstStyle/>
          <a:p>
            <a:r>
              <a:rPr kumimoji="1" lang="ja-JP" altLang="en-US" sz="2400" b="1" dirty="0"/>
              <a:t>　　　高齢者、子育て世代を</a:t>
            </a:r>
            <a:endParaRPr kumimoji="1" lang="en-US" altLang="ja-JP" sz="2400" b="1" dirty="0"/>
          </a:p>
          <a:p>
            <a:r>
              <a:rPr kumimoji="1" lang="ja-JP" altLang="en-US" sz="2400" b="1" dirty="0">
                <a:solidFill>
                  <a:srgbClr val="FF0000"/>
                </a:solidFill>
              </a:rPr>
              <a:t>　　　中央から</a:t>
            </a:r>
            <a:r>
              <a:rPr kumimoji="1" lang="ja-JP" altLang="en-US" sz="2400" b="1" dirty="0"/>
              <a:t>移動させる</a:t>
            </a:r>
            <a:endParaRPr kumimoji="1" lang="en-US" altLang="ja-JP" sz="1600" dirty="0"/>
          </a:p>
        </p:txBody>
      </p:sp>
    </p:spTree>
    <p:extLst>
      <p:ext uri="{BB962C8B-B14F-4D97-AF65-F5344CB8AC3E}">
        <p14:creationId xmlns:p14="http://schemas.microsoft.com/office/powerpoint/2010/main" val="316017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789CDE85-8481-493B-9AB9-046563B25F4E}"/>
              </a:ext>
            </a:extLst>
          </p:cNvPr>
          <p:cNvSpPr txBox="1">
            <a:spLocks/>
          </p:cNvSpPr>
          <p:nvPr/>
        </p:nvSpPr>
        <p:spPr>
          <a:xfrm>
            <a:off x="-1" y="5854656"/>
            <a:ext cx="9143999" cy="1003344"/>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200" b="1" dirty="0"/>
              <a:t>今後の人口増加で必要な施設も変化していく</a:t>
            </a:r>
            <a:r>
              <a:rPr lang="en-US" altLang="ja-JP" sz="3200" b="1" dirty="0"/>
              <a:t>	</a:t>
            </a:r>
            <a:endParaRPr lang="ja-JP" altLang="en-US" sz="3200" b="1" dirty="0"/>
          </a:p>
        </p:txBody>
      </p:sp>
      <p:sp>
        <p:nvSpPr>
          <p:cNvPr id="10" name="角丸四角形 9">
            <a:extLst>
              <a:ext uri="{FF2B5EF4-FFF2-40B4-BE49-F238E27FC236}">
                <a16:creationId xmlns:a16="http://schemas.microsoft.com/office/drawing/2014/main" id="{04DA21C6-08F9-F14F-8779-33B410932452}"/>
              </a:ext>
            </a:extLst>
          </p:cNvPr>
          <p:cNvSpPr/>
          <p:nvPr/>
        </p:nvSpPr>
        <p:spPr>
          <a:xfrm>
            <a:off x="604522" y="4761016"/>
            <a:ext cx="3362952" cy="1042948"/>
          </a:xfrm>
          <a:prstGeom prst="round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mj-ea"/>
              </a:rPr>
              <a:t>急激な人口増加による</a:t>
            </a:r>
            <a:endParaRPr lang="en-US" altLang="ja-JP" sz="2400" dirty="0">
              <a:solidFill>
                <a:schemeClr val="tx1"/>
              </a:solidFill>
              <a:latin typeface="+mj-ea"/>
            </a:endParaRPr>
          </a:p>
          <a:p>
            <a:pPr algn="ctr"/>
            <a:r>
              <a:rPr lang="ja-JP" altLang="en-US" sz="2400" dirty="0">
                <a:solidFill>
                  <a:schemeClr val="tx1"/>
                </a:solidFill>
                <a:latin typeface="+mj-ea"/>
              </a:rPr>
              <a:t>住民の</a:t>
            </a:r>
            <a:r>
              <a:rPr lang="ja-JP" altLang="en-US" sz="2400" b="1" dirty="0">
                <a:solidFill>
                  <a:schemeClr val="tx1"/>
                </a:solidFill>
                <a:latin typeface="+mj-ea"/>
              </a:rPr>
              <a:t>つながり</a:t>
            </a:r>
            <a:r>
              <a:rPr lang="ja-JP" altLang="en-US" sz="2400" dirty="0">
                <a:solidFill>
                  <a:schemeClr val="tx1"/>
                </a:solidFill>
                <a:latin typeface="+mj-ea"/>
              </a:rPr>
              <a:t>不足</a:t>
            </a:r>
            <a:endParaRPr lang="en-US" altLang="ja-JP" sz="2400" dirty="0">
              <a:solidFill>
                <a:schemeClr val="tx1"/>
              </a:solidFill>
              <a:latin typeface="+mj-ea"/>
            </a:endParaRPr>
          </a:p>
        </p:txBody>
      </p:sp>
      <p:grpSp>
        <p:nvGrpSpPr>
          <p:cNvPr id="32" name="グループ化 31"/>
          <p:cNvGrpSpPr/>
          <p:nvPr/>
        </p:nvGrpSpPr>
        <p:grpSpPr>
          <a:xfrm>
            <a:off x="2285998" y="2370401"/>
            <a:ext cx="2375465" cy="2414587"/>
            <a:chOff x="2285998" y="2370401"/>
            <a:chExt cx="2375465" cy="2414587"/>
          </a:xfrm>
        </p:grpSpPr>
        <p:graphicFrame>
          <p:nvGraphicFramePr>
            <p:cNvPr id="26" name="グラフ 25"/>
            <p:cNvGraphicFramePr>
              <a:graphicFrameLocks/>
            </p:cNvGraphicFramePr>
            <p:nvPr/>
          </p:nvGraphicFramePr>
          <p:xfrm>
            <a:off x="2285998" y="2370401"/>
            <a:ext cx="2375465" cy="2414587"/>
          </p:xfrm>
          <a:graphic>
            <a:graphicData uri="http://schemas.openxmlformats.org/drawingml/2006/chart">
              <c:chart xmlns:c="http://schemas.openxmlformats.org/drawingml/2006/chart" xmlns:r="http://schemas.openxmlformats.org/officeDocument/2006/relationships" r:id="rId3"/>
            </a:graphicData>
          </a:graphic>
        </p:graphicFrame>
        <p:sp>
          <p:nvSpPr>
            <p:cNvPr id="28" name="ストライプ矢印 27"/>
            <p:cNvSpPr/>
            <p:nvPr/>
          </p:nvSpPr>
          <p:spPr>
            <a:xfrm rot="18088701">
              <a:off x="3077172" y="2892507"/>
              <a:ext cx="971695" cy="353541"/>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789CDE85-8481-493B-9AB9-046563B25F4E}"/>
              </a:ext>
            </a:extLst>
          </p:cNvPr>
          <p:cNvSpPr>
            <a:spLocks noGrp="1"/>
          </p:cNvSpPr>
          <p:nvPr>
            <p:ph type="title"/>
          </p:nvPr>
        </p:nvSpPr>
        <p:spPr>
          <a:solidFill>
            <a:schemeClr val="accent1"/>
          </a:solidFill>
        </p:spPr>
        <p:txBody>
          <a:bodyPr/>
          <a:lstStyle/>
          <a:p>
            <a:r>
              <a:rPr lang="en-US" altLang="ja-JP" dirty="0"/>
              <a:t>	</a:t>
            </a:r>
            <a:r>
              <a:rPr lang="ja-JP" altLang="en-US" dirty="0"/>
              <a:t>課題</a:t>
            </a:r>
            <a:endParaRPr kumimoji="1" lang="ja-JP" altLang="en-US" dirty="0"/>
          </a:p>
        </p:txBody>
      </p:sp>
      <p:pic>
        <p:nvPicPr>
          <p:cNvPr id="31" name="図 30"/>
          <p:cNvPicPr>
            <a:picLocks noChangeAspect="1"/>
          </p:cNvPicPr>
          <p:nvPr/>
        </p:nvPicPr>
        <p:blipFill rotWithShape="1">
          <a:blip r:embed="rId4">
            <a:extLst>
              <a:ext uri="{28A0092B-C50C-407E-A947-70E740481C1C}">
                <a14:useLocalDpi xmlns:a14="http://schemas.microsoft.com/office/drawing/2010/main" val="0"/>
              </a:ext>
            </a:extLst>
          </a:blip>
          <a:srcRect l="715" r="25087"/>
          <a:stretch/>
        </p:blipFill>
        <p:spPr>
          <a:xfrm>
            <a:off x="105908" y="2067983"/>
            <a:ext cx="2233246" cy="2536868"/>
          </a:xfrm>
          <a:prstGeom prst="rect">
            <a:avLst/>
          </a:prstGeom>
          <a:ln>
            <a:noFill/>
          </a:ln>
          <a:effectLst>
            <a:softEdge rad="112500"/>
          </a:effectLst>
        </p:spPr>
      </p:pic>
      <p:grpSp>
        <p:nvGrpSpPr>
          <p:cNvPr id="38" name="グループ化 37"/>
          <p:cNvGrpSpPr/>
          <p:nvPr/>
        </p:nvGrpSpPr>
        <p:grpSpPr>
          <a:xfrm>
            <a:off x="259479" y="1500052"/>
            <a:ext cx="4097216" cy="1390889"/>
            <a:chOff x="259479" y="1525019"/>
            <a:chExt cx="4097216" cy="1390889"/>
          </a:xfrm>
        </p:grpSpPr>
        <p:sp>
          <p:nvSpPr>
            <p:cNvPr id="37" name="二等辺三角形 36"/>
            <p:cNvSpPr/>
            <p:nvPr/>
          </p:nvSpPr>
          <p:spPr>
            <a:xfrm rot="9588102">
              <a:off x="3217413" y="2010300"/>
              <a:ext cx="261023" cy="90560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33"/>
            <p:cNvSpPr/>
            <p:nvPr/>
          </p:nvSpPr>
          <p:spPr>
            <a:xfrm>
              <a:off x="259479" y="1525019"/>
              <a:ext cx="4097216" cy="5812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t>2013</a:t>
              </a:r>
              <a:r>
                <a:rPr kumimoji="1" lang="ja-JP" altLang="en-US" sz="2400" b="1" dirty="0"/>
                <a:t>年おおつ野に移転決定</a:t>
              </a:r>
            </a:p>
          </p:txBody>
        </p:sp>
      </p:grpSp>
      <p:sp>
        <p:nvSpPr>
          <p:cNvPr id="39" name="テキスト ボックス 38"/>
          <p:cNvSpPr txBox="1"/>
          <p:nvPr/>
        </p:nvSpPr>
        <p:spPr>
          <a:xfrm>
            <a:off x="105908" y="4504823"/>
            <a:ext cx="2371162" cy="200055"/>
          </a:xfrm>
          <a:prstGeom prst="rect">
            <a:avLst/>
          </a:prstGeom>
          <a:noFill/>
        </p:spPr>
        <p:txBody>
          <a:bodyPr wrap="none" rtlCol="0">
            <a:spAutoFit/>
          </a:bodyPr>
          <a:lstStyle/>
          <a:p>
            <a:r>
              <a:rPr lang="ja-JP" altLang="en-US" sz="700" dirty="0">
                <a:hlinkClick r:id="rId5"/>
              </a:rPr>
              <a:t>引用：</a:t>
            </a:r>
            <a:r>
              <a:rPr lang="en-US" altLang="ja-JP" sz="700" dirty="0">
                <a:hlinkClick r:id="rId5"/>
              </a:rPr>
              <a:t>https://www.e-resident.jp/hospital/648/junior</a:t>
            </a:r>
            <a:endParaRPr kumimoji="1" lang="ja-JP" altLang="en-US" sz="700" dirty="0"/>
          </a:p>
        </p:txBody>
      </p:sp>
      <p:sp>
        <p:nvSpPr>
          <p:cNvPr id="16" name="角丸四角形 5">
            <a:extLst>
              <a:ext uri="{FF2B5EF4-FFF2-40B4-BE49-F238E27FC236}">
                <a16:creationId xmlns:a16="http://schemas.microsoft.com/office/drawing/2014/main" id="{CD4B109A-1EE9-456D-B7B2-CE74B739937F}"/>
              </a:ext>
            </a:extLst>
          </p:cNvPr>
          <p:cNvSpPr/>
          <p:nvPr/>
        </p:nvSpPr>
        <p:spPr>
          <a:xfrm>
            <a:off x="4901199" y="1454210"/>
            <a:ext cx="3895960" cy="528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E778A744-0035-43B8-AB05-D2C2DE46ACE8}"/>
              </a:ext>
            </a:extLst>
          </p:cNvPr>
          <p:cNvSpPr txBox="1"/>
          <p:nvPr/>
        </p:nvSpPr>
        <p:spPr>
          <a:xfrm>
            <a:off x="4958866" y="1454210"/>
            <a:ext cx="3996910" cy="523220"/>
          </a:xfrm>
          <a:prstGeom prst="rect">
            <a:avLst/>
          </a:prstGeom>
          <a:noFill/>
        </p:spPr>
        <p:txBody>
          <a:bodyPr wrap="square" rtlCol="0">
            <a:spAutoFit/>
          </a:bodyPr>
          <a:lstStyle/>
          <a:p>
            <a:r>
              <a:rPr kumimoji="1" lang="ja-JP" altLang="en-US" sz="2800" b="1" dirty="0">
                <a:solidFill>
                  <a:schemeClr val="bg1"/>
                </a:solidFill>
              </a:rPr>
              <a:t>おおつ野の安心・安全</a:t>
            </a:r>
          </a:p>
        </p:txBody>
      </p:sp>
      <p:pic>
        <p:nvPicPr>
          <p:cNvPr id="18" name="図 17" descr="画面の領域">
            <a:extLst>
              <a:ext uri="{FF2B5EF4-FFF2-40B4-BE49-F238E27FC236}">
                <a16:creationId xmlns:a16="http://schemas.microsoft.com/office/drawing/2014/main" id="{40F3BCB8-1EED-47FC-847C-FF04BE750804}"/>
              </a:ext>
            </a:extLst>
          </p:cNvPr>
          <p:cNvPicPr>
            <a:picLocks noChangeAspect="1"/>
          </p:cNvPicPr>
          <p:nvPr/>
        </p:nvPicPr>
        <p:blipFill rotWithShape="1">
          <a:blip r:embed="rId6">
            <a:extLst>
              <a:ext uri="{28A0092B-C50C-407E-A947-70E740481C1C}">
                <a14:useLocalDpi xmlns:a14="http://schemas.microsoft.com/office/drawing/2010/main" val="0"/>
              </a:ext>
            </a:extLst>
          </a:blip>
          <a:srcRect l="6697" t="8510" r="13773" b="4058"/>
          <a:stretch/>
        </p:blipFill>
        <p:spPr>
          <a:xfrm>
            <a:off x="5103254" y="2516228"/>
            <a:ext cx="3457977" cy="2125842"/>
          </a:xfrm>
          <a:prstGeom prst="rect">
            <a:avLst/>
          </a:prstGeom>
        </p:spPr>
      </p:pic>
      <p:sp>
        <p:nvSpPr>
          <p:cNvPr id="19" name="テキスト ボックス 18">
            <a:extLst>
              <a:ext uri="{FF2B5EF4-FFF2-40B4-BE49-F238E27FC236}">
                <a16:creationId xmlns:a16="http://schemas.microsoft.com/office/drawing/2014/main" id="{4050383E-A9CF-437F-A13F-30FC6EA57CBC}"/>
              </a:ext>
            </a:extLst>
          </p:cNvPr>
          <p:cNvSpPr txBox="1"/>
          <p:nvPr/>
        </p:nvSpPr>
        <p:spPr>
          <a:xfrm>
            <a:off x="6735651" y="4402702"/>
            <a:ext cx="2614411" cy="311017"/>
          </a:xfrm>
          <a:prstGeom prst="rect">
            <a:avLst/>
          </a:prstGeom>
          <a:noFill/>
        </p:spPr>
        <p:txBody>
          <a:bodyPr wrap="square" rtlCol="0">
            <a:spAutoFit/>
          </a:bodyPr>
          <a:lstStyle/>
          <a:p>
            <a:r>
              <a:rPr kumimoji="1" lang="ja-JP" altLang="en-US" sz="1400" dirty="0"/>
              <a:t>公共施設等総合管理計画より</a:t>
            </a:r>
          </a:p>
        </p:txBody>
      </p:sp>
      <p:sp>
        <p:nvSpPr>
          <p:cNvPr id="20" name="テキスト ボックス 19">
            <a:extLst>
              <a:ext uri="{FF2B5EF4-FFF2-40B4-BE49-F238E27FC236}">
                <a16:creationId xmlns:a16="http://schemas.microsoft.com/office/drawing/2014/main" id="{EA036B21-CAD0-40A4-BBA5-13C63637B4F7}"/>
              </a:ext>
            </a:extLst>
          </p:cNvPr>
          <p:cNvSpPr txBox="1"/>
          <p:nvPr/>
        </p:nvSpPr>
        <p:spPr>
          <a:xfrm>
            <a:off x="5051739" y="1962645"/>
            <a:ext cx="2353613" cy="461665"/>
          </a:xfrm>
          <a:prstGeom prst="rect">
            <a:avLst/>
          </a:prstGeom>
          <a:noFill/>
        </p:spPr>
        <p:txBody>
          <a:bodyPr wrap="square" rtlCol="0">
            <a:spAutoFit/>
          </a:bodyPr>
          <a:lstStyle/>
          <a:p>
            <a:r>
              <a:rPr kumimoji="1" lang="ja-JP" altLang="en-US" sz="2400" dirty="0"/>
              <a:t>・施設の老朽化</a:t>
            </a:r>
          </a:p>
        </p:txBody>
      </p:sp>
      <p:sp>
        <p:nvSpPr>
          <p:cNvPr id="21" name="テキスト ボックス 20">
            <a:extLst>
              <a:ext uri="{FF2B5EF4-FFF2-40B4-BE49-F238E27FC236}">
                <a16:creationId xmlns:a16="http://schemas.microsoft.com/office/drawing/2014/main" id="{B60CED3B-8834-4668-A259-72A7DF609426}"/>
              </a:ext>
            </a:extLst>
          </p:cNvPr>
          <p:cNvSpPr txBox="1"/>
          <p:nvPr/>
        </p:nvSpPr>
        <p:spPr>
          <a:xfrm>
            <a:off x="5051739" y="4967539"/>
            <a:ext cx="2636539" cy="461665"/>
          </a:xfrm>
          <a:prstGeom prst="rect">
            <a:avLst/>
          </a:prstGeom>
          <a:noFill/>
        </p:spPr>
        <p:txBody>
          <a:bodyPr wrap="square" rtlCol="0">
            <a:spAutoFit/>
          </a:bodyPr>
          <a:lstStyle/>
          <a:p>
            <a:r>
              <a:rPr kumimoji="1" lang="ja-JP" altLang="en-US" sz="2400" dirty="0"/>
              <a:t>・消防署の未設置</a:t>
            </a:r>
            <a:endParaRPr kumimoji="1" lang="en-US" altLang="ja-JP" sz="2400" dirty="0"/>
          </a:p>
        </p:txBody>
      </p:sp>
      <p:grpSp>
        <p:nvGrpSpPr>
          <p:cNvPr id="22" name="グループ化 21">
            <a:extLst>
              <a:ext uri="{FF2B5EF4-FFF2-40B4-BE49-F238E27FC236}">
                <a16:creationId xmlns:a16="http://schemas.microsoft.com/office/drawing/2014/main" id="{D1327429-E6CA-4154-A898-C4C99CD0D351}"/>
              </a:ext>
            </a:extLst>
          </p:cNvPr>
          <p:cNvGrpSpPr/>
          <p:nvPr/>
        </p:nvGrpSpPr>
        <p:grpSpPr>
          <a:xfrm>
            <a:off x="5515788" y="3911700"/>
            <a:ext cx="1000923" cy="404179"/>
            <a:chOff x="1587731" y="2189408"/>
            <a:chExt cx="1000923" cy="404179"/>
          </a:xfrm>
        </p:grpSpPr>
        <p:sp>
          <p:nvSpPr>
            <p:cNvPr id="24" name="正方形/長方形 23">
              <a:extLst>
                <a:ext uri="{FF2B5EF4-FFF2-40B4-BE49-F238E27FC236}">
                  <a16:creationId xmlns:a16="http://schemas.microsoft.com/office/drawing/2014/main" id="{088CD3B2-0568-4253-9B19-3930F7EBE6C2}"/>
                </a:ext>
              </a:extLst>
            </p:cNvPr>
            <p:cNvSpPr/>
            <p:nvPr/>
          </p:nvSpPr>
          <p:spPr>
            <a:xfrm>
              <a:off x="1587731" y="2189408"/>
              <a:ext cx="988044" cy="32682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77732B5E-B98B-48CA-BBF3-CD609ACBE559}"/>
                </a:ext>
              </a:extLst>
            </p:cNvPr>
            <p:cNvSpPr txBox="1"/>
            <p:nvPr/>
          </p:nvSpPr>
          <p:spPr>
            <a:xfrm>
              <a:off x="1587731" y="2193477"/>
              <a:ext cx="1000923" cy="400110"/>
            </a:xfrm>
            <a:prstGeom prst="rect">
              <a:avLst/>
            </a:prstGeom>
            <a:noFill/>
          </p:spPr>
          <p:txBody>
            <a:bodyPr wrap="square" rtlCol="0">
              <a:spAutoFit/>
            </a:bodyPr>
            <a:lstStyle/>
            <a:p>
              <a:r>
                <a:rPr kumimoji="1" lang="en-US" altLang="ja-JP" sz="2000" b="1" dirty="0">
                  <a:solidFill>
                    <a:srgbClr val="FF0000"/>
                  </a:solidFill>
                </a:rPr>
                <a:t>42.9</a:t>
              </a:r>
              <a:r>
                <a:rPr kumimoji="1" lang="ja-JP" altLang="en-US" sz="2000" b="1" dirty="0">
                  <a:solidFill>
                    <a:srgbClr val="FF0000"/>
                  </a:solidFill>
                </a:rPr>
                <a:t>％</a:t>
              </a:r>
            </a:p>
          </p:txBody>
        </p:sp>
      </p:grpSp>
      <p:pic>
        <p:nvPicPr>
          <p:cNvPr id="27" name="図プレースホルダー 4">
            <a:extLst>
              <a:ext uri="{FF2B5EF4-FFF2-40B4-BE49-F238E27FC236}">
                <a16:creationId xmlns:a16="http://schemas.microsoft.com/office/drawing/2014/main" id="{5157F398-D21B-4D75-9F71-A60509F02975}"/>
              </a:ext>
            </a:extLst>
          </p:cNvPr>
          <p:cNvPicPr>
            <a:picLocks noChangeAspect="1"/>
          </p:cNvPicPr>
          <p:nvPr/>
        </p:nvPicPr>
        <p:blipFill>
          <a:blip r:embed="rId7">
            <a:extLst>
              <a:ext uri="{28A0092B-C50C-407E-A947-70E740481C1C}">
                <a14:useLocalDpi xmlns:a14="http://schemas.microsoft.com/office/drawing/2010/main" val="0"/>
              </a:ext>
            </a:extLst>
          </a:blip>
          <a:srcRect t="411" b="411"/>
          <a:stretch>
            <a:fillRect/>
          </a:stretch>
        </p:blipFill>
        <p:spPr>
          <a:xfrm>
            <a:off x="133726" y="197024"/>
            <a:ext cx="1454005" cy="1339550"/>
          </a:xfrm>
          <a:prstGeom prst="rect">
            <a:avLst/>
          </a:prstGeom>
        </p:spPr>
      </p:pic>
    </p:spTree>
    <p:extLst>
      <p:ext uri="{BB962C8B-B14F-4D97-AF65-F5344CB8AC3E}">
        <p14:creationId xmlns:p14="http://schemas.microsoft.com/office/powerpoint/2010/main" val="2641644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1"/>
          </a:solidFill>
        </p:spPr>
        <p:txBody>
          <a:bodyPr/>
          <a:lstStyle/>
          <a:p>
            <a:r>
              <a:rPr kumimoji="1" lang="ja-JP" altLang="en-US" dirty="0"/>
              <a:t>施策</a:t>
            </a:r>
          </a:p>
        </p:txBody>
      </p:sp>
      <p:sp>
        <p:nvSpPr>
          <p:cNvPr id="19" name="タイトル 1">
            <a:extLst>
              <a:ext uri="{FF2B5EF4-FFF2-40B4-BE49-F238E27FC236}">
                <a16:creationId xmlns:a16="http://schemas.microsoft.com/office/drawing/2014/main" id="{789CDE85-8481-493B-9AB9-046563B25F4E}"/>
              </a:ext>
            </a:extLst>
          </p:cNvPr>
          <p:cNvSpPr txBox="1">
            <a:spLocks/>
          </p:cNvSpPr>
          <p:nvPr/>
        </p:nvSpPr>
        <p:spPr>
          <a:xfrm>
            <a:off x="-2" y="5854656"/>
            <a:ext cx="9143999" cy="1003344"/>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en-US" altLang="ja-JP" dirty="0"/>
              <a:t>	</a:t>
            </a:r>
            <a:endParaRPr lang="ja-JP" altLang="en-US" dirty="0"/>
          </a:p>
        </p:txBody>
      </p:sp>
      <p:graphicFrame>
        <p:nvGraphicFramePr>
          <p:cNvPr id="21" name="表 20">
            <a:extLst>
              <a:ext uri="{FF2B5EF4-FFF2-40B4-BE49-F238E27FC236}">
                <a16:creationId xmlns:a16="http://schemas.microsoft.com/office/drawing/2014/main" id="{2033AF84-AB6D-4748-A501-42606A0CED8C}"/>
              </a:ext>
            </a:extLst>
          </p:cNvPr>
          <p:cNvGraphicFramePr>
            <a:graphicFrameLocks noGrp="1"/>
          </p:cNvGraphicFramePr>
          <p:nvPr/>
        </p:nvGraphicFramePr>
        <p:xfrm>
          <a:off x="259479" y="2481619"/>
          <a:ext cx="4643323" cy="3347596"/>
        </p:xfrm>
        <a:graphic>
          <a:graphicData uri="http://schemas.openxmlformats.org/drawingml/2006/table">
            <a:tbl>
              <a:tblPr/>
              <a:tblGrid>
                <a:gridCol w="929207">
                  <a:extLst>
                    <a:ext uri="{9D8B030D-6E8A-4147-A177-3AD203B41FA5}">
                      <a16:colId xmlns:a16="http://schemas.microsoft.com/office/drawing/2014/main" val="20000"/>
                    </a:ext>
                  </a:extLst>
                </a:gridCol>
                <a:gridCol w="3714116">
                  <a:extLst>
                    <a:ext uri="{9D8B030D-6E8A-4147-A177-3AD203B41FA5}">
                      <a16:colId xmlns:a16="http://schemas.microsoft.com/office/drawing/2014/main" val="20001"/>
                    </a:ext>
                  </a:extLst>
                </a:gridCol>
              </a:tblGrid>
              <a:tr h="269652">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2400" b="0" i="0" u="none" strike="noStrike" dirty="0">
                          <a:solidFill>
                            <a:schemeClr val="bg1"/>
                          </a:solidFill>
                          <a:effectLst/>
                          <a:latin typeface="ＭＳ Ｐゴシック" panose="020B0600070205080204" pitchFamily="50" charset="-128"/>
                          <a:ea typeface="ＭＳ Ｐゴシック" panose="020B0600070205080204" pitchFamily="50" charset="-128"/>
                        </a:rPr>
                        <a:t>施設概要（かんかん森参考）</a:t>
                      </a:r>
                      <a:endParaRPr lang="en-US" altLang="ja-JP" sz="24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7593" marR="7593" marT="7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hMerge="1">
                  <a:txBody>
                    <a:bodyPr/>
                    <a:lstStyle/>
                    <a:p>
                      <a:pPr algn="ctr" fontAlgn="ctr"/>
                      <a:endParaRPr lang="ja-JP" altLang="en-US" sz="20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7593" marR="7593" marT="7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481865">
                <a:tc>
                  <a:txBody>
                    <a:bodyPr/>
                    <a:lstStyle/>
                    <a:p>
                      <a:pPr algn="ctr" fontAlgn="ctr"/>
                      <a:r>
                        <a:rPr lang="ja-JP" altLang="en-US" sz="2400" b="0" i="0" u="none" strike="noStrike" dirty="0">
                          <a:solidFill>
                            <a:schemeClr val="tx1"/>
                          </a:solidFill>
                          <a:effectLst/>
                          <a:latin typeface="ＭＳ Ｐゴシック" panose="020B0600070205080204" pitchFamily="50" charset="-128"/>
                          <a:ea typeface="ＭＳ Ｐゴシック" panose="020B0600070205080204" pitchFamily="50" charset="-128"/>
                        </a:rPr>
                        <a:t>場所</a:t>
                      </a:r>
                    </a:p>
                  </a:txBody>
                  <a:tcPr marL="7593" marR="7593" marT="7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ctr"/>
                      <a:r>
                        <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rPr>
                        <a:t>おおつ野ヒルズ空き区画</a:t>
                      </a:r>
                    </a:p>
                  </a:txBody>
                  <a:tcPr marL="7593" marR="7593" marT="7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507076">
                <a:tc>
                  <a:txBody>
                    <a:bodyPr/>
                    <a:lstStyle/>
                    <a:p>
                      <a:pPr algn="ctr" fontAlgn="ctr"/>
                      <a:r>
                        <a:rPr lang="ja-JP" altLang="en-US" sz="2400" b="0" i="0" u="none" strike="noStrike" dirty="0">
                          <a:solidFill>
                            <a:schemeClr val="tx1"/>
                          </a:solidFill>
                          <a:effectLst/>
                          <a:latin typeface="ＭＳ Ｐゴシック" panose="020B0600070205080204" pitchFamily="50" charset="-128"/>
                          <a:ea typeface="ＭＳ Ｐゴシック" panose="020B0600070205080204" pitchFamily="50" charset="-128"/>
                        </a:rPr>
                        <a:t>対象</a:t>
                      </a:r>
                      <a:endParaRPr lang="en-US" altLang="ja-JP" sz="24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7593" marR="7593" marT="7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ctr"/>
                      <a:r>
                        <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rPr>
                        <a:t>中央地区、市外の高齢者・</a:t>
                      </a:r>
                      <a:endPar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rPr>
                        <a:t>子育て世代</a:t>
                      </a:r>
                      <a:endPar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593" marR="7593" marT="7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507076">
                <a:tc>
                  <a:txBody>
                    <a:bodyPr/>
                    <a:lstStyle/>
                    <a:p>
                      <a:pPr algn="ctr" fontAlgn="ctr"/>
                      <a:r>
                        <a:rPr lang="ja-JP" altLang="en-US" sz="2400" b="0" i="0" u="none" strike="noStrike" dirty="0">
                          <a:solidFill>
                            <a:schemeClr val="tx1"/>
                          </a:solidFill>
                          <a:effectLst/>
                          <a:latin typeface="ＭＳ Ｐゴシック" panose="020B0600070205080204" pitchFamily="50" charset="-128"/>
                          <a:ea typeface="ＭＳ Ｐゴシック" panose="020B0600070205080204" pitchFamily="50" charset="-128"/>
                        </a:rPr>
                        <a:t>人数</a:t>
                      </a:r>
                    </a:p>
                  </a:txBody>
                  <a:tcPr marL="7593" marR="7593" marT="7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ctr"/>
                      <a:r>
                        <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r>
                        <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rPr>
                        <a:t>4</a:t>
                      </a:r>
                      <a:r>
                        <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rPr>
                        <a:t>（人</a:t>
                      </a:r>
                      <a:r>
                        <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rPr>
                        <a:t>戸</a:t>
                      </a:r>
                      <a:r>
                        <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93" marR="7593" marT="7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507076">
                <a:tc>
                  <a:txBody>
                    <a:bodyPr/>
                    <a:lstStyle/>
                    <a:p>
                      <a:pPr algn="ctr" fontAlgn="ctr"/>
                      <a:r>
                        <a:rPr lang="ja-JP" altLang="en-US" sz="2400" b="0" i="0" u="none" strike="noStrike" dirty="0">
                          <a:solidFill>
                            <a:schemeClr val="tx1"/>
                          </a:solidFill>
                          <a:effectLst/>
                          <a:latin typeface="ＭＳ Ｐゴシック" panose="020B0600070205080204" pitchFamily="50" charset="-128"/>
                          <a:ea typeface="ＭＳ Ｐゴシック" panose="020B0600070205080204" pitchFamily="50" charset="-128"/>
                        </a:rPr>
                        <a:t>規模</a:t>
                      </a:r>
                    </a:p>
                  </a:txBody>
                  <a:tcPr marL="7593" marR="7593" marT="7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ctr"/>
                      <a:r>
                        <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rPr>
                        <a:t>地上</a:t>
                      </a:r>
                      <a:r>
                        <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rPr>
                        <a:t>5</a:t>
                      </a:r>
                      <a:r>
                        <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rPr>
                        <a:t>階　</a:t>
                      </a:r>
                      <a:r>
                        <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rPr>
                        <a:t>15</a:t>
                      </a:r>
                      <a:r>
                        <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rPr>
                        <a:t>戸</a:t>
                      </a:r>
                      <a:r>
                        <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rPr>
                        <a:t>階</a:t>
                      </a:r>
                      <a:endPar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rPr>
                        <a:t>敷地：約</a:t>
                      </a:r>
                      <a:r>
                        <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r>
                        <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rPr>
                        <a:t>万坪（約</a:t>
                      </a:r>
                      <a:r>
                        <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rPr>
                        <a:t>70,000㎡</a:t>
                      </a:r>
                      <a:r>
                        <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endPar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593" marR="7593" marT="7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507076">
                <a:tc>
                  <a:txBody>
                    <a:bodyPr/>
                    <a:lstStyle/>
                    <a:p>
                      <a:pPr algn="ctr" fontAlgn="ctr"/>
                      <a:r>
                        <a:rPr lang="ja-JP" altLang="en-US" sz="2400" b="0" i="0" u="none" strike="noStrike" dirty="0">
                          <a:solidFill>
                            <a:schemeClr val="tx1"/>
                          </a:solidFill>
                          <a:effectLst/>
                          <a:latin typeface="ＭＳ Ｐゴシック" panose="020B0600070205080204" pitchFamily="50" charset="-128"/>
                          <a:ea typeface="ＭＳ Ｐゴシック" panose="020B0600070205080204" pitchFamily="50" charset="-128"/>
                        </a:rPr>
                        <a:t>家賃</a:t>
                      </a:r>
                    </a:p>
                  </a:txBody>
                  <a:tcPr marL="7593" marR="7593" marT="7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fontAlgn="ctr"/>
                      <a:r>
                        <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rPr>
                        <a:t>80,000</a:t>
                      </a:r>
                      <a:r>
                        <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rPr>
                        <a:t>円</a:t>
                      </a:r>
                      <a:r>
                        <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2400" b="0" i="0" u="none" strike="noStrike" dirty="0">
                          <a:solidFill>
                            <a:srgbClr val="000000"/>
                          </a:solidFill>
                          <a:effectLst/>
                          <a:latin typeface="ＭＳ Ｐゴシック" panose="020B0600070205080204" pitchFamily="50" charset="-128"/>
                          <a:ea typeface="ＭＳ Ｐゴシック" panose="020B0600070205080204" pitchFamily="50" charset="-128"/>
                        </a:rPr>
                        <a:t>月（管理費込み）</a:t>
                      </a:r>
                      <a:endParaRPr lang="en-US" altLang="ja-JP" sz="2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593" marR="7593" marT="7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23" name="テキスト ボックス 22">
            <a:extLst>
              <a:ext uri="{FF2B5EF4-FFF2-40B4-BE49-F238E27FC236}">
                <a16:creationId xmlns:a16="http://schemas.microsoft.com/office/drawing/2014/main" id="{F8E25D9C-40CB-3D4F-9DF3-EE2376B60972}"/>
              </a:ext>
            </a:extLst>
          </p:cNvPr>
          <p:cNvSpPr txBox="1"/>
          <p:nvPr/>
        </p:nvSpPr>
        <p:spPr>
          <a:xfrm>
            <a:off x="158528" y="2042423"/>
            <a:ext cx="4947188" cy="738664"/>
          </a:xfrm>
          <a:prstGeom prst="rect">
            <a:avLst/>
          </a:prstGeom>
          <a:noFill/>
        </p:spPr>
        <p:txBody>
          <a:bodyPr wrap="none" rtlCol="0">
            <a:spAutoFit/>
          </a:bodyPr>
          <a:lstStyle/>
          <a:p>
            <a:r>
              <a:rPr kumimoji="1" lang="ja-JP" altLang="en-US" sz="2400" u="sng" dirty="0"/>
              <a:t>シェアハウスとマンションの中間</a:t>
            </a:r>
            <a:endParaRPr kumimoji="1" lang="en-US" altLang="ja-JP" sz="2400" u="sng" dirty="0"/>
          </a:p>
          <a:p>
            <a:endParaRPr kumimoji="1" lang="ja-JP" altLang="en-US" dirty="0"/>
          </a:p>
        </p:txBody>
      </p:sp>
      <p:pic>
        <p:nvPicPr>
          <p:cNvPr id="26" name="図 25" descr="画面の領域"/>
          <p:cNvPicPr>
            <a:picLocks noChangeAspect="1"/>
          </p:cNvPicPr>
          <p:nvPr/>
        </p:nvPicPr>
        <p:blipFill rotWithShape="1">
          <a:blip r:embed="rId3">
            <a:extLst>
              <a:ext uri="{28A0092B-C50C-407E-A947-70E740481C1C}">
                <a14:useLocalDpi xmlns:a14="http://schemas.microsoft.com/office/drawing/2010/main" val="0"/>
              </a:ext>
            </a:extLst>
          </a:blip>
          <a:srcRect l="1455" t="1992" r="1"/>
          <a:stretch/>
        </p:blipFill>
        <p:spPr>
          <a:xfrm>
            <a:off x="5248755" y="1920203"/>
            <a:ext cx="3895241" cy="3934453"/>
          </a:xfrm>
          <a:prstGeom prst="rect">
            <a:avLst/>
          </a:prstGeom>
        </p:spPr>
      </p:pic>
      <p:pic>
        <p:nvPicPr>
          <p:cNvPr id="29" name="図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2865" y="3696795"/>
            <a:ext cx="2381250" cy="1710668"/>
          </a:xfrm>
          <a:prstGeom prst="ellipse">
            <a:avLst/>
          </a:prstGeom>
          <a:ln>
            <a:noFill/>
          </a:ln>
          <a:effectLst>
            <a:softEdge rad="112500"/>
          </a:effectLst>
        </p:spPr>
      </p:pic>
      <p:sp>
        <p:nvSpPr>
          <p:cNvPr id="30" name="テキスト ボックス 29"/>
          <p:cNvSpPr txBox="1"/>
          <p:nvPr/>
        </p:nvSpPr>
        <p:spPr>
          <a:xfrm>
            <a:off x="7062981" y="5683329"/>
            <a:ext cx="2081019" cy="215444"/>
          </a:xfrm>
          <a:prstGeom prst="rect">
            <a:avLst/>
          </a:prstGeom>
          <a:noFill/>
        </p:spPr>
        <p:txBody>
          <a:bodyPr wrap="none" rtlCol="0">
            <a:spAutoFit/>
          </a:bodyPr>
          <a:lstStyle/>
          <a:p>
            <a:r>
              <a:rPr lang="ja-JP" altLang="en-US" sz="700" dirty="0">
                <a:hlinkClick r:id="rId5"/>
              </a:rPr>
              <a:t>引用：</a:t>
            </a:r>
            <a:r>
              <a:rPr lang="en-US" altLang="ja-JP" sz="800" dirty="0">
                <a:hlinkClick r:id="rId6"/>
              </a:rPr>
              <a:t>http://www.collectivehouse.co.jp/</a:t>
            </a:r>
            <a:endParaRPr kumimoji="1" lang="ja-JP" altLang="en-US" sz="700" dirty="0"/>
          </a:p>
        </p:txBody>
      </p:sp>
      <p:pic>
        <p:nvPicPr>
          <p:cNvPr id="33" name="図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2638" y="3429554"/>
            <a:ext cx="1263541" cy="835881"/>
          </a:xfrm>
          <a:prstGeom prst="ellipse">
            <a:avLst/>
          </a:prstGeom>
          <a:ln>
            <a:noFill/>
          </a:ln>
          <a:effectLst>
            <a:softEdge rad="112500"/>
          </a:effectLst>
        </p:spPr>
      </p:pic>
      <p:pic>
        <p:nvPicPr>
          <p:cNvPr id="37" name="図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5931" y="2126168"/>
            <a:ext cx="1955117" cy="1299945"/>
          </a:xfrm>
          <a:prstGeom prst="ellipse">
            <a:avLst/>
          </a:prstGeom>
          <a:ln>
            <a:noFill/>
          </a:ln>
          <a:effectLst>
            <a:softEdge rad="112500"/>
          </a:effectLst>
        </p:spPr>
      </p:pic>
      <p:pic>
        <p:nvPicPr>
          <p:cNvPr id="40" name="図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4508" y="4489032"/>
            <a:ext cx="1495593" cy="989392"/>
          </a:xfrm>
          <a:prstGeom prst="ellipse">
            <a:avLst/>
          </a:prstGeom>
          <a:ln>
            <a:noFill/>
          </a:ln>
          <a:effectLst>
            <a:softEdge rad="112500"/>
          </a:effectLst>
        </p:spPr>
      </p:pic>
      <p:cxnSp>
        <p:nvCxnSpPr>
          <p:cNvPr id="27" name="直線矢印コネクタ 26">
            <a:extLst>
              <a:ext uri="{FF2B5EF4-FFF2-40B4-BE49-F238E27FC236}">
                <a16:creationId xmlns:a16="http://schemas.microsoft.com/office/drawing/2014/main" id="{1C54E86D-5C1D-0741-AB8C-A7AA001B0B59}"/>
              </a:ext>
            </a:extLst>
          </p:cNvPr>
          <p:cNvCxnSpPr>
            <a:cxnSpLocks/>
            <a:stCxn id="22" idx="3"/>
          </p:cNvCxnSpPr>
          <p:nvPr/>
        </p:nvCxnSpPr>
        <p:spPr>
          <a:xfrm>
            <a:off x="4902802" y="3069148"/>
            <a:ext cx="1831781" cy="24860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2CAFA5C6-3C2E-0A41-A371-7C84AD706D8F}"/>
              </a:ext>
            </a:extLst>
          </p:cNvPr>
          <p:cNvSpPr/>
          <p:nvPr/>
        </p:nvSpPr>
        <p:spPr>
          <a:xfrm>
            <a:off x="259479" y="2820540"/>
            <a:ext cx="4643323" cy="4972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a:extLst>
              <a:ext uri="{FF2B5EF4-FFF2-40B4-BE49-F238E27FC236}">
                <a16:creationId xmlns:a16="http://schemas.microsoft.com/office/drawing/2014/main" id="{EF7DA592-FED7-474F-A90F-BB3FAB7886F3}"/>
              </a:ext>
            </a:extLst>
          </p:cNvPr>
          <p:cNvSpPr/>
          <p:nvPr/>
        </p:nvSpPr>
        <p:spPr>
          <a:xfrm>
            <a:off x="259479" y="1518091"/>
            <a:ext cx="8674456" cy="463479"/>
          </a:xfrm>
          <a:prstGeom prst="round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n-ea"/>
              </a:rPr>
              <a:t>高齢者、子育て世代向けの</a:t>
            </a:r>
            <a:r>
              <a:rPr lang="ja-JP" altLang="en-US" sz="3200" b="1" dirty="0">
                <a:solidFill>
                  <a:schemeClr val="tx1"/>
                </a:solidFill>
                <a:latin typeface="+mn-ea"/>
              </a:rPr>
              <a:t>コレクティブハウス</a:t>
            </a:r>
            <a:endParaRPr lang="en-US" altLang="ja-JP" sz="3200" b="1" dirty="0">
              <a:solidFill>
                <a:schemeClr val="tx1"/>
              </a:solidFill>
              <a:latin typeface="+mn-ea"/>
            </a:endParaRPr>
          </a:p>
        </p:txBody>
      </p:sp>
      <p:sp>
        <p:nvSpPr>
          <p:cNvPr id="45" name="テキスト ボックス 44"/>
          <p:cNvSpPr txBox="1"/>
          <p:nvPr/>
        </p:nvSpPr>
        <p:spPr>
          <a:xfrm>
            <a:off x="1068474" y="5929334"/>
            <a:ext cx="7007046" cy="954107"/>
          </a:xfrm>
          <a:prstGeom prst="rect">
            <a:avLst/>
          </a:prstGeom>
          <a:noFill/>
        </p:spPr>
        <p:txBody>
          <a:bodyPr wrap="none" rtlCol="0">
            <a:spAutoFit/>
          </a:bodyPr>
          <a:lstStyle/>
          <a:p>
            <a:pPr algn="ctr"/>
            <a:r>
              <a:rPr kumimoji="1" lang="ja-JP" altLang="en-US" sz="2800" dirty="0">
                <a:solidFill>
                  <a:schemeClr val="bg1"/>
                </a:solidFill>
              </a:rPr>
              <a:t>住民のつながりの強い</a:t>
            </a:r>
            <a:r>
              <a:rPr kumimoji="1" lang="ja-JP" altLang="en-US" sz="2800" b="1" dirty="0">
                <a:solidFill>
                  <a:schemeClr val="bg1"/>
                </a:solidFill>
              </a:rPr>
              <a:t>魅力的なまち</a:t>
            </a:r>
            <a:r>
              <a:rPr kumimoji="1" lang="ja-JP" altLang="en-US" sz="2800" dirty="0">
                <a:solidFill>
                  <a:schemeClr val="bg1"/>
                </a:solidFill>
              </a:rPr>
              <a:t>を作り</a:t>
            </a:r>
            <a:endParaRPr kumimoji="1" lang="en-US" altLang="ja-JP" sz="2800" dirty="0">
              <a:solidFill>
                <a:schemeClr val="bg1"/>
              </a:solidFill>
            </a:endParaRPr>
          </a:p>
          <a:p>
            <a:pPr algn="ctr"/>
            <a:r>
              <a:rPr kumimoji="1" lang="ja-JP" altLang="en-US" sz="2800" b="1" dirty="0">
                <a:solidFill>
                  <a:schemeClr val="bg1"/>
                </a:solidFill>
              </a:rPr>
              <a:t>おおつ野への人の流れ</a:t>
            </a:r>
            <a:r>
              <a:rPr kumimoji="1" lang="ja-JP" altLang="en-US" sz="2800" dirty="0">
                <a:solidFill>
                  <a:schemeClr val="bg1"/>
                </a:solidFill>
              </a:rPr>
              <a:t>をつくる</a:t>
            </a:r>
          </a:p>
        </p:txBody>
      </p:sp>
      <p:pic>
        <p:nvPicPr>
          <p:cNvPr id="24" name="図プレースホルダー 4">
            <a:extLst>
              <a:ext uri="{FF2B5EF4-FFF2-40B4-BE49-F238E27FC236}">
                <a16:creationId xmlns:a16="http://schemas.microsoft.com/office/drawing/2014/main" id="{97F56B17-11B5-48A3-A1FA-A104A3245FF2}"/>
              </a:ext>
            </a:extLst>
          </p:cNvPr>
          <p:cNvPicPr>
            <a:picLocks noGrp="1" noChangeAspect="1"/>
          </p:cNvPicPr>
          <p:nvPr>
            <p:ph type="pic" sz="quarter" idx="13"/>
          </p:nvPr>
        </p:nvPicPr>
        <p:blipFill>
          <a:blip r:embed="rId10">
            <a:extLst>
              <a:ext uri="{28A0092B-C50C-407E-A947-70E740481C1C}">
                <a14:useLocalDpi xmlns:a14="http://schemas.microsoft.com/office/drawing/2010/main" val="0"/>
              </a:ext>
            </a:extLst>
          </a:blip>
          <a:srcRect t="411" b="411"/>
          <a:stretch>
            <a:fillRect/>
          </a:stretch>
        </p:blipFill>
        <p:spPr>
          <a:xfrm>
            <a:off x="133726" y="197024"/>
            <a:ext cx="1454005" cy="1339550"/>
          </a:xfrm>
        </p:spPr>
      </p:pic>
    </p:spTree>
    <p:extLst>
      <p:ext uri="{BB962C8B-B14F-4D97-AF65-F5344CB8AC3E}">
        <p14:creationId xmlns:p14="http://schemas.microsoft.com/office/powerpoint/2010/main" val="408425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F95C8B-EB05-AA43-B614-000909EC1F3F}"/>
              </a:ext>
            </a:extLst>
          </p:cNvPr>
          <p:cNvSpPr>
            <a:spLocks noGrp="1"/>
          </p:cNvSpPr>
          <p:nvPr>
            <p:ph type="title"/>
          </p:nvPr>
        </p:nvSpPr>
        <p:spPr>
          <a:solidFill>
            <a:schemeClr val="accent1"/>
          </a:solidFill>
          <a:ln>
            <a:solidFill>
              <a:schemeClr val="accent1"/>
            </a:solidFill>
          </a:ln>
        </p:spPr>
        <p:txBody>
          <a:bodyPr/>
          <a:lstStyle/>
          <a:p>
            <a:r>
              <a:rPr kumimoji="1" lang="ja-JP" altLang="en-US"/>
              <a:t>施策</a:t>
            </a:r>
          </a:p>
        </p:txBody>
      </p:sp>
      <p:sp>
        <p:nvSpPr>
          <p:cNvPr id="9" name="図プレースホルダー 3">
            <a:extLst>
              <a:ext uri="{FF2B5EF4-FFF2-40B4-BE49-F238E27FC236}">
                <a16:creationId xmlns:a16="http://schemas.microsoft.com/office/drawing/2014/main" id="{88D5A765-DB50-E24F-95A2-5BD96CEDF05D}"/>
              </a:ext>
            </a:extLst>
          </p:cNvPr>
          <p:cNvSpPr txBox="1">
            <a:spLocks/>
          </p:cNvSpPr>
          <p:nvPr/>
        </p:nvSpPr>
        <p:spPr>
          <a:xfrm>
            <a:off x="133725" y="28921"/>
            <a:ext cx="1454005" cy="1339550"/>
          </a:xfrm>
          <a:prstGeom prst="rect">
            <a:avLst/>
          </a:prstGeom>
        </p:spPr>
      </p:sp>
      <p:sp>
        <p:nvSpPr>
          <p:cNvPr id="10" name="角丸四角形 9">
            <a:extLst>
              <a:ext uri="{FF2B5EF4-FFF2-40B4-BE49-F238E27FC236}">
                <a16:creationId xmlns:a16="http://schemas.microsoft.com/office/drawing/2014/main" id="{ABF731E5-EC0B-9D47-9172-8B9FC8F669DF}"/>
              </a:ext>
            </a:extLst>
          </p:cNvPr>
          <p:cNvSpPr/>
          <p:nvPr/>
        </p:nvSpPr>
        <p:spPr>
          <a:xfrm>
            <a:off x="123134" y="1572478"/>
            <a:ext cx="8897726" cy="704809"/>
          </a:xfrm>
          <a:prstGeom prst="round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a:solidFill>
                  <a:schemeClr val="tx1"/>
                </a:solidFill>
              </a:rPr>
              <a:t>コレクティブハウスの住民に向けた生活の質を向上させる空間</a:t>
            </a:r>
            <a:endParaRPr lang="ja-JP" altLang="ja-JP" sz="2400" dirty="0">
              <a:solidFill>
                <a:schemeClr val="tx1"/>
              </a:solidFill>
            </a:endParaRPr>
          </a:p>
        </p:txBody>
      </p:sp>
      <p:pic>
        <p:nvPicPr>
          <p:cNvPr id="12" name="図 11">
            <a:extLst>
              <a:ext uri="{FF2B5EF4-FFF2-40B4-BE49-F238E27FC236}">
                <a16:creationId xmlns:a16="http://schemas.microsoft.com/office/drawing/2014/main" id="{3D88D8F6-119B-524A-815B-0289521570A9}"/>
              </a:ext>
            </a:extLst>
          </p:cNvPr>
          <p:cNvPicPr>
            <a:picLocks noChangeAspect="1"/>
          </p:cNvPicPr>
          <p:nvPr/>
        </p:nvPicPr>
        <p:blipFill rotWithShape="1">
          <a:blip r:embed="rId2">
            <a:extLst>
              <a:ext uri="{28A0092B-C50C-407E-A947-70E740481C1C}">
                <a14:useLocalDpi xmlns:a14="http://schemas.microsoft.com/office/drawing/2010/main" val="0"/>
              </a:ext>
            </a:extLst>
          </a:blip>
          <a:srcRect l="10683" r="7775"/>
          <a:stretch/>
        </p:blipFill>
        <p:spPr>
          <a:xfrm>
            <a:off x="51376" y="3232651"/>
            <a:ext cx="2928134" cy="2186022"/>
          </a:xfrm>
          <a:prstGeom prst="rect">
            <a:avLst/>
          </a:prstGeom>
        </p:spPr>
      </p:pic>
      <p:pic>
        <p:nvPicPr>
          <p:cNvPr id="16" name="図 15">
            <a:extLst>
              <a:ext uri="{FF2B5EF4-FFF2-40B4-BE49-F238E27FC236}">
                <a16:creationId xmlns:a16="http://schemas.microsoft.com/office/drawing/2014/main" id="{9CB24210-A280-4D4E-AB8E-DCF4851C264B}"/>
              </a:ext>
            </a:extLst>
          </p:cNvPr>
          <p:cNvPicPr>
            <a:picLocks noChangeAspect="1"/>
          </p:cNvPicPr>
          <p:nvPr/>
        </p:nvPicPr>
        <p:blipFill rotWithShape="1">
          <a:blip r:embed="rId3">
            <a:extLst>
              <a:ext uri="{28A0092B-C50C-407E-A947-70E740481C1C}">
                <a14:useLocalDpi xmlns:a14="http://schemas.microsoft.com/office/drawing/2010/main" val="0"/>
              </a:ext>
            </a:extLst>
          </a:blip>
          <a:srcRect r="4691"/>
          <a:stretch/>
        </p:blipFill>
        <p:spPr>
          <a:xfrm>
            <a:off x="6145986" y="3232651"/>
            <a:ext cx="2928134" cy="2186022"/>
          </a:xfrm>
          <a:prstGeom prst="rect">
            <a:avLst/>
          </a:prstGeom>
        </p:spPr>
      </p:pic>
      <p:pic>
        <p:nvPicPr>
          <p:cNvPr id="17" name="図 16">
            <a:extLst>
              <a:ext uri="{FF2B5EF4-FFF2-40B4-BE49-F238E27FC236}">
                <a16:creationId xmlns:a16="http://schemas.microsoft.com/office/drawing/2014/main" id="{DEDAF422-B5F3-D447-B821-976E0888E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4000" y="3232651"/>
            <a:ext cx="2757495" cy="2186022"/>
          </a:xfrm>
          <a:prstGeom prst="rect">
            <a:avLst/>
          </a:prstGeom>
        </p:spPr>
      </p:pic>
      <p:sp>
        <p:nvSpPr>
          <p:cNvPr id="18" name="テキスト ボックス 17">
            <a:extLst>
              <a:ext uri="{FF2B5EF4-FFF2-40B4-BE49-F238E27FC236}">
                <a16:creationId xmlns:a16="http://schemas.microsoft.com/office/drawing/2014/main" id="{CE0ABCD2-D9E0-E04F-9E6B-BB25A21E396D}"/>
              </a:ext>
            </a:extLst>
          </p:cNvPr>
          <p:cNvSpPr txBox="1"/>
          <p:nvPr/>
        </p:nvSpPr>
        <p:spPr>
          <a:xfrm>
            <a:off x="39415" y="2524765"/>
            <a:ext cx="2952055" cy="707886"/>
          </a:xfrm>
          <a:prstGeom prst="rect">
            <a:avLst/>
          </a:prstGeom>
          <a:solidFill>
            <a:schemeClr val="accent1"/>
          </a:solidFill>
          <a:effectLst>
            <a:softEdge rad="31750"/>
          </a:effectLst>
        </p:spPr>
        <p:txBody>
          <a:bodyPr wrap="square" rtlCol="0">
            <a:spAutoFit/>
          </a:bodyPr>
          <a:lstStyle/>
          <a:p>
            <a:pPr algn="ctr"/>
            <a:r>
              <a:rPr lang="ja-JP" altLang="en-US" sz="2000">
                <a:solidFill>
                  <a:schemeClr val="bg1"/>
                </a:solidFill>
              </a:rPr>
              <a:t>子育て世代に嬉しい</a:t>
            </a:r>
            <a:endParaRPr lang="en-US" altLang="ja-JP" sz="2000" dirty="0">
              <a:solidFill>
                <a:schemeClr val="bg1"/>
              </a:solidFill>
            </a:endParaRPr>
          </a:p>
          <a:p>
            <a:pPr algn="ctr"/>
            <a:r>
              <a:rPr lang="ja-JP" altLang="en-US" sz="2000">
                <a:solidFill>
                  <a:schemeClr val="bg1"/>
                </a:solidFill>
              </a:rPr>
              <a:t>広いキッズスペース</a:t>
            </a:r>
            <a:endParaRPr lang="en-US" altLang="ja-JP" sz="2000" dirty="0">
              <a:solidFill>
                <a:schemeClr val="bg1"/>
              </a:solidFill>
            </a:endParaRPr>
          </a:p>
        </p:txBody>
      </p:sp>
      <p:sp>
        <p:nvSpPr>
          <p:cNvPr id="19" name="テキスト ボックス 18">
            <a:extLst>
              <a:ext uri="{FF2B5EF4-FFF2-40B4-BE49-F238E27FC236}">
                <a16:creationId xmlns:a16="http://schemas.microsoft.com/office/drawing/2014/main" id="{ECD10637-205F-1E4F-BA59-D54C04475603}"/>
              </a:ext>
            </a:extLst>
          </p:cNvPr>
          <p:cNvSpPr txBox="1"/>
          <p:nvPr/>
        </p:nvSpPr>
        <p:spPr>
          <a:xfrm>
            <a:off x="3086718" y="2524765"/>
            <a:ext cx="2952055" cy="707886"/>
          </a:xfrm>
          <a:prstGeom prst="rect">
            <a:avLst/>
          </a:prstGeom>
          <a:solidFill>
            <a:schemeClr val="accent1"/>
          </a:solidFill>
          <a:effectLst>
            <a:softEdge rad="31750"/>
          </a:effectLst>
        </p:spPr>
        <p:txBody>
          <a:bodyPr wrap="square" rtlCol="0">
            <a:spAutoFit/>
          </a:bodyPr>
          <a:lstStyle/>
          <a:p>
            <a:pPr algn="ctr"/>
            <a:r>
              <a:rPr lang="ja-JP" altLang="en-US" sz="2000">
                <a:solidFill>
                  <a:schemeClr val="bg1"/>
                </a:solidFill>
              </a:rPr>
              <a:t>一人暮らしでは難しい</a:t>
            </a:r>
            <a:endParaRPr lang="en-US" altLang="ja-JP" sz="2000" dirty="0">
              <a:solidFill>
                <a:schemeClr val="bg1"/>
              </a:solidFill>
            </a:endParaRPr>
          </a:p>
          <a:p>
            <a:pPr algn="ctr"/>
            <a:r>
              <a:rPr lang="ja-JP" altLang="en-US" sz="2000">
                <a:solidFill>
                  <a:schemeClr val="bg1"/>
                </a:solidFill>
              </a:rPr>
              <a:t>ＤＩＹが出来る工房</a:t>
            </a:r>
            <a:endParaRPr lang="ja-JP" altLang="en-US" sz="2000" dirty="0">
              <a:solidFill>
                <a:schemeClr val="bg1"/>
              </a:solidFill>
            </a:endParaRPr>
          </a:p>
        </p:txBody>
      </p:sp>
      <p:sp>
        <p:nvSpPr>
          <p:cNvPr id="20" name="テキスト ボックス 19">
            <a:extLst>
              <a:ext uri="{FF2B5EF4-FFF2-40B4-BE49-F238E27FC236}">
                <a16:creationId xmlns:a16="http://schemas.microsoft.com/office/drawing/2014/main" id="{A415F138-214A-5942-9EC9-24DDA65A3691}"/>
              </a:ext>
            </a:extLst>
          </p:cNvPr>
          <p:cNvSpPr txBox="1"/>
          <p:nvPr/>
        </p:nvSpPr>
        <p:spPr>
          <a:xfrm>
            <a:off x="6130450" y="2524765"/>
            <a:ext cx="2952055" cy="707886"/>
          </a:xfrm>
          <a:prstGeom prst="rect">
            <a:avLst/>
          </a:prstGeom>
          <a:solidFill>
            <a:schemeClr val="accent1"/>
          </a:solidFill>
          <a:effectLst>
            <a:softEdge rad="31750"/>
          </a:effectLst>
        </p:spPr>
        <p:txBody>
          <a:bodyPr wrap="square" rtlCol="0">
            <a:spAutoFit/>
          </a:bodyPr>
          <a:lstStyle/>
          <a:p>
            <a:pPr algn="ctr"/>
            <a:r>
              <a:rPr lang="ja-JP" altLang="en-US" sz="2000">
                <a:solidFill>
                  <a:schemeClr val="bg1"/>
                </a:solidFill>
              </a:rPr>
              <a:t>住民が協力して育てる屋上家庭菜園</a:t>
            </a:r>
            <a:endParaRPr lang="en-US" altLang="ja-JP" sz="2000" dirty="0">
              <a:solidFill>
                <a:schemeClr val="bg1"/>
              </a:solidFill>
            </a:endParaRPr>
          </a:p>
        </p:txBody>
      </p:sp>
      <p:sp>
        <p:nvSpPr>
          <p:cNvPr id="24" name="タイトル 1">
            <a:extLst>
              <a:ext uri="{FF2B5EF4-FFF2-40B4-BE49-F238E27FC236}">
                <a16:creationId xmlns:a16="http://schemas.microsoft.com/office/drawing/2014/main" id="{DB3DA6C5-BA7B-D64F-8AD4-03CBDD6BF337}"/>
              </a:ext>
            </a:extLst>
          </p:cNvPr>
          <p:cNvSpPr txBox="1">
            <a:spLocks/>
          </p:cNvSpPr>
          <p:nvPr/>
        </p:nvSpPr>
        <p:spPr>
          <a:xfrm>
            <a:off x="1" y="5854656"/>
            <a:ext cx="9143999" cy="1003344"/>
          </a:xfrm>
          <a:prstGeom prst="rect">
            <a:avLst/>
          </a:prstGeom>
          <a:solidFill>
            <a:schemeClr val="accent1"/>
          </a:solidFill>
          <a:ln>
            <a:solidFill>
              <a:schemeClr val="accent1"/>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2800" dirty="0"/>
              <a:t>コレクティブハウスならではの</a:t>
            </a:r>
            <a:r>
              <a:rPr lang="ja-JP" altLang="en-US" sz="2800" b="1" dirty="0"/>
              <a:t>魅力的な生活</a:t>
            </a:r>
            <a:r>
              <a:rPr lang="ja-JP" altLang="en-US" sz="2800" dirty="0"/>
              <a:t>の提供</a:t>
            </a:r>
          </a:p>
        </p:txBody>
      </p:sp>
      <p:sp>
        <p:nvSpPr>
          <p:cNvPr id="25" name="テキスト ボックス 24">
            <a:extLst>
              <a:ext uri="{FF2B5EF4-FFF2-40B4-BE49-F238E27FC236}">
                <a16:creationId xmlns:a16="http://schemas.microsoft.com/office/drawing/2014/main" id="{DBF60C93-0C27-C24F-BC1A-A5210DB1A14A}"/>
              </a:ext>
            </a:extLst>
          </p:cNvPr>
          <p:cNvSpPr txBox="1"/>
          <p:nvPr/>
        </p:nvSpPr>
        <p:spPr>
          <a:xfrm>
            <a:off x="6875894" y="5369004"/>
            <a:ext cx="2305439" cy="307777"/>
          </a:xfrm>
          <a:prstGeom prst="rect">
            <a:avLst/>
          </a:prstGeom>
          <a:noFill/>
        </p:spPr>
        <p:txBody>
          <a:bodyPr wrap="none" rtlCol="0">
            <a:spAutoFit/>
          </a:bodyPr>
          <a:lstStyle/>
          <a:p>
            <a:r>
              <a:rPr lang="ja-JP" altLang="en-US" sz="700">
                <a:hlinkClick r:id="rId5"/>
              </a:rPr>
              <a:t>引用：</a:t>
            </a:r>
            <a:r>
              <a:rPr lang="en" altLang="ja-JP" sz="700" dirty="0">
                <a:hlinkClick r:id="rId6"/>
              </a:rPr>
              <a:t>https://www.co-plus.co.jp/culum/collective/</a:t>
            </a:r>
            <a:endParaRPr lang="en" altLang="ja-JP" sz="700" dirty="0"/>
          </a:p>
          <a:p>
            <a:endParaRPr kumimoji="1" lang="ja-JP" altLang="en-US" sz="700" dirty="0"/>
          </a:p>
        </p:txBody>
      </p:sp>
      <p:sp>
        <p:nvSpPr>
          <p:cNvPr id="26" name="テキスト ボックス 25">
            <a:extLst>
              <a:ext uri="{FF2B5EF4-FFF2-40B4-BE49-F238E27FC236}">
                <a16:creationId xmlns:a16="http://schemas.microsoft.com/office/drawing/2014/main" id="{DFE5AC8D-CBCD-AF4D-A766-36E1C5666275}"/>
              </a:ext>
            </a:extLst>
          </p:cNvPr>
          <p:cNvSpPr txBox="1"/>
          <p:nvPr/>
        </p:nvSpPr>
        <p:spPr>
          <a:xfrm>
            <a:off x="606552" y="5350502"/>
            <a:ext cx="2480166" cy="415498"/>
          </a:xfrm>
          <a:prstGeom prst="rect">
            <a:avLst/>
          </a:prstGeom>
          <a:noFill/>
        </p:spPr>
        <p:txBody>
          <a:bodyPr wrap="none" rtlCol="0">
            <a:spAutoFit/>
          </a:bodyPr>
          <a:lstStyle/>
          <a:p>
            <a:r>
              <a:rPr lang="ja-JP" altLang="en-US" sz="700">
                <a:hlinkClick r:id="rId5"/>
              </a:rPr>
              <a:t>引用：</a:t>
            </a:r>
            <a:r>
              <a:rPr lang="en" altLang="ja-JP" sz="700" dirty="0">
                <a:hlinkClick r:id="rId7"/>
              </a:rPr>
              <a:t>http://sonouchi.jp/w-urawamisono/archives/508</a:t>
            </a:r>
            <a:endParaRPr lang="en" altLang="ja-JP" sz="700" dirty="0"/>
          </a:p>
          <a:p>
            <a:endParaRPr lang="en" altLang="ja-JP" sz="700" dirty="0"/>
          </a:p>
          <a:p>
            <a:endParaRPr kumimoji="1" lang="ja-JP" altLang="en-US" sz="700" dirty="0"/>
          </a:p>
        </p:txBody>
      </p:sp>
      <p:sp>
        <p:nvSpPr>
          <p:cNvPr id="27" name="テキスト ボックス 26">
            <a:extLst>
              <a:ext uri="{FF2B5EF4-FFF2-40B4-BE49-F238E27FC236}">
                <a16:creationId xmlns:a16="http://schemas.microsoft.com/office/drawing/2014/main" id="{3EF5A908-1987-8A4D-BDFD-0CD1AA123C55}"/>
              </a:ext>
            </a:extLst>
          </p:cNvPr>
          <p:cNvSpPr txBox="1"/>
          <p:nvPr/>
        </p:nvSpPr>
        <p:spPr>
          <a:xfrm>
            <a:off x="3669531" y="5374124"/>
            <a:ext cx="2379177" cy="523220"/>
          </a:xfrm>
          <a:prstGeom prst="rect">
            <a:avLst/>
          </a:prstGeom>
          <a:noFill/>
        </p:spPr>
        <p:txBody>
          <a:bodyPr wrap="none" rtlCol="0">
            <a:spAutoFit/>
          </a:bodyPr>
          <a:lstStyle/>
          <a:p>
            <a:r>
              <a:rPr lang="ja-JP" altLang="en-US" sz="700">
                <a:hlinkClick r:id="rId5"/>
              </a:rPr>
              <a:t>引用：</a:t>
            </a:r>
            <a:r>
              <a:rPr lang="en" altLang="ja-JP" sz="700" dirty="0">
                <a:hlinkClick r:id="rId8"/>
              </a:rPr>
              <a:t>https://www.31ventures.jp/ventureoffice/koil/</a:t>
            </a:r>
            <a:endParaRPr lang="en" altLang="ja-JP" sz="700" dirty="0"/>
          </a:p>
          <a:p>
            <a:endParaRPr lang="en" altLang="ja-JP" sz="700" dirty="0"/>
          </a:p>
          <a:p>
            <a:endParaRPr lang="en" altLang="ja-JP" sz="700" dirty="0"/>
          </a:p>
          <a:p>
            <a:endParaRPr kumimoji="1" lang="ja-JP" altLang="en-US" sz="700" dirty="0"/>
          </a:p>
        </p:txBody>
      </p:sp>
      <p:pic>
        <p:nvPicPr>
          <p:cNvPr id="21" name="図プレースホルダー 4">
            <a:extLst>
              <a:ext uri="{FF2B5EF4-FFF2-40B4-BE49-F238E27FC236}">
                <a16:creationId xmlns:a16="http://schemas.microsoft.com/office/drawing/2014/main" id="{B6CFF227-D55C-44BE-A3A4-37C2130BC3F8}"/>
              </a:ext>
            </a:extLst>
          </p:cNvPr>
          <p:cNvPicPr>
            <a:picLocks noGrp="1" noChangeAspect="1"/>
          </p:cNvPicPr>
          <p:nvPr>
            <p:ph type="pic" sz="quarter" idx="13"/>
          </p:nvPr>
        </p:nvPicPr>
        <p:blipFill>
          <a:blip r:embed="rId9">
            <a:extLst>
              <a:ext uri="{28A0092B-C50C-407E-A947-70E740481C1C}">
                <a14:useLocalDpi xmlns:a14="http://schemas.microsoft.com/office/drawing/2010/main" val="0"/>
              </a:ext>
            </a:extLst>
          </a:blip>
          <a:srcRect t="411" b="411"/>
          <a:stretch>
            <a:fillRect/>
          </a:stretch>
        </p:blipFill>
        <p:spPr>
          <a:xfrm>
            <a:off x="133726" y="197024"/>
            <a:ext cx="1454005" cy="1339550"/>
          </a:xfrm>
        </p:spPr>
      </p:pic>
    </p:spTree>
    <p:extLst>
      <p:ext uri="{BB962C8B-B14F-4D97-AF65-F5344CB8AC3E}">
        <p14:creationId xmlns:p14="http://schemas.microsoft.com/office/powerpoint/2010/main" val="794968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1"/>
          </a:solidFill>
        </p:spPr>
        <p:txBody>
          <a:bodyPr/>
          <a:lstStyle/>
          <a:p>
            <a:r>
              <a:rPr kumimoji="1" lang="ja-JP" altLang="en-US" dirty="0"/>
              <a:t>施策</a:t>
            </a:r>
          </a:p>
        </p:txBody>
      </p:sp>
      <p:sp>
        <p:nvSpPr>
          <p:cNvPr id="6" name="タイトル 1">
            <a:extLst>
              <a:ext uri="{FF2B5EF4-FFF2-40B4-BE49-F238E27FC236}">
                <a16:creationId xmlns:a16="http://schemas.microsoft.com/office/drawing/2014/main" id="{789CDE85-8481-493B-9AB9-046563B25F4E}"/>
              </a:ext>
            </a:extLst>
          </p:cNvPr>
          <p:cNvSpPr txBox="1">
            <a:spLocks/>
          </p:cNvSpPr>
          <p:nvPr/>
        </p:nvSpPr>
        <p:spPr>
          <a:xfrm>
            <a:off x="-2" y="5854656"/>
            <a:ext cx="9143999" cy="1003344"/>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en-US" altLang="ja-JP" dirty="0"/>
              <a:t>	</a:t>
            </a:r>
            <a:endParaRPr lang="ja-JP" altLang="en-US" dirty="0"/>
          </a:p>
        </p:txBody>
      </p:sp>
      <p:sp>
        <p:nvSpPr>
          <p:cNvPr id="12" name="角丸四角形 11">
            <a:extLst>
              <a:ext uri="{FF2B5EF4-FFF2-40B4-BE49-F238E27FC236}">
                <a16:creationId xmlns:a16="http://schemas.microsoft.com/office/drawing/2014/main" id="{6656B925-DA30-B94A-BF98-829CFFD3F746}"/>
              </a:ext>
            </a:extLst>
          </p:cNvPr>
          <p:cNvSpPr/>
          <p:nvPr/>
        </p:nvSpPr>
        <p:spPr>
          <a:xfrm>
            <a:off x="215796" y="1642997"/>
            <a:ext cx="2733631" cy="775201"/>
          </a:xfrm>
          <a:prstGeom prst="roundRect">
            <a:avLst/>
          </a:prstGeom>
          <a:solidFill>
            <a:schemeClr val="accent1">
              <a:lumMod val="20000"/>
              <a:lumOff val="80000"/>
              <a:alpha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建設費：約</a:t>
            </a:r>
            <a:r>
              <a:rPr lang="en-US" altLang="ja-JP" sz="2400" dirty="0">
                <a:solidFill>
                  <a:schemeClr val="tx1"/>
                </a:solidFill>
              </a:rPr>
              <a:t>6</a:t>
            </a:r>
            <a:r>
              <a:rPr lang="ja-JP" altLang="en-US" sz="2400" dirty="0">
                <a:solidFill>
                  <a:schemeClr val="tx1"/>
                </a:solidFill>
              </a:rPr>
              <a:t>億</a:t>
            </a:r>
            <a:endParaRPr lang="en-US" altLang="ja-JP" sz="2400" dirty="0">
              <a:solidFill>
                <a:schemeClr val="tx1"/>
              </a:solidFill>
            </a:endParaRPr>
          </a:p>
        </p:txBody>
      </p:sp>
      <p:sp>
        <p:nvSpPr>
          <p:cNvPr id="13" name="乗算記号 22">
            <a:extLst>
              <a:ext uri="{FF2B5EF4-FFF2-40B4-BE49-F238E27FC236}">
                <a16:creationId xmlns:a16="http://schemas.microsoft.com/office/drawing/2014/main" id="{9AF6531D-036E-494D-B574-59BA84C73364}"/>
              </a:ext>
            </a:extLst>
          </p:cNvPr>
          <p:cNvSpPr/>
          <p:nvPr/>
        </p:nvSpPr>
        <p:spPr>
          <a:xfrm>
            <a:off x="2923981" y="2198395"/>
            <a:ext cx="742999" cy="770361"/>
          </a:xfrm>
          <a:prstGeom prst="mathMultiply">
            <a:avLst/>
          </a:prstGeom>
          <a:solidFill>
            <a:schemeClr val="accent1">
              <a:lumMod val="20000"/>
              <a:lumOff val="80000"/>
              <a:alpha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a:extLst>
              <a:ext uri="{FF2B5EF4-FFF2-40B4-BE49-F238E27FC236}">
                <a16:creationId xmlns:a16="http://schemas.microsoft.com/office/drawing/2014/main" id="{6656B925-DA30-B94A-BF98-829CFFD3F746}"/>
              </a:ext>
            </a:extLst>
          </p:cNvPr>
          <p:cNvSpPr/>
          <p:nvPr/>
        </p:nvSpPr>
        <p:spPr>
          <a:xfrm>
            <a:off x="3704408" y="2193555"/>
            <a:ext cx="1253471" cy="775201"/>
          </a:xfrm>
          <a:prstGeom prst="roundRect">
            <a:avLst/>
          </a:prstGeom>
          <a:solidFill>
            <a:schemeClr val="accent1">
              <a:lumMod val="20000"/>
              <a:lumOff val="80000"/>
              <a:alpha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rPr>
              <a:t>28</a:t>
            </a:r>
            <a:r>
              <a:rPr lang="ja-JP" altLang="en-US" sz="2400" dirty="0">
                <a:solidFill>
                  <a:schemeClr val="tx1"/>
                </a:solidFill>
              </a:rPr>
              <a:t>棟</a:t>
            </a:r>
            <a:endParaRPr lang="en-US" altLang="ja-JP" sz="2400" dirty="0">
              <a:solidFill>
                <a:schemeClr val="tx1"/>
              </a:solidFill>
            </a:endParaRPr>
          </a:p>
        </p:txBody>
      </p:sp>
      <p:sp>
        <p:nvSpPr>
          <p:cNvPr id="10" name="右矢印 9"/>
          <p:cNvSpPr/>
          <p:nvPr/>
        </p:nvSpPr>
        <p:spPr>
          <a:xfrm>
            <a:off x="5242620" y="1713916"/>
            <a:ext cx="713984" cy="6236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153101" y="1764145"/>
            <a:ext cx="1863011" cy="523220"/>
          </a:xfrm>
          <a:prstGeom prst="rect">
            <a:avLst/>
          </a:prstGeom>
          <a:noFill/>
        </p:spPr>
        <p:txBody>
          <a:bodyPr wrap="none" rtlCol="0">
            <a:spAutoFit/>
          </a:bodyPr>
          <a:lstStyle/>
          <a:p>
            <a:r>
              <a:rPr kumimoji="1" lang="ja-JP" altLang="en-US" sz="2800" b="1" dirty="0"/>
              <a:t>約</a:t>
            </a:r>
            <a:r>
              <a:rPr kumimoji="1" lang="en-US" altLang="ja-JP" sz="2800" b="1" dirty="0"/>
              <a:t>168</a:t>
            </a:r>
            <a:r>
              <a:rPr kumimoji="1" lang="ja-JP" altLang="en-US" sz="2800" b="1" dirty="0"/>
              <a:t>億円</a:t>
            </a:r>
          </a:p>
        </p:txBody>
      </p:sp>
      <p:pic>
        <p:nvPicPr>
          <p:cNvPr id="2052" name="Picture 4" descr="大工さんのイラスト「棟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3159" y="641754"/>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9" name="角丸四角形 18">
            <a:extLst>
              <a:ext uri="{FF2B5EF4-FFF2-40B4-BE49-F238E27FC236}">
                <a16:creationId xmlns:a16="http://schemas.microsoft.com/office/drawing/2014/main" id="{6656B925-DA30-B94A-BF98-829CFFD3F746}"/>
              </a:ext>
            </a:extLst>
          </p:cNvPr>
          <p:cNvSpPr/>
          <p:nvPr/>
        </p:nvSpPr>
        <p:spPr>
          <a:xfrm>
            <a:off x="215795" y="2748953"/>
            <a:ext cx="2733631" cy="775201"/>
          </a:xfrm>
          <a:prstGeom prst="roundRect">
            <a:avLst/>
          </a:prstGeom>
          <a:solidFill>
            <a:schemeClr val="accent1">
              <a:lumMod val="20000"/>
              <a:lumOff val="80000"/>
              <a:alpha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一棟の年間家賃：約</a:t>
            </a:r>
            <a:r>
              <a:rPr lang="en-US" altLang="ja-JP" sz="2400" dirty="0">
                <a:solidFill>
                  <a:schemeClr val="tx1"/>
                </a:solidFill>
              </a:rPr>
              <a:t>7200</a:t>
            </a:r>
            <a:r>
              <a:rPr lang="ja-JP" altLang="en-US" sz="2400" dirty="0">
                <a:solidFill>
                  <a:schemeClr val="tx1"/>
                </a:solidFill>
              </a:rPr>
              <a:t>万</a:t>
            </a:r>
            <a:endParaRPr lang="en-US" altLang="ja-JP" sz="2400" dirty="0">
              <a:solidFill>
                <a:schemeClr val="tx1"/>
              </a:solidFill>
            </a:endParaRPr>
          </a:p>
        </p:txBody>
      </p:sp>
      <p:sp>
        <p:nvSpPr>
          <p:cNvPr id="21" name="テキスト ボックス 20"/>
          <p:cNvSpPr txBox="1"/>
          <p:nvPr/>
        </p:nvSpPr>
        <p:spPr>
          <a:xfrm>
            <a:off x="6248479" y="2874942"/>
            <a:ext cx="1672253" cy="523220"/>
          </a:xfrm>
          <a:prstGeom prst="rect">
            <a:avLst/>
          </a:prstGeom>
          <a:noFill/>
        </p:spPr>
        <p:txBody>
          <a:bodyPr wrap="none" rtlCol="0">
            <a:spAutoFit/>
          </a:bodyPr>
          <a:lstStyle/>
          <a:p>
            <a:r>
              <a:rPr kumimoji="1" lang="ja-JP" altLang="en-US" sz="2800" b="1" dirty="0"/>
              <a:t>約</a:t>
            </a:r>
            <a:r>
              <a:rPr kumimoji="1" lang="en-US" altLang="ja-JP" sz="2800" b="1" dirty="0"/>
              <a:t>20</a:t>
            </a:r>
            <a:r>
              <a:rPr kumimoji="1" lang="ja-JP" altLang="en-US" sz="2800" b="1" dirty="0"/>
              <a:t>億円</a:t>
            </a:r>
          </a:p>
        </p:txBody>
      </p:sp>
      <p:sp>
        <p:nvSpPr>
          <p:cNvPr id="22" name="右矢印 21"/>
          <p:cNvSpPr/>
          <p:nvPr/>
        </p:nvSpPr>
        <p:spPr>
          <a:xfrm>
            <a:off x="5242620" y="2824713"/>
            <a:ext cx="713984" cy="6236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4" name="Picture 6" descr="貯金に成功した人のイラスト（男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3159" y="3361016"/>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 23">
            <a:extLst>
              <a:ext uri="{FF2B5EF4-FFF2-40B4-BE49-F238E27FC236}">
                <a16:creationId xmlns:a16="http://schemas.microsoft.com/office/drawing/2014/main" id="{6656B925-DA30-B94A-BF98-829CFFD3F746}"/>
              </a:ext>
            </a:extLst>
          </p:cNvPr>
          <p:cNvSpPr/>
          <p:nvPr/>
        </p:nvSpPr>
        <p:spPr>
          <a:xfrm>
            <a:off x="215795" y="4143849"/>
            <a:ext cx="2452249" cy="775201"/>
          </a:xfrm>
          <a:prstGeom prst="roundRect">
            <a:avLst/>
          </a:prstGeom>
          <a:solidFill>
            <a:schemeClr val="accent1">
              <a:lumMod val="20000"/>
              <a:lumOff val="80000"/>
              <a:alpha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平均世帯年収：</a:t>
            </a:r>
            <a:endParaRPr lang="en-US" altLang="ja-JP" sz="2400" dirty="0">
              <a:solidFill>
                <a:schemeClr val="tx1"/>
              </a:solidFill>
            </a:endParaRPr>
          </a:p>
          <a:p>
            <a:pPr algn="ctr"/>
            <a:r>
              <a:rPr lang="ja-JP" altLang="en-US" sz="2400" dirty="0">
                <a:solidFill>
                  <a:schemeClr val="tx1"/>
                </a:solidFill>
              </a:rPr>
              <a:t>約</a:t>
            </a:r>
            <a:r>
              <a:rPr lang="en-US" altLang="ja-JP" sz="2400" dirty="0">
                <a:solidFill>
                  <a:schemeClr val="tx1"/>
                </a:solidFill>
              </a:rPr>
              <a:t>500</a:t>
            </a:r>
            <a:r>
              <a:rPr lang="ja-JP" altLang="en-US" sz="2400" dirty="0">
                <a:solidFill>
                  <a:schemeClr val="tx1"/>
                </a:solidFill>
              </a:rPr>
              <a:t>万</a:t>
            </a:r>
            <a:endParaRPr lang="en-US" altLang="ja-JP" sz="2400" dirty="0">
              <a:solidFill>
                <a:schemeClr val="tx1"/>
              </a:solidFill>
            </a:endParaRPr>
          </a:p>
        </p:txBody>
      </p:sp>
      <p:sp>
        <p:nvSpPr>
          <p:cNvPr id="25" name="乗算記号 22">
            <a:extLst>
              <a:ext uri="{FF2B5EF4-FFF2-40B4-BE49-F238E27FC236}">
                <a16:creationId xmlns:a16="http://schemas.microsoft.com/office/drawing/2014/main" id="{9AF6531D-036E-494D-B574-59BA84C73364}"/>
              </a:ext>
            </a:extLst>
          </p:cNvPr>
          <p:cNvSpPr/>
          <p:nvPr/>
        </p:nvSpPr>
        <p:spPr>
          <a:xfrm>
            <a:off x="2668044" y="4146268"/>
            <a:ext cx="742999" cy="770361"/>
          </a:xfrm>
          <a:prstGeom prst="mathMultiply">
            <a:avLst/>
          </a:prstGeom>
          <a:solidFill>
            <a:schemeClr val="accent1">
              <a:lumMod val="20000"/>
              <a:lumOff val="80000"/>
              <a:alpha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a:extLst>
              <a:ext uri="{FF2B5EF4-FFF2-40B4-BE49-F238E27FC236}">
                <a16:creationId xmlns:a16="http://schemas.microsoft.com/office/drawing/2014/main" id="{6656B925-DA30-B94A-BF98-829CFFD3F746}"/>
              </a:ext>
            </a:extLst>
          </p:cNvPr>
          <p:cNvSpPr/>
          <p:nvPr/>
        </p:nvSpPr>
        <p:spPr>
          <a:xfrm>
            <a:off x="3392368" y="4160561"/>
            <a:ext cx="1848467" cy="775201"/>
          </a:xfrm>
          <a:prstGeom prst="roundRect">
            <a:avLst/>
          </a:prstGeom>
          <a:solidFill>
            <a:schemeClr val="accent1">
              <a:lumMod val="20000"/>
              <a:lumOff val="80000"/>
              <a:alpha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住民税</a:t>
            </a:r>
            <a:endParaRPr lang="en-US" altLang="ja-JP" sz="2400" dirty="0">
              <a:solidFill>
                <a:schemeClr val="tx1"/>
              </a:solidFill>
            </a:endParaRPr>
          </a:p>
          <a:p>
            <a:pPr algn="ctr"/>
            <a:r>
              <a:rPr lang="ja-JP" altLang="en-US" sz="2400" dirty="0">
                <a:solidFill>
                  <a:schemeClr val="tx1"/>
                </a:solidFill>
              </a:rPr>
              <a:t>（</a:t>
            </a:r>
            <a:r>
              <a:rPr lang="en-US" altLang="ja-JP" sz="2400" dirty="0">
                <a:solidFill>
                  <a:schemeClr val="tx1"/>
                </a:solidFill>
              </a:rPr>
              <a:t>6</a:t>
            </a:r>
            <a:r>
              <a:rPr lang="ja-JP" altLang="en-US" sz="2400" dirty="0">
                <a:solidFill>
                  <a:schemeClr val="tx1"/>
                </a:solidFill>
              </a:rPr>
              <a:t>％）</a:t>
            </a:r>
            <a:endParaRPr lang="en-US" altLang="ja-JP" sz="2400" dirty="0">
              <a:solidFill>
                <a:schemeClr val="tx1"/>
              </a:solidFill>
            </a:endParaRPr>
          </a:p>
        </p:txBody>
      </p:sp>
      <p:sp>
        <p:nvSpPr>
          <p:cNvPr id="27" name="乗算記号 22">
            <a:extLst>
              <a:ext uri="{FF2B5EF4-FFF2-40B4-BE49-F238E27FC236}">
                <a16:creationId xmlns:a16="http://schemas.microsoft.com/office/drawing/2014/main" id="{9AF6531D-036E-494D-B574-59BA84C73364}"/>
              </a:ext>
            </a:extLst>
          </p:cNvPr>
          <p:cNvSpPr/>
          <p:nvPr/>
        </p:nvSpPr>
        <p:spPr>
          <a:xfrm>
            <a:off x="5273176" y="4146268"/>
            <a:ext cx="742999" cy="770361"/>
          </a:xfrm>
          <a:prstGeom prst="mathMultiply">
            <a:avLst/>
          </a:prstGeom>
          <a:solidFill>
            <a:schemeClr val="accent1">
              <a:lumMod val="20000"/>
              <a:lumOff val="80000"/>
              <a:alpha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a:extLst>
              <a:ext uri="{FF2B5EF4-FFF2-40B4-BE49-F238E27FC236}">
                <a16:creationId xmlns:a16="http://schemas.microsoft.com/office/drawing/2014/main" id="{6656B925-DA30-B94A-BF98-829CFFD3F746}"/>
              </a:ext>
            </a:extLst>
          </p:cNvPr>
          <p:cNvSpPr/>
          <p:nvPr/>
        </p:nvSpPr>
        <p:spPr>
          <a:xfrm>
            <a:off x="6072265" y="4154575"/>
            <a:ext cx="1626433" cy="775201"/>
          </a:xfrm>
          <a:prstGeom prst="roundRect">
            <a:avLst/>
          </a:prstGeom>
          <a:solidFill>
            <a:schemeClr val="accent1">
              <a:lumMod val="20000"/>
              <a:lumOff val="80000"/>
              <a:alpha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総住民数</a:t>
            </a:r>
            <a:endParaRPr lang="en-US" altLang="ja-JP" sz="2400" dirty="0">
              <a:solidFill>
                <a:schemeClr val="tx1"/>
              </a:solidFill>
            </a:endParaRPr>
          </a:p>
        </p:txBody>
      </p:sp>
      <p:sp>
        <p:nvSpPr>
          <p:cNvPr id="29" name="右矢印 28"/>
          <p:cNvSpPr/>
          <p:nvPr/>
        </p:nvSpPr>
        <p:spPr>
          <a:xfrm>
            <a:off x="5240835" y="5103017"/>
            <a:ext cx="713984" cy="6236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351071" y="5203476"/>
            <a:ext cx="1467068" cy="523220"/>
          </a:xfrm>
          <a:prstGeom prst="rect">
            <a:avLst/>
          </a:prstGeom>
          <a:noFill/>
        </p:spPr>
        <p:txBody>
          <a:bodyPr wrap="none" rtlCol="0">
            <a:spAutoFit/>
          </a:bodyPr>
          <a:lstStyle/>
          <a:p>
            <a:r>
              <a:rPr kumimoji="1" lang="ja-JP" altLang="en-US" sz="2800" b="1" dirty="0"/>
              <a:t>約</a:t>
            </a:r>
            <a:r>
              <a:rPr kumimoji="1" lang="en-US" altLang="ja-JP" sz="2800" b="1" dirty="0"/>
              <a:t>6</a:t>
            </a:r>
            <a:r>
              <a:rPr kumimoji="1" lang="ja-JP" altLang="en-US" sz="2800" b="1" dirty="0"/>
              <a:t>億円</a:t>
            </a:r>
          </a:p>
        </p:txBody>
      </p:sp>
      <p:sp>
        <p:nvSpPr>
          <p:cNvPr id="17" name="角丸四角形 16"/>
          <p:cNvSpPr/>
          <p:nvPr/>
        </p:nvSpPr>
        <p:spPr>
          <a:xfrm>
            <a:off x="-2" y="1497776"/>
            <a:ext cx="8232096" cy="1065641"/>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32" name="角丸四角形 31"/>
          <p:cNvSpPr/>
          <p:nvPr/>
        </p:nvSpPr>
        <p:spPr>
          <a:xfrm>
            <a:off x="0" y="2603965"/>
            <a:ext cx="8232096" cy="3161624"/>
          </a:xfrm>
          <a:prstGeom prst="round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18" name="テキスト ボックス 17"/>
          <p:cNvSpPr txBox="1"/>
          <p:nvPr/>
        </p:nvSpPr>
        <p:spPr>
          <a:xfrm>
            <a:off x="1346594" y="6021914"/>
            <a:ext cx="6450805" cy="646331"/>
          </a:xfrm>
          <a:prstGeom prst="rect">
            <a:avLst/>
          </a:prstGeom>
          <a:noFill/>
        </p:spPr>
        <p:txBody>
          <a:bodyPr wrap="none" rtlCol="0">
            <a:spAutoFit/>
          </a:bodyPr>
          <a:lstStyle/>
          <a:p>
            <a:r>
              <a:rPr kumimoji="1" lang="ja-JP" altLang="en-US" sz="3600" b="1" dirty="0">
                <a:solidFill>
                  <a:schemeClr val="bg1"/>
                </a:solidFill>
              </a:rPr>
              <a:t>約</a:t>
            </a:r>
            <a:r>
              <a:rPr kumimoji="1" lang="en-US" altLang="ja-JP" sz="3600" b="1" dirty="0">
                <a:solidFill>
                  <a:schemeClr val="bg1"/>
                </a:solidFill>
              </a:rPr>
              <a:t>6</a:t>
            </a:r>
            <a:r>
              <a:rPr kumimoji="1" lang="ja-JP" altLang="en-US" sz="3600" b="1" dirty="0">
                <a:solidFill>
                  <a:schemeClr val="bg1"/>
                </a:solidFill>
              </a:rPr>
              <a:t>年半</a:t>
            </a:r>
            <a:r>
              <a:rPr kumimoji="1" lang="ja-JP" altLang="en-US" sz="3600" dirty="0">
                <a:solidFill>
                  <a:schemeClr val="bg1"/>
                </a:solidFill>
              </a:rPr>
              <a:t>で建設費を回収できる</a:t>
            </a:r>
          </a:p>
        </p:txBody>
      </p:sp>
      <p:pic>
        <p:nvPicPr>
          <p:cNvPr id="31" name="図プレースホルダー 4">
            <a:extLst>
              <a:ext uri="{FF2B5EF4-FFF2-40B4-BE49-F238E27FC236}">
                <a16:creationId xmlns:a16="http://schemas.microsoft.com/office/drawing/2014/main" id="{754041F3-BDFD-4D70-971D-E19EF848A0BF}"/>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411" b="411"/>
          <a:stretch>
            <a:fillRect/>
          </a:stretch>
        </p:blipFill>
        <p:spPr>
          <a:xfrm>
            <a:off x="133726" y="197024"/>
            <a:ext cx="1454005" cy="1339550"/>
          </a:xfrm>
        </p:spPr>
      </p:pic>
    </p:spTree>
    <p:extLst>
      <p:ext uri="{BB962C8B-B14F-4D97-AF65-F5344CB8AC3E}">
        <p14:creationId xmlns:p14="http://schemas.microsoft.com/office/powerpoint/2010/main" val="330436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DE85-8481-493B-9AB9-046563B25F4E}"/>
              </a:ext>
            </a:extLst>
          </p:cNvPr>
          <p:cNvSpPr>
            <a:spLocks noGrp="1"/>
          </p:cNvSpPr>
          <p:nvPr>
            <p:ph type="title"/>
          </p:nvPr>
        </p:nvSpPr>
        <p:spPr>
          <a:solidFill>
            <a:schemeClr val="accent1"/>
          </a:solidFill>
        </p:spPr>
        <p:txBody>
          <a:bodyPr/>
          <a:lstStyle/>
          <a:p>
            <a:r>
              <a:rPr lang="ja-JP" altLang="en-US" dirty="0"/>
              <a:t>施策</a:t>
            </a:r>
            <a:endParaRPr kumimoji="1" lang="ja-JP" altLang="en-US" dirty="0"/>
          </a:p>
        </p:txBody>
      </p:sp>
      <p:sp>
        <p:nvSpPr>
          <p:cNvPr id="6" name="タイトル 1">
            <a:extLst>
              <a:ext uri="{FF2B5EF4-FFF2-40B4-BE49-F238E27FC236}">
                <a16:creationId xmlns:a16="http://schemas.microsoft.com/office/drawing/2014/main" id="{789CDE85-8481-493B-9AB9-046563B25F4E}"/>
              </a:ext>
            </a:extLst>
          </p:cNvPr>
          <p:cNvSpPr txBox="1">
            <a:spLocks/>
          </p:cNvSpPr>
          <p:nvPr/>
        </p:nvSpPr>
        <p:spPr>
          <a:xfrm>
            <a:off x="1" y="5854656"/>
            <a:ext cx="9143999" cy="1003344"/>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200" b="1" dirty="0"/>
              <a:t>おおつ野地区の施設老朽化、</a:t>
            </a:r>
            <a:endParaRPr lang="en-US" altLang="ja-JP" sz="3200" b="1" dirty="0"/>
          </a:p>
          <a:p>
            <a:r>
              <a:rPr lang="ja-JP" altLang="en-US" sz="3200" b="1" dirty="0"/>
              <a:t>土浦北部の高齢者サービスが改善する</a:t>
            </a:r>
          </a:p>
        </p:txBody>
      </p:sp>
      <p:sp>
        <p:nvSpPr>
          <p:cNvPr id="9" name="角丸四角形 8"/>
          <p:cNvSpPr/>
          <p:nvPr/>
        </p:nvSpPr>
        <p:spPr>
          <a:xfrm>
            <a:off x="270457" y="1620625"/>
            <a:ext cx="3103808" cy="6732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09093" y="1719668"/>
            <a:ext cx="3052293" cy="523220"/>
          </a:xfrm>
          <a:prstGeom prst="rect">
            <a:avLst/>
          </a:prstGeom>
          <a:noFill/>
        </p:spPr>
        <p:txBody>
          <a:bodyPr wrap="square" rtlCol="0">
            <a:spAutoFit/>
          </a:bodyPr>
          <a:lstStyle/>
          <a:p>
            <a:r>
              <a:rPr kumimoji="1" lang="ja-JP" altLang="en-US" sz="2800" b="1" dirty="0"/>
              <a:t>新福祉施設の新設</a:t>
            </a:r>
          </a:p>
        </p:txBody>
      </p:sp>
      <p:pic>
        <p:nvPicPr>
          <p:cNvPr id="10" name="図 9"/>
          <p:cNvPicPr>
            <a:picLocks noChangeAspect="1"/>
          </p:cNvPicPr>
          <p:nvPr/>
        </p:nvPicPr>
        <p:blipFill rotWithShape="1">
          <a:blip r:embed="rId3" cstate="hqprint">
            <a:extLst>
              <a:ext uri="{28A0092B-C50C-407E-A947-70E740481C1C}">
                <a14:useLocalDpi xmlns:a14="http://schemas.microsoft.com/office/drawing/2010/main" val="0"/>
              </a:ext>
            </a:extLst>
          </a:blip>
          <a:srcRect l="14470" t="31956" r="33481" b="33113"/>
          <a:stretch/>
        </p:blipFill>
        <p:spPr>
          <a:xfrm>
            <a:off x="363491" y="2377902"/>
            <a:ext cx="3394291" cy="3221526"/>
          </a:xfrm>
          <a:prstGeom prst="rect">
            <a:avLst/>
          </a:prstGeom>
        </p:spPr>
      </p:pic>
      <p:sp>
        <p:nvSpPr>
          <p:cNvPr id="16" name="テキスト ボックス 15"/>
          <p:cNvSpPr txBox="1"/>
          <p:nvPr/>
        </p:nvSpPr>
        <p:spPr>
          <a:xfrm>
            <a:off x="277038" y="5542376"/>
            <a:ext cx="3242594" cy="369332"/>
          </a:xfrm>
          <a:prstGeom prst="rect">
            <a:avLst/>
          </a:prstGeom>
          <a:noFill/>
        </p:spPr>
        <p:txBody>
          <a:bodyPr wrap="square" rtlCol="0">
            <a:spAutoFit/>
          </a:bodyPr>
          <a:lstStyle/>
          <a:p>
            <a:r>
              <a:rPr kumimoji="1" lang="en-US" altLang="ja-JP" dirty="0"/>
              <a:t>2050</a:t>
            </a:r>
            <a:r>
              <a:rPr kumimoji="1" lang="ja-JP" altLang="en-US" dirty="0"/>
              <a:t>年推定高齢者人口</a:t>
            </a:r>
          </a:p>
        </p:txBody>
      </p:sp>
      <p:pic>
        <p:nvPicPr>
          <p:cNvPr id="18" name="図 17"/>
          <p:cNvPicPr>
            <a:picLocks noChangeAspect="1"/>
          </p:cNvPicPr>
          <p:nvPr/>
        </p:nvPicPr>
        <p:blipFill rotWithShape="1">
          <a:blip r:embed="rId3" cstate="hqprint">
            <a:extLst>
              <a:ext uri="{28A0092B-C50C-407E-A947-70E740481C1C}">
                <a14:useLocalDpi xmlns:a14="http://schemas.microsoft.com/office/drawing/2010/main" val="0"/>
              </a:ext>
            </a:extLst>
          </a:blip>
          <a:srcRect l="32924" t="44130" r="43242" b="44832"/>
          <a:stretch/>
        </p:blipFill>
        <p:spPr>
          <a:xfrm>
            <a:off x="4277112" y="1727847"/>
            <a:ext cx="2538511" cy="1875768"/>
          </a:xfrm>
          <a:prstGeom prst="rect">
            <a:avLst/>
          </a:prstGeom>
        </p:spPr>
      </p:pic>
      <p:cxnSp>
        <p:nvCxnSpPr>
          <p:cNvPr id="20" name="直線コネクタ 19"/>
          <p:cNvCxnSpPr/>
          <p:nvPr/>
        </p:nvCxnSpPr>
        <p:spPr>
          <a:xfrm flipV="1">
            <a:off x="1587731" y="1738535"/>
            <a:ext cx="2666945" cy="17636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587731" y="3502165"/>
            <a:ext cx="1479319" cy="103078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コンテンツ プレースホルダー 3"/>
          <p:cNvPicPr>
            <a:picLocks noGrp="1" noChangeAspect="1"/>
          </p:cNvPicPr>
          <p:nvPr>
            <p:ph idx="1"/>
          </p:nvPr>
        </p:nvPicPr>
        <p:blipFill>
          <a:blip r:embed="rId4"/>
          <a:stretch>
            <a:fillRect/>
          </a:stretch>
        </p:blipFill>
        <p:spPr>
          <a:xfrm>
            <a:off x="4291290" y="3898389"/>
            <a:ext cx="4417999" cy="1727199"/>
          </a:xfrm>
          <a:prstGeom prst="rect">
            <a:avLst/>
          </a:prstGeom>
        </p:spPr>
      </p:pic>
      <p:sp>
        <p:nvSpPr>
          <p:cNvPr id="8" name="円/楕円 7"/>
          <p:cNvSpPr/>
          <p:nvPr/>
        </p:nvSpPr>
        <p:spPr>
          <a:xfrm>
            <a:off x="7441842" y="4723901"/>
            <a:ext cx="863600" cy="4699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p:cNvGrpSpPr/>
          <p:nvPr/>
        </p:nvGrpSpPr>
        <p:grpSpPr>
          <a:xfrm>
            <a:off x="6214963" y="3058113"/>
            <a:ext cx="2962143" cy="465489"/>
            <a:chOff x="6276562" y="2924803"/>
            <a:chExt cx="2962143" cy="465489"/>
          </a:xfrm>
        </p:grpSpPr>
        <p:sp>
          <p:nvSpPr>
            <p:cNvPr id="15" name="角丸四角形 14"/>
            <p:cNvSpPr/>
            <p:nvPr/>
          </p:nvSpPr>
          <p:spPr>
            <a:xfrm>
              <a:off x="6281801" y="2924803"/>
              <a:ext cx="2588656" cy="418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276562" y="2928627"/>
              <a:ext cx="2962143" cy="461665"/>
            </a:xfrm>
            <a:prstGeom prst="rect">
              <a:avLst/>
            </a:prstGeom>
            <a:noFill/>
          </p:spPr>
          <p:txBody>
            <a:bodyPr wrap="square" rtlCol="0">
              <a:spAutoFit/>
            </a:bodyPr>
            <a:lstStyle/>
            <a:p>
              <a:r>
                <a:rPr kumimoji="1" lang="ja-JP" altLang="en-US" sz="2400" dirty="0">
                  <a:solidFill>
                    <a:schemeClr val="bg1"/>
                  </a:solidFill>
                </a:rPr>
                <a:t>新福祉施設予定地</a:t>
              </a:r>
            </a:p>
          </p:txBody>
        </p:sp>
      </p:grpSp>
      <p:cxnSp>
        <p:nvCxnSpPr>
          <p:cNvPr id="33" name="直線矢印コネクタ 32"/>
          <p:cNvCxnSpPr/>
          <p:nvPr/>
        </p:nvCxnSpPr>
        <p:spPr>
          <a:xfrm flipH="1" flipV="1">
            <a:off x="5742994" y="2604161"/>
            <a:ext cx="424608" cy="5441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楕円 12"/>
          <p:cNvSpPr/>
          <p:nvPr/>
        </p:nvSpPr>
        <p:spPr>
          <a:xfrm>
            <a:off x="1761722" y="3252319"/>
            <a:ext cx="1327764" cy="1321623"/>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p:cNvCxnSpPr/>
          <p:nvPr/>
        </p:nvCxnSpPr>
        <p:spPr>
          <a:xfrm flipV="1">
            <a:off x="3067050" y="3614303"/>
            <a:ext cx="3748573" cy="9186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円/楕円 6"/>
          <p:cNvSpPr/>
          <p:nvPr/>
        </p:nvSpPr>
        <p:spPr>
          <a:xfrm>
            <a:off x="5546367" y="2402766"/>
            <a:ext cx="210489" cy="1893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p:cNvGrpSpPr/>
          <p:nvPr/>
        </p:nvGrpSpPr>
        <p:grpSpPr>
          <a:xfrm>
            <a:off x="4759617" y="1814414"/>
            <a:ext cx="3732514" cy="1669535"/>
            <a:chOff x="5161058" y="288257"/>
            <a:chExt cx="3732514" cy="1669535"/>
          </a:xfrm>
        </p:grpSpPr>
        <p:sp>
          <p:nvSpPr>
            <p:cNvPr id="19" name="角丸四角形 18"/>
            <p:cNvSpPr/>
            <p:nvPr/>
          </p:nvSpPr>
          <p:spPr>
            <a:xfrm>
              <a:off x="5161058" y="288257"/>
              <a:ext cx="3348321" cy="16695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226646" y="313792"/>
              <a:ext cx="3666926" cy="1569660"/>
            </a:xfrm>
            <a:prstGeom prst="rect">
              <a:avLst/>
            </a:prstGeom>
            <a:noFill/>
          </p:spPr>
          <p:txBody>
            <a:bodyPr wrap="square" rtlCol="0">
              <a:spAutoFit/>
            </a:bodyPr>
            <a:lstStyle/>
            <a:p>
              <a:r>
                <a:rPr kumimoji="1" lang="ja-JP" altLang="en-US" sz="2400" b="1" dirty="0">
                  <a:solidFill>
                    <a:schemeClr val="bg1"/>
                  </a:solidFill>
                </a:rPr>
                <a:t>半径</a:t>
              </a:r>
              <a:r>
                <a:rPr kumimoji="1" lang="en-US" altLang="ja-JP" sz="2400" b="1" dirty="0">
                  <a:solidFill>
                    <a:schemeClr val="bg1"/>
                  </a:solidFill>
                </a:rPr>
                <a:t>2</a:t>
              </a:r>
              <a:r>
                <a:rPr kumimoji="1" lang="ja-JP" altLang="en-US" sz="2400" b="1" dirty="0">
                  <a:solidFill>
                    <a:schemeClr val="bg1"/>
                  </a:solidFill>
                </a:rPr>
                <a:t>㎞を</a:t>
              </a:r>
              <a:endParaRPr kumimoji="1" lang="en-US" altLang="ja-JP" sz="2400" b="1" dirty="0">
                <a:solidFill>
                  <a:schemeClr val="bg1"/>
                </a:solidFill>
              </a:endParaRPr>
            </a:p>
            <a:p>
              <a:r>
                <a:rPr kumimoji="1" lang="ja-JP" altLang="en-US" sz="2400" b="1" dirty="0">
                  <a:solidFill>
                    <a:schemeClr val="bg1"/>
                  </a:solidFill>
                </a:rPr>
                <a:t>カバーすると考えると</a:t>
              </a:r>
              <a:endParaRPr kumimoji="1" lang="en-US" altLang="ja-JP" sz="2400" b="1" dirty="0">
                <a:solidFill>
                  <a:schemeClr val="bg1"/>
                </a:solidFill>
              </a:endParaRPr>
            </a:p>
            <a:p>
              <a:r>
                <a:rPr kumimoji="1" lang="ja-JP" altLang="en-US" sz="2400" b="1" dirty="0">
                  <a:solidFill>
                    <a:schemeClr val="bg1"/>
                  </a:solidFill>
                </a:rPr>
                <a:t>約</a:t>
              </a:r>
              <a:r>
                <a:rPr kumimoji="1" lang="en-US" altLang="ja-JP" sz="2400" b="1" dirty="0">
                  <a:solidFill>
                    <a:schemeClr val="bg1"/>
                  </a:solidFill>
                </a:rPr>
                <a:t>2</a:t>
              </a:r>
              <a:r>
                <a:rPr kumimoji="1" lang="ja-JP" altLang="en-US" sz="2400" b="1" dirty="0">
                  <a:solidFill>
                    <a:schemeClr val="bg1"/>
                  </a:solidFill>
                </a:rPr>
                <a:t>万人の高齢者を</a:t>
              </a:r>
              <a:endParaRPr kumimoji="1" lang="en-US" altLang="ja-JP" sz="2400" b="1" dirty="0">
                <a:solidFill>
                  <a:schemeClr val="bg1"/>
                </a:solidFill>
              </a:endParaRPr>
            </a:p>
            <a:p>
              <a:r>
                <a:rPr kumimoji="1" lang="ja-JP" altLang="en-US" sz="2400" b="1" dirty="0">
                  <a:solidFill>
                    <a:schemeClr val="bg1"/>
                  </a:solidFill>
                </a:rPr>
                <a:t>カバーできる</a:t>
              </a:r>
            </a:p>
          </p:txBody>
        </p:sp>
      </p:grpSp>
      <p:pic>
        <p:nvPicPr>
          <p:cNvPr id="26" name="図プレースホルダー 4">
            <a:extLst>
              <a:ext uri="{FF2B5EF4-FFF2-40B4-BE49-F238E27FC236}">
                <a16:creationId xmlns:a16="http://schemas.microsoft.com/office/drawing/2014/main" id="{A38C3F55-B228-4D38-9659-028BA481EEBE}"/>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411" b="411"/>
          <a:stretch>
            <a:fillRect/>
          </a:stretch>
        </p:blipFill>
        <p:spPr>
          <a:xfrm>
            <a:off x="133726" y="197024"/>
            <a:ext cx="1454005" cy="1339550"/>
          </a:xfrm>
        </p:spPr>
      </p:pic>
    </p:spTree>
    <p:extLst>
      <p:ext uri="{BB962C8B-B14F-4D97-AF65-F5344CB8AC3E}">
        <p14:creationId xmlns:p14="http://schemas.microsoft.com/office/powerpoint/2010/main" val="186277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0"/>
                                        </p:tgtEl>
                                      </p:cBhvr>
                                    </p:animEffect>
                                    <p:set>
                                      <p:cBhvr>
                                        <p:cTn id="53" dur="1" fill="hold">
                                          <p:stCondLst>
                                            <p:cond delay="499"/>
                                          </p:stCondLst>
                                        </p:cTn>
                                        <p:tgtEl>
                                          <p:spTgt spid="3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3"/>
                                        </p:tgtEl>
                                      </p:cBhvr>
                                    </p:animEffect>
                                    <p:set>
                                      <p:cBhvr>
                                        <p:cTn id="56" dur="1" fill="hold">
                                          <p:stCondLst>
                                            <p:cond delay="499"/>
                                          </p:stCondLst>
                                        </p:cTn>
                                        <p:tgtEl>
                                          <p:spTgt spid="33"/>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1000"/>
                                        <p:tgtEl>
                                          <p:spTgt spid="4"/>
                                        </p:tgtEl>
                                      </p:cBhvr>
                                    </p:animEffect>
                                    <p:anim calcmode="lin" valueType="num">
                                      <p:cBhvr>
                                        <p:cTn id="76" dur="1000" fill="hold"/>
                                        <p:tgtEl>
                                          <p:spTgt spid="4"/>
                                        </p:tgtEl>
                                        <p:attrNameLst>
                                          <p:attrName>ppt_x</p:attrName>
                                        </p:attrNameLst>
                                      </p:cBhvr>
                                      <p:tavLst>
                                        <p:tav tm="0">
                                          <p:val>
                                            <p:strVal val="#ppt_x"/>
                                          </p:val>
                                        </p:tav>
                                        <p:tav tm="100000">
                                          <p:val>
                                            <p:strVal val="#ppt_x"/>
                                          </p:val>
                                        </p:tav>
                                      </p:tavLst>
                                    </p:anim>
                                    <p:anim calcmode="lin" valueType="num">
                                      <p:cBhvr>
                                        <p:cTn id="77" dur="1000" fill="hold"/>
                                        <p:tgtEl>
                                          <p:spTgt spid="4"/>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1000"/>
                                        <p:tgtEl>
                                          <p:spTgt spid="8"/>
                                        </p:tgtEl>
                                      </p:cBhvr>
                                    </p:animEffect>
                                    <p:anim calcmode="lin" valueType="num">
                                      <p:cBhvr>
                                        <p:cTn id="81" dur="1000" fill="hold"/>
                                        <p:tgtEl>
                                          <p:spTgt spid="8"/>
                                        </p:tgtEl>
                                        <p:attrNameLst>
                                          <p:attrName>ppt_x</p:attrName>
                                        </p:attrNameLst>
                                      </p:cBhvr>
                                      <p:tavLst>
                                        <p:tav tm="0">
                                          <p:val>
                                            <p:strVal val="#ppt_x"/>
                                          </p:val>
                                        </p:tav>
                                        <p:tav tm="100000">
                                          <p:val>
                                            <p:strVal val="#ppt_x"/>
                                          </p:val>
                                        </p:tav>
                                      </p:tavLst>
                                    </p:anim>
                                    <p:anim calcmode="lin" valueType="num">
                                      <p:cBhvr>
                                        <p:cTn id="8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8" grpId="0" animBg="1"/>
      <p:bldP spid="13" grpId="0" animBg="1"/>
      <p:bldP spid="7" grpId="0" animBg="1"/>
      <p:bldP spid="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DE85-8481-493B-9AB9-046563B25F4E}"/>
              </a:ext>
            </a:extLst>
          </p:cNvPr>
          <p:cNvSpPr>
            <a:spLocks noGrp="1"/>
          </p:cNvSpPr>
          <p:nvPr>
            <p:ph type="title"/>
          </p:nvPr>
        </p:nvSpPr>
        <p:spPr>
          <a:solidFill>
            <a:schemeClr val="accent1"/>
          </a:solidFill>
        </p:spPr>
        <p:txBody>
          <a:bodyPr/>
          <a:lstStyle/>
          <a:p>
            <a:r>
              <a:rPr lang="ja-JP" altLang="en-US" dirty="0"/>
              <a:t>施策</a:t>
            </a:r>
            <a:endParaRPr kumimoji="1" lang="ja-JP" altLang="en-US" dirty="0"/>
          </a:p>
        </p:txBody>
      </p:sp>
      <p:sp>
        <p:nvSpPr>
          <p:cNvPr id="6" name="タイトル 1">
            <a:extLst>
              <a:ext uri="{FF2B5EF4-FFF2-40B4-BE49-F238E27FC236}">
                <a16:creationId xmlns:a16="http://schemas.microsoft.com/office/drawing/2014/main" id="{789CDE85-8481-493B-9AB9-046563B25F4E}"/>
              </a:ext>
            </a:extLst>
          </p:cNvPr>
          <p:cNvSpPr txBox="1">
            <a:spLocks/>
          </p:cNvSpPr>
          <p:nvPr/>
        </p:nvSpPr>
        <p:spPr>
          <a:xfrm>
            <a:off x="1" y="5854656"/>
            <a:ext cx="9143999" cy="1003344"/>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200" b="1" dirty="0"/>
              <a:t>低コストで多様なサービスが提供できる</a:t>
            </a:r>
            <a:endParaRPr lang="en-US" altLang="ja-JP" sz="3200" b="1" dirty="0"/>
          </a:p>
        </p:txBody>
      </p:sp>
      <p:sp>
        <p:nvSpPr>
          <p:cNvPr id="11" name="正方形/長方形 10"/>
          <p:cNvSpPr/>
          <p:nvPr/>
        </p:nvSpPr>
        <p:spPr>
          <a:xfrm>
            <a:off x="296214" y="1935843"/>
            <a:ext cx="7199290" cy="136114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33726" y="2314581"/>
            <a:ext cx="7315200" cy="1231106"/>
          </a:xfrm>
          <a:prstGeom prst="rect">
            <a:avLst/>
          </a:prstGeom>
          <a:noFill/>
        </p:spPr>
        <p:txBody>
          <a:bodyPr wrap="square" rtlCol="0">
            <a:spAutoFit/>
          </a:bodyPr>
          <a:lstStyle/>
          <a:p>
            <a:r>
              <a:rPr kumimoji="1" lang="ja-JP" altLang="en-US" sz="2800" dirty="0"/>
              <a:t>・デイサービスと特別養護老人ホームを併設</a:t>
            </a:r>
            <a:endParaRPr kumimoji="1" lang="en-US" altLang="ja-JP" sz="2800" dirty="0"/>
          </a:p>
          <a:p>
            <a:r>
              <a:rPr kumimoji="1" lang="ja-JP" altLang="en-US" sz="2800" dirty="0"/>
              <a:t>・既存の施設</a:t>
            </a:r>
            <a:r>
              <a:rPr kumimoji="1" lang="en-US" altLang="ja-JP" sz="2800" dirty="0"/>
              <a:t>(</a:t>
            </a:r>
            <a:r>
              <a:rPr kumimoji="1" lang="ja-JP" altLang="en-US" sz="2800" dirty="0"/>
              <a:t>体育館等</a:t>
            </a:r>
            <a:r>
              <a:rPr kumimoji="1" lang="en-US" altLang="ja-JP" sz="2800" dirty="0"/>
              <a:t>)</a:t>
            </a:r>
            <a:r>
              <a:rPr kumimoji="1" lang="ja-JP" altLang="en-US" sz="2800" dirty="0"/>
              <a:t>は利用し一般開放</a:t>
            </a:r>
            <a:endParaRPr kumimoji="1" lang="en-US" altLang="ja-JP" sz="2800" dirty="0"/>
          </a:p>
          <a:p>
            <a:endParaRPr kumimoji="1" lang="ja-JP" altLang="en-US" dirty="0"/>
          </a:p>
        </p:txBody>
      </p:sp>
      <p:sp>
        <p:nvSpPr>
          <p:cNvPr id="10" name="角丸四角形 9"/>
          <p:cNvSpPr/>
          <p:nvPr/>
        </p:nvSpPr>
        <p:spPr>
          <a:xfrm>
            <a:off x="133726" y="1622924"/>
            <a:ext cx="960978" cy="6053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33726" y="1643456"/>
            <a:ext cx="1115525" cy="584775"/>
          </a:xfrm>
          <a:prstGeom prst="rect">
            <a:avLst/>
          </a:prstGeom>
          <a:noFill/>
        </p:spPr>
        <p:txBody>
          <a:bodyPr wrap="square" rtlCol="0">
            <a:spAutoFit/>
          </a:bodyPr>
          <a:lstStyle/>
          <a:p>
            <a:r>
              <a:rPr kumimoji="1" lang="ja-JP" altLang="en-US" sz="3200" dirty="0">
                <a:solidFill>
                  <a:schemeClr val="bg1"/>
                </a:solidFill>
              </a:rPr>
              <a:t>詳細</a:t>
            </a:r>
          </a:p>
        </p:txBody>
      </p:sp>
      <p:pic>
        <p:nvPicPr>
          <p:cNvPr id="1026" name="Picture 2" descr="https://media.mizuno.com/~/media/Images/jp/facility/osaka/kitasenri/%E3%82%B9%E3%83%9D%E3%83%BC%E3%83%84%E8%A1%A8%E8%A8%98_1%E6%97%A5%E3%82%B9%E3%83%9D%E3%83%BC%E3%83%84%E6%95%99%E5%AE%A4.JPG?h=560&amp;la=ja-JP&amp;w=720&amp;v=301f667e-9ded-4003-9d88-5461a2f5fe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488" y="3383342"/>
            <a:ext cx="3027009" cy="2354340"/>
          </a:xfrm>
          <a:prstGeom prst="ellipse">
            <a:avLst/>
          </a:prstGeom>
          <a:noFill/>
          <a:extLst>
            <a:ext uri="{909E8E84-426E-40DD-AFC4-6F175D3DCCD1}">
              <a14:hiddenFill xmlns:a14="http://schemas.microsoft.com/office/drawing/2010/main">
                <a:solidFill>
                  <a:srgbClr val="FFFFFF"/>
                </a:solidFill>
              </a14:hiddenFill>
            </a:ext>
          </a:extLst>
        </p:spPr>
      </p:pic>
      <p:graphicFrame>
        <p:nvGraphicFramePr>
          <p:cNvPr id="14" name="グラフ 13"/>
          <p:cNvGraphicFramePr>
            <a:graphicFrameLocks/>
          </p:cNvGraphicFramePr>
          <p:nvPr/>
        </p:nvGraphicFramePr>
        <p:xfrm>
          <a:off x="4151215" y="3296992"/>
          <a:ext cx="4572000" cy="2650432"/>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直線矢印コネクタ 15"/>
          <p:cNvCxnSpPr/>
          <p:nvPr/>
        </p:nvCxnSpPr>
        <p:spPr>
          <a:xfrm>
            <a:off x="6143223" y="3825025"/>
            <a:ext cx="1305703" cy="75985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1" y="5208325"/>
            <a:ext cx="3232597" cy="646331"/>
          </a:xfrm>
          <a:prstGeom prst="rect">
            <a:avLst/>
          </a:prstGeom>
          <a:noFill/>
        </p:spPr>
        <p:txBody>
          <a:bodyPr wrap="square" rtlCol="0">
            <a:spAutoFit/>
          </a:bodyPr>
          <a:lstStyle/>
          <a:p>
            <a:r>
              <a:rPr kumimoji="1" lang="ja-JP" altLang="en-US" sz="1200" dirty="0"/>
              <a:t>引用</a:t>
            </a:r>
            <a:endParaRPr kumimoji="1" lang="en-US" altLang="ja-JP" sz="1200" dirty="0"/>
          </a:p>
          <a:p>
            <a:r>
              <a:rPr kumimoji="1" lang="en-US" altLang="ja-JP" sz="1200" dirty="0"/>
              <a:t>https://www.mizuno.jp/facility/osaka/kitasenri/school.aspx</a:t>
            </a:r>
            <a:endParaRPr kumimoji="1" lang="ja-JP" altLang="en-US" sz="1200" dirty="0"/>
          </a:p>
        </p:txBody>
      </p:sp>
      <p:pic>
        <p:nvPicPr>
          <p:cNvPr id="15" name="図プレースホルダー 4">
            <a:extLst>
              <a:ext uri="{FF2B5EF4-FFF2-40B4-BE49-F238E27FC236}">
                <a16:creationId xmlns:a16="http://schemas.microsoft.com/office/drawing/2014/main" id="{067F9494-98CE-4CEA-9048-C431B50BBA9E}"/>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411" b="411"/>
          <a:stretch>
            <a:fillRect/>
          </a:stretch>
        </p:blipFill>
        <p:spPr>
          <a:xfrm>
            <a:off x="133726" y="197024"/>
            <a:ext cx="1454005" cy="1339550"/>
          </a:xfrm>
        </p:spPr>
      </p:pic>
    </p:spTree>
    <p:extLst>
      <p:ext uri="{BB962C8B-B14F-4D97-AF65-F5344CB8AC3E}">
        <p14:creationId xmlns:p14="http://schemas.microsoft.com/office/powerpoint/2010/main" val="332633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fade">
                                      <p:cBhvr>
                                        <p:cTn id="7" dur="500"/>
                                        <p:tgtEl>
                                          <p:spTgt spid="1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graphicEl>
                                              <a:chart seriesIdx="-4" categoryIdx="0" bldStep="category"/>
                                            </p:graphicEl>
                                          </p:spTgt>
                                        </p:tgtEl>
                                        <p:attrNameLst>
                                          <p:attrName>style.visibility</p:attrName>
                                        </p:attrNameLst>
                                      </p:cBhvr>
                                      <p:to>
                                        <p:strVal val="visible"/>
                                      </p:to>
                                    </p:set>
                                    <p:animEffect transition="in" filter="fade">
                                      <p:cBhvr>
                                        <p:cTn id="12" dur="500"/>
                                        <p:tgtEl>
                                          <p:spTgt spid="14">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graphicEl>
                                              <a:chart seriesIdx="-4" categoryIdx="1" bldStep="category"/>
                                            </p:graphicEl>
                                          </p:spTgt>
                                        </p:tgtEl>
                                        <p:attrNameLst>
                                          <p:attrName>style.visibility</p:attrName>
                                        </p:attrNameLst>
                                      </p:cBhvr>
                                      <p:to>
                                        <p:strVal val="visible"/>
                                      </p:to>
                                    </p:set>
                                    <p:animEffect transition="in" filter="fade">
                                      <p:cBhvr>
                                        <p:cTn id="24" dur="500"/>
                                        <p:tgtEl>
                                          <p:spTgt spid="14">
                                            <p:graphicEl>
                                              <a:chart seriesIdx="-4" categoryIdx="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Chart bld="category"/>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DE85-8481-493B-9AB9-046563B25F4E}"/>
              </a:ext>
            </a:extLst>
          </p:cNvPr>
          <p:cNvSpPr>
            <a:spLocks noGrp="1"/>
          </p:cNvSpPr>
          <p:nvPr>
            <p:ph type="title"/>
          </p:nvPr>
        </p:nvSpPr>
        <p:spPr>
          <a:solidFill>
            <a:schemeClr val="accent1"/>
          </a:solidFill>
        </p:spPr>
        <p:txBody>
          <a:bodyPr/>
          <a:lstStyle/>
          <a:p>
            <a:r>
              <a:rPr lang="ja-JP" altLang="en-US" dirty="0"/>
              <a:t>施策</a:t>
            </a:r>
            <a:endParaRPr kumimoji="1" lang="ja-JP" altLang="en-US" dirty="0"/>
          </a:p>
        </p:txBody>
      </p:sp>
      <p:sp>
        <p:nvSpPr>
          <p:cNvPr id="6" name="タイトル 1">
            <a:extLst>
              <a:ext uri="{FF2B5EF4-FFF2-40B4-BE49-F238E27FC236}">
                <a16:creationId xmlns:a16="http://schemas.microsoft.com/office/drawing/2014/main" id="{789CDE85-8481-493B-9AB9-046563B25F4E}"/>
              </a:ext>
            </a:extLst>
          </p:cNvPr>
          <p:cNvSpPr txBox="1">
            <a:spLocks/>
          </p:cNvSpPr>
          <p:nvPr/>
        </p:nvSpPr>
        <p:spPr>
          <a:xfrm>
            <a:off x="1" y="5854656"/>
            <a:ext cx="9143999" cy="1003344"/>
          </a:xfrm>
          <a:prstGeom prst="rect">
            <a:avLst/>
          </a:prstGeom>
          <a:solidFill>
            <a:schemeClr val="accent1"/>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200" b="1" dirty="0"/>
              <a:t>速度</a:t>
            </a:r>
            <a:r>
              <a:rPr lang="en-US" altLang="ja-JP" sz="3200" b="1" dirty="0"/>
              <a:t>50km/h</a:t>
            </a:r>
            <a:r>
              <a:rPr lang="ja-JP" altLang="en-US" sz="3200" b="1" dirty="0"/>
              <a:t>ではおおつ野地区は</a:t>
            </a:r>
            <a:endParaRPr lang="en-US" altLang="ja-JP" sz="3200" b="1" dirty="0"/>
          </a:p>
          <a:p>
            <a:r>
              <a:rPr lang="ja-JP" altLang="en-US" sz="3200" b="1" dirty="0"/>
              <a:t>消防アクセスが悪い</a:t>
            </a:r>
            <a:endParaRPr lang="en-US" altLang="ja-JP" sz="3200" b="1" dirty="0"/>
          </a:p>
        </p:txBody>
      </p:sp>
      <p:sp>
        <p:nvSpPr>
          <p:cNvPr id="4" name="角丸四角形 3"/>
          <p:cNvSpPr/>
          <p:nvPr/>
        </p:nvSpPr>
        <p:spPr>
          <a:xfrm>
            <a:off x="667910" y="1536574"/>
            <a:ext cx="3021495" cy="8011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41872" y="1533138"/>
            <a:ext cx="3062698" cy="830997"/>
          </a:xfrm>
          <a:prstGeom prst="rect">
            <a:avLst/>
          </a:prstGeom>
          <a:noFill/>
        </p:spPr>
        <p:txBody>
          <a:bodyPr wrap="square" rtlCol="0">
            <a:spAutoFit/>
          </a:bodyPr>
          <a:lstStyle/>
          <a:p>
            <a:r>
              <a:rPr kumimoji="1" lang="ja-JP" altLang="en-US" sz="2400" b="1" dirty="0">
                <a:solidFill>
                  <a:schemeClr val="bg1"/>
                </a:solidFill>
              </a:rPr>
              <a:t>速度</a:t>
            </a:r>
            <a:r>
              <a:rPr kumimoji="1" lang="en-US" altLang="ja-JP" sz="2400" b="1" dirty="0">
                <a:solidFill>
                  <a:schemeClr val="bg1"/>
                </a:solidFill>
              </a:rPr>
              <a:t>50</a:t>
            </a:r>
            <a:r>
              <a:rPr kumimoji="1" lang="ja-JP" altLang="en-US" sz="2400" b="1" dirty="0">
                <a:solidFill>
                  <a:schemeClr val="bg1"/>
                </a:solidFill>
              </a:rPr>
              <a:t>㎞</a:t>
            </a:r>
            <a:r>
              <a:rPr kumimoji="1" lang="en-US" altLang="ja-JP" sz="2400" b="1" dirty="0">
                <a:solidFill>
                  <a:schemeClr val="bg1"/>
                </a:solidFill>
              </a:rPr>
              <a:t>/h</a:t>
            </a:r>
            <a:r>
              <a:rPr kumimoji="1" lang="ja-JP" altLang="en-US" sz="2400" b="1" dirty="0">
                <a:solidFill>
                  <a:schemeClr val="bg1"/>
                </a:solidFill>
              </a:rPr>
              <a:t>の場合の</a:t>
            </a:r>
            <a:endParaRPr kumimoji="1" lang="en-US" altLang="ja-JP" sz="2400" b="1" dirty="0">
              <a:solidFill>
                <a:schemeClr val="bg1"/>
              </a:solidFill>
            </a:endParaRPr>
          </a:p>
          <a:p>
            <a:r>
              <a:rPr kumimoji="1" lang="ja-JP" altLang="en-US" sz="2400" b="1" dirty="0">
                <a:solidFill>
                  <a:schemeClr val="bg1"/>
                </a:solidFill>
              </a:rPr>
              <a:t>消防車両到達圏</a:t>
            </a:r>
          </a:p>
        </p:txBody>
      </p:sp>
      <p:sp>
        <p:nvSpPr>
          <p:cNvPr id="7" name="テキスト ボックス 6"/>
          <p:cNvSpPr txBox="1"/>
          <p:nvPr/>
        </p:nvSpPr>
        <p:spPr>
          <a:xfrm>
            <a:off x="4794632" y="2201518"/>
            <a:ext cx="3633748" cy="830997"/>
          </a:xfrm>
          <a:prstGeom prst="rect">
            <a:avLst/>
          </a:prstGeom>
          <a:noFill/>
        </p:spPr>
        <p:txBody>
          <a:bodyPr wrap="square" rtlCol="0">
            <a:spAutoFit/>
          </a:bodyPr>
          <a:lstStyle/>
          <a:p>
            <a:r>
              <a:rPr kumimoji="1" lang="ja-JP" altLang="en-US" sz="2400" dirty="0"/>
              <a:t>緊急車両の制限速度は</a:t>
            </a:r>
            <a:endParaRPr kumimoji="1" lang="en-US" altLang="ja-JP" sz="2400" dirty="0"/>
          </a:p>
          <a:p>
            <a:r>
              <a:rPr kumimoji="1" lang="en-US" altLang="ja-JP" sz="2400" b="1" dirty="0">
                <a:solidFill>
                  <a:schemeClr val="accent1"/>
                </a:solidFill>
              </a:rPr>
              <a:t>80</a:t>
            </a:r>
            <a:r>
              <a:rPr kumimoji="1" lang="ja-JP" altLang="en-US" sz="2400" b="1" dirty="0">
                <a:solidFill>
                  <a:schemeClr val="accent1"/>
                </a:solidFill>
              </a:rPr>
              <a:t>㎞</a:t>
            </a:r>
            <a:r>
              <a:rPr kumimoji="1" lang="en-US" altLang="ja-JP" sz="2400" b="1" dirty="0">
                <a:solidFill>
                  <a:schemeClr val="accent1"/>
                </a:solidFill>
              </a:rPr>
              <a:t>/h</a:t>
            </a:r>
            <a:r>
              <a:rPr kumimoji="1" lang="ja-JP" altLang="en-US" sz="2400" dirty="0"/>
              <a:t>と定められている</a:t>
            </a:r>
          </a:p>
        </p:txBody>
      </p:sp>
      <p:sp>
        <p:nvSpPr>
          <p:cNvPr id="14" name="下矢印 13"/>
          <p:cNvSpPr/>
          <p:nvPr/>
        </p:nvSpPr>
        <p:spPr>
          <a:xfrm>
            <a:off x="5500309" y="3316624"/>
            <a:ext cx="2222393" cy="7136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しかし</a:t>
            </a:r>
          </a:p>
        </p:txBody>
      </p:sp>
      <p:sp>
        <p:nvSpPr>
          <p:cNvPr id="15" name="テキスト ボックス 14"/>
          <p:cNvSpPr txBox="1"/>
          <p:nvPr/>
        </p:nvSpPr>
        <p:spPr>
          <a:xfrm>
            <a:off x="5001792" y="4215777"/>
            <a:ext cx="3786265" cy="830997"/>
          </a:xfrm>
          <a:prstGeom prst="rect">
            <a:avLst/>
          </a:prstGeom>
          <a:noFill/>
        </p:spPr>
        <p:txBody>
          <a:bodyPr wrap="square" rtlCol="0">
            <a:spAutoFit/>
          </a:bodyPr>
          <a:lstStyle/>
          <a:p>
            <a:r>
              <a:rPr kumimoji="1" lang="ja-JP" altLang="en-US" sz="2400" dirty="0"/>
              <a:t>現在の日本の緊急車両の平均速度は　</a:t>
            </a:r>
            <a:r>
              <a:rPr kumimoji="1" lang="en-US" altLang="ja-JP" sz="2400" b="1" dirty="0">
                <a:solidFill>
                  <a:schemeClr val="accent1"/>
                </a:solidFill>
              </a:rPr>
              <a:t>50</a:t>
            </a:r>
            <a:r>
              <a:rPr kumimoji="1" lang="ja-JP" altLang="en-US" sz="2400" b="1" dirty="0">
                <a:solidFill>
                  <a:schemeClr val="accent1"/>
                </a:solidFill>
              </a:rPr>
              <a:t>㎞</a:t>
            </a:r>
            <a:r>
              <a:rPr kumimoji="1" lang="en-US" altLang="ja-JP" sz="2400" b="1" dirty="0">
                <a:solidFill>
                  <a:schemeClr val="accent1"/>
                </a:solidFill>
              </a:rPr>
              <a:t>/h</a:t>
            </a:r>
            <a:endParaRPr kumimoji="1" lang="ja-JP" altLang="en-US" sz="2400" b="1" dirty="0">
              <a:solidFill>
                <a:schemeClr val="accent1"/>
              </a:solidFill>
            </a:endParaRPr>
          </a:p>
        </p:txBody>
      </p:sp>
      <p:sp>
        <p:nvSpPr>
          <p:cNvPr id="18" name="四角形吹き出し 17"/>
          <p:cNvSpPr/>
          <p:nvPr/>
        </p:nvSpPr>
        <p:spPr>
          <a:xfrm>
            <a:off x="4377187" y="5327239"/>
            <a:ext cx="834890" cy="461665"/>
          </a:xfrm>
          <a:prstGeom prst="wedgeRectCallout">
            <a:avLst>
              <a:gd name="adj1" fmla="val 65833"/>
              <a:gd name="adj2" fmla="val -873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377187" y="5300889"/>
            <a:ext cx="834890" cy="461665"/>
          </a:xfrm>
          <a:prstGeom prst="rect">
            <a:avLst/>
          </a:prstGeom>
          <a:noFill/>
        </p:spPr>
        <p:txBody>
          <a:bodyPr wrap="square" rtlCol="0">
            <a:spAutoFit/>
          </a:bodyPr>
          <a:lstStyle/>
          <a:p>
            <a:r>
              <a:rPr kumimoji="1" lang="ja-JP" altLang="en-US" sz="2400" b="1" dirty="0">
                <a:solidFill>
                  <a:schemeClr val="bg1"/>
                </a:solidFill>
              </a:rPr>
              <a:t>渋滞</a:t>
            </a:r>
          </a:p>
        </p:txBody>
      </p:sp>
      <p:sp>
        <p:nvSpPr>
          <p:cNvPr id="19" name="四角形吹き出し 18"/>
          <p:cNvSpPr/>
          <p:nvPr/>
        </p:nvSpPr>
        <p:spPr>
          <a:xfrm>
            <a:off x="7999009" y="5211937"/>
            <a:ext cx="970059" cy="435027"/>
          </a:xfrm>
          <a:prstGeom prst="wedgeRectCallout">
            <a:avLst>
              <a:gd name="adj1" fmla="val -52800"/>
              <a:gd name="adj2" fmla="val -965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7903594" y="5211937"/>
            <a:ext cx="1160890" cy="461665"/>
          </a:xfrm>
          <a:prstGeom prst="rect">
            <a:avLst/>
          </a:prstGeom>
          <a:noFill/>
        </p:spPr>
        <p:txBody>
          <a:bodyPr wrap="square" rtlCol="0">
            <a:spAutoFit/>
          </a:bodyPr>
          <a:lstStyle/>
          <a:p>
            <a:r>
              <a:rPr kumimoji="1" lang="ja-JP" altLang="en-US" sz="2400" b="1" dirty="0">
                <a:solidFill>
                  <a:schemeClr val="bg1"/>
                </a:solidFill>
              </a:rPr>
              <a:t>交差点</a:t>
            </a:r>
          </a:p>
        </p:txBody>
      </p:sp>
      <p:pic>
        <p:nvPicPr>
          <p:cNvPr id="11" name="図 10"/>
          <p:cNvPicPr>
            <a:picLocks noChangeAspect="1"/>
          </p:cNvPicPr>
          <p:nvPr/>
        </p:nvPicPr>
        <p:blipFill rotWithShape="1">
          <a:blip r:embed="rId3">
            <a:extLst>
              <a:ext uri="{28A0092B-C50C-407E-A947-70E740481C1C}">
                <a14:useLocalDpi xmlns:a14="http://schemas.microsoft.com/office/drawing/2010/main" val="0"/>
              </a:ext>
            </a:extLst>
          </a:blip>
          <a:srcRect l="18060" t="27457" r="28015" b="25271"/>
          <a:stretch/>
        </p:blipFill>
        <p:spPr>
          <a:xfrm>
            <a:off x="630248" y="2384571"/>
            <a:ext cx="2772202" cy="3437209"/>
          </a:xfrm>
          <a:prstGeom prst="rect">
            <a:avLst/>
          </a:prstGeom>
        </p:spPr>
      </p:pic>
      <p:sp>
        <p:nvSpPr>
          <p:cNvPr id="8" name="円/楕円 7"/>
          <p:cNvSpPr/>
          <p:nvPr/>
        </p:nvSpPr>
        <p:spPr>
          <a:xfrm>
            <a:off x="2482545" y="3918061"/>
            <a:ext cx="596900" cy="6683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プレースホルダー 4">
            <a:extLst>
              <a:ext uri="{FF2B5EF4-FFF2-40B4-BE49-F238E27FC236}">
                <a16:creationId xmlns:a16="http://schemas.microsoft.com/office/drawing/2014/main" id="{7EA62042-D161-4644-BB4C-4501BD96B8F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411" b="411"/>
          <a:stretch>
            <a:fillRect/>
          </a:stretch>
        </p:blipFill>
        <p:spPr>
          <a:xfrm>
            <a:off x="133726" y="197024"/>
            <a:ext cx="1454005" cy="1339550"/>
          </a:xfrm>
        </p:spPr>
      </p:pic>
    </p:spTree>
    <p:extLst>
      <p:ext uri="{BB962C8B-B14F-4D97-AF65-F5344CB8AC3E}">
        <p14:creationId xmlns:p14="http://schemas.microsoft.com/office/powerpoint/2010/main" val="321442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animBg="1"/>
      <p:bldP spid="16" grpId="0"/>
      <p:bldP spid="19"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417976-D605-4887-80E4-8D74C6573C9C}"/>
              </a:ext>
            </a:extLst>
          </p:cNvPr>
          <p:cNvSpPr>
            <a:spLocks noGrp="1"/>
          </p:cNvSpPr>
          <p:nvPr>
            <p:ph type="title"/>
          </p:nvPr>
        </p:nvSpPr>
        <p:spPr/>
        <p:txBody>
          <a:bodyPr/>
          <a:lstStyle/>
          <a:p>
            <a:r>
              <a:rPr kumimoji="1" lang="ja-JP" altLang="en-US" dirty="0"/>
              <a:t>マスタープラン構想</a:t>
            </a:r>
          </a:p>
        </p:txBody>
      </p:sp>
      <p:sp>
        <p:nvSpPr>
          <p:cNvPr id="6" name="四角形: 角を丸くする 5">
            <a:extLst>
              <a:ext uri="{FF2B5EF4-FFF2-40B4-BE49-F238E27FC236}">
                <a16:creationId xmlns:a16="http://schemas.microsoft.com/office/drawing/2014/main" id="{B1514172-C471-415D-9C96-47C02E0BB8EE}"/>
              </a:ext>
            </a:extLst>
          </p:cNvPr>
          <p:cNvSpPr/>
          <p:nvPr/>
        </p:nvSpPr>
        <p:spPr>
          <a:xfrm>
            <a:off x="611793" y="2902740"/>
            <a:ext cx="7657199" cy="2443495"/>
          </a:xfrm>
          <a:prstGeom prst="roundRect">
            <a:avLst>
              <a:gd name="adj" fmla="val 7633"/>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200" b="1" dirty="0"/>
          </a:p>
        </p:txBody>
      </p:sp>
      <p:sp>
        <p:nvSpPr>
          <p:cNvPr id="7" name="四角形: 角を丸くする 6">
            <a:extLst>
              <a:ext uri="{FF2B5EF4-FFF2-40B4-BE49-F238E27FC236}">
                <a16:creationId xmlns:a16="http://schemas.microsoft.com/office/drawing/2014/main" id="{2BC69C4D-F34D-446A-8286-21524131EF4E}"/>
              </a:ext>
            </a:extLst>
          </p:cNvPr>
          <p:cNvSpPr/>
          <p:nvPr/>
        </p:nvSpPr>
        <p:spPr>
          <a:xfrm>
            <a:off x="803118" y="1881123"/>
            <a:ext cx="6604590" cy="515793"/>
          </a:xfrm>
          <a:prstGeom prst="roundRect">
            <a:avLst>
              <a:gd name="adj" fmla="val 1669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lstStyle/>
          <a:p>
            <a:pPr algn="ctr"/>
            <a:r>
              <a:rPr kumimoji="1" lang="ja-JP" altLang="en-US" sz="2800" b="1" dirty="0">
                <a:solidFill>
                  <a:schemeClr val="tx1"/>
                </a:solidFill>
              </a:rPr>
              <a:t>人が住みたい街、離れない街</a:t>
            </a:r>
            <a:endParaRPr kumimoji="1" lang="en-US" altLang="ja-JP" sz="2800" b="1" dirty="0">
              <a:solidFill>
                <a:schemeClr val="tx1"/>
              </a:solidFill>
            </a:endParaRPr>
          </a:p>
        </p:txBody>
      </p:sp>
      <p:sp>
        <p:nvSpPr>
          <p:cNvPr id="8" name="四角形: 角を丸くする 7">
            <a:extLst>
              <a:ext uri="{FF2B5EF4-FFF2-40B4-BE49-F238E27FC236}">
                <a16:creationId xmlns:a16="http://schemas.microsoft.com/office/drawing/2014/main" id="{B4218B25-EF83-44F6-A8AC-AACE488724F9}"/>
              </a:ext>
            </a:extLst>
          </p:cNvPr>
          <p:cNvSpPr/>
          <p:nvPr/>
        </p:nvSpPr>
        <p:spPr>
          <a:xfrm>
            <a:off x="2267560" y="3071094"/>
            <a:ext cx="5518934" cy="101383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t>新しく人が住みたいと思う</a:t>
            </a:r>
            <a:endParaRPr kumimoji="1" lang="en-US" altLang="ja-JP" sz="3200" b="1" dirty="0"/>
          </a:p>
        </p:txBody>
      </p:sp>
      <p:sp>
        <p:nvSpPr>
          <p:cNvPr id="10" name="テキスト ボックス 9">
            <a:extLst>
              <a:ext uri="{FF2B5EF4-FFF2-40B4-BE49-F238E27FC236}">
                <a16:creationId xmlns:a16="http://schemas.microsoft.com/office/drawing/2014/main" id="{A68682D4-F5F8-4EF0-AF00-59CE4F1681FB}"/>
              </a:ext>
            </a:extLst>
          </p:cNvPr>
          <p:cNvSpPr txBox="1"/>
          <p:nvPr/>
        </p:nvSpPr>
        <p:spPr>
          <a:xfrm>
            <a:off x="985849" y="2541421"/>
            <a:ext cx="1613908" cy="492443"/>
          </a:xfrm>
          <a:prstGeom prst="rect">
            <a:avLst/>
          </a:prstGeom>
          <a:solidFill>
            <a:srgbClr val="002060"/>
          </a:solidFill>
          <a:ln>
            <a:noFill/>
          </a:ln>
        </p:spPr>
        <p:txBody>
          <a:bodyPr wrap="square" rtlCol="0" anchor="ctr">
            <a:spAutoFit/>
          </a:bodyPr>
          <a:lstStyle/>
          <a:p>
            <a:pPr algn="ctr"/>
            <a:r>
              <a:rPr kumimoji="1" lang="ja-JP" altLang="en-US" sz="2600" b="1" dirty="0">
                <a:ln w="9525">
                  <a:noFill/>
                </a:ln>
                <a:solidFill>
                  <a:schemeClr val="bg1"/>
                </a:solidFill>
              </a:rPr>
              <a:t>基本構想</a:t>
            </a:r>
          </a:p>
        </p:txBody>
      </p:sp>
      <p:sp>
        <p:nvSpPr>
          <p:cNvPr id="12" name="テキスト ボックス 11">
            <a:extLst>
              <a:ext uri="{FF2B5EF4-FFF2-40B4-BE49-F238E27FC236}">
                <a16:creationId xmlns:a16="http://schemas.microsoft.com/office/drawing/2014/main" id="{C02BBD7A-711A-44B2-A344-7B5E785E1971}"/>
              </a:ext>
            </a:extLst>
          </p:cNvPr>
          <p:cNvSpPr txBox="1"/>
          <p:nvPr/>
        </p:nvSpPr>
        <p:spPr>
          <a:xfrm>
            <a:off x="985849" y="1455275"/>
            <a:ext cx="1613908" cy="492443"/>
          </a:xfrm>
          <a:prstGeom prst="rect">
            <a:avLst/>
          </a:prstGeom>
          <a:solidFill>
            <a:schemeClr val="tx1"/>
          </a:solidFill>
          <a:ln w="57150">
            <a:noFill/>
          </a:ln>
        </p:spPr>
        <p:txBody>
          <a:bodyPr wrap="square" rtlCol="0" anchor="ctr">
            <a:spAutoFit/>
          </a:bodyPr>
          <a:lstStyle/>
          <a:p>
            <a:pPr algn="ctr"/>
            <a:r>
              <a:rPr lang="ja-JP" altLang="en-US" sz="2600" b="1" dirty="0">
                <a:solidFill>
                  <a:schemeClr val="bg1"/>
                </a:solidFill>
              </a:rPr>
              <a:t>全体</a:t>
            </a:r>
            <a:r>
              <a:rPr kumimoji="1" lang="ja-JP" altLang="en-US" sz="2600" b="1" dirty="0">
                <a:solidFill>
                  <a:schemeClr val="bg1"/>
                </a:solidFill>
              </a:rPr>
              <a:t>構想</a:t>
            </a:r>
          </a:p>
        </p:txBody>
      </p:sp>
      <p:pic>
        <p:nvPicPr>
          <p:cNvPr id="13" name="図プレースホルダー 5" descr="黒い背景と白い文字&#10;&#10;自動的に生成された説明">
            <a:extLst>
              <a:ext uri="{FF2B5EF4-FFF2-40B4-BE49-F238E27FC236}">
                <a16:creationId xmlns:a16="http://schemas.microsoft.com/office/drawing/2014/main" id="{E085002E-EC88-4BC2-8292-781D225D30A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11" b="411"/>
          <a:stretch>
            <a:fillRect/>
          </a:stretch>
        </p:blipFill>
        <p:spPr>
          <a:xfrm>
            <a:off x="1096280" y="3036972"/>
            <a:ext cx="1147345" cy="1057029"/>
          </a:xfrm>
        </p:spPr>
      </p:pic>
      <p:pic>
        <p:nvPicPr>
          <p:cNvPr id="14" name="図プレースホルダー 4">
            <a:extLst>
              <a:ext uri="{FF2B5EF4-FFF2-40B4-BE49-F238E27FC236}">
                <a16:creationId xmlns:a16="http://schemas.microsoft.com/office/drawing/2014/main" id="{1807B308-863E-4B9F-A142-022FB30B2A9E}"/>
              </a:ext>
            </a:extLst>
          </p:cNvPr>
          <p:cNvPicPr>
            <a:picLocks noChangeAspect="1"/>
          </p:cNvPicPr>
          <p:nvPr/>
        </p:nvPicPr>
        <p:blipFill>
          <a:blip r:embed="rId3">
            <a:extLst>
              <a:ext uri="{28A0092B-C50C-407E-A947-70E740481C1C}">
                <a14:useLocalDpi xmlns:a14="http://schemas.microsoft.com/office/drawing/2010/main" val="0"/>
              </a:ext>
            </a:extLst>
          </a:blip>
          <a:srcRect t="7929" b="7929"/>
          <a:stretch>
            <a:fillRect/>
          </a:stretch>
        </p:blipFill>
        <p:spPr>
          <a:xfrm>
            <a:off x="1142229" y="4188852"/>
            <a:ext cx="1054032" cy="971062"/>
          </a:xfrm>
          <a:prstGeom prst="rect">
            <a:avLst/>
          </a:prstGeom>
        </p:spPr>
      </p:pic>
      <p:sp>
        <p:nvSpPr>
          <p:cNvPr id="11" name="四角形: 角を丸くする 10">
            <a:extLst>
              <a:ext uri="{FF2B5EF4-FFF2-40B4-BE49-F238E27FC236}">
                <a16:creationId xmlns:a16="http://schemas.microsoft.com/office/drawing/2014/main" id="{3A0192A8-0445-4436-84A3-21CA271742AE}"/>
              </a:ext>
            </a:extLst>
          </p:cNvPr>
          <p:cNvSpPr/>
          <p:nvPr/>
        </p:nvSpPr>
        <p:spPr>
          <a:xfrm>
            <a:off x="2268660" y="4183180"/>
            <a:ext cx="5518934" cy="101383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t>今いる人が離れたくない</a:t>
            </a:r>
            <a:endParaRPr kumimoji="1" lang="en-US" altLang="ja-JP" sz="3200" b="1" dirty="0"/>
          </a:p>
        </p:txBody>
      </p:sp>
    </p:spTree>
    <p:extLst>
      <p:ext uri="{BB962C8B-B14F-4D97-AF65-F5344CB8AC3E}">
        <p14:creationId xmlns:p14="http://schemas.microsoft.com/office/powerpoint/2010/main" val="3572867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DE85-8481-493B-9AB9-046563B25F4E}"/>
              </a:ext>
            </a:extLst>
          </p:cNvPr>
          <p:cNvSpPr>
            <a:spLocks noGrp="1"/>
          </p:cNvSpPr>
          <p:nvPr>
            <p:ph type="title"/>
          </p:nvPr>
        </p:nvSpPr>
        <p:spPr>
          <a:solidFill>
            <a:schemeClr val="accent1"/>
          </a:solidFill>
        </p:spPr>
        <p:txBody>
          <a:bodyPr/>
          <a:lstStyle/>
          <a:p>
            <a:r>
              <a:rPr lang="ja-JP" altLang="en-US" dirty="0"/>
              <a:t>施策</a:t>
            </a:r>
            <a:endParaRPr kumimoji="1" lang="ja-JP" altLang="en-US" dirty="0"/>
          </a:p>
        </p:txBody>
      </p:sp>
      <p:sp>
        <p:nvSpPr>
          <p:cNvPr id="6" name="タイトル 1">
            <a:extLst>
              <a:ext uri="{FF2B5EF4-FFF2-40B4-BE49-F238E27FC236}">
                <a16:creationId xmlns:a16="http://schemas.microsoft.com/office/drawing/2014/main" id="{789CDE85-8481-493B-9AB9-046563B25F4E}"/>
              </a:ext>
            </a:extLst>
          </p:cNvPr>
          <p:cNvSpPr txBox="1">
            <a:spLocks/>
          </p:cNvSpPr>
          <p:nvPr/>
        </p:nvSpPr>
        <p:spPr>
          <a:xfrm>
            <a:off x="1" y="5854656"/>
            <a:ext cx="9143999" cy="1003344"/>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200" b="1" dirty="0"/>
              <a:t>交通の施策と組み合わせることで</a:t>
            </a:r>
            <a:endParaRPr lang="en-US" altLang="ja-JP" sz="3200" b="1" dirty="0"/>
          </a:p>
          <a:p>
            <a:r>
              <a:rPr lang="ja-JP" altLang="en-US" sz="3200" b="1" dirty="0"/>
              <a:t>おおつ野の消防アクセス性が向上する</a:t>
            </a:r>
            <a:endParaRPr lang="en-US" altLang="ja-JP" sz="3200" b="1" dirty="0"/>
          </a:p>
        </p:txBody>
      </p:sp>
      <p:sp>
        <p:nvSpPr>
          <p:cNvPr id="15" name="角丸四角形 14"/>
          <p:cNvSpPr/>
          <p:nvPr/>
        </p:nvSpPr>
        <p:spPr>
          <a:xfrm>
            <a:off x="667910" y="1536574"/>
            <a:ext cx="3021495" cy="8011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41872" y="1533138"/>
            <a:ext cx="3062698" cy="830997"/>
          </a:xfrm>
          <a:prstGeom prst="rect">
            <a:avLst/>
          </a:prstGeom>
          <a:noFill/>
        </p:spPr>
        <p:txBody>
          <a:bodyPr wrap="square" rtlCol="0">
            <a:spAutoFit/>
          </a:bodyPr>
          <a:lstStyle/>
          <a:p>
            <a:r>
              <a:rPr kumimoji="1" lang="ja-JP" altLang="en-US" sz="2400" b="1" dirty="0">
                <a:solidFill>
                  <a:schemeClr val="bg1"/>
                </a:solidFill>
              </a:rPr>
              <a:t>速度</a:t>
            </a:r>
            <a:r>
              <a:rPr kumimoji="1" lang="en-US" altLang="ja-JP" sz="2400" b="1" dirty="0">
                <a:solidFill>
                  <a:schemeClr val="bg1"/>
                </a:solidFill>
              </a:rPr>
              <a:t>80</a:t>
            </a:r>
            <a:r>
              <a:rPr kumimoji="1" lang="ja-JP" altLang="en-US" sz="2400" b="1" dirty="0">
                <a:solidFill>
                  <a:schemeClr val="bg1"/>
                </a:solidFill>
              </a:rPr>
              <a:t>㎞</a:t>
            </a:r>
            <a:r>
              <a:rPr kumimoji="1" lang="en-US" altLang="ja-JP" sz="2400" b="1" dirty="0">
                <a:solidFill>
                  <a:schemeClr val="bg1"/>
                </a:solidFill>
              </a:rPr>
              <a:t>/h</a:t>
            </a:r>
            <a:r>
              <a:rPr kumimoji="1" lang="ja-JP" altLang="en-US" sz="2400" b="1" dirty="0">
                <a:solidFill>
                  <a:schemeClr val="bg1"/>
                </a:solidFill>
              </a:rPr>
              <a:t>の場合の</a:t>
            </a:r>
            <a:endParaRPr kumimoji="1" lang="en-US" altLang="ja-JP" sz="2400" b="1" dirty="0">
              <a:solidFill>
                <a:schemeClr val="bg1"/>
              </a:solidFill>
            </a:endParaRPr>
          </a:p>
          <a:p>
            <a:r>
              <a:rPr kumimoji="1" lang="ja-JP" altLang="en-US" sz="2400" b="1" dirty="0">
                <a:solidFill>
                  <a:schemeClr val="bg1"/>
                </a:solidFill>
              </a:rPr>
              <a:t>消防車両到達圏</a:t>
            </a:r>
          </a:p>
        </p:txBody>
      </p:sp>
      <p:grpSp>
        <p:nvGrpSpPr>
          <p:cNvPr id="19" name="グループ化 18"/>
          <p:cNvGrpSpPr/>
          <p:nvPr/>
        </p:nvGrpSpPr>
        <p:grpSpPr>
          <a:xfrm>
            <a:off x="4319472" y="2418429"/>
            <a:ext cx="4222145" cy="1072990"/>
            <a:chOff x="4540192" y="1727856"/>
            <a:chExt cx="4222145" cy="1072990"/>
          </a:xfrm>
        </p:grpSpPr>
        <p:sp>
          <p:nvSpPr>
            <p:cNvPr id="18" name="楕円 17"/>
            <p:cNvSpPr/>
            <p:nvPr/>
          </p:nvSpPr>
          <p:spPr>
            <a:xfrm>
              <a:off x="4540192" y="1727856"/>
              <a:ext cx="4222145" cy="10729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762828" y="1918052"/>
              <a:ext cx="3776872" cy="830997"/>
            </a:xfrm>
            <a:prstGeom prst="rect">
              <a:avLst/>
            </a:prstGeom>
            <a:noFill/>
          </p:spPr>
          <p:txBody>
            <a:bodyPr wrap="square" rtlCol="0">
              <a:spAutoFit/>
            </a:bodyPr>
            <a:lstStyle/>
            <a:p>
              <a:pPr algn="ctr"/>
              <a:r>
                <a:rPr kumimoji="1" lang="ja-JP" altLang="en-US" sz="2400" dirty="0">
                  <a:solidFill>
                    <a:schemeClr val="bg1"/>
                  </a:solidFill>
                </a:rPr>
                <a:t>交通の施策</a:t>
              </a:r>
              <a:r>
                <a:rPr kumimoji="1" lang="en-US" altLang="ja-JP" sz="2400" dirty="0">
                  <a:solidFill>
                    <a:schemeClr val="bg1"/>
                  </a:solidFill>
                </a:rPr>
                <a:t>(</a:t>
              </a:r>
              <a:r>
                <a:rPr kumimoji="1" lang="ja-JP" altLang="en-US" sz="2400" dirty="0">
                  <a:solidFill>
                    <a:schemeClr val="bg1"/>
                  </a:solidFill>
                </a:rPr>
                <a:t>ライドシェア</a:t>
              </a:r>
              <a:r>
                <a:rPr kumimoji="1" lang="en-US" altLang="ja-JP" sz="2400" dirty="0">
                  <a:solidFill>
                    <a:schemeClr val="bg1"/>
                  </a:solidFill>
                </a:rPr>
                <a:t>)</a:t>
              </a:r>
              <a:r>
                <a:rPr kumimoji="1" lang="ja-JP" altLang="en-US" sz="2400" dirty="0">
                  <a:solidFill>
                    <a:schemeClr val="bg1"/>
                  </a:solidFill>
                </a:rPr>
                <a:t>による交通量の削減</a:t>
              </a:r>
            </a:p>
          </p:txBody>
        </p:sp>
      </p:grpSp>
      <p:sp>
        <p:nvSpPr>
          <p:cNvPr id="7" name="テキスト ボックス 6"/>
          <p:cNvSpPr txBox="1"/>
          <p:nvPr/>
        </p:nvSpPr>
        <p:spPr>
          <a:xfrm>
            <a:off x="5265748" y="3560123"/>
            <a:ext cx="2771033" cy="461665"/>
          </a:xfrm>
          <a:prstGeom prst="rect">
            <a:avLst/>
          </a:prstGeom>
          <a:noFill/>
        </p:spPr>
        <p:txBody>
          <a:bodyPr wrap="square" rtlCol="0">
            <a:spAutoFit/>
          </a:bodyPr>
          <a:lstStyle/>
          <a:p>
            <a:pPr algn="ctr"/>
            <a:r>
              <a:rPr kumimoji="1" lang="ja-JP" altLang="en-US" sz="2400" dirty="0">
                <a:solidFill>
                  <a:schemeClr val="bg1"/>
                </a:solidFill>
              </a:rPr>
              <a:t>モビリティの改善</a:t>
            </a:r>
          </a:p>
        </p:txBody>
      </p:sp>
      <p:sp>
        <p:nvSpPr>
          <p:cNvPr id="17" name="テキスト ボックス 16"/>
          <p:cNvSpPr txBox="1"/>
          <p:nvPr/>
        </p:nvSpPr>
        <p:spPr>
          <a:xfrm>
            <a:off x="4617646" y="4327990"/>
            <a:ext cx="3625798" cy="830997"/>
          </a:xfrm>
          <a:prstGeom prst="rect">
            <a:avLst/>
          </a:prstGeom>
          <a:noFill/>
        </p:spPr>
        <p:txBody>
          <a:bodyPr wrap="square" rtlCol="0">
            <a:spAutoFit/>
          </a:bodyPr>
          <a:lstStyle/>
          <a:p>
            <a:pPr algn="ctr"/>
            <a:r>
              <a:rPr kumimoji="1" lang="ja-JP" altLang="en-US" sz="2400" b="1" dirty="0">
                <a:solidFill>
                  <a:schemeClr val="accent1"/>
                </a:solidFill>
              </a:rPr>
              <a:t>おおつ野地区も</a:t>
            </a:r>
            <a:endParaRPr kumimoji="1" lang="en-US" altLang="ja-JP" sz="2400" b="1" dirty="0">
              <a:solidFill>
                <a:schemeClr val="accent1"/>
              </a:solidFill>
            </a:endParaRPr>
          </a:p>
          <a:p>
            <a:pPr algn="ctr"/>
            <a:r>
              <a:rPr kumimoji="1" lang="ja-JP" altLang="en-US" sz="2400" b="1" dirty="0">
                <a:solidFill>
                  <a:schemeClr val="accent1"/>
                </a:solidFill>
              </a:rPr>
              <a:t>緊急車両の到達圏に入る</a:t>
            </a:r>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20940" t="25785" r="25473" b="27603"/>
          <a:stretch/>
        </p:blipFill>
        <p:spPr>
          <a:xfrm>
            <a:off x="782729" y="2433334"/>
            <a:ext cx="2685946" cy="3409728"/>
          </a:xfrm>
          <a:prstGeom prst="rect">
            <a:avLst/>
          </a:prstGeom>
        </p:spPr>
      </p:pic>
      <p:pic>
        <p:nvPicPr>
          <p:cNvPr id="24" name="図プレースホルダー 4">
            <a:extLst>
              <a:ext uri="{FF2B5EF4-FFF2-40B4-BE49-F238E27FC236}">
                <a16:creationId xmlns:a16="http://schemas.microsoft.com/office/drawing/2014/main" id="{D6D96A56-58DC-448C-85B9-58AC05E7AAE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411" b="411"/>
          <a:stretch>
            <a:fillRect/>
          </a:stretch>
        </p:blipFill>
        <p:spPr>
          <a:xfrm>
            <a:off x="133726" y="197024"/>
            <a:ext cx="1454005" cy="1339550"/>
          </a:xfrm>
        </p:spPr>
      </p:pic>
      <p:sp>
        <p:nvSpPr>
          <p:cNvPr id="10" name="矢印: 下 9">
            <a:extLst>
              <a:ext uri="{FF2B5EF4-FFF2-40B4-BE49-F238E27FC236}">
                <a16:creationId xmlns:a16="http://schemas.microsoft.com/office/drawing/2014/main" id="{3BCA7BA0-B5F7-470C-8FBB-ECDC8FD86DE5}"/>
              </a:ext>
            </a:extLst>
          </p:cNvPr>
          <p:cNvSpPr/>
          <p:nvPr/>
        </p:nvSpPr>
        <p:spPr>
          <a:xfrm>
            <a:off x="6219286" y="3672718"/>
            <a:ext cx="422516" cy="5549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16501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7C8704F5-6211-4759-B7F3-98154CCD2252}"/>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hotocopy/>
                    </a14:imgEffect>
                    <a14:imgEffect>
                      <a14:colorTemperature colorTemp="6900"/>
                    </a14:imgEffect>
                    <a14:imgEffect>
                      <a14:brightnessContrast contrast="-40000"/>
                    </a14:imgEffect>
                  </a14:imgLayer>
                </a14:imgProps>
              </a:ext>
              <a:ext uri="{28A0092B-C50C-407E-A947-70E740481C1C}">
                <a14:useLocalDpi xmlns:a14="http://schemas.microsoft.com/office/drawing/2010/main" val="0"/>
              </a:ext>
            </a:extLst>
          </a:blip>
          <a:srcRect l="19687" t="6530" r="7322" b="5540"/>
          <a:stretch/>
        </p:blipFill>
        <p:spPr>
          <a:xfrm>
            <a:off x="2834189" y="1422506"/>
            <a:ext cx="3782591" cy="4297019"/>
          </a:xfrm>
          <a:prstGeom prst="rect">
            <a:avLst/>
          </a:prstGeom>
        </p:spPr>
      </p:pic>
      <p:cxnSp>
        <p:nvCxnSpPr>
          <p:cNvPr id="28" name="直線コネクタ 27">
            <a:extLst>
              <a:ext uri="{FF2B5EF4-FFF2-40B4-BE49-F238E27FC236}">
                <a16:creationId xmlns:a16="http://schemas.microsoft.com/office/drawing/2014/main" id="{C4DE62DE-70EB-4B2C-BF2D-8913B7A4636F}"/>
              </a:ext>
            </a:extLst>
          </p:cNvPr>
          <p:cNvCxnSpPr>
            <a:cxnSpLocks/>
          </p:cNvCxnSpPr>
          <p:nvPr/>
        </p:nvCxnSpPr>
        <p:spPr>
          <a:xfrm flipH="1">
            <a:off x="3640421" y="3925690"/>
            <a:ext cx="1020306" cy="12119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30FCC5C2-9CB8-4316-81E1-6A4A0D584B48}"/>
              </a:ext>
            </a:extLst>
          </p:cNvPr>
          <p:cNvCxnSpPr>
            <a:cxnSpLocks/>
          </p:cNvCxnSpPr>
          <p:nvPr/>
        </p:nvCxnSpPr>
        <p:spPr>
          <a:xfrm flipH="1">
            <a:off x="4660727" y="3564555"/>
            <a:ext cx="928180" cy="37614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楕円 31">
            <a:extLst>
              <a:ext uri="{FF2B5EF4-FFF2-40B4-BE49-F238E27FC236}">
                <a16:creationId xmlns:a16="http://schemas.microsoft.com/office/drawing/2014/main" id="{04851B8B-9A32-4453-A46D-A34E6524ADD3}"/>
              </a:ext>
            </a:extLst>
          </p:cNvPr>
          <p:cNvSpPr>
            <a:spLocks noChangeAspect="1"/>
          </p:cNvSpPr>
          <p:nvPr/>
        </p:nvSpPr>
        <p:spPr>
          <a:xfrm>
            <a:off x="4490788" y="3744784"/>
            <a:ext cx="361812" cy="361812"/>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CE34FB63-0F6C-4DCD-9A42-41831495E476}"/>
              </a:ext>
            </a:extLst>
          </p:cNvPr>
          <p:cNvSpPr>
            <a:spLocks noChangeAspect="1"/>
          </p:cNvSpPr>
          <p:nvPr/>
        </p:nvSpPr>
        <p:spPr>
          <a:xfrm>
            <a:off x="3362899" y="4803986"/>
            <a:ext cx="555039" cy="55503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012A60B9-6006-4057-AC6C-F62375E6A3B7}"/>
              </a:ext>
            </a:extLst>
          </p:cNvPr>
          <p:cNvSpPr>
            <a:spLocks noChangeAspect="1"/>
          </p:cNvSpPr>
          <p:nvPr/>
        </p:nvSpPr>
        <p:spPr>
          <a:xfrm>
            <a:off x="5331488" y="3289523"/>
            <a:ext cx="555039" cy="55503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B0417976-D605-4887-80E4-8D74C6573C9C}"/>
              </a:ext>
            </a:extLst>
          </p:cNvPr>
          <p:cNvSpPr>
            <a:spLocks noGrp="1"/>
          </p:cNvSpPr>
          <p:nvPr>
            <p:ph type="title"/>
          </p:nvPr>
        </p:nvSpPr>
        <p:spPr/>
        <p:txBody>
          <a:bodyPr/>
          <a:lstStyle/>
          <a:p>
            <a:r>
              <a:rPr kumimoji="1" lang="ja-JP" altLang="en-US" dirty="0"/>
              <a:t>まとめ</a:t>
            </a:r>
          </a:p>
        </p:txBody>
      </p:sp>
      <p:sp>
        <p:nvSpPr>
          <p:cNvPr id="27" name="楕円 26">
            <a:extLst>
              <a:ext uri="{FF2B5EF4-FFF2-40B4-BE49-F238E27FC236}">
                <a16:creationId xmlns:a16="http://schemas.microsoft.com/office/drawing/2014/main" id="{DBCA75E6-F921-4BD5-AD4E-45662ED6E12A}"/>
              </a:ext>
            </a:extLst>
          </p:cNvPr>
          <p:cNvSpPr>
            <a:spLocks noChangeAspect="1"/>
          </p:cNvSpPr>
          <p:nvPr/>
        </p:nvSpPr>
        <p:spPr>
          <a:xfrm>
            <a:off x="2959196" y="4211065"/>
            <a:ext cx="1547005" cy="155640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06419D0B-18E2-4143-9DC5-923FF506C154}"/>
              </a:ext>
            </a:extLst>
          </p:cNvPr>
          <p:cNvSpPr txBox="1">
            <a:spLocks/>
          </p:cNvSpPr>
          <p:nvPr/>
        </p:nvSpPr>
        <p:spPr>
          <a:xfrm>
            <a:off x="1" y="5933732"/>
            <a:ext cx="9143999" cy="957160"/>
          </a:xfrm>
          <a:prstGeom prst="rect">
            <a:avLst/>
          </a:prstGeom>
          <a:solidFill>
            <a:srgbClr val="3D9FD2"/>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600" b="1" dirty="0"/>
              <a:t>人が住みたい街、離れない街に</a:t>
            </a:r>
          </a:p>
        </p:txBody>
      </p:sp>
      <p:sp>
        <p:nvSpPr>
          <p:cNvPr id="8" name="吹き出し: 角を丸めた四角形 7">
            <a:extLst>
              <a:ext uri="{FF2B5EF4-FFF2-40B4-BE49-F238E27FC236}">
                <a16:creationId xmlns:a16="http://schemas.microsoft.com/office/drawing/2014/main" id="{2234CE1B-CFF1-407C-952B-2FFDCECBC900}"/>
              </a:ext>
            </a:extLst>
          </p:cNvPr>
          <p:cNvSpPr/>
          <p:nvPr/>
        </p:nvSpPr>
        <p:spPr>
          <a:xfrm>
            <a:off x="1170692" y="1914614"/>
            <a:ext cx="2300801" cy="844023"/>
          </a:xfrm>
          <a:prstGeom prst="wedgeRoundRectCallout">
            <a:avLst>
              <a:gd name="adj1" fmla="val 87190"/>
              <a:gd name="adj2" fmla="val 167896"/>
              <a:gd name="adj3" fmla="val 16667"/>
            </a:avLst>
          </a:prstGeom>
          <a:solidFill>
            <a:srgbClr val="FF5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bg1"/>
                </a:solidFill>
              </a:rPr>
              <a:t>災害に対応</a:t>
            </a:r>
          </a:p>
        </p:txBody>
      </p:sp>
      <p:sp>
        <p:nvSpPr>
          <p:cNvPr id="30" name="楕円 29">
            <a:extLst>
              <a:ext uri="{FF2B5EF4-FFF2-40B4-BE49-F238E27FC236}">
                <a16:creationId xmlns:a16="http://schemas.microsoft.com/office/drawing/2014/main" id="{937A0F51-C811-4608-8104-69C55F5E64F3}"/>
              </a:ext>
            </a:extLst>
          </p:cNvPr>
          <p:cNvSpPr>
            <a:spLocks noChangeAspect="1"/>
          </p:cNvSpPr>
          <p:nvPr/>
        </p:nvSpPr>
        <p:spPr>
          <a:xfrm>
            <a:off x="5012753" y="2664734"/>
            <a:ext cx="1547005" cy="1556402"/>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9">
            <a:extLst>
              <a:ext uri="{FF2B5EF4-FFF2-40B4-BE49-F238E27FC236}">
                <a16:creationId xmlns:a16="http://schemas.microsoft.com/office/drawing/2014/main" id="{0735F4D8-DE17-4233-A749-86AC35A1F523}"/>
              </a:ext>
            </a:extLst>
          </p:cNvPr>
          <p:cNvSpPr/>
          <p:nvPr/>
        </p:nvSpPr>
        <p:spPr>
          <a:xfrm>
            <a:off x="105255" y="4407550"/>
            <a:ext cx="2728934" cy="74621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kumimoji="1" lang="ja-JP" altLang="en-US" sz="3200" b="1" dirty="0">
                <a:solidFill>
                  <a:prstClr val="white"/>
                </a:solidFill>
                <a:latin typeface="游ゴシック" panose="020B0400000000000000" pitchFamily="50" charset="-128"/>
                <a:ea typeface="游ゴシック" panose="020B0400000000000000" pitchFamily="50" charset="-128"/>
              </a:rPr>
              <a:t>南部</a:t>
            </a:r>
            <a:r>
              <a:rPr kumimoji="1" lang="en-US" altLang="ja-JP" sz="3200" b="1" dirty="0">
                <a:solidFill>
                  <a:prstClr val="white"/>
                </a:solidFill>
                <a:latin typeface="游ゴシック" panose="020B0400000000000000" pitchFamily="50" charset="-128"/>
                <a:ea typeface="游ゴシック" panose="020B0400000000000000" pitchFamily="50" charset="-128"/>
              </a:rPr>
              <a:t>×</a:t>
            </a:r>
            <a:r>
              <a:rPr kumimoji="1" lang="ja-JP" altLang="en-US" sz="3200" b="1" dirty="0">
                <a:solidFill>
                  <a:prstClr val="white"/>
                </a:solidFill>
                <a:latin typeface="游ゴシック" panose="020B0400000000000000" pitchFamily="50" charset="-128"/>
                <a:ea typeface="游ゴシック" panose="020B0400000000000000" pitchFamily="50" charset="-128"/>
              </a:rPr>
              <a:t>空き家</a:t>
            </a:r>
          </a:p>
        </p:txBody>
      </p:sp>
      <p:sp>
        <p:nvSpPr>
          <p:cNvPr id="15" name="角丸四角形 27">
            <a:extLst>
              <a:ext uri="{FF2B5EF4-FFF2-40B4-BE49-F238E27FC236}">
                <a16:creationId xmlns:a16="http://schemas.microsoft.com/office/drawing/2014/main" id="{647D27DD-E9C0-4A17-8A7F-6BC2FE79CC1E}"/>
              </a:ext>
            </a:extLst>
          </p:cNvPr>
          <p:cNvSpPr/>
          <p:nvPr/>
        </p:nvSpPr>
        <p:spPr>
          <a:xfrm>
            <a:off x="5986360" y="1554659"/>
            <a:ext cx="2762163" cy="1132397"/>
          </a:xfrm>
          <a:prstGeom prst="roundRect">
            <a:avLst/>
          </a:prstGeom>
          <a:solidFill>
            <a:schemeClr val="accent1">
              <a:lumMod val="75000"/>
            </a:schemeClr>
          </a:solidFill>
          <a:ln>
            <a:solidFill>
              <a:srgbClr val="A0B8CD">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kumimoji="1" lang="ja-JP" altLang="en-US" sz="3200" b="1" dirty="0">
                <a:solidFill>
                  <a:schemeClr val="bg1"/>
                </a:solidFill>
                <a:latin typeface="游ゴシック" panose="020B0400000000000000" pitchFamily="50" charset="-128"/>
                <a:ea typeface="游ゴシック" panose="020B0400000000000000" pitchFamily="50" charset="-128"/>
              </a:rPr>
              <a:t>おおつ野</a:t>
            </a:r>
            <a:r>
              <a:rPr kumimoji="1" lang="en-US" altLang="ja-JP" sz="3200" b="1" dirty="0">
                <a:solidFill>
                  <a:schemeClr val="bg1"/>
                </a:solidFill>
                <a:latin typeface="游ゴシック" panose="020B0400000000000000" pitchFamily="50" charset="-128"/>
                <a:ea typeface="游ゴシック" panose="020B0400000000000000" pitchFamily="50" charset="-128"/>
              </a:rPr>
              <a:t>×</a:t>
            </a:r>
          </a:p>
          <a:p>
            <a:pPr defTabSz="685800">
              <a:defRPr/>
            </a:pPr>
            <a:r>
              <a:rPr kumimoji="1" lang="ja-JP" altLang="en-US" sz="3200" b="1" dirty="0">
                <a:solidFill>
                  <a:schemeClr val="bg1"/>
                </a:solidFill>
                <a:latin typeface="游ゴシック" panose="020B0400000000000000" pitchFamily="50" charset="-128"/>
                <a:ea typeface="游ゴシック" panose="020B0400000000000000" pitchFamily="50" charset="-128"/>
              </a:rPr>
              <a:t>施設・子育て</a:t>
            </a:r>
            <a:endParaRPr kumimoji="1" lang="en-US" altLang="ja-JP" sz="3200" b="1" dirty="0">
              <a:solidFill>
                <a:schemeClr val="bg1"/>
              </a:solidFill>
              <a:latin typeface="游ゴシック" panose="020B0400000000000000" pitchFamily="50" charset="-128"/>
              <a:ea typeface="游ゴシック" panose="020B0400000000000000" pitchFamily="50" charset="-128"/>
            </a:endParaRPr>
          </a:p>
        </p:txBody>
      </p:sp>
      <p:sp>
        <p:nvSpPr>
          <p:cNvPr id="18" name="角丸四角形 27">
            <a:extLst>
              <a:ext uri="{FF2B5EF4-FFF2-40B4-BE49-F238E27FC236}">
                <a16:creationId xmlns:a16="http://schemas.microsoft.com/office/drawing/2014/main" id="{CEA3204F-2279-4DB6-AB00-372DB27B0910}"/>
              </a:ext>
            </a:extLst>
          </p:cNvPr>
          <p:cNvSpPr/>
          <p:nvPr/>
        </p:nvSpPr>
        <p:spPr>
          <a:xfrm>
            <a:off x="6168140" y="4325711"/>
            <a:ext cx="2486049" cy="862992"/>
          </a:xfrm>
          <a:prstGeom prst="roundRect">
            <a:avLst/>
          </a:prstGeom>
          <a:solidFill>
            <a:schemeClr val="bg1">
              <a:lumMod val="50000"/>
            </a:schemeClr>
          </a:solidFill>
          <a:ln>
            <a:solidFill>
              <a:srgbClr val="A0B8CD">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kumimoji="1" lang="ja-JP" altLang="en-US" sz="3200" b="1" dirty="0">
                <a:solidFill>
                  <a:schemeClr val="bg1"/>
                </a:solidFill>
                <a:latin typeface="游ゴシック" panose="020B0400000000000000" pitchFamily="50" charset="-128"/>
                <a:ea typeface="游ゴシック" panose="020B0400000000000000" pitchFamily="50" charset="-128"/>
              </a:rPr>
              <a:t>全域</a:t>
            </a:r>
            <a:r>
              <a:rPr kumimoji="1" lang="en-US" altLang="ja-JP" sz="3200" b="1" dirty="0">
                <a:solidFill>
                  <a:schemeClr val="bg1"/>
                </a:solidFill>
                <a:latin typeface="游ゴシック" panose="020B0400000000000000" pitchFamily="50" charset="-128"/>
                <a:ea typeface="游ゴシック" panose="020B0400000000000000" pitchFamily="50" charset="-128"/>
              </a:rPr>
              <a:t>×</a:t>
            </a:r>
            <a:r>
              <a:rPr kumimoji="1" lang="ja-JP" altLang="en-US" sz="3200" b="1" dirty="0">
                <a:solidFill>
                  <a:schemeClr val="bg1"/>
                </a:solidFill>
                <a:latin typeface="游ゴシック" panose="020B0400000000000000" pitchFamily="50" charset="-128"/>
                <a:ea typeface="游ゴシック" panose="020B0400000000000000" pitchFamily="50" charset="-128"/>
              </a:rPr>
              <a:t>交通</a:t>
            </a:r>
            <a:endParaRPr kumimoji="1" lang="en-US" altLang="ja-JP" sz="32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71554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DE85-8481-493B-9AB9-046563B25F4E}"/>
              </a:ext>
            </a:extLst>
          </p:cNvPr>
          <p:cNvSpPr>
            <a:spLocks noGrp="1"/>
          </p:cNvSpPr>
          <p:nvPr>
            <p:ph type="title"/>
          </p:nvPr>
        </p:nvSpPr>
        <p:spPr>
          <a:solidFill>
            <a:schemeClr val="accent1"/>
          </a:solidFill>
        </p:spPr>
        <p:txBody>
          <a:bodyPr/>
          <a:lstStyle/>
          <a:p>
            <a:r>
              <a:rPr lang="ja-JP" altLang="en-US" dirty="0"/>
              <a:t>参考文献</a:t>
            </a:r>
            <a:endParaRPr kumimoji="1" lang="ja-JP" altLang="en-US" dirty="0"/>
          </a:p>
        </p:txBody>
      </p:sp>
      <p:sp>
        <p:nvSpPr>
          <p:cNvPr id="4" name="コンテンツ プレースホルダー 2">
            <a:extLst>
              <a:ext uri="{FF2B5EF4-FFF2-40B4-BE49-F238E27FC236}">
                <a16:creationId xmlns:a16="http://schemas.microsoft.com/office/drawing/2014/main" id="{E0F550A5-21B7-4772-9B95-FB79BBBDE584}"/>
              </a:ext>
            </a:extLst>
          </p:cNvPr>
          <p:cNvSpPr>
            <a:spLocks noGrp="1"/>
          </p:cNvSpPr>
          <p:nvPr>
            <p:ph idx="1"/>
          </p:nvPr>
        </p:nvSpPr>
        <p:spPr>
          <a:xfrm>
            <a:off x="0" y="1515598"/>
            <a:ext cx="8736373" cy="4874921"/>
          </a:xfrm>
        </p:spPr>
        <p:txBody>
          <a:bodyPr>
            <a:noAutofit/>
          </a:bodyPr>
          <a:lstStyle/>
          <a:p>
            <a:pPr marL="0" indent="0">
              <a:lnSpc>
                <a:spcPts val="1400"/>
              </a:lnSpc>
              <a:buNone/>
            </a:pPr>
            <a:r>
              <a:rPr lang="ja-JP" altLang="en-US" sz="1350" dirty="0">
                <a:latin typeface="+mn-ea"/>
              </a:rPr>
              <a:t>茨城県警察：交通事故発生マップ</a:t>
            </a:r>
            <a:r>
              <a:rPr lang="en-US" altLang="ja-JP" sz="1350" dirty="0">
                <a:latin typeface="+mn-ea"/>
              </a:rPr>
              <a:t>(2019/12/12</a:t>
            </a:r>
            <a:r>
              <a:rPr lang="ja-JP" altLang="en-US" sz="1350" dirty="0">
                <a:latin typeface="+mn-ea"/>
              </a:rPr>
              <a:t>閲覧</a:t>
            </a:r>
            <a:r>
              <a:rPr lang="en-US" altLang="ja-JP" sz="1350" dirty="0">
                <a:latin typeface="+mn-ea"/>
              </a:rPr>
              <a:t>) </a:t>
            </a:r>
            <a:r>
              <a:rPr lang="en-US" altLang="ja-JP" sz="1350" dirty="0">
                <a:latin typeface="+mn-ea"/>
                <a:hlinkClick r:id="rId2"/>
              </a:rPr>
              <a:t>https://www.pref.ibaraki.jp/kenkei/a01_safety/map/traffic.html</a:t>
            </a:r>
            <a:endParaRPr lang="en-US" altLang="ja-JP" sz="1350" dirty="0">
              <a:latin typeface="+mn-ea"/>
            </a:endParaRPr>
          </a:p>
          <a:p>
            <a:pPr marL="0" indent="0">
              <a:lnSpc>
                <a:spcPts val="1400"/>
              </a:lnSpc>
              <a:buNone/>
            </a:pPr>
            <a:r>
              <a:rPr lang="ja-JP" altLang="en-US" sz="1350" dirty="0">
                <a:latin typeface="+mn-ea"/>
              </a:rPr>
              <a:t>山形耕：</a:t>
            </a:r>
            <a:r>
              <a:rPr lang="en-US" altLang="ja-JP" sz="1350" dirty="0">
                <a:latin typeface="+mn-ea"/>
              </a:rPr>
              <a:t>”</a:t>
            </a:r>
            <a:r>
              <a:rPr lang="ja-JP" altLang="en-US" sz="1350" dirty="0">
                <a:latin typeface="+mn-ea"/>
              </a:rPr>
              <a:t>日立地区常磐自動車道の料金割引社会実験</a:t>
            </a:r>
            <a:r>
              <a:rPr lang="en-US" altLang="ja-JP" sz="1350" dirty="0">
                <a:latin typeface="+mn-ea"/>
              </a:rPr>
              <a:t>”,</a:t>
            </a:r>
            <a:r>
              <a:rPr lang="ja-JP" altLang="en-US" sz="1350" dirty="0">
                <a:latin typeface="+mn-ea"/>
              </a:rPr>
              <a:t>道路</a:t>
            </a:r>
            <a:r>
              <a:rPr lang="en-US" altLang="ja-JP" sz="1350" dirty="0">
                <a:latin typeface="+mn-ea"/>
              </a:rPr>
              <a:t>,2004-6,p16-20</a:t>
            </a:r>
          </a:p>
          <a:p>
            <a:pPr marL="0" indent="0">
              <a:lnSpc>
                <a:spcPts val="1400"/>
              </a:lnSpc>
              <a:buNone/>
            </a:pPr>
            <a:r>
              <a:rPr lang="ja-JP" altLang="en-US" sz="1350" dirty="0">
                <a:latin typeface="+mn-ea"/>
              </a:rPr>
              <a:t>土浦市：</a:t>
            </a:r>
            <a:r>
              <a:rPr lang="zh-TW" altLang="en-US" sz="1350" dirty="0">
                <a:latin typeface="+mn-ea"/>
              </a:rPr>
              <a:t>土浦市総合交通体系調査</a:t>
            </a:r>
            <a:r>
              <a:rPr lang="en-US" altLang="zh-TW" sz="1350" dirty="0">
                <a:latin typeface="+mn-ea"/>
              </a:rPr>
              <a:t>(2019/12/12</a:t>
            </a:r>
            <a:r>
              <a:rPr lang="ja-JP" altLang="en-US" sz="1350" dirty="0">
                <a:latin typeface="+mn-ea"/>
              </a:rPr>
              <a:t>閲覧</a:t>
            </a:r>
            <a:r>
              <a:rPr lang="en-US" altLang="zh-TW" sz="1350" dirty="0">
                <a:latin typeface="+mn-ea"/>
              </a:rPr>
              <a:t>)</a:t>
            </a:r>
            <a:r>
              <a:rPr lang="ja-JP" altLang="en-US" sz="1350" dirty="0">
                <a:latin typeface="+mn-ea"/>
              </a:rPr>
              <a:t>　</a:t>
            </a:r>
            <a:r>
              <a:rPr lang="en-US" altLang="zh-TW" sz="1350" dirty="0">
                <a:latin typeface="+mn-ea"/>
              </a:rPr>
              <a:t>(</a:t>
            </a:r>
            <a:r>
              <a:rPr lang="en-US" altLang="ja-JP" sz="1350" dirty="0">
                <a:latin typeface="+mn-ea"/>
                <a:hlinkClick r:id="rId3"/>
              </a:rPr>
              <a:t>http://www.city.tsuchiura.lg.jp/page/page000554.html</a:t>
            </a:r>
            <a:r>
              <a:rPr lang="en-US" altLang="zh-TW" sz="1350" dirty="0">
                <a:latin typeface="+mn-ea"/>
              </a:rPr>
              <a:t>)</a:t>
            </a:r>
          </a:p>
          <a:p>
            <a:pPr marL="0" indent="0">
              <a:lnSpc>
                <a:spcPts val="1400"/>
              </a:lnSpc>
              <a:buNone/>
            </a:pPr>
            <a:r>
              <a:rPr lang="zh-CN" altLang="en-US" sz="1350" dirty="0">
                <a:latin typeface="+mn-ea"/>
              </a:rPr>
              <a:t>国土交通省道路局道路交通安全対策室 望月拓郎</a:t>
            </a:r>
            <a:r>
              <a:rPr lang="ja-JP" altLang="en-US" sz="1350" dirty="0">
                <a:latin typeface="+mn-ea"/>
              </a:rPr>
              <a:t>：生活道路における交通安全対策</a:t>
            </a:r>
            <a:r>
              <a:rPr lang="en-US" altLang="ja-JP" sz="1350" dirty="0">
                <a:latin typeface="+mn-ea"/>
              </a:rPr>
              <a:t>,(2019/12/12</a:t>
            </a:r>
            <a:r>
              <a:rPr lang="ja-JP" altLang="en-US" sz="1350" dirty="0">
                <a:latin typeface="+mn-ea"/>
              </a:rPr>
              <a:t>閲覧</a:t>
            </a:r>
            <a:r>
              <a:rPr lang="en-US" altLang="ja-JP" sz="1350" dirty="0">
                <a:latin typeface="+mn-ea"/>
              </a:rPr>
              <a:t>)(</a:t>
            </a:r>
            <a:r>
              <a:rPr lang="en-US" altLang="ja-JP" sz="1350" dirty="0">
                <a:latin typeface="+mn-ea"/>
                <a:hlinkClick r:id="rId4"/>
              </a:rPr>
              <a:t>http://www.jice.or.jp/cms/kokudo/pdf/reports/autonomy/roads/01/siryo11.pdf</a:t>
            </a:r>
            <a:r>
              <a:rPr lang="en-US" altLang="ja-JP" sz="1350" dirty="0">
                <a:latin typeface="+mn-ea"/>
              </a:rPr>
              <a:t>)</a:t>
            </a:r>
          </a:p>
          <a:p>
            <a:pPr marL="0" indent="0">
              <a:lnSpc>
                <a:spcPts val="1400"/>
              </a:lnSpc>
              <a:buNone/>
            </a:pPr>
            <a:r>
              <a:rPr lang="ja-JP" altLang="en-US" sz="1350" dirty="0">
                <a:latin typeface="+mn-ea"/>
              </a:rPr>
              <a:t>国土交通省：平成</a:t>
            </a:r>
            <a:r>
              <a:rPr lang="en-US" altLang="ja-JP" sz="1350" dirty="0">
                <a:latin typeface="+mn-ea"/>
              </a:rPr>
              <a:t>27</a:t>
            </a:r>
            <a:r>
              <a:rPr lang="ja-JP" altLang="en-US" sz="1350" dirty="0">
                <a:latin typeface="+mn-ea"/>
              </a:rPr>
              <a:t>年度全国道路・街路交通情勢調査 一般交通量調査</a:t>
            </a:r>
            <a:r>
              <a:rPr lang="en-US" altLang="ja-JP" sz="1350" dirty="0">
                <a:latin typeface="+mn-ea"/>
              </a:rPr>
              <a:t> (2019/12/10</a:t>
            </a:r>
            <a:r>
              <a:rPr lang="ja-JP" altLang="en-US" sz="1350" dirty="0">
                <a:latin typeface="+mn-ea"/>
              </a:rPr>
              <a:t>閲覧</a:t>
            </a:r>
            <a:r>
              <a:rPr lang="en-US" altLang="ja-JP" sz="1350" dirty="0">
                <a:latin typeface="+mn-ea"/>
              </a:rPr>
              <a:t>)</a:t>
            </a:r>
            <a:r>
              <a:rPr lang="ja-JP" altLang="en-US" sz="1350" dirty="0">
                <a:latin typeface="+mn-ea"/>
              </a:rPr>
              <a:t>　</a:t>
            </a:r>
            <a:r>
              <a:rPr lang="en-US" altLang="ja-JP" sz="1350" dirty="0">
                <a:latin typeface="+mn-ea"/>
              </a:rPr>
              <a:t> (</a:t>
            </a:r>
            <a:r>
              <a:rPr lang="en-US" altLang="ja-JP" sz="1350" dirty="0">
                <a:latin typeface="+mn-ea"/>
                <a:hlinkClick r:id="rId5"/>
              </a:rPr>
              <a:t>http://www.mlit.go.jp/road/census/h27/</a:t>
            </a:r>
            <a:r>
              <a:rPr lang="en-US" altLang="ja-JP" sz="1350" dirty="0">
                <a:latin typeface="+mn-ea"/>
              </a:rPr>
              <a:t>) </a:t>
            </a:r>
          </a:p>
          <a:p>
            <a:pPr marL="0" indent="0">
              <a:lnSpc>
                <a:spcPts val="1400"/>
              </a:lnSpc>
              <a:buNone/>
            </a:pPr>
            <a:r>
              <a:rPr lang="zh-CN" altLang="en-US" sz="1350" dirty="0">
                <a:latin typeface="+mn-ea"/>
              </a:rPr>
              <a:t>内閣府政策統括官（共生社会政策担当）</a:t>
            </a:r>
            <a:r>
              <a:rPr lang="ja-JP" altLang="en-US" sz="1350" dirty="0">
                <a:latin typeface="+mn-ea"/>
              </a:rPr>
              <a:t>：</a:t>
            </a:r>
            <a:r>
              <a:rPr lang="en-US" altLang="ja-JP" sz="1350" dirty="0">
                <a:latin typeface="+mn-ea"/>
              </a:rPr>
              <a:t>“</a:t>
            </a:r>
            <a:r>
              <a:rPr lang="ja-JP" altLang="en-US" sz="1350" dirty="0">
                <a:latin typeface="+mn-ea"/>
              </a:rPr>
              <a:t>平成</a:t>
            </a:r>
            <a:r>
              <a:rPr lang="en-US" altLang="ja-JP" sz="1350" dirty="0">
                <a:latin typeface="+mn-ea"/>
              </a:rPr>
              <a:t>23</a:t>
            </a:r>
            <a:r>
              <a:rPr lang="ja-JP" altLang="en-US" sz="1350" dirty="0">
                <a:latin typeface="+mn-ea"/>
              </a:rPr>
              <a:t>年度交通事故の被害・損失の経済的分析に関する調査報告書</a:t>
            </a:r>
            <a:r>
              <a:rPr lang="en-US" altLang="ja-JP" sz="1350" dirty="0">
                <a:latin typeface="+mn-ea"/>
              </a:rPr>
              <a:t>“, </a:t>
            </a:r>
            <a:r>
              <a:rPr lang="ja-JP" altLang="en-US" sz="1350" dirty="0">
                <a:latin typeface="+mn-ea"/>
              </a:rPr>
              <a:t>平成</a:t>
            </a:r>
            <a:r>
              <a:rPr lang="en-US" altLang="ja-JP" sz="1350" dirty="0">
                <a:latin typeface="+mn-ea"/>
              </a:rPr>
              <a:t>24</a:t>
            </a:r>
            <a:r>
              <a:rPr lang="ja-JP" altLang="en-US" sz="1350" dirty="0">
                <a:latin typeface="+mn-ea"/>
              </a:rPr>
              <a:t>年</a:t>
            </a:r>
            <a:r>
              <a:rPr lang="en-US" altLang="ja-JP" sz="1350" dirty="0">
                <a:latin typeface="+mn-ea"/>
              </a:rPr>
              <a:t>3</a:t>
            </a:r>
            <a:r>
              <a:rPr lang="ja-JP" altLang="en-US" sz="1350" dirty="0">
                <a:latin typeface="+mn-ea"/>
              </a:rPr>
              <a:t>月</a:t>
            </a:r>
            <a:r>
              <a:rPr lang="en-US" altLang="ja-JP" sz="1350" dirty="0">
                <a:latin typeface="+mn-ea"/>
              </a:rPr>
              <a:t>(2019/12/12</a:t>
            </a:r>
            <a:r>
              <a:rPr lang="ja-JP" altLang="en-US" sz="1350" dirty="0">
                <a:latin typeface="+mn-ea"/>
              </a:rPr>
              <a:t>閲覧</a:t>
            </a:r>
            <a:r>
              <a:rPr lang="en-US" altLang="ja-JP" sz="1350" dirty="0">
                <a:latin typeface="+mn-ea"/>
              </a:rPr>
              <a:t>) (</a:t>
            </a:r>
            <a:r>
              <a:rPr lang="en-US" altLang="ja-JP" sz="1350" dirty="0">
                <a:latin typeface="+mn-ea"/>
                <a:hlinkClick r:id="rId6"/>
              </a:rPr>
              <a:t>https://www8.cao.go.jp/koutu/chou-ken/h23/houkoku.html</a:t>
            </a:r>
            <a:r>
              <a:rPr lang="en-US" altLang="ja-JP" sz="1350" dirty="0">
                <a:latin typeface="+mn-ea"/>
              </a:rPr>
              <a:t>)</a:t>
            </a:r>
          </a:p>
          <a:p>
            <a:pPr marL="0" lvl="0" indent="0" defTabSz="457200">
              <a:lnSpc>
                <a:spcPts val="1400"/>
              </a:lnSpc>
              <a:spcBef>
                <a:spcPts val="0"/>
              </a:spcBef>
              <a:buNone/>
            </a:pPr>
            <a:r>
              <a:rPr lang="ja-JP" altLang="en-US" sz="1350" dirty="0">
                <a:solidFill>
                  <a:prstClr val="black"/>
                </a:solidFill>
              </a:rPr>
              <a:t>土浦市立地適正化計画</a:t>
            </a:r>
            <a:endParaRPr lang="en-US" altLang="ja-JP" sz="1350" dirty="0">
              <a:solidFill>
                <a:prstClr val="black"/>
              </a:solidFill>
            </a:endParaRPr>
          </a:p>
          <a:p>
            <a:pPr marL="0" lvl="0" indent="0" defTabSz="457200">
              <a:lnSpc>
                <a:spcPts val="1400"/>
              </a:lnSpc>
              <a:spcBef>
                <a:spcPts val="0"/>
              </a:spcBef>
              <a:buNone/>
            </a:pPr>
            <a:r>
              <a:rPr kumimoji="0" lang="en-US" altLang="ja-JP" sz="1350" dirty="0">
                <a:solidFill>
                  <a:prstClr val="black"/>
                </a:solidFill>
                <a:hlinkClick r:id="rId7"/>
              </a:rPr>
              <a:t>http://www.city.tsuchiura.lg.jp/sp/page/page009763.html</a:t>
            </a:r>
            <a:endParaRPr kumimoji="0" lang="en-US" altLang="ja-JP" sz="1350" dirty="0">
              <a:solidFill>
                <a:prstClr val="black"/>
              </a:solidFill>
            </a:endParaRPr>
          </a:p>
          <a:p>
            <a:pPr marL="0" lvl="0" indent="0" defTabSz="457200">
              <a:lnSpc>
                <a:spcPts val="1400"/>
              </a:lnSpc>
              <a:spcBef>
                <a:spcPts val="0"/>
              </a:spcBef>
              <a:buNone/>
            </a:pPr>
            <a:r>
              <a:rPr lang="ja-JP" altLang="en-US" sz="1350" dirty="0">
                <a:solidFill>
                  <a:prstClr val="black"/>
                </a:solidFill>
              </a:rPr>
              <a:t>つくば市立地適正化計画</a:t>
            </a:r>
            <a:endParaRPr lang="en-US" altLang="ja-JP" sz="1350" dirty="0">
              <a:solidFill>
                <a:prstClr val="black"/>
              </a:solidFill>
            </a:endParaRPr>
          </a:p>
          <a:p>
            <a:pPr marL="0" lvl="0" indent="0" defTabSz="457200">
              <a:lnSpc>
                <a:spcPts val="1400"/>
              </a:lnSpc>
              <a:spcBef>
                <a:spcPts val="0"/>
              </a:spcBef>
              <a:buNone/>
            </a:pPr>
            <a:r>
              <a:rPr kumimoji="0" lang="en-US" altLang="ja-JP" sz="1350" dirty="0">
                <a:solidFill>
                  <a:prstClr val="black"/>
                </a:solidFill>
                <a:hlinkClick r:id="rId8"/>
              </a:rPr>
              <a:t>https://www.city.tsukuba.lg.jp/_res/projects/default_project/_page_/001/002/140/plan1_2.pdf</a:t>
            </a:r>
            <a:endParaRPr kumimoji="0" lang="en-US" altLang="ja-JP" sz="1350" dirty="0">
              <a:solidFill>
                <a:prstClr val="black"/>
              </a:solidFill>
            </a:endParaRPr>
          </a:p>
          <a:p>
            <a:pPr marL="0" lvl="0" indent="0" defTabSz="457200">
              <a:lnSpc>
                <a:spcPts val="1400"/>
              </a:lnSpc>
              <a:spcBef>
                <a:spcPts val="0"/>
              </a:spcBef>
              <a:buNone/>
            </a:pPr>
            <a:r>
              <a:rPr lang="ja-JP" altLang="en-US" sz="1350" dirty="0">
                <a:solidFill>
                  <a:prstClr val="black"/>
                </a:solidFill>
              </a:rPr>
              <a:t>牛久市立地適正化計画</a:t>
            </a:r>
            <a:endParaRPr lang="en-US" altLang="ja-JP" sz="1350" dirty="0">
              <a:solidFill>
                <a:prstClr val="black"/>
              </a:solidFill>
            </a:endParaRPr>
          </a:p>
          <a:p>
            <a:pPr marL="0" lvl="0" indent="0" defTabSz="457200">
              <a:lnSpc>
                <a:spcPts val="1400"/>
              </a:lnSpc>
              <a:spcBef>
                <a:spcPts val="0"/>
              </a:spcBef>
              <a:buNone/>
            </a:pPr>
            <a:r>
              <a:rPr kumimoji="0" lang="en-US" altLang="ja-JP" sz="1350" dirty="0">
                <a:solidFill>
                  <a:prstClr val="black"/>
                </a:solidFill>
                <a:hlinkClick r:id="rId9"/>
              </a:rPr>
              <a:t>http://www.city.ushiku.lg.jp/data/doc/1524612259_doc_62_0.pdf</a:t>
            </a:r>
            <a:endParaRPr kumimoji="0" lang="en-US" altLang="ja-JP" sz="1350" dirty="0">
              <a:solidFill>
                <a:prstClr val="black"/>
              </a:solidFill>
            </a:endParaRPr>
          </a:p>
          <a:p>
            <a:pPr marL="0" lvl="0" indent="0" defTabSz="457200">
              <a:lnSpc>
                <a:spcPts val="1400"/>
              </a:lnSpc>
              <a:spcBef>
                <a:spcPts val="0"/>
              </a:spcBef>
              <a:buNone/>
            </a:pPr>
            <a:r>
              <a:rPr kumimoji="0" lang="ja-JP" altLang="en-US" sz="1350" dirty="0">
                <a:solidFill>
                  <a:prstClr val="black"/>
                </a:solidFill>
              </a:rPr>
              <a:t>人口動態と都市構造　小泉尭史</a:t>
            </a:r>
            <a:endParaRPr kumimoji="0" lang="en-US" altLang="ja-JP" sz="1350" dirty="0">
              <a:solidFill>
                <a:prstClr val="black"/>
              </a:solidFill>
            </a:endParaRPr>
          </a:p>
          <a:p>
            <a:pPr marL="0" lvl="0" indent="0" defTabSz="457200">
              <a:lnSpc>
                <a:spcPts val="1400"/>
              </a:lnSpc>
              <a:spcBef>
                <a:spcPts val="0"/>
              </a:spcBef>
              <a:buNone/>
            </a:pPr>
            <a:r>
              <a:rPr kumimoji="0" lang="en-US" altLang="ja-JP" sz="1350" dirty="0">
                <a:solidFill>
                  <a:prstClr val="black"/>
                </a:solidFill>
                <a:hlinkClick r:id="rId10"/>
              </a:rPr>
              <a:t>https://www.tsukubair.co.jp/wp/wp-content/uppdf/di/201803i_4.pdf</a:t>
            </a:r>
            <a:endParaRPr kumimoji="0" lang="en-US" altLang="ja-JP" sz="1350" dirty="0">
              <a:solidFill>
                <a:prstClr val="black"/>
              </a:solidFill>
            </a:endParaRPr>
          </a:p>
          <a:p>
            <a:pPr marL="0" lvl="0" indent="0" defTabSz="457200">
              <a:lnSpc>
                <a:spcPts val="1400"/>
              </a:lnSpc>
              <a:spcBef>
                <a:spcPts val="0"/>
              </a:spcBef>
              <a:buNone/>
            </a:pPr>
            <a:r>
              <a:rPr lang="ja-JP" altLang="en-US" sz="1350" dirty="0">
                <a:solidFill>
                  <a:prstClr val="black"/>
                </a:solidFill>
              </a:rPr>
              <a:t>世田谷区立地区別養護老人ホーム等の民営化等について</a:t>
            </a:r>
            <a:r>
              <a:rPr lang="en-US" altLang="ja-JP" sz="1350" dirty="0">
                <a:solidFill>
                  <a:prstClr val="black"/>
                </a:solidFill>
              </a:rPr>
              <a:t>(</a:t>
            </a:r>
            <a:r>
              <a:rPr lang="ja-JP" altLang="en-US" sz="1350" dirty="0">
                <a:solidFill>
                  <a:prstClr val="black"/>
                </a:solidFill>
              </a:rPr>
              <a:t>案</a:t>
            </a:r>
            <a:r>
              <a:rPr lang="en-US" altLang="ja-JP" sz="1350" dirty="0">
                <a:solidFill>
                  <a:prstClr val="black"/>
                </a:solidFill>
              </a:rPr>
              <a:t>)</a:t>
            </a:r>
          </a:p>
          <a:p>
            <a:pPr marL="0" lvl="0" indent="0" defTabSz="457200">
              <a:lnSpc>
                <a:spcPts val="1400"/>
              </a:lnSpc>
              <a:spcBef>
                <a:spcPts val="0"/>
              </a:spcBef>
              <a:buNone/>
            </a:pPr>
            <a:r>
              <a:rPr kumimoji="0" lang="en-US" altLang="ja-JP" sz="1350" dirty="0">
                <a:solidFill>
                  <a:prstClr val="black"/>
                </a:solidFill>
                <a:hlinkClick r:id="rId11"/>
              </a:rPr>
              <a:t>https://www.city.setagaya.lg.jp/mokuji/kusei/002/d00158276_d/fil/18.pdf</a:t>
            </a:r>
            <a:endParaRPr kumimoji="0" lang="en-US" altLang="ja-JP" sz="1350" dirty="0">
              <a:solidFill>
                <a:prstClr val="black"/>
              </a:solidFill>
            </a:endParaRPr>
          </a:p>
          <a:p>
            <a:pPr marL="0" lvl="0" indent="0" defTabSz="457200">
              <a:lnSpc>
                <a:spcPts val="1400"/>
              </a:lnSpc>
              <a:spcBef>
                <a:spcPts val="0"/>
              </a:spcBef>
              <a:buNone/>
            </a:pPr>
            <a:r>
              <a:rPr lang="ja-JP" altLang="en-US" sz="1350" dirty="0">
                <a:solidFill>
                  <a:prstClr val="black"/>
                </a:solidFill>
              </a:rPr>
              <a:t>土浦市立小学校及び中学校適正配置等基本方針</a:t>
            </a:r>
            <a:endParaRPr lang="en-US" altLang="ja-JP" sz="1350" dirty="0">
              <a:solidFill>
                <a:prstClr val="black"/>
              </a:solidFill>
            </a:endParaRPr>
          </a:p>
          <a:p>
            <a:pPr marL="0" lvl="0" indent="0" defTabSz="457200">
              <a:lnSpc>
                <a:spcPts val="1400"/>
              </a:lnSpc>
              <a:spcBef>
                <a:spcPts val="0"/>
              </a:spcBef>
              <a:buNone/>
            </a:pPr>
            <a:r>
              <a:rPr kumimoji="0" lang="en-US" altLang="ja-JP" sz="1350" dirty="0">
                <a:solidFill>
                  <a:prstClr val="black"/>
                </a:solidFill>
                <a:hlinkClick r:id="rId12"/>
              </a:rPr>
              <a:t>http://www.city.tsuchiura.lg.jp/data/doc/1317781022_doc_40_2.pdf</a:t>
            </a:r>
            <a:endParaRPr kumimoji="0" lang="en-US" altLang="ja-JP" sz="1350" dirty="0">
              <a:solidFill>
                <a:prstClr val="black"/>
              </a:solidFill>
            </a:endParaRPr>
          </a:p>
          <a:p>
            <a:pPr marL="0" indent="0">
              <a:buNone/>
            </a:pPr>
            <a:endParaRPr lang="ja-JP" altLang="en-US" sz="1350" dirty="0">
              <a:latin typeface="+mn-ea"/>
            </a:endParaRPr>
          </a:p>
        </p:txBody>
      </p:sp>
    </p:spTree>
    <p:extLst>
      <p:ext uri="{BB962C8B-B14F-4D97-AF65-F5344CB8AC3E}">
        <p14:creationId xmlns:p14="http://schemas.microsoft.com/office/powerpoint/2010/main" val="2360130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DE85-8481-493B-9AB9-046563B25F4E}"/>
              </a:ext>
            </a:extLst>
          </p:cNvPr>
          <p:cNvSpPr>
            <a:spLocks noGrp="1"/>
          </p:cNvSpPr>
          <p:nvPr>
            <p:ph type="title"/>
          </p:nvPr>
        </p:nvSpPr>
        <p:spPr>
          <a:solidFill>
            <a:schemeClr val="accent1"/>
          </a:solidFill>
        </p:spPr>
        <p:txBody>
          <a:bodyPr/>
          <a:lstStyle/>
          <a:p>
            <a:r>
              <a:rPr lang="ja-JP" altLang="en-US" dirty="0"/>
              <a:t>参考文献</a:t>
            </a:r>
            <a:endParaRPr kumimoji="1" lang="ja-JP" altLang="en-US" dirty="0"/>
          </a:p>
        </p:txBody>
      </p:sp>
      <p:sp>
        <p:nvSpPr>
          <p:cNvPr id="12" name="テキスト ボックス 11"/>
          <p:cNvSpPr txBox="1"/>
          <p:nvPr/>
        </p:nvSpPr>
        <p:spPr>
          <a:xfrm>
            <a:off x="0" y="1368471"/>
            <a:ext cx="8649269" cy="5493812"/>
          </a:xfrm>
          <a:prstGeom prst="rect">
            <a:avLst/>
          </a:prstGeom>
          <a:noFill/>
        </p:spPr>
        <p:txBody>
          <a:bodyPr wrap="square" rtlCol="0">
            <a:spAutoFit/>
          </a:bodyPr>
          <a:lstStyle/>
          <a:p>
            <a:r>
              <a:rPr kumimoji="1" lang="ja-JP" altLang="en-US" sz="1350" dirty="0"/>
              <a:t>土浦市公示第</a:t>
            </a:r>
            <a:r>
              <a:rPr kumimoji="1" lang="en-US" altLang="ja-JP" sz="1350" dirty="0"/>
              <a:t>317</a:t>
            </a:r>
            <a:r>
              <a:rPr kumimoji="1" lang="ja-JP" altLang="en-US" sz="1350" dirty="0"/>
              <a:t>号　市有地の公募プロポーザルについて</a:t>
            </a:r>
            <a:endParaRPr kumimoji="1" lang="en-US" altLang="ja-JP" sz="1350" dirty="0"/>
          </a:p>
          <a:p>
            <a:r>
              <a:rPr lang="en-US" altLang="ja-JP" sz="1350" dirty="0">
                <a:hlinkClick r:id="rId2"/>
              </a:rPr>
              <a:t>http://www.city.tsuchiura.lg.jp/data/doc/1545034414_doc_10_0.pdf</a:t>
            </a:r>
            <a:endParaRPr lang="en-US" altLang="ja-JP" sz="1350" dirty="0"/>
          </a:p>
          <a:p>
            <a:r>
              <a:rPr kumimoji="1" lang="ja-JP" altLang="en-US" sz="1350" dirty="0"/>
              <a:t>独立行政法人福祉医療機構　</a:t>
            </a:r>
            <a:r>
              <a:rPr kumimoji="1" lang="en-US" altLang="ja-JP" sz="1350" dirty="0"/>
              <a:t>H29</a:t>
            </a:r>
            <a:r>
              <a:rPr kumimoji="1" lang="ja-JP" altLang="en-US" sz="1350" dirty="0"/>
              <a:t>年度特別養護老人ホームの経営状況について</a:t>
            </a:r>
            <a:endParaRPr kumimoji="1" lang="en-US" altLang="ja-JP" sz="1350" dirty="0"/>
          </a:p>
          <a:p>
            <a:r>
              <a:rPr kumimoji="1" lang="en-US" altLang="ja-JP" sz="1350" dirty="0"/>
              <a:t>https://www.wam.go.jp/content/files/pcpub/top/scr/190301_No011.pdf</a:t>
            </a:r>
          </a:p>
          <a:p>
            <a:r>
              <a:rPr kumimoji="1" lang="ja-JP" altLang="en-US" sz="1350" dirty="0"/>
              <a:t>独立行政法人福祉医療機構　</a:t>
            </a:r>
            <a:r>
              <a:rPr kumimoji="1" lang="en-US" altLang="ja-JP" sz="1350" dirty="0"/>
              <a:t>H29</a:t>
            </a:r>
            <a:r>
              <a:rPr kumimoji="1" lang="ja-JP" altLang="en-US" sz="1350" dirty="0"/>
              <a:t>年度通所介護事業所の経営状況について</a:t>
            </a:r>
            <a:endParaRPr kumimoji="1" lang="en-US" altLang="ja-JP" sz="1350" dirty="0"/>
          </a:p>
          <a:p>
            <a:r>
              <a:rPr kumimoji="1" lang="en-US" altLang="ja-JP" sz="1350" dirty="0">
                <a:hlinkClick r:id="rId3"/>
              </a:rPr>
              <a:t>https://www.wam.go.jp/hp/wp-content/uploads/190628_No002.pdf</a:t>
            </a:r>
            <a:endParaRPr kumimoji="1" lang="en-US" altLang="ja-JP" sz="1350" dirty="0"/>
          </a:p>
          <a:p>
            <a:pPr lvl="0"/>
            <a:r>
              <a:rPr lang="zh-TW" altLang="en-US" sz="1350" dirty="0">
                <a:solidFill>
                  <a:prstClr val="black"/>
                </a:solidFill>
              </a:rPr>
              <a:t>土浦市</a:t>
            </a:r>
            <a:r>
              <a:rPr lang="ja-JP" altLang="en-US" sz="1350" dirty="0">
                <a:solidFill>
                  <a:prstClr val="black"/>
                </a:solidFill>
              </a:rPr>
              <a:t>　</a:t>
            </a:r>
            <a:r>
              <a:rPr lang="zh-TW" altLang="en-US" sz="1350" dirty="0">
                <a:solidFill>
                  <a:prstClr val="black"/>
                </a:solidFill>
              </a:rPr>
              <a:t>土砂災害避難地図</a:t>
            </a:r>
            <a:r>
              <a:rPr lang="ja-JP" altLang="en-US" sz="1350" dirty="0">
                <a:solidFill>
                  <a:prstClr val="black"/>
                </a:solidFill>
              </a:rPr>
              <a:t>　</a:t>
            </a:r>
            <a:r>
              <a:rPr lang="en-US" altLang="ja-JP" sz="1350" dirty="0">
                <a:solidFill>
                  <a:prstClr val="black"/>
                </a:solidFill>
                <a:hlinkClick r:id="rId4"/>
              </a:rPr>
              <a:t>http://www.city.tsuchiura.lg.jp/page/page011122.html</a:t>
            </a:r>
            <a:endParaRPr lang="en-US" altLang="ja-JP" sz="1350" dirty="0">
              <a:solidFill>
                <a:prstClr val="black"/>
              </a:solidFill>
            </a:endParaRPr>
          </a:p>
          <a:p>
            <a:pPr lvl="0"/>
            <a:r>
              <a:rPr lang="ja-JP" altLang="en-US" sz="1350" dirty="0">
                <a:solidFill>
                  <a:prstClr val="black"/>
                </a:solidFill>
              </a:rPr>
              <a:t>土浦市　洪水ハザードマップについて　</a:t>
            </a:r>
            <a:r>
              <a:rPr lang="en-US" altLang="ja-JP" sz="1350" dirty="0">
                <a:solidFill>
                  <a:prstClr val="black"/>
                </a:solidFill>
                <a:hlinkClick r:id="rId5"/>
              </a:rPr>
              <a:t>http://www.city.tsuchiura.lg.jp/page/page000994.html</a:t>
            </a:r>
            <a:endParaRPr lang="en-US" altLang="ja-JP" sz="1350" dirty="0">
              <a:solidFill>
                <a:prstClr val="black"/>
              </a:solidFill>
            </a:endParaRPr>
          </a:p>
          <a:p>
            <a:pPr lvl="0"/>
            <a:r>
              <a:rPr lang="ja-JP" altLang="en-US" sz="1350" dirty="0">
                <a:solidFill>
                  <a:prstClr val="black"/>
                </a:solidFill>
              </a:rPr>
              <a:t>土浦市　液状化危険度マップ　</a:t>
            </a:r>
            <a:r>
              <a:rPr lang="en-US" altLang="ja-JP" sz="1350" dirty="0">
                <a:solidFill>
                  <a:prstClr val="black"/>
                </a:solidFill>
                <a:hlinkClick r:id="rId6"/>
              </a:rPr>
              <a:t>http://www.city.tsuchiura.lg.jp/page/page004594.html</a:t>
            </a:r>
            <a:endParaRPr lang="en-US" altLang="ja-JP" sz="1350" dirty="0">
              <a:solidFill>
                <a:prstClr val="black"/>
              </a:solidFill>
            </a:endParaRPr>
          </a:p>
          <a:p>
            <a:pPr lvl="0"/>
            <a:r>
              <a:rPr lang="ja-JP" altLang="en-US" sz="1350" dirty="0">
                <a:solidFill>
                  <a:prstClr val="black"/>
                </a:solidFill>
              </a:rPr>
              <a:t>土浦市　</a:t>
            </a:r>
            <a:r>
              <a:rPr lang="zh-TW" altLang="en-US" sz="1350" dirty="0">
                <a:solidFill>
                  <a:prstClr val="black"/>
                </a:solidFill>
              </a:rPr>
              <a:t>避難行動要支援者支援制度</a:t>
            </a:r>
            <a:r>
              <a:rPr lang="ja-JP" altLang="en-US" sz="1350" dirty="0">
                <a:solidFill>
                  <a:prstClr val="black"/>
                </a:solidFill>
              </a:rPr>
              <a:t>　</a:t>
            </a:r>
            <a:r>
              <a:rPr lang="en-US" altLang="ja-JP" sz="1350" dirty="0">
                <a:solidFill>
                  <a:prstClr val="black"/>
                </a:solidFill>
                <a:hlinkClick r:id="rId7"/>
              </a:rPr>
              <a:t>http://www.city.tsuchiura.lg.jp/page/page011323.html</a:t>
            </a:r>
            <a:endParaRPr lang="en-US" altLang="ja-JP" sz="1350" dirty="0">
              <a:solidFill>
                <a:prstClr val="black"/>
              </a:solidFill>
            </a:endParaRPr>
          </a:p>
          <a:p>
            <a:pPr lvl="0"/>
            <a:r>
              <a:rPr lang="ja-JP" altLang="en-US" sz="1350" dirty="0">
                <a:solidFill>
                  <a:prstClr val="black"/>
                </a:solidFill>
              </a:rPr>
              <a:t>土浦市　土浦市の避難所について　</a:t>
            </a:r>
            <a:r>
              <a:rPr lang="en-US" altLang="ja-JP" sz="1350" dirty="0">
                <a:solidFill>
                  <a:prstClr val="black"/>
                </a:solidFill>
                <a:hlinkClick r:id="rId8"/>
              </a:rPr>
              <a:t>http://www.city.tsuchiura.lg.jp/page/page000993.html</a:t>
            </a:r>
            <a:endParaRPr lang="en-US" altLang="ja-JP" sz="1350" dirty="0">
              <a:solidFill>
                <a:prstClr val="black"/>
              </a:solidFill>
            </a:endParaRPr>
          </a:p>
          <a:p>
            <a:pPr lvl="0"/>
            <a:r>
              <a:rPr lang="ja-JP" altLang="en-US" sz="1350" dirty="0">
                <a:solidFill>
                  <a:prstClr val="black"/>
                </a:solidFill>
              </a:rPr>
              <a:t>土浦市　防災計画等のあらまし　</a:t>
            </a:r>
            <a:r>
              <a:rPr lang="en-US" altLang="ja-JP" sz="1350" dirty="0">
                <a:solidFill>
                  <a:prstClr val="black"/>
                </a:solidFill>
                <a:hlinkClick r:id="rId9"/>
              </a:rPr>
              <a:t>http://www.city.tsuchiura.lg.jp/page/dir001388.html</a:t>
            </a:r>
            <a:endParaRPr lang="en-US" altLang="ja-JP" sz="1350" dirty="0">
              <a:solidFill>
                <a:prstClr val="black"/>
              </a:solidFill>
            </a:endParaRPr>
          </a:p>
          <a:p>
            <a:pPr lvl="0"/>
            <a:r>
              <a:rPr lang="ja-JP" altLang="en-US" sz="1350" dirty="0">
                <a:solidFill>
                  <a:prstClr val="black"/>
                </a:solidFill>
              </a:rPr>
              <a:t>土浦市　</a:t>
            </a:r>
            <a:r>
              <a:rPr lang="zh-TW" altLang="en-US" sz="1350" dirty="0">
                <a:solidFill>
                  <a:prstClr val="black"/>
                </a:solidFill>
              </a:rPr>
              <a:t>各地区公民館紹介</a:t>
            </a:r>
            <a:r>
              <a:rPr lang="ja-JP" altLang="en-US" sz="1350" dirty="0">
                <a:solidFill>
                  <a:prstClr val="black"/>
                </a:solidFill>
              </a:rPr>
              <a:t>　</a:t>
            </a:r>
            <a:r>
              <a:rPr lang="en-US" altLang="ja-JP" sz="1350" dirty="0">
                <a:solidFill>
                  <a:prstClr val="black"/>
                </a:solidFill>
                <a:hlinkClick r:id="rId10"/>
              </a:rPr>
              <a:t>http://www.city.tsuchiura.lg.jp/page/page000115.html</a:t>
            </a:r>
            <a:endParaRPr lang="en-US" altLang="ja-JP" sz="1350" dirty="0">
              <a:solidFill>
                <a:prstClr val="black"/>
              </a:solidFill>
            </a:endParaRPr>
          </a:p>
          <a:p>
            <a:pPr lvl="0"/>
            <a:r>
              <a:rPr lang="ja-JP" altLang="en-US" sz="1350" dirty="0">
                <a:solidFill>
                  <a:prstClr val="black"/>
                </a:solidFill>
              </a:rPr>
              <a:t>土浦市　まちなか定住促進事業　</a:t>
            </a:r>
            <a:r>
              <a:rPr lang="en-US" altLang="ja-JP" sz="1350" dirty="0">
                <a:solidFill>
                  <a:prstClr val="black"/>
                </a:solidFill>
                <a:hlinkClick r:id="rId11"/>
              </a:rPr>
              <a:t>https://www.city.tsuchiura.lg.jp/page/page006310.html</a:t>
            </a:r>
            <a:endParaRPr lang="en-US" altLang="ja-JP" sz="1350" dirty="0">
              <a:solidFill>
                <a:prstClr val="black"/>
              </a:solidFill>
            </a:endParaRPr>
          </a:p>
          <a:p>
            <a:pPr lvl="0"/>
            <a:r>
              <a:rPr lang="en-US" altLang="ja-JP" sz="1350" dirty="0">
                <a:solidFill>
                  <a:prstClr val="black"/>
                </a:solidFill>
              </a:rPr>
              <a:t>Google</a:t>
            </a:r>
            <a:r>
              <a:rPr lang="ja-JP" altLang="en-US" sz="1350" dirty="0">
                <a:solidFill>
                  <a:prstClr val="black"/>
                </a:solidFill>
              </a:rPr>
              <a:t>マップ　</a:t>
            </a:r>
            <a:r>
              <a:rPr lang="en-US" altLang="ja-JP" sz="1350" dirty="0">
                <a:solidFill>
                  <a:prstClr val="black"/>
                </a:solidFill>
                <a:hlinkClick r:id="rId12"/>
              </a:rPr>
              <a:t>https://www.google.co.jp/maps</a:t>
            </a:r>
            <a:endParaRPr lang="en-US" altLang="ja-JP" sz="1350" dirty="0">
              <a:solidFill>
                <a:prstClr val="black"/>
              </a:solidFill>
            </a:endParaRPr>
          </a:p>
          <a:p>
            <a:pPr lvl="0"/>
            <a:r>
              <a:rPr lang="ja-JP" altLang="en-US" sz="1350" dirty="0">
                <a:solidFill>
                  <a:prstClr val="black"/>
                </a:solidFill>
              </a:rPr>
              <a:t>都市構造可視化計画　</a:t>
            </a:r>
            <a:r>
              <a:rPr lang="en-US" altLang="ja-JP" sz="1350" dirty="0">
                <a:solidFill>
                  <a:prstClr val="black"/>
                </a:solidFill>
                <a:hlinkClick r:id="rId13"/>
              </a:rPr>
              <a:t>https://mieruka.city/</a:t>
            </a:r>
            <a:endParaRPr lang="en-US" altLang="ja-JP" sz="1350" dirty="0">
              <a:solidFill>
                <a:prstClr val="black"/>
              </a:solidFill>
            </a:endParaRPr>
          </a:p>
          <a:p>
            <a:pPr lvl="0"/>
            <a:r>
              <a:rPr lang="ja-JP" altLang="en-US" sz="1350" dirty="0">
                <a:solidFill>
                  <a:prstClr val="black"/>
                </a:solidFill>
              </a:rPr>
              <a:t>土浦市公立学校等施設整備計画　</a:t>
            </a:r>
            <a:r>
              <a:rPr lang="en-US" altLang="ja-JP" sz="1350" dirty="0">
                <a:solidFill>
                  <a:prstClr val="black"/>
                </a:solidFill>
                <a:hlinkClick r:id="rId14"/>
              </a:rPr>
              <a:t>http://www.city.tsuchiura.lg.jp/data/doc/1363931750_doc_39_1.pdf</a:t>
            </a:r>
            <a:endParaRPr lang="en-US" altLang="ja-JP" sz="1350" dirty="0">
              <a:solidFill>
                <a:prstClr val="black"/>
              </a:solidFill>
            </a:endParaRPr>
          </a:p>
          <a:p>
            <a:pPr lvl="0"/>
            <a:r>
              <a:rPr lang="ja-JP" altLang="en-US" sz="1350" dirty="0">
                <a:solidFill>
                  <a:prstClr val="black"/>
                </a:solidFill>
              </a:rPr>
              <a:t>茨城県土浦市の高校一覧　</a:t>
            </a:r>
            <a:r>
              <a:rPr lang="en-US" altLang="ja-JP" sz="1350" dirty="0">
                <a:solidFill>
                  <a:prstClr val="black"/>
                </a:solidFill>
                <a:hlinkClick r:id="rId15"/>
              </a:rPr>
              <a:t>https://www.minkou.jp/hischool/search/pref=ibaraki/city=08203/</a:t>
            </a:r>
            <a:endParaRPr lang="en-US" altLang="ja-JP" sz="1350" dirty="0">
              <a:solidFill>
                <a:prstClr val="black"/>
              </a:solidFill>
            </a:endParaRPr>
          </a:p>
          <a:p>
            <a:pPr lvl="0"/>
            <a:r>
              <a:rPr lang="ja-JP" altLang="en-US" sz="1350" dirty="0">
                <a:solidFill>
                  <a:prstClr val="black"/>
                </a:solidFill>
              </a:rPr>
              <a:t>エアコンフロンティア　</a:t>
            </a:r>
            <a:r>
              <a:rPr lang="en-US" altLang="ja-JP" sz="1350" dirty="0">
                <a:solidFill>
                  <a:prstClr val="black"/>
                </a:solidFill>
                <a:hlinkClick r:id="rId16"/>
              </a:rPr>
              <a:t>https://aircon-f.co.jp/</a:t>
            </a:r>
            <a:endParaRPr lang="en-US" altLang="ja-JP" sz="1350" dirty="0">
              <a:solidFill>
                <a:prstClr val="black"/>
              </a:solidFill>
            </a:endParaRPr>
          </a:p>
          <a:p>
            <a:pPr lvl="0"/>
            <a:r>
              <a:rPr lang="ja-JP" altLang="en-US" sz="1350" dirty="0">
                <a:solidFill>
                  <a:prstClr val="black"/>
                </a:solidFill>
              </a:rPr>
              <a:t>平成</a:t>
            </a:r>
            <a:r>
              <a:rPr lang="en-US" altLang="ja-JP" sz="1350" dirty="0">
                <a:solidFill>
                  <a:prstClr val="black"/>
                </a:solidFill>
              </a:rPr>
              <a:t>30</a:t>
            </a:r>
            <a:r>
              <a:rPr lang="ja-JP" altLang="en-US" sz="1350" dirty="0">
                <a:solidFill>
                  <a:prstClr val="black"/>
                </a:solidFill>
              </a:rPr>
              <a:t>年　住宅・土地統計調査　</a:t>
            </a:r>
            <a:r>
              <a:rPr lang="en-US" altLang="ja-JP" sz="1350" dirty="0">
                <a:solidFill>
                  <a:prstClr val="black"/>
                </a:solidFill>
                <a:hlinkClick r:id="rId17"/>
              </a:rPr>
              <a:t>https://www.stat.go.jp/data/jyutaku/2018/pdf/kihon_gaiyou.pdf</a:t>
            </a:r>
            <a:endParaRPr lang="en-US" altLang="ja-JP" sz="1350" dirty="0">
              <a:solidFill>
                <a:prstClr val="black"/>
              </a:solidFill>
            </a:endParaRPr>
          </a:p>
          <a:p>
            <a:pPr lvl="0"/>
            <a:endParaRPr lang="en-US" altLang="ja-JP" sz="1350" dirty="0">
              <a:solidFill>
                <a:prstClr val="black"/>
              </a:solidFill>
            </a:endParaRPr>
          </a:p>
          <a:p>
            <a:pPr lvl="0"/>
            <a:endParaRPr lang="en-US" altLang="ja-JP" sz="1350" dirty="0">
              <a:solidFill>
                <a:prstClr val="black"/>
              </a:solidFill>
            </a:endParaRPr>
          </a:p>
          <a:p>
            <a:pPr lvl="0"/>
            <a:r>
              <a:rPr lang="ja-JP" altLang="en-US" sz="1350" dirty="0">
                <a:solidFill>
                  <a:prstClr val="black"/>
                </a:solidFill>
              </a:rPr>
              <a:t>ヒヤリング・メール　土浦市役所　総務課　危機管理室</a:t>
            </a:r>
            <a:endParaRPr lang="en-US" altLang="ja-JP" sz="1350" dirty="0">
              <a:solidFill>
                <a:prstClr val="black"/>
              </a:solidFill>
            </a:endParaRPr>
          </a:p>
          <a:p>
            <a:pPr lvl="0"/>
            <a:r>
              <a:rPr lang="ja-JP" altLang="en-US" sz="1350" dirty="0">
                <a:solidFill>
                  <a:prstClr val="black"/>
                </a:solidFill>
              </a:rPr>
              <a:t>メール　土浦市役所文化生涯学習課　生涯学習係</a:t>
            </a:r>
            <a:endParaRPr lang="en-US" altLang="ja-JP" sz="1350" dirty="0">
              <a:solidFill>
                <a:prstClr val="black"/>
              </a:solidFill>
            </a:endParaRPr>
          </a:p>
          <a:p>
            <a:pPr lvl="0"/>
            <a:r>
              <a:rPr lang="ja-JP" altLang="en-US" sz="1350" dirty="0">
                <a:solidFill>
                  <a:prstClr val="black"/>
                </a:solidFill>
              </a:rPr>
              <a:t>プロジェクト案　蜂須康介様・深谷恭平様</a:t>
            </a:r>
            <a:endParaRPr lang="en-US" altLang="ja-JP" sz="1350" dirty="0">
              <a:solidFill>
                <a:prstClr val="black"/>
              </a:solidFill>
            </a:endParaRPr>
          </a:p>
          <a:p>
            <a:endParaRPr kumimoji="1" lang="ja-JP" altLang="en-US" sz="1350" dirty="0"/>
          </a:p>
        </p:txBody>
      </p:sp>
    </p:spTree>
    <p:extLst>
      <p:ext uri="{BB962C8B-B14F-4D97-AF65-F5344CB8AC3E}">
        <p14:creationId xmlns:p14="http://schemas.microsoft.com/office/powerpoint/2010/main" val="1501318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BBD67C-F5E7-4521-B325-02445CA2E6DE}"/>
              </a:ext>
            </a:extLst>
          </p:cNvPr>
          <p:cNvSpPr txBox="1">
            <a:spLocks/>
          </p:cNvSpPr>
          <p:nvPr/>
        </p:nvSpPr>
        <p:spPr>
          <a:xfrm>
            <a:off x="4526391" y="2188467"/>
            <a:ext cx="2261684" cy="51438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latin typeface="HGP行書体" panose="03000600000000000000" pitchFamily="66" charset="-128"/>
                <a:ea typeface="HGP行書体" panose="03000600000000000000" pitchFamily="66" charset="-128"/>
              </a:rPr>
              <a:t>める土浦 　　</a:t>
            </a:r>
          </a:p>
        </p:txBody>
      </p:sp>
      <p:sp>
        <p:nvSpPr>
          <p:cNvPr id="3" name="字幕 2">
            <a:extLst>
              <a:ext uri="{FF2B5EF4-FFF2-40B4-BE49-F238E27FC236}">
                <a16:creationId xmlns:a16="http://schemas.microsoft.com/office/drawing/2014/main" id="{DE518295-FC7E-4711-90F4-2D36DE4F4CC5}"/>
              </a:ext>
            </a:extLst>
          </p:cNvPr>
          <p:cNvSpPr txBox="1">
            <a:spLocks/>
          </p:cNvSpPr>
          <p:nvPr/>
        </p:nvSpPr>
        <p:spPr>
          <a:xfrm>
            <a:off x="4930866" y="421518"/>
            <a:ext cx="4213134" cy="4328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游ゴシック" panose="020B0400000000000000" pitchFamily="50" charset="-128"/>
                <a:ea typeface="游ゴシック" panose="020B0400000000000000" pitchFamily="50" charset="-128"/>
              </a:rPr>
              <a:t>令和元年度 都市計画</a:t>
            </a:r>
            <a:r>
              <a:rPr lang="en-US" altLang="ja-JP" sz="2000" dirty="0">
                <a:latin typeface="游ゴシック" panose="020B0400000000000000" pitchFamily="50" charset="-128"/>
                <a:ea typeface="游ゴシック" panose="020B0400000000000000" pitchFamily="50" charset="-128"/>
              </a:rPr>
              <a:t>MP</a:t>
            </a:r>
            <a:r>
              <a:rPr lang="ja-JP" altLang="en-US" sz="2000" dirty="0">
                <a:latin typeface="游ゴシック" panose="020B0400000000000000" pitchFamily="50" charset="-128"/>
                <a:ea typeface="游ゴシック" panose="020B0400000000000000" pitchFamily="50" charset="-128"/>
              </a:rPr>
              <a:t>策定実習</a:t>
            </a:r>
          </a:p>
        </p:txBody>
      </p:sp>
      <p:sp>
        <p:nvSpPr>
          <p:cNvPr id="4" name="テキスト ボックス 3">
            <a:extLst>
              <a:ext uri="{FF2B5EF4-FFF2-40B4-BE49-F238E27FC236}">
                <a16:creationId xmlns:a16="http://schemas.microsoft.com/office/drawing/2014/main" id="{C22FB32F-30AB-42F9-A8F7-0E9EA5675790}"/>
              </a:ext>
            </a:extLst>
          </p:cNvPr>
          <p:cNvSpPr txBox="1"/>
          <p:nvPr/>
        </p:nvSpPr>
        <p:spPr>
          <a:xfrm>
            <a:off x="5000270" y="2799034"/>
            <a:ext cx="3801041" cy="461665"/>
          </a:xfrm>
          <a:prstGeom prst="rect">
            <a:avLst/>
          </a:prstGeom>
          <a:noFill/>
        </p:spPr>
        <p:txBody>
          <a:bodyPr wrap="none" rtlCol="0">
            <a:spAutoFit/>
          </a:bodyPr>
          <a:lstStyle/>
          <a:p>
            <a:pPr algn="ctr"/>
            <a:r>
              <a:rPr kumimoji="1" lang="ja-JP" altLang="en-US" sz="2400" b="1" dirty="0">
                <a:latin typeface="游明朝" panose="02020400000000000000" pitchFamily="18" charset="-128"/>
                <a:ea typeface="游明朝" panose="02020400000000000000" pitchFamily="18" charset="-128"/>
              </a:rPr>
              <a:t>人が住みたい、離れない街</a:t>
            </a:r>
          </a:p>
        </p:txBody>
      </p:sp>
      <p:pic>
        <p:nvPicPr>
          <p:cNvPr id="6" name="図 5">
            <a:extLst>
              <a:ext uri="{FF2B5EF4-FFF2-40B4-BE49-F238E27FC236}">
                <a16:creationId xmlns:a16="http://schemas.microsoft.com/office/drawing/2014/main" id="{A0BD2288-4793-4BD1-92A1-A3B0100A910C}"/>
              </a:ext>
            </a:extLst>
          </p:cNvPr>
          <p:cNvPicPr>
            <a:picLocks noChangeAspect="1"/>
          </p:cNvPicPr>
          <p:nvPr/>
        </p:nvPicPr>
        <p:blipFill rotWithShape="1">
          <a:blip r:embed="rId2"/>
          <a:srcRect l="70279" t="28874" r="4691" b="38171"/>
          <a:stretch/>
        </p:blipFill>
        <p:spPr>
          <a:xfrm>
            <a:off x="3271472" y="1530851"/>
            <a:ext cx="1418573" cy="1315234"/>
          </a:xfrm>
          <a:prstGeom prst="rect">
            <a:avLst/>
          </a:prstGeom>
        </p:spPr>
      </p:pic>
      <p:pic>
        <p:nvPicPr>
          <p:cNvPr id="7" name="図 6">
            <a:extLst>
              <a:ext uri="{FF2B5EF4-FFF2-40B4-BE49-F238E27FC236}">
                <a16:creationId xmlns:a16="http://schemas.microsoft.com/office/drawing/2014/main" id="{58C48869-ACF1-4959-ABD1-43625DD25983}"/>
              </a:ext>
            </a:extLst>
          </p:cNvPr>
          <p:cNvPicPr>
            <a:picLocks noChangeAspect="1"/>
          </p:cNvPicPr>
          <p:nvPr/>
        </p:nvPicPr>
        <p:blipFill rotWithShape="1">
          <a:blip r:embed="rId2"/>
          <a:srcRect l="27346" t="29815" r="51437" b="37230"/>
          <a:stretch/>
        </p:blipFill>
        <p:spPr>
          <a:xfrm>
            <a:off x="6612027" y="1530851"/>
            <a:ext cx="1202498" cy="1315234"/>
          </a:xfrm>
          <a:prstGeom prst="rect">
            <a:avLst/>
          </a:prstGeom>
        </p:spPr>
      </p:pic>
      <p:sp>
        <p:nvSpPr>
          <p:cNvPr id="9" name="タイトル 1">
            <a:extLst>
              <a:ext uri="{FF2B5EF4-FFF2-40B4-BE49-F238E27FC236}">
                <a16:creationId xmlns:a16="http://schemas.microsoft.com/office/drawing/2014/main" id="{A2298499-47E7-4D82-B45B-B3A5505DFF19}"/>
              </a:ext>
            </a:extLst>
          </p:cNvPr>
          <p:cNvSpPr txBox="1">
            <a:spLocks/>
          </p:cNvSpPr>
          <p:nvPr/>
        </p:nvSpPr>
        <p:spPr>
          <a:xfrm>
            <a:off x="7491988" y="2188468"/>
            <a:ext cx="1913469" cy="51438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latin typeface="HGP行書体" panose="03000600000000000000" pitchFamily="66" charset="-128"/>
                <a:ea typeface="HGP行書体" panose="03000600000000000000" pitchFamily="66" charset="-128"/>
              </a:rPr>
              <a:t>る土浦 　　</a:t>
            </a:r>
          </a:p>
        </p:txBody>
      </p:sp>
      <p:sp>
        <p:nvSpPr>
          <p:cNvPr id="10" name="テキスト ボックス 9">
            <a:extLst>
              <a:ext uri="{FF2B5EF4-FFF2-40B4-BE49-F238E27FC236}">
                <a16:creationId xmlns:a16="http://schemas.microsoft.com/office/drawing/2014/main" id="{395621C4-861B-4CF9-A53C-B1949E48AC4F}"/>
              </a:ext>
            </a:extLst>
          </p:cNvPr>
          <p:cNvSpPr txBox="1"/>
          <p:nvPr/>
        </p:nvSpPr>
        <p:spPr>
          <a:xfrm>
            <a:off x="415196" y="4725632"/>
            <a:ext cx="8549698" cy="769441"/>
          </a:xfrm>
          <a:prstGeom prst="rect">
            <a:avLst/>
          </a:prstGeom>
          <a:noFill/>
        </p:spPr>
        <p:txBody>
          <a:bodyPr wrap="square" rtlCol="0">
            <a:spAutoFit/>
          </a:bodyPr>
          <a:lstStyle/>
          <a:p>
            <a:pPr algn="ctr"/>
            <a:r>
              <a:rPr kumimoji="1" lang="ja-JP" altLang="en-US" sz="4400" b="1" dirty="0">
                <a:latin typeface="游明朝" panose="02020400000000000000" pitchFamily="18" charset="-128"/>
                <a:ea typeface="游明朝" panose="02020400000000000000" pitchFamily="18" charset="-128"/>
              </a:rPr>
              <a:t>ご清聴ありがとうございました。</a:t>
            </a:r>
          </a:p>
        </p:txBody>
      </p:sp>
    </p:spTree>
    <p:extLst>
      <p:ext uri="{BB962C8B-B14F-4D97-AF65-F5344CB8AC3E}">
        <p14:creationId xmlns:p14="http://schemas.microsoft.com/office/powerpoint/2010/main" val="3222657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417976-D605-4887-80E4-8D74C6573C9C}"/>
              </a:ext>
            </a:extLst>
          </p:cNvPr>
          <p:cNvSpPr>
            <a:spLocks noGrp="1"/>
          </p:cNvSpPr>
          <p:nvPr>
            <p:ph type="title"/>
          </p:nvPr>
        </p:nvSpPr>
        <p:spPr/>
        <p:txBody>
          <a:bodyPr/>
          <a:lstStyle/>
          <a:p>
            <a:r>
              <a:rPr kumimoji="1" lang="ja-JP" altLang="en-US"/>
              <a:t>以下、非表示スライド</a:t>
            </a:r>
            <a:endParaRPr kumimoji="1" lang="ja-JP" altLang="en-US" dirty="0"/>
          </a:p>
        </p:txBody>
      </p:sp>
    </p:spTree>
    <p:extLst>
      <p:ext uri="{BB962C8B-B14F-4D97-AF65-F5344CB8AC3E}">
        <p14:creationId xmlns:p14="http://schemas.microsoft.com/office/powerpoint/2010/main" val="1365654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課題</a:t>
            </a:r>
          </a:p>
        </p:txBody>
      </p:sp>
      <p:pic>
        <p:nvPicPr>
          <p:cNvPr id="5" name="図プレースホルダー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1" b="411"/>
          <a:stretch>
            <a:fillRect/>
          </a:stretch>
        </p:blipFill>
        <p:spPr/>
      </p:pic>
      <p:pic>
        <p:nvPicPr>
          <p:cNvPr id="69" name="図 68">
            <a:extLst>
              <a:ext uri="{FF2B5EF4-FFF2-40B4-BE49-F238E27FC236}">
                <a16:creationId xmlns:a16="http://schemas.microsoft.com/office/drawing/2014/main" id="{445BF9DD-235E-4AD0-9A27-A2A5B127F057}"/>
              </a:ext>
            </a:extLst>
          </p:cNvPr>
          <p:cNvPicPr>
            <a:picLocks noChangeAspect="1"/>
          </p:cNvPicPr>
          <p:nvPr/>
        </p:nvPicPr>
        <p:blipFill rotWithShape="1">
          <a:blip r:embed="rId4">
            <a:extLst>
              <a:ext uri="{28A0092B-C50C-407E-A947-70E740481C1C}">
                <a14:useLocalDpi xmlns:a14="http://schemas.microsoft.com/office/drawing/2010/main" val="0"/>
              </a:ext>
            </a:extLst>
          </a:blip>
          <a:srcRect l="19699"/>
          <a:stretch/>
        </p:blipFill>
        <p:spPr>
          <a:xfrm>
            <a:off x="5717689" y="1414124"/>
            <a:ext cx="2980786" cy="4451125"/>
          </a:xfrm>
          <a:prstGeom prst="rect">
            <a:avLst/>
          </a:prstGeom>
        </p:spPr>
      </p:pic>
      <p:pic>
        <p:nvPicPr>
          <p:cNvPr id="68" name="図 67">
            <a:extLst>
              <a:ext uri="{FF2B5EF4-FFF2-40B4-BE49-F238E27FC236}">
                <a16:creationId xmlns:a16="http://schemas.microsoft.com/office/drawing/2014/main" id="{7F1DAF8F-34AE-4B45-B9BA-01B9023422C4}"/>
              </a:ext>
            </a:extLst>
          </p:cNvPr>
          <p:cNvPicPr>
            <a:picLocks noChangeAspect="1"/>
          </p:cNvPicPr>
          <p:nvPr/>
        </p:nvPicPr>
        <p:blipFill rotWithShape="1">
          <a:blip r:embed="rId5">
            <a:extLst>
              <a:ext uri="{28A0092B-C50C-407E-A947-70E740481C1C}">
                <a14:useLocalDpi xmlns:a14="http://schemas.microsoft.com/office/drawing/2010/main" val="0"/>
              </a:ext>
            </a:extLst>
          </a:blip>
          <a:srcRect l="19355" r="1"/>
          <a:stretch/>
        </p:blipFill>
        <p:spPr>
          <a:xfrm>
            <a:off x="5735645" y="1414124"/>
            <a:ext cx="2962830" cy="4405470"/>
          </a:xfrm>
          <a:prstGeom prst="rect">
            <a:avLst/>
          </a:prstGeom>
        </p:spPr>
      </p:pic>
      <p:pic>
        <p:nvPicPr>
          <p:cNvPr id="67" name="図 66">
            <a:extLst>
              <a:ext uri="{FF2B5EF4-FFF2-40B4-BE49-F238E27FC236}">
                <a16:creationId xmlns:a16="http://schemas.microsoft.com/office/drawing/2014/main" id="{989A6EF8-4607-4A49-B554-508B5F49A207}"/>
              </a:ext>
            </a:extLst>
          </p:cNvPr>
          <p:cNvPicPr>
            <a:picLocks noChangeAspect="1"/>
          </p:cNvPicPr>
          <p:nvPr/>
        </p:nvPicPr>
        <p:blipFill rotWithShape="1">
          <a:blip r:embed="rId6">
            <a:extLst>
              <a:ext uri="{28A0092B-C50C-407E-A947-70E740481C1C}">
                <a14:useLocalDpi xmlns:a14="http://schemas.microsoft.com/office/drawing/2010/main" val="0"/>
              </a:ext>
            </a:extLst>
          </a:blip>
          <a:srcRect l="19226"/>
          <a:stretch/>
        </p:blipFill>
        <p:spPr>
          <a:xfrm>
            <a:off x="5733269" y="1414124"/>
            <a:ext cx="2967582" cy="4405470"/>
          </a:xfrm>
          <a:prstGeom prst="rect">
            <a:avLst/>
          </a:prstGeom>
        </p:spPr>
      </p:pic>
      <p:sp>
        <p:nvSpPr>
          <p:cNvPr id="40" name="タイトル 1">
            <a:extLst>
              <a:ext uri="{FF2B5EF4-FFF2-40B4-BE49-F238E27FC236}">
                <a16:creationId xmlns:a16="http://schemas.microsoft.com/office/drawing/2014/main" id="{11EF6566-A48F-43EF-BDCC-22A5BF645029}"/>
              </a:ext>
            </a:extLst>
          </p:cNvPr>
          <p:cNvSpPr txBox="1">
            <a:spLocks/>
          </p:cNvSpPr>
          <p:nvPr/>
        </p:nvSpPr>
        <p:spPr>
          <a:xfrm>
            <a:off x="635790" y="1620812"/>
            <a:ext cx="3936208" cy="57626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10000"/>
              </a:lnSpc>
            </a:pPr>
            <a:r>
              <a:rPr lang="ja-JP" altLang="en-US" sz="3600" b="1" u="sng" dirty="0">
                <a:solidFill>
                  <a:srgbClr val="FF0000"/>
                </a:solidFill>
                <a:latin typeface="游ゴシック" panose="020B0400000000000000" pitchFamily="50" charset="-128"/>
                <a:ea typeface="游ゴシック" panose="020B0400000000000000" pitchFamily="50" charset="-128"/>
              </a:rPr>
              <a:t>主要幹線道路</a:t>
            </a:r>
          </a:p>
        </p:txBody>
      </p:sp>
      <p:graphicFrame>
        <p:nvGraphicFramePr>
          <p:cNvPr id="46" name="図表 45">
            <a:extLst>
              <a:ext uri="{FF2B5EF4-FFF2-40B4-BE49-F238E27FC236}">
                <a16:creationId xmlns:a16="http://schemas.microsoft.com/office/drawing/2014/main" id="{D2D32BB3-59A1-4B7B-BC56-576D763F1BEE}"/>
              </a:ext>
            </a:extLst>
          </p:cNvPr>
          <p:cNvGraphicFramePr/>
          <p:nvPr/>
        </p:nvGraphicFramePr>
        <p:xfrm>
          <a:off x="860728" y="2524269"/>
          <a:ext cx="3411055" cy="23532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タイトル 1"/>
          <p:cNvSpPr txBox="1">
            <a:spLocks/>
          </p:cNvSpPr>
          <p:nvPr/>
        </p:nvSpPr>
        <p:spPr>
          <a:xfrm>
            <a:off x="-3437895" y="5865247"/>
            <a:ext cx="16019785" cy="1003344"/>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4000" b="1" dirty="0"/>
              <a:t>渋滞</a:t>
            </a:r>
            <a:r>
              <a:rPr lang="ja-JP" altLang="en-US" sz="4000" b="1" dirty="0">
                <a:solidFill>
                  <a:schemeClr val="tx1"/>
                </a:solidFill>
              </a:rPr>
              <a:t>＆</a:t>
            </a:r>
            <a:r>
              <a:rPr lang="ja-JP" altLang="en-US" sz="4000" b="1" u="sng" dirty="0"/>
              <a:t>車対車</a:t>
            </a:r>
            <a:r>
              <a:rPr lang="ja-JP" altLang="en-US" sz="4000" b="1" dirty="0"/>
              <a:t>事故</a:t>
            </a:r>
            <a:r>
              <a:rPr lang="ja-JP" altLang="en-US" sz="4000" b="1" dirty="0">
                <a:solidFill>
                  <a:schemeClr val="tx1"/>
                </a:solidFill>
              </a:rPr>
              <a:t>が集中</a:t>
            </a:r>
          </a:p>
        </p:txBody>
      </p:sp>
    </p:spTree>
    <p:extLst>
      <p:ext uri="{BB962C8B-B14F-4D97-AF65-F5344CB8AC3E}">
        <p14:creationId xmlns:p14="http://schemas.microsoft.com/office/powerpoint/2010/main" val="20153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課題</a:t>
            </a:r>
          </a:p>
        </p:txBody>
      </p:sp>
      <p:pic>
        <p:nvPicPr>
          <p:cNvPr id="5" name="図プレースホルダー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1" b="161"/>
          <a:stretch>
            <a:fillRect/>
          </a:stretch>
        </p:blipFill>
        <p:spPr/>
      </p:pic>
      <p:sp>
        <p:nvSpPr>
          <p:cNvPr id="19" name="タイトル 1">
            <a:extLst>
              <a:ext uri="{FF2B5EF4-FFF2-40B4-BE49-F238E27FC236}">
                <a16:creationId xmlns:a16="http://schemas.microsoft.com/office/drawing/2014/main" id="{11EF6566-A48F-43EF-BDCC-22A5BF645029}"/>
              </a:ext>
            </a:extLst>
          </p:cNvPr>
          <p:cNvSpPr txBox="1">
            <a:spLocks/>
          </p:cNvSpPr>
          <p:nvPr/>
        </p:nvSpPr>
        <p:spPr>
          <a:xfrm>
            <a:off x="635790" y="1620812"/>
            <a:ext cx="3936208" cy="57626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10000"/>
              </a:lnSpc>
            </a:pPr>
            <a:r>
              <a:rPr lang="ja-JP" altLang="en-US" sz="3600" b="1" dirty="0">
                <a:latin typeface="游ゴシック" panose="020B0400000000000000" pitchFamily="50" charset="-128"/>
                <a:ea typeface="游ゴシック" panose="020B0400000000000000" pitchFamily="50" charset="-128"/>
              </a:rPr>
              <a:t>住宅地内</a:t>
            </a:r>
            <a:r>
              <a:rPr lang="ja-JP" altLang="en-US" sz="3600" b="1" u="sng" dirty="0">
                <a:solidFill>
                  <a:srgbClr val="FF0000"/>
                </a:solidFill>
                <a:latin typeface="游ゴシック" panose="020B0400000000000000" pitchFamily="50" charset="-128"/>
                <a:ea typeface="游ゴシック" panose="020B0400000000000000" pitchFamily="50" charset="-128"/>
              </a:rPr>
              <a:t>生活道路</a:t>
            </a:r>
          </a:p>
        </p:txBody>
      </p:sp>
      <p:sp>
        <p:nvSpPr>
          <p:cNvPr id="22" name="テキスト ボックス 21">
            <a:extLst>
              <a:ext uri="{FF2B5EF4-FFF2-40B4-BE49-F238E27FC236}">
                <a16:creationId xmlns:a16="http://schemas.microsoft.com/office/drawing/2014/main" id="{1B039173-07A4-4225-93A2-8C1578815FE6}"/>
              </a:ext>
            </a:extLst>
          </p:cNvPr>
          <p:cNvSpPr txBox="1"/>
          <p:nvPr/>
        </p:nvSpPr>
        <p:spPr>
          <a:xfrm>
            <a:off x="860728" y="3344403"/>
            <a:ext cx="334152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kumimoji="1" lang="ja-JP" altLang="en-US" sz="2800" b="1" dirty="0"/>
              <a:t>通過交通が</a:t>
            </a:r>
            <a:r>
              <a:rPr lang="ja-JP" altLang="en-US" sz="2800" b="1" dirty="0"/>
              <a:t>多い</a:t>
            </a:r>
            <a:endParaRPr kumimoji="1" lang="ja-JP" altLang="en-US" sz="2800" b="1" dirty="0"/>
          </a:p>
        </p:txBody>
      </p:sp>
      <p:sp>
        <p:nvSpPr>
          <p:cNvPr id="23" name="テキスト ボックス 22">
            <a:extLst>
              <a:ext uri="{FF2B5EF4-FFF2-40B4-BE49-F238E27FC236}">
                <a16:creationId xmlns:a16="http://schemas.microsoft.com/office/drawing/2014/main" id="{42B23E3E-747E-44AA-BCF1-7C79EC147D90}"/>
              </a:ext>
            </a:extLst>
          </p:cNvPr>
          <p:cNvSpPr txBox="1"/>
          <p:nvPr/>
        </p:nvSpPr>
        <p:spPr>
          <a:xfrm>
            <a:off x="860728" y="2553930"/>
            <a:ext cx="334152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kumimoji="1" lang="ja-JP" altLang="en-US" sz="2800" b="1" dirty="0"/>
              <a:t>歩道・信号 </a:t>
            </a:r>
            <a:r>
              <a:rPr lang="ja-JP" altLang="en-US" sz="2800" b="1" dirty="0"/>
              <a:t>未整備</a:t>
            </a:r>
            <a:endParaRPr kumimoji="1" lang="en-US" altLang="ja-JP" sz="2800" b="1" dirty="0"/>
          </a:p>
        </p:txBody>
      </p:sp>
      <p:sp>
        <p:nvSpPr>
          <p:cNvPr id="24" name="正方形/長方形 23">
            <a:extLst>
              <a:ext uri="{FF2B5EF4-FFF2-40B4-BE49-F238E27FC236}">
                <a16:creationId xmlns:a16="http://schemas.microsoft.com/office/drawing/2014/main" id="{33696CF4-3619-4C36-A7C0-1B3391717A80}"/>
              </a:ext>
            </a:extLst>
          </p:cNvPr>
          <p:cNvSpPr/>
          <p:nvPr/>
        </p:nvSpPr>
        <p:spPr>
          <a:xfrm>
            <a:off x="860728" y="4134876"/>
            <a:ext cx="3341526" cy="54491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b="1" dirty="0"/>
              <a:t>狭い道</a:t>
            </a:r>
          </a:p>
        </p:txBody>
      </p:sp>
      <p:grpSp>
        <p:nvGrpSpPr>
          <p:cNvPr id="25" name="グループ化 24">
            <a:extLst>
              <a:ext uri="{FF2B5EF4-FFF2-40B4-BE49-F238E27FC236}">
                <a16:creationId xmlns:a16="http://schemas.microsoft.com/office/drawing/2014/main" id="{CDF409DA-A801-4240-9234-3DB433D9D5FC}"/>
              </a:ext>
            </a:extLst>
          </p:cNvPr>
          <p:cNvGrpSpPr/>
          <p:nvPr/>
        </p:nvGrpSpPr>
        <p:grpSpPr>
          <a:xfrm>
            <a:off x="5065789" y="2197075"/>
            <a:ext cx="3936879" cy="3515044"/>
            <a:chOff x="6996823" y="2080368"/>
            <a:chExt cx="4974679" cy="4441644"/>
          </a:xfrm>
        </p:grpSpPr>
        <p:pic>
          <p:nvPicPr>
            <p:cNvPr id="26" name="Google Shape;595;p26">
              <a:extLst>
                <a:ext uri="{FF2B5EF4-FFF2-40B4-BE49-F238E27FC236}">
                  <a16:creationId xmlns:a16="http://schemas.microsoft.com/office/drawing/2014/main" id="{D7BD1F12-A084-41FA-9EF2-F1835A19AAD6}"/>
                </a:ext>
              </a:extLst>
            </p:cNvPr>
            <p:cNvPicPr preferRelativeResize="0"/>
            <p:nvPr/>
          </p:nvPicPr>
          <p:blipFill rotWithShape="1">
            <a:blip r:embed="rId4">
              <a:alphaModFix/>
            </a:blip>
            <a:srcRect/>
            <a:stretch/>
          </p:blipFill>
          <p:spPr>
            <a:xfrm>
              <a:off x="6996823" y="2080368"/>
              <a:ext cx="4974679" cy="3530319"/>
            </a:xfrm>
            <a:prstGeom prst="rect">
              <a:avLst/>
            </a:prstGeom>
            <a:noFill/>
            <a:ln>
              <a:noFill/>
            </a:ln>
          </p:spPr>
        </p:pic>
        <p:sp>
          <p:nvSpPr>
            <p:cNvPr id="27" name="テキスト ボックス 26">
              <a:extLst>
                <a:ext uri="{FF2B5EF4-FFF2-40B4-BE49-F238E27FC236}">
                  <a16:creationId xmlns:a16="http://schemas.microsoft.com/office/drawing/2014/main" id="{25F693D8-411B-4BDD-BDAC-876B07342AA9}"/>
                </a:ext>
              </a:extLst>
            </p:cNvPr>
            <p:cNvSpPr txBox="1"/>
            <p:nvPr/>
          </p:nvSpPr>
          <p:spPr>
            <a:xfrm>
              <a:off x="9776178" y="5705302"/>
              <a:ext cx="2021604" cy="816710"/>
            </a:xfrm>
            <a:prstGeom prst="rect">
              <a:avLst/>
            </a:prstGeom>
            <a:solidFill>
              <a:schemeClr val="bg1"/>
            </a:solidFill>
            <a:ln>
              <a:solidFill>
                <a:schemeClr val="bg1">
                  <a:lumMod val="50000"/>
                </a:schemeClr>
              </a:solidFill>
            </a:ln>
          </p:spPr>
          <p:txBody>
            <a:bodyPr wrap="square" rtlCol="0">
              <a:spAutoFit/>
            </a:bodyPr>
            <a:lstStyle/>
            <a:p>
              <a:r>
                <a:rPr lang="ja-JP" altLang="en-US" b="1" dirty="0">
                  <a:solidFill>
                    <a:srgbClr val="FF0000"/>
                  </a:solidFill>
                  <a:latin typeface="メイリオ" panose="020B0604030504040204" pitchFamily="50" charset="-128"/>
                  <a:ea typeface="メイリオ" panose="020B0604030504040204" pitchFamily="50" charset="-128"/>
                </a:rPr>
                <a:t>■</a:t>
              </a:r>
              <a:r>
                <a:rPr kumimoji="1" lang="ja-JP" altLang="en-US" b="1" dirty="0">
                  <a:solidFill>
                    <a:srgbClr val="FF0000"/>
                  </a:solidFill>
                  <a:latin typeface="メイリオ" panose="020B0604030504040204" pitchFamily="50" charset="-128"/>
                  <a:ea typeface="メイリオ" panose="020B0604030504040204" pitchFamily="50" charset="-128"/>
                </a:rPr>
                <a:t>　歩道あり</a:t>
              </a:r>
            </a:p>
            <a:p>
              <a:r>
                <a:rPr kumimoji="1" lang="ja-JP" altLang="en-US" b="1" dirty="0">
                  <a:solidFill>
                    <a:schemeClr val="accent1"/>
                  </a:solidFill>
                  <a:latin typeface="メイリオ" panose="020B0604030504040204" pitchFamily="50" charset="-128"/>
                  <a:ea typeface="メイリオ" panose="020B0604030504040204" pitchFamily="50" charset="-128"/>
                </a:rPr>
                <a:t>■　歩道なし</a:t>
              </a:r>
            </a:p>
          </p:txBody>
        </p:sp>
        <p:sp>
          <p:nvSpPr>
            <p:cNvPr id="28" name="テキスト ボックス 27">
              <a:extLst>
                <a:ext uri="{FF2B5EF4-FFF2-40B4-BE49-F238E27FC236}">
                  <a16:creationId xmlns:a16="http://schemas.microsoft.com/office/drawing/2014/main" id="{593DC1A3-1649-4A35-8D8A-942CDE3F8CCC}"/>
                </a:ext>
              </a:extLst>
            </p:cNvPr>
            <p:cNvSpPr txBox="1"/>
            <p:nvPr/>
          </p:nvSpPr>
          <p:spPr>
            <a:xfrm>
              <a:off x="7209041" y="5668475"/>
              <a:ext cx="2694414" cy="466692"/>
            </a:xfrm>
            <a:prstGeom prst="rect">
              <a:avLst/>
            </a:prstGeom>
            <a:solidFill>
              <a:schemeClr val="bg1"/>
            </a:solidFill>
            <a:ln>
              <a:noFill/>
            </a:ln>
          </p:spPr>
          <p:txBody>
            <a:bodyPr wrap="none" rtlCol="0">
              <a:spAutoFit/>
            </a:bodyPr>
            <a:lstStyle/>
            <a:p>
              <a:r>
                <a:rPr lang="ja-JP" altLang="en-US" dirty="0">
                  <a:latin typeface="メイリオ" panose="020B0604030504040204" pitchFamily="50" charset="-128"/>
                  <a:ea typeface="メイリオ" panose="020B0604030504040204" pitchFamily="50" charset="-128"/>
                </a:rPr>
                <a:t>例</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南部地区住宅地</a:t>
              </a:r>
              <a:endParaRPr kumimoji="1" lang="ja-JP" altLang="en-US" dirty="0">
                <a:latin typeface="メイリオ" panose="020B0604030504040204" pitchFamily="50" charset="-128"/>
                <a:ea typeface="メイリオ" panose="020B0604030504040204" pitchFamily="50" charset="-128"/>
              </a:endParaRPr>
            </a:p>
          </p:txBody>
        </p:sp>
      </p:grpSp>
      <p:sp>
        <p:nvSpPr>
          <p:cNvPr id="14" name="タイトル 1"/>
          <p:cNvSpPr txBox="1">
            <a:spLocks/>
          </p:cNvSpPr>
          <p:nvPr/>
        </p:nvSpPr>
        <p:spPr>
          <a:xfrm>
            <a:off x="-3437895" y="5854656"/>
            <a:ext cx="16019785" cy="1003344"/>
          </a:xfrm>
          <a:prstGeom prst="rect">
            <a:avLst/>
          </a:prstGeom>
          <a:solidFill>
            <a:schemeClr val="bg1">
              <a:lumMod val="5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4000" b="1" u="sng" dirty="0"/>
              <a:t>人対車</a:t>
            </a:r>
            <a:r>
              <a:rPr lang="ja-JP" altLang="en-US" sz="4000" b="1" dirty="0"/>
              <a:t>事故</a:t>
            </a:r>
            <a:r>
              <a:rPr lang="ja-JP" altLang="en-US" sz="4000" b="1" dirty="0">
                <a:solidFill>
                  <a:schemeClr val="tx1"/>
                </a:solidFill>
              </a:rPr>
              <a:t>が懸念される</a:t>
            </a:r>
          </a:p>
        </p:txBody>
      </p:sp>
    </p:spTree>
    <p:extLst>
      <p:ext uri="{BB962C8B-B14F-4D97-AF65-F5344CB8AC3E}">
        <p14:creationId xmlns:p14="http://schemas.microsoft.com/office/powerpoint/2010/main" val="425511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施策②</a:t>
            </a:r>
          </a:p>
        </p:txBody>
      </p:sp>
      <p:pic>
        <p:nvPicPr>
          <p:cNvPr id="5" name="図プレースホルダー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1" b="161"/>
          <a:stretch>
            <a:fillRect/>
          </a:stretch>
        </p:blipFill>
        <p:spPr/>
      </p:pic>
      <p:sp>
        <p:nvSpPr>
          <p:cNvPr id="30" name="タイトル 1"/>
          <p:cNvSpPr txBox="1">
            <a:spLocks/>
          </p:cNvSpPr>
          <p:nvPr/>
        </p:nvSpPr>
        <p:spPr>
          <a:xfrm>
            <a:off x="-1" y="5865249"/>
            <a:ext cx="9143999" cy="1003344"/>
          </a:xfrm>
          <a:prstGeom prst="rect">
            <a:avLst/>
          </a:prstGeom>
          <a:solidFill>
            <a:schemeClr val="bg1">
              <a:lumMod val="50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600" b="1" dirty="0"/>
              <a:t>安全なライドシェアのための環境整備</a:t>
            </a:r>
          </a:p>
        </p:txBody>
      </p:sp>
      <p:graphicFrame>
        <p:nvGraphicFramePr>
          <p:cNvPr id="3" name="図表 2"/>
          <p:cNvGraphicFramePr/>
          <p:nvPr/>
        </p:nvGraphicFramePr>
        <p:xfrm>
          <a:off x="860728" y="1536574"/>
          <a:ext cx="6828148" cy="40988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88053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施策②</a:t>
            </a:r>
            <a:endParaRPr kumimoji="1" lang="ja-JP" altLang="en-US" dirty="0"/>
          </a:p>
        </p:txBody>
      </p:sp>
      <p:pic>
        <p:nvPicPr>
          <p:cNvPr id="5" name="図プレースホルダー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1" b="411"/>
          <a:stretch>
            <a:fillRect/>
          </a:stretch>
        </p:blipFill>
        <p:spPr/>
      </p:pic>
      <p:grpSp>
        <p:nvGrpSpPr>
          <p:cNvPr id="4" name="グループ化 3">
            <a:extLst>
              <a:ext uri="{FF2B5EF4-FFF2-40B4-BE49-F238E27FC236}">
                <a16:creationId xmlns:a16="http://schemas.microsoft.com/office/drawing/2014/main" id="{FBD6F7FF-9693-4E5C-9558-48D651120946}"/>
              </a:ext>
            </a:extLst>
          </p:cNvPr>
          <p:cNvGrpSpPr/>
          <p:nvPr/>
        </p:nvGrpSpPr>
        <p:grpSpPr>
          <a:xfrm>
            <a:off x="5182853" y="1436414"/>
            <a:ext cx="3769954" cy="4351894"/>
            <a:chOff x="4572000" y="1536574"/>
            <a:chExt cx="4321743" cy="4988858"/>
          </a:xfrm>
        </p:grpSpPr>
        <p:pic>
          <p:nvPicPr>
            <p:cNvPr id="7" name="コンテンツ プレースホルダー 4">
              <a:extLst>
                <a:ext uri="{FF2B5EF4-FFF2-40B4-BE49-F238E27FC236}">
                  <a16:creationId xmlns:a16="http://schemas.microsoft.com/office/drawing/2014/main" id="{280289DD-763C-42CD-9AD1-E10FE38B65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5080" t="4472" r="1874" b="1152"/>
            <a:stretch/>
          </p:blipFill>
          <p:spPr>
            <a:xfrm>
              <a:off x="4572000" y="1536574"/>
              <a:ext cx="4321743" cy="4988858"/>
            </a:xfrm>
            <a:prstGeom prst="rect">
              <a:avLst/>
            </a:prstGeom>
          </p:spPr>
        </p:pic>
        <p:grpSp>
          <p:nvGrpSpPr>
            <p:cNvPr id="8" name="グループ化 7">
              <a:extLst>
                <a:ext uri="{FF2B5EF4-FFF2-40B4-BE49-F238E27FC236}">
                  <a16:creationId xmlns:a16="http://schemas.microsoft.com/office/drawing/2014/main" id="{F9D3737A-87C4-429E-B547-8A43771C344C}"/>
                </a:ext>
              </a:extLst>
            </p:cNvPr>
            <p:cNvGrpSpPr/>
            <p:nvPr/>
          </p:nvGrpSpPr>
          <p:grpSpPr>
            <a:xfrm>
              <a:off x="5657630" y="3110794"/>
              <a:ext cx="2344881" cy="2292142"/>
              <a:chOff x="6918539" y="2966415"/>
              <a:chExt cx="2344881" cy="2292142"/>
            </a:xfrm>
          </p:grpSpPr>
          <p:grpSp>
            <p:nvGrpSpPr>
              <p:cNvPr id="9" name="グループ化 8">
                <a:extLst>
                  <a:ext uri="{FF2B5EF4-FFF2-40B4-BE49-F238E27FC236}">
                    <a16:creationId xmlns:a16="http://schemas.microsoft.com/office/drawing/2014/main" id="{E8CD0084-DCB8-43E8-BEEA-EFFA1B109FAC}"/>
                  </a:ext>
                </a:extLst>
              </p:cNvPr>
              <p:cNvGrpSpPr/>
              <p:nvPr/>
            </p:nvGrpSpPr>
            <p:grpSpPr>
              <a:xfrm>
                <a:off x="6918539" y="2988946"/>
                <a:ext cx="1035589" cy="2142912"/>
                <a:chOff x="6918539" y="2988946"/>
                <a:chExt cx="1035589" cy="2142912"/>
              </a:xfrm>
            </p:grpSpPr>
            <p:sp>
              <p:nvSpPr>
                <p:cNvPr id="12" name="フリーフォーム 9">
                  <a:extLst>
                    <a:ext uri="{FF2B5EF4-FFF2-40B4-BE49-F238E27FC236}">
                      <a16:creationId xmlns:a16="http://schemas.microsoft.com/office/drawing/2014/main" id="{BFF9F1D5-004C-4568-9FBE-2800A738A970}"/>
                    </a:ext>
                  </a:extLst>
                </p:cNvPr>
                <p:cNvSpPr/>
                <p:nvPr/>
              </p:nvSpPr>
              <p:spPr>
                <a:xfrm>
                  <a:off x="7094081" y="3343274"/>
                  <a:ext cx="574179" cy="1464945"/>
                </a:xfrm>
                <a:custGeom>
                  <a:avLst/>
                  <a:gdLst>
                    <a:gd name="connsiteX0" fmla="*/ 60960 w 609600"/>
                    <a:gd name="connsiteY0" fmla="*/ 1501140 h 1501140"/>
                    <a:gd name="connsiteX1" fmla="*/ 60960 w 609600"/>
                    <a:gd name="connsiteY1" fmla="*/ 1196340 h 1501140"/>
                    <a:gd name="connsiteX2" fmla="*/ 45720 w 609600"/>
                    <a:gd name="connsiteY2" fmla="*/ 1150620 h 1501140"/>
                    <a:gd name="connsiteX3" fmla="*/ 38100 w 609600"/>
                    <a:gd name="connsiteY3" fmla="*/ 1066800 h 1501140"/>
                    <a:gd name="connsiteX4" fmla="*/ 22860 w 609600"/>
                    <a:gd name="connsiteY4" fmla="*/ 1043940 h 1501140"/>
                    <a:gd name="connsiteX5" fmla="*/ 15240 w 609600"/>
                    <a:gd name="connsiteY5" fmla="*/ 967740 h 1501140"/>
                    <a:gd name="connsiteX6" fmla="*/ 7620 w 609600"/>
                    <a:gd name="connsiteY6" fmla="*/ 937260 h 1501140"/>
                    <a:gd name="connsiteX7" fmla="*/ 0 w 609600"/>
                    <a:gd name="connsiteY7" fmla="*/ 891540 h 1501140"/>
                    <a:gd name="connsiteX8" fmla="*/ 15240 w 609600"/>
                    <a:gd name="connsiteY8" fmla="*/ 746760 h 1501140"/>
                    <a:gd name="connsiteX9" fmla="*/ 22860 w 609600"/>
                    <a:gd name="connsiteY9" fmla="*/ 723900 h 1501140"/>
                    <a:gd name="connsiteX10" fmla="*/ 38100 w 609600"/>
                    <a:gd name="connsiteY10" fmla="*/ 701040 h 1501140"/>
                    <a:gd name="connsiteX11" fmla="*/ 60960 w 609600"/>
                    <a:gd name="connsiteY11" fmla="*/ 655320 h 1501140"/>
                    <a:gd name="connsiteX12" fmla="*/ 91440 w 609600"/>
                    <a:gd name="connsiteY12" fmla="*/ 632460 h 1501140"/>
                    <a:gd name="connsiteX13" fmla="*/ 121920 w 609600"/>
                    <a:gd name="connsiteY13" fmla="*/ 586740 h 1501140"/>
                    <a:gd name="connsiteX14" fmla="*/ 190500 w 609600"/>
                    <a:gd name="connsiteY14" fmla="*/ 541020 h 1501140"/>
                    <a:gd name="connsiteX15" fmla="*/ 213360 w 609600"/>
                    <a:gd name="connsiteY15" fmla="*/ 525780 h 1501140"/>
                    <a:gd name="connsiteX16" fmla="*/ 236220 w 609600"/>
                    <a:gd name="connsiteY16" fmla="*/ 502920 h 1501140"/>
                    <a:gd name="connsiteX17" fmla="*/ 259080 w 609600"/>
                    <a:gd name="connsiteY17" fmla="*/ 487680 h 1501140"/>
                    <a:gd name="connsiteX18" fmla="*/ 304800 w 609600"/>
                    <a:gd name="connsiteY18" fmla="*/ 441960 h 1501140"/>
                    <a:gd name="connsiteX19" fmla="*/ 350520 w 609600"/>
                    <a:gd name="connsiteY19" fmla="*/ 403860 h 1501140"/>
                    <a:gd name="connsiteX20" fmla="*/ 373380 w 609600"/>
                    <a:gd name="connsiteY20" fmla="*/ 388620 h 1501140"/>
                    <a:gd name="connsiteX21" fmla="*/ 411480 w 609600"/>
                    <a:gd name="connsiteY21" fmla="*/ 358140 h 1501140"/>
                    <a:gd name="connsiteX22" fmla="*/ 426720 w 609600"/>
                    <a:gd name="connsiteY22" fmla="*/ 335280 h 1501140"/>
                    <a:gd name="connsiteX23" fmla="*/ 449580 w 609600"/>
                    <a:gd name="connsiteY23" fmla="*/ 312420 h 1501140"/>
                    <a:gd name="connsiteX24" fmla="*/ 487680 w 609600"/>
                    <a:gd name="connsiteY24" fmla="*/ 243840 h 1501140"/>
                    <a:gd name="connsiteX25" fmla="*/ 525780 w 609600"/>
                    <a:gd name="connsiteY25" fmla="*/ 198120 h 1501140"/>
                    <a:gd name="connsiteX26" fmla="*/ 556260 w 609600"/>
                    <a:gd name="connsiteY26" fmla="*/ 106680 h 1501140"/>
                    <a:gd name="connsiteX27" fmla="*/ 563880 w 609600"/>
                    <a:gd name="connsiteY27" fmla="*/ 83820 h 1501140"/>
                    <a:gd name="connsiteX28" fmla="*/ 571500 w 609600"/>
                    <a:gd name="connsiteY28" fmla="*/ 60960 h 1501140"/>
                    <a:gd name="connsiteX29" fmla="*/ 609600 w 609600"/>
                    <a:gd name="connsiteY29" fmla="*/ 0 h 1501140"/>
                    <a:gd name="connsiteX0" fmla="*/ 60960 w 609600"/>
                    <a:gd name="connsiteY0" fmla="*/ 1501140 h 1501140"/>
                    <a:gd name="connsiteX1" fmla="*/ 60960 w 609600"/>
                    <a:gd name="connsiteY1" fmla="*/ 1196340 h 1501140"/>
                    <a:gd name="connsiteX2" fmla="*/ 45720 w 609600"/>
                    <a:gd name="connsiteY2" fmla="*/ 1150620 h 1501140"/>
                    <a:gd name="connsiteX3" fmla="*/ 38100 w 609600"/>
                    <a:gd name="connsiteY3" fmla="*/ 1066800 h 1501140"/>
                    <a:gd name="connsiteX4" fmla="*/ 22860 w 609600"/>
                    <a:gd name="connsiteY4" fmla="*/ 1043940 h 1501140"/>
                    <a:gd name="connsiteX5" fmla="*/ 15240 w 609600"/>
                    <a:gd name="connsiteY5" fmla="*/ 967740 h 1501140"/>
                    <a:gd name="connsiteX6" fmla="*/ 7620 w 609600"/>
                    <a:gd name="connsiteY6" fmla="*/ 937260 h 1501140"/>
                    <a:gd name="connsiteX7" fmla="*/ 0 w 609600"/>
                    <a:gd name="connsiteY7" fmla="*/ 891540 h 1501140"/>
                    <a:gd name="connsiteX8" fmla="*/ 59690 w 609600"/>
                    <a:gd name="connsiteY8" fmla="*/ 772160 h 1501140"/>
                    <a:gd name="connsiteX9" fmla="*/ 22860 w 609600"/>
                    <a:gd name="connsiteY9" fmla="*/ 723900 h 1501140"/>
                    <a:gd name="connsiteX10" fmla="*/ 38100 w 609600"/>
                    <a:gd name="connsiteY10" fmla="*/ 701040 h 1501140"/>
                    <a:gd name="connsiteX11" fmla="*/ 60960 w 609600"/>
                    <a:gd name="connsiteY11" fmla="*/ 655320 h 1501140"/>
                    <a:gd name="connsiteX12" fmla="*/ 91440 w 609600"/>
                    <a:gd name="connsiteY12" fmla="*/ 632460 h 1501140"/>
                    <a:gd name="connsiteX13" fmla="*/ 121920 w 609600"/>
                    <a:gd name="connsiteY13" fmla="*/ 586740 h 1501140"/>
                    <a:gd name="connsiteX14" fmla="*/ 190500 w 609600"/>
                    <a:gd name="connsiteY14" fmla="*/ 541020 h 1501140"/>
                    <a:gd name="connsiteX15" fmla="*/ 213360 w 609600"/>
                    <a:gd name="connsiteY15" fmla="*/ 525780 h 1501140"/>
                    <a:gd name="connsiteX16" fmla="*/ 236220 w 609600"/>
                    <a:gd name="connsiteY16" fmla="*/ 502920 h 1501140"/>
                    <a:gd name="connsiteX17" fmla="*/ 259080 w 609600"/>
                    <a:gd name="connsiteY17" fmla="*/ 487680 h 1501140"/>
                    <a:gd name="connsiteX18" fmla="*/ 304800 w 609600"/>
                    <a:gd name="connsiteY18" fmla="*/ 441960 h 1501140"/>
                    <a:gd name="connsiteX19" fmla="*/ 350520 w 609600"/>
                    <a:gd name="connsiteY19" fmla="*/ 403860 h 1501140"/>
                    <a:gd name="connsiteX20" fmla="*/ 373380 w 609600"/>
                    <a:gd name="connsiteY20" fmla="*/ 388620 h 1501140"/>
                    <a:gd name="connsiteX21" fmla="*/ 411480 w 609600"/>
                    <a:gd name="connsiteY21" fmla="*/ 358140 h 1501140"/>
                    <a:gd name="connsiteX22" fmla="*/ 426720 w 609600"/>
                    <a:gd name="connsiteY22" fmla="*/ 335280 h 1501140"/>
                    <a:gd name="connsiteX23" fmla="*/ 449580 w 609600"/>
                    <a:gd name="connsiteY23" fmla="*/ 312420 h 1501140"/>
                    <a:gd name="connsiteX24" fmla="*/ 487680 w 609600"/>
                    <a:gd name="connsiteY24" fmla="*/ 243840 h 1501140"/>
                    <a:gd name="connsiteX25" fmla="*/ 525780 w 609600"/>
                    <a:gd name="connsiteY25" fmla="*/ 198120 h 1501140"/>
                    <a:gd name="connsiteX26" fmla="*/ 556260 w 609600"/>
                    <a:gd name="connsiteY26" fmla="*/ 106680 h 1501140"/>
                    <a:gd name="connsiteX27" fmla="*/ 563880 w 609600"/>
                    <a:gd name="connsiteY27" fmla="*/ 83820 h 1501140"/>
                    <a:gd name="connsiteX28" fmla="*/ 571500 w 609600"/>
                    <a:gd name="connsiteY28" fmla="*/ 60960 h 1501140"/>
                    <a:gd name="connsiteX29" fmla="*/ 609600 w 609600"/>
                    <a:gd name="connsiteY29" fmla="*/ 0 h 1501140"/>
                    <a:gd name="connsiteX0" fmla="*/ 60960 w 609600"/>
                    <a:gd name="connsiteY0" fmla="*/ 1501140 h 1501140"/>
                    <a:gd name="connsiteX1" fmla="*/ 60960 w 609600"/>
                    <a:gd name="connsiteY1" fmla="*/ 1196340 h 1501140"/>
                    <a:gd name="connsiteX2" fmla="*/ 45720 w 609600"/>
                    <a:gd name="connsiteY2" fmla="*/ 1150620 h 1501140"/>
                    <a:gd name="connsiteX3" fmla="*/ 38100 w 609600"/>
                    <a:gd name="connsiteY3" fmla="*/ 1066800 h 1501140"/>
                    <a:gd name="connsiteX4" fmla="*/ 22860 w 609600"/>
                    <a:gd name="connsiteY4" fmla="*/ 1043940 h 1501140"/>
                    <a:gd name="connsiteX5" fmla="*/ 15240 w 609600"/>
                    <a:gd name="connsiteY5" fmla="*/ 967740 h 1501140"/>
                    <a:gd name="connsiteX6" fmla="*/ 7620 w 609600"/>
                    <a:gd name="connsiteY6" fmla="*/ 937260 h 1501140"/>
                    <a:gd name="connsiteX7" fmla="*/ 0 w 609600"/>
                    <a:gd name="connsiteY7" fmla="*/ 891540 h 1501140"/>
                    <a:gd name="connsiteX8" fmla="*/ 22860 w 609600"/>
                    <a:gd name="connsiteY8" fmla="*/ 723900 h 1501140"/>
                    <a:gd name="connsiteX9" fmla="*/ 38100 w 609600"/>
                    <a:gd name="connsiteY9" fmla="*/ 701040 h 1501140"/>
                    <a:gd name="connsiteX10" fmla="*/ 60960 w 609600"/>
                    <a:gd name="connsiteY10" fmla="*/ 655320 h 1501140"/>
                    <a:gd name="connsiteX11" fmla="*/ 91440 w 609600"/>
                    <a:gd name="connsiteY11" fmla="*/ 632460 h 1501140"/>
                    <a:gd name="connsiteX12" fmla="*/ 121920 w 609600"/>
                    <a:gd name="connsiteY12" fmla="*/ 586740 h 1501140"/>
                    <a:gd name="connsiteX13" fmla="*/ 190500 w 609600"/>
                    <a:gd name="connsiteY13" fmla="*/ 541020 h 1501140"/>
                    <a:gd name="connsiteX14" fmla="*/ 213360 w 609600"/>
                    <a:gd name="connsiteY14" fmla="*/ 525780 h 1501140"/>
                    <a:gd name="connsiteX15" fmla="*/ 236220 w 609600"/>
                    <a:gd name="connsiteY15" fmla="*/ 502920 h 1501140"/>
                    <a:gd name="connsiteX16" fmla="*/ 259080 w 609600"/>
                    <a:gd name="connsiteY16" fmla="*/ 487680 h 1501140"/>
                    <a:gd name="connsiteX17" fmla="*/ 304800 w 609600"/>
                    <a:gd name="connsiteY17" fmla="*/ 441960 h 1501140"/>
                    <a:gd name="connsiteX18" fmla="*/ 350520 w 609600"/>
                    <a:gd name="connsiteY18" fmla="*/ 403860 h 1501140"/>
                    <a:gd name="connsiteX19" fmla="*/ 373380 w 609600"/>
                    <a:gd name="connsiteY19" fmla="*/ 388620 h 1501140"/>
                    <a:gd name="connsiteX20" fmla="*/ 411480 w 609600"/>
                    <a:gd name="connsiteY20" fmla="*/ 358140 h 1501140"/>
                    <a:gd name="connsiteX21" fmla="*/ 426720 w 609600"/>
                    <a:gd name="connsiteY21" fmla="*/ 335280 h 1501140"/>
                    <a:gd name="connsiteX22" fmla="*/ 449580 w 609600"/>
                    <a:gd name="connsiteY22" fmla="*/ 312420 h 1501140"/>
                    <a:gd name="connsiteX23" fmla="*/ 487680 w 609600"/>
                    <a:gd name="connsiteY23" fmla="*/ 243840 h 1501140"/>
                    <a:gd name="connsiteX24" fmla="*/ 525780 w 609600"/>
                    <a:gd name="connsiteY24" fmla="*/ 198120 h 1501140"/>
                    <a:gd name="connsiteX25" fmla="*/ 556260 w 609600"/>
                    <a:gd name="connsiteY25" fmla="*/ 106680 h 1501140"/>
                    <a:gd name="connsiteX26" fmla="*/ 563880 w 609600"/>
                    <a:gd name="connsiteY26" fmla="*/ 83820 h 1501140"/>
                    <a:gd name="connsiteX27" fmla="*/ 571500 w 609600"/>
                    <a:gd name="connsiteY27" fmla="*/ 60960 h 1501140"/>
                    <a:gd name="connsiteX28" fmla="*/ 609600 w 609600"/>
                    <a:gd name="connsiteY28" fmla="*/ 0 h 1501140"/>
                    <a:gd name="connsiteX0" fmla="*/ 60960 w 609600"/>
                    <a:gd name="connsiteY0" fmla="*/ 1501140 h 1501140"/>
                    <a:gd name="connsiteX1" fmla="*/ 60960 w 609600"/>
                    <a:gd name="connsiteY1" fmla="*/ 1196340 h 1501140"/>
                    <a:gd name="connsiteX2" fmla="*/ 45720 w 609600"/>
                    <a:gd name="connsiteY2" fmla="*/ 1150620 h 1501140"/>
                    <a:gd name="connsiteX3" fmla="*/ 38100 w 609600"/>
                    <a:gd name="connsiteY3" fmla="*/ 1066800 h 1501140"/>
                    <a:gd name="connsiteX4" fmla="*/ 22860 w 609600"/>
                    <a:gd name="connsiteY4" fmla="*/ 1043940 h 1501140"/>
                    <a:gd name="connsiteX5" fmla="*/ 15240 w 609600"/>
                    <a:gd name="connsiteY5" fmla="*/ 967740 h 1501140"/>
                    <a:gd name="connsiteX6" fmla="*/ 7620 w 609600"/>
                    <a:gd name="connsiteY6" fmla="*/ 937260 h 1501140"/>
                    <a:gd name="connsiteX7" fmla="*/ 0 w 609600"/>
                    <a:gd name="connsiteY7" fmla="*/ 891540 h 1501140"/>
                    <a:gd name="connsiteX8" fmla="*/ 22860 w 609600"/>
                    <a:gd name="connsiteY8" fmla="*/ 723900 h 1501140"/>
                    <a:gd name="connsiteX9" fmla="*/ 60960 w 609600"/>
                    <a:gd name="connsiteY9" fmla="*/ 655320 h 1501140"/>
                    <a:gd name="connsiteX10" fmla="*/ 91440 w 609600"/>
                    <a:gd name="connsiteY10" fmla="*/ 632460 h 1501140"/>
                    <a:gd name="connsiteX11" fmla="*/ 121920 w 609600"/>
                    <a:gd name="connsiteY11" fmla="*/ 586740 h 1501140"/>
                    <a:gd name="connsiteX12" fmla="*/ 190500 w 609600"/>
                    <a:gd name="connsiteY12" fmla="*/ 541020 h 1501140"/>
                    <a:gd name="connsiteX13" fmla="*/ 213360 w 609600"/>
                    <a:gd name="connsiteY13" fmla="*/ 525780 h 1501140"/>
                    <a:gd name="connsiteX14" fmla="*/ 236220 w 609600"/>
                    <a:gd name="connsiteY14" fmla="*/ 502920 h 1501140"/>
                    <a:gd name="connsiteX15" fmla="*/ 259080 w 609600"/>
                    <a:gd name="connsiteY15" fmla="*/ 487680 h 1501140"/>
                    <a:gd name="connsiteX16" fmla="*/ 304800 w 609600"/>
                    <a:gd name="connsiteY16" fmla="*/ 441960 h 1501140"/>
                    <a:gd name="connsiteX17" fmla="*/ 350520 w 609600"/>
                    <a:gd name="connsiteY17" fmla="*/ 403860 h 1501140"/>
                    <a:gd name="connsiteX18" fmla="*/ 373380 w 609600"/>
                    <a:gd name="connsiteY18" fmla="*/ 388620 h 1501140"/>
                    <a:gd name="connsiteX19" fmla="*/ 411480 w 609600"/>
                    <a:gd name="connsiteY19" fmla="*/ 358140 h 1501140"/>
                    <a:gd name="connsiteX20" fmla="*/ 426720 w 609600"/>
                    <a:gd name="connsiteY20" fmla="*/ 335280 h 1501140"/>
                    <a:gd name="connsiteX21" fmla="*/ 449580 w 609600"/>
                    <a:gd name="connsiteY21" fmla="*/ 312420 h 1501140"/>
                    <a:gd name="connsiteX22" fmla="*/ 487680 w 609600"/>
                    <a:gd name="connsiteY22" fmla="*/ 243840 h 1501140"/>
                    <a:gd name="connsiteX23" fmla="*/ 525780 w 609600"/>
                    <a:gd name="connsiteY23" fmla="*/ 198120 h 1501140"/>
                    <a:gd name="connsiteX24" fmla="*/ 556260 w 609600"/>
                    <a:gd name="connsiteY24" fmla="*/ 106680 h 1501140"/>
                    <a:gd name="connsiteX25" fmla="*/ 563880 w 609600"/>
                    <a:gd name="connsiteY25" fmla="*/ 83820 h 1501140"/>
                    <a:gd name="connsiteX26" fmla="*/ 571500 w 609600"/>
                    <a:gd name="connsiteY26" fmla="*/ 60960 h 1501140"/>
                    <a:gd name="connsiteX27" fmla="*/ 609600 w 609600"/>
                    <a:gd name="connsiteY27" fmla="*/ 0 h 1501140"/>
                    <a:gd name="connsiteX0" fmla="*/ 60960 w 609600"/>
                    <a:gd name="connsiteY0" fmla="*/ 1501140 h 1501140"/>
                    <a:gd name="connsiteX1" fmla="*/ 60960 w 609600"/>
                    <a:gd name="connsiteY1" fmla="*/ 1196340 h 1501140"/>
                    <a:gd name="connsiteX2" fmla="*/ 45720 w 609600"/>
                    <a:gd name="connsiteY2" fmla="*/ 1150620 h 1501140"/>
                    <a:gd name="connsiteX3" fmla="*/ 38100 w 609600"/>
                    <a:gd name="connsiteY3" fmla="*/ 1066800 h 1501140"/>
                    <a:gd name="connsiteX4" fmla="*/ 22860 w 609600"/>
                    <a:gd name="connsiteY4" fmla="*/ 1043940 h 1501140"/>
                    <a:gd name="connsiteX5" fmla="*/ 15240 w 609600"/>
                    <a:gd name="connsiteY5" fmla="*/ 967740 h 1501140"/>
                    <a:gd name="connsiteX6" fmla="*/ 7620 w 609600"/>
                    <a:gd name="connsiteY6" fmla="*/ 937260 h 1501140"/>
                    <a:gd name="connsiteX7" fmla="*/ 0 w 609600"/>
                    <a:gd name="connsiteY7" fmla="*/ 891540 h 1501140"/>
                    <a:gd name="connsiteX8" fmla="*/ 32385 w 609600"/>
                    <a:gd name="connsiteY8" fmla="*/ 787400 h 1501140"/>
                    <a:gd name="connsiteX9" fmla="*/ 60960 w 609600"/>
                    <a:gd name="connsiteY9" fmla="*/ 655320 h 1501140"/>
                    <a:gd name="connsiteX10" fmla="*/ 91440 w 609600"/>
                    <a:gd name="connsiteY10" fmla="*/ 632460 h 1501140"/>
                    <a:gd name="connsiteX11" fmla="*/ 121920 w 609600"/>
                    <a:gd name="connsiteY11" fmla="*/ 586740 h 1501140"/>
                    <a:gd name="connsiteX12" fmla="*/ 190500 w 609600"/>
                    <a:gd name="connsiteY12" fmla="*/ 541020 h 1501140"/>
                    <a:gd name="connsiteX13" fmla="*/ 213360 w 609600"/>
                    <a:gd name="connsiteY13" fmla="*/ 525780 h 1501140"/>
                    <a:gd name="connsiteX14" fmla="*/ 236220 w 609600"/>
                    <a:gd name="connsiteY14" fmla="*/ 502920 h 1501140"/>
                    <a:gd name="connsiteX15" fmla="*/ 259080 w 609600"/>
                    <a:gd name="connsiteY15" fmla="*/ 487680 h 1501140"/>
                    <a:gd name="connsiteX16" fmla="*/ 304800 w 609600"/>
                    <a:gd name="connsiteY16" fmla="*/ 441960 h 1501140"/>
                    <a:gd name="connsiteX17" fmla="*/ 350520 w 609600"/>
                    <a:gd name="connsiteY17" fmla="*/ 403860 h 1501140"/>
                    <a:gd name="connsiteX18" fmla="*/ 373380 w 609600"/>
                    <a:gd name="connsiteY18" fmla="*/ 388620 h 1501140"/>
                    <a:gd name="connsiteX19" fmla="*/ 411480 w 609600"/>
                    <a:gd name="connsiteY19" fmla="*/ 358140 h 1501140"/>
                    <a:gd name="connsiteX20" fmla="*/ 426720 w 609600"/>
                    <a:gd name="connsiteY20" fmla="*/ 335280 h 1501140"/>
                    <a:gd name="connsiteX21" fmla="*/ 449580 w 609600"/>
                    <a:gd name="connsiteY21" fmla="*/ 312420 h 1501140"/>
                    <a:gd name="connsiteX22" fmla="*/ 487680 w 609600"/>
                    <a:gd name="connsiteY22" fmla="*/ 243840 h 1501140"/>
                    <a:gd name="connsiteX23" fmla="*/ 525780 w 609600"/>
                    <a:gd name="connsiteY23" fmla="*/ 198120 h 1501140"/>
                    <a:gd name="connsiteX24" fmla="*/ 556260 w 609600"/>
                    <a:gd name="connsiteY24" fmla="*/ 106680 h 1501140"/>
                    <a:gd name="connsiteX25" fmla="*/ 563880 w 609600"/>
                    <a:gd name="connsiteY25" fmla="*/ 83820 h 1501140"/>
                    <a:gd name="connsiteX26" fmla="*/ 571500 w 609600"/>
                    <a:gd name="connsiteY26" fmla="*/ 60960 h 1501140"/>
                    <a:gd name="connsiteX27" fmla="*/ 609600 w 609600"/>
                    <a:gd name="connsiteY27" fmla="*/ 0 h 1501140"/>
                    <a:gd name="connsiteX0" fmla="*/ 60960 w 609600"/>
                    <a:gd name="connsiteY0" fmla="*/ 1501140 h 1501140"/>
                    <a:gd name="connsiteX1" fmla="*/ 60960 w 609600"/>
                    <a:gd name="connsiteY1" fmla="*/ 1196340 h 1501140"/>
                    <a:gd name="connsiteX2" fmla="*/ 45720 w 609600"/>
                    <a:gd name="connsiteY2" fmla="*/ 1150620 h 1501140"/>
                    <a:gd name="connsiteX3" fmla="*/ 38100 w 609600"/>
                    <a:gd name="connsiteY3" fmla="*/ 1066800 h 1501140"/>
                    <a:gd name="connsiteX4" fmla="*/ 22860 w 609600"/>
                    <a:gd name="connsiteY4" fmla="*/ 1043940 h 1501140"/>
                    <a:gd name="connsiteX5" fmla="*/ 15240 w 609600"/>
                    <a:gd name="connsiteY5" fmla="*/ 967740 h 1501140"/>
                    <a:gd name="connsiteX6" fmla="*/ 7620 w 609600"/>
                    <a:gd name="connsiteY6" fmla="*/ 937260 h 1501140"/>
                    <a:gd name="connsiteX7" fmla="*/ 0 w 609600"/>
                    <a:gd name="connsiteY7" fmla="*/ 891540 h 1501140"/>
                    <a:gd name="connsiteX8" fmla="*/ 32385 w 609600"/>
                    <a:gd name="connsiteY8" fmla="*/ 787400 h 1501140"/>
                    <a:gd name="connsiteX9" fmla="*/ 89535 w 609600"/>
                    <a:gd name="connsiteY9" fmla="*/ 706120 h 1501140"/>
                    <a:gd name="connsiteX10" fmla="*/ 91440 w 609600"/>
                    <a:gd name="connsiteY10" fmla="*/ 632460 h 1501140"/>
                    <a:gd name="connsiteX11" fmla="*/ 121920 w 609600"/>
                    <a:gd name="connsiteY11" fmla="*/ 586740 h 1501140"/>
                    <a:gd name="connsiteX12" fmla="*/ 190500 w 609600"/>
                    <a:gd name="connsiteY12" fmla="*/ 541020 h 1501140"/>
                    <a:gd name="connsiteX13" fmla="*/ 213360 w 609600"/>
                    <a:gd name="connsiteY13" fmla="*/ 525780 h 1501140"/>
                    <a:gd name="connsiteX14" fmla="*/ 236220 w 609600"/>
                    <a:gd name="connsiteY14" fmla="*/ 502920 h 1501140"/>
                    <a:gd name="connsiteX15" fmla="*/ 259080 w 609600"/>
                    <a:gd name="connsiteY15" fmla="*/ 487680 h 1501140"/>
                    <a:gd name="connsiteX16" fmla="*/ 304800 w 609600"/>
                    <a:gd name="connsiteY16" fmla="*/ 441960 h 1501140"/>
                    <a:gd name="connsiteX17" fmla="*/ 350520 w 609600"/>
                    <a:gd name="connsiteY17" fmla="*/ 403860 h 1501140"/>
                    <a:gd name="connsiteX18" fmla="*/ 373380 w 609600"/>
                    <a:gd name="connsiteY18" fmla="*/ 388620 h 1501140"/>
                    <a:gd name="connsiteX19" fmla="*/ 411480 w 609600"/>
                    <a:gd name="connsiteY19" fmla="*/ 358140 h 1501140"/>
                    <a:gd name="connsiteX20" fmla="*/ 426720 w 609600"/>
                    <a:gd name="connsiteY20" fmla="*/ 335280 h 1501140"/>
                    <a:gd name="connsiteX21" fmla="*/ 449580 w 609600"/>
                    <a:gd name="connsiteY21" fmla="*/ 312420 h 1501140"/>
                    <a:gd name="connsiteX22" fmla="*/ 487680 w 609600"/>
                    <a:gd name="connsiteY22" fmla="*/ 243840 h 1501140"/>
                    <a:gd name="connsiteX23" fmla="*/ 525780 w 609600"/>
                    <a:gd name="connsiteY23" fmla="*/ 198120 h 1501140"/>
                    <a:gd name="connsiteX24" fmla="*/ 556260 w 609600"/>
                    <a:gd name="connsiteY24" fmla="*/ 106680 h 1501140"/>
                    <a:gd name="connsiteX25" fmla="*/ 563880 w 609600"/>
                    <a:gd name="connsiteY25" fmla="*/ 83820 h 1501140"/>
                    <a:gd name="connsiteX26" fmla="*/ 571500 w 609600"/>
                    <a:gd name="connsiteY26" fmla="*/ 60960 h 1501140"/>
                    <a:gd name="connsiteX27" fmla="*/ 609600 w 609600"/>
                    <a:gd name="connsiteY27" fmla="*/ 0 h 1501140"/>
                    <a:gd name="connsiteX0" fmla="*/ 60960 w 609600"/>
                    <a:gd name="connsiteY0" fmla="*/ 1501140 h 1501140"/>
                    <a:gd name="connsiteX1" fmla="*/ 60960 w 609600"/>
                    <a:gd name="connsiteY1" fmla="*/ 1196340 h 1501140"/>
                    <a:gd name="connsiteX2" fmla="*/ 45720 w 609600"/>
                    <a:gd name="connsiteY2" fmla="*/ 1150620 h 1501140"/>
                    <a:gd name="connsiteX3" fmla="*/ 38100 w 609600"/>
                    <a:gd name="connsiteY3" fmla="*/ 1066800 h 1501140"/>
                    <a:gd name="connsiteX4" fmla="*/ 22860 w 609600"/>
                    <a:gd name="connsiteY4" fmla="*/ 1043940 h 1501140"/>
                    <a:gd name="connsiteX5" fmla="*/ 15240 w 609600"/>
                    <a:gd name="connsiteY5" fmla="*/ 967740 h 1501140"/>
                    <a:gd name="connsiteX6" fmla="*/ 7620 w 609600"/>
                    <a:gd name="connsiteY6" fmla="*/ 937260 h 1501140"/>
                    <a:gd name="connsiteX7" fmla="*/ 0 w 609600"/>
                    <a:gd name="connsiteY7" fmla="*/ 891540 h 1501140"/>
                    <a:gd name="connsiteX8" fmla="*/ 32385 w 609600"/>
                    <a:gd name="connsiteY8" fmla="*/ 787400 h 1501140"/>
                    <a:gd name="connsiteX9" fmla="*/ 89535 w 609600"/>
                    <a:gd name="connsiteY9" fmla="*/ 706120 h 1501140"/>
                    <a:gd name="connsiteX10" fmla="*/ 121920 w 609600"/>
                    <a:gd name="connsiteY10" fmla="*/ 586740 h 1501140"/>
                    <a:gd name="connsiteX11" fmla="*/ 190500 w 609600"/>
                    <a:gd name="connsiteY11" fmla="*/ 541020 h 1501140"/>
                    <a:gd name="connsiteX12" fmla="*/ 213360 w 609600"/>
                    <a:gd name="connsiteY12" fmla="*/ 525780 h 1501140"/>
                    <a:gd name="connsiteX13" fmla="*/ 236220 w 609600"/>
                    <a:gd name="connsiteY13" fmla="*/ 502920 h 1501140"/>
                    <a:gd name="connsiteX14" fmla="*/ 259080 w 609600"/>
                    <a:gd name="connsiteY14" fmla="*/ 487680 h 1501140"/>
                    <a:gd name="connsiteX15" fmla="*/ 304800 w 609600"/>
                    <a:gd name="connsiteY15" fmla="*/ 441960 h 1501140"/>
                    <a:gd name="connsiteX16" fmla="*/ 350520 w 609600"/>
                    <a:gd name="connsiteY16" fmla="*/ 403860 h 1501140"/>
                    <a:gd name="connsiteX17" fmla="*/ 373380 w 609600"/>
                    <a:gd name="connsiteY17" fmla="*/ 388620 h 1501140"/>
                    <a:gd name="connsiteX18" fmla="*/ 411480 w 609600"/>
                    <a:gd name="connsiteY18" fmla="*/ 358140 h 1501140"/>
                    <a:gd name="connsiteX19" fmla="*/ 426720 w 609600"/>
                    <a:gd name="connsiteY19" fmla="*/ 335280 h 1501140"/>
                    <a:gd name="connsiteX20" fmla="*/ 449580 w 609600"/>
                    <a:gd name="connsiteY20" fmla="*/ 312420 h 1501140"/>
                    <a:gd name="connsiteX21" fmla="*/ 487680 w 609600"/>
                    <a:gd name="connsiteY21" fmla="*/ 243840 h 1501140"/>
                    <a:gd name="connsiteX22" fmla="*/ 525780 w 609600"/>
                    <a:gd name="connsiteY22" fmla="*/ 198120 h 1501140"/>
                    <a:gd name="connsiteX23" fmla="*/ 556260 w 609600"/>
                    <a:gd name="connsiteY23" fmla="*/ 106680 h 1501140"/>
                    <a:gd name="connsiteX24" fmla="*/ 563880 w 609600"/>
                    <a:gd name="connsiteY24" fmla="*/ 83820 h 1501140"/>
                    <a:gd name="connsiteX25" fmla="*/ 571500 w 609600"/>
                    <a:gd name="connsiteY25" fmla="*/ 60960 h 1501140"/>
                    <a:gd name="connsiteX26" fmla="*/ 609600 w 609600"/>
                    <a:gd name="connsiteY26" fmla="*/ 0 h 1501140"/>
                    <a:gd name="connsiteX0" fmla="*/ 60960 w 609600"/>
                    <a:gd name="connsiteY0" fmla="*/ 1501140 h 1501140"/>
                    <a:gd name="connsiteX1" fmla="*/ 60960 w 609600"/>
                    <a:gd name="connsiteY1" fmla="*/ 1196340 h 1501140"/>
                    <a:gd name="connsiteX2" fmla="*/ 45720 w 609600"/>
                    <a:gd name="connsiteY2" fmla="*/ 1150620 h 1501140"/>
                    <a:gd name="connsiteX3" fmla="*/ 38100 w 609600"/>
                    <a:gd name="connsiteY3" fmla="*/ 1066800 h 1501140"/>
                    <a:gd name="connsiteX4" fmla="*/ 22860 w 609600"/>
                    <a:gd name="connsiteY4" fmla="*/ 1043940 h 1501140"/>
                    <a:gd name="connsiteX5" fmla="*/ 15240 w 609600"/>
                    <a:gd name="connsiteY5" fmla="*/ 967740 h 1501140"/>
                    <a:gd name="connsiteX6" fmla="*/ 7620 w 609600"/>
                    <a:gd name="connsiteY6" fmla="*/ 937260 h 1501140"/>
                    <a:gd name="connsiteX7" fmla="*/ 0 w 609600"/>
                    <a:gd name="connsiteY7" fmla="*/ 891540 h 1501140"/>
                    <a:gd name="connsiteX8" fmla="*/ 32385 w 609600"/>
                    <a:gd name="connsiteY8" fmla="*/ 787400 h 1501140"/>
                    <a:gd name="connsiteX9" fmla="*/ 89535 w 609600"/>
                    <a:gd name="connsiteY9" fmla="*/ 706120 h 1501140"/>
                    <a:gd name="connsiteX10" fmla="*/ 115570 w 609600"/>
                    <a:gd name="connsiteY10" fmla="*/ 605790 h 1501140"/>
                    <a:gd name="connsiteX11" fmla="*/ 190500 w 609600"/>
                    <a:gd name="connsiteY11" fmla="*/ 541020 h 1501140"/>
                    <a:gd name="connsiteX12" fmla="*/ 213360 w 609600"/>
                    <a:gd name="connsiteY12" fmla="*/ 525780 h 1501140"/>
                    <a:gd name="connsiteX13" fmla="*/ 236220 w 609600"/>
                    <a:gd name="connsiteY13" fmla="*/ 502920 h 1501140"/>
                    <a:gd name="connsiteX14" fmla="*/ 259080 w 609600"/>
                    <a:gd name="connsiteY14" fmla="*/ 487680 h 1501140"/>
                    <a:gd name="connsiteX15" fmla="*/ 304800 w 609600"/>
                    <a:gd name="connsiteY15" fmla="*/ 441960 h 1501140"/>
                    <a:gd name="connsiteX16" fmla="*/ 350520 w 609600"/>
                    <a:gd name="connsiteY16" fmla="*/ 403860 h 1501140"/>
                    <a:gd name="connsiteX17" fmla="*/ 373380 w 609600"/>
                    <a:gd name="connsiteY17" fmla="*/ 388620 h 1501140"/>
                    <a:gd name="connsiteX18" fmla="*/ 411480 w 609600"/>
                    <a:gd name="connsiteY18" fmla="*/ 358140 h 1501140"/>
                    <a:gd name="connsiteX19" fmla="*/ 426720 w 609600"/>
                    <a:gd name="connsiteY19" fmla="*/ 335280 h 1501140"/>
                    <a:gd name="connsiteX20" fmla="*/ 449580 w 609600"/>
                    <a:gd name="connsiteY20" fmla="*/ 312420 h 1501140"/>
                    <a:gd name="connsiteX21" fmla="*/ 487680 w 609600"/>
                    <a:gd name="connsiteY21" fmla="*/ 243840 h 1501140"/>
                    <a:gd name="connsiteX22" fmla="*/ 525780 w 609600"/>
                    <a:gd name="connsiteY22" fmla="*/ 198120 h 1501140"/>
                    <a:gd name="connsiteX23" fmla="*/ 556260 w 609600"/>
                    <a:gd name="connsiteY23" fmla="*/ 106680 h 1501140"/>
                    <a:gd name="connsiteX24" fmla="*/ 563880 w 609600"/>
                    <a:gd name="connsiteY24" fmla="*/ 83820 h 1501140"/>
                    <a:gd name="connsiteX25" fmla="*/ 571500 w 609600"/>
                    <a:gd name="connsiteY25" fmla="*/ 60960 h 1501140"/>
                    <a:gd name="connsiteX26" fmla="*/ 609600 w 609600"/>
                    <a:gd name="connsiteY26" fmla="*/ 0 h 1501140"/>
                    <a:gd name="connsiteX0" fmla="*/ 60960 w 609600"/>
                    <a:gd name="connsiteY0" fmla="*/ 1501140 h 1501140"/>
                    <a:gd name="connsiteX1" fmla="*/ 60960 w 609600"/>
                    <a:gd name="connsiteY1" fmla="*/ 1196340 h 1501140"/>
                    <a:gd name="connsiteX2" fmla="*/ 45720 w 609600"/>
                    <a:gd name="connsiteY2" fmla="*/ 1150620 h 1501140"/>
                    <a:gd name="connsiteX3" fmla="*/ 38100 w 609600"/>
                    <a:gd name="connsiteY3" fmla="*/ 1066800 h 1501140"/>
                    <a:gd name="connsiteX4" fmla="*/ 22860 w 609600"/>
                    <a:gd name="connsiteY4" fmla="*/ 1043940 h 1501140"/>
                    <a:gd name="connsiteX5" fmla="*/ 15240 w 609600"/>
                    <a:gd name="connsiteY5" fmla="*/ 967740 h 1501140"/>
                    <a:gd name="connsiteX6" fmla="*/ 7620 w 609600"/>
                    <a:gd name="connsiteY6" fmla="*/ 937260 h 1501140"/>
                    <a:gd name="connsiteX7" fmla="*/ 0 w 609600"/>
                    <a:gd name="connsiteY7" fmla="*/ 891540 h 1501140"/>
                    <a:gd name="connsiteX8" fmla="*/ 32385 w 609600"/>
                    <a:gd name="connsiteY8" fmla="*/ 787400 h 1501140"/>
                    <a:gd name="connsiteX9" fmla="*/ 89535 w 609600"/>
                    <a:gd name="connsiteY9" fmla="*/ 706120 h 1501140"/>
                    <a:gd name="connsiteX10" fmla="*/ 190500 w 609600"/>
                    <a:gd name="connsiteY10" fmla="*/ 541020 h 1501140"/>
                    <a:gd name="connsiteX11" fmla="*/ 213360 w 609600"/>
                    <a:gd name="connsiteY11" fmla="*/ 525780 h 1501140"/>
                    <a:gd name="connsiteX12" fmla="*/ 236220 w 609600"/>
                    <a:gd name="connsiteY12" fmla="*/ 502920 h 1501140"/>
                    <a:gd name="connsiteX13" fmla="*/ 259080 w 609600"/>
                    <a:gd name="connsiteY13" fmla="*/ 487680 h 1501140"/>
                    <a:gd name="connsiteX14" fmla="*/ 304800 w 609600"/>
                    <a:gd name="connsiteY14" fmla="*/ 441960 h 1501140"/>
                    <a:gd name="connsiteX15" fmla="*/ 350520 w 609600"/>
                    <a:gd name="connsiteY15" fmla="*/ 403860 h 1501140"/>
                    <a:gd name="connsiteX16" fmla="*/ 373380 w 609600"/>
                    <a:gd name="connsiteY16" fmla="*/ 388620 h 1501140"/>
                    <a:gd name="connsiteX17" fmla="*/ 411480 w 609600"/>
                    <a:gd name="connsiteY17" fmla="*/ 358140 h 1501140"/>
                    <a:gd name="connsiteX18" fmla="*/ 426720 w 609600"/>
                    <a:gd name="connsiteY18" fmla="*/ 335280 h 1501140"/>
                    <a:gd name="connsiteX19" fmla="*/ 449580 w 609600"/>
                    <a:gd name="connsiteY19" fmla="*/ 312420 h 1501140"/>
                    <a:gd name="connsiteX20" fmla="*/ 487680 w 609600"/>
                    <a:gd name="connsiteY20" fmla="*/ 243840 h 1501140"/>
                    <a:gd name="connsiteX21" fmla="*/ 525780 w 609600"/>
                    <a:gd name="connsiteY21" fmla="*/ 198120 h 1501140"/>
                    <a:gd name="connsiteX22" fmla="*/ 556260 w 609600"/>
                    <a:gd name="connsiteY22" fmla="*/ 106680 h 1501140"/>
                    <a:gd name="connsiteX23" fmla="*/ 563880 w 609600"/>
                    <a:gd name="connsiteY23" fmla="*/ 83820 h 1501140"/>
                    <a:gd name="connsiteX24" fmla="*/ 571500 w 609600"/>
                    <a:gd name="connsiteY24" fmla="*/ 60960 h 1501140"/>
                    <a:gd name="connsiteX25" fmla="*/ 609600 w 609600"/>
                    <a:gd name="connsiteY25" fmla="*/ 0 h 1501140"/>
                    <a:gd name="connsiteX0" fmla="*/ 60960 w 609600"/>
                    <a:gd name="connsiteY0" fmla="*/ 1501140 h 1501140"/>
                    <a:gd name="connsiteX1" fmla="*/ 60960 w 609600"/>
                    <a:gd name="connsiteY1" fmla="*/ 1196340 h 1501140"/>
                    <a:gd name="connsiteX2" fmla="*/ 45720 w 609600"/>
                    <a:gd name="connsiteY2" fmla="*/ 1150620 h 1501140"/>
                    <a:gd name="connsiteX3" fmla="*/ 38100 w 609600"/>
                    <a:gd name="connsiteY3" fmla="*/ 1066800 h 1501140"/>
                    <a:gd name="connsiteX4" fmla="*/ 22860 w 609600"/>
                    <a:gd name="connsiteY4" fmla="*/ 1043940 h 1501140"/>
                    <a:gd name="connsiteX5" fmla="*/ 15240 w 609600"/>
                    <a:gd name="connsiteY5" fmla="*/ 967740 h 1501140"/>
                    <a:gd name="connsiteX6" fmla="*/ 7620 w 609600"/>
                    <a:gd name="connsiteY6" fmla="*/ 937260 h 1501140"/>
                    <a:gd name="connsiteX7" fmla="*/ 0 w 609600"/>
                    <a:gd name="connsiteY7" fmla="*/ 891540 h 1501140"/>
                    <a:gd name="connsiteX8" fmla="*/ 32385 w 609600"/>
                    <a:gd name="connsiteY8" fmla="*/ 787400 h 1501140"/>
                    <a:gd name="connsiteX9" fmla="*/ 89535 w 609600"/>
                    <a:gd name="connsiteY9" fmla="*/ 706120 h 1501140"/>
                    <a:gd name="connsiteX10" fmla="*/ 171450 w 609600"/>
                    <a:gd name="connsiteY10" fmla="*/ 575945 h 1501140"/>
                    <a:gd name="connsiteX11" fmla="*/ 213360 w 609600"/>
                    <a:gd name="connsiteY11" fmla="*/ 525780 h 1501140"/>
                    <a:gd name="connsiteX12" fmla="*/ 236220 w 609600"/>
                    <a:gd name="connsiteY12" fmla="*/ 502920 h 1501140"/>
                    <a:gd name="connsiteX13" fmla="*/ 259080 w 609600"/>
                    <a:gd name="connsiteY13" fmla="*/ 487680 h 1501140"/>
                    <a:gd name="connsiteX14" fmla="*/ 304800 w 609600"/>
                    <a:gd name="connsiteY14" fmla="*/ 441960 h 1501140"/>
                    <a:gd name="connsiteX15" fmla="*/ 350520 w 609600"/>
                    <a:gd name="connsiteY15" fmla="*/ 403860 h 1501140"/>
                    <a:gd name="connsiteX16" fmla="*/ 373380 w 609600"/>
                    <a:gd name="connsiteY16" fmla="*/ 388620 h 1501140"/>
                    <a:gd name="connsiteX17" fmla="*/ 411480 w 609600"/>
                    <a:gd name="connsiteY17" fmla="*/ 358140 h 1501140"/>
                    <a:gd name="connsiteX18" fmla="*/ 426720 w 609600"/>
                    <a:gd name="connsiteY18" fmla="*/ 335280 h 1501140"/>
                    <a:gd name="connsiteX19" fmla="*/ 449580 w 609600"/>
                    <a:gd name="connsiteY19" fmla="*/ 312420 h 1501140"/>
                    <a:gd name="connsiteX20" fmla="*/ 487680 w 609600"/>
                    <a:gd name="connsiteY20" fmla="*/ 243840 h 1501140"/>
                    <a:gd name="connsiteX21" fmla="*/ 525780 w 609600"/>
                    <a:gd name="connsiteY21" fmla="*/ 198120 h 1501140"/>
                    <a:gd name="connsiteX22" fmla="*/ 556260 w 609600"/>
                    <a:gd name="connsiteY22" fmla="*/ 106680 h 1501140"/>
                    <a:gd name="connsiteX23" fmla="*/ 563880 w 609600"/>
                    <a:gd name="connsiteY23" fmla="*/ 83820 h 1501140"/>
                    <a:gd name="connsiteX24" fmla="*/ 571500 w 609600"/>
                    <a:gd name="connsiteY24" fmla="*/ 60960 h 1501140"/>
                    <a:gd name="connsiteX25" fmla="*/ 609600 w 609600"/>
                    <a:gd name="connsiteY25" fmla="*/ 0 h 1501140"/>
                    <a:gd name="connsiteX0" fmla="*/ 60960 w 609600"/>
                    <a:gd name="connsiteY0" fmla="*/ 1501140 h 1501140"/>
                    <a:gd name="connsiteX1" fmla="*/ 60960 w 609600"/>
                    <a:gd name="connsiteY1" fmla="*/ 1196340 h 1501140"/>
                    <a:gd name="connsiteX2" fmla="*/ 45720 w 609600"/>
                    <a:gd name="connsiteY2" fmla="*/ 1150620 h 1501140"/>
                    <a:gd name="connsiteX3" fmla="*/ 38100 w 609600"/>
                    <a:gd name="connsiteY3" fmla="*/ 1066800 h 1501140"/>
                    <a:gd name="connsiteX4" fmla="*/ 22860 w 609600"/>
                    <a:gd name="connsiteY4" fmla="*/ 1043940 h 1501140"/>
                    <a:gd name="connsiteX5" fmla="*/ 15240 w 609600"/>
                    <a:gd name="connsiteY5" fmla="*/ 967740 h 1501140"/>
                    <a:gd name="connsiteX6" fmla="*/ 7620 w 609600"/>
                    <a:gd name="connsiteY6" fmla="*/ 937260 h 1501140"/>
                    <a:gd name="connsiteX7" fmla="*/ 0 w 609600"/>
                    <a:gd name="connsiteY7" fmla="*/ 891540 h 1501140"/>
                    <a:gd name="connsiteX8" fmla="*/ 32385 w 609600"/>
                    <a:gd name="connsiteY8" fmla="*/ 787400 h 1501140"/>
                    <a:gd name="connsiteX9" fmla="*/ 89535 w 609600"/>
                    <a:gd name="connsiteY9" fmla="*/ 706120 h 1501140"/>
                    <a:gd name="connsiteX10" fmla="*/ 171450 w 609600"/>
                    <a:gd name="connsiteY10" fmla="*/ 575945 h 1501140"/>
                    <a:gd name="connsiteX11" fmla="*/ 213360 w 609600"/>
                    <a:gd name="connsiteY11" fmla="*/ 525780 h 1501140"/>
                    <a:gd name="connsiteX12" fmla="*/ 236220 w 609600"/>
                    <a:gd name="connsiteY12" fmla="*/ 502920 h 1501140"/>
                    <a:gd name="connsiteX13" fmla="*/ 259080 w 609600"/>
                    <a:gd name="connsiteY13" fmla="*/ 487680 h 1501140"/>
                    <a:gd name="connsiteX14" fmla="*/ 327025 w 609600"/>
                    <a:gd name="connsiteY14" fmla="*/ 448310 h 1501140"/>
                    <a:gd name="connsiteX15" fmla="*/ 350520 w 609600"/>
                    <a:gd name="connsiteY15" fmla="*/ 403860 h 1501140"/>
                    <a:gd name="connsiteX16" fmla="*/ 373380 w 609600"/>
                    <a:gd name="connsiteY16" fmla="*/ 388620 h 1501140"/>
                    <a:gd name="connsiteX17" fmla="*/ 411480 w 609600"/>
                    <a:gd name="connsiteY17" fmla="*/ 358140 h 1501140"/>
                    <a:gd name="connsiteX18" fmla="*/ 426720 w 609600"/>
                    <a:gd name="connsiteY18" fmla="*/ 335280 h 1501140"/>
                    <a:gd name="connsiteX19" fmla="*/ 449580 w 609600"/>
                    <a:gd name="connsiteY19" fmla="*/ 312420 h 1501140"/>
                    <a:gd name="connsiteX20" fmla="*/ 487680 w 609600"/>
                    <a:gd name="connsiteY20" fmla="*/ 243840 h 1501140"/>
                    <a:gd name="connsiteX21" fmla="*/ 525780 w 609600"/>
                    <a:gd name="connsiteY21" fmla="*/ 198120 h 1501140"/>
                    <a:gd name="connsiteX22" fmla="*/ 556260 w 609600"/>
                    <a:gd name="connsiteY22" fmla="*/ 106680 h 1501140"/>
                    <a:gd name="connsiteX23" fmla="*/ 563880 w 609600"/>
                    <a:gd name="connsiteY23" fmla="*/ 83820 h 1501140"/>
                    <a:gd name="connsiteX24" fmla="*/ 571500 w 609600"/>
                    <a:gd name="connsiteY24" fmla="*/ 60960 h 1501140"/>
                    <a:gd name="connsiteX25" fmla="*/ 609600 w 609600"/>
                    <a:gd name="connsiteY25" fmla="*/ 0 h 1501140"/>
                    <a:gd name="connsiteX0" fmla="*/ 60960 w 609600"/>
                    <a:gd name="connsiteY0" fmla="*/ 1501140 h 1501140"/>
                    <a:gd name="connsiteX1" fmla="*/ 60960 w 609600"/>
                    <a:gd name="connsiteY1" fmla="*/ 1196340 h 1501140"/>
                    <a:gd name="connsiteX2" fmla="*/ 45720 w 609600"/>
                    <a:gd name="connsiteY2" fmla="*/ 1150620 h 1501140"/>
                    <a:gd name="connsiteX3" fmla="*/ 38100 w 609600"/>
                    <a:gd name="connsiteY3" fmla="*/ 1066800 h 1501140"/>
                    <a:gd name="connsiteX4" fmla="*/ 22860 w 609600"/>
                    <a:gd name="connsiteY4" fmla="*/ 1043940 h 1501140"/>
                    <a:gd name="connsiteX5" fmla="*/ 15240 w 609600"/>
                    <a:gd name="connsiteY5" fmla="*/ 967740 h 1501140"/>
                    <a:gd name="connsiteX6" fmla="*/ 7620 w 609600"/>
                    <a:gd name="connsiteY6" fmla="*/ 937260 h 1501140"/>
                    <a:gd name="connsiteX7" fmla="*/ 0 w 609600"/>
                    <a:gd name="connsiteY7" fmla="*/ 891540 h 1501140"/>
                    <a:gd name="connsiteX8" fmla="*/ 32385 w 609600"/>
                    <a:gd name="connsiteY8" fmla="*/ 787400 h 1501140"/>
                    <a:gd name="connsiteX9" fmla="*/ 89535 w 609600"/>
                    <a:gd name="connsiteY9" fmla="*/ 706120 h 1501140"/>
                    <a:gd name="connsiteX10" fmla="*/ 171450 w 609600"/>
                    <a:gd name="connsiteY10" fmla="*/ 575945 h 1501140"/>
                    <a:gd name="connsiteX11" fmla="*/ 213360 w 609600"/>
                    <a:gd name="connsiteY11" fmla="*/ 525780 h 1501140"/>
                    <a:gd name="connsiteX12" fmla="*/ 236220 w 609600"/>
                    <a:gd name="connsiteY12" fmla="*/ 502920 h 1501140"/>
                    <a:gd name="connsiteX13" fmla="*/ 259080 w 609600"/>
                    <a:gd name="connsiteY13" fmla="*/ 487680 h 1501140"/>
                    <a:gd name="connsiteX14" fmla="*/ 350520 w 609600"/>
                    <a:gd name="connsiteY14" fmla="*/ 403860 h 1501140"/>
                    <a:gd name="connsiteX15" fmla="*/ 373380 w 609600"/>
                    <a:gd name="connsiteY15" fmla="*/ 388620 h 1501140"/>
                    <a:gd name="connsiteX16" fmla="*/ 411480 w 609600"/>
                    <a:gd name="connsiteY16" fmla="*/ 358140 h 1501140"/>
                    <a:gd name="connsiteX17" fmla="*/ 426720 w 609600"/>
                    <a:gd name="connsiteY17" fmla="*/ 335280 h 1501140"/>
                    <a:gd name="connsiteX18" fmla="*/ 449580 w 609600"/>
                    <a:gd name="connsiteY18" fmla="*/ 312420 h 1501140"/>
                    <a:gd name="connsiteX19" fmla="*/ 487680 w 609600"/>
                    <a:gd name="connsiteY19" fmla="*/ 243840 h 1501140"/>
                    <a:gd name="connsiteX20" fmla="*/ 525780 w 609600"/>
                    <a:gd name="connsiteY20" fmla="*/ 198120 h 1501140"/>
                    <a:gd name="connsiteX21" fmla="*/ 556260 w 609600"/>
                    <a:gd name="connsiteY21" fmla="*/ 106680 h 1501140"/>
                    <a:gd name="connsiteX22" fmla="*/ 563880 w 609600"/>
                    <a:gd name="connsiteY22" fmla="*/ 83820 h 1501140"/>
                    <a:gd name="connsiteX23" fmla="*/ 571500 w 609600"/>
                    <a:gd name="connsiteY23" fmla="*/ 60960 h 1501140"/>
                    <a:gd name="connsiteX24" fmla="*/ 609600 w 609600"/>
                    <a:gd name="connsiteY24" fmla="*/ 0 h 1501140"/>
                    <a:gd name="connsiteX0" fmla="*/ 60960 w 609600"/>
                    <a:gd name="connsiteY0" fmla="*/ 1501140 h 1501140"/>
                    <a:gd name="connsiteX1" fmla="*/ 60960 w 609600"/>
                    <a:gd name="connsiteY1" fmla="*/ 1196340 h 1501140"/>
                    <a:gd name="connsiteX2" fmla="*/ 45720 w 609600"/>
                    <a:gd name="connsiteY2" fmla="*/ 1150620 h 1501140"/>
                    <a:gd name="connsiteX3" fmla="*/ 38100 w 609600"/>
                    <a:gd name="connsiteY3" fmla="*/ 1066800 h 1501140"/>
                    <a:gd name="connsiteX4" fmla="*/ 22860 w 609600"/>
                    <a:gd name="connsiteY4" fmla="*/ 1043940 h 1501140"/>
                    <a:gd name="connsiteX5" fmla="*/ 15240 w 609600"/>
                    <a:gd name="connsiteY5" fmla="*/ 967740 h 1501140"/>
                    <a:gd name="connsiteX6" fmla="*/ 7620 w 609600"/>
                    <a:gd name="connsiteY6" fmla="*/ 937260 h 1501140"/>
                    <a:gd name="connsiteX7" fmla="*/ 0 w 609600"/>
                    <a:gd name="connsiteY7" fmla="*/ 891540 h 1501140"/>
                    <a:gd name="connsiteX8" fmla="*/ 32385 w 609600"/>
                    <a:gd name="connsiteY8" fmla="*/ 787400 h 1501140"/>
                    <a:gd name="connsiteX9" fmla="*/ 89535 w 609600"/>
                    <a:gd name="connsiteY9" fmla="*/ 706120 h 1501140"/>
                    <a:gd name="connsiteX10" fmla="*/ 171450 w 609600"/>
                    <a:gd name="connsiteY10" fmla="*/ 575945 h 1501140"/>
                    <a:gd name="connsiteX11" fmla="*/ 213360 w 609600"/>
                    <a:gd name="connsiteY11" fmla="*/ 525780 h 1501140"/>
                    <a:gd name="connsiteX12" fmla="*/ 236220 w 609600"/>
                    <a:gd name="connsiteY12" fmla="*/ 502920 h 1501140"/>
                    <a:gd name="connsiteX13" fmla="*/ 259080 w 609600"/>
                    <a:gd name="connsiteY13" fmla="*/ 487680 h 1501140"/>
                    <a:gd name="connsiteX14" fmla="*/ 347345 w 609600"/>
                    <a:gd name="connsiteY14" fmla="*/ 429260 h 1501140"/>
                    <a:gd name="connsiteX15" fmla="*/ 373380 w 609600"/>
                    <a:gd name="connsiteY15" fmla="*/ 388620 h 1501140"/>
                    <a:gd name="connsiteX16" fmla="*/ 411480 w 609600"/>
                    <a:gd name="connsiteY16" fmla="*/ 358140 h 1501140"/>
                    <a:gd name="connsiteX17" fmla="*/ 426720 w 609600"/>
                    <a:gd name="connsiteY17" fmla="*/ 335280 h 1501140"/>
                    <a:gd name="connsiteX18" fmla="*/ 449580 w 609600"/>
                    <a:gd name="connsiteY18" fmla="*/ 312420 h 1501140"/>
                    <a:gd name="connsiteX19" fmla="*/ 487680 w 609600"/>
                    <a:gd name="connsiteY19" fmla="*/ 243840 h 1501140"/>
                    <a:gd name="connsiteX20" fmla="*/ 525780 w 609600"/>
                    <a:gd name="connsiteY20" fmla="*/ 198120 h 1501140"/>
                    <a:gd name="connsiteX21" fmla="*/ 556260 w 609600"/>
                    <a:gd name="connsiteY21" fmla="*/ 106680 h 1501140"/>
                    <a:gd name="connsiteX22" fmla="*/ 563880 w 609600"/>
                    <a:gd name="connsiteY22" fmla="*/ 83820 h 1501140"/>
                    <a:gd name="connsiteX23" fmla="*/ 571500 w 609600"/>
                    <a:gd name="connsiteY23" fmla="*/ 60960 h 1501140"/>
                    <a:gd name="connsiteX24" fmla="*/ 609600 w 609600"/>
                    <a:gd name="connsiteY24" fmla="*/ 0 h 1501140"/>
                    <a:gd name="connsiteX0" fmla="*/ 60960 w 609600"/>
                    <a:gd name="connsiteY0" fmla="*/ 1501140 h 1501140"/>
                    <a:gd name="connsiteX1" fmla="*/ 60960 w 609600"/>
                    <a:gd name="connsiteY1" fmla="*/ 1196340 h 1501140"/>
                    <a:gd name="connsiteX2" fmla="*/ 45720 w 609600"/>
                    <a:gd name="connsiteY2" fmla="*/ 1150620 h 1501140"/>
                    <a:gd name="connsiteX3" fmla="*/ 38100 w 609600"/>
                    <a:gd name="connsiteY3" fmla="*/ 1066800 h 1501140"/>
                    <a:gd name="connsiteX4" fmla="*/ 22860 w 609600"/>
                    <a:gd name="connsiteY4" fmla="*/ 1043940 h 1501140"/>
                    <a:gd name="connsiteX5" fmla="*/ 15240 w 609600"/>
                    <a:gd name="connsiteY5" fmla="*/ 967740 h 1501140"/>
                    <a:gd name="connsiteX6" fmla="*/ 7620 w 609600"/>
                    <a:gd name="connsiteY6" fmla="*/ 937260 h 1501140"/>
                    <a:gd name="connsiteX7" fmla="*/ 0 w 609600"/>
                    <a:gd name="connsiteY7" fmla="*/ 891540 h 1501140"/>
                    <a:gd name="connsiteX8" fmla="*/ 32385 w 609600"/>
                    <a:gd name="connsiteY8" fmla="*/ 787400 h 1501140"/>
                    <a:gd name="connsiteX9" fmla="*/ 89535 w 609600"/>
                    <a:gd name="connsiteY9" fmla="*/ 706120 h 1501140"/>
                    <a:gd name="connsiteX10" fmla="*/ 171450 w 609600"/>
                    <a:gd name="connsiteY10" fmla="*/ 575945 h 1501140"/>
                    <a:gd name="connsiteX11" fmla="*/ 213360 w 609600"/>
                    <a:gd name="connsiteY11" fmla="*/ 525780 h 1501140"/>
                    <a:gd name="connsiteX12" fmla="*/ 236220 w 609600"/>
                    <a:gd name="connsiteY12" fmla="*/ 502920 h 1501140"/>
                    <a:gd name="connsiteX13" fmla="*/ 259080 w 609600"/>
                    <a:gd name="connsiteY13" fmla="*/ 487680 h 1501140"/>
                    <a:gd name="connsiteX14" fmla="*/ 347345 w 609600"/>
                    <a:gd name="connsiteY14" fmla="*/ 429260 h 1501140"/>
                    <a:gd name="connsiteX15" fmla="*/ 386080 w 609600"/>
                    <a:gd name="connsiteY15" fmla="*/ 391795 h 1501140"/>
                    <a:gd name="connsiteX16" fmla="*/ 411480 w 609600"/>
                    <a:gd name="connsiteY16" fmla="*/ 358140 h 1501140"/>
                    <a:gd name="connsiteX17" fmla="*/ 426720 w 609600"/>
                    <a:gd name="connsiteY17" fmla="*/ 335280 h 1501140"/>
                    <a:gd name="connsiteX18" fmla="*/ 449580 w 609600"/>
                    <a:gd name="connsiteY18" fmla="*/ 312420 h 1501140"/>
                    <a:gd name="connsiteX19" fmla="*/ 487680 w 609600"/>
                    <a:gd name="connsiteY19" fmla="*/ 243840 h 1501140"/>
                    <a:gd name="connsiteX20" fmla="*/ 525780 w 609600"/>
                    <a:gd name="connsiteY20" fmla="*/ 198120 h 1501140"/>
                    <a:gd name="connsiteX21" fmla="*/ 556260 w 609600"/>
                    <a:gd name="connsiteY21" fmla="*/ 106680 h 1501140"/>
                    <a:gd name="connsiteX22" fmla="*/ 563880 w 609600"/>
                    <a:gd name="connsiteY22" fmla="*/ 83820 h 1501140"/>
                    <a:gd name="connsiteX23" fmla="*/ 571500 w 609600"/>
                    <a:gd name="connsiteY23" fmla="*/ 60960 h 1501140"/>
                    <a:gd name="connsiteX24" fmla="*/ 609600 w 609600"/>
                    <a:gd name="connsiteY24" fmla="*/ 0 h 1501140"/>
                    <a:gd name="connsiteX0" fmla="*/ 60960 w 609600"/>
                    <a:gd name="connsiteY0" fmla="*/ 1501140 h 1501140"/>
                    <a:gd name="connsiteX1" fmla="*/ 60960 w 609600"/>
                    <a:gd name="connsiteY1" fmla="*/ 1196340 h 1501140"/>
                    <a:gd name="connsiteX2" fmla="*/ 45720 w 609600"/>
                    <a:gd name="connsiteY2" fmla="*/ 1150620 h 1501140"/>
                    <a:gd name="connsiteX3" fmla="*/ 38100 w 609600"/>
                    <a:gd name="connsiteY3" fmla="*/ 1066800 h 1501140"/>
                    <a:gd name="connsiteX4" fmla="*/ 22860 w 609600"/>
                    <a:gd name="connsiteY4" fmla="*/ 1043940 h 1501140"/>
                    <a:gd name="connsiteX5" fmla="*/ 15240 w 609600"/>
                    <a:gd name="connsiteY5" fmla="*/ 967740 h 1501140"/>
                    <a:gd name="connsiteX6" fmla="*/ 7620 w 609600"/>
                    <a:gd name="connsiteY6" fmla="*/ 937260 h 1501140"/>
                    <a:gd name="connsiteX7" fmla="*/ 0 w 609600"/>
                    <a:gd name="connsiteY7" fmla="*/ 891540 h 1501140"/>
                    <a:gd name="connsiteX8" fmla="*/ 32385 w 609600"/>
                    <a:gd name="connsiteY8" fmla="*/ 787400 h 1501140"/>
                    <a:gd name="connsiteX9" fmla="*/ 89535 w 609600"/>
                    <a:gd name="connsiteY9" fmla="*/ 680720 h 1501140"/>
                    <a:gd name="connsiteX10" fmla="*/ 171450 w 609600"/>
                    <a:gd name="connsiteY10" fmla="*/ 575945 h 1501140"/>
                    <a:gd name="connsiteX11" fmla="*/ 213360 w 609600"/>
                    <a:gd name="connsiteY11" fmla="*/ 525780 h 1501140"/>
                    <a:gd name="connsiteX12" fmla="*/ 236220 w 609600"/>
                    <a:gd name="connsiteY12" fmla="*/ 502920 h 1501140"/>
                    <a:gd name="connsiteX13" fmla="*/ 259080 w 609600"/>
                    <a:gd name="connsiteY13" fmla="*/ 487680 h 1501140"/>
                    <a:gd name="connsiteX14" fmla="*/ 347345 w 609600"/>
                    <a:gd name="connsiteY14" fmla="*/ 429260 h 1501140"/>
                    <a:gd name="connsiteX15" fmla="*/ 386080 w 609600"/>
                    <a:gd name="connsiteY15" fmla="*/ 391795 h 1501140"/>
                    <a:gd name="connsiteX16" fmla="*/ 411480 w 609600"/>
                    <a:gd name="connsiteY16" fmla="*/ 358140 h 1501140"/>
                    <a:gd name="connsiteX17" fmla="*/ 426720 w 609600"/>
                    <a:gd name="connsiteY17" fmla="*/ 335280 h 1501140"/>
                    <a:gd name="connsiteX18" fmla="*/ 449580 w 609600"/>
                    <a:gd name="connsiteY18" fmla="*/ 312420 h 1501140"/>
                    <a:gd name="connsiteX19" fmla="*/ 487680 w 609600"/>
                    <a:gd name="connsiteY19" fmla="*/ 243840 h 1501140"/>
                    <a:gd name="connsiteX20" fmla="*/ 525780 w 609600"/>
                    <a:gd name="connsiteY20" fmla="*/ 198120 h 1501140"/>
                    <a:gd name="connsiteX21" fmla="*/ 556260 w 609600"/>
                    <a:gd name="connsiteY21" fmla="*/ 106680 h 1501140"/>
                    <a:gd name="connsiteX22" fmla="*/ 563880 w 609600"/>
                    <a:gd name="connsiteY22" fmla="*/ 83820 h 1501140"/>
                    <a:gd name="connsiteX23" fmla="*/ 571500 w 609600"/>
                    <a:gd name="connsiteY23" fmla="*/ 60960 h 1501140"/>
                    <a:gd name="connsiteX24" fmla="*/ 609600 w 609600"/>
                    <a:gd name="connsiteY24" fmla="*/ 0 h 1501140"/>
                    <a:gd name="connsiteX0" fmla="*/ 53382 w 602022"/>
                    <a:gd name="connsiteY0" fmla="*/ 1501140 h 1501140"/>
                    <a:gd name="connsiteX1" fmla="*/ 53382 w 602022"/>
                    <a:gd name="connsiteY1" fmla="*/ 1196340 h 1501140"/>
                    <a:gd name="connsiteX2" fmla="*/ 38142 w 602022"/>
                    <a:gd name="connsiteY2" fmla="*/ 1150620 h 1501140"/>
                    <a:gd name="connsiteX3" fmla="*/ 30522 w 602022"/>
                    <a:gd name="connsiteY3" fmla="*/ 1066800 h 1501140"/>
                    <a:gd name="connsiteX4" fmla="*/ 15282 w 602022"/>
                    <a:gd name="connsiteY4" fmla="*/ 1043940 h 1501140"/>
                    <a:gd name="connsiteX5" fmla="*/ 7662 w 602022"/>
                    <a:gd name="connsiteY5" fmla="*/ 967740 h 1501140"/>
                    <a:gd name="connsiteX6" fmla="*/ 42 w 602022"/>
                    <a:gd name="connsiteY6" fmla="*/ 937260 h 1501140"/>
                    <a:gd name="connsiteX7" fmla="*/ 11472 w 602022"/>
                    <a:gd name="connsiteY7" fmla="*/ 872490 h 1501140"/>
                    <a:gd name="connsiteX8" fmla="*/ 24807 w 602022"/>
                    <a:gd name="connsiteY8" fmla="*/ 787400 h 1501140"/>
                    <a:gd name="connsiteX9" fmla="*/ 81957 w 602022"/>
                    <a:gd name="connsiteY9" fmla="*/ 680720 h 1501140"/>
                    <a:gd name="connsiteX10" fmla="*/ 163872 w 602022"/>
                    <a:gd name="connsiteY10" fmla="*/ 575945 h 1501140"/>
                    <a:gd name="connsiteX11" fmla="*/ 205782 w 602022"/>
                    <a:gd name="connsiteY11" fmla="*/ 525780 h 1501140"/>
                    <a:gd name="connsiteX12" fmla="*/ 228642 w 602022"/>
                    <a:gd name="connsiteY12" fmla="*/ 502920 h 1501140"/>
                    <a:gd name="connsiteX13" fmla="*/ 251502 w 602022"/>
                    <a:gd name="connsiteY13" fmla="*/ 487680 h 1501140"/>
                    <a:gd name="connsiteX14" fmla="*/ 339767 w 602022"/>
                    <a:gd name="connsiteY14" fmla="*/ 429260 h 1501140"/>
                    <a:gd name="connsiteX15" fmla="*/ 378502 w 602022"/>
                    <a:gd name="connsiteY15" fmla="*/ 391795 h 1501140"/>
                    <a:gd name="connsiteX16" fmla="*/ 403902 w 602022"/>
                    <a:gd name="connsiteY16" fmla="*/ 358140 h 1501140"/>
                    <a:gd name="connsiteX17" fmla="*/ 419142 w 602022"/>
                    <a:gd name="connsiteY17" fmla="*/ 335280 h 1501140"/>
                    <a:gd name="connsiteX18" fmla="*/ 442002 w 602022"/>
                    <a:gd name="connsiteY18" fmla="*/ 312420 h 1501140"/>
                    <a:gd name="connsiteX19" fmla="*/ 480102 w 602022"/>
                    <a:gd name="connsiteY19" fmla="*/ 243840 h 1501140"/>
                    <a:gd name="connsiteX20" fmla="*/ 518202 w 602022"/>
                    <a:gd name="connsiteY20" fmla="*/ 198120 h 1501140"/>
                    <a:gd name="connsiteX21" fmla="*/ 548682 w 602022"/>
                    <a:gd name="connsiteY21" fmla="*/ 106680 h 1501140"/>
                    <a:gd name="connsiteX22" fmla="*/ 556302 w 602022"/>
                    <a:gd name="connsiteY22" fmla="*/ 83820 h 1501140"/>
                    <a:gd name="connsiteX23" fmla="*/ 563922 w 602022"/>
                    <a:gd name="connsiteY23" fmla="*/ 60960 h 1501140"/>
                    <a:gd name="connsiteX24" fmla="*/ 602022 w 602022"/>
                    <a:gd name="connsiteY24" fmla="*/ 0 h 1501140"/>
                    <a:gd name="connsiteX0" fmla="*/ 53388 w 602028"/>
                    <a:gd name="connsiteY0" fmla="*/ 1501140 h 1501140"/>
                    <a:gd name="connsiteX1" fmla="*/ 53388 w 602028"/>
                    <a:gd name="connsiteY1" fmla="*/ 1196340 h 1501140"/>
                    <a:gd name="connsiteX2" fmla="*/ 38148 w 602028"/>
                    <a:gd name="connsiteY2" fmla="*/ 1150620 h 1501140"/>
                    <a:gd name="connsiteX3" fmla="*/ 30528 w 602028"/>
                    <a:gd name="connsiteY3" fmla="*/ 1066800 h 1501140"/>
                    <a:gd name="connsiteX4" fmla="*/ 15288 w 602028"/>
                    <a:gd name="connsiteY4" fmla="*/ 1043940 h 1501140"/>
                    <a:gd name="connsiteX5" fmla="*/ 7668 w 602028"/>
                    <a:gd name="connsiteY5" fmla="*/ 967740 h 1501140"/>
                    <a:gd name="connsiteX6" fmla="*/ 48 w 602028"/>
                    <a:gd name="connsiteY6" fmla="*/ 946785 h 1501140"/>
                    <a:gd name="connsiteX7" fmla="*/ 11478 w 602028"/>
                    <a:gd name="connsiteY7" fmla="*/ 872490 h 1501140"/>
                    <a:gd name="connsiteX8" fmla="*/ 24813 w 602028"/>
                    <a:gd name="connsiteY8" fmla="*/ 787400 h 1501140"/>
                    <a:gd name="connsiteX9" fmla="*/ 81963 w 602028"/>
                    <a:gd name="connsiteY9" fmla="*/ 680720 h 1501140"/>
                    <a:gd name="connsiteX10" fmla="*/ 163878 w 602028"/>
                    <a:gd name="connsiteY10" fmla="*/ 575945 h 1501140"/>
                    <a:gd name="connsiteX11" fmla="*/ 205788 w 602028"/>
                    <a:gd name="connsiteY11" fmla="*/ 525780 h 1501140"/>
                    <a:gd name="connsiteX12" fmla="*/ 228648 w 602028"/>
                    <a:gd name="connsiteY12" fmla="*/ 502920 h 1501140"/>
                    <a:gd name="connsiteX13" fmla="*/ 251508 w 602028"/>
                    <a:gd name="connsiteY13" fmla="*/ 487680 h 1501140"/>
                    <a:gd name="connsiteX14" fmla="*/ 339773 w 602028"/>
                    <a:gd name="connsiteY14" fmla="*/ 429260 h 1501140"/>
                    <a:gd name="connsiteX15" fmla="*/ 378508 w 602028"/>
                    <a:gd name="connsiteY15" fmla="*/ 391795 h 1501140"/>
                    <a:gd name="connsiteX16" fmla="*/ 403908 w 602028"/>
                    <a:gd name="connsiteY16" fmla="*/ 358140 h 1501140"/>
                    <a:gd name="connsiteX17" fmla="*/ 419148 w 602028"/>
                    <a:gd name="connsiteY17" fmla="*/ 335280 h 1501140"/>
                    <a:gd name="connsiteX18" fmla="*/ 442008 w 602028"/>
                    <a:gd name="connsiteY18" fmla="*/ 312420 h 1501140"/>
                    <a:gd name="connsiteX19" fmla="*/ 480108 w 602028"/>
                    <a:gd name="connsiteY19" fmla="*/ 243840 h 1501140"/>
                    <a:gd name="connsiteX20" fmla="*/ 518208 w 602028"/>
                    <a:gd name="connsiteY20" fmla="*/ 198120 h 1501140"/>
                    <a:gd name="connsiteX21" fmla="*/ 548688 w 602028"/>
                    <a:gd name="connsiteY21" fmla="*/ 106680 h 1501140"/>
                    <a:gd name="connsiteX22" fmla="*/ 556308 w 602028"/>
                    <a:gd name="connsiteY22" fmla="*/ 83820 h 1501140"/>
                    <a:gd name="connsiteX23" fmla="*/ 563928 w 602028"/>
                    <a:gd name="connsiteY23" fmla="*/ 60960 h 1501140"/>
                    <a:gd name="connsiteX24" fmla="*/ 602028 w 602028"/>
                    <a:gd name="connsiteY24" fmla="*/ 0 h 1501140"/>
                    <a:gd name="connsiteX0" fmla="*/ 45859 w 594499"/>
                    <a:gd name="connsiteY0" fmla="*/ 1501140 h 1501140"/>
                    <a:gd name="connsiteX1" fmla="*/ 45859 w 594499"/>
                    <a:gd name="connsiteY1" fmla="*/ 1196340 h 1501140"/>
                    <a:gd name="connsiteX2" fmla="*/ 30619 w 594499"/>
                    <a:gd name="connsiteY2" fmla="*/ 1150620 h 1501140"/>
                    <a:gd name="connsiteX3" fmla="*/ 22999 w 594499"/>
                    <a:gd name="connsiteY3" fmla="*/ 1066800 h 1501140"/>
                    <a:gd name="connsiteX4" fmla="*/ 7759 w 594499"/>
                    <a:gd name="connsiteY4" fmla="*/ 1043940 h 1501140"/>
                    <a:gd name="connsiteX5" fmla="*/ 139 w 594499"/>
                    <a:gd name="connsiteY5" fmla="*/ 967740 h 1501140"/>
                    <a:gd name="connsiteX6" fmla="*/ 3949 w 594499"/>
                    <a:gd name="connsiteY6" fmla="*/ 872490 h 1501140"/>
                    <a:gd name="connsiteX7" fmla="*/ 17284 w 594499"/>
                    <a:gd name="connsiteY7" fmla="*/ 787400 h 1501140"/>
                    <a:gd name="connsiteX8" fmla="*/ 74434 w 594499"/>
                    <a:gd name="connsiteY8" fmla="*/ 680720 h 1501140"/>
                    <a:gd name="connsiteX9" fmla="*/ 156349 w 594499"/>
                    <a:gd name="connsiteY9" fmla="*/ 575945 h 1501140"/>
                    <a:gd name="connsiteX10" fmla="*/ 198259 w 594499"/>
                    <a:gd name="connsiteY10" fmla="*/ 525780 h 1501140"/>
                    <a:gd name="connsiteX11" fmla="*/ 221119 w 594499"/>
                    <a:gd name="connsiteY11" fmla="*/ 502920 h 1501140"/>
                    <a:gd name="connsiteX12" fmla="*/ 243979 w 594499"/>
                    <a:gd name="connsiteY12" fmla="*/ 487680 h 1501140"/>
                    <a:gd name="connsiteX13" fmla="*/ 332244 w 594499"/>
                    <a:gd name="connsiteY13" fmla="*/ 429260 h 1501140"/>
                    <a:gd name="connsiteX14" fmla="*/ 370979 w 594499"/>
                    <a:gd name="connsiteY14" fmla="*/ 391795 h 1501140"/>
                    <a:gd name="connsiteX15" fmla="*/ 396379 w 594499"/>
                    <a:gd name="connsiteY15" fmla="*/ 358140 h 1501140"/>
                    <a:gd name="connsiteX16" fmla="*/ 411619 w 594499"/>
                    <a:gd name="connsiteY16" fmla="*/ 335280 h 1501140"/>
                    <a:gd name="connsiteX17" fmla="*/ 434479 w 594499"/>
                    <a:gd name="connsiteY17" fmla="*/ 312420 h 1501140"/>
                    <a:gd name="connsiteX18" fmla="*/ 472579 w 594499"/>
                    <a:gd name="connsiteY18" fmla="*/ 243840 h 1501140"/>
                    <a:gd name="connsiteX19" fmla="*/ 510679 w 594499"/>
                    <a:gd name="connsiteY19" fmla="*/ 198120 h 1501140"/>
                    <a:gd name="connsiteX20" fmla="*/ 541159 w 594499"/>
                    <a:gd name="connsiteY20" fmla="*/ 106680 h 1501140"/>
                    <a:gd name="connsiteX21" fmla="*/ 548779 w 594499"/>
                    <a:gd name="connsiteY21" fmla="*/ 83820 h 1501140"/>
                    <a:gd name="connsiteX22" fmla="*/ 556399 w 594499"/>
                    <a:gd name="connsiteY22" fmla="*/ 60960 h 1501140"/>
                    <a:gd name="connsiteX23" fmla="*/ 594499 w 594499"/>
                    <a:gd name="connsiteY23" fmla="*/ 0 h 1501140"/>
                    <a:gd name="connsiteX0" fmla="*/ 45859 w 594499"/>
                    <a:gd name="connsiteY0" fmla="*/ 1501140 h 1501140"/>
                    <a:gd name="connsiteX1" fmla="*/ 45859 w 594499"/>
                    <a:gd name="connsiteY1" fmla="*/ 1196340 h 1501140"/>
                    <a:gd name="connsiteX2" fmla="*/ 30619 w 594499"/>
                    <a:gd name="connsiteY2" fmla="*/ 1150620 h 1501140"/>
                    <a:gd name="connsiteX3" fmla="*/ 22999 w 594499"/>
                    <a:gd name="connsiteY3" fmla="*/ 1066800 h 1501140"/>
                    <a:gd name="connsiteX4" fmla="*/ 7759 w 594499"/>
                    <a:gd name="connsiteY4" fmla="*/ 1043940 h 1501140"/>
                    <a:gd name="connsiteX5" fmla="*/ 139 w 594499"/>
                    <a:gd name="connsiteY5" fmla="*/ 967740 h 1501140"/>
                    <a:gd name="connsiteX6" fmla="*/ 3949 w 594499"/>
                    <a:gd name="connsiteY6" fmla="*/ 872490 h 1501140"/>
                    <a:gd name="connsiteX7" fmla="*/ 17284 w 594499"/>
                    <a:gd name="connsiteY7" fmla="*/ 787400 h 1501140"/>
                    <a:gd name="connsiteX8" fmla="*/ 74434 w 594499"/>
                    <a:gd name="connsiteY8" fmla="*/ 680720 h 1501140"/>
                    <a:gd name="connsiteX9" fmla="*/ 156349 w 594499"/>
                    <a:gd name="connsiteY9" fmla="*/ 575945 h 1501140"/>
                    <a:gd name="connsiteX10" fmla="*/ 198259 w 594499"/>
                    <a:gd name="connsiteY10" fmla="*/ 525780 h 1501140"/>
                    <a:gd name="connsiteX11" fmla="*/ 221119 w 594499"/>
                    <a:gd name="connsiteY11" fmla="*/ 502920 h 1501140"/>
                    <a:gd name="connsiteX12" fmla="*/ 243979 w 594499"/>
                    <a:gd name="connsiteY12" fmla="*/ 487680 h 1501140"/>
                    <a:gd name="connsiteX13" fmla="*/ 332244 w 594499"/>
                    <a:gd name="connsiteY13" fmla="*/ 429260 h 1501140"/>
                    <a:gd name="connsiteX14" fmla="*/ 370979 w 594499"/>
                    <a:gd name="connsiteY14" fmla="*/ 391795 h 1501140"/>
                    <a:gd name="connsiteX15" fmla="*/ 396379 w 594499"/>
                    <a:gd name="connsiteY15" fmla="*/ 358140 h 1501140"/>
                    <a:gd name="connsiteX16" fmla="*/ 411619 w 594499"/>
                    <a:gd name="connsiteY16" fmla="*/ 335280 h 1501140"/>
                    <a:gd name="connsiteX17" fmla="*/ 434479 w 594499"/>
                    <a:gd name="connsiteY17" fmla="*/ 312420 h 1501140"/>
                    <a:gd name="connsiteX18" fmla="*/ 510679 w 594499"/>
                    <a:gd name="connsiteY18" fmla="*/ 198120 h 1501140"/>
                    <a:gd name="connsiteX19" fmla="*/ 541159 w 594499"/>
                    <a:gd name="connsiteY19" fmla="*/ 106680 h 1501140"/>
                    <a:gd name="connsiteX20" fmla="*/ 548779 w 594499"/>
                    <a:gd name="connsiteY20" fmla="*/ 83820 h 1501140"/>
                    <a:gd name="connsiteX21" fmla="*/ 556399 w 594499"/>
                    <a:gd name="connsiteY21" fmla="*/ 60960 h 1501140"/>
                    <a:gd name="connsiteX22" fmla="*/ 594499 w 594499"/>
                    <a:gd name="connsiteY22" fmla="*/ 0 h 1501140"/>
                    <a:gd name="connsiteX0" fmla="*/ 45859 w 594499"/>
                    <a:gd name="connsiteY0" fmla="*/ 1501140 h 1501140"/>
                    <a:gd name="connsiteX1" fmla="*/ 45859 w 594499"/>
                    <a:gd name="connsiteY1" fmla="*/ 1196340 h 1501140"/>
                    <a:gd name="connsiteX2" fmla="*/ 30619 w 594499"/>
                    <a:gd name="connsiteY2" fmla="*/ 1150620 h 1501140"/>
                    <a:gd name="connsiteX3" fmla="*/ 22999 w 594499"/>
                    <a:gd name="connsiteY3" fmla="*/ 1066800 h 1501140"/>
                    <a:gd name="connsiteX4" fmla="*/ 7759 w 594499"/>
                    <a:gd name="connsiteY4" fmla="*/ 1043940 h 1501140"/>
                    <a:gd name="connsiteX5" fmla="*/ 139 w 594499"/>
                    <a:gd name="connsiteY5" fmla="*/ 967740 h 1501140"/>
                    <a:gd name="connsiteX6" fmla="*/ 3949 w 594499"/>
                    <a:gd name="connsiteY6" fmla="*/ 872490 h 1501140"/>
                    <a:gd name="connsiteX7" fmla="*/ 17284 w 594499"/>
                    <a:gd name="connsiteY7" fmla="*/ 787400 h 1501140"/>
                    <a:gd name="connsiteX8" fmla="*/ 74434 w 594499"/>
                    <a:gd name="connsiteY8" fmla="*/ 680720 h 1501140"/>
                    <a:gd name="connsiteX9" fmla="*/ 156349 w 594499"/>
                    <a:gd name="connsiteY9" fmla="*/ 575945 h 1501140"/>
                    <a:gd name="connsiteX10" fmla="*/ 198259 w 594499"/>
                    <a:gd name="connsiteY10" fmla="*/ 525780 h 1501140"/>
                    <a:gd name="connsiteX11" fmla="*/ 221119 w 594499"/>
                    <a:gd name="connsiteY11" fmla="*/ 502920 h 1501140"/>
                    <a:gd name="connsiteX12" fmla="*/ 243979 w 594499"/>
                    <a:gd name="connsiteY12" fmla="*/ 487680 h 1501140"/>
                    <a:gd name="connsiteX13" fmla="*/ 332244 w 594499"/>
                    <a:gd name="connsiteY13" fmla="*/ 429260 h 1501140"/>
                    <a:gd name="connsiteX14" fmla="*/ 370979 w 594499"/>
                    <a:gd name="connsiteY14" fmla="*/ 391795 h 1501140"/>
                    <a:gd name="connsiteX15" fmla="*/ 396379 w 594499"/>
                    <a:gd name="connsiteY15" fmla="*/ 358140 h 1501140"/>
                    <a:gd name="connsiteX16" fmla="*/ 411619 w 594499"/>
                    <a:gd name="connsiteY16" fmla="*/ 335280 h 1501140"/>
                    <a:gd name="connsiteX17" fmla="*/ 434479 w 594499"/>
                    <a:gd name="connsiteY17" fmla="*/ 312420 h 1501140"/>
                    <a:gd name="connsiteX18" fmla="*/ 510679 w 594499"/>
                    <a:gd name="connsiteY18" fmla="*/ 198120 h 1501140"/>
                    <a:gd name="connsiteX19" fmla="*/ 541159 w 594499"/>
                    <a:gd name="connsiteY19" fmla="*/ 106680 h 1501140"/>
                    <a:gd name="connsiteX20" fmla="*/ 548779 w 594499"/>
                    <a:gd name="connsiteY20" fmla="*/ 83820 h 1501140"/>
                    <a:gd name="connsiteX21" fmla="*/ 594499 w 594499"/>
                    <a:gd name="connsiteY21" fmla="*/ 0 h 1501140"/>
                    <a:gd name="connsiteX0" fmla="*/ 45859 w 581799"/>
                    <a:gd name="connsiteY0" fmla="*/ 1463040 h 1463040"/>
                    <a:gd name="connsiteX1" fmla="*/ 45859 w 581799"/>
                    <a:gd name="connsiteY1" fmla="*/ 1158240 h 1463040"/>
                    <a:gd name="connsiteX2" fmla="*/ 30619 w 581799"/>
                    <a:gd name="connsiteY2" fmla="*/ 1112520 h 1463040"/>
                    <a:gd name="connsiteX3" fmla="*/ 22999 w 581799"/>
                    <a:gd name="connsiteY3" fmla="*/ 1028700 h 1463040"/>
                    <a:gd name="connsiteX4" fmla="*/ 7759 w 581799"/>
                    <a:gd name="connsiteY4" fmla="*/ 1005840 h 1463040"/>
                    <a:gd name="connsiteX5" fmla="*/ 139 w 581799"/>
                    <a:gd name="connsiteY5" fmla="*/ 929640 h 1463040"/>
                    <a:gd name="connsiteX6" fmla="*/ 3949 w 581799"/>
                    <a:gd name="connsiteY6" fmla="*/ 834390 h 1463040"/>
                    <a:gd name="connsiteX7" fmla="*/ 17284 w 581799"/>
                    <a:gd name="connsiteY7" fmla="*/ 749300 h 1463040"/>
                    <a:gd name="connsiteX8" fmla="*/ 74434 w 581799"/>
                    <a:gd name="connsiteY8" fmla="*/ 642620 h 1463040"/>
                    <a:gd name="connsiteX9" fmla="*/ 156349 w 581799"/>
                    <a:gd name="connsiteY9" fmla="*/ 537845 h 1463040"/>
                    <a:gd name="connsiteX10" fmla="*/ 198259 w 581799"/>
                    <a:gd name="connsiteY10" fmla="*/ 487680 h 1463040"/>
                    <a:gd name="connsiteX11" fmla="*/ 221119 w 581799"/>
                    <a:gd name="connsiteY11" fmla="*/ 464820 h 1463040"/>
                    <a:gd name="connsiteX12" fmla="*/ 243979 w 581799"/>
                    <a:gd name="connsiteY12" fmla="*/ 449580 h 1463040"/>
                    <a:gd name="connsiteX13" fmla="*/ 332244 w 581799"/>
                    <a:gd name="connsiteY13" fmla="*/ 391160 h 1463040"/>
                    <a:gd name="connsiteX14" fmla="*/ 370979 w 581799"/>
                    <a:gd name="connsiteY14" fmla="*/ 353695 h 1463040"/>
                    <a:gd name="connsiteX15" fmla="*/ 396379 w 581799"/>
                    <a:gd name="connsiteY15" fmla="*/ 320040 h 1463040"/>
                    <a:gd name="connsiteX16" fmla="*/ 411619 w 581799"/>
                    <a:gd name="connsiteY16" fmla="*/ 297180 h 1463040"/>
                    <a:gd name="connsiteX17" fmla="*/ 434479 w 581799"/>
                    <a:gd name="connsiteY17" fmla="*/ 274320 h 1463040"/>
                    <a:gd name="connsiteX18" fmla="*/ 510679 w 581799"/>
                    <a:gd name="connsiteY18" fmla="*/ 160020 h 1463040"/>
                    <a:gd name="connsiteX19" fmla="*/ 541159 w 581799"/>
                    <a:gd name="connsiteY19" fmla="*/ 68580 h 1463040"/>
                    <a:gd name="connsiteX20" fmla="*/ 548779 w 581799"/>
                    <a:gd name="connsiteY20" fmla="*/ 45720 h 1463040"/>
                    <a:gd name="connsiteX21" fmla="*/ 581799 w 581799"/>
                    <a:gd name="connsiteY21" fmla="*/ 0 h 1463040"/>
                    <a:gd name="connsiteX0" fmla="*/ 45859 w 548779"/>
                    <a:gd name="connsiteY0" fmla="*/ 1417320 h 1417320"/>
                    <a:gd name="connsiteX1" fmla="*/ 45859 w 548779"/>
                    <a:gd name="connsiteY1" fmla="*/ 1112520 h 1417320"/>
                    <a:gd name="connsiteX2" fmla="*/ 30619 w 548779"/>
                    <a:gd name="connsiteY2" fmla="*/ 1066800 h 1417320"/>
                    <a:gd name="connsiteX3" fmla="*/ 22999 w 548779"/>
                    <a:gd name="connsiteY3" fmla="*/ 982980 h 1417320"/>
                    <a:gd name="connsiteX4" fmla="*/ 7759 w 548779"/>
                    <a:gd name="connsiteY4" fmla="*/ 960120 h 1417320"/>
                    <a:gd name="connsiteX5" fmla="*/ 139 w 548779"/>
                    <a:gd name="connsiteY5" fmla="*/ 883920 h 1417320"/>
                    <a:gd name="connsiteX6" fmla="*/ 3949 w 548779"/>
                    <a:gd name="connsiteY6" fmla="*/ 788670 h 1417320"/>
                    <a:gd name="connsiteX7" fmla="*/ 17284 w 548779"/>
                    <a:gd name="connsiteY7" fmla="*/ 703580 h 1417320"/>
                    <a:gd name="connsiteX8" fmla="*/ 74434 w 548779"/>
                    <a:gd name="connsiteY8" fmla="*/ 596900 h 1417320"/>
                    <a:gd name="connsiteX9" fmla="*/ 156349 w 548779"/>
                    <a:gd name="connsiteY9" fmla="*/ 492125 h 1417320"/>
                    <a:gd name="connsiteX10" fmla="*/ 198259 w 548779"/>
                    <a:gd name="connsiteY10" fmla="*/ 441960 h 1417320"/>
                    <a:gd name="connsiteX11" fmla="*/ 221119 w 548779"/>
                    <a:gd name="connsiteY11" fmla="*/ 419100 h 1417320"/>
                    <a:gd name="connsiteX12" fmla="*/ 243979 w 548779"/>
                    <a:gd name="connsiteY12" fmla="*/ 403860 h 1417320"/>
                    <a:gd name="connsiteX13" fmla="*/ 332244 w 548779"/>
                    <a:gd name="connsiteY13" fmla="*/ 345440 h 1417320"/>
                    <a:gd name="connsiteX14" fmla="*/ 370979 w 548779"/>
                    <a:gd name="connsiteY14" fmla="*/ 307975 h 1417320"/>
                    <a:gd name="connsiteX15" fmla="*/ 396379 w 548779"/>
                    <a:gd name="connsiteY15" fmla="*/ 274320 h 1417320"/>
                    <a:gd name="connsiteX16" fmla="*/ 411619 w 548779"/>
                    <a:gd name="connsiteY16" fmla="*/ 251460 h 1417320"/>
                    <a:gd name="connsiteX17" fmla="*/ 434479 w 548779"/>
                    <a:gd name="connsiteY17" fmla="*/ 228600 h 1417320"/>
                    <a:gd name="connsiteX18" fmla="*/ 510679 w 548779"/>
                    <a:gd name="connsiteY18" fmla="*/ 114300 h 1417320"/>
                    <a:gd name="connsiteX19" fmla="*/ 541159 w 548779"/>
                    <a:gd name="connsiteY19" fmla="*/ 22860 h 1417320"/>
                    <a:gd name="connsiteX20" fmla="*/ 548779 w 548779"/>
                    <a:gd name="connsiteY20" fmla="*/ 0 h 1417320"/>
                    <a:gd name="connsiteX0" fmla="*/ 45859 w 574179"/>
                    <a:gd name="connsiteY0" fmla="*/ 1464945 h 1464945"/>
                    <a:gd name="connsiteX1" fmla="*/ 45859 w 574179"/>
                    <a:gd name="connsiteY1" fmla="*/ 1160145 h 1464945"/>
                    <a:gd name="connsiteX2" fmla="*/ 30619 w 574179"/>
                    <a:gd name="connsiteY2" fmla="*/ 1114425 h 1464945"/>
                    <a:gd name="connsiteX3" fmla="*/ 22999 w 574179"/>
                    <a:gd name="connsiteY3" fmla="*/ 1030605 h 1464945"/>
                    <a:gd name="connsiteX4" fmla="*/ 7759 w 574179"/>
                    <a:gd name="connsiteY4" fmla="*/ 1007745 h 1464945"/>
                    <a:gd name="connsiteX5" fmla="*/ 139 w 574179"/>
                    <a:gd name="connsiteY5" fmla="*/ 931545 h 1464945"/>
                    <a:gd name="connsiteX6" fmla="*/ 3949 w 574179"/>
                    <a:gd name="connsiteY6" fmla="*/ 836295 h 1464945"/>
                    <a:gd name="connsiteX7" fmla="*/ 17284 w 574179"/>
                    <a:gd name="connsiteY7" fmla="*/ 751205 h 1464945"/>
                    <a:gd name="connsiteX8" fmla="*/ 74434 w 574179"/>
                    <a:gd name="connsiteY8" fmla="*/ 644525 h 1464945"/>
                    <a:gd name="connsiteX9" fmla="*/ 156349 w 574179"/>
                    <a:gd name="connsiteY9" fmla="*/ 539750 h 1464945"/>
                    <a:gd name="connsiteX10" fmla="*/ 198259 w 574179"/>
                    <a:gd name="connsiteY10" fmla="*/ 489585 h 1464945"/>
                    <a:gd name="connsiteX11" fmla="*/ 221119 w 574179"/>
                    <a:gd name="connsiteY11" fmla="*/ 466725 h 1464945"/>
                    <a:gd name="connsiteX12" fmla="*/ 243979 w 574179"/>
                    <a:gd name="connsiteY12" fmla="*/ 451485 h 1464945"/>
                    <a:gd name="connsiteX13" fmla="*/ 332244 w 574179"/>
                    <a:gd name="connsiteY13" fmla="*/ 393065 h 1464945"/>
                    <a:gd name="connsiteX14" fmla="*/ 370979 w 574179"/>
                    <a:gd name="connsiteY14" fmla="*/ 355600 h 1464945"/>
                    <a:gd name="connsiteX15" fmla="*/ 396379 w 574179"/>
                    <a:gd name="connsiteY15" fmla="*/ 321945 h 1464945"/>
                    <a:gd name="connsiteX16" fmla="*/ 411619 w 574179"/>
                    <a:gd name="connsiteY16" fmla="*/ 299085 h 1464945"/>
                    <a:gd name="connsiteX17" fmla="*/ 434479 w 574179"/>
                    <a:gd name="connsiteY17" fmla="*/ 276225 h 1464945"/>
                    <a:gd name="connsiteX18" fmla="*/ 510679 w 574179"/>
                    <a:gd name="connsiteY18" fmla="*/ 161925 h 1464945"/>
                    <a:gd name="connsiteX19" fmla="*/ 541159 w 574179"/>
                    <a:gd name="connsiteY19" fmla="*/ 70485 h 1464945"/>
                    <a:gd name="connsiteX20" fmla="*/ 574179 w 574179"/>
                    <a:gd name="connsiteY20" fmla="*/ 0 h 1464945"/>
                    <a:gd name="connsiteX0" fmla="*/ 45859 w 574179"/>
                    <a:gd name="connsiteY0" fmla="*/ 1464945 h 1464945"/>
                    <a:gd name="connsiteX1" fmla="*/ 45859 w 574179"/>
                    <a:gd name="connsiteY1" fmla="*/ 1160145 h 1464945"/>
                    <a:gd name="connsiteX2" fmla="*/ 30619 w 574179"/>
                    <a:gd name="connsiteY2" fmla="*/ 1114425 h 1464945"/>
                    <a:gd name="connsiteX3" fmla="*/ 7759 w 574179"/>
                    <a:gd name="connsiteY3" fmla="*/ 1007745 h 1464945"/>
                    <a:gd name="connsiteX4" fmla="*/ 139 w 574179"/>
                    <a:gd name="connsiteY4" fmla="*/ 931545 h 1464945"/>
                    <a:gd name="connsiteX5" fmla="*/ 3949 w 574179"/>
                    <a:gd name="connsiteY5" fmla="*/ 836295 h 1464945"/>
                    <a:gd name="connsiteX6" fmla="*/ 17284 w 574179"/>
                    <a:gd name="connsiteY6" fmla="*/ 751205 h 1464945"/>
                    <a:gd name="connsiteX7" fmla="*/ 74434 w 574179"/>
                    <a:gd name="connsiteY7" fmla="*/ 644525 h 1464945"/>
                    <a:gd name="connsiteX8" fmla="*/ 156349 w 574179"/>
                    <a:gd name="connsiteY8" fmla="*/ 539750 h 1464945"/>
                    <a:gd name="connsiteX9" fmla="*/ 198259 w 574179"/>
                    <a:gd name="connsiteY9" fmla="*/ 489585 h 1464945"/>
                    <a:gd name="connsiteX10" fmla="*/ 221119 w 574179"/>
                    <a:gd name="connsiteY10" fmla="*/ 466725 h 1464945"/>
                    <a:gd name="connsiteX11" fmla="*/ 243979 w 574179"/>
                    <a:gd name="connsiteY11" fmla="*/ 451485 h 1464945"/>
                    <a:gd name="connsiteX12" fmla="*/ 332244 w 574179"/>
                    <a:gd name="connsiteY12" fmla="*/ 393065 h 1464945"/>
                    <a:gd name="connsiteX13" fmla="*/ 370979 w 574179"/>
                    <a:gd name="connsiteY13" fmla="*/ 355600 h 1464945"/>
                    <a:gd name="connsiteX14" fmla="*/ 396379 w 574179"/>
                    <a:gd name="connsiteY14" fmla="*/ 321945 h 1464945"/>
                    <a:gd name="connsiteX15" fmla="*/ 411619 w 574179"/>
                    <a:gd name="connsiteY15" fmla="*/ 299085 h 1464945"/>
                    <a:gd name="connsiteX16" fmla="*/ 434479 w 574179"/>
                    <a:gd name="connsiteY16" fmla="*/ 276225 h 1464945"/>
                    <a:gd name="connsiteX17" fmla="*/ 510679 w 574179"/>
                    <a:gd name="connsiteY17" fmla="*/ 161925 h 1464945"/>
                    <a:gd name="connsiteX18" fmla="*/ 541159 w 574179"/>
                    <a:gd name="connsiteY18" fmla="*/ 70485 h 1464945"/>
                    <a:gd name="connsiteX19" fmla="*/ 574179 w 574179"/>
                    <a:gd name="connsiteY19" fmla="*/ 0 h 146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4179" h="1464945">
                      <a:moveTo>
                        <a:pt x="45859" y="1464945"/>
                      </a:moveTo>
                      <a:cubicBezTo>
                        <a:pt x="69591" y="1346285"/>
                        <a:pt x="62980" y="1394135"/>
                        <a:pt x="45859" y="1160145"/>
                      </a:cubicBezTo>
                      <a:cubicBezTo>
                        <a:pt x="44687" y="1144123"/>
                        <a:pt x="36969" y="1139825"/>
                        <a:pt x="30619" y="1114425"/>
                      </a:cubicBezTo>
                      <a:cubicBezTo>
                        <a:pt x="24269" y="1089025"/>
                        <a:pt x="12839" y="1038225"/>
                        <a:pt x="7759" y="1007745"/>
                      </a:cubicBezTo>
                      <a:cubicBezTo>
                        <a:pt x="2679" y="977265"/>
                        <a:pt x="774" y="960120"/>
                        <a:pt x="139" y="931545"/>
                      </a:cubicBezTo>
                      <a:cubicBezTo>
                        <a:pt x="-496" y="902970"/>
                        <a:pt x="1092" y="866352"/>
                        <a:pt x="3949" y="836295"/>
                      </a:cubicBezTo>
                      <a:cubicBezTo>
                        <a:pt x="6806" y="806238"/>
                        <a:pt x="5537" y="783167"/>
                        <a:pt x="17284" y="751205"/>
                      </a:cubicBezTo>
                      <a:cubicBezTo>
                        <a:pt x="29032" y="719243"/>
                        <a:pt x="51256" y="679768"/>
                        <a:pt x="74434" y="644525"/>
                      </a:cubicBezTo>
                      <a:cubicBezTo>
                        <a:pt x="97612" y="609282"/>
                        <a:pt x="135712" y="565573"/>
                        <a:pt x="156349" y="539750"/>
                      </a:cubicBezTo>
                      <a:cubicBezTo>
                        <a:pt x="176986" y="513927"/>
                        <a:pt x="187464" y="501756"/>
                        <a:pt x="198259" y="489585"/>
                      </a:cubicBezTo>
                      <a:cubicBezTo>
                        <a:pt x="209054" y="477414"/>
                        <a:pt x="212840" y="473624"/>
                        <a:pt x="221119" y="466725"/>
                      </a:cubicBezTo>
                      <a:cubicBezTo>
                        <a:pt x="228154" y="460862"/>
                        <a:pt x="225458" y="463762"/>
                        <a:pt x="243979" y="451485"/>
                      </a:cubicBezTo>
                      <a:cubicBezTo>
                        <a:pt x="262500" y="439208"/>
                        <a:pt x="311077" y="409046"/>
                        <a:pt x="332244" y="393065"/>
                      </a:cubicBezTo>
                      <a:cubicBezTo>
                        <a:pt x="353411" y="377084"/>
                        <a:pt x="363359" y="360680"/>
                        <a:pt x="370979" y="355600"/>
                      </a:cubicBezTo>
                      <a:cubicBezTo>
                        <a:pt x="414655" y="290086"/>
                        <a:pt x="389606" y="331364"/>
                        <a:pt x="396379" y="321945"/>
                      </a:cubicBezTo>
                      <a:cubicBezTo>
                        <a:pt x="403152" y="312526"/>
                        <a:pt x="405756" y="306120"/>
                        <a:pt x="411619" y="299085"/>
                      </a:cubicBezTo>
                      <a:cubicBezTo>
                        <a:pt x="418518" y="290806"/>
                        <a:pt x="417969" y="299085"/>
                        <a:pt x="434479" y="276225"/>
                      </a:cubicBezTo>
                      <a:cubicBezTo>
                        <a:pt x="450989" y="253365"/>
                        <a:pt x="492899" y="196215"/>
                        <a:pt x="510679" y="161925"/>
                      </a:cubicBezTo>
                      <a:cubicBezTo>
                        <a:pt x="520839" y="131445"/>
                        <a:pt x="530576" y="97472"/>
                        <a:pt x="541159" y="70485"/>
                      </a:cubicBezTo>
                      <a:cubicBezTo>
                        <a:pt x="551742" y="43498"/>
                        <a:pt x="567406" y="11430"/>
                        <a:pt x="574179" y="0"/>
                      </a:cubicBezTo>
                    </a:path>
                  </a:pathLst>
                </a:custGeom>
                <a:ln w="38100">
                  <a:solidFill>
                    <a:srgbClr val="BD0B1C"/>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a:p>
              </p:txBody>
            </p:sp>
            <p:sp>
              <p:nvSpPr>
                <p:cNvPr id="13" name="星 5 7">
                  <a:extLst>
                    <a:ext uri="{FF2B5EF4-FFF2-40B4-BE49-F238E27FC236}">
                      <a16:creationId xmlns:a16="http://schemas.microsoft.com/office/drawing/2014/main" id="{42203CA2-356B-406E-9FD0-5526F10DB512}"/>
                    </a:ext>
                  </a:extLst>
                </p:cNvPr>
                <p:cNvSpPr/>
                <p:nvPr/>
              </p:nvSpPr>
              <p:spPr>
                <a:xfrm>
                  <a:off x="7603044" y="2988946"/>
                  <a:ext cx="351084" cy="333374"/>
                </a:xfrm>
                <a:prstGeom prst="star5">
                  <a:avLst/>
                </a:prstGeom>
                <a:solidFill>
                  <a:srgbClr val="BD0B1C"/>
                </a:solidFill>
                <a:ln>
                  <a:noFill/>
                </a:ln>
                <a:effectLst>
                  <a:outerShdw blurRad="63500" sx="102000" sy="102000" algn="c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 name="星 5 5">
                  <a:extLst>
                    <a:ext uri="{FF2B5EF4-FFF2-40B4-BE49-F238E27FC236}">
                      <a16:creationId xmlns:a16="http://schemas.microsoft.com/office/drawing/2014/main" id="{933315BE-7101-46B4-BDA0-DA4D9031C406}"/>
                    </a:ext>
                  </a:extLst>
                </p:cNvPr>
                <p:cNvSpPr/>
                <p:nvPr/>
              </p:nvSpPr>
              <p:spPr>
                <a:xfrm>
                  <a:off x="6918539" y="4798484"/>
                  <a:ext cx="351084" cy="333374"/>
                </a:xfrm>
                <a:prstGeom prst="star5">
                  <a:avLst/>
                </a:prstGeom>
                <a:solidFill>
                  <a:srgbClr val="BD0B1C"/>
                </a:solidFill>
                <a:ln>
                  <a:noFill/>
                </a:ln>
                <a:effectLst>
                  <a:outerShdw blurRad="63500" sx="102000" sy="102000" algn="c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10" name="テキスト プレースホルダー 2">
                <a:extLst>
                  <a:ext uri="{FF2B5EF4-FFF2-40B4-BE49-F238E27FC236}">
                    <a16:creationId xmlns:a16="http://schemas.microsoft.com/office/drawing/2014/main" id="{F9A38C46-D452-4C88-84E5-85EC17A2509E}"/>
                  </a:ext>
                </a:extLst>
              </p:cNvPr>
              <p:cNvSpPr txBox="1">
                <a:spLocks/>
              </p:cNvSpPr>
              <p:nvPr/>
            </p:nvSpPr>
            <p:spPr>
              <a:xfrm>
                <a:off x="7882035" y="2966415"/>
                <a:ext cx="1381385" cy="512856"/>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None/>
                </a:pPr>
                <a:r>
                  <a:rPr lang="ja-JP" altLang="en-US" sz="2000" b="1" dirty="0">
                    <a:solidFill>
                      <a:srgbClr val="BD0B1C"/>
                    </a:solidFill>
                  </a:rPr>
                  <a:t>土浦北</a:t>
                </a:r>
                <a:r>
                  <a:rPr lang="en-US" altLang="ja-JP" sz="2000" b="1" dirty="0">
                    <a:solidFill>
                      <a:srgbClr val="BD0B1C"/>
                    </a:solidFill>
                  </a:rPr>
                  <a:t>IC</a:t>
                </a:r>
                <a:endParaRPr lang="ja-JP" altLang="en-US" sz="2000" b="1" dirty="0">
                  <a:solidFill>
                    <a:srgbClr val="BD0B1C"/>
                  </a:solidFill>
                </a:endParaRPr>
              </a:p>
            </p:txBody>
          </p:sp>
          <p:sp>
            <p:nvSpPr>
              <p:cNvPr id="11" name="テキスト プレースホルダー 2">
                <a:extLst>
                  <a:ext uri="{FF2B5EF4-FFF2-40B4-BE49-F238E27FC236}">
                    <a16:creationId xmlns:a16="http://schemas.microsoft.com/office/drawing/2014/main" id="{C43C2545-A168-4D5D-ADE0-2B3734797A97}"/>
                  </a:ext>
                </a:extLst>
              </p:cNvPr>
              <p:cNvSpPr txBox="1">
                <a:spLocks/>
              </p:cNvSpPr>
              <p:nvPr/>
            </p:nvSpPr>
            <p:spPr>
              <a:xfrm>
                <a:off x="7191343" y="4745701"/>
                <a:ext cx="1381385" cy="512856"/>
              </a:xfrm>
              <a:prstGeom prst="rect">
                <a:avLst/>
              </a:prstGeom>
              <a:effectLst>
                <a:outerShdw blurRad="63500" sx="102000" sy="102000" algn="ctr" rotWithShape="0">
                  <a:prstClr val="black">
                    <a:alpha val="40000"/>
                  </a:prstClr>
                </a:outerShdw>
              </a:effectLst>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None/>
                </a:pPr>
                <a:r>
                  <a:rPr lang="ja-JP" altLang="en-US" sz="2000" b="1" dirty="0">
                    <a:solidFill>
                      <a:srgbClr val="BD0B1C"/>
                    </a:solidFill>
                  </a:rPr>
                  <a:t>桜土浦</a:t>
                </a:r>
                <a:r>
                  <a:rPr lang="en-US" altLang="ja-JP" sz="2000" b="1" dirty="0">
                    <a:solidFill>
                      <a:srgbClr val="BD0B1C"/>
                    </a:solidFill>
                  </a:rPr>
                  <a:t>IC</a:t>
                </a:r>
                <a:endParaRPr lang="ja-JP" altLang="en-US" sz="2000" b="1" dirty="0">
                  <a:solidFill>
                    <a:srgbClr val="BD0B1C"/>
                  </a:solidFill>
                </a:endParaRPr>
              </a:p>
            </p:txBody>
          </p:sp>
        </p:grpSp>
      </p:grpSp>
      <p:sp>
        <p:nvSpPr>
          <p:cNvPr id="3" name="正方形/長方形 2">
            <a:extLst>
              <a:ext uri="{FF2B5EF4-FFF2-40B4-BE49-F238E27FC236}">
                <a16:creationId xmlns:a16="http://schemas.microsoft.com/office/drawing/2014/main" id="{C607BF98-2868-4695-9160-9815B3270D2F}"/>
              </a:ext>
            </a:extLst>
          </p:cNvPr>
          <p:cNvSpPr/>
          <p:nvPr/>
        </p:nvSpPr>
        <p:spPr>
          <a:xfrm>
            <a:off x="314592" y="2023529"/>
            <a:ext cx="4572000" cy="3354765"/>
          </a:xfrm>
          <a:prstGeom prst="rect">
            <a:avLst/>
          </a:prstGeom>
        </p:spPr>
        <p:txBody>
          <a:bodyPr>
            <a:spAutoFit/>
          </a:bodyPr>
          <a:lstStyle/>
          <a:p>
            <a:pPr marL="342900" indent="-342900">
              <a:lnSpc>
                <a:spcPct val="150000"/>
              </a:lnSpc>
              <a:buFont typeface="Arial" panose="020B0604020202020204" pitchFamily="34" charset="0"/>
              <a:buChar char="•"/>
            </a:pPr>
            <a:r>
              <a:rPr lang="ja-JP" altLang="en-US" sz="2400" dirty="0"/>
              <a:t>対象区間：</a:t>
            </a:r>
            <a:endParaRPr lang="en-US" altLang="ja-JP" sz="2400" dirty="0"/>
          </a:p>
          <a:p>
            <a:pPr lvl="1">
              <a:lnSpc>
                <a:spcPct val="150000"/>
              </a:lnSpc>
            </a:pPr>
            <a:r>
              <a:rPr lang="ja-JP" altLang="en-US" sz="2000" b="1" dirty="0"/>
              <a:t>常磐自動車道</a:t>
            </a:r>
            <a:endParaRPr lang="en-US" altLang="ja-JP" sz="2000" dirty="0"/>
          </a:p>
          <a:p>
            <a:pPr lvl="1">
              <a:lnSpc>
                <a:spcPct val="150000"/>
              </a:lnSpc>
            </a:pPr>
            <a:r>
              <a:rPr lang="ja-JP" altLang="en-US" sz="2000" b="1" dirty="0"/>
              <a:t>土浦北</a:t>
            </a:r>
            <a:r>
              <a:rPr lang="en-US" altLang="ja-JP" sz="2000" b="1" dirty="0"/>
              <a:t>IC</a:t>
            </a:r>
            <a:r>
              <a:rPr lang="ja-JP" altLang="en-US" sz="2000" dirty="0"/>
              <a:t>～</a:t>
            </a:r>
            <a:r>
              <a:rPr lang="ja-JP" altLang="en-US" sz="2000" b="1" dirty="0"/>
              <a:t>桜土浦</a:t>
            </a:r>
            <a:r>
              <a:rPr lang="en-US" altLang="ja-JP" sz="2000" b="1" dirty="0"/>
              <a:t>IC</a:t>
            </a:r>
            <a:r>
              <a:rPr lang="ja-JP" altLang="en-US" sz="2000" dirty="0"/>
              <a:t>間</a:t>
            </a:r>
            <a:r>
              <a:rPr lang="en-US" altLang="ja-JP" sz="2000" dirty="0"/>
              <a:t>(7.9Km)</a:t>
            </a:r>
          </a:p>
          <a:p>
            <a:pPr marL="342900" indent="-342900">
              <a:lnSpc>
                <a:spcPct val="150000"/>
              </a:lnSpc>
              <a:buFont typeface="Arial" panose="020B0604020202020204" pitchFamily="34" charset="0"/>
              <a:buChar char="•"/>
            </a:pPr>
            <a:r>
              <a:rPr lang="en-US" altLang="ja-JP" sz="2000" dirty="0"/>
              <a:t>(</a:t>
            </a:r>
            <a:r>
              <a:rPr lang="ja-JP" altLang="en-US" sz="2000" dirty="0"/>
              <a:t>例</a:t>
            </a:r>
            <a:r>
              <a:rPr lang="en-US" altLang="ja-JP" sz="2000" dirty="0"/>
              <a:t>)50%</a:t>
            </a:r>
            <a:r>
              <a:rPr lang="ja-JP" altLang="en-US" sz="2000" dirty="0"/>
              <a:t>割引：</a:t>
            </a:r>
            <a:endParaRPr lang="en-US" altLang="ja-JP" sz="2000" dirty="0"/>
          </a:p>
          <a:p>
            <a:pPr lvl="1"/>
            <a:r>
              <a:rPr lang="en-US" altLang="ja-JP" sz="2000" dirty="0"/>
              <a:t>220</a:t>
            </a:r>
            <a:r>
              <a:rPr lang="ja-JP" altLang="en-US" sz="2000" dirty="0"/>
              <a:t>円→</a:t>
            </a:r>
            <a:r>
              <a:rPr lang="en-US" altLang="ja-JP" sz="2000" dirty="0"/>
              <a:t>110</a:t>
            </a:r>
            <a:r>
              <a:rPr lang="ja-JP" altLang="en-US" sz="2000" dirty="0"/>
              <a:t>円</a:t>
            </a:r>
            <a:r>
              <a:rPr lang="en-US" altLang="ja-JP" sz="2000" dirty="0"/>
              <a:t>+150</a:t>
            </a:r>
            <a:r>
              <a:rPr lang="ja-JP" altLang="en-US" sz="2000" dirty="0"/>
              <a:t>円</a:t>
            </a:r>
            <a:r>
              <a:rPr lang="en-US" altLang="ja-JP" sz="2000" dirty="0"/>
              <a:t>(</a:t>
            </a:r>
            <a:r>
              <a:rPr lang="ja-JP" altLang="en-US" sz="2000" dirty="0"/>
              <a:t>基本料金）</a:t>
            </a:r>
            <a:endParaRPr lang="en-US" altLang="ja-JP" sz="2000" dirty="0"/>
          </a:p>
          <a:p>
            <a:pPr lvl="1">
              <a:lnSpc>
                <a:spcPct val="150000"/>
              </a:lnSpc>
            </a:pPr>
            <a:r>
              <a:rPr lang="en-US" altLang="ja-JP" sz="2000" dirty="0"/>
              <a:t>=260</a:t>
            </a:r>
            <a:r>
              <a:rPr lang="ja-JP" altLang="en-US" sz="2000" dirty="0"/>
              <a:t>円</a:t>
            </a:r>
            <a:endParaRPr lang="en-US" altLang="ja-JP" sz="2000" dirty="0"/>
          </a:p>
          <a:p>
            <a:pPr marL="342900" indent="-342900">
              <a:lnSpc>
                <a:spcPct val="150000"/>
              </a:lnSpc>
              <a:buFont typeface="Arial" panose="020B0604020202020204" pitchFamily="34" charset="0"/>
              <a:buChar char="•"/>
            </a:pPr>
            <a:r>
              <a:rPr lang="ja-JP" altLang="en-US" sz="2400" dirty="0"/>
              <a:t>実施時間帯：</a:t>
            </a:r>
            <a:r>
              <a:rPr lang="ja-JP" altLang="en-US" sz="2000" b="1" dirty="0"/>
              <a:t>日中</a:t>
            </a:r>
            <a:r>
              <a:rPr lang="en-US" altLang="ja-JP" sz="2000" dirty="0"/>
              <a:t>12</a:t>
            </a:r>
            <a:r>
              <a:rPr lang="ja-JP" altLang="en-US" sz="2000" dirty="0"/>
              <a:t>時間</a:t>
            </a:r>
          </a:p>
        </p:txBody>
      </p:sp>
      <p:sp>
        <p:nvSpPr>
          <p:cNvPr id="16" name="タイトル 1"/>
          <p:cNvSpPr txBox="1">
            <a:spLocks/>
          </p:cNvSpPr>
          <p:nvPr/>
        </p:nvSpPr>
        <p:spPr>
          <a:xfrm>
            <a:off x="-1" y="5865249"/>
            <a:ext cx="9143999" cy="1003344"/>
          </a:xfrm>
          <a:prstGeom prst="rect">
            <a:avLst/>
          </a:prstGeom>
          <a:solidFill>
            <a:schemeClr val="bg1">
              <a:lumMod val="50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4000" b="1" dirty="0"/>
              <a:t>市外通過交通の高速道路利用促進</a:t>
            </a:r>
          </a:p>
        </p:txBody>
      </p:sp>
      <p:sp>
        <p:nvSpPr>
          <p:cNvPr id="15" name="タイトル 1">
            <a:extLst>
              <a:ext uri="{FF2B5EF4-FFF2-40B4-BE49-F238E27FC236}">
                <a16:creationId xmlns:a16="http://schemas.microsoft.com/office/drawing/2014/main" id="{11EF6566-A48F-43EF-BDCC-22A5BF645029}"/>
              </a:ext>
            </a:extLst>
          </p:cNvPr>
          <p:cNvSpPr txBox="1">
            <a:spLocks/>
          </p:cNvSpPr>
          <p:nvPr/>
        </p:nvSpPr>
        <p:spPr>
          <a:xfrm>
            <a:off x="409546" y="1536574"/>
            <a:ext cx="4275576" cy="57626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10000"/>
              </a:lnSpc>
            </a:pPr>
            <a:r>
              <a:rPr lang="ja-JP" altLang="en-US" sz="3600" b="1" dirty="0">
                <a:latin typeface="游ゴシック" panose="020B0400000000000000" pitchFamily="50" charset="-128"/>
                <a:ea typeface="游ゴシック" panose="020B0400000000000000" pitchFamily="50" charset="-128"/>
              </a:rPr>
              <a:t>高速道路利用料金割引を実施</a:t>
            </a:r>
            <a:endParaRPr lang="ja-JP" altLang="en-US" sz="3600" b="1" u="sng" dirty="0">
              <a:solidFill>
                <a:srgbClr val="FF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47590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9510D57-0B2B-46E3-B8FB-A41EAA83CD2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95" b="93788" l="25894" r="67250"/>
                    </a14:imgEffect>
                  </a14:imgLayer>
                </a14:imgProps>
              </a:ext>
              <a:ext uri="{28A0092B-C50C-407E-A947-70E740481C1C}">
                <a14:useLocalDpi xmlns:a14="http://schemas.microsoft.com/office/drawing/2010/main" val="0"/>
              </a:ext>
            </a:extLst>
          </a:blip>
          <a:srcRect l="25905" t="8283" r="32714" b="5458"/>
          <a:stretch/>
        </p:blipFill>
        <p:spPr>
          <a:xfrm>
            <a:off x="186607" y="1734042"/>
            <a:ext cx="3229133" cy="4030835"/>
          </a:xfrm>
          <a:prstGeom prst="rect">
            <a:avLst/>
          </a:prstGeom>
          <a:ln>
            <a:noFill/>
          </a:ln>
          <a:effectLst>
            <a:outerShdw blurRad="50800" dist="38100" dir="2700000" algn="tl" rotWithShape="0">
              <a:schemeClr val="tx1">
                <a:alpha val="45000"/>
              </a:schemeClr>
            </a:outerShdw>
          </a:effectLst>
        </p:spPr>
      </p:pic>
      <p:pic>
        <p:nvPicPr>
          <p:cNvPr id="6" name="図 5">
            <a:extLst>
              <a:ext uri="{FF2B5EF4-FFF2-40B4-BE49-F238E27FC236}">
                <a16:creationId xmlns:a16="http://schemas.microsoft.com/office/drawing/2014/main" id="{88919299-5F7A-4F47-9241-DEDBDD2EB7C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74" b="93910" l="24362" r="66885"/>
                    </a14:imgEffect>
                  </a14:imgLayer>
                </a14:imgProps>
              </a:ext>
              <a:ext uri="{28A0092B-C50C-407E-A947-70E740481C1C}">
                <a14:useLocalDpi xmlns:a14="http://schemas.microsoft.com/office/drawing/2010/main" val="0"/>
              </a:ext>
            </a:extLst>
          </a:blip>
          <a:srcRect l="24443" t="7963" r="33093" b="6474"/>
          <a:stretch/>
        </p:blipFill>
        <p:spPr>
          <a:xfrm>
            <a:off x="5501352" y="1788754"/>
            <a:ext cx="3238929" cy="3908159"/>
          </a:xfrm>
          <a:prstGeom prst="rect">
            <a:avLst/>
          </a:prstGeom>
          <a:effectLst>
            <a:outerShdw blurRad="50800" dist="38100" dir="2700000" algn="tl" rotWithShape="0">
              <a:prstClr val="black">
                <a:alpha val="45000"/>
              </a:prstClr>
            </a:outerShdw>
          </a:effectLst>
        </p:spPr>
      </p:pic>
      <p:sp>
        <p:nvSpPr>
          <p:cNvPr id="2" name="タイトル 1">
            <a:extLst>
              <a:ext uri="{FF2B5EF4-FFF2-40B4-BE49-F238E27FC236}">
                <a16:creationId xmlns:a16="http://schemas.microsoft.com/office/drawing/2014/main" id="{B0417976-D605-4887-80E4-8D74C6573C9C}"/>
              </a:ext>
            </a:extLst>
          </p:cNvPr>
          <p:cNvSpPr>
            <a:spLocks noGrp="1"/>
          </p:cNvSpPr>
          <p:nvPr>
            <p:ph type="title"/>
          </p:nvPr>
        </p:nvSpPr>
        <p:spPr/>
        <p:txBody>
          <a:bodyPr/>
          <a:lstStyle/>
          <a:p>
            <a:r>
              <a:rPr lang="ja-JP" altLang="en-US" dirty="0"/>
              <a:t>人口の分布</a:t>
            </a:r>
            <a:endParaRPr kumimoji="1" lang="ja-JP" altLang="en-US" dirty="0"/>
          </a:p>
        </p:txBody>
      </p:sp>
      <p:sp>
        <p:nvSpPr>
          <p:cNvPr id="22" name="テキスト ボックス 21">
            <a:extLst>
              <a:ext uri="{FF2B5EF4-FFF2-40B4-BE49-F238E27FC236}">
                <a16:creationId xmlns:a16="http://schemas.microsoft.com/office/drawing/2014/main" id="{63637566-ADC7-4095-BE5A-F9C59C92A817}"/>
              </a:ext>
            </a:extLst>
          </p:cNvPr>
          <p:cNvSpPr txBox="1"/>
          <p:nvPr/>
        </p:nvSpPr>
        <p:spPr>
          <a:xfrm>
            <a:off x="1078564" y="1443440"/>
            <a:ext cx="2059340" cy="461665"/>
          </a:xfrm>
          <a:prstGeom prst="rect">
            <a:avLst/>
          </a:prstGeom>
          <a:noFill/>
        </p:spPr>
        <p:txBody>
          <a:bodyPr wrap="square" rtlCol="0">
            <a:spAutoFit/>
          </a:bodyPr>
          <a:lstStyle/>
          <a:p>
            <a:r>
              <a:rPr lang="en-US" altLang="ja-JP" sz="2400" b="1" u="sng" dirty="0">
                <a:latin typeface="+mn-ea"/>
              </a:rPr>
              <a:t>2040</a:t>
            </a:r>
            <a:r>
              <a:rPr lang="ja-JP" altLang="en-US" sz="2400" b="1" u="sng" dirty="0">
                <a:latin typeface="+mn-ea"/>
              </a:rPr>
              <a:t>年推計</a:t>
            </a:r>
            <a:endParaRPr lang="en-US" altLang="ja-JP" sz="2400" b="1" u="sng" dirty="0">
              <a:latin typeface="+mn-ea"/>
            </a:endParaRPr>
          </a:p>
        </p:txBody>
      </p:sp>
      <p:sp>
        <p:nvSpPr>
          <p:cNvPr id="23" name="テキスト ボックス 22">
            <a:extLst>
              <a:ext uri="{FF2B5EF4-FFF2-40B4-BE49-F238E27FC236}">
                <a16:creationId xmlns:a16="http://schemas.microsoft.com/office/drawing/2014/main" id="{B935C970-11A9-40AF-997C-89449DA8430F}"/>
              </a:ext>
            </a:extLst>
          </p:cNvPr>
          <p:cNvSpPr txBox="1"/>
          <p:nvPr/>
        </p:nvSpPr>
        <p:spPr>
          <a:xfrm>
            <a:off x="6566125" y="1514979"/>
            <a:ext cx="2391268" cy="461665"/>
          </a:xfrm>
          <a:prstGeom prst="rect">
            <a:avLst/>
          </a:prstGeom>
          <a:noFill/>
        </p:spPr>
        <p:txBody>
          <a:bodyPr wrap="square" rtlCol="0">
            <a:spAutoFit/>
          </a:bodyPr>
          <a:lstStyle/>
          <a:p>
            <a:r>
              <a:rPr lang="ja-JP" altLang="en-US" sz="2400" b="1" u="sng" dirty="0">
                <a:latin typeface="+mn-ea"/>
              </a:rPr>
              <a:t>居住誘導の提案</a:t>
            </a:r>
            <a:endParaRPr lang="en-US" altLang="ja-JP" sz="2400" b="1" u="sng" dirty="0">
              <a:latin typeface="+mn-ea"/>
            </a:endParaRPr>
          </a:p>
        </p:txBody>
      </p:sp>
      <p:sp>
        <p:nvSpPr>
          <p:cNvPr id="27" name="楕円 26">
            <a:extLst>
              <a:ext uri="{FF2B5EF4-FFF2-40B4-BE49-F238E27FC236}">
                <a16:creationId xmlns:a16="http://schemas.microsoft.com/office/drawing/2014/main" id="{DBCA75E6-F921-4BD5-AD4E-45662ED6E12A}"/>
              </a:ext>
            </a:extLst>
          </p:cNvPr>
          <p:cNvSpPr>
            <a:spLocks noChangeAspect="1"/>
          </p:cNvSpPr>
          <p:nvPr/>
        </p:nvSpPr>
        <p:spPr>
          <a:xfrm>
            <a:off x="5708528" y="4387808"/>
            <a:ext cx="1369833" cy="1378154"/>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右 28">
            <a:extLst>
              <a:ext uri="{FF2B5EF4-FFF2-40B4-BE49-F238E27FC236}">
                <a16:creationId xmlns:a16="http://schemas.microsoft.com/office/drawing/2014/main" id="{45498549-D6E1-4EC9-8495-EDBC848EF540}"/>
              </a:ext>
            </a:extLst>
          </p:cNvPr>
          <p:cNvSpPr/>
          <p:nvPr/>
        </p:nvSpPr>
        <p:spPr>
          <a:xfrm>
            <a:off x="4078709" y="3679873"/>
            <a:ext cx="667390" cy="498440"/>
          </a:xfrm>
          <a:prstGeom prst="rightArrow">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06419D0B-18E2-4143-9DC5-923FF506C154}"/>
              </a:ext>
            </a:extLst>
          </p:cNvPr>
          <p:cNvSpPr txBox="1">
            <a:spLocks/>
          </p:cNvSpPr>
          <p:nvPr/>
        </p:nvSpPr>
        <p:spPr>
          <a:xfrm>
            <a:off x="1" y="5933732"/>
            <a:ext cx="9143999" cy="957160"/>
          </a:xfrm>
          <a:prstGeom prst="rect">
            <a:avLst/>
          </a:prstGeom>
          <a:solidFill>
            <a:srgbClr val="3D9FD2"/>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4000" b="1" dirty="0"/>
              <a:t>中央から南部・おおつ野</a:t>
            </a:r>
            <a:r>
              <a:rPr lang="ja-JP" altLang="en-US" sz="3200" dirty="0"/>
              <a:t>に誘導</a:t>
            </a:r>
          </a:p>
        </p:txBody>
      </p:sp>
      <p:sp>
        <p:nvSpPr>
          <p:cNvPr id="8" name="吹き出し: 角を丸めた四角形 7">
            <a:extLst>
              <a:ext uri="{FF2B5EF4-FFF2-40B4-BE49-F238E27FC236}">
                <a16:creationId xmlns:a16="http://schemas.microsoft.com/office/drawing/2014/main" id="{2234CE1B-CFF1-407C-952B-2FFDCECBC900}"/>
              </a:ext>
            </a:extLst>
          </p:cNvPr>
          <p:cNvSpPr/>
          <p:nvPr/>
        </p:nvSpPr>
        <p:spPr>
          <a:xfrm>
            <a:off x="2933830" y="1800932"/>
            <a:ext cx="2192061" cy="1341998"/>
          </a:xfrm>
          <a:prstGeom prst="wedgeRoundRectCallout">
            <a:avLst>
              <a:gd name="adj1" fmla="val -91859"/>
              <a:gd name="adj2" fmla="val 113500"/>
              <a:gd name="adj3" fmla="val 16667"/>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9" name="テキスト ボックス 8">
            <a:extLst>
              <a:ext uri="{FF2B5EF4-FFF2-40B4-BE49-F238E27FC236}">
                <a16:creationId xmlns:a16="http://schemas.microsoft.com/office/drawing/2014/main" id="{AEB826A4-4382-44E4-95B2-0329C133A21A}"/>
              </a:ext>
            </a:extLst>
          </p:cNvPr>
          <p:cNvSpPr txBox="1"/>
          <p:nvPr/>
        </p:nvSpPr>
        <p:spPr>
          <a:xfrm>
            <a:off x="2971392" y="1938049"/>
            <a:ext cx="2434015" cy="1077218"/>
          </a:xfrm>
          <a:prstGeom prst="rect">
            <a:avLst/>
          </a:prstGeom>
          <a:noFill/>
        </p:spPr>
        <p:txBody>
          <a:bodyPr wrap="square" rtlCol="0">
            <a:spAutoFit/>
          </a:bodyPr>
          <a:lstStyle/>
          <a:p>
            <a:r>
              <a:rPr kumimoji="1" lang="ja-JP" altLang="en-US" sz="3200" b="1" dirty="0"/>
              <a:t>中心部に</a:t>
            </a:r>
            <a:endParaRPr kumimoji="1" lang="en-US" altLang="ja-JP" sz="3200" b="1" dirty="0"/>
          </a:p>
          <a:p>
            <a:r>
              <a:rPr kumimoji="1" lang="ja-JP" altLang="en-US" sz="3200" b="1" dirty="0"/>
              <a:t>災害リスク</a:t>
            </a:r>
          </a:p>
        </p:txBody>
      </p:sp>
      <p:sp>
        <p:nvSpPr>
          <p:cNvPr id="30" name="楕円 29">
            <a:extLst>
              <a:ext uri="{FF2B5EF4-FFF2-40B4-BE49-F238E27FC236}">
                <a16:creationId xmlns:a16="http://schemas.microsoft.com/office/drawing/2014/main" id="{937A0F51-C811-4608-8104-69C55F5E64F3}"/>
              </a:ext>
            </a:extLst>
          </p:cNvPr>
          <p:cNvSpPr>
            <a:spLocks noChangeAspect="1"/>
          </p:cNvSpPr>
          <p:nvPr/>
        </p:nvSpPr>
        <p:spPr>
          <a:xfrm>
            <a:off x="7479213" y="3165318"/>
            <a:ext cx="1369833" cy="1378154"/>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4119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1000"/>
                                        <p:tgtEl>
                                          <p:spTgt spid="2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heel(1)">
                                      <p:cBhvr>
                                        <p:cTn id="1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animBg="1"/>
      <p:bldP spid="9" grpId="0"/>
      <p:bldP spid="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効果・費用</a:t>
            </a:r>
          </a:p>
        </p:txBody>
      </p:sp>
      <p:pic>
        <p:nvPicPr>
          <p:cNvPr id="5" name="図プレースホルダー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1" b="411"/>
          <a:stretch>
            <a:fillRect/>
          </a:stretch>
        </p:blipFill>
        <p:spPr/>
      </p:pic>
      <p:pic>
        <p:nvPicPr>
          <p:cNvPr id="16" name="図 15">
            <a:extLst>
              <a:ext uri="{FF2B5EF4-FFF2-40B4-BE49-F238E27FC236}">
                <a16:creationId xmlns:a16="http://schemas.microsoft.com/office/drawing/2014/main" id="{7E0CAF1D-CC73-4FBB-9063-CAE2CBAF53CE}"/>
              </a:ext>
            </a:extLst>
          </p:cNvPr>
          <p:cNvPicPr>
            <a:picLocks noChangeAspect="1"/>
          </p:cNvPicPr>
          <p:nvPr/>
        </p:nvPicPr>
        <p:blipFill rotWithShape="1">
          <a:blip r:embed="rId4">
            <a:extLst>
              <a:ext uri="{28A0092B-C50C-407E-A947-70E740481C1C}">
                <a14:useLocalDpi xmlns:a14="http://schemas.microsoft.com/office/drawing/2010/main" val="0"/>
              </a:ext>
            </a:extLst>
          </a:blip>
          <a:srcRect l="48807" t="10791" r="10405" b="17295"/>
          <a:stretch/>
        </p:blipFill>
        <p:spPr>
          <a:xfrm>
            <a:off x="5438418" y="1614932"/>
            <a:ext cx="3438525" cy="5072675"/>
          </a:xfrm>
          <a:prstGeom prst="rect">
            <a:avLst/>
          </a:prstGeom>
        </p:spPr>
      </p:pic>
      <p:sp>
        <p:nvSpPr>
          <p:cNvPr id="17" name="角丸四角形吹き出し 19">
            <a:extLst>
              <a:ext uri="{FF2B5EF4-FFF2-40B4-BE49-F238E27FC236}">
                <a16:creationId xmlns:a16="http://schemas.microsoft.com/office/drawing/2014/main" id="{27FB8DE3-02D0-4D95-8C65-1EF6F1BC0CEB}"/>
              </a:ext>
            </a:extLst>
          </p:cNvPr>
          <p:cNvSpPr/>
          <p:nvPr/>
        </p:nvSpPr>
        <p:spPr>
          <a:xfrm>
            <a:off x="725935" y="1819797"/>
            <a:ext cx="3286482" cy="738784"/>
          </a:xfrm>
          <a:prstGeom prst="wedgeRoundRectCallout">
            <a:avLst>
              <a:gd name="adj1" fmla="val 133590"/>
              <a:gd name="adj2" fmla="val 109151"/>
              <a:gd name="adj3" fmla="val 16667"/>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000" dirty="0"/>
              <a:t>常磐自動車道</a:t>
            </a:r>
            <a:endParaRPr lang="en-US" altLang="ja-JP" sz="2000" dirty="0"/>
          </a:p>
          <a:p>
            <a:pPr algn="ctr"/>
            <a:r>
              <a:rPr lang="ja-JP" altLang="en-US" sz="2000" dirty="0"/>
              <a:t>交通量</a:t>
            </a:r>
            <a:r>
              <a:rPr lang="en-US" altLang="ja-JP" sz="2400" dirty="0">
                <a:effectLst>
                  <a:outerShdw blurRad="38100" dist="38100" dir="2700000" algn="tl">
                    <a:srgbClr val="000000">
                      <a:alpha val="43137"/>
                    </a:srgbClr>
                  </a:outerShdw>
                </a:effectLst>
              </a:rPr>
              <a:t>19%</a:t>
            </a:r>
            <a:r>
              <a:rPr lang="ja-JP" altLang="en-US" sz="2000" dirty="0"/>
              <a:t>増加↑</a:t>
            </a:r>
            <a:endParaRPr kumimoji="1" lang="ja-JP" altLang="en-US" sz="2000" dirty="0"/>
          </a:p>
        </p:txBody>
      </p:sp>
      <p:sp>
        <p:nvSpPr>
          <p:cNvPr id="19" name="角丸四角形吹き出し 19">
            <a:extLst>
              <a:ext uri="{FF2B5EF4-FFF2-40B4-BE49-F238E27FC236}">
                <a16:creationId xmlns:a16="http://schemas.microsoft.com/office/drawing/2014/main" id="{CB4E1544-1B82-4EC8-B065-66C68CE8B130}"/>
              </a:ext>
            </a:extLst>
          </p:cNvPr>
          <p:cNvSpPr/>
          <p:nvPr/>
        </p:nvSpPr>
        <p:spPr>
          <a:xfrm>
            <a:off x="209713" y="2890440"/>
            <a:ext cx="4405648" cy="738784"/>
          </a:xfrm>
          <a:prstGeom prst="wedgeRoundRectCallout">
            <a:avLst>
              <a:gd name="adj1" fmla="val 102845"/>
              <a:gd name="adj2" fmla="val 85943"/>
              <a:gd name="adj3" fmla="val 16667"/>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2000" dirty="0"/>
              <a:t>6</a:t>
            </a:r>
            <a:r>
              <a:rPr lang="ja-JP" altLang="en-US" sz="2000" dirty="0"/>
              <a:t>号バイパス・土浦駅周辺</a:t>
            </a:r>
            <a:endParaRPr lang="en-US" altLang="ja-JP" sz="2000" dirty="0"/>
          </a:p>
          <a:p>
            <a:pPr algn="ctr"/>
            <a:r>
              <a:rPr lang="ja-JP" altLang="en-US" sz="2000" dirty="0"/>
              <a:t>日交通量</a:t>
            </a:r>
            <a:r>
              <a:rPr lang="en-US" altLang="ja-JP" sz="2000" dirty="0">
                <a:effectLst>
                  <a:outerShdw blurRad="38100" dist="38100" dir="2700000" algn="tl">
                    <a:srgbClr val="000000">
                      <a:alpha val="43137"/>
                    </a:srgbClr>
                  </a:outerShdw>
                </a:effectLst>
              </a:rPr>
              <a:t>3</a:t>
            </a:r>
            <a:r>
              <a:rPr lang="ja-JP" altLang="en-US" sz="2000" dirty="0">
                <a:effectLst>
                  <a:outerShdw blurRad="38100" dist="38100" dir="2700000" algn="tl">
                    <a:srgbClr val="000000">
                      <a:alpha val="43137"/>
                    </a:srgbClr>
                  </a:outerShdw>
                </a:effectLst>
              </a:rPr>
              <a:t>～</a:t>
            </a:r>
            <a:r>
              <a:rPr lang="en-US" altLang="ja-JP" sz="2000" dirty="0">
                <a:effectLst>
                  <a:outerShdw blurRad="38100" dist="38100" dir="2700000" algn="tl">
                    <a:srgbClr val="000000">
                      <a:alpha val="43137"/>
                    </a:srgbClr>
                  </a:outerShdw>
                </a:effectLst>
              </a:rPr>
              <a:t>5 %(1400</a:t>
            </a:r>
            <a:r>
              <a:rPr lang="ja-JP" altLang="en-US" sz="2000" dirty="0">
                <a:effectLst>
                  <a:outerShdw blurRad="38100" dist="38100" dir="2700000" algn="tl">
                    <a:srgbClr val="000000">
                      <a:alpha val="43137"/>
                    </a:srgbClr>
                  </a:outerShdw>
                </a:effectLst>
              </a:rPr>
              <a:t>台前後</a:t>
            </a:r>
            <a:r>
              <a:rPr lang="en-US" altLang="ja-JP" sz="2000" dirty="0">
                <a:effectLst>
                  <a:outerShdw blurRad="38100" dist="38100" dir="2700000" algn="tl">
                    <a:srgbClr val="000000">
                      <a:alpha val="43137"/>
                    </a:srgbClr>
                  </a:outerShdw>
                </a:effectLst>
              </a:rPr>
              <a:t>)</a:t>
            </a:r>
            <a:r>
              <a:rPr lang="ja-JP" altLang="en-US" sz="2000" dirty="0"/>
              <a:t>減少↓</a:t>
            </a:r>
          </a:p>
        </p:txBody>
      </p:sp>
      <p:sp>
        <p:nvSpPr>
          <p:cNvPr id="20" name="テキスト ボックス 19">
            <a:extLst>
              <a:ext uri="{FF2B5EF4-FFF2-40B4-BE49-F238E27FC236}">
                <a16:creationId xmlns:a16="http://schemas.microsoft.com/office/drawing/2014/main" id="{7C6B5559-DA5D-49F3-9B14-553AB5353C97}"/>
              </a:ext>
            </a:extLst>
          </p:cNvPr>
          <p:cNvSpPr txBox="1"/>
          <p:nvPr/>
        </p:nvSpPr>
        <p:spPr>
          <a:xfrm>
            <a:off x="5438418" y="6041276"/>
            <a:ext cx="1338828" cy="646331"/>
          </a:xfrm>
          <a:prstGeom prst="rect">
            <a:avLst/>
          </a:prstGeom>
          <a:solidFill>
            <a:schemeClr val="bg1"/>
          </a:solidFill>
          <a:ln>
            <a:solidFill>
              <a:schemeClr val="bg1">
                <a:lumMod val="50000"/>
              </a:schemeClr>
            </a:solidFill>
          </a:ln>
        </p:spPr>
        <p:txBody>
          <a:bodyPr wrap="none" rtlCol="0">
            <a:spAutoFit/>
          </a:bodyPr>
          <a:lstStyle/>
          <a:p>
            <a:r>
              <a:rPr lang="ja-JP" altLang="en-US" b="1" dirty="0">
                <a:solidFill>
                  <a:srgbClr val="FF0000"/>
                </a:solidFill>
                <a:latin typeface="メイリオ" panose="020B0604030504040204" pitchFamily="50" charset="-128"/>
                <a:ea typeface="メイリオ" panose="020B0604030504040204" pitchFamily="50" charset="-128"/>
              </a:rPr>
              <a:t>■</a:t>
            </a:r>
            <a:r>
              <a:rPr kumimoji="1" lang="ja-JP" altLang="en-US" b="1" dirty="0">
                <a:solidFill>
                  <a:srgbClr val="FF0000"/>
                </a:solidFill>
                <a:latin typeface="メイリオ" panose="020B0604030504040204" pitchFamily="50" charset="-128"/>
                <a:ea typeface="メイリオ" panose="020B0604030504040204" pitchFamily="50" charset="-128"/>
              </a:rPr>
              <a:t>　増加↑</a:t>
            </a:r>
          </a:p>
          <a:p>
            <a:r>
              <a:rPr kumimoji="1" lang="ja-JP" altLang="en-US" b="1" dirty="0">
                <a:solidFill>
                  <a:schemeClr val="accent1"/>
                </a:solidFill>
                <a:latin typeface="メイリオ" panose="020B0604030504040204" pitchFamily="50" charset="-128"/>
                <a:ea typeface="メイリオ" panose="020B0604030504040204" pitchFamily="50" charset="-128"/>
              </a:rPr>
              <a:t>■　減少↓</a:t>
            </a:r>
          </a:p>
        </p:txBody>
      </p:sp>
      <p:sp>
        <p:nvSpPr>
          <p:cNvPr id="21" name="正方形/長方形 20">
            <a:extLst>
              <a:ext uri="{FF2B5EF4-FFF2-40B4-BE49-F238E27FC236}">
                <a16:creationId xmlns:a16="http://schemas.microsoft.com/office/drawing/2014/main" id="{2D1B0DDB-B3A1-4523-9C3A-7B72A9B36D9E}"/>
              </a:ext>
            </a:extLst>
          </p:cNvPr>
          <p:cNvSpPr/>
          <p:nvPr/>
        </p:nvSpPr>
        <p:spPr>
          <a:xfrm>
            <a:off x="217140" y="4080550"/>
            <a:ext cx="4809749" cy="1938992"/>
          </a:xfrm>
          <a:prstGeom prst="rect">
            <a:avLst/>
          </a:prstGeom>
          <a:solidFill>
            <a:schemeClr val="bg1"/>
          </a:solidFill>
        </p:spPr>
        <p:txBody>
          <a:bodyPr wrap="square">
            <a:spAutoFit/>
          </a:bodyPr>
          <a:lstStyle/>
          <a:p>
            <a:pPr algn="ctr"/>
            <a:r>
              <a:rPr kumimoji="1" lang="en-US" altLang="ja-JP" sz="2000" dirty="0"/>
              <a:t>(</a:t>
            </a:r>
            <a:r>
              <a:rPr kumimoji="1" lang="ja-JP" altLang="en-US" sz="2000" dirty="0"/>
              <a:t>割引分</a:t>
            </a:r>
            <a:r>
              <a:rPr kumimoji="1" lang="en-US" altLang="ja-JP" sz="2000" dirty="0"/>
              <a:t>110</a:t>
            </a:r>
            <a:r>
              <a:rPr kumimoji="1" lang="ja-JP" altLang="en-US" sz="2000" dirty="0"/>
              <a:t>円</a:t>
            </a:r>
            <a:r>
              <a:rPr kumimoji="1" lang="en-US" altLang="ja-JP" sz="2000" dirty="0"/>
              <a:t>)</a:t>
            </a:r>
          </a:p>
          <a:p>
            <a:pPr algn="ctr"/>
            <a:r>
              <a:rPr kumimoji="1" lang="en-US" altLang="ja-JP" sz="2000" dirty="0"/>
              <a:t>×</a:t>
            </a:r>
          </a:p>
          <a:p>
            <a:pPr algn="ctr"/>
            <a:r>
              <a:rPr kumimoji="1" lang="ja-JP" altLang="en-US" sz="2000" dirty="0"/>
              <a:t>（施策実施後の総交通量</a:t>
            </a:r>
            <a:r>
              <a:rPr kumimoji="1" lang="en-US" altLang="ja-JP" sz="2000" dirty="0"/>
              <a:t>)</a:t>
            </a:r>
          </a:p>
          <a:p>
            <a:pPr algn="ctr"/>
            <a:r>
              <a:rPr kumimoji="1" lang="en-US" altLang="ja-JP" sz="2000" dirty="0"/>
              <a:t>×</a:t>
            </a:r>
          </a:p>
          <a:p>
            <a:pPr algn="ctr"/>
            <a:r>
              <a:rPr kumimoji="1" lang="en-US" altLang="ja-JP" sz="2000" dirty="0"/>
              <a:t>(</a:t>
            </a:r>
            <a:r>
              <a:rPr kumimoji="1" lang="ja-JP" altLang="en-US" sz="2000" dirty="0"/>
              <a:t>現状の昼間交通量の</a:t>
            </a:r>
            <a:r>
              <a:rPr kumimoji="1" lang="en-US" altLang="ja-JP" sz="2000" dirty="0"/>
              <a:t>1</a:t>
            </a:r>
            <a:r>
              <a:rPr kumimoji="1" lang="ja-JP" altLang="en-US" sz="2000" dirty="0"/>
              <a:t>日に占める割合）</a:t>
            </a:r>
            <a:endParaRPr kumimoji="1" lang="en-US" altLang="ja-JP" sz="2000" dirty="0"/>
          </a:p>
          <a:p>
            <a:pPr algn="ctr"/>
            <a:r>
              <a:rPr kumimoji="1" lang="ja-JP" altLang="en-US" sz="2000" dirty="0"/>
              <a:t>　　➡年間約</a:t>
            </a:r>
            <a:r>
              <a:rPr kumimoji="1" lang="en-US" altLang="ja-JP" sz="2000" dirty="0">
                <a:effectLst>
                  <a:outerShdw blurRad="38100" dist="38100" dir="2700000" algn="tl">
                    <a:srgbClr val="000000">
                      <a:alpha val="43137"/>
                    </a:srgbClr>
                  </a:outerShdw>
                </a:effectLst>
              </a:rPr>
              <a:t>23</a:t>
            </a:r>
            <a:r>
              <a:rPr kumimoji="1" lang="ja-JP" altLang="en-US" sz="2000" dirty="0"/>
              <a:t>億円減収</a:t>
            </a:r>
            <a:endParaRPr lang="en-US" altLang="ja-JP" sz="2000" dirty="0"/>
          </a:p>
        </p:txBody>
      </p:sp>
    </p:spTree>
    <p:extLst>
      <p:ext uri="{BB962C8B-B14F-4D97-AF65-F5344CB8AC3E}">
        <p14:creationId xmlns:p14="http://schemas.microsoft.com/office/powerpoint/2010/main" val="2268437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a:extLst>
              <a:ext uri="{FF2B5EF4-FFF2-40B4-BE49-F238E27FC236}">
                <a16:creationId xmlns:a16="http://schemas.microsoft.com/office/drawing/2014/main" id="{A264FA78-6523-4FF4-A1A2-821D0A8C9C1A}"/>
              </a:ext>
            </a:extLst>
          </p:cNvPr>
          <p:cNvSpPr txBox="1">
            <a:spLocks/>
          </p:cNvSpPr>
          <p:nvPr/>
        </p:nvSpPr>
        <p:spPr>
          <a:xfrm>
            <a:off x="-1" y="365127"/>
            <a:ext cx="9143999" cy="1003344"/>
          </a:xfrm>
          <a:prstGeom prst="rect">
            <a:avLst/>
          </a:prstGeom>
          <a:solidFill>
            <a:schemeClr val="tx1">
              <a:lumMod val="50000"/>
              <a:lumOff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chemeClr val="bg1"/>
                </a:solidFill>
              </a:rPr>
              <a:t>予備スライド　交通</a:t>
            </a:r>
          </a:p>
        </p:txBody>
      </p:sp>
      <p:graphicFrame>
        <p:nvGraphicFramePr>
          <p:cNvPr id="19" name="図表 18"/>
          <p:cNvGraphicFramePr/>
          <p:nvPr/>
        </p:nvGraphicFramePr>
        <p:xfrm>
          <a:off x="4951919" y="824536"/>
          <a:ext cx="3876198" cy="721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図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4331" y="1052737"/>
            <a:ext cx="3047972" cy="2550287"/>
          </a:xfrm>
          <a:prstGeom prst="rect">
            <a:avLst/>
          </a:prstGeom>
          <a:ln>
            <a:noFill/>
          </a:ln>
          <a:effectLst>
            <a:outerShdw blurRad="292100" dist="139700" dir="2700000" algn="tl" rotWithShape="0">
              <a:srgbClr val="333333">
                <a:alpha val="65000"/>
              </a:srgbClr>
            </a:outerShdw>
          </a:effectLst>
        </p:spPr>
      </p:pic>
      <p:sp>
        <p:nvSpPr>
          <p:cNvPr id="22" name="角丸四角形吹き出し 23"/>
          <p:cNvSpPr/>
          <p:nvPr/>
        </p:nvSpPr>
        <p:spPr>
          <a:xfrm>
            <a:off x="632302" y="2845078"/>
            <a:ext cx="3403917" cy="583921"/>
          </a:xfrm>
          <a:custGeom>
            <a:avLst/>
            <a:gdLst>
              <a:gd name="connsiteX0" fmla="*/ 0 w 3386222"/>
              <a:gd name="connsiteY0" fmla="*/ 188240 h 1129416"/>
              <a:gd name="connsiteX1" fmla="*/ 188240 w 3386222"/>
              <a:gd name="connsiteY1" fmla="*/ 0 h 1129416"/>
              <a:gd name="connsiteX2" fmla="*/ 564370 w 3386222"/>
              <a:gd name="connsiteY2" fmla="*/ 0 h 1129416"/>
              <a:gd name="connsiteX3" fmla="*/ 564370 w 3386222"/>
              <a:gd name="connsiteY3" fmla="*/ 0 h 1129416"/>
              <a:gd name="connsiteX4" fmla="*/ 1410926 w 3386222"/>
              <a:gd name="connsiteY4" fmla="*/ 0 h 1129416"/>
              <a:gd name="connsiteX5" fmla="*/ 3197982 w 3386222"/>
              <a:gd name="connsiteY5" fmla="*/ 0 h 1129416"/>
              <a:gd name="connsiteX6" fmla="*/ 3386222 w 3386222"/>
              <a:gd name="connsiteY6" fmla="*/ 188240 h 1129416"/>
              <a:gd name="connsiteX7" fmla="*/ 3386222 w 3386222"/>
              <a:gd name="connsiteY7" fmla="*/ 658826 h 1129416"/>
              <a:gd name="connsiteX8" fmla="*/ 3386222 w 3386222"/>
              <a:gd name="connsiteY8" fmla="*/ 658826 h 1129416"/>
              <a:gd name="connsiteX9" fmla="*/ 3386222 w 3386222"/>
              <a:gd name="connsiteY9" fmla="*/ 941180 h 1129416"/>
              <a:gd name="connsiteX10" fmla="*/ 3386222 w 3386222"/>
              <a:gd name="connsiteY10" fmla="*/ 941176 h 1129416"/>
              <a:gd name="connsiteX11" fmla="*/ 3197982 w 3386222"/>
              <a:gd name="connsiteY11" fmla="*/ 1129416 h 1129416"/>
              <a:gd name="connsiteX12" fmla="*/ 1410926 w 3386222"/>
              <a:gd name="connsiteY12" fmla="*/ 1129416 h 1129416"/>
              <a:gd name="connsiteX13" fmla="*/ -289759 w 3386222"/>
              <a:gd name="connsiteY13" fmla="*/ 2218173 h 1129416"/>
              <a:gd name="connsiteX14" fmla="*/ 564370 w 3386222"/>
              <a:gd name="connsiteY14" fmla="*/ 1129416 h 1129416"/>
              <a:gd name="connsiteX15" fmla="*/ 188240 w 3386222"/>
              <a:gd name="connsiteY15" fmla="*/ 1129416 h 1129416"/>
              <a:gd name="connsiteX16" fmla="*/ 0 w 3386222"/>
              <a:gd name="connsiteY16" fmla="*/ 941176 h 1129416"/>
              <a:gd name="connsiteX17" fmla="*/ 0 w 3386222"/>
              <a:gd name="connsiteY17" fmla="*/ 941180 h 1129416"/>
              <a:gd name="connsiteX18" fmla="*/ 0 w 3386222"/>
              <a:gd name="connsiteY18" fmla="*/ 658826 h 1129416"/>
              <a:gd name="connsiteX19" fmla="*/ 0 w 3386222"/>
              <a:gd name="connsiteY19" fmla="*/ 658826 h 1129416"/>
              <a:gd name="connsiteX20" fmla="*/ 0 w 3386222"/>
              <a:gd name="connsiteY20" fmla="*/ 188240 h 1129416"/>
              <a:gd name="connsiteX0" fmla="*/ 0 w 3386222"/>
              <a:gd name="connsiteY0" fmla="*/ 188240 h 1129416"/>
              <a:gd name="connsiteX1" fmla="*/ 188240 w 3386222"/>
              <a:gd name="connsiteY1" fmla="*/ 0 h 1129416"/>
              <a:gd name="connsiteX2" fmla="*/ 564370 w 3386222"/>
              <a:gd name="connsiteY2" fmla="*/ 0 h 1129416"/>
              <a:gd name="connsiteX3" fmla="*/ 564370 w 3386222"/>
              <a:gd name="connsiteY3" fmla="*/ 0 h 1129416"/>
              <a:gd name="connsiteX4" fmla="*/ 1410926 w 3386222"/>
              <a:gd name="connsiteY4" fmla="*/ 0 h 1129416"/>
              <a:gd name="connsiteX5" fmla="*/ 3197982 w 3386222"/>
              <a:gd name="connsiteY5" fmla="*/ 0 h 1129416"/>
              <a:gd name="connsiteX6" fmla="*/ 3386222 w 3386222"/>
              <a:gd name="connsiteY6" fmla="*/ 188240 h 1129416"/>
              <a:gd name="connsiteX7" fmla="*/ 3386222 w 3386222"/>
              <a:gd name="connsiteY7" fmla="*/ 658826 h 1129416"/>
              <a:gd name="connsiteX8" fmla="*/ 3386222 w 3386222"/>
              <a:gd name="connsiteY8" fmla="*/ 658826 h 1129416"/>
              <a:gd name="connsiteX9" fmla="*/ 3386222 w 3386222"/>
              <a:gd name="connsiteY9" fmla="*/ 941180 h 1129416"/>
              <a:gd name="connsiteX10" fmla="*/ 3386222 w 3386222"/>
              <a:gd name="connsiteY10" fmla="*/ 941176 h 1129416"/>
              <a:gd name="connsiteX11" fmla="*/ 3197982 w 3386222"/>
              <a:gd name="connsiteY11" fmla="*/ 1129416 h 1129416"/>
              <a:gd name="connsiteX12" fmla="*/ 1410926 w 3386222"/>
              <a:gd name="connsiteY12" fmla="*/ 1129416 h 1129416"/>
              <a:gd name="connsiteX13" fmla="*/ 564370 w 3386222"/>
              <a:gd name="connsiteY13" fmla="*/ 1129416 h 1129416"/>
              <a:gd name="connsiteX14" fmla="*/ 188240 w 3386222"/>
              <a:gd name="connsiteY14" fmla="*/ 1129416 h 1129416"/>
              <a:gd name="connsiteX15" fmla="*/ 0 w 3386222"/>
              <a:gd name="connsiteY15" fmla="*/ 941176 h 1129416"/>
              <a:gd name="connsiteX16" fmla="*/ 0 w 3386222"/>
              <a:gd name="connsiteY16" fmla="*/ 941180 h 1129416"/>
              <a:gd name="connsiteX17" fmla="*/ 0 w 3386222"/>
              <a:gd name="connsiteY17" fmla="*/ 658826 h 1129416"/>
              <a:gd name="connsiteX18" fmla="*/ 0 w 3386222"/>
              <a:gd name="connsiteY18" fmla="*/ 658826 h 1129416"/>
              <a:gd name="connsiteX19" fmla="*/ 0 w 3386222"/>
              <a:gd name="connsiteY19" fmla="*/ 188240 h 112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86222" h="1129416">
                <a:moveTo>
                  <a:pt x="0" y="188240"/>
                </a:moveTo>
                <a:cubicBezTo>
                  <a:pt x="0" y="84278"/>
                  <a:pt x="84278" y="0"/>
                  <a:pt x="188240" y="0"/>
                </a:cubicBezTo>
                <a:lnTo>
                  <a:pt x="564370" y="0"/>
                </a:lnTo>
                <a:lnTo>
                  <a:pt x="564370" y="0"/>
                </a:lnTo>
                <a:lnTo>
                  <a:pt x="1410926" y="0"/>
                </a:lnTo>
                <a:lnTo>
                  <a:pt x="3197982" y="0"/>
                </a:lnTo>
                <a:cubicBezTo>
                  <a:pt x="3301944" y="0"/>
                  <a:pt x="3386222" y="84278"/>
                  <a:pt x="3386222" y="188240"/>
                </a:cubicBezTo>
                <a:lnTo>
                  <a:pt x="3386222" y="658826"/>
                </a:lnTo>
                <a:lnTo>
                  <a:pt x="3386222" y="658826"/>
                </a:lnTo>
                <a:lnTo>
                  <a:pt x="3386222" y="941180"/>
                </a:lnTo>
                <a:lnTo>
                  <a:pt x="3386222" y="941176"/>
                </a:lnTo>
                <a:cubicBezTo>
                  <a:pt x="3386222" y="1045138"/>
                  <a:pt x="3301944" y="1129416"/>
                  <a:pt x="3197982" y="1129416"/>
                </a:cubicBezTo>
                <a:lnTo>
                  <a:pt x="1410926" y="1129416"/>
                </a:lnTo>
                <a:lnTo>
                  <a:pt x="564370" y="1129416"/>
                </a:lnTo>
                <a:lnTo>
                  <a:pt x="188240" y="1129416"/>
                </a:lnTo>
                <a:cubicBezTo>
                  <a:pt x="84278" y="1129416"/>
                  <a:pt x="0" y="1045138"/>
                  <a:pt x="0" y="941176"/>
                </a:cubicBezTo>
                <a:lnTo>
                  <a:pt x="0" y="941180"/>
                </a:lnTo>
                <a:lnTo>
                  <a:pt x="0" y="658826"/>
                </a:lnTo>
                <a:lnTo>
                  <a:pt x="0" y="658826"/>
                </a:lnTo>
                <a:lnTo>
                  <a:pt x="0" y="188240"/>
                </a:lnTo>
                <a:close/>
              </a:path>
            </a:pathLst>
          </a:cu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100" dirty="0"/>
              <a:t>後遺障害：</a:t>
            </a:r>
            <a:r>
              <a:rPr lang="en-US" altLang="ja-JP" sz="2100" dirty="0"/>
              <a:t>1098 </a:t>
            </a:r>
            <a:r>
              <a:rPr lang="ja-JP" altLang="en-US" sz="2100" dirty="0"/>
              <a:t>万～２億円</a:t>
            </a:r>
            <a:endParaRPr lang="en-US" altLang="ja-JP" sz="2100" dirty="0"/>
          </a:p>
        </p:txBody>
      </p:sp>
      <p:sp>
        <p:nvSpPr>
          <p:cNvPr id="4" name="正方形/長方形 3"/>
          <p:cNvSpPr/>
          <p:nvPr/>
        </p:nvSpPr>
        <p:spPr>
          <a:xfrm>
            <a:off x="32110" y="2021201"/>
            <a:ext cx="3988112" cy="369332"/>
          </a:xfrm>
          <a:prstGeom prst="rect">
            <a:avLst/>
          </a:prstGeom>
        </p:spPr>
        <p:txBody>
          <a:bodyPr wrap="square">
            <a:spAutoFit/>
          </a:bodyPr>
          <a:lstStyle/>
          <a:p>
            <a:pPr algn="ctr"/>
            <a:r>
              <a:rPr lang="ja-JP" altLang="en-US" dirty="0">
                <a:solidFill>
                  <a:schemeClr val="accent2"/>
                </a:solidFill>
              </a:rPr>
              <a:t>交通事故による</a:t>
            </a:r>
            <a:r>
              <a:rPr lang="en-US" altLang="ja-JP" dirty="0">
                <a:solidFill>
                  <a:schemeClr val="accent2"/>
                </a:solidFill>
              </a:rPr>
              <a:t>1 </a:t>
            </a:r>
            <a:r>
              <a:rPr lang="ja-JP" altLang="en-US" dirty="0">
                <a:solidFill>
                  <a:schemeClr val="accent2"/>
                </a:solidFill>
              </a:rPr>
              <a:t>人当たりの損失額</a:t>
            </a:r>
          </a:p>
        </p:txBody>
      </p:sp>
      <p:sp>
        <p:nvSpPr>
          <p:cNvPr id="12" name="角丸四角形吹き出し 23"/>
          <p:cNvSpPr/>
          <p:nvPr/>
        </p:nvSpPr>
        <p:spPr>
          <a:xfrm>
            <a:off x="632302" y="3511918"/>
            <a:ext cx="3403917" cy="350106"/>
          </a:xfrm>
          <a:custGeom>
            <a:avLst/>
            <a:gdLst>
              <a:gd name="connsiteX0" fmla="*/ 0 w 3386222"/>
              <a:gd name="connsiteY0" fmla="*/ 188240 h 1129416"/>
              <a:gd name="connsiteX1" fmla="*/ 188240 w 3386222"/>
              <a:gd name="connsiteY1" fmla="*/ 0 h 1129416"/>
              <a:gd name="connsiteX2" fmla="*/ 564370 w 3386222"/>
              <a:gd name="connsiteY2" fmla="*/ 0 h 1129416"/>
              <a:gd name="connsiteX3" fmla="*/ 564370 w 3386222"/>
              <a:gd name="connsiteY3" fmla="*/ 0 h 1129416"/>
              <a:gd name="connsiteX4" fmla="*/ 1410926 w 3386222"/>
              <a:gd name="connsiteY4" fmla="*/ 0 h 1129416"/>
              <a:gd name="connsiteX5" fmla="*/ 3197982 w 3386222"/>
              <a:gd name="connsiteY5" fmla="*/ 0 h 1129416"/>
              <a:gd name="connsiteX6" fmla="*/ 3386222 w 3386222"/>
              <a:gd name="connsiteY6" fmla="*/ 188240 h 1129416"/>
              <a:gd name="connsiteX7" fmla="*/ 3386222 w 3386222"/>
              <a:gd name="connsiteY7" fmla="*/ 658826 h 1129416"/>
              <a:gd name="connsiteX8" fmla="*/ 3386222 w 3386222"/>
              <a:gd name="connsiteY8" fmla="*/ 658826 h 1129416"/>
              <a:gd name="connsiteX9" fmla="*/ 3386222 w 3386222"/>
              <a:gd name="connsiteY9" fmla="*/ 941180 h 1129416"/>
              <a:gd name="connsiteX10" fmla="*/ 3386222 w 3386222"/>
              <a:gd name="connsiteY10" fmla="*/ 941176 h 1129416"/>
              <a:gd name="connsiteX11" fmla="*/ 3197982 w 3386222"/>
              <a:gd name="connsiteY11" fmla="*/ 1129416 h 1129416"/>
              <a:gd name="connsiteX12" fmla="*/ 1410926 w 3386222"/>
              <a:gd name="connsiteY12" fmla="*/ 1129416 h 1129416"/>
              <a:gd name="connsiteX13" fmla="*/ -289759 w 3386222"/>
              <a:gd name="connsiteY13" fmla="*/ 2218173 h 1129416"/>
              <a:gd name="connsiteX14" fmla="*/ 564370 w 3386222"/>
              <a:gd name="connsiteY14" fmla="*/ 1129416 h 1129416"/>
              <a:gd name="connsiteX15" fmla="*/ 188240 w 3386222"/>
              <a:gd name="connsiteY15" fmla="*/ 1129416 h 1129416"/>
              <a:gd name="connsiteX16" fmla="*/ 0 w 3386222"/>
              <a:gd name="connsiteY16" fmla="*/ 941176 h 1129416"/>
              <a:gd name="connsiteX17" fmla="*/ 0 w 3386222"/>
              <a:gd name="connsiteY17" fmla="*/ 941180 h 1129416"/>
              <a:gd name="connsiteX18" fmla="*/ 0 w 3386222"/>
              <a:gd name="connsiteY18" fmla="*/ 658826 h 1129416"/>
              <a:gd name="connsiteX19" fmla="*/ 0 w 3386222"/>
              <a:gd name="connsiteY19" fmla="*/ 658826 h 1129416"/>
              <a:gd name="connsiteX20" fmla="*/ 0 w 3386222"/>
              <a:gd name="connsiteY20" fmla="*/ 188240 h 1129416"/>
              <a:gd name="connsiteX0" fmla="*/ 0 w 3386222"/>
              <a:gd name="connsiteY0" fmla="*/ 188240 h 1129416"/>
              <a:gd name="connsiteX1" fmla="*/ 188240 w 3386222"/>
              <a:gd name="connsiteY1" fmla="*/ 0 h 1129416"/>
              <a:gd name="connsiteX2" fmla="*/ 564370 w 3386222"/>
              <a:gd name="connsiteY2" fmla="*/ 0 h 1129416"/>
              <a:gd name="connsiteX3" fmla="*/ 564370 w 3386222"/>
              <a:gd name="connsiteY3" fmla="*/ 0 h 1129416"/>
              <a:gd name="connsiteX4" fmla="*/ 1410926 w 3386222"/>
              <a:gd name="connsiteY4" fmla="*/ 0 h 1129416"/>
              <a:gd name="connsiteX5" fmla="*/ 3197982 w 3386222"/>
              <a:gd name="connsiteY5" fmla="*/ 0 h 1129416"/>
              <a:gd name="connsiteX6" fmla="*/ 3386222 w 3386222"/>
              <a:gd name="connsiteY6" fmla="*/ 188240 h 1129416"/>
              <a:gd name="connsiteX7" fmla="*/ 3386222 w 3386222"/>
              <a:gd name="connsiteY7" fmla="*/ 658826 h 1129416"/>
              <a:gd name="connsiteX8" fmla="*/ 3386222 w 3386222"/>
              <a:gd name="connsiteY8" fmla="*/ 658826 h 1129416"/>
              <a:gd name="connsiteX9" fmla="*/ 3386222 w 3386222"/>
              <a:gd name="connsiteY9" fmla="*/ 941180 h 1129416"/>
              <a:gd name="connsiteX10" fmla="*/ 3386222 w 3386222"/>
              <a:gd name="connsiteY10" fmla="*/ 941176 h 1129416"/>
              <a:gd name="connsiteX11" fmla="*/ 3197982 w 3386222"/>
              <a:gd name="connsiteY11" fmla="*/ 1129416 h 1129416"/>
              <a:gd name="connsiteX12" fmla="*/ 1410926 w 3386222"/>
              <a:gd name="connsiteY12" fmla="*/ 1129416 h 1129416"/>
              <a:gd name="connsiteX13" fmla="*/ 564370 w 3386222"/>
              <a:gd name="connsiteY13" fmla="*/ 1129416 h 1129416"/>
              <a:gd name="connsiteX14" fmla="*/ 188240 w 3386222"/>
              <a:gd name="connsiteY14" fmla="*/ 1129416 h 1129416"/>
              <a:gd name="connsiteX15" fmla="*/ 0 w 3386222"/>
              <a:gd name="connsiteY15" fmla="*/ 941176 h 1129416"/>
              <a:gd name="connsiteX16" fmla="*/ 0 w 3386222"/>
              <a:gd name="connsiteY16" fmla="*/ 941180 h 1129416"/>
              <a:gd name="connsiteX17" fmla="*/ 0 w 3386222"/>
              <a:gd name="connsiteY17" fmla="*/ 658826 h 1129416"/>
              <a:gd name="connsiteX18" fmla="*/ 0 w 3386222"/>
              <a:gd name="connsiteY18" fmla="*/ 658826 h 1129416"/>
              <a:gd name="connsiteX19" fmla="*/ 0 w 3386222"/>
              <a:gd name="connsiteY19" fmla="*/ 188240 h 112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86222" h="1129416">
                <a:moveTo>
                  <a:pt x="0" y="188240"/>
                </a:moveTo>
                <a:cubicBezTo>
                  <a:pt x="0" y="84278"/>
                  <a:pt x="84278" y="0"/>
                  <a:pt x="188240" y="0"/>
                </a:cubicBezTo>
                <a:lnTo>
                  <a:pt x="564370" y="0"/>
                </a:lnTo>
                <a:lnTo>
                  <a:pt x="564370" y="0"/>
                </a:lnTo>
                <a:lnTo>
                  <a:pt x="1410926" y="0"/>
                </a:lnTo>
                <a:lnTo>
                  <a:pt x="3197982" y="0"/>
                </a:lnTo>
                <a:cubicBezTo>
                  <a:pt x="3301944" y="0"/>
                  <a:pt x="3386222" y="84278"/>
                  <a:pt x="3386222" y="188240"/>
                </a:cubicBezTo>
                <a:lnTo>
                  <a:pt x="3386222" y="658826"/>
                </a:lnTo>
                <a:lnTo>
                  <a:pt x="3386222" y="658826"/>
                </a:lnTo>
                <a:lnTo>
                  <a:pt x="3386222" y="941180"/>
                </a:lnTo>
                <a:lnTo>
                  <a:pt x="3386222" y="941176"/>
                </a:lnTo>
                <a:cubicBezTo>
                  <a:pt x="3386222" y="1045138"/>
                  <a:pt x="3301944" y="1129416"/>
                  <a:pt x="3197982" y="1129416"/>
                </a:cubicBezTo>
                <a:lnTo>
                  <a:pt x="1410926" y="1129416"/>
                </a:lnTo>
                <a:lnTo>
                  <a:pt x="564370" y="1129416"/>
                </a:lnTo>
                <a:lnTo>
                  <a:pt x="188240" y="1129416"/>
                </a:lnTo>
                <a:cubicBezTo>
                  <a:pt x="84278" y="1129416"/>
                  <a:pt x="0" y="1045138"/>
                  <a:pt x="0" y="941176"/>
                </a:cubicBezTo>
                <a:lnTo>
                  <a:pt x="0" y="941180"/>
                </a:lnTo>
                <a:lnTo>
                  <a:pt x="0" y="658826"/>
                </a:lnTo>
                <a:lnTo>
                  <a:pt x="0" y="658826"/>
                </a:lnTo>
                <a:lnTo>
                  <a:pt x="0" y="188240"/>
                </a:lnTo>
                <a:close/>
              </a:path>
            </a:pathLst>
          </a:cu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100" dirty="0"/>
              <a:t>傷害：</a:t>
            </a:r>
            <a:r>
              <a:rPr lang="en-US" altLang="ja-JP" sz="2100" dirty="0"/>
              <a:t>186 </a:t>
            </a:r>
            <a:r>
              <a:rPr lang="ja-JP" altLang="en-US" sz="2100" dirty="0"/>
              <a:t>万円</a:t>
            </a:r>
          </a:p>
        </p:txBody>
      </p:sp>
      <p:sp>
        <p:nvSpPr>
          <p:cNvPr id="17" name="角丸四角形吹き出し 23"/>
          <p:cNvSpPr/>
          <p:nvPr/>
        </p:nvSpPr>
        <p:spPr>
          <a:xfrm>
            <a:off x="632302" y="2431992"/>
            <a:ext cx="3403917" cy="371813"/>
          </a:xfrm>
          <a:custGeom>
            <a:avLst/>
            <a:gdLst>
              <a:gd name="connsiteX0" fmla="*/ 0 w 3386222"/>
              <a:gd name="connsiteY0" fmla="*/ 188240 h 1129416"/>
              <a:gd name="connsiteX1" fmla="*/ 188240 w 3386222"/>
              <a:gd name="connsiteY1" fmla="*/ 0 h 1129416"/>
              <a:gd name="connsiteX2" fmla="*/ 564370 w 3386222"/>
              <a:gd name="connsiteY2" fmla="*/ 0 h 1129416"/>
              <a:gd name="connsiteX3" fmla="*/ 564370 w 3386222"/>
              <a:gd name="connsiteY3" fmla="*/ 0 h 1129416"/>
              <a:gd name="connsiteX4" fmla="*/ 1410926 w 3386222"/>
              <a:gd name="connsiteY4" fmla="*/ 0 h 1129416"/>
              <a:gd name="connsiteX5" fmla="*/ 3197982 w 3386222"/>
              <a:gd name="connsiteY5" fmla="*/ 0 h 1129416"/>
              <a:gd name="connsiteX6" fmla="*/ 3386222 w 3386222"/>
              <a:gd name="connsiteY6" fmla="*/ 188240 h 1129416"/>
              <a:gd name="connsiteX7" fmla="*/ 3386222 w 3386222"/>
              <a:gd name="connsiteY7" fmla="*/ 658826 h 1129416"/>
              <a:gd name="connsiteX8" fmla="*/ 3386222 w 3386222"/>
              <a:gd name="connsiteY8" fmla="*/ 658826 h 1129416"/>
              <a:gd name="connsiteX9" fmla="*/ 3386222 w 3386222"/>
              <a:gd name="connsiteY9" fmla="*/ 941180 h 1129416"/>
              <a:gd name="connsiteX10" fmla="*/ 3386222 w 3386222"/>
              <a:gd name="connsiteY10" fmla="*/ 941176 h 1129416"/>
              <a:gd name="connsiteX11" fmla="*/ 3197982 w 3386222"/>
              <a:gd name="connsiteY11" fmla="*/ 1129416 h 1129416"/>
              <a:gd name="connsiteX12" fmla="*/ 1410926 w 3386222"/>
              <a:gd name="connsiteY12" fmla="*/ 1129416 h 1129416"/>
              <a:gd name="connsiteX13" fmla="*/ -289759 w 3386222"/>
              <a:gd name="connsiteY13" fmla="*/ 2218173 h 1129416"/>
              <a:gd name="connsiteX14" fmla="*/ 564370 w 3386222"/>
              <a:gd name="connsiteY14" fmla="*/ 1129416 h 1129416"/>
              <a:gd name="connsiteX15" fmla="*/ 188240 w 3386222"/>
              <a:gd name="connsiteY15" fmla="*/ 1129416 h 1129416"/>
              <a:gd name="connsiteX16" fmla="*/ 0 w 3386222"/>
              <a:gd name="connsiteY16" fmla="*/ 941176 h 1129416"/>
              <a:gd name="connsiteX17" fmla="*/ 0 w 3386222"/>
              <a:gd name="connsiteY17" fmla="*/ 941180 h 1129416"/>
              <a:gd name="connsiteX18" fmla="*/ 0 w 3386222"/>
              <a:gd name="connsiteY18" fmla="*/ 658826 h 1129416"/>
              <a:gd name="connsiteX19" fmla="*/ 0 w 3386222"/>
              <a:gd name="connsiteY19" fmla="*/ 658826 h 1129416"/>
              <a:gd name="connsiteX20" fmla="*/ 0 w 3386222"/>
              <a:gd name="connsiteY20" fmla="*/ 188240 h 1129416"/>
              <a:gd name="connsiteX0" fmla="*/ 0 w 3386222"/>
              <a:gd name="connsiteY0" fmla="*/ 188240 h 1129416"/>
              <a:gd name="connsiteX1" fmla="*/ 188240 w 3386222"/>
              <a:gd name="connsiteY1" fmla="*/ 0 h 1129416"/>
              <a:gd name="connsiteX2" fmla="*/ 564370 w 3386222"/>
              <a:gd name="connsiteY2" fmla="*/ 0 h 1129416"/>
              <a:gd name="connsiteX3" fmla="*/ 564370 w 3386222"/>
              <a:gd name="connsiteY3" fmla="*/ 0 h 1129416"/>
              <a:gd name="connsiteX4" fmla="*/ 1410926 w 3386222"/>
              <a:gd name="connsiteY4" fmla="*/ 0 h 1129416"/>
              <a:gd name="connsiteX5" fmla="*/ 3197982 w 3386222"/>
              <a:gd name="connsiteY5" fmla="*/ 0 h 1129416"/>
              <a:gd name="connsiteX6" fmla="*/ 3386222 w 3386222"/>
              <a:gd name="connsiteY6" fmla="*/ 188240 h 1129416"/>
              <a:gd name="connsiteX7" fmla="*/ 3386222 w 3386222"/>
              <a:gd name="connsiteY7" fmla="*/ 658826 h 1129416"/>
              <a:gd name="connsiteX8" fmla="*/ 3386222 w 3386222"/>
              <a:gd name="connsiteY8" fmla="*/ 658826 h 1129416"/>
              <a:gd name="connsiteX9" fmla="*/ 3386222 w 3386222"/>
              <a:gd name="connsiteY9" fmla="*/ 941180 h 1129416"/>
              <a:gd name="connsiteX10" fmla="*/ 3386222 w 3386222"/>
              <a:gd name="connsiteY10" fmla="*/ 941176 h 1129416"/>
              <a:gd name="connsiteX11" fmla="*/ 3197982 w 3386222"/>
              <a:gd name="connsiteY11" fmla="*/ 1129416 h 1129416"/>
              <a:gd name="connsiteX12" fmla="*/ 1410926 w 3386222"/>
              <a:gd name="connsiteY12" fmla="*/ 1129416 h 1129416"/>
              <a:gd name="connsiteX13" fmla="*/ 564370 w 3386222"/>
              <a:gd name="connsiteY13" fmla="*/ 1129416 h 1129416"/>
              <a:gd name="connsiteX14" fmla="*/ 188240 w 3386222"/>
              <a:gd name="connsiteY14" fmla="*/ 1129416 h 1129416"/>
              <a:gd name="connsiteX15" fmla="*/ 0 w 3386222"/>
              <a:gd name="connsiteY15" fmla="*/ 941176 h 1129416"/>
              <a:gd name="connsiteX16" fmla="*/ 0 w 3386222"/>
              <a:gd name="connsiteY16" fmla="*/ 941180 h 1129416"/>
              <a:gd name="connsiteX17" fmla="*/ 0 w 3386222"/>
              <a:gd name="connsiteY17" fmla="*/ 658826 h 1129416"/>
              <a:gd name="connsiteX18" fmla="*/ 0 w 3386222"/>
              <a:gd name="connsiteY18" fmla="*/ 658826 h 1129416"/>
              <a:gd name="connsiteX19" fmla="*/ 0 w 3386222"/>
              <a:gd name="connsiteY19" fmla="*/ 188240 h 112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86222" h="1129416">
                <a:moveTo>
                  <a:pt x="0" y="188240"/>
                </a:moveTo>
                <a:cubicBezTo>
                  <a:pt x="0" y="84278"/>
                  <a:pt x="84278" y="0"/>
                  <a:pt x="188240" y="0"/>
                </a:cubicBezTo>
                <a:lnTo>
                  <a:pt x="564370" y="0"/>
                </a:lnTo>
                <a:lnTo>
                  <a:pt x="564370" y="0"/>
                </a:lnTo>
                <a:lnTo>
                  <a:pt x="1410926" y="0"/>
                </a:lnTo>
                <a:lnTo>
                  <a:pt x="3197982" y="0"/>
                </a:lnTo>
                <a:cubicBezTo>
                  <a:pt x="3301944" y="0"/>
                  <a:pt x="3386222" y="84278"/>
                  <a:pt x="3386222" y="188240"/>
                </a:cubicBezTo>
                <a:lnTo>
                  <a:pt x="3386222" y="658826"/>
                </a:lnTo>
                <a:lnTo>
                  <a:pt x="3386222" y="658826"/>
                </a:lnTo>
                <a:lnTo>
                  <a:pt x="3386222" y="941180"/>
                </a:lnTo>
                <a:lnTo>
                  <a:pt x="3386222" y="941176"/>
                </a:lnTo>
                <a:cubicBezTo>
                  <a:pt x="3386222" y="1045138"/>
                  <a:pt x="3301944" y="1129416"/>
                  <a:pt x="3197982" y="1129416"/>
                </a:cubicBezTo>
                <a:lnTo>
                  <a:pt x="1410926" y="1129416"/>
                </a:lnTo>
                <a:lnTo>
                  <a:pt x="564370" y="1129416"/>
                </a:lnTo>
                <a:lnTo>
                  <a:pt x="188240" y="1129416"/>
                </a:lnTo>
                <a:cubicBezTo>
                  <a:pt x="84278" y="1129416"/>
                  <a:pt x="0" y="1045138"/>
                  <a:pt x="0" y="941176"/>
                </a:cubicBezTo>
                <a:lnTo>
                  <a:pt x="0" y="941180"/>
                </a:lnTo>
                <a:lnTo>
                  <a:pt x="0" y="658826"/>
                </a:lnTo>
                <a:lnTo>
                  <a:pt x="0" y="658826"/>
                </a:lnTo>
                <a:lnTo>
                  <a:pt x="0" y="188240"/>
                </a:lnTo>
                <a:close/>
              </a:path>
            </a:pathLst>
          </a:cu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100" dirty="0"/>
              <a:t>死亡：</a:t>
            </a:r>
            <a:r>
              <a:rPr lang="en-US" altLang="ja-JP" sz="2100" dirty="0"/>
              <a:t>2 </a:t>
            </a:r>
            <a:r>
              <a:rPr lang="ja-JP" altLang="en-US" sz="2100" dirty="0"/>
              <a:t>億</a:t>
            </a:r>
            <a:r>
              <a:rPr lang="en-US" altLang="ja-JP" sz="2100" dirty="0"/>
              <a:t>4 </a:t>
            </a:r>
            <a:r>
              <a:rPr lang="ja-JP" altLang="en-US" sz="2100" dirty="0"/>
              <a:t>千万円</a:t>
            </a:r>
          </a:p>
        </p:txBody>
      </p:sp>
      <p:graphicFrame>
        <p:nvGraphicFramePr>
          <p:cNvPr id="18" name="グラフ 17"/>
          <p:cNvGraphicFramePr>
            <a:graphicFrameLocks/>
          </p:cNvGraphicFramePr>
          <p:nvPr/>
        </p:nvGraphicFramePr>
        <p:xfrm>
          <a:off x="184438" y="4054196"/>
          <a:ext cx="3403917" cy="2599945"/>
        </p:xfrm>
        <a:graphic>
          <a:graphicData uri="http://schemas.openxmlformats.org/drawingml/2006/chart">
            <c:chart xmlns:c="http://schemas.openxmlformats.org/drawingml/2006/chart" xmlns:r="http://schemas.openxmlformats.org/officeDocument/2006/relationships" r:id="rId8"/>
          </a:graphicData>
        </a:graphic>
      </p:graphicFrame>
      <p:grpSp>
        <p:nvGrpSpPr>
          <p:cNvPr id="5" name="グループ化 4"/>
          <p:cNvGrpSpPr/>
          <p:nvPr/>
        </p:nvGrpSpPr>
        <p:grpSpPr>
          <a:xfrm>
            <a:off x="3148083" y="3862023"/>
            <a:ext cx="5824468" cy="2325515"/>
            <a:chOff x="4111719" y="3983034"/>
            <a:chExt cx="7765957" cy="3100688"/>
          </a:xfrm>
        </p:grpSpPr>
        <p:sp>
          <p:nvSpPr>
            <p:cNvPr id="21" name="右矢印 20"/>
            <p:cNvSpPr/>
            <p:nvPr/>
          </p:nvSpPr>
          <p:spPr>
            <a:xfrm>
              <a:off x="4111719" y="5137200"/>
              <a:ext cx="1296533" cy="738624"/>
            </a:xfrm>
            <a:prstGeom prst="rightArrow">
              <a:avLst>
                <a:gd name="adj1" fmla="val 34582"/>
                <a:gd name="adj2" fmla="val 50000"/>
              </a:avLst>
            </a:prstGeom>
            <a:solidFill>
              <a:schemeClr val="accent2">
                <a:lumMod val="50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350"/>
            </a:p>
          </p:txBody>
        </p:sp>
        <p:sp>
          <p:nvSpPr>
            <p:cNvPr id="23" name="正方形/長方形 22"/>
            <p:cNvSpPr/>
            <p:nvPr/>
          </p:nvSpPr>
          <p:spPr>
            <a:xfrm>
              <a:off x="5520605" y="3983034"/>
              <a:ext cx="6132366" cy="1434922"/>
            </a:xfrm>
            <a:prstGeom prst="rect">
              <a:avLst/>
            </a:prstGeom>
            <a:solidFill>
              <a:schemeClr val="accent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lvl="1"/>
              <a:r>
                <a:rPr lang="ja-JP" altLang="en-US" sz="2400" dirty="0"/>
                <a:t>年間</a:t>
              </a:r>
              <a:r>
                <a:rPr lang="en-US" altLang="ja-JP" sz="2400" dirty="0"/>
                <a:t>16</a:t>
              </a:r>
              <a:r>
                <a:rPr lang="ja-JP" altLang="en-US" sz="2400" dirty="0"/>
                <a:t>件の死傷事故の減少</a:t>
              </a:r>
              <a:endParaRPr lang="en-US" altLang="ja-JP" sz="3300" b="1" dirty="0"/>
            </a:p>
          </p:txBody>
        </p:sp>
        <p:sp>
          <p:nvSpPr>
            <p:cNvPr id="26" name="正方形/長方形 25"/>
            <p:cNvSpPr/>
            <p:nvPr/>
          </p:nvSpPr>
          <p:spPr>
            <a:xfrm>
              <a:off x="5295901" y="5599427"/>
              <a:ext cx="6581775" cy="1484295"/>
            </a:xfrm>
            <a:prstGeom prst="rect">
              <a:avLst/>
            </a:prstGeom>
            <a:solidFill>
              <a:schemeClr val="accent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lvl="1"/>
              <a:r>
                <a:rPr lang="en-US" altLang="ja-JP" dirty="0"/>
                <a:t>※</a:t>
              </a:r>
              <a:r>
                <a:rPr lang="ja-JP" altLang="en-US" dirty="0"/>
                <a:t>一件の事故に巻き込まれる人数が複数の</a:t>
              </a:r>
              <a:endParaRPr lang="en-US" altLang="ja-JP" dirty="0"/>
            </a:p>
            <a:p>
              <a:pPr lvl="1"/>
              <a:r>
                <a:rPr lang="ja-JP" altLang="en-US" b="1" dirty="0"/>
                <a:t>場合も多い</a:t>
              </a:r>
              <a:endParaRPr lang="en-US" altLang="ja-JP" sz="2700" b="1" dirty="0"/>
            </a:p>
          </p:txBody>
        </p:sp>
      </p:grpSp>
      <p:sp>
        <p:nvSpPr>
          <p:cNvPr id="27" name="角丸四角形 26"/>
          <p:cNvSpPr/>
          <p:nvPr/>
        </p:nvSpPr>
        <p:spPr>
          <a:xfrm>
            <a:off x="3634283" y="59739"/>
            <a:ext cx="5520332" cy="2075875"/>
          </a:xfrm>
          <a:prstGeom prst="roundRect">
            <a:avLst/>
          </a:prstGeom>
          <a:solidFill>
            <a:schemeClr val="accent2">
              <a:lumMod val="50000"/>
            </a:schemeClr>
          </a:solidFill>
          <a:ln>
            <a:noFill/>
          </a:ln>
          <a:effectLst>
            <a:outerShdw blurRad="63500" sx="102000" sy="102000" algn="c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dirty="0"/>
              <a:t>16</a:t>
            </a:r>
            <a:r>
              <a:rPr kumimoji="1" lang="ja-JP" altLang="en-US" dirty="0"/>
              <a:t>件全て</a:t>
            </a:r>
            <a:r>
              <a:rPr kumimoji="1" lang="en-US" altLang="ja-JP" dirty="0"/>
              <a:t>2</a:t>
            </a:r>
            <a:r>
              <a:rPr kumimoji="1" lang="ja-JP" altLang="en-US" dirty="0"/>
              <a:t>人が負傷する傷害事故と仮定すると</a:t>
            </a:r>
            <a:endParaRPr kumimoji="1" lang="en-US" altLang="ja-JP" dirty="0"/>
          </a:p>
          <a:p>
            <a:pPr algn="ctr"/>
            <a:r>
              <a:rPr kumimoji="1" lang="en-US" altLang="ja-JP" sz="2100" dirty="0"/>
              <a:t>16</a:t>
            </a:r>
            <a:r>
              <a:rPr kumimoji="1" lang="ja-JP" altLang="en-US" sz="2100" dirty="0"/>
              <a:t>件*</a:t>
            </a:r>
            <a:r>
              <a:rPr kumimoji="1" lang="en-US" altLang="ja-JP" sz="2100" dirty="0"/>
              <a:t>2</a:t>
            </a:r>
            <a:r>
              <a:rPr kumimoji="1" lang="ja-JP" altLang="en-US" sz="2100" dirty="0"/>
              <a:t>人*</a:t>
            </a:r>
            <a:r>
              <a:rPr kumimoji="1" lang="en-US" altLang="ja-JP" sz="2100" dirty="0"/>
              <a:t>186</a:t>
            </a:r>
            <a:r>
              <a:rPr kumimoji="1" lang="ja-JP" altLang="en-US" sz="2100" dirty="0"/>
              <a:t>万円</a:t>
            </a:r>
            <a:endParaRPr kumimoji="1" lang="en-US" altLang="ja-JP" sz="2100" dirty="0"/>
          </a:p>
          <a:p>
            <a:pPr algn="ctr"/>
            <a:r>
              <a:rPr lang="ja-JP" altLang="en-US" sz="2100" dirty="0"/>
              <a:t>＝</a:t>
            </a:r>
            <a:r>
              <a:rPr lang="ja-JP" altLang="en-US" sz="3000" dirty="0"/>
              <a:t>約</a:t>
            </a:r>
            <a:r>
              <a:rPr lang="en-US" altLang="ja-JP" sz="3000" dirty="0"/>
              <a:t>5</a:t>
            </a:r>
            <a:r>
              <a:rPr lang="ja-JP" altLang="en-US" sz="3000" dirty="0"/>
              <a:t>億</a:t>
            </a:r>
            <a:r>
              <a:rPr lang="en-US" altLang="ja-JP" sz="3000" dirty="0"/>
              <a:t>9</a:t>
            </a:r>
            <a:r>
              <a:rPr lang="ja-JP" altLang="en-US" sz="3000" dirty="0"/>
              <a:t>千万円</a:t>
            </a:r>
            <a:r>
              <a:rPr lang="ja-JP" altLang="en-US" sz="2100" dirty="0"/>
              <a:t>の損失を軽減</a:t>
            </a:r>
            <a:endParaRPr kumimoji="1" lang="en-US" altLang="ja-JP" sz="2100" dirty="0"/>
          </a:p>
        </p:txBody>
      </p:sp>
      <p:pic>
        <p:nvPicPr>
          <p:cNvPr id="20" name="図プレースホルダー 4">
            <a:extLst>
              <a:ext uri="{FF2B5EF4-FFF2-40B4-BE49-F238E27FC236}">
                <a16:creationId xmlns:a16="http://schemas.microsoft.com/office/drawing/2014/main" id="{2B67C639-B09E-4444-8D98-535E6ECDD6FD}"/>
              </a:ext>
            </a:extLst>
          </p:cNvPr>
          <p:cNvPicPr>
            <a:picLocks noChangeAspect="1"/>
          </p:cNvPicPr>
          <p:nvPr/>
        </p:nvPicPr>
        <p:blipFill>
          <a:blip r:embed="rId9">
            <a:extLst>
              <a:ext uri="{28A0092B-C50C-407E-A947-70E740481C1C}">
                <a14:useLocalDpi xmlns:a14="http://schemas.microsoft.com/office/drawing/2010/main" val="0"/>
              </a:ext>
            </a:extLst>
          </a:blip>
          <a:srcRect t="161" b="161"/>
          <a:stretch>
            <a:fillRect/>
          </a:stretch>
        </p:blipFill>
        <p:spPr>
          <a:xfrm>
            <a:off x="133726" y="197024"/>
            <a:ext cx="1454005" cy="1339550"/>
          </a:xfrm>
          <a:prstGeom prst="rect">
            <a:avLst/>
          </a:prstGeom>
        </p:spPr>
      </p:pic>
    </p:spTree>
    <p:extLst>
      <p:ext uri="{BB962C8B-B14F-4D97-AF65-F5344CB8AC3E}">
        <p14:creationId xmlns:p14="http://schemas.microsoft.com/office/powerpoint/2010/main" val="387768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300"/>
                                  </p:stCondLst>
                                  <p:childTnLst>
                                    <p:set>
                                      <p:cBhvr>
                                        <p:cTn id="6" dur="1" fill="hold">
                                          <p:stCondLst>
                                            <p:cond delay="0"/>
                                          </p:stCondLst>
                                        </p:cTn>
                                        <p:tgtEl>
                                          <p:spTgt spid="22"/>
                                        </p:tgtEl>
                                        <p:attrNameLst>
                                          <p:attrName>style.visibility</p:attrName>
                                        </p:attrNameLst>
                                      </p:cBhvr>
                                      <p:to>
                                        <p:strVal val="visible"/>
                                      </p:to>
                                    </p:set>
                                    <p:animEffect transition="in" filter="barn(outHorizontal)">
                                      <p:cBhvr>
                                        <p:cTn id="7" dur="700"/>
                                        <p:tgtEl>
                                          <p:spTgt spid="22"/>
                                        </p:tgtEl>
                                      </p:cBhvr>
                                    </p:animEffect>
                                  </p:childTnLst>
                                </p:cTn>
                              </p:par>
                              <p:par>
                                <p:cTn id="8" presetID="16" presetClass="entr" presetSubtype="42" fill="hold" grpId="0" nodeType="withEffect">
                                  <p:stCondLst>
                                    <p:cond delay="300"/>
                                  </p:stCondLst>
                                  <p:childTnLst>
                                    <p:set>
                                      <p:cBhvr>
                                        <p:cTn id="9" dur="1" fill="hold">
                                          <p:stCondLst>
                                            <p:cond delay="0"/>
                                          </p:stCondLst>
                                        </p:cTn>
                                        <p:tgtEl>
                                          <p:spTgt spid="12"/>
                                        </p:tgtEl>
                                        <p:attrNameLst>
                                          <p:attrName>style.visibility</p:attrName>
                                        </p:attrNameLst>
                                      </p:cBhvr>
                                      <p:to>
                                        <p:strVal val="visible"/>
                                      </p:to>
                                    </p:set>
                                    <p:animEffect transition="in" filter="barn(outHorizontal)">
                                      <p:cBhvr>
                                        <p:cTn id="10" dur="700"/>
                                        <p:tgtEl>
                                          <p:spTgt spid="12"/>
                                        </p:tgtEl>
                                      </p:cBhvr>
                                    </p:animEffect>
                                  </p:childTnLst>
                                </p:cTn>
                              </p:par>
                              <p:par>
                                <p:cTn id="11" presetID="16" presetClass="entr" presetSubtype="42" fill="hold" grpId="0" nodeType="withEffect">
                                  <p:stCondLst>
                                    <p:cond delay="300"/>
                                  </p:stCondLst>
                                  <p:childTnLst>
                                    <p:set>
                                      <p:cBhvr>
                                        <p:cTn id="12" dur="1" fill="hold">
                                          <p:stCondLst>
                                            <p:cond delay="0"/>
                                          </p:stCondLst>
                                        </p:cTn>
                                        <p:tgtEl>
                                          <p:spTgt spid="17"/>
                                        </p:tgtEl>
                                        <p:attrNameLst>
                                          <p:attrName>style.visibility</p:attrName>
                                        </p:attrNameLst>
                                      </p:cBhvr>
                                      <p:to>
                                        <p:strVal val="visible"/>
                                      </p:to>
                                    </p:set>
                                    <p:animEffect transition="in" filter="barn(outHorizontal)">
                                      <p:cBhvr>
                                        <p:cTn id="13" dur="7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2" grpId="0" animBg="1"/>
      <p:bldP spid="17" grpId="0" animBg="1"/>
      <p:bldGraphic spid="18" grpId="0">
        <p:bldAsOne/>
      </p:bldGraphic>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予備：交通</a:t>
            </a:r>
            <a:r>
              <a:rPr kumimoji="1" lang="en-US" altLang="ja-JP" dirty="0"/>
              <a:t>;</a:t>
            </a:r>
            <a:r>
              <a:rPr kumimoji="1" lang="ja-JP" altLang="en-US" dirty="0"/>
              <a:t>おおつ野</a:t>
            </a:r>
          </a:p>
        </p:txBody>
      </p:sp>
      <p:pic>
        <p:nvPicPr>
          <p:cNvPr id="5" name="図プレースホルダー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1" b="411"/>
          <a:stretch>
            <a:fillRect/>
          </a:stretch>
        </p:blipFill>
        <p:spPr/>
      </p:pic>
      <p:graphicFrame>
        <p:nvGraphicFramePr>
          <p:cNvPr id="8" name="グラフ 7"/>
          <p:cNvGraphicFramePr>
            <a:graphicFrameLocks/>
          </p:cNvGraphicFramePr>
          <p:nvPr/>
        </p:nvGraphicFramePr>
        <p:xfrm>
          <a:off x="4754878" y="1466879"/>
          <a:ext cx="4206239" cy="2523743"/>
        </p:xfrm>
        <a:graphic>
          <a:graphicData uri="http://schemas.openxmlformats.org/drawingml/2006/chart">
            <c:chart xmlns:c="http://schemas.openxmlformats.org/drawingml/2006/chart" xmlns:r="http://schemas.openxmlformats.org/officeDocument/2006/relationships" r:id="rId4"/>
          </a:graphicData>
        </a:graphic>
      </p:graphicFrame>
      <p:pic>
        <p:nvPicPr>
          <p:cNvPr id="3" name="図 2"/>
          <p:cNvPicPr>
            <a:picLocks noChangeAspect="1"/>
          </p:cNvPicPr>
          <p:nvPr/>
        </p:nvPicPr>
        <p:blipFill rotWithShape="1">
          <a:blip r:embed="rId5" cstate="print">
            <a:extLst>
              <a:ext uri="{28A0092B-C50C-407E-A947-70E740481C1C}">
                <a14:useLocalDpi xmlns:a14="http://schemas.microsoft.com/office/drawing/2010/main" val="0"/>
              </a:ext>
            </a:extLst>
          </a:blip>
          <a:srcRect l="18323" t="14667" r="4747" b="32485"/>
          <a:stretch/>
        </p:blipFill>
        <p:spPr>
          <a:xfrm>
            <a:off x="133726" y="1704677"/>
            <a:ext cx="3876313" cy="4734097"/>
          </a:xfrm>
          <a:prstGeom prst="rect">
            <a:avLst/>
          </a:prstGeom>
        </p:spPr>
      </p:pic>
      <p:graphicFrame>
        <p:nvGraphicFramePr>
          <p:cNvPr id="9" name="グラフ 8"/>
          <p:cNvGraphicFramePr>
            <a:graphicFrameLocks/>
          </p:cNvGraphicFramePr>
          <p:nvPr/>
        </p:nvGraphicFramePr>
        <p:xfrm>
          <a:off x="4754878" y="3895972"/>
          <a:ext cx="4206239" cy="2523743"/>
        </p:xfrm>
        <a:graphic>
          <a:graphicData uri="http://schemas.openxmlformats.org/drawingml/2006/chart">
            <c:chart xmlns:c="http://schemas.openxmlformats.org/drawingml/2006/chart" xmlns:r="http://schemas.openxmlformats.org/officeDocument/2006/relationships" r:id="rId6"/>
          </a:graphicData>
        </a:graphic>
      </p:graphicFrame>
      <p:sp>
        <p:nvSpPr>
          <p:cNvPr id="6" name="フリーフォーム 5"/>
          <p:cNvSpPr/>
          <p:nvPr/>
        </p:nvSpPr>
        <p:spPr>
          <a:xfrm>
            <a:off x="2967645" y="1737360"/>
            <a:ext cx="2219498" cy="2169622"/>
          </a:xfrm>
          <a:custGeom>
            <a:avLst/>
            <a:gdLst>
              <a:gd name="connsiteX0" fmla="*/ 0 w 1812174"/>
              <a:gd name="connsiteY0" fmla="*/ 1712422 h 1712422"/>
              <a:gd name="connsiteX1" fmla="*/ 681643 w 1812174"/>
              <a:gd name="connsiteY1" fmla="*/ 656705 h 1712422"/>
              <a:gd name="connsiteX2" fmla="*/ 1812174 w 1812174"/>
              <a:gd name="connsiteY2" fmla="*/ 0 h 1712422"/>
              <a:gd name="connsiteX3" fmla="*/ 1812174 w 1812174"/>
              <a:gd name="connsiteY3" fmla="*/ 0 h 1712422"/>
              <a:gd name="connsiteX0" fmla="*/ 0 w 1812174"/>
              <a:gd name="connsiteY0" fmla="*/ 1712422 h 1712422"/>
              <a:gd name="connsiteX1" fmla="*/ 798021 w 1812174"/>
              <a:gd name="connsiteY1" fmla="*/ 698269 h 1712422"/>
              <a:gd name="connsiteX2" fmla="*/ 1812174 w 1812174"/>
              <a:gd name="connsiteY2" fmla="*/ 0 h 1712422"/>
              <a:gd name="connsiteX3" fmla="*/ 1812174 w 1812174"/>
              <a:gd name="connsiteY3" fmla="*/ 0 h 1712422"/>
              <a:gd name="connsiteX0" fmla="*/ 0 w 1885174"/>
              <a:gd name="connsiteY0" fmla="*/ 1773644 h 1773644"/>
              <a:gd name="connsiteX1" fmla="*/ 798021 w 1885174"/>
              <a:gd name="connsiteY1" fmla="*/ 759491 h 1773644"/>
              <a:gd name="connsiteX2" fmla="*/ 1812174 w 1885174"/>
              <a:gd name="connsiteY2" fmla="*/ 61222 h 1773644"/>
              <a:gd name="connsiteX3" fmla="*/ 1803862 w 1885174"/>
              <a:gd name="connsiteY3" fmla="*/ 27972 h 1773644"/>
              <a:gd name="connsiteX0" fmla="*/ 0 w 1812174"/>
              <a:gd name="connsiteY0" fmla="*/ 1712422 h 1712422"/>
              <a:gd name="connsiteX1" fmla="*/ 798021 w 1812174"/>
              <a:gd name="connsiteY1" fmla="*/ 698269 h 1712422"/>
              <a:gd name="connsiteX2" fmla="*/ 1812174 w 1812174"/>
              <a:gd name="connsiteY2" fmla="*/ 0 h 1712422"/>
              <a:gd name="connsiteX0" fmla="*/ 0 w 2302625"/>
              <a:gd name="connsiteY0" fmla="*/ 2211186 h 2211186"/>
              <a:gd name="connsiteX1" fmla="*/ 798021 w 2302625"/>
              <a:gd name="connsiteY1" fmla="*/ 1197033 h 2211186"/>
              <a:gd name="connsiteX2" fmla="*/ 2302625 w 2302625"/>
              <a:gd name="connsiteY2" fmla="*/ 0 h 2211186"/>
              <a:gd name="connsiteX0" fmla="*/ 0 w 2302625"/>
              <a:gd name="connsiteY0" fmla="*/ 2211186 h 2211186"/>
              <a:gd name="connsiteX1" fmla="*/ 798021 w 2302625"/>
              <a:gd name="connsiteY1" fmla="*/ 1197033 h 2211186"/>
              <a:gd name="connsiteX2" fmla="*/ 2302625 w 2302625"/>
              <a:gd name="connsiteY2" fmla="*/ 0 h 2211186"/>
              <a:gd name="connsiteX0" fmla="*/ 0 w 2302625"/>
              <a:gd name="connsiteY0" fmla="*/ 2211186 h 2211186"/>
              <a:gd name="connsiteX1" fmla="*/ 798021 w 2302625"/>
              <a:gd name="connsiteY1" fmla="*/ 1197033 h 2211186"/>
              <a:gd name="connsiteX2" fmla="*/ 2302625 w 2302625"/>
              <a:gd name="connsiteY2" fmla="*/ 0 h 2211186"/>
              <a:gd name="connsiteX0" fmla="*/ 0 w 798021"/>
              <a:gd name="connsiteY0" fmla="*/ 1014153 h 1014153"/>
              <a:gd name="connsiteX1" fmla="*/ 798021 w 798021"/>
              <a:gd name="connsiteY1" fmla="*/ 0 h 1014153"/>
              <a:gd name="connsiteX0" fmla="*/ 0 w 2219498"/>
              <a:gd name="connsiteY0" fmla="*/ 2169622 h 2169622"/>
              <a:gd name="connsiteX1" fmla="*/ 2219498 w 2219498"/>
              <a:gd name="connsiteY1" fmla="*/ 0 h 2169622"/>
              <a:gd name="connsiteX0" fmla="*/ 0 w 2219498"/>
              <a:gd name="connsiteY0" fmla="*/ 2169622 h 2169622"/>
              <a:gd name="connsiteX1" fmla="*/ 2219498 w 2219498"/>
              <a:gd name="connsiteY1" fmla="*/ 0 h 2169622"/>
              <a:gd name="connsiteX0" fmla="*/ 0 w 2219498"/>
              <a:gd name="connsiteY0" fmla="*/ 2169622 h 2169622"/>
              <a:gd name="connsiteX1" fmla="*/ 2219498 w 2219498"/>
              <a:gd name="connsiteY1" fmla="*/ 0 h 2169622"/>
            </a:gdLst>
            <a:ahLst/>
            <a:cxnLst>
              <a:cxn ang="0">
                <a:pos x="connsiteX0" y="connsiteY0"/>
              </a:cxn>
              <a:cxn ang="0">
                <a:pos x="connsiteX1" y="connsiteY1"/>
              </a:cxn>
            </a:cxnLst>
            <a:rect l="l" t="t" r="r" b="b"/>
            <a:pathLst>
              <a:path w="2219498" h="2169622">
                <a:moveTo>
                  <a:pt x="0" y="2169622"/>
                </a:moveTo>
                <a:cubicBezTo>
                  <a:pt x="189807" y="1784465"/>
                  <a:pt x="555567" y="692728"/>
                  <a:pt x="2219498" y="0"/>
                </a:cubicBezTo>
              </a:path>
            </a:pathLst>
          </a:custGeom>
          <a:noFill/>
          <a:ln w="76200">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rot="1858163" flipV="1">
            <a:off x="3177124" y="4233049"/>
            <a:ext cx="1363716" cy="1172678"/>
          </a:xfrm>
          <a:custGeom>
            <a:avLst/>
            <a:gdLst>
              <a:gd name="connsiteX0" fmla="*/ 0 w 1812174"/>
              <a:gd name="connsiteY0" fmla="*/ 1712422 h 1712422"/>
              <a:gd name="connsiteX1" fmla="*/ 681643 w 1812174"/>
              <a:gd name="connsiteY1" fmla="*/ 656705 h 1712422"/>
              <a:gd name="connsiteX2" fmla="*/ 1812174 w 1812174"/>
              <a:gd name="connsiteY2" fmla="*/ 0 h 1712422"/>
              <a:gd name="connsiteX3" fmla="*/ 1812174 w 1812174"/>
              <a:gd name="connsiteY3" fmla="*/ 0 h 1712422"/>
              <a:gd name="connsiteX0" fmla="*/ 0 w 1812174"/>
              <a:gd name="connsiteY0" fmla="*/ 1712422 h 1712422"/>
              <a:gd name="connsiteX1" fmla="*/ 798021 w 1812174"/>
              <a:gd name="connsiteY1" fmla="*/ 698269 h 1712422"/>
              <a:gd name="connsiteX2" fmla="*/ 1812174 w 1812174"/>
              <a:gd name="connsiteY2" fmla="*/ 0 h 1712422"/>
              <a:gd name="connsiteX3" fmla="*/ 1812174 w 1812174"/>
              <a:gd name="connsiteY3" fmla="*/ 0 h 1712422"/>
              <a:gd name="connsiteX0" fmla="*/ 0 w 1885174"/>
              <a:gd name="connsiteY0" fmla="*/ 1773644 h 1773644"/>
              <a:gd name="connsiteX1" fmla="*/ 798021 w 1885174"/>
              <a:gd name="connsiteY1" fmla="*/ 759491 h 1773644"/>
              <a:gd name="connsiteX2" fmla="*/ 1812174 w 1885174"/>
              <a:gd name="connsiteY2" fmla="*/ 61222 h 1773644"/>
              <a:gd name="connsiteX3" fmla="*/ 1803862 w 1885174"/>
              <a:gd name="connsiteY3" fmla="*/ 27972 h 1773644"/>
              <a:gd name="connsiteX0" fmla="*/ 0 w 1812174"/>
              <a:gd name="connsiteY0" fmla="*/ 1712422 h 1712422"/>
              <a:gd name="connsiteX1" fmla="*/ 798021 w 1812174"/>
              <a:gd name="connsiteY1" fmla="*/ 698269 h 1712422"/>
              <a:gd name="connsiteX2" fmla="*/ 1812174 w 1812174"/>
              <a:gd name="connsiteY2" fmla="*/ 0 h 1712422"/>
              <a:gd name="connsiteX0" fmla="*/ 0 w 2302625"/>
              <a:gd name="connsiteY0" fmla="*/ 2211186 h 2211186"/>
              <a:gd name="connsiteX1" fmla="*/ 798021 w 2302625"/>
              <a:gd name="connsiteY1" fmla="*/ 1197033 h 2211186"/>
              <a:gd name="connsiteX2" fmla="*/ 2302625 w 2302625"/>
              <a:gd name="connsiteY2" fmla="*/ 0 h 2211186"/>
              <a:gd name="connsiteX0" fmla="*/ 0 w 2302625"/>
              <a:gd name="connsiteY0" fmla="*/ 2211186 h 2211186"/>
              <a:gd name="connsiteX1" fmla="*/ 798021 w 2302625"/>
              <a:gd name="connsiteY1" fmla="*/ 1197033 h 2211186"/>
              <a:gd name="connsiteX2" fmla="*/ 2302625 w 2302625"/>
              <a:gd name="connsiteY2" fmla="*/ 0 h 2211186"/>
              <a:gd name="connsiteX0" fmla="*/ 0 w 2302625"/>
              <a:gd name="connsiteY0" fmla="*/ 2211186 h 2211186"/>
              <a:gd name="connsiteX1" fmla="*/ 798021 w 2302625"/>
              <a:gd name="connsiteY1" fmla="*/ 1197033 h 2211186"/>
              <a:gd name="connsiteX2" fmla="*/ 2302625 w 2302625"/>
              <a:gd name="connsiteY2" fmla="*/ 0 h 2211186"/>
              <a:gd name="connsiteX0" fmla="*/ 0 w 798021"/>
              <a:gd name="connsiteY0" fmla="*/ 1014153 h 1014153"/>
              <a:gd name="connsiteX1" fmla="*/ 798021 w 798021"/>
              <a:gd name="connsiteY1" fmla="*/ 0 h 1014153"/>
              <a:gd name="connsiteX0" fmla="*/ 0 w 2219498"/>
              <a:gd name="connsiteY0" fmla="*/ 2169622 h 2169622"/>
              <a:gd name="connsiteX1" fmla="*/ 2219498 w 2219498"/>
              <a:gd name="connsiteY1" fmla="*/ 0 h 2169622"/>
              <a:gd name="connsiteX0" fmla="*/ 0 w 2219498"/>
              <a:gd name="connsiteY0" fmla="*/ 2169622 h 2169622"/>
              <a:gd name="connsiteX1" fmla="*/ 2219498 w 2219498"/>
              <a:gd name="connsiteY1" fmla="*/ 0 h 2169622"/>
              <a:gd name="connsiteX0" fmla="*/ 0 w 2219498"/>
              <a:gd name="connsiteY0" fmla="*/ 2169622 h 2169622"/>
              <a:gd name="connsiteX1" fmla="*/ 2219498 w 2219498"/>
              <a:gd name="connsiteY1" fmla="*/ 0 h 2169622"/>
              <a:gd name="connsiteX0" fmla="*/ 0 w 1326472"/>
              <a:gd name="connsiteY0" fmla="*/ 46926 h 1241389"/>
              <a:gd name="connsiteX1" fmla="*/ 1326472 w 1326472"/>
              <a:gd name="connsiteY1" fmla="*/ 1101912 h 1241389"/>
              <a:gd name="connsiteX0" fmla="*/ 0 w 1326472"/>
              <a:gd name="connsiteY0" fmla="*/ 251188 h 1306174"/>
              <a:gd name="connsiteX1" fmla="*/ 1326472 w 1326472"/>
              <a:gd name="connsiteY1" fmla="*/ 1306174 h 1306174"/>
              <a:gd name="connsiteX0" fmla="*/ 0 w 1363716"/>
              <a:gd name="connsiteY0" fmla="*/ 184299 h 1496952"/>
              <a:gd name="connsiteX1" fmla="*/ 1363716 w 1363716"/>
              <a:gd name="connsiteY1" fmla="*/ 1496951 h 1496952"/>
            </a:gdLst>
            <a:ahLst/>
            <a:cxnLst>
              <a:cxn ang="0">
                <a:pos x="connsiteX0" y="connsiteY0"/>
              </a:cxn>
              <a:cxn ang="0">
                <a:pos x="connsiteX1" y="connsiteY1"/>
              </a:cxn>
            </a:cxnLst>
            <a:rect l="l" t="t" r="r" b="b"/>
            <a:pathLst>
              <a:path w="1363716" h="1496952">
                <a:moveTo>
                  <a:pt x="0" y="184299"/>
                </a:moveTo>
                <a:cubicBezTo>
                  <a:pt x="189807" y="-200858"/>
                  <a:pt x="872215" y="-79567"/>
                  <a:pt x="1363716" y="1496951"/>
                </a:cubicBezTo>
              </a:path>
            </a:pathLst>
          </a:custGeom>
          <a:noFill/>
          <a:ln w="76200">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754878" y="6430544"/>
            <a:ext cx="3300904" cy="369332"/>
          </a:xfrm>
          <a:prstGeom prst="rect">
            <a:avLst/>
          </a:prstGeom>
        </p:spPr>
        <p:txBody>
          <a:bodyPr wrap="none">
            <a:spAutoFit/>
          </a:bodyPr>
          <a:lstStyle/>
          <a:p>
            <a:r>
              <a:rPr lang="en-US" altLang="ja-JP" dirty="0">
                <a:solidFill>
                  <a:srgbClr val="000000"/>
                </a:solidFill>
                <a:latin typeface="�l�r �o�S�V�b�N"/>
              </a:rPr>
              <a:t>※</a:t>
            </a:r>
            <a:r>
              <a:rPr lang="ja-JP" altLang="en-US" dirty="0">
                <a:solidFill>
                  <a:srgbClr val="000000"/>
                </a:solidFill>
                <a:latin typeface="�l�r �o�S�V�b�N"/>
              </a:rPr>
              <a:t>関東鉄道バス：</a:t>
            </a:r>
            <a:r>
              <a:rPr lang="en-US" altLang="ja-JP" dirty="0">
                <a:solidFill>
                  <a:srgbClr val="000000"/>
                </a:solidFill>
                <a:latin typeface="�l�r �o�S�V�b�N"/>
              </a:rPr>
              <a:t>54</a:t>
            </a:r>
            <a:r>
              <a:rPr lang="ja-JP" altLang="en-US" dirty="0">
                <a:solidFill>
                  <a:srgbClr val="000000"/>
                </a:solidFill>
                <a:latin typeface="�l�r �o�S�V�b�N"/>
              </a:rPr>
              <a:t>～</a:t>
            </a:r>
            <a:r>
              <a:rPr lang="en-US" altLang="ja-JP" dirty="0">
                <a:solidFill>
                  <a:srgbClr val="000000"/>
                </a:solidFill>
                <a:latin typeface="�l�r �o�S�V�b�N"/>
              </a:rPr>
              <a:t>82</a:t>
            </a:r>
            <a:r>
              <a:rPr lang="ja-JP" altLang="en-US" dirty="0">
                <a:solidFill>
                  <a:srgbClr val="000000"/>
                </a:solidFill>
                <a:latin typeface="�l�r �o�S�V�b�N"/>
              </a:rPr>
              <a:t>名</a:t>
            </a:r>
            <a:r>
              <a:rPr lang="en-US" altLang="ja-JP" dirty="0">
                <a:solidFill>
                  <a:srgbClr val="000000"/>
                </a:solidFill>
                <a:latin typeface="�l�r �o�S�V�b�N"/>
              </a:rPr>
              <a:t>/</a:t>
            </a:r>
            <a:r>
              <a:rPr lang="ja-JP" altLang="en-US" dirty="0">
                <a:solidFill>
                  <a:srgbClr val="000000"/>
                </a:solidFill>
                <a:latin typeface="�l�r �o�S�V�b�N"/>
              </a:rPr>
              <a:t>便</a:t>
            </a:r>
            <a:endParaRPr lang="ja-JP" altLang="en-US" dirty="0"/>
          </a:p>
        </p:txBody>
      </p:sp>
    </p:spTree>
    <p:extLst>
      <p:ext uri="{BB962C8B-B14F-4D97-AF65-F5344CB8AC3E}">
        <p14:creationId xmlns:p14="http://schemas.microsoft.com/office/powerpoint/2010/main" val="2250562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予備：交通</a:t>
            </a:r>
            <a:r>
              <a:rPr kumimoji="1" lang="en-US" altLang="ja-JP" dirty="0"/>
              <a:t>;</a:t>
            </a:r>
            <a:r>
              <a:rPr lang="ja-JP" altLang="en-US" dirty="0"/>
              <a:t>南部地区</a:t>
            </a:r>
            <a:endParaRPr kumimoji="1" lang="ja-JP" altLang="en-US" dirty="0"/>
          </a:p>
        </p:txBody>
      </p:sp>
      <p:pic>
        <p:nvPicPr>
          <p:cNvPr id="5" name="図プレースホルダー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11" b="411"/>
          <a:stretch>
            <a:fillRect/>
          </a:stretch>
        </p:blipFill>
        <p:spPr/>
      </p:pic>
      <p:graphicFrame>
        <p:nvGraphicFramePr>
          <p:cNvPr id="7" name="グラフ 6"/>
          <p:cNvGraphicFramePr>
            <a:graphicFrameLocks/>
          </p:cNvGraphicFramePr>
          <p:nvPr/>
        </p:nvGraphicFramePr>
        <p:xfrm>
          <a:off x="4813064" y="4089030"/>
          <a:ext cx="4206239" cy="2523743"/>
        </p:xfrm>
        <a:graphic>
          <a:graphicData uri="http://schemas.openxmlformats.org/drawingml/2006/chart">
            <c:chart xmlns:c="http://schemas.openxmlformats.org/drawingml/2006/chart" xmlns:r="http://schemas.openxmlformats.org/officeDocument/2006/relationships" r:id="rId3"/>
          </a:graphicData>
        </a:graphic>
      </p:graphicFrame>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l="18323" t="14667" r="4747" b="32485"/>
          <a:stretch/>
        </p:blipFill>
        <p:spPr>
          <a:xfrm>
            <a:off x="133726" y="1693406"/>
            <a:ext cx="3876313" cy="4734097"/>
          </a:xfrm>
          <a:prstGeom prst="rect">
            <a:avLst/>
          </a:prstGeom>
        </p:spPr>
      </p:pic>
      <p:sp>
        <p:nvSpPr>
          <p:cNvPr id="10" name="フリーフォーム 9"/>
          <p:cNvSpPr/>
          <p:nvPr/>
        </p:nvSpPr>
        <p:spPr>
          <a:xfrm rot="1858163" flipV="1">
            <a:off x="1638018" y="4319414"/>
            <a:ext cx="2813784" cy="2183621"/>
          </a:xfrm>
          <a:custGeom>
            <a:avLst/>
            <a:gdLst>
              <a:gd name="connsiteX0" fmla="*/ 0 w 1812174"/>
              <a:gd name="connsiteY0" fmla="*/ 1712422 h 1712422"/>
              <a:gd name="connsiteX1" fmla="*/ 681643 w 1812174"/>
              <a:gd name="connsiteY1" fmla="*/ 656705 h 1712422"/>
              <a:gd name="connsiteX2" fmla="*/ 1812174 w 1812174"/>
              <a:gd name="connsiteY2" fmla="*/ 0 h 1712422"/>
              <a:gd name="connsiteX3" fmla="*/ 1812174 w 1812174"/>
              <a:gd name="connsiteY3" fmla="*/ 0 h 1712422"/>
              <a:gd name="connsiteX0" fmla="*/ 0 w 1812174"/>
              <a:gd name="connsiteY0" fmla="*/ 1712422 h 1712422"/>
              <a:gd name="connsiteX1" fmla="*/ 798021 w 1812174"/>
              <a:gd name="connsiteY1" fmla="*/ 698269 h 1712422"/>
              <a:gd name="connsiteX2" fmla="*/ 1812174 w 1812174"/>
              <a:gd name="connsiteY2" fmla="*/ 0 h 1712422"/>
              <a:gd name="connsiteX3" fmla="*/ 1812174 w 1812174"/>
              <a:gd name="connsiteY3" fmla="*/ 0 h 1712422"/>
              <a:gd name="connsiteX0" fmla="*/ 0 w 1885174"/>
              <a:gd name="connsiteY0" fmla="*/ 1773644 h 1773644"/>
              <a:gd name="connsiteX1" fmla="*/ 798021 w 1885174"/>
              <a:gd name="connsiteY1" fmla="*/ 759491 h 1773644"/>
              <a:gd name="connsiteX2" fmla="*/ 1812174 w 1885174"/>
              <a:gd name="connsiteY2" fmla="*/ 61222 h 1773644"/>
              <a:gd name="connsiteX3" fmla="*/ 1803862 w 1885174"/>
              <a:gd name="connsiteY3" fmla="*/ 27972 h 1773644"/>
              <a:gd name="connsiteX0" fmla="*/ 0 w 1812174"/>
              <a:gd name="connsiteY0" fmla="*/ 1712422 h 1712422"/>
              <a:gd name="connsiteX1" fmla="*/ 798021 w 1812174"/>
              <a:gd name="connsiteY1" fmla="*/ 698269 h 1712422"/>
              <a:gd name="connsiteX2" fmla="*/ 1812174 w 1812174"/>
              <a:gd name="connsiteY2" fmla="*/ 0 h 1712422"/>
              <a:gd name="connsiteX0" fmla="*/ 0 w 2302625"/>
              <a:gd name="connsiteY0" fmla="*/ 2211186 h 2211186"/>
              <a:gd name="connsiteX1" fmla="*/ 798021 w 2302625"/>
              <a:gd name="connsiteY1" fmla="*/ 1197033 h 2211186"/>
              <a:gd name="connsiteX2" fmla="*/ 2302625 w 2302625"/>
              <a:gd name="connsiteY2" fmla="*/ 0 h 2211186"/>
              <a:gd name="connsiteX0" fmla="*/ 0 w 2302625"/>
              <a:gd name="connsiteY0" fmla="*/ 2211186 h 2211186"/>
              <a:gd name="connsiteX1" fmla="*/ 798021 w 2302625"/>
              <a:gd name="connsiteY1" fmla="*/ 1197033 h 2211186"/>
              <a:gd name="connsiteX2" fmla="*/ 2302625 w 2302625"/>
              <a:gd name="connsiteY2" fmla="*/ 0 h 2211186"/>
              <a:gd name="connsiteX0" fmla="*/ 0 w 2302625"/>
              <a:gd name="connsiteY0" fmla="*/ 2211186 h 2211186"/>
              <a:gd name="connsiteX1" fmla="*/ 798021 w 2302625"/>
              <a:gd name="connsiteY1" fmla="*/ 1197033 h 2211186"/>
              <a:gd name="connsiteX2" fmla="*/ 2302625 w 2302625"/>
              <a:gd name="connsiteY2" fmla="*/ 0 h 2211186"/>
              <a:gd name="connsiteX0" fmla="*/ 0 w 798021"/>
              <a:gd name="connsiteY0" fmla="*/ 1014153 h 1014153"/>
              <a:gd name="connsiteX1" fmla="*/ 798021 w 798021"/>
              <a:gd name="connsiteY1" fmla="*/ 0 h 1014153"/>
              <a:gd name="connsiteX0" fmla="*/ 0 w 2219498"/>
              <a:gd name="connsiteY0" fmla="*/ 2169622 h 2169622"/>
              <a:gd name="connsiteX1" fmla="*/ 2219498 w 2219498"/>
              <a:gd name="connsiteY1" fmla="*/ 0 h 2169622"/>
              <a:gd name="connsiteX0" fmla="*/ 0 w 2219498"/>
              <a:gd name="connsiteY0" fmla="*/ 2169622 h 2169622"/>
              <a:gd name="connsiteX1" fmla="*/ 2219498 w 2219498"/>
              <a:gd name="connsiteY1" fmla="*/ 0 h 2169622"/>
              <a:gd name="connsiteX0" fmla="*/ 0 w 2219498"/>
              <a:gd name="connsiteY0" fmla="*/ 2169622 h 2169622"/>
              <a:gd name="connsiteX1" fmla="*/ 2219498 w 2219498"/>
              <a:gd name="connsiteY1" fmla="*/ 0 h 2169622"/>
              <a:gd name="connsiteX0" fmla="*/ 0 w 1326472"/>
              <a:gd name="connsiteY0" fmla="*/ 46926 h 1241389"/>
              <a:gd name="connsiteX1" fmla="*/ 1326472 w 1326472"/>
              <a:gd name="connsiteY1" fmla="*/ 1101912 h 1241389"/>
              <a:gd name="connsiteX0" fmla="*/ 0 w 1326472"/>
              <a:gd name="connsiteY0" fmla="*/ 251188 h 1306174"/>
              <a:gd name="connsiteX1" fmla="*/ 1326472 w 1326472"/>
              <a:gd name="connsiteY1" fmla="*/ 1306174 h 1306174"/>
              <a:gd name="connsiteX0" fmla="*/ 0 w 1363716"/>
              <a:gd name="connsiteY0" fmla="*/ 184299 h 1496952"/>
              <a:gd name="connsiteX1" fmla="*/ 1363716 w 1363716"/>
              <a:gd name="connsiteY1" fmla="*/ 1496951 h 1496952"/>
              <a:gd name="connsiteX0" fmla="*/ 0 w 2813784"/>
              <a:gd name="connsiteY0" fmla="*/ 58144 h 2845590"/>
              <a:gd name="connsiteX1" fmla="*/ 2813784 w 2813784"/>
              <a:gd name="connsiteY1" fmla="*/ 2845590 h 2845590"/>
              <a:gd name="connsiteX0" fmla="*/ 0 w 2813784"/>
              <a:gd name="connsiteY0" fmla="*/ 0 h 2787446"/>
              <a:gd name="connsiteX1" fmla="*/ 2813784 w 2813784"/>
              <a:gd name="connsiteY1" fmla="*/ 2787446 h 2787446"/>
            </a:gdLst>
            <a:ahLst/>
            <a:cxnLst>
              <a:cxn ang="0">
                <a:pos x="connsiteX0" y="connsiteY0"/>
              </a:cxn>
              <a:cxn ang="0">
                <a:pos x="connsiteX1" y="connsiteY1"/>
              </a:cxn>
            </a:cxnLst>
            <a:rect l="l" t="t" r="r" b="b"/>
            <a:pathLst>
              <a:path w="2813784" h="2787446">
                <a:moveTo>
                  <a:pt x="0" y="0"/>
                </a:moveTo>
                <a:cubicBezTo>
                  <a:pt x="1582473" y="493046"/>
                  <a:pt x="2322283" y="1210928"/>
                  <a:pt x="2813784" y="2787446"/>
                </a:cubicBezTo>
              </a:path>
            </a:pathLst>
          </a:custGeom>
          <a:noFill/>
          <a:ln w="76200">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61530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予備：</a:t>
            </a:r>
            <a:r>
              <a:rPr lang="ja-JP" altLang="en-US" dirty="0"/>
              <a:t>ライドシェア</a:t>
            </a:r>
            <a:r>
              <a:rPr kumimoji="1" lang="ja-JP" altLang="en-US" dirty="0"/>
              <a:t>事例</a:t>
            </a:r>
          </a:p>
        </p:txBody>
      </p:sp>
      <p:pic>
        <p:nvPicPr>
          <p:cNvPr id="5" name="図プレースホルダー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11" b="411"/>
          <a:stretch>
            <a:fillRect/>
          </a:stretch>
        </p:blipFill>
        <p:spPr/>
      </p:pic>
      <p:sp>
        <p:nvSpPr>
          <p:cNvPr id="3" name="テキスト ボックス 2"/>
          <p:cNvSpPr txBox="1"/>
          <p:nvPr/>
        </p:nvSpPr>
        <p:spPr>
          <a:xfrm>
            <a:off x="133728" y="3126678"/>
            <a:ext cx="9010272" cy="3785652"/>
          </a:xfrm>
          <a:prstGeom prst="rect">
            <a:avLst/>
          </a:prstGeom>
          <a:noFill/>
        </p:spPr>
        <p:txBody>
          <a:bodyPr wrap="square" rtlCol="0">
            <a:spAutoFit/>
          </a:bodyPr>
          <a:lstStyle/>
          <a:p>
            <a:pPr marL="285750" indent="-285750">
              <a:buFont typeface="Arial" panose="020B0604020202020204" pitchFamily="34" charset="0"/>
              <a:buChar char="•"/>
            </a:pPr>
            <a:r>
              <a:rPr lang="ja-JP" altLang="en-US" sz="2000" dirty="0"/>
              <a:t>事業展開</a:t>
            </a:r>
            <a:r>
              <a:rPr lang="en-US" altLang="ja-JP" sz="2000" dirty="0"/>
              <a:t>2019</a:t>
            </a:r>
            <a:r>
              <a:rPr lang="ja-JP" altLang="en-US" sz="2000" dirty="0"/>
              <a:t>年前の</a:t>
            </a:r>
            <a:r>
              <a:rPr lang="en-US" altLang="ja-JP" sz="2000" dirty="0"/>
              <a:t>3</a:t>
            </a:r>
            <a:r>
              <a:rPr lang="ja-JP" altLang="en-US" sz="2000" dirty="0"/>
              <a:t>年間にわたり、ライドシェア事業者</a:t>
            </a:r>
            <a:r>
              <a:rPr lang="en-US" altLang="ja-JP" sz="2000" dirty="0"/>
              <a:t>Uber </a:t>
            </a:r>
            <a:r>
              <a:rPr lang="ja-JP" altLang="en-US" sz="2000" dirty="0"/>
              <a:t>の </a:t>
            </a:r>
            <a:br>
              <a:rPr lang="en-US" altLang="ja-JP" sz="2000" dirty="0"/>
            </a:br>
            <a:r>
              <a:rPr lang="en-US" altLang="ja-JP" sz="2000" dirty="0"/>
              <a:t>ICT </a:t>
            </a:r>
            <a:r>
              <a:rPr lang="ja-JP" altLang="en-US" sz="2000" dirty="0"/>
              <a:t>システム・アプリを活用したライドシェアの実証実験を行った</a:t>
            </a:r>
            <a:endParaRPr lang="en-US" altLang="ja-JP" sz="2000" dirty="0"/>
          </a:p>
          <a:p>
            <a:pPr marL="285750" indent="-285750">
              <a:buFont typeface="Arial" panose="020B0604020202020204" pitchFamily="34" charset="0"/>
              <a:buChar char="•"/>
            </a:pPr>
            <a:endParaRPr lang="en-US" altLang="ja-JP" sz="2000" dirty="0"/>
          </a:p>
          <a:p>
            <a:pPr marL="285750" indent="-285750">
              <a:buFont typeface="Arial" panose="020B0604020202020204" pitchFamily="34" charset="0"/>
              <a:buChar char="•"/>
            </a:pPr>
            <a:r>
              <a:rPr lang="ja-JP" altLang="en-US" sz="2000" dirty="0"/>
              <a:t>実証実験での利用人数：</a:t>
            </a:r>
            <a:r>
              <a:rPr lang="en-US" altLang="ja-JP" sz="2000" dirty="0"/>
              <a:t>145</a:t>
            </a:r>
            <a:r>
              <a:rPr lang="ja-JP" altLang="en-US" sz="2000" dirty="0"/>
              <a:t>名以上；利用回数：</a:t>
            </a:r>
            <a:r>
              <a:rPr lang="en-US" altLang="ja-JP" sz="2000" dirty="0"/>
              <a:t>887</a:t>
            </a:r>
            <a:r>
              <a:rPr lang="ja-JP" altLang="en-US" sz="2000" dirty="0"/>
              <a:t>回</a:t>
            </a:r>
            <a:br>
              <a:rPr lang="en-US" altLang="ja-JP" sz="2000" dirty="0"/>
            </a:br>
            <a:r>
              <a:rPr lang="ja-JP" altLang="en-US" sz="2000" dirty="0"/>
              <a:t>稼働日数：</a:t>
            </a:r>
            <a:r>
              <a:rPr lang="en-US" altLang="ja-JP" sz="2000" dirty="0"/>
              <a:t>563</a:t>
            </a:r>
            <a:r>
              <a:rPr lang="ja-JP" altLang="en-US" sz="2000" dirty="0"/>
              <a:t>日</a:t>
            </a:r>
            <a:r>
              <a:rPr lang="en-US" altLang="ja-JP" sz="2000" dirty="0"/>
              <a:t>(</a:t>
            </a:r>
            <a:r>
              <a:rPr lang="ja-JP" altLang="en-US" sz="2000" dirty="0"/>
              <a:t>日平均：</a:t>
            </a:r>
            <a:r>
              <a:rPr lang="en-US" altLang="ja-JP" sz="2000" dirty="0"/>
              <a:t>1.6</a:t>
            </a:r>
            <a:r>
              <a:rPr lang="ja-JP" altLang="en-US" sz="2000" dirty="0"/>
              <a:t>回</a:t>
            </a:r>
            <a:r>
              <a:rPr lang="en-US" altLang="ja-JP" sz="2000" dirty="0"/>
              <a:t>)</a:t>
            </a:r>
          </a:p>
          <a:p>
            <a:pPr marL="285750" indent="-285750">
              <a:buFont typeface="Arial" panose="020B0604020202020204" pitchFamily="34" charset="0"/>
              <a:buChar char="•"/>
            </a:pPr>
            <a:endParaRPr lang="en-US" altLang="ja-JP" sz="2000" dirty="0"/>
          </a:p>
          <a:p>
            <a:pPr marL="285750" indent="-285750">
              <a:buFont typeface="Arial" panose="020B0604020202020204" pitchFamily="34" charset="0"/>
              <a:buChar char="•"/>
            </a:pPr>
            <a:r>
              <a:rPr lang="ja-JP" altLang="en-US" sz="2000" dirty="0"/>
              <a:t>マッチングではなく、ボランティアの市民ドライバーをアプリ・電話から直接呼び出す、タクシーの迎車サービスのような形態</a:t>
            </a:r>
            <a:endParaRPr lang="en-US" altLang="ja-JP" sz="2000" dirty="0"/>
          </a:p>
          <a:p>
            <a:pPr marL="285750" indent="-285750">
              <a:buFont typeface="Arial" panose="020B0604020202020204" pitchFamily="34" charset="0"/>
              <a:buChar char="•"/>
            </a:pPr>
            <a:endParaRPr lang="en-US" altLang="ja-JP" sz="2000" dirty="0"/>
          </a:p>
          <a:p>
            <a:pPr marL="285750" indent="-285750">
              <a:buFont typeface="Arial" panose="020B0604020202020204" pitchFamily="34" charset="0"/>
              <a:buChar char="•"/>
            </a:pPr>
            <a:r>
              <a:rPr lang="ja-JP" altLang="en-US" sz="2000" dirty="0"/>
              <a:t>利用者はドライバーのガソリン代のみを負担</a:t>
            </a:r>
            <a:endParaRPr lang="en-US" altLang="ja-JP" sz="2000" dirty="0"/>
          </a:p>
          <a:p>
            <a:pPr marL="285750" indent="-285750">
              <a:buFont typeface="Arial" panose="020B0604020202020204" pitchFamily="34" charset="0"/>
              <a:buChar char="•"/>
            </a:pPr>
            <a:r>
              <a:rPr kumimoji="1" lang="ja-JP" altLang="en-US" sz="2000" dirty="0"/>
              <a:t>基本料金</a:t>
            </a:r>
            <a:r>
              <a:rPr kumimoji="1" lang="en-US" altLang="ja-JP" sz="2000" dirty="0"/>
              <a:t>156</a:t>
            </a:r>
            <a:r>
              <a:rPr kumimoji="1" lang="ja-JP" altLang="en-US" sz="2000" dirty="0"/>
              <a:t>円</a:t>
            </a:r>
            <a:br>
              <a:rPr kumimoji="1" lang="en-US" altLang="ja-JP" sz="2000" dirty="0"/>
            </a:br>
            <a:r>
              <a:rPr kumimoji="1" lang="en-US" altLang="ja-JP" sz="2000" dirty="0"/>
              <a:t>+</a:t>
            </a:r>
            <a:r>
              <a:rPr kumimoji="1" lang="ja-JP" altLang="en-US" sz="2000" dirty="0"/>
              <a:t>距離料金</a:t>
            </a:r>
            <a:r>
              <a:rPr kumimoji="1" lang="en-US" altLang="ja-JP" sz="2000" dirty="0"/>
              <a:t>42</a:t>
            </a:r>
            <a:r>
              <a:rPr kumimoji="1" lang="ja-JP" altLang="en-US" sz="2000" dirty="0"/>
              <a:t>円</a:t>
            </a:r>
            <a:r>
              <a:rPr kumimoji="1" lang="en-US" altLang="ja-JP" sz="2000" dirty="0"/>
              <a:t>/km(10km/h</a:t>
            </a:r>
            <a:r>
              <a:rPr kumimoji="1" lang="ja-JP" altLang="en-US" sz="2000" dirty="0"/>
              <a:t>以上時</a:t>
            </a:r>
            <a:r>
              <a:rPr kumimoji="1" lang="en-US" altLang="ja-JP" sz="2000" dirty="0"/>
              <a:t>)OR </a:t>
            </a:r>
            <a:r>
              <a:rPr kumimoji="1" lang="ja-JP" altLang="en-US" sz="2000" dirty="0"/>
              <a:t>時間料金</a:t>
            </a:r>
            <a:r>
              <a:rPr kumimoji="1" lang="en-US" altLang="ja-JP" sz="2000" dirty="0"/>
              <a:t>5</a:t>
            </a:r>
            <a:r>
              <a:rPr kumimoji="1" lang="ja-JP" altLang="en-US" sz="2000" dirty="0"/>
              <a:t>円</a:t>
            </a:r>
            <a:r>
              <a:rPr kumimoji="1" lang="en-US" altLang="ja-JP" sz="2000" dirty="0"/>
              <a:t>/min(10km/h</a:t>
            </a:r>
            <a:r>
              <a:rPr kumimoji="1" lang="ja-JP" altLang="en-US" sz="2000" dirty="0"/>
              <a:t>未満時</a:t>
            </a:r>
            <a:r>
              <a:rPr kumimoji="1" lang="en-US" altLang="ja-JP" sz="2000" dirty="0"/>
              <a:t>)</a:t>
            </a:r>
            <a:endParaRPr lang="en-US" altLang="ja-JP" sz="2000"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75" y="1771442"/>
            <a:ext cx="2308036" cy="432757"/>
          </a:xfrm>
          <a:prstGeom prst="rect">
            <a:avLst/>
          </a:prstGeom>
        </p:spPr>
      </p:pic>
      <p:sp>
        <p:nvSpPr>
          <p:cNvPr id="8" name="正方形/長方形 7"/>
          <p:cNvSpPr/>
          <p:nvPr/>
        </p:nvSpPr>
        <p:spPr>
          <a:xfrm>
            <a:off x="320975" y="2381163"/>
            <a:ext cx="3262432" cy="400110"/>
          </a:xfrm>
          <a:prstGeom prst="rect">
            <a:avLst/>
          </a:prstGeom>
        </p:spPr>
        <p:txBody>
          <a:bodyPr wrap="none">
            <a:spAutoFit/>
          </a:bodyPr>
          <a:lstStyle/>
          <a:p>
            <a:r>
              <a:rPr lang="ja-JP" altLang="en-US" sz="2000" b="1" dirty="0"/>
              <a:t>なかとんべつライドシェア</a:t>
            </a:r>
          </a:p>
        </p:txBody>
      </p:sp>
      <p:graphicFrame>
        <p:nvGraphicFramePr>
          <p:cNvPr id="9" name="表 8"/>
          <p:cNvGraphicFramePr>
            <a:graphicFrameLocks noGrp="1"/>
          </p:cNvGraphicFramePr>
          <p:nvPr/>
        </p:nvGraphicFramePr>
        <p:xfrm>
          <a:off x="5293871" y="1499813"/>
          <a:ext cx="3625663" cy="1376680"/>
        </p:xfrm>
        <a:graphic>
          <a:graphicData uri="http://schemas.openxmlformats.org/drawingml/2006/table">
            <a:tbl>
              <a:tblPr firstRow="1" bandRow="1">
                <a:tableStyleId>{7E9639D4-E3E2-4D34-9284-5A2195B3D0D7}</a:tableStyleId>
              </a:tblPr>
              <a:tblGrid>
                <a:gridCol w="723686">
                  <a:extLst>
                    <a:ext uri="{9D8B030D-6E8A-4147-A177-3AD203B41FA5}">
                      <a16:colId xmlns:a16="http://schemas.microsoft.com/office/drawing/2014/main" val="1887241148"/>
                    </a:ext>
                  </a:extLst>
                </a:gridCol>
                <a:gridCol w="1448014">
                  <a:extLst>
                    <a:ext uri="{9D8B030D-6E8A-4147-A177-3AD203B41FA5}">
                      <a16:colId xmlns:a16="http://schemas.microsoft.com/office/drawing/2014/main" val="3790960237"/>
                    </a:ext>
                  </a:extLst>
                </a:gridCol>
                <a:gridCol w="1453963">
                  <a:extLst>
                    <a:ext uri="{9D8B030D-6E8A-4147-A177-3AD203B41FA5}">
                      <a16:colId xmlns:a16="http://schemas.microsoft.com/office/drawing/2014/main" val="3280655719"/>
                    </a:ext>
                  </a:extLst>
                </a:gridCol>
              </a:tblGrid>
              <a:tr h="370840">
                <a:tc>
                  <a:txBody>
                    <a:bodyPr/>
                    <a:lstStyle/>
                    <a:p>
                      <a:pPr algn="ctr"/>
                      <a:endParaRPr kumimoji="1" lang="ja-JP" altLang="en-US" sz="1800" dirty="0"/>
                    </a:p>
                  </a:txBody>
                  <a:tcPr/>
                </a:tc>
                <a:tc>
                  <a:txBody>
                    <a:bodyPr/>
                    <a:lstStyle/>
                    <a:p>
                      <a:pPr algn="ctr"/>
                      <a:r>
                        <a:rPr kumimoji="1" lang="ja-JP" altLang="en-US" sz="1800" b="0" dirty="0"/>
                        <a:t>北海道</a:t>
                      </a:r>
                      <a:endParaRPr kumimoji="1" lang="en-US" altLang="ja-JP" sz="1800" b="0" dirty="0"/>
                    </a:p>
                    <a:p>
                      <a:pPr algn="ctr"/>
                      <a:r>
                        <a:rPr kumimoji="1" lang="ja-JP" altLang="en-US" sz="1800" dirty="0"/>
                        <a:t>中頓別町</a:t>
                      </a:r>
                    </a:p>
                  </a:txBody>
                  <a:tcPr/>
                </a:tc>
                <a:tc>
                  <a:txBody>
                    <a:bodyPr/>
                    <a:lstStyle/>
                    <a:p>
                      <a:pPr algn="ctr"/>
                      <a:r>
                        <a:rPr kumimoji="1" lang="ja-JP" altLang="en-US" sz="1800" dirty="0"/>
                        <a:t>土浦市</a:t>
                      </a:r>
                    </a:p>
                  </a:txBody>
                  <a:tcPr/>
                </a:tc>
                <a:extLst>
                  <a:ext uri="{0D108BD9-81ED-4DB2-BD59-A6C34878D82A}">
                    <a16:rowId xmlns:a16="http://schemas.microsoft.com/office/drawing/2014/main" val="2583099096"/>
                  </a:ext>
                </a:extLst>
              </a:tr>
              <a:tr h="370840">
                <a:tc>
                  <a:txBody>
                    <a:bodyPr/>
                    <a:lstStyle/>
                    <a:p>
                      <a:pPr algn="r"/>
                      <a:r>
                        <a:rPr kumimoji="1" lang="ja-JP" altLang="en-US" sz="1800" dirty="0"/>
                        <a:t>面積</a:t>
                      </a:r>
                    </a:p>
                  </a:txBody>
                  <a:tcPr/>
                </a:tc>
                <a:tc>
                  <a:txBody>
                    <a:bodyPr/>
                    <a:lstStyle/>
                    <a:p>
                      <a:pPr algn="ctr"/>
                      <a:r>
                        <a:rPr kumimoji="1" lang="en-US" altLang="ja-JP" sz="1800" dirty="0"/>
                        <a:t>398.51km2</a:t>
                      </a:r>
                      <a:endParaRPr kumimoji="1" lang="ja-JP" altLang="en-US" sz="1800" dirty="0"/>
                    </a:p>
                  </a:txBody>
                  <a:tcPr/>
                </a:tc>
                <a:tc>
                  <a:txBody>
                    <a:bodyPr/>
                    <a:lstStyle/>
                    <a:p>
                      <a:pPr algn="ctr"/>
                      <a:r>
                        <a:rPr kumimoji="1" lang="en-US" altLang="ja-JP" sz="1800" dirty="0"/>
                        <a:t>122.89km2</a:t>
                      </a:r>
                      <a:endParaRPr kumimoji="1" lang="ja-JP" altLang="en-US" sz="1800" dirty="0"/>
                    </a:p>
                  </a:txBody>
                  <a:tcPr/>
                </a:tc>
                <a:extLst>
                  <a:ext uri="{0D108BD9-81ED-4DB2-BD59-A6C34878D82A}">
                    <a16:rowId xmlns:a16="http://schemas.microsoft.com/office/drawing/2014/main" val="695346242"/>
                  </a:ext>
                </a:extLst>
              </a:tr>
              <a:tr h="348106">
                <a:tc>
                  <a:txBody>
                    <a:bodyPr/>
                    <a:lstStyle/>
                    <a:p>
                      <a:pPr algn="r"/>
                      <a:r>
                        <a:rPr kumimoji="1" lang="ja-JP" altLang="en-US" sz="1800" dirty="0"/>
                        <a:t>人口</a:t>
                      </a:r>
                    </a:p>
                  </a:txBody>
                  <a:tcPr/>
                </a:tc>
                <a:tc>
                  <a:txBody>
                    <a:bodyPr/>
                    <a:lstStyle/>
                    <a:p>
                      <a:pPr algn="ctr"/>
                      <a:r>
                        <a:rPr kumimoji="1" lang="en-US" altLang="ja-JP" sz="1800" kern="1200" dirty="0">
                          <a:effectLst/>
                        </a:rPr>
                        <a:t>1,681</a:t>
                      </a:r>
                      <a:r>
                        <a:rPr kumimoji="1" lang="ja-JP" altLang="en-US" sz="1800" kern="1200" dirty="0">
                          <a:effectLst/>
                        </a:rPr>
                        <a:t>人</a:t>
                      </a:r>
                      <a:endParaRPr kumimoji="1" lang="ja-JP" altLang="en-US" sz="1800" dirty="0"/>
                    </a:p>
                  </a:txBody>
                  <a:tcPr/>
                </a:tc>
                <a:tc>
                  <a:txBody>
                    <a:bodyPr/>
                    <a:lstStyle/>
                    <a:p>
                      <a:pPr algn="ctr"/>
                      <a:r>
                        <a:rPr kumimoji="1" lang="en-US" altLang="ja-JP" sz="1800" kern="1200" dirty="0">
                          <a:effectLst/>
                        </a:rPr>
                        <a:t>138,557</a:t>
                      </a:r>
                      <a:r>
                        <a:rPr kumimoji="1" lang="ja-JP" altLang="en-US" sz="1800" kern="1200" dirty="0">
                          <a:effectLst/>
                        </a:rPr>
                        <a:t>人</a:t>
                      </a:r>
                      <a:endParaRPr kumimoji="1" lang="ja-JP" altLang="en-US" sz="1800" dirty="0"/>
                    </a:p>
                  </a:txBody>
                  <a:tcPr/>
                </a:tc>
                <a:extLst>
                  <a:ext uri="{0D108BD9-81ED-4DB2-BD59-A6C34878D82A}">
                    <a16:rowId xmlns:a16="http://schemas.microsoft.com/office/drawing/2014/main" val="4247673847"/>
                  </a:ext>
                </a:extLst>
              </a:tr>
            </a:tbl>
          </a:graphicData>
        </a:graphic>
      </p:graphicFrame>
      <p:pic>
        <p:nvPicPr>
          <p:cNvPr id="1028" name="Picture 4" descr="「uber」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9957" y="1468646"/>
            <a:ext cx="1390621" cy="1390621"/>
          </a:xfrm>
          <a:prstGeom prst="rect">
            <a:avLst/>
          </a:prstGeom>
          <a:noFill/>
          <a:extLst>
            <a:ext uri="{909E8E84-426E-40DD-AFC4-6F175D3DCCD1}">
              <a14:hiddenFill xmlns:a14="http://schemas.microsoft.com/office/drawing/2010/main">
                <a:solidFill>
                  <a:srgbClr val="FFFFFF"/>
                </a:solidFill>
              </a14:hiddenFill>
            </a:ext>
          </a:extLst>
        </p:spPr>
      </p:pic>
      <p:sp>
        <p:nvSpPr>
          <p:cNvPr id="10" name="乗算 9"/>
          <p:cNvSpPr/>
          <p:nvPr/>
        </p:nvSpPr>
        <p:spPr>
          <a:xfrm>
            <a:off x="2797792" y="1648290"/>
            <a:ext cx="693034" cy="716500"/>
          </a:xfrm>
          <a:prstGeom prst="mathMultiply">
            <a:avLst>
              <a:gd name="adj1" fmla="val 663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21936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予備：</a:t>
            </a:r>
            <a:r>
              <a:rPr lang="ja-JP" altLang="en-US" dirty="0"/>
              <a:t>ライドシェア</a:t>
            </a:r>
            <a:r>
              <a:rPr kumimoji="1" lang="ja-JP" altLang="en-US" dirty="0"/>
              <a:t>事例</a:t>
            </a:r>
          </a:p>
        </p:txBody>
      </p:sp>
      <p:pic>
        <p:nvPicPr>
          <p:cNvPr id="5" name="図プレースホルダー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11" b="411"/>
          <a:stretch>
            <a:fillRect/>
          </a:stretch>
        </p:blipFill>
        <p:spPr/>
      </p:pic>
      <p:sp>
        <p:nvSpPr>
          <p:cNvPr id="3" name="テキスト ボックス 2"/>
          <p:cNvSpPr txBox="1"/>
          <p:nvPr/>
        </p:nvSpPr>
        <p:spPr>
          <a:xfrm>
            <a:off x="133726" y="3532633"/>
            <a:ext cx="8534026" cy="3139321"/>
          </a:xfrm>
          <a:prstGeom prst="rect">
            <a:avLst/>
          </a:prstGeom>
          <a:noFill/>
        </p:spPr>
        <p:txBody>
          <a:bodyPr wrap="square" rtlCol="0">
            <a:spAutoFit/>
          </a:bodyPr>
          <a:lstStyle/>
          <a:p>
            <a:pPr marL="285750" indent="-285750">
              <a:buFont typeface="Arial" panose="020B0604020202020204" pitchFamily="34" charset="0"/>
              <a:buChar char="•"/>
            </a:pPr>
            <a:r>
              <a:rPr lang="ja-JP" altLang="en-US" dirty="0"/>
              <a:t>長距離移動を想定、ドライバーが日時と場所を登録し、利用したい人が後から申し込む</a:t>
            </a:r>
            <a:endParaRPr lang="en-US" altLang="ja-JP" dirty="0"/>
          </a:p>
          <a:p>
            <a:pPr marL="285750" indent="-285750">
              <a:buFont typeface="Arial" panose="020B0604020202020204" pitchFamily="34" charset="0"/>
              <a:buChar char="•"/>
            </a:pPr>
            <a:r>
              <a:rPr lang="ja-JP" altLang="en-US" dirty="0"/>
              <a:t>会員数は</a:t>
            </a:r>
            <a:r>
              <a:rPr lang="en-US" altLang="ja-JP" dirty="0"/>
              <a:t>40000</a:t>
            </a:r>
            <a:r>
              <a:rPr lang="ja-JP" altLang="en-US" dirty="0"/>
              <a:t>人以上</a:t>
            </a:r>
            <a:r>
              <a:rPr lang="en-US" altLang="ja-JP" dirty="0"/>
              <a:t>(2017)</a:t>
            </a:r>
          </a:p>
          <a:p>
            <a:pPr marL="285750" indent="-285750">
              <a:buFont typeface="Arial" panose="020B0604020202020204" pitchFamily="34" charset="0"/>
              <a:buChar char="•"/>
            </a:pPr>
            <a:r>
              <a:rPr lang="ja-JP" altLang="en-US" dirty="0"/>
              <a:t>ドライバーの多くは</a:t>
            </a:r>
            <a:r>
              <a:rPr lang="en-US" altLang="ja-JP" dirty="0"/>
              <a:t>30-40</a:t>
            </a:r>
            <a:r>
              <a:rPr lang="ja-JP" altLang="en-US" dirty="0"/>
              <a:t>代、同乗者は</a:t>
            </a:r>
            <a:r>
              <a:rPr lang="en-US" altLang="ja-JP" dirty="0"/>
              <a:t>20-30</a:t>
            </a:r>
            <a:r>
              <a:rPr lang="ja-JP" altLang="en-US" dirty="0"/>
              <a:t>代が多い</a:t>
            </a:r>
            <a:endParaRPr lang="en-US" altLang="ja-JP" dirty="0"/>
          </a:p>
          <a:p>
            <a:pPr marL="285750" indent="-285750">
              <a:buFont typeface="Arial" panose="020B0604020202020204" pitchFamily="34" charset="0"/>
              <a:buChar char="•"/>
            </a:pPr>
            <a:r>
              <a:rPr lang="ja-JP" altLang="en-US" dirty="0"/>
              <a:t>帰省などの目的で、三大都市圏を移動する人が多い</a:t>
            </a:r>
            <a:endParaRPr lang="en-US" altLang="ja-JP" dirty="0"/>
          </a:p>
          <a:p>
            <a:pPr marL="285750" indent="-285750">
              <a:buFont typeface="Arial" panose="020B0604020202020204" pitchFamily="34" charset="0"/>
              <a:buChar char="•"/>
            </a:pPr>
            <a:r>
              <a:rPr lang="ja-JP" altLang="en-US" dirty="0"/>
              <a:t>ドライバーは同乗者とガソリン代、高速代などの経費分を割り勘</a:t>
            </a:r>
            <a:endParaRPr lang="en-US" altLang="ja-JP" dirty="0"/>
          </a:p>
          <a:p>
            <a:pPr marL="285750" indent="-285750">
              <a:buFont typeface="Arial" panose="020B0604020202020204" pitchFamily="34" charset="0"/>
              <a:buChar char="•"/>
            </a:pPr>
            <a:r>
              <a:rPr lang="ja-JP" altLang="en-US" dirty="0"/>
              <a:t>同じ目的地</a:t>
            </a:r>
            <a:r>
              <a:rPr lang="en-US" altLang="ja-JP" dirty="0"/>
              <a:t>=</a:t>
            </a:r>
            <a:r>
              <a:rPr lang="ja-JP" altLang="en-US" dirty="0"/>
              <a:t>同じ趣味</a:t>
            </a:r>
            <a:r>
              <a:rPr lang="en-US" altLang="ja-JP" dirty="0"/>
              <a:t>(ex.</a:t>
            </a:r>
            <a:r>
              <a:rPr lang="ja-JP" altLang="en-US" dirty="0"/>
              <a:t>スポーツ観戦など</a:t>
            </a:r>
            <a:r>
              <a:rPr lang="en-US" altLang="ja-JP" dirty="0"/>
              <a:t>)</a:t>
            </a:r>
            <a:r>
              <a:rPr lang="ja-JP" altLang="en-US" dirty="0"/>
              <a:t>の人が乗り合う事で移動時間が楽しくなるという付加的な価値も</a:t>
            </a:r>
            <a:endParaRPr lang="en-US" altLang="ja-JP" dirty="0"/>
          </a:p>
          <a:p>
            <a:pPr marL="285750" indent="-285750">
              <a:buFont typeface="Arial" panose="020B0604020202020204" pitchFamily="34" charset="0"/>
              <a:buChar char="•"/>
            </a:pPr>
            <a:r>
              <a:rPr lang="ja-JP" altLang="en-US" dirty="0"/>
              <a:t>ドライバーは免許証、同乗者は身分証の提出を義務付け</a:t>
            </a:r>
            <a:endParaRPr lang="en-US" altLang="ja-JP" dirty="0"/>
          </a:p>
          <a:p>
            <a:pPr marL="285750" indent="-285750">
              <a:buFont typeface="Arial" panose="020B0604020202020204" pitchFamily="34" charset="0"/>
              <a:buChar char="•"/>
            </a:pPr>
            <a:r>
              <a:rPr lang="ja-JP" altLang="en-US" dirty="0"/>
              <a:t>相乗り後の相互レビュー機能、プロフィールの設定</a:t>
            </a:r>
            <a:endParaRPr lang="en-US" altLang="ja-JP" dirty="0"/>
          </a:p>
          <a:p>
            <a:pPr marL="285750" indent="-285750">
              <a:buFont typeface="Arial" panose="020B0604020202020204" pitchFamily="34" charset="0"/>
              <a:buChar char="•"/>
            </a:pPr>
            <a:r>
              <a:rPr kumimoji="1" lang="ja-JP" altLang="en-US" dirty="0"/>
              <a:t>自動車保険加入は必須条件ではない</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26" y="1483305"/>
            <a:ext cx="3622406" cy="1811203"/>
          </a:xfrm>
          <a:prstGeom prst="rect">
            <a:avLst/>
          </a:prstGeom>
        </p:spPr>
      </p:pic>
      <p:pic>
        <p:nvPicPr>
          <p:cNvPr id="1026" name="Picture 2" descr="日本最大の相乗りマッチングサービスnottecoのサービスのイメージ図"/>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662" y="1432103"/>
            <a:ext cx="5179561" cy="1862405"/>
          </a:xfrm>
          <a:prstGeom prst="rect">
            <a:avLst/>
          </a:prstGeom>
          <a:solidFill>
            <a:schemeClr val="bg1"/>
          </a:solidFill>
        </p:spPr>
      </p:pic>
    </p:spTree>
    <p:extLst>
      <p:ext uri="{BB962C8B-B14F-4D97-AF65-F5344CB8AC3E}">
        <p14:creationId xmlns:p14="http://schemas.microsoft.com/office/powerpoint/2010/main" val="246170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予備：交通</a:t>
            </a:r>
          </a:p>
        </p:txBody>
      </p:sp>
      <p:pic>
        <p:nvPicPr>
          <p:cNvPr id="5" name="図プレースホルダー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11" b="411"/>
          <a:stretch>
            <a:fillRect/>
          </a:stretch>
        </p:blipFill>
        <p:spPr/>
      </p:pic>
      <p:graphicFrame>
        <p:nvGraphicFramePr>
          <p:cNvPr id="6" name="表 5"/>
          <p:cNvGraphicFramePr>
            <a:graphicFrameLocks noGrp="1"/>
          </p:cNvGraphicFramePr>
          <p:nvPr/>
        </p:nvGraphicFramePr>
        <p:xfrm>
          <a:off x="685799" y="1536574"/>
          <a:ext cx="7905750" cy="4815840"/>
        </p:xfrm>
        <a:graphic>
          <a:graphicData uri="http://schemas.openxmlformats.org/drawingml/2006/table">
            <a:tbl>
              <a:tblPr firstRow="1" bandRow="1">
                <a:tableStyleId>{F5AB1C69-6EDB-4FF4-983F-18BD219EF322}</a:tableStyleId>
              </a:tblPr>
              <a:tblGrid>
                <a:gridCol w="486358">
                  <a:extLst>
                    <a:ext uri="{9D8B030D-6E8A-4147-A177-3AD203B41FA5}">
                      <a16:colId xmlns:a16="http://schemas.microsoft.com/office/drawing/2014/main" val="4212287531"/>
                    </a:ext>
                  </a:extLst>
                </a:gridCol>
                <a:gridCol w="1304343">
                  <a:extLst>
                    <a:ext uri="{9D8B030D-6E8A-4147-A177-3AD203B41FA5}">
                      <a16:colId xmlns:a16="http://schemas.microsoft.com/office/drawing/2014/main" val="557144793"/>
                    </a:ext>
                  </a:extLst>
                </a:gridCol>
                <a:gridCol w="1799429">
                  <a:extLst>
                    <a:ext uri="{9D8B030D-6E8A-4147-A177-3AD203B41FA5}">
                      <a16:colId xmlns:a16="http://schemas.microsoft.com/office/drawing/2014/main" val="3709984259"/>
                    </a:ext>
                  </a:extLst>
                </a:gridCol>
                <a:gridCol w="2157810">
                  <a:extLst>
                    <a:ext uri="{9D8B030D-6E8A-4147-A177-3AD203B41FA5}">
                      <a16:colId xmlns:a16="http://schemas.microsoft.com/office/drawing/2014/main" val="1643769721"/>
                    </a:ext>
                  </a:extLst>
                </a:gridCol>
                <a:gridCol w="2157810">
                  <a:extLst>
                    <a:ext uri="{9D8B030D-6E8A-4147-A177-3AD203B41FA5}">
                      <a16:colId xmlns:a16="http://schemas.microsoft.com/office/drawing/2014/main" val="2480656937"/>
                    </a:ext>
                  </a:extLst>
                </a:gridCol>
              </a:tblGrid>
              <a:tr h="578819">
                <a:tc>
                  <a:txBody>
                    <a:bodyPr/>
                    <a:lstStyle/>
                    <a:p>
                      <a:pPr algn="ctr"/>
                      <a:endParaRPr kumimoji="1" lang="ja-JP" altLang="en-US" sz="2000" dirty="0"/>
                    </a:p>
                  </a:txBody>
                  <a:tcPr anchor="ctr"/>
                </a:tc>
                <a:tc>
                  <a:txBody>
                    <a:bodyPr/>
                    <a:lstStyle/>
                    <a:p>
                      <a:pPr algn="l"/>
                      <a:endParaRPr kumimoji="1" lang="ja-JP" altLang="en-US" sz="2000" dirty="0"/>
                    </a:p>
                  </a:txBody>
                  <a:tcPr anchor="ctr"/>
                </a:tc>
                <a:tc>
                  <a:txBody>
                    <a:bodyPr/>
                    <a:lstStyle/>
                    <a:p>
                      <a:pPr algn="ctr"/>
                      <a:r>
                        <a:rPr kumimoji="1" lang="ja-JP" altLang="en-US" sz="2000" dirty="0"/>
                        <a:t>のりあいタクシー</a:t>
                      </a:r>
                    </a:p>
                  </a:txBody>
                  <a:tcPr anchor="ctr"/>
                </a:tc>
                <a:tc>
                  <a:txBody>
                    <a:bodyPr/>
                    <a:lstStyle/>
                    <a:p>
                      <a:pPr algn="ctr"/>
                      <a:r>
                        <a:rPr kumimoji="1" lang="ja-JP" altLang="en-US" sz="2000" dirty="0"/>
                        <a:t>タクシー</a:t>
                      </a:r>
                    </a:p>
                  </a:txBody>
                  <a:tcPr anchor="ctr"/>
                </a:tc>
                <a:tc>
                  <a:txBody>
                    <a:bodyPr/>
                    <a:lstStyle/>
                    <a:p>
                      <a:pPr algn="ctr"/>
                      <a:r>
                        <a:rPr kumimoji="1" lang="ja-JP" altLang="en-US" sz="2000" b="1" dirty="0"/>
                        <a:t>ライドシェア</a:t>
                      </a:r>
                    </a:p>
                  </a:txBody>
                  <a:tcPr anchor="ctr"/>
                </a:tc>
                <a:extLst>
                  <a:ext uri="{0D108BD9-81ED-4DB2-BD59-A6C34878D82A}">
                    <a16:rowId xmlns:a16="http://schemas.microsoft.com/office/drawing/2014/main" val="2955063093"/>
                  </a:ext>
                </a:extLst>
              </a:tr>
              <a:tr h="578819">
                <a:tc rowSpan="4">
                  <a:txBody>
                    <a:bodyPr/>
                    <a:lstStyle/>
                    <a:p>
                      <a:pPr algn="ctr"/>
                      <a:r>
                        <a:rPr kumimoji="1" lang="ja-JP" altLang="en-US" sz="2000" dirty="0"/>
                        <a:t>利用者</a:t>
                      </a:r>
                    </a:p>
                  </a:txBody>
                  <a:tcPr vert="eaVert" anchor="ctr"/>
                </a:tc>
                <a:tc>
                  <a:txBody>
                    <a:bodyPr/>
                    <a:lstStyle/>
                    <a:p>
                      <a:pPr algn="r"/>
                      <a:r>
                        <a:rPr kumimoji="1" lang="ja-JP" altLang="en-US" sz="2000" dirty="0"/>
                        <a:t>利用料</a:t>
                      </a:r>
                      <a:endParaRPr kumimoji="1" lang="en-US" altLang="ja-JP" sz="2000" dirty="0"/>
                    </a:p>
                  </a:txBody>
                  <a:tcPr anchor="ctr"/>
                </a:tc>
                <a:tc>
                  <a:txBody>
                    <a:bodyPr/>
                    <a:lstStyle/>
                    <a:p>
                      <a:pPr algn="ctr"/>
                      <a:r>
                        <a:rPr kumimoji="1" lang="en-US" altLang="ja-JP" sz="2000" b="1" dirty="0"/>
                        <a:t>600~</a:t>
                      </a:r>
                      <a:r>
                        <a:rPr kumimoji="1" lang="en-US" altLang="ja-JP" sz="2000" dirty="0"/>
                        <a:t>1200</a:t>
                      </a:r>
                      <a:r>
                        <a:rPr kumimoji="1" lang="ja-JP" altLang="en-US" sz="2000" dirty="0"/>
                        <a:t>円</a:t>
                      </a:r>
                    </a:p>
                  </a:txBody>
                  <a:tcPr anchor="ctr"/>
                </a:tc>
                <a:tc>
                  <a:txBody>
                    <a:bodyPr/>
                    <a:lstStyle/>
                    <a:p>
                      <a:pPr algn="ctr"/>
                      <a:r>
                        <a:rPr kumimoji="1" lang="en-US" altLang="ja-JP" sz="2000" b="1" dirty="0"/>
                        <a:t>740</a:t>
                      </a:r>
                      <a:r>
                        <a:rPr kumimoji="1" lang="ja-JP" altLang="en-US" sz="2000" b="1" dirty="0"/>
                        <a:t>円</a:t>
                      </a:r>
                      <a:r>
                        <a:rPr kumimoji="1" lang="en-US" altLang="ja-JP" sz="2000" b="1" dirty="0"/>
                        <a:t>~</a:t>
                      </a:r>
                      <a:r>
                        <a:rPr kumimoji="1" lang="en-US" altLang="ja-JP" sz="2000" b="0" dirty="0"/>
                        <a:t>(</a:t>
                      </a:r>
                      <a:r>
                        <a:rPr kumimoji="1" lang="en-US" altLang="ja-JP" sz="2000" dirty="0"/>
                        <a:t>2km</a:t>
                      </a:r>
                      <a:r>
                        <a:rPr kumimoji="1" lang="ja-JP" altLang="en-US" sz="2000" dirty="0"/>
                        <a:t>まで</a:t>
                      </a:r>
                      <a:r>
                        <a:rPr kumimoji="1" lang="en-US" altLang="ja-JP" sz="2000" dirty="0"/>
                        <a:t>)</a:t>
                      </a:r>
                    </a:p>
                    <a:p>
                      <a:pPr algn="ctr"/>
                      <a:r>
                        <a:rPr kumimoji="1" lang="en-US" altLang="ja-JP" sz="2000" dirty="0"/>
                        <a:t>+90</a:t>
                      </a:r>
                      <a:r>
                        <a:rPr kumimoji="1" lang="ja-JP" altLang="en-US" sz="2000" dirty="0"/>
                        <a:t>円</a:t>
                      </a:r>
                      <a:r>
                        <a:rPr kumimoji="1" lang="en-US" altLang="ja-JP" sz="2000" dirty="0"/>
                        <a:t>/277m</a:t>
                      </a:r>
                      <a:endParaRPr kumimoji="1" lang="ja-JP" altLang="en-US" sz="2000" dirty="0"/>
                    </a:p>
                  </a:txBody>
                  <a:tcPr anchor="ctr"/>
                </a:tc>
                <a:tc>
                  <a:txBody>
                    <a:bodyPr/>
                    <a:lstStyle/>
                    <a:p>
                      <a:pPr algn="ctr"/>
                      <a:r>
                        <a:rPr kumimoji="1" lang="ja-JP" altLang="en-US" sz="2000" b="1" dirty="0"/>
                        <a:t>タクシーより安価</a:t>
                      </a:r>
                    </a:p>
                  </a:txBody>
                  <a:tcPr anchor="ctr"/>
                </a:tc>
                <a:extLst>
                  <a:ext uri="{0D108BD9-81ED-4DB2-BD59-A6C34878D82A}">
                    <a16:rowId xmlns:a16="http://schemas.microsoft.com/office/drawing/2014/main" val="3937126227"/>
                  </a:ext>
                </a:extLst>
              </a:tr>
              <a:tr h="830479">
                <a:tc vMerge="1">
                  <a:txBody>
                    <a:bodyPr/>
                    <a:lstStyle/>
                    <a:p>
                      <a:endParaRPr kumimoji="1" lang="ja-JP" altLang="en-US" dirty="0"/>
                    </a:p>
                  </a:txBody>
                  <a:tcPr/>
                </a:tc>
                <a:tc>
                  <a:txBody>
                    <a:bodyPr/>
                    <a:lstStyle/>
                    <a:p>
                      <a:pPr algn="r"/>
                      <a:r>
                        <a:rPr kumimoji="1" lang="ja-JP" altLang="en-US" sz="2000" dirty="0"/>
                        <a:t>利用時間</a:t>
                      </a:r>
                    </a:p>
                  </a:txBody>
                  <a:tcPr anchor="ctr"/>
                </a:tc>
                <a:tc>
                  <a:txBody>
                    <a:bodyPr/>
                    <a:lstStyle/>
                    <a:p>
                      <a:pPr algn="ctr"/>
                      <a:r>
                        <a:rPr kumimoji="1" lang="ja-JP" altLang="en-US" sz="2000" dirty="0"/>
                        <a:t>平日</a:t>
                      </a:r>
                      <a:r>
                        <a:rPr kumimoji="1" lang="en-US" altLang="ja-JP" sz="2000" dirty="0"/>
                        <a:t>8:00~16:30</a:t>
                      </a:r>
                    </a:p>
                    <a:p>
                      <a:pPr algn="ctr"/>
                      <a:r>
                        <a:rPr kumimoji="1" lang="en-US" altLang="ja-JP" sz="2000" dirty="0"/>
                        <a:t>16</a:t>
                      </a:r>
                      <a:r>
                        <a:rPr kumimoji="1" lang="ja-JP" altLang="en-US" sz="2000" dirty="0"/>
                        <a:t>便</a:t>
                      </a:r>
                    </a:p>
                  </a:txBody>
                  <a:tcPr anchor="ctr"/>
                </a:tc>
                <a:tc>
                  <a:txBody>
                    <a:bodyPr/>
                    <a:lstStyle/>
                    <a:p>
                      <a:pPr algn="ctr"/>
                      <a:r>
                        <a:rPr kumimoji="1" lang="ja-JP" altLang="en-US" sz="2000" dirty="0"/>
                        <a:t>いつでも</a:t>
                      </a:r>
                      <a:endParaRPr kumimoji="1" lang="en-US" altLang="ja-JP" sz="2000" dirty="0"/>
                    </a:p>
                    <a:p>
                      <a:pPr algn="ctr"/>
                      <a:r>
                        <a:rPr kumimoji="1" lang="en-US" altLang="ja-JP" sz="2000" dirty="0"/>
                        <a:t>(</a:t>
                      </a:r>
                      <a:r>
                        <a:rPr kumimoji="1" lang="ja-JP" altLang="en-US" sz="2000" dirty="0"/>
                        <a:t>迎車サービスは追加料金</a:t>
                      </a:r>
                      <a:r>
                        <a:rPr kumimoji="1" lang="en-US" altLang="ja-JP" sz="2000" dirty="0"/>
                        <a:t>)</a:t>
                      </a:r>
                      <a:endParaRPr kumimoji="1" lang="ja-JP" altLang="en-US" sz="2000" dirty="0"/>
                    </a:p>
                  </a:txBody>
                  <a:tcPr anchor="ctr"/>
                </a:tc>
                <a:tc>
                  <a:txBody>
                    <a:bodyPr/>
                    <a:lstStyle/>
                    <a:p>
                      <a:pPr algn="ctr"/>
                      <a:r>
                        <a:rPr kumimoji="1" lang="ja-JP" altLang="en-US" sz="2000" b="0" dirty="0"/>
                        <a:t>マッチングすれば</a:t>
                      </a:r>
                      <a:endParaRPr kumimoji="1" lang="en-US" altLang="ja-JP" sz="2000" b="0" dirty="0"/>
                    </a:p>
                    <a:p>
                      <a:pPr algn="ctr"/>
                      <a:r>
                        <a:rPr kumimoji="1" lang="ja-JP" altLang="en-US" sz="2000" b="1" dirty="0"/>
                        <a:t>いつでも</a:t>
                      </a:r>
                    </a:p>
                  </a:txBody>
                  <a:tcPr anchor="ctr"/>
                </a:tc>
                <a:extLst>
                  <a:ext uri="{0D108BD9-81ED-4DB2-BD59-A6C34878D82A}">
                    <a16:rowId xmlns:a16="http://schemas.microsoft.com/office/drawing/2014/main" val="631586309"/>
                  </a:ext>
                </a:extLst>
              </a:tr>
              <a:tr h="578819">
                <a:tc vMerge="1">
                  <a:txBody>
                    <a:bodyPr/>
                    <a:lstStyle/>
                    <a:p>
                      <a:endParaRPr kumimoji="1" lang="ja-JP" altLang="en-US" dirty="0"/>
                    </a:p>
                  </a:txBody>
                  <a:tcPr/>
                </a:tc>
                <a:tc>
                  <a:txBody>
                    <a:bodyPr/>
                    <a:lstStyle/>
                    <a:p>
                      <a:pPr algn="r"/>
                      <a:r>
                        <a:rPr kumimoji="1" lang="ja-JP" altLang="en-US" sz="2000" dirty="0"/>
                        <a:t>対象者</a:t>
                      </a:r>
                    </a:p>
                  </a:txBody>
                  <a:tcPr anchor="ctr"/>
                </a:tc>
                <a:tc>
                  <a:txBody>
                    <a:bodyPr/>
                    <a:lstStyle/>
                    <a:p>
                      <a:pPr algn="ctr"/>
                      <a:r>
                        <a:rPr kumimoji="1" lang="ja-JP" altLang="en-US" sz="2000" dirty="0"/>
                        <a:t>高齢者・その介助者</a:t>
                      </a:r>
                      <a:endParaRPr kumimoji="1" lang="en-US" altLang="ja-JP" sz="2000" dirty="0"/>
                    </a:p>
                  </a:txBody>
                  <a:tcPr anchor="ctr"/>
                </a:tc>
                <a:tc>
                  <a:txBody>
                    <a:bodyPr/>
                    <a:lstStyle/>
                    <a:p>
                      <a:pPr algn="ctr"/>
                      <a:r>
                        <a:rPr kumimoji="1" lang="ja-JP" altLang="en-US" sz="2000" dirty="0"/>
                        <a:t>だれでも</a:t>
                      </a:r>
                      <a:endParaRPr kumimoji="1" lang="en-US" altLang="ja-JP" sz="2000" dirty="0"/>
                    </a:p>
                  </a:txBody>
                  <a:tcPr anchor="ctr"/>
                </a:tc>
                <a:tc>
                  <a:txBody>
                    <a:bodyPr/>
                    <a:lstStyle/>
                    <a:p>
                      <a:pPr algn="ctr"/>
                      <a:r>
                        <a:rPr kumimoji="1" lang="ja-JP" altLang="en-US" sz="2000" b="1" dirty="0"/>
                        <a:t>だれでも</a:t>
                      </a:r>
                    </a:p>
                  </a:txBody>
                  <a:tcPr anchor="ctr"/>
                </a:tc>
                <a:extLst>
                  <a:ext uri="{0D108BD9-81ED-4DB2-BD59-A6C34878D82A}">
                    <a16:rowId xmlns:a16="http://schemas.microsoft.com/office/drawing/2014/main" val="3306218212"/>
                  </a:ext>
                </a:extLst>
              </a:tr>
              <a:tr h="578819">
                <a:tc vMerge="1">
                  <a:txBody>
                    <a:bodyPr/>
                    <a:lstStyle/>
                    <a:p>
                      <a:endParaRPr kumimoji="1" lang="ja-JP" altLang="en-US" dirty="0"/>
                    </a:p>
                  </a:txBody>
                  <a:tcPr/>
                </a:tc>
                <a:tc>
                  <a:txBody>
                    <a:bodyPr/>
                    <a:lstStyle/>
                    <a:p>
                      <a:pPr algn="r"/>
                      <a:r>
                        <a:rPr kumimoji="1" lang="ja-JP" altLang="en-US" sz="2000" dirty="0"/>
                        <a:t>利用方法</a:t>
                      </a:r>
                    </a:p>
                  </a:txBody>
                  <a:tcPr anchor="ctr"/>
                </a:tc>
                <a:tc>
                  <a:txBody>
                    <a:bodyPr/>
                    <a:lstStyle/>
                    <a:p>
                      <a:pPr algn="ctr"/>
                      <a:r>
                        <a:rPr kumimoji="1" lang="ja-JP" altLang="en-US" sz="2000" dirty="0"/>
                        <a:t>電話予約</a:t>
                      </a:r>
                    </a:p>
                  </a:txBody>
                  <a:tcPr anchor="ctr"/>
                </a:tc>
                <a:tc>
                  <a:txBody>
                    <a:bodyPr/>
                    <a:lstStyle/>
                    <a:p>
                      <a:pPr algn="ctr"/>
                      <a:r>
                        <a:rPr kumimoji="1" lang="ja-JP" altLang="en-US" sz="2000" dirty="0"/>
                        <a:t>駅前乗り場</a:t>
                      </a:r>
                      <a:endParaRPr kumimoji="1" lang="en-US" altLang="ja-JP" sz="2000" dirty="0"/>
                    </a:p>
                    <a:p>
                      <a:pPr algn="ctr"/>
                      <a:r>
                        <a:rPr kumimoji="1" lang="ja-JP" altLang="en-US" sz="2000" dirty="0"/>
                        <a:t>電話予約</a:t>
                      </a:r>
                    </a:p>
                  </a:txBody>
                  <a:tcPr anchor="ctr"/>
                </a:tc>
                <a:tc>
                  <a:txBody>
                    <a:bodyPr/>
                    <a:lstStyle/>
                    <a:p>
                      <a:pPr algn="ctr"/>
                      <a:r>
                        <a:rPr kumimoji="1" lang="ja-JP" altLang="en-US" sz="2000" b="1" dirty="0"/>
                        <a:t>アプリから申込</a:t>
                      </a:r>
                    </a:p>
                  </a:txBody>
                  <a:tcPr anchor="ctr"/>
                </a:tc>
                <a:extLst>
                  <a:ext uri="{0D108BD9-81ED-4DB2-BD59-A6C34878D82A}">
                    <a16:rowId xmlns:a16="http://schemas.microsoft.com/office/drawing/2014/main" val="667051529"/>
                  </a:ext>
                </a:extLst>
              </a:tr>
              <a:tr h="578819">
                <a:tc gridSpan="2">
                  <a:txBody>
                    <a:bodyPr/>
                    <a:lstStyle/>
                    <a:p>
                      <a:pPr algn="ctr"/>
                      <a:r>
                        <a:rPr kumimoji="1" lang="ja-JP" altLang="en-US" sz="2000" dirty="0"/>
                        <a:t>事業者</a:t>
                      </a:r>
                    </a:p>
                  </a:txBody>
                  <a:tcPr anchor="ctr"/>
                </a:tc>
                <a:tc hMerge="1">
                  <a:txBody>
                    <a:bodyPr/>
                    <a:lstStyle/>
                    <a:p>
                      <a:pPr algn="r"/>
                      <a:endParaRPr kumimoji="1" lang="ja-JP" altLang="en-US" dirty="0"/>
                    </a:p>
                  </a:txBody>
                  <a:tcPr anchor="ctr"/>
                </a:tc>
                <a:tc gridSpan="2">
                  <a:txBody>
                    <a:bodyPr/>
                    <a:lstStyle/>
                    <a:p>
                      <a:pPr algn="ctr"/>
                      <a:r>
                        <a:rPr kumimoji="1" lang="ja-JP" altLang="en-US" sz="2000" dirty="0"/>
                        <a:t>車両購入費など</a:t>
                      </a:r>
                      <a:endParaRPr kumimoji="1" lang="en-US" altLang="ja-JP" sz="2000" dirty="0"/>
                    </a:p>
                    <a:p>
                      <a:pPr algn="ctr"/>
                      <a:r>
                        <a:rPr kumimoji="1" lang="ja-JP" altLang="en-US" sz="2000" dirty="0"/>
                        <a:t>物質的なコスト・維持費が要る</a:t>
                      </a:r>
                      <a:endParaRPr kumimoji="1" lang="en-US" altLang="ja-JP" sz="2000" dirty="0"/>
                    </a:p>
                  </a:txBody>
                  <a:tcPr anchor="ctr"/>
                </a:tc>
                <a:tc hMerge="1">
                  <a:txBody>
                    <a:bodyPr/>
                    <a:lstStyle/>
                    <a:p>
                      <a:pPr algn="ctr"/>
                      <a:endParaRPr kumimoji="1" lang="ja-JP" altLang="en-US" dirty="0"/>
                    </a:p>
                  </a:txBody>
                  <a:tcPr anchor="ctr"/>
                </a:tc>
                <a:tc>
                  <a:txBody>
                    <a:bodyPr/>
                    <a:lstStyle/>
                    <a:p>
                      <a:pPr algn="ctr"/>
                      <a:r>
                        <a:rPr kumimoji="1" lang="ja-JP" altLang="en-US" sz="2000" b="1" dirty="0"/>
                        <a:t>車両・駐車場</a:t>
                      </a:r>
                      <a:endParaRPr kumimoji="1" lang="en-US" altLang="ja-JP" sz="2000" b="1" dirty="0"/>
                    </a:p>
                    <a:p>
                      <a:pPr algn="ctr"/>
                      <a:r>
                        <a:rPr kumimoji="1" lang="ja-JP" altLang="en-US" sz="2000" b="1" dirty="0"/>
                        <a:t>費用は不要</a:t>
                      </a:r>
                      <a:endParaRPr kumimoji="1" lang="en-US" altLang="ja-JP" sz="2000" b="1" dirty="0"/>
                    </a:p>
                  </a:txBody>
                  <a:tcPr anchor="ctr"/>
                </a:tc>
                <a:extLst>
                  <a:ext uri="{0D108BD9-81ED-4DB2-BD59-A6C34878D82A}">
                    <a16:rowId xmlns:a16="http://schemas.microsoft.com/office/drawing/2014/main" val="652002230"/>
                  </a:ext>
                </a:extLst>
              </a:tr>
            </a:tbl>
          </a:graphicData>
        </a:graphic>
      </p:graphicFrame>
    </p:spTree>
    <p:extLst>
      <p:ext uri="{BB962C8B-B14F-4D97-AF65-F5344CB8AC3E}">
        <p14:creationId xmlns:p14="http://schemas.microsoft.com/office/powerpoint/2010/main" val="105458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9F1379-13B3-4219-86BC-A40DC05C1B8A}"/>
              </a:ext>
            </a:extLst>
          </p:cNvPr>
          <p:cNvSpPr>
            <a:spLocks noGrp="1"/>
          </p:cNvSpPr>
          <p:nvPr>
            <p:ph type="title"/>
          </p:nvPr>
        </p:nvSpPr>
        <p:spPr/>
        <p:txBody>
          <a:bodyPr/>
          <a:lstStyle/>
          <a:p>
            <a:r>
              <a:rPr kumimoji="1" lang="ja-JP" altLang="en-US" dirty="0"/>
              <a:t>空き家の種類</a:t>
            </a:r>
          </a:p>
        </p:txBody>
      </p:sp>
      <p:sp>
        <p:nvSpPr>
          <p:cNvPr id="5" name="正方形/長方形 4">
            <a:extLst>
              <a:ext uri="{FF2B5EF4-FFF2-40B4-BE49-F238E27FC236}">
                <a16:creationId xmlns:a16="http://schemas.microsoft.com/office/drawing/2014/main" id="{B248FCB4-DF65-431A-B9EC-5C125A8DC8EE}"/>
              </a:ext>
            </a:extLst>
          </p:cNvPr>
          <p:cNvSpPr/>
          <p:nvPr/>
        </p:nvSpPr>
        <p:spPr>
          <a:xfrm>
            <a:off x="4922194" y="2757231"/>
            <a:ext cx="4105069" cy="34002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A666DE05-D5C0-4DB9-9E78-4B544E9B5C5B}"/>
              </a:ext>
            </a:extLst>
          </p:cNvPr>
          <p:cNvGrpSpPr/>
          <p:nvPr/>
        </p:nvGrpSpPr>
        <p:grpSpPr>
          <a:xfrm>
            <a:off x="89309" y="1985425"/>
            <a:ext cx="8821228" cy="4707078"/>
            <a:chOff x="976741" y="2013626"/>
            <a:chExt cx="8821228" cy="4707078"/>
          </a:xfrm>
        </p:grpSpPr>
        <p:sp>
          <p:nvSpPr>
            <p:cNvPr id="7" name="正方形/長方形 6">
              <a:extLst>
                <a:ext uri="{FF2B5EF4-FFF2-40B4-BE49-F238E27FC236}">
                  <a16:creationId xmlns:a16="http://schemas.microsoft.com/office/drawing/2014/main" id="{0F8D0148-386D-465E-93B8-CD276E433939}"/>
                </a:ext>
              </a:extLst>
            </p:cNvPr>
            <p:cNvSpPr/>
            <p:nvPr/>
          </p:nvSpPr>
          <p:spPr>
            <a:xfrm>
              <a:off x="1237691" y="2013626"/>
              <a:ext cx="932507" cy="506994"/>
            </a:xfrm>
            <a:prstGeom prst="rect">
              <a:avLst/>
            </a:prstGeom>
            <a:solidFill>
              <a:srgbClr val="3D9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住宅</a:t>
              </a:r>
            </a:p>
          </p:txBody>
        </p:sp>
        <p:sp>
          <p:nvSpPr>
            <p:cNvPr id="8" name="正方形/長方形 7">
              <a:extLst>
                <a:ext uri="{FF2B5EF4-FFF2-40B4-BE49-F238E27FC236}">
                  <a16:creationId xmlns:a16="http://schemas.microsoft.com/office/drawing/2014/main" id="{D199FDEA-F2AF-4CD0-A233-4CD4C0CCD870}"/>
                </a:ext>
              </a:extLst>
            </p:cNvPr>
            <p:cNvSpPr/>
            <p:nvPr/>
          </p:nvSpPr>
          <p:spPr>
            <a:xfrm>
              <a:off x="1237691" y="4755317"/>
              <a:ext cx="3784348" cy="506994"/>
            </a:xfrm>
            <a:prstGeom prst="rect">
              <a:avLst/>
            </a:prstGeom>
            <a:solidFill>
              <a:srgbClr val="3D9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住宅</a:t>
              </a:r>
              <a:r>
                <a:rPr lang="ja-JP" altLang="en-US" sz="2000" dirty="0"/>
                <a:t>以外で人が居住する建物</a:t>
              </a:r>
              <a:endParaRPr kumimoji="1" lang="ja-JP" altLang="en-US" sz="2000" dirty="0"/>
            </a:p>
          </p:txBody>
        </p:sp>
        <p:sp>
          <p:nvSpPr>
            <p:cNvPr id="9" name="正方形/長方形 8">
              <a:extLst>
                <a:ext uri="{FF2B5EF4-FFF2-40B4-BE49-F238E27FC236}">
                  <a16:creationId xmlns:a16="http://schemas.microsoft.com/office/drawing/2014/main" id="{68B6776E-7B62-496A-B3FC-C18B93B8AF20}"/>
                </a:ext>
              </a:extLst>
            </p:cNvPr>
            <p:cNvSpPr/>
            <p:nvPr/>
          </p:nvSpPr>
          <p:spPr>
            <a:xfrm>
              <a:off x="2774358" y="2013626"/>
              <a:ext cx="2542533" cy="506994"/>
            </a:xfrm>
            <a:prstGeom prst="rect">
              <a:avLst/>
            </a:prstGeom>
            <a:solidFill>
              <a:srgbClr val="3D9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居住世帯のある住宅</a:t>
              </a:r>
            </a:p>
          </p:txBody>
        </p:sp>
        <p:sp>
          <p:nvSpPr>
            <p:cNvPr id="10" name="正方形/長方形 9">
              <a:extLst>
                <a:ext uri="{FF2B5EF4-FFF2-40B4-BE49-F238E27FC236}">
                  <a16:creationId xmlns:a16="http://schemas.microsoft.com/office/drawing/2014/main" id="{8E656768-AB7A-4259-BFFC-1F464C253793}"/>
                </a:ext>
              </a:extLst>
            </p:cNvPr>
            <p:cNvSpPr/>
            <p:nvPr/>
          </p:nvSpPr>
          <p:spPr>
            <a:xfrm>
              <a:off x="2774358" y="2849663"/>
              <a:ext cx="2542533" cy="506994"/>
            </a:xfrm>
            <a:prstGeom prst="rect">
              <a:avLst/>
            </a:prstGeom>
            <a:solidFill>
              <a:srgbClr val="3D9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居住世帯のない住宅</a:t>
              </a:r>
            </a:p>
          </p:txBody>
        </p:sp>
        <p:sp>
          <p:nvSpPr>
            <p:cNvPr id="11" name="正方形/長方形 10">
              <a:extLst>
                <a:ext uri="{FF2B5EF4-FFF2-40B4-BE49-F238E27FC236}">
                  <a16:creationId xmlns:a16="http://schemas.microsoft.com/office/drawing/2014/main" id="{8BF9DAD9-A60B-4EFE-A4B0-7B692B87D2F4}"/>
                </a:ext>
              </a:extLst>
            </p:cNvPr>
            <p:cNvSpPr/>
            <p:nvPr/>
          </p:nvSpPr>
          <p:spPr>
            <a:xfrm>
              <a:off x="5921051" y="2849663"/>
              <a:ext cx="979265" cy="506994"/>
            </a:xfrm>
            <a:prstGeom prst="rect">
              <a:avLst/>
            </a:prstGeom>
            <a:solidFill>
              <a:srgbClr val="3D9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空き家</a:t>
              </a:r>
              <a:endParaRPr kumimoji="1" lang="ja-JP" altLang="en-US" sz="2000" dirty="0"/>
            </a:p>
          </p:txBody>
        </p:sp>
        <p:sp>
          <p:nvSpPr>
            <p:cNvPr id="12" name="正方形/長方形 11">
              <a:extLst>
                <a:ext uri="{FF2B5EF4-FFF2-40B4-BE49-F238E27FC236}">
                  <a16:creationId xmlns:a16="http://schemas.microsoft.com/office/drawing/2014/main" id="{E628FA12-27DA-42A4-BE9B-493965E7BE29}"/>
                </a:ext>
              </a:extLst>
            </p:cNvPr>
            <p:cNvSpPr/>
            <p:nvPr/>
          </p:nvSpPr>
          <p:spPr>
            <a:xfrm>
              <a:off x="5921051" y="2015329"/>
              <a:ext cx="2771851" cy="506994"/>
            </a:xfrm>
            <a:prstGeom prst="rect">
              <a:avLst/>
            </a:prstGeom>
            <a:solidFill>
              <a:srgbClr val="3D9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一時現在社のみの</a:t>
              </a:r>
              <a:r>
                <a:rPr kumimoji="1" lang="ja-JP" altLang="en-US" sz="2000" dirty="0"/>
                <a:t>住宅</a:t>
              </a:r>
            </a:p>
          </p:txBody>
        </p:sp>
        <p:sp>
          <p:nvSpPr>
            <p:cNvPr id="13" name="正方形/長方形 12">
              <a:extLst>
                <a:ext uri="{FF2B5EF4-FFF2-40B4-BE49-F238E27FC236}">
                  <a16:creationId xmlns:a16="http://schemas.microsoft.com/office/drawing/2014/main" id="{215D63A9-F6F9-48B1-A488-3E7D42174AC0}"/>
                </a:ext>
              </a:extLst>
            </p:cNvPr>
            <p:cNvSpPr/>
            <p:nvPr/>
          </p:nvSpPr>
          <p:spPr>
            <a:xfrm>
              <a:off x="7504476" y="2849663"/>
              <a:ext cx="1549634" cy="506994"/>
            </a:xfrm>
            <a:prstGeom prst="rect">
              <a:avLst/>
            </a:prstGeom>
            <a:solidFill>
              <a:srgbClr val="3D9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二次的住宅</a:t>
              </a:r>
            </a:p>
          </p:txBody>
        </p:sp>
        <p:sp>
          <p:nvSpPr>
            <p:cNvPr id="14" name="正方形/長方形 13">
              <a:extLst>
                <a:ext uri="{FF2B5EF4-FFF2-40B4-BE49-F238E27FC236}">
                  <a16:creationId xmlns:a16="http://schemas.microsoft.com/office/drawing/2014/main" id="{1DD2B0D0-C7A7-4E39-A46F-7AF09EC2F5CF}"/>
                </a:ext>
              </a:extLst>
            </p:cNvPr>
            <p:cNvSpPr/>
            <p:nvPr/>
          </p:nvSpPr>
          <p:spPr>
            <a:xfrm>
              <a:off x="7504476" y="3685969"/>
              <a:ext cx="1830289" cy="506994"/>
            </a:xfrm>
            <a:prstGeom prst="rect">
              <a:avLst/>
            </a:prstGeom>
            <a:solidFill>
              <a:srgbClr val="3D9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賃貸用の住宅</a:t>
              </a:r>
              <a:endParaRPr kumimoji="1" lang="ja-JP" altLang="en-US" sz="2000" dirty="0"/>
            </a:p>
          </p:txBody>
        </p:sp>
        <p:sp>
          <p:nvSpPr>
            <p:cNvPr id="15" name="正方形/長方形 14">
              <a:extLst>
                <a:ext uri="{FF2B5EF4-FFF2-40B4-BE49-F238E27FC236}">
                  <a16:creationId xmlns:a16="http://schemas.microsoft.com/office/drawing/2014/main" id="{4DC1E2B3-EF7D-406D-BD8B-A21230D0AB2B}"/>
                </a:ext>
              </a:extLst>
            </p:cNvPr>
            <p:cNvSpPr/>
            <p:nvPr/>
          </p:nvSpPr>
          <p:spPr>
            <a:xfrm>
              <a:off x="7504475" y="4522275"/>
              <a:ext cx="1830289" cy="506994"/>
            </a:xfrm>
            <a:prstGeom prst="rect">
              <a:avLst/>
            </a:prstGeom>
            <a:solidFill>
              <a:srgbClr val="3D9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売却用の住宅</a:t>
              </a:r>
              <a:endParaRPr kumimoji="1" lang="ja-JP" altLang="en-US" sz="2000" dirty="0"/>
            </a:p>
          </p:txBody>
        </p:sp>
        <p:sp>
          <p:nvSpPr>
            <p:cNvPr id="16" name="正方形/長方形 15">
              <a:extLst>
                <a:ext uri="{FF2B5EF4-FFF2-40B4-BE49-F238E27FC236}">
                  <a16:creationId xmlns:a16="http://schemas.microsoft.com/office/drawing/2014/main" id="{AA8A1CFD-2C2A-4DC5-9992-3B28617B17D5}"/>
                </a:ext>
              </a:extLst>
            </p:cNvPr>
            <p:cNvSpPr/>
            <p:nvPr/>
          </p:nvSpPr>
          <p:spPr>
            <a:xfrm>
              <a:off x="7504477" y="5355693"/>
              <a:ext cx="2293492" cy="778427"/>
            </a:xfrm>
            <a:prstGeom prst="rect">
              <a:avLst/>
            </a:prstGeom>
            <a:solidFill>
              <a:srgbClr val="3D9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その他の住宅</a:t>
              </a:r>
              <a:endParaRPr lang="en-US" altLang="ja-JP" sz="2000" dirty="0"/>
            </a:p>
            <a:p>
              <a:pPr algn="ctr"/>
              <a:r>
                <a:rPr lang="ja-JP" altLang="en-US" sz="2000" dirty="0"/>
                <a:t>実質的な空き家</a:t>
              </a:r>
              <a:endParaRPr kumimoji="1" lang="ja-JP" altLang="en-US" sz="2000" dirty="0"/>
            </a:p>
          </p:txBody>
        </p:sp>
        <p:cxnSp>
          <p:nvCxnSpPr>
            <p:cNvPr id="19" name="直線コネクタ 18">
              <a:extLst>
                <a:ext uri="{FF2B5EF4-FFF2-40B4-BE49-F238E27FC236}">
                  <a16:creationId xmlns:a16="http://schemas.microsoft.com/office/drawing/2014/main" id="{EFBB3F4F-E2A3-466C-9211-5C2E8F57C205}"/>
                </a:ext>
              </a:extLst>
            </p:cNvPr>
            <p:cNvCxnSpPr>
              <a:cxnSpLocks/>
              <a:stCxn id="7" idx="3"/>
              <a:endCxn id="9" idx="1"/>
            </p:cNvCxnSpPr>
            <p:nvPr/>
          </p:nvCxnSpPr>
          <p:spPr>
            <a:xfrm>
              <a:off x="2170198" y="2267123"/>
              <a:ext cx="60416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69F951DD-EC88-4727-ACC4-AB4271FB094C}"/>
                </a:ext>
              </a:extLst>
            </p:cNvPr>
            <p:cNvCxnSpPr>
              <a:cxnSpLocks/>
            </p:cNvCxnSpPr>
            <p:nvPr/>
          </p:nvCxnSpPr>
          <p:spPr>
            <a:xfrm>
              <a:off x="5316891" y="3118575"/>
              <a:ext cx="60416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EF3DA6FF-64D6-4F4A-8AFC-41D12E9E741F}"/>
                </a:ext>
              </a:extLst>
            </p:cNvPr>
            <p:cNvCxnSpPr>
              <a:cxnSpLocks/>
            </p:cNvCxnSpPr>
            <p:nvPr/>
          </p:nvCxnSpPr>
          <p:spPr>
            <a:xfrm>
              <a:off x="6900315" y="3130053"/>
              <a:ext cx="60416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6D4ED50B-6AAE-4346-8BFF-B85C7BF421A7}"/>
                </a:ext>
              </a:extLst>
            </p:cNvPr>
            <p:cNvCxnSpPr>
              <a:cxnSpLocks/>
            </p:cNvCxnSpPr>
            <p:nvPr/>
          </p:nvCxnSpPr>
          <p:spPr>
            <a:xfrm>
              <a:off x="2516568" y="3092110"/>
              <a:ext cx="25779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25E231DC-EE9F-474D-8C19-9031A4573AAB}"/>
                </a:ext>
              </a:extLst>
            </p:cNvPr>
            <p:cNvCxnSpPr>
              <a:cxnSpLocks/>
            </p:cNvCxnSpPr>
            <p:nvPr/>
          </p:nvCxnSpPr>
          <p:spPr>
            <a:xfrm>
              <a:off x="2516568" y="2268826"/>
              <a:ext cx="0" cy="823284"/>
            </a:xfrm>
            <a:prstGeom prst="line">
              <a:avLst/>
            </a:prstGeom>
            <a:ln w="38100"/>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7ACC4C98-5ED3-451A-944F-A1F66D633AEA}"/>
                </a:ext>
              </a:extLst>
            </p:cNvPr>
            <p:cNvCxnSpPr>
              <a:cxnSpLocks/>
            </p:cNvCxnSpPr>
            <p:nvPr/>
          </p:nvCxnSpPr>
          <p:spPr>
            <a:xfrm>
              <a:off x="7246685" y="3939466"/>
              <a:ext cx="25779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1D0E5C6B-8D89-401E-8CD4-87A38E7C1863}"/>
                </a:ext>
              </a:extLst>
            </p:cNvPr>
            <p:cNvCxnSpPr>
              <a:cxnSpLocks/>
            </p:cNvCxnSpPr>
            <p:nvPr/>
          </p:nvCxnSpPr>
          <p:spPr>
            <a:xfrm>
              <a:off x="7246684" y="3115885"/>
              <a:ext cx="0" cy="2512206"/>
            </a:xfrm>
            <a:prstGeom prst="line">
              <a:avLst/>
            </a:prstGeom>
            <a:ln w="38100"/>
          </p:spPr>
          <p:style>
            <a:lnRef idx="1">
              <a:schemeClr val="dk1"/>
            </a:lnRef>
            <a:fillRef idx="0">
              <a:schemeClr val="dk1"/>
            </a:fillRef>
            <a:effectRef idx="0">
              <a:schemeClr val="dk1"/>
            </a:effectRef>
            <a:fontRef idx="minor">
              <a:schemeClr val="tx1"/>
            </a:fontRef>
          </p:style>
        </p:cxnSp>
        <p:cxnSp>
          <p:nvCxnSpPr>
            <p:cNvPr id="29" name="直線コネクタ 28">
              <a:extLst>
                <a:ext uri="{FF2B5EF4-FFF2-40B4-BE49-F238E27FC236}">
                  <a16:creationId xmlns:a16="http://schemas.microsoft.com/office/drawing/2014/main" id="{317F6A15-88C3-4D5B-BA2B-77845ADE95CB}"/>
                </a:ext>
              </a:extLst>
            </p:cNvPr>
            <p:cNvCxnSpPr>
              <a:cxnSpLocks/>
            </p:cNvCxnSpPr>
            <p:nvPr/>
          </p:nvCxnSpPr>
          <p:spPr>
            <a:xfrm>
              <a:off x="7246685" y="4775772"/>
              <a:ext cx="25779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60403B6E-0754-4CDE-9F7D-48F26BEE0DEF}"/>
                </a:ext>
              </a:extLst>
            </p:cNvPr>
            <p:cNvCxnSpPr>
              <a:cxnSpLocks/>
            </p:cNvCxnSpPr>
            <p:nvPr/>
          </p:nvCxnSpPr>
          <p:spPr>
            <a:xfrm>
              <a:off x="7250214" y="5609191"/>
              <a:ext cx="25779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DF8FECA8-B43B-4C2D-9879-507E64B702DA}"/>
                </a:ext>
              </a:extLst>
            </p:cNvPr>
            <p:cNvCxnSpPr>
              <a:cxnSpLocks/>
            </p:cNvCxnSpPr>
            <p:nvPr/>
          </p:nvCxnSpPr>
          <p:spPr>
            <a:xfrm>
              <a:off x="976741" y="2282466"/>
              <a:ext cx="0" cy="2765703"/>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直線コネクタ 31">
              <a:extLst>
                <a:ext uri="{FF2B5EF4-FFF2-40B4-BE49-F238E27FC236}">
                  <a16:creationId xmlns:a16="http://schemas.microsoft.com/office/drawing/2014/main" id="{31297646-1C65-493D-BB09-84144065C8B4}"/>
                </a:ext>
              </a:extLst>
            </p:cNvPr>
            <p:cNvCxnSpPr>
              <a:cxnSpLocks/>
            </p:cNvCxnSpPr>
            <p:nvPr/>
          </p:nvCxnSpPr>
          <p:spPr>
            <a:xfrm>
              <a:off x="980271" y="5029269"/>
              <a:ext cx="25779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4ED1D2D4-7541-487A-893A-50A22B9086AC}"/>
                </a:ext>
              </a:extLst>
            </p:cNvPr>
            <p:cNvCxnSpPr>
              <a:cxnSpLocks/>
            </p:cNvCxnSpPr>
            <p:nvPr/>
          </p:nvCxnSpPr>
          <p:spPr>
            <a:xfrm>
              <a:off x="976741" y="2268826"/>
              <a:ext cx="25779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直線コネクタ 33">
              <a:extLst>
                <a:ext uri="{FF2B5EF4-FFF2-40B4-BE49-F238E27FC236}">
                  <a16:creationId xmlns:a16="http://schemas.microsoft.com/office/drawing/2014/main" id="{3BC2BEFE-F6FF-44FB-B77C-5392BE091CA4}"/>
                </a:ext>
              </a:extLst>
            </p:cNvPr>
            <p:cNvCxnSpPr>
              <a:cxnSpLocks/>
            </p:cNvCxnSpPr>
            <p:nvPr/>
          </p:nvCxnSpPr>
          <p:spPr>
            <a:xfrm flipV="1">
              <a:off x="5677890" y="2255119"/>
              <a:ext cx="0" cy="4193188"/>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D6393400-1765-4AC6-9157-A4D7184EFDA0}"/>
                </a:ext>
              </a:extLst>
            </p:cNvPr>
            <p:cNvCxnSpPr>
              <a:cxnSpLocks/>
            </p:cNvCxnSpPr>
            <p:nvPr/>
          </p:nvCxnSpPr>
          <p:spPr>
            <a:xfrm>
              <a:off x="5657701" y="2258981"/>
              <a:ext cx="26335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正方形/長方形 35">
              <a:extLst>
                <a:ext uri="{FF2B5EF4-FFF2-40B4-BE49-F238E27FC236}">
                  <a16:creationId xmlns:a16="http://schemas.microsoft.com/office/drawing/2014/main" id="{E9410AE9-3F80-4F59-83ED-B5D6B2A9316E}"/>
                </a:ext>
              </a:extLst>
            </p:cNvPr>
            <p:cNvSpPr/>
            <p:nvPr/>
          </p:nvSpPr>
          <p:spPr>
            <a:xfrm>
              <a:off x="5921052" y="6213710"/>
              <a:ext cx="1750988" cy="506994"/>
            </a:xfrm>
            <a:prstGeom prst="rect">
              <a:avLst/>
            </a:prstGeom>
            <a:solidFill>
              <a:srgbClr val="3D9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建築中の</a:t>
              </a:r>
              <a:r>
                <a:rPr kumimoji="1" lang="ja-JP" altLang="en-US" sz="2000" dirty="0"/>
                <a:t>住宅</a:t>
              </a:r>
            </a:p>
          </p:txBody>
        </p:sp>
        <p:cxnSp>
          <p:nvCxnSpPr>
            <p:cNvPr id="37" name="直線コネクタ 36">
              <a:extLst>
                <a:ext uri="{FF2B5EF4-FFF2-40B4-BE49-F238E27FC236}">
                  <a16:creationId xmlns:a16="http://schemas.microsoft.com/office/drawing/2014/main" id="{E3D16402-1C87-482A-8F7D-4F559E0D09E5}"/>
                </a:ext>
              </a:extLst>
            </p:cNvPr>
            <p:cNvCxnSpPr>
              <a:cxnSpLocks/>
            </p:cNvCxnSpPr>
            <p:nvPr/>
          </p:nvCxnSpPr>
          <p:spPr>
            <a:xfrm>
              <a:off x="5661231" y="6448307"/>
              <a:ext cx="257790"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38" name="テキスト ボックス 37">
            <a:extLst>
              <a:ext uri="{FF2B5EF4-FFF2-40B4-BE49-F238E27FC236}">
                <a16:creationId xmlns:a16="http://schemas.microsoft.com/office/drawing/2014/main" id="{A6B10174-59C2-4917-AF93-EFB8AB9B7F05}"/>
              </a:ext>
            </a:extLst>
          </p:cNvPr>
          <p:cNvSpPr txBox="1"/>
          <p:nvPr/>
        </p:nvSpPr>
        <p:spPr>
          <a:xfrm>
            <a:off x="717500" y="1481757"/>
            <a:ext cx="5378500" cy="400110"/>
          </a:xfrm>
          <a:prstGeom prst="rect">
            <a:avLst/>
          </a:prstGeom>
          <a:noFill/>
        </p:spPr>
        <p:txBody>
          <a:bodyPr wrap="square" rtlCol="0">
            <a:spAutoFit/>
          </a:bodyPr>
          <a:lstStyle/>
          <a:p>
            <a:r>
              <a:rPr lang="en-US" altLang="ja-JP" sz="2000" dirty="0"/>
              <a:t>【</a:t>
            </a:r>
            <a:r>
              <a:rPr lang="ja-JP" altLang="en-US" sz="2000" b="1" dirty="0"/>
              <a:t>住宅・土地統計調査における空家の種類</a:t>
            </a:r>
            <a:r>
              <a:rPr lang="en-US" altLang="ja-JP" sz="2000" dirty="0"/>
              <a:t>】</a:t>
            </a:r>
            <a:endParaRPr kumimoji="1" lang="ja-JP" altLang="en-US" sz="2000" dirty="0"/>
          </a:p>
        </p:txBody>
      </p:sp>
      <p:pic>
        <p:nvPicPr>
          <p:cNvPr id="40" name="図 39">
            <a:extLst>
              <a:ext uri="{FF2B5EF4-FFF2-40B4-BE49-F238E27FC236}">
                <a16:creationId xmlns:a16="http://schemas.microsoft.com/office/drawing/2014/main" id="{3E0B3D84-3C46-40C6-949B-2F1F8C450714}"/>
              </a:ext>
            </a:extLst>
          </p:cNvPr>
          <p:cNvPicPr>
            <a:picLocks noChangeAspect="1"/>
          </p:cNvPicPr>
          <p:nvPr/>
        </p:nvPicPr>
        <p:blipFill rotWithShape="1">
          <a:blip r:embed="rId3"/>
          <a:srcRect l="70279" t="28874" r="4691" b="38171"/>
          <a:stretch/>
        </p:blipFill>
        <p:spPr>
          <a:xfrm>
            <a:off x="340506" y="160054"/>
            <a:ext cx="1561800" cy="1448026"/>
          </a:xfrm>
          <a:prstGeom prst="rect">
            <a:avLst/>
          </a:prstGeom>
        </p:spPr>
      </p:pic>
    </p:spTree>
    <p:extLst>
      <p:ext uri="{BB962C8B-B14F-4D97-AF65-F5344CB8AC3E}">
        <p14:creationId xmlns:p14="http://schemas.microsoft.com/office/powerpoint/2010/main" val="270482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9F1379-13B3-4219-86BC-A40DC05C1B8A}"/>
              </a:ext>
            </a:extLst>
          </p:cNvPr>
          <p:cNvSpPr>
            <a:spLocks noGrp="1"/>
          </p:cNvSpPr>
          <p:nvPr>
            <p:ph type="title"/>
          </p:nvPr>
        </p:nvSpPr>
        <p:spPr/>
        <p:txBody>
          <a:bodyPr/>
          <a:lstStyle/>
          <a:p>
            <a:r>
              <a:rPr kumimoji="1" lang="ja-JP" altLang="en-US" dirty="0"/>
              <a:t>施策</a:t>
            </a:r>
          </a:p>
        </p:txBody>
      </p:sp>
      <p:pic>
        <p:nvPicPr>
          <p:cNvPr id="5" name="図 4">
            <a:extLst>
              <a:ext uri="{FF2B5EF4-FFF2-40B4-BE49-F238E27FC236}">
                <a16:creationId xmlns:a16="http://schemas.microsoft.com/office/drawing/2014/main" id="{A7DC05EA-B748-43ED-8058-146EABF93712}"/>
              </a:ext>
            </a:extLst>
          </p:cNvPr>
          <p:cNvPicPr>
            <a:picLocks noChangeAspect="1"/>
          </p:cNvPicPr>
          <p:nvPr/>
        </p:nvPicPr>
        <p:blipFill rotWithShape="1">
          <a:blip r:embed="rId2"/>
          <a:srcRect l="70279" t="28874" r="4691" b="38171"/>
          <a:stretch/>
        </p:blipFill>
        <p:spPr>
          <a:xfrm>
            <a:off x="340506" y="160054"/>
            <a:ext cx="1561800" cy="1448026"/>
          </a:xfrm>
          <a:prstGeom prst="rect">
            <a:avLst/>
          </a:prstGeom>
        </p:spPr>
      </p:pic>
      <p:sp>
        <p:nvSpPr>
          <p:cNvPr id="13" name="正方形/長方形 12">
            <a:extLst>
              <a:ext uri="{FF2B5EF4-FFF2-40B4-BE49-F238E27FC236}">
                <a16:creationId xmlns:a16="http://schemas.microsoft.com/office/drawing/2014/main" id="{2D9A99F3-98B3-4522-B37D-6C0BC7B67A62}"/>
              </a:ext>
            </a:extLst>
          </p:cNvPr>
          <p:cNvSpPr/>
          <p:nvPr/>
        </p:nvSpPr>
        <p:spPr>
          <a:xfrm>
            <a:off x="410077" y="1978215"/>
            <a:ext cx="914400" cy="35361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800" dirty="0"/>
              <a:t>空き家の所有者</a:t>
            </a:r>
          </a:p>
        </p:txBody>
      </p:sp>
      <p:sp>
        <p:nvSpPr>
          <p:cNvPr id="14" name="正方形/長方形 13">
            <a:extLst>
              <a:ext uri="{FF2B5EF4-FFF2-40B4-BE49-F238E27FC236}">
                <a16:creationId xmlns:a16="http://schemas.microsoft.com/office/drawing/2014/main" id="{38C48B75-8BE0-4298-98A4-8097EEAFC1DB}"/>
              </a:ext>
            </a:extLst>
          </p:cNvPr>
          <p:cNvSpPr/>
          <p:nvPr/>
        </p:nvSpPr>
        <p:spPr>
          <a:xfrm>
            <a:off x="7629805" y="1955809"/>
            <a:ext cx="914400" cy="3595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800" dirty="0"/>
              <a:t>空き家の利用希望者</a:t>
            </a:r>
          </a:p>
        </p:txBody>
      </p:sp>
      <p:sp>
        <p:nvSpPr>
          <p:cNvPr id="15" name="四角形: 角を丸くする 14">
            <a:extLst>
              <a:ext uri="{FF2B5EF4-FFF2-40B4-BE49-F238E27FC236}">
                <a16:creationId xmlns:a16="http://schemas.microsoft.com/office/drawing/2014/main" id="{74FEF2C5-25BF-473E-9AD3-1D70E8AE2DEC}"/>
              </a:ext>
            </a:extLst>
          </p:cNvPr>
          <p:cNvSpPr/>
          <p:nvPr/>
        </p:nvSpPr>
        <p:spPr>
          <a:xfrm>
            <a:off x="3014029" y="3581351"/>
            <a:ext cx="2863111" cy="8703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t>空き家バンク</a:t>
            </a:r>
          </a:p>
        </p:txBody>
      </p:sp>
      <p:sp>
        <p:nvSpPr>
          <p:cNvPr id="16" name="四角形: 角を丸くする 15">
            <a:extLst>
              <a:ext uri="{FF2B5EF4-FFF2-40B4-BE49-F238E27FC236}">
                <a16:creationId xmlns:a16="http://schemas.microsoft.com/office/drawing/2014/main" id="{F0F07196-3430-4CEC-8F89-AF15256FEB33}"/>
              </a:ext>
            </a:extLst>
          </p:cNvPr>
          <p:cNvSpPr/>
          <p:nvPr/>
        </p:nvSpPr>
        <p:spPr>
          <a:xfrm>
            <a:off x="3032596" y="1955809"/>
            <a:ext cx="2863111" cy="87031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t>宅地建物業者</a:t>
            </a:r>
            <a:endParaRPr kumimoji="1" lang="en-US" altLang="ja-JP" sz="3200" b="1" dirty="0"/>
          </a:p>
        </p:txBody>
      </p:sp>
      <p:sp>
        <p:nvSpPr>
          <p:cNvPr id="17" name="矢印: 右 16">
            <a:extLst>
              <a:ext uri="{FF2B5EF4-FFF2-40B4-BE49-F238E27FC236}">
                <a16:creationId xmlns:a16="http://schemas.microsoft.com/office/drawing/2014/main" id="{5C256F92-0782-498A-ADC4-C6F2B328A36E}"/>
              </a:ext>
            </a:extLst>
          </p:cNvPr>
          <p:cNvSpPr/>
          <p:nvPr/>
        </p:nvSpPr>
        <p:spPr>
          <a:xfrm>
            <a:off x="1508276" y="3988384"/>
            <a:ext cx="1323909" cy="76123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登録</a:t>
            </a:r>
          </a:p>
        </p:txBody>
      </p:sp>
      <p:sp>
        <p:nvSpPr>
          <p:cNvPr id="18" name="矢印: 左 17">
            <a:extLst>
              <a:ext uri="{FF2B5EF4-FFF2-40B4-BE49-F238E27FC236}">
                <a16:creationId xmlns:a16="http://schemas.microsoft.com/office/drawing/2014/main" id="{5C6C543A-807A-4E8B-BC59-F03CE5A07A46}"/>
              </a:ext>
            </a:extLst>
          </p:cNvPr>
          <p:cNvSpPr/>
          <p:nvPr/>
        </p:nvSpPr>
        <p:spPr>
          <a:xfrm>
            <a:off x="1508276" y="3328477"/>
            <a:ext cx="1323909" cy="76123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募集</a:t>
            </a:r>
          </a:p>
        </p:txBody>
      </p:sp>
      <p:sp>
        <p:nvSpPr>
          <p:cNvPr id="19" name="矢印: 右 18">
            <a:extLst>
              <a:ext uri="{FF2B5EF4-FFF2-40B4-BE49-F238E27FC236}">
                <a16:creationId xmlns:a16="http://schemas.microsoft.com/office/drawing/2014/main" id="{7EA3A26A-C7AE-4A03-BB4D-20F9515B0AAF}"/>
              </a:ext>
            </a:extLst>
          </p:cNvPr>
          <p:cNvSpPr/>
          <p:nvPr/>
        </p:nvSpPr>
        <p:spPr>
          <a:xfrm>
            <a:off x="6091518" y="3320940"/>
            <a:ext cx="1323909" cy="76123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情報提供</a:t>
            </a:r>
            <a:endParaRPr kumimoji="1" lang="ja-JP" altLang="en-US" dirty="0"/>
          </a:p>
        </p:txBody>
      </p:sp>
      <p:sp>
        <p:nvSpPr>
          <p:cNvPr id="20" name="矢印: 左 19">
            <a:extLst>
              <a:ext uri="{FF2B5EF4-FFF2-40B4-BE49-F238E27FC236}">
                <a16:creationId xmlns:a16="http://schemas.microsoft.com/office/drawing/2014/main" id="{8E7C05CE-5A71-404B-94A8-549DB32C6E89}"/>
              </a:ext>
            </a:extLst>
          </p:cNvPr>
          <p:cNvSpPr/>
          <p:nvPr/>
        </p:nvSpPr>
        <p:spPr>
          <a:xfrm>
            <a:off x="6091518" y="3988384"/>
            <a:ext cx="1323909" cy="76123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登録</a:t>
            </a:r>
            <a:endParaRPr kumimoji="1" lang="ja-JP" altLang="en-US" dirty="0"/>
          </a:p>
        </p:txBody>
      </p:sp>
      <p:sp>
        <p:nvSpPr>
          <p:cNvPr id="21" name="矢印: 左右 20">
            <a:extLst>
              <a:ext uri="{FF2B5EF4-FFF2-40B4-BE49-F238E27FC236}">
                <a16:creationId xmlns:a16="http://schemas.microsoft.com/office/drawing/2014/main" id="{1B8FF959-EE99-40A1-BF91-4CBFDF979F5D}"/>
              </a:ext>
            </a:extLst>
          </p:cNvPr>
          <p:cNvSpPr/>
          <p:nvPr/>
        </p:nvSpPr>
        <p:spPr>
          <a:xfrm>
            <a:off x="1508276" y="2057983"/>
            <a:ext cx="1323909" cy="678119"/>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契約</a:t>
            </a:r>
          </a:p>
        </p:txBody>
      </p:sp>
      <p:sp>
        <p:nvSpPr>
          <p:cNvPr id="22" name="矢印: 左右 21">
            <a:extLst>
              <a:ext uri="{FF2B5EF4-FFF2-40B4-BE49-F238E27FC236}">
                <a16:creationId xmlns:a16="http://schemas.microsoft.com/office/drawing/2014/main" id="{98519EFA-2772-4661-97A9-826FD5741BE2}"/>
              </a:ext>
            </a:extLst>
          </p:cNvPr>
          <p:cNvSpPr/>
          <p:nvPr/>
        </p:nvSpPr>
        <p:spPr>
          <a:xfrm>
            <a:off x="6091518" y="2050293"/>
            <a:ext cx="1323909" cy="678119"/>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契約</a:t>
            </a:r>
          </a:p>
        </p:txBody>
      </p:sp>
      <p:sp>
        <p:nvSpPr>
          <p:cNvPr id="23" name="矢印: 上下 22">
            <a:extLst>
              <a:ext uri="{FF2B5EF4-FFF2-40B4-BE49-F238E27FC236}">
                <a16:creationId xmlns:a16="http://schemas.microsoft.com/office/drawing/2014/main" id="{714DADE5-F8C1-46CF-8803-E53E9B34BB52}"/>
              </a:ext>
            </a:extLst>
          </p:cNvPr>
          <p:cNvSpPr/>
          <p:nvPr/>
        </p:nvSpPr>
        <p:spPr>
          <a:xfrm>
            <a:off x="3411344" y="2977528"/>
            <a:ext cx="2163337" cy="497529"/>
          </a:xfrm>
          <a:prstGeom prst="upDownArrow">
            <a:avLst>
              <a:gd name="adj1" fmla="val 34681"/>
              <a:gd name="adj2" fmla="val 235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連携</a:t>
            </a:r>
            <a:endParaRPr kumimoji="1" lang="ja-JP" altLang="en-US" sz="2000" b="1" dirty="0"/>
          </a:p>
        </p:txBody>
      </p:sp>
      <p:sp>
        <p:nvSpPr>
          <p:cNvPr id="24" name="矢印: 上カーブ 23">
            <a:extLst>
              <a:ext uri="{FF2B5EF4-FFF2-40B4-BE49-F238E27FC236}">
                <a16:creationId xmlns:a16="http://schemas.microsoft.com/office/drawing/2014/main" id="{68E5DD25-AF12-45F7-BABE-8CD3B0E214E6}"/>
              </a:ext>
            </a:extLst>
          </p:cNvPr>
          <p:cNvSpPr/>
          <p:nvPr/>
        </p:nvSpPr>
        <p:spPr>
          <a:xfrm>
            <a:off x="789592" y="5623485"/>
            <a:ext cx="7754613" cy="852605"/>
          </a:xfrm>
          <a:prstGeom prst="curvedUpArrow">
            <a:avLst>
              <a:gd name="adj1" fmla="val 62097"/>
              <a:gd name="adj2" fmla="val 155562"/>
              <a:gd name="adj3" fmla="val 28432"/>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爆発: 14 pt 24">
            <a:extLst>
              <a:ext uri="{FF2B5EF4-FFF2-40B4-BE49-F238E27FC236}">
                <a16:creationId xmlns:a16="http://schemas.microsoft.com/office/drawing/2014/main" id="{F5998FBB-E738-47C0-B817-DB5FCAB22121}"/>
              </a:ext>
            </a:extLst>
          </p:cNvPr>
          <p:cNvSpPr/>
          <p:nvPr/>
        </p:nvSpPr>
        <p:spPr>
          <a:xfrm>
            <a:off x="1822216" y="5921438"/>
            <a:ext cx="5779151" cy="983540"/>
          </a:xfrm>
          <a:prstGeom prst="irregularSeal2">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空き家・空き地</a:t>
            </a:r>
          </a:p>
        </p:txBody>
      </p:sp>
      <p:sp>
        <p:nvSpPr>
          <p:cNvPr id="26" name="四角形: 角を丸くする 25">
            <a:extLst>
              <a:ext uri="{FF2B5EF4-FFF2-40B4-BE49-F238E27FC236}">
                <a16:creationId xmlns:a16="http://schemas.microsoft.com/office/drawing/2014/main" id="{332F240A-6321-433F-AB18-F0D7ACE66E4D}"/>
              </a:ext>
            </a:extLst>
          </p:cNvPr>
          <p:cNvSpPr/>
          <p:nvPr/>
        </p:nvSpPr>
        <p:spPr>
          <a:xfrm>
            <a:off x="3014028" y="5206893"/>
            <a:ext cx="2863111" cy="87031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b="1" dirty="0"/>
              <a:t>NPO</a:t>
            </a:r>
            <a:endParaRPr kumimoji="1" lang="ja-JP" altLang="en-US" sz="3200" b="1" dirty="0"/>
          </a:p>
        </p:txBody>
      </p:sp>
      <p:sp>
        <p:nvSpPr>
          <p:cNvPr id="27" name="矢印: 上下 26">
            <a:extLst>
              <a:ext uri="{FF2B5EF4-FFF2-40B4-BE49-F238E27FC236}">
                <a16:creationId xmlns:a16="http://schemas.microsoft.com/office/drawing/2014/main" id="{75D7C117-8EA5-464E-B0A6-CCEDC35A9BAF}"/>
              </a:ext>
            </a:extLst>
          </p:cNvPr>
          <p:cNvSpPr/>
          <p:nvPr/>
        </p:nvSpPr>
        <p:spPr>
          <a:xfrm>
            <a:off x="3411343" y="4603070"/>
            <a:ext cx="2163337" cy="497529"/>
          </a:xfrm>
          <a:prstGeom prst="upDownArrow">
            <a:avLst>
              <a:gd name="adj1" fmla="val 34681"/>
              <a:gd name="adj2" fmla="val 235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協同</a:t>
            </a:r>
          </a:p>
        </p:txBody>
      </p:sp>
      <p:sp>
        <p:nvSpPr>
          <p:cNvPr id="28" name="四角形: 角を丸くする 27">
            <a:extLst>
              <a:ext uri="{FF2B5EF4-FFF2-40B4-BE49-F238E27FC236}">
                <a16:creationId xmlns:a16="http://schemas.microsoft.com/office/drawing/2014/main" id="{F4579A3F-A294-49ED-BA5A-EA0B479F67A9}"/>
              </a:ext>
            </a:extLst>
          </p:cNvPr>
          <p:cNvSpPr/>
          <p:nvPr/>
        </p:nvSpPr>
        <p:spPr>
          <a:xfrm>
            <a:off x="359959" y="4791969"/>
            <a:ext cx="8665133" cy="1879730"/>
          </a:xfrm>
          <a:prstGeom prst="roundRect">
            <a:avLst/>
          </a:prstGeom>
          <a:solidFill>
            <a:srgbClr val="00B0F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ja-JP" altLang="en-US" sz="2800" b="1" dirty="0">
                <a:solidFill>
                  <a:schemeClr val="bg1"/>
                </a:solidFill>
              </a:rPr>
              <a:t>施策の狙い</a:t>
            </a:r>
            <a:endParaRPr lang="en-US" altLang="ja-JP" sz="2800" b="1" dirty="0">
              <a:solidFill>
                <a:schemeClr val="bg1"/>
              </a:solidFill>
            </a:endParaRPr>
          </a:p>
          <a:p>
            <a:pPr lvl="0" algn="ctr">
              <a:lnSpc>
                <a:spcPct val="150000"/>
              </a:lnSpc>
            </a:pPr>
            <a:r>
              <a:rPr lang="ja-JP" altLang="en-US" sz="2800" b="1" dirty="0">
                <a:solidFill>
                  <a:schemeClr val="bg1"/>
                </a:solidFill>
              </a:rPr>
              <a:t>①中央地区の住民を</a:t>
            </a:r>
            <a:r>
              <a:rPr lang="ja-JP" altLang="en-US" sz="2800" b="1" dirty="0">
                <a:solidFill>
                  <a:srgbClr val="FFFF00"/>
                </a:solidFill>
              </a:rPr>
              <a:t>南エリアに円滑に移住</a:t>
            </a:r>
            <a:endParaRPr lang="en-US" altLang="ja-JP" sz="2800" b="1" dirty="0">
              <a:solidFill>
                <a:srgbClr val="FFFF00"/>
              </a:solidFill>
            </a:endParaRPr>
          </a:p>
          <a:p>
            <a:pPr lvl="0" algn="ctr">
              <a:lnSpc>
                <a:spcPct val="150000"/>
              </a:lnSpc>
            </a:pPr>
            <a:r>
              <a:rPr lang="ja-JP" altLang="en-US" sz="2800" b="1" dirty="0">
                <a:solidFill>
                  <a:schemeClr val="bg1"/>
                </a:solidFill>
              </a:rPr>
              <a:t>②</a:t>
            </a:r>
            <a:r>
              <a:rPr lang="ja-JP" altLang="en-US" sz="2800" b="1" dirty="0">
                <a:solidFill>
                  <a:srgbClr val="FFFF00"/>
                </a:solidFill>
              </a:rPr>
              <a:t>ステップアップの場</a:t>
            </a:r>
            <a:r>
              <a:rPr lang="ja-JP" altLang="en-US" sz="2800" b="1" dirty="0">
                <a:solidFill>
                  <a:schemeClr val="bg1"/>
                </a:solidFill>
              </a:rPr>
              <a:t>として提供する空き家の活用</a:t>
            </a:r>
            <a:endParaRPr lang="en-US" altLang="ja-JP" sz="2800" b="1" dirty="0">
              <a:solidFill>
                <a:schemeClr val="bg1"/>
              </a:solidFill>
            </a:endParaRPr>
          </a:p>
        </p:txBody>
      </p:sp>
    </p:spTree>
    <p:extLst>
      <p:ext uri="{BB962C8B-B14F-4D97-AF65-F5344CB8AC3E}">
        <p14:creationId xmlns:p14="http://schemas.microsoft.com/office/powerpoint/2010/main" val="83049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9F1379-13B3-4219-86BC-A40DC05C1B8A}"/>
              </a:ext>
            </a:extLst>
          </p:cNvPr>
          <p:cNvSpPr>
            <a:spLocks noGrp="1"/>
          </p:cNvSpPr>
          <p:nvPr>
            <p:ph type="title"/>
          </p:nvPr>
        </p:nvSpPr>
        <p:spPr/>
        <p:txBody>
          <a:bodyPr/>
          <a:lstStyle/>
          <a:p>
            <a:r>
              <a:rPr lang="ja-JP" altLang="en-US" dirty="0"/>
              <a:t>施策</a:t>
            </a:r>
            <a:r>
              <a:rPr kumimoji="1" lang="ja-JP" altLang="en-US" dirty="0"/>
              <a:t>課題</a:t>
            </a:r>
          </a:p>
        </p:txBody>
      </p:sp>
      <p:sp>
        <p:nvSpPr>
          <p:cNvPr id="7" name="コンテンツ プレースホルダー 2">
            <a:extLst>
              <a:ext uri="{FF2B5EF4-FFF2-40B4-BE49-F238E27FC236}">
                <a16:creationId xmlns:a16="http://schemas.microsoft.com/office/drawing/2014/main" id="{AD908200-943B-4286-B474-D3E564A90978}"/>
              </a:ext>
            </a:extLst>
          </p:cNvPr>
          <p:cNvSpPr txBox="1">
            <a:spLocks/>
          </p:cNvSpPr>
          <p:nvPr/>
        </p:nvSpPr>
        <p:spPr>
          <a:xfrm>
            <a:off x="83200" y="1580935"/>
            <a:ext cx="8977599" cy="4472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400" dirty="0"/>
              <a:t>【</a:t>
            </a:r>
            <a:r>
              <a:rPr lang="ja-JP" altLang="en-US" sz="2400" dirty="0"/>
              <a:t>課題</a:t>
            </a:r>
            <a:r>
              <a:rPr lang="en-US" altLang="ja-JP" sz="2400" dirty="0"/>
              <a:t>】</a:t>
            </a:r>
            <a:r>
              <a:rPr lang="ja-JP" altLang="en-US" dirty="0"/>
              <a:t>空き家バンク登録数が増えなければ意味がない</a:t>
            </a:r>
            <a:endParaRPr lang="en-US" altLang="ja-JP" dirty="0"/>
          </a:p>
          <a:p>
            <a:pPr marL="0" indent="0" algn="ctr">
              <a:buFont typeface="Arial" panose="020B0604020202020204" pitchFamily="34" charset="0"/>
              <a:buNone/>
            </a:pPr>
            <a:endParaRPr lang="en-US" altLang="ja-JP" dirty="0"/>
          </a:p>
          <a:p>
            <a:pPr marL="0" indent="0" algn="ctr">
              <a:buFont typeface="Arial" panose="020B0604020202020204" pitchFamily="34" charset="0"/>
              <a:buNone/>
            </a:pP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endParaRPr lang="en-US" altLang="ja-JP" dirty="0"/>
          </a:p>
        </p:txBody>
      </p:sp>
      <p:sp>
        <p:nvSpPr>
          <p:cNvPr id="8" name="四角形: 角を丸くする 7">
            <a:extLst>
              <a:ext uri="{FF2B5EF4-FFF2-40B4-BE49-F238E27FC236}">
                <a16:creationId xmlns:a16="http://schemas.microsoft.com/office/drawing/2014/main" id="{8B60574F-239E-4FCB-B518-798209D670D9}"/>
              </a:ext>
            </a:extLst>
          </p:cNvPr>
          <p:cNvSpPr/>
          <p:nvPr/>
        </p:nvSpPr>
        <p:spPr>
          <a:xfrm>
            <a:off x="166401" y="2161632"/>
            <a:ext cx="8802502" cy="3285857"/>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三中地区</a:t>
            </a:r>
            <a:r>
              <a:rPr kumimoji="1" lang="ja-JP" altLang="en-US" sz="2400" dirty="0">
                <a:solidFill>
                  <a:schemeClr val="tx1"/>
                </a:solidFill>
              </a:rPr>
              <a:t>でまずは実施</a:t>
            </a:r>
            <a:endParaRPr kumimoji="1" lang="en-US" altLang="ja-JP" sz="2400" dirty="0">
              <a:solidFill>
                <a:schemeClr val="tx1"/>
              </a:solidFill>
            </a:endParaRPr>
          </a:p>
          <a:p>
            <a:pPr algn="ctr"/>
            <a:endParaRPr kumimoji="1" lang="en-US" altLang="ja-JP" sz="2400" dirty="0">
              <a:solidFill>
                <a:schemeClr val="tx1"/>
              </a:solidFill>
            </a:endParaRPr>
          </a:p>
          <a:p>
            <a:pPr algn="ctr"/>
            <a:r>
              <a:rPr lang="ja-JP" altLang="en-US" sz="2400" dirty="0">
                <a:solidFill>
                  <a:schemeClr val="tx1"/>
                </a:solidFill>
              </a:rPr>
              <a:t>「管理不全」と判定された空家等を対象に、</a:t>
            </a:r>
            <a:endParaRPr lang="en-US" altLang="ja-JP" sz="2400" dirty="0">
              <a:solidFill>
                <a:schemeClr val="tx1"/>
              </a:solidFill>
            </a:endParaRPr>
          </a:p>
          <a:p>
            <a:pPr algn="ctr"/>
            <a:r>
              <a:rPr lang="ja-JP" altLang="en-US" sz="2400" dirty="0">
                <a:solidFill>
                  <a:schemeClr val="tx1"/>
                </a:solidFill>
              </a:rPr>
              <a:t>不動産登記簿情報や固定資産税関係情報等で</a:t>
            </a:r>
            <a:endParaRPr lang="en-US" altLang="ja-JP" sz="2400" dirty="0">
              <a:solidFill>
                <a:schemeClr val="tx1"/>
              </a:solidFill>
            </a:endParaRPr>
          </a:p>
          <a:p>
            <a:pPr algn="ctr"/>
            <a:r>
              <a:rPr lang="ja-JP" altLang="en-US" sz="2800" b="1" dirty="0">
                <a:solidFill>
                  <a:schemeClr val="tx1"/>
                </a:solidFill>
              </a:rPr>
              <a:t>所有者等の詳細を追加調査</a:t>
            </a:r>
            <a:endParaRPr lang="en-US" altLang="ja-JP" sz="2400" b="1" dirty="0">
              <a:solidFill>
                <a:schemeClr val="tx1"/>
              </a:solidFill>
            </a:endParaRPr>
          </a:p>
          <a:p>
            <a:pPr algn="ctr"/>
            <a:endParaRPr lang="en-US" altLang="ja-JP" sz="2400" dirty="0">
              <a:solidFill>
                <a:schemeClr val="tx1"/>
              </a:solidFill>
            </a:endParaRPr>
          </a:p>
          <a:p>
            <a:pPr algn="ctr"/>
            <a:r>
              <a:rPr lang="ja-JP" altLang="en-US" sz="2400" dirty="0">
                <a:solidFill>
                  <a:schemeClr val="tx1"/>
                </a:solidFill>
              </a:rPr>
              <a:t>空き家バンク</a:t>
            </a:r>
            <a:r>
              <a:rPr lang="ja-JP" altLang="en-US" sz="2800" b="1" dirty="0">
                <a:solidFill>
                  <a:schemeClr val="tx1"/>
                </a:solidFill>
              </a:rPr>
              <a:t>利用を促す</a:t>
            </a:r>
            <a:r>
              <a:rPr lang="ja-JP" altLang="en-US" sz="2400" dirty="0">
                <a:solidFill>
                  <a:schemeClr val="tx1"/>
                </a:solidFill>
              </a:rPr>
              <a:t>ことが以前よりも可能に。</a:t>
            </a:r>
            <a:endParaRPr lang="en-US" altLang="ja-JP" sz="2400" dirty="0">
              <a:solidFill>
                <a:schemeClr val="tx1"/>
              </a:solidFill>
            </a:endParaRPr>
          </a:p>
        </p:txBody>
      </p:sp>
      <p:sp>
        <p:nvSpPr>
          <p:cNvPr id="9" name="矢印: 右 8">
            <a:extLst>
              <a:ext uri="{FF2B5EF4-FFF2-40B4-BE49-F238E27FC236}">
                <a16:creationId xmlns:a16="http://schemas.microsoft.com/office/drawing/2014/main" id="{370CFC35-B7ED-42CA-A9E2-99D99CCD1C08}"/>
              </a:ext>
            </a:extLst>
          </p:cNvPr>
          <p:cNvSpPr/>
          <p:nvPr/>
        </p:nvSpPr>
        <p:spPr>
          <a:xfrm rot="5400000">
            <a:off x="4412551" y="2589462"/>
            <a:ext cx="310202" cy="83107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3027B90-7B50-4A22-AEEE-687A32AE0B43}"/>
              </a:ext>
            </a:extLst>
          </p:cNvPr>
          <p:cNvSpPr/>
          <p:nvPr/>
        </p:nvSpPr>
        <p:spPr>
          <a:xfrm rot="5400000">
            <a:off x="4412551" y="4179149"/>
            <a:ext cx="310202" cy="83107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1">
            <a:extLst>
              <a:ext uri="{FF2B5EF4-FFF2-40B4-BE49-F238E27FC236}">
                <a16:creationId xmlns:a16="http://schemas.microsoft.com/office/drawing/2014/main" id="{E733A616-E261-418D-9157-9304A80AD821}"/>
              </a:ext>
            </a:extLst>
          </p:cNvPr>
          <p:cNvSpPr txBox="1">
            <a:spLocks/>
          </p:cNvSpPr>
          <p:nvPr/>
        </p:nvSpPr>
        <p:spPr>
          <a:xfrm>
            <a:off x="1" y="5854656"/>
            <a:ext cx="9143999" cy="1003344"/>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pPr lvl="0" defTabSz="457200">
              <a:lnSpc>
                <a:spcPct val="100000"/>
              </a:lnSpc>
              <a:spcBef>
                <a:spcPts val="0"/>
              </a:spcBef>
            </a:pPr>
            <a:r>
              <a:rPr kumimoji="0" lang="ja-JP" altLang="en-US" sz="2800" b="1" dirty="0">
                <a:solidFill>
                  <a:prstClr val="white"/>
                </a:solidFill>
                <a:cs typeface="+mn-cs"/>
              </a:rPr>
              <a:t>南部エリアに対象を限定することで</a:t>
            </a:r>
            <a:endParaRPr kumimoji="0" lang="en-US" altLang="ja-JP" sz="2800" b="1" dirty="0">
              <a:solidFill>
                <a:prstClr val="white"/>
              </a:solidFill>
              <a:cs typeface="+mn-cs"/>
            </a:endParaRPr>
          </a:p>
          <a:p>
            <a:pPr lvl="0" defTabSz="457200">
              <a:lnSpc>
                <a:spcPct val="100000"/>
              </a:lnSpc>
              <a:spcBef>
                <a:spcPts val="0"/>
              </a:spcBef>
            </a:pPr>
            <a:r>
              <a:rPr kumimoji="0" lang="ja-JP" altLang="en-US" sz="2800" b="1" dirty="0">
                <a:solidFill>
                  <a:prstClr val="white"/>
                </a:solidFill>
                <a:cs typeface="+mn-cs"/>
              </a:rPr>
              <a:t>空き家バンク制度の効果を高める</a:t>
            </a:r>
            <a:endParaRPr kumimoji="0" lang="en-US" altLang="ja-JP" sz="2800" b="1" dirty="0">
              <a:solidFill>
                <a:prstClr val="white"/>
              </a:solidFill>
              <a:cs typeface="+mn-cs"/>
            </a:endParaRPr>
          </a:p>
        </p:txBody>
      </p:sp>
      <p:pic>
        <p:nvPicPr>
          <p:cNvPr id="13" name="図プレースホルダー 4">
            <a:extLst>
              <a:ext uri="{FF2B5EF4-FFF2-40B4-BE49-F238E27FC236}">
                <a16:creationId xmlns:a16="http://schemas.microsoft.com/office/drawing/2014/main" id="{D63E68E7-F8A1-457C-B428-137E92CBF80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1" b="411"/>
          <a:stretch>
            <a:fillRect/>
          </a:stretch>
        </p:blipFill>
        <p:spPr>
          <a:xfrm>
            <a:off x="133726" y="197024"/>
            <a:ext cx="1454005" cy="1339550"/>
          </a:xfrm>
        </p:spPr>
      </p:pic>
    </p:spTree>
    <p:extLst>
      <p:ext uri="{BB962C8B-B14F-4D97-AF65-F5344CB8AC3E}">
        <p14:creationId xmlns:p14="http://schemas.microsoft.com/office/powerpoint/2010/main" val="328048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1CE51E8-544C-43E9-9FC8-4586F5D68761}"/>
              </a:ext>
            </a:extLst>
          </p:cNvPr>
          <p:cNvPicPr>
            <a:picLocks noChangeAspect="1"/>
          </p:cNvPicPr>
          <p:nvPr/>
        </p:nvPicPr>
        <p:blipFill rotWithShape="1">
          <a:blip r:embed="rId2">
            <a:extLst>
              <a:ext uri="{28A0092B-C50C-407E-A947-70E740481C1C}">
                <a14:useLocalDpi xmlns:a14="http://schemas.microsoft.com/office/drawing/2010/main" val="0"/>
              </a:ext>
            </a:extLst>
          </a:blip>
          <a:srcRect l="25894" t="1172" r="29568" b="2636"/>
          <a:stretch/>
        </p:blipFill>
        <p:spPr>
          <a:xfrm>
            <a:off x="2532111" y="1532768"/>
            <a:ext cx="3922875" cy="4848297"/>
          </a:xfrm>
          <a:prstGeom prst="rect">
            <a:avLst/>
          </a:prstGeom>
        </p:spPr>
      </p:pic>
      <p:sp>
        <p:nvSpPr>
          <p:cNvPr id="2" name="タイトル 1">
            <a:extLst>
              <a:ext uri="{FF2B5EF4-FFF2-40B4-BE49-F238E27FC236}">
                <a16:creationId xmlns:a16="http://schemas.microsoft.com/office/drawing/2014/main" id="{0B4C034A-2CE6-4D0D-89C8-AC80D4A6BB8C}"/>
              </a:ext>
            </a:extLst>
          </p:cNvPr>
          <p:cNvSpPr>
            <a:spLocks noGrp="1"/>
          </p:cNvSpPr>
          <p:nvPr>
            <p:ph type="title"/>
          </p:nvPr>
        </p:nvSpPr>
        <p:spPr/>
        <p:txBody>
          <a:bodyPr/>
          <a:lstStyle/>
          <a:p>
            <a:r>
              <a:rPr kumimoji="1" lang="ja-JP" altLang="en-US" dirty="0"/>
              <a:t>地区別構想</a:t>
            </a:r>
          </a:p>
        </p:txBody>
      </p:sp>
      <p:sp>
        <p:nvSpPr>
          <p:cNvPr id="13" name="角丸四角形 19">
            <a:extLst>
              <a:ext uri="{FF2B5EF4-FFF2-40B4-BE49-F238E27FC236}">
                <a16:creationId xmlns:a16="http://schemas.microsoft.com/office/drawing/2014/main" id="{85A4A8C2-E022-48D6-9895-21468DAE13FF}"/>
              </a:ext>
            </a:extLst>
          </p:cNvPr>
          <p:cNvSpPr/>
          <p:nvPr/>
        </p:nvSpPr>
        <p:spPr>
          <a:xfrm>
            <a:off x="480999" y="4404231"/>
            <a:ext cx="2432065" cy="10192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kumimoji="1" lang="ja-JP" altLang="en-US" sz="2800" b="1" dirty="0">
                <a:solidFill>
                  <a:prstClr val="white"/>
                </a:solidFill>
                <a:latin typeface="游ゴシック" panose="020B0400000000000000" pitchFamily="50" charset="-128"/>
                <a:ea typeface="游ゴシック" panose="020B0400000000000000" pitchFamily="50" charset="-128"/>
              </a:rPr>
              <a:t>南部</a:t>
            </a:r>
            <a:r>
              <a:rPr kumimoji="1" lang="en-US" altLang="ja-JP" sz="2800" b="1" dirty="0">
                <a:solidFill>
                  <a:prstClr val="white"/>
                </a:solidFill>
                <a:latin typeface="游ゴシック" panose="020B0400000000000000" pitchFamily="50" charset="-128"/>
                <a:ea typeface="游ゴシック" panose="020B0400000000000000" pitchFamily="50" charset="-128"/>
              </a:rPr>
              <a:t>×</a:t>
            </a:r>
            <a:r>
              <a:rPr kumimoji="1" lang="ja-JP" altLang="en-US" sz="2800" b="1" dirty="0">
                <a:solidFill>
                  <a:prstClr val="white"/>
                </a:solidFill>
                <a:latin typeface="游ゴシック" panose="020B0400000000000000" pitchFamily="50" charset="-128"/>
                <a:ea typeface="游ゴシック" panose="020B0400000000000000" pitchFamily="50" charset="-128"/>
              </a:rPr>
              <a:t>空き家</a:t>
            </a:r>
          </a:p>
          <a:p>
            <a:pPr defTabSz="685800">
              <a:defRPr/>
            </a:pPr>
            <a:r>
              <a:rPr kumimoji="1" lang="ja-JP" altLang="en-US" sz="1500" b="1" dirty="0">
                <a:solidFill>
                  <a:prstClr val="white"/>
                </a:solidFill>
                <a:latin typeface="游ゴシック" panose="020B0400000000000000" pitchFamily="50" charset="-128"/>
                <a:ea typeface="游ゴシック" panose="020B0400000000000000" pitchFamily="50" charset="-128"/>
              </a:rPr>
              <a:t>良好な住環境・景観を</a:t>
            </a:r>
            <a:endParaRPr kumimoji="1" lang="en-US" altLang="ja-JP" sz="1500" b="1" dirty="0">
              <a:solidFill>
                <a:prstClr val="white"/>
              </a:solidFill>
              <a:latin typeface="游ゴシック" panose="020B0400000000000000" pitchFamily="50" charset="-128"/>
              <a:ea typeface="游ゴシック" panose="020B0400000000000000" pitchFamily="50" charset="-128"/>
            </a:endParaRPr>
          </a:p>
          <a:p>
            <a:pPr defTabSz="685800">
              <a:defRPr/>
            </a:pPr>
            <a:r>
              <a:rPr kumimoji="1" lang="ja-JP" altLang="en-US" sz="1500" b="1" dirty="0">
                <a:solidFill>
                  <a:prstClr val="white"/>
                </a:solidFill>
                <a:latin typeface="游ゴシック" panose="020B0400000000000000" pitchFamily="50" charset="-128"/>
                <a:ea typeface="游ゴシック" panose="020B0400000000000000" pitchFamily="50" charset="-128"/>
              </a:rPr>
              <a:t>実現するベッドタウン</a:t>
            </a:r>
          </a:p>
        </p:txBody>
      </p:sp>
      <p:sp>
        <p:nvSpPr>
          <p:cNvPr id="15" name="角丸四角形 27">
            <a:extLst>
              <a:ext uri="{FF2B5EF4-FFF2-40B4-BE49-F238E27FC236}">
                <a16:creationId xmlns:a16="http://schemas.microsoft.com/office/drawing/2014/main" id="{61DE1C8F-4766-4317-990B-611D7793EAD0}"/>
              </a:ext>
            </a:extLst>
          </p:cNvPr>
          <p:cNvSpPr/>
          <p:nvPr/>
        </p:nvSpPr>
        <p:spPr>
          <a:xfrm>
            <a:off x="5875865" y="2296603"/>
            <a:ext cx="2580920" cy="1357378"/>
          </a:xfrm>
          <a:prstGeom prst="roundRect">
            <a:avLst/>
          </a:prstGeom>
          <a:solidFill>
            <a:schemeClr val="accent1">
              <a:lumMod val="75000"/>
            </a:schemeClr>
          </a:solidFill>
          <a:ln>
            <a:solidFill>
              <a:srgbClr val="A0B8CD">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kumimoji="1" lang="ja-JP" altLang="en-US" sz="2800" b="1" dirty="0">
                <a:solidFill>
                  <a:schemeClr val="bg1"/>
                </a:solidFill>
                <a:latin typeface="游ゴシック" panose="020B0400000000000000" pitchFamily="50" charset="-128"/>
                <a:ea typeface="游ゴシック" panose="020B0400000000000000" pitchFamily="50" charset="-128"/>
              </a:rPr>
              <a:t>おおつ野</a:t>
            </a:r>
            <a:r>
              <a:rPr kumimoji="1" lang="en-US" altLang="ja-JP" sz="2800" b="1" dirty="0">
                <a:solidFill>
                  <a:schemeClr val="bg1"/>
                </a:solidFill>
                <a:latin typeface="游ゴシック" panose="020B0400000000000000" pitchFamily="50" charset="-128"/>
                <a:ea typeface="游ゴシック" panose="020B0400000000000000" pitchFamily="50" charset="-128"/>
              </a:rPr>
              <a:t>×</a:t>
            </a:r>
          </a:p>
          <a:p>
            <a:pPr defTabSz="685800">
              <a:defRPr/>
            </a:pPr>
            <a:r>
              <a:rPr kumimoji="1" lang="ja-JP" altLang="en-US" sz="2800" b="1" dirty="0">
                <a:solidFill>
                  <a:schemeClr val="bg1"/>
                </a:solidFill>
                <a:latin typeface="游ゴシック" panose="020B0400000000000000" pitchFamily="50" charset="-128"/>
                <a:ea typeface="游ゴシック" panose="020B0400000000000000" pitchFamily="50" charset="-128"/>
              </a:rPr>
              <a:t>施設・子育て</a:t>
            </a:r>
            <a:endParaRPr kumimoji="1" lang="en-US" altLang="ja-JP" sz="2800" b="1" dirty="0">
              <a:solidFill>
                <a:schemeClr val="bg1"/>
              </a:solidFill>
              <a:latin typeface="游ゴシック" panose="020B0400000000000000" pitchFamily="50" charset="-128"/>
              <a:ea typeface="游ゴシック" panose="020B0400000000000000" pitchFamily="50" charset="-128"/>
            </a:endParaRPr>
          </a:p>
          <a:p>
            <a:pPr defTabSz="685800">
              <a:defRPr/>
            </a:pPr>
            <a:r>
              <a:rPr kumimoji="1" lang="ja-JP" altLang="en-US" sz="1500" b="1" dirty="0">
                <a:solidFill>
                  <a:schemeClr val="bg1"/>
                </a:solidFill>
                <a:latin typeface="游ゴシック" panose="020B0400000000000000" pitchFamily="50" charset="-128"/>
                <a:ea typeface="游ゴシック" panose="020B0400000000000000" pitchFamily="50" charset="-128"/>
              </a:rPr>
              <a:t>安心・安全のために必要な施設を確保したエリア</a:t>
            </a:r>
          </a:p>
        </p:txBody>
      </p:sp>
      <p:sp>
        <p:nvSpPr>
          <p:cNvPr id="21" name="角丸四角形 27">
            <a:extLst>
              <a:ext uri="{FF2B5EF4-FFF2-40B4-BE49-F238E27FC236}">
                <a16:creationId xmlns:a16="http://schemas.microsoft.com/office/drawing/2014/main" id="{EC8D0A1F-55A6-491E-BF7E-395C282B53BC}"/>
              </a:ext>
            </a:extLst>
          </p:cNvPr>
          <p:cNvSpPr/>
          <p:nvPr/>
        </p:nvSpPr>
        <p:spPr>
          <a:xfrm>
            <a:off x="6173046" y="4576812"/>
            <a:ext cx="2486049" cy="1301625"/>
          </a:xfrm>
          <a:prstGeom prst="roundRect">
            <a:avLst/>
          </a:prstGeom>
          <a:solidFill>
            <a:schemeClr val="bg1">
              <a:lumMod val="50000"/>
            </a:schemeClr>
          </a:solidFill>
          <a:ln>
            <a:solidFill>
              <a:srgbClr val="A0B8CD">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kumimoji="1" lang="ja-JP" altLang="en-US" sz="2800" b="1" dirty="0">
                <a:solidFill>
                  <a:schemeClr val="bg1"/>
                </a:solidFill>
                <a:latin typeface="游ゴシック" panose="020B0400000000000000" pitchFamily="50" charset="-128"/>
                <a:ea typeface="游ゴシック" panose="020B0400000000000000" pitchFamily="50" charset="-128"/>
              </a:rPr>
              <a:t>全域</a:t>
            </a:r>
            <a:r>
              <a:rPr kumimoji="1" lang="en-US" altLang="ja-JP" sz="2800" b="1" dirty="0">
                <a:solidFill>
                  <a:schemeClr val="bg1"/>
                </a:solidFill>
                <a:latin typeface="游ゴシック" panose="020B0400000000000000" pitchFamily="50" charset="-128"/>
                <a:ea typeface="游ゴシック" panose="020B0400000000000000" pitchFamily="50" charset="-128"/>
              </a:rPr>
              <a:t>×</a:t>
            </a:r>
            <a:r>
              <a:rPr kumimoji="1" lang="ja-JP" altLang="en-US" sz="2800" b="1" dirty="0">
                <a:solidFill>
                  <a:schemeClr val="bg1"/>
                </a:solidFill>
                <a:latin typeface="游ゴシック" panose="020B0400000000000000" pitchFamily="50" charset="-128"/>
                <a:ea typeface="游ゴシック" panose="020B0400000000000000" pitchFamily="50" charset="-128"/>
              </a:rPr>
              <a:t>交通</a:t>
            </a:r>
            <a:endParaRPr kumimoji="1" lang="en-US" altLang="ja-JP" sz="2800" b="1" dirty="0">
              <a:solidFill>
                <a:schemeClr val="bg1"/>
              </a:solidFill>
              <a:latin typeface="游ゴシック" panose="020B0400000000000000" pitchFamily="50" charset="-128"/>
              <a:ea typeface="游ゴシック" panose="020B0400000000000000" pitchFamily="50" charset="-128"/>
            </a:endParaRPr>
          </a:p>
          <a:p>
            <a:pPr defTabSz="685800">
              <a:defRPr/>
            </a:pPr>
            <a:r>
              <a:rPr kumimoji="1" lang="ja-JP" altLang="en-US" sz="1500" b="1" dirty="0">
                <a:solidFill>
                  <a:schemeClr val="bg1"/>
                </a:solidFill>
                <a:latin typeface="游ゴシック" panose="020B0400000000000000" pitchFamily="50" charset="-128"/>
                <a:ea typeface="游ゴシック" panose="020B0400000000000000" pitchFamily="50" charset="-128"/>
              </a:rPr>
              <a:t>市民の力を活かす新しい</a:t>
            </a:r>
            <a:endParaRPr kumimoji="1" lang="en-US" altLang="ja-JP" sz="1500" b="1" dirty="0">
              <a:solidFill>
                <a:schemeClr val="bg1"/>
              </a:solidFill>
              <a:latin typeface="游ゴシック" panose="020B0400000000000000" pitchFamily="50" charset="-128"/>
              <a:ea typeface="游ゴシック" panose="020B0400000000000000" pitchFamily="50" charset="-128"/>
            </a:endParaRPr>
          </a:p>
          <a:p>
            <a:pPr defTabSz="685800">
              <a:defRPr/>
            </a:pPr>
            <a:r>
              <a:rPr kumimoji="1" lang="ja-JP" altLang="en-US" sz="1500" b="1" dirty="0">
                <a:solidFill>
                  <a:schemeClr val="bg1"/>
                </a:solidFill>
                <a:latin typeface="游ゴシック" panose="020B0400000000000000" pitchFamily="50" charset="-128"/>
                <a:ea typeface="游ゴシック" panose="020B0400000000000000" pitchFamily="50" charset="-128"/>
              </a:rPr>
              <a:t>公共交通サービス</a:t>
            </a:r>
            <a:endParaRPr kumimoji="1" lang="en-US" altLang="ja-JP" sz="1500" b="1" dirty="0">
              <a:solidFill>
                <a:schemeClr val="bg1"/>
              </a:solidFill>
              <a:latin typeface="游ゴシック" panose="020B0400000000000000" pitchFamily="50" charset="-128"/>
              <a:ea typeface="游ゴシック" panose="020B0400000000000000" pitchFamily="50" charset="-128"/>
            </a:endParaRPr>
          </a:p>
        </p:txBody>
      </p:sp>
      <p:cxnSp>
        <p:nvCxnSpPr>
          <p:cNvPr id="8" name="直線コネクタ 7">
            <a:extLst>
              <a:ext uri="{FF2B5EF4-FFF2-40B4-BE49-F238E27FC236}">
                <a16:creationId xmlns:a16="http://schemas.microsoft.com/office/drawing/2014/main" id="{AC5A4788-029B-4648-8288-6BD83F3BD4CF}"/>
              </a:ext>
            </a:extLst>
          </p:cNvPr>
          <p:cNvCxnSpPr>
            <a:cxnSpLocks/>
          </p:cNvCxnSpPr>
          <p:nvPr/>
        </p:nvCxnSpPr>
        <p:spPr>
          <a:xfrm flipH="1">
            <a:off x="3372707" y="4333540"/>
            <a:ext cx="977145" cy="12811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45285877-3A87-42F2-9911-2DF1E49D06B6}"/>
              </a:ext>
            </a:extLst>
          </p:cNvPr>
          <p:cNvCxnSpPr>
            <a:cxnSpLocks/>
          </p:cNvCxnSpPr>
          <p:nvPr/>
        </p:nvCxnSpPr>
        <p:spPr>
          <a:xfrm flipH="1">
            <a:off x="4349851" y="4001296"/>
            <a:ext cx="1085848" cy="3322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EA4CC56-CEE9-4564-952A-225D1A80DE51}"/>
              </a:ext>
            </a:extLst>
          </p:cNvPr>
          <p:cNvCxnSpPr>
            <a:cxnSpLocks/>
            <a:stCxn id="26" idx="7"/>
          </p:cNvCxnSpPr>
          <p:nvPr/>
        </p:nvCxnSpPr>
        <p:spPr>
          <a:xfrm flipH="1">
            <a:off x="4349850" y="3269825"/>
            <a:ext cx="933713" cy="10841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CD2B22E7-A778-471A-B86C-EFD073ECF9FA}"/>
              </a:ext>
            </a:extLst>
          </p:cNvPr>
          <p:cNvCxnSpPr>
            <a:cxnSpLocks/>
            <a:stCxn id="25" idx="1"/>
          </p:cNvCxnSpPr>
          <p:nvPr/>
        </p:nvCxnSpPr>
        <p:spPr>
          <a:xfrm>
            <a:off x="3266026" y="2817305"/>
            <a:ext cx="1107743" cy="153671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楕円 5">
            <a:extLst>
              <a:ext uri="{FF2B5EF4-FFF2-40B4-BE49-F238E27FC236}">
                <a16:creationId xmlns:a16="http://schemas.microsoft.com/office/drawing/2014/main" id="{2AA7CC20-5043-4111-A882-6DE1CAD19B5C}"/>
              </a:ext>
            </a:extLst>
          </p:cNvPr>
          <p:cNvSpPr>
            <a:spLocks noChangeAspect="1"/>
          </p:cNvSpPr>
          <p:nvPr/>
        </p:nvSpPr>
        <p:spPr>
          <a:xfrm>
            <a:off x="4181599" y="4152634"/>
            <a:ext cx="361812" cy="361812"/>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3F446E4C-F670-4306-8F18-A27CF8A76E42}"/>
              </a:ext>
            </a:extLst>
          </p:cNvPr>
          <p:cNvSpPr>
            <a:spLocks noChangeAspect="1"/>
          </p:cNvSpPr>
          <p:nvPr/>
        </p:nvSpPr>
        <p:spPr>
          <a:xfrm>
            <a:off x="3053714" y="5369722"/>
            <a:ext cx="555039" cy="55503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730DA927-919B-4D60-B211-CACAD3DA3B66}"/>
              </a:ext>
            </a:extLst>
          </p:cNvPr>
          <p:cNvSpPr>
            <a:spLocks noChangeAspect="1"/>
          </p:cNvSpPr>
          <p:nvPr/>
        </p:nvSpPr>
        <p:spPr>
          <a:xfrm>
            <a:off x="5158180" y="3731012"/>
            <a:ext cx="555039" cy="55503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22542C6A-2B78-4854-818F-726CB5F88CF5}"/>
              </a:ext>
            </a:extLst>
          </p:cNvPr>
          <p:cNvSpPr>
            <a:spLocks noChangeAspect="1"/>
          </p:cNvSpPr>
          <p:nvPr/>
        </p:nvSpPr>
        <p:spPr>
          <a:xfrm>
            <a:off x="3231834" y="2783113"/>
            <a:ext cx="233476" cy="23347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48B2D522-813B-4BD3-9F3B-44834F31B48A}"/>
              </a:ext>
            </a:extLst>
          </p:cNvPr>
          <p:cNvSpPr>
            <a:spLocks noChangeAspect="1"/>
          </p:cNvSpPr>
          <p:nvPr/>
        </p:nvSpPr>
        <p:spPr>
          <a:xfrm>
            <a:off x="5084279" y="3235633"/>
            <a:ext cx="233476" cy="23347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20">
            <a:extLst>
              <a:ext uri="{FF2B5EF4-FFF2-40B4-BE49-F238E27FC236}">
                <a16:creationId xmlns:a16="http://schemas.microsoft.com/office/drawing/2014/main" id="{558AB62F-7C96-49C8-BB92-3F3DCF6551E3}"/>
              </a:ext>
            </a:extLst>
          </p:cNvPr>
          <p:cNvSpPr/>
          <p:nvPr/>
        </p:nvSpPr>
        <p:spPr>
          <a:xfrm>
            <a:off x="953719" y="3081818"/>
            <a:ext cx="2782982" cy="729620"/>
          </a:xfrm>
          <a:prstGeom prst="roundRect">
            <a:avLst/>
          </a:prstGeom>
          <a:solidFill>
            <a:srgbClr val="FF5050"/>
          </a:solidFill>
          <a:ln>
            <a:solidFill>
              <a:srgbClr val="A0B8CD">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kumimoji="1" lang="ja-JP" altLang="en-US" sz="2800" b="1" dirty="0">
                <a:solidFill>
                  <a:prstClr val="white"/>
                </a:solidFill>
                <a:latin typeface="游ゴシック" panose="020B0400000000000000" pitchFamily="50" charset="-128"/>
                <a:ea typeface="游ゴシック" panose="020B0400000000000000" pitchFamily="50" charset="-128"/>
              </a:rPr>
              <a:t>中央</a:t>
            </a:r>
            <a:r>
              <a:rPr kumimoji="1" lang="en-US" altLang="ja-JP" sz="2800" b="1" dirty="0">
                <a:solidFill>
                  <a:prstClr val="white"/>
                </a:solidFill>
                <a:latin typeface="游ゴシック" panose="020B0400000000000000" pitchFamily="50" charset="-128"/>
                <a:ea typeface="游ゴシック" panose="020B0400000000000000" pitchFamily="50" charset="-128"/>
              </a:rPr>
              <a:t>×</a:t>
            </a:r>
            <a:r>
              <a:rPr kumimoji="1" lang="ja-JP" altLang="en-US" sz="2800" b="1" dirty="0">
                <a:solidFill>
                  <a:prstClr val="white"/>
                </a:solidFill>
                <a:latin typeface="游ゴシック" panose="020B0400000000000000" pitchFamily="50" charset="-128"/>
                <a:ea typeface="游ゴシック" panose="020B0400000000000000" pitchFamily="50" charset="-128"/>
              </a:rPr>
              <a:t>防災</a:t>
            </a:r>
          </a:p>
          <a:p>
            <a:pPr defTabSz="685800">
              <a:defRPr/>
            </a:pPr>
            <a:r>
              <a:rPr kumimoji="1" lang="ja-JP" altLang="en-US" sz="1500" b="1" dirty="0">
                <a:solidFill>
                  <a:prstClr val="white"/>
                </a:solidFill>
                <a:latin typeface="游ゴシック" panose="020B0400000000000000" pitchFamily="50" charset="-128"/>
                <a:ea typeface="游ゴシック" panose="020B0400000000000000" pitchFamily="50" charset="-128"/>
              </a:rPr>
              <a:t>都市機能が集約する市の中核</a:t>
            </a:r>
          </a:p>
        </p:txBody>
      </p:sp>
      <p:pic>
        <p:nvPicPr>
          <p:cNvPr id="19" name="図 18">
            <a:extLst>
              <a:ext uri="{FF2B5EF4-FFF2-40B4-BE49-F238E27FC236}">
                <a16:creationId xmlns:a16="http://schemas.microsoft.com/office/drawing/2014/main" id="{8EB6D6E5-6E05-4980-8DB4-4CA276CE5799}"/>
              </a:ext>
            </a:extLst>
          </p:cNvPr>
          <p:cNvPicPr>
            <a:picLocks noChangeAspect="1"/>
          </p:cNvPicPr>
          <p:nvPr/>
        </p:nvPicPr>
        <p:blipFill rotWithShape="1">
          <a:blip r:embed="rId3"/>
          <a:srcRect l="27346" t="29815" r="51437" b="37230"/>
          <a:stretch/>
        </p:blipFill>
        <p:spPr>
          <a:xfrm>
            <a:off x="614051" y="2048782"/>
            <a:ext cx="1068654" cy="1168841"/>
          </a:xfrm>
          <a:prstGeom prst="rect">
            <a:avLst/>
          </a:prstGeom>
        </p:spPr>
      </p:pic>
      <p:pic>
        <p:nvPicPr>
          <p:cNvPr id="28" name="図 27">
            <a:extLst>
              <a:ext uri="{FF2B5EF4-FFF2-40B4-BE49-F238E27FC236}">
                <a16:creationId xmlns:a16="http://schemas.microsoft.com/office/drawing/2014/main" id="{30F260C6-4963-44F0-B3FF-E9FB1637B643}"/>
              </a:ext>
            </a:extLst>
          </p:cNvPr>
          <p:cNvPicPr>
            <a:picLocks noChangeAspect="1"/>
          </p:cNvPicPr>
          <p:nvPr/>
        </p:nvPicPr>
        <p:blipFill rotWithShape="1">
          <a:blip r:embed="rId3"/>
          <a:srcRect l="70279" t="28874" r="4691" b="38171"/>
          <a:stretch/>
        </p:blipFill>
        <p:spPr>
          <a:xfrm>
            <a:off x="412276" y="5293354"/>
            <a:ext cx="1293766" cy="1199519"/>
          </a:xfrm>
          <a:prstGeom prst="rect">
            <a:avLst/>
          </a:prstGeom>
        </p:spPr>
      </p:pic>
      <p:pic>
        <p:nvPicPr>
          <p:cNvPr id="30" name="図 29">
            <a:extLst>
              <a:ext uri="{FF2B5EF4-FFF2-40B4-BE49-F238E27FC236}">
                <a16:creationId xmlns:a16="http://schemas.microsoft.com/office/drawing/2014/main" id="{E94913C0-02E1-4547-856A-DAA84DE296E2}"/>
              </a:ext>
            </a:extLst>
          </p:cNvPr>
          <p:cNvPicPr>
            <a:picLocks noChangeAspect="1"/>
          </p:cNvPicPr>
          <p:nvPr/>
        </p:nvPicPr>
        <p:blipFill rotWithShape="1">
          <a:blip r:embed="rId3"/>
          <a:srcRect l="70279" t="28874" r="4691" b="38171"/>
          <a:stretch/>
        </p:blipFill>
        <p:spPr>
          <a:xfrm>
            <a:off x="7400153" y="1310502"/>
            <a:ext cx="1293766" cy="1199519"/>
          </a:xfrm>
          <a:prstGeom prst="rect">
            <a:avLst/>
          </a:prstGeom>
        </p:spPr>
      </p:pic>
      <p:pic>
        <p:nvPicPr>
          <p:cNvPr id="31" name="図 30">
            <a:extLst>
              <a:ext uri="{FF2B5EF4-FFF2-40B4-BE49-F238E27FC236}">
                <a16:creationId xmlns:a16="http://schemas.microsoft.com/office/drawing/2014/main" id="{E3104738-2B81-4ED9-86E3-58C79296EDF9}"/>
              </a:ext>
            </a:extLst>
          </p:cNvPr>
          <p:cNvPicPr>
            <a:picLocks noChangeAspect="1"/>
          </p:cNvPicPr>
          <p:nvPr/>
        </p:nvPicPr>
        <p:blipFill rotWithShape="1">
          <a:blip r:embed="rId3"/>
          <a:srcRect l="70279" t="28874" r="4691" b="38171"/>
          <a:stretch/>
        </p:blipFill>
        <p:spPr>
          <a:xfrm>
            <a:off x="7424929" y="5598154"/>
            <a:ext cx="1293766" cy="1199519"/>
          </a:xfrm>
          <a:prstGeom prst="rect">
            <a:avLst/>
          </a:prstGeom>
        </p:spPr>
      </p:pic>
    </p:spTree>
    <p:extLst>
      <p:ext uri="{BB962C8B-B14F-4D97-AF65-F5344CB8AC3E}">
        <p14:creationId xmlns:p14="http://schemas.microsoft.com/office/powerpoint/2010/main" val="35014640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4199B52-2806-46B5-8320-FA41D7F8C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510" y="1397237"/>
            <a:ext cx="2824150" cy="2031763"/>
          </a:xfrm>
          <a:prstGeom prst="rect">
            <a:avLst/>
          </a:prstGeom>
        </p:spPr>
      </p:pic>
      <p:sp>
        <p:nvSpPr>
          <p:cNvPr id="3" name="コンテンツ プレースホルダー 2">
            <a:extLst>
              <a:ext uri="{FF2B5EF4-FFF2-40B4-BE49-F238E27FC236}">
                <a16:creationId xmlns:a16="http://schemas.microsoft.com/office/drawing/2014/main" id="{070E3DB7-FFD4-400E-AFC5-9BF0208A7928}"/>
              </a:ext>
            </a:extLst>
          </p:cNvPr>
          <p:cNvSpPr>
            <a:spLocks noGrp="1"/>
          </p:cNvSpPr>
          <p:nvPr>
            <p:ph idx="1"/>
          </p:nvPr>
        </p:nvSpPr>
        <p:spPr>
          <a:xfrm>
            <a:off x="84336" y="1792166"/>
            <a:ext cx="8975324" cy="4457256"/>
          </a:xfrm>
        </p:spPr>
        <p:txBody>
          <a:bodyPr>
            <a:normAutofit lnSpcReduction="10000"/>
          </a:bodyPr>
          <a:lstStyle/>
          <a:p>
            <a:pPr marL="0" indent="0">
              <a:buNone/>
            </a:pPr>
            <a:r>
              <a:rPr lang="ja-JP" altLang="en-US" sz="2400" b="1" u="sng" dirty="0"/>
              <a:t>活用方法</a:t>
            </a:r>
            <a:endParaRPr lang="en-US" altLang="ja-JP" sz="2400" b="1" u="sng" dirty="0"/>
          </a:p>
          <a:p>
            <a:pPr marL="0" indent="0">
              <a:buNone/>
            </a:pPr>
            <a:r>
              <a:rPr lang="ja-JP" altLang="en-US" sz="2400" b="1" dirty="0"/>
              <a:t>①空き家を改修し低価格での住宅提供</a:t>
            </a:r>
            <a:endParaRPr lang="en-US" altLang="ja-JP" sz="2400" b="1" dirty="0"/>
          </a:p>
          <a:p>
            <a:pPr marL="0" indent="0">
              <a:buNone/>
            </a:pPr>
            <a:r>
              <a:rPr lang="ja-JP" altLang="en-US" sz="2400" b="1" dirty="0"/>
              <a:t>②</a:t>
            </a:r>
            <a:r>
              <a:rPr lang="en-US" altLang="ja-JP" sz="2400" b="1" dirty="0"/>
              <a:t>NPO</a:t>
            </a:r>
            <a:r>
              <a:rPr lang="ja-JP" altLang="en-US" sz="2400" b="1" dirty="0"/>
              <a:t>が管理、コミュニティスペースとして活用</a:t>
            </a:r>
            <a:endParaRPr lang="en-US" altLang="ja-JP" sz="2400" b="1" dirty="0"/>
          </a:p>
          <a:p>
            <a:pPr marL="0" indent="0">
              <a:buNone/>
            </a:pPr>
            <a:endParaRPr lang="en-US" altLang="ja-JP" sz="2400" b="1" dirty="0"/>
          </a:p>
          <a:p>
            <a:pPr marL="0" indent="0">
              <a:buNone/>
            </a:pPr>
            <a:r>
              <a:rPr lang="ja-JP" altLang="en-US" sz="2400" b="1" u="sng" dirty="0"/>
              <a:t>費用</a:t>
            </a:r>
            <a:endParaRPr lang="en-US" altLang="ja-JP" sz="2400" b="1" u="sng" dirty="0"/>
          </a:p>
          <a:p>
            <a:pPr marL="0" indent="0">
              <a:buNone/>
            </a:pPr>
            <a:r>
              <a:rPr lang="ja-JP" altLang="en-US" sz="2400" b="1" dirty="0"/>
              <a:t>三中地区にある管理不全空き家の内、</a:t>
            </a:r>
            <a:r>
              <a:rPr lang="en-US" altLang="ja-JP" sz="2400" b="1" dirty="0"/>
              <a:t>50</a:t>
            </a:r>
            <a:r>
              <a:rPr lang="ja-JP" altLang="en-US" sz="2400" b="1" dirty="0"/>
              <a:t>戸</a:t>
            </a:r>
            <a:r>
              <a:rPr lang="en-US" altLang="ja-JP" sz="2400" b="1" dirty="0"/>
              <a:t>(</a:t>
            </a:r>
            <a:r>
              <a:rPr lang="ja-JP" altLang="en-US" sz="2400" b="1" dirty="0"/>
              <a:t>①</a:t>
            </a:r>
            <a:r>
              <a:rPr lang="en-US" altLang="ja-JP" sz="2400" b="1" dirty="0"/>
              <a:t>45</a:t>
            </a:r>
            <a:r>
              <a:rPr lang="ja-JP" altLang="en-US" sz="2400" b="1" dirty="0"/>
              <a:t>戸</a:t>
            </a:r>
            <a:r>
              <a:rPr lang="en-US" altLang="ja-JP" sz="2400" b="1" dirty="0"/>
              <a:t>,</a:t>
            </a:r>
            <a:r>
              <a:rPr lang="ja-JP" altLang="en-US" sz="2400" b="1" dirty="0"/>
              <a:t>②</a:t>
            </a:r>
            <a:r>
              <a:rPr lang="en-US" altLang="ja-JP" sz="2400" b="1" dirty="0"/>
              <a:t>5</a:t>
            </a:r>
            <a:r>
              <a:rPr lang="ja-JP" altLang="en-US" sz="2400" b="1" dirty="0"/>
              <a:t>戸</a:t>
            </a:r>
            <a:r>
              <a:rPr lang="en-US" altLang="ja-JP" sz="2400" b="1" dirty="0"/>
              <a:t>)</a:t>
            </a:r>
            <a:r>
              <a:rPr lang="ja-JP" altLang="en-US" sz="2400" b="1" dirty="0"/>
              <a:t>活用</a:t>
            </a:r>
            <a:endParaRPr lang="en-US" altLang="ja-JP" sz="2400" b="1" dirty="0"/>
          </a:p>
          <a:p>
            <a:pPr marL="0" indent="0">
              <a:buNone/>
            </a:pPr>
            <a:r>
              <a:rPr lang="ja-JP" altLang="en-US" sz="2400" b="1" dirty="0"/>
              <a:t>市が負担するのは</a:t>
            </a:r>
            <a:r>
              <a:rPr lang="en-US" altLang="ja-JP" sz="2400" b="1" dirty="0"/>
              <a:t>NPO</a:t>
            </a:r>
            <a:r>
              <a:rPr lang="ja-JP" altLang="en-US" sz="2400" b="1" dirty="0"/>
              <a:t>と宅建業者への補助金</a:t>
            </a:r>
            <a:endParaRPr lang="en-US" altLang="ja-JP" sz="2400" b="1" dirty="0"/>
          </a:p>
          <a:p>
            <a:pPr marL="0" indent="0">
              <a:buNone/>
            </a:pPr>
            <a:r>
              <a:rPr lang="ja-JP" altLang="en-US" sz="2400" b="1" dirty="0"/>
              <a:t>・空き家改修費の補助（上限</a:t>
            </a:r>
            <a:r>
              <a:rPr lang="en-US" altLang="ja-JP" sz="2400" b="1" dirty="0"/>
              <a:t>200</a:t>
            </a:r>
            <a:r>
              <a:rPr lang="ja-JP" altLang="en-US" sz="2400" b="1" dirty="0"/>
              <a:t>万円）⇒</a:t>
            </a:r>
            <a:r>
              <a:rPr lang="en-US" altLang="ja-JP" sz="2400" b="1" dirty="0"/>
              <a:t>max1</a:t>
            </a:r>
            <a:r>
              <a:rPr lang="ja-JP" altLang="en-US" sz="2400" b="1" dirty="0"/>
              <a:t>億円</a:t>
            </a:r>
            <a:endParaRPr lang="en-US" altLang="ja-JP" sz="2400" b="1" dirty="0"/>
          </a:p>
          <a:p>
            <a:pPr marL="0" indent="0">
              <a:buNone/>
            </a:pPr>
            <a:r>
              <a:rPr lang="ja-JP" altLang="en-US" sz="2400" b="1" dirty="0"/>
              <a:t>・宅建業者への仲介手数料補助（上限</a:t>
            </a:r>
            <a:r>
              <a:rPr lang="en-US" altLang="ja-JP" sz="2400" b="1" dirty="0"/>
              <a:t>10</a:t>
            </a:r>
            <a:r>
              <a:rPr lang="ja-JP" altLang="en-US" sz="2400" b="1" dirty="0"/>
              <a:t>万円） ⇒</a:t>
            </a:r>
            <a:r>
              <a:rPr lang="en-US" altLang="ja-JP" sz="2400" b="1" dirty="0"/>
              <a:t>max500</a:t>
            </a:r>
            <a:r>
              <a:rPr lang="ja-JP" altLang="en-US" sz="2400" b="1" dirty="0"/>
              <a:t>万円</a:t>
            </a:r>
            <a:endParaRPr lang="en-US" altLang="ja-JP" sz="2400" b="1" dirty="0"/>
          </a:p>
          <a:p>
            <a:pPr marL="0" indent="0">
              <a:buNone/>
            </a:pPr>
            <a:r>
              <a:rPr lang="ja-JP" altLang="en-US" sz="2400" b="1" dirty="0"/>
              <a:t>　　　　　　　　　　　　　　　　　　　　 </a:t>
            </a:r>
            <a:r>
              <a:rPr lang="en-US" altLang="ja-JP" sz="2400" b="1" u="sng" dirty="0"/>
              <a:t>total 1</a:t>
            </a:r>
            <a:r>
              <a:rPr lang="ja-JP" altLang="en-US" sz="2400" b="1" u="sng" dirty="0"/>
              <a:t>億</a:t>
            </a:r>
            <a:r>
              <a:rPr lang="en-US" altLang="ja-JP" sz="2400" b="1" u="sng" dirty="0"/>
              <a:t>500</a:t>
            </a:r>
            <a:r>
              <a:rPr lang="ja-JP" altLang="en-US" sz="2400" b="1" u="sng" dirty="0"/>
              <a:t>万円</a:t>
            </a:r>
            <a:endParaRPr lang="en-US" altLang="ja-JP" sz="2400" b="1" u="sng" dirty="0"/>
          </a:p>
          <a:p>
            <a:pPr marL="0" indent="0">
              <a:buNone/>
            </a:pPr>
            <a:endParaRPr lang="en-US" altLang="ja-JP" sz="2400" b="1" dirty="0"/>
          </a:p>
        </p:txBody>
      </p:sp>
      <p:sp>
        <p:nvSpPr>
          <p:cNvPr id="2" name="タイトル 1">
            <a:extLst>
              <a:ext uri="{FF2B5EF4-FFF2-40B4-BE49-F238E27FC236}">
                <a16:creationId xmlns:a16="http://schemas.microsoft.com/office/drawing/2014/main" id="{859F1379-13B3-4219-86BC-A40DC05C1B8A}"/>
              </a:ext>
            </a:extLst>
          </p:cNvPr>
          <p:cNvSpPr>
            <a:spLocks noGrp="1"/>
          </p:cNvSpPr>
          <p:nvPr>
            <p:ph type="title"/>
          </p:nvPr>
        </p:nvSpPr>
        <p:spPr/>
        <p:txBody>
          <a:bodyPr>
            <a:normAutofit/>
          </a:bodyPr>
          <a:lstStyle/>
          <a:p>
            <a:r>
              <a:rPr kumimoji="1" lang="ja-JP" altLang="en-US" dirty="0"/>
              <a:t>施策費用</a:t>
            </a:r>
          </a:p>
        </p:txBody>
      </p:sp>
      <p:pic>
        <p:nvPicPr>
          <p:cNvPr id="6" name="図プレースホルダー 4">
            <a:extLst>
              <a:ext uri="{FF2B5EF4-FFF2-40B4-BE49-F238E27FC236}">
                <a16:creationId xmlns:a16="http://schemas.microsoft.com/office/drawing/2014/main" id="{EF085986-713F-456B-BC85-78A9DBEE80A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1" b="411"/>
          <a:stretch>
            <a:fillRect/>
          </a:stretch>
        </p:blipFill>
        <p:spPr>
          <a:xfrm>
            <a:off x="133726" y="197024"/>
            <a:ext cx="1454005" cy="1339550"/>
          </a:xfrm>
        </p:spPr>
      </p:pic>
    </p:spTree>
    <p:extLst>
      <p:ext uri="{BB962C8B-B14F-4D97-AF65-F5344CB8AC3E}">
        <p14:creationId xmlns:p14="http://schemas.microsoft.com/office/powerpoint/2010/main" val="794967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DE85-8481-493B-9AB9-046563B25F4E}"/>
              </a:ext>
            </a:extLst>
          </p:cNvPr>
          <p:cNvSpPr>
            <a:spLocks noGrp="1"/>
          </p:cNvSpPr>
          <p:nvPr>
            <p:ph type="title"/>
          </p:nvPr>
        </p:nvSpPr>
        <p:spPr>
          <a:solidFill>
            <a:schemeClr val="accent1"/>
          </a:solidFill>
        </p:spPr>
        <p:txBody>
          <a:bodyPr/>
          <a:lstStyle/>
          <a:p>
            <a:r>
              <a:rPr lang="ja-JP" altLang="en-US" dirty="0"/>
              <a:t>補足</a:t>
            </a:r>
            <a:endParaRPr kumimoji="1" lang="ja-JP" altLang="en-US" dirty="0"/>
          </a:p>
        </p:txBody>
      </p:sp>
      <p:pic>
        <p:nvPicPr>
          <p:cNvPr id="5" name="図プレースホルダー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983" b="7983"/>
          <a:stretch>
            <a:fillRect/>
          </a:stretch>
        </p:blipFill>
        <p:spPr/>
      </p:pic>
      <p:sp>
        <p:nvSpPr>
          <p:cNvPr id="6" name="タイトル 1">
            <a:extLst>
              <a:ext uri="{FF2B5EF4-FFF2-40B4-BE49-F238E27FC236}">
                <a16:creationId xmlns:a16="http://schemas.microsoft.com/office/drawing/2014/main" id="{789CDE85-8481-493B-9AB9-046563B25F4E}"/>
              </a:ext>
            </a:extLst>
          </p:cNvPr>
          <p:cNvSpPr txBox="1">
            <a:spLocks/>
          </p:cNvSpPr>
          <p:nvPr/>
        </p:nvSpPr>
        <p:spPr>
          <a:xfrm>
            <a:off x="1" y="5867535"/>
            <a:ext cx="9143999" cy="1003344"/>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en-US" altLang="ja-JP" sz="3200" dirty="0"/>
              <a:t>1</a:t>
            </a:r>
            <a:r>
              <a:rPr lang="ja-JP" altLang="en-US" sz="3200" dirty="0"/>
              <a:t>階では地域とのつながりが形成され、</a:t>
            </a:r>
            <a:endParaRPr lang="en-US" altLang="ja-JP" sz="3200" dirty="0"/>
          </a:p>
          <a:p>
            <a:r>
              <a:rPr lang="en-US" altLang="ja-JP" sz="3200" dirty="0"/>
              <a:t>2</a:t>
            </a:r>
            <a:r>
              <a:rPr lang="ja-JP" altLang="en-US" sz="3200" dirty="0"/>
              <a:t>～</a:t>
            </a:r>
            <a:r>
              <a:rPr lang="en-US" altLang="ja-JP" sz="3200" dirty="0"/>
              <a:t>3</a:t>
            </a:r>
            <a:r>
              <a:rPr lang="ja-JP" altLang="en-US" sz="3200" dirty="0"/>
              <a:t>階では落ち着いた暮らしができる。</a:t>
            </a:r>
            <a:endParaRPr lang="en-US" altLang="ja-JP" sz="3200" dirty="0"/>
          </a:p>
        </p:txBody>
      </p:sp>
      <p:sp>
        <p:nvSpPr>
          <p:cNvPr id="4" name="テキスト ボックス 3"/>
          <p:cNvSpPr txBox="1"/>
          <p:nvPr/>
        </p:nvSpPr>
        <p:spPr>
          <a:xfrm>
            <a:off x="133726" y="1704677"/>
            <a:ext cx="7361778" cy="1323439"/>
          </a:xfrm>
          <a:prstGeom prst="rect">
            <a:avLst/>
          </a:prstGeom>
          <a:noFill/>
        </p:spPr>
        <p:txBody>
          <a:bodyPr wrap="square" rtlCol="0">
            <a:spAutoFit/>
          </a:bodyPr>
          <a:lstStyle/>
          <a:p>
            <a:r>
              <a:rPr kumimoji="1" lang="ja-JP" altLang="en-US" sz="2800" b="1" dirty="0"/>
              <a:t>新高齢者福祉施設の詳細</a:t>
            </a:r>
            <a:endParaRPr kumimoji="1" lang="en-US" altLang="ja-JP" sz="2800" b="1" dirty="0"/>
          </a:p>
          <a:p>
            <a:endParaRPr kumimoji="1" lang="en-US" altLang="ja-JP" sz="2800" b="1" dirty="0"/>
          </a:p>
          <a:p>
            <a:pPr algn="ctr"/>
            <a:r>
              <a:rPr kumimoji="1" lang="en-US" altLang="ja-JP" sz="2400" dirty="0"/>
              <a:t>3</a:t>
            </a:r>
            <a:r>
              <a:rPr kumimoji="1" lang="ja-JP" altLang="en-US" sz="2400" dirty="0"/>
              <a:t>階建て：延べ床面積</a:t>
            </a:r>
            <a:r>
              <a:rPr kumimoji="1" lang="en-US" altLang="ja-JP" sz="2400" dirty="0"/>
              <a:t>3065</a:t>
            </a:r>
            <a:r>
              <a:rPr kumimoji="1" lang="ja-JP" altLang="en-US" sz="2400" dirty="0"/>
              <a:t>㎡</a:t>
            </a:r>
          </a:p>
        </p:txBody>
      </p:sp>
      <p:sp>
        <p:nvSpPr>
          <p:cNvPr id="7" name="テキスト ボックス 6"/>
          <p:cNvSpPr txBox="1"/>
          <p:nvPr/>
        </p:nvSpPr>
        <p:spPr>
          <a:xfrm>
            <a:off x="1587731" y="4207890"/>
            <a:ext cx="5473522" cy="830997"/>
          </a:xfrm>
          <a:prstGeom prst="rect">
            <a:avLst/>
          </a:prstGeom>
          <a:noFill/>
        </p:spPr>
        <p:txBody>
          <a:bodyPr wrap="square" rtlCol="0">
            <a:spAutoFit/>
          </a:bodyPr>
          <a:lstStyle/>
          <a:p>
            <a:r>
              <a:rPr kumimoji="1" lang="en-US" altLang="ja-JP" sz="2400" dirty="0"/>
              <a:t>1</a:t>
            </a:r>
            <a:r>
              <a:rPr kumimoji="1" lang="ja-JP" altLang="en-US" sz="2400" dirty="0"/>
              <a:t>階：デイサービスセンター</a:t>
            </a:r>
            <a:endParaRPr kumimoji="1" lang="en-US" altLang="ja-JP" sz="2400" dirty="0"/>
          </a:p>
          <a:p>
            <a:r>
              <a:rPr kumimoji="1" lang="en-US" altLang="ja-JP" sz="2400" dirty="0"/>
              <a:t>2</a:t>
            </a:r>
            <a:r>
              <a:rPr kumimoji="1" lang="ja-JP" altLang="en-US" sz="2400" dirty="0"/>
              <a:t>～</a:t>
            </a:r>
            <a:r>
              <a:rPr kumimoji="1" lang="en-US" altLang="ja-JP" sz="2400" dirty="0"/>
              <a:t>3</a:t>
            </a:r>
            <a:r>
              <a:rPr kumimoji="1" lang="ja-JP" altLang="en-US" sz="2400" dirty="0"/>
              <a:t>階：特別養護老人ホームにする。</a:t>
            </a:r>
          </a:p>
        </p:txBody>
      </p:sp>
      <p:sp>
        <p:nvSpPr>
          <p:cNvPr id="10" name="下矢印 9"/>
          <p:cNvSpPr/>
          <p:nvPr/>
        </p:nvSpPr>
        <p:spPr>
          <a:xfrm>
            <a:off x="2176530" y="3275327"/>
            <a:ext cx="386366" cy="6778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562896" y="3429577"/>
            <a:ext cx="3889420" cy="461665"/>
          </a:xfrm>
          <a:prstGeom prst="rect">
            <a:avLst/>
          </a:prstGeom>
          <a:noFill/>
        </p:spPr>
        <p:txBody>
          <a:bodyPr wrap="square" rtlCol="0">
            <a:spAutoFit/>
          </a:bodyPr>
          <a:lstStyle/>
          <a:p>
            <a:r>
              <a:rPr kumimoji="1" lang="ja-JP" altLang="en-US" sz="2400" dirty="0"/>
              <a:t>各階を</a:t>
            </a:r>
            <a:r>
              <a:rPr kumimoji="1" lang="en-US" altLang="ja-JP" sz="2400" dirty="0"/>
              <a:t>1000</a:t>
            </a:r>
            <a:r>
              <a:rPr kumimoji="1" lang="ja-JP" altLang="en-US" sz="2400" dirty="0"/>
              <a:t>㎡と仮定する</a:t>
            </a:r>
          </a:p>
        </p:txBody>
      </p:sp>
    </p:spTree>
    <p:extLst>
      <p:ext uri="{BB962C8B-B14F-4D97-AF65-F5344CB8AC3E}">
        <p14:creationId xmlns:p14="http://schemas.microsoft.com/office/powerpoint/2010/main" val="37705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DE85-8481-493B-9AB9-046563B25F4E}"/>
              </a:ext>
            </a:extLst>
          </p:cNvPr>
          <p:cNvSpPr>
            <a:spLocks noGrp="1"/>
          </p:cNvSpPr>
          <p:nvPr>
            <p:ph type="title"/>
          </p:nvPr>
        </p:nvSpPr>
        <p:spPr>
          <a:solidFill>
            <a:schemeClr val="accent1"/>
          </a:solidFill>
        </p:spPr>
        <p:txBody>
          <a:bodyPr/>
          <a:lstStyle/>
          <a:p>
            <a:r>
              <a:rPr lang="ja-JP" altLang="en-US" dirty="0"/>
              <a:t>補足</a:t>
            </a:r>
            <a:endParaRPr kumimoji="1" lang="ja-JP" altLang="en-US" dirty="0"/>
          </a:p>
        </p:txBody>
      </p:sp>
      <p:pic>
        <p:nvPicPr>
          <p:cNvPr id="5" name="図プレースホルダー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983" b="7983"/>
          <a:stretch>
            <a:fillRect/>
          </a:stretch>
        </p:blipFill>
        <p:spPr/>
      </p:pic>
      <p:sp>
        <p:nvSpPr>
          <p:cNvPr id="6" name="タイトル 1">
            <a:extLst>
              <a:ext uri="{FF2B5EF4-FFF2-40B4-BE49-F238E27FC236}">
                <a16:creationId xmlns:a16="http://schemas.microsoft.com/office/drawing/2014/main" id="{789CDE85-8481-493B-9AB9-046563B25F4E}"/>
              </a:ext>
            </a:extLst>
          </p:cNvPr>
          <p:cNvSpPr txBox="1">
            <a:spLocks/>
          </p:cNvSpPr>
          <p:nvPr/>
        </p:nvSpPr>
        <p:spPr>
          <a:xfrm>
            <a:off x="1" y="5867535"/>
            <a:ext cx="9143999" cy="1003344"/>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200" dirty="0"/>
              <a:t>年間黒字が実現し、</a:t>
            </a:r>
            <a:endParaRPr lang="en-US" altLang="ja-JP" sz="3200" dirty="0"/>
          </a:p>
          <a:p>
            <a:r>
              <a:rPr lang="ja-JP" altLang="en-US" sz="3200" dirty="0"/>
              <a:t>ニーズに合わせたサービスの改善が期待できる</a:t>
            </a:r>
            <a:endParaRPr lang="en-US" altLang="ja-JP" sz="3200" dirty="0"/>
          </a:p>
        </p:txBody>
      </p:sp>
      <p:sp>
        <p:nvSpPr>
          <p:cNvPr id="3" name="テキスト ボックス 2"/>
          <p:cNvSpPr txBox="1"/>
          <p:nvPr/>
        </p:nvSpPr>
        <p:spPr>
          <a:xfrm>
            <a:off x="133726" y="1704677"/>
            <a:ext cx="1102646" cy="584775"/>
          </a:xfrm>
          <a:prstGeom prst="rect">
            <a:avLst/>
          </a:prstGeom>
          <a:noFill/>
        </p:spPr>
        <p:txBody>
          <a:bodyPr wrap="square" rtlCol="0">
            <a:spAutoFit/>
          </a:bodyPr>
          <a:lstStyle/>
          <a:p>
            <a:r>
              <a:rPr kumimoji="1" lang="ja-JP" altLang="en-US" sz="3200" dirty="0"/>
              <a:t>収支</a:t>
            </a:r>
          </a:p>
        </p:txBody>
      </p:sp>
      <p:graphicFrame>
        <p:nvGraphicFramePr>
          <p:cNvPr id="8" name="表 7"/>
          <p:cNvGraphicFramePr>
            <a:graphicFrameLocks noGrp="1"/>
          </p:cNvGraphicFramePr>
          <p:nvPr/>
        </p:nvGraphicFramePr>
        <p:xfrm>
          <a:off x="400280" y="3141774"/>
          <a:ext cx="4068689" cy="2252392"/>
        </p:xfrm>
        <a:graphic>
          <a:graphicData uri="http://schemas.openxmlformats.org/drawingml/2006/table">
            <a:tbl>
              <a:tblPr>
                <a:tableStyleId>{5C22544A-7EE6-4342-B048-85BDC9FD1C3A}</a:tableStyleId>
              </a:tblPr>
              <a:tblGrid>
                <a:gridCol w="2893774">
                  <a:extLst>
                    <a:ext uri="{9D8B030D-6E8A-4147-A177-3AD203B41FA5}">
                      <a16:colId xmlns:a16="http://schemas.microsoft.com/office/drawing/2014/main" val="20000"/>
                    </a:ext>
                  </a:extLst>
                </a:gridCol>
                <a:gridCol w="1174915">
                  <a:extLst>
                    <a:ext uri="{9D8B030D-6E8A-4147-A177-3AD203B41FA5}">
                      <a16:colId xmlns:a16="http://schemas.microsoft.com/office/drawing/2014/main" val="20001"/>
                    </a:ext>
                  </a:extLst>
                </a:gridCol>
              </a:tblGrid>
              <a:tr h="253654">
                <a:tc>
                  <a:txBody>
                    <a:bodyPr/>
                    <a:lstStyle/>
                    <a:p>
                      <a:pPr algn="l" fontAlgn="ctr"/>
                      <a:r>
                        <a:rPr lang="ja-JP" altLang="en-US" sz="2000" u="none" strike="noStrike" dirty="0">
                          <a:effectLst/>
                        </a:rPr>
                        <a:t>特別養護老人ホーム</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rPr>
                        <a:t>　</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0"/>
                  </a:ext>
                </a:extLst>
              </a:tr>
              <a:tr h="375967">
                <a:tc>
                  <a:txBody>
                    <a:bodyPr/>
                    <a:lstStyle/>
                    <a:p>
                      <a:pPr algn="l" fontAlgn="ctr"/>
                      <a:r>
                        <a:rPr lang="ja-JP" altLang="en-US" sz="2000" u="none" strike="noStrike" dirty="0">
                          <a:effectLst/>
                        </a:rPr>
                        <a:t>利用率</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000" u="none" strike="noStrike" dirty="0">
                          <a:effectLst/>
                        </a:rPr>
                        <a:t>95%</a:t>
                      </a:r>
                      <a:endParaRPr lang="en-US" altLang="ja-JP"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1"/>
                  </a:ext>
                </a:extLst>
              </a:tr>
              <a:tr h="253654">
                <a:tc>
                  <a:txBody>
                    <a:bodyPr/>
                    <a:lstStyle/>
                    <a:p>
                      <a:pPr algn="l" fontAlgn="ctr"/>
                      <a:r>
                        <a:rPr lang="ja-JP" altLang="en-US" sz="2000" u="none" strike="noStrike" dirty="0">
                          <a:effectLst/>
                        </a:rPr>
                        <a:t>定員</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ja-JP" sz="2000" u="none" strike="noStrike" dirty="0">
                          <a:effectLst/>
                        </a:rPr>
                        <a:t>60</a:t>
                      </a:r>
                      <a:r>
                        <a:rPr lang="ja-JP" altLang="en-US" sz="2000" u="none" strike="noStrike" dirty="0">
                          <a:effectLst/>
                        </a:rPr>
                        <a:t>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2"/>
                  </a:ext>
                </a:extLst>
              </a:tr>
              <a:tr h="493670">
                <a:tc>
                  <a:txBody>
                    <a:bodyPr/>
                    <a:lstStyle/>
                    <a:p>
                      <a:pPr algn="l" fontAlgn="ctr"/>
                      <a:r>
                        <a:rPr lang="ja-JP" altLang="en-US" sz="2000" u="none" strike="noStrike" dirty="0">
                          <a:effectLst/>
                        </a:rPr>
                        <a:t>利用者</a:t>
                      </a:r>
                      <a:r>
                        <a:rPr lang="en-US" altLang="ja-JP" sz="2000" u="none" strike="noStrike" dirty="0">
                          <a:effectLst/>
                        </a:rPr>
                        <a:t>1</a:t>
                      </a:r>
                      <a:r>
                        <a:rPr lang="ja-JP" altLang="en-US" sz="2000" u="none" strike="noStrike" dirty="0">
                          <a:effectLst/>
                        </a:rPr>
                        <a:t>人</a:t>
                      </a:r>
                      <a:r>
                        <a:rPr lang="en-US" altLang="ja-JP" sz="2000" u="none" strike="noStrike" dirty="0">
                          <a:effectLst/>
                        </a:rPr>
                        <a:t>1</a:t>
                      </a:r>
                      <a:r>
                        <a:rPr lang="ja-JP" altLang="en-US" sz="2000" u="none" strike="noStrike" dirty="0">
                          <a:effectLst/>
                        </a:rPr>
                        <a:t>日当たり</a:t>
                      </a:r>
                      <a:endParaRPr lang="en-US" altLang="ja-JP" sz="2000" u="none" strike="noStrike" dirty="0">
                        <a:effectLst/>
                      </a:endParaRPr>
                    </a:p>
                    <a:p>
                      <a:pPr algn="l" fontAlgn="ctr"/>
                      <a:r>
                        <a:rPr lang="ja-JP" altLang="en-US" sz="2000" u="none" strike="noStrike" dirty="0">
                          <a:effectLst/>
                        </a:rPr>
                        <a:t>サービス活動収益</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ja-JP" sz="2000" u="none" strike="noStrike" dirty="0">
                          <a:effectLst/>
                        </a:rPr>
                        <a:t>11717</a:t>
                      </a:r>
                      <a:r>
                        <a:rPr lang="ja-JP" altLang="en-US" sz="2000" u="none" strike="noStrike" dirty="0">
                          <a:effectLst/>
                        </a:rPr>
                        <a:t>円</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3"/>
                  </a:ext>
                </a:extLst>
              </a:tr>
              <a:tr h="253654">
                <a:tc>
                  <a:txBody>
                    <a:bodyPr/>
                    <a:lstStyle/>
                    <a:p>
                      <a:pPr algn="l" fontAlgn="ctr"/>
                      <a:r>
                        <a:rPr lang="ja-JP" altLang="en-US" sz="2000" u="none" strike="noStrike" dirty="0">
                          <a:effectLst/>
                        </a:rPr>
                        <a:t>従事者</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ja-JP" sz="2000" u="none" strike="noStrike" dirty="0">
                          <a:effectLst/>
                        </a:rPr>
                        <a:t>30</a:t>
                      </a:r>
                      <a:r>
                        <a:rPr lang="ja-JP" altLang="en-US" sz="2000" u="none" strike="noStrike" dirty="0">
                          <a:effectLst/>
                        </a:rPr>
                        <a:t>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4"/>
                  </a:ext>
                </a:extLst>
              </a:tr>
              <a:tr h="259109">
                <a:tc>
                  <a:txBody>
                    <a:bodyPr/>
                    <a:lstStyle/>
                    <a:p>
                      <a:pPr algn="l" fontAlgn="ctr"/>
                      <a:r>
                        <a:rPr lang="ja-JP" altLang="en-US" sz="2000" u="none" strike="noStrike" dirty="0">
                          <a:effectLst/>
                        </a:rPr>
                        <a:t>従事者</a:t>
                      </a:r>
                      <a:r>
                        <a:rPr lang="en-US" altLang="ja-JP" sz="2000" u="none" strike="noStrike" dirty="0">
                          <a:effectLst/>
                        </a:rPr>
                        <a:t>1</a:t>
                      </a:r>
                      <a:r>
                        <a:rPr lang="ja-JP" altLang="en-US" sz="2000" u="none" strike="noStrike" dirty="0">
                          <a:effectLst/>
                        </a:rPr>
                        <a:t>人当たり人件費</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ja-JP" sz="2000" u="none" strike="noStrike" dirty="0">
                          <a:effectLst/>
                        </a:rPr>
                        <a:t>3993</a:t>
                      </a:r>
                      <a:r>
                        <a:rPr lang="ja-JP" altLang="en-US" sz="2000" u="none" strike="noStrike" dirty="0">
                          <a:effectLst/>
                        </a:rPr>
                        <a:t>千円</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12" name="表 11"/>
          <p:cNvGraphicFramePr>
            <a:graphicFrameLocks noGrp="1"/>
          </p:cNvGraphicFramePr>
          <p:nvPr/>
        </p:nvGraphicFramePr>
        <p:xfrm>
          <a:off x="4735523" y="3141772"/>
          <a:ext cx="4034990" cy="2252393"/>
        </p:xfrm>
        <a:graphic>
          <a:graphicData uri="http://schemas.openxmlformats.org/drawingml/2006/table">
            <a:tbl>
              <a:tblPr>
                <a:tableStyleId>{5C22544A-7EE6-4342-B048-85BDC9FD1C3A}</a:tableStyleId>
              </a:tblPr>
              <a:tblGrid>
                <a:gridCol w="2869806">
                  <a:extLst>
                    <a:ext uri="{9D8B030D-6E8A-4147-A177-3AD203B41FA5}">
                      <a16:colId xmlns:a16="http://schemas.microsoft.com/office/drawing/2014/main" val="20000"/>
                    </a:ext>
                  </a:extLst>
                </a:gridCol>
                <a:gridCol w="1165184">
                  <a:extLst>
                    <a:ext uri="{9D8B030D-6E8A-4147-A177-3AD203B41FA5}">
                      <a16:colId xmlns:a16="http://schemas.microsoft.com/office/drawing/2014/main" val="20001"/>
                    </a:ext>
                  </a:extLst>
                </a:gridCol>
              </a:tblGrid>
              <a:tr h="377428">
                <a:tc>
                  <a:txBody>
                    <a:bodyPr/>
                    <a:lstStyle/>
                    <a:p>
                      <a:pPr algn="l" fontAlgn="ctr"/>
                      <a:r>
                        <a:rPr lang="ja-JP" altLang="en-US" sz="2000" u="none" strike="noStrike" dirty="0">
                          <a:effectLst/>
                        </a:rPr>
                        <a:t>デイサービス</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rPr>
                        <a:t>　</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0"/>
                  </a:ext>
                </a:extLst>
              </a:tr>
              <a:tr h="377428">
                <a:tc>
                  <a:txBody>
                    <a:bodyPr/>
                    <a:lstStyle/>
                    <a:p>
                      <a:pPr algn="l" fontAlgn="ctr"/>
                      <a:r>
                        <a:rPr lang="en-US" altLang="zh-CN" sz="2000" u="none" strike="noStrike" dirty="0">
                          <a:effectLst/>
                        </a:rPr>
                        <a:t>1</a:t>
                      </a:r>
                      <a:r>
                        <a:rPr lang="zh-CN" altLang="en-US" sz="2000" u="none" strike="noStrike" dirty="0">
                          <a:effectLst/>
                        </a:rPr>
                        <a:t>日平均利用者数</a:t>
                      </a:r>
                      <a:endParaRPr lang="zh-CN"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ja-JP" sz="2000" u="none" strike="noStrike" dirty="0">
                          <a:effectLst/>
                        </a:rPr>
                        <a:t>22</a:t>
                      </a:r>
                      <a:r>
                        <a:rPr lang="ja-JP" altLang="en-US" sz="2000" u="none" strike="noStrike" dirty="0">
                          <a:effectLst/>
                        </a:rPr>
                        <a:t>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1"/>
                  </a:ext>
                </a:extLst>
              </a:tr>
              <a:tr h="734564">
                <a:tc>
                  <a:txBody>
                    <a:bodyPr/>
                    <a:lstStyle/>
                    <a:p>
                      <a:pPr algn="l" fontAlgn="ctr"/>
                      <a:r>
                        <a:rPr lang="ja-JP" altLang="en-US" sz="2000" u="none" strike="noStrike" dirty="0">
                          <a:effectLst/>
                        </a:rPr>
                        <a:t>利用者</a:t>
                      </a:r>
                      <a:r>
                        <a:rPr lang="en-US" altLang="ja-JP" sz="2000" u="none" strike="noStrike" dirty="0">
                          <a:effectLst/>
                        </a:rPr>
                        <a:t>1</a:t>
                      </a:r>
                      <a:r>
                        <a:rPr lang="ja-JP" altLang="en-US" sz="2000" u="none" strike="noStrike" dirty="0">
                          <a:effectLst/>
                        </a:rPr>
                        <a:t>人</a:t>
                      </a:r>
                      <a:r>
                        <a:rPr lang="en-US" altLang="ja-JP" sz="2000" u="none" strike="noStrike" dirty="0">
                          <a:effectLst/>
                        </a:rPr>
                        <a:t>1</a:t>
                      </a:r>
                      <a:r>
                        <a:rPr lang="ja-JP" altLang="en-US" sz="2000" u="none" strike="noStrike" dirty="0">
                          <a:effectLst/>
                        </a:rPr>
                        <a:t>日当たり</a:t>
                      </a:r>
                      <a:endParaRPr lang="en-US" altLang="ja-JP" sz="2000" u="none" strike="noStrike" dirty="0">
                        <a:effectLst/>
                      </a:endParaRPr>
                    </a:p>
                    <a:p>
                      <a:pPr algn="l" fontAlgn="ctr"/>
                      <a:r>
                        <a:rPr lang="ja-JP" altLang="en-US" sz="2000" u="none" strike="noStrike" dirty="0">
                          <a:effectLst/>
                        </a:rPr>
                        <a:t>サービス活動収益</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ja-JP" sz="2000" u="none" strike="noStrike" dirty="0">
                          <a:effectLst/>
                        </a:rPr>
                        <a:t>9764</a:t>
                      </a:r>
                      <a:r>
                        <a:rPr lang="ja-JP" altLang="en-US" sz="2000" u="none" strike="noStrike" dirty="0">
                          <a:effectLst/>
                        </a:rPr>
                        <a:t>円</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2"/>
                  </a:ext>
                </a:extLst>
              </a:tr>
              <a:tr h="377428">
                <a:tc>
                  <a:txBody>
                    <a:bodyPr/>
                    <a:lstStyle/>
                    <a:p>
                      <a:pPr algn="l" fontAlgn="ctr"/>
                      <a:r>
                        <a:rPr lang="ja-JP" altLang="en-US" sz="2000" u="none" strike="noStrike" dirty="0">
                          <a:effectLst/>
                        </a:rPr>
                        <a:t>従事者</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ja-JP" sz="2000" u="none" strike="noStrike" dirty="0">
                          <a:effectLst/>
                        </a:rPr>
                        <a:t>10</a:t>
                      </a:r>
                      <a:r>
                        <a:rPr lang="ja-JP" altLang="en-US" sz="2000" u="none" strike="noStrike" dirty="0">
                          <a:effectLst/>
                        </a:rPr>
                        <a:t>人</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3"/>
                  </a:ext>
                </a:extLst>
              </a:tr>
              <a:tr h="385545">
                <a:tc>
                  <a:txBody>
                    <a:bodyPr/>
                    <a:lstStyle/>
                    <a:p>
                      <a:pPr algn="l" fontAlgn="ctr"/>
                      <a:r>
                        <a:rPr lang="ja-JP" altLang="en-US" sz="2000" u="none" strike="noStrike" dirty="0">
                          <a:effectLst/>
                        </a:rPr>
                        <a:t>従事者</a:t>
                      </a:r>
                      <a:r>
                        <a:rPr lang="en-US" altLang="ja-JP" sz="2000" u="none" strike="noStrike" dirty="0">
                          <a:effectLst/>
                        </a:rPr>
                        <a:t>1</a:t>
                      </a:r>
                      <a:r>
                        <a:rPr lang="ja-JP" altLang="en-US" sz="2000" u="none" strike="noStrike" dirty="0">
                          <a:effectLst/>
                        </a:rPr>
                        <a:t>人当たり人件費</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ja-JP" sz="2000" u="none" strike="noStrike" dirty="0">
                          <a:effectLst/>
                        </a:rPr>
                        <a:t>2846</a:t>
                      </a:r>
                      <a:r>
                        <a:rPr lang="ja-JP" altLang="en-US" sz="2000" u="none" strike="noStrike" dirty="0">
                          <a:effectLst/>
                        </a:rPr>
                        <a:t>千円</a:t>
                      </a:r>
                      <a:endParaRPr lang="ja-JP" alt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4"/>
                  </a:ext>
                </a:extLst>
              </a:tr>
            </a:tbl>
          </a:graphicData>
        </a:graphic>
      </p:graphicFrame>
      <p:sp>
        <p:nvSpPr>
          <p:cNvPr id="13" name="テキスト ボックス 12"/>
          <p:cNvSpPr txBox="1"/>
          <p:nvPr/>
        </p:nvSpPr>
        <p:spPr>
          <a:xfrm>
            <a:off x="400280" y="2265782"/>
            <a:ext cx="7753081" cy="830997"/>
          </a:xfrm>
          <a:prstGeom prst="rect">
            <a:avLst/>
          </a:prstGeom>
          <a:noFill/>
        </p:spPr>
        <p:txBody>
          <a:bodyPr wrap="square" rtlCol="0">
            <a:spAutoFit/>
          </a:bodyPr>
          <a:lstStyle/>
          <a:p>
            <a:r>
              <a:rPr kumimoji="1" lang="ja-JP" altLang="en-US" sz="2400" dirty="0"/>
              <a:t>福祉医療法人の調査を参考に以下のように利用状況を設定した</a:t>
            </a:r>
          </a:p>
        </p:txBody>
      </p:sp>
    </p:spTree>
    <p:extLst>
      <p:ext uri="{BB962C8B-B14F-4D97-AF65-F5344CB8AC3E}">
        <p14:creationId xmlns:p14="http://schemas.microsoft.com/office/powerpoint/2010/main" val="1252412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DE85-8481-493B-9AB9-046563B25F4E}"/>
              </a:ext>
            </a:extLst>
          </p:cNvPr>
          <p:cNvSpPr>
            <a:spLocks noGrp="1"/>
          </p:cNvSpPr>
          <p:nvPr>
            <p:ph type="title"/>
          </p:nvPr>
        </p:nvSpPr>
        <p:spPr>
          <a:solidFill>
            <a:schemeClr val="accent1"/>
          </a:solidFill>
        </p:spPr>
        <p:txBody>
          <a:bodyPr/>
          <a:lstStyle/>
          <a:p>
            <a:r>
              <a:rPr lang="ja-JP" altLang="en-US" dirty="0"/>
              <a:t>補足</a:t>
            </a:r>
            <a:endParaRPr kumimoji="1" lang="ja-JP" altLang="en-US" dirty="0"/>
          </a:p>
        </p:txBody>
      </p:sp>
      <p:pic>
        <p:nvPicPr>
          <p:cNvPr id="5" name="図プレースホルダー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983" b="7983"/>
          <a:stretch>
            <a:fillRect/>
          </a:stretch>
        </p:blipFill>
        <p:spPr/>
      </p:pic>
      <p:sp>
        <p:nvSpPr>
          <p:cNvPr id="3" name="テキスト ボックス 2"/>
          <p:cNvSpPr txBox="1"/>
          <p:nvPr/>
        </p:nvSpPr>
        <p:spPr>
          <a:xfrm>
            <a:off x="133726" y="1436752"/>
            <a:ext cx="1102646" cy="584775"/>
          </a:xfrm>
          <a:prstGeom prst="rect">
            <a:avLst/>
          </a:prstGeom>
          <a:noFill/>
        </p:spPr>
        <p:txBody>
          <a:bodyPr wrap="square" rtlCol="0">
            <a:spAutoFit/>
          </a:bodyPr>
          <a:lstStyle/>
          <a:p>
            <a:r>
              <a:rPr kumimoji="1" lang="ja-JP" altLang="en-US" sz="3200" dirty="0"/>
              <a:t>収支</a:t>
            </a:r>
          </a:p>
        </p:txBody>
      </p:sp>
      <p:sp>
        <p:nvSpPr>
          <p:cNvPr id="4" name="テキスト ボックス 3"/>
          <p:cNvSpPr txBox="1"/>
          <p:nvPr/>
        </p:nvSpPr>
        <p:spPr>
          <a:xfrm>
            <a:off x="35849" y="1968327"/>
            <a:ext cx="4721609" cy="2031325"/>
          </a:xfrm>
          <a:prstGeom prst="rect">
            <a:avLst/>
          </a:prstGeom>
          <a:noFill/>
        </p:spPr>
        <p:txBody>
          <a:bodyPr wrap="square" rtlCol="0">
            <a:spAutoFit/>
          </a:bodyPr>
          <a:lstStyle/>
          <a:p>
            <a:r>
              <a:rPr kumimoji="1" lang="ja-JP" altLang="en-US" sz="2100" dirty="0"/>
              <a:t>特別養護老人ホーム</a:t>
            </a:r>
            <a:endParaRPr kumimoji="1" lang="en-US" altLang="ja-JP" sz="2100" dirty="0"/>
          </a:p>
          <a:p>
            <a:r>
              <a:rPr kumimoji="1" lang="ja-JP" altLang="en-US" sz="2100" dirty="0"/>
              <a:t>収入：年間収益　　　</a:t>
            </a:r>
            <a:r>
              <a:rPr kumimoji="1" lang="en-US" altLang="ja-JP" sz="2100" dirty="0"/>
              <a:t>208375128</a:t>
            </a:r>
            <a:r>
              <a:rPr kumimoji="1" lang="ja-JP" altLang="en-US" sz="2100" dirty="0"/>
              <a:t>円</a:t>
            </a:r>
            <a:endParaRPr kumimoji="1" lang="en-US" altLang="ja-JP" sz="2100" dirty="0"/>
          </a:p>
          <a:p>
            <a:r>
              <a:rPr kumimoji="1" lang="ja-JP" altLang="en-US" sz="2100" dirty="0"/>
              <a:t>支出：年間人件費　　</a:t>
            </a:r>
            <a:r>
              <a:rPr kumimoji="1" lang="en-US" altLang="ja-JP" sz="2100" dirty="0"/>
              <a:t>119790000</a:t>
            </a:r>
            <a:r>
              <a:rPr kumimoji="1" lang="ja-JP" altLang="en-US" sz="2100" dirty="0"/>
              <a:t>円</a:t>
            </a:r>
            <a:endParaRPr kumimoji="1" lang="en-US" altLang="ja-JP" sz="2100" dirty="0"/>
          </a:p>
          <a:p>
            <a:r>
              <a:rPr kumimoji="1" lang="ja-JP" altLang="en-US" sz="2100" dirty="0"/>
              <a:t>　　　経費　　　　　  </a:t>
            </a:r>
            <a:r>
              <a:rPr kumimoji="1" lang="en-US" altLang="ja-JP" sz="2100" dirty="0"/>
              <a:t>59895000</a:t>
            </a:r>
            <a:r>
              <a:rPr kumimoji="1" lang="ja-JP" altLang="en-US" sz="2100" dirty="0"/>
              <a:t>円</a:t>
            </a:r>
            <a:endParaRPr kumimoji="1" lang="en-US" altLang="ja-JP" sz="2100" dirty="0"/>
          </a:p>
          <a:p>
            <a:endParaRPr kumimoji="1" lang="en-US" altLang="ja-JP" sz="2100" dirty="0"/>
          </a:p>
          <a:p>
            <a:r>
              <a:rPr kumimoji="1" lang="ja-JP" altLang="en-US" sz="2100" dirty="0"/>
              <a:t>収支　　　　　　　　  </a:t>
            </a:r>
            <a:r>
              <a:rPr kumimoji="1" lang="en-US" altLang="ja-JP" sz="2100" dirty="0"/>
              <a:t>28690128</a:t>
            </a:r>
            <a:r>
              <a:rPr kumimoji="1" lang="ja-JP" altLang="en-US" sz="2100" dirty="0"/>
              <a:t>円</a:t>
            </a:r>
          </a:p>
        </p:txBody>
      </p:sp>
      <p:cxnSp>
        <p:nvCxnSpPr>
          <p:cNvPr id="9" name="直線コネクタ 8"/>
          <p:cNvCxnSpPr/>
          <p:nvPr/>
        </p:nvCxnSpPr>
        <p:spPr>
          <a:xfrm flipV="1">
            <a:off x="35849" y="3476273"/>
            <a:ext cx="4386540" cy="23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628669" y="1968327"/>
            <a:ext cx="4721609" cy="2031325"/>
          </a:xfrm>
          <a:prstGeom prst="rect">
            <a:avLst/>
          </a:prstGeom>
          <a:noFill/>
        </p:spPr>
        <p:txBody>
          <a:bodyPr wrap="square" rtlCol="0">
            <a:spAutoFit/>
          </a:bodyPr>
          <a:lstStyle/>
          <a:p>
            <a:r>
              <a:rPr kumimoji="1" lang="ja-JP" altLang="en-US" sz="2100" dirty="0"/>
              <a:t>デイサービスセンター</a:t>
            </a:r>
            <a:endParaRPr kumimoji="1" lang="en-US" altLang="ja-JP" sz="2100" dirty="0"/>
          </a:p>
          <a:p>
            <a:r>
              <a:rPr kumimoji="1" lang="ja-JP" altLang="en-US" sz="2100" dirty="0"/>
              <a:t>収入：年間収益　　　  </a:t>
            </a:r>
            <a:r>
              <a:rPr kumimoji="1" lang="en-US" altLang="ja-JP" sz="2100" dirty="0"/>
              <a:t>67020096</a:t>
            </a:r>
            <a:r>
              <a:rPr kumimoji="1" lang="ja-JP" altLang="en-US" sz="2100" dirty="0"/>
              <a:t>円</a:t>
            </a:r>
            <a:endParaRPr kumimoji="1" lang="en-US" altLang="ja-JP" sz="2100" dirty="0"/>
          </a:p>
          <a:p>
            <a:r>
              <a:rPr kumimoji="1" lang="ja-JP" altLang="en-US" sz="2100" dirty="0"/>
              <a:t>支出：年間人件費　　  </a:t>
            </a:r>
            <a:r>
              <a:rPr kumimoji="1" lang="en-US" altLang="ja-JP" sz="2100" dirty="0"/>
              <a:t>28460000</a:t>
            </a:r>
            <a:r>
              <a:rPr kumimoji="1" lang="ja-JP" altLang="en-US" sz="2100" dirty="0"/>
              <a:t>円</a:t>
            </a:r>
            <a:endParaRPr kumimoji="1" lang="en-US" altLang="ja-JP" sz="2100" dirty="0"/>
          </a:p>
          <a:p>
            <a:r>
              <a:rPr kumimoji="1" lang="ja-JP" altLang="en-US" sz="2100" dirty="0"/>
              <a:t>　　　経費　　　　　  </a:t>
            </a:r>
            <a:r>
              <a:rPr kumimoji="1" lang="en-US" altLang="ja-JP" sz="2100" dirty="0"/>
              <a:t>14230000</a:t>
            </a:r>
            <a:r>
              <a:rPr kumimoji="1" lang="ja-JP" altLang="en-US" sz="2100" dirty="0"/>
              <a:t>円</a:t>
            </a:r>
            <a:endParaRPr kumimoji="1" lang="en-US" altLang="ja-JP" sz="2100" dirty="0"/>
          </a:p>
          <a:p>
            <a:endParaRPr kumimoji="1" lang="en-US" altLang="ja-JP" sz="2100" dirty="0"/>
          </a:p>
          <a:p>
            <a:r>
              <a:rPr kumimoji="1" lang="ja-JP" altLang="en-US" sz="2100" dirty="0"/>
              <a:t>収支　　　　　　　　  </a:t>
            </a:r>
            <a:r>
              <a:rPr kumimoji="1" lang="en-US" altLang="ja-JP" sz="2100" dirty="0"/>
              <a:t>24330096</a:t>
            </a:r>
            <a:r>
              <a:rPr kumimoji="1" lang="ja-JP" altLang="en-US" sz="2100" dirty="0"/>
              <a:t>円</a:t>
            </a:r>
          </a:p>
        </p:txBody>
      </p:sp>
      <p:cxnSp>
        <p:nvCxnSpPr>
          <p:cNvPr id="14" name="直線コネクタ 13"/>
          <p:cNvCxnSpPr/>
          <p:nvPr/>
        </p:nvCxnSpPr>
        <p:spPr>
          <a:xfrm flipV="1">
            <a:off x="4628669" y="3458496"/>
            <a:ext cx="4386540" cy="23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35849" y="1968327"/>
            <a:ext cx="4386540" cy="212715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628669" y="1968327"/>
            <a:ext cx="4386540" cy="212715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タイトル 1">
            <a:extLst>
              <a:ext uri="{FF2B5EF4-FFF2-40B4-BE49-F238E27FC236}">
                <a16:creationId xmlns:a16="http://schemas.microsoft.com/office/drawing/2014/main" id="{789CDE85-8481-493B-9AB9-046563B25F4E}"/>
              </a:ext>
            </a:extLst>
          </p:cNvPr>
          <p:cNvSpPr txBox="1">
            <a:spLocks/>
          </p:cNvSpPr>
          <p:nvPr/>
        </p:nvSpPr>
        <p:spPr>
          <a:xfrm>
            <a:off x="1" y="5854656"/>
            <a:ext cx="9143999" cy="1003344"/>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200" dirty="0"/>
              <a:t>改修費は約</a:t>
            </a:r>
            <a:r>
              <a:rPr lang="en-US" altLang="ja-JP" sz="3200" dirty="0"/>
              <a:t>3</a:t>
            </a:r>
            <a:r>
              <a:rPr lang="ja-JP" altLang="en-US" sz="3200" dirty="0"/>
              <a:t>年で回収できる</a:t>
            </a:r>
            <a:endParaRPr lang="en-US" altLang="ja-JP" sz="3200" dirty="0"/>
          </a:p>
        </p:txBody>
      </p:sp>
      <p:sp>
        <p:nvSpPr>
          <p:cNvPr id="20" name="下矢印 19"/>
          <p:cNvSpPr/>
          <p:nvPr/>
        </p:nvSpPr>
        <p:spPr>
          <a:xfrm>
            <a:off x="4211392" y="4376663"/>
            <a:ext cx="850005" cy="1382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179649" y="4695332"/>
            <a:ext cx="6784697" cy="461665"/>
          </a:xfrm>
          <a:prstGeom prst="rect">
            <a:avLst/>
          </a:prstGeom>
          <a:solidFill>
            <a:schemeClr val="bg1"/>
          </a:solidFill>
        </p:spPr>
        <p:txBody>
          <a:bodyPr wrap="square" rtlCol="0">
            <a:spAutoFit/>
          </a:bodyPr>
          <a:lstStyle/>
          <a:p>
            <a:r>
              <a:rPr kumimoji="1" lang="ja-JP" altLang="en-US" sz="2400" dirty="0"/>
              <a:t>合わせて、年間</a:t>
            </a:r>
            <a:r>
              <a:rPr kumimoji="1" lang="en-US" altLang="ja-JP" sz="2400" dirty="0"/>
              <a:t>53020224</a:t>
            </a:r>
            <a:r>
              <a:rPr kumimoji="1" lang="ja-JP" altLang="en-US" sz="2400" dirty="0"/>
              <a:t>円の利益が得られる</a:t>
            </a:r>
          </a:p>
        </p:txBody>
      </p:sp>
    </p:spTree>
    <p:extLst>
      <p:ext uri="{BB962C8B-B14F-4D97-AF65-F5344CB8AC3E}">
        <p14:creationId xmlns:p14="http://schemas.microsoft.com/office/powerpoint/2010/main" val="24061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DE85-8481-493B-9AB9-046563B25F4E}"/>
              </a:ext>
            </a:extLst>
          </p:cNvPr>
          <p:cNvSpPr>
            <a:spLocks noGrp="1"/>
          </p:cNvSpPr>
          <p:nvPr>
            <p:ph type="title"/>
          </p:nvPr>
        </p:nvSpPr>
        <p:spPr>
          <a:solidFill>
            <a:schemeClr val="accent1"/>
          </a:solidFill>
        </p:spPr>
        <p:txBody>
          <a:bodyPr/>
          <a:lstStyle/>
          <a:p>
            <a:r>
              <a:rPr lang="ja-JP" altLang="en-US" dirty="0"/>
              <a:t>施策</a:t>
            </a:r>
            <a:endParaRPr kumimoji="1" lang="ja-JP" altLang="en-US" dirty="0"/>
          </a:p>
        </p:txBody>
      </p:sp>
      <p:pic>
        <p:nvPicPr>
          <p:cNvPr id="5" name="図プレースホルダー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983" b="7983"/>
          <a:stretch>
            <a:fillRect/>
          </a:stretch>
        </p:blipFill>
        <p:spPr/>
      </p:pic>
      <p:sp>
        <p:nvSpPr>
          <p:cNvPr id="6" name="タイトル 1">
            <a:extLst>
              <a:ext uri="{FF2B5EF4-FFF2-40B4-BE49-F238E27FC236}">
                <a16:creationId xmlns:a16="http://schemas.microsoft.com/office/drawing/2014/main" id="{789CDE85-8481-493B-9AB9-046563B25F4E}"/>
              </a:ext>
            </a:extLst>
          </p:cNvPr>
          <p:cNvSpPr txBox="1">
            <a:spLocks/>
          </p:cNvSpPr>
          <p:nvPr/>
        </p:nvSpPr>
        <p:spPr>
          <a:xfrm>
            <a:off x="1" y="5854656"/>
            <a:ext cx="9143999" cy="1003344"/>
          </a:xfrm>
          <a:prstGeom prst="rect">
            <a:avLst/>
          </a:prstGeom>
          <a:solidFill>
            <a:schemeClr val="accent1"/>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endParaRPr lang="en-US" altLang="ja-JP" sz="3200" dirty="0"/>
          </a:p>
        </p:txBody>
      </p:sp>
      <p:sp>
        <p:nvSpPr>
          <p:cNvPr id="15" name="角丸四角形 14"/>
          <p:cNvSpPr/>
          <p:nvPr/>
        </p:nvSpPr>
        <p:spPr>
          <a:xfrm>
            <a:off x="5542191" y="1468560"/>
            <a:ext cx="3021495" cy="8011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542191" y="1453615"/>
            <a:ext cx="3062698" cy="830997"/>
          </a:xfrm>
          <a:prstGeom prst="rect">
            <a:avLst/>
          </a:prstGeom>
          <a:noFill/>
        </p:spPr>
        <p:txBody>
          <a:bodyPr wrap="square" rtlCol="0">
            <a:spAutoFit/>
          </a:bodyPr>
          <a:lstStyle/>
          <a:p>
            <a:r>
              <a:rPr kumimoji="1" lang="ja-JP" altLang="en-US" sz="2400" b="1" dirty="0">
                <a:solidFill>
                  <a:schemeClr val="bg1"/>
                </a:solidFill>
              </a:rPr>
              <a:t>速度</a:t>
            </a:r>
            <a:r>
              <a:rPr kumimoji="1" lang="en-US" altLang="ja-JP" sz="2400" b="1" dirty="0">
                <a:solidFill>
                  <a:schemeClr val="bg1"/>
                </a:solidFill>
              </a:rPr>
              <a:t>80</a:t>
            </a:r>
            <a:r>
              <a:rPr kumimoji="1" lang="ja-JP" altLang="en-US" sz="2400" b="1" dirty="0">
                <a:solidFill>
                  <a:schemeClr val="bg1"/>
                </a:solidFill>
              </a:rPr>
              <a:t>㎞</a:t>
            </a:r>
            <a:r>
              <a:rPr kumimoji="1" lang="en-US" altLang="ja-JP" sz="2400" b="1" dirty="0">
                <a:solidFill>
                  <a:schemeClr val="bg1"/>
                </a:solidFill>
              </a:rPr>
              <a:t>/h</a:t>
            </a:r>
            <a:r>
              <a:rPr kumimoji="1" lang="ja-JP" altLang="en-US" sz="2400" b="1" dirty="0">
                <a:solidFill>
                  <a:schemeClr val="bg1"/>
                </a:solidFill>
              </a:rPr>
              <a:t>の場合の</a:t>
            </a:r>
            <a:endParaRPr kumimoji="1" lang="en-US" altLang="ja-JP" sz="2400" b="1" dirty="0">
              <a:solidFill>
                <a:schemeClr val="bg1"/>
              </a:solidFill>
            </a:endParaRPr>
          </a:p>
          <a:p>
            <a:r>
              <a:rPr kumimoji="1" lang="ja-JP" altLang="en-US" sz="2400" b="1" dirty="0">
                <a:solidFill>
                  <a:schemeClr val="bg1"/>
                </a:solidFill>
              </a:rPr>
              <a:t>消防車両到達圏</a:t>
            </a:r>
          </a:p>
        </p:txBody>
      </p:sp>
      <p:sp>
        <p:nvSpPr>
          <p:cNvPr id="24" name="角丸四角形 23"/>
          <p:cNvSpPr/>
          <p:nvPr/>
        </p:nvSpPr>
        <p:spPr>
          <a:xfrm>
            <a:off x="667910" y="1536574"/>
            <a:ext cx="3021495" cy="8011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641872" y="1533138"/>
            <a:ext cx="3062698" cy="830997"/>
          </a:xfrm>
          <a:prstGeom prst="rect">
            <a:avLst/>
          </a:prstGeom>
          <a:noFill/>
        </p:spPr>
        <p:txBody>
          <a:bodyPr wrap="square" rtlCol="0">
            <a:spAutoFit/>
          </a:bodyPr>
          <a:lstStyle/>
          <a:p>
            <a:r>
              <a:rPr kumimoji="1" lang="ja-JP" altLang="en-US" sz="2400" b="1" dirty="0">
                <a:solidFill>
                  <a:schemeClr val="bg1"/>
                </a:solidFill>
              </a:rPr>
              <a:t>速度</a:t>
            </a:r>
            <a:r>
              <a:rPr kumimoji="1" lang="en-US" altLang="ja-JP" sz="2400" b="1" dirty="0">
                <a:solidFill>
                  <a:schemeClr val="bg1"/>
                </a:solidFill>
              </a:rPr>
              <a:t>50</a:t>
            </a:r>
            <a:r>
              <a:rPr kumimoji="1" lang="ja-JP" altLang="en-US" sz="2400" b="1" dirty="0">
                <a:solidFill>
                  <a:schemeClr val="bg1"/>
                </a:solidFill>
              </a:rPr>
              <a:t>㎞</a:t>
            </a:r>
            <a:r>
              <a:rPr kumimoji="1" lang="en-US" altLang="ja-JP" sz="2400" b="1" dirty="0">
                <a:solidFill>
                  <a:schemeClr val="bg1"/>
                </a:solidFill>
              </a:rPr>
              <a:t>/h</a:t>
            </a:r>
            <a:r>
              <a:rPr kumimoji="1" lang="ja-JP" altLang="en-US" sz="2400" b="1" dirty="0">
                <a:solidFill>
                  <a:schemeClr val="bg1"/>
                </a:solidFill>
              </a:rPr>
              <a:t>の場合の</a:t>
            </a:r>
            <a:endParaRPr kumimoji="1" lang="en-US" altLang="ja-JP" sz="2400" b="1" dirty="0">
              <a:solidFill>
                <a:schemeClr val="bg1"/>
              </a:solidFill>
            </a:endParaRPr>
          </a:p>
          <a:p>
            <a:r>
              <a:rPr kumimoji="1" lang="ja-JP" altLang="en-US" sz="2400" b="1" dirty="0">
                <a:solidFill>
                  <a:schemeClr val="bg1"/>
                </a:solidFill>
              </a:rPr>
              <a:t>消防車両到達圏</a:t>
            </a:r>
          </a:p>
        </p:txBody>
      </p:sp>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9016" t="18732" r="12444" b="33223"/>
          <a:stretch/>
        </p:blipFill>
        <p:spPr>
          <a:xfrm>
            <a:off x="347623" y="2391690"/>
            <a:ext cx="3808741" cy="3294863"/>
          </a:xfrm>
          <a:prstGeom prst="rect">
            <a:avLst/>
          </a:prstGeom>
        </p:spPr>
      </p:pic>
      <p:pic>
        <p:nvPicPr>
          <p:cNvPr id="9" name="図 8"/>
          <p:cNvPicPr>
            <a:picLocks noChangeAspect="1"/>
          </p:cNvPicPr>
          <p:nvPr/>
        </p:nvPicPr>
        <p:blipFill rotWithShape="1">
          <a:blip r:embed="rId5" cstate="print">
            <a:extLst>
              <a:ext uri="{28A0092B-C50C-407E-A947-70E740481C1C}">
                <a14:useLocalDpi xmlns:a14="http://schemas.microsoft.com/office/drawing/2010/main" val="0"/>
              </a:ext>
            </a:extLst>
          </a:blip>
          <a:srcRect l="18210" t="34380" r="18833" b="27163"/>
          <a:stretch/>
        </p:blipFill>
        <p:spPr>
          <a:xfrm>
            <a:off x="4904508" y="2408425"/>
            <a:ext cx="3846009" cy="3322418"/>
          </a:xfrm>
          <a:prstGeom prst="rect">
            <a:avLst/>
          </a:prstGeom>
        </p:spPr>
      </p:pic>
    </p:spTree>
    <p:extLst>
      <p:ext uri="{BB962C8B-B14F-4D97-AF65-F5344CB8AC3E}">
        <p14:creationId xmlns:p14="http://schemas.microsoft.com/office/powerpoint/2010/main" val="93978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DE85-8481-493B-9AB9-046563B25F4E}"/>
              </a:ext>
            </a:extLst>
          </p:cNvPr>
          <p:cNvSpPr>
            <a:spLocks noGrp="1"/>
          </p:cNvSpPr>
          <p:nvPr>
            <p:ph type="title"/>
          </p:nvPr>
        </p:nvSpPr>
        <p:spPr/>
        <p:txBody>
          <a:bodyPr>
            <a:normAutofit/>
          </a:bodyPr>
          <a:lstStyle/>
          <a:p>
            <a:r>
              <a:rPr lang="ja-JP" altLang="en-US">
                <a:solidFill>
                  <a:prstClr val="white"/>
                </a:solidFill>
                <a:ea typeface="游ゴシック" panose="020B0400000000000000" pitchFamily="50" charset="-128"/>
              </a:rPr>
              <a:t>北部</a:t>
            </a:r>
            <a:r>
              <a:rPr lang="ja-JP" altLang="en-US" dirty="0">
                <a:solidFill>
                  <a:prstClr val="white"/>
                </a:solidFill>
                <a:ea typeface="游ゴシック" panose="020B0400000000000000" pitchFamily="50" charset="-128"/>
              </a:rPr>
              <a:t>　</a:t>
            </a:r>
            <a:r>
              <a:rPr lang="ja-JP" altLang="en-US">
                <a:solidFill>
                  <a:prstClr val="white"/>
                </a:solidFill>
                <a:ea typeface="游ゴシック" panose="020B0400000000000000" pitchFamily="50" charset="-128"/>
              </a:rPr>
              <a:t>工業地域</a:t>
            </a:r>
            <a:endParaRPr kumimoji="1" lang="ja-JP" altLang="en-US"/>
          </a:p>
        </p:txBody>
      </p:sp>
      <p:graphicFrame>
        <p:nvGraphicFramePr>
          <p:cNvPr id="9" name="グラフ 8">
            <a:extLst>
              <a:ext uri="{FF2B5EF4-FFF2-40B4-BE49-F238E27FC236}">
                <a16:creationId xmlns:a16="http://schemas.microsoft.com/office/drawing/2014/main" id="{C24CE559-AD57-5C42-987C-7E2FA9C2F6E3}"/>
              </a:ext>
            </a:extLst>
          </p:cNvPr>
          <p:cNvGraphicFramePr>
            <a:graphicFrameLocks/>
          </p:cNvGraphicFramePr>
          <p:nvPr/>
        </p:nvGraphicFramePr>
        <p:xfrm>
          <a:off x="125136" y="1560954"/>
          <a:ext cx="4446862" cy="3736092"/>
        </p:xfrm>
        <a:graphic>
          <a:graphicData uri="http://schemas.openxmlformats.org/drawingml/2006/chart">
            <c:chart xmlns:c="http://schemas.openxmlformats.org/drawingml/2006/chart" xmlns:r="http://schemas.openxmlformats.org/officeDocument/2006/relationships" r:id="rId2"/>
          </a:graphicData>
        </a:graphic>
      </p:graphicFrame>
      <p:sp>
        <p:nvSpPr>
          <p:cNvPr id="10" name="正方形/長方形 9">
            <a:extLst>
              <a:ext uri="{FF2B5EF4-FFF2-40B4-BE49-F238E27FC236}">
                <a16:creationId xmlns:a16="http://schemas.microsoft.com/office/drawing/2014/main" id="{C5C68186-23A1-6F49-BA1C-3D1905982C81}"/>
              </a:ext>
            </a:extLst>
          </p:cNvPr>
          <p:cNvSpPr/>
          <p:nvPr/>
        </p:nvSpPr>
        <p:spPr>
          <a:xfrm>
            <a:off x="4797904" y="2384197"/>
            <a:ext cx="4572000" cy="1200329"/>
          </a:xfrm>
          <a:prstGeom prst="rect">
            <a:avLst/>
          </a:prstGeom>
        </p:spPr>
        <p:txBody>
          <a:bodyPr>
            <a:spAutoFit/>
          </a:bodyPr>
          <a:lstStyle/>
          <a:p>
            <a:r>
              <a:rPr kumimoji="1" lang="ja-JP" altLang="en-US" sz="2400"/>
              <a:t>・北部は工業系の土地利用</a:t>
            </a:r>
            <a:endParaRPr kumimoji="1" lang="en-US" altLang="ja-JP" sz="2400" dirty="0"/>
          </a:p>
          <a:p>
            <a:r>
              <a:rPr lang="ja-JP" altLang="en-US" sz="2400"/>
              <a:t>・神立駅周辺に大工場や</a:t>
            </a:r>
            <a:endParaRPr lang="en-US" altLang="ja-JP" sz="2400" dirty="0"/>
          </a:p>
          <a:p>
            <a:r>
              <a:rPr lang="ja-JP" altLang="en-US" sz="2400"/>
              <a:t>　工業団地が立地</a:t>
            </a:r>
            <a:endParaRPr kumimoji="1" lang="ja-JP" altLang="en-US" sz="2400" dirty="0"/>
          </a:p>
        </p:txBody>
      </p:sp>
      <p:sp>
        <p:nvSpPr>
          <p:cNvPr id="11" name="正方形/長方形 10">
            <a:extLst>
              <a:ext uri="{FF2B5EF4-FFF2-40B4-BE49-F238E27FC236}">
                <a16:creationId xmlns:a16="http://schemas.microsoft.com/office/drawing/2014/main" id="{ACA1C640-FDE8-564B-83B0-E7CBB7D3E34E}"/>
              </a:ext>
            </a:extLst>
          </p:cNvPr>
          <p:cNvSpPr/>
          <p:nvPr/>
        </p:nvSpPr>
        <p:spPr>
          <a:xfrm>
            <a:off x="4571997" y="4407768"/>
            <a:ext cx="5023814" cy="692497"/>
          </a:xfrm>
          <a:prstGeom prst="rect">
            <a:avLst/>
          </a:prstGeom>
        </p:spPr>
        <p:txBody>
          <a:bodyPr wrap="square">
            <a:spAutoFit/>
          </a:bodyPr>
          <a:lstStyle/>
          <a:p>
            <a:r>
              <a:rPr lang="ja-JP" altLang="en-US" sz="2400" b="1" u="sng"/>
              <a:t>土浦市製造品出荷額は</a:t>
            </a:r>
            <a:r>
              <a:rPr lang="ja-JP" altLang="en-US" sz="2400" b="1" u="sng" dirty="0"/>
              <a:t>県内</a:t>
            </a:r>
            <a:r>
              <a:rPr lang="en-US" altLang="ja-JP" sz="2400" b="1" u="sng" dirty="0"/>
              <a:t>5</a:t>
            </a:r>
            <a:r>
              <a:rPr lang="ja-JP" altLang="en-US" sz="2400" b="1" u="sng" dirty="0"/>
              <a:t>位</a:t>
            </a:r>
            <a:endParaRPr lang="en-US" altLang="ja-JP" sz="2400" b="1" u="sng" dirty="0"/>
          </a:p>
          <a:p>
            <a:endParaRPr lang="en-US" altLang="ja-JP" sz="1500" dirty="0"/>
          </a:p>
        </p:txBody>
      </p:sp>
      <p:sp>
        <p:nvSpPr>
          <p:cNvPr id="17" name="タイトル 1">
            <a:extLst>
              <a:ext uri="{FF2B5EF4-FFF2-40B4-BE49-F238E27FC236}">
                <a16:creationId xmlns:a16="http://schemas.microsoft.com/office/drawing/2014/main" id="{B7BEBD16-C9A3-BC40-AE83-DD57F479A525}"/>
              </a:ext>
            </a:extLst>
          </p:cNvPr>
          <p:cNvSpPr txBox="1">
            <a:spLocks/>
          </p:cNvSpPr>
          <p:nvPr/>
        </p:nvSpPr>
        <p:spPr>
          <a:xfrm>
            <a:off x="-2" y="5854656"/>
            <a:ext cx="9143999" cy="1003344"/>
          </a:xfrm>
          <a:prstGeom prst="rect">
            <a:avLst/>
          </a:prstGeom>
          <a:solidFill>
            <a:srgbClr val="FF000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200"/>
              <a:t>今後も工業地域として発展させる</a:t>
            </a:r>
            <a:endParaRPr lang="en-US" altLang="ja-JP" sz="3200" dirty="0"/>
          </a:p>
          <a:p>
            <a:r>
              <a:rPr lang="ja-JP" altLang="en-US" sz="3200"/>
              <a:t>　生産性の維持、向上</a:t>
            </a:r>
            <a:endParaRPr lang="ja-JP" altLang="en-US" sz="3200" dirty="0"/>
          </a:p>
        </p:txBody>
      </p:sp>
      <p:sp>
        <p:nvSpPr>
          <p:cNvPr id="21" name="下矢印 20">
            <a:extLst>
              <a:ext uri="{FF2B5EF4-FFF2-40B4-BE49-F238E27FC236}">
                <a16:creationId xmlns:a16="http://schemas.microsoft.com/office/drawing/2014/main" id="{78F8B892-83B2-8D49-A24C-D36962C3793C}"/>
              </a:ext>
            </a:extLst>
          </p:cNvPr>
          <p:cNvSpPr/>
          <p:nvPr/>
        </p:nvSpPr>
        <p:spPr>
          <a:xfrm>
            <a:off x="6330461" y="3708875"/>
            <a:ext cx="934497" cy="473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29530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E7D78-A5D3-4CE9-86A9-4FE933F1885A}"/>
              </a:ext>
            </a:extLst>
          </p:cNvPr>
          <p:cNvSpPr>
            <a:spLocks noGrp="1"/>
          </p:cNvSpPr>
          <p:nvPr>
            <p:ph type="title"/>
          </p:nvPr>
        </p:nvSpPr>
        <p:spPr/>
        <p:txBody>
          <a:bodyPr/>
          <a:lstStyle/>
          <a:p>
            <a:r>
              <a:rPr kumimoji="1" lang="ja-JP" altLang="en-US" dirty="0"/>
              <a:t>新治地区</a:t>
            </a:r>
          </a:p>
        </p:txBody>
      </p:sp>
      <p:sp>
        <p:nvSpPr>
          <p:cNvPr id="3" name="コンテンツ プレースホルダー 2">
            <a:extLst>
              <a:ext uri="{FF2B5EF4-FFF2-40B4-BE49-F238E27FC236}">
                <a16:creationId xmlns:a16="http://schemas.microsoft.com/office/drawing/2014/main" id="{0B97303B-6344-4762-B00B-5CB44306FA0F}"/>
              </a:ext>
            </a:extLst>
          </p:cNvPr>
          <p:cNvSpPr>
            <a:spLocks noGrp="1"/>
          </p:cNvSpPr>
          <p:nvPr>
            <p:ph idx="1"/>
          </p:nvPr>
        </p:nvSpPr>
        <p:spPr>
          <a:xfrm>
            <a:off x="476250" y="1827212"/>
            <a:ext cx="7886700" cy="3203575"/>
          </a:xfrm>
        </p:spPr>
        <p:txBody>
          <a:bodyPr>
            <a:normAutofit/>
          </a:bodyPr>
          <a:lstStyle/>
          <a:p>
            <a:pPr marL="0" indent="0">
              <a:buNone/>
            </a:pPr>
            <a:r>
              <a:rPr lang="ja-JP" altLang="en-US" sz="2400" dirty="0">
                <a:latin typeface="+mn-ea"/>
              </a:rPr>
              <a:t>・面積</a:t>
            </a:r>
            <a:r>
              <a:rPr lang="en-US" altLang="ja-JP" sz="2400" dirty="0">
                <a:latin typeface="+mn-ea"/>
              </a:rPr>
              <a:t>31.99</a:t>
            </a:r>
            <a:r>
              <a:rPr lang="ja-JP" altLang="en-US" sz="2400" dirty="0">
                <a:latin typeface="+mn-ea"/>
              </a:rPr>
              <a:t>㎢</a:t>
            </a:r>
            <a:endParaRPr lang="en-US" altLang="ja-JP" sz="2400" dirty="0">
              <a:latin typeface="+mn-ea"/>
            </a:endParaRPr>
          </a:p>
          <a:p>
            <a:pPr marL="0" indent="0">
              <a:buNone/>
            </a:pPr>
            <a:r>
              <a:rPr lang="ja-JP" altLang="en-US" sz="2400" dirty="0">
                <a:latin typeface="+mn-ea"/>
              </a:rPr>
              <a:t>・自然的土地利用：</a:t>
            </a:r>
            <a:r>
              <a:rPr lang="en-US" altLang="ja-JP" sz="2400" dirty="0">
                <a:latin typeface="+mn-ea"/>
              </a:rPr>
              <a:t>74.9%</a:t>
            </a:r>
          </a:p>
          <a:p>
            <a:pPr marL="0" indent="0">
              <a:buNone/>
            </a:pPr>
            <a:r>
              <a:rPr kumimoji="1" lang="ja-JP" altLang="en-US" sz="2400" dirty="0">
                <a:latin typeface="+mn-ea"/>
              </a:rPr>
              <a:t>・農地：</a:t>
            </a:r>
            <a:r>
              <a:rPr kumimoji="1" lang="en-US" altLang="ja-JP" sz="2400" dirty="0">
                <a:latin typeface="+mn-ea"/>
              </a:rPr>
              <a:t>41.0</a:t>
            </a:r>
            <a:r>
              <a:rPr kumimoji="1" lang="ja-JP" altLang="en-US" sz="2400" dirty="0">
                <a:latin typeface="+mn-ea"/>
              </a:rPr>
              <a:t>％（土浦市マスタープランより）</a:t>
            </a:r>
            <a:endParaRPr kumimoji="1" lang="en-US" altLang="ja-JP" sz="2400" dirty="0">
              <a:latin typeface="+mn-ea"/>
            </a:endParaRPr>
          </a:p>
          <a:p>
            <a:pPr marL="0" indent="0">
              <a:buNone/>
            </a:pPr>
            <a:endParaRPr kumimoji="1" lang="en-US" altLang="ja-JP" sz="2400" dirty="0">
              <a:latin typeface="+mn-ea"/>
            </a:endParaRPr>
          </a:p>
          <a:p>
            <a:pPr marL="0" indent="0">
              <a:buNone/>
            </a:pPr>
            <a:r>
              <a:rPr kumimoji="1" lang="ja-JP" altLang="en-US" sz="2400" dirty="0">
                <a:latin typeface="+mn-ea"/>
              </a:rPr>
              <a:t>課題</a:t>
            </a:r>
            <a:r>
              <a:rPr lang="ja-JP" altLang="en-US" sz="2400" dirty="0">
                <a:latin typeface="+mn-ea"/>
              </a:rPr>
              <a:t>：人口減少・高齢化が顕著</a:t>
            </a:r>
            <a:endParaRPr lang="en-US" altLang="ja-JP" sz="2400" dirty="0">
              <a:latin typeface="+mn-ea"/>
            </a:endParaRPr>
          </a:p>
          <a:p>
            <a:pPr marL="0" indent="0">
              <a:buNone/>
            </a:pPr>
            <a:r>
              <a:rPr lang="ja-JP" altLang="en-US" sz="2400" dirty="0">
                <a:latin typeface="+mn-ea"/>
              </a:rPr>
              <a:t>→ライドシェアサービスにより公共交通を代替</a:t>
            </a:r>
            <a:endParaRPr lang="en-US" altLang="ja-JP" sz="2400" dirty="0">
              <a:latin typeface="+mn-ea"/>
            </a:endParaRPr>
          </a:p>
        </p:txBody>
      </p:sp>
      <p:sp>
        <p:nvSpPr>
          <p:cNvPr id="5" name="タイトル 1">
            <a:extLst>
              <a:ext uri="{FF2B5EF4-FFF2-40B4-BE49-F238E27FC236}">
                <a16:creationId xmlns:a16="http://schemas.microsoft.com/office/drawing/2014/main" id="{0018C6B9-E15E-4BEF-BD54-AE3410BDE643}"/>
              </a:ext>
            </a:extLst>
          </p:cNvPr>
          <p:cNvSpPr txBox="1">
            <a:spLocks/>
          </p:cNvSpPr>
          <p:nvPr/>
        </p:nvSpPr>
        <p:spPr>
          <a:xfrm>
            <a:off x="1" y="5933732"/>
            <a:ext cx="9143999" cy="957160"/>
          </a:xfrm>
          <a:prstGeom prst="rect">
            <a:avLst/>
          </a:prstGeom>
          <a:solidFill>
            <a:schemeClr val="accent6"/>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4000" dirty="0"/>
              <a:t>市街地近郊の田園地区として維持</a:t>
            </a:r>
            <a:endParaRPr lang="ja-JP" altLang="en-US" sz="3200" dirty="0"/>
          </a:p>
        </p:txBody>
      </p:sp>
    </p:spTree>
    <p:extLst>
      <p:ext uri="{BB962C8B-B14F-4D97-AF65-F5344CB8AC3E}">
        <p14:creationId xmlns:p14="http://schemas.microsoft.com/office/powerpoint/2010/main" val="515868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E7D78-A5D3-4CE9-86A9-4FE933F1885A}"/>
              </a:ext>
            </a:extLst>
          </p:cNvPr>
          <p:cNvSpPr>
            <a:spLocks noGrp="1"/>
          </p:cNvSpPr>
          <p:nvPr>
            <p:ph type="title"/>
          </p:nvPr>
        </p:nvSpPr>
        <p:spPr>
          <a:xfrm>
            <a:off x="-1" y="365127"/>
            <a:ext cx="9143999" cy="1357538"/>
          </a:xfrm>
        </p:spPr>
        <p:txBody>
          <a:bodyPr>
            <a:normAutofit/>
          </a:bodyPr>
          <a:lstStyle/>
          <a:p>
            <a:r>
              <a:rPr lang="ja-JP" altLang="en-US" sz="4000" dirty="0"/>
              <a:t>新治地区のもつ特色</a:t>
            </a:r>
            <a:endParaRPr kumimoji="1" lang="ja-JP" altLang="en-US" sz="4000" dirty="0"/>
          </a:p>
        </p:txBody>
      </p:sp>
      <p:sp>
        <p:nvSpPr>
          <p:cNvPr id="4" name="吹き出し: 角を丸めた四角形 3">
            <a:extLst>
              <a:ext uri="{FF2B5EF4-FFF2-40B4-BE49-F238E27FC236}">
                <a16:creationId xmlns:a16="http://schemas.microsoft.com/office/drawing/2014/main" id="{16F26529-E686-4695-99A0-F35054A5C5F1}"/>
              </a:ext>
            </a:extLst>
          </p:cNvPr>
          <p:cNvSpPr/>
          <p:nvPr/>
        </p:nvSpPr>
        <p:spPr>
          <a:xfrm>
            <a:off x="363071" y="4021151"/>
            <a:ext cx="3071692" cy="1844252"/>
          </a:xfrm>
          <a:prstGeom prst="wedgeRoundRectCallout">
            <a:avLst>
              <a:gd name="adj1" fmla="val -25148"/>
              <a:gd name="adj2" fmla="val -58120"/>
              <a:gd name="adj3" fmla="val 16667"/>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5" name="図 4">
            <a:extLst>
              <a:ext uri="{FF2B5EF4-FFF2-40B4-BE49-F238E27FC236}">
                <a16:creationId xmlns:a16="http://schemas.microsoft.com/office/drawing/2014/main" id="{261A4E64-6A69-43DC-9F25-DEE5261B0C87}"/>
              </a:ext>
            </a:extLst>
          </p:cNvPr>
          <p:cNvPicPr>
            <a:picLocks noChangeAspect="1"/>
          </p:cNvPicPr>
          <p:nvPr/>
        </p:nvPicPr>
        <p:blipFill rotWithShape="1">
          <a:blip r:embed="rId2">
            <a:extLst>
              <a:ext uri="{28A0092B-C50C-407E-A947-70E740481C1C}">
                <a14:useLocalDpi xmlns:a14="http://schemas.microsoft.com/office/drawing/2010/main" val="0"/>
              </a:ext>
            </a:extLst>
          </a:blip>
          <a:srcRect l="23590" t="32072" r="44713" b="43777"/>
          <a:stretch/>
        </p:blipFill>
        <p:spPr>
          <a:xfrm>
            <a:off x="3653759" y="2079011"/>
            <a:ext cx="5374614" cy="3780629"/>
          </a:xfrm>
          <a:prstGeom prst="rect">
            <a:avLst/>
          </a:prstGeom>
        </p:spPr>
      </p:pic>
      <p:sp>
        <p:nvSpPr>
          <p:cNvPr id="7" name="コンテンツ プレースホルダー 2">
            <a:extLst>
              <a:ext uri="{FF2B5EF4-FFF2-40B4-BE49-F238E27FC236}">
                <a16:creationId xmlns:a16="http://schemas.microsoft.com/office/drawing/2014/main" id="{10634021-152F-4500-839C-1458F9B2E42C}"/>
              </a:ext>
            </a:extLst>
          </p:cNvPr>
          <p:cNvSpPr txBox="1">
            <a:spLocks/>
          </p:cNvSpPr>
          <p:nvPr/>
        </p:nvSpPr>
        <p:spPr>
          <a:xfrm>
            <a:off x="285984" y="2144777"/>
            <a:ext cx="3367775" cy="168619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450"/>
              </a:spcBef>
              <a:buNone/>
            </a:pPr>
            <a:r>
              <a:rPr lang="ja-JP" altLang="en-US" sz="2700" b="1" dirty="0">
                <a:latin typeface="+mn-ea"/>
              </a:rPr>
              <a:t>〇豊かな地理環境</a:t>
            </a:r>
            <a:endParaRPr lang="en-US" altLang="ja-JP" sz="2400" dirty="0">
              <a:latin typeface="+mn-ea"/>
            </a:endParaRPr>
          </a:p>
          <a:p>
            <a:pPr marL="0" indent="0">
              <a:spcBef>
                <a:spcPts val="450"/>
              </a:spcBef>
              <a:buNone/>
            </a:pPr>
            <a:endParaRPr lang="en-US" altLang="ja-JP" sz="900" dirty="0">
              <a:latin typeface="+mn-ea"/>
            </a:endParaRPr>
          </a:p>
          <a:p>
            <a:pPr marL="0" indent="0">
              <a:spcBef>
                <a:spcPts val="450"/>
              </a:spcBef>
              <a:buNone/>
            </a:pPr>
            <a:r>
              <a:rPr lang="ja-JP" altLang="en-US" sz="2700" b="1" dirty="0">
                <a:latin typeface="+mn-ea"/>
              </a:rPr>
              <a:t>〇都心近郊</a:t>
            </a:r>
            <a:endParaRPr lang="en-US" altLang="ja-JP" sz="2700" b="1" dirty="0">
              <a:latin typeface="+mn-ea"/>
            </a:endParaRPr>
          </a:p>
          <a:p>
            <a:pPr marL="0" indent="0">
              <a:spcBef>
                <a:spcPts val="450"/>
              </a:spcBef>
              <a:buNone/>
            </a:pPr>
            <a:endParaRPr lang="en-US" altLang="ja-JP" sz="900" b="1" dirty="0">
              <a:latin typeface="+mn-ea"/>
            </a:endParaRPr>
          </a:p>
          <a:p>
            <a:pPr marL="0" indent="0">
              <a:spcBef>
                <a:spcPts val="450"/>
              </a:spcBef>
              <a:buNone/>
            </a:pPr>
            <a:r>
              <a:rPr lang="ja-JP" altLang="en-US" sz="2700" b="1" dirty="0">
                <a:latin typeface="+mn-ea"/>
              </a:rPr>
              <a:t>〇既存農地の集積</a:t>
            </a:r>
            <a:endParaRPr lang="en-US" altLang="ja-JP" sz="2700" b="1" dirty="0">
              <a:latin typeface="+mn-ea"/>
            </a:endParaRPr>
          </a:p>
        </p:txBody>
      </p:sp>
      <p:sp>
        <p:nvSpPr>
          <p:cNvPr id="8" name="楕円 7">
            <a:extLst>
              <a:ext uri="{FF2B5EF4-FFF2-40B4-BE49-F238E27FC236}">
                <a16:creationId xmlns:a16="http://schemas.microsoft.com/office/drawing/2014/main" id="{092E9110-90C7-4FB2-8846-A6739A5B5518}"/>
              </a:ext>
            </a:extLst>
          </p:cNvPr>
          <p:cNvSpPr/>
          <p:nvPr/>
        </p:nvSpPr>
        <p:spPr>
          <a:xfrm>
            <a:off x="5958966" y="2332585"/>
            <a:ext cx="2570311" cy="1175657"/>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9" name="コンテンツ プレースホルダー 2">
            <a:extLst>
              <a:ext uri="{FF2B5EF4-FFF2-40B4-BE49-F238E27FC236}">
                <a16:creationId xmlns:a16="http://schemas.microsoft.com/office/drawing/2014/main" id="{E75527A9-2551-4470-9B2C-7DBF043093DE}"/>
              </a:ext>
            </a:extLst>
          </p:cNvPr>
          <p:cNvSpPr txBox="1">
            <a:spLocks/>
          </p:cNvSpPr>
          <p:nvPr/>
        </p:nvSpPr>
        <p:spPr>
          <a:xfrm>
            <a:off x="3538131" y="2152414"/>
            <a:ext cx="2364325" cy="932246"/>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spcBef>
                <a:spcPts val="450"/>
              </a:spcBef>
              <a:buNone/>
            </a:pPr>
            <a:r>
              <a:rPr lang="ja-JP" altLang="en-US" sz="2100" dirty="0">
                <a:latin typeface="+mn-ea"/>
              </a:rPr>
              <a:t>扇状地</a:t>
            </a:r>
            <a:endParaRPr lang="en-US" altLang="ja-JP" sz="2100" dirty="0">
              <a:latin typeface="+mn-ea"/>
            </a:endParaRPr>
          </a:p>
          <a:p>
            <a:pPr marL="0" indent="0" algn="ctr">
              <a:spcBef>
                <a:spcPts val="450"/>
              </a:spcBef>
              <a:buNone/>
            </a:pPr>
            <a:r>
              <a:rPr lang="ja-JP" altLang="en-US" sz="2100" dirty="0">
                <a:latin typeface="+mn-ea"/>
              </a:rPr>
              <a:t>→そば畑・果樹園</a:t>
            </a:r>
            <a:endParaRPr lang="en-US" altLang="ja-JP" sz="2100" dirty="0">
              <a:latin typeface="+mn-ea"/>
            </a:endParaRPr>
          </a:p>
        </p:txBody>
      </p:sp>
      <p:sp>
        <p:nvSpPr>
          <p:cNvPr id="10" name="楕円 9">
            <a:extLst>
              <a:ext uri="{FF2B5EF4-FFF2-40B4-BE49-F238E27FC236}">
                <a16:creationId xmlns:a16="http://schemas.microsoft.com/office/drawing/2014/main" id="{E84264AA-117B-460B-B70F-139B49F6DB41}"/>
              </a:ext>
            </a:extLst>
          </p:cNvPr>
          <p:cNvSpPr/>
          <p:nvPr/>
        </p:nvSpPr>
        <p:spPr>
          <a:xfrm>
            <a:off x="4155141" y="3773341"/>
            <a:ext cx="3186953" cy="2028668"/>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1" name="コンテンツ プレースホルダー 2">
            <a:extLst>
              <a:ext uri="{FF2B5EF4-FFF2-40B4-BE49-F238E27FC236}">
                <a16:creationId xmlns:a16="http://schemas.microsoft.com/office/drawing/2014/main" id="{DD707D51-FC05-4E15-A88C-68AD3042E40E}"/>
              </a:ext>
            </a:extLst>
          </p:cNvPr>
          <p:cNvSpPr txBox="1">
            <a:spLocks/>
          </p:cNvSpPr>
          <p:nvPr/>
        </p:nvSpPr>
        <p:spPr>
          <a:xfrm>
            <a:off x="7526512" y="4226445"/>
            <a:ext cx="1389848" cy="762895"/>
          </a:xfrm>
          <a:prstGeom prst="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spcBef>
                <a:spcPts val="450"/>
              </a:spcBef>
              <a:buNone/>
            </a:pPr>
            <a:r>
              <a:rPr lang="ja-JP" altLang="en-US" sz="2100" dirty="0">
                <a:latin typeface="+mn-ea"/>
              </a:rPr>
              <a:t>沖積地</a:t>
            </a:r>
            <a:endParaRPr lang="en-US" altLang="ja-JP" sz="2100" dirty="0">
              <a:latin typeface="+mn-ea"/>
            </a:endParaRPr>
          </a:p>
          <a:p>
            <a:pPr marL="0" indent="0" algn="ctr">
              <a:spcBef>
                <a:spcPts val="450"/>
              </a:spcBef>
              <a:buNone/>
            </a:pPr>
            <a:r>
              <a:rPr lang="ja-JP" altLang="en-US" sz="2100" dirty="0">
                <a:latin typeface="+mn-ea"/>
              </a:rPr>
              <a:t>→水田</a:t>
            </a:r>
            <a:endParaRPr lang="en-US" altLang="ja-JP" sz="2100" dirty="0">
              <a:latin typeface="+mn-ea"/>
            </a:endParaRPr>
          </a:p>
        </p:txBody>
      </p:sp>
      <p:sp>
        <p:nvSpPr>
          <p:cNvPr id="12" name="コンテンツ プレースホルダー 2">
            <a:extLst>
              <a:ext uri="{FF2B5EF4-FFF2-40B4-BE49-F238E27FC236}">
                <a16:creationId xmlns:a16="http://schemas.microsoft.com/office/drawing/2014/main" id="{82AE0460-0D17-48AB-BE24-23449535D033}"/>
              </a:ext>
            </a:extLst>
          </p:cNvPr>
          <p:cNvSpPr txBox="1">
            <a:spLocks/>
          </p:cNvSpPr>
          <p:nvPr/>
        </p:nvSpPr>
        <p:spPr>
          <a:xfrm>
            <a:off x="159196" y="4191941"/>
            <a:ext cx="3367775" cy="154667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spcBef>
                <a:spcPts val="450"/>
              </a:spcBef>
              <a:buNone/>
            </a:pPr>
            <a:r>
              <a:rPr lang="ja-JP" altLang="en-US" sz="3300" b="1" dirty="0">
                <a:latin typeface="+mn-ea"/>
              </a:rPr>
              <a:t>農業の</a:t>
            </a:r>
            <a:endParaRPr lang="en-US" altLang="ja-JP" sz="3300" b="1" dirty="0">
              <a:latin typeface="+mn-ea"/>
            </a:endParaRPr>
          </a:p>
          <a:p>
            <a:pPr marL="0" indent="0" algn="ctr">
              <a:spcBef>
                <a:spcPts val="450"/>
              </a:spcBef>
              <a:buNone/>
            </a:pPr>
            <a:r>
              <a:rPr lang="ja-JP" altLang="en-US" sz="3300" b="1" dirty="0">
                <a:latin typeface="+mn-ea"/>
              </a:rPr>
              <a:t>ポテンシャル</a:t>
            </a:r>
            <a:endParaRPr lang="en-US" altLang="ja-JP" sz="3300" b="1" dirty="0">
              <a:latin typeface="+mn-ea"/>
            </a:endParaRPr>
          </a:p>
          <a:p>
            <a:pPr marL="0" indent="0" algn="ctr">
              <a:spcBef>
                <a:spcPts val="450"/>
              </a:spcBef>
              <a:buNone/>
            </a:pPr>
            <a:r>
              <a:rPr lang="ja-JP" altLang="en-US" sz="3300" b="1" dirty="0">
                <a:latin typeface="+mn-ea"/>
              </a:rPr>
              <a:t>高い！</a:t>
            </a:r>
            <a:endParaRPr lang="en-US" altLang="ja-JP" sz="3300" dirty="0">
              <a:latin typeface="+mn-ea"/>
            </a:endParaRPr>
          </a:p>
        </p:txBody>
      </p:sp>
    </p:spTree>
    <p:extLst>
      <p:ext uri="{BB962C8B-B14F-4D97-AF65-F5344CB8AC3E}">
        <p14:creationId xmlns:p14="http://schemas.microsoft.com/office/powerpoint/2010/main" val="3739189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E7D78-A5D3-4CE9-86A9-4FE933F1885A}"/>
              </a:ext>
            </a:extLst>
          </p:cNvPr>
          <p:cNvSpPr>
            <a:spLocks noGrp="1"/>
          </p:cNvSpPr>
          <p:nvPr>
            <p:ph type="title"/>
          </p:nvPr>
        </p:nvSpPr>
        <p:spPr/>
        <p:txBody>
          <a:bodyPr/>
          <a:lstStyle/>
          <a:p>
            <a:r>
              <a:rPr kumimoji="1" lang="ja-JP" altLang="en-US" dirty="0"/>
              <a:t>土浦市の農業の現状</a:t>
            </a:r>
          </a:p>
        </p:txBody>
      </p:sp>
      <p:graphicFrame>
        <p:nvGraphicFramePr>
          <p:cNvPr id="11" name="グラフ 10">
            <a:extLst>
              <a:ext uri="{FF2B5EF4-FFF2-40B4-BE49-F238E27FC236}">
                <a16:creationId xmlns:a16="http://schemas.microsoft.com/office/drawing/2014/main" id="{07E9078C-400B-425A-8E4E-6A089ABC3F53}"/>
              </a:ext>
            </a:extLst>
          </p:cNvPr>
          <p:cNvGraphicFramePr>
            <a:graphicFrameLocks/>
          </p:cNvGraphicFramePr>
          <p:nvPr/>
        </p:nvGraphicFramePr>
        <p:xfrm>
          <a:off x="138793" y="2326956"/>
          <a:ext cx="3759858" cy="23920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a:extLst>
              <a:ext uri="{FF2B5EF4-FFF2-40B4-BE49-F238E27FC236}">
                <a16:creationId xmlns:a16="http://schemas.microsoft.com/office/drawing/2014/main" id="{C9C36583-1D04-4F58-95C7-6B362CE72148}"/>
              </a:ext>
            </a:extLst>
          </p:cNvPr>
          <p:cNvGraphicFramePr>
            <a:graphicFrameLocks/>
          </p:cNvGraphicFramePr>
          <p:nvPr/>
        </p:nvGraphicFramePr>
        <p:xfrm>
          <a:off x="4315034" y="2246464"/>
          <a:ext cx="4600366" cy="2411705"/>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2">
            <a:extLst>
              <a:ext uri="{FF2B5EF4-FFF2-40B4-BE49-F238E27FC236}">
                <a16:creationId xmlns:a16="http://schemas.microsoft.com/office/drawing/2014/main" id="{B04ED7FF-948D-4675-9105-FFD74969982E}"/>
              </a:ext>
            </a:extLst>
          </p:cNvPr>
          <p:cNvSpPr txBox="1"/>
          <p:nvPr/>
        </p:nvSpPr>
        <p:spPr>
          <a:xfrm>
            <a:off x="784878" y="4647054"/>
            <a:ext cx="2904262" cy="213585"/>
          </a:xfrm>
          <a:prstGeom prst="rect">
            <a:avLst/>
          </a:prstGeom>
          <a:noFill/>
        </p:spPr>
        <p:txBody>
          <a:bodyPr wrap="square" rtlCol="0">
            <a:spAutoFit/>
          </a:bodyPr>
          <a:lstStyle/>
          <a:p>
            <a:r>
              <a:rPr kumimoji="1" lang="ja-JP" altLang="en-US" sz="788" dirty="0"/>
              <a:t>データ出典：農林水産省｜農林業センサス</a:t>
            </a:r>
            <a:endParaRPr kumimoji="1" lang="en-US" altLang="ja-JP" sz="788" dirty="0"/>
          </a:p>
        </p:txBody>
      </p:sp>
      <p:sp>
        <p:nvSpPr>
          <p:cNvPr id="14" name="テキスト ボックス 13">
            <a:extLst>
              <a:ext uri="{FF2B5EF4-FFF2-40B4-BE49-F238E27FC236}">
                <a16:creationId xmlns:a16="http://schemas.microsoft.com/office/drawing/2014/main" id="{151220BA-4BCF-459D-90BD-02C7B80EA088}"/>
              </a:ext>
            </a:extLst>
          </p:cNvPr>
          <p:cNvSpPr txBox="1"/>
          <p:nvPr/>
        </p:nvSpPr>
        <p:spPr>
          <a:xfrm>
            <a:off x="4764607" y="4647054"/>
            <a:ext cx="2904262" cy="213585"/>
          </a:xfrm>
          <a:prstGeom prst="rect">
            <a:avLst/>
          </a:prstGeom>
          <a:noFill/>
        </p:spPr>
        <p:txBody>
          <a:bodyPr wrap="square" rtlCol="0">
            <a:spAutoFit/>
          </a:bodyPr>
          <a:lstStyle/>
          <a:p>
            <a:r>
              <a:rPr kumimoji="1" lang="ja-JP" altLang="en-US" sz="788" dirty="0"/>
              <a:t>データ出典：農林水産省｜面積調査</a:t>
            </a:r>
            <a:endParaRPr kumimoji="1" lang="en-US" altLang="ja-JP" sz="788" dirty="0"/>
          </a:p>
        </p:txBody>
      </p:sp>
      <p:sp>
        <p:nvSpPr>
          <p:cNvPr id="15" name="タイトル 1">
            <a:extLst>
              <a:ext uri="{FF2B5EF4-FFF2-40B4-BE49-F238E27FC236}">
                <a16:creationId xmlns:a16="http://schemas.microsoft.com/office/drawing/2014/main" id="{FD2CE9A1-DCD8-4AB0-A99A-C6703F967DE0}"/>
              </a:ext>
            </a:extLst>
          </p:cNvPr>
          <p:cNvSpPr txBox="1">
            <a:spLocks/>
          </p:cNvSpPr>
          <p:nvPr/>
        </p:nvSpPr>
        <p:spPr>
          <a:xfrm>
            <a:off x="1" y="5933732"/>
            <a:ext cx="9143999" cy="957160"/>
          </a:xfrm>
          <a:prstGeom prst="rect">
            <a:avLst/>
          </a:prstGeom>
          <a:solidFill>
            <a:schemeClr val="accent6"/>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4000" dirty="0"/>
              <a:t>生産者の減少、耕地面積の縮退</a:t>
            </a:r>
            <a:endParaRPr lang="ja-JP" altLang="en-US" sz="3200" dirty="0"/>
          </a:p>
        </p:txBody>
      </p:sp>
    </p:spTree>
    <p:extLst>
      <p:ext uri="{BB962C8B-B14F-4D97-AF65-F5344CB8AC3E}">
        <p14:creationId xmlns:p14="http://schemas.microsoft.com/office/powerpoint/2010/main" val="2198783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E7D78-A5D3-4CE9-86A9-4FE933F1885A}"/>
              </a:ext>
            </a:extLst>
          </p:cNvPr>
          <p:cNvSpPr>
            <a:spLocks noGrp="1"/>
          </p:cNvSpPr>
          <p:nvPr>
            <p:ph type="title"/>
          </p:nvPr>
        </p:nvSpPr>
        <p:spPr/>
        <p:txBody>
          <a:bodyPr/>
          <a:lstStyle/>
          <a:p>
            <a:r>
              <a:rPr lang="ja-JP" altLang="en-US" dirty="0"/>
              <a:t>市民の農業体験</a:t>
            </a:r>
            <a:endParaRPr kumimoji="1" lang="ja-JP" altLang="en-US" dirty="0"/>
          </a:p>
        </p:txBody>
      </p:sp>
      <p:sp>
        <p:nvSpPr>
          <p:cNvPr id="7" name="テキスト ボックス 6">
            <a:extLst>
              <a:ext uri="{FF2B5EF4-FFF2-40B4-BE49-F238E27FC236}">
                <a16:creationId xmlns:a16="http://schemas.microsoft.com/office/drawing/2014/main" id="{014FA5E6-E06B-4A85-9272-5913249E48DD}"/>
              </a:ext>
            </a:extLst>
          </p:cNvPr>
          <p:cNvSpPr txBox="1"/>
          <p:nvPr/>
        </p:nvSpPr>
        <p:spPr>
          <a:xfrm>
            <a:off x="240275" y="2544543"/>
            <a:ext cx="5691050" cy="2308324"/>
          </a:xfrm>
          <a:prstGeom prst="rect">
            <a:avLst/>
          </a:prstGeom>
          <a:noFill/>
        </p:spPr>
        <p:txBody>
          <a:bodyPr wrap="square" rtlCol="0">
            <a:spAutoFit/>
          </a:bodyPr>
          <a:lstStyle/>
          <a:p>
            <a:r>
              <a:rPr kumimoji="1" lang="ja-JP" altLang="en-US" sz="2400" dirty="0">
                <a:latin typeface="+mn-ea"/>
              </a:rPr>
              <a:t>・</a:t>
            </a:r>
            <a:r>
              <a:rPr lang="ja-JP" altLang="en-US" sz="2400" dirty="0">
                <a:latin typeface="+mn-ea"/>
              </a:rPr>
              <a:t>ブルーベリー、梨</a:t>
            </a:r>
            <a:r>
              <a:rPr kumimoji="1" lang="ja-JP" altLang="en-US" sz="2400" dirty="0">
                <a:latin typeface="+mn-ea"/>
              </a:rPr>
              <a:t>の摘み取りなどの</a:t>
            </a:r>
            <a:endParaRPr kumimoji="1" lang="en-US" altLang="ja-JP" sz="2400" dirty="0">
              <a:latin typeface="+mn-ea"/>
            </a:endParaRPr>
          </a:p>
          <a:p>
            <a:r>
              <a:rPr kumimoji="1" lang="ja-JP" altLang="en-US" sz="2400" dirty="0">
                <a:latin typeface="+mn-ea"/>
              </a:rPr>
              <a:t>　体験型観光農園</a:t>
            </a:r>
            <a:endParaRPr kumimoji="1" lang="en-US" altLang="ja-JP" sz="2400" dirty="0">
              <a:latin typeface="+mn-ea"/>
            </a:endParaRPr>
          </a:p>
          <a:p>
            <a:endParaRPr lang="en-US" altLang="ja-JP" sz="2400" dirty="0">
              <a:latin typeface="+mn-ea"/>
            </a:endParaRPr>
          </a:p>
          <a:p>
            <a:r>
              <a:rPr kumimoji="1" lang="ja-JP" altLang="en-US" sz="2400" dirty="0">
                <a:latin typeface="+mn-ea"/>
              </a:rPr>
              <a:t>・市民農園</a:t>
            </a:r>
            <a:endParaRPr kumimoji="1" lang="en-US" altLang="ja-JP" sz="2400" dirty="0">
              <a:latin typeface="+mn-ea"/>
            </a:endParaRPr>
          </a:p>
          <a:p>
            <a:r>
              <a:rPr kumimoji="1" lang="ja-JP" altLang="en-US" sz="2400" dirty="0">
                <a:latin typeface="+mn-ea"/>
              </a:rPr>
              <a:t>　市・農業公社が</a:t>
            </a:r>
            <a:r>
              <a:rPr kumimoji="1" lang="en-US" altLang="ja-JP" sz="2400" dirty="0">
                <a:latin typeface="+mn-ea"/>
              </a:rPr>
              <a:t>6</a:t>
            </a:r>
            <a:r>
              <a:rPr kumimoji="1" lang="ja-JP" altLang="en-US" sz="2400" dirty="0">
                <a:latin typeface="+mn-ea"/>
              </a:rPr>
              <a:t>か所で提供</a:t>
            </a:r>
            <a:endParaRPr kumimoji="1" lang="en-US" altLang="ja-JP" sz="2400" dirty="0">
              <a:latin typeface="+mn-ea"/>
            </a:endParaRPr>
          </a:p>
          <a:p>
            <a:r>
              <a:rPr lang="ja-JP" altLang="en-US" sz="2400" dirty="0">
                <a:latin typeface="+mn-ea"/>
              </a:rPr>
              <a:t>　利用者は自力で栽培→ハードル高い</a:t>
            </a:r>
            <a:endParaRPr lang="en-US" altLang="ja-JP" sz="2400" dirty="0">
              <a:latin typeface="+mn-ea"/>
            </a:endParaRPr>
          </a:p>
        </p:txBody>
      </p:sp>
      <p:pic>
        <p:nvPicPr>
          <p:cNvPr id="8" name="図 7">
            <a:extLst>
              <a:ext uri="{FF2B5EF4-FFF2-40B4-BE49-F238E27FC236}">
                <a16:creationId xmlns:a16="http://schemas.microsoft.com/office/drawing/2014/main" id="{B3AE0BB5-4E4B-44C8-9220-936856D6B104}"/>
              </a:ext>
            </a:extLst>
          </p:cNvPr>
          <p:cNvPicPr>
            <a:picLocks noChangeAspect="1"/>
          </p:cNvPicPr>
          <p:nvPr/>
        </p:nvPicPr>
        <p:blipFill>
          <a:blip r:embed="rId2"/>
          <a:stretch>
            <a:fillRect/>
          </a:stretch>
        </p:blipFill>
        <p:spPr>
          <a:xfrm>
            <a:off x="6171598" y="1983674"/>
            <a:ext cx="2813971" cy="3977031"/>
          </a:xfrm>
          <a:prstGeom prst="rect">
            <a:avLst/>
          </a:prstGeom>
        </p:spPr>
      </p:pic>
      <p:sp>
        <p:nvSpPr>
          <p:cNvPr id="10" name="テキスト ボックス 9">
            <a:extLst>
              <a:ext uri="{FF2B5EF4-FFF2-40B4-BE49-F238E27FC236}">
                <a16:creationId xmlns:a16="http://schemas.microsoft.com/office/drawing/2014/main" id="{B91F0C2D-3D69-460B-BC19-0869F0D8CBC5}"/>
              </a:ext>
            </a:extLst>
          </p:cNvPr>
          <p:cNvSpPr txBox="1"/>
          <p:nvPr/>
        </p:nvSpPr>
        <p:spPr>
          <a:xfrm>
            <a:off x="7083277" y="2221378"/>
            <a:ext cx="1633125"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500" dirty="0">
                <a:latin typeface="+mn-ea"/>
              </a:rPr>
              <a:t>市民農園の立地</a:t>
            </a:r>
            <a:endParaRPr lang="en-US" altLang="ja-JP" sz="1500" dirty="0">
              <a:latin typeface="+mn-ea"/>
            </a:endParaRPr>
          </a:p>
        </p:txBody>
      </p:sp>
    </p:spTree>
    <p:extLst>
      <p:ext uri="{BB962C8B-B14F-4D97-AF65-F5344CB8AC3E}">
        <p14:creationId xmlns:p14="http://schemas.microsoft.com/office/powerpoint/2010/main" val="3990475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地区の目指すスタイル</a:t>
            </a:r>
          </a:p>
        </p:txBody>
      </p:sp>
      <p:sp>
        <p:nvSpPr>
          <p:cNvPr id="4" name="図プレースホルダー 3"/>
          <p:cNvSpPr>
            <a:spLocks noGrp="1"/>
          </p:cNvSpPr>
          <p:nvPr>
            <p:ph type="pic" sz="quarter" idx="13"/>
          </p:nvPr>
        </p:nvSpPr>
        <p:spPr/>
      </p:sp>
      <p:pic>
        <p:nvPicPr>
          <p:cNvPr id="11" name="図 10"/>
          <p:cNvPicPr>
            <a:picLocks noChangeAspect="1"/>
          </p:cNvPicPr>
          <p:nvPr/>
        </p:nvPicPr>
        <p:blipFill rotWithShape="1">
          <a:blip r:embed="rId2">
            <a:extLst>
              <a:ext uri="{28A0092B-C50C-407E-A947-70E740481C1C}">
                <a14:useLocalDpi xmlns:a14="http://schemas.microsoft.com/office/drawing/2010/main" val="0"/>
              </a:ext>
            </a:extLst>
          </a:blip>
          <a:srcRect l="25741" t="9024" r="32037" b="6861"/>
          <a:stretch/>
        </p:blipFill>
        <p:spPr>
          <a:xfrm>
            <a:off x="5166303" y="1624861"/>
            <a:ext cx="3522135" cy="4045655"/>
          </a:xfrm>
          <a:prstGeom prst="rect">
            <a:avLst/>
          </a:prstGeom>
        </p:spPr>
      </p:pic>
      <p:sp>
        <p:nvSpPr>
          <p:cNvPr id="13" name="テキスト ボックス 12">
            <a:extLst>
              <a:ext uri="{FF2B5EF4-FFF2-40B4-BE49-F238E27FC236}">
                <a16:creationId xmlns:a16="http://schemas.microsoft.com/office/drawing/2014/main" id="{167DBEB0-4192-3F4A-A19B-B794767E1677}"/>
              </a:ext>
            </a:extLst>
          </p:cNvPr>
          <p:cNvSpPr txBox="1"/>
          <p:nvPr/>
        </p:nvSpPr>
        <p:spPr>
          <a:xfrm>
            <a:off x="145651" y="3289765"/>
            <a:ext cx="2441694" cy="1046440"/>
          </a:xfrm>
          <a:prstGeom prst="rect">
            <a:avLst/>
          </a:prstGeom>
          <a:noFill/>
        </p:spPr>
        <p:txBody>
          <a:bodyPr wrap="none" rtlCol="0">
            <a:spAutoFit/>
          </a:bodyPr>
          <a:lstStyle/>
          <a:p>
            <a:r>
              <a:rPr kumimoji="1" lang="ja-JP" altLang="en-US" sz="4400" b="1" dirty="0"/>
              <a:t>中央地区</a:t>
            </a:r>
            <a:endParaRPr kumimoji="1" lang="en-US" altLang="ja-JP" sz="4400" dirty="0"/>
          </a:p>
          <a:p>
            <a:endParaRPr kumimoji="1" lang="ja-JP" altLang="en-US" dirty="0"/>
          </a:p>
        </p:txBody>
      </p:sp>
      <p:sp>
        <p:nvSpPr>
          <p:cNvPr id="14" name="テキスト ボックス 13"/>
          <p:cNvSpPr txBox="1"/>
          <p:nvPr/>
        </p:nvSpPr>
        <p:spPr>
          <a:xfrm>
            <a:off x="58912" y="3759058"/>
            <a:ext cx="5654554" cy="830997"/>
          </a:xfrm>
          <a:prstGeom prst="rect">
            <a:avLst/>
          </a:prstGeom>
          <a:noFill/>
        </p:spPr>
        <p:txBody>
          <a:bodyPr wrap="square" rtlCol="0">
            <a:spAutoFit/>
          </a:bodyPr>
          <a:lstStyle/>
          <a:p>
            <a:endParaRPr kumimoji="1" lang="en-US" altLang="ja-JP" sz="2400" dirty="0"/>
          </a:p>
          <a:p>
            <a:pPr algn="ctr"/>
            <a:r>
              <a:rPr kumimoji="1" lang="ja-JP" altLang="en-US" sz="2400" b="1" dirty="0">
                <a:solidFill>
                  <a:srgbClr val="FF0000"/>
                </a:solidFill>
              </a:rPr>
              <a:t>防災面</a:t>
            </a:r>
            <a:r>
              <a:rPr kumimoji="1" lang="ja-JP" altLang="en-US" sz="2400" b="1" dirty="0"/>
              <a:t>を考慮して、夜間人口を減らす</a:t>
            </a:r>
            <a:endParaRPr kumimoji="1" lang="en-US" altLang="ja-JP" sz="2400" b="1" dirty="0"/>
          </a:p>
        </p:txBody>
      </p:sp>
      <p:pic>
        <p:nvPicPr>
          <p:cNvPr id="15" name="図プレースホルダー 22"/>
          <p:cNvPicPr>
            <a:picLocks noChangeAspect="1"/>
          </p:cNvPicPr>
          <p:nvPr/>
        </p:nvPicPr>
        <p:blipFill>
          <a:blip r:embed="rId3">
            <a:extLst>
              <a:ext uri="{28A0092B-C50C-407E-A947-70E740481C1C}">
                <a14:useLocalDpi xmlns:a14="http://schemas.microsoft.com/office/drawing/2010/main" val="0"/>
              </a:ext>
            </a:extLst>
          </a:blip>
          <a:srcRect t="7929" b="7929"/>
          <a:stretch>
            <a:fillRect/>
          </a:stretch>
        </p:blipFill>
        <p:spPr>
          <a:xfrm>
            <a:off x="133725" y="197024"/>
            <a:ext cx="1454005" cy="1339550"/>
          </a:xfrm>
          <a:prstGeom prst="rect">
            <a:avLst/>
          </a:prstGeom>
        </p:spPr>
      </p:pic>
      <p:sp>
        <p:nvSpPr>
          <p:cNvPr id="9" name="楕円 8">
            <a:extLst>
              <a:ext uri="{FF2B5EF4-FFF2-40B4-BE49-F238E27FC236}">
                <a16:creationId xmlns:a16="http://schemas.microsoft.com/office/drawing/2014/main" id="{84CA0448-9C74-4154-AC86-7F1B054078B5}"/>
              </a:ext>
            </a:extLst>
          </p:cNvPr>
          <p:cNvSpPr/>
          <p:nvPr/>
        </p:nvSpPr>
        <p:spPr>
          <a:xfrm>
            <a:off x="6476476" y="3331183"/>
            <a:ext cx="901788" cy="901788"/>
          </a:xfrm>
          <a:prstGeom prst="ellipse">
            <a:avLst/>
          </a:prstGeom>
          <a:solidFill>
            <a:srgbClr val="FF9F9F">
              <a:alpha val="49804"/>
            </a:srgbClr>
          </a:solidFill>
          <a:ln w="3810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16" name="タイトル 1">
            <a:extLst>
              <a:ext uri="{FF2B5EF4-FFF2-40B4-BE49-F238E27FC236}">
                <a16:creationId xmlns:a16="http://schemas.microsoft.com/office/drawing/2014/main" id="{F3A45640-6316-450A-BB84-53BD0C1C5E7D}"/>
              </a:ext>
            </a:extLst>
          </p:cNvPr>
          <p:cNvSpPr txBox="1">
            <a:spLocks/>
          </p:cNvSpPr>
          <p:nvPr/>
        </p:nvSpPr>
        <p:spPr>
          <a:xfrm>
            <a:off x="-2" y="5854656"/>
            <a:ext cx="9143999" cy="1003344"/>
          </a:xfrm>
          <a:prstGeom prst="rect">
            <a:avLst/>
          </a:prstGeom>
          <a:solidFill>
            <a:srgbClr val="FF000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4000" b="1" dirty="0"/>
              <a:t>都市機能が集約する市の中核</a:t>
            </a:r>
          </a:p>
        </p:txBody>
      </p:sp>
    </p:spTree>
    <p:extLst>
      <p:ext uri="{BB962C8B-B14F-4D97-AF65-F5344CB8AC3E}">
        <p14:creationId xmlns:p14="http://schemas.microsoft.com/office/powerpoint/2010/main" val="322585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1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E7D78-A5D3-4CE9-86A9-4FE933F1885A}"/>
              </a:ext>
            </a:extLst>
          </p:cNvPr>
          <p:cNvSpPr>
            <a:spLocks noGrp="1"/>
          </p:cNvSpPr>
          <p:nvPr>
            <p:ph type="title"/>
          </p:nvPr>
        </p:nvSpPr>
        <p:spPr/>
        <p:txBody>
          <a:bodyPr>
            <a:normAutofit/>
          </a:bodyPr>
          <a:lstStyle/>
          <a:p>
            <a:r>
              <a:rPr lang="ja-JP" altLang="en-US" sz="4000" dirty="0"/>
              <a:t>専門家指導つきの「農業体験農園」</a:t>
            </a:r>
            <a:endParaRPr kumimoji="1" lang="ja-JP" altLang="en-US" sz="4000" dirty="0"/>
          </a:p>
        </p:txBody>
      </p:sp>
      <p:sp>
        <p:nvSpPr>
          <p:cNvPr id="5" name="タイトル 1">
            <a:extLst>
              <a:ext uri="{FF2B5EF4-FFF2-40B4-BE49-F238E27FC236}">
                <a16:creationId xmlns:a16="http://schemas.microsoft.com/office/drawing/2014/main" id="{0018C6B9-E15E-4BEF-BD54-AE3410BDE643}"/>
              </a:ext>
            </a:extLst>
          </p:cNvPr>
          <p:cNvSpPr txBox="1">
            <a:spLocks/>
          </p:cNvSpPr>
          <p:nvPr/>
        </p:nvSpPr>
        <p:spPr>
          <a:xfrm>
            <a:off x="1" y="5933732"/>
            <a:ext cx="9143999" cy="957160"/>
          </a:xfrm>
          <a:prstGeom prst="rect">
            <a:avLst/>
          </a:prstGeom>
          <a:solidFill>
            <a:schemeClr val="accent6"/>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4000" dirty="0"/>
              <a:t>市民が農業に親しめる</a:t>
            </a:r>
            <a:endParaRPr lang="ja-JP" altLang="en-US" sz="3200" dirty="0"/>
          </a:p>
        </p:txBody>
      </p:sp>
      <p:sp>
        <p:nvSpPr>
          <p:cNvPr id="9" name="楕円 8">
            <a:extLst>
              <a:ext uri="{FF2B5EF4-FFF2-40B4-BE49-F238E27FC236}">
                <a16:creationId xmlns:a16="http://schemas.microsoft.com/office/drawing/2014/main" id="{5FB0BDB5-29E1-45A7-8DD8-F18620A2E8DD}"/>
              </a:ext>
            </a:extLst>
          </p:cNvPr>
          <p:cNvSpPr/>
          <p:nvPr/>
        </p:nvSpPr>
        <p:spPr>
          <a:xfrm>
            <a:off x="1067017" y="1877039"/>
            <a:ext cx="2297339" cy="755675"/>
          </a:xfrm>
          <a:prstGeom prst="ellipse">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1" name="テキスト ボックス 10">
            <a:extLst>
              <a:ext uri="{FF2B5EF4-FFF2-40B4-BE49-F238E27FC236}">
                <a16:creationId xmlns:a16="http://schemas.microsoft.com/office/drawing/2014/main" id="{EC31F503-C77F-4EFB-8088-9DC459C5D653}"/>
              </a:ext>
            </a:extLst>
          </p:cNvPr>
          <p:cNvSpPr txBox="1"/>
          <p:nvPr/>
        </p:nvSpPr>
        <p:spPr>
          <a:xfrm>
            <a:off x="1677604" y="1894198"/>
            <a:ext cx="1291623" cy="7386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100" b="1" dirty="0">
                <a:latin typeface="+mn-ea"/>
              </a:rPr>
              <a:t>農家・</a:t>
            </a:r>
            <a:endParaRPr kumimoji="1" lang="en-US" altLang="ja-JP" sz="2100" b="1" dirty="0">
              <a:latin typeface="+mn-ea"/>
            </a:endParaRPr>
          </a:p>
          <a:p>
            <a:r>
              <a:rPr lang="ja-JP" altLang="en-US" sz="2100" b="1" dirty="0">
                <a:latin typeface="+mn-ea"/>
              </a:rPr>
              <a:t>農業法人</a:t>
            </a:r>
            <a:endParaRPr kumimoji="1" lang="en-US" altLang="ja-JP" sz="2100" b="1" dirty="0">
              <a:latin typeface="+mn-ea"/>
            </a:endParaRPr>
          </a:p>
        </p:txBody>
      </p:sp>
      <p:sp>
        <p:nvSpPr>
          <p:cNvPr id="12" name="テキスト ボックス 11">
            <a:extLst>
              <a:ext uri="{FF2B5EF4-FFF2-40B4-BE49-F238E27FC236}">
                <a16:creationId xmlns:a16="http://schemas.microsoft.com/office/drawing/2014/main" id="{4E92A525-A848-4208-A8F3-D4146177CD71}"/>
              </a:ext>
            </a:extLst>
          </p:cNvPr>
          <p:cNvSpPr txBox="1"/>
          <p:nvPr/>
        </p:nvSpPr>
        <p:spPr>
          <a:xfrm>
            <a:off x="3758261" y="2440644"/>
            <a:ext cx="156854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500" dirty="0"/>
              <a:t>農作業の指導・</a:t>
            </a:r>
            <a:endParaRPr lang="en-US" altLang="ja-JP" sz="1500" dirty="0"/>
          </a:p>
          <a:p>
            <a:r>
              <a:rPr kumimoji="1" lang="ja-JP" altLang="en-US" sz="1500" dirty="0"/>
              <a:t>イベント</a:t>
            </a:r>
            <a:endParaRPr kumimoji="1" lang="en-US" altLang="ja-JP" sz="1500" dirty="0"/>
          </a:p>
        </p:txBody>
      </p:sp>
      <p:sp>
        <p:nvSpPr>
          <p:cNvPr id="13" name="テキスト ボックス 12">
            <a:extLst>
              <a:ext uri="{FF2B5EF4-FFF2-40B4-BE49-F238E27FC236}">
                <a16:creationId xmlns:a16="http://schemas.microsoft.com/office/drawing/2014/main" id="{C0E2E39C-0813-413B-8F23-1B4BAB55C15A}"/>
              </a:ext>
            </a:extLst>
          </p:cNvPr>
          <p:cNvSpPr txBox="1"/>
          <p:nvPr/>
        </p:nvSpPr>
        <p:spPr>
          <a:xfrm>
            <a:off x="3986355" y="1746527"/>
            <a:ext cx="820835" cy="3231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500" dirty="0"/>
              <a:t>利用料</a:t>
            </a:r>
            <a:endParaRPr lang="en-US" altLang="ja-JP" sz="1500" dirty="0"/>
          </a:p>
        </p:txBody>
      </p:sp>
      <p:sp>
        <p:nvSpPr>
          <p:cNvPr id="14" name="テキスト ボックス 13">
            <a:extLst>
              <a:ext uri="{FF2B5EF4-FFF2-40B4-BE49-F238E27FC236}">
                <a16:creationId xmlns:a16="http://schemas.microsoft.com/office/drawing/2014/main" id="{EA41008E-7A30-4756-B0B3-77FCA61BF05F}"/>
              </a:ext>
            </a:extLst>
          </p:cNvPr>
          <p:cNvSpPr txBox="1"/>
          <p:nvPr/>
        </p:nvSpPr>
        <p:spPr>
          <a:xfrm>
            <a:off x="4683082" y="2997369"/>
            <a:ext cx="1088523"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500" dirty="0"/>
              <a:t>利用</a:t>
            </a:r>
            <a:endParaRPr kumimoji="1" lang="en-US" altLang="ja-JP" sz="1500" dirty="0"/>
          </a:p>
          <a:p>
            <a:r>
              <a:rPr kumimoji="1" lang="ja-JP" altLang="en-US" sz="1500" dirty="0"/>
              <a:t>申し込み</a:t>
            </a:r>
            <a:endParaRPr kumimoji="1" lang="en-US" altLang="ja-JP" sz="1500" dirty="0"/>
          </a:p>
        </p:txBody>
      </p:sp>
      <p:cxnSp>
        <p:nvCxnSpPr>
          <p:cNvPr id="15" name="直線矢印コネクタ 14">
            <a:extLst>
              <a:ext uri="{FF2B5EF4-FFF2-40B4-BE49-F238E27FC236}">
                <a16:creationId xmlns:a16="http://schemas.microsoft.com/office/drawing/2014/main" id="{049C8F64-8397-4CA9-B638-3C62C198B4F5}"/>
              </a:ext>
            </a:extLst>
          </p:cNvPr>
          <p:cNvCxnSpPr>
            <a:cxnSpLocks/>
          </p:cNvCxnSpPr>
          <p:nvPr/>
        </p:nvCxnSpPr>
        <p:spPr>
          <a:xfrm rot="-300000">
            <a:off x="2554228" y="2921823"/>
            <a:ext cx="676406" cy="122129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6" name="テキスト ボックス 15">
            <a:extLst>
              <a:ext uri="{FF2B5EF4-FFF2-40B4-BE49-F238E27FC236}">
                <a16:creationId xmlns:a16="http://schemas.microsoft.com/office/drawing/2014/main" id="{F3648F3C-0C53-4699-AEEE-431143CD5B4B}"/>
              </a:ext>
            </a:extLst>
          </p:cNvPr>
          <p:cNvSpPr txBox="1"/>
          <p:nvPr/>
        </p:nvSpPr>
        <p:spPr>
          <a:xfrm>
            <a:off x="1952220" y="3726894"/>
            <a:ext cx="1100145"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500" dirty="0"/>
              <a:t>開園の申請</a:t>
            </a:r>
            <a:endParaRPr kumimoji="1" lang="en-US" altLang="ja-JP" sz="1500" dirty="0"/>
          </a:p>
        </p:txBody>
      </p:sp>
      <p:cxnSp>
        <p:nvCxnSpPr>
          <p:cNvPr id="17" name="直線矢印コネクタ 16">
            <a:extLst>
              <a:ext uri="{FF2B5EF4-FFF2-40B4-BE49-F238E27FC236}">
                <a16:creationId xmlns:a16="http://schemas.microsoft.com/office/drawing/2014/main" id="{5172A9FC-62A5-441B-80EA-B530A9CF7034}"/>
              </a:ext>
            </a:extLst>
          </p:cNvPr>
          <p:cNvCxnSpPr>
            <a:cxnSpLocks/>
          </p:cNvCxnSpPr>
          <p:nvPr/>
        </p:nvCxnSpPr>
        <p:spPr>
          <a:xfrm rot="-300000" flipH="1" flipV="1">
            <a:off x="2731614" y="2907811"/>
            <a:ext cx="684860" cy="123530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8" name="テキスト ボックス 17">
            <a:extLst>
              <a:ext uri="{FF2B5EF4-FFF2-40B4-BE49-F238E27FC236}">
                <a16:creationId xmlns:a16="http://schemas.microsoft.com/office/drawing/2014/main" id="{EA9912F4-1047-41DB-BAEF-07B141AC25E6}"/>
              </a:ext>
            </a:extLst>
          </p:cNvPr>
          <p:cNvSpPr txBox="1"/>
          <p:nvPr/>
        </p:nvSpPr>
        <p:spPr>
          <a:xfrm>
            <a:off x="3066397" y="3113303"/>
            <a:ext cx="1195589"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500" dirty="0"/>
              <a:t>運営費など</a:t>
            </a:r>
            <a:endParaRPr lang="en-US" altLang="ja-JP" sz="1500" dirty="0"/>
          </a:p>
          <a:p>
            <a:r>
              <a:rPr lang="ja-JP" altLang="en-US" sz="1500" dirty="0"/>
              <a:t>の助成</a:t>
            </a:r>
            <a:endParaRPr kumimoji="1" lang="en-US" altLang="ja-JP" sz="1500" dirty="0"/>
          </a:p>
        </p:txBody>
      </p:sp>
      <p:sp>
        <p:nvSpPr>
          <p:cNvPr id="19" name="テキスト ボックス 18">
            <a:extLst>
              <a:ext uri="{FF2B5EF4-FFF2-40B4-BE49-F238E27FC236}">
                <a16:creationId xmlns:a16="http://schemas.microsoft.com/office/drawing/2014/main" id="{F4A7C070-BC10-44EE-A831-929761C245A4}"/>
              </a:ext>
            </a:extLst>
          </p:cNvPr>
          <p:cNvSpPr txBox="1"/>
          <p:nvPr/>
        </p:nvSpPr>
        <p:spPr>
          <a:xfrm>
            <a:off x="5516771" y="3714908"/>
            <a:ext cx="1297367"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500" dirty="0"/>
              <a:t>利用者の募集</a:t>
            </a:r>
            <a:endParaRPr kumimoji="1" lang="en-US" altLang="ja-JP" sz="1500" dirty="0"/>
          </a:p>
        </p:txBody>
      </p:sp>
      <p:sp>
        <p:nvSpPr>
          <p:cNvPr id="20" name="テキスト ボックス 19">
            <a:extLst>
              <a:ext uri="{FF2B5EF4-FFF2-40B4-BE49-F238E27FC236}">
                <a16:creationId xmlns:a16="http://schemas.microsoft.com/office/drawing/2014/main" id="{5D891F38-2C67-43D9-AFBF-1C370893ACFB}"/>
              </a:ext>
            </a:extLst>
          </p:cNvPr>
          <p:cNvSpPr txBox="1"/>
          <p:nvPr/>
        </p:nvSpPr>
        <p:spPr>
          <a:xfrm>
            <a:off x="6479151" y="2676813"/>
            <a:ext cx="2477069" cy="553998"/>
          </a:xfrm>
          <a:prstGeom prst="rect">
            <a:avLst/>
          </a:prstGeom>
          <a:ln w="19050">
            <a:solidFill>
              <a:srgbClr val="FFC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500" dirty="0"/>
              <a:t>・専門家の指導により</a:t>
            </a:r>
            <a:endParaRPr lang="en-US" altLang="ja-JP" sz="1500" dirty="0"/>
          </a:p>
          <a:p>
            <a:r>
              <a:rPr lang="ja-JP" altLang="en-US" sz="1500" dirty="0"/>
              <a:t>　参加のハードルが下がる</a:t>
            </a:r>
            <a:endParaRPr kumimoji="1" lang="en-US" altLang="ja-JP" sz="1500" dirty="0"/>
          </a:p>
        </p:txBody>
      </p:sp>
      <p:sp>
        <p:nvSpPr>
          <p:cNvPr id="21" name="テキスト ボックス 20">
            <a:extLst>
              <a:ext uri="{FF2B5EF4-FFF2-40B4-BE49-F238E27FC236}">
                <a16:creationId xmlns:a16="http://schemas.microsoft.com/office/drawing/2014/main" id="{8D4BD3E7-F839-4608-8FB4-9120AE846EDB}"/>
              </a:ext>
            </a:extLst>
          </p:cNvPr>
          <p:cNvSpPr txBox="1"/>
          <p:nvPr/>
        </p:nvSpPr>
        <p:spPr>
          <a:xfrm>
            <a:off x="170960" y="2663258"/>
            <a:ext cx="1905824" cy="553998"/>
          </a:xfrm>
          <a:prstGeom prst="rect">
            <a:avLst/>
          </a:prstGeom>
          <a:ln w="19050"/>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ja-JP" altLang="en-US" sz="1500" dirty="0"/>
              <a:t>・一定の収入</a:t>
            </a:r>
            <a:endParaRPr kumimoji="1" lang="en-US" altLang="ja-JP" sz="1500" dirty="0"/>
          </a:p>
          <a:p>
            <a:r>
              <a:rPr kumimoji="1" lang="ja-JP" altLang="en-US" sz="1500" dirty="0"/>
              <a:t>・農作業の負担軽減</a:t>
            </a:r>
            <a:endParaRPr kumimoji="1" lang="en-US" altLang="ja-JP" sz="1500" dirty="0"/>
          </a:p>
        </p:txBody>
      </p:sp>
      <p:sp>
        <p:nvSpPr>
          <p:cNvPr id="22" name="テキスト ボックス 21">
            <a:extLst>
              <a:ext uri="{FF2B5EF4-FFF2-40B4-BE49-F238E27FC236}">
                <a16:creationId xmlns:a16="http://schemas.microsoft.com/office/drawing/2014/main" id="{01EAD8E2-E448-4257-AD39-62423E4109F4}"/>
              </a:ext>
            </a:extLst>
          </p:cNvPr>
          <p:cNvSpPr txBox="1"/>
          <p:nvPr/>
        </p:nvSpPr>
        <p:spPr>
          <a:xfrm>
            <a:off x="5267827" y="4787815"/>
            <a:ext cx="3116025" cy="553998"/>
          </a:xfrm>
          <a:prstGeom prst="rect">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500" dirty="0"/>
              <a:t>・情報の</a:t>
            </a:r>
            <a:r>
              <a:rPr lang="ja-JP" altLang="en-US" sz="1500" dirty="0"/>
              <a:t>管理・発信</a:t>
            </a:r>
            <a:endParaRPr lang="en-US" altLang="ja-JP" sz="1500" dirty="0"/>
          </a:p>
          <a:p>
            <a:r>
              <a:rPr kumimoji="1" lang="ja-JP" altLang="en-US" sz="1500" dirty="0"/>
              <a:t>・少ない負担で高水準のサービス</a:t>
            </a:r>
            <a:endParaRPr kumimoji="1" lang="en-US" altLang="ja-JP" sz="1500" dirty="0"/>
          </a:p>
        </p:txBody>
      </p:sp>
      <p:cxnSp>
        <p:nvCxnSpPr>
          <p:cNvPr id="23" name="直線矢印コネクタ 22">
            <a:extLst>
              <a:ext uri="{FF2B5EF4-FFF2-40B4-BE49-F238E27FC236}">
                <a16:creationId xmlns:a16="http://schemas.microsoft.com/office/drawing/2014/main" id="{664A19BC-2AD3-4DA1-B6DE-006BB2F6B58F}"/>
              </a:ext>
            </a:extLst>
          </p:cNvPr>
          <p:cNvCxnSpPr>
            <a:cxnSpLocks/>
          </p:cNvCxnSpPr>
          <p:nvPr/>
        </p:nvCxnSpPr>
        <p:spPr>
          <a:xfrm rot="300000" flipH="1">
            <a:off x="5149462" y="2907337"/>
            <a:ext cx="676406" cy="122129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70EAE1F7-A7E3-45AE-AC64-C61284FF691C}"/>
              </a:ext>
            </a:extLst>
          </p:cNvPr>
          <p:cNvCxnSpPr>
            <a:cxnSpLocks/>
          </p:cNvCxnSpPr>
          <p:nvPr/>
        </p:nvCxnSpPr>
        <p:spPr>
          <a:xfrm rot="300000" flipV="1">
            <a:off x="5332470" y="2893326"/>
            <a:ext cx="684860" cy="123530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5" name="楕円 24">
            <a:extLst>
              <a:ext uri="{FF2B5EF4-FFF2-40B4-BE49-F238E27FC236}">
                <a16:creationId xmlns:a16="http://schemas.microsoft.com/office/drawing/2014/main" id="{BBBD30B5-9F8A-470F-90EC-57E28B71DB9A}"/>
              </a:ext>
            </a:extLst>
          </p:cNvPr>
          <p:cNvSpPr/>
          <p:nvPr/>
        </p:nvSpPr>
        <p:spPr>
          <a:xfrm>
            <a:off x="5518865" y="1852669"/>
            <a:ext cx="2297339" cy="755675"/>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6" name="テキスト ボックス 25">
            <a:extLst>
              <a:ext uri="{FF2B5EF4-FFF2-40B4-BE49-F238E27FC236}">
                <a16:creationId xmlns:a16="http://schemas.microsoft.com/office/drawing/2014/main" id="{CF021936-1F0F-4878-B700-49573208B51A}"/>
              </a:ext>
            </a:extLst>
          </p:cNvPr>
          <p:cNvSpPr txBox="1"/>
          <p:nvPr/>
        </p:nvSpPr>
        <p:spPr>
          <a:xfrm>
            <a:off x="5933452" y="2045477"/>
            <a:ext cx="1538385" cy="4154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100" b="1" dirty="0">
                <a:latin typeface="+mn-ea"/>
              </a:rPr>
              <a:t>農園利用者</a:t>
            </a:r>
            <a:endParaRPr kumimoji="1" lang="en-US" altLang="ja-JP" sz="2100" b="1" dirty="0">
              <a:latin typeface="+mn-ea"/>
            </a:endParaRPr>
          </a:p>
        </p:txBody>
      </p:sp>
      <p:cxnSp>
        <p:nvCxnSpPr>
          <p:cNvPr id="27" name="直線矢印コネクタ 26">
            <a:extLst>
              <a:ext uri="{FF2B5EF4-FFF2-40B4-BE49-F238E27FC236}">
                <a16:creationId xmlns:a16="http://schemas.microsoft.com/office/drawing/2014/main" id="{5D9E747F-515B-4921-9328-0E74BE856E7B}"/>
              </a:ext>
            </a:extLst>
          </p:cNvPr>
          <p:cNvCxnSpPr>
            <a:cxnSpLocks/>
          </p:cNvCxnSpPr>
          <p:nvPr/>
        </p:nvCxnSpPr>
        <p:spPr>
          <a:xfrm flipH="1">
            <a:off x="3091609" y="2163212"/>
            <a:ext cx="261213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8" name="直線矢印コネクタ 27">
            <a:extLst>
              <a:ext uri="{FF2B5EF4-FFF2-40B4-BE49-F238E27FC236}">
                <a16:creationId xmlns:a16="http://schemas.microsoft.com/office/drawing/2014/main" id="{6E86AFFE-BCF0-421A-836E-EE0B894668BE}"/>
              </a:ext>
            </a:extLst>
          </p:cNvPr>
          <p:cNvCxnSpPr>
            <a:cxnSpLocks/>
          </p:cNvCxnSpPr>
          <p:nvPr/>
        </p:nvCxnSpPr>
        <p:spPr>
          <a:xfrm>
            <a:off x="3091609" y="2347595"/>
            <a:ext cx="266046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21D5178D-20DA-4B08-B4B6-6BC7FC281A68}"/>
              </a:ext>
            </a:extLst>
          </p:cNvPr>
          <p:cNvSpPr txBox="1"/>
          <p:nvPr/>
        </p:nvSpPr>
        <p:spPr>
          <a:xfrm>
            <a:off x="3759233" y="2105384"/>
            <a:ext cx="1508594" cy="323165"/>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500" dirty="0"/>
              <a:t>農園利用契約</a:t>
            </a:r>
            <a:endParaRPr kumimoji="1" lang="en-US" altLang="ja-JP" sz="1500" dirty="0"/>
          </a:p>
        </p:txBody>
      </p:sp>
      <p:sp>
        <p:nvSpPr>
          <p:cNvPr id="30" name="楕円 29">
            <a:extLst>
              <a:ext uri="{FF2B5EF4-FFF2-40B4-BE49-F238E27FC236}">
                <a16:creationId xmlns:a16="http://schemas.microsoft.com/office/drawing/2014/main" id="{1718DB31-F7E2-4CF8-B14F-2276BE9F74C2}"/>
              </a:ext>
            </a:extLst>
          </p:cNvPr>
          <p:cNvSpPr/>
          <p:nvPr/>
        </p:nvSpPr>
        <p:spPr>
          <a:xfrm>
            <a:off x="3130500" y="4101140"/>
            <a:ext cx="2297339" cy="755675"/>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1" name="テキスト ボックス 30">
            <a:extLst>
              <a:ext uri="{FF2B5EF4-FFF2-40B4-BE49-F238E27FC236}">
                <a16:creationId xmlns:a16="http://schemas.microsoft.com/office/drawing/2014/main" id="{94065DCD-ACBD-419F-B250-0B193CFB11CB}"/>
              </a:ext>
            </a:extLst>
          </p:cNvPr>
          <p:cNvSpPr txBox="1"/>
          <p:nvPr/>
        </p:nvSpPr>
        <p:spPr>
          <a:xfrm>
            <a:off x="3818414" y="4288830"/>
            <a:ext cx="1104902" cy="4154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100" b="1" dirty="0">
                <a:latin typeface="+mn-ea"/>
              </a:rPr>
              <a:t>土浦市</a:t>
            </a:r>
            <a:endParaRPr kumimoji="1" lang="en-US" altLang="ja-JP" sz="2100" b="1" dirty="0">
              <a:latin typeface="+mn-ea"/>
            </a:endParaRPr>
          </a:p>
        </p:txBody>
      </p:sp>
    </p:spTree>
    <p:extLst>
      <p:ext uri="{BB962C8B-B14F-4D97-AF65-F5344CB8AC3E}">
        <p14:creationId xmlns:p14="http://schemas.microsoft.com/office/powerpoint/2010/main" val="15453000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E7D78-A5D3-4CE9-86A9-4FE933F1885A}"/>
              </a:ext>
            </a:extLst>
          </p:cNvPr>
          <p:cNvSpPr>
            <a:spLocks noGrp="1"/>
          </p:cNvSpPr>
          <p:nvPr>
            <p:ph type="title"/>
          </p:nvPr>
        </p:nvSpPr>
        <p:spPr/>
        <p:txBody>
          <a:bodyPr>
            <a:normAutofit/>
          </a:bodyPr>
          <a:lstStyle/>
          <a:p>
            <a:r>
              <a:rPr kumimoji="1" lang="ja-JP" altLang="en-US" sz="4000" dirty="0"/>
              <a:t>自ら開園できない場合</a:t>
            </a:r>
          </a:p>
        </p:txBody>
      </p:sp>
      <p:sp>
        <p:nvSpPr>
          <p:cNvPr id="33" name="テキスト ボックス 32">
            <a:extLst>
              <a:ext uri="{FF2B5EF4-FFF2-40B4-BE49-F238E27FC236}">
                <a16:creationId xmlns:a16="http://schemas.microsoft.com/office/drawing/2014/main" id="{4BE1AF50-5B22-442A-A8DB-8B71D7062744}"/>
              </a:ext>
            </a:extLst>
          </p:cNvPr>
          <p:cNvSpPr txBox="1"/>
          <p:nvPr/>
        </p:nvSpPr>
        <p:spPr>
          <a:xfrm>
            <a:off x="486319" y="3156890"/>
            <a:ext cx="1105492"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000" dirty="0"/>
              <a:t>農地</a:t>
            </a:r>
            <a:endParaRPr lang="en-US" altLang="ja-JP" sz="2000" dirty="0"/>
          </a:p>
          <a:p>
            <a:r>
              <a:rPr lang="ja-JP" altLang="en-US" sz="2000" dirty="0"/>
              <a:t>所有者</a:t>
            </a:r>
            <a:endParaRPr kumimoji="1" lang="en-US" altLang="ja-JP" sz="2000" dirty="0"/>
          </a:p>
        </p:txBody>
      </p:sp>
      <p:sp>
        <p:nvSpPr>
          <p:cNvPr id="34" name="テキスト ボックス 33">
            <a:extLst>
              <a:ext uri="{FF2B5EF4-FFF2-40B4-BE49-F238E27FC236}">
                <a16:creationId xmlns:a16="http://schemas.microsoft.com/office/drawing/2014/main" id="{D77DB8F0-4F3E-4E9C-BFB0-D5D4C99616A5}"/>
              </a:ext>
            </a:extLst>
          </p:cNvPr>
          <p:cNvSpPr txBox="1"/>
          <p:nvPr/>
        </p:nvSpPr>
        <p:spPr>
          <a:xfrm>
            <a:off x="3916622" y="3321192"/>
            <a:ext cx="451579"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dirty="0"/>
              <a:t>市</a:t>
            </a:r>
            <a:endParaRPr kumimoji="1" lang="en-US" altLang="ja-JP" sz="2000" dirty="0"/>
          </a:p>
        </p:txBody>
      </p:sp>
      <p:sp>
        <p:nvSpPr>
          <p:cNvPr id="35" name="テキスト ボックス 34">
            <a:extLst>
              <a:ext uri="{FF2B5EF4-FFF2-40B4-BE49-F238E27FC236}">
                <a16:creationId xmlns:a16="http://schemas.microsoft.com/office/drawing/2014/main" id="{FAB95D7E-7A2A-4214-AF02-98575B64773C}"/>
              </a:ext>
            </a:extLst>
          </p:cNvPr>
          <p:cNvSpPr txBox="1"/>
          <p:nvPr/>
        </p:nvSpPr>
        <p:spPr>
          <a:xfrm>
            <a:off x="6944740" y="3064035"/>
            <a:ext cx="161633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000" dirty="0"/>
              <a:t>農園利用者</a:t>
            </a:r>
            <a:endParaRPr kumimoji="1" lang="en-US" altLang="ja-JP" sz="2000" dirty="0"/>
          </a:p>
        </p:txBody>
      </p:sp>
      <p:cxnSp>
        <p:nvCxnSpPr>
          <p:cNvPr id="36" name="直線矢印コネクタ 35">
            <a:extLst>
              <a:ext uri="{FF2B5EF4-FFF2-40B4-BE49-F238E27FC236}">
                <a16:creationId xmlns:a16="http://schemas.microsoft.com/office/drawing/2014/main" id="{BD999E6E-C6DD-4220-A11A-03B9BA233512}"/>
              </a:ext>
            </a:extLst>
          </p:cNvPr>
          <p:cNvCxnSpPr/>
          <p:nvPr/>
        </p:nvCxnSpPr>
        <p:spPr>
          <a:xfrm>
            <a:off x="1922195" y="3412598"/>
            <a:ext cx="1246454"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7" name="直線矢印コネクタ 36">
            <a:extLst>
              <a:ext uri="{FF2B5EF4-FFF2-40B4-BE49-F238E27FC236}">
                <a16:creationId xmlns:a16="http://schemas.microsoft.com/office/drawing/2014/main" id="{F5DF6E2A-6AEC-4A05-B89A-C6A4E112FACF}"/>
              </a:ext>
            </a:extLst>
          </p:cNvPr>
          <p:cNvCxnSpPr>
            <a:cxnSpLocks/>
          </p:cNvCxnSpPr>
          <p:nvPr/>
        </p:nvCxnSpPr>
        <p:spPr>
          <a:xfrm flipH="1">
            <a:off x="1936381" y="3596981"/>
            <a:ext cx="1246454"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8" name="テキスト ボックス 37">
            <a:extLst>
              <a:ext uri="{FF2B5EF4-FFF2-40B4-BE49-F238E27FC236}">
                <a16:creationId xmlns:a16="http://schemas.microsoft.com/office/drawing/2014/main" id="{8918CF59-A216-418D-A36F-573EEE5CB2C0}"/>
              </a:ext>
            </a:extLst>
          </p:cNvPr>
          <p:cNvSpPr txBox="1"/>
          <p:nvPr/>
        </p:nvSpPr>
        <p:spPr>
          <a:xfrm>
            <a:off x="2006862" y="2715304"/>
            <a:ext cx="1105492"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dirty="0"/>
              <a:t>農地の貸借</a:t>
            </a:r>
            <a:endParaRPr kumimoji="1" lang="en-US" altLang="ja-JP" sz="2000" dirty="0"/>
          </a:p>
        </p:txBody>
      </p:sp>
      <p:sp>
        <p:nvSpPr>
          <p:cNvPr id="39" name="テキスト ボックス 38">
            <a:extLst>
              <a:ext uri="{FF2B5EF4-FFF2-40B4-BE49-F238E27FC236}">
                <a16:creationId xmlns:a16="http://schemas.microsoft.com/office/drawing/2014/main" id="{C62D4866-D8AF-4EC9-9B55-41962B6F9867}"/>
              </a:ext>
            </a:extLst>
          </p:cNvPr>
          <p:cNvSpPr txBox="1"/>
          <p:nvPr/>
        </p:nvSpPr>
        <p:spPr>
          <a:xfrm>
            <a:off x="2006862" y="3713934"/>
            <a:ext cx="1105492"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dirty="0"/>
              <a:t>借地料</a:t>
            </a:r>
            <a:endParaRPr kumimoji="1" lang="en-US" altLang="ja-JP" sz="2000" dirty="0"/>
          </a:p>
        </p:txBody>
      </p:sp>
      <p:cxnSp>
        <p:nvCxnSpPr>
          <p:cNvPr id="40" name="直線矢印コネクタ 39">
            <a:extLst>
              <a:ext uri="{FF2B5EF4-FFF2-40B4-BE49-F238E27FC236}">
                <a16:creationId xmlns:a16="http://schemas.microsoft.com/office/drawing/2014/main" id="{121E1232-86E3-44A0-A987-90C70FC01DA8}"/>
              </a:ext>
            </a:extLst>
          </p:cNvPr>
          <p:cNvCxnSpPr/>
          <p:nvPr/>
        </p:nvCxnSpPr>
        <p:spPr>
          <a:xfrm>
            <a:off x="5243740" y="3310750"/>
            <a:ext cx="1246454"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1" name="直線矢印コネクタ 40">
            <a:extLst>
              <a:ext uri="{FF2B5EF4-FFF2-40B4-BE49-F238E27FC236}">
                <a16:creationId xmlns:a16="http://schemas.microsoft.com/office/drawing/2014/main" id="{5B6E6DC7-365B-44B0-8C17-CE04713572B7}"/>
              </a:ext>
            </a:extLst>
          </p:cNvPr>
          <p:cNvCxnSpPr>
            <a:cxnSpLocks/>
          </p:cNvCxnSpPr>
          <p:nvPr/>
        </p:nvCxnSpPr>
        <p:spPr>
          <a:xfrm flipH="1">
            <a:off x="5257926" y="3495133"/>
            <a:ext cx="1246454"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2" name="テキスト ボックス 41">
            <a:extLst>
              <a:ext uri="{FF2B5EF4-FFF2-40B4-BE49-F238E27FC236}">
                <a16:creationId xmlns:a16="http://schemas.microsoft.com/office/drawing/2014/main" id="{4F04450D-CBBF-46E2-8B4C-80CD176E74FB}"/>
              </a:ext>
            </a:extLst>
          </p:cNvPr>
          <p:cNvSpPr txBox="1"/>
          <p:nvPr/>
        </p:nvSpPr>
        <p:spPr>
          <a:xfrm>
            <a:off x="5328406" y="2882876"/>
            <a:ext cx="1616334"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000" dirty="0"/>
              <a:t>農園の貸付</a:t>
            </a:r>
            <a:endParaRPr kumimoji="1" lang="en-US" altLang="ja-JP" sz="2000" dirty="0"/>
          </a:p>
        </p:txBody>
      </p:sp>
      <p:sp>
        <p:nvSpPr>
          <p:cNvPr id="43" name="テキスト ボックス 42">
            <a:extLst>
              <a:ext uri="{FF2B5EF4-FFF2-40B4-BE49-F238E27FC236}">
                <a16:creationId xmlns:a16="http://schemas.microsoft.com/office/drawing/2014/main" id="{86D3F735-39CD-4415-AB6E-BFBCF89030C4}"/>
              </a:ext>
            </a:extLst>
          </p:cNvPr>
          <p:cNvSpPr txBox="1"/>
          <p:nvPr/>
        </p:nvSpPr>
        <p:spPr>
          <a:xfrm>
            <a:off x="5457695" y="3633501"/>
            <a:ext cx="1235317"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dirty="0"/>
              <a:t>利用料</a:t>
            </a:r>
            <a:endParaRPr kumimoji="1" lang="en-US" altLang="ja-JP" sz="2000" dirty="0"/>
          </a:p>
        </p:txBody>
      </p:sp>
      <p:sp>
        <p:nvSpPr>
          <p:cNvPr id="44" name="テキスト ボックス 43">
            <a:extLst>
              <a:ext uri="{FF2B5EF4-FFF2-40B4-BE49-F238E27FC236}">
                <a16:creationId xmlns:a16="http://schemas.microsoft.com/office/drawing/2014/main" id="{38D865BB-74C9-4C80-BA35-DF37EA789741}"/>
              </a:ext>
            </a:extLst>
          </p:cNvPr>
          <p:cNvSpPr txBox="1"/>
          <p:nvPr/>
        </p:nvSpPr>
        <p:spPr>
          <a:xfrm>
            <a:off x="4761133" y="5063297"/>
            <a:ext cx="2173013"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dirty="0"/>
              <a:t>農家・</a:t>
            </a:r>
            <a:endParaRPr kumimoji="1" lang="en-US" altLang="ja-JP" sz="2000" dirty="0"/>
          </a:p>
          <a:p>
            <a:r>
              <a:rPr kumimoji="1" lang="ja-JP" altLang="en-US" sz="2000" dirty="0"/>
              <a:t>農業支援団体</a:t>
            </a:r>
            <a:endParaRPr kumimoji="1" lang="en-US" altLang="ja-JP" sz="2000" dirty="0"/>
          </a:p>
        </p:txBody>
      </p:sp>
      <p:sp>
        <p:nvSpPr>
          <p:cNvPr id="45" name="テキスト ボックス 44">
            <a:extLst>
              <a:ext uri="{FF2B5EF4-FFF2-40B4-BE49-F238E27FC236}">
                <a16:creationId xmlns:a16="http://schemas.microsoft.com/office/drawing/2014/main" id="{707C9CF5-FC41-47EE-AA14-484469524A81}"/>
              </a:ext>
            </a:extLst>
          </p:cNvPr>
          <p:cNvSpPr txBox="1"/>
          <p:nvPr/>
        </p:nvSpPr>
        <p:spPr>
          <a:xfrm>
            <a:off x="3112354" y="2649543"/>
            <a:ext cx="2216052" cy="400110"/>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ja-JP" altLang="en-US" sz="2000" dirty="0"/>
              <a:t>農園の整備・管理</a:t>
            </a:r>
            <a:endParaRPr kumimoji="1" lang="en-US" altLang="ja-JP" sz="2000" dirty="0"/>
          </a:p>
        </p:txBody>
      </p:sp>
      <p:cxnSp>
        <p:nvCxnSpPr>
          <p:cNvPr id="46" name="直線矢印コネクタ 45">
            <a:extLst>
              <a:ext uri="{FF2B5EF4-FFF2-40B4-BE49-F238E27FC236}">
                <a16:creationId xmlns:a16="http://schemas.microsoft.com/office/drawing/2014/main" id="{322FBC83-0E51-4952-9938-CCC460885B5A}"/>
              </a:ext>
            </a:extLst>
          </p:cNvPr>
          <p:cNvCxnSpPr>
            <a:cxnSpLocks/>
          </p:cNvCxnSpPr>
          <p:nvPr/>
        </p:nvCxnSpPr>
        <p:spPr>
          <a:xfrm>
            <a:off x="4213300" y="3903819"/>
            <a:ext cx="547833" cy="97029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7" name="テキスト ボックス 46">
            <a:extLst>
              <a:ext uri="{FF2B5EF4-FFF2-40B4-BE49-F238E27FC236}">
                <a16:creationId xmlns:a16="http://schemas.microsoft.com/office/drawing/2014/main" id="{57076F38-A18D-4D78-967F-E47726DCE6BE}"/>
              </a:ext>
            </a:extLst>
          </p:cNvPr>
          <p:cNvSpPr txBox="1"/>
          <p:nvPr/>
        </p:nvSpPr>
        <p:spPr>
          <a:xfrm>
            <a:off x="3213001" y="4349212"/>
            <a:ext cx="1524456"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000" dirty="0"/>
              <a:t>運営</a:t>
            </a:r>
            <a:r>
              <a:rPr kumimoji="1" lang="ja-JP" altLang="en-US" sz="2000" dirty="0"/>
              <a:t>の</a:t>
            </a:r>
            <a:endParaRPr kumimoji="1" lang="en-US" altLang="ja-JP" sz="2000" dirty="0"/>
          </a:p>
          <a:p>
            <a:r>
              <a:rPr kumimoji="1" lang="ja-JP" altLang="en-US" sz="2000" dirty="0"/>
              <a:t>一部委託</a:t>
            </a:r>
            <a:endParaRPr kumimoji="1" lang="en-US" altLang="ja-JP" sz="2000" dirty="0"/>
          </a:p>
        </p:txBody>
      </p:sp>
      <p:cxnSp>
        <p:nvCxnSpPr>
          <p:cNvPr id="48" name="直線矢印コネクタ 47">
            <a:extLst>
              <a:ext uri="{FF2B5EF4-FFF2-40B4-BE49-F238E27FC236}">
                <a16:creationId xmlns:a16="http://schemas.microsoft.com/office/drawing/2014/main" id="{C938B928-EA6B-43F0-999A-994D415435C4}"/>
              </a:ext>
            </a:extLst>
          </p:cNvPr>
          <p:cNvCxnSpPr>
            <a:cxnSpLocks/>
          </p:cNvCxnSpPr>
          <p:nvPr/>
        </p:nvCxnSpPr>
        <p:spPr>
          <a:xfrm flipH="1" flipV="1">
            <a:off x="4368202" y="3889806"/>
            <a:ext cx="557294" cy="98848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9" name="テキスト ボックス 48">
            <a:extLst>
              <a:ext uri="{FF2B5EF4-FFF2-40B4-BE49-F238E27FC236}">
                <a16:creationId xmlns:a16="http://schemas.microsoft.com/office/drawing/2014/main" id="{63C1D5EB-ACCA-4D13-92D6-45A01482AB63}"/>
              </a:ext>
            </a:extLst>
          </p:cNvPr>
          <p:cNvSpPr txBox="1"/>
          <p:nvPr/>
        </p:nvSpPr>
        <p:spPr>
          <a:xfrm>
            <a:off x="4509299" y="3858749"/>
            <a:ext cx="948396"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000" dirty="0"/>
              <a:t>委託</a:t>
            </a:r>
            <a:r>
              <a:rPr kumimoji="1" lang="ja-JP" altLang="en-US" sz="2000" dirty="0"/>
              <a:t>料</a:t>
            </a:r>
            <a:endParaRPr kumimoji="1" lang="en-US" altLang="ja-JP" sz="2000" dirty="0"/>
          </a:p>
        </p:txBody>
      </p:sp>
      <p:cxnSp>
        <p:nvCxnSpPr>
          <p:cNvPr id="50" name="直線矢印コネクタ 49">
            <a:extLst>
              <a:ext uri="{FF2B5EF4-FFF2-40B4-BE49-F238E27FC236}">
                <a16:creationId xmlns:a16="http://schemas.microsoft.com/office/drawing/2014/main" id="{80BA09C1-FB44-4498-9C08-5DA26F7222A8}"/>
              </a:ext>
            </a:extLst>
          </p:cNvPr>
          <p:cNvCxnSpPr>
            <a:cxnSpLocks/>
          </p:cNvCxnSpPr>
          <p:nvPr/>
        </p:nvCxnSpPr>
        <p:spPr>
          <a:xfrm flipH="1">
            <a:off x="6615991" y="3876863"/>
            <a:ext cx="593954" cy="100943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51" name="テキスト ボックス 50">
            <a:extLst>
              <a:ext uri="{FF2B5EF4-FFF2-40B4-BE49-F238E27FC236}">
                <a16:creationId xmlns:a16="http://schemas.microsoft.com/office/drawing/2014/main" id="{B2980BBA-80DC-4CED-93F8-5BC78638213A}"/>
              </a:ext>
            </a:extLst>
          </p:cNvPr>
          <p:cNvSpPr txBox="1"/>
          <p:nvPr/>
        </p:nvSpPr>
        <p:spPr>
          <a:xfrm>
            <a:off x="5539614" y="4041402"/>
            <a:ext cx="1670331"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t>レクリエーション参加</a:t>
            </a:r>
            <a:endParaRPr kumimoji="1" lang="en-US" altLang="ja-JP" dirty="0"/>
          </a:p>
        </p:txBody>
      </p:sp>
      <p:cxnSp>
        <p:nvCxnSpPr>
          <p:cNvPr id="52" name="直線矢印コネクタ 51">
            <a:extLst>
              <a:ext uri="{FF2B5EF4-FFF2-40B4-BE49-F238E27FC236}">
                <a16:creationId xmlns:a16="http://schemas.microsoft.com/office/drawing/2014/main" id="{2D106E99-5FF2-4756-B003-6F4EA59E9C63}"/>
              </a:ext>
            </a:extLst>
          </p:cNvPr>
          <p:cNvCxnSpPr>
            <a:cxnSpLocks/>
          </p:cNvCxnSpPr>
          <p:nvPr/>
        </p:nvCxnSpPr>
        <p:spPr>
          <a:xfrm flipV="1">
            <a:off x="6790588" y="3871871"/>
            <a:ext cx="584571" cy="100836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53" name="テキスト ボックス 52">
            <a:extLst>
              <a:ext uri="{FF2B5EF4-FFF2-40B4-BE49-F238E27FC236}">
                <a16:creationId xmlns:a16="http://schemas.microsoft.com/office/drawing/2014/main" id="{AA77223A-048D-4CD2-B0EE-6070B3F6DFBC}"/>
              </a:ext>
            </a:extLst>
          </p:cNvPr>
          <p:cNvSpPr txBox="1"/>
          <p:nvPr/>
        </p:nvSpPr>
        <p:spPr>
          <a:xfrm>
            <a:off x="7104382" y="4392851"/>
            <a:ext cx="1581224" cy="101566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dirty="0"/>
              <a:t>農作業の指導・イベントの開催</a:t>
            </a:r>
            <a:endParaRPr kumimoji="1" lang="en-US" altLang="ja-JP" sz="2000" dirty="0"/>
          </a:p>
        </p:txBody>
      </p:sp>
      <p:sp>
        <p:nvSpPr>
          <p:cNvPr id="54" name="テキスト ボックス 53">
            <a:extLst>
              <a:ext uri="{FF2B5EF4-FFF2-40B4-BE49-F238E27FC236}">
                <a16:creationId xmlns:a16="http://schemas.microsoft.com/office/drawing/2014/main" id="{5C46D23C-CD87-4844-BC82-78EC5D856EE4}"/>
              </a:ext>
            </a:extLst>
          </p:cNvPr>
          <p:cNvSpPr txBox="1"/>
          <p:nvPr/>
        </p:nvSpPr>
        <p:spPr>
          <a:xfrm>
            <a:off x="240884" y="1542496"/>
            <a:ext cx="7212975" cy="923330"/>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ja-JP" altLang="en-US" dirty="0"/>
              <a:t>・農地バンクを経由して、農地を借り受けた担い手が農園開設</a:t>
            </a:r>
            <a:endParaRPr lang="en-US" altLang="ja-JP" dirty="0"/>
          </a:p>
          <a:p>
            <a:endParaRPr lang="en-US" altLang="ja-JP" dirty="0"/>
          </a:p>
          <a:p>
            <a:r>
              <a:rPr kumimoji="1" lang="ja-JP" altLang="en-US" dirty="0"/>
              <a:t>・一般的な市民農園に専門家が関与（下図）</a:t>
            </a:r>
            <a:endParaRPr kumimoji="1" lang="en-US" altLang="ja-JP" dirty="0"/>
          </a:p>
        </p:txBody>
      </p:sp>
    </p:spTree>
    <p:extLst>
      <p:ext uri="{BB962C8B-B14F-4D97-AF65-F5344CB8AC3E}">
        <p14:creationId xmlns:p14="http://schemas.microsoft.com/office/powerpoint/2010/main" val="2430725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E7D78-A5D3-4CE9-86A9-4FE933F1885A}"/>
              </a:ext>
            </a:extLst>
          </p:cNvPr>
          <p:cNvSpPr>
            <a:spLocks noGrp="1"/>
          </p:cNvSpPr>
          <p:nvPr>
            <p:ph type="title"/>
          </p:nvPr>
        </p:nvSpPr>
        <p:spPr/>
        <p:txBody>
          <a:bodyPr>
            <a:normAutofit/>
          </a:bodyPr>
          <a:lstStyle/>
          <a:p>
            <a:r>
              <a:rPr kumimoji="1" lang="ja-JP" altLang="en-US" sz="4000" dirty="0"/>
              <a:t>モデル事例</a:t>
            </a:r>
          </a:p>
        </p:txBody>
      </p:sp>
      <p:pic>
        <p:nvPicPr>
          <p:cNvPr id="25" name="図 24">
            <a:extLst>
              <a:ext uri="{FF2B5EF4-FFF2-40B4-BE49-F238E27FC236}">
                <a16:creationId xmlns:a16="http://schemas.microsoft.com/office/drawing/2014/main" id="{D2E585B7-2BA4-433F-924E-F4DA8AAEC37F}"/>
              </a:ext>
            </a:extLst>
          </p:cNvPr>
          <p:cNvPicPr>
            <a:picLocks noChangeAspect="1"/>
          </p:cNvPicPr>
          <p:nvPr/>
        </p:nvPicPr>
        <p:blipFill>
          <a:blip r:embed="rId2"/>
          <a:stretch>
            <a:fillRect/>
          </a:stretch>
        </p:blipFill>
        <p:spPr>
          <a:xfrm>
            <a:off x="3900697" y="4787712"/>
            <a:ext cx="5089622" cy="1325423"/>
          </a:xfrm>
          <a:prstGeom prst="rect">
            <a:avLst/>
          </a:prstGeom>
        </p:spPr>
      </p:pic>
      <p:sp>
        <p:nvSpPr>
          <p:cNvPr id="26" name="テキスト ボックス 25">
            <a:extLst>
              <a:ext uri="{FF2B5EF4-FFF2-40B4-BE49-F238E27FC236}">
                <a16:creationId xmlns:a16="http://schemas.microsoft.com/office/drawing/2014/main" id="{CA2610B2-C8B2-4F60-B036-AFB14D5E8A66}"/>
              </a:ext>
            </a:extLst>
          </p:cNvPr>
          <p:cNvSpPr txBox="1"/>
          <p:nvPr/>
        </p:nvSpPr>
        <p:spPr>
          <a:xfrm>
            <a:off x="4798667" y="6133686"/>
            <a:ext cx="4700483" cy="334835"/>
          </a:xfrm>
          <a:prstGeom prst="rect">
            <a:avLst/>
          </a:prstGeom>
          <a:noFill/>
        </p:spPr>
        <p:txBody>
          <a:bodyPr wrap="square" rtlCol="0">
            <a:spAutoFit/>
          </a:bodyPr>
          <a:lstStyle/>
          <a:p>
            <a:r>
              <a:rPr lang="ja-JP" altLang="en-US" sz="788" dirty="0"/>
              <a:t>実際に収穫された野菜</a:t>
            </a:r>
            <a:endParaRPr lang="en-US" altLang="ja-JP" sz="788" dirty="0"/>
          </a:p>
          <a:p>
            <a:r>
              <a:rPr lang="ja-JP" altLang="en-US" sz="788" dirty="0"/>
              <a:t>引用：久松農園｜オンラインショップ（</a:t>
            </a:r>
            <a:r>
              <a:rPr lang="en-US" altLang="ja-JP" sz="788" dirty="0"/>
              <a:t>http://shop.hisamatsufarm.com/</a:t>
            </a:r>
            <a:r>
              <a:rPr lang="ja-JP" altLang="en-US" sz="788" dirty="0"/>
              <a:t>）</a:t>
            </a:r>
            <a:endParaRPr kumimoji="1" lang="en-US" altLang="ja-JP" sz="788" dirty="0"/>
          </a:p>
        </p:txBody>
      </p:sp>
      <p:sp>
        <p:nvSpPr>
          <p:cNvPr id="27" name="テキスト ボックス 26">
            <a:extLst>
              <a:ext uri="{FF2B5EF4-FFF2-40B4-BE49-F238E27FC236}">
                <a16:creationId xmlns:a16="http://schemas.microsoft.com/office/drawing/2014/main" id="{B3975069-683B-4777-8773-57EC79ADDC0E}"/>
              </a:ext>
            </a:extLst>
          </p:cNvPr>
          <p:cNvSpPr txBox="1"/>
          <p:nvPr/>
        </p:nvSpPr>
        <p:spPr>
          <a:xfrm>
            <a:off x="241717" y="1833025"/>
            <a:ext cx="8720576" cy="2585323"/>
          </a:xfrm>
          <a:prstGeom prst="rect">
            <a:avLst/>
          </a:prstGeom>
          <a:noFill/>
        </p:spPr>
        <p:txBody>
          <a:bodyPr wrap="square" rtlCol="0">
            <a:spAutoFit/>
          </a:bodyPr>
          <a:lstStyle/>
          <a:p>
            <a:r>
              <a:rPr lang="ja-JP" altLang="en-US" dirty="0"/>
              <a:t>モデル企業：株式会社　久松農園</a:t>
            </a:r>
            <a:endParaRPr lang="en-US" altLang="ja-JP" dirty="0"/>
          </a:p>
          <a:p>
            <a:endParaRPr kumimoji="1" lang="en-US" altLang="ja-JP" dirty="0"/>
          </a:p>
          <a:p>
            <a:r>
              <a:rPr kumimoji="1" lang="ja-JP" altLang="en-US" dirty="0"/>
              <a:t>新治地区（土浦市高岡）で</a:t>
            </a:r>
            <a:r>
              <a:rPr kumimoji="1" lang="en-US" altLang="ja-JP" dirty="0"/>
              <a:t>1999</a:t>
            </a:r>
            <a:r>
              <a:rPr kumimoji="1" lang="ja-JP" altLang="en-US" dirty="0"/>
              <a:t>年に設立、</a:t>
            </a:r>
            <a:r>
              <a:rPr kumimoji="1" lang="en-US" altLang="ja-JP" dirty="0"/>
              <a:t>2014</a:t>
            </a:r>
            <a:r>
              <a:rPr kumimoji="1" lang="ja-JP" altLang="en-US" dirty="0"/>
              <a:t>年に法人化</a:t>
            </a:r>
            <a:endParaRPr kumimoji="1" lang="en-US" altLang="ja-JP" dirty="0"/>
          </a:p>
          <a:p>
            <a:r>
              <a:rPr kumimoji="1" lang="ja-JP" altLang="en-US" dirty="0"/>
              <a:t>従業員</a:t>
            </a:r>
            <a:r>
              <a:rPr kumimoji="1" lang="en-US" altLang="ja-JP" dirty="0"/>
              <a:t>8</a:t>
            </a:r>
            <a:r>
              <a:rPr kumimoji="1" lang="ja-JP" altLang="en-US" dirty="0"/>
              <a:t>人（</a:t>
            </a:r>
            <a:r>
              <a:rPr kumimoji="1" lang="en-US" altLang="ja-JP" dirty="0"/>
              <a:t>2018</a:t>
            </a:r>
            <a:r>
              <a:rPr kumimoji="1" lang="ja-JP" altLang="en-US" dirty="0"/>
              <a:t>年現在）、約１</a:t>
            </a:r>
            <a:r>
              <a:rPr kumimoji="1" lang="en-US" altLang="ja-JP" dirty="0"/>
              <a:t>ha</a:t>
            </a:r>
            <a:r>
              <a:rPr kumimoji="1" lang="ja-JP" altLang="en-US" dirty="0"/>
              <a:t>の小規模の土地で、年間</a:t>
            </a:r>
            <a:r>
              <a:rPr kumimoji="1" lang="en-US" altLang="ja-JP" dirty="0"/>
              <a:t>100</a:t>
            </a:r>
            <a:r>
              <a:rPr kumimoji="1" lang="ja-JP" altLang="en-US" dirty="0"/>
              <a:t>種類以上の野菜を露地で有機栽培する集約的な農業を営む</a:t>
            </a:r>
            <a:endParaRPr kumimoji="1" lang="en-US" altLang="ja-JP" dirty="0"/>
          </a:p>
          <a:p>
            <a:r>
              <a:rPr kumimoji="1" lang="en-US" altLang="ja-JP" dirty="0"/>
              <a:t>JA</a:t>
            </a:r>
            <a:r>
              <a:rPr kumimoji="1" lang="ja-JP" altLang="en-US" dirty="0"/>
              <a:t>、卸売市場、卸売り業者、小売業者などの仲介業者をはさむ一般的な形態を避け、</a:t>
            </a:r>
            <a:endParaRPr kumimoji="1" lang="en-US" altLang="ja-JP" dirty="0"/>
          </a:p>
          <a:p>
            <a:r>
              <a:rPr kumimoji="1" lang="en-US" altLang="ja-JP" dirty="0"/>
              <a:t>SNS</a:t>
            </a:r>
            <a:r>
              <a:rPr kumimoji="1" lang="ja-JP" altLang="en-US" dirty="0"/>
              <a:t>を駆使してブランドとしての認知を獲得し、高付加価値の野菜を遠隔地の個人消費者・飲食店に直販を行っている</a:t>
            </a:r>
            <a:endParaRPr kumimoji="1" lang="en-US" altLang="ja-JP" dirty="0"/>
          </a:p>
          <a:p>
            <a:r>
              <a:rPr lang="ja-JP" altLang="en-US" dirty="0"/>
              <a:t>オーガニック食材を求める銀座や麻布のレストランへの販売網を確立している</a:t>
            </a:r>
            <a:endParaRPr kumimoji="1" lang="en-US" altLang="ja-JP" dirty="0"/>
          </a:p>
        </p:txBody>
      </p:sp>
    </p:spTree>
    <p:extLst>
      <p:ext uri="{BB962C8B-B14F-4D97-AF65-F5344CB8AC3E}">
        <p14:creationId xmlns:p14="http://schemas.microsoft.com/office/powerpoint/2010/main" val="39825173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E7D78-A5D3-4CE9-86A9-4FE933F1885A}"/>
              </a:ext>
            </a:extLst>
          </p:cNvPr>
          <p:cNvSpPr>
            <a:spLocks noGrp="1"/>
          </p:cNvSpPr>
          <p:nvPr>
            <p:ph type="title"/>
          </p:nvPr>
        </p:nvSpPr>
        <p:spPr>
          <a:xfrm>
            <a:off x="-1" y="365127"/>
            <a:ext cx="9143999" cy="1357538"/>
          </a:xfrm>
        </p:spPr>
        <p:txBody>
          <a:bodyPr>
            <a:normAutofit/>
          </a:bodyPr>
          <a:lstStyle/>
          <a:p>
            <a:r>
              <a:rPr lang="ja-JP" altLang="en-US" sz="4000" dirty="0"/>
              <a:t>民間就農支援組織</a:t>
            </a:r>
            <a:br>
              <a:rPr lang="en-US" altLang="ja-JP" sz="4000" dirty="0"/>
            </a:br>
            <a:r>
              <a:rPr lang="en-US" altLang="ja-JP" sz="4000" dirty="0"/>
              <a:t>NPO</a:t>
            </a:r>
            <a:r>
              <a:rPr lang="ja-JP" altLang="en-US" sz="4000" dirty="0"/>
              <a:t>法人 農業支援センター</a:t>
            </a:r>
            <a:endParaRPr kumimoji="1" lang="ja-JP" altLang="en-US" sz="4000" dirty="0"/>
          </a:p>
        </p:txBody>
      </p:sp>
      <p:sp>
        <p:nvSpPr>
          <p:cNvPr id="6" name="テキスト ボックス 5">
            <a:extLst>
              <a:ext uri="{FF2B5EF4-FFF2-40B4-BE49-F238E27FC236}">
                <a16:creationId xmlns:a16="http://schemas.microsoft.com/office/drawing/2014/main" id="{6B4FB7FF-5D8D-49CF-9880-3E230C1D9518}"/>
              </a:ext>
            </a:extLst>
          </p:cNvPr>
          <p:cNvSpPr txBox="1"/>
          <p:nvPr/>
        </p:nvSpPr>
        <p:spPr>
          <a:xfrm>
            <a:off x="368504" y="2133250"/>
            <a:ext cx="8143485" cy="3554819"/>
          </a:xfrm>
          <a:prstGeom prst="rect">
            <a:avLst/>
          </a:prstGeom>
          <a:noFill/>
        </p:spPr>
        <p:txBody>
          <a:bodyPr wrap="square" rtlCol="0">
            <a:spAutoFit/>
          </a:bodyPr>
          <a:lstStyle/>
          <a:p>
            <a:r>
              <a:rPr lang="ja-JP" altLang="en-US" sz="2250" dirty="0">
                <a:latin typeface="+mn-ea"/>
              </a:rPr>
              <a:t>・土浦市神立の民間組織</a:t>
            </a:r>
            <a:endParaRPr lang="en-US" altLang="ja-JP" sz="2250" dirty="0">
              <a:latin typeface="+mn-ea"/>
            </a:endParaRPr>
          </a:p>
          <a:p>
            <a:endParaRPr lang="en-US" altLang="ja-JP" sz="2250" dirty="0">
              <a:latin typeface="+mn-ea"/>
            </a:endParaRPr>
          </a:p>
          <a:p>
            <a:r>
              <a:rPr lang="ja-JP" altLang="en-US" sz="2250" dirty="0">
                <a:latin typeface="+mn-ea"/>
              </a:rPr>
              <a:t>・農業経営体の経営コンサルティング</a:t>
            </a:r>
            <a:endParaRPr lang="en-US" altLang="ja-JP" sz="2250" dirty="0">
              <a:latin typeface="+mn-ea"/>
            </a:endParaRPr>
          </a:p>
          <a:p>
            <a:endParaRPr lang="en-US" altLang="ja-JP" sz="2250" dirty="0">
              <a:latin typeface="+mn-ea"/>
            </a:endParaRPr>
          </a:p>
          <a:p>
            <a:r>
              <a:rPr lang="ja-JP" altLang="en-US" sz="2250" dirty="0">
                <a:latin typeface="+mn-ea"/>
              </a:rPr>
              <a:t>・付加価値の高い農業経営（栽培～販売）の指導</a:t>
            </a:r>
            <a:endParaRPr lang="en-US" altLang="ja-JP" sz="2250" dirty="0">
              <a:latin typeface="+mn-ea"/>
            </a:endParaRPr>
          </a:p>
          <a:p>
            <a:endParaRPr lang="en-US" altLang="ja-JP" sz="2250" dirty="0">
              <a:latin typeface="+mn-ea"/>
            </a:endParaRPr>
          </a:p>
          <a:p>
            <a:r>
              <a:rPr lang="ja-JP" altLang="en-US" sz="2250" dirty="0">
                <a:latin typeface="+mn-ea"/>
              </a:rPr>
              <a:t>・</a:t>
            </a:r>
            <a:r>
              <a:rPr kumimoji="1" lang="en-US" altLang="ja-JP" sz="2250" dirty="0">
                <a:latin typeface="+mn-ea"/>
              </a:rPr>
              <a:t>JGAP</a:t>
            </a:r>
            <a:r>
              <a:rPr kumimoji="1" lang="ja-JP" altLang="en-US" sz="2250" dirty="0">
                <a:latin typeface="+mn-ea"/>
              </a:rPr>
              <a:t>（安全性を保障する管理基準）</a:t>
            </a:r>
            <a:r>
              <a:rPr lang="ja-JP" altLang="en-US" sz="2250" dirty="0">
                <a:latin typeface="+mn-ea"/>
              </a:rPr>
              <a:t>取得の支援</a:t>
            </a:r>
            <a:endParaRPr lang="en-US" altLang="ja-JP" sz="2250" dirty="0">
              <a:latin typeface="+mn-ea"/>
            </a:endParaRPr>
          </a:p>
          <a:p>
            <a:endParaRPr lang="en-US" altLang="ja-JP" sz="2250" dirty="0">
              <a:latin typeface="+mn-ea"/>
            </a:endParaRPr>
          </a:p>
          <a:p>
            <a:r>
              <a:rPr kumimoji="1" lang="ja-JP" altLang="en-US" sz="2250" dirty="0">
                <a:latin typeface="+mn-ea"/>
              </a:rPr>
              <a:t>・新規就農支援（研修プログラム→独立・農業法人への就職・第三者経営継承）</a:t>
            </a:r>
            <a:endParaRPr kumimoji="1" lang="en-US" altLang="ja-JP" sz="2250" dirty="0">
              <a:latin typeface="+mn-ea"/>
            </a:endParaRPr>
          </a:p>
        </p:txBody>
      </p:sp>
    </p:spTree>
    <p:extLst>
      <p:ext uri="{BB962C8B-B14F-4D97-AF65-F5344CB8AC3E}">
        <p14:creationId xmlns:p14="http://schemas.microsoft.com/office/powerpoint/2010/main" val="3766060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E7D78-A5D3-4CE9-86A9-4FE933F1885A}"/>
              </a:ext>
            </a:extLst>
          </p:cNvPr>
          <p:cNvSpPr>
            <a:spLocks noGrp="1"/>
          </p:cNvSpPr>
          <p:nvPr>
            <p:ph type="title"/>
          </p:nvPr>
        </p:nvSpPr>
        <p:spPr>
          <a:xfrm>
            <a:off x="-1" y="365127"/>
            <a:ext cx="9143999" cy="1357538"/>
          </a:xfrm>
        </p:spPr>
        <p:txBody>
          <a:bodyPr>
            <a:normAutofit/>
          </a:bodyPr>
          <a:lstStyle/>
          <a:p>
            <a:r>
              <a:rPr lang="ja-JP" altLang="en-US" sz="4000" dirty="0"/>
              <a:t>新治地区のもつ特色</a:t>
            </a:r>
            <a:endParaRPr kumimoji="1" lang="ja-JP" altLang="en-US" sz="4000" dirty="0"/>
          </a:p>
        </p:txBody>
      </p:sp>
      <p:sp>
        <p:nvSpPr>
          <p:cNvPr id="13" name="楕円 12">
            <a:extLst>
              <a:ext uri="{FF2B5EF4-FFF2-40B4-BE49-F238E27FC236}">
                <a16:creationId xmlns:a16="http://schemas.microsoft.com/office/drawing/2014/main" id="{64E7D4A1-C1F6-4E34-8913-AC98684B9045}"/>
              </a:ext>
            </a:extLst>
          </p:cNvPr>
          <p:cNvSpPr/>
          <p:nvPr/>
        </p:nvSpPr>
        <p:spPr>
          <a:xfrm>
            <a:off x="6191950" y="2277456"/>
            <a:ext cx="2552264" cy="912896"/>
          </a:xfrm>
          <a:prstGeom prst="ellipse">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4" name="テキスト ボックス 13">
            <a:extLst>
              <a:ext uri="{FF2B5EF4-FFF2-40B4-BE49-F238E27FC236}">
                <a16:creationId xmlns:a16="http://schemas.microsoft.com/office/drawing/2014/main" id="{27ECC7FD-1003-4699-8A19-7EA67EFEF883}"/>
              </a:ext>
            </a:extLst>
          </p:cNvPr>
          <p:cNvSpPr txBox="1"/>
          <p:nvPr/>
        </p:nvSpPr>
        <p:spPr>
          <a:xfrm>
            <a:off x="6467624" y="2274296"/>
            <a:ext cx="2062887" cy="92333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2700" b="1" dirty="0">
                <a:latin typeface="+mn-ea"/>
              </a:rPr>
              <a:t>新治の</a:t>
            </a:r>
            <a:endParaRPr lang="en-US" altLang="ja-JP" sz="2700" b="1" dirty="0">
              <a:latin typeface="+mn-ea"/>
            </a:endParaRPr>
          </a:p>
          <a:p>
            <a:pPr algn="ctr"/>
            <a:r>
              <a:rPr lang="ja-JP" altLang="en-US" sz="2700" b="1" dirty="0">
                <a:latin typeface="+mn-ea"/>
              </a:rPr>
              <a:t>農業経営体</a:t>
            </a:r>
            <a:endParaRPr kumimoji="1" lang="en-US" altLang="ja-JP" sz="2700" b="1" dirty="0">
              <a:latin typeface="+mn-ea"/>
            </a:endParaRPr>
          </a:p>
        </p:txBody>
      </p:sp>
      <p:sp>
        <p:nvSpPr>
          <p:cNvPr id="15" name="楕円 14">
            <a:extLst>
              <a:ext uri="{FF2B5EF4-FFF2-40B4-BE49-F238E27FC236}">
                <a16:creationId xmlns:a16="http://schemas.microsoft.com/office/drawing/2014/main" id="{0B83C989-8848-4ECC-AFFE-AC3255A7133D}"/>
              </a:ext>
            </a:extLst>
          </p:cNvPr>
          <p:cNvSpPr/>
          <p:nvPr/>
        </p:nvSpPr>
        <p:spPr>
          <a:xfrm>
            <a:off x="251544" y="4292831"/>
            <a:ext cx="3106181" cy="1047490"/>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16" name="テキスト ボックス 15">
            <a:extLst>
              <a:ext uri="{FF2B5EF4-FFF2-40B4-BE49-F238E27FC236}">
                <a16:creationId xmlns:a16="http://schemas.microsoft.com/office/drawing/2014/main" id="{4D0622D6-4815-4F13-A658-70EC4F9E70EC}"/>
              </a:ext>
            </a:extLst>
          </p:cNvPr>
          <p:cNvSpPr txBox="1"/>
          <p:nvPr/>
        </p:nvSpPr>
        <p:spPr>
          <a:xfrm>
            <a:off x="521174" y="4339929"/>
            <a:ext cx="2583554" cy="92333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sz="2700" b="1" dirty="0">
                <a:latin typeface="+mn-ea"/>
              </a:rPr>
              <a:t>JA</a:t>
            </a:r>
            <a:r>
              <a:rPr lang="ja-JP" altLang="en-US" sz="2700" b="1" dirty="0">
                <a:latin typeface="+mn-ea"/>
              </a:rPr>
              <a:t>・民間の</a:t>
            </a:r>
            <a:endParaRPr lang="en-US" altLang="ja-JP" sz="2700" b="1" dirty="0">
              <a:latin typeface="+mn-ea"/>
            </a:endParaRPr>
          </a:p>
          <a:p>
            <a:pPr algn="ctr"/>
            <a:r>
              <a:rPr lang="ja-JP" altLang="en-US" sz="2700" b="1" dirty="0">
                <a:latin typeface="+mn-ea"/>
              </a:rPr>
              <a:t>就農支援組織</a:t>
            </a:r>
            <a:endParaRPr kumimoji="1" lang="en-US" altLang="ja-JP" sz="2700" b="1" dirty="0">
              <a:latin typeface="+mn-ea"/>
            </a:endParaRPr>
          </a:p>
        </p:txBody>
      </p:sp>
      <p:sp>
        <p:nvSpPr>
          <p:cNvPr id="17" name="楕円 16">
            <a:extLst>
              <a:ext uri="{FF2B5EF4-FFF2-40B4-BE49-F238E27FC236}">
                <a16:creationId xmlns:a16="http://schemas.microsoft.com/office/drawing/2014/main" id="{6C385A0B-FC17-48EF-977F-67C83D35F265}"/>
              </a:ext>
            </a:extLst>
          </p:cNvPr>
          <p:cNvSpPr/>
          <p:nvPr/>
        </p:nvSpPr>
        <p:spPr>
          <a:xfrm>
            <a:off x="577866" y="2200958"/>
            <a:ext cx="2297339" cy="755675"/>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18" name="テキスト ボックス 17">
            <a:extLst>
              <a:ext uri="{FF2B5EF4-FFF2-40B4-BE49-F238E27FC236}">
                <a16:creationId xmlns:a16="http://schemas.microsoft.com/office/drawing/2014/main" id="{9FE078A2-ABFD-4F8D-9622-331AFD73C838}"/>
              </a:ext>
            </a:extLst>
          </p:cNvPr>
          <p:cNvSpPr txBox="1"/>
          <p:nvPr/>
        </p:nvSpPr>
        <p:spPr>
          <a:xfrm>
            <a:off x="1137827" y="2312013"/>
            <a:ext cx="1388573" cy="5078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700" b="1" dirty="0">
                <a:latin typeface="+mn-ea"/>
              </a:rPr>
              <a:t>土浦市</a:t>
            </a:r>
            <a:endParaRPr kumimoji="1" lang="en-US" altLang="ja-JP" sz="2700" b="1" dirty="0">
              <a:latin typeface="+mn-ea"/>
            </a:endParaRPr>
          </a:p>
        </p:txBody>
      </p:sp>
      <p:sp>
        <p:nvSpPr>
          <p:cNvPr id="19" name="矢印: 上下 18">
            <a:extLst>
              <a:ext uri="{FF2B5EF4-FFF2-40B4-BE49-F238E27FC236}">
                <a16:creationId xmlns:a16="http://schemas.microsoft.com/office/drawing/2014/main" id="{0FB5315D-C6F3-4B44-A7B5-C969002A76D1}"/>
              </a:ext>
            </a:extLst>
          </p:cNvPr>
          <p:cNvSpPr/>
          <p:nvPr/>
        </p:nvSpPr>
        <p:spPr>
          <a:xfrm>
            <a:off x="1472932" y="3121638"/>
            <a:ext cx="489857" cy="1047490"/>
          </a:xfrm>
          <a:prstGeom prst="upDown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0" name="テキスト ボックス 19">
            <a:extLst>
              <a:ext uri="{FF2B5EF4-FFF2-40B4-BE49-F238E27FC236}">
                <a16:creationId xmlns:a16="http://schemas.microsoft.com/office/drawing/2014/main" id="{6398C424-0C8D-464B-BDA3-99AFC72E177D}"/>
              </a:ext>
            </a:extLst>
          </p:cNvPr>
          <p:cNvSpPr txBox="1"/>
          <p:nvPr/>
        </p:nvSpPr>
        <p:spPr>
          <a:xfrm>
            <a:off x="511640" y="3458433"/>
            <a:ext cx="2407817" cy="415498"/>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ja-JP" altLang="en-US" sz="2100" dirty="0"/>
              <a:t>農地・人材の情報</a:t>
            </a:r>
            <a:endParaRPr lang="en-US" altLang="ja-JP" sz="2100" dirty="0"/>
          </a:p>
        </p:txBody>
      </p:sp>
      <p:sp>
        <p:nvSpPr>
          <p:cNvPr id="21" name="矢印: 右 20">
            <a:extLst>
              <a:ext uri="{FF2B5EF4-FFF2-40B4-BE49-F238E27FC236}">
                <a16:creationId xmlns:a16="http://schemas.microsoft.com/office/drawing/2014/main" id="{F5DFEC3A-D681-400A-AD1B-825E8D6348A2}"/>
              </a:ext>
            </a:extLst>
          </p:cNvPr>
          <p:cNvSpPr/>
          <p:nvPr/>
        </p:nvSpPr>
        <p:spPr>
          <a:xfrm rot="20107454">
            <a:off x="3366432" y="3689131"/>
            <a:ext cx="2824576" cy="432227"/>
          </a:xfrm>
          <a:prstGeom prst="right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2" name="矢印: 右 21">
            <a:extLst>
              <a:ext uri="{FF2B5EF4-FFF2-40B4-BE49-F238E27FC236}">
                <a16:creationId xmlns:a16="http://schemas.microsoft.com/office/drawing/2014/main" id="{87332A79-ED1C-4181-A58E-476B5E7D2DF2}"/>
              </a:ext>
            </a:extLst>
          </p:cNvPr>
          <p:cNvSpPr/>
          <p:nvPr/>
        </p:nvSpPr>
        <p:spPr>
          <a:xfrm>
            <a:off x="3229696" y="2354203"/>
            <a:ext cx="2830587" cy="432227"/>
          </a:xfrm>
          <a:prstGeom prst="right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3" name="テキスト ボックス 22">
            <a:extLst>
              <a:ext uri="{FF2B5EF4-FFF2-40B4-BE49-F238E27FC236}">
                <a16:creationId xmlns:a16="http://schemas.microsoft.com/office/drawing/2014/main" id="{F1486C55-9014-403A-94D0-A833CAE6D247}"/>
              </a:ext>
            </a:extLst>
          </p:cNvPr>
          <p:cNvSpPr txBox="1"/>
          <p:nvPr/>
        </p:nvSpPr>
        <p:spPr>
          <a:xfrm>
            <a:off x="3524729" y="2235717"/>
            <a:ext cx="2062886" cy="738664"/>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ja-JP" altLang="en-US" sz="2100" dirty="0"/>
              <a:t>集約的農業への</a:t>
            </a:r>
            <a:endParaRPr lang="en-US" altLang="ja-JP" sz="2100" dirty="0"/>
          </a:p>
          <a:p>
            <a:pPr algn="ctr"/>
            <a:r>
              <a:rPr lang="ja-JP" altLang="en-US" sz="2100" dirty="0"/>
              <a:t>補助金</a:t>
            </a:r>
            <a:endParaRPr lang="en-US" altLang="ja-JP" sz="2100" dirty="0"/>
          </a:p>
        </p:txBody>
      </p:sp>
      <p:sp>
        <p:nvSpPr>
          <p:cNvPr id="24" name="テキスト ボックス 23">
            <a:extLst>
              <a:ext uri="{FF2B5EF4-FFF2-40B4-BE49-F238E27FC236}">
                <a16:creationId xmlns:a16="http://schemas.microsoft.com/office/drawing/2014/main" id="{9725C8D1-DFE6-489D-9FE6-1A8A512A0AA5}"/>
              </a:ext>
            </a:extLst>
          </p:cNvPr>
          <p:cNvSpPr txBox="1"/>
          <p:nvPr/>
        </p:nvSpPr>
        <p:spPr>
          <a:xfrm>
            <a:off x="3806156" y="3537195"/>
            <a:ext cx="1723947" cy="738664"/>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ja-JP" altLang="en-US" sz="2100" dirty="0"/>
              <a:t>新治での</a:t>
            </a:r>
            <a:endParaRPr lang="en-US" altLang="ja-JP" sz="2100" dirty="0"/>
          </a:p>
          <a:p>
            <a:pPr algn="ctr"/>
            <a:r>
              <a:rPr lang="ja-JP" altLang="en-US" sz="2100" dirty="0"/>
              <a:t>就農支援</a:t>
            </a:r>
            <a:endParaRPr lang="en-US" altLang="ja-JP" sz="2100" dirty="0"/>
          </a:p>
        </p:txBody>
      </p:sp>
      <p:sp>
        <p:nvSpPr>
          <p:cNvPr id="25" name="吹き出し: 角を丸めた四角形 24">
            <a:extLst>
              <a:ext uri="{FF2B5EF4-FFF2-40B4-BE49-F238E27FC236}">
                <a16:creationId xmlns:a16="http://schemas.microsoft.com/office/drawing/2014/main" id="{4B322E6D-D250-4E72-B8E2-B4388E86EE1F}"/>
              </a:ext>
            </a:extLst>
          </p:cNvPr>
          <p:cNvSpPr/>
          <p:nvPr/>
        </p:nvSpPr>
        <p:spPr>
          <a:xfrm>
            <a:off x="5633824" y="4487399"/>
            <a:ext cx="3152388" cy="1267939"/>
          </a:xfrm>
          <a:prstGeom prst="wedgeRoundRectCallout">
            <a:avLst>
              <a:gd name="adj1" fmla="val -10689"/>
              <a:gd name="adj2" fmla="val -78529"/>
              <a:gd name="adj3" fmla="val 16667"/>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6" name="コンテンツ プレースホルダー 2">
            <a:extLst>
              <a:ext uri="{FF2B5EF4-FFF2-40B4-BE49-F238E27FC236}">
                <a16:creationId xmlns:a16="http://schemas.microsoft.com/office/drawing/2014/main" id="{44B34499-C25C-4CE4-901A-D32B5DE90295}"/>
              </a:ext>
            </a:extLst>
          </p:cNvPr>
          <p:cNvSpPr txBox="1">
            <a:spLocks/>
          </p:cNvSpPr>
          <p:nvPr/>
        </p:nvSpPr>
        <p:spPr>
          <a:xfrm>
            <a:off x="5472456" y="4733183"/>
            <a:ext cx="3509665" cy="39849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spcBef>
                <a:spcPts val="450"/>
              </a:spcBef>
              <a:buNone/>
            </a:pPr>
            <a:r>
              <a:rPr lang="ja-JP" altLang="en-US" sz="2400" dirty="0">
                <a:latin typeface="+mn-ea"/>
              </a:rPr>
              <a:t>集約的な農業</a:t>
            </a:r>
            <a:endParaRPr lang="en-US" altLang="ja-JP" sz="2400" dirty="0">
              <a:latin typeface="+mn-ea"/>
            </a:endParaRPr>
          </a:p>
          <a:p>
            <a:pPr marL="0" indent="0" algn="ctr">
              <a:spcBef>
                <a:spcPts val="450"/>
              </a:spcBef>
              <a:buNone/>
            </a:pPr>
            <a:r>
              <a:rPr lang="ja-JP" altLang="en-US" sz="2400" dirty="0">
                <a:latin typeface="+mn-ea"/>
              </a:rPr>
              <a:t>経営の計画</a:t>
            </a:r>
            <a:endParaRPr lang="en-US" altLang="ja-JP" sz="2400" dirty="0">
              <a:latin typeface="+mn-ea"/>
            </a:endParaRPr>
          </a:p>
        </p:txBody>
      </p:sp>
      <p:pic>
        <p:nvPicPr>
          <p:cNvPr id="27" name="図 26">
            <a:extLst>
              <a:ext uri="{FF2B5EF4-FFF2-40B4-BE49-F238E27FC236}">
                <a16:creationId xmlns:a16="http://schemas.microsoft.com/office/drawing/2014/main" id="{FD6283E3-9D5F-4697-8245-BB268DAE3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2909" y="3222975"/>
            <a:ext cx="1233266" cy="1233266"/>
          </a:xfrm>
          <a:prstGeom prst="rect">
            <a:avLst/>
          </a:prstGeom>
        </p:spPr>
      </p:pic>
      <p:pic>
        <p:nvPicPr>
          <p:cNvPr id="28" name="グラフィックス 33">
            <a:extLst>
              <a:ext uri="{FF2B5EF4-FFF2-40B4-BE49-F238E27FC236}">
                <a16:creationId xmlns:a16="http://schemas.microsoft.com/office/drawing/2014/main" id="{453CF3E4-91DA-4368-BB9B-BB7EB258A2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562" y="2260594"/>
            <a:ext cx="1038147" cy="1038147"/>
          </a:xfrm>
          <a:prstGeom prst="rect">
            <a:avLst/>
          </a:prstGeom>
        </p:spPr>
      </p:pic>
      <p:pic>
        <p:nvPicPr>
          <p:cNvPr id="29" name="グラフィックス 4">
            <a:extLst>
              <a:ext uri="{FF2B5EF4-FFF2-40B4-BE49-F238E27FC236}">
                <a16:creationId xmlns:a16="http://schemas.microsoft.com/office/drawing/2014/main" id="{0B2D8B46-7C58-4EF7-BA36-38AF37DE4B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96201" y="4728333"/>
            <a:ext cx="1064651" cy="1064651"/>
          </a:xfrm>
          <a:prstGeom prst="rect">
            <a:avLst/>
          </a:prstGeom>
        </p:spPr>
      </p:pic>
    </p:spTree>
    <p:extLst>
      <p:ext uri="{BB962C8B-B14F-4D97-AF65-F5344CB8AC3E}">
        <p14:creationId xmlns:p14="http://schemas.microsoft.com/office/powerpoint/2010/main" val="42948855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E7D78-A5D3-4CE9-86A9-4FE933F1885A}"/>
              </a:ext>
            </a:extLst>
          </p:cNvPr>
          <p:cNvSpPr>
            <a:spLocks noGrp="1"/>
          </p:cNvSpPr>
          <p:nvPr>
            <p:ph type="title"/>
          </p:nvPr>
        </p:nvSpPr>
        <p:spPr>
          <a:xfrm>
            <a:off x="-1" y="365127"/>
            <a:ext cx="9143999" cy="1357538"/>
          </a:xfrm>
        </p:spPr>
        <p:txBody>
          <a:bodyPr>
            <a:normAutofit/>
          </a:bodyPr>
          <a:lstStyle/>
          <a:p>
            <a:r>
              <a:rPr kumimoji="1" lang="ja-JP" altLang="en-US" sz="4000" dirty="0"/>
              <a:t>新治地区・参考資料</a:t>
            </a:r>
          </a:p>
        </p:txBody>
      </p:sp>
      <p:sp>
        <p:nvSpPr>
          <p:cNvPr id="30" name="テキスト ボックス 29">
            <a:extLst>
              <a:ext uri="{FF2B5EF4-FFF2-40B4-BE49-F238E27FC236}">
                <a16:creationId xmlns:a16="http://schemas.microsoft.com/office/drawing/2014/main" id="{7001CEEA-A68F-4350-8A1B-F67DB8063092}"/>
              </a:ext>
            </a:extLst>
          </p:cNvPr>
          <p:cNvSpPr txBox="1"/>
          <p:nvPr/>
        </p:nvSpPr>
        <p:spPr>
          <a:xfrm>
            <a:off x="335721" y="1956826"/>
            <a:ext cx="7638515" cy="3970318"/>
          </a:xfrm>
          <a:prstGeom prst="rect">
            <a:avLst/>
          </a:prstGeom>
          <a:noFill/>
        </p:spPr>
        <p:txBody>
          <a:bodyPr wrap="square" rtlCol="0">
            <a:spAutoFit/>
          </a:bodyPr>
          <a:lstStyle/>
          <a:p>
            <a:r>
              <a:rPr kumimoji="1" lang="ja-JP" altLang="en-US" sz="1050" dirty="0"/>
              <a:t>・農林業センサス｜農林水産省</a:t>
            </a:r>
            <a:endParaRPr kumimoji="1" lang="en-US" altLang="ja-JP" sz="1050" dirty="0"/>
          </a:p>
          <a:p>
            <a:r>
              <a:rPr lang="en-US" altLang="ja-JP" sz="1050" dirty="0"/>
              <a:t>https://www.maff.go.jp/j/tokei/census/afc/index.html</a:t>
            </a:r>
          </a:p>
          <a:p>
            <a:r>
              <a:rPr kumimoji="1" lang="ja-JP" altLang="en-US" sz="1050" dirty="0"/>
              <a:t>・面積調査</a:t>
            </a:r>
            <a:r>
              <a:rPr kumimoji="1" lang="en-US" altLang="ja-JP" sz="1050" dirty="0"/>
              <a:t>|</a:t>
            </a:r>
            <a:r>
              <a:rPr kumimoji="1" lang="ja-JP" altLang="en-US" sz="1050" dirty="0"/>
              <a:t>農林水産省</a:t>
            </a:r>
            <a:endParaRPr kumimoji="1" lang="en-US" altLang="ja-JP" sz="1050" dirty="0"/>
          </a:p>
          <a:p>
            <a:r>
              <a:rPr lang="en-US" altLang="ja-JP" sz="1050" dirty="0"/>
              <a:t>https://www.maff.go.jp/j/tokei/kouhyou/sakumotu/menseki/index.html</a:t>
            </a:r>
          </a:p>
          <a:p>
            <a:r>
              <a:rPr kumimoji="1" lang="ja-JP" altLang="en-US" sz="1050" dirty="0"/>
              <a:t>・市民農園を開設するには｜農林水産省</a:t>
            </a:r>
            <a:endParaRPr kumimoji="1" lang="en-US" altLang="ja-JP" sz="1050" dirty="0"/>
          </a:p>
          <a:p>
            <a:r>
              <a:rPr lang="en-US" altLang="ja-JP" sz="1050" dirty="0"/>
              <a:t>https://www.maff.go.jp/j/nousin/nougyou/simin_noen/s_kaisetu/</a:t>
            </a:r>
          </a:p>
          <a:p>
            <a:r>
              <a:rPr kumimoji="1" lang="ja-JP" altLang="en-US" sz="1050" dirty="0"/>
              <a:t>・公益社団法人　茨城県農林振興会社</a:t>
            </a:r>
            <a:endParaRPr kumimoji="1" lang="en-US" altLang="ja-JP" sz="1050" dirty="0"/>
          </a:p>
          <a:p>
            <a:r>
              <a:rPr lang="en-US" altLang="ja-JP" sz="1050" dirty="0"/>
              <a:t>http://www.ibanourin.or.jp/</a:t>
            </a:r>
          </a:p>
          <a:p>
            <a:r>
              <a:rPr kumimoji="1" lang="ja-JP" altLang="en-US" sz="1050" dirty="0"/>
              <a:t>・農業法人とは？｜公益社団法人　日本農業法人協会</a:t>
            </a:r>
            <a:endParaRPr kumimoji="1" lang="en-US" altLang="ja-JP" sz="1050" dirty="0"/>
          </a:p>
          <a:p>
            <a:r>
              <a:rPr lang="en-US" altLang="ja-JP" sz="1050" dirty="0"/>
              <a:t>http://hojin.or.jp/standard/what_is/what_is.html</a:t>
            </a:r>
          </a:p>
          <a:p>
            <a:r>
              <a:rPr kumimoji="1" lang="ja-JP" altLang="en-US" sz="1050" dirty="0"/>
              <a:t>・アイアグリ株式会社</a:t>
            </a:r>
            <a:endParaRPr kumimoji="1" lang="en-US" altLang="ja-JP" sz="1050" dirty="0"/>
          </a:p>
          <a:p>
            <a:r>
              <a:rPr lang="en-US" altLang="ja-JP" sz="1050" dirty="0"/>
              <a:t>http://www.sinsingr.co.jp/</a:t>
            </a:r>
          </a:p>
          <a:p>
            <a:r>
              <a:rPr kumimoji="1" lang="ja-JP" altLang="en-US" sz="1050" dirty="0"/>
              <a:t>・</a:t>
            </a:r>
            <a:r>
              <a:rPr kumimoji="1" lang="en-US" altLang="ja-JP" sz="1050" dirty="0"/>
              <a:t>NPO</a:t>
            </a:r>
            <a:r>
              <a:rPr kumimoji="1" lang="ja-JP" altLang="en-US" sz="1050" dirty="0"/>
              <a:t>法人　農業支援センター</a:t>
            </a:r>
            <a:endParaRPr kumimoji="1" lang="en-US" altLang="ja-JP" sz="1050" dirty="0"/>
          </a:p>
          <a:p>
            <a:r>
              <a:rPr lang="en-US" altLang="ja-JP" sz="1050" dirty="0"/>
              <a:t>http://www.nou-sien.org/</a:t>
            </a:r>
          </a:p>
          <a:p>
            <a:r>
              <a:rPr kumimoji="1" lang="ja-JP" altLang="en-US" sz="1050" dirty="0"/>
              <a:t>・久松農園オフィシャルサイト</a:t>
            </a:r>
            <a:endParaRPr kumimoji="1" lang="en-US" altLang="ja-JP" sz="1050" dirty="0"/>
          </a:p>
          <a:p>
            <a:r>
              <a:rPr lang="en-US" altLang="ja-JP" sz="1050" dirty="0"/>
              <a:t>http://hisamatsufarm.com/</a:t>
            </a:r>
          </a:p>
          <a:p>
            <a:r>
              <a:rPr lang="ja-JP" altLang="en-US" sz="1050" dirty="0"/>
              <a:t>・都市と農村との交流事業（市民農園）｜土浦市公式ホームページ</a:t>
            </a:r>
            <a:endParaRPr kumimoji="1" lang="en-US" altLang="ja-JP" sz="1050" dirty="0"/>
          </a:p>
          <a:p>
            <a:r>
              <a:rPr lang="en-US" altLang="ja-JP" sz="1050" dirty="0"/>
              <a:t>http://www.city.tsuchiura.lg.jp/page/page000289.html</a:t>
            </a:r>
          </a:p>
          <a:p>
            <a:r>
              <a:rPr kumimoji="1" lang="ja-JP" altLang="en-US" sz="1050" dirty="0"/>
              <a:t>・農業体験農園｜練馬区公式ホームページ</a:t>
            </a:r>
            <a:endParaRPr kumimoji="1" lang="en-US" altLang="ja-JP" sz="1050" dirty="0"/>
          </a:p>
          <a:p>
            <a:r>
              <a:rPr lang="en-US" altLang="ja-JP" sz="1050" dirty="0"/>
              <a:t>https://www.city.nerima.tokyo.jp/kankomoyoshi/nogyo/hureai/taikennoen02.html</a:t>
            </a:r>
          </a:p>
          <a:p>
            <a:r>
              <a:rPr kumimoji="1" lang="ja-JP" altLang="en-US" sz="1050" dirty="0"/>
              <a:t>・ヨリアイ農場</a:t>
            </a:r>
            <a:endParaRPr kumimoji="1" lang="en-US" altLang="ja-JP" sz="1050" dirty="0"/>
          </a:p>
          <a:p>
            <a:r>
              <a:rPr lang="en-US" altLang="ja-JP" sz="1050" dirty="0"/>
              <a:t>http://yoriaifarm.org/</a:t>
            </a:r>
          </a:p>
          <a:p>
            <a:r>
              <a:rPr kumimoji="1" lang="ja-JP" altLang="en-US" sz="1050" dirty="0"/>
              <a:t>・「農業を取り巻く業界構造の変化：企業の存在意義・目的からの分析」澤中茂樹・磯辺剛彦</a:t>
            </a:r>
            <a:r>
              <a:rPr lang="ja-JP" altLang="en-US" sz="1050" dirty="0"/>
              <a:t>、</a:t>
            </a:r>
            <a:r>
              <a:rPr lang="en-US" altLang="ja-JP" sz="1050" dirty="0"/>
              <a:t>2015</a:t>
            </a:r>
          </a:p>
          <a:p>
            <a:r>
              <a:rPr lang="en-US" altLang="ja-JP" sz="1050" dirty="0"/>
              <a:t>http://koara.lib.keio.ac.jp/xoonips/modules/xoonips/detail.php?koara_id=KO40003001-00002015-3051</a:t>
            </a:r>
            <a:endParaRPr kumimoji="1" lang="en-US" altLang="ja-JP" sz="1050" dirty="0"/>
          </a:p>
        </p:txBody>
      </p:sp>
    </p:spTree>
    <p:extLst>
      <p:ext uri="{BB962C8B-B14F-4D97-AF65-F5344CB8AC3E}">
        <p14:creationId xmlns:p14="http://schemas.microsoft.com/office/powerpoint/2010/main" val="3020773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中央地区の課題</a:t>
            </a:r>
          </a:p>
        </p:txBody>
      </p:sp>
      <p:sp>
        <p:nvSpPr>
          <p:cNvPr id="5" name="テキスト ボックス 4"/>
          <p:cNvSpPr txBox="1"/>
          <p:nvPr/>
        </p:nvSpPr>
        <p:spPr>
          <a:xfrm>
            <a:off x="232757" y="2120313"/>
            <a:ext cx="3776996" cy="1569660"/>
          </a:xfrm>
          <a:prstGeom prst="rect">
            <a:avLst/>
          </a:prstGeom>
          <a:noFill/>
        </p:spPr>
        <p:txBody>
          <a:bodyPr wrap="none" rtlCol="0">
            <a:spAutoFit/>
          </a:bodyPr>
          <a:lstStyle/>
          <a:p>
            <a:r>
              <a:rPr lang="ja-JP" altLang="en-US" sz="2400" dirty="0">
                <a:latin typeface="+mn-ea"/>
              </a:rPr>
              <a:t>平成</a:t>
            </a:r>
            <a:r>
              <a:rPr lang="en-US" altLang="ja-JP" sz="2400" dirty="0">
                <a:latin typeface="+mn-ea"/>
              </a:rPr>
              <a:t>26</a:t>
            </a:r>
            <a:r>
              <a:rPr lang="ja-JP" altLang="en-US" sz="2400" dirty="0">
                <a:latin typeface="+mn-ea"/>
              </a:rPr>
              <a:t>年</a:t>
            </a:r>
            <a:r>
              <a:rPr lang="en-US" altLang="ja-JP" sz="2400" dirty="0">
                <a:latin typeface="+mn-ea"/>
              </a:rPr>
              <a:t>8</a:t>
            </a:r>
            <a:r>
              <a:rPr lang="ja-JP" altLang="en-US" sz="2400" dirty="0">
                <a:latin typeface="+mn-ea"/>
              </a:rPr>
              <a:t>月豪雨</a:t>
            </a:r>
            <a:endParaRPr lang="en-US" altLang="ja-JP" sz="2400" dirty="0">
              <a:latin typeface="+mn-ea"/>
            </a:endParaRPr>
          </a:p>
          <a:p>
            <a:r>
              <a:rPr lang="ja-JP" altLang="en-US" sz="2400" dirty="0">
                <a:latin typeface="+mn-ea"/>
              </a:rPr>
              <a:t>平成</a:t>
            </a:r>
            <a:r>
              <a:rPr lang="en-US" altLang="ja-JP" sz="2400" dirty="0">
                <a:latin typeface="+mn-ea"/>
              </a:rPr>
              <a:t>27</a:t>
            </a:r>
            <a:r>
              <a:rPr lang="ja-JP" altLang="en-US" sz="2400" dirty="0">
                <a:latin typeface="+mn-ea"/>
              </a:rPr>
              <a:t>年関東・東北豪雨</a:t>
            </a:r>
            <a:endParaRPr lang="en-US" altLang="ja-JP" sz="2400" dirty="0">
              <a:latin typeface="+mn-ea"/>
            </a:endParaRPr>
          </a:p>
          <a:p>
            <a:r>
              <a:rPr lang="ja-JP" altLang="en-US" sz="2400" dirty="0">
                <a:latin typeface="+mn-ea"/>
              </a:rPr>
              <a:t>平成</a:t>
            </a:r>
            <a:r>
              <a:rPr lang="en-US" altLang="ja-JP" sz="2400" dirty="0">
                <a:latin typeface="+mn-ea"/>
              </a:rPr>
              <a:t>29</a:t>
            </a:r>
            <a:r>
              <a:rPr lang="ja-JP" altLang="en-US" sz="2400" dirty="0">
                <a:latin typeface="+mn-ea"/>
              </a:rPr>
              <a:t>年</a:t>
            </a:r>
            <a:r>
              <a:rPr lang="en-US" altLang="ja-JP" sz="2400" dirty="0">
                <a:latin typeface="+mn-ea"/>
              </a:rPr>
              <a:t>7</a:t>
            </a:r>
            <a:r>
              <a:rPr lang="ja-JP" altLang="en-US" sz="2400" dirty="0">
                <a:latin typeface="+mn-ea"/>
              </a:rPr>
              <a:t>月九州北部豪雨</a:t>
            </a:r>
            <a:endParaRPr lang="en-US" altLang="ja-JP" sz="2400" dirty="0">
              <a:latin typeface="+mn-ea"/>
            </a:endParaRPr>
          </a:p>
          <a:p>
            <a:r>
              <a:rPr lang="ja-JP" altLang="en-US" sz="2400" dirty="0">
                <a:latin typeface="+mn-ea"/>
              </a:rPr>
              <a:t>平成</a:t>
            </a:r>
            <a:r>
              <a:rPr lang="en-US" altLang="ja-JP" sz="2400" dirty="0">
                <a:latin typeface="+mn-ea"/>
              </a:rPr>
              <a:t>30</a:t>
            </a:r>
            <a:r>
              <a:rPr lang="ja-JP" altLang="en-US" sz="2400" dirty="0">
                <a:latin typeface="+mn-ea"/>
              </a:rPr>
              <a:t>年</a:t>
            </a:r>
            <a:r>
              <a:rPr lang="en-US" altLang="ja-JP" sz="2400" dirty="0">
                <a:latin typeface="+mn-ea"/>
              </a:rPr>
              <a:t>7</a:t>
            </a:r>
            <a:r>
              <a:rPr lang="ja-JP" altLang="en-US" sz="2400" dirty="0">
                <a:latin typeface="+mn-ea"/>
              </a:rPr>
              <a:t>月豪雨</a:t>
            </a:r>
          </a:p>
        </p:txBody>
      </p:sp>
      <p:pic>
        <p:nvPicPr>
          <p:cNvPr id="15" name="図 14"/>
          <p:cNvPicPr>
            <a:picLocks noChangeAspect="1"/>
          </p:cNvPicPr>
          <p:nvPr/>
        </p:nvPicPr>
        <p:blipFill rotWithShape="1">
          <a:blip r:embed="rId2" cstate="hqprint">
            <a:extLst>
              <a:ext uri="{28A0092B-C50C-407E-A947-70E740481C1C}">
                <a14:useLocalDpi xmlns:a14="http://schemas.microsoft.com/office/drawing/2010/main" val="0"/>
              </a:ext>
            </a:extLst>
          </a:blip>
          <a:srcRect l="1" r="10574"/>
          <a:stretch/>
        </p:blipFill>
        <p:spPr>
          <a:xfrm>
            <a:off x="4653301" y="1368471"/>
            <a:ext cx="4432508" cy="3576459"/>
          </a:xfrm>
          <a:prstGeom prst="rect">
            <a:avLst/>
          </a:prstGeom>
        </p:spPr>
      </p:pic>
      <p:pic>
        <p:nvPicPr>
          <p:cNvPr id="24" name="図プレースホルダー 2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229" r="23229"/>
          <a:stretch>
            <a:fillRect/>
          </a:stretch>
        </p:blipFill>
        <p:spPr>
          <a:xfrm>
            <a:off x="6301290" y="5527426"/>
            <a:ext cx="407074" cy="215429"/>
          </a:xfrm>
        </p:spPr>
      </p:pic>
      <p:sp>
        <p:nvSpPr>
          <p:cNvPr id="17" name="テキスト ボックス 16"/>
          <p:cNvSpPr txBox="1"/>
          <p:nvPr/>
        </p:nvSpPr>
        <p:spPr>
          <a:xfrm>
            <a:off x="7521264" y="3749040"/>
            <a:ext cx="800219" cy="461665"/>
          </a:xfrm>
          <a:prstGeom prst="rect">
            <a:avLst/>
          </a:prstGeom>
          <a:noFill/>
        </p:spPr>
        <p:txBody>
          <a:bodyPr wrap="none" rtlCol="0">
            <a:spAutoFit/>
          </a:bodyPr>
          <a:lstStyle/>
          <a:p>
            <a:r>
              <a:rPr kumimoji="1" lang="ja-JP" altLang="en-US" sz="2400" dirty="0"/>
              <a:t>桜川</a:t>
            </a:r>
          </a:p>
        </p:txBody>
      </p:sp>
      <p:sp>
        <p:nvSpPr>
          <p:cNvPr id="19" name="テキスト ボックス 18"/>
          <p:cNvSpPr txBox="1"/>
          <p:nvPr/>
        </p:nvSpPr>
        <p:spPr>
          <a:xfrm>
            <a:off x="6636321" y="5420935"/>
            <a:ext cx="2339102" cy="461665"/>
          </a:xfrm>
          <a:prstGeom prst="rect">
            <a:avLst/>
          </a:prstGeom>
          <a:noFill/>
        </p:spPr>
        <p:txBody>
          <a:bodyPr wrap="none" rtlCol="0">
            <a:spAutoFit/>
          </a:bodyPr>
          <a:lstStyle/>
          <a:p>
            <a:r>
              <a:rPr kumimoji="1" lang="ja-JP" altLang="en-US" sz="2400" dirty="0"/>
              <a:t>：浸水想定区域</a:t>
            </a:r>
          </a:p>
        </p:txBody>
      </p:sp>
      <p:sp>
        <p:nvSpPr>
          <p:cNvPr id="20" name="テキスト ボックス 19"/>
          <p:cNvSpPr txBox="1"/>
          <p:nvPr/>
        </p:nvSpPr>
        <p:spPr>
          <a:xfrm>
            <a:off x="232757" y="1597611"/>
            <a:ext cx="3775393" cy="523220"/>
          </a:xfrm>
          <a:prstGeom prst="rect">
            <a:avLst/>
          </a:prstGeom>
          <a:noFill/>
        </p:spPr>
        <p:txBody>
          <a:bodyPr wrap="none" rtlCol="0">
            <a:spAutoFit/>
          </a:bodyPr>
          <a:lstStyle/>
          <a:p>
            <a:r>
              <a:rPr kumimoji="1" lang="ja-JP" altLang="en-US" sz="2800" dirty="0"/>
              <a:t>変化する気候パターン</a:t>
            </a:r>
          </a:p>
        </p:txBody>
      </p:sp>
      <p:sp>
        <p:nvSpPr>
          <p:cNvPr id="21" name="テキスト ボックス 20"/>
          <p:cNvSpPr txBox="1"/>
          <p:nvPr/>
        </p:nvSpPr>
        <p:spPr>
          <a:xfrm>
            <a:off x="232757" y="3867156"/>
            <a:ext cx="3416320" cy="523220"/>
          </a:xfrm>
          <a:prstGeom prst="rect">
            <a:avLst/>
          </a:prstGeom>
          <a:noFill/>
        </p:spPr>
        <p:txBody>
          <a:bodyPr wrap="none" rtlCol="0">
            <a:spAutoFit/>
          </a:bodyPr>
          <a:lstStyle/>
          <a:p>
            <a:r>
              <a:rPr kumimoji="1" lang="ja-JP" altLang="en-US" sz="2800" u="sng" dirty="0"/>
              <a:t>災害発生時の被害大</a:t>
            </a:r>
          </a:p>
        </p:txBody>
      </p:sp>
      <p:sp>
        <p:nvSpPr>
          <p:cNvPr id="22" name="テキスト ボックス 21"/>
          <p:cNvSpPr txBox="1"/>
          <p:nvPr/>
        </p:nvSpPr>
        <p:spPr>
          <a:xfrm>
            <a:off x="232757" y="5106833"/>
            <a:ext cx="5211683" cy="523220"/>
          </a:xfrm>
          <a:prstGeom prst="rect">
            <a:avLst/>
          </a:prstGeom>
          <a:noFill/>
        </p:spPr>
        <p:txBody>
          <a:bodyPr wrap="none" rtlCol="0">
            <a:spAutoFit/>
          </a:bodyPr>
          <a:lstStyle/>
          <a:p>
            <a:r>
              <a:rPr kumimoji="1" lang="ja-JP" altLang="en-US" sz="2800" u="sng" dirty="0"/>
              <a:t>高齢化により増加する災害弱者</a:t>
            </a:r>
          </a:p>
        </p:txBody>
      </p:sp>
      <p:sp>
        <p:nvSpPr>
          <p:cNvPr id="25" name="テキスト ボックス 24"/>
          <p:cNvSpPr txBox="1"/>
          <p:nvPr/>
        </p:nvSpPr>
        <p:spPr>
          <a:xfrm>
            <a:off x="230592" y="4486994"/>
            <a:ext cx="2339102" cy="523220"/>
          </a:xfrm>
          <a:prstGeom prst="rect">
            <a:avLst/>
          </a:prstGeom>
          <a:noFill/>
        </p:spPr>
        <p:txBody>
          <a:bodyPr wrap="none" rtlCol="0">
            <a:spAutoFit/>
          </a:bodyPr>
          <a:lstStyle/>
          <a:p>
            <a:r>
              <a:rPr kumimoji="1" lang="ja-JP" altLang="en-US" sz="2800" u="sng" dirty="0"/>
              <a:t>避難所の不足</a:t>
            </a:r>
          </a:p>
        </p:txBody>
      </p:sp>
      <p:pic>
        <p:nvPicPr>
          <p:cNvPr id="26" name="図 25"/>
          <p:cNvPicPr>
            <a:picLocks noChangeAspect="1"/>
          </p:cNvPicPr>
          <p:nvPr/>
        </p:nvPicPr>
        <p:blipFill rotWithShape="1">
          <a:blip r:embed="rId4" cstate="hqprint">
            <a:extLst>
              <a:ext uri="{28A0092B-C50C-407E-A947-70E740481C1C}">
                <a14:useLocalDpi xmlns:a14="http://schemas.microsoft.com/office/drawing/2010/main" val="0"/>
              </a:ext>
            </a:extLst>
          </a:blip>
          <a:srcRect r="9610"/>
          <a:stretch/>
        </p:blipFill>
        <p:spPr>
          <a:xfrm>
            <a:off x="4648992" y="1371925"/>
            <a:ext cx="4457448" cy="3558160"/>
          </a:xfrm>
          <a:prstGeom prst="rect">
            <a:avLst/>
          </a:prstGeom>
        </p:spPr>
      </p:pic>
      <p:sp>
        <p:nvSpPr>
          <p:cNvPr id="18" name="テキスト ボックス 17"/>
          <p:cNvSpPr txBox="1"/>
          <p:nvPr/>
        </p:nvSpPr>
        <p:spPr>
          <a:xfrm>
            <a:off x="6636321" y="4661152"/>
            <a:ext cx="2339102" cy="461665"/>
          </a:xfrm>
          <a:prstGeom prst="rect">
            <a:avLst/>
          </a:prstGeom>
          <a:noFill/>
        </p:spPr>
        <p:txBody>
          <a:bodyPr wrap="none" rtlCol="0">
            <a:spAutoFit/>
          </a:bodyPr>
          <a:lstStyle/>
          <a:p>
            <a:r>
              <a:rPr kumimoji="1" lang="ja-JP" altLang="en-US" sz="2400" dirty="0"/>
              <a:t>：人口集中地区</a:t>
            </a:r>
          </a:p>
        </p:txBody>
      </p:sp>
      <p:sp>
        <p:nvSpPr>
          <p:cNvPr id="23" name="正方形/長方形 22"/>
          <p:cNvSpPr/>
          <p:nvPr/>
        </p:nvSpPr>
        <p:spPr>
          <a:xfrm>
            <a:off x="6301290" y="4775605"/>
            <a:ext cx="407324" cy="199506"/>
          </a:xfrm>
          <a:prstGeom prst="rect">
            <a:avLst/>
          </a:prstGeom>
          <a:solidFill>
            <a:srgbClr val="FEBEBE"/>
          </a:solidFill>
          <a:ln>
            <a:solidFill>
              <a:srgbClr val="FEBE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76917" y="4711139"/>
            <a:ext cx="627369" cy="1063818"/>
          </a:xfrm>
          <a:prstGeom prst="rect">
            <a:avLst/>
          </a:prstGeom>
        </p:spPr>
      </p:pic>
      <p:sp>
        <p:nvSpPr>
          <p:cNvPr id="29" name="テキスト ボックス 28"/>
          <p:cNvSpPr txBox="1"/>
          <p:nvPr/>
        </p:nvSpPr>
        <p:spPr>
          <a:xfrm>
            <a:off x="6636321" y="5069167"/>
            <a:ext cx="1857532" cy="461665"/>
          </a:xfrm>
          <a:prstGeom prst="rect">
            <a:avLst/>
          </a:prstGeom>
          <a:noFill/>
        </p:spPr>
        <p:txBody>
          <a:bodyPr wrap="square" rtlCol="0">
            <a:spAutoFit/>
          </a:bodyPr>
          <a:lstStyle/>
          <a:p>
            <a:r>
              <a:rPr kumimoji="1" lang="ja-JP" altLang="en-US" sz="2400" dirty="0"/>
              <a:t>：　　</a:t>
            </a:r>
            <a:r>
              <a:rPr kumimoji="1" lang="en-US" altLang="ja-JP" sz="2400" dirty="0"/>
              <a:t>×</a:t>
            </a:r>
            <a:endParaRPr kumimoji="1" lang="ja-JP" altLang="en-US" sz="2400" dirty="0"/>
          </a:p>
        </p:txBody>
      </p:sp>
      <p:sp>
        <p:nvSpPr>
          <p:cNvPr id="30" name="正方形/長方形 29"/>
          <p:cNvSpPr/>
          <p:nvPr/>
        </p:nvSpPr>
        <p:spPr>
          <a:xfrm>
            <a:off x="6079732" y="5117958"/>
            <a:ext cx="607273" cy="29811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4158328" y="3484335"/>
            <a:ext cx="1545616" cy="523220"/>
          </a:xfrm>
          <a:prstGeom prst="rect">
            <a:avLst/>
          </a:prstGeom>
          <a:noFill/>
        </p:spPr>
        <p:txBody>
          <a:bodyPr wrap="none" rtlCol="0">
            <a:spAutoFit/>
          </a:bodyPr>
          <a:lstStyle/>
          <a:p>
            <a:r>
              <a:rPr kumimoji="1" lang="en-US" altLang="ja-JP" sz="2800" dirty="0"/>
              <a:t>29650</a:t>
            </a:r>
            <a:r>
              <a:rPr kumimoji="1" lang="ja-JP" altLang="en-US" sz="2800" dirty="0"/>
              <a:t>人</a:t>
            </a:r>
          </a:p>
        </p:txBody>
      </p:sp>
      <p:cxnSp>
        <p:nvCxnSpPr>
          <p:cNvPr id="33" name="直線コネクタ 32"/>
          <p:cNvCxnSpPr/>
          <p:nvPr/>
        </p:nvCxnSpPr>
        <p:spPr>
          <a:xfrm flipV="1">
            <a:off x="5569527" y="3370926"/>
            <a:ext cx="1308189" cy="3371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タイトル 1"/>
          <p:cNvSpPr txBox="1">
            <a:spLocks/>
          </p:cNvSpPr>
          <p:nvPr/>
        </p:nvSpPr>
        <p:spPr>
          <a:xfrm>
            <a:off x="1" y="5870345"/>
            <a:ext cx="9143999" cy="1003344"/>
          </a:xfrm>
          <a:prstGeom prst="rect">
            <a:avLst/>
          </a:prstGeom>
          <a:solidFill>
            <a:srgbClr val="FF000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600" b="1" dirty="0"/>
              <a:t>災害発生時のリスクが大きい</a:t>
            </a:r>
          </a:p>
        </p:txBody>
      </p:sp>
      <p:pic>
        <p:nvPicPr>
          <p:cNvPr id="34" name="図プレースホルダー 22"/>
          <p:cNvPicPr>
            <a:picLocks noChangeAspect="1"/>
          </p:cNvPicPr>
          <p:nvPr/>
        </p:nvPicPr>
        <p:blipFill>
          <a:blip r:embed="rId6">
            <a:extLst>
              <a:ext uri="{28A0092B-C50C-407E-A947-70E740481C1C}">
                <a14:useLocalDpi xmlns:a14="http://schemas.microsoft.com/office/drawing/2010/main" val="0"/>
              </a:ext>
            </a:extLst>
          </a:blip>
          <a:srcRect t="7929" b="7929"/>
          <a:stretch>
            <a:fillRect/>
          </a:stretch>
        </p:blipFill>
        <p:spPr>
          <a:xfrm>
            <a:off x="133726" y="197024"/>
            <a:ext cx="1454005" cy="1339550"/>
          </a:xfrm>
          <a:prstGeom prst="rect">
            <a:avLst/>
          </a:prstGeom>
        </p:spPr>
      </p:pic>
    </p:spTree>
    <p:extLst>
      <p:ext uri="{BB962C8B-B14F-4D97-AF65-F5344CB8AC3E}">
        <p14:creationId xmlns:p14="http://schemas.microsoft.com/office/powerpoint/2010/main" val="404867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楕円 4"/>
          <p:cNvSpPr/>
          <p:nvPr/>
        </p:nvSpPr>
        <p:spPr>
          <a:xfrm>
            <a:off x="6311438" y="5108747"/>
            <a:ext cx="503612" cy="53559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2" descr="立っている人のイラスト（棒人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3713" y="3540752"/>
            <a:ext cx="339226" cy="4828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立っている人のイラスト（棒人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9385" y="3183081"/>
            <a:ext cx="339226" cy="4828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立っている人のイラスト（棒人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8724" y="3142237"/>
            <a:ext cx="339226" cy="4828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立っている人のイラスト（棒人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9447" y="5029277"/>
            <a:ext cx="339226" cy="4828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立っている人のイラスト（棒人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8765" y="3142237"/>
            <a:ext cx="339226" cy="482884"/>
          </a:xfrm>
          <a:prstGeom prst="rect">
            <a:avLst/>
          </a:prstGeom>
          <a:noFill/>
          <a:extLst>
            <a:ext uri="{909E8E84-426E-40DD-AFC4-6F175D3DCCD1}">
              <a14:hiddenFill xmlns:a14="http://schemas.microsoft.com/office/drawing/2010/main">
                <a:solidFill>
                  <a:srgbClr val="FFFFFF"/>
                </a:solidFill>
              </a14:hiddenFill>
            </a:ext>
          </a:extLst>
        </p:spPr>
      </p:pic>
      <p:sp>
        <p:nvSpPr>
          <p:cNvPr id="11" name="右矢印 10"/>
          <p:cNvSpPr/>
          <p:nvPr/>
        </p:nvSpPr>
        <p:spPr>
          <a:xfrm rot="21262728">
            <a:off x="8005307" y="3439369"/>
            <a:ext cx="559217" cy="2415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rot="7113769">
            <a:off x="6580506" y="4434122"/>
            <a:ext cx="757539" cy="20358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t="21755"/>
          <a:stretch/>
        </p:blipFill>
        <p:spPr>
          <a:xfrm>
            <a:off x="5145578" y="1368471"/>
            <a:ext cx="3998420" cy="4478426"/>
          </a:xfrm>
          <a:prstGeom prst="rect">
            <a:avLst/>
          </a:prstGeom>
        </p:spPr>
      </p:pic>
      <p:sp>
        <p:nvSpPr>
          <p:cNvPr id="14" name="楕円 13"/>
          <p:cNvSpPr/>
          <p:nvPr/>
        </p:nvSpPr>
        <p:spPr>
          <a:xfrm>
            <a:off x="6059632" y="4440567"/>
            <a:ext cx="503612" cy="53559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8073724" y="2925066"/>
            <a:ext cx="503612" cy="53559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Picture 2" descr="立っている人のイラスト（棒人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8796" y="2709979"/>
            <a:ext cx="339226" cy="4828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立っている人のイラスト（棒人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0942" y="3167485"/>
            <a:ext cx="339226" cy="4828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立っている人のイラスト（棒人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0475" y="2866372"/>
            <a:ext cx="339226" cy="4828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立っている人のイラスト（棒人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0053" y="4285504"/>
            <a:ext cx="339226" cy="4828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立っている人のイラスト（棒人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3724" y="2872901"/>
            <a:ext cx="339226" cy="482884"/>
          </a:xfrm>
          <a:prstGeom prst="rect">
            <a:avLst/>
          </a:prstGeom>
          <a:noFill/>
          <a:extLst>
            <a:ext uri="{909E8E84-426E-40DD-AFC4-6F175D3DCCD1}">
              <a14:hiddenFill xmlns:a14="http://schemas.microsoft.com/office/drawing/2010/main">
                <a:solidFill>
                  <a:srgbClr val="FFFFFF"/>
                </a:solidFill>
              </a14:hiddenFill>
            </a:ext>
          </a:extLst>
        </p:spPr>
      </p:pic>
      <p:sp>
        <p:nvSpPr>
          <p:cNvPr id="21" name="右矢印 20"/>
          <p:cNvSpPr/>
          <p:nvPr/>
        </p:nvSpPr>
        <p:spPr>
          <a:xfrm rot="21262728">
            <a:off x="7437145" y="3169044"/>
            <a:ext cx="559217" cy="2415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右矢印 21"/>
          <p:cNvSpPr/>
          <p:nvPr/>
        </p:nvSpPr>
        <p:spPr>
          <a:xfrm rot="7113769">
            <a:off x="6261010" y="3964347"/>
            <a:ext cx="757539" cy="20358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33726" y="1793723"/>
            <a:ext cx="902811" cy="523220"/>
          </a:xfrm>
          <a:prstGeom prst="rect">
            <a:avLst/>
          </a:prstGeom>
          <a:noFill/>
        </p:spPr>
        <p:txBody>
          <a:bodyPr wrap="none" rtlCol="0">
            <a:spAutoFit/>
          </a:bodyPr>
          <a:lstStyle/>
          <a:p>
            <a:r>
              <a:rPr kumimoji="1" lang="ja-JP" altLang="en-US" sz="2800" dirty="0"/>
              <a:t>目標</a:t>
            </a:r>
          </a:p>
        </p:txBody>
      </p:sp>
      <p:sp>
        <p:nvSpPr>
          <p:cNvPr id="25" name="テキスト ボックス 24"/>
          <p:cNvSpPr txBox="1"/>
          <p:nvPr/>
        </p:nvSpPr>
        <p:spPr>
          <a:xfrm>
            <a:off x="127456" y="2258754"/>
            <a:ext cx="3775393" cy="954107"/>
          </a:xfrm>
          <a:prstGeom prst="rect">
            <a:avLst/>
          </a:prstGeom>
          <a:noFill/>
        </p:spPr>
        <p:txBody>
          <a:bodyPr wrap="none" rtlCol="0">
            <a:spAutoFit/>
          </a:bodyPr>
          <a:lstStyle/>
          <a:p>
            <a:r>
              <a:rPr kumimoji="1" lang="ja-JP" altLang="en-US" sz="2800" dirty="0"/>
              <a:t>住民の居住を誘導</a:t>
            </a:r>
            <a:endParaRPr kumimoji="1" lang="en-US" altLang="ja-JP" sz="2800" dirty="0"/>
          </a:p>
          <a:p>
            <a:r>
              <a:rPr kumimoji="1" lang="ja-JP" altLang="en-US" sz="2800" dirty="0"/>
              <a:t>中央→南部・おおつ野</a:t>
            </a:r>
          </a:p>
        </p:txBody>
      </p:sp>
      <p:sp>
        <p:nvSpPr>
          <p:cNvPr id="26" name="テキスト ボックス 25"/>
          <p:cNvSpPr txBox="1"/>
          <p:nvPr/>
        </p:nvSpPr>
        <p:spPr>
          <a:xfrm>
            <a:off x="127456" y="3501961"/>
            <a:ext cx="4493538" cy="523220"/>
          </a:xfrm>
          <a:prstGeom prst="rect">
            <a:avLst/>
          </a:prstGeom>
          <a:noFill/>
        </p:spPr>
        <p:txBody>
          <a:bodyPr wrap="none" rtlCol="0">
            <a:spAutoFit/>
          </a:bodyPr>
          <a:lstStyle/>
          <a:p>
            <a:r>
              <a:rPr kumimoji="1" lang="ja-JP" altLang="en-US" sz="2800" dirty="0"/>
              <a:t>中央地区の居住人口の減少</a:t>
            </a:r>
            <a:endParaRPr kumimoji="1" lang="en-US" altLang="ja-JP" sz="2800" dirty="0"/>
          </a:p>
        </p:txBody>
      </p:sp>
      <p:sp>
        <p:nvSpPr>
          <p:cNvPr id="28" name="テキスト ボックス 27"/>
          <p:cNvSpPr txBox="1"/>
          <p:nvPr/>
        </p:nvSpPr>
        <p:spPr>
          <a:xfrm>
            <a:off x="127456" y="4318432"/>
            <a:ext cx="4134465" cy="523220"/>
          </a:xfrm>
          <a:prstGeom prst="rect">
            <a:avLst/>
          </a:prstGeom>
          <a:noFill/>
        </p:spPr>
        <p:txBody>
          <a:bodyPr wrap="none" rtlCol="0">
            <a:spAutoFit/>
          </a:bodyPr>
          <a:lstStyle/>
          <a:p>
            <a:r>
              <a:rPr kumimoji="1" lang="ja-JP" altLang="en-US" sz="2800" u="sng" dirty="0"/>
              <a:t>災害発生時の被害を軽減</a:t>
            </a:r>
            <a:endParaRPr kumimoji="1" lang="en-US" altLang="ja-JP" sz="2800" u="sng" dirty="0"/>
          </a:p>
        </p:txBody>
      </p:sp>
      <p:sp>
        <p:nvSpPr>
          <p:cNvPr id="30" name="下矢印 29"/>
          <p:cNvSpPr/>
          <p:nvPr/>
        </p:nvSpPr>
        <p:spPr>
          <a:xfrm>
            <a:off x="1651018" y="3185366"/>
            <a:ext cx="723207" cy="32789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下矢印 30"/>
          <p:cNvSpPr/>
          <p:nvPr/>
        </p:nvSpPr>
        <p:spPr>
          <a:xfrm>
            <a:off x="1651017" y="4017512"/>
            <a:ext cx="723207" cy="32789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 y="5860776"/>
            <a:ext cx="9143999" cy="1003344"/>
          </a:xfrm>
        </p:spPr>
        <p:txBody>
          <a:bodyPr>
            <a:normAutofit/>
          </a:bodyPr>
          <a:lstStyle/>
          <a:p>
            <a:pPr algn="l"/>
            <a:r>
              <a:rPr lang="ja-JP" altLang="en-US" sz="2800" b="1" dirty="0"/>
              <a:t>①中央地区の一部での居住制限</a:t>
            </a:r>
            <a:br>
              <a:rPr lang="ja-JP" altLang="en-US" sz="2800" b="1" dirty="0"/>
            </a:br>
            <a:r>
              <a:rPr lang="ja-JP" altLang="en-US" sz="2800" b="1" dirty="0"/>
              <a:t>②中央から南部・おおつ野への転居に対する補助金事業</a:t>
            </a:r>
            <a:endParaRPr kumimoji="1" lang="ja-JP" altLang="en-US" sz="2800" b="1" dirty="0"/>
          </a:p>
        </p:txBody>
      </p:sp>
      <p:sp>
        <p:nvSpPr>
          <p:cNvPr id="32" name="タイトル 1"/>
          <p:cNvSpPr txBox="1">
            <a:spLocks/>
          </p:cNvSpPr>
          <p:nvPr/>
        </p:nvSpPr>
        <p:spPr>
          <a:xfrm>
            <a:off x="-1" y="365127"/>
            <a:ext cx="9143999" cy="1003344"/>
          </a:xfrm>
          <a:prstGeom prst="rect">
            <a:avLst/>
          </a:prstGeom>
          <a:solidFill>
            <a:srgbClr val="FF000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a:t>施策</a:t>
            </a:r>
            <a:endParaRPr lang="ja-JP" altLang="en-US" dirty="0"/>
          </a:p>
        </p:txBody>
      </p:sp>
      <p:pic>
        <p:nvPicPr>
          <p:cNvPr id="23" name="図プレースホルダー 22"/>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929" b="7929"/>
          <a:stretch>
            <a:fillRect/>
          </a:stretch>
        </p:blipFill>
        <p:spPr/>
      </p:pic>
      <p:sp>
        <p:nvSpPr>
          <p:cNvPr id="33" name="テキスト ボックス 32"/>
          <p:cNvSpPr txBox="1"/>
          <p:nvPr/>
        </p:nvSpPr>
        <p:spPr>
          <a:xfrm>
            <a:off x="141354" y="4816860"/>
            <a:ext cx="4493538" cy="954107"/>
          </a:xfrm>
          <a:prstGeom prst="rect">
            <a:avLst/>
          </a:prstGeom>
          <a:noFill/>
        </p:spPr>
        <p:txBody>
          <a:bodyPr wrap="none" rtlCol="0">
            <a:spAutoFit/>
          </a:bodyPr>
          <a:lstStyle/>
          <a:p>
            <a:r>
              <a:rPr kumimoji="1" lang="ja-JP" altLang="en-US" sz="2800" dirty="0"/>
              <a:t>例：住居被害の減少</a:t>
            </a:r>
            <a:endParaRPr kumimoji="1" lang="en-US" altLang="ja-JP" sz="2800" dirty="0"/>
          </a:p>
          <a:p>
            <a:r>
              <a:rPr kumimoji="1" lang="ja-JP" altLang="en-US" sz="2800" dirty="0"/>
              <a:t>　　避難所への集積の分散</a:t>
            </a:r>
            <a:endParaRPr kumimoji="1" lang="en-US" altLang="ja-JP" sz="2800" dirty="0"/>
          </a:p>
        </p:txBody>
      </p:sp>
    </p:spTree>
    <p:extLst>
      <p:ext uri="{BB962C8B-B14F-4D97-AF65-F5344CB8AC3E}">
        <p14:creationId xmlns:p14="http://schemas.microsoft.com/office/powerpoint/2010/main" val="332581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66667E-6 -7.40741E-7 L -0.06649 0.16412 " pathEditMode="relative" rAng="0" ptsTypes="AA">
                                      <p:cBhvr>
                                        <p:cTn id="20" dur="2000" fill="hold"/>
                                        <p:tgtEl>
                                          <p:spTgt spid="17"/>
                                        </p:tgtEl>
                                        <p:attrNameLst>
                                          <p:attrName>ppt_x</p:attrName>
                                          <p:attrName>ppt_y</p:attrName>
                                        </p:attrNameLst>
                                      </p:cBhvr>
                                      <p:rCtr x="-3333" y="8194"/>
                                    </p:animMotion>
                                  </p:childTnLst>
                                </p:cTn>
                              </p:par>
                              <p:par>
                                <p:cTn id="21" presetID="42" presetClass="path" presetSubtype="0" accel="50000" decel="50000" fill="hold" nodeType="withEffect">
                                  <p:stCondLst>
                                    <p:cond delay="0"/>
                                  </p:stCondLst>
                                  <p:childTnLst>
                                    <p:animMotion origin="layout" path="M -0.00087 -0.00718 L 0.11841 0.00255 " pathEditMode="relative" rAng="0" ptsTypes="AA">
                                      <p:cBhvr>
                                        <p:cTn id="22" dur="2000" fill="hold"/>
                                        <p:tgtEl>
                                          <p:spTgt spid="18"/>
                                        </p:tgtEl>
                                        <p:attrNameLst>
                                          <p:attrName>ppt_x</p:attrName>
                                          <p:attrName>ppt_y</p:attrName>
                                        </p:attrNameLst>
                                      </p:cBhvr>
                                      <p:rCtr x="5955"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施策</a:t>
            </a:r>
          </a:p>
        </p:txBody>
      </p:sp>
      <p:pic>
        <p:nvPicPr>
          <p:cNvPr id="5" name="図プレースホルダー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929" b="7929"/>
          <a:stretch>
            <a:fillRect/>
          </a:stretch>
        </p:blipFill>
        <p:spPr/>
      </p:pic>
      <p:sp>
        <p:nvSpPr>
          <p:cNvPr id="6" name="テキスト ボックス 5"/>
          <p:cNvSpPr txBox="1"/>
          <p:nvPr/>
        </p:nvSpPr>
        <p:spPr>
          <a:xfrm>
            <a:off x="257695" y="1778924"/>
            <a:ext cx="1980029" cy="523220"/>
          </a:xfrm>
          <a:prstGeom prst="rect">
            <a:avLst/>
          </a:prstGeom>
          <a:noFill/>
        </p:spPr>
        <p:txBody>
          <a:bodyPr wrap="none" rtlCol="0">
            <a:spAutoFit/>
          </a:bodyPr>
          <a:lstStyle/>
          <a:p>
            <a:r>
              <a:rPr kumimoji="1" lang="ja-JP" altLang="en-US" sz="2800" dirty="0"/>
              <a:t>①居住制限</a:t>
            </a:r>
          </a:p>
        </p:txBody>
      </p:sp>
      <p:sp>
        <p:nvSpPr>
          <p:cNvPr id="7" name="テキスト ボックス 6"/>
          <p:cNvSpPr txBox="1"/>
          <p:nvPr/>
        </p:nvSpPr>
        <p:spPr>
          <a:xfrm>
            <a:off x="92048" y="2299973"/>
            <a:ext cx="8254539" cy="1384995"/>
          </a:xfrm>
          <a:prstGeom prst="rect">
            <a:avLst/>
          </a:prstGeom>
          <a:noFill/>
        </p:spPr>
        <p:txBody>
          <a:bodyPr wrap="square" rtlCol="0">
            <a:spAutoFit/>
          </a:bodyPr>
          <a:lstStyle/>
          <a:p>
            <a:r>
              <a:rPr kumimoji="1" lang="ja-JP" altLang="en-US" sz="2800" dirty="0"/>
              <a:t>商業地域および</a:t>
            </a:r>
            <a:endParaRPr kumimoji="1" lang="en-US" altLang="ja-JP" sz="2800" dirty="0"/>
          </a:p>
          <a:p>
            <a:r>
              <a:rPr kumimoji="1" lang="ja-JP" altLang="en-US" sz="2800" dirty="0"/>
              <a:t>近隣商業地域への</a:t>
            </a:r>
            <a:endParaRPr kumimoji="1" lang="en-US" altLang="ja-JP" sz="2800" dirty="0"/>
          </a:p>
          <a:p>
            <a:r>
              <a:rPr kumimoji="1" lang="ja-JP" altLang="en-US" sz="2800" dirty="0"/>
              <a:t>居住を制限</a:t>
            </a:r>
          </a:p>
        </p:txBody>
      </p:sp>
      <p:sp>
        <p:nvSpPr>
          <p:cNvPr id="9" name="テキスト ボックス 8"/>
          <p:cNvSpPr txBox="1"/>
          <p:nvPr/>
        </p:nvSpPr>
        <p:spPr>
          <a:xfrm>
            <a:off x="92048" y="4264410"/>
            <a:ext cx="2698175" cy="954107"/>
          </a:xfrm>
          <a:prstGeom prst="rect">
            <a:avLst/>
          </a:prstGeom>
          <a:noFill/>
        </p:spPr>
        <p:txBody>
          <a:bodyPr wrap="none" rtlCol="0">
            <a:spAutoFit/>
          </a:bodyPr>
          <a:lstStyle/>
          <a:p>
            <a:r>
              <a:rPr kumimoji="1" lang="ja-JP" altLang="en-US" sz="2800" dirty="0"/>
              <a:t>商店・オフィス</a:t>
            </a:r>
            <a:endParaRPr kumimoji="1" lang="en-US" altLang="ja-JP" sz="2800" dirty="0"/>
          </a:p>
          <a:p>
            <a:r>
              <a:rPr kumimoji="1" lang="ja-JP" altLang="en-US" sz="2800" dirty="0"/>
              <a:t>としてのみ利用</a:t>
            </a:r>
          </a:p>
        </p:txBody>
      </p:sp>
      <p:sp>
        <p:nvSpPr>
          <p:cNvPr id="12" name="下矢印 11"/>
          <p:cNvSpPr/>
          <p:nvPr/>
        </p:nvSpPr>
        <p:spPr>
          <a:xfrm>
            <a:off x="1192193" y="3751097"/>
            <a:ext cx="507077" cy="50396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a:off x="1168878" y="5292382"/>
            <a:ext cx="507077" cy="50396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4839430F-CC3C-4622-994A-BA8C65B422E2}"/>
              </a:ext>
            </a:extLst>
          </p:cNvPr>
          <p:cNvGrpSpPr/>
          <p:nvPr/>
        </p:nvGrpSpPr>
        <p:grpSpPr>
          <a:xfrm>
            <a:off x="4137326" y="1550755"/>
            <a:ext cx="4338212" cy="461665"/>
            <a:chOff x="4389575" y="1650576"/>
            <a:chExt cx="4338212" cy="461665"/>
          </a:xfrm>
        </p:grpSpPr>
        <p:sp>
          <p:nvSpPr>
            <p:cNvPr id="14" name="テキスト ボックス 13"/>
            <p:cNvSpPr txBox="1"/>
            <p:nvPr/>
          </p:nvSpPr>
          <p:spPr>
            <a:xfrm>
              <a:off x="4808650" y="1650576"/>
              <a:ext cx="3919137" cy="461665"/>
            </a:xfrm>
            <a:prstGeom prst="rect">
              <a:avLst/>
            </a:prstGeom>
            <a:noFill/>
          </p:spPr>
          <p:txBody>
            <a:bodyPr wrap="square" rtlCol="0">
              <a:spAutoFit/>
            </a:bodyPr>
            <a:lstStyle/>
            <a:p>
              <a:r>
                <a:rPr kumimoji="1" lang="ja-JP" altLang="en-US" sz="2400" dirty="0"/>
                <a:t>：近隣商業地域</a:t>
              </a:r>
              <a:r>
                <a:rPr kumimoji="1" lang="en-US" altLang="ja-JP" sz="2400" dirty="0"/>
                <a:t>or</a:t>
              </a:r>
              <a:r>
                <a:rPr kumimoji="1" lang="ja-JP" altLang="en-US" sz="2400" dirty="0"/>
                <a:t>商業地域</a:t>
              </a:r>
            </a:p>
          </p:txBody>
        </p:sp>
        <p:sp>
          <p:nvSpPr>
            <p:cNvPr id="15" name="正方形/長方形 14"/>
            <p:cNvSpPr/>
            <p:nvPr/>
          </p:nvSpPr>
          <p:spPr>
            <a:xfrm>
              <a:off x="4389575" y="1669345"/>
              <a:ext cx="464790" cy="348523"/>
            </a:xfrm>
            <a:prstGeom prst="rect">
              <a:avLst/>
            </a:prstGeom>
            <a:solidFill>
              <a:srgbClr val="97DB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604" y="2119100"/>
            <a:ext cx="5052020" cy="3633101"/>
          </a:xfrm>
          <a:prstGeom prst="rect">
            <a:avLst/>
          </a:prstGeom>
        </p:spPr>
      </p:pic>
      <p:sp>
        <p:nvSpPr>
          <p:cNvPr id="17" name="タイトル 1">
            <a:extLst>
              <a:ext uri="{FF2B5EF4-FFF2-40B4-BE49-F238E27FC236}">
                <a16:creationId xmlns:a16="http://schemas.microsoft.com/office/drawing/2014/main" id="{50F47A00-0646-4D59-A1BB-91CB7E48E2A1}"/>
              </a:ext>
            </a:extLst>
          </p:cNvPr>
          <p:cNvSpPr txBox="1">
            <a:spLocks/>
          </p:cNvSpPr>
          <p:nvPr/>
        </p:nvSpPr>
        <p:spPr>
          <a:xfrm>
            <a:off x="1" y="5870207"/>
            <a:ext cx="9143999" cy="1003344"/>
          </a:xfrm>
          <a:prstGeom prst="rect">
            <a:avLst/>
          </a:prstGeom>
          <a:solidFill>
            <a:srgbClr val="FF000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a:solidFill>
                  <a:schemeClr val="bg1"/>
                </a:solidFill>
                <a:latin typeface="+mj-lt"/>
                <a:ea typeface="+mj-ea"/>
                <a:cs typeface="+mj-cs"/>
              </a:defRPr>
            </a:lvl1pPr>
          </a:lstStyle>
          <a:p>
            <a:r>
              <a:rPr lang="ja-JP" altLang="en-US" sz="3200" b="1" dirty="0"/>
              <a:t>中央での人口の社会増を抑制、昼間人口の拡大</a:t>
            </a:r>
            <a:endParaRPr lang="ja-JP" altLang="en-US" sz="3200" dirty="0"/>
          </a:p>
        </p:txBody>
      </p:sp>
    </p:spTree>
    <p:extLst>
      <p:ext uri="{BB962C8B-B14F-4D97-AF65-F5344CB8AC3E}">
        <p14:creationId xmlns:p14="http://schemas.microsoft.com/office/powerpoint/2010/main" val="2192634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游ゴシック"/>
        <a:ea typeface="游ゴシック"/>
        <a:cs typeface=""/>
      </a:majorFont>
      <a:minorFont>
        <a:latin typeface="游ゴシック"/>
        <a:ea typeface="游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7209</Words>
  <Application>Microsoft Office PowerPoint</Application>
  <PresentationFormat>画面に合わせる (4:3)</PresentationFormat>
  <Paragraphs>934</Paragraphs>
  <Slides>65</Slides>
  <Notes>29</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65</vt:i4>
      </vt:variant>
    </vt:vector>
  </HeadingPairs>
  <TitlesOfParts>
    <vt:vector size="74" baseType="lpstr">
      <vt:lpstr>HGP行書体</vt:lpstr>
      <vt:lpstr>�l�r �o�S�V�b�N</vt:lpstr>
      <vt:lpstr>ＭＳ Ｐゴシック</vt:lpstr>
      <vt:lpstr>メイリオ</vt:lpstr>
      <vt:lpstr>游ゴシック</vt:lpstr>
      <vt:lpstr>游明朝</vt:lpstr>
      <vt:lpstr>Arial</vt:lpstr>
      <vt:lpstr>Wingdings 3</vt:lpstr>
      <vt:lpstr>Office テーマ</vt:lpstr>
      <vt:lpstr>PowerPoint プレゼンテーション</vt:lpstr>
      <vt:lpstr>現状</vt:lpstr>
      <vt:lpstr>マスタープラン構想</vt:lpstr>
      <vt:lpstr>人口の分布</vt:lpstr>
      <vt:lpstr>地区別構想</vt:lpstr>
      <vt:lpstr>地区の目指すスタイル</vt:lpstr>
      <vt:lpstr>中央地区の課題</vt:lpstr>
      <vt:lpstr>①中央地区の一部での居住制限 ②中央から南部・おおつ野への転居に対する補助金事業</vt:lpstr>
      <vt:lpstr>施策</vt:lpstr>
      <vt:lpstr>施策</vt:lpstr>
      <vt:lpstr>まとめ</vt:lpstr>
      <vt:lpstr>交通</vt:lpstr>
      <vt:lpstr>現状</vt:lpstr>
      <vt:lpstr>現状</vt:lpstr>
      <vt:lpstr>施策</vt:lpstr>
      <vt:lpstr>施策</vt:lpstr>
      <vt:lpstr>地区の目指すスタイル</vt:lpstr>
      <vt:lpstr>課題</vt:lpstr>
      <vt:lpstr>施策</vt:lpstr>
      <vt:lpstr>施策</vt:lpstr>
      <vt:lpstr>効果・狙い</vt:lpstr>
      <vt:lpstr>地区の目指すスタイル</vt:lpstr>
      <vt:lpstr> 課題</vt:lpstr>
      <vt:lpstr>施策</vt:lpstr>
      <vt:lpstr>施策</vt:lpstr>
      <vt:lpstr>施策</vt:lpstr>
      <vt:lpstr>施策</vt:lpstr>
      <vt:lpstr>施策</vt:lpstr>
      <vt:lpstr>施策</vt:lpstr>
      <vt:lpstr>施策</vt:lpstr>
      <vt:lpstr>まとめ</vt:lpstr>
      <vt:lpstr>参考文献</vt:lpstr>
      <vt:lpstr>参考文献</vt:lpstr>
      <vt:lpstr>PowerPoint プレゼンテーション</vt:lpstr>
      <vt:lpstr>以下、非表示スライド</vt:lpstr>
      <vt:lpstr>課題</vt:lpstr>
      <vt:lpstr>課題</vt:lpstr>
      <vt:lpstr>施策②</vt:lpstr>
      <vt:lpstr>施策②</vt:lpstr>
      <vt:lpstr>効果・費用</vt:lpstr>
      <vt:lpstr>PowerPoint プレゼンテーション</vt:lpstr>
      <vt:lpstr>予備：交通;おおつ野</vt:lpstr>
      <vt:lpstr>予備：交通;南部地区</vt:lpstr>
      <vt:lpstr>予備：ライドシェア事例</vt:lpstr>
      <vt:lpstr>予備：ライドシェア事例</vt:lpstr>
      <vt:lpstr>予備：交通</vt:lpstr>
      <vt:lpstr>空き家の種類</vt:lpstr>
      <vt:lpstr>施策</vt:lpstr>
      <vt:lpstr>施策課題</vt:lpstr>
      <vt:lpstr>施策費用</vt:lpstr>
      <vt:lpstr>補足</vt:lpstr>
      <vt:lpstr>補足</vt:lpstr>
      <vt:lpstr>補足</vt:lpstr>
      <vt:lpstr>施策</vt:lpstr>
      <vt:lpstr>北部　工業地域</vt:lpstr>
      <vt:lpstr>新治地区</vt:lpstr>
      <vt:lpstr>新治地区のもつ特色</vt:lpstr>
      <vt:lpstr>土浦市の農業の現状</vt:lpstr>
      <vt:lpstr>市民の農業体験</vt:lpstr>
      <vt:lpstr>専門家指導つきの「農業体験農園」</vt:lpstr>
      <vt:lpstr>自ら開園できない場合</vt:lpstr>
      <vt:lpstr>モデル事例</vt:lpstr>
      <vt:lpstr>民間就農支援組織 NPO法人 農業支援センター</vt:lpstr>
      <vt:lpstr>新治地区のもつ特色</vt:lpstr>
      <vt:lpstr>新治地区・参考資料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Zhu Moru</dc:creator>
  <cp:lastModifiedBy>拓己 猿橋</cp:lastModifiedBy>
  <cp:revision>88</cp:revision>
  <dcterms:created xsi:type="dcterms:W3CDTF">2020-02-01T00:02:15Z</dcterms:created>
  <dcterms:modified xsi:type="dcterms:W3CDTF">2020-02-07T01:11:50Z</dcterms:modified>
</cp:coreProperties>
</file>