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8" r:id="rId1"/>
  </p:sldMasterIdLst>
  <p:notesMasterIdLst>
    <p:notesMasterId r:id="rId71"/>
  </p:notesMasterIdLst>
  <p:handoutMasterIdLst>
    <p:handoutMasterId r:id="rId72"/>
  </p:handoutMasterIdLst>
  <p:sldIdLst>
    <p:sldId id="256" r:id="rId2"/>
    <p:sldId id="410" r:id="rId3"/>
    <p:sldId id="404" r:id="rId4"/>
    <p:sldId id="257" r:id="rId5"/>
    <p:sldId id="258" r:id="rId6"/>
    <p:sldId id="267" r:id="rId7"/>
    <p:sldId id="405" r:id="rId8"/>
    <p:sldId id="332" r:id="rId9"/>
    <p:sldId id="401" r:id="rId10"/>
    <p:sldId id="269" r:id="rId11"/>
    <p:sldId id="271" r:id="rId12"/>
    <p:sldId id="337" r:id="rId13"/>
    <p:sldId id="411" r:id="rId14"/>
    <p:sldId id="420" r:id="rId15"/>
    <p:sldId id="421" r:id="rId16"/>
    <p:sldId id="422" r:id="rId17"/>
    <p:sldId id="416" r:id="rId18"/>
    <p:sldId id="339" r:id="rId19"/>
    <p:sldId id="340" r:id="rId20"/>
    <p:sldId id="341" r:id="rId21"/>
    <p:sldId id="343" r:id="rId22"/>
    <p:sldId id="344" r:id="rId23"/>
    <p:sldId id="345" r:id="rId24"/>
    <p:sldId id="346" r:id="rId25"/>
    <p:sldId id="347" r:id="rId26"/>
    <p:sldId id="348" r:id="rId27"/>
    <p:sldId id="417" r:id="rId28"/>
    <p:sldId id="406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418" r:id="rId37"/>
    <p:sldId id="372" r:id="rId38"/>
    <p:sldId id="427" r:id="rId39"/>
    <p:sldId id="425" r:id="rId40"/>
    <p:sldId id="423" r:id="rId41"/>
    <p:sldId id="424" r:id="rId42"/>
    <p:sldId id="426" r:id="rId43"/>
    <p:sldId id="419" r:id="rId44"/>
    <p:sldId id="382" r:id="rId45"/>
    <p:sldId id="383" r:id="rId46"/>
    <p:sldId id="384" r:id="rId47"/>
    <p:sldId id="385" r:id="rId48"/>
    <p:sldId id="386" r:id="rId49"/>
    <p:sldId id="276" r:id="rId50"/>
    <p:sldId id="277" r:id="rId51"/>
    <p:sldId id="262" r:id="rId52"/>
    <p:sldId id="351" r:id="rId53"/>
    <p:sldId id="352" r:id="rId54"/>
    <p:sldId id="353" r:id="rId55"/>
    <p:sldId id="354" r:id="rId56"/>
    <p:sldId id="342" r:id="rId57"/>
    <p:sldId id="409" r:id="rId58"/>
    <p:sldId id="355" r:id="rId59"/>
    <p:sldId id="356" r:id="rId60"/>
    <p:sldId id="357" r:id="rId61"/>
    <p:sldId id="358" r:id="rId62"/>
    <p:sldId id="389" r:id="rId63"/>
    <p:sldId id="390" r:id="rId64"/>
    <p:sldId id="391" r:id="rId65"/>
    <p:sldId id="393" r:id="rId66"/>
    <p:sldId id="394" r:id="rId67"/>
    <p:sldId id="395" r:id="rId68"/>
    <p:sldId id="396" r:id="rId69"/>
    <p:sldId id="397" r:id="rId70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7BA"/>
    <a:srgbClr val="F35035"/>
    <a:srgbClr val="B4DCFA"/>
    <a:srgbClr val="FFFFF5"/>
    <a:srgbClr val="FFFFE7"/>
    <a:srgbClr val="FFFFF7"/>
    <a:srgbClr val="FFFFFF"/>
    <a:srgbClr val="FF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737" autoAdjust="0"/>
  </p:normalViewPr>
  <p:slideViewPr>
    <p:cSldViewPr snapToGrid="0">
      <p:cViewPr varScale="1">
        <p:scale>
          <a:sx n="105" d="100"/>
          <a:sy n="105" d="100"/>
        </p:scale>
        <p:origin x="1644" y="102"/>
      </p:cViewPr>
      <p:guideLst>
        <p:guide orient="horz" pos="2183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o365tsukuba-my.sharepoint.com/personal/s1711225_u_tsukuba_ac_jp/Documents/Boo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763293441679166"/>
          <c:y val="0.25904274574428249"/>
          <c:w val="0.66309052274139024"/>
          <c:h val="0.618929221354304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'[ppt用データ(阿部).xlsx]Sheet6'!$A$2</c:f>
              <c:strCache>
                <c:ptCount val="1"/>
                <c:pt idx="0">
                  <c:v>年少</c:v>
                </c:pt>
              </c:strCache>
            </c:strRef>
          </c:tx>
          <c:spPr>
            <a:solidFill>
              <a:srgbClr val="5ECCF3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cat>
            <c:numRef>
              <c:f>'[ppt用データ(阿部).xlsx]Sheet6'!$B$1:$J$1</c:f>
              <c:numCache>
                <c:formatCode>General</c:formatCode>
                <c:ptCount val="9"/>
                <c:pt idx="0">
                  <c:v>1995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</c:numCache>
            </c:numRef>
          </c:cat>
          <c:val>
            <c:numRef>
              <c:f>'[ppt用データ(阿部).xlsx]Sheet6'!$B$2:$J$2</c:f>
              <c:numCache>
                <c:formatCode>General</c:formatCode>
                <c:ptCount val="9"/>
                <c:pt idx="0">
                  <c:v>2.1291000000000002</c:v>
                </c:pt>
                <c:pt idx="1">
                  <c:v>1.98</c:v>
                </c:pt>
                <c:pt idx="2">
                  <c:v>1.9117</c:v>
                </c:pt>
                <c:pt idx="3">
                  <c:v>1.9129</c:v>
                </c:pt>
                <c:pt idx="4">
                  <c:v>1.7357</c:v>
                </c:pt>
                <c:pt idx="5">
                  <c:v>1.5771999999999999</c:v>
                </c:pt>
                <c:pt idx="6">
                  <c:v>1.4342999999999999</c:v>
                </c:pt>
                <c:pt idx="7">
                  <c:v>1.329</c:v>
                </c:pt>
                <c:pt idx="8">
                  <c:v>1.2362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19-4CCE-AE77-182F29A64D7B}"/>
            </c:ext>
          </c:extLst>
        </c:ser>
        <c:ser>
          <c:idx val="1"/>
          <c:order val="1"/>
          <c:tx>
            <c:strRef>
              <c:f>'[ppt用データ(阿部).xlsx]Sheet6'!$A$3</c:f>
              <c:strCache>
                <c:ptCount val="1"/>
                <c:pt idx="0">
                  <c:v>生産年齢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noFill/>
            </a:ln>
            <a:effectLst/>
          </c:spPr>
          <c:invertIfNegative val="0"/>
          <c:cat>
            <c:numRef>
              <c:f>'[ppt用データ(阿部).xlsx]Sheet6'!$B$1:$J$1</c:f>
              <c:numCache>
                <c:formatCode>General</c:formatCode>
                <c:ptCount val="9"/>
                <c:pt idx="0">
                  <c:v>1995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</c:numCache>
            </c:numRef>
          </c:cat>
          <c:val>
            <c:numRef>
              <c:f>'[ppt用データ(阿部).xlsx]Sheet6'!$B$3:$J$3</c:f>
              <c:numCache>
                <c:formatCode>General</c:formatCode>
                <c:ptCount val="9"/>
                <c:pt idx="0">
                  <c:v>9.4300999999999995</c:v>
                </c:pt>
                <c:pt idx="1">
                  <c:v>9.4426000000000005</c:v>
                </c:pt>
                <c:pt idx="2">
                  <c:v>9.1523000000000003</c:v>
                </c:pt>
                <c:pt idx="3">
                  <c:v>9.2505000000000006</c:v>
                </c:pt>
                <c:pt idx="4">
                  <c:v>8.5557999999999996</c:v>
                </c:pt>
                <c:pt idx="5">
                  <c:v>8.0754999999999999</c:v>
                </c:pt>
                <c:pt idx="6">
                  <c:v>7.7141999999999999</c:v>
                </c:pt>
                <c:pt idx="7">
                  <c:v>7.3036000000000003</c:v>
                </c:pt>
                <c:pt idx="8">
                  <c:v>6.7903000000000002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19-4CCE-AE77-182F29A64D7B}"/>
            </c:ext>
          </c:extLst>
        </c:ser>
        <c:ser>
          <c:idx val="2"/>
          <c:order val="2"/>
          <c:tx>
            <c:strRef>
              <c:f>'[ppt用データ(阿部).xlsx]Sheet6'!$A$4</c:f>
              <c:strCache>
                <c:ptCount val="1"/>
                <c:pt idx="0">
                  <c:v>老年</c:v>
                </c:pt>
              </c:strCache>
            </c:strRef>
          </c:tx>
          <c:spPr>
            <a:solidFill>
              <a:srgbClr val="FF802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cat>
            <c:numRef>
              <c:f>'[ppt用データ(阿部).xlsx]Sheet6'!$B$1:$J$1</c:f>
              <c:numCache>
                <c:formatCode>General</c:formatCode>
                <c:ptCount val="9"/>
                <c:pt idx="0">
                  <c:v>1995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</c:numCache>
            </c:numRef>
          </c:cat>
          <c:val>
            <c:numRef>
              <c:f>'[ppt用データ(阿部).xlsx]Sheet6'!$B$4:$J$4</c:f>
              <c:numCache>
                <c:formatCode>General</c:formatCode>
                <c:ptCount val="9"/>
                <c:pt idx="0">
                  <c:v>1.6651</c:v>
                </c:pt>
                <c:pt idx="1">
                  <c:v>2.0476000000000001</c:v>
                </c:pt>
                <c:pt idx="2">
                  <c:v>2.4420000000000002</c:v>
                </c:pt>
                <c:pt idx="3">
                  <c:v>3.2204999999999999</c:v>
                </c:pt>
                <c:pt idx="4">
                  <c:v>3.7654000000000001</c:v>
                </c:pt>
                <c:pt idx="5">
                  <c:v>4.0608000000000004</c:v>
                </c:pt>
                <c:pt idx="6">
                  <c:v>4.1014999999999997</c:v>
                </c:pt>
                <c:pt idx="7">
                  <c:v>4.0819999999999999</c:v>
                </c:pt>
                <c:pt idx="8">
                  <c:v>4.0911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19-4CCE-AE77-182F29A64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1490560"/>
        <c:axId val="831497448"/>
      </c:barChart>
      <c:catAx>
        <c:axId val="831490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defRPr>
                </a:pPr>
                <a:r>
                  <a:rPr lang="ja-JP" altLang="en-US" sz="105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年</a:t>
                </a:r>
                <a:endParaRPr lang="en-US" altLang="ja-JP" sz="105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c:rich>
          </c:tx>
          <c:layout>
            <c:manualLayout>
              <c:xMode val="edge"/>
              <c:yMode val="edge"/>
              <c:x val="0.41940048426023102"/>
              <c:y val="0.933612097988254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pPr>
            <a:endParaRPr lang="ja-JP"/>
          </a:p>
        </c:txPr>
        <c:crossAx val="831497448"/>
        <c:crosses val="autoZero"/>
        <c:auto val="1"/>
        <c:lblAlgn val="ctr"/>
        <c:lblOffset val="100"/>
        <c:noMultiLvlLbl val="0"/>
      </c:catAx>
      <c:valAx>
        <c:axId val="831497448"/>
        <c:scaling>
          <c:orientation val="minMax"/>
          <c:max val="1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defRPr>
                </a:pPr>
                <a:r>
                  <a:rPr lang="ja-JP" altLang="en-US" sz="105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人口</a:t>
                </a:r>
                <a:r>
                  <a:rPr lang="en-US" altLang="ja-JP" sz="105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[</a:t>
                </a:r>
                <a:r>
                  <a:rPr lang="ja-JP" altLang="en-US" sz="105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万人</a:t>
                </a:r>
                <a:r>
                  <a:rPr lang="en-US" altLang="ja-JP" sz="105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]</a:t>
                </a:r>
                <a:endParaRPr lang="ja-JP" altLang="en-US" sz="105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メイリオ" panose="020B0604030504040204" pitchFamily="50" charset="-128"/>
                <a:cs typeface="+mn-cs"/>
              </a:defRPr>
            </a:pPr>
            <a:endParaRPr lang="ja-JP"/>
          </a:p>
        </c:txPr>
        <c:crossAx val="831490560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</c:legendEntry>
      <c:layout>
        <c:manualLayout>
          <c:xMode val="edge"/>
          <c:yMode val="edge"/>
          <c:x val="0.80559932995659667"/>
          <c:y val="0.63370952164893557"/>
          <c:w val="0.13213522129835775"/>
          <c:h val="0.337016182212523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31612451798791"/>
          <c:y val="0.1482430162659123"/>
          <c:w val="0.6457409520457611"/>
          <c:h val="0.76021251722489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財政収支!$B$8</c:f>
              <c:strCache>
                <c:ptCount val="1"/>
                <c:pt idx="0">
                  <c:v>財政収支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財政収支!$C$7:$M$7</c:f>
              <c:strCache>
                <c:ptCount val="11"/>
                <c:pt idx="0">
                  <c:v>2018年</c:v>
                </c:pt>
                <c:pt idx="1">
                  <c:v>2019年</c:v>
                </c:pt>
                <c:pt idx="2">
                  <c:v>2020年</c:v>
                </c:pt>
                <c:pt idx="3">
                  <c:v>2021年</c:v>
                </c:pt>
                <c:pt idx="4">
                  <c:v>2022年</c:v>
                </c:pt>
                <c:pt idx="5">
                  <c:v>2023年</c:v>
                </c:pt>
                <c:pt idx="6">
                  <c:v>2024年</c:v>
                </c:pt>
                <c:pt idx="7">
                  <c:v>2025年</c:v>
                </c:pt>
                <c:pt idx="8">
                  <c:v>2026年</c:v>
                </c:pt>
                <c:pt idx="9">
                  <c:v>2027年</c:v>
                </c:pt>
                <c:pt idx="10">
                  <c:v>2028年</c:v>
                </c:pt>
              </c:strCache>
            </c:strRef>
          </c:cat>
          <c:val>
            <c:numRef>
              <c:f>財政収支!$C$8:$M$8</c:f>
              <c:numCache>
                <c:formatCode>0.0;"▲ "0.0</c:formatCode>
                <c:ptCount val="11"/>
                <c:pt idx="0">
                  <c:v>-0.20000000000000284</c:v>
                </c:pt>
                <c:pt idx="1">
                  <c:v>-1.4299999999999997</c:v>
                </c:pt>
                <c:pt idx="2">
                  <c:v>-1.1002999999999972</c:v>
                </c:pt>
                <c:pt idx="3">
                  <c:v>-1.3778000000000006</c:v>
                </c:pt>
                <c:pt idx="4">
                  <c:v>-1.3813999999999993</c:v>
                </c:pt>
                <c:pt idx="5">
                  <c:v>-1.6153000000000048</c:v>
                </c:pt>
                <c:pt idx="6">
                  <c:v>-1.7416999999999945</c:v>
                </c:pt>
                <c:pt idx="7">
                  <c:v>-1.4391999999999996</c:v>
                </c:pt>
                <c:pt idx="8">
                  <c:v>-1.3631999999999991</c:v>
                </c:pt>
                <c:pt idx="9">
                  <c:v>-1.544000000000004</c:v>
                </c:pt>
                <c:pt idx="10">
                  <c:v>-1.3222999999999985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93-43AA-80B3-0DE344DE62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8457864"/>
        <c:axId val="648457536"/>
      </c:barChart>
      <c:lineChart>
        <c:grouping val="standard"/>
        <c:varyColors val="0"/>
        <c:ser>
          <c:idx val="1"/>
          <c:order val="1"/>
          <c:tx>
            <c:strRef>
              <c:f>財政収支!$B$9</c:f>
              <c:strCache>
                <c:ptCount val="1"/>
                <c:pt idx="0">
                  <c:v>累積財政収支額</c:v>
                </c:pt>
              </c:strCache>
            </c:strRef>
          </c:tx>
          <c:spPr>
            <a:ln w="571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財政収支!$C$7:$M$7</c:f>
              <c:strCache>
                <c:ptCount val="11"/>
                <c:pt idx="0">
                  <c:v>2018年</c:v>
                </c:pt>
                <c:pt idx="1">
                  <c:v>2019年</c:v>
                </c:pt>
                <c:pt idx="2">
                  <c:v>2020年</c:v>
                </c:pt>
                <c:pt idx="3">
                  <c:v>2021年</c:v>
                </c:pt>
                <c:pt idx="4">
                  <c:v>2022年</c:v>
                </c:pt>
                <c:pt idx="5">
                  <c:v>2023年</c:v>
                </c:pt>
                <c:pt idx="6">
                  <c:v>2024年</c:v>
                </c:pt>
                <c:pt idx="7">
                  <c:v>2025年</c:v>
                </c:pt>
                <c:pt idx="8">
                  <c:v>2026年</c:v>
                </c:pt>
                <c:pt idx="9">
                  <c:v>2027年</c:v>
                </c:pt>
                <c:pt idx="10">
                  <c:v>2028年</c:v>
                </c:pt>
              </c:strCache>
            </c:strRef>
          </c:cat>
          <c:val>
            <c:numRef>
              <c:f>財政収支!$C$9:$M$9</c:f>
              <c:numCache>
                <c:formatCode>0.0;"▲ "0.0</c:formatCode>
                <c:ptCount val="11"/>
                <c:pt idx="0">
                  <c:v>-0.20000000000000284</c:v>
                </c:pt>
                <c:pt idx="1">
                  <c:v>-1.6300000000000026</c:v>
                </c:pt>
                <c:pt idx="2">
                  <c:v>-2.7302999999999997</c:v>
                </c:pt>
                <c:pt idx="3">
                  <c:v>-4.1081000000000003</c:v>
                </c:pt>
                <c:pt idx="4">
                  <c:v>-5.4894999999999996</c:v>
                </c:pt>
                <c:pt idx="5">
                  <c:v>-7.1048000000000044</c:v>
                </c:pt>
                <c:pt idx="6">
                  <c:v>-8.8464999999999989</c:v>
                </c:pt>
                <c:pt idx="7">
                  <c:v>-10.285699999999999</c:v>
                </c:pt>
                <c:pt idx="8">
                  <c:v>-11.648899999999998</c:v>
                </c:pt>
                <c:pt idx="9">
                  <c:v>-13.192900000000002</c:v>
                </c:pt>
                <c:pt idx="10">
                  <c:v>-14.5152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93-43AA-80B3-0DE344DE62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8469344"/>
        <c:axId val="648467048"/>
      </c:lineChart>
      <c:catAx>
        <c:axId val="648457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48457536"/>
        <c:crosses val="autoZero"/>
        <c:auto val="1"/>
        <c:lblAlgn val="ctr"/>
        <c:lblOffset val="100"/>
        <c:noMultiLvlLbl val="0"/>
      </c:catAx>
      <c:valAx>
        <c:axId val="6484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050" dirty="0"/>
                  <a:t>収支不足額（単位：億円）</a:t>
                </a:r>
              </a:p>
            </c:rich>
          </c:tx>
          <c:layout>
            <c:manualLayout>
              <c:xMode val="edge"/>
              <c:yMode val="edge"/>
              <c:x val="5.2138543882362751E-3"/>
              <c:y val="0.223289427157001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.0;&quot;▲ &quot;0.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48457864"/>
        <c:crosses val="autoZero"/>
        <c:crossBetween val="between"/>
        <c:majorUnit val="0.5"/>
        <c:minorUnit val="0.1"/>
      </c:valAx>
      <c:valAx>
        <c:axId val="6484670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200" dirty="0">
                    <a:solidFill>
                      <a:schemeClr val="tx1"/>
                    </a:solidFill>
                  </a:rPr>
                  <a:t>累積収支額（単位：億円）</a:t>
                </a:r>
              </a:p>
            </c:rich>
          </c:tx>
          <c:layout>
            <c:manualLayout>
              <c:xMode val="edge"/>
              <c:yMode val="edge"/>
              <c:x val="0.91892769504293947"/>
              <c:y val="0.229984029654903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.0;&quot;▲ &quot;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48469344"/>
        <c:crosses val="max"/>
        <c:crossBetween val="between"/>
        <c:majorUnit val="2"/>
      </c:valAx>
      <c:catAx>
        <c:axId val="6484693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484670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494145483063801"/>
          <c:y val="0.82825765233873194"/>
          <c:w val="0.40926293712086836"/>
          <c:h val="8.04545640074944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8410396840977"/>
          <c:y val="4.3834496235171674E-2"/>
          <c:w val="0.63364862078796047"/>
          <c:h val="0.722025923644137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財政収支!$B$15</c:f>
              <c:strCache>
                <c:ptCount val="1"/>
                <c:pt idx="0">
                  <c:v>財政調整基金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財政収支!$C$14:$M$14</c:f>
              <c:strCache>
                <c:ptCount val="11"/>
                <c:pt idx="0">
                  <c:v>2018年</c:v>
                </c:pt>
                <c:pt idx="1">
                  <c:v>2019年</c:v>
                </c:pt>
                <c:pt idx="2">
                  <c:v>2020年</c:v>
                </c:pt>
                <c:pt idx="3">
                  <c:v>2021年</c:v>
                </c:pt>
                <c:pt idx="4">
                  <c:v>2022年</c:v>
                </c:pt>
                <c:pt idx="5">
                  <c:v>2023年</c:v>
                </c:pt>
                <c:pt idx="6">
                  <c:v>2024年</c:v>
                </c:pt>
                <c:pt idx="7">
                  <c:v>2025年</c:v>
                </c:pt>
                <c:pt idx="8">
                  <c:v>2026年</c:v>
                </c:pt>
                <c:pt idx="9">
                  <c:v>2027年</c:v>
                </c:pt>
                <c:pt idx="10">
                  <c:v>2028年</c:v>
                </c:pt>
              </c:strCache>
            </c:strRef>
          </c:cat>
          <c:val>
            <c:numRef>
              <c:f>財政収支!$C$15:$M$15</c:f>
              <c:numCache>
                <c:formatCode>0.00_);\(0.00\)</c:formatCode>
                <c:ptCount val="11"/>
                <c:pt idx="0">
                  <c:v>57.652999999999999</c:v>
                </c:pt>
                <c:pt idx="1">
                  <c:v>44.652999999999999</c:v>
                </c:pt>
                <c:pt idx="2">
                  <c:v>34.954000000000001</c:v>
                </c:pt>
                <c:pt idx="3">
                  <c:v>24.823</c:v>
                </c:pt>
                <c:pt idx="4">
                  <c:v>14.638</c:v>
                </c:pt>
                <c:pt idx="5">
                  <c:v>4.1550000000000002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44-48A3-9C7B-E6592ADAA9CC}"/>
            </c:ext>
          </c:extLst>
        </c:ser>
        <c:ser>
          <c:idx val="1"/>
          <c:order val="1"/>
          <c:tx>
            <c:strRef>
              <c:f>財政収支!$B$16</c:f>
              <c:strCache>
                <c:ptCount val="1"/>
                <c:pt idx="0">
                  <c:v>市債管理基金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財政収支!$C$14:$M$14</c:f>
              <c:strCache>
                <c:ptCount val="11"/>
                <c:pt idx="0">
                  <c:v>2018年</c:v>
                </c:pt>
                <c:pt idx="1">
                  <c:v>2019年</c:v>
                </c:pt>
                <c:pt idx="2">
                  <c:v>2020年</c:v>
                </c:pt>
                <c:pt idx="3">
                  <c:v>2021年</c:v>
                </c:pt>
                <c:pt idx="4">
                  <c:v>2022年</c:v>
                </c:pt>
                <c:pt idx="5">
                  <c:v>2023年</c:v>
                </c:pt>
                <c:pt idx="6">
                  <c:v>2024年</c:v>
                </c:pt>
                <c:pt idx="7">
                  <c:v>2025年</c:v>
                </c:pt>
                <c:pt idx="8">
                  <c:v>2026年</c:v>
                </c:pt>
                <c:pt idx="9">
                  <c:v>2027年</c:v>
                </c:pt>
                <c:pt idx="10">
                  <c:v>2028年</c:v>
                </c:pt>
              </c:strCache>
            </c:strRef>
          </c:cat>
          <c:val>
            <c:numRef>
              <c:f>財政収支!$C$16:$M$16</c:f>
              <c:numCache>
                <c:formatCode>0.00_);\(0.00\)</c:formatCode>
                <c:ptCount val="11"/>
                <c:pt idx="0">
                  <c:v>16.167000000000002</c:v>
                </c:pt>
                <c:pt idx="1">
                  <c:v>15.167</c:v>
                </c:pt>
                <c:pt idx="2">
                  <c:v>14.167</c:v>
                </c:pt>
                <c:pt idx="3">
                  <c:v>10.167</c:v>
                </c:pt>
                <c:pt idx="4">
                  <c:v>6.1669999999999998</c:v>
                </c:pt>
                <c:pt idx="5">
                  <c:v>0.16700000000000001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44-48A3-9C7B-E6592ADAA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3426816"/>
        <c:axId val="763434688"/>
      </c:barChart>
      <c:lineChart>
        <c:grouping val="standard"/>
        <c:varyColors val="0"/>
        <c:ser>
          <c:idx val="2"/>
          <c:order val="2"/>
          <c:tx>
            <c:strRef>
              <c:f>財政収支!$B$18</c:f>
              <c:strCache>
                <c:ptCount val="1"/>
                <c:pt idx="0">
                  <c:v>財源不足額</c:v>
                </c:pt>
              </c:strCache>
            </c:strRef>
          </c:tx>
          <c:spPr>
            <a:ln w="571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57150">
                <a:solidFill>
                  <a:schemeClr val="accent6"/>
                </a:solidFill>
              </a:ln>
              <a:effectLst/>
            </c:spPr>
          </c:marker>
          <c:cat>
            <c:strRef>
              <c:f>財政収支!$C$14:$M$14</c:f>
              <c:strCache>
                <c:ptCount val="11"/>
                <c:pt idx="0">
                  <c:v>2018年</c:v>
                </c:pt>
                <c:pt idx="1">
                  <c:v>2019年</c:v>
                </c:pt>
                <c:pt idx="2">
                  <c:v>2020年</c:v>
                </c:pt>
                <c:pt idx="3">
                  <c:v>2021年</c:v>
                </c:pt>
                <c:pt idx="4">
                  <c:v>2022年</c:v>
                </c:pt>
                <c:pt idx="5">
                  <c:v>2023年</c:v>
                </c:pt>
                <c:pt idx="6">
                  <c:v>2024年</c:v>
                </c:pt>
                <c:pt idx="7">
                  <c:v>2025年</c:v>
                </c:pt>
                <c:pt idx="8">
                  <c:v>2026年</c:v>
                </c:pt>
                <c:pt idx="9">
                  <c:v>2027年</c:v>
                </c:pt>
                <c:pt idx="10">
                  <c:v>2028年</c:v>
                </c:pt>
              </c:strCache>
            </c:strRef>
          </c:cat>
          <c:val>
            <c:numRef>
              <c:f>財政収支!$C$18:$M$18</c:f>
              <c:numCache>
                <c:formatCode>0.00_);\(0.00\)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12.645</c:v>
                </c:pt>
                <c:pt idx="7">
                  <c:v>14.391999999999999</c:v>
                </c:pt>
                <c:pt idx="8">
                  <c:v>13.632</c:v>
                </c:pt>
                <c:pt idx="9">
                  <c:v>15.44</c:v>
                </c:pt>
                <c:pt idx="10">
                  <c:v>13.222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44-48A3-9C7B-E6592ADAA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3426816"/>
        <c:axId val="763434688"/>
      </c:lineChart>
      <c:catAx>
        <c:axId val="76342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63434688"/>
        <c:crosses val="autoZero"/>
        <c:auto val="1"/>
        <c:lblAlgn val="ctr"/>
        <c:lblOffset val="100"/>
        <c:noMultiLvlLbl val="0"/>
      </c:catAx>
      <c:valAx>
        <c:axId val="7634346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200"/>
                  <a:t>残高（単位：億円）</a:t>
                </a:r>
              </a:p>
            </c:rich>
          </c:tx>
          <c:layout>
            <c:manualLayout>
              <c:xMode val="edge"/>
              <c:yMode val="edge"/>
              <c:x val="0"/>
              <c:y val="0.235172531154660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.00_);\(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6342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</c:legendEntry>
      <c:layout>
        <c:manualLayout>
          <c:xMode val="edge"/>
          <c:yMode val="edge"/>
          <c:x val="0.58756341672494972"/>
          <c:y val="1.4895181124440897E-2"/>
          <c:w val="0.34043079475718901"/>
          <c:h val="0.596338134040027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/>
              <a:t>集約前後の維持管理・運営費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Sheet3!$I$22</c:f>
              <c:strCache>
                <c:ptCount val="1"/>
                <c:pt idx="0">
                  <c:v>集約後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Sheet3!$G$23:$G$25</c:f>
              <c:strCache>
                <c:ptCount val="3"/>
                <c:pt idx="0">
                  <c:v>公民館・図書館</c:v>
                </c:pt>
                <c:pt idx="1">
                  <c:v>福祉施設</c:v>
                </c:pt>
                <c:pt idx="2">
                  <c:v>児童館・子育て交流サロン</c:v>
                </c:pt>
              </c:strCache>
            </c:strRef>
          </c:cat>
          <c:val>
            <c:numRef>
              <c:f>Sheet3!$I$23:$I$25</c:f>
              <c:numCache>
                <c:formatCode>General</c:formatCode>
                <c:ptCount val="3"/>
                <c:pt idx="0">
                  <c:v>201976</c:v>
                </c:pt>
                <c:pt idx="1">
                  <c:v>574794</c:v>
                </c:pt>
                <c:pt idx="2">
                  <c:v>40688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22-466F-8C07-F8D2759BA16E}"/>
            </c:ext>
          </c:extLst>
        </c:ser>
        <c:ser>
          <c:idx val="0"/>
          <c:order val="1"/>
          <c:tx>
            <c:strRef>
              <c:f>Sheet3!$H$22</c:f>
              <c:strCache>
                <c:ptCount val="1"/>
                <c:pt idx="0">
                  <c:v>集約前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Sheet3!$G$23:$G$25</c:f>
              <c:strCache>
                <c:ptCount val="3"/>
                <c:pt idx="0">
                  <c:v>公民館・図書館</c:v>
                </c:pt>
                <c:pt idx="1">
                  <c:v>福祉施設</c:v>
                </c:pt>
                <c:pt idx="2">
                  <c:v>児童館・子育て交流サロン</c:v>
                </c:pt>
              </c:strCache>
            </c:strRef>
          </c:cat>
          <c:val>
            <c:numRef>
              <c:f>Sheet3!$H$23:$H$25</c:f>
              <c:numCache>
                <c:formatCode>General</c:formatCode>
                <c:ptCount val="3"/>
                <c:pt idx="0">
                  <c:v>365041</c:v>
                </c:pt>
                <c:pt idx="1">
                  <c:v>592406</c:v>
                </c:pt>
                <c:pt idx="2">
                  <c:v>92752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22-466F-8C07-F8D2759BA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80781008"/>
        <c:axId val="2080776848"/>
      </c:barChart>
      <c:catAx>
        <c:axId val="2080781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0776848"/>
        <c:crosses val="autoZero"/>
        <c:auto val="1"/>
        <c:lblAlgn val="ctr"/>
        <c:lblOffset val="100"/>
        <c:noMultiLvlLbl val="0"/>
      </c:catAx>
      <c:valAx>
        <c:axId val="2080776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078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solidFill>
        <a:schemeClr val="accent1">
          <a:lumMod val="50000"/>
        </a:schemeClr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/>
              <a:t>費用と削減する経費の累計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[運営管理費.xlsx]Sheet1!$C$3</c:f>
              <c:strCache>
                <c:ptCount val="1"/>
                <c:pt idx="0">
                  <c:v>運営管理費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[運営管理費.xlsx]Sheet1!$B$4:$B$15</c:f>
              <c:strCache>
                <c:ptCount val="12"/>
                <c:pt idx="0">
                  <c:v>1年</c:v>
                </c:pt>
                <c:pt idx="1">
                  <c:v>2年</c:v>
                </c:pt>
                <c:pt idx="2">
                  <c:v>3年</c:v>
                </c:pt>
                <c:pt idx="3">
                  <c:v>4年</c:v>
                </c:pt>
                <c:pt idx="4">
                  <c:v>5年</c:v>
                </c:pt>
                <c:pt idx="5">
                  <c:v>6年</c:v>
                </c:pt>
                <c:pt idx="6">
                  <c:v>7年</c:v>
                </c:pt>
                <c:pt idx="7">
                  <c:v>8年</c:v>
                </c:pt>
                <c:pt idx="8">
                  <c:v>9年</c:v>
                </c:pt>
                <c:pt idx="9">
                  <c:v>10年</c:v>
                </c:pt>
                <c:pt idx="10">
                  <c:v>11年</c:v>
                </c:pt>
                <c:pt idx="11">
                  <c:v>12年</c:v>
                </c:pt>
              </c:strCache>
            </c:strRef>
          </c:cat>
          <c:val>
            <c:numRef>
              <c:f>[運営管理費.xlsx]Sheet1!$C$4:$C$15</c:f>
              <c:numCache>
                <c:formatCode>General</c:formatCode>
                <c:ptCount val="12"/>
                <c:pt idx="0">
                  <c:v>232741</c:v>
                </c:pt>
                <c:pt idx="1">
                  <c:v>465482</c:v>
                </c:pt>
                <c:pt idx="2">
                  <c:v>698223</c:v>
                </c:pt>
                <c:pt idx="3">
                  <c:v>930964</c:v>
                </c:pt>
                <c:pt idx="4">
                  <c:v>1163705</c:v>
                </c:pt>
                <c:pt idx="5">
                  <c:v>1396446</c:v>
                </c:pt>
                <c:pt idx="6">
                  <c:v>1629187</c:v>
                </c:pt>
                <c:pt idx="7">
                  <c:v>1861928</c:v>
                </c:pt>
                <c:pt idx="8">
                  <c:v>2094669</c:v>
                </c:pt>
                <c:pt idx="9">
                  <c:v>2327410</c:v>
                </c:pt>
                <c:pt idx="10">
                  <c:v>2560151</c:v>
                </c:pt>
                <c:pt idx="11">
                  <c:v>2792892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CC-4337-89F8-B3B2995D2728}"/>
            </c:ext>
          </c:extLst>
        </c:ser>
        <c:ser>
          <c:idx val="1"/>
          <c:order val="1"/>
          <c:tx>
            <c:strRef>
              <c:f>[運営管理費.xlsx]Sheet1!$D$3</c:f>
              <c:strCache>
                <c:ptCount val="1"/>
                <c:pt idx="0">
                  <c:v>建設費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[運営管理費.xlsx]Sheet1!$B$4:$B$15</c:f>
              <c:strCache>
                <c:ptCount val="12"/>
                <c:pt idx="0">
                  <c:v>1年</c:v>
                </c:pt>
                <c:pt idx="1">
                  <c:v>2年</c:v>
                </c:pt>
                <c:pt idx="2">
                  <c:v>3年</c:v>
                </c:pt>
                <c:pt idx="3">
                  <c:v>4年</c:v>
                </c:pt>
                <c:pt idx="4">
                  <c:v>5年</c:v>
                </c:pt>
                <c:pt idx="5">
                  <c:v>6年</c:v>
                </c:pt>
                <c:pt idx="6">
                  <c:v>7年</c:v>
                </c:pt>
                <c:pt idx="7">
                  <c:v>8年</c:v>
                </c:pt>
                <c:pt idx="8">
                  <c:v>9年</c:v>
                </c:pt>
                <c:pt idx="9">
                  <c:v>10年</c:v>
                </c:pt>
                <c:pt idx="10">
                  <c:v>11年</c:v>
                </c:pt>
                <c:pt idx="11">
                  <c:v>12年</c:v>
                </c:pt>
              </c:strCache>
            </c:strRef>
          </c:cat>
          <c:val>
            <c:numRef>
              <c:f>[運営管理費.xlsx]Sheet1!$D$4:$D$15</c:f>
              <c:numCache>
                <c:formatCode>General</c:formatCode>
                <c:ptCount val="12"/>
                <c:pt idx="0">
                  <c:v>1563969</c:v>
                </c:pt>
                <c:pt idx="1">
                  <c:v>1563969</c:v>
                </c:pt>
                <c:pt idx="2">
                  <c:v>1563969</c:v>
                </c:pt>
                <c:pt idx="3">
                  <c:v>1563969</c:v>
                </c:pt>
                <c:pt idx="4">
                  <c:v>1563969</c:v>
                </c:pt>
                <c:pt idx="5">
                  <c:v>1563969</c:v>
                </c:pt>
                <c:pt idx="6">
                  <c:v>1563969</c:v>
                </c:pt>
                <c:pt idx="7">
                  <c:v>1563969</c:v>
                </c:pt>
                <c:pt idx="8">
                  <c:v>1563969</c:v>
                </c:pt>
                <c:pt idx="9">
                  <c:v>1563969</c:v>
                </c:pt>
                <c:pt idx="10">
                  <c:v>1563969</c:v>
                </c:pt>
                <c:pt idx="11">
                  <c:v>1563969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CC-4337-89F8-B3B2995D2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4922688"/>
        <c:axId val="1184925600"/>
      </c:lineChart>
      <c:catAx>
        <c:axId val="118492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184925600"/>
        <c:crosses val="autoZero"/>
        <c:auto val="1"/>
        <c:lblAlgn val="ctr"/>
        <c:lblOffset val="100"/>
        <c:noMultiLvlLbl val="0"/>
      </c:catAx>
      <c:valAx>
        <c:axId val="118492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18492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solidFill>
        <a:schemeClr val="accent1">
          <a:lumMod val="50000"/>
        </a:schemeClr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022366-0E4B-42E6-8691-36BA89F8319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B5A21AE-D0CC-4776-86E8-1CEE4615984B}">
      <dgm:prSet custT="1"/>
      <dgm:spPr/>
      <dgm:t>
        <a:bodyPr/>
        <a:lstStyle/>
        <a:p>
          <a:pPr rtl="0"/>
          <a:r>
            <a:rPr kumimoji="1" lang="ja-JP" altLang="en-US" sz="2000" dirty="0" smtClean="0"/>
            <a:t>子育て</a:t>
          </a:r>
          <a:endParaRPr lang="ja-JP" altLang="en-US" sz="2000" dirty="0"/>
        </a:p>
      </dgm:t>
    </dgm:pt>
    <dgm:pt modelId="{95F5D0C7-3659-44C1-B38E-71F8FCEB571F}" type="parTrans" cxnId="{77A37E09-4495-48A9-9CC2-32872C3BFCC8}">
      <dgm:prSet/>
      <dgm:spPr/>
      <dgm:t>
        <a:bodyPr/>
        <a:lstStyle/>
        <a:p>
          <a:endParaRPr kumimoji="1" lang="ja-JP" altLang="en-US"/>
        </a:p>
      </dgm:t>
    </dgm:pt>
    <dgm:pt modelId="{C91DD028-8D48-407F-BD32-163449E55BD9}" type="sibTrans" cxnId="{77A37E09-4495-48A9-9CC2-32872C3BFCC8}">
      <dgm:prSet/>
      <dgm:spPr/>
      <dgm:t>
        <a:bodyPr/>
        <a:lstStyle/>
        <a:p>
          <a:endParaRPr kumimoji="1" lang="ja-JP" altLang="en-US"/>
        </a:p>
      </dgm:t>
    </dgm:pt>
    <dgm:pt modelId="{AD717A79-57DF-4261-88F5-D73703CC5E85}">
      <dgm:prSet custT="1"/>
      <dgm:spPr/>
      <dgm:t>
        <a:bodyPr/>
        <a:lstStyle/>
        <a:p>
          <a:pPr rtl="0"/>
          <a:r>
            <a:rPr lang="ja-JP" altLang="en-US" sz="2000" dirty="0" smtClean="0"/>
            <a:t>交流</a:t>
          </a:r>
          <a:endParaRPr lang="ja-JP" altLang="en-US" sz="2000" dirty="0"/>
        </a:p>
      </dgm:t>
    </dgm:pt>
    <dgm:pt modelId="{7B685906-A6B5-4C86-9AAB-28E6463596DA}" type="parTrans" cxnId="{EC9C3A72-B50E-44D3-A564-7B5CFF42D9AE}">
      <dgm:prSet/>
      <dgm:spPr/>
      <dgm:t>
        <a:bodyPr/>
        <a:lstStyle/>
        <a:p>
          <a:endParaRPr kumimoji="1" lang="ja-JP" altLang="en-US"/>
        </a:p>
      </dgm:t>
    </dgm:pt>
    <dgm:pt modelId="{DFC0D70A-6E29-458A-AB23-8FB794CB5650}" type="sibTrans" cxnId="{EC9C3A72-B50E-44D3-A564-7B5CFF42D9AE}">
      <dgm:prSet/>
      <dgm:spPr/>
      <dgm:t>
        <a:bodyPr/>
        <a:lstStyle/>
        <a:p>
          <a:endParaRPr kumimoji="1" lang="ja-JP" altLang="en-US"/>
        </a:p>
      </dgm:t>
    </dgm:pt>
    <dgm:pt modelId="{9B7F7AA3-FDAF-4435-817A-8BFCA6CB2E98}">
      <dgm:prSet custT="1"/>
      <dgm:spPr/>
      <dgm:t>
        <a:bodyPr/>
        <a:lstStyle/>
        <a:p>
          <a:pPr rtl="0"/>
          <a:r>
            <a:rPr lang="ja-JP" altLang="en-US" sz="2000" dirty="0" smtClean="0"/>
            <a:t>老後</a:t>
          </a:r>
          <a:endParaRPr lang="ja-JP" altLang="en-US" sz="2000" dirty="0"/>
        </a:p>
      </dgm:t>
    </dgm:pt>
    <dgm:pt modelId="{181147DC-F3E4-4F86-8D03-5A916A33306B}" type="parTrans" cxnId="{6DFA0B9D-6F74-4C93-A87E-405A2285E722}">
      <dgm:prSet/>
      <dgm:spPr/>
      <dgm:t>
        <a:bodyPr/>
        <a:lstStyle/>
        <a:p>
          <a:endParaRPr kumimoji="1" lang="ja-JP" altLang="en-US"/>
        </a:p>
      </dgm:t>
    </dgm:pt>
    <dgm:pt modelId="{5DDD5D57-BADE-4F4A-9151-8339AD37809D}" type="sibTrans" cxnId="{6DFA0B9D-6F74-4C93-A87E-405A2285E722}">
      <dgm:prSet/>
      <dgm:spPr/>
      <dgm:t>
        <a:bodyPr/>
        <a:lstStyle/>
        <a:p>
          <a:endParaRPr kumimoji="1" lang="ja-JP" altLang="en-US"/>
        </a:p>
      </dgm:t>
    </dgm:pt>
    <dgm:pt modelId="{22769F95-72F9-4411-9FCD-563E8840D672}" type="pres">
      <dgm:prSet presAssocID="{EE022366-0E4B-42E6-8691-36BA89F831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06C676CC-5980-4B85-9C24-F4D9ECA33292}" type="pres">
      <dgm:prSet presAssocID="{4B5A21AE-D0CC-4776-86E8-1CEE4615984B}" presName="linNode" presStyleCnt="0"/>
      <dgm:spPr/>
    </dgm:pt>
    <dgm:pt modelId="{CDACBF28-1F67-44C1-97BE-CCCECD310731}" type="pres">
      <dgm:prSet presAssocID="{4B5A21AE-D0CC-4776-86E8-1CEE4615984B}" presName="parentText" presStyleLbl="node1" presStyleIdx="0" presStyleCnt="3" custScaleY="29232" custLinFactNeighborX="4128" custLinFactNeighborY="-11827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BE44A37-F02A-410E-8FF3-59560B7E88CA}" type="pres">
      <dgm:prSet presAssocID="{C91DD028-8D48-407F-BD32-163449E55BD9}" presName="sp" presStyleCnt="0"/>
      <dgm:spPr/>
    </dgm:pt>
    <dgm:pt modelId="{B66FE9CD-A4AE-44C3-9234-03461BCCD4F7}" type="pres">
      <dgm:prSet presAssocID="{AD717A79-57DF-4261-88F5-D73703CC5E85}" presName="linNode" presStyleCnt="0"/>
      <dgm:spPr/>
    </dgm:pt>
    <dgm:pt modelId="{D68B7FC0-2EBD-4D9C-8B83-61F3C2E9C88A}" type="pres">
      <dgm:prSet presAssocID="{AD717A79-57DF-4261-88F5-D73703CC5E85}" presName="parentText" presStyleLbl="node1" presStyleIdx="1" presStyleCnt="3" custScaleX="100643" custScaleY="16213" custLinFactNeighborX="7495" custLinFactNeighborY="-1481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85414C1-FA42-4F79-BBEF-F82B0F9CC14F}" type="pres">
      <dgm:prSet presAssocID="{DFC0D70A-6E29-458A-AB23-8FB794CB5650}" presName="sp" presStyleCnt="0"/>
      <dgm:spPr/>
    </dgm:pt>
    <dgm:pt modelId="{2F7AC471-BBA6-4BA0-98A7-AB3818AC163D}" type="pres">
      <dgm:prSet presAssocID="{9B7F7AA3-FDAF-4435-817A-8BFCA6CB2E98}" presName="linNode" presStyleCnt="0"/>
      <dgm:spPr/>
    </dgm:pt>
    <dgm:pt modelId="{3960B934-1E4A-41F2-A236-1BDEA9F899DE}" type="pres">
      <dgm:prSet presAssocID="{9B7F7AA3-FDAF-4435-817A-8BFCA6CB2E98}" presName="parentText" presStyleLbl="node1" presStyleIdx="2" presStyleCnt="3" custScaleX="100643" custScaleY="19123" custLinFactNeighborX="7495" custLinFactNeighborY="-17070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C9C3A72-B50E-44D3-A564-7B5CFF42D9AE}" srcId="{EE022366-0E4B-42E6-8691-36BA89F83199}" destId="{AD717A79-57DF-4261-88F5-D73703CC5E85}" srcOrd="1" destOrd="0" parTransId="{7B685906-A6B5-4C86-9AAB-28E6463596DA}" sibTransId="{DFC0D70A-6E29-458A-AB23-8FB794CB5650}"/>
    <dgm:cxn modelId="{77A37E09-4495-48A9-9CC2-32872C3BFCC8}" srcId="{EE022366-0E4B-42E6-8691-36BA89F83199}" destId="{4B5A21AE-D0CC-4776-86E8-1CEE4615984B}" srcOrd="0" destOrd="0" parTransId="{95F5D0C7-3659-44C1-B38E-71F8FCEB571F}" sibTransId="{C91DD028-8D48-407F-BD32-163449E55BD9}"/>
    <dgm:cxn modelId="{6DFA0B9D-6F74-4C93-A87E-405A2285E722}" srcId="{EE022366-0E4B-42E6-8691-36BA89F83199}" destId="{9B7F7AA3-FDAF-4435-817A-8BFCA6CB2E98}" srcOrd="2" destOrd="0" parTransId="{181147DC-F3E4-4F86-8D03-5A916A33306B}" sibTransId="{5DDD5D57-BADE-4F4A-9151-8339AD37809D}"/>
    <dgm:cxn modelId="{837EA8D3-8911-44A0-A0B1-0C5AA2069A2E}" type="presOf" srcId="{4B5A21AE-D0CC-4776-86E8-1CEE4615984B}" destId="{CDACBF28-1F67-44C1-97BE-CCCECD310731}" srcOrd="0" destOrd="0" presId="urn:microsoft.com/office/officeart/2005/8/layout/vList5"/>
    <dgm:cxn modelId="{7D51B978-54F3-4F7D-89B2-07F1C7550AE9}" type="presOf" srcId="{AD717A79-57DF-4261-88F5-D73703CC5E85}" destId="{D68B7FC0-2EBD-4D9C-8B83-61F3C2E9C88A}" srcOrd="0" destOrd="0" presId="urn:microsoft.com/office/officeart/2005/8/layout/vList5"/>
    <dgm:cxn modelId="{EE323063-EB6B-4E66-8F76-EF9B871B3D9F}" type="presOf" srcId="{EE022366-0E4B-42E6-8691-36BA89F83199}" destId="{22769F95-72F9-4411-9FCD-563E8840D672}" srcOrd="0" destOrd="0" presId="urn:microsoft.com/office/officeart/2005/8/layout/vList5"/>
    <dgm:cxn modelId="{22578149-AF1C-483C-921B-30C370FC2E40}" type="presOf" srcId="{9B7F7AA3-FDAF-4435-817A-8BFCA6CB2E98}" destId="{3960B934-1E4A-41F2-A236-1BDEA9F899DE}" srcOrd="0" destOrd="0" presId="urn:microsoft.com/office/officeart/2005/8/layout/vList5"/>
    <dgm:cxn modelId="{129F0D57-28F1-4B97-8BE7-894A758DFFA2}" type="presParOf" srcId="{22769F95-72F9-4411-9FCD-563E8840D672}" destId="{06C676CC-5980-4B85-9C24-F4D9ECA33292}" srcOrd="0" destOrd="0" presId="urn:microsoft.com/office/officeart/2005/8/layout/vList5"/>
    <dgm:cxn modelId="{C9046D23-DD60-4CD2-81E9-8891F012BEFA}" type="presParOf" srcId="{06C676CC-5980-4B85-9C24-F4D9ECA33292}" destId="{CDACBF28-1F67-44C1-97BE-CCCECD310731}" srcOrd="0" destOrd="0" presId="urn:microsoft.com/office/officeart/2005/8/layout/vList5"/>
    <dgm:cxn modelId="{66FA9FF4-52DA-4391-A8C0-12885EB23467}" type="presParOf" srcId="{22769F95-72F9-4411-9FCD-563E8840D672}" destId="{5BE44A37-F02A-410E-8FF3-59560B7E88CA}" srcOrd="1" destOrd="0" presId="urn:microsoft.com/office/officeart/2005/8/layout/vList5"/>
    <dgm:cxn modelId="{7A5467D2-11E2-46C5-ABC5-06DFAB07FC80}" type="presParOf" srcId="{22769F95-72F9-4411-9FCD-563E8840D672}" destId="{B66FE9CD-A4AE-44C3-9234-03461BCCD4F7}" srcOrd="2" destOrd="0" presId="urn:microsoft.com/office/officeart/2005/8/layout/vList5"/>
    <dgm:cxn modelId="{82C5E809-79A3-42B3-AC16-0C87D3E45947}" type="presParOf" srcId="{B66FE9CD-A4AE-44C3-9234-03461BCCD4F7}" destId="{D68B7FC0-2EBD-4D9C-8B83-61F3C2E9C88A}" srcOrd="0" destOrd="0" presId="urn:microsoft.com/office/officeart/2005/8/layout/vList5"/>
    <dgm:cxn modelId="{47A76356-2FC2-4BA1-952C-6FD6B132AED9}" type="presParOf" srcId="{22769F95-72F9-4411-9FCD-563E8840D672}" destId="{085414C1-FA42-4F79-BBEF-F82B0F9CC14F}" srcOrd="3" destOrd="0" presId="urn:microsoft.com/office/officeart/2005/8/layout/vList5"/>
    <dgm:cxn modelId="{8B774DB9-D3C2-4FBC-BD06-063E4B36AF5A}" type="presParOf" srcId="{22769F95-72F9-4411-9FCD-563E8840D672}" destId="{2F7AC471-BBA6-4BA0-98A7-AB3818AC163D}" srcOrd="4" destOrd="0" presId="urn:microsoft.com/office/officeart/2005/8/layout/vList5"/>
    <dgm:cxn modelId="{B3267CF1-8A23-424B-A987-6295250EBDFB}" type="presParOf" srcId="{2F7AC471-BBA6-4BA0-98A7-AB3818AC163D}" destId="{3960B934-1E4A-41F2-A236-1BDEA9F899D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A42C43-4A0F-4BE8-9322-0434B6E4EB6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48BFD6E-63B7-447E-90D2-54C3CA8A1EDD}">
      <dgm:prSet phldrT="[テキスト]" custT="1"/>
      <dgm:spPr/>
      <dgm:t>
        <a:bodyPr/>
        <a:lstStyle/>
        <a:p>
          <a:r>
            <a:rPr kumimoji="1" lang="ja-JP" altLang="en-US" sz="2000" dirty="0" smtClean="0"/>
            <a:t>結婚</a:t>
          </a:r>
          <a:endParaRPr kumimoji="1" lang="ja-JP" altLang="en-US" sz="2000" dirty="0"/>
        </a:p>
      </dgm:t>
    </dgm:pt>
    <dgm:pt modelId="{88CA4B22-71A6-4ECE-BC2D-1858F4B97307}" type="parTrans" cxnId="{53ABCBC6-1748-4A02-9CB8-7E2739401CB5}">
      <dgm:prSet/>
      <dgm:spPr/>
      <dgm:t>
        <a:bodyPr/>
        <a:lstStyle/>
        <a:p>
          <a:endParaRPr kumimoji="1" lang="ja-JP" altLang="en-US"/>
        </a:p>
      </dgm:t>
    </dgm:pt>
    <dgm:pt modelId="{9F7F6695-185B-4D0B-A80B-D5869D2BF916}" type="sibTrans" cxnId="{53ABCBC6-1748-4A02-9CB8-7E2739401CB5}">
      <dgm:prSet/>
      <dgm:spPr/>
      <dgm:t>
        <a:bodyPr/>
        <a:lstStyle/>
        <a:p>
          <a:endParaRPr kumimoji="1" lang="ja-JP" altLang="en-US"/>
        </a:p>
      </dgm:t>
    </dgm:pt>
    <dgm:pt modelId="{51361DAA-D09A-41E7-B35D-FB43CBD36707}">
      <dgm:prSet phldrT="[テキスト]" custT="1"/>
      <dgm:spPr/>
      <dgm:t>
        <a:bodyPr/>
        <a:lstStyle/>
        <a:p>
          <a:r>
            <a:rPr kumimoji="1" lang="ja-JP" altLang="en-US" sz="2000" dirty="0" smtClean="0"/>
            <a:t>妊娠</a:t>
          </a:r>
          <a:endParaRPr kumimoji="1" lang="ja-JP" altLang="en-US" sz="2000" dirty="0"/>
        </a:p>
      </dgm:t>
    </dgm:pt>
    <dgm:pt modelId="{C893EC48-723D-4FDC-B22D-DDC5C9238EE7}" type="parTrans" cxnId="{ADAF0C60-DF47-4C1C-A88C-1863528FDFCA}">
      <dgm:prSet/>
      <dgm:spPr/>
      <dgm:t>
        <a:bodyPr/>
        <a:lstStyle/>
        <a:p>
          <a:endParaRPr kumimoji="1" lang="ja-JP" altLang="en-US"/>
        </a:p>
      </dgm:t>
    </dgm:pt>
    <dgm:pt modelId="{4436259A-85BC-4506-B106-49EDD92BDF14}" type="sibTrans" cxnId="{ADAF0C60-DF47-4C1C-A88C-1863528FDFCA}">
      <dgm:prSet/>
      <dgm:spPr/>
      <dgm:t>
        <a:bodyPr/>
        <a:lstStyle/>
        <a:p>
          <a:endParaRPr kumimoji="1" lang="ja-JP" altLang="en-US"/>
        </a:p>
      </dgm:t>
    </dgm:pt>
    <dgm:pt modelId="{6111FE1F-5482-4E15-BC78-6136E4D2B062}">
      <dgm:prSet phldrT="[テキスト]" custT="1"/>
      <dgm:spPr/>
      <dgm:t>
        <a:bodyPr/>
        <a:lstStyle/>
        <a:p>
          <a:r>
            <a:rPr kumimoji="1" lang="ja-JP" altLang="en-US" sz="2000" dirty="0" smtClean="0"/>
            <a:t>出産</a:t>
          </a:r>
          <a:endParaRPr kumimoji="1" lang="ja-JP" altLang="en-US" sz="2000" dirty="0"/>
        </a:p>
      </dgm:t>
    </dgm:pt>
    <dgm:pt modelId="{F6296FFE-9F47-494F-A8E7-DC52D65497FE}" type="parTrans" cxnId="{31517678-DDD5-4122-9B53-227EB6D9063A}">
      <dgm:prSet/>
      <dgm:spPr/>
      <dgm:t>
        <a:bodyPr/>
        <a:lstStyle/>
        <a:p>
          <a:endParaRPr kumimoji="1" lang="ja-JP" altLang="en-US"/>
        </a:p>
      </dgm:t>
    </dgm:pt>
    <dgm:pt modelId="{BA5289F0-47DF-44B8-857E-97350016A0CE}" type="sibTrans" cxnId="{31517678-DDD5-4122-9B53-227EB6D9063A}">
      <dgm:prSet/>
      <dgm:spPr/>
      <dgm:t>
        <a:bodyPr/>
        <a:lstStyle/>
        <a:p>
          <a:endParaRPr kumimoji="1" lang="ja-JP" altLang="en-US"/>
        </a:p>
      </dgm:t>
    </dgm:pt>
    <dgm:pt modelId="{BE74603A-6F0E-4DCA-A756-4724B1E4B3D8}">
      <dgm:prSet phldrT="[テキスト]" custT="1"/>
      <dgm:spPr/>
      <dgm:t>
        <a:bodyPr/>
        <a:lstStyle/>
        <a:p>
          <a:r>
            <a:rPr kumimoji="1" lang="ja-JP" altLang="en-US" sz="1200" dirty="0" smtClean="0"/>
            <a:t>産後・子育て</a:t>
          </a:r>
          <a:endParaRPr kumimoji="1" lang="ja-JP" altLang="en-US" sz="1200" dirty="0"/>
        </a:p>
      </dgm:t>
    </dgm:pt>
    <dgm:pt modelId="{C03D9837-85E1-4748-9C99-115829A6F371}" type="parTrans" cxnId="{9062AFA0-87B9-40CC-8DE5-131CBA3DF146}">
      <dgm:prSet/>
      <dgm:spPr/>
      <dgm:t>
        <a:bodyPr/>
        <a:lstStyle/>
        <a:p>
          <a:endParaRPr kumimoji="1" lang="ja-JP" altLang="en-US"/>
        </a:p>
      </dgm:t>
    </dgm:pt>
    <dgm:pt modelId="{6D14EDB1-EEC3-44F7-93AF-F980C69D2870}" type="sibTrans" cxnId="{9062AFA0-87B9-40CC-8DE5-131CBA3DF146}">
      <dgm:prSet/>
      <dgm:spPr/>
      <dgm:t>
        <a:bodyPr/>
        <a:lstStyle/>
        <a:p>
          <a:endParaRPr kumimoji="1" lang="ja-JP" altLang="en-US"/>
        </a:p>
      </dgm:t>
    </dgm:pt>
    <dgm:pt modelId="{2B0E9E7C-AB37-4914-9ED1-3DE73D302C4C}">
      <dgm:prSet phldrT="[テキスト]" custT="1"/>
      <dgm:spPr/>
      <dgm:t>
        <a:bodyPr/>
        <a:lstStyle/>
        <a:p>
          <a:r>
            <a:rPr kumimoji="1" lang="ja-JP" altLang="en-US" sz="2000" dirty="0" smtClean="0"/>
            <a:t>学童期</a:t>
          </a:r>
          <a:endParaRPr kumimoji="1" lang="ja-JP" altLang="en-US" sz="2000" dirty="0"/>
        </a:p>
      </dgm:t>
    </dgm:pt>
    <dgm:pt modelId="{371EB75A-175D-4048-84F8-229E9AD34C5F}" type="parTrans" cxnId="{F68FA0E0-6596-4BC8-881F-385A191F4A39}">
      <dgm:prSet/>
      <dgm:spPr/>
      <dgm:t>
        <a:bodyPr/>
        <a:lstStyle/>
        <a:p>
          <a:endParaRPr kumimoji="1" lang="ja-JP" altLang="en-US"/>
        </a:p>
      </dgm:t>
    </dgm:pt>
    <dgm:pt modelId="{B0B9AD3D-F183-4923-BB46-E615C572515F}" type="sibTrans" cxnId="{F68FA0E0-6596-4BC8-881F-385A191F4A39}">
      <dgm:prSet/>
      <dgm:spPr/>
      <dgm:t>
        <a:bodyPr/>
        <a:lstStyle/>
        <a:p>
          <a:endParaRPr kumimoji="1" lang="ja-JP" altLang="en-US"/>
        </a:p>
      </dgm:t>
    </dgm:pt>
    <dgm:pt modelId="{9C090504-A4B1-4A91-96F1-EA53DD2FFE69}" type="pres">
      <dgm:prSet presAssocID="{A9A42C43-4A0F-4BE8-9322-0434B6E4EB6D}" presName="Name0" presStyleCnt="0">
        <dgm:presLayoutVars>
          <dgm:dir/>
          <dgm:resizeHandles val="exact"/>
        </dgm:presLayoutVars>
      </dgm:prSet>
      <dgm:spPr/>
    </dgm:pt>
    <dgm:pt modelId="{49A85783-B309-409E-AC18-F64DE5531B63}" type="pres">
      <dgm:prSet presAssocID="{948BFD6E-63B7-447E-90D2-54C3CA8A1ED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D0E1C08-D7B7-42F4-B9E3-D5FD3E35A5ED}" type="pres">
      <dgm:prSet presAssocID="{9F7F6695-185B-4D0B-A80B-D5869D2BF916}" presName="sibTrans" presStyleLbl="sibTrans2D1" presStyleIdx="0" presStyleCnt="4"/>
      <dgm:spPr/>
      <dgm:t>
        <a:bodyPr/>
        <a:lstStyle/>
        <a:p>
          <a:endParaRPr kumimoji="1" lang="ja-JP" altLang="en-US"/>
        </a:p>
      </dgm:t>
    </dgm:pt>
    <dgm:pt modelId="{97404645-C5EA-44DF-9C96-CE904695E07C}" type="pres">
      <dgm:prSet presAssocID="{9F7F6695-185B-4D0B-A80B-D5869D2BF916}" presName="connectorText" presStyleLbl="sibTrans2D1" presStyleIdx="0" presStyleCnt="4"/>
      <dgm:spPr/>
      <dgm:t>
        <a:bodyPr/>
        <a:lstStyle/>
        <a:p>
          <a:endParaRPr kumimoji="1" lang="ja-JP" altLang="en-US"/>
        </a:p>
      </dgm:t>
    </dgm:pt>
    <dgm:pt modelId="{ABA442FD-835B-47BA-B378-A0EFE3E7E581}" type="pres">
      <dgm:prSet presAssocID="{51361DAA-D09A-41E7-B35D-FB43CBD3670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7E317D3-F275-48A0-BA4C-BE0B781A7F40}" type="pres">
      <dgm:prSet presAssocID="{4436259A-85BC-4506-B106-49EDD92BDF14}" presName="sibTrans" presStyleLbl="sibTrans2D1" presStyleIdx="1" presStyleCnt="4"/>
      <dgm:spPr/>
      <dgm:t>
        <a:bodyPr/>
        <a:lstStyle/>
        <a:p>
          <a:endParaRPr kumimoji="1" lang="ja-JP" altLang="en-US"/>
        </a:p>
      </dgm:t>
    </dgm:pt>
    <dgm:pt modelId="{1CAC8D7E-CCEE-4A95-B51F-B18C31EE90CE}" type="pres">
      <dgm:prSet presAssocID="{4436259A-85BC-4506-B106-49EDD92BDF14}" presName="connectorText" presStyleLbl="sibTrans2D1" presStyleIdx="1" presStyleCnt="4"/>
      <dgm:spPr/>
      <dgm:t>
        <a:bodyPr/>
        <a:lstStyle/>
        <a:p>
          <a:endParaRPr kumimoji="1" lang="ja-JP" altLang="en-US"/>
        </a:p>
      </dgm:t>
    </dgm:pt>
    <dgm:pt modelId="{8FD94A33-09A5-48F2-B286-C2D92B58F21A}" type="pres">
      <dgm:prSet presAssocID="{6111FE1F-5482-4E15-BC78-6136E4D2B06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F624336-4C70-4882-A3AF-82189CFB9E0E}" type="pres">
      <dgm:prSet presAssocID="{BA5289F0-47DF-44B8-857E-97350016A0CE}" presName="sibTrans" presStyleLbl="sibTrans2D1" presStyleIdx="2" presStyleCnt="4"/>
      <dgm:spPr/>
      <dgm:t>
        <a:bodyPr/>
        <a:lstStyle/>
        <a:p>
          <a:endParaRPr kumimoji="1" lang="ja-JP" altLang="en-US"/>
        </a:p>
      </dgm:t>
    </dgm:pt>
    <dgm:pt modelId="{16C1CA32-41F2-4731-883A-37850D1AE7BF}" type="pres">
      <dgm:prSet presAssocID="{BA5289F0-47DF-44B8-857E-97350016A0CE}" presName="connectorText" presStyleLbl="sibTrans2D1" presStyleIdx="2" presStyleCnt="4"/>
      <dgm:spPr/>
      <dgm:t>
        <a:bodyPr/>
        <a:lstStyle/>
        <a:p>
          <a:endParaRPr kumimoji="1" lang="ja-JP" altLang="en-US"/>
        </a:p>
      </dgm:t>
    </dgm:pt>
    <dgm:pt modelId="{37FAF161-93C3-4407-9E08-E44B219D5FFA}" type="pres">
      <dgm:prSet presAssocID="{BE74603A-6F0E-4DCA-A756-4724B1E4B3D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89BAE94-4F33-48F6-B37D-3AB47498D32E}" type="pres">
      <dgm:prSet presAssocID="{6D14EDB1-EEC3-44F7-93AF-F980C69D2870}" presName="sibTrans" presStyleLbl="sibTrans2D1" presStyleIdx="3" presStyleCnt="4"/>
      <dgm:spPr/>
      <dgm:t>
        <a:bodyPr/>
        <a:lstStyle/>
        <a:p>
          <a:endParaRPr kumimoji="1" lang="ja-JP" altLang="en-US"/>
        </a:p>
      </dgm:t>
    </dgm:pt>
    <dgm:pt modelId="{E91593F2-FD4D-4473-A586-D9AD3103CBF8}" type="pres">
      <dgm:prSet presAssocID="{6D14EDB1-EEC3-44F7-93AF-F980C69D2870}" presName="connectorText" presStyleLbl="sibTrans2D1" presStyleIdx="3" presStyleCnt="4"/>
      <dgm:spPr/>
      <dgm:t>
        <a:bodyPr/>
        <a:lstStyle/>
        <a:p>
          <a:endParaRPr kumimoji="1" lang="ja-JP" altLang="en-US"/>
        </a:p>
      </dgm:t>
    </dgm:pt>
    <dgm:pt modelId="{85F22E37-2BBB-4410-9714-1F803E40CB93}" type="pres">
      <dgm:prSet presAssocID="{2B0E9E7C-AB37-4914-9ED1-3DE73D302C4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11F37CA-1B27-460C-9877-C581DB463A01}" type="presOf" srcId="{4436259A-85BC-4506-B106-49EDD92BDF14}" destId="{1CAC8D7E-CCEE-4A95-B51F-B18C31EE90CE}" srcOrd="1" destOrd="0" presId="urn:microsoft.com/office/officeart/2005/8/layout/process1"/>
    <dgm:cxn modelId="{2D25DF91-E06D-4D99-981D-106006A96EB2}" type="presOf" srcId="{BA5289F0-47DF-44B8-857E-97350016A0CE}" destId="{EF624336-4C70-4882-A3AF-82189CFB9E0E}" srcOrd="0" destOrd="0" presId="urn:microsoft.com/office/officeart/2005/8/layout/process1"/>
    <dgm:cxn modelId="{6D848E22-0E70-408A-B5E8-92D84EE7C912}" type="presOf" srcId="{BE74603A-6F0E-4DCA-A756-4724B1E4B3D8}" destId="{37FAF161-93C3-4407-9E08-E44B219D5FFA}" srcOrd="0" destOrd="0" presId="urn:microsoft.com/office/officeart/2005/8/layout/process1"/>
    <dgm:cxn modelId="{BC3CB4D9-778A-4E95-9FCE-E6528BD9CE9F}" type="presOf" srcId="{4436259A-85BC-4506-B106-49EDD92BDF14}" destId="{B7E317D3-F275-48A0-BA4C-BE0B781A7F40}" srcOrd="0" destOrd="0" presId="urn:microsoft.com/office/officeart/2005/8/layout/process1"/>
    <dgm:cxn modelId="{F68FA0E0-6596-4BC8-881F-385A191F4A39}" srcId="{A9A42C43-4A0F-4BE8-9322-0434B6E4EB6D}" destId="{2B0E9E7C-AB37-4914-9ED1-3DE73D302C4C}" srcOrd="4" destOrd="0" parTransId="{371EB75A-175D-4048-84F8-229E9AD34C5F}" sibTransId="{B0B9AD3D-F183-4923-BB46-E615C572515F}"/>
    <dgm:cxn modelId="{9551D339-AC40-4DF3-9801-A0E506815072}" type="presOf" srcId="{948BFD6E-63B7-447E-90D2-54C3CA8A1EDD}" destId="{49A85783-B309-409E-AC18-F64DE5531B63}" srcOrd="0" destOrd="0" presId="urn:microsoft.com/office/officeart/2005/8/layout/process1"/>
    <dgm:cxn modelId="{A030BA8F-0F38-4716-8879-B030044AD0B3}" type="presOf" srcId="{9F7F6695-185B-4D0B-A80B-D5869D2BF916}" destId="{1D0E1C08-D7B7-42F4-B9E3-D5FD3E35A5ED}" srcOrd="0" destOrd="0" presId="urn:microsoft.com/office/officeart/2005/8/layout/process1"/>
    <dgm:cxn modelId="{E5E3F8BF-5D05-4D35-87AD-698B25B4F3A9}" type="presOf" srcId="{6111FE1F-5482-4E15-BC78-6136E4D2B062}" destId="{8FD94A33-09A5-48F2-B286-C2D92B58F21A}" srcOrd="0" destOrd="0" presId="urn:microsoft.com/office/officeart/2005/8/layout/process1"/>
    <dgm:cxn modelId="{5579DE92-AFF2-465E-978C-741C20943CA7}" type="presOf" srcId="{9F7F6695-185B-4D0B-A80B-D5869D2BF916}" destId="{97404645-C5EA-44DF-9C96-CE904695E07C}" srcOrd="1" destOrd="0" presId="urn:microsoft.com/office/officeart/2005/8/layout/process1"/>
    <dgm:cxn modelId="{53ABCBC6-1748-4A02-9CB8-7E2739401CB5}" srcId="{A9A42C43-4A0F-4BE8-9322-0434B6E4EB6D}" destId="{948BFD6E-63B7-447E-90D2-54C3CA8A1EDD}" srcOrd="0" destOrd="0" parTransId="{88CA4B22-71A6-4ECE-BC2D-1858F4B97307}" sibTransId="{9F7F6695-185B-4D0B-A80B-D5869D2BF916}"/>
    <dgm:cxn modelId="{31517678-DDD5-4122-9B53-227EB6D9063A}" srcId="{A9A42C43-4A0F-4BE8-9322-0434B6E4EB6D}" destId="{6111FE1F-5482-4E15-BC78-6136E4D2B062}" srcOrd="2" destOrd="0" parTransId="{F6296FFE-9F47-494F-A8E7-DC52D65497FE}" sibTransId="{BA5289F0-47DF-44B8-857E-97350016A0CE}"/>
    <dgm:cxn modelId="{4919909E-E574-4CDC-AAE9-B6E20B9471BB}" type="presOf" srcId="{BA5289F0-47DF-44B8-857E-97350016A0CE}" destId="{16C1CA32-41F2-4731-883A-37850D1AE7BF}" srcOrd="1" destOrd="0" presId="urn:microsoft.com/office/officeart/2005/8/layout/process1"/>
    <dgm:cxn modelId="{ADAF0C60-DF47-4C1C-A88C-1863528FDFCA}" srcId="{A9A42C43-4A0F-4BE8-9322-0434B6E4EB6D}" destId="{51361DAA-D09A-41E7-B35D-FB43CBD36707}" srcOrd="1" destOrd="0" parTransId="{C893EC48-723D-4FDC-B22D-DDC5C9238EE7}" sibTransId="{4436259A-85BC-4506-B106-49EDD92BDF14}"/>
    <dgm:cxn modelId="{F8AF1EDB-A240-41EE-ADA6-8F9203BED600}" type="presOf" srcId="{51361DAA-D09A-41E7-B35D-FB43CBD36707}" destId="{ABA442FD-835B-47BA-B378-A0EFE3E7E581}" srcOrd="0" destOrd="0" presId="urn:microsoft.com/office/officeart/2005/8/layout/process1"/>
    <dgm:cxn modelId="{CF07A8C2-59A6-4CD4-8303-0360D356A2B4}" type="presOf" srcId="{6D14EDB1-EEC3-44F7-93AF-F980C69D2870}" destId="{F89BAE94-4F33-48F6-B37D-3AB47498D32E}" srcOrd="0" destOrd="0" presId="urn:microsoft.com/office/officeart/2005/8/layout/process1"/>
    <dgm:cxn modelId="{C3CD9682-A301-4A01-8F73-09DB6BEA43BC}" type="presOf" srcId="{2B0E9E7C-AB37-4914-9ED1-3DE73D302C4C}" destId="{85F22E37-2BBB-4410-9714-1F803E40CB93}" srcOrd="0" destOrd="0" presId="urn:microsoft.com/office/officeart/2005/8/layout/process1"/>
    <dgm:cxn modelId="{0D75265E-129F-4071-9677-3F7136DF70FC}" type="presOf" srcId="{A9A42C43-4A0F-4BE8-9322-0434B6E4EB6D}" destId="{9C090504-A4B1-4A91-96F1-EA53DD2FFE69}" srcOrd="0" destOrd="0" presId="urn:microsoft.com/office/officeart/2005/8/layout/process1"/>
    <dgm:cxn modelId="{9062AFA0-87B9-40CC-8DE5-131CBA3DF146}" srcId="{A9A42C43-4A0F-4BE8-9322-0434B6E4EB6D}" destId="{BE74603A-6F0E-4DCA-A756-4724B1E4B3D8}" srcOrd="3" destOrd="0" parTransId="{C03D9837-85E1-4748-9C99-115829A6F371}" sibTransId="{6D14EDB1-EEC3-44F7-93AF-F980C69D2870}"/>
    <dgm:cxn modelId="{2BD7EE55-6F7B-437D-A0F5-A18F1C598905}" type="presOf" srcId="{6D14EDB1-EEC3-44F7-93AF-F980C69D2870}" destId="{E91593F2-FD4D-4473-A586-D9AD3103CBF8}" srcOrd="1" destOrd="0" presId="urn:microsoft.com/office/officeart/2005/8/layout/process1"/>
    <dgm:cxn modelId="{2EB0404E-BB6B-4CAC-A09A-F9B2B4334C1F}" type="presParOf" srcId="{9C090504-A4B1-4A91-96F1-EA53DD2FFE69}" destId="{49A85783-B309-409E-AC18-F64DE5531B63}" srcOrd="0" destOrd="0" presId="urn:microsoft.com/office/officeart/2005/8/layout/process1"/>
    <dgm:cxn modelId="{DFAB204B-F83A-4393-884F-D47105954C76}" type="presParOf" srcId="{9C090504-A4B1-4A91-96F1-EA53DD2FFE69}" destId="{1D0E1C08-D7B7-42F4-B9E3-D5FD3E35A5ED}" srcOrd="1" destOrd="0" presId="urn:microsoft.com/office/officeart/2005/8/layout/process1"/>
    <dgm:cxn modelId="{640492CC-32BF-4FD0-9401-A60D163B7839}" type="presParOf" srcId="{1D0E1C08-D7B7-42F4-B9E3-D5FD3E35A5ED}" destId="{97404645-C5EA-44DF-9C96-CE904695E07C}" srcOrd="0" destOrd="0" presId="urn:microsoft.com/office/officeart/2005/8/layout/process1"/>
    <dgm:cxn modelId="{3C90E486-176B-4069-BE38-DAEE3CE73574}" type="presParOf" srcId="{9C090504-A4B1-4A91-96F1-EA53DD2FFE69}" destId="{ABA442FD-835B-47BA-B378-A0EFE3E7E581}" srcOrd="2" destOrd="0" presId="urn:microsoft.com/office/officeart/2005/8/layout/process1"/>
    <dgm:cxn modelId="{FB495BB7-C190-4207-8DE4-C7BCF44C7DA8}" type="presParOf" srcId="{9C090504-A4B1-4A91-96F1-EA53DD2FFE69}" destId="{B7E317D3-F275-48A0-BA4C-BE0B781A7F40}" srcOrd="3" destOrd="0" presId="urn:microsoft.com/office/officeart/2005/8/layout/process1"/>
    <dgm:cxn modelId="{FE45D566-CBE6-47D0-9CA1-58C6C288456C}" type="presParOf" srcId="{B7E317D3-F275-48A0-BA4C-BE0B781A7F40}" destId="{1CAC8D7E-CCEE-4A95-B51F-B18C31EE90CE}" srcOrd="0" destOrd="0" presId="urn:microsoft.com/office/officeart/2005/8/layout/process1"/>
    <dgm:cxn modelId="{C928F8FB-CDA6-4AB0-B465-3B0EF1AF15D5}" type="presParOf" srcId="{9C090504-A4B1-4A91-96F1-EA53DD2FFE69}" destId="{8FD94A33-09A5-48F2-B286-C2D92B58F21A}" srcOrd="4" destOrd="0" presId="urn:microsoft.com/office/officeart/2005/8/layout/process1"/>
    <dgm:cxn modelId="{AD2D84D9-AB4C-47D9-844E-04706F58906A}" type="presParOf" srcId="{9C090504-A4B1-4A91-96F1-EA53DD2FFE69}" destId="{EF624336-4C70-4882-A3AF-82189CFB9E0E}" srcOrd="5" destOrd="0" presId="urn:microsoft.com/office/officeart/2005/8/layout/process1"/>
    <dgm:cxn modelId="{A7792DF6-D5B4-4639-8B67-1BA3D501AC0F}" type="presParOf" srcId="{EF624336-4C70-4882-A3AF-82189CFB9E0E}" destId="{16C1CA32-41F2-4731-883A-37850D1AE7BF}" srcOrd="0" destOrd="0" presId="urn:microsoft.com/office/officeart/2005/8/layout/process1"/>
    <dgm:cxn modelId="{F0BF06D3-C93B-4BE6-A61F-9F19C11D4381}" type="presParOf" srcId="{9C090504-A4B1-4A91-96F1-EA53DD2FFE69}" destId="{37FAF161-93C3-4407-9E08-E44B219D5FFA}" srcOrd="6" destOrd="0" presId="urn:microsoft.com/office/officeart/2005/8/layout/process1"/>
    <dgm:cxn modelId="{75EE75C3-92DD-4744-BC79-0B9792925081}" type="presParOf" srcId="{9C090504-A4B1-4A91-96F1-EA53DD2FFE69}" destId="{F89BAE94-4F33-48F6-B37D-3AB47498D32E}" srcOrd="7" destOrd="0" presId="urn:microsoft.com/office/officeart/2005/8/layout/process1"/>
    <dgm:cxn modelId="{CDBBE36E-1766-429C-AE29-C07F14A1E4F9}" type="presParOf" srcId="{F89BAE94-4F33-48F6-B37D-3AB47498D32E}" destId="{E91593F2-FD4D-4473-A586-D9AD3103CBF8}" srcOrd="0" destOrd="0" presId="urn:microsoft.com/office/officeart/2005/8/layout/process1"/>
    <dgm:cxn modelId="{EC6BF3EE-968F-46BC-B1E9-461B3C902123}" type="presParOf" srcId="{9C090504-A4B1-4A91-96F1-EA53DD2FFE69}" destId="{85F22E37-2BBB-4410-9714-1F803E40CB93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D264C3-5394-442D-8927-FD892B10E0B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kumimoji="1" lang="ja-JP" altLang="en-US"/>
        </a:p>
      </dgm:t>
    </dgm:pt>
    <dgm:pt modelId="{67CE268E-CBBA-4D53-8B87-60B8AE4F67E8}" type="pres">
      <dgm:prSet presAssocID="{37D264C3-5394-442D-8927-FD892B10E0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1433FF09-5630-409C-B346-A175FBE85A69}" type="presOf" srcId="{37D264C3-5394-442D-8927-FD892B10E0B6}" destId="{67CE268E-CBBA-4D53-8B87-60B8AE4F67E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5E94D5-CB16-43EC-95DB-14CCB57E63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E5F5F08-37BF-457A-AB17-9E7AE8AB3F72}">
      <dgm:prSet/>
      <dgm:spPr>
        <a:solidFill>
          <a:schemeClr val="accent5"/>
        </a:solidFill>
      </dgm:spPr>
      <dgm:t>
        <a:bodyPr/>
        <a:lstStyle/>
        <a:p>
          <a:pPr algn="ctr" rtl="0"/>
          <a:r>
            <a:rPr kumimoji="1" lang="ja-JP" b="1" dirty="0" smtClean="0"/>
            <a:t>包括支援センター</a:t>
          </a:r>
          <a:endParaRPr lang="ja-JP" b="1" dirty="0"/>
        </a:p>
      </dgm:t>
    </dgm:pt>
    <dgm:pt modelId="{22A98C1C-F4B0-45D1-B9E9-D5446CA09105}" type="parTrans" cxnId="{8D1D42CD-89F2-4061-9D23-43A2554C1FD3}">
      <dgm:prSet/>
      <dgm:spPr/>
      <dgm:t>
        <a:bodyPr/>
        <a:lstStyle/>
        <a:p>
          <a:endParaRPr kumimoji="1" lang="ja-JP" altLang="en-US"/>
        </a:p>
      </dgm:t>
    </dgm:pt>
    <dgm:pt modelId="{6EEFBD24-3F44-49A6-BBED-5A88D63749B4}" type="sibTrans" cxnId="{8D1D42CD-89F2-4061-9D23-43A2554C1FD3}">
      <dgm:prSet/>
      <dgm:spPr/>
      <dgm:t>
        <a:bodyPr/>
        <a:lstStyle/>
        <a:p>
          <a:endParaRPr kumimoji="1" lang="ja-JP" altLang="en-US"/>
        </a:p>
      </dgm:t>
    </dgm:pt>
    <dgm:pt modelId="{E20C3696-308B-4FD7-BD4E-AD85F90CE9CC}" type="pres">
      <dgm:prSet presAssocID="{8D5E94D5-CB16-43EC-95DB-14CCB57E63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EF445FFE-7ED6-4A03-B179-51A0707A2021}" type="pres">
      <dgm:prSet presAssocID="{AE5F5F08-37BF-457A-AB17-9E7AE8AB3F72}" presName="parentText" presStyleLbl="node1" presStyleIdx="0" presStyleCnt="1" custLinFactNeighborX="-508" custLinFactNeighborY="27236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6177A65F-2216-47B2-9412-0AC5826B557C}" type="presOf" srcId="{8D5E94D5-CB16-43EC-95DB-14CCB57E6399}" destId="{E20C3696-308B-4FD7-BD4E-AD85F90CE9CC}" srcOrd="0" destOrd="0" presId="urn:microsoft.com/office/officeart/2005/8/layout/vList2"/>
    <dgm:cxn modelId="{8D1D42CD-89F2-4061-9D23-43A2554C1FD3}" srcId="{8D5E94D5-CB16-43EC-95DB-14CCB57E6399}" destId="{AE5F5F08-37BF-457A-AB17-9E7AE8AB3F72}" srcOrd="0" destOrd="0" parTransId="{22A98C1C-F4B0-45D1-B9E9-D5446CA09105}" sibTransId="{6EEFBD24-3F44-49A6-BBED-5A88D63749B4}"/>
    <dgm:cxn modelId="{D3A2BC04-E7C9-400F-BB02-8D06E0AB4F5E}" type="presOf" srcId="{AE5F5F08-37BF-457A-AB17-9E7AE8AB3F72}" destId="{EF445FFE-7ED6-4A03-B179-51A0707A2021}" srcOrd="0" destOrd="0" presId="urn:microsoft.com/office/officeart/2005/8/layout/vList2"/>
    <dgm:cxn modelId="{4BC6DCEE-98EF-4F6A-ABE0-5CDEE726A68E}" type="presParOf" srcId="{E20C3696-308B-4FD7-BD4E-AD85F90CE9CC}" destId="{EF445FFE-7ED6-4A03-B179-51A0707A20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FFDFBC-DC5F-42DE-8894-8685CAB3BB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kumimoji="1" lang="ja-JP" altLang="en-US"/>
        </a:p>
      </dgm:t>
    </dgm:pt>
    <dgm:pt modelId="{A32EF225-5939-4E57-99C3-555ADFAF8450}">
      <dgm:prSet/>
      <dgm:spPr/>
      <dgm:t>
        <a:bodyPr/>
        <a:lstStyle/>
        <a:p>
          <a:pPr rtl="0"/>
          <a:r>
            <a:rPr kumimoji="1" lang="ja-JP" smtClean="0"/>
            <a:t>複合</a:t>
          </a:r>
          <a:endParaRPr lang="ja-JP"/>
        </a:p>
      </dgm:t>
    </dgm:pt>
    <dgm:pt modelId="{88527B9D-6654-448C-932B-1B2345869946}" type="parTrans" cxnId="{5A776707-7961-418F-A863-B7E7BADBA7B7}">
      <dgm:prSet/>
      <dgm:spPr/>
      <dgm:t>
        <a:bodyPr/>
        <a:lstStyle/>
        <a:p>
          <a:endParaRPr kumimoji="1" lang="ja-JP" altLang="en-US"/>
        </a:p>
      </dgm:t>
    </dgm:pt>
    <dgm:pt modelId="{33591F6B-83C9-4FAD-8D6C-B705D0635DB4}" type="sibTrans" cxnId="{5A776707-7961-418F-A863-B7E7BADBA7B7}">
      <dgm:prSet/>
      <dgm:spPr/>
      <dgm:t>
        <a:bodyPr/>
        <a:lstStyle/>
        <a:p>
          <a:endParaRPr kumimoji="1" lang="ja-JP" altLang="en-US"/>
        </a:p>
      </dgm:t>
    </dgm:pt>
    <dgm:pt modelId="{C27847C1-6FB9-4DD3-B866-1A58A21D3741}" type="pres">
      <dgm:prSet presAssocID="{3DFFDFBC-DC5F-42DE-8894-8685CAB3BB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728E2B68-EE6A-4AEB-89D9-3D6412A4C7C1}" type="pres">
      <dgm:prSet presAssocID="{A32EF225-5939-4E57-99C3-555ADFAF8450}" presName="parentText" presStyleLbl="node1" presStyleIdx="0" presStyleCnt="1" custLinFactNeighborX="1959" custLinFactNeighborY="-227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8A80F1C6-C774-4FA8-BA43-8F9E04560E84}" type="presOf" srcId="{A32EF225-5939-4E57-99C3-555ADFAF8450}" destId="{728E2B68-EE6A-4AEB-89D9-3D6412A4C7C1}" srcOrd="0" destOrd="0" presId="urn:microsoft.com/office/officeart/2005/8/layout/vList2"/>
    <dgm:cxn modelId="{1902317F-AC82-4C7D-A132-01464522C81A}" type="presOf" srcId="{3DFFDFBC-DC5F-42DE-8894-8685CAB3BB9F}" destId="{C27847C1-6FB9-4DD3-B866-1A58A21D3741}" srcOrd="0" destOrd="0" presId="urn:microsoft.com/office/officeart/2005/8/layout/vList2"/>
    <dgm:cxn modelId="{5A776707-7961-418F-A863-B7E7BADBA7B7}" srcId="{3DFFDFBC-DC5F-42DE-8894-8685CAB3BB9F}" destId="{A32EF225-5939-4E57-99C3-555ADFAF8450}" srcOrd="0" destOrd="0" parTransId="{88527B9D-6654-448C-932B-1B2345869946}" sibTransId="{33591F6B-83C9-4FAD-8D6C-B705D0635DB4}"/>
    <dgm:cxn modelId="{88775D80-4244-43BE-8FA1-F4DE10A0ABC1}" type="presParOf" srcId="{C27847C1-6FB9-4DD3-B866-1A58A21D3741}" destId="{728E2B68-EE6A-4AEB-89D9-3D6412A4C7C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AAFDE3-AAB1-40BC-B389-35680C51DB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kumimoji="1" lang="ja-JP" altLang="en-US"/>
        </a:p>
      </dgm:t>
    </dgm:pt>
    <dgm:pt modelId="{B5191180-AA02-4A8B-A26C-81D185F9AE90}" type="pres">
      <dgm:prSet presAssocID="{EDAAFDE3-AAB1-40BC-B389-35680C51DB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FCB5E86-3DFD-499D-B847-B51C3F34B28A}" type="presOf" srcId="{EDAAFDE3-AAB1-40BC-B389-35680C51DB0D}" destId="{B5191180-AA02-4A8B-A26C-81D185F9AE9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CBF28-1F67-44C1-97BE-CCCECD310731}">
      <dsp:nvSpPr>
        <dsp:cNvPr id="0" name=""/>
        <dsp:cNvSpPr/>
      </dsp:nvSpPr>
      <dsp:spPr>
        <a:xfrm>
          <a:off x="278404" y="51774"/>
          <a:ext cx="300343" cy="1613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000" kern="1200" dirty="0" smtClean="0"/>
            <a:t>子育て</a:t>
          </a:r>
          <a:endParaRPr lang="ja-JP" altLang="en-US" sz="2000" kern="1200" dirty="0"/>
        </a:p>
      </dsp:txBody>
      <dsp:txXfrm>
        <a:off x="293066" y="66436"/>
        <a:ext cx="271019" cy="1584391"/>
      </dsp:txXfrm>
    </dsp:sp>
    <dsp:sp modelId="{D68B7FC0-2EBD-4D9C-8B83-61F3C2E9C88A}">
      <dsp:nvSpPr>
        <dsp:cNvPr id="0" name=""/>
        <dsp:cNvSpPr/>
      </dsp:nvSpPr>
      <dsp:spPr>
        <a:xfrm>
          <a:off x="288516" y="1776779"/>
          <a:ext cx="302274" cy="8950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交流</a:t>
          </a:r>
          <a:endParaRPr lang="ja-JP" altLang="en-US" sz="2000" kern="1200" dirty="0"/>
        </a:p>
      </dsp:txBody>
      <dsp:txXfrm>
        <a:off x="303272" y="1791535"/>
        <a:ext cx="272762" cy="865505"/>
      </dsp:txXfrm>
    </dsp:sp>
    <dsp:sp modelId="{3960B934-1E4A-41F2-A236-1BDEA9F899DE}">
      <dsp:nvSpPr>
        <dsp:cNvPr id="0" name=""/>
        <dsp:cNvSpPr/>
      </dsp:nvSpPr>
      <dsp:spPr>
        <a:xfrm>
          <a:off x="288516" y="2823111"/>
          <a:ext cx="302274" cy="10556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老後</a:t>
          </a:r>
          <a:endParaRPr lang="ja-JP" altLang="en-US" sz="2000" kern="1200" dirty="0"/>
        </a:p>
      </dsp:txBody>
      <dsp:txXfrm>
        <a:off x="303272" y="2837867"/>
        <a:ext cx="272762" cy="10261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85783-B309-409E-AC18-F64DE5531B63}">
      <dsp:nvSpPr>
        <dsp:cNvPr id="0" name=""/>
        <dsp:cNvSpPr/>
      </dsp:nvSpPr>
      <dsp:spPr>
        <a:xfrm>
          <a:off x="7280" y="0"/>
          <a:ext cx="1127952" cy="3306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000" kern="1200" dirty="0" smtClean="0"/>
            <a:t>結婚</a:t>
          </a:r>
          <a:endParaRPr kumimoji="1" lang="ja-JP" altLang="en-US" sz="2000" kern="1200" dirty="0"/>
        </a:p>
      </dsp:txBody>
      <dsp:txXfrm>
        <a:off x="16964" y="9684"/>
        <a:ext cx="1108584" cy="311255"/>
      </dsp:txXfrm>
    </dsp:sp>
    <dsp:sp modelId="{1D0E1C08-D7B7-42F4-B9E3-D5FD3E35A5ED}">
      <dsp:nvSpPr>
        <dsp:cNvPr id="0" name=""/>
        <dsp:cNvSpPr/>
      </dsp:nvSpPr>
      <dsp:spPr>
        <a:xfrm>
          <a:off x="1248027" y="25445"/>
          <a:ext cx="239125" cy="279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800" kern="1200"/>
        </a:p>
      </dsp:txBody>
      <dsp:txXfrm>
        <a:off x="1248027" y="81391"/>
        <a:ext cx="167388" cy="167840"/>
      </dsp:txXfrm>
    </dsp:sp>
    <dsp:sp modelId="{ABA442FD-835B-47BA-B378-A0EFE3E7E581}">
      <dsp:nvSpPr>
        <dsp:cNvPr id="0" name=""/>
        <dsp:cNvSpPr/>
      </dsp:nvSpPr>
      <dsp:spPr>
        <a:xfrm>
          <a:off x="1586413" y="0"/>
          <a:ext cx="1127952" cy="3306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000" kern="1200" dirty="0" smtClean="0"/>
            <a:t>妊娠</a:t>
          </a:r>
          <a:endParaRPr kumimoji="1" lang="ja-JP" altLang="en-US" sz="2000" kern="1200" dirty="0"/>
        </a:p>
      </dsp:txBody>
      <dsp:txXfrm>
        <a:off x="1596097" y="9684"/>
        <a:ext cx="1108584" cy="311255"/>
      </dsp:txXfrm>
    </dsp:sp>
    <dsp:sp modelId="{B7E317D3-F275-48A0-BA4C-BE0B781A7F40}">
      <dsp:nvSpPr>
        <dsp:cNvPr id="0" name=""/>
        <dsp:cNvSpPr/>
      </dsp:nvSpPr>
      <dsp:spPr>
        <a:xfrm>
          <a:off x="2827160" y="25445"/>
          <a:ext cx="239125" cy="279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800" kern="1200"/>
        </a:p>
      </dsp:txBody>
      <dsp:txXfrm>
        <a:off x="2827160" y="81391"/>
        <a:ext cx="167388" cy="167840"/>
      </dsp:txXfrm>
    </dsp:sp>
    <dsp:sp modelId="{8FD94A33-09A5-48F2-B286-C2D92B58F21A}">
      <dsp:nvSpPr>
        <dsp:cNvPr id="0" name=""/>
        <dsp:cNvSpPr/>
      </dsp:nvSpPr>
      <dsp:spPr>
        <a:xfrm>
          <a:off x="3165546" y="0"/>
          <a:ext cx="1127952" cy="3306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000" kern="1200" dirty="0" smtClean="0"/>
            <a:t>出産</a:t>
          </a:r>
          <a:endParaRPr kumimoji="1" lang="ja-JP" altLang="en-US" sz="2000" kern="1200" dirty="0"/>
        </a:p>
      </dsp:txBody>
      <dsp:txXfrm>
        <a:off x="3175230" y="9684"/>
        <a:ext cx="1108584" cy="311255"/>
      </dsp:txXfrm>
    </dsp:sp>
    <dsp:sp modelId="{EF624336-4C70-4882-A3AF-82189CFB9E0E}">
      <dsp:nvSpPr>
        <dsp:cNvPr id="0" name=""/>
        <dsp:cNvSpPr/>
      </dsp:nvSpPr>
      <dsp:spPr>
        <a:xfrm>
          <a:off x="4406293" y="25445"/>
          <a:ext cx="239125" cy="279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800" kern="1200"/>
        </a:p>
      </dsp:txBody>
      <dsp:txXfrm>
        <a:off x="4406293" y="81391"/>
        <a:ext cx="167388" cy="167840"/>
      </dsp:txXfrm>
    </dsp:sp>
    <dsp:sp modelId="{37FAF161-93C3-4407-9E08-E44B219D5FFA}">
      <dsp:nvSpPr>
        <dsp:cNvPr id="0" name=""/>
        <dsp:cNvSpPr/>
      </dsp:nvSpPr>
      <dsp:spPr>
        <a:xfrm>
          <a:off x="4744679" y="0"/>
          <a:ext cx="1127952" cy="3306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200" kern="1200" dirty="0" smtClean="0"/>
            <a:t>産後・子育て</a:t>
          </a:r>
          <a:endParaRPr kumimoji="1" lang="ja-JP" altLang="en-US" sz="1200" kern="1200" dirty="0"/>
        </a:p>
      </dsp:txBody>
      <dsp:txXfrm>
        <a:off x="4754363" y="9684"/>
        <a:ext cx="1108584" cy="311255"/>
      </dsp:txXfrm>
    </dsp:sp>
    <dsp:sp modelId="{F89BAE94-4F33-48F6-B37D-3AB47498D32E}">
      <dsp:nvSpPr>
        <dsp:cNvPr id="0" name=""/>
        <dsp:cNvSpPr/>
      </dsp:nvSpPr>
      <dsp:spPr>
        <a:xfrm>
          <a:off x="5985426" y="25445"/>
          <a:ext cx="239125" cy="279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800" kern="1200"/>
        </a:p>
      </dsp:txBody>
      <dsp:txXfrm>
        <a:off x="5985426" y="81391"/>
        <a:ext cx="167388" cy="167840"/>
      </dsp:txXfrm>
    </dsp:sp>
    <dsp:sp modelId="{85F22E37-2BBB-4410-9714-1F803E40CB93}">
      <dsp:nvSpPr>
        <dsp:cNvPr id="0" name=""/>
        <dsp:cNvSpPr/>
      </dsp:nvSpPr>
      <dsp:spPr>
        <a:xfrm>
          <a:off x="6323812" y="0"/>
          <a:ext cx="1127952" cy="3306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000" kern="1200" dirty="0" smtClean="0"/>
            <a:t>学童期</a:t>
          </a:r>
          <a:endParaRPr kumimoji="1" lang="ja-JP" altLang="en-US" sz="2000" kern="1200" dirty="0"/>
        </a:p>
      </dsp:txBody>
      <dsp:txXfrm>
        <a:off x="6333496" y="9684"/>
        <a:ext cx="1108584" cy="3112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45FFE-7ED6-4A03-B179-51A0707A2021}">
      <dsp:nvSpPr>
        <dsp:cNvPr id="0" name=""/>
        <dsp:cNvSpPr/>
      </dsp:nvSpPr>
      <dsp:spPr>
        <a:xfrm>
          <a:off x="0" y="11172"/>
          <a:ext cx="7955223" cy="537030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800" b="1" kern="1200" dirty="0" smtClean="0"/>
            <a:t>包括支援センター</a:t>
          </a:r>
          <a:endParaRPr lang="ja-JP" altLang="en-US" sz="1800" b="1" kern="1200" dirty="0"/>
        </a:p>
      </dsp:txBody>
      <dsp:txXfrm>
        <a:off x="26216" y="37388"/>
        <a:ext cx="7902791" cy="4845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E2B68-EE6A-4AEB-89D9-3D6412A4C7C1}">
      <dsp:nvSpPr>
        <dsp:cNvPr id="0" name=""/>
        <dsp:cNvSpPr/>
      </dsp:nvSpPr>
      <dsp:spPr>
        <a:xfrm>
          <a:off x="0" y="104460"/>
          <a:ext cx="615553" cy="1326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700" kern="1200" smtClean="0"/>
            <a:t>複合</a:t>
          </a:r>
          <a:endParaRPr lang="ja-JP" altLang="en-US" sz="2700" kern="1200"/>
        </a:p>
      </dsp:txBody>
      <dsp:txXfrm>
        <a:off x="30049" y="134509"/>
        <a:ext cx="555455" cy="12666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0.67811</cdr:x>
      <cdr:y>0.08124</cdr:y>
    </cdr:from>
    <cdr:to>
      <cdr:x>0.92275</cdr:x>
      <cdr:y>0.2632</cdr:y>
    </cdr:to>
    <cdr:sp macro="" textlink="">
      <cdr:nvSpPr>
        <cdr:cNvPr id="2" name="正方形/長方形 1"/>
        <cdr:cNvSpPr/>
      </cdr:nvSpPr>
      <cdr:spPr>
        <a:xfrm xmlns:a="http://schemas.openxmlformats.org/drawingml/2006/main">
          <a:off x="2749683" y="244903"/>
          <a:ext cx="991984" cy="5485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ja-JP" altLang="en-US" sz="1400" dirty="0">
              <a:solidFill>
                <a:schemeClr val="tx1"/>
              </a:solidFill>
            </a:rPr>
            <a:t>一般財源基金残高</a:t>
          </a:r>
          <a:endParaRPr lang="ja-JP" sz="140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BB959B0A-5D3B-4EBC-8F99-09051C8558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B223086-6F04-4D2D-B940-2A7A785FC2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9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B3954-20B1-46C8-8CCE-CBB4C53165BD}" type="datetimeFigureOut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41CC99D-C62E-4F3C-8EEA-D32DBE9294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0648"/>
            <a:ext cx="2949787" cy="498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3E5F4F-4EBA-4A19-9DB2-BF4B8CAF48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9" y="9440648"/>
            <a:ext cx="2949787" cy="498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3DF11-2918-4B26-94E7-1B8C68C7B5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0562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E1CC5-2949-45B9-8E35-93F5761B2D73}" type="datetimeFigureOut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8"/>
            <a:ext cx="2949787" cy="498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8"/>
            <a:ext cx="2949787" cy="498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BA22C-2B7C-41A2-9B20-8CC3533BB9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11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333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https://ferret-a.akamaihd.net/images/5a002a897f58a86bc900053c/normal.jpg?1509960328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BA22C-2B7C-41A2-9B20-8CC3533BB98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39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mtClean="0"/>
              <a:t>https://hugkum.sho.jp/wp-content/uploads/2019/03/af9970111079x.jpg</a:t>
            </a:r>
          </a:p>
          <a:p>
            <a:r>
              <a:rPr kumimoji="1" lang="en-US" altLang="ja-JP" smtClean="0"/>
              <a:t>https://biz-journal.jp/images/post_23244_1.jpg</a:t>
            </a:r>
          </a:p>
          <a:p>
            <a:r>
              <a:rPr kumimoji="1" lang="en-US" altLang="ja-JP" smtClean="0"/>
              <a:t>https://irorio.jp/wp-content/images/uploads//2014/07/1bc8627da02e9af0199b040430165167-640x320.jpg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BA22C-2B7C-41A2-9B20-8CC3533BB98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37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BA22C-2B7C-41A2-9B20-8CC3533BB98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307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6" name="Google Shape;876;p39:notes"/>
          <p:cNvSpPr txBox="1">
            <a:spLocks noGrp="1"/>
          </p:cNvSpPr>
          <p:nvPr>
            <p:ph type="body" idx="1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ja-JP"/>
              <a:t> ・土浦の現状を知ったうえで戻らないという選択は許容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39:notes"/>
          <p:cNvSpPr txBox="1">
            <a:spLocks noGrp="1"/>
          </p:cNvSpPr>
          <p:nvPr>
            <p:ph type="sldNum" idx="12"/>
          </p:nvPr>
        </p:nvSpPr>
        <p:spPr>
          <a:xfrm>
            <a:off x="3855839" y="9440648"/>
            <a:ext cx="2949787" cy="49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36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7:notes"/>
          <p:cNvSpPr txBox="1">
            <a:spLocks noGrp="1"/>
          </p:cNvSpPr>
          <p:nvPr>
            <p:ph type="body" idx="1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7187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8:notes"/>
          <p:cNvSpPr txBox="1">
            <a:spLocks noGrp="1"/>
          </p:cNvSpPr>
          <p:nvPr>
            <p:ph type="body" idx="1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529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0:notes"/>
          <p:cNvSpPr txBox="1">
            <a:spLocks noGrp="1"/>
          </p:cNvSpPr>
          <p:nvPr>
            <p:ph type="body" idx="1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5714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r>
              <a:rPr kumimoji="1" lang="ja-JP" altLang="en-US" dirty="0" smtClean="0"/>
              <a:t>右</a:t>
            </a:r>
            <a:endParaRPr kumimoji="1" lang="en-US" altLang="ja-JP" dirty="0" smtClean="0"/>
          </a:p>
          <a:p>
            <a:r>
              <a:rPr kumimoji="1" lang="en-US" altLang="ja-JP" dirty="0" smtClean="0"/>
              <a:t>https://img.footballchannel.jp/wordpress/assets/2100/01/20170804_yubari_getty-560x373.jpg</a:t>
            </a:r>
          </a:p>
          <a:p>
            <a:r>
              <a:rPr kumimoji="1" lang="ja-JP" altLang="en-US" dirty="0" smtClean="0"/>
              <a:t>中央</a:t>
            </a:r>
            <a:endParaRPr kumimoji="1" lang="en-US" altLang="ja-JP" dirty="0" smtClean="0"/>
          </a:p>
          <a:p>
            <a:r>
              <a:rPr kumimoji="1" lang="en-US" altLang="ja-JP" dirty="0" smtClean="0"/>
              <a:t>https://manetatsu.com/m2.0/wp-content/uploads/2018/03/pixta_38181795_M.jpg</a:t>
            </a:r>
          </a:p>
          <a:p>
            <a:r>
              <a:rPr kumimoji="1" lang="ja-JP" altLang="en-US" dirty="0" smtClean="0"/>
              <a:t>左</a:t>
            </a:r>
            <a:endParaRPr kumimoji="1" lang="en-US" altLang="ja-JP" dirty="0" smtClean="0"/>
          </a:p>
          <a:p>
            <a:r>
              <a:rPr kumimoji="1" lang="en-US" altLang="ja-JP" dirty="0" smtClean="0"/>
              <a:t>https://img.sirabee.com/wp-content/uploads/2019/05/GettyImages-996335560-600x450.jpg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BA22C-2B7C-41A2-9B20-8CC3533BB98D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06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751" y="2076912"/>
            <a:ext cx="9146751" cy="18288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30269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62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012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060EBA55-6D72-49A9-A0F7-C94348FC13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9424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2798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>
  <p:cSld name="1_タイトルとコンテンツ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7"/>
          <p:cNvSpPr txBox="1">
            <a:spLocks noGrp="1"/>
          </p:cNvSpPr>
          <p:nvPr>
            <p:ph type="title"/>
          </p:nvPr>
        </p:nvSpPr>
        <p:spPr>
          <a:xfrm>
            <a:off x="685019" y="181904"/>
            <a:ext cx="7772400" cy="63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7"/>
          <p:cNvSpPr txBox="1">
            <a:spLocks noGrp="1"/>
          </p:cNvSpPr>
          <p:nvPr>
            <p:ph type="body" idx="1"/>
          </p:nvPr>
        </p:nvSpPr>
        <p:spPr>
          <a:xfrm>
            <a:off x="685019" y="1148798"/>
            <a:ext cx="7772400" cy="509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5" name="Google Shape;25;p67"/>
          <p:cNvSpPr txBox="1">
            <a:spLocks noGrp="1"/>
          </p:cNvSpPr>
          <p:nvPr>
            <p:ph type="dt" idx="10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ja-JP" altLang="en-US" dirty="0"/>
          </a:p>
        </p:txBody>
      </p:sp>
      <p:sp>
        <p:nvSpPr>
          <p:cNvPr id="26" name="Google Shape;26;p67"/>
          <p:cNvSpPr txBox="1">
            <a:spLocks noGrp="1"/>
          </p:cNvSpPr>
          <p:nvPr>
            <p:ph type="ftr" idx="11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ja-JP" altLang="en-US" dirty="0"/>
          </a:p>
        </p:txBody>
      </p:sp>
      <p:sp>
        <p:nvSpPr>
          <p:cNvPr id="27" name="Google Shape;27;p67"/>
          <p:cNvSpPr txBox="1">
            <a:spLocks noGrp="1"/>
          </p:cNvSpPr>
          <p:nvPr>
            <p:ph type="sldNum" idx="12"/>
          </p:nvPr>
        </p:nvSpPr>
        <p:spPr>
          <a:xfrm>
            <a:off x="8457419" y="407315"/>
            <a:ext cx="445169" cy="389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 b="1" i="0" u="none" strike="noStrike" cap="none">
                <a:solidFill>
                  <a:srgbClr val="0D78C9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 b="1" i="0" u="none" strike="noStrike" cap="none">
                <a:solidFill>
                  <a:srgbClr val="0D78C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 b="1" i="0" u="none" strike="noStrike" cap="none">
                <a:solidFill>
                  <a:srgbClr val="0D78C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 b="1" i="0" u="none" strike="noStrike" cap="none">
                <a:solidFill>
                  <a:srgbClr val="0D78C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 b="1" i="0" u="none" strike="noStrike" cap="none">
                <a:solidFill>
                  <a:srgbClr val="0D78C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 b="1" i="0" u="none" strike="noStrike" cap="none">
                <a:solidFill>
                  <a:srgbClr val="0D78C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 b="1" i="0" u="none" strike="noStrike" cap="none">
                <a:solidFill>
                  <a:srgbClr val="0D78C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 b="1" i="0" u="none" strike="noStrike" cap="none">
                <a:solidFill>
                  <a:srgbClr val="0D78C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 b="1" i="0" u="none" strike="noStrike" cap="none">
                <a:solidFill>
                  <a:srgbClr val="0D78C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373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7419" y="407315"/>
            <a:ext cx="445169" cy="389596"/>
          </a:xfrm>
        </p:spPr>
        <p:txBody>
          <a:bodyPr/>
          <a:lstStyle>
            <a:lvl1pPr>
              <a:defRPr sz="18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60EBA55-6D72-49A9-A0F7-C94348FC136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8705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1" spc="0" baseline="0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2325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93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282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9181" y="423970"/>
            <a:ext cx="427902" cy="365125"/>
          </a:xfrm>
        </p:spPr>
        <p:txBody>
          <a:bodyPr/>
          <a:lstStyle/>
          <a:p>
            <a:fld id="{060EBA55-6D72-49A9-A0F7-C94348FC13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2893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70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59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327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-28431"/>
            <a:ext cx="9141714" cy="9668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181904"/>
            <a:ext cx="7772400" cy="63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1148798"/>
            <a:ext cx="7772400" cy="509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pic>
        <p:nvPicPr>
          <p:cNvPr id="1026" name="Picture 2" descr="「つちまる」の画像検索結果">
            <a:extLst>
              <a:ext uri="{FF2B5EF4-FFF2-40B4-BE49-F238E27FC236}">
                <a16:creationId xmlns:a16="http://schemas.microsoft.com/office/drawing/2014/main" id="{A6A91B05-471E-4A8E-A458-EAF71C1987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15" b="90554" l="10000" r="99667">
                        <a14:foregroundMark x1="27000" y1="57655" x2="27000" y2="57655"/>
                        <a14:foregroundMark x1="37167" y1="6840" x2="37167" y2="6840"/>
                        <a14:foregroundMark x1="35833" y1="7818" x2="35833" y2="7818"/>
                        <a14:foregroundMark x1="67000" y1="89577" x2="67000" y2="89577"/>
                        <a14:foregroundMark x1="69833" y1="85016" x2="69833" y2="85016"/>
                        <a14:foregroundMark x1="67500" y1="84691" x2="67500" y2="84691"/>
                        <a14:foregroundMark x1="91833" y1="56026" x2="91833" y2="56026"/>
                        <a14:foregroundMark x1="91833" y1="56026" x2="91833" y2="56026"/>
                        <a14:foregroundMark x1="59833" y1="88274" x2="59833" y2="88274"/>
                        <a14:foregroundMark x1="64000" y1="89902" x2="64000" y2="89902"/>
                        <a14:foregroundMark x1="67333" y1="85016" x2="67333" y2="85016"/>
                        <a14:foregroundMark x1="69333" y1="83713" x2="69333" y2="83713"/>
                        <a14:foregroundMark x1="63500" y1="85016" x2="63500" y2="85016"/>
                        <a14:foregroundMark x1="60000" y1="85993" x2="60000" y2="85993"/>
                        <a14:foregroundMark x1="60000" y1="85993" x2="60000" y2="85993"/>
                        <a14:foregroundMark x1="60000" y1="85993" x2="60000" y2="85993"/>
                        <a14:foregroundMark x1="73333" y1="85668" x2="73333" y2="85668"/>
                        <a14:foregroundMark x1="72000" y1="86645" x2="72000" y2="86645"/>
                        <a14:foregroundMark x1="72000" y1="86645" x2="72000" y2="86645"/>
                        <a14:foregroundMark x1="67167" y1="90554" x2="67167" y2="90554"/>
                        <a14:foregroundMark x1="62667" y1="90228" x2="62667" y2="90228"/>
                        <a14:foregroundMark x1="62667" y1="90228" x2="62667" y2="90228"/>
                        <a14:foregroundMark x1="71333" y1="86319" x2="71333" y2="86319"/>
                        <a14:foregroundMark x1="97167" y1="71987" x2="97167" y2="71987"/>
                        <a14:foregroundMark x1="99667" y1="69381" x2="99667" y2="69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804" y="54433"/>
            <a:ext cx="1565796" cy="80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7419" y="432208"/>
            <a:ext cx="427902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8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60EBA55-6D72-49A9-A0F7-C94348FC136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635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000" b="1" kern="1200" cap="all" baseline="0">
          <a:solidFill>
            <a:schemeClr val="bg1"/>
          </a:solidFill>
          <a:latin typeface="+mn-ea"/>
          <a:ea typeface="+mn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joki.com/rent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sanko-e.co.jp/data/city/tokyo-5" TargetMode="External"/><Relationship Id="rId4" Type="http://schemas.openxmlformats.org/officeDocument/2006/relationships/hyperlink" Target="https://designers-office.jp/column/page/index.php?id=193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2751" y="1581911"/>
            <a:ext cx="9146751" cy="245000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C70D674-21DF-4F17-B022-69FBEEBF2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19" y="2057117"/>
            <a:ext cx="8603674" cy="1739347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つちうら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"</a:t>
            </a:r>
            <a:r>
              <a:rPr kumimoji="1" lang="ja-JP" altLang="en-US" dirty="0" smtClean="0"/>
              <a:t>健康</a:t>
            </a:r>
            <a:r>
              <a:rPr kumimoji="1" lang="en-US" altLang="ja-JP" dirty="0" smtClean="0"/>
              <a:t>"</a:t>
            </a:r>
            <a:br>
              <a:rPr kumimoji="1" lang="en-US" altLang="ja-JP" dirty="0" smtClean="0"/>
            </a:b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プロデュース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D89507E-36F6-498F-84E1-7F0C5CB01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8059" y="4105069"/>
            <a:ext cx="1946710" cy="2401609"/>
          </a:xfrm>
        </p:spPr>
        <p:txBody>
          <a:bodyPr>
            <a:noAutofit/>
          </a:bodyPr>
          <a:lstStyle/>
          <a:p>
            <a:pPr algn="r"/>
            <a:r>
              <a:rPr kumimoji="1" lang="ja-JP" altLang="en-US" sz="1600" b="1" dirty="0" smtClean="0">
                <a:solidFill>
                  <a:schemeClr val="bg1"/>
                </a:solidFill>
              </a:rPr>
              <a:t>班長：武田陸　　　　　</a:t>
            </a:r>
            <a:endParaRPr kumimoji="1" lang="en-US" altLang="ja-JP" sz="1600" b="1" dirty="0" smtClean="0">
              <a:solidFill>
                <a:schemeClr val="bg1"/>
              </a:solidFill>
            </a:endParaRPr>
          </a:p>
          <a:p>
            <a:pPr algn="r"/>
            <a:r>
              <a:rPr lang="ja-JP" altLang="en-US" sz="1600" b="1" dirty="0" smtClean="0">
                <a:solidFill>
                  <a:schemeClr val="bg1"/>
                </a:solidFill>
              </a:rPr>
              <a:t>歌代友哉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pPr algn="r"/>
            <a:r>
              <a:rPr kumimoji="1" lang="ja-JP" altLang="en-US" sz="1600" b="1" dirty="0" smtClean="0">
                <a:solidFill>
                  <a:schemeClr val="bg1"/>
                </a:solidFill>
              </a:rPr>
              <a:t>阿部卓弥</a:t>
            </a:r>
            <a:endParaRPr kumimoji="1" lang="en-US" altLang="ja-JP" sz="1600" b="1" dirty="0" smtClean="0">
              <a:solidFill>
                <a:schemeClr val="bg1"/>
              </a:solidFill>
            </a:endParaRPr>
          </a:p>
          <a:p>
            <a:pPr algn="r"/>
            <a:r>
              <a:rPr lang="ja-JP" altLang="en-US" sz="1600" b="1" dirty="0" smtClean="0">
                <a:solidFill>
                  <a:schemeClr val="bg1"/>
                </a:solidFill>
              </a:rPr>
              <a:t>板橋昂汰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pPr algn="r"/>
            <a:r>
              <a:rPr lang="ja-JP" altLang="en-US" sz="1600" b="1" dirty="0" smtClean="0">
                <a:solidFill>
                  <a:schemeClr val="bg1"/>
                </a:solidFill>
              </a:rPr>
              <a:t>一井直人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pPr algn="r"/>
            <a:r>
              <a:rPr kumimoji="1" lang="ja-JP" altLang="en-US" sz="1600" b="1" dirty="0" smtClean="0">
                <a:solidFill>
                  <a:schemeClr val="bg1"/>
                </a:solidFill>
              </a:rPr>
              <a:t>川辺怜</a:t>
            </a:r>
            <a:endParaRPr kumimoji="1" lang="en-US" altLang="ja-JP" sz="1600" b="1" dirty="0" smtClean="0">
              <a:solidFill>
                <a:schemeClr val="bg1"/>
              </a:solidFill>
            </a:endParaRPr>
          </a:p>
          <a:p>
            <a:pPr algn="r"/>
            <a:r>
              <a:rPr lang="en-US" altLang="ja-JP" sz="1600" b="1" dirty="0" smtClean="0">
                <a:solidFill>
                  <a:schemeClr val="bg1"/>
                </a:solidFill>
              </a:rPr>
              <a:t>TA</a:t>
            </a:r>
            <a:r>
              <a:rPr lang="ja-JP" altLang="en-US" sz="1600" b="1" dirty="0" smtClean="0">
                <a:solidFill>
                  <a:schemeClr val="bg1"/>
                </a:solidFill>
              </a:rPr>
              <a:t>：蓮沼舜矢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4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楕円 19"/>
          <p:cNvSpPr/>
          <p:nvPr/>
        </p:nvSpPr>
        <p:spPr>
          <a:xfrm>
            <a:off x="515681" y="1800426"/>
            <a:ext cx="2144889" cy="6900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選ばれ</a:t>
            </a:r>
            <a:r>
              <a:rPr lang="ja-JP" altLang="en-US" dirty="0"/>
              <a:t>続</a:t>
            </a:r>
            <a:r>
              <a:rPr lang="ja-JP" altLang="en-US" dirty="0" smtClean="0"/>
              <a:t>ける土浦は </a:t>
            </a:r>
            <a:r>
              <a:rPr lang="en-US" altLang="ja-JP" dirty="0" smtClean="0"/>
              <a:t>. . 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292404" y="2682749"/>
            <a:ext cx="2591447" cy="3007342"/>
            <a:chOff x="337559" y="2310215"/>
            <a:chExt cx="2591447" cy="300734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6" y="2310215"/>
              <a:ext cx="2408137" cy="16074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正方形/長方形 7"/>
            <p:cNvSpPr/>
            <p:nvPr/>
          </p:nvSpPr>
          <p:spPr>
            <a:xfrm>
              <a:off x="337560" y="4207442"/>
              <a:ext cx="2591446" cy="111011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37559" y="4295158"/>
              <a:ext cx="25914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/>
                <a:t>ずっと住み続けたい </a:t>
              </a:r>
              <a:r>
                <a:rPr kumimoji="1" lang="ja-JP" altLang="en-US" sz="2000" dirty="0" smtClean="0"/>
                <a:t>　　</a:t>
              </a:r>
              <a:r>
                <a:rPr kumimoji="1" lang="en-US" altLang="ja-JP" sz="2000" dirty="0" smtClean="0"/>
                <a:t>or</a:t>
              </a:r>
              <a:r>
                <a:rPr kumimoji="1" lang="ja-JP" altLang="en-US" sz="2000" dirty="0"/>
                <a:t> </a:t>
              </a:r>
              <a:r>
                <a:rPr kumimoji="1" lang="ja-JP" altLang="en-US" sz="2000" b="1" dirty="0" smtClean="0"/>
                <a:t>将来</a:t>
              </a:r>
              <a:r>
                <a:rPr kumimoji="1" lang="ja-JP" altLang="en-US" sz="2000" b="1" dirty="0"/>
                <a:t>戻</a:t>
              </a:r>
              <a:r>
                <a:rPr kumimoji="1" lang="ja-JP" altLang="en-US" sz="2000" b="1" dirty="0" smtClean="0"/>
                <a:t>ってきたい</a:t>
              </a:r>
              <a:endParaRPr kumimoji="1" lang="en-US" altLang="ja-JP" sz="2000" b="1" dirty="0"/>
            </a:p>
            <a:p>
              <a:pPr algn="ctr"/>
              <a:r>
                <a:rPr kumimoji="1" lang="ja-JP" altLang="en-US" sz="2000" dirty="0" smtClean="0"/>
                <a:t>土浦</a:t>
              </a:r>
              <a:endParaRPr kumimoji="1" lang="en-US" altLang="ja-JP" sz="2000" dirty="0" smtClean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293221" y="2621233"/>
            <a:ext cx="2607501" cy="3055914"/>
            <a:chOff x="3338376" y="2248699"/>
            <a:chExt cx="2607501" cy="3055914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376" y="2248699"/>
              <a:ext cx="2465686" cy="17304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正方形/長方形 9"/>
            <p:cNvSpPr/>
            <p:nvPr/>
          </p:nvSpPr>
          <p:spPr>
            <a:xfrm>
              <a:off x="3356965" y="4207443"/>
              <a:ext cx="2588912" cy="10971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390237" y="4455784"/>
              <a:ext cx="2522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/>
                <a:t>子育てしやすい</a:t>
              </a:r>
              <a:endParaRPr kumimoji="1" lang="en-US" altLang="ja-JP" sz="2000" b="1" dirty="0" smtClean="0"/>
            </a:p>
            <a:p>
              <a:pPr algn="ctr"/>
              <a:r>
                <a:rPr kumimoji="1" lang="ja-JP" altLang="en-US" sz="2000" dirty="0" smtClean="0"/>
                <a:t>土浦</a:t>
              </a:r>
              <a:endParaRPr kumimoji="1" lang="ja-JP" altLang="en-US" sz="2000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6328682" y="2667674"/>
            <a:ext cx="2588911" cy="3022419"/>
            <a:chOff x="6373837" y="2295140"/>
            <a:chExt cx="2588911" cy="3022419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837" y="2295140"/>
              <a:ext cx="2576485" cy="1648292"/>
            </a:xfrm>
            <a:prstGeom prst="ellips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softEdge rad="112500"/>
            </a:effectLst>
          </p:spPr>
        </p:pic>
        <p:sp>
          <p:nvSpPr>
            <p:cNvPr id="11" name="正方形/長方形 10"/>
            <p:cNvSpPr/>
            <p:nvPr/>
          </p:nvSpPr>
          <p:spPr>
            <a:xfrm>
              <a:off x="6373838" y="4220388"/>
              <a:ext cx="2588910" cy="10971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373837" y="4301896"/>
              <a:ext cx="2588911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/>
                <a:t>老後に安心して</a:t>
              </a:r>
              <a:endParaRPr kumimoji="1" lang="en-US" altLang="ja-JP" sz="2000" b="1" dirty="0"/>
            </a:p>
            <a:p>
              <a:pPr algn="ctr"/>
              <a:r>
                <a:rPr kumimoji="1" lang="ja-JP" altLang="en-US" sz="2000" b="1" dirty="0" smtClean="0"/>
                <a:t>過ごせる</a:t>
              </a:r>
              <a:endParaRPr kumimoji="1" lang="en-US" altLang="ja-JP" sz="2000" b="1" dirty="0" smtClean="0"/>
            </a:p>
            <a:p>
              <a:pPr algn="ctr"/>
              <a:r>
                <a:rPr kumimoji="1" lang="ja-JP" altLang="en-US" sz="2000" dirty="0" smtClean="0"/>
                <a:t>土浦</a:t>
              </a:r>
              <a:endParaRPr kumimoji="1" lang="ja-JP" altLang="en-US" sz="2000" dirty="0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158044" y="6181367"/>
            <a:ext cx="663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 smtClean="0"/>
              <a:t>画像出典</a:t>
            </a:r>
            <a:r>
              <a:rPr kumimoji="1" lang="en-US" altLang="ja-JP" sz="1000" dirty="0" smtClean="0"/>
              <a:t>(</a:t>
            </a:r>
            <a:r>
              <a:rPr kumimoji="1" lang="ja-JP" altLang="en-US" sz="1000" dirty="0" smtClean="0"/>
              <a:t>左から</a:t>
            </a:r>
            <a:r>
              <a:rPr kumimoji="1" lang="en-US" altLang="ja-JP" sz="1000" dirty="0" smtClean="0"/>
              <a:t>)</a:t>
            </a:r>
          </a:p>
          <a:p>
            <a:r>
              <a:rPr kumimoji="1" lang="en-US" altLang="ja-JP" sz="1000" dirty="0" smtClean="0"/>
              <a:t>https</a:t>
            </a:r>
            <a:r>
              <a:rPr kumimoji="1" lang="en-US" altLang="ja-JP" sz="1000" dirty="0"/>
              <a:t>://hugkum.sho.jp/wp-content/uploads/2019/03/af9970111079x.jpg</a:t>
            </a:r>
          </a:p>
          <a:p>
            <a:r>
              <a:rPr kumimoji="1" lang="en-US" altLang="ja-JP" sz="1000" dirty="0"/>
              <a:t>https://biz-journal.jp/images/post_23244_1.jpg</a:t>
            </a:r>
          </a:p>
          <a:p>
            <a:r>
              <a:rPr kumimoji="1" lang="en-US" altLang="ja-JP" sz="1000" dirty="0"/>
              <a:t>https://irorio.jp/wp-content/images/uploads//2014/07/1bc8627da02e9af0199b040430165167-640x320.jpg</a:t>
            </a:r>
            <a:endParaRPr kumimoji="1" lang="ja-JP" altLang="en-US" sz="1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30987" y="191460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chemeClr val="bg1"/>
                </a:solidFill>
              </a:rPr>
              <a:t>子ども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楕円 20"/>
          <p:cNvSpPr/>
          <p:nvPr/>
        </p:nvSpPr>
        <p:spPr>
          <a:xfrm>
            <a:off x="3454400" y="1850277"/>
            <a:ext cx="2144889" cy="69003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71554" y="1958496"/>
            <a:ext cx="182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chemeClr val="bg1"/>
                </a:solidFill>
              </a:rPr>
              <a:t>子育て世代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楕円 22"/>
          <p:cNvSpPr/>
          <p:nvPr/>
        </p:nvSpPr>
        <p:spPr>
          <a:xfrm>
            <a:off x="6512122" y="1784161"/>
            <a:ext cx="2144889" cy="6900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854924" y="1898344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chemeClr val="bg1"/>
                </a:solidFill>
              </a:rPr>
              <a:t>高齢者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2566519" y="1728120"/>
            <a:ext cx="3977368" cy="3933502"/>
            <a:chOff x="290353" y="1886500"/>
            <a:chExt cx="3977368" cy="3933502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380740" y="1989924"/>
              <a:ext cx="3886981" cy="3717007"/>
              <a:chOff x="1650316" y="1286933"/>
              <a:chExt cx="5843367" cy="5492421"/>
            </a:xfrm>
          </p:grpSpPr>
          <p:sp>
            <p:nvSpPr>
              <p:cNvPr id="8" name="フローチャート: 結合子 7"/>
              <p:cNvSpPr/>
              <p:nvPr/>
            </p:nvSpPr>
            <p:spPr>
              <a:xfrm>
                <a:off x="2796431" y="1286933"/>
                <a:ext cx="3551137" cy="3551137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フローチャート: 結合子 8"/>
              <p:cNvSpPr/>
              <p:nvPr/>
            </p:nvSpPr>
            <p:spPr>
              <a:xfrm>
                <a:off x="3942546" y="3228217"/>
                <a:ext cx="3551137" cy="3551137"/>
              </a:xfrm>
              <a:prstGeom prst="flowChartConnector">
                <a:avLst/>
              </a:prstGeom>
              <a:noFill/>
              <a:ln w="571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フローチャート: 結合子 9"/>
              <p:cNvSpPr/>
              <p:nvPr/>
            </p:nvSpPr>
            <p:spPr>
              <a:xfrm>
                <a:off x="1650316" y="3228217"/>
                <a:ext cx="3551137" cy="3551137"/>
              </a:xfrm>
              <a:prstGeom prst="flowChartConnector">
                <a:avLst/>
              </a:prstGeom>
              <a:noFill/>
              <a:ln w="571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>
              <a:off x="1587611" y="1886500"/>
              <a:ext cx="1473237" cy="475472"/>
              <a:chOff x="1701712" y="1492825"/>
              <a:chExt cx="1473237" cy="475472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1701712" y="1492825"/>
                <a:ext cx="1473237" cy="41211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1818075" y="1506632"/>
                <a:ext cx="1210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b="1" dirty="0" smtClean="0"/>
                  <a:t>子ども</a:t>
                </a:r>
                <a:endParaRPr kumimoji="1" lang="en-US" altLang="ja-JP" sz="2400" b="1" dirty="0"/>
              </a:p>
            </p:txBody>
          </p:sp>
        </p:grpSp>
        <p:grpSp>
          <p:nvGrpSpPr>
            <p:cNvPr id="20" name="グループ化 19"/>
            <p:cNvGrpSpPr/>
            <p:nvPr/>
          </p:nvGrpSpPr>
          <p:grpSpPr>
            <a:xfrm>
              <a:off x="290353" y="5324343"/>
              <a:ext cx="1786617" cy="463727"/>
              <a:chOff x="323271" y="5433271"/>
              <a:chExt cx="1786617" cy="312675"/>
            </a:xfrm>
          </p:grpSpPr>
          <p:sp>
            <p:nvSpPr>
              <p:cNvPr id="17" name="正方形/長方形 16"/>
              <p:cNvSpPr/>
              <p:nvPr/>
            </p:nvSpPr>
            <p:spPr>
              <a:xfrm>
                <a:off x="410358" y="5433271"/>
                <a:ext cx="1601808" cy="2697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323271" y="5434661"/>
                <a:ext cx="1786617" cy="311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b="1" dirty="0" smtClean="0"/>
                  <a:t>子育て世代</a:t>
                </a:r>
                <a:endParaRPr kumimoji="1" lang="en-US" altLang="ja-JP" sz="2400" b="1" dirty="0" smtClean="0"/>
              </a:p>
            </p:txBody>
          </p:sp>
        </p:grpSp>
        <p:grpSp>
          <p:nvGrpSpPr>
            <p:cNvPr id="23" name="グループ化 22"/>
            <p:cNvGrpSpPr/>
            <p:nvPr/>
          </p:nvGrpSpPr>
          <p:grpSpPr>
            <a:xfrm>
              <a:off x="2654681" y="5358337"/>
              <a:ext cx="1232129" cy="461665"/>
              <a:chOff x="3032595" y="5341444"/>
              <a:chExt cx="1260777" cy="447969"/>
            </a:xfrm>
          </p:grpSpPr>
          <p:sp>
            <p:nvSpPr>
              <p:cNvPr id="21" name="正方形/長方形 20"/>
              <p:cNvSpPr/>
              <p:nvPr/>
            </p:nvSpPr>
            <p:spPr>
              <a:xfrm>
                <a:off x="3078028" y="5348553"/>
                <a:ext cx="1169911" cy="371237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3032595" y="5341444"/>
                <a:ext cx="1260777" cy="4479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b="1" dirty="0" smtClean="0"/>
                  <a:t>高齢者</a:t>
                </a:r>
                <a:endParaRPr kumimoji="1" lang="ja-JP" altLang="en-US" sz="2400" b="1" dirty="0"/>
              </a:p>
            </p:txBody>
          </p:sp>
        </p:grpSp>
      </p:grpSp>
      <p:cxnSp>
        <p:nvCxnSpPr>
          <p:cNvPr id="28" name="直線コネクタ 27"/>
          <p:cNvCxnSpPr>
            <a:endCxn id="35" idx="5"/>
          </p:cNvCxnSpPr>
          <p:nvPr/>
        </p:nvCxnSpPr>
        <p:spPr>
          <a:xfrm flipH="1" flipV="1">
            <a:off x="2318336" y="2289167"/>
            <a:ext cx="1463442" cy="125043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/>
          <p:cNvSpPr/>
          <p:nvPr/>
        </p:nvSpPr>
        <p:spPr>
          <a:xfrm>
            <a:off x="783264" y="1469740"/>
            <a:ext cx="1798449" cy="96001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42615" y="1624497"/>
            <a:ext cx="165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働く環境の充実</a:t>
            </a:r>
            <a:endParaRPr kumimoji="1" lang="en-US" altLang="ja-JP" sz="2000" dirty="0" smtClean="0"/>
          </a:p>
        </p:txBody>
      </p:sp>
      <p:cxnSp>
        <p:nvCxnSpPr>
          <p:cNvPr id="37" name="直線コネクタ 36"/>
          <p:cNvCxnSpPr>
            <a:endCxn id="44" idx="6"/>
          </p:cNvCxnSpPr>
          <p:nvPr/>
        </p:nvCxnSpPr>
        <p:spPr>
          <a:xfrm flipH="1">
            <a:off x="2303630" y="4570411"/>
            <a:ext cx="904543" cy="35185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楕円 43"/>
          <p:cNvSpPr/>
          <p:nvPr/>
        </p:nvSpPr>
        <p:spPr>
          <a:xfrm>
            <a:off x="99457" y="4434834"/>
            <a:ext cx="2204173" cy="97486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59651" y="4610056"/>
            <a:ext cx="1985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子育てしやすい環境の創出</a:t>
            </a:r>
            <a:endParaRPr kumimoji="1" lang="ja-JP" altLang="en-US" sz="2000" dirty="0"/>
          </a:p>
        </p:txBody>
      </p:sp>
      <p:cxnSp>
        <p:nvCxnSpPr>
          <p:cNvPr id="68" name="直線コネクタ 67"/>
          <p:cNvCxnSpPr>
            <a:endCxn id="74" idx="6"/>
          </p:cNvCxnSpPr>
          <p:nvPr/>
        </p:nvCxnSpPr>
        <p:spPr>
          <a:xfrm flipH="1" flipV="1">
            <a:off x="2459703" y="3539597"/>
            <a:ext cx="1938560" cy="48743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楕円 73"/>
          <p:cNvSpPr/>
          <p:nvPr/>
        </p:nvSpPr>
        <p:spPr>
          <a:xfrm>
            <a:off x="255530" y="3052164"/>
            <a:ext cx="2204173" cy="97486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473415" y="3185650"/>
            <a:ext cx="1774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日常生活の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利便性向上</a:t>
            </a:r>
            <a:endParaRPr kumimoji="1" lang="en-US" altLang="ja-JP" sz="2000" dirty="0" smtClean="0"/>
          </a:p>
        </p:txBody>
      </p:sp>
      <p:cxnSp>
        <p:nvCxnSpPr>
          <p:cNvPr id="91" name="直線コネクタ 90"/>
          <p:cNvCxnSpPr>
            <a:endCxn id="92" idx="2"/>
          </p:cNvCxnSpPr>
          <p:nvPr/>
        </p:nvCxnSpPr>
        <p:spPr>
          <a:xfrm flipV="1">
            <a:off x="4706247" y="3384919"/>
            <a:ext cx="1909873" cy="40804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楕円 91"/>
          <p:cNvSpPr/>
          <p:nvPr/>
        </p:nvSpPr>
        <p:spPr>
          <a:xfrm>
            <a:off x="6616120" y="2897486"/>
            <a:ext cx="2346628" cy="97486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6718137" y="3100239"/>
            <a:ext cx="2221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地域コミュニティ創出</a:t>
            </a:r>
            <a:endParaRPr kumimoji="1" lang="ja-JP" altLang="en-US" sz="2000" dirty="0"/>
          </a:p>
        </p:txBody>
      </p:sp>
      <p:cxnSp>
        <p:nvCxnSpPr>
          <p:cNvPr id="97" name="直線コネクタ 96"/>
          <p:cNvCxnSpPr>
            <a:endCxn id="98" idx="2"/>
          </p:cNvCxnSpPr>
          <p:nvPr/>
        </p:nvCxnSpPr>
        <p:spPr>
          <a:xfrm>
            <a:off x="5910778" y="4689581"/>
            <a:ext cx="1037047" cy="32134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楕円 97"/>
          <p:cNvSpPr/>
          <p:nvPr/>
        </p:nvSpPr>
        <p:spPr>
          <a:xfrm>
            <a:off x="6947825" y="4570411"/>
            <a:ext cx="1991970" cy="88102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7076462" y="4658132"/>
            <a:ext cx="1730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生きがい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感じる場創出</a:t>
            </a:r>
            <a:endParaRPr kumimoji="1" lang="en-US" altLang="ja-JP" sz="2000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選んでもらうためには </a:t>
            </a:r>
            <a:r>
              <a:rPr kumimoji="1" lang="en-US" altLang="ja-JP" dirty="0" smtClean="0"/>
              <a:t>. . 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407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"</a:t>
            </a:r>
            <a:r>
              <a:rPr kumimoji="1" lang="ja-JP" altLang="en-US" dirty="0" smtClean="0"/>
              <a:t>治療</a:t>
            </a:r>
            <a:r>
              <a:rPr kumimoji="1" lang="en-US" altLang="ja-JP" dirty="0" smtClean="0"/>
              <a:t>"</a:t>
            </a:r>
            <a:r>
              <a:rPr kumimoji="1" lang="ja-JP" altLang="en-US" dirty="0" smtClean="0"/>
              <a:t>の方針まとめ</a:t>
            </a:r>
            <a:endParaRPr kumimoji="1" lang="ja-JP" altLang="en-US" dirty="0"/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BC208463-9560-42C5-A497-FD4388F04033}"/>
              </a:ext>
            </a:extLst>
          </p:cNvPr>
          <p:cNvSpPr txBox="1">
            <a:spLocks/>
          </p:cNvSpPr>
          <p:nvPr/>
        </p:nvSpPr>
        <p:spPr>
          <a:xfrm>
            <a:off x="8540495" y="8812802"/>
            <a:ext cx="445169" cy="3895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0EBA55-6D72-49A9-A0F7-C94348FC1369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262564" y="1087358"/>
            <a:ext cx="8580671" cy="530989"/>
            <a:chOff x="267850" y="1442148"/>
            <a:chExt cx="7975356" cy="785191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67850" y="1442148"/>
              <a:ext cx="7975356" cy="785191"/>
              <a:chOff x="764807" y="1709533"/>
              <a:chExt cx="7975356" cy="785191"/>
            </a:xfrm>
          </p:grpSpPr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64807" y="1730072"/>
                <a:ext cx="392653" cy="764652"/>
                <a:chOff x="715112" y="1730072"/>
                <a:chExt cx="392653" cy="764652"/>
              </a:xfrm>
            </p:grpSpPr>
            <p:sp>
              <p:nvSpPr>
                <p:cNvPr id="9" name="二等辺三角形 8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49725" y="1936683"/>
                  <a:ext cx="764652" cy="351429"/>
                </a:xfrm>
                <a:prstGeom prst="triangl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15112" y="1861709"/>
                  <a:ext cx="36774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1</a:t>
                  </a:r>
                  <a:endParaRPr kumimoji="1" lang="ja-JP" altLang="en-US" sz="2000" b="1" dirty="0"/>
                </a:p>
              </p:txBody>
            </p:sp>
          </p:grpSp>
        </p:grp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602668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2400" b="1" dirty="0"/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6C3815A-BF67-4395-8098-21BE8EE88418}"/>
              </a:ext>
            </a:extLst>
          </p:cNvPr>
          <p:cNvSpPr/>
          <p:nvPr/>
        </p:nvSpPr>
        <p:spPr>
          <a:xfrm>
            <a:off x="304557" y="1626885"/>
            <a:ext cx="8538678" cy="5755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E9EC4DA-F5EE-44D7-9B9C-46F35990A0E1}"/>
              </a:ext>
            </a:extLst>
          </p:cNvPr>
          <p:cNvSpPr txBox="1"/>
          <p:nvPr/>
        </p:nvSpPr>
        <p:spPr>
          <a:xfrm>
            <a:off x="981177" y="1135318"/>
            <a:ext cx="769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応急処置</a:t>
            </a:r>
            <a:endParaRPr kumimoji="1" lang="ja-JP" altLang="en-US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6047" y="1745406"/>
            <a:ext cx="7631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・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公共施設の機能集約</a:t>
            </a:r>
            <a:endParaRPr kumimoji="1" lang="ja-JP" altLang="en-US" sz="2000" dirty="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262564" y="2345682"/>
            <a:ext cx="8580671" cy="530989"/>
            <a:chOff x="267850" y="1442148"/>
            <a:chExt cx="7975356" cy="785191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67850" y="1442148"/>
              <a:ext cx="7975356" cy="785191"/>
              <a:chOff x="764807" y="1709533"/>
              <a:chExt cx="7975356" cy="785191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64807" y="1730072"/>
                <a:ext cx="392653" cy="764652"/>
                <a:chOff x="715112" y="1730072"/>
                <a:chExt cx="392653" cy="764652"/>
              </a:xfrm>
            </p:grpSpPr>
            <p:sp>
              <p:nvSpPr>
                <p:cNvPr id="39" name="二等辺三角形 38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49725" y="1936683"/>
                  <a:ext cx="764652" cy="351429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15112" y="1861709"/>
                  <a:ext cx="367749" cy="5916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2</a:t>
                  </a:r>
                  <a:endParaRPr kumimoji="1" lang="ja-JP" altLang="en-US" sz="2000" b="1" dirty="0"/>
                </a:p>
              </p:txBody>
            </p:sp>
          </p:grpSp>
        </p:grp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602668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2400" b="1" dirty="0"/>
            </a:p>
          </p:txBody>
        </p:sp>
      </p:grp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26C3815A-BF67-4395-8098-21BE8EE88418}"/>
              </a:ext>
            </a:extLst>
          </p:cNvPr>
          <p:cNvSpPr/>
          <p:nvPr/>
        </p:nvSpPr>
        <p:spPr>
          <a:xfrm>
            <a:off x="304557" y="2898856"/>
            <a:ext cx="8538678" cy="3838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E9EC4DA-F5EE-44D7-9B9C-46F35990A0E1}"/>
              </a:ext>
            </a:extLst>
          </p:cNvPr>
          <p:cNvSpPr txBox="1"/>
          <p:nvPr/>
        </p:nvSpPr>
        <p:spPr>
          <a:xfrm>
            <a:off x="981177" y="2393642"/>
            <a:ext cx="769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予防</a:t>
            </a:r>
            <a:endParaRPr kumimoji="1" lang="ja-JP" altLang="en-US" sz="24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2" y="3277092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・ 子育てしやすい環境の創出</a:t>
            </a:r>
            <a:endParaRPr kumimoji="1" lang="ja-JP" altLang="en-US" sz="20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600189F-B79D-4316-8E8A-452B2FB3C2D7}"/>
              </a:ext>
            </a:extLst>
          </p:cNvPr>
          <p:cNvSpPr txBox="1"/>
          <p:nvPr/>
        </p:nvSpPr>
        <p:spPr>
          <a:xfrm>
            <a:off x="829232" y="2902338"/>
            <a:ext cx="757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今住んでいる人に土浦が選ばれ続けるようにする</a:t>
            </a:r>
            <a:endParaRPr kumimoji="1" lang="en-US" altLang="ja-JP" sz="2000" b="1" dirty="0"/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7526F0D2-0F16-43C4-8C28-E21BD7A4F6A5}"/>
              </a:ext>
            </a:extLst>
          </p:cNvPr>
          <p:cNvSpPr/>
          <p:nvPr/>
        </p:nvSpPr>
        <p:spPr>
          <a:xfrm rot="5400000">
            <a:off x="620280" y="3014550"/>
            <a:ext cx="200282" cy="152692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2" y="3674516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・ 働く環境の充実</a:t>
            </a:r>
            <a:endParaRPr kumimoji="1" lang="ja-JP" altLang="en-US" sz="2000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1" y="4081888"/>
            <a:ext cx="7606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・ 地域コニュニティの創出</a:t>
            </a:r>
            <a:endParaRPr kumimoji="1" lang="ja-JP" altLang="en-US" sz="20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0" y="4469746"/>
            <a:ext cx="7615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・ 高齢者が生きがい</a:t>
            </a:r>
            <a:r>
              <a:rPr kumimoji="1" lang="ja-JP" altLang="en-US" sz="2000" dirty="0"/>
              <a:t>を</a:t>
            </a:r>
            <a:r>
              <a:rPr kumimoji="1" lang="ja-JP" altLang="en-US" sz="2000" dirty="0" smtClean="0"/>
              <a:t>感じられる場を創出</a:t>
            </a:r>
            <a:endParaRPr kumimoji="1" lang="ja-JP" altLang="en-US" sz="20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09" y="4840275"/>
            <a:ext cx="7620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・ 日常生活の利便性向上</a:t>
            </a:r>
            <a:endParaRPr kumimoji="1" lang="ja-JP" altLang="en-US" sz="20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6047" y="5754976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・ 地区の拠点を作る</a:t>
            </a:r>
            <a:endParaRPr kumimoji="1" lang="ja-JP" altLang="en-US" sz="2000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600189F-B79D-4316-8E8A-452B2FB3C2D7}"/>
              </a:ext>
            </a:extLst>
          </p:cNvPr>
          <p:cNvSpPr txBox="1"/>
          <p:nvPr/>
        </p:nvSpPr>
        <p:spPr>
          <a:xfrm>
            <a:off x="825467" y="5380222"/>
            <a:ext cx="757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地区</a:t>
            </a:r>
            <a:r>
              <a:rPr kumimoji="1" lang="ja-JP" altLang="en-US" sz="2000" b="1" dirty="0" smtClean="0"/>
              <a:t>ごとに生活の拠点を置く</a:t>
            </a:r>
            <a:endParaRPr kumimoji="1" lang="en-US" altLang="ja-JP" sz="2000" b="1" dirty="0"/>
          </a:p>
        </p:txBody>
      </p:sp>
      <p:sp>
        <p:nvSpPr>
          <p:cNvPr id="61" name="二等辺三角形 60">
            <a:extLst>
              <a:ext uri="{FF2B5EF4-FFF2-40B4-BE49-F238E27FC236}">
                <a16:creationId xmlns:a16="http://schemas.microsoft.com/office/drawing/2014/main" id="{7526F0D2-0F16-43C4-8C28-E21BD7A4F6A5}"/>
              </a:ext>
            </a:extLst>
          </p:cNvPr>
          <p:cNvSpPr/>
          <p:nvPr/>
        </p:nvSpPr>
        <p:spPr>
          <a:xfrm rot="5400000">
            <a:off x="616515" y="5492434"/>
            <a:ext cx="200282" cy="152692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6047" y="6152400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・ 地区内・地区間の交通システムの整備</a:t>
            </a:r>
            <a:endParaRPr kumimoji="1" lang="en-US" altLang="ja-JP" sz="2000" dirty="0" smtClean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>
          <a:xfrm>
            <a:off x="8449181" y="414345"/>
            <a:ext cx="427902" cy="365125"/>
          </a:xfrm>
        </p:spPr>
        <p:txBody>
          <a:bodyPr/>
          <a:lstStyle/>
          <a:p>
            <a:fld id="{060EBA55-6D72-49A9-A0F7-C94348FC1369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770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全体構想</a:t>
            </a:r>
            <a:endParaRPr kumimoji="1" lang="ja-JP" altLang="en-US" dirty="0"/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BC208463-9560-42C5-A497-FD4388F04033}"/>
              </a:ext>
            </a:extLst>
          </p:cNvPr>
          <p:cNvSpPr txBox="1">
            <a:spLocks/>
          </p:cNvSpPr>
          <p:nvPr/>
        </p:nvSpPr>
        <p:spPr>
          <a:xfrm>
            <a:off x="8400104" y="422554"/>
            <a:ext cx="539359" cy="3895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0EBA55-6D72-49A9-A0F7-C94348FC1369}" type="slidenum">
              <a:rPr kumimoji="1" lang="ja-JP" altLang="en-US" b="1" smtClean="0">
                <a:solidFill>
                  <a:schemeClr val="bg2">
                    <a:lumMod val="50000"/>
                  </a:schemeClr>
                </a:solidFill>
              </a:rPr>
              <a:pPr/>
              <a:t>13</a:t>
            </a:fld>
            <a:endParaRPr kumimoji="1" lang="ja-JP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262564" y="1087358"/>
            <a:ext cx="8580671" cy="530989"/>
            <a:chOff x="267850" y="1442148"/>
            <a:chExt cx="7975356" cy="785191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67850" y="1442148"/>
              <a:ext cx="7975356" cy="785191"/>
              <a:chOff x="764807" y="1709533"/>
              <a:chExt cx="7975356" cy="785191"/>
            </a:xfrm>
          </p:grpSpPr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64807" y="1730072"/>
                <a:ext cx="392653" cy="764652"/>
                <a:chOff x="715112" y="1730072"/>
                <a:chExt cx="392653" cy="764652"/>
              </a:xfrm>
            </p:grpSpPr>
            <p:sp>
              <p:nvSpPr>
                <p:cNvPr id="9" name="二等辺三角形 8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49725" y="1936683"/>
                  <a:ext cx="764652" cy="351429"/>
                </a:xfrm>
                <a:prstGeom prst="triangl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15112" y="1861709"/>
                  <a:ext cx="36774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1</a:t>
                  </a:r>
                  <a:endParaRPr kumimoji="1" lang="ja-JP" altLang="en-US" sz="2000" b="1" dirty="0"/>
                </a:p>
              </p:txBody>
            </p:sp>
          </p:grpSp>
        </p:grp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602668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2400" b="1" dirty="0"/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6C3815A-BF67-4395-8098-21BE8EE88418}"/>
              </a:ext>
            </a:extLst>
          </p:cNvPr>
          <p:cNvSpPr/>
          <p:nvPr/>
        </p:nvSpPr>
        <p:spPr>
          <a:xfrm>
            <a:off x="304557" y="1626885"/>
            <a:ext cx="8538678" cy="5755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E9EC4DA-F5EE-44D7-9B9C-46F35990A0E1}"/>
              </a:ext>
            </a:extLst>
          </p:cNvPr>
          <p:cNvSpPr txBox="1"/>
          <p:nvPr/>
        </p:nvSpPr>
        <p:spPr>
          <a:xfrm>
            <a:off x="981177" y="1135318"/>
            <a:ext cx="769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応急処置</a:t>
            </a:r>
            <a:endParaRPr kumimoji="1" lang="ja-JP" altLang="en-US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6047" y="1745406"/>
            <a:ext cx="7631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・</a:t>
            </a:r>
            <a:r>
              <a:rPr kumimoji="1" lang="en-US" altLang="ja-JP" sz="2000" b="1" dirty="0" smtClean="0"/>
              <a:t> </a:t>
            </a:r>
            <a:r>
              <a:rPr kumimoji="1" lang="ja-JP" altLang="en-US" sz="2000" b="1" dirty="0" smtClean="0"/>
              <a:t>公共施設の機能集約</a:t>
            </a:r>
            <a:endParaRPr kumimoji="1" lang="ja-JP" altLang="en-US" sz="2000" b="1" dirty="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262564" y="2345682"/>
            <a:ext cx="8580671" cy="530989"/>
            <a:chOff x="267850" y="1442148"/>
            <a:chExt cx="7975356" cy="785191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67850" y="1442148"/>
              <a:ext cx="7975356" cy="785191"/>
              <a:chOff x="764807" y="1709533"/>
              <a:chExt cx="7975356" cy="785191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64807" y="1730072"/>
                <a:ext cx="392653" cy="764652"/>
                <a:chOff x="715112" y="1730072"/>
                <a:chExt cx="392653" cy="764652"/>
              </a:xfrm>
            </p:grpSpPr>
            <p:sp>
              <p:nvSpPr>
                <p:cNvPr id="39" name="二等辺三角形 38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49725" y="1936683"/>
                  <a:ext cx="764652" cy="351429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15112" y="1861709"/>
                  <a:ext cx="367749" cy="5916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2</a:t>
                  </a:r>
                  <a:endParaRPr kumimoji="1" lang="ja-JP" altLang="en-US" sz="2000" b="1" dirty="0"/>
                </a:p>
              </p:txBody>
            </p:sp>
          </p:grpSp>
        </p:grp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602668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2400" b="1" dirty="0"/>
            </a:p>
          </p:txBody>
        </p:sp>
      </p:grp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26C3815A-BF67-4395-8098-21BE8EE88418}"/>
              </a:ext>
            </a:extLst>
          </p:cNvPr>
          <p:cNvSpPr/>
          <p:nvPr/>
        </p:nvSpPr>
        <p:spPr>
          <a:xfrm>
            <a:off x="304557" y="2876064"/>
            <a:ext cx="8538678" cy="3838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E9EC4DA-F5EE-44D7-9B9C-46F35990A0E1}"/>
              </a:ext>
            </a:extLst>
          </p:cNvPr>
          <p:cNvSpPr txBox="1"/>
          <p:nvPr/>
        </p:nvSpPr>
        <p:spPr>
          <a:xfrm>
            <a:off x="981177" y="2393642"/>
            <a:ext cx="769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予防</a:t>
            </a:r>
            <a:endParaRPr kumimoji="1" lang="ja-JP" altLang="en-US" sz="24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2" y="3277092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>
                    <a:lumMod val="75000"/>
                  </a:schemeClr>
                </a:solidFill>
              </a:rPr>
              <a:t>・ 子育てしやすい環境の創出</a:t>
            </a:r>
            <a:endParaRPr kumimoji="1" lang="ja-JP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600189F-B79D-4316-8E8A-452B2FB3C2D7}"/>
              </a:ext>
            </a:extLst>
          </p:cNvPr>
          <p:cNvSpPr txBox="1"/>
          <p:nvPr/>
        </p:nvSpPr>
        <p:spPr>
          <a:xfrm>
            <a:off x="829232" y="2902338"/>
            <a:ext cx="757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chemeClr val="bg1">
                    <a:lumMod val="75000"/>
                  </a:schemeClr>
                </a:solidFill>
              </a:rPr>
              <a:t>今住んでいる人に土浦が選んでもらえるまちになる</a:t>
            </a:r>
            <a:endParaRPr kumimoji="1" lang="en-US" altLang="ja-JP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7526F0D2-0F16-43C4-8C28-E21BD7A4F6A5}"/>
              </a:ext>
            </a:extLst>
          </p:cNvPr>
          <p:cNvSpPr/>
          <p:nvPr/>
        </p:nvSpPr>
        <p:spPr>
          <a:xfrm rot="5400000">
            <a:off x="620280" y="3014550"/>
            <a:ext cx="200282" cy="152692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2" y="3674516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>
                    <a:lumMod val="75000"/>
                  </a:schemeClr>
                </a:solidFill>
              </a:rPr>
              <a:t>・ 働く環境の充実</a:t>
            </a:r>
            <a:endParaRPr kumimoji="1" lang="ja-JP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1" y="4081888"/>
            <a:ext cx="7606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>
                    <a:lumMod val="75000"/>
                  </a:schemeClr>
                </a:solidFill>
              </a:rPr>
              <a:t>・ 地域コニュニティの創出</a:t>
            </a:r>
            <a:endParaRPr kumimoji="1" lang="ja-JP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0" y="4469746"/>
            <a:ext cx="7615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>
                    <a:lumMod val="75000"/>
                  </a:schemeClr>
                </a:solidFill>
              </a:rPr>
              <a:t>・ 高齢者の生きがいが感じられる</a:t>
            </a:r>
            <a:endParaRPr kumimoji="1" lang="ja-JP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09" y="4840275"/>
            <a:ext cx="7620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>
                    <a:lumMod val="75000"/>
                  </a:schemeClr>
                </a:solidFill>
              </a:rPr>
              <a:t>・ 日常生活の利便性向上</a:t>
            </a:r>
            <a:endParaRPr kumimoji="1" lang="ja-JP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6047" y="5754976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・ 地区の拠点を作る</a:t>
            </a:r>
            <a:endParaRPr kumimoji="1" lang="ja-JP" altLang="en-US" sz="2000" b="1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600189F-B79D-4316-8E8A-452B2FB3C2D7}"/>
              </a:ext>
            </a:extLst>
          </p:cNvPr>
          <p:cNvSpPr txBox="1"/>
          <p:nvPr/>
        </p:nvSpPr>
        <p:spPr>
          <a:xfrm>
            <a:off x="825467" y="5380222"/>
            <a:ext cx="757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生活の拠点を作る</a:t>
            </a:r>
            <a:endParaRPr kumimoji="1" lang="en-US" altLang="ja-JP" sz="2000" b="1" dirty="0"/>
          </a:p>
        </p:txBody>
      </p:sp>
      <p:sp>
        <p:nvSpPr>
          <p:cNvPr id="61" name="二等辺三角形 60">
            <a:extLst>
              <a:ext uri="{FF2B5EF4-FFF2-40B4-BE49-F238E27FC236}">
                <a16:creationId xmlns:a16="http://schemas.microsoft.com/office/drawing/2014/main" id="{7526F0D2-0F16-43C4-8C28-E21BD7A4F6A5}"/>
              </a:ext>
            </a:extLst>
          </p:cNvPr>
          <p:cNvSpPr/>
          <p:nvPr/>
        </p:nvSpPr>
        <p:spPr>
          <a:xfrm rot="5400000">
            <a:off x="616515" y="5492434"/>
            <a:ext cx="200282" cy="152692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6047" y="6152400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・ 地区内・地区間の交通システムの整備</a:t>
            </a:r>
            <a:endParaRPr kumimoji="1" lang="en-US" altLang="ja-JP" sz="2000" b="1" dirty="0" smtClean="0"/>
          </a:p>
        </p:txBody>
      </p:sp>
      <p:sp>
        <p:nvSpPr>
          <p:cNvPr id="17" name="正方形/長方形 16"/>
          <p:cNvSpPr/>
          <p:nvPr/>
        </p:nvSpPr>
        <p:spPr>
          <a:xfrm>
            <a:off x="981177" y="5754976"/>
            <a:ext cx="4752111" cy="814664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981177" y="1716368"/>
            <a:ext cx="2758720" cy="41657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21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全体構想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3898392" y="1723830"/>
            <a:ext cx="5277272" cy="1098262"/>
            <a:chOff x="3871096" y="1628294"/>
            <a:chExt cx="5277272" cy="1098262"/>
          </a:xfrm>
        </p:grpSpPr>
        <p:sp>
          <p:nvSpPr>
            <p:cNvPr id="5" name="正方形/長方形 4"/>
            <p:cNvSpPr/>
            <p:nvPr/>
          </p:nvSpPr>
          <p:spPr>
            <a:xfrm>
              <a:off x="3889612" y="1628294"/>
              <a:ext cx="5172092" cy="1098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871096" y="1710914"/>
              <a:ext cx="527727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 smtClean="0"/>
                <a:t>多世代交流型包括支援センター</a:t>
              </a:r>
              <a:endParaRPr kumimoji="1" lang="en-US" altLang="ja-JP" sz="2000" b="1" dirty="0" smtClean="0"/>
            </a:p>
            <a:p>
              <a:r>
                <a:rPr kumimoji="1" lang="en-US" altLang="ja-JP" b="1" dirty="0" smtClean="0"/>
                <a:t>(</a:t>
              </a:r>
              <a:r>
                <a:rPr kumimoji="1" lang="ja-JP" altLang="en-US" b="1" dirty="0" smtClean="0"/>
                <a:t>育児のサービスと</a:t>
              </a:r>
              <a:r>
                <a:rPr kumimoji="1" lang="ja-JP" altLang="en-US" b="1" dirty="0"/>
                <a:t>地区内の</a:t>
              </a:r>
              <a:r>
                <a:rPr kumimoji="1" lang="ja-JP" altLang="en-US" b="1" dirty="0" smtClean="0"/>
                <a:t>交流の拠点</a:t>
              </a:r>
              <a:r>
                <a:rPr kumimoji="1" lang="en-US" altLang="ja-JP" b="1" dirty="0" smtClean="0"/>
                <a:t>)</a:t>
              </a:r>
              <a:r>
                <a:rPr kumimoji="1" lang="ja-JP" altLang="en-US" sz="2000" b="1" dirty="0" smtClean="0"/>
                <a:t>　</a:t>
              </a:r>
              <a:r>
                <a:rPr kumimoji="1" lang="en-US" altLang="ja-JP" sz="2000" b="1" dirty="0" smtClean="0"/>
                <a:t/>
              </a:r>
              <a:br>
                <a:rPr kumimoji="1" lang="en-US" altLang="ja-JP" sz="2000" b="1" dirty="0" smtClean="0"/>
              </a:br>
              <a:r>
                <a:rPr kumimoji="1" lang="en-US" altLang="ja-JP" dirty="0" smtClean="0"/>
                <a:t>※</a:t>
              </a:r>
              <a:r>
                <a:rPr kumimoji="1" lang="ja-JP" altLang="en-US" dirty="0" smtClean="0"/>
                <a:t>新治は現存施設を利用</a:t>
              </a:r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220348" y="1649568"/>
            <a:ext cx="3595748" cy="4532868"/>
            <a:chOff x="220347" y="1171890"/>
            <a:chExt cx="4435478" cy="5591445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2406048" y="5983719"/>
              <a:ext cx="1618463" cy="779616"/>
              <a:chOff x="2406048" y="5983719"/>
              <a:chExt cx="1618463" cy="779616"/>
            </a:xfrm>
          </p:grpSpPr>
          <p:sp>
            <p:nvSpPr>
              <p:cNvPr id="54" name="正方形/長方形 53"/>
              <p:cNvSpPr/>
              <p:nvPr/>
            </p:nvSpPr>
            <p:spPr>
              <a:xfrm>
                <a:off x="2406048" y="6085424"/>
                <a:ext cx="117090" cy="11709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2659136" y="5983719"/>
                <a:ext cx="1365375" cy="779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/>
                  <a:t>各エリアの拠点</a:t>
                </a:r>
                <a:endParaRPr kumimoji="1" lang="ja-JP" altLang="en-US" dirty="0"/>
              </a:p>
            </p:txBody>
          </p:sp>
        </p:grp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56" y="1277927"/>
              <a:ext cx="3761754" cy="4449442"/>
            </a:xfrm>
            <a:prstGeom prst="rect">
              <a:avLst/>
            </a:prstGeom>
          </p:spPr>
        </p:pic>
        <p:grpSp>
          <p:nvGrpSpPr>
            <p:cNvPr id="10" name="グループ化 9"/>
            <p:cNvGrpSpPr/>
            <p:nvPr/>
          </p:nvGrpSpPr>
          <p:grpSpPr>
            <a:xfrm>
              <a:off x="2396903" y="5631669"/>
              <a:ext cx="2036178" cy="369332"/>
              <a:chOff x="2396903" y="5631669"/>
              <a:chExt cx="2036178" cy="369332"/>
            </a:xfrm>
          </p:grpSpPr>
          <p:sp>
            <p:nvSpPr>
              <p:cNvPr id="52" name="フローチャート: 結合子 51"/>
              <p:cNvSpPr/>
              <p:nvPr/>
            </p:nvSpPr>
            <p:spPr>
              <a:xfrm>
                <a:off x="2396903" y="5740743"/>
                <a:ext cx="158491" cy="158491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テキスト ボックス 52"/>
              <p:cNvSpPr txBox="1"/>
              <p:nvPr/>
            </p:nvSpPr>
            <p:spPr>
              <a:xfrm>
                <a:off x="2668279" y="5631669"/>
                <a:ext cx="1764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/>
                  <a:t>鉄道駅</a:t>
                </a:r>
                <a:endParaRPr kumimoji="1" lang="ja-JP" altLang="en-US" dirty="0"/>
              </a:p>
            </p:txBody>
          </p:sp>
        </p:grpSp>
        <p:sp>
          <p:nvSpPr>
            <p:cNvPr id="11" name="フローチャート: 結合子 10"/>
            <p:cNvSpPr/>
            <p:nvPr/>
          </p:nvSpPr>
          <p:spPr>
            <a:xfrm>
              <a:off x="220347" y="1308957"/>
              <a:ext cx="1819354" cy="1745694"/>
            </a:xfrm>
            <a:prstGeom prst="flowChartConnector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楕円 11"/>
            <p:cNvSpPr/>
            <p:nvPr/>
          </p:nvSpPr>
          <p:spPr>
            <a:xfrm rot="673228">
              <a:off x="2149791" y="2424303"/>
              <a:ext cx="1456116" cy="1008673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楕円 12"/>
            <p:cNvSpPr/>
            <p:nvPr/>
          </p:nvSpPr>
          <p:spPr>
            <a:xfrm rot="1239874">
              <a:off x="519827" y="4608361"/>
              <a:ext cx="1513669" cy="119996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ローチャート: 結合子 13"/>
            <p:cNvSpPr/>
            <p:nvPr/>
          </p:nvSpPr>
          <p:spPr>
            <a:xfrm>
              <a:off x="3020268" y="3734621"/>
              <a:ext cx="417377" cy="397164"/>
            </a:xfrm>
            <a:prstGeom prst="flowChartConnector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楕円 14"/>
            <p:cNvSpPr/>
            <p:nvPr/>
          </p:nvSpPr>
          <p:spPr>
            <a:xfrm rot="1063259">
              <a:off x="1380452" y="3326039"/>
              <a:ext cx="1451893" cy="1417796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500016" y="1171890"/>
              <a:ext cx="940458" cy="482963"/>
              <a:chOff x="1730428" y="1556292"/>
              <a:chExt cx="932486" cy="478869"/>
            </a:xfrm>
          </p:grpSpPr>
          <p:sp>
            <p:nvSpPr>
              <p:cNvPr id="50" name="正方形/長方形 49"/>
              <p:cNvSpPr/>
              <p:nvPr/>
            </p:nvSpPr>
            <p:spPr>
              <a:xfrm>
                <a:off x="1730428" y="1556292"/>
                <a:ext cx="818803" cy="4449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>
                <a:off x="1748661" y="1593442"/>
                <a:ext cx="914253" cy="441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 smtClean="0">
                    <a:solidFill>
                      <a:schemeClr val="bg1"/>
                    </a:solidFill>
                  </a:rPr>
                  <a:t>新治</a:t>
                </a:r>
                <a:endParaRPr kumimoji="1" lang="ja-JP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" name="グループ化 16"/>
            <p:cNvGrpSpPr/>
            <p:nvPr/>
          </p:nvGrpSpPr>
          <p:grpSpPr>
            <a:xfrm>
              <a:off x="3160900" y="2199649"/>
              <a:ext cx="1207778" cy="490719"/>
              <a:chOff x="5149644" y="2801118"/>
              <a:chExt cx="1466637" cy="595895"/>
            </a:xfrm>
          </p:grpSpPr>
          <p:sp>
            <p:nvSpPr>
              <p:cNvPr id="48" name="正方形/長方形 47"/>
              <p:cNvSpPr/>
              <p:nvPr/>
            </p:nvSpPr>
            <p:spPr>
              <a:xfrm>
                <a:off x="5149644" y="2801118"/>
                <a:ext cx="899736" cy="54493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テキスト ボックス 48"/>
              <p:cNvSpPr txBox="1"/>
              <p:nvPr/>
            </p:nvSpPr>
            <p:spPr>
              <a:xfrm>
                <a:off x="5172693" y="2856034"/>
                <a:ext cx="1443588" cy="540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 smtClean="0">
                    <a:solidFill>
                      <a:schemeClr val="bg1"/>
                    </a:solidFill>
                  </a:rPr>
                  <a:t>神立</a:t>
                </a:r>
                <a:endParaRPr kumimoji="1" lang="ja-JP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グループ化 17"/>
            <p:cNvGrpSpPr/>
            <p:nvPr/>
          </p:nvGrpSpPr>
          <p:grpSpPr>
            <a:xfrm>
              <a:off x="221916" y="5504005"/>
              <a:ext cx="1192826" cy="487396"/>
              <a:chOff x="3477613" y="4962351"/>
              <a:chExt cx="1422666" cy="591857"/>
            </a:xfrm>
          </p:grpSpPr>
          <p:sp>
            <p:nvSpPr>
              <p:cNvPr id="46" name="正方形/長方形 45"/>
              <p:cNvSpPr/>
              <p:nvPr/>
            </p:nvSpPr>
            <p:spPr>
              <a:xfrm>
                <a:off x="3477613" y="4962351"/>
                <a:ext cx="1422666" cy="54493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3554280" y="5000982"/>
                <a:ext cx="1345999" cy="553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 smtClean="0">
                    <a:solidFill>
                      <a:schemeClr val="bg1"/>
                    </a:solidFill>
                  </a:rPr>
                  <a:t>荒川沖</a:t>
                </a:r>
                <a:endParaRPr kumimoji="1" lang="ja-JP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>
              <a:off x="2213145" y="4590710"/>
              <a:ext cx="1242418" cy="445496"/>
              <a:chOff x="3039756" y="5029395"/>
              <a:chExt cx="812649" cy="473316"/>
            </a:xfrm>
          </p:grpSpPr>
          <p:sp>
            <p:nvSpPr>
              <p:cNvPr id="44" name="正方形/長方形 43"/>
              <p:cNvSpPr/>
              <p:nvPr/>
            </p:nvSpPr>
            <p:spPr>
              <a:xfrm>
                <a:off x="3108118" y="5041976"/>
                <a:ext cx="686521" cy="40157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3039756" y="5029395"/>
                <a:ext cx="812649" cy="473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b="1" dirty="0">
                    <a:solidFill>
                      <a:schemeClr val="bg1"/>
                    </a:solidFill>
                  </a:rPr>
                  <a:t>中心部</a:t>
                </a:r>
              </a:p>
            </p:txBody>
          </p:sp>
        </p:grpSp>
        <p:grpSp>
          <p:nvGrpSpPr>
            <p:cNvPr id="20" name="グループ化 19"/>
            <p:cNvGrpSpPr/>
            <p:nvPr/>
          </p:nvGrpSpPr>
          <p:grpSpPr>
            <a:xfrm>
              <a:off x="3278118" y="3420727"/>
              <a:ext cx="1377707" cy="489479"/>
              <a:chOff x="6379564" y="4385048"/>
              <a:chExt cx="1342696" cy="594389"/>
            </a:xfrm>
          </p:grpSpPr>
          <p:sp>
            <p:nvSpPr>
              <p:cNvPr id="42" name="正方形/長方形 41"/>
              <p:cNvSpPr/>
              <p:nvPr/>
            </p:nvSpPr>
            <p:spPr>
              <a:xfrm>
                <a:off x="6406410" y="4385048"/>
                <a:ext cx="1236652" cy="54493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6379564" y="4438459"/>
                <a:ext cx="1342696" cy="540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 smtClean="0">
                    <a:solidFill>
                      <a:schemeClr val="bg1"/>
                    </a:solidFill>
                  </a:rPr>
                  <a:t>おおつ野</a:t>
                </a:r>
                <a:endParaRPr kumimoji="1" lang="ja-JP" alt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正方形/長方形 20"/>
            <p:cNvSpPr/>
            <p:nvPr/>
          </p:nvSpPr>
          <p:spPr>
            <a:xfrm>
              <a:off x="1212220" y="2275194"/>
              <a:ext cx="117090" cy="1170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842454" y="2760729"/>
              <a:ext cx="117090" cy="1170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2039700" y="3840203"/>
              <a:ext cx="117090" cy="1170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1133841" y="5098464"/>
              <a:ext cx="117090" cy="1170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3169064" y="3880313"/>
              <a:ext cx="117090" cy="1170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ローチャート: 結合子 25"/>
            <p:cNvSpPr/>
            <p:nvPr/>
          </p:nvSpPr>
          <p:spPr>
            <a:xfrm>
              <a:off x="2150025" y="3865449"/>
              <a:ext cx="158491" cy="158491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ローチャート: 結合子 26"/>
            <p:cNvSpPr/>
            <p:nvPr/>
          </p:nvSpPr>
          <p:spPr>
            <a:xfrm>
              <a:off x="1261621" y="5161625"/>
              <a:ext cx="158491" cy="158491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ローチャート: 結合子 27"/>
            <p:cNvSpPr/>
            <p:nvPr/>
          </p:nvSpPr>
          <p:spPr>
            <a:xfrm>
              <a:off x="3053571" y="2738769"/>
              <a:ext cx="158491" cy="158491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>
              <a:off x="1133802" y="4702085"/>
              <a:ext cx="36746" cy="317513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 flipH="1">
              <a:off x="1313474" y="4923783"/>
              <a:ext cx="381646" cy="174681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flipH="1">
              <a:off x="2146577" y="3455803"/>
              <a:ext cx="61147" cy="316551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/>
            <p:nvPr/>
          </p:nvCxnSpPr>
          <p:spPr>
            <a:xfrm flipV="1">
              <a:off x="1611553" y="3931612"/>
              <a:ext cx="340610" cy="14492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 flipV="1">
              <a:off x="2433883" y="2834363"/>
              <a:ext cx="399426" cy="98013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 flipV="1">
              <a:off x="846749" y="2419992"/>
              <a:ext cx="305426" cy="238131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>
              <a:off x="957961" y="1750557"/>
              <a:ext cx="194214" cy="423159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 flipH="1">
              <a:off x="1420112" y="1750557"/>
              <a:ext cx="289431" cy="449089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 flipH="1" flipV="1">
              <a:off x="3145113" y="2989343"/>
              <a:ext cx="105388" cy="31407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右矢印 37"/>
            <p:cNvSpPr/>
            <p:nvPr/>
          </p:nvSpPr>
          <p:spPr>
            <a:xfrm rot="3689919">
              <a:off x="1005763" y="2858334"/>
              <a:ext cx="1333506" cy="39422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/>
            </a:p>
          </p:txBody>
        </p:sp>
        <p:sp>
          <p:nvSpPr>
            <p:cNvPr id="39" name="右矢印 38"/>
            <p:cNvSpPr/>
            <p:nvPr/>
          </p:nvSpPr>
          <p:spPr>
            <a:xfrm rot="18618702">
              <a:off x="1133479" y="4327813"/>
              <a:ext cx="1013734" cy="3374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右矢印 39"/>
            <p:cNvSpPr/>
            <p:nvPr/>
          </p:nvSpPr>
          <p:spPr>
            <a:xfrm rot="7912220">
              <a:off x="2189719" y="3163675"/>
              <a:ext cx="879160" cy="3374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右矢印 40"/>
            <p:cNvSpPr/>
            <p:nvPr/>
          </p:nvSpPr>
          <p:spPr>
            <a:xfrm rot="10558507">
              <a:off x="2331089" y="3775845"/>
              <a:ext cx="720748" cy="294240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3909865" y="1327458"/>
            <a:ext cx="2114480" cy="400110"/>
            <a:chOff x="2290548" y="6037018"/>
            <a:chExt cx="2114480" cy="400110"/>
          </a:xfrm>
        </p:grpSpPr>
        <p:sp>
          <p:nvSpPr>
            <p:cNvPr id="57" name="正方形/長方形 56"/>
            <p:cNvSpPr/>
            <p:nvPr/>
          </p:nvSpPr>
          <p:spPr>
            <a:xfrm>
              <a:off x="2290548" y="6162424"/>
              <a:ext cx="117090" cy="1170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2326469" y="6037018"/>
              <a:ext cx="2078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/>
                <a:t>：</a:t>
              </a:r>
              <a:r>
                <a:rPr kumimoji="1" lang="ja-JP" altLang="en-US" sz="2000" b="1" dirty="0" smtClean="0"/>
                <a:t>地区の拠点</a:t>
              </a:r>
              <a:endParaRPr kumimoji="1" lang="ja-JP" altLang="en-US" sz="2000" b="1" dirty="0"/>
            </a:p>
          </p:txBody>
        </p:sp>
      </p:grpSp>
      <p:cxnSp>
        <p:nvCxnSpPr>
          <p:cNvPr id="59" name="直線矢印コネクタ 58"/>
          <p:cNvCxnSpPr/>
          <p:nvPr/>
        </p:nvCxnSpPr>
        <p:spPr>
          <a:xfrm>
            <a:off x="3898795" y="3424330"/>
            <a:ext cx="553155" cy="0"/>
          </a:xfrm>
          <a:prstGeom prst="straightConnector1">
            <a:avLst/>
          </a:prstGeom>
          <a:ln w="762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4350048" y="3242547"/>
            <a:ext cx="2078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：地区内交通</a:t>
            </a:r>
            <a:endParaRPr kumimoji="1" lang="ja-JP" altLang="en-US" sz="2000" b="1" dirty="0"/>
          </a:p>
        </p:txBody>
      </p:sp>
      <p:grpSp>
        <p:nvGrpSpPr>
          <p:cNvPr id="61" name="グループ化 60"/>
          <p:cNvGrpSpPr/>
          <p:nvPr/>
        </p:nvGrpSpPr>
        <p:grpSpPr>
          <a:xfrm>
            <a:off x="3909695" y="3638902"/>
            <a:ext cx="5269917" cy="1032866"/>
            <a:chOff x="3837507" y="1628294"/>
            <a:chExt cx="5269917" cy="1032866"/>
          </a:xfrm>
        </p:grpSpPr>
        <p:sp>
          <p:nvSpPr>
            <p:cNvPr id="62" name="正方形/長方形 61"/>
            <p:cNvSpPr/>
            <p:nvPr/>
          </p:nvSpPr>
          <p:spPr>
            <a:xfrm>
              <a:off x="3837507" y="1628294"/>
              <a:ext cx="5224197" cy="1032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3875467" y="1710914"/>
              <a:ext cx="5231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/>
                <a:t>拠点へのアクセス性を高めるシステムの導入</a:t>
              </a:r>
              <a:endParaRPr kumimoji="1" lang="ja-JP" altLang="en-US" b="1" dirty="0"/>
            </a:p>
          </p:txBody>
        </p:sp>
      </p:grpSp>
      <p:sp>
        <p:nvSpPr>
          <p:cNvPr id="64" name="テキスト ボックス 63"/>
          <p:cNvSpPr txBox="1"/>
          <p:nvPr/>
        </p:nvSpPr>
        <p:spPr>
          <a:xfrm>
            <a:off x="3954182" y="4198967"/>
            <a:ext cx="523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ja-JP" altLang="en-US" dirty="0" smtClean="0"/>
              <a:t>内容検討中</a:t>
            </a:r>
            <a:endParaRPr kumimoji="1" lang="ja-JP" altLang="en-US" dirty="0"/>
          </a:p>
        </p:txBody>
      </p:sp>
      <p:cxnSp>
        <p:nvCxnSpPr>
          <p:cNvPr id="65" name="直線矢印コネクタ 64"/>
          <p:cNvCxnSpPr/>
          <p:nvPr/>
        </p:nvCxnSpPr>
        <p:spPr>
          <a:xfrm>
            <a:off x="3902770" y="5180773"/>
            <a:ext cx="553155" cy="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4350048" y="4994075"/>
            <a:ext cx="2320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：中心部へ</a:t>
            </a:r>
            <a:r>
              <a:rPr kumimoji="1" lang="ja-JP" altLang="en-US" sz="2000" b="1" dirty="0"/>
              <a:t>の</a:t>
            </a:r>
            <a:r>
              <a:rPr kumimoji="1" lang="ja-JP" altLang="en-US" sz="2000" b="1" dirty="0" smtClean="0"/>
              <a:t>交通</a:t>
            </a:r>
            <a:endParaRPr kumimoji="1" lang="ja-JP" altLang="en-US" sz="2000" b="1" dirty="0"/>
          </a:p>
        </p:txBody>
      </p:sp>
      <p:grpSp>
        <p:nvGrpSpPr>
          <p:cNvPr id="67" name="グループ化 66"/>
          <p:cNvGrpSpPr/>
          <p:nvPr/>
        </p:nvGrpSpPr>
        <p:grpSpPr>
          <a:xfrm>
            <a:off x="3879003" y="5386676"/>
            <a:ext cx="5269917" cy="1032866"/>
            <a:chOff x="3837507" y="1628294"/>
            <a:chExt cx="5269917" cy="1032866"/>
          </a:xfrm>
        </p:grpSpPr>
        <p:sp>
          <p:nvSpPr>
            <p:cNvPr id="68" name="正方形/長方形 67"/>
            <p:cNvSpPr/>
            <p:nvPr/>
          </p:nvSpPr>
          <p:spPr>
            <a:xfrm>
              <a:off x="3837507" y="1628294"/>
              <a:ext cx="5224197" cy="1032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3875467" y="1710914"/>
              <a:ext cx="5231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/>
                <a:t>既存</a:t>
              </a:r>
              <a:r>
                <a:rPr kumimoji="1" lang="ja-JP" altLang="en-US" b="1" dirty="0" smtClean="0"/>
                <a:t>バス路線へのアクセス性が向上するシステムの導入</a:t>
              </a:r>
              <a:endParaRPr kumimoji="1" lang="ja-JP" altLang="en-US" b="1" dirty="0"/>
            </a:p>
          </p:txBody>
        </p:sp>
      </p:grpSp>
      <p:sp>
        <p:nvSpPr>
          <p:cNvPr id="70" name="テキスト ボックス 69"/>
          <p:cNvSpPr txBox="1"/>
          <p:nvPr/>
        </p:nvSpPr>
        <p:spPr>
          <a:xfrm>
            <a:off x="3923490" y="6042277"/>
            <a:ext cx="523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ja-JP" altLang="en-US" dirty="0" smtClean="0"/>
              <a:t>内容検討中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580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地区別構想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2935118" y="1467774"/>
            <a:ext cx="3034357" cy="3503357"/>
            <a:chOff x="3017006" y="1344942"/>
            <a:chExt cx="3034357" cy="3503357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466" y="1344942"/>
              <a:ext cx="2961897" cy="3503357"/>
            </a:xfrm>
            <a:prstGeom prst="rect">
              <a:avLst/>
            </a:prstGeom>
          </p:spPr>
        </p:pic>
        <p:grpSp>
          <p:nvGrpSpPr>
            <p:cNvPr id="7" name="グループ化 6"/>
            <p:cNvGrpSpPr/>
            <p:nvPr/>
          </p:nvGrpSpPr>
          <p:grpSpPr>
            <a:xfrm>
              <a:off x="3017006" y="1365913"/>
              <a:ext cx="2703648" cy="3455580"/>
              <a:chOff x="2775190" y="1537682"/>
              <a:chExt cx="3442034" cy="4399333"/>
            </a:xfrm>
          </p:grpSpPr>
          <p:sp>
            <p:nvSpPr>
              <p:cNvPr id="16" name="フローチャート: 結合子 15"/>
              <p:cNvSpPr/>
              <p:nvPr/>
            </p:nvSpPr>
            <p:spPr>
              <a:xfrm>
                <a:off x="2775190" y="1537682"/>
                <a:ext cx="2044936" cy="1788103"/>
              </a:xfrm>
              <a:prstGeom prst="flowChartConnector">
                <a:avLst/>
              </a:prstGeom>
              <a:noFill/>
              <a:ln w="571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楕円 16"/>
              <p:cNvSpPr/>
              <p:nvPr/>
            </p:nvSpPr>
            <p:spPr>
              <a:xfrm rot="673228">
                <a:off x="4789130" y="2618117"/>
                <a:ext cx="1428094" cy="989262"/>
              </a:xfrm>
              <a:prstGeom prst="ellipse">
                <a:avLst/>
              </a:prstGeom>
              <a:noFill/>
              <a:ln w="571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楕円 17"/>
              <p:cNvSpPr/>
              <p:nvPr/>
            </p:nvSpPr>
            <p:spPr>
              <a:xfrm rot="1239874">
                <a:off x="3190533" y="4760146"/>
                <a:ext cx="1484540" cy="1176869"/>
              </a:xfrm>
              <a:prstGeom prst="ellipse">
                <a:avLst/>
              </a:prstGeom>
              <a:noFill/>
              <a:ln w="571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フローチャート: 結合子 18"/>
              <p:cNvSpPr/>
              <p:nvPr/>
            </p:nvSpPr>
            <p:spPr>
              <a:xfrm>
                <a:off x="5642855" y="3903220"/>
                <a:ext cx="409345" cy="389521"/>
              </a:xfrm>
              <a:prstGeom prst="flowChartConnector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楕円 19"/>
              <p:cNvSpPr/>
              <p:nvPr/>
            </p:nvSpPr>
            <p:spPr>
              <a:xfrm rot="1063259">
                <a:off x="3894005" y="3431252"/>
                <a:ext cx="1566220" cy="1515966"/>
              </a:xfrm>
              <a:prstGeom prst="ellipse">
                <a:avLst/>
              </a:prstGeom>
              <a:noFill/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フローチャート: 結合子 7"/>
            <p:cNvSpPr/>
            <p:nvPr/>
          </p:nvSpPr>
          <p:spPr>
            <a:xfrm>
              <a:off x="3873497" y="4403838"/>
              <a:ext cx="123870" cy="12387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ローチャート: 結合子 8"/>
            <p:cNvSpPr/>
            <p:nvPr/>
          </p:nvSpPr>
          <p:spPr>
            <a:xfrm>
              <a:off x="4563846" y="3388191"/>
              <a:ext cx="123870" cy="12387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ローチャート: 結合子 9"/>
            <p:cNvSpPr/>
            <p:nvPr/>
          </p:nvSpPr>
          <p:spPr>
            <a:xfrm>
              <a:off x="5278083" y="2491420"/>
              <a:ext cx="123870" cy="12387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721414" y="2038731"/>
              <a:ext cx="184055" cy="16508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995877" y="2519316"/>
              <a:ext cx="184055" cy="16508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334116" y="3295720"/>
              <a:ext cx="184055" cy="16508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368715" y="3305659"/>
              <a:ext cx="184055" cy="16508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3695289" y="4321295"/>
              <a:ext cx="184055" cy="16508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正方形/長方形 20"/>
          <p:cNvSpPr/>
          <p:nvPr/>
        </p:nvSpPr>
        <p:spPr>
          <a:xfrm>
            <a:off x="5903021" y="3326931"/>
            <a:ext cx="3077205" cy="1200777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143760" y="1630775"/>
            <a:ext cx="2642371" cy="19778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スライド番号プレースホルダー 3"/>
          <p:cNvSpPr txBox="1">
            <a:spLocks/>
          </p:cNvSpPr>
          <p:nvPr/>
        </p:nvSpPr>
        <p:spPr>
          <a:xfrm>
            <a:off x="8154036" y="5715552"/>
            <a:ext cx="445169" cy="389596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0EBA55-6D72-49A9-A0F7-C94348FC1369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133149" y="1181515"/>
            <a:ext cx="818803" cy="444950"/>
            <a:chOff x="1730428" y="1556292"/>
            <a:chExt cx="818803" cy="444950"/>
          </a:xfrm>
        </p:grpSpPr>
        <p:sp>
          <p:nvSpPr>
            <p:cNvPr id="25" name="正方形/長方形 24"/>
            <p:cNvSpPr/>
            <p:nvPr/>
          </p:nvSpPr>
          <p:spPr>
            <a:xfrm>
              <a:off x="1730428" y="1556292"/>
              <a:ext cx="818803" cy="44495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770334" y="1596118"/>
              <a:ext cx="697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新治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5847948" y="2884477"/>
            <a:ext cx="1294388" cy="452786"/>
            <a:chOff x="6342136" y="4440568"/>
            <a:chExt cx="1272280" cy="554532"/>
          </a:xfrm>
        </p:grpSpPr>
        <p:sp>
          <p:nvSpPr>
            <p:cNvPr id="28" name="正方形/長方形 27"/>
            <p:cNvSpPr/>
            <p:nvPr/>
          </p:nvSpPr>
          <p:spPr>
            <a:xfrm>
              <a:off x="6379675" y="4440568"/>
              <a:ext cx="1153954" cy="5449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6342136" y="4505081"/>
              <a:ext cx="1272280" cy="490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おおつ野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6085235" y="984397"/>
            <a:ext cx="734652" cy="444949"/>
            <a:chOff x="5149644" y="2801118"/>
            <a:chExt cx="899736" cy="544935"/>
          </a:xfrm>
        </p:grpSpPr>
        <p:sp>
          <p:nvSpPr>
            <p:cNvPr id="31" name="正方形/長方形 30"/>
            <p:cNvSpPr/>
            <p:nvPr/>
          </p:nvSpPr>
          <p:spPr>
            <a:xfrm>
              <a:off x="5149644" y="2801118"/>
              <a:ext cx="899736" cy="5449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159767" y="2839644"/>
              <a:ext cx="853634" cy="490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神立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123121" y="4134814"/>
            <a:ext cx="989751" cy="444950"/>
            <a:chOff x="3471645" y="4962351"/>
            <a:chExt cx="1190555" cy="544935"/>
          </a:xfrm>
        </p:grpSpPr>
        <p:sp>
          <p:nvSpPr>
            <p:cNvPr id="34" name="正方形/長方形 33"/>
            <p:cNvSpPr/>
            <p:nvPr/>
          </p:nvSpPr>
          <p:spPr>
            <a:xfrm>
              <a:off x="3477613" y="4962351"/>
              <a:ext cx="1157468" cy="5449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471645" y="5006524"/>
              <a:ext cx="1190555" cy="490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荒川沖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182680" y="1703121"/>
            <a:ext cx="2569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既存公共施設が</a:t>
            </a:r>
            <a:endParaRPr kumimoji="1" lang="en-US" altLang="ja-JP" dirty="0" smtClean="0"/>
          </a:p>
          <a:p>
            <a:r>
              <a:rPr kumimoji="1" lang="ja-JP" altLang="en-US" dirty="0" smtClean="0"/>
              <a:t>   比較的新しい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42774" y="2278270"/>
            <a:ext cx="266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地域コミュニティが</a:t>
            </a:r>
            <a:endParaRPr kumimoji="1" lang="en-US" altLang="ja-JP" dirty="0" smtClean="0"/>
          </a:p>
          <a:p>
            <a:r>
              <a:rPr kumimoji="1" lang="en-US" altLang="ja-JP" dirty="0" smtClean="0"/>
              <a:t>   </a:t>
            </a:r>
            <a:r>
              <a:rPr kumimoji="1" lang="ja-JP" altLang="en-US" dirty="0" smtClean="0"/>
              <a:t>強い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136767" y="4566117"/>
            <a:ext cx="2843367" cy="1687933"/>
          </a:xfrm>
          <a:prstGeom prst="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6091430" y="1425606"/>
            <a:ext cx="2857670" cy="13497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103235" y="1863488"/>
            <a:ext cx="270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ja-JP" altLang="en-US" dirty="0"/>
              <a:t>工場</a:t>
            </a:r>
            <a:r>
              <a:rPr kumimoji="1" lang="ja-JP" altLang="en-US" dirty="0" smtClean="0"/>
              <a:t>を中心とした地区</a:t>
            </a:r>
            <a:endParaRPr kumimoji="1" lang="en-US" altLang="ja-JP" dirty="0" smtClean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132004" y="2315901"/>
            <a:ext cx="278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→</a:t>
            </a:r>
            <a:r>
              <a:rPr kumimoji="1" lang="en-US" altLang="ja-JP" b="1" dirty="0" smtClean="0"/>
              <a:t> </a:t>
            </a:r>
            <a:r>
              <a:rPr kumimoji="1" lang="ja-JP" altLang="en-US" b="1" dirty="0" smtClean="0"/>
              <a:t>駅再開発を生かす</a:t>
            </a:r>
            <a:endParaRPr kumimoji="1" lang="en-US" altLang="ja-JP" b="1" dirty="0" smtClean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46314" y="5850011"/>
            <a:ext cx="267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→</a:t>
            </a:r>
            <a:r>
              <a:rPr kumimoji="1" lang="en-US" altLang="ja-JP" b="1" dirty="0" smtClean="0"/>
              <a:t> </a:t>
            </a:r>
            <a:r>
              <a:rPr kumimoji="1" lang="ja-JP" altLang="en-US" b="1" dirty="0" smtClean="0"/>
              <a:t>子育てしやすい環境</a:t>
            </a:r>
            <a:endParaRPr kumimoji="1" lang="ja-JP" altLang="en-US" b="1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918417" y="3403875"/>
            <a:ext cx="310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ja-JP" altLang="en-US" dirty="0" smtClean="0"/>
              <a:t>土浦協同病院を中心とした住宅地開発</a:t>
            </a:r>
            <a:endParaRPr kumimoji="1" lang="en-US" altLang="ja-JP" dirty="0" smtClean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928531" y="4051660"/>
            <a:ext cx="302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→</a:t>
            </a:r>
            <a:r>
              <a:rPr kumimoji="1" lang="en-US" altLang="ja-JP" b="1" dirty="0" smtClean="0"/>
              <a:t> </a:t>
            </a:r>
            <a:r>
              <a:rPr kumimoji="1" lang="ja-JP" altLang="en-US" b="1" dirty="0" smtClean="0"/>
              <a:t>この地区で完結する整備</a:t>
            </a:r>
            <a:endParaRPr kumimoji="1" lang="en-US" altLang="ja-JP" b="1" dirty="0" smtClean="0"/>
          </a:p>
        </p:txBody>
      </p:sp>
      <p:sp>
        <p:nvSpPr>
          <p:cNvPr id="45" name="正方形/長方形 44"/>
          <p:cNvSpPr/>
          <p:nvPr/>
        </p:nvSpPr>
        <p:spPr>
          <a:xfrm>
            <a:off x="4787160" y="4712262"/>
            <a:ext cx="3887937" cy="2043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771530" y="5402225"/>
            <a:ext cx="39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→</a:t>
            </a:r>
            <a:r>
              <a:rPr kumimoji="1" lang="en-US" altLang="ja-JP" b="1" dirty="0" smtClean="0"/>
              <a:t> </a:t>
            </a:r>
            <a:r>
              <a:rPr kumimoji="1" lang="ja-JP" altLang="en-US" b="1" dirty="0" smtClean="0"/>
              <a:t>土浦駅周辺は市全体の拠点</a:t>
            </a:r>
            <a:endParaRPr kumimoji="1" lang="en-US" altLang="ja-JP" b="1" dirty="0" smtClean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111172" y="1448349"/>
            <a:ext cx="278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ja-JP" altLang="en-US" dirty="0" smtClean="0"/>
              <a:t>神立駅周辺が拠点</a:t>
            </a:r>
            <a:endParaRPr kumimoji="1" lang="en-US" altLang="ja-JP" dirty="0" smtClean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43760" y="4685186"/>
            <a:ext cx="283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ja-JP" altLang="en-US" dirty="0" smtClean="0"/>
              <a:t>荒川沖駅周辺が拠点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771402" y="5073837"/>
            <a:ext cx="39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ja-JP" altLang="en-US" dirty="0" smtClean="0"/>
              <a:t>中心市街地の活性化が</a:t>
            </a:r>
            <a:r>
              <a:rPr kumimoji="1" lang="ja-JP" altLang="en-US" dirty="0"/>
              <a:t>必要</a:t>
            </a:r>
            <a:r>
              <a:rPr kumimoji="1" lang="en-US" altLang="ja-JP" dirty="0" smtClean="0"/>
              <a:t> 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10619" y="5073212"/>
            <a:ext cx="2845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ja-JP" altLang="en-US" dirty="0" smtClean="0"/>
              <a:t>住</a:t>
            </a:r>
            <a:r>
              <a:rPr kumimoji="1" lang="ja-JP" altLang="en-US" dirty="0"/>
              <a:t>宅地</a:t>
            </a:r>
            <a:r>
              <a:rPr kumimoji="1" lang="ja-JP" altLang="en-US" dirty="0" smtClean="0"/>
              <a:t>が</a:t>
            </a:r>
            <a:r>
              <a:rPr kumimoji="1" lang="ja-JP" altLang="en-US" dirty="0"/>
              <a:t>広</a:t>
            </a:r>
            <a:r>
              <a:rPr kumimoji="1" lang="ja-JP" altLang="en-US" dirty="0" smtClean="0"/>
              <a:t>がる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42774" y="5440663"/>
            <a:ext cx="282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ja-JP" altLang="en-US" dirty="0" smtClean="0"/>
              <a:t>年少人口が多い</a:t>
            </a:r>
            <a:endParaRPr kumimoji="1" lang="ja-JP" altLang="en-US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39140" y="2908396"/>
            <a:ext cx="2693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→</a:t>
            </a:r>
            <a:r>
              <a:rPr kumimoji="1" lang="ja-JP" altLang="en-US" b="1" dirty="0" smtClean="0"/>
              <a:t> </a:t>
            </a:r>
            <a:r>
              <a:rPr kumimoji="1" lang="ja-JP" altLang="en-US" b="1" dirty="0"/>
              <a:t>現状</a:t>
            </a:r>
            <a:r>
              <a:rPr kumimoji="1" lang="ja-JP" altLang="en-US" b="1" dirty="0" smtClean="0"/>
              <a:t>の</a:t>
            </a:r>
            <a:r>
              <a:rPr kumimoji="1" lang="ja-JP" altLang="en-US" b="1" dirty="0"/>
              <a:t>利便性</a:t>
            </a:r>
            <a:r>
              <a:rPr kumimoji="1" lang="ja-JP" altLang="en-US" b="1" dirty="0" smtClean="0"/>
              <a:t>を</a:t>
            </a:r>
            <a:endParaRPr kumimoji="1" lang="en-US" altLang="ja-JP" b="1" dirty="0" smtClean="0"/>
          </a:p>
          <a:p>
            <a:r>
              <a:rPr kumimoji="1" lang="ja-JP" altLang="en-US" b="1" dirty="0"/>
              <a:t>　</a:t>
            </a:r>
            <a:r>
              <a:rPr kumimoji="1" lang="ja-JP" altLang="en-US" b="1" dirty="0" smtClean="0"/>
              <a:t> 維持する</a:t>
            </a:r>
            <a:endParaRPr kumimoji="1" lang="ja-JP" altLang="en-US" b="1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770618" y="4750584"/>
            <a:ext cx="39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ja-JP" altLang="en-US" dirty="0" smtClean="0"/>
              <a:t>機能が集中している</a:t>
            </a:r>
            <a:endParaRPr kumimoji="1" lang="en-US" altLang="ja-JP" dirty="0" smtClean="0"/>
          </a:p>
        </p:txBody>
      </p:sp>
      <p:grpSp>
        <p:nvGrpSpPr>
          <p:cNvPr id="54" name="グループ化 53"/>
          <p:cNvGrpSpPr/>
          <p:nvPr/>
        </p:nvGrpSpPr>
        <p:grpSpPr>
          <a:xfrm>
            <a:off x="4770820" y="4355114"/>
            <a:ext cx="1040689" cy="413758"/>
            <a:chOff x="3108118" y="5041976"/>
            <a:chExt cx="686521" cy="443356"/>
          </a:xfrm>
        </p:grpSpPr>
        <p:sp>
          <p:nvSpPr>
            <p:cNvPr id="55" name="正方形/長方形 54"/>
            <p:cNvSpPr/>
            <p:nvPr/>
          </p:nvSpPr>
          <p:spPr>
            <a:xfrm>
              <a:off x="3108118" y="5041976"/>
              <a:ext cx="686521" cy="40157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3125901" y="5056600"/>
              <a:ext cx="629192" cy="428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chemeClr val="bg1"/>
                  </a:solidFill>
                </a:rPr>
                <a:t>中心部</a:t>
              </a:r>
            </a:p>
          </p:txBody>
        </p:sp>
      </p:grpSp>
      <p:sp>
        <p:nvSpPr>
          <p:cNvPr id="57" name="テキスト ボックス 56"/>
          <p:cNvSpPr txBox="1"/>
          <p:nvPr/>
        </p:nvSpPr>
        <p:spPr>
          <a:xfrm>
            <a:off x="4800970" y="5949578"/>
            <a:ext cx="39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ja-JP" altLang="en-US" dirty="0" smtClean="0"/>
              <a:t>地区の南部と北部は住宅地</a:t>
            </a:r>
            <a:endParaRPr kumimoji="1" lang="en-US" altLang="ja-JP" dirty="0" smtClean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800970" y="6330880"/>
            <a:ext cx="39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→ 拠点へのアクセス性の強化</a:t>
            </a:r>
            <a:endParaRPr kumimoji="1" lang="en-US" altLang="ja-JP" b="1" dirty="0" smtClean="0"/>
          </a:p>
        </p:txBody>
      </p:sp>
    </p:spTree>
    <p:extLst>
      <p:ext uri="{BB962C8B-B14F-4D97-AF65-F5344CB8AC3E}">
        <p14:creationId xmlns:p14="http://schemas.microsoft.com/office/powerpoint/2010/main" val="24850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 dirty="0"/>
              <a:t>処方箋</a:t>
            </a:r>
            <a:r>
              <a:rPr lang="en-US" altLang="ja-JP" dirty="0"/>
              <a:t>" </a:t>
            </a:r>
            <a:r>
              <a:rPr lang="ja-JP" altLang="en-US" dirty="0"/>
              <a:t>のカバー範囲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16</a:t>
            </a:fld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262564" y="1087358"/>
            <a:ext cx="8580671" cy="530989"/>
            <a:chOff x="267850" y="1442148"/>
            <a:chExt cx="7975356" cy="785191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67850" y="1442148"/>
              <a:ext cx="7975356" cy="785191"/>
              <a:chOff x="764807" y="1709533"/>
              <a:chExt cx="7975356" cy="785191"/>
            </a:xfrm>
          </p:grpSpPr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64807" y="1730072"/>
                <a:ext cx="392653" cy="764652"/>
                <a:chOff x="715112" y="1730072"/>
                <a:chExt cx="392653" cy="764652"/>
              </a:xfrm>
            </p:grpSpPr>
            <p:sp>
              <p:nvSpPr>
                <p:cNvPr id="9" name="二等辺三角形 8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49725" y="1936683"/>
                  <a:ext cx="764652" cy="351429"/>
                </a:xfrm>
                <a:prstGeom prst="triangl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15112" y="1861709"/>
                  <a:ext cx="367749" cy="5916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chemeClr val="bg1">
                          <a:lumMod val="75000"/>
                        </a:schemeClr>
                      </a:solidFill>
                    </a:rPr>
                    <a:t>1</a:t>
                  </a:r>
                  <a:endParaRPr kumimoji="1" lang="ja-JP" altLang="en-US" sz="2000" b="1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602668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2400" b="1" dirty="0"/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6C3815A-BF67-4395-8098-21BE8EE88418}"/>
              </a:ext>
            </a:extLst>
          </p:cNvPr>
          <p:cNvSpPr/>
          <p:nvPr/>
        </p:nvSpPr>
        <p:spPr>
          <a:xfrm>
            <a:off x="304557" y="1626885"/>
            <a:ext cx="8538678" cy="5755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9EC4DA-F5EE-44D7-9B9C-46F35990A0E1}"/>
              </a:ext>
            </a:extLst>
          </p:cNvPr>
          <p:cNvSpPr txBox="1"/>
          <p:nvPr/>
        </p:nvSpPr>
        <p:spPr>
          <a:xfrm>
            <a:off x="981177" y="1135318"/>
            <a:ext cx="769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>
                    <a:lumMod val="75000"/>
                  </a:schemeClr>
                </a:solidFill>
              </a:rPr>
              <a:t>応急処置</a:t>
            </a:r>
            <a:endParaRPr kumimoji="1" lang="ja-JP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6047" y="1745406"/>
            <a:ext cx="7631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>
                    <a:lumMod val="75000"/>
                  </a:schemeClr>
                </a:solidFill>
              </a:rPr>
              <a:t>・</a:t>
            </a:r>
            <a:r>
              <a:rPr kumimoji="1" lang="en-US" altLang="ja-JP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kumimoji="1" lang="ja-JP" altLang="en-US" sz="2000" dirty="0" smtClean="0">
                <a:solidFill>
                  <a:schemeClr val="bg1">
                    <a:lumMod val="75000"/>
                  </a:schemeClr>
                </a:solidFill>
              </a:rPr>
              <a:t>公共施設の機能集約</a:t>
            </a:r>
            <a:endParaRPr kumimoji="1" lang="ja-JP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262564" y="2345682"/>
            <a:ext cx="8580671" cy="530989"/>
            <a:chOff x="267850" y="1442148"/>
            <a:chExt cx="7975356" cy="785191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67850" y="1442148"/>
              <a:ext cx="7975356" cy="785191"/>
              <a:chOff x="764807" y="1709533"/>
              <a:chExt cx="7975356" cy="785191"/>
            </a:xfrm>
          </p:grpSpPr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64807" y="1730072"/>
                <a:ext cx="392653" cy="764652"/>
                <a:chOff x="715112" y="1730072"/>
                <a:chExt cx="392653" cy="764652"/>
              </a:xfrm>
            </p:grpSpPr>
            <p:sp>
              <p:nvSpPr>
                <p:cNvPr id="19" name="二等辺三角形 18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49725" y="1936683"/>
                  <a:ext cx="764652" cy="351429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15112" y="1861709"/>
                  <a:ext cx="367749" cy="5916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2</a:t>
                  </a:r>
                  <a:endParaRPr kumimoji="1" lang="ja-JP" altLang="en-US" sz="2000" b="1" dirty="0"/>
                </a:p>
              </p:txBody>
            </p:sp>
          </p:grpSp>
        </p:grp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602668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2400" b="1" dirty="0"/>
            </a:p>
          </p:txBody>
        </p:sp>
      </p:grp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6C3815A-BF67-4395-8098-21BE8EE88418}"/>
              </a:ext>
            </a:extLst>
          </p:cNvPr>
          <p:cNvSpPr/>
          <p:nvPr/>
        </p:nvSpPr>
        <p:spPr>
          <a:xfrm>
            <a:off x="304557" y="2876064"/>
            <a:ext cx="8538678" cy="3838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E9EC4DA-F5EE-44D7-9B9C-46F35990A0E1}"/>
              </a:ext>
            </a:extLst>
          </p:cNvPr>
          <p:cNvSpPr txBox="1"/>
          <p:nvPr/>
        </p:nvSpPr>
        <p:spPr>
          <a:xfrm>
            <a:off x="981177" y="2393642"/>
            <a:ext cx="769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予防</a:t>
            </a:r>
            <a:endParaRPr kumimoji="1" lang="ja-JP" altLang="en-US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2" y="3277092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・ 子育てしやすい環境の創出</a:t>
            </a:r>
            <a:endParaRPr kumimoji="1" lang="ja-JP" altLang="en-US" sz="20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600189F-B79D-4316-8E8A-452B2FB3C2D7}"/>
              </a:ext>
            </a:extLst>
          </p:cNvPr>
          <p:cNvSpPr txBox="1"/>
          <p:nvPr/>
        </p:nvSpPr>
        <p:spPr>
          <a:xfrm>
            <a:off x="829232" y="2902338"/>
            <a:ext cx="757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今住んでいる人に土浦が選んでもらえるまちになる</a:t>
            </a:r>
            <a:endParaRPr kumimoji="1" lang="en-US" altLang="ja-JP" sz="2000" b="1" dirty="0"/>
          </a:p>
        </p:txBody>
      </p:sp>
      <p:sp>
        <p:nvSpPr>
          <p:cNvPr id="25" name="二等辺三角形 24">
            <a:extLst>
              <a:ext uri="{FF2B5EF4-FFF2-40B4-BE49-F238E27FC236}">
                <a16:creationId xmlns:a16="http://schemas.microsoft.com/office/drawing/2014/main" id="{7526F0D2-0F16-43C4-8C28-E21BD7A4F6A5}"/>
              </a:ext>
            </a:extLst>
          </p:cNvPr>
          <p:cNvSpPr/>
          <p:nvPr/>
        </p:nvSpPr>
        <p:spPr>
          <a:xfrm rot="5400000">
            <a:off x="620280" y="3014550"/>
            <a:ext cx="200282" cy="152692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2" y="3674516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・ 働く環境の充実</a:t>
            </a:r>
            <a:endParaRPr kumimoji="1" lang="ja-JP" altLang="en-US" sz="2000" b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1" y="4081888"/>
            <a:ext cx="7606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・ 地域コニュニティの創出</a:t>
            </a:r>
            <a:endParaRPr kumimoji="1" lang="ja-JP" altLang="en-US" sz="2000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10" y="4469746"/>
            <a:ext cx="7615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・ 高齢者の生きがいが感じられる</a:t>
            </a:r>
            <a:endParaRPr kumimoji="1" lang="ja-JP" altLang="en-US" sz="2000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9809" y="4840275"/>
            <a:ext cx="7620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・ 日常生活の利便性向上</a:t>
            </a:r>
            <a:endParaRPr kumimoji="1" lang="ja-JP" altLang="en-US" sz="20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6047" y="5754976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>
                    <a:lumMod val="75000"/>
                  </a:schemeClr>
                </a:solidFill>
              </a:rPr>
              <a:t>・ 地区の拠点を作る</a:t>
            </a:r>
            <a:endParaRPr kumimoji="1" lang="ja-JP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600189F-B79D-4316-8E8A-452B2FB3C2D7}"/>
              </a:ext>
            </a:extLst>
          </p:cNvPr>
          <p:cNvSpPr txBox="1"/>
          <p:nvPr/>
        </p:nvSpPr>
        <p:spPr>
          <a:xfrm>
            <a:off x="825467" y="5380222"/>
            <a:ext cx="757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chemeClr val="bg1">
                    <a:lumMod val="75000"/>
                  </a:schemeClr>
                </a:solidFill>
              </a:rPr>
              <a:t>生活の拠点を作る</a:t>
            </a:r>
            <a:endParaRPr kumimoji="1" lang="en-US" altLang="ja-JP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7526F0D2-0F16-43C4-8C28-E21BD7A4F6A5}"/>
              </a:ext>
            </a:extLst>
          </p:cNvPr>
          <p:cNvSpPr/>
          <p:nvPr/>
        </p:nvSpPr>
        <p:spPr>
          <a:xfrm rot="5400000">
            <a:off x="616515" y="5492434"/>
            <a:ext cx="200282" cy="152692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856047" y="6152400"/>
            <a:ext cx="760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>
                    <a:lumMod val="75000"/>
                  </a:schemeClr>
                </a:solidFill>
              </a:rPr>
              <a:t>・ 地区内・地区間の交通システムの整備</a:t>
            </a:r>
            <a:endParaRPr kumimoji="1" lang="en-US" altLang="ja-JP" sz="2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859808" y="3264528"/>
            <a:ext cx="4121265" cy="1975857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0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私たちが提案する </a:t>
            </a:r>
            <a:r>
              <a:rPr lang="en-US" altLang="ja-JP" dirty="0"/>
              <a:t>"</a:t>
            </a:r>
            <a:r>
              <a:rPr lang="ja-JP" altLang="en-US" dirty="0"/>
              <a:t>処方箋</a:t>
            </a:r>
            <a:r>
              <a:rPr lang="en-US" altLang="ja-JP" dirty="0"/>
              <a:t>"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869657" y="1222138"/>
          <a:ext cx="7184096" cy="7063721"/>
        </p:xfrm>
        <a:graphic>
          <a:graphicData uri="http://schemas.openxmlformats.org/drawingml/2006/table">
            <a:tbl>
              <a:tblPr/>
              <a:tblGrid>
                <a:gridCol w="554697">
                  <a:extLst>
                    <a:ext uri="{9D8B030D-6E8A-4147-A177-3AD203B41FA5}">
                      <a16:colId xmlns:a16="http://schemas.microsoft.com/office/drawing/2014/main" val="2955798904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val="573801463"/>
                    </a:ext>
                  </a:extLst>
                </a:gridCol>
                <a:gridCol w="902483">
                  <a:extLst>
                    <a:ext uri="{9D8B030D-6E8A-4147-A177-3AD203B41FA5}">
                      <a16:colId xmlns:a16="http://schemas.microsoft.com/office/drawing/2014/main" val="3662419738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3891845410"/>
                    </a:ext>
                  </a:extLst>
                </a:gridCol>
                <a:gridCol w="209926">
                  <a:extLst>
                    <a:ext uri="{9D8B030D-6E8A-4147-A177-3AD203B41FA5}">
                      <a16:colId xmlns:a16="http://schemas.microsoft.com/office/drawing/2014/main" val="3808319911"/>
                    </a:ext>
                  </a:extLst>
                </a:gridCol>
                <a:gridCol w="497673">
                  <a:extLst>
                    <a:ext uri="{9D8B030D-6E8A-4147-A177-3AD203B41FA5}">
                      <a16:colId xmlns:a16="http://schemas.microsoft.com/office/drawing/2014/main" val="1107369894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1873700503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2445258175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1187923724"/>
                    </a:ext>
                  </a:extLst>
                </a:gridCol>
                <a:gridCol w="975584">
                  <a:extLst>
                    <a:ext uri="{9D8B030D-6E8A-4147-A177-3AD203B41FA5}">
                      <a16:colId xmlns:a16="http://schemas.microsoft.com/office/drawing/2014/main" val="1181207027"/>
                    </a:ext>
                  </a:extLst>
                </a:gridCol>
                <a:gridCol w="439614">
                  <a:extLst>
                    <a:ext uri="{9D8B030D-6E8A-4147-A177-3AD203B41FA5}">
                      <a16:colId xmlns:a16="http://schemas.microsoft.com/office/drawing/2014/main" val="1117585597"/>
                    </a:ext>
                  </a:extLst>
                </a:gridCol>
              </a:tblGrid>
              <a:tr h="35205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　　　　　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ja-JP" alt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　　処方せん</a:t>
                      </a:r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510419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　　　　　　　　　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　　　（この</a:t>
                      </a: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処方せんは土浦のみ有効です）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5911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43524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患者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氏名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つちまる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29061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生年月日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平成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22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年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11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月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3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日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446466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237426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処</a:t>
                      </a:r>
                      <a:b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方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 gridSpan="8">
                  <a:txBody>
                    <a:bodyPr/>
                    <a:lstStyle/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地域拠点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子育て＝包括支援センター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雇用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中心市街地＝モール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505</a:t>
                      </a:r>
                    </a:p>
                    <a:p>
                      <a:pPr algn="ct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雇用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土浦＝職業体験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地域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コミュニティの醸成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住宅地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=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市民農園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98949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01359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37098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990876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8467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42083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279322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00714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56630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557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73832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721301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37467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67219"/>
                  </a:ext>
                </a:extLst>
              </a:tr>
              <a:tr h="181825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84541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706378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99576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50882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599145"/>
                  </a:ext>
                </a:extLst>
              </a:tr>
              <a:tr h="16774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464230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2313295" y="3166286"/>
            <a:ext cx="5192973" cy="3170099"/>
          </a:xfrm>
          <a:prstGeom prst="rect">
            <a:avLst/>
          </a:prstGeom>
          <a:solidFill>
            <a:srgbClr val="FFFFF5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ja-JP" altLang="en-US" sz="4000" b="1" dirty="0" smtClean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地域</a:t>
            </a:r>
            <a:r>
              <a:rPr lang="ja-JP" altLang="en-US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拠点</a:t>
            </a:r>
            <a:r>
              <a:rPr lang="en-US" altLang="ja-JP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子育て＝包括支援センター</a:t>
            </a:r>
            <a:endParaRPr lang="en-US" altLang="ja-JP" sz="4000" b="1" dirty="0">
              <a:solidFill>
                <a:schemeClr val="accent6"/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雇用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中心市街地＝モール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505</a:t>
            </a:r>
          </a:p>
          <a:p>
            <a:pPr algn="ctr" fontAlgn="ctr"/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/>
            </a:r>
            <a:b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</a:b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雇用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土浦＝職業体験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地域</a:t>
            </a:r>
            <a:r>
              <a:rPr lang="ja-JP" altLang="en-US" sz="2000" dirty="0" smtClean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コミュニティ</a:t>
            </a:r>
            <a:r>
              <a:rPr lang="en-US" altLang="ja-JP" sz="2000" dirty="0" smtClean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住宅地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=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市民農園</a:t>
            </a:r>
            <a:endParaRPr lang="ja-JP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70D674-21DF-4F17-B022-69FBEEBF22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多世代交流型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包括支援センター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416061" y="6550223"/>
            <a:ext cx="37894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bg1">
                    <a:lumMod val="50000"/>
                  </a:schemeClr>
                </a:solidFill>
              </a:rPr>
              <a:t>https://funspace.jp/works/community.html</a:t>
            </a:r>
            <a:endParaRPr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図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242"/>
            <a:ext cx="4521049" cy="5851127"/>
          </a:xfrm>
          <a:prstGeom prst="rect">
            <a:avLst/>
          </a:prstGeom>
        </p:spPr>
      </p:pic>
      <p:sp>
        <p:nvSpPr>
          <p:cNvPr id="53" name="楕円 52"/>
          <p:cNvSpPr/>
          <p:nvPr/>
        </p:nvSpPr>
        <p:spPr>
          <a:xfrm>
            <a:off x="2108458" y="4368439"/>
            <a:ext cx="144000" cy="14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/>
          <p:cNvSpPr/>
          <p:nvPr/>
        </p:nvSpPr>
        <p:spPr>
          <a:xfrm>
            <a:off x="2749405" y="4001318"/>
            <a:ext cx="144000" cy="14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/>
          <p:cNvSpPr/>
          <p:nvPr/>
        </p:nvSpPr>
        <p:spPr>
          <a:xfrm>
            <a:off x="3452252" y="3929318"/>
            <a:ext cx="144000" cy="14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楕円 55"/>
          <p:cNvSpPr/>
          <p:nvPr/>
        </p:nvSpPr>
        <p:spPr>
          <a:xfrm>
            <a:off x="2291703" y="5399239"/>
            <a:ext cx="144000" cy="14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/>
          <p:cNvSpPr/>
          <p:nvPr/>
        </p:nvSpPr>
        <p:spPr>
          <a:xfrm>
            <a:off x="1225160" y="5842675"/>
            <a:ext cx="144000" cy="14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楕円 57"/>
          <p:cNvSpPr/>
          <p:nvPr/>
        </p:nvSpPr>
        <p:spPr>
          <a:xfrm>
            <a:off x="2020162" y="4881623"/>
            <a:ext cx="144000" cy="14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楕円 58"/>
          <p:cNvSpPr/>
          <p:nvPr/>
        </p:nvSpPr>
        <p:spPr>
          <a:xfrm>
            <a:off x="3237760" y="3329630"/>
            <a:ext cx="144000" cy="14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楕円 59"/>
          <p:cNvSpPr/>
          <p:nvPr/>
        </p:nvSpPr>
        <p:spPr>
          <a:xfrm>
            <a:off x="2025060" y="3365630"/>
            <a:ext cx="144000" cy="14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楕円 60"/>
          <p:cNvSpPr/>
          <p:nvPr/>
        </p:nvSpPr>
        <p:spPr>
          <a:xfrm>
            <a:off x="1271533" y="2813336"/>
            <a:ext cx="144000" cy="14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楕円 61"/>
          <p:cNvSpPr/>
          <p:nvPr/>
        </p:nvSpPr>
        <p:spPr>
          <a:xfrm>
            <a:off x="1153160" y="5399239"/>
            <a:ext cx="144000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楕円 65"/>
          <p:cNvSpPr/>
          <p:nvPr/>
        </p:nvSpPr>
        <p:spPr>
          <a:xfrm>
            <a:off x="2183162" y="4715459"/>
            <a:ext cx="144000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楕円 66"/>
          <p:cNvSpPr/>
          <p:nvPr/>
        </p:nvSpPr>
        <p:spPr>
          <a:xfrm>
            <a:off x="3371499" y="4075847"/>
            <a:ext cx="144000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楕円 67"/>
          <p:cNvSpPr/>
          <p:nvPr/>
        </p:nvSpPr>
        <p:spPr>
          <a:xfrm>
            <a:off x="2133918" y="3256446"/>
            <a:ext cx="144000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楕円 68"/>
          <p:cNvSpPr/>
          <p:nvPr/>
        </p:nvSpPr>
        <p:spPr>
          <a:xfrm>
            <a:off x="1175509" y="2528521"/>
            <a:ext cx="144000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楕円 69"/>
          <p:cNvSpPr/>
          <p:nvPr/>
        </p:nvSpPr>
        <p:spPr>
          <a:xfrm>
            <a:off x="1307533" y="2885336"/>
            <a:ext cx="144000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楕円 70"/>
          <p:cNvSpPr/>
          <p:nvPr/>
        </p:nvSpPr>
        <p:spPr>
          <a:xfrm>
            <a:off x="2363703" y="5515639"/>
            <a:ext cx="144000" cy="14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楕円 71"/>
          <p:cNvSpPr/>
          <p:nvPr/>
        </p:nvSpPr>
        <p:spPr>
          <a:xfrm>
            <a:off x="1948162" y="4881623"/>
            <a:ext cx="144000" cy="14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楕円 72"/>
          <p:cNvSpPr/>
          <p:nvPr/>
        </p:nvSpPr>
        <p:spPr>
          <a:xfrm>
            <a:off x="2481218" y="4116164"/>
            <a:ext cx="144000" cy="14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楕円 73"/>
          <p:cNvSpPr/>
          <p:nvPr/>
        </p:nvSpPr>
        <p:spPr>
          <a:xfrm>
            <a:off x="2291703" y="3390396"/>
            <a:ext cx="144000" cy="14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楕円 74"/>
          <p:cNvSpPr/>
          <p:nvPr/>
        </p:nvSpPr>
        <p:spPr>
          <a:xfrm>
            <a:off x="1542514" y="2306374"/>
            <a:ext cx="144000" cy="14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7871071" y="64799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基本理念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632228" y="3834364"/>
            <a:ext cx="145040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点在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78" name="楕円 77"/>
          <p:cNvSpPr/>
          <p:nvPr/>
        </p:nvSpPr>
        <p:spPr>
          <a:xfrm>
            <a:off x="2934913" y="1381691"/>
            <a:ext cx="144000" cy="14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楕円 78"/>
          <p:cNvSpPr/>
          <p:nvPr/>
        </p:nvSpPr>
        <p:spPr>
          <a:xfrm>
            <a:off x="2934913" y="1790566"/>
            <a:ext cx="144000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楕円 79"/>
          <p:cNvSpPr/>
          <p:nvPr/>
        </p:nvSpPr>
        <p:spPr>
          <a:xfrm>
            <a:off x="2934913" y="2184063"/>
            <a:ext cx="144000" cy="14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28192" y="124442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公民館・図書館</a:t>
            </a:r>
            <a:endParaRPr kumimoji="1" lang="ja-JP" altLang="en-US" dirty="0"/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3006913" y="165851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福祉</a:t>
            </a:r>
            <a:r>
              <a:rPr kumimoji="1" lang="ja-JP" altLang="en-US" dirty="0"/>
              <a:t>施設</a:t>
            </a: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3028192" y="209261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児童館・</a:t>
            </a:r>
            <a:endParaRPr kumimoji="1" lang="en-US" altLang="ja-JP" dirty="0" smtClean="0"/>
          </a:p>
          <a:p>
            <a:r>
              <a:rPr kumimoji="1" lang="ja-JP" altLang="en-US" dirty="0" smtClean="0"/>
              <a:t>子育て交流サロン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000333" y="517057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利便性が高くなる</a:t>
            </a:r>
            <a:endParaRPr kumimoji="1" lang="en-US" altLang="ja-JP" sz="2400" dirty="0" smtClean="0"/>
          </a:p>
        </p:txBody>
      </p:sp>
      <p:sp>
        <p:nvSpPr>
          <p:cNvPr id="13" name="右矢印 12"/>
          <p:cNvSpPr/>
          <p:nvPr/>
        </p:nvSpPr>
        <p:spPr>
          <a:xfrm>
            <a:off x="4714864" y="3876112"/>
            <a:ext cx="631693" cy="394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61997" y="284228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機能</a:t>
            </a:r>
            <a:r>
              <a:rPr kumimoji="1" lang="ja-JP" altLang="en-US" sz="2400" dirty="0" smtClean="0"/>
              <a:t>の集約</a:t>
            </a:r>
            <a:endParaRPr kumimoji="1" lang="en-US" altLang="ja-JP" sz="2400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00333" y="384883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様々なニーズを</a:t>
            </a:r>
            <a:endParaRPr kumimoji="1" lang="en-US" altLang="ja-JP" sz="2400" dirty="0" smtClean="0"/>
          </a:p>
          <a:p>
            <a:pPr algn="ctr"/>
            <a:r>
              <a:rPr kumimoji="1" lang="ja-JP" altLang="en-US" sz="2400" dirty="0" smtClean="0"/>
              <a:t>一つの施設で対応</a:t>
            </a:r>
            <a:endParaRPr kumimoji="1" lang="ja-JP" altLang="en-US" sz="2400" dirty="0"/>
          </a:p>
        </p:txBody>
      </p:sp>
      <p:sp>
        <p:nvSpPr>
          <p:cNvPr id="16" name="正方形/長方形 15"/>
          <p:cNvSpPr/>
          <p:nvPr/>
        </p:nvSpPr>
        <p:spPr>
          <a:xfrm>
            <a:off x="5694020" y="2672381"/>
            <a:ext cx="3131022" cy="317029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二等辺三角形 63"/>
          <p:cNvSpPr/>
          <p:nvPr/>
        </p:nvSpPr>
        <p:spPr>
          <a:xfrm rot="10800000">
            <a:off x="7151582" y="3434994"/>
            <a:ext cx="350829" cy="30556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5" name="二等辺三角形 64"/>
          <p:cNvSpPr/>
          <p:nvPr/>
        </p:nvSpPr>
        <p:spPr>
          <a:xfrm rot="10800000">
            <a:off x="7151582" y="4720623"/>
            <a:ext cx="350829" cy="30556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34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685019" y="181904"/>
            <a:ext cx="7772400" cy="63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ja-JP" dirty="0"/>
              <a:t>発表の流れ</a:t>
            </a:r>
            <a:endParaRPr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sldNum" idx="12"/>
          </p:nvPr>
        </p:nvSpPr>
        <p:spPr>
          <a:xfrm>
            <a:off x="8457419" y="407315"/>
            <a:ext cx="445169" cy="389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2</a:t>
            </a:fld>
            <a:endParaRPr dirty="0"/>
          </a:p>
        </p:txBody>
      </p:sp>
      <p:sp>
        <p:nvSpPr>
          <p:cNvPr id="96" name="Google Shape;96;p2"/>
          <p:cNvSpPr txBox="1"/>
          <p:nvPr/>
        </p:nvSpPr>
        <p:spPr>
          <a:xfrm>
            <a:off x="292814" y="1287379"/>
            <a:ext cx="2425518" cy="523220"/>
          </a:xfrm>
          <a:prstGeom prst="rect">
            <a:avLst/>
          </a:prstGeom>
          <a:solidFill>
            <a:schemeClr val="accent3">
              <a:lumMod val="75000"/>
              <a:alpha val="49803"/>
            </a:schemeClr>
          </a:solidFill>
          <a:ln w="38100" cap="flat" cmpd="sng">
            <a:solidFill>
              <a:srgbClr val="81D3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rPr>
              <a:t>健康状態</a:t>
            </a:r>
            <a:endParaRPr sz="28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286866" y="3539261"/>
            <a:ext cx="2425518" cy="523220"/>
          </a:xfrm>
          <a:prstGeom prst="rect">
            <a:avLst/>
          </a:prstGeom>
          <a:solidFill>
            <a:schemeClr val="accent3">
              <a:lumMod val="75000"/>
              <a:alpha val="49803"/>
            </a:schemeClr>
          </a:solidFill>
          <a:ln w="38100" cap="flat" cmpd="sng">
            <a:solidFill>
              <a:srgbClr val="81D3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rPr>
              <a:t>治療方針</a:t>
            </a:r>
            <a:endParaRPr sz="28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5140633" y="5027568"/>
            <a:ext cx="3348428" cy="523220"/>
          </a:xfrm>
          <a:prstGeom prst="rect">
            <a:avLst/>
          </a:prstGeom>
          <a:solidFill>
            <a:srgbClr val="DCF7BA">
              <a:alpha val="49803"/>
            </a:srgbClr>
          </a:solidFill>
          <a:ln w="38100" cap="flat" cmpd="sng">
            <a:solidFill>
              <a:srgbClr val="81D3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rPr>
              <a:t>職業体験(高校生)</a:t>
            </a:r>
            <a:endParaRPr sz="28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5137657" y="5657078"/>
            <a:ext cx="3354379" cy="954107"/>
          </a:xfrm>
          <a:prstGeom prst="rect">
            <a:avLst/>
          </a:prstGeom>
          <a:solidFill>
            <a:srgbClr val="DCF7BA">
              <a:alpha val="49803"/>
            </a:srgbClr>
          </a:solidFill>
          <a:ln w="38100" cap="flat" cmpd="sng">
            <a:solidFill>
              <a:srgbClr val="81D3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rPr>
              <a:t>住宅地での</a:t>
            </a:r>
            <a:endParaRPr sz="28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rPr>
              <a:t>コミュニティ育成</a:t>
            </a:r>
            <a:endParaRPr sz="28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286866" y="5791143"/>
            <a:ext cx="2425518" cy="523220"/>
          </a:xfrm>
          <a:prstGeom prst="rect">
            <a:avLst/>
          </a:prstGeom>
          <a:solidFill>
            <a:schemeClr val="accent3">
              <a:lumMod val="75000"/>
              <a:alpha val="49803"/>
            </a:schemeClr>
          </a:solidFill>
          <a:ln w="38100" cap="flat" cmpd="sng">
            <a:solidFill>
              <a:srgbClr val="81D3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rPr>
              <a:t>今後の方針</a:t>
            </a:r>
            <a:endParaRPr dirty="0"/>
          </a:p>
        </p:txBody>
      </p:sp>
      <p:sp>
        <p:nvSpPr>
          <p:cNvPr id="101" name="Google Shape;101;p2"/>
          <p:cNvSpPr/>
          <p:nvPr/>
        </p:nvSpPr>
        <p:spPr>
          <a:xfrm rot="5400000">
            <a:off x="775214" y="2379503"/>
            <a:ext cx="1448820" cy="5908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 rot="5400000">
            <a:off x="775214" y="4631385"/>
            <a:ext cx="1448820" cy="5908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5137657" y="4398058"/>
            <a:ext cx="3354379" cy="523220"/>
          </a:xfrm>
          <a:prstGeom prst="rect">
            <a:avLst/>
          </a:prstGeom>
          <a:solidFill>
            <a:srgbClr val="DCF7BA">
              <a:alpha val="49803"/>
            </a:srgbClr>
          </a:solidFill>
          <a:ln w="38100" cap="flat" cmpd="sng">
            <a:solidFill>
              <a:srgbClr val="81D3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rPr>
              <a:t>儲かる5〇GO</a:t>
            </a:r>
            <a:endParaRPr sz="28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127142" y="3337661"/>
            <a:ext cx="3361919" cy="954107"/>
          </a:xfrm>
          <a:prstGeom prst="rect">
            <a:avLst/>
          </a:prstGeom>
          <a:solidFill>
            <a:srgbClr val="DCF7BA">
              <a:alpha val="49803"/>
            </a:srgbClr>
          </a:solidFill>
          <a:ln w="38100" cap="flat" cmpd="sng">
            <a:solidFill>
              <a:srgbClr val="81D3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rPr>
              <a:t>多世代交流型</a:t>
            </a:r>
            <a:endParaRPr sz="28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/>
                <a:sym typeface="Arial"/>
              </a:rPr>
              <a:t>包括支援センター</a:t>
            </a:r>
            <a:endParaRPr sz="28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466122" y="3337661"/>
            <a:ext cx="661020" cy="3273524"/>
          </a:xfrm>
          <a:prstGeom prst="rect">
            <a:avLst/>
          </a:prstGeom>
          <a:solidFill>
            <a:srgbClr val="DCF7BA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98098" y="3337661"/>
            <a:ext cx="615553" cy="327352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2800" b="1" dirty="0" smtClean="0"/>
              <a:t>処方箋</a:t>
            </a:r>
            <a:endParaRPr kumimoji="1" lang="ja-JP" altLang="en-US" sz="2800" b="1" dirty="0"/>
          </a:p>
        </p:txBody>
      </p:sp>
      <p:sp>
        <p:nvSpPr>
          <p:cNvPr id="23" name="正方形/長方形 22"/>
          <p:cNvSpPr/>
          <p:nvPr/>
        </p:nvSpPr>
        <p:spPr>
          <a:xfrm>
            <a:off x="4466123" y="1286641"/>
            <a:ext cx="1982804" cy="523220"/>
          </a:xfrm>
          <a:prstGeom prst="rect">
            <a:avLst/>
          </a:prstGeom>
          <a:solidFill>
            <a:srgbClr val="DCF7BA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4466120" y="2306458"/>
            <a:ext cx="1982806" cy="523220"/>
          </a:xfrm>
          <a:prstGeom prst="rect">
            <a:avLst/>
          </a:prstGeom>
          <a:solidFill>
            <a:srgbClr val="DCF7BA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466121" y="2312151"/>
            <a:ext cx="1982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地区</a:t>
            </a:r>
            <a:r>
              <a:rPr kumimoji="1" lang="ja-JP" altLang="en-US" sz="2800" b="1" dirty="0"/>
              <a:t>別</a:t>
            </a:r>
            <a:r>
              <a:rPr kumimoji="1" lang="ja-JP" altLang="en-US" sz="2800" b="1" dirty="0" smtClean="0"/>
              <a:t>構想</a:t>
            </a:r>
            <a:endParaRPr kumimoji="1" lang="ja-JP" altLang="en-US" sz="2800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466124" y="1292334"/>
            <a:ext cx="1982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 smtClean="0"/>
              <a:t>全体構想</a:t>
            </a:r>
            <a:endParaRPr kumimoji="1" lang="ja-JP" altLang="en-US" sz="2800" b="1" dirty="0"/>
          </a:p>
        </p:txBody>
      </p:sp>
      <p:cxnSp>
        <p:nvCxnSpPr>
          <p:cNvPr id="7" name="直線コネクタ 6"/>
          <p:cNvCxnSpPr/>
          <p:nvPr/>
        </p:nvCxnSpPr>
        <p:spPr>
          <a:xfrm flipH="1">
            <a:off x="3465095" y="1540042"/>
            <a:ext cx="0" cy="3456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H="1" flipV="1">
            <a:off x="3436219" y="1540042"/>
            <a:ext cx="100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H="1" flipV="1">
            <a:off x="3436219" y="4967800"/>
            <a:ext cx="100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H="1" flipV="1">
            <a:off x="3441873" y="2569945"/>
            <a:ext cx="100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H="1" flipV="1">
            <a:off x="2722009" y="3800871"/>
            <a:ext cx="71996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図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671" y="4517539"/>
            <a:ext cx="230400" cy="2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6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>
          <a:xfrm>
            <a:off x="685020" y="3374737"/>
            <a:ext cx="7782100" cy="71398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提案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58369" y="3473447"/>
            <a:ext cx="4425696" cy="6257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3600" b="1" dirty="0" smtClean="0">
                <a:solidFill>
                  <a:schemeClr val="bg1"/>
                </a:solidFill>
              </a:rPr>
              <a:t>包括支援センター</a:t>
            </a:r>
            <a:endParaRPr lang="en-US" altLang="ja-JP" sz="3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altLang="ja-JP" sz="2400" dirty="0" smtClean="0"/>
          </a:p>
          <a:p>
            <a:pPr marL="0" indent="0" algn="ctr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20</a:t>
            </a:fld>
            <a:endParaRPr kumimoji="1" lang="ja-JP" altLang="en-US" dirty="0"/>
          </a:p>
        </p:txBody>
      </p:sp>
      <p:sp>
        <p:nvSpPr>
          <p:cNvPr id="5" name="二等辺三角形 4"/>
          <p:cNvSpPr/>
          <p:nvPr/>
        </p:nvSpPr>
        <p:spPr>
          <a:xfrm rot="10800000">
            <a:off x="4362787" y="4383271"/>
            <a:ext cx="416859" cy="36307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5313" y="5085155"/>
            <a:ext cx="7791805" cy="52322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1">
                  <a:lumMod val="50000"/>
                </a:schemeClr>
              </a:buClr>
            </a:pPr>
            <a:r>
              <a:rPr kumimoji="1" lang="ja-JP" altLang="en-US" sz="2800" dirty="0" smtClean="0"/>
              <a:t>各地区の特性に合わせたサービスの提供</a:t>
            </a:r>
            <a:endParaRPr kumimoji="1" lang="en-US" altLang="ja-JP" sz="2800" dirty="0" smtClean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75313" y="1470008"/>
            <a:ext cx="3775393" cy="52322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/>
              <a:t>子育てサービスの集約</a:t>
            </a:r>
            <a:endParaRPr kumimoji="1" lang="en-US" altLang="ja-JP" sz="2800" dirty="0" smtClean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91726" y="1488267"/>
            <a:ext cx="3775393" cy="52322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交流の場の提供</a:t>
            </a:r>
            <a:endParaRPr kumimoji="1" lang="en-US" altLang="ja-JP" sz="28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247776" y="2204564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をす</a:t>
            </a:r>
            <a:r>
              <a:rPr kumimoji="1" lang="ja-JP" altLang="en-US" sz="2400" dirty="0"/>
              <a:t>る</a:t>
            </a:r>
            <a:r>
              <a:rPr kumimoji="1" lang="ja-JP" altLang="en-US" sz="2400" dirty="0" smtClean="0">
                <a:solidFill>
                  <a:schemeClr val="accent5"/>
                </a:solidFill>
              </a:rPr>
              <a:t>拠点</a:t>
            </a:r>
            <a:r>
              <a:rPr kumimoji="1" lang="ja-JP" altLang="en-US" sz="2400" dirty="0" smtClean="0"/>
              <a:t>づくり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572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拠点の</a:t>
            </a:r>
            <a:r>
              <a:rPr lang="ja-JP" altLang="en-US" dirty="0"/>
              <a:t>規模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773084" y="1188720"/>
            <a:ext cx="0" cy="515969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772770" y="6387509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子育て</a:t>
            </a:r>
            <a:endParaRPr kumimoji="1" lang="ja-JP" altLang="en-US" sz="3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3777" y="2589670"/>
            <a:ext cx="677108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3200" dirty="0" smtClean="0"/>
              <a:t>交流</a:t>
            </a:r>
            <a:endParaRPr kumimoji="1" lang="ja-JP" altLang="en-US" sz="3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0349" y="6310565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773084" y="6310565"/>
            <a:ext cx="677487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806290" y="3740322"/>
            <a:ext cx="3142213" cy="25323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 smtClean="0"/>
              <a:t>おおつ野</a:t>
            </a:r>
            <a:endParaRPr kumimoji="1" lang="en-US" altLang="ja-JP" sz="3600" b="1" dirty="0" smtClean="0"/>
          </a:p>
          <a:p>
            <a:pPr algn="ctr"/>
            <a:r>
              <a:rPr kumimoji="1" lang="ja-JP" altLang="en-US" sz="3600" b="1" dirty="0"/>
              <a:t>神立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61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神立、おおつ野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15935" y="3665917"/>
            <a:ext cx="7641484" cy="240065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kumimoji="1" lang="ja-JP" altLang="en-US" sz="2000" dirty="0" smtClean="0"/>
              <a:t>子育て交流サロン</a:t>
            </a:r>
            <a:endParaRPr kumimoji="1" lang="en-US" altLang="ja-JP" sz="2000" dirty="0" smtClean="0"/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kumimoji="1" lang="ja-JP" altLang="en-US" sz="2000" dirty="0"/>
              <a:t>地域子育て支援センター</a:t>
            </a: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kumimoji="1" lang="ja-JP" altLang="en-US" sz="2000" dirty="0"/>
              <a:t>マタニティ教室</a:t>
            </a: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kumimoji="1" lang="ja-JP" altLang="en-US" sz="2000" dirty="0"/>
              <a:t>子育て支援コンシェルジュ</a:t>
            </a: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kumimoji="1" lang="ja-JP" altLang="en-US" sz="2000" dirty="0"/>
              <a:t>健康に関する</a:t>
            </a:r>
            <a:r>
              <a:rPr kumimoji="1" lang="ja-JP" altLang="en-US" sz="2000" dirty="0" smtClean="0"/>
              <a:t>支援</a:t>
            </a:r>
            <a:endParaRPr kumimoji="1" lang="en-US" altLang="ja-JP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10218" y="1475693"/>
            <a:ext cx="2698175" cy="523220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おおつ野・神立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77068" y="1997580"/>
            <a:ext cx="2646878" cy="1148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 smtClean="0"/>
              <a:t>子育て機能の集約</a:t>
            </a:r>
            <a:endParaRPr kumimoji="1" lang="en-US" altLang="ja-JP" sz="2400" dirty="0" smtClean="0"/>
          </a:p>
          <a:p>
            <a:pPr>
              <a:lnSpc>
                <a:spcPct val="150000"/>
              </a:lnSpc>
            </a:pPr>
            <a:r>
              <a:rPr kumimoji="1" lang="ja-JP" altLang="en-US" sz="2400" dirty="0"/>
              <a:t>交流する場が</a:t>
            </a:r>
            <a:r>
              <a:rPr kumimoji="1" lang="ja-JP" altLang="en-US" sz="2400" dirty="0" smtClean="0"/>
              <a:t>ある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5935" y="3204252"/>
            <a:ext cx="1415772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/>
                </a:solidFill>
              </a:rPr>
              <a:t>事業内容</a:t>
            </a:r>
            <a:endParaRPr kumimoji="1" lang="en-US" altLang="ja-JP" sz="2400" b="1" dirty="0" smtClean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36677" y="3665917"/>
            <a:ext cx="3608680" cy="1434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kumimoji="1" lang="ja-JP" altLang="en-US" sz="2000" dirty="0"/>
              <a:t>公園整備</a:t>
            </a:r>
            <a:endParaRPr kumimoji="1" lang="en-US" altLang="ja-JP" sz="2000" dirty="0"/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kumimoji="1" lang="ja-JP" altLang="en-US" sz="2000" dirty="0"/>
              <a:t>コミュニティカッフェ整備</a:t>
            </a:r>
            <a:endParaRPr kumimoji="1" lang="en-US" altLang="ja-JP" sz="2000" dirty="0"/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kumimoji="1" lang="ja-JP" altLang="en-US" sz="2000" dirty="0"/>
              <a:t>公民館的施設</a:t>
            </a:r>
          </a:p>
        </p:txBody>
      </p:sp>
      <p:sp>
        <p:nvSpPr>
          <p:cNvPr id="22" name="二等辺三角形 21"/>
          <p:cNvSpPr/>
          <p:nvPr/>
        </p:nvSpPr>
        <p:spPr>
          <a:xfrm rot="5400000">
            <a:off x="1246926" y="2268190"/>
            <a:ext cx="246014" cy="21427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二等辺三角形 23"/>
          <p:cNvSpPr/>
          <p:nvPr/>
        </p:nvSpPr>
        <p:spPr>
          <a:xfrm rot="5400000">
            <a:off x="1246926" y="2792591"/>
            <a:ext cx="246014" cy="21427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54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822960" y="3746420"/>
            <a:ext cx="6388816" cy="2564146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22959" y="3746420"/>
            <a:ext cx="3142213" cy="249454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拠点の</a:t>
            </a:r>
            <a:r>
              <a:rPr lang="ja-JP" altLang="en-US" dirty="0"/>
              <a:t>規模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773084" y="1188720"/>
            <a:ext cx="0" cy="515969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863333" y="6348413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子育て</a:t>
            </a:r>
            <a:endParaRPr kumimoji="1" lang="ja-JP" altLang="en-US" sz="3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49427" y="3313276"/>
            <a:ext cx="677108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3200" dirty="0" smtClean="0"/>
              <a:t>交流</a:t>
            </a:r>
            <a:endParaRPr kumimoji="1" lang="ja-JP" altLang="en-US" sz="3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0349" y="6310565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773084" y="6310565"/>
            <a:ext cx="677487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4017221" y="471958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</a:rPr>
              <a:t>荒川沖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79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817954" y="3994856"/>
            <a:ext cx="2318541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kumimoji="1" lang="ja-JP" altLang="en-US" sz="2000" dirty="0" smtClean="0"/>
              <a:t>民</a:t>
            </a:r>
            <a:r>
              <a:rPr kumimoji="1" lang="ja-JP" altLang="en-US" sz="2000" dirty="0"/>
              <a:t>間保育園</a:t>
            </a:r>
            <a:r>
              <a:rPr kumimoji="1" lang="ja-JP" altLang="en-US" sz="2000" dirty="0" smtClean="0"/>
              <a:t>誘致</a:t>
            </a:r>
            <a:endParaRPr kumimoji="1" lang="en-US" altLang="ja-JP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荒川沖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10218" y="1475693"/>
            <a:ext cx="1261884" cy="523220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荒川</a:t>
            </a:r>
            <a:r>
              <a:rPr kumimoji="1" lang="ja-JP" altLang="en-US" sz="2800" dirty="0">
                <a:solidFill>
                  <a:schemeClr val="bg1"/>
                </a:solidFill>
              </a:rPr>
              <a:t>沖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77068" y="219436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子育てに力をいれる</a:t>
            </a:r>
            <a:endParaRPr kumimoji="1" lang="ja-JP" altLang="en-US" sz="2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7955" y="3294442"/>
            <a:ext cx="7639464" cy="34778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おおつの・神立の子育て</a:t>
            </a:r>
            <a:r>
              <a:rPr kumimoji="1" lang="en-US" altLang="ja-JP" sz="2000" dirty="0" smtClean="0"/>
              <a:t>,</a:t>
            </a:r>
            <a:r>
              <a:rPr kumimoji="1" lang="ja-JP" altLang="en-US" sz="2000" dirty="0" smtClean="0"/>
              <a:t>交流サービスに加えて</a:t>
            </a:r>
            <a:endParaRPr kumimoji="1" lang="en-US" altLang="ja-JP" sz="2000" dirty="0" smtClean="0"/>
          </a:p>
          <a:p>
            <a:endParaRPr kumimoji="1" lang="en-US" altLang="ja-JP" sz="2000" dirty="0"/>
          </a:p>
          <a:p>
            <a:endParaRPr kumimoji="1" lang="en-US" altLang="ja-JP" sz="2000" dirty="0" smtClean="0"/>
          </a:p>
          <a:p>
            <a:endParaRPr kumimoji="1" lang="en-US" altLang="ja-JP" sz="2000" dirty="0"/>
          </a:p>
          <a:p>
            <a:endParaRPr kumimoji="1"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ja-JP" altLang="en-US" sz="2000" dirty="0" smtClean="0"/>
              <a:t>一時預</a:t>
            </a:r>
            <a:r>
              <a:rPr kumimoji="1" lang="ja-JP" altLang="en-US" sz="2000" dirty="0"/>
              <a:t>かり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ja-JP" altLang="en-US" sz="2000" dirty="0"/>
              <a:t>妊産婦訪問・家庭訪問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ja-JP" altLang="en-US" sz="2000" dirty="0"/>
              <a:t>赤ちゃんおめでとう</a:t>
            </a:r>
            <a:r>
              <a:rPr kumimoji="1" lang="ja-JP" altLang="en-US" sz="2000" dirty="0" smtClean="0"/>
              <a:t>事業</a:t>
            </a:r>
            <a:endParaRPr kumimoji="1"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ja-JP" altLang="en-US" sz="2000" dirty="0"/>
              <a:t>病児</a:t>
            </a:r>
            <a:r>
              <a:rPr kumimoji="1" lang="ja-JP" altLang="en-US" sz="2000" dirty="0" smtClean="0"/>
              <a:t>保育</a:t>
            </a:r>
            <a:endParaRPr kumimoji="1" lang="ja-JP" altLang="en-US" sz="2000" dirty="0"/>
          </a:p>
        </p:txBody>
      </p:sp>
      <p:sp>
        <p:nvSpPr>
          <p:cNvPr id="20" name="二等辺三角形 19"/>
          <p:cNvSpPr/>
          <p:nvPr/>
        </p:nvSpPr>
        <p:spPr>
          <a:xfrm rot="5400000">
            <a:off x="1246926" y="2315815"/>
            <a:ext cx="246014" cy="21427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15935" y="2832777"/>
            <a:ext cx="1415772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/>
                </a:solidFill>
              </a:rPr>
              <a:t>事業内容</a:t>
            </a:r>
            <a:endParaRPr kumimoji="1" lang="en-US" altLang="ja-JP" sz="2400" b="1" dirty="0" smtClean="0">
              <a:solidFill>
                <a:schemeClr val="bg1"/>
              </a:solidFill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731" y="3661470"/>
            <a:ext cx="1886684" cy="1255502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2736858" y="4933351"/>
            <a:ext cx="289443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00" dirty="0"/>
              <a:t>https://socialport-y.city.yokohama.lg.jp/article/20170929-11637/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32858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822960" y="1512915"/>
            <a:ext cx="6492240" cy="4797650"/>
          </a:xfrm>
          <a:prstGeom prst="rect">
            <a:avLst/>
          </a:prstGeom>
          <a:solidFill>
            <a:schemeClr val="bg2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拠点の</a:t>
            </a:r>
            <a:r>
              <a:rPr lang="ja-JP" altLang="en-US" dirty="0"/>
              <a:t>規模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773084" y="1188720"/>
            <a:ext cx="0" cy="51612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707049" y="638261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子育て</a:t>
            </a:r>
            <a:endParaRPr kumimoji="1" lang="ja-JP" altLang="en-US" sz="3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911" y="3140340"/>
            <a:ext cx="677108" cy="9346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dirty="0" smtClean="0"/>
              <a:t>交流</a:t>
            </a:r>
            <a:endParaRPr kumimoji="1" lang="ja-JP" altLang="en-US" sz="3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0349" y="6310565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822959" y="3752452"/>
            <a:ext cx="6388817" cy="25581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773084" y="6310565"/>
            <a:ext cx="677487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822959" y="3752453"/>
            <a:ext cx="3142213" cy="249296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14716" y="266107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/>
              <a:t>土浦</a:t>
            </a:r>
            <a:endParaRPr kumimoji="1" lang="ja-JP" altLang="en-US" sz="36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96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中心部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10218" y="1085601"/>
            <a:ext cx="1261884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中心部</a:t>
            </a:r>
            <a:endParaRPr kumimoji="1" lang="ja-JP" altLang="en-US" sz="28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77068" y="1699497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多世代交流、包括支援のトップ</a:t>
            </a:r>
          </a:p>
        </p:txBody>
      </p:sp>
      <p:sp>
        <p:nvSpPr>
          <p:cNvPr id="26" name="二等辺三角形 25"/>
          <p:cNvSpPr/>
          <p:nvPr/>
        </p:nvSpPr>
        <p:spPr>
          <a:xfrm rot="5400000">
            <a:off x="1246926" y="1820948"/>
            <a:ext cx="246014" cy="21427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10218" y="2280413"/>
            <a:ext cx="1415772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/>
                </a:solidFill>
              </a:rPr>
              <a:t>事業内容</a:t>
            </a:r>
            <a:endParaRPr kumimoji="1" lang="en-US" altLang="ja-JP" sz="2400" b="1" dirty="0" smtClean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12238" y="2742078"/>
            <a:ext cx="7639464" cy="132343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荒川沖の子育て</a:t>
            </a:r>
            <a:r>
              <a:rPr kumimoji="1" lang="en-US" altLang="ja-JP" sz="2000" dirty="0" smtClean="0"/>
              <a:t>,</a:t>
            </a:r>
            <a:r>
              <a:rPr kumimoji="1" lang="ja-JP" altLang="en-US" sz="2000" dirty="0" smtClean="0"/>
              <a:t>交流サービスに加えて</a:t>
            </a:r>
            <a:endParaRPr kumimoji="1"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ja-JP" altLang="en-US" sz="2000" dirty="0" smtClean="0"/>
              <a:t>高齢者</a:t>
            </a:r>
            <a:r>
              <a:rPr kumimoji="1" lang="ja-JP" altLang="en-US" sz="2000" dirty="0"/>
              <a:t>福祉施設デイサービス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ja-JP" altLang="en-US" sz="2000" dirty="0"/>
              <a:t>食堂</a:t>
            </a:r>
            <a:r>
              <a:rPr kumimoji="1" lang="ja-JP" altLang="en-US" sz="2000" dirty="0" smtClean="0"/>
              <a:t>事業</a:t>
            </a:r>
            <a:endParaRPr kumimoji="1" lang="ja-JP" altLang="en-US" sz="2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622750" y="4768420"/>
            <a:ext cx="187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デイサービス</a:t>
            </a:r>
            <a:endParaRPr lang="en-US" altLang="ja-JP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48291" y="471415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機能集約型保育園誘致</a:t>
            </a:r>
            <a:endParaRPr kumimoji="1" lang="en-US" altLang="ja-JP" dirty="0" smtClean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924616" y="460903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食堂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イベント開催</a:t>
            </a:r>
            <a:endParaRPr kumimoji="1" lang="en-US" altLang="ja-JP" dirty="0" smtClean="0"/>
          </a:p>
        </p:txBody>
      </p:sp>
      <p:pic>
        <p:nvPicPr>
          <p:cNvPr id="34" name="Picture 2" descr="「港南台タウンカフェ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25" y="5292819"/>
            <a:ext cx="1882842" cy="125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「デイサービス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495" y="5339624"/>
            <a:ext cx="1950041" cy="12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7" y="5292819"/>
            <a:ext cx="1886684" cy="1255502"/>
          </a:xfrm>
          <a:prstGeom prst="rect">
            <a:avLst/>
          </a:prstGeom>
        </p:spPr>
      </p:pic>
      <p:sp>
        <p:nvSpPr>
          <p:cNvPr id="2" name="右矢印 1"/>
          <p:cNvSpPr/>
          <p:nvPr/>
        </p:nvSpPr>
        <p:spPr>
          <a:xfrm>
            <a:off x="3065400" y="4806490"/>
            <a:ext cx="627214" cy="1846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右矢印 38"/>
          <p:cNvSpPr/>
          <p:nvPr/>
        </p:nvSpPr>
        <p:spPr>
          <a:xfrm rot="10800000">
            <a:off x="5690540" y="4806490"/>
            <a:ext cx="627214" cy="1846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0970" y="4240160"/>
            <a:ext cx="341632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多世代交流のバックグラウンド</a:t>
            </a:r>
            <a:endParaRPr kumimoji="1" lang="ja-JP" altLang="en-US" dirty="0"/>
          </a:p>
        </p:txBody>
      </p:sp>
      <p:cxnSp>
        <p:nvCxnSpPr>
          <p:cNvPr id="7" name="直線コネクタ 6"/>
          <p:cNvCxnSpPr>
            <a:stCxn id="3" idx="3"/>
          </p:cNvCxnSpPr>
          <p:nvPr/>
        </p:nvCxnSpPr>
        <p:spPr>
          <a:xfrm>
            <a:off x="3587290" y="4424826"/>
            <a:ext cx="5556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0" y="4424826"/>
            <a:ext cx="1709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247571" y="6557596"/>
            <a:ext cx="289443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00" dirty="0"/>
              <a:t>https://socialport-y.city.yokohama.lg.jp/article/20170929-11637/</a:t>
            </a:r>
            <a:endParaRPr lang="ja-JP" altLang="en-US" sz="700" dirty="0"/>
          </a:p>
        </p:txBody>
      </p:sp>
      <p:sp>
        <p:nvSpPr>
          <p:cNvPr id="8" name="正方形/長方形 7"/>
          <p:cNvSpPr/>
          <p:nvPr/>
        </p:nvSpPr>
        <p:spPr>
          <a:xfrm>
            <a:off x="3095042" y="6557596"/>
            <a:ext cx="315630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00" dirty="0"/>
              <a:t>https://kaigo.human-lifecare.jp/facilities/ds008_Yakushi/summary.html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282586" y="6556441"/>
            <a:ext cx="273688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00" dirty="0"/>
              <a:t>https://rabi-popo.com/city_popolar/area/detail/post_29.html</a:t>
            </a:r>
          </a:p>
        </p:txBody>
      </p:sp>
    </p:spTree>
    <p:extLst>
      <p:ext uri="{BB962C8B-B14F-4D97-AF65-F5344CB8AC3E}">
        <p14:creationId xmlns:p14="http://schemas.microsoft.com/office/powerpoint/2010/main" val="163584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私たちが提案する </a:t>
            </a:r>
            <a:r>
              <a:rPr lang="en-US" altLang="ja-JP" dirty="0"/>
              <a:t>"</a:t>
            </a:r>
            <a:r>
              <a:rPr lang="ja-JP" altLang="en-US" dirty="0"/>
              <a:t>処方箋</a:t>
            </a:r>
            <a:r>
              <a:rPr lang="en-US" altLang="ja-JP" dirty="0"/>
              <a:t>"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27</a:t>
            </a:fld>
            <a:endParaRPr kumimoji="1"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869657" y="1222138"/>
          <a:ext cx="7184096" cy="7063721"/>
        </p:xfrm>
        <a:graphic>
          <a:graphicData uri="http://schemas.openxmlformats.org/drawingml/2006/table">
            <a:tbl>
              <a:tblPr/>
              <a:tblGrid>
                <a:gridCol w="554697">
                  <a:extLst>
                    <a:ext uri="{9D8B030D-6E8A-4147-A177-3AD203B41FA5}">
                      <a16:colId xmlns:a16="http://schemas.microsoft.com/office/drawing/2014/main" val="2955798904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val="573801463"/>
                    </a:ext>
                  </a:extLst>
                </a:gridCol>
                <a:gridCol w="902483">
                  <a:extLst>
                    <a:ext uri="{9D8B030D-6E8A-4147-A177-3AD203B41FA5}">
                      <a16:colId xmlns:a16="http://schemas.microsoft.com/office/drawing/2014/main" val="3662419738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3891845410"/>
                    </a:ext>
                  </a:extLst>
                </a:gridCol>
                <a:gridCol w="209926">
                  <a:extLst>
                    <a:ext uri="{9D8B030D-6E8A-4147-A177-3AD203B41FA5}">
                      <a16:colId xmlns:a16="http://schemas.microsoft.com/office/drawing/2014/main" val="3808319911"/>
                    </a:ext>
                  </a:extLst>
                </a:gridCol>
                <a:gridCol w="497673">
                  <a:extLst>
                    <a:ext uri="{9D8B030D-6E8A-4147-A177-3AD203B41FA5}">
                      <a16:colId xmlns:a16="http://schemas.microsoft.com/office/drawing/2014/main" val="1107369894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1873700503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2445258175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1187923724"/>
                    </a:ext>
                  </a:extLst>
                </a:gridCol>
                <a:gridCol w="975584">
                  <a:extLst>
                    <a:ext uri="{9D8B030D-6E8A-4147-A177-3AD203B41FA5}">
                      <a16:colId xmlns:a16="http://schemas.microsoft.com/office/drawing/2014/main" val="1181207027"/>
                    </a:ext>
                  </a:extLst>
                </a:gridCol>
                <a:gridCol w="439614">
                  <a:extLst>
                    <a:ext uri="{9D8B030D-6E8A-4147-A177-3AD203B41FA5}">
                      <a16:colId xmlns:a16="http://schemas.microsoft.com/office/drawing/2014/main" val="1117585597"/>
                    </a:ext>
                  </a:extLst>
                </a:gridCol>
              </a:tblGrid>
              <a:tr h="35205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　　　　　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ja-JP" alt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　　処方せん</a:t>
                      </a:r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510419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　　　　　　　　　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　　　（この</a:t>
                      </a: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処方せんは土浦のみ有効です）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5911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43524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患者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氏名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つちまる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29061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生年月日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平成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22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年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11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月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3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日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446466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237426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処</a:t>
                      </a:r>
                      <a:b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方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 gridSpan="8">
                  <a:txBody>
                    <a:bodyPr/>
                    <a:lstStyle/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地域拠点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子育て＝包括支援センター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雇用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中心市街地＝モール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505</a:t>
                      </a:r>
                    </a:p>
                    <a:p>
                      <a:pPr algn="ct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雇用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土浦＝職業体験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地域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コミュニティの醸成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住宅地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=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市民農園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98949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01359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37098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990876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8467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42083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279322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00714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56630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557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73832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721301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37467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67219"/>
                  </a:ext>
                </a:extLst>
              </a:tr>
              <a:tr h="181825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84541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706378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99576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50882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599145"/>
                  </a:ext>
                </a:extLst>
              </a:tr>
              <a:tr h="16774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464230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2313295" y="3166286"/>
            <a:ext cx="5192973" cy="3170099"/>
          </a:xfrm>
          <a:prstGeom prst="rect">
            <a:avLst/>
          </a:prstGeom>
          <a:solidFill>
            <a:srgbClr val="FFFFF5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ja-JP" altLang="en-US" sz="2000" dirty="0" smtClean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地域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拠点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子育て＝包括支援センター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r>
              <a:rPr lang="ja-JP" altLang="en-US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雇用</a:t>
            </a:r>
            <a:r>
              <a:rPr lang="en-US" altLang="ja-JP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中心市街地＝モール</a:t>
            </a:r>
            <a:r>
              <a:rPr lang="en-US" altLang="ja-JP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505</a:t>
            </a:r>
          </a:p>
          <a:p>
            <a:pPr algn="ctr" fontAlgn="ctr"/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/>
            </a:r>
            <a:b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</a:b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雇用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土浦＝職業体験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地域</a:t>
            </a:r>
            <a:r>
              <a:rPr lang="ja-JP" altLang="en-US" sz="2000" dirty="0" smtClean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コミュニティ</a:t>
            </a:r>
            <a:r>
              <a:rPr lang="en-US" altLang="ja-JP" sz="2000" dirty="0" smtClean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住宅地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=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市民農園</a:t>
            </a:r>
            <a:endParaRPr lang="ja-JP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1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624893" y="2208879"/>
            <a:ext cx="78867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6000" b="1" kern="1200" cap="all" spc="0" baseline="0">
                <a:solidFill>
                  <a:schemeClr val="bg1"/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ja-JP" altLang="en-US" smtClean="0"/>
              <a:t>儲かる</a:t>
            </a:r>
            <a:r>
              <a:rPr lang="en-US" altLang="ja-JP" smtClean="0"/>
              <a:t>5</a:t>
            </a:r>
            <a:r>
              <a:rPr lang="ja-JP" altLang="en-US" smtClean="0"/>
              <a:t>〇</a:t>
            </a:r>
            <a:r>
              <a:rPr lang="en-US" altLang="ja-JP" smtClean="0"/>
              <a:t>GO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027" y="2676699"/>
            <a:ext cx="518183" cy="53218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630264" y="63347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chemeClr val="bg1">
                    <a:lumMod val="50000"/>
                  </a:schemeClr>
                </a:solidFill>
              </a:rPr>
              <a:t>https://pt.foursquare.com/v/%E3%83%A2%E3%83%BC%E3%83%AB505/4e05f4f91838eb15aef75e92</a:t>
            </a:r>
            <a:endParaRPr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0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694" y="181904"/>
            <a:ext cx="8199725" cy="636240"/>
          </a:xfrm>
        </p:spPr>
        <p:txBody>
          <a:bodyPr/>
          <a:lstStyle/>
          <a:p>
            <a:r>
              <a:rPr kumimoji="1" lang="ja-JP" altLang="en-US" dirty="0" smtClean="0"/>
              <a:t>目的・背景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29</a:t>
            </a:fld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4545" y="1163780"/>
            <a:ext cx="7447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選</a:t>
            </a:r>
            <a:r>
              <a:rPr kumimoji="1" lang="ja-JP" altLang="en-US" sz="2800" b="1" dirty="0" smtClean="0"/>
              <a:t>んでもらえる街・土浦にするために・・・</a:t>
            </a:r>
            <a:endParaRPr kumimoji="1" lang="ja-JP" altLang="en-US" sz="2800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2" y="1205341"/>
            <a:ext cx="373703" cy="383803"/>
          </a:xfrm>
          <a:prstGeom prst="rect">
            <a:avLst/>
          </a:prstGeom>
        </p:spPr>
      </p:pic>
      <p:sp>
        <p:nvSpPr>
          <p:cNvPr id="12" name="右矢印 11"/>
          <p:cNvSpPr/>
          <p:nvPr/>
        </p:nvSpPr>
        <p:spPr>
          <a:xfrm>
            <a:off x="70842" y="1607995"/>
            <a:ext cx="8028711" cy="7900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4545" y="3480714"/>
            <a:ext cx="1508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土浦を出た若者</a:t>
            </a:r>
            <a:endParaRPr kumimoji="1" lang="ja-JP" altLang="en-US" sz="1400" dirty="0"/>
          </a:p>
        </p:txBody>
      </p:sp>
      <p:pic>
        <p:nvPicPr>
          <p:cNvPr id="1036" name="Picture 12" descr="「母 イラスト」の画像検索結果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48" y="1878268"/>
            <a:ext cx="867664" cy="160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グループ化 17"/>
          <p:cNvGrpSpPr/>
          <p:nvPr/>
        </p:nvGrpSpPr>
        <p:grpSpPr>
          <a:xfrm>
            <a:off x="1659600" y="2239052"/>
            <a:ext cx="1845426" cy="947096"/>
            <a:chOff x="1144896" y="2060397"/>
            <a:chExt cx="1845426" cy="947096"/>
          </a:xfrm>
        </p:grpSpPr>
        <p:sp>
          <p:nvSpPr>
            <p:cNvPr id="16" name="円形吹き出し 15"/>
            <p:cNvSpPr/>
            <p:nvPr/>
          </p:nvSpPr>
          <p:spPr>
            <a:xfrm>
              <a:off x="1332512" y="2060397"/>
              <a:ext cx="1410491" cy="947096"/>
            </a:xfrm>
            <a:prstGeom prst="wedgeEllipseCallout">
              <a:avLst>
                <a:gd name="adj1" fmla="val -56615"/>
                <a:gd name="adj2" fmla="val -683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1200" dirty="0" smtClean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144896" y="2209529"/>
              <a:ext cx="184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土浦に</a:t>
              </a:r>
              <a:endParaRPr kumimoji="1" lang="en-US" altLang="ja-JP" b="1" dirty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戻りたい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！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7274114" y="2147714"/>
            <a:ext cx="1845426" cy="976874"/>
            <a:chOff x="2118061" y="3361999"/>
            <a:chExt cx="1845426" cy="934869"/>
          </a:xfrm>
        </p:grpSpPr>
        <p:sp>
          <p:nvSpPr>
            <p:cNvPr id="26" name="円形吹き出し 25"/>
            <p:cNvSpPr/>
            <p:nvPr/>
          </p:nvSpPr>
          <p:spPr>
            <a:xfrm>
              <a:off x="2335528" y="3361999"/>
              <a:ext cx="1410491" cy="934869"/>
            </a:xfrm>
            <a:prstGeom prst="wedgeEllipseCallout">
              <a:avLst>
                <a:gd name="adj1" fmla="val -58383"/>
                <a:gd name="adj2" fmla="val -1904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1200" dirty="0" smtClean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118061" y="3537541"/>
              <a:ext cx="1845426" cy="559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 smtClean="0">
                  <a:solidFill>
                    <a:schemeClr val="bg1"/>
                  </a:solidFill>
                </a:rPr>
                <a:t>育児と仕事を</a:t>
              </a:r>
              <a:endParaRPr kumimoji="1" lang="en-US" altLang="ja-JP" sz="16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sz="1600" b="1" dirty="0" smtClean="0">
                  <a:solidFill>
                    <a:schemeClr val="bg1"/>
                  </a:solidFill>
                </a:rPr>
                <a:t>両立したい！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38" name="Picture 14" descr="「高校生 イラスト」の画像検索結果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12" y="1933067"/>
            <a:ext cx="1284281" cy="155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自信満々の男の子のイラス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7" y="2032635"/>
            <a:ext cx="1088238" cy="136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自信満々の女の子のイラスト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2" y="2075539"/>
            <a:ext cx="1047264" cy="130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グループ化 33"/>
          <p:cNvGrpSpPr/>
          <p:nvPr/>
        </p:nvGrpSpPr>
        <p:grpSpPr>
          <a:xfrm>
            <a:off x="4655568" y="2212092"/>
            <a:ext cx="1845426" cy="947096"/>
            <a:chOff x="2147336" y="3319830"/>
            <a:chExt cx="1845426" cy="947096"/>
          </a:xfrm>
        </p:grpSpPr>
        <p:sp>
          <p:nvSpPr>
            <p:cNvPr id="35" name="円形吹き出し 34"/>
            <p:cNvSpPr/>
            <p:nvPr/>
          </p:nvSpPr>
          <p:spPr>
            <a:xfrm>
              <a:off x="2334299" y="3319830"/>
              <a:ext cx="1410491" cy="947096"/>
            </a:xfrm>
            <a:prstGeom prst="wedgeEllipseCallout">
              <a:avLst>
                <a:gd name="adj1" fmla="val -60151"/>
                <a:gd name="adj2" fmla="val -1649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1200" dirty="0" smtClean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2147336" y="3442703"/>
              <a:ext cx="184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 dirty="0" smtClean="0">
                  <a:solidFill>
                    <a:schemeClr val="bg1"/>
                  </a:solidFill>
                </a:rPr>
                <a:t>土浦で</a:t>
              </a:r>
              <a:endParaRPr kumimoji="1" lang="en-US" altLang="ja-JP" b="1" dirty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働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きたい！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3526833" y="3502594"/>
            <a:ext cx="1650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土浦の高校生</a:t>
            </a:r>
            <a:endParaRPr kumimoji="1" lang="ja-JP" altLang="en-US" sz="14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289705" y="3480713"/>
            <a:ext cx="1508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子育て中の女性</a:t>
            </a:r>
            <a:endParaRPr kumimoji="1" lang="ja-JP" altLang="en-US" sz="1400" dirty="0"/>
          </a:p>
        </p:txBody>
      </p:sp>
      <p:sp>
        <p:nvSpPr>
          <p:cNvPr id="23" name="ホームベース 22"/>
          <p:cNvSpPr/>
          <p:nvPr/>
        </p:nvSpPr>
        <p:spPr>
          <a:xfrm>
            <a:off x="383584" y="4033612"/>
            <a:ext cx="4305995" cy="55283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/>
              <a:t>職業の選択肢が多いこと</a:t>
            </a:r>
            <a:endParaRPr kumimoji="1" lang="ja-JP" altLang="en-US" sz="2400" b="1" dirty="0"/>
          </a:p>
        </p:txBody>
      </p:sp>
      <p:sp>
        <p:nvSpPr>
          <p:cNvPr id="42" name="ホームベース 41"/>
          <p:cNvSpPr/>
          <p:nvPr/>
        </p:nvSpPr>
        <p:spPr>
          <a:xfrm>
            <a:off x="383585" y="4847146"/>
            <a:ext cx="4305994" cy="55283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/>
              <a:t>安定</a:t>
            </a:r>
            <a:r>
              <a:rPr kumimoji="1" lang="ja-JP" altLang="en-US" sz="2400" b="1" dirty="0" smtClean="0"/>
              <a:t>して働けること</a:t>
            </a:r>
            <a:endParaRPr kumimoji="1" lang="ja-JP" altLang="en-US" sz="24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5273" y="3081519"/>
            <a:ext cx="47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  <a:t>L</a:t>
            </a:r>
            <a:r>
              <a:rPr kumimoji="1" lang="en-US" altLang="ja-JP" sz="1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OVE</a:t>
            </a:r>
            <a:endParaRPr kumimoji="1" lang="ja-JP" altLang="en-US" sz="1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170258" y="3127311"/>
            <a:ext cx="7059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  <a:t>T</a:t>
            </a:r>
            <a:r>
              <a:rPr kumimoji="1" lang="en-US" altLang="ja-JP" sz="7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SUCHIUR</a:t>
            </a:r>
            <a:r>
              <a:rPr kumimoji="1" lang="en-US" altLang="ja-JP" sz="700" dirty="0">
                <a:solidFill>
                  <a:schemeClr val="bg1"/>
                </a:solidFill>
                <a:latin typeface="Bernard MT Condensed" panose="02050806060905020404" pitchFamily="18" charset="0"/>
              </a:rPr>
              <a:t>A</a:t>
            </a:r>
            <a:endParaRPr kumimoji="1" lang="ja-JP" altLang="en-US" sz="7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9" name="ホームベース 28"/>
          <p:cNvSpPr/>
          <p:nvPr/>
        </p:nvSpPr>
        <p:spPr>
          <a:xfrm>
            <a:off x="383585" y="5681189"/>
            <a:ext cx="4305994" cy="55283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/>
              <a:t>やりがいを持って働けること</a:t>
            </a:r>
            <a:endParaRPr kumimoji="1" lang="ja-JP" altLang="en-US" sz="2400" b="1" dirty="0"/>
          </a:p>
        </p:txBody>
      </p:sp>
      <p:sp>
        <p:nvSpPr>
          <p:cNvPr id="30" name="角丸四角形 29"/>
          <p:cNvSpPr/>
          <p:nvPr/>
        </p:nvSpPr>
        <p:spPr>
          <a:xfrm>
            <a:off x="4977382" y="4017992"/>
            <a:ext cx="3819428" cy="994333"/>
          </a:xfrm>
          <a:prstGeom prst="roundRect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新たな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雇用・産業の創出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103" y="2745655"/>
            <a:ext cx="76972" cy="79052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453" y="2745655"/>
            <a:ext cx="76972" cy="79052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3492" y="2748110"/>
            <a:ext cx="167207" cy="171725"/>
          </a:xfrm>
          <a:prstGeom prst="rect">
            <a:avLst/>
          </a:prstGeom>
        </p:spPr>
      </p:pic>
      <p:sp>
        <p:nvSpPr>
          <p:cNvPr id="43" name="角丸四角形 42"/>
          <p:cNvSpPr/>
          <p:nvPr/>
        </p:nvSpPr>
        <p:spPr>
          <a:xfrm>
            <a:off x="4977382" y="5269077"/>
            <a:ext cx="3819428" cy="9943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</a:rPr>
              <a:t>今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ある</a:t>
            </a:r>
            <a:endParaRPr kumimoji="1" lang="en-US" altLang="ja-JP" sz="28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</a:rPr>
              <a:t>雇用</a:t>
            </a:r>
            <a:r>
              <a:rPr kumimoji="1" lang="ja-JP" altLang="en-US" sz="2800" dirty="0">
                <a:solidFill>
                  <a:schemeClr val="bg1"/>
                </a:solidFill>
              </a:rPr>
              <a:t>・産業の継続</a:t>
            </a:r>
          </a:p>
        </p:txBody>
      </p:sp>
    </p:spTree>
    <p:extLst>
      <p:ext uri="{BB962C8B-B14F-4D97-AF65-F5344CB8AC3E}">
        <p14:creationId xmlns:p14="http://schemas.microsoft.com/office/powerpoint/2010/main" val="346328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777293" y="2361279"/>
            <a:ext cx="78867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6000" b="1" kern="1200" cap="all" spc="0" baseline="0">
                <a:solidFill>
                  <a:schemeClr val="bg1"/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ja-JP" altLang="en-US" dirty="0" smtClean="0"/>
              <a:t>土浦の</a:t>
            </a:r>
            <a:r>
              <a:rPr lang="en-US" altLang="ja-JP" dirty="0" smtClean="0"/>
              <a:t>"</a:t>
            </a:r>
            <a:r>
              <a:rPr lang="ja-JP" altLang="en-US" dirty="0" smtClean="0"/>
              <a:t>健康</a:t>
            </a:r>
            <a:r>
              <a:rPr lang="en-US" altLang="ja-JP" dirty="0" smtClean="0"/>
              <a:t>"</a:t>
            </a:r>
            <a:r>
              <a:rPr lang="ja-JP" altLang="en-US" dirty="0" smtClean="0"/>
              <a:t>状態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71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モール505の写真・画像素材[2365536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" y="2796868"/>
            <a:ext cx="3811407" cy="28585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楕円 21"/>
          <p:cNvSpPr/>
          <p:nvPr/>
        </p:nvSpPr>
        <p:spPr>
          <a:xfrm>
            <a:off x="2890749" y="1401848"/>
            <a:ext cx="3519899" cy="2282485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694" y="181904"/>
            <a:ext cx="8199725" cy="636240"/>
          </a:xfrm>
        </p:spPr>
        <p:txBody>
          <a:bodyPr/>
          <a:lstStyle/>
          <a:p>
            <a:r>
              <a:rPr kumimoji="1" lang="ja-JP" altLang="en-US" dirty="0" smtClean="0"/>
              <a:t>目的・背景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30</a:t>
            </a:fld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13994"/>
          <a:stretch/>
        </p:blipFill>
        <p:spPr>
          <a:xfrm>
            <a:off x="5483291" y="2995704"/>
            <a:ext cx="3806117" cy="2489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角丸四角形 23"/>
          <p:cNvSpPr/>
          <p:nvPr/>
        </p:nvSpPr>
        <p:spPr>
          <a:xfrm>
            <a:off x="134013" y="2854631"/>
            <a:ext cx="3398437" cy="44152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bg1"/>
                </a:solidFill>
              </a:rPr>
              <a:t>空きテナントが多いモール</a:t>
            </a:r>
            <a:r>
              <a:rPr kumimoji="1" lang="en-US" altLang="ja-JP" b="1" dirty="0">
                <a:solidFill>
                  <a:schemeClr val="bg1"/>
                </a:solidFill>
              </a:rPr>
              <a:t>505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5752296" y="2787544"/>
            <a:ext cx="3268109" cy="632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</a:rPr>
              <a:t>賑わい</a:t>
            </a:r>
            <a:r>
              <a:rPr kumimoji="1" lang="ja-JP" altLang="en-US" b="1" dirty="0" smtClean="0">
                <a:solidFill>
                  <a:schemeClr val="bg1"/>
                </a:solidFill>
              </a:rPr>
              <a:t>が波及していない</a:t>
            </a:r>
            <a:endParaRPr kumimoji="1" lang="en-US" altLang="ja-JP" b="1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b="1" dirty="0">
                <a:solidFill>
                  <a:schemeClr val="bg1"/>
                </a:solidFill>
              </a:rPr>
              <a:t>中心市街地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2467076" y="996544"/>
            <a:ext cx="4263888" cy="537449"/>
          </a:xfrm>
          <a:prstGeom prst="roundRect">
            <a:avLst/>
          </a:prstGeom>
          <a:solidFill>
            <a:schemeClr val="accent6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新たな雇用・産業の創出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3" name="下矢印 22"/>
          <p:cNvSpPr/>
          <p:nvPr/>
        </p:nvSpPr>
        <p:spPr>
          <a:xfrm>
            <a:off x="3906871" y="4620780"/>
            <a:ext cx="1845425" cy="88114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ローチャート: 代替処理 25"/>
          <p:cNvSpPr/>
          <p:nvPr/>
        </p:nvSpPr>
        <p:spPr>
          <a:xfrm>
            <a:off x="563539" y="5688171"/>
            <a:ext cx="8196351" cy="1092829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/>
              <a:t>モール</a:t>
            </a:r>
            <a:r>
              <a:rPr kumimoji="1" lang="en-US" altLang="ja-JP" sz="3200" b="1" dirty="0" smtClean="0"/>
              <a:t>505</a:t>
            </a:r>
            <a:r>
              <a:rPr kumimoji="1" lang="ja-JP" altLang="en-US" sz="3200" b="1" dirty="0" smtClean="0"/>
              <a:t>を</a:t>
            </a:r>
            <a:endParaRPr kumimoji="1" lang="en-US" altLang="ja-JP" sz="3200" b="1" dirty="0" smtClean="0"/>
          </a:p>
          <a:p>
            <a:pPr algn="ctr"/>
            <a:r>
              <a:rPr kumimoji="1" lang="ja-JP" altLang="en-US" sz="3200" b="1" dirty="0" smtClean="0"/>
              <a:t>“新しい仕事の拠点”として再始動させる</a:t>
            </a:r>
            <a:endParaRPr kumimoji="1" lang="en-US" altLang="ja-JP" sz="3200" b="1" dirty="0" smtClean="0"/>
          </a:p>
        </p:txBody>
      </p:sp>
      <p:pic>
        <p:nvPicPr>
          <p:cNvPr id="1028" name="Picture 4" descr="「雇用　フリー素材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62" y="1175846"/>
            <a:ext cx="2972507" cy="258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34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角丸四角形 4099"/>
          <p:cNvSpPr/>
          <p:nvPr/>
        </p:nvSpPr>
        <p:spPr>
          <a:xfrm>
            <a:off x="723744" y="4879436"/>
            <a:ext cx="8320680" cy="1627979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175" y="181904"/>
            <a:ext cx="8200244" cy="63624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モール</a:t>
            </a:r>
            <a:r>
              <a:rPr kumimoji="1" lang="en-US" altLang="ja-JP" dirty="0" smtClean="0"/>
              <a:t>505</a:t>
            </a:r>
            <a:r>
              <a:rPr kumimoji="1" lang="ja-JP" altLang="en-US" dirty="0" smtClean="0"/>
              <a:t>　リニューアル計画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31</a:t>
            </a:fld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3831849" y="1474385"/>
            <a:ext cx="2952946" cy="1381125"/>
            <a:chOff x="4582715" y="1380709"/>
            <a:chExt cx="2952946" cy="1381125"/>
          </a:xfrm>
        </p:grpSpPr>
        <p:sp>
          <p:nvSpPr>
            <p:cNvPr id="4" name="正方形/長方形 3"/>
            <p:cNvSpPr/>
            <p:nvPr/>
          </p:nvSpPr>
          <p:spPr>
            <a:xfrm>
              <a:off x="4908267" y="1380709"/>
              <a:ext cx="2627394" cy="4266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/>
                <a:t>オフィス</a:t>
              </a:r>
              <a:endParaRPr kumimoji="1" lang="ja-JP" altLang="en-US" b="1" dirty="0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4908267" y="1857965"/>
              <a:ext cx="2627394" cy="4266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/>
                <a:t>オフィス</a:t>
              </a:r>
              <a:endParaRPr kumimoji="1" lang="ja-JP" altLang="en-US" b="1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908267" y="2335221"/>
              <a:ext cx="2627394" cy="426613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/>
                <a:t>　飲食店、商業店</a:t>
              </a:r>
              <a:endParaRPr kumimoji="1" lang="ja-JP" altLang="en-US" b="1" dirty="0"/>
            </a:p>
          </p:txBody>
        </p:sp>
        <p:sp>
          <p:nvSpPr>
            <p:cNvPr id="7" name="楕円 6"/>
            <p:cNvSpPr/>
            <p:nvPr/>
          </p:nvSpPr>
          <p:spPr>
            <a:xfrm>
              <a:off x="4582778" y="2335220"/>
              <a:ext cx="695449" cy="42661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b="1" dirty="0" smtClean="0"/>
                <a:t>１</a:t>
              </a:r>
              <a:r>
                <a:rPr kumimoji="1" lang="en-US" altLang="ja-JP" sz="1400" b="1" dirty="0" smtClean="0"/>
                <a:t>F</a:t>
              </a:r>
              <a:endParaRPr kumimoji="1" lang="ja-JP" altLang="en-US" sz="1400" b="1" dirty="0"/>
            </a:p>
          </p:txBody>
        </p:sp>
        <p:sp>
          <p:nvSpPr>
            <p:cNvPr id="8" name="楕円 7"/>
            <p:cNvSpPr/>
            <p:nvPr/>
          </p:nvSpPr>
          <p:spPr>
            <a:xfrm>
              <a:off x="4582777" y="1858967"/>
              <a:ext cx="695449" cy="43037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b="1" dirty="0"/>
                <a:t>２</a:t>
              </a:r>
              <a:r>
                <a:rPr kumimoji="1" lang="en-US" altLang="ja-JP" sz="1400" b="1" dirty="0" smtClean="0"/>
                <a:t>F</a:t>
              </a:r>
              <a:endParaRPr kumimoji="1" lang="ja-JP" altLang="en-US" sz="1400" b="1" dirty="0"/>
            </a:p>
          </p:txBody>
        </p:sp>
        <p:sp>
          <p:nvSpPr>
            <p:cNvPr id="9" name="楕円 8"/>
            <p:cNvSpPr/>
            <p:nvPr/>
          </p:nvSpPr>
          <p:spPr>
            <a:xfrm>
              <a:off x="4582715" y="1380709"/>
              <a:ext cx="695449" cy="43237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b="1" dirty="0" smtClean="0"/>
                <a:t>３</a:t>
              </a:r>
              <a:r>
                <a:rPr kumimoji="1" lang="en-US" altLang="ja-JP" sz="1400" b="1" dirty="0" smtClean="0"/>
                <a:t>F</a:t>
              </a:r>
              <a:endParaRPr kumimoji="1" lang="ja-JP" altLang="en-US" sz="1400" b="1" dirty="0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232471" y="1474386"/>
            <a:ext cx="2934728" cy="1381126"/>
            <a:chOff x="763178" y="1380709"/>
            <a:chExt cx="2952946" cy="1381125"/>
          </a:xfrm>
        </p:grpSpPr>
        <p:sp>
          <p:nvSpPr>
            <p:cNvPr id="21" name="正方形/長方形 20"/>
            <p:cNvSpPr/>
            <p:nvPr/>
          </p:nvSpPr>
          <p:spPr>
            <a:xfrm>
              <a:off x="1088730" y="1380709"/>
              <a:ext cx="2627394" cy="4266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b="1" dirty="0" smtClean="0"/>
                <a:t>　  </a:t>
              </a:r>
              <a:r>
                <a:rPr kumimoji="1" lang="ja-JP" altLang="en-US" sz="1400" b="1" dirty="0" smtClean="0">
                  <a:solidFill>
                    <a:srgbClr val="FF8021"/>
                  </a:solidFill>
                </a:rPr>
                <a:t>飲食店</a:t>
              </a:r>
              <a:r>
                <a:rPr kumimoji="1" lang="ja-JP" altLang="en-US" sz="1400" b="1" dirty="0">
                  <a:solidFill>
                    <a:srgbClr val="FF8021"/>
                  </a:solidFill>
                </a:rPr>
                <a:t>、商業店、</a:t>
              </a:r>
              <a:r>
                <a:rPr kumimoji="1" lang="ja-JP" altLang="en-US" sz="1400" b="1" dirty="0">
                  <a:solidFill>
                    <a:srgbClr val="4E67C8"/>
                  </a:solidFill>
                </a:rPr>
                <a:t>オフィス</a:t>
              </a: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088730" y="1857965"/>
              <a:ext cx="2627394" cy="4266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b="1" dirty="0" smtClean="0"/>
                <a:t>　  </a:t>
              </a:r>
              <a:r>
                <a:rPr kumimoji="1" lang="ja-JP" altLang="en-US" sz="1400" b="1" dirty="0" smtClean="0">
                  <a:solidFill>
                    <a:srgbClr val="FF8021"/>
                  </a:solidFill>
                </a:rPr>
                <a:t>飲食店</a:t>
              </a:r>
              <a:r>
                <a:rPr kumimoji="1" lang="ja-JP" altLang="en-US" sz="1400" b="1" dirty="0">
                  <a:solidFill>
                    <a:srgbClr val="FF8021"/>
                  </a:solidFill>
                </a:rPr>
                <a:t>、商業店、</a:t>
              </a:r>
              <a:r>
                <a:rPr kumimoji="1" lang="ja-JP" altLang="en-US" sz="1400" b="1" dirty="0">
                  <a:solidFill>
                    <a:srgbClr val="4E67C8"/>
                  </a:solidFill>
                </a:rPr>
                <a:t>オフィス</a:t>
              </a: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1088730" y="2335221"/>
              <a:ext cx="2627394" cy="4266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/>
                <a:t>　 </a:t>
              </a:r>
              <a:r>
                <a:rPr kumimoji="1" lang="ja-JP" altLang="en-US" sz="1400" b="1" dirty="0" smtClean="0">
                  <a:solidFill>
                    <a:srgbClr val="FF8021"/>
                  </a:solidFill>
                </a:rPr>
                <a:t>飲食店</a:t>
              </a:r>
              <a:r>
                <a:rPr kumimoji="1" lang="ja-JP" altLang="en-US" sz="1400" b="1" dirty="0">
                  <a:solidFill>
                    <a:srgbClr val="FF8021"/>
                  </a:solidFill>
                </a:rPr>
                <a:t>、</a:t>
              </a:r>
              <a:r>
                <a:rPr kumimoji="1" lang="ja-JP" altLang="en-US" sz="1400" b="1" dirty="0" smtClean="0">
                  <a:solidFill>
                    <a:srgbClr val="FF8021"/>
                  </a:solidFill>
                </a:rPr>
                <a:t>商業店、</a:t>
              </a:r>
              <a:r>
                <a:rPr kumimoji="1" lang="ja-JP" altLang="en-US" sz="1400" b="1" dirty="0" smtClean="0">
                  <a:solidFill>
                    <a:srgbClr val="4E67C8"/>
                  </a:solidFill>
                </a:rPr>
                <a:t>オフィス</a:t>
              </a:r>
              <a:endParaRPr kumimoji="1" lang="ja-JP" altLang="en-US" sz="1400" b="1" dirty="0">
                <a:solidFill>
                  <a:srgbClr val="4E67C8"/>
                </a:solidFill>
              </a:endParaRPr>
            </a:p>
          </p:txBody>
        </p:sp>
        <p:sp>
          <p:nvSpPr>
            <p:cNvPr id="24" name="楕円 23"/>
            <p:cNvSpPr/>
            <p:nvPr/>
          </p:nvSpPr>
          <p:spPr>
            <a:xfrm>
              <a:off x="763241" y="2335220"/>
              <a:ext cx="695449" cy="4266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b="1" dirty="0" smtClean="0"/>
                <a:t>１</a:t>
              </a:r>
              <a:r>
                <a:rPr kumimoji="1" lang="en-US" altLang="ja-JP" sz="1400" b="1" dirty="0" smtClean="0"/>
                <a:t>F</a:t>
              </a:r>
              <a:endParaRPr kumimoji="1" lang="ja-JP" altLang="en-US" sz="1400" b="1" dirty="0"/>
            </a:p>
          </p:txBody>
        </p:sp>
        <p:sp>
          <p:nvSpPr>
            <p:cNvPr id="25" name="楕円 24"/>
            <p:cNvSpPr/>
            <p:nvPr/>
          </p:nvSpPr>
          <p:spPr>
            <a:xfrm>
              <a:off x="763240" y="1858967"/>
              <a:ext cx="695449" cy="4303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b="1" dirty="0"/>
                <a:t>２</a:t>
              </a:r>
              <a:r>
                <a:rPr kumimoji="1" lang="en-US" altLang="ja-JP" sz="1400" b="1" dirty="0" smtClean="0"/>
                <a:t>F</a:t>
              </a:r>
              <a:endParaRPr kumimoji="1" lang="ja-JP" altLang="en-US" sz="1400" b="1" dirty="0"/>
            </a:p>
          </p:txBody>
        </p:sp>
        <p:sp>
          <p:nvSpPr>
            <p:cNvPr id="26" name="楕円 25"/>
            <p:cNvSpPr/>
            <p:nvPr/>
          </p:nvSpPr>
          <p:spPr>
            <a:xfrm>
              <a:off x="763178" y="1380709"/>
              <a:ext cx="695449" cy="43237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b="1" dirty="0" smtClean="0"/>
                <a:t>３</a:t>
              </a:r>
              <a:r>
                <a:rPr kumimoji="1" lang="en-US" altLang="ja-JP" sz="1400" b="1" dirty="0" smtClean="0"/>
                <a:t>F</a:t>
              </a:r>
              <a:endParaRPr kumimoji="1" lang="ja-JP" altLang="en-US" sz="1400" b="1" dirty="0"/>
            </a:p>
          </p:txBody>
        </p:sp>
      </p:grpSp>
      <p:sp>
        <p:nvSpPr>
          <p:cNvPr id="29" name="右矢印 28"/>
          <p:cNvSpPr/>
          <p:nvPr/>
        </p:nvSpPr>
        <p:spPr>
          <a:xfrm>
            <a:off x="3349882" y="3692045"/>
            <a:ext cx="843495" cy="530181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中かっこ 9"/>
          <p:cNvSpPr/>
          <p:nvPr/>
        </p:nvSpPr>
        <p:spPr>
          <a:xfrm>
            <a:off x="10790356" y="2074839"/>
            <a:ext cx="345816" cy="1139061"/>
          </a:xfrm>
          <a:prstGeom prst="rightBrace">
            <a:avLst>
              <a:gd name="adj1" fmla="val 62500"/>
              <a:gd name="adj2" fmla="val 50000"/>
            </a:avLst>
          </a:prstGeom>
          <a:noFill/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9686522" y="818144"/>
            <a:ext cx="1519618" cy="5153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2"/>
                </a:solidFill>
              </a:rPr>
              <a:t>オフィス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7" name="右中かっこ 26"/>
          <p:cNvSpPr/>
          <p:nvPr/>
        </p:nvSpPr>
        <p:spPr>
          <a:xfrm>
            <a:off x="9275112" y="1599710"/>
            <a:ext cx="241069" cy="363225"/>
          </a:xfrm>
          <a:prstGeom prst="rightBrace">
            <a:avLst/>
          </a:prstGeom>
          <a:noFill/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29"/>
          <p:cNvSpPr/>
          <p:nvPr/>
        </p:nvSpPr>
        <p:spPr>
          <a:xfrm>
            <a:off x="9681236" y="1505370"/>
            <a:ext cx="1524904" cy="500212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2"/>
                </a:solidFill>
              </a:rPr>
              <a:t>ショッピング</a:t>
            </a:r>
            <a:endParaRPr kumimoji="1" lang="en-US" altLang="ja-JP" sz="1600" dirty="0" smtClean="0">
              <a:solidFill>
                <a:schemeClr val="tx2"/>
              </a:solidFill>
            </a:endParaRPr>
          </a:p>
          <a:p>
            <a:pPr algn="ctr"/>
            <a:r>
              <a:rPr kumimoji="1" lang="ja-JP" altLang="en-US" sz="1600" dirty="0" smtClean="0">
                <a:solidFill>
                  <a:schemeClr val="tx2"/>
                </a:solidFill>
              </a:rPr>
              <a:t>モール</a:t>
            </a:r>
            <a:endParaRPr kumimoji="1" lang="ja-JP" altLang="en-US" sz="1600" dirty="0">
              <a:solidFill>
                <a:schemeClr val="tx2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957624" y="454074"/>
            <a:ext cx="1005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機能分担</a:t>
            </a:r>
            <a:endParaRPr kumimoji="1" lang="ja-JP" altLang="en-US" sz="1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59602" y="1029108"/>
            <a:ext cx="769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現行</a:t>
            </a:r>
            <a:endParaRPr kumimoji="1" lang="ja-JP" altLang="en-US" sz="16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492119" y="1041902"/>
            <a:ext cx="683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構想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723" y="3014068"/>
            <a:ext cx="2088042" cy="156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085" y="3230120"/>
            <a:ext cx="2181048" cy="145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015" y="5421949"/>
            <a:ext cx="341708" cy="350944"/>
          </a:xfrm>
          <a:prstGeom prst="rect">
            <a:avLst/>
          </a:prstGeom>
        </p:spPr>
      </p:pic>
      <p:sp>
        <p:nvSpPr>
          <p:cNvPr id="32" name="楕円 31"/>
          <p:cNvSpPr/>
          <p:nvPr/>
        </p:nvSpPr>
        <p:spPr>
          <a:xfrm>
            <a:off x="798258" y="1409047"/>
            <a:ext cx="1492956" cy="1509588"/>
          </a:xfrm>
          <a:prstGeom prst="ellipse">
            <a:avLst/>
          </a:prstGeom>
          <a:noFill/>
          <a:ln w="38100">
            <a:solidFill>
              <a:srgbClr val="D8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右矢印 49"/>
          <p:cNvSpPr/>
          <p:nvPr/>
        </p:nvSpPr>
        <p:spPr>
          <a:xfrm rot="20889446">
            <a:off x="3153166" y="1890632"/>
            <a:ext cx="1237948" cy="2452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E6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4" name="グループ化 53"/>
          <p:cNvGrpSpPr/>
          <p:nvPr/>
        </p:nvGrpSpPr>
        <p:grpSpPr>
          <a:xfrm>
            <a:off x="7081841" y="2628452"/>
            <a:ext cx="1974466" cy="1339357"/>
            <a:chOff x="6160050" y="1583520"/>
            <a:chExt cx="1974466" cy="1402863"/>
          </a:xfrm>
        </p:grpSpPr>
        <p:sp>
          <p:nvSpPr>
            <p:cNvPr id="51" name="四角形吹き出し 50"/>
            <p:cNvSpPr/>
            <p:nvPr/>
          </p:nvSpPr>
          <p:spPr>
            <a:xfrm>
              <a:off x="6184791" y="1583520"/>
              <a:ext cx="1924984" cy="1402863"/>
            </a:xfrm>
            <a:prstGeom prst="wedgeRectCallout">
              <a:avLst>
                <a:gd name="adj1" fmla="val -63584"/>
                <a:gd name="adj2" fmla="val -83974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6160050" y="1600193"/>
              <a:ext cx="1974466" cy="1386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600" u="sng" dirty="0">
                  <a:solidFill>
                    <a:schemeClr val="accent1"/>
                  </a:solidFill>
                </a:rPr>
                <a:t>既存</a:t>
              </a:r>
              <a:r>
                <a:rPr kumimoji="1" lang="ja-JP" altLang="en-US" sz="1600" dirty="0">
                  <a:solidFill>
                    <a:schemeClr val="accent1"/>
                  </a:solidFill>
                </a:rPr>
                <a:t>テナントは</a:t>
              </a:r>
              <a:endParaRPr kumimoji="1" lang="en-US" altLang="ja-JP" sz="1600" dirty="0">
                <a:solidFill>
                  <a:schemeClr val="accent1"/>
                </a:solidFill>
              </a:endParaRPr>
            </a:p>
            <a:p>
              <a:pPr algn="ctr"/>
              <a:r>
                <a:rPr kumimoji="1" lang="ja-JP" altLang="en-US" sz="1600" b="1" dirty="0">
                  <a:solidFill>
                    <a:schemeClr val="accent1"/>
                  </a:solidFill>
                </a:rPr>
                <a:t>該当階に</a:t>
              </a:r>
              <a:r>
                <a:rPr kumimoji="1" lang="ja-JP" altLang="en-US" sz="1600" b="1" dirty="0" smtClean="0">
                  <a:solidFill>
                    <a:schemeClr val="accent1"/>
                  </a:solidFill>
                </a:rPr>
                <a:t>集約</a:t>
              </a:r>
              <a:endParaRPr kumimoji="1" lang="en-US" altLang="ja-JP" sz="16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kumimoji="1" lang="ja-JP" altLang="en-US" sz="1600" b="1" dirty="0" smtClean="0">
                  <a:solidFill>
                    <a:schemeClr val="accent1"/>
                  </a:solidFill>
                </a:rPr>
                <a:t>または移転誘導し</a:t>
              </a:r>
              <a:endParaRPr kumimoji="1" lang="en-US" altLang="ja-JP" sz="1600" b="1" dirty="0">
                <a:solidFill>
                  <a:schemeClr val="accent1"/>
                </a:solidFill>
              </a:endParaRPr>
            </a:p>
            <a:p>
              <a:pPr algn="ctr"/>
              <a:r>
                <a:rPr kumimoji="1" lang="ja-JP" altLang="en-US" sz="1600" u="sng" dirty="0">
                  <a:solidFill>
                    <a:schemeClr val="accent6"/>
                  </a:solidFill>
                </a:rPr>
                <a:t>新規</a:t>
              </a:r>
              <a:r>
                <a:rPr kumimoji="1" lang="ja-JP" altLang="en-US" sz="1600" dirty="0">
                  <a:solidFill>
                    <a:schemeClr val="accent6"/>
                  </a:solidFill>
                </a:rPr>
                <a:t>テナントも</a:t>
              </a:r>
              <a:endParaRPr kumimoji="1" lang="en-US" altLang="ja-JP" sz="1600" dirty="0">
                <a:solidFill>
                  <a:schemeClr val="accent6"/>
                </a:solidFill>
              </a:endParaRPr>
            </a:p>
            <a:p>
              <a:pPr algn="ctr"/>
              <a:r>
                <a:rPr kumimoji="1" lang="ja-JP" altLang="en-US" sz="1600" b="1" dirty="0">
                  <a:solidFill>
                    <a:schemeClr val="accent6"/>
                  </a:solidFill>
                </a:rPr>
                <a:t>誘致する</a:t>
              </a:r>
              <a:endParaRPr kumimoji="1" lang="en-US" altLang="ja-JP" sz="1600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33" name="右矢印 32"/>
          <p:cNvSpPr/>
          <p:nvPr/>
        </p:nvSpPr>
        <p:spPr>
          <a:xfrm rot="492618">
            <a:off x="2255288" y="2418042"/>
            <a:ext cx="1737332" cy="222121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楕円 47"/>
          <p:cNvSpPr/>
          <p:nvPr/>
        </p:nvSpPr>
        <p:spPr>
          <a:xfrm>
            <a:off x="2318291" y="1409047"/>
            <a:ext cx="841333" cy="153579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6" name="Picture 12" descr="テナント募集中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4" y="3127604"/>
            <a:ext cx="2089627" cy="156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楕円 58"/>
          <p:cNvSpPr/>
          <p:nvPr/>
        </p:nvSpPr>
        <p:spPr>
          <a:xfrm>
            <a:off x="9922296" y="2701922"/>
            <a:ext cx="695449" cy="430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/>
              <a:t>２</a:t>
            </a:r>
            <a:r>
              <a:rPr kumimoji="1" lang="en-US" altLang="ja-JP" sz="1400" b="1" dirty="0" smtClean="0"/>
              <a:t>F</a:t>
            </a:r>
            <a:endParaRPr kumimoji="1" lang="ja-JP" altLang="en-US" sz="1400" b="1" dirty="0"/>
          </a:p>
        </p:txBody>
      </p:sp>
      <p:sp>
        <p:nvSpPr>
          <p:cNvPr id="60" name="楕円 59"/>
          <p:cNvSpPr/>
          <p:nvPr/>
        </p:nvSpPr>
        <p:spPr>
          <a:xfrm>
            <a:off x="9922297" y="2074839"/>
            <a:ext cx="695449" cy="43237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/>
              <a:t>３</a:t>
            </a:r>
            <a:r>
              <a:rPr kumimoji="1" lang="en-US" altLang="ja-JP" sz="1400" b="1" dirty="0" smtClean="0"/>
              <a:t>F</a:t>
            </a:r>
            <a:endParaRPr kumimoji="1" lang="ja-JP" altLang="en-US" sz="1400" b="1" dirty="0"/>
          </a:p>
        </p:txBody>
      </p:sp>
      <p:grpSp>
        <p:nvGrpSpPr>
          <p:cNvPr id="4103" name="グループ化 4102"/>
          <p:cNvGrpSpPr/>
          <p:nvPr/>
        </p:nvGrpSpPr>
        <p:grpSpPr>
          <a:xfrm>
            <a:off x="1269742" y="5046456"/>
            <a:ext cx="5848612" cy="523220"/>
            <a:chOff x="1326892" y="5046456"/>
            <a:chExt cx="5848612" cy="523220"/>
          </a:xfrm>
        </p:grpSpPr>
        <p:sp>
          <p:nvSpPr>
            <p:cNvPr id="69" name="正方形/長方形 68"/>
            <p:cNvSpPr/>
            <p:nvPr/>
          </p:nvSpPr>
          <p:spPr>
            <a:xfrm>
              <a:off x="1729808" y="5046456"/>
              <a:ext cx="54456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800" b="1" dirty="0" smtClean="0">
                  <a:solidFill>
                    <a:srgbClr val="606569"/>
                  </a:solidFill>
                  <a:latin typeface="游ゴシック" panose="020B0400000000000000" pitchFamily="50" charset="-128"/>
                </a:rPr>
                <a:t>サテライトオフィスの誘致</a:t>
              </a:r>
              <a:endParaRPr lang="ja-JP" altLang="en-US" sz="2800" b="1" dirty="0"/>
            </a:p>
          </p:txBody>
        </p:sp>
        <p:cxnSp>
          <p:nvCxnSpPr>
            <p:cNvPr id="68" name="直線コネクタ 67"/>
            <p:cNvCxnSpPr/>
            <p:nvPr/>
          </p:nvCxnSpPr>
          <p:spPr>
            <a:xfrm flipV="1">
              <a:off x="1510437" y="5494619"/>
              <a:ext cx="4855861" cy="6565"/>
            </a:xfrm>
            <a:prstGeom prst="line">
              <a:avLst/>
            </a:prstGeom>
            <a:ln w="57150">
              <a:solidFill>
                <a:srgbClr val="FFD9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6892" y="5114965"/>
              <a:ext cx="400343" cy="411163"/>
            </a:xfrm>
            <a:prstGeom prst="rect">
              <a:avLst/>
            </a:prstGeom>
          </p:spPr>
        </p:pic>
      </p:grpSp>
      <p:grpSp>
        <p:nvGrpSpPr>
          <p:cNvPr id="4105" name="グループ化 4104"/>
          <p:cNvGrpSpPr/>
          <p:nvPr/>
        </p:nvGrpSpPr>
        <p:grpSpPr>
          <a:xfrm>
            <a:off x="1246053" y="5740444"/>
            <a:ext cx="7775587" cy="523220"/>
            <a:chOff x="1303203" y="5740444"/>
            <a:chExt cx="7775587" cy="523220"/>
          </a:xfrm>
        </p:grpSpPr>
        <p:sp>
          <p:nvSpPr>
            <p:cNvPr id="72" name="正方形/長方形 71"/>
            <p:cNvSpPr/>
            <p:nvPr/>
          </p:nvSpPr>
          <p:spPr>
            <a:xfrm>
              <a:off x="1745228" y="5740444"/>
              <a:ext cx="73335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800" b="1" dirty="0" smtClean="0">
                  <a:solidFill>
                    <a:srgbClr val="606569"/>
                  </a:solidFill>
                  <a:latin typeface="游ゴシック" panose="020B0400000000000000" pitchFamily="50" charset="-128"/>
                </a:rPr>
                <a:t>雇用創出を生むコワーキングスペースの設置</a:t>
              </a:r>
              <a:endParaRPr lang="ja-JP" altLang="en-US" sz="2800" b="1" dirty="0"/>
            </a:p>
          </p:txBody>
        </p:sp>
        <p:cxnSp>
          <p:nvCxnSpPr>
            <p:cNvPr id="71" name="直線コネクタ 70"/>
            <p:cNvCxnSpPr/>
            <p:nvPr/>
          </p:nvCxnSpPr>
          <p:spPr>
            <a:xfrm>
              <a:off x="1481066" y="6164480"/>
              <a:ext cx="7550500" cy="16697"/>
            </a:xfrm>
            <a:prstGeom prst="line">
              <a:avLst/>
            </a:prstGeom>
            <a:ln w="57150">
              <a:solidFill>
                <a:srgbClr val="FFD9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3203" y="5791164"/>
              <a:ext cx="400343" cy="411163"/>
            </a:xfrm>
            <a:prstGeom prst="rect">
              <a:avLst/>
            </a:prstGeom>
          </p:spPr>
        </p:pic>
      </p:grpSp>
      <p:sp>
        <p:nvSpPr>
          <p:cNvPr id="4106" name="角丸四角形 4105"/>
          <p:cNvSpPr/>
          <p:nvPr/>
        </p:nvSpPr>
        <p:spPr>
          <a:xfrm>
            <a:off x="47226" y="5463894"/>
            <a:ext cx="1157145" cy="472618"/>
          </a:xfrm>
          <a:prstGeom prst="roundRect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/>
              <a:t>2</a:t>
            </a:r>
            <a:r>
              <a:rPr kumimoji="1" lang="ja-JP" altLang="en-US" b="1"/>
              <a:t>・</a:t>
            </a:r>
            <a:r>
              <a:rPr kumimoji="1" lang="en-US" altLang="ja-JP" b="1"/>
              <a:t>3</a:t>
            </a:r>
            <a:r>
              <a:rPr kumimoji="1" lang="ja-JP" altLang="en-US" b="1"/>
              <a:t> </a:t>
            </a:r>
            <a:r>
              <a:rPr kumimoji="1" lang="en-US" altLang="ja-JP" b="1"/>
              <a:t>F</a:t>
            </a:r>
            <a:endParaRPr kumimoji="1"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22557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右矢印 24"/>
          <p:cNvSpPr/>
          <p:nvPr/>
        </p:nvSpPr>
        <p:spPr>
          <a:xfrm>
            <a:off x="95249" y="2557432"/>
            <a:ext cx="5653583" cy="2071619"/>
          </a:xfrm>
          <a:prstGeom prst="rightArrow">
            <a:avLst>
              <a:gd name="adj1" fmla="val 50000"/>
              <a:gd name="adj2" fmla="val 34472"/>
            </a:avLst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2756" y="181904"/>
            <a:ext cx="8224663" cy="63624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①サテライトオフィス</a:t>
            </a:r>
            <a:r>
              <a:rPr lang="ja-JP" altLang="en-US" dirty="0"/>
              <a:t>の</a:t>
            </a:r>
            <a:r>
              <a:rPr lang="ja-JP" altLang="en-US" dirty="0" smtClean="0"/>
              <a:t>誘致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4" name="楕円 3"/>
          <p:cNvSpPr/>
          <p:nvPr/>
        </p:nvSpPr>
        <p:spPr>
          <a:xfrm>
            <a:off x="9683038" y="2146204"/>
            <a:ext cx="1130531" cy="1155468"/>
          </a:xfrm>
          <a:prstGeom prst="ellipse">
            <a:avLst/>
          </a:prstGeom>
          <a:solidFill>
            <a:srgbClr val="FFD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/>
          <p:cNvSpPr/>
          <p:nvPr/>
        </p:nvSpPr>
        <p:spPr>
          <a:xfrm>
            <a:off x="10202500" y="2633880"/>
            <a:ext cx="135616" cy="143724"/>
          </a:xfrm>
          <a:prstGeom prst="ellipse">
            <a:avLst/>
          </a:pr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/>
          <p:cNvSpPr/>
          <p:nvPr/>
        </p:nvSpPr>
        <p:spPr>
          <a:xfrm rot="1831355">
            <a:off x="10154042" y="2199258"/>
            <a:ext cx="203018" cy="264275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/>
          <p:cNvSpPr/>
          <p:nvPr/>
        </p:nvSpPr>
        <p:spPr>
          <a:xfrm rot="3459669">
            <a:off x="10376034" y="2326251"/>
            <a:ext cx="261710" cy="254712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 rot="19955964">
            <a:off x="9924724" y="2315364"/>
            <a:ext cx="221486" cy="331389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/>
          <p:cNvSpPr/>
          <p:nvPr/>
        </p:nvSpPr>
        <p:spPr>
          <a:xfrm rot="8541561">
            <a:off x="10491856" y="2612073"/>
            <a:ext cx="269012" cy="264275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 rot="10376549">
            <a:off x="10369039" y="2847280"/>
            <a:ext cx="203017" cy="264275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 rot="13759769">
            <a:off x="9915454" y="2788546"/>
            <a:ext cx="137064" cy="254712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 rot="16419910">
            <a:off x="9766562" y="2596582"/>
            <a:ext cx="210639" cy="254712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5" name="フリーフォーム 14"/>
          <p:cNvSpPr/>
          <p:nvPr/>
        </p:nvSpPr>
        <p:spPr>
          <a:xfrm rot="12464881">
            <a:off x="10120912" y="2877183"/>
            <a:ext cx="203017" cy="348169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形吹き出し 5"/>
          <p:cNvSpPr/>
          <p:nvPr/>
        </p:nvSpPr>
        <p:spPr>
          <a:xfrm>
            <a:off x="351290" y="5689600"/>
            <a:ext cx="3865110" cy="998528"/>
          </a:xfrm>
          <a:prstGeom prst="wedgeEllipseCallout">
            <a:avLst>
              <a:gd name="adj1" fmla="val 7623"/>
              <a:gd name="adj2" fmla="val -868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accent6">
                    <a:lumMod val="75000"/>
                  </a:schemeClr>
                </a:solidFill>
              </a:rPr>
              <a:t>短期滞在型ワークを通し実際に働いてもらう</a:t>
            </a:r>
            <a:r>
              <a:rPr kumimoji="1"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kumimoji="1" lang="en-US" altLang="ja-JP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kumimoji="1" lang="ja-JP" altLang="en-US" sz="1600" b="1" dirty="0" smtClean="0">
                <a:solidFill>
                  <a:schemeClr val="accent6">
                    <a:lumMod val="75000"/>
                  </a:schemeClr>
                </a:solidFill>
              </a:rPr>
              <a:t>（滞在費等は一部市負担）</a:t>
            </a:r>
            <a:endParaRPr kumimoji="1" lang="ja-JP" alt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1248070" y="1267738"/>
            <a:ext cx="529244" cy="410893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000" b="1" dirty="0" smtClean="0"/>
              <a:t>企業への広報、誘致</a:t>
            </a:r>
            <a:r>
              <a:rPr kumimoji="1" lang="ja-JP" altLang="en-US" sz="2000" b="1" dirty="0"/>
              <a:t>活動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2259837" y="1267738"/>
            <a:ext cx="529244" cy="4101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お試しサテライトオフィス</a:t>
            </a:r>
            <a:endParaRPr kumimoji="1" lang="ja-JP" altLang="en-US" sz="20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3256038" y="1275155"/>
            <a:ext cx="529244" cy="409410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300" b="1" dirty="0" smtClean="0">
                <a:solidFill>
                  <a:srgbClr val="FFFF00"/>
                </a:solidFill>
              </a:rPr>
              <a:t>サテライトオフィスの開設</a:t>
            </a:r>
            <a:endParaRPr kumimoji="1" lang="ja-JP" altLang="en-US" sz="2300" b="1" dirty="0">
              <a:solidFill>
                <a:srgbClr val="FFFF00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947" y="4197927"/>
            <a:ext cx="353121" cy="362665"/>
          </a:xfrm>
          <a:prstGeom prst="rect">
            <a:avLst/>
          </a:prstGeom>
        </p:spPr>
      </p:pic>
      <p:sp>
        <p:nvSpPr>
          <p:cNvPr id="26" name="角丸四角形 25"/>
          <p:cNvSpPr/>
          <p:nvPr/>
        </p:nvSpPr>
        <p:spPr>
          <a:xfrm>
            <a:off x="250233" y="1284278"/>
            <a:ext cx="529244" cy="41158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000" b="1" dirty="0" smtClean="0"/>
              <a:t>モール５０５の改修、環境の整備</a:t>
            </a:r>
            <a:endParaRPr kumimoji="1" lang="ja-JP" altLang="en-US" sz="2000" b="1" dirty="0"/>
          </a:p>
        </p:txBody>
      </p:sp>
      <p:sp>
        <p:nvSpPr>
          <p:cNvPr id="22" name="角丸四角形 21"/>
          <p:cNvSpPr/>
          <p:nvPr/>
        </p:nvSpPr>
        <p:spPr>
          <a:xfrm>
            <a:off x="4170520" y="1284278"/>
            <a:ext cx="529244" cy="409410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1700" b="1" dirty="0" smtClean="0">
                <a:solidFill>
                  <a:schemeClr val="bg1"/>
                </a:solidFill>
              </a:rPr>
              <a:t>サテライトオフィスの集積地として発展</a:t>
            </a:r>
            <a:endParaRPr kumimoji="1" lang="ja-JP" altLang="en-US" sz="1700" b="1" dirty="0">
              <a:solidFill>
                <a:schemeClr val="bg1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5748832" y="1387292"/>
            <a:ext cx="3196649" cy="1180560"/>
          </a:xfrm>
          <a:prstGeom prst="roundRect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新たな雇用・産業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の創出、定着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「働く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78" y="2979417"/>
            <a:ext cx="3676166" cy="229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77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1069" y="181904"/>
            <a:ext cx="8216350" cy="63624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※</a:t>
            </a:r>
            <a:r>
              <a:rPr lang="ja-JP" altLang="en-US" sz="3600" dirty="0" smtClean="0"/>
              <a:t>おためし</a:t>
            </a:r>
            <a:r>
              <a:rPr lang="ja-JP" altLang="en-US" sz="3600" dirty="0"/>
              <a:t>サテライトオフィス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241069" y="1097350"/>
            <a:ext cx="5907315" cy="1961804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整備されたオフィスで</a:t>
            </a:r>
            <a:r>
              <a:rPr kumimoji="1" lang="ja-JP" altLang="en-US" sz="2400" b="1" u="sng" dirty="0" smtClean="0">
                <a:solidFill>
                  <a:schemeClr val="tx1"/>
                </a:solidFill>
              </a:rPr>
              <a:t>実際の業務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と</a:t>
            </a:r>
            <a:endParaRPr kumimoji="1" lang="en-US" altLang="ja-JP" sz="24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u="sng" dirty="0" smtClean="0">
                <a:solidFill>
                  <a:schemeClr val="tx1"/>
                </a:solidFill>
              </a:rPr>
              <a:t>土浦での生活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を体験してもらい</a:t>
            </a:r>
            <a:endParaRPr kumimoji="1" lang="en-US" altLang="ja-JP" sz="24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モール</a:t>
            </a:r>
            <a:r>
              <a:rPr kumimoji="1" lang="en-US" altLang="ja-JP" sz="2400" b="1" dirty="0" smtClean="0">
                <a:solidFill>
                  <a:schemeClr val="tx1"/>
                </a:solidFill>
              </a:rPr>
              <a:t>505</a:t>
            </a:r>
            <a:r>
              <a:rPr kumimoji="1" lang="ja-JP" altLang="en-US" sz="2400" b="1" dirty="0" err="1" smtClean="0">
                <a:solidFill>
                  <a:schemeClr val="tx1"/>
                </a:solidFill>
              </a:rPr>
              <a:t>での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サテライトオフィス開設</a:t>
            </a:r>
            <a:endParaRPr kumimoji="1" lang="en-US" altLang="ja-JP" sz="24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を検討してもらう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pic>
        <p:nvPicPr>
          <p:cNvPr id="3076" name="Picture 4" descr="「サテライトオフィス お試し」の画像検索結果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72" y="3297163"/>
            <a:ext cx="3253229" cy="18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角丸四角形 7"/>
          <p:cNvSpPr/>
          <p:nvPr/>
        </p:nvSpPr>
        <p:spPr>
          <a:xfrm>
            <a:off x="6668393" y="1487669"/>
            <a:ext cx="2361308" cy="11930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（期間）</a:t>
            </a:r>
            <a:r>
              <a:rPr kumimoji="1" lang="en-US" altLang="ja-JP" dirty="0">
                <a:solidFill>
                  <a:schemeClr val="tx1"/>
                </a:solidFill>
              </a:rPr>
              <a:t>1</a:t>
            </a:r>
            <a:r>
              <a:rPr kumimoji="1" lang="ja-JP" altLang="en-US" dirty="0" smtClean="0">
                <a:solidFill>
                  <a:schemeClr val="tx1"/>
                </a:solidFill>
              </a:rPr>
              <a:t>日～</a:t>
            </a:r>
            <a:r>
              <a:rPr kumimoji="1" lang="en-US" altLang="ja-JP" dirty="0" smtClean="0">
                <a:solidFill>
                  <a:schemeClr val="tx1"/>
                </a:solidFill>
              </a:rPr>
              <a:t>14</a:t>
            </a:r>
            <a:r>
              <a:rPr kumimoji="1" lang="ja-JP" altLang="en-US" dirty="0" smtClean="0">
                <a:solidFill>
                  <a:schemeClr val="tx1"/>
                </a:solidFill>
              </a:rPr>
              <a:t>日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宿泊費、交通費は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一部市</a:t>
            </a:r>
            <a:r>
              <a:rPr kumimoji="1" lang="ja-JP" altLang="en-US" dirty="0">
                <a:solidFill>
                  <a:schemeClr val="tx1"/>
                </a:solidFill>
              </a:rPr>
              <a:t>が</a:t>
            </a:r>
            <a:r>
              <a:rPr kumimoji="1" lang="ja-JP" altLang="en-US" dirty="0" smtClean="0">
                <a:solidFill>
                  <a:schemeClr val="tx1"/>
                </a:solidFill>
              </a:rPr>
              <a:t>負担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450981" y="1653731"/>
            <a:ext cx="434823" cy="8490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概要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9318" y="5365813"/>
            <a:ext cx="77313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※2016</a:t>
            </a:r>
            <a:r>
              <a:rPr kumimoji="1" lang="ja-JP" altLang="en-US" sz="1400" dirty="0" smtClean="0"/>
              <a:t>年度より</a:t>
            </a:r>
            <a:r>
              <a:rPr kumimoji="1" lang="en-US" altLang="ja-JP" sz="1400" dirty="0" smtClean="0"/>
              <a:t>1</a:t>
            </a:r>
            <a:r>
              <a:rPr kumimoji="1" lang="ja-JP" altLang="en-US" sz="1400" dirty="0" smtClean="0"/>
              <a:t>年半、総務省がモデル事業として全</a:t>
            </a:r>
            <a:r>
              <a:rPr kumimoji="1" lang="en-US" altLang="ja-JP" sz="1400" dirty="0" smtClean="0"/>
              <a:t>18</a:t>
            </a:r>
            <a:r>
              <a:rPr kumimoji="1" lang="ja-JP" altLang="en-US" sz="1400" dirty="0" smtClean="0"/>
              <a:t>自治体で展開。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　</a:t>
            </a:r>
            <a:r>
              <a:rPr kumimoji="1" lang="en-US" altLang="ja-JP" sz="1400" dirty="0" smtClean="0"/>
              <a:t>2018</a:t>
            </a:r>
            <a:r>
              <a:rPr kumimoji="1" lang="ja-JP" altLang="en-US" sz="1400" dirty="0"/>
              <a:t>年度</a:t>
            </a:r>
            <a:r>
              <a:rPr kumimoji="1" lang="ja-JP" altLang="en-US" sz="1400" dirty="0" smtClean="0"/>
              <a:t>から</a:t>
            </a:r>
            <a:r>
              <a:rPr kumimoji="1" lang="en-US" altLang="ja-JP" sz="1400" dirty="0" smtClean="0"/>
              <a:t>2</a:t>
            </a:r>
            <a:r>
              <a:rPr kumimoji="1" lang="ja-JP" altLang="en-US" sz="1400" dirty="0" smtClean="0"/>
              <a:t>年間は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「</a:t>
            </a:r>
            <a:r>
              <a:rPr lang="ja-JP" altLang="en-US" sz="1400" dirty="0"/>
              <a:t>お試しサテライトオフィス」の実施に要する経費に</a:t>
            </a:r>
            <a:r>
              <a:rPr lang="ja-JP" altLang="en-US" sz="1400" dirty="0" smtClean="0"/>
              <a:t>係る特別交付税措置を展開。</a:t>
            </a:r>
            <a:endParaRPr lang="en-US" altLang="ja-JP" sz="1400" dirty="0" smtClean="0"/>
          </a:p>
          <a:p>
            <a:r>
              <a:rPr lang="ja-JP" altLang="en-US" sz="1400" dirty="0" smtClean="0"/>
              <a:t>　</a:t>
            </a:r>
            <a:r>
              <a:rPr lang="en-US" altLang="ja-JP" sz="1600" dirty="0" smtClean="0"/>
              <a:t>2019</a:t>
            </a:r>
            <a:r>
              <a:rPr lang="ja-JP" altLang="en-US" sz="1600" dirty="0"/>
              <a:t>年度からは</a:t>
            </a:r>
            <a:r>
              <a:rPr lang="ja-JP" altLang="en-US" sz="1600" u="sng" dirty="0"/>
              <a:t>サテライトオフィス・マッチング支援</a:t>
            </a:r>
            <a:r>
              <a:rPr lang="ja-JP" altLang="en-US" sz="1600" u="sng" dirty="0" smtClean="0"/>
              <a:t>事業</a:t>
            </a:r>
            <a:r>
              <a:rPr lang="ja-JP" altLang="en-US" sz="1600" dirty="0" smtClean="0"/>
              <a:t>、</a:t>
            </a:r>
            <a:endParaRPr lang="en-US" altLang="ja-JP" sz="1600" dirty="0" smtClean="0"/>
          </a:p>
          <a:p>
            <a:r>
              <a:rPr lang="ja-JP" altLang="en-US" sz="1600" dirty="0"/>
              <a:t>　</a:t>
            </a:r>
            <a:r>
              <a:rPr lang="en-US" altLang="ja-JP" sz="1600" u="sng" dirty="0" smtClean="0"/>
              <a:t>IT</a:t>
            </a:r>
            <a:r>
              <a:rPr lang="ja-JP" altLang="en-US" sz="1600" u="sng" dirty="0"/>
              <a:t>人材育成</a:t>
            </a:r>
            <a:r>
              <a:rPr lang="en-US" altLang="ja-JP" sz="1600" u="sng" dirty="0"/>
              <a:t>×</a:t>
            </a:r>
            <a:r>
              <a:rPr lang="ja-JP" altLang="en-US" sz="1600" u="sng" dirty="0" smtClean="0"/>
              <a:t>サテライトオフィス</a:t>
            </a:r>
            <a:r>
              <a:rPr lang="ja-JP" altLang="en-US" sz="1600" u="sng" dirty="0"/>
              <a:t>誘致促進連携</a:t>
            </a:r>
            <a:r>
              <a:rPr lang="ja-JP" altLang="en-US" sz="1600" u="sng" dirty="0" smtClean="0"/>
              <a:t>事業</a:t>
            </a:r>
            <a:r>
              <a:rPr lang="ja-JP" altLang="en-US" sz="1600" dirty="0" smtClean="0"/>
              <a:t>の</a:t>
            </a:r>
            <a:r>
              <a:rPr lang="en-US" altLang="ja-JP" sz="1600" dirty="0" smtClean="0"/>
              <a:t>2</a:t>
            </a:r>
            <a:r>
              <a:rPr lang="ja-JP" altLang="en-US" sz="1600" dirty="0" smtClean="0"/>
              <a:t>事業を展開。</a:t>
            </a:r>
            <a:endParaRPr kumimoji="1" lang="en-US" altLang="ja-JP" sz="1600" dirty="0" smtClean="0"/>
          </a:p>
          <a:p>
            <a:endParaRPr kumimoji="1" lang="ja-JP" altLang="en-US" sz="1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31" y="3297163"/>
            <a:ext cx="2649384" cy="1763643"/>
          </a:xfrm>
          <a:prstGeom prst="rect">
            <a:avLst/>
          </a:prstGeom>
        </p:spPr>
      </p:pic>
      <p:pic>
        <p:nvPicPr>
          <p:cNvPr id="5122" name="Picture 2" descr="https://upload.wikimedia.org/wikipedia/commons/thumb/4/45/Tsuchiura-shuku.JPG/1280px-Tsuchiura-shuku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47" y="3298021"/>
            <a:ext cx="2580193" cy="193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46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3047" y="169378"/>
            <a:ext cx="8682434" cy="636240"/>
          </a:xfrm>
        </p:spPr>
        <p:txBody>
          <a:bodyPr>
            <a:noAutofit/>
          </a:bodyPr>
          <a:lstStyle/>
          <a:p>
            <a:r>
              <a:rPr kumimoji="1" lang="ja-JP" altLang="en-US" sz="2800" smtClean="0"/>
              <a:t>サテライトオフィス設置による企業のメリット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2838" y="1215025"/>
            <a:ext cx="878264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b="1" dirty="0" smtClean="0"/>
              <a:t>コストの削減</a:t>
            </a:r>
            <a:endParaRPr kumimoji="1" lang="en-US" altLang="ja-JP" sz="2800" b="1" dirty="0" smtClean="0"/>
          </a:p>
          <a:p>
            <a:r>
              <a:rPr kumimoji="1" lang="ja-JP" altLang="en-US" sz="2800" b="1" dirty="0"/>
              <a:t>　</a:t>
            </a:r>
            <a:r>
              <a:rPr kumimoji="1" lang="ja-JP" altLang="en-US" sz="2000" dirty="0" smtClean="0"/>
              <a:t>→賃料、社員への家賃または交通費補助の削減</a:t>
            </a:r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b="1" dirty="0"/>
              <a:t>理想的</a:t>
            </a:r>
            <a:r>
              <a:rPr kumimoji="1" lang="ja-JP" altLang="en-US" sz="2800" b="1" dirty="0" smtClean="0"/>
              <a:t>なワーク＆ライフバランス</a:t>
            </a:r>
            <a:endParaRPr kumimoji="1" lang="en-US" altLang="ja-JP" sz="2800" b="1" dirty="0" smtClean="0"/>
          </a:p>
          <a:p>
            <a:r>
              <a:rPr kumimoji="1" lang="ja-JP" altLang="en-US" sz="2800" b="1" dirty="0"/>
              <a:t>　</a:t>
            </a:r>
            <a:r>
              <a:rPr kumimoji="1" lang="ja-JP" altLang="en-US" sz="2000" dirty="0" smtClean="0"/>
              <a:t>→通勤時間の削減、都会と違う豊かな住環境、子育て、人間関係</a:t>
            </a:r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b="1" dirty="0" smtClean="0"/>
              <a:t>リスク分散</a:t>
            </a:r>
            <a:endParaRPr kumimoji="1" lang="en-US" altLang="ja-JP" sz="2800" b="1" dirty="0" smtClean="0"/>
          </a:p>
          <a:p>
            <a:r>
              <a:rPr kumimoji="1" lang="ja-JP" altLang="en-US" sz="2800" b="1" dirty="0" smtClean="0"/>
              <a:t>　</a:t>
            </a:r>
            <a:r>
              <a:rPr kumimoji="1" lang="ja-JP" altLang="en-US" sz="2000" dirty="0" smtClean="0"/>
              <a:t>→都心部での災害発生時等のダメージの軽減</a:t>
            </a:r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b="1" dirty="0"/>
              <a:t>人材採用の</a:t>
            </a:r>
            <a:r>
              <a:rPr kumimoji="1" lang="ja-JP" altLang="en-US" sz="2800" b="1" dirty="0" smtClean="0"/>
              <a:t>選択肢増</a:t>
            </a:r>
            <a:endParaRPr kumimoji="1" lang="en-US" altLang="ja-JP" sz="2800" b="1" dirty="0" smtClean="0"/>
          </a:p>
          <a:p>
            <a:r>
              <a:rPr kumimoji="1" lang="ja-JP" altLang="en-US" sz="2800" b="1" dirty="0"/>
              <a:t>　</a:t>
            </a:r>
            <a:r>
              <a:rPr kumimoji="1" lang="ja-JP" altLang="en-US" sz="2000" dirty="0" smtClean="0"/>
              <a:t>→</a:t>
            </a:r>
            <a:r>
              <a:rPr kumimoji="1" lang="ja-JP" altLang="en-US" sz="2000" dirty="0"/>
              <a:t>地方に埋もれている優秀な人材を</a:t>
            </a:r>
            <a:r>
              <a:rPr kumimoji="1" lang="ja-JP" altLang="en-US" sz="2000" dirty="0" smtClean="0"/>
              <a:t>確保しやすい</a:t>
            </a:r>
            <a:endParaRPr kumimoji="1"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sz="2000" dirty="0"/>
          </a:p>
        </p:txBody>
      </p:sp>
      <p:pic>
        <p:nvPicPr>
          <p:cNvPr id="2050" name="Picture 2" descr="「ライフワークバランス イラスト」の画像検索結果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t="9858" r="2499" b="10697"/>
          <a:stretch/>
        </p:blipFill>
        <p:spPr bwMode="auto">
          <a:xfrm>
            <a:off x="6134793" y="3461783"/>
            <a:ext cx="3009207" cy="168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8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0233" y="408265"/>
            <a:ext cx="8224663" cy="636240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②雇用創出を</a:t>
            </a:r>
            <a:r>
              <a:rPr lang="ja-JP" altLang="en-US" sz="3200" dirty="0" smtClean="0"/>
              <a:t>生む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　コワーキングスペース</a:t>
            </a:r>
            <a:r>
              <a:rPr lang="ja-JP" altLang="en-US" sz="3200" dirty="0"/>
              <a:t>の設置</a:t>
            </a:r>
            <a:br>
              <a:rPr lang="ja-JP" altLang="en-US" sz="3200" dirty="0"/>
            </a:br>
            <a:endParaRPr kumimoji="1" lang="ja-JP" altLang="en-US" sz="3200" dirty="0"/>
          </a:p>
        </p:txBody>
      </p:sp>
      <p:sp>
        <p:nvSpPr>
          <p:cNvPr id="4" name="楕円 3"/>
          <p:cNvSpPr/>
          <p:nvPr/>
        </p:nvSpPr>
        <p:spPr>
          <a:xfrm>
            <a:off x="9683038" y="2146204"/>
            <a:ext cx="1130531" cy="1155468"/>
          </a:xfrm>
          <a:prstGeom prst="ellipse">
            <a:avLst/>
          </a:prstGeom>
          <a:solidFill>
            <a:srgbClr val="FFD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/>
          <p:cNvSpPr/>
          <p:nvPr/>
        </p:nvSpPr>
        <p:spPr>
          <a:xfrm>
            <a:off x="10202500" y="2633880"/>
            <a:ext cx="135616" cy="143724"/>
          </a:xfrm>
          <a:prstGeom prst="ellipse">
            <a:avLst/>
          </a:pr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/>
          <p:cNvSpPr/>
          <p:nvPr/>
        </p:nvSpPr>
        <p:spPr>
          <a:xfrm rot="1831355">
            <a:off x="10154042" y="2199258"/>
            <a:ext cx="203018" cy="264275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/>
          <p:cNvSpPr/>
          <p:nvPr/>
        </p:nvSpPr>
        <p:spPr>
          <a:xfrm rot="3459669">
            <a:off x="10376034" y="2326251"/>
            <a:ext cx="261710" cy="254712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 rot="19955964">
            <a:off x="9924724" y="2315364"/>
            <a:ext cx="221486" cy="331389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/>
          <p:cNvSpPr/>
          <p:nvPr/>
        </p:nvSpPr>
        <p:spPr>
          <a:xfrm rot="8541561">
            <a:off x="10491856" y="2612073"/>
            <a:ext cx="269012" cy="264275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 rot="10376549">
            <a:off x="10369039" y="2847280"/>
            <a:ext cx="203017" cy="264275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 rot="13759769">
            <a:off x="9915454" y="2788546"/>
            <a:ext cx="137064" cy="254712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 rot="16419910">
            <a:off x="9766562" y="2596582"/>
            <a:ext cx="210639" cy="254712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5" name="フリーフォーム 14"/>
          <p:cNvSpPr/>
          <p:nvPr/>
        </p:nvSpPr>
        <p:spPr>
          <a:xfrm rot="12464881">
            <a:off x="10120912" y="2877183"/>
            <a:ext cx="203017" cy="348169"/>
          </a:xfrm>
          <a:custGeom>
            <a:avLst/>
            <a:gdLst>
              <a:gd name="connsiteX0" fmla="*/ 116904 w 200031"/>
              <a:gd name="connsiteY0" fmla="*/ 241069 h 250966"/>
              <a:gd name="connsiteX1" fmla="*/ 67028 w 200031"/>
              <a:gd name="connsiteY1" fmla="*/ 224443 h 250966"/>
              <a:gd name="connsiteX2" fmla="*/ 25464 w 200031"/>
              <a:gd name="connsiteY2" fmla="*/ 174567 h 250966"/>
              <a:gd name="connsiteX3" fmla="*/ 17151 w 200031"/>
              <a:gd name="connsiteY3" fmla="*/ 149629 h 250966"/>
              <a:gd name="connsiteX4" fmla="*/ 526 w 200031"/>
              <a:gd name="connsiteY4" fmla="*/ 108065 h 250966"/>
              <a:gd name="connsiteX5" fmla="*/ 8838 w 200031"/>
              <a:gd name="connsiteY5" fmla="*/ 41563 h 250966"/>
              <a:gd name="connsiteX6" fmla="*/ 58715 w 200031"/>
              <a:gd name="connsiteY6" fmla="*/ 0 h 250966"/>
              <a:gd name="connsiteX7" fmla="*/ 125217 w 200031"/>
              <a:gd name="connsiteY7" fmla="*/ 8313 h 250966"/>
              <a:gd name="connsiteX8" fmla="*/ 158468 w 200031"/>
              <a:gd name="connsiteY8" fmla="*/ 49876 h 250966"/>
              <a:gd name="connsiteX9" fmla="*/ 175093 w 200031"/>
              <a:gd name="connsiteY9" fmla="*/ 66502 h 250966"/>
              <a:gd name="connsiteX10" fmla="*/ 191718 w 200031"/>
              <a:gd name="connsiteY10" fmla="*/ 116378 h 250966"/>
              <a:gd name="connsiteX11" fmla="*/ 200031 w 200031"/>
              <a:gd name="connsiteY11" fmla="*/ 141316 h 250966"/>
              <a:gd name="connsiteX12" fmla="*/ 183406 w 200031"/>
              <a:gd name="connsiteY12" fmla="*/ 232756 h 250966"/>
              <a:gd name="connsiteX13" fmla="*/ 158468 w 200031"/>
              <a:gd name="connsiteY13" fmla="*/ 249382 h 250966"/>
              <a:gd name="connsiteX14" fmla="*/ 116904 w 200031"/>
              <a:gd name="connsiteY14" fmla="*/ 24106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31" h="250966">
                <a:moveTo>
                  <a:pt x="116904" y="241069"/>
                </a:moveTo>
                <a:cubicBezTo>
                  <a:pt x="101664" y="236913"/>
                  <a:pt x="82703" y="232280"/>
                  <a:pt x="67028" y="224443"/>
                </a:cubicBezTo>
                <a:cubicBezTo>
                  <a:pt x="56457" y="219157"/>
                  <a:pt x="27083" y="176725"/>
                  <a:pt x="25464" y="174567"/>
                </a:cubicBezTo>
                <a:cubicBezTo>
                  <a:pt x="22693" y="166254"/>
                  <a:pt x="20228" y="157833"/>
                  <a:pt x="17151" y="149629"/>
                </a:cubicBezTo>
                <a:cubicBezTo>
                  <a:pt x="11912" y="135657"/>
                  <a:pt x="1670" y="122943"/>
                  <a:pt x="526" y="108065"/>
                </a:cubicBezTo>
                <a:cubicBezTo>
                  <a:pt x="-1187" y="85791"/>
                  <a:pt x="1204" y="62558"/>
                  <a:pt x="8838" y="41563"/>
                </a:cubicBezTo>
                <a:cubicBezTo>
                  <a:pt x="13958" y="27483"/>
                  <a:pt x="46841" y="7916"/>
                  <a:pt x="58715" y="0"/>
                </a:cubicBezTo>
                <a:cubicBezTo>
                  <a:pt x="80882" y="2771"/>
                  <a:pt x="103664" y="2435"/>
                  <a:pt x="125217" y="8313"/>
                </a:cubicBezTo>
                <a:cubicBezTo>
                  <a:pt x="160848" y="18031"/>
                  <a:pt x="144011" y="25781"/>
                  <a:pt x="158468" y="49876"/>
                </a:cubicBezTo>
                <a:cubicBezTo>
                  <a:pt x="162500" y="56596"/>
                  <a:pt x="169551" y="60960"/>
                  <a:pt x="175093" y="66502"/>
                </a:cubicBezTo>
                <a:lnTo>
                  <a:pt x="191718" y="116378"/>
                </a:lnTo>
                <a:lnTo>
                  <a:pt x="200031" y="141316"/>
                </a:lnTo>
                <a:cubicBezTo>
                  <a:pt x="194489" y="171796"/>
                  <a:pt x="194527" y="203841"/>
                  <a:pt x="183406" y="232756"/>
                </a:cubicBezTo>
                <a:cubicBezTo>
                  <a:pt x="179820" y="242081"/>
                  <a:pt x="167946" y="246223"/>
                  <a:pt x="158468" y="249382"/>
                </a:cubicBezTo>
                <a:cubicBezTo>
                  <a:pt x="142478" y="254712"/>
                  <a:pt x="132144" y="245225"/>
                  <a:pt x="116904" y="241069"/>
                </a:cubicBezTo>
                <a:close/>
              </a:path>
            </a:pathLst>
          </a:custGeom>
          <a:solidFill>
            <a:srgbClr val="B69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947" y="4197927"/>
            <a:ext cx="353121" cy="36266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r="26961"/>
          <a:stretch/>
        </p:blipFill>
        <p:spPr>
          <a:xfrm>
            <a:off x="58941" y="984064"/>
            <a:ext cx="5831970" cy="2939085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1562794" y="3936317"/>
            <a:ext cx="31338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>
                <a:solidFill>
                  <a:schemeClr val="bg1">
                    <a:lumMod val="50000"/>
                  </a:schemeClr>
                </a:solidFill>
              </a:rPr>
              <a:t>https://rc.persol-group.co.jp/satellite-office/</a:t>
            </a:r>
            <a:endParaRPr lang="ja-JP" alt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6124925" y="1593277"/>
            <a:ext cx="2751513" cy="39069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コワーキングスペース</a:t>
            </a:r>
            <a:endParaRPr kumimoji="1" lang="ja-JP" altLang="en-US" b="1" dirty="0"/>
          </a:p>
        </p:txBody>
      </p:sp>
      <p:sp>
        <p:nvSpPr>
          <p:cNvPr id="19" name="正方形/長方形 18"/>
          <p:cNvSpPr/>
          <p:nvPr/>
        </p:nvSpPr>
        <p:spPr>
          <a:xfrm>
            <a:off x="6047866" y="2166014"/>
            <a:ext cx="3031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異なる職業や仕事</a:t>
            </a:r>
            <a:r>
              <a:rPr lang="ja-JP" altLang="en-US" sz="1600" dirty="0" smtClean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を</a:t>
            </a:r>
            <a:endParaRPr lang="en-US" altLang="ja-JP" sz="1600" dirty="0" smtClean="0">
              <a:solidFill>
                <a:srgbClr val="00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1600" dirty="0" smtClean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持った</a:t>
            </a:r>
            <a:r>
              <a:rPr lang="ja-JP" altLang="en-US" sz="1600" dirty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人たちが同じ場に集まり</a:t>
            </a:r>
            <a:r>
              <a:rPr lang="ja-JP" altLang="en-US" sz="1600" dirty="0" smtClean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、</a:t>
            </a:r>
            <a:endParaRPr lang="en-US" altLang="ja-JP" sz="1600" dirty="0" smtClean="0">
              <a:solidFill>
                <a:srgbClr val="00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1600" dirty="0" smtClean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シェアする作業場のこと。</a:t>
            </a:r>
            <a:endParaRPr lang="ja-JP" altLang="en-US" sz="16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250233" y="4560592"/>
            <a:ext cx="2676864" cy="1837112"/>
            <a:chOff x="105974" y="5020887"/>
            <a:chExt cx="2676864" cy="183711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3" name="楕円 32"/>
            <p:cNvSpPr/>
            <p:nvPr/>
          </p:nvSpPr>
          <p:spPr>
            <a:xfrm>
              <a:off x="105974" y="5020887"/>
              <a:ext cx="2676864" cy="18371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17537" y="5312291"/>
              <a:ext cx="1853738" cy="10772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b="1" dirty="0" smtClean="0"/>
                <a:t>スキル</a:t>
              </a:r>
              <a:endParaRPr kumimoji="1" lang="en-US" altLang="ja-JP" sz="3200" b="1" dirty="0" smtClean="0"/>
            </a:p>
            <a:p>
              <a:pPr algn="ctr"/>
              <a:r>
                <a:rPr kumimoji="1" lang="ja-JP" altLang="en-US" sz="3200" b="1" dirty="0" smtClean="0"/>
                <a:t>取得支援</a:t>
              </a:r>
              <a:endParaRPr kumimoji="1" lang="ja-JP" altLang="en-US" sz="3200" b="1" dirty="0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3214047" y="4560592"/>
            <a:ext cx="2676864" cy="1837112"/>
            <a:chOff x="105974" y="5020887"/>
            <a:chExt cx="2676864" cy="183711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9" name="楕円 38"/>
            <p:cNvSpPr/>
            <p:nvPr/>
          </p:nvSpPr>
          <p:spPr>
            <a:xfrm>
              <a:off x="105974" y="5020887"/>
              <a:ext cx="2676864" cy="18371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17537" y="5400834"/>
              <a:ext cx="1853738" cy="10772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b="1" dirty="0" smtClean="0"/>
                <a:t>キャリア支援</a:t>
              </a:r>
              <a:endParaRPr kumimoji="1" lang="ja-JP" altLang="en-US" sz="3200" b="1" dirty="0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6213920" y="4560592"/>
            <a:ext cx="2676864" cy="1837112"/>
            <a:chOff x="6173644" y="4932344"/>
            <a:chExt cx="2676864" cy="183711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1" name="楕円 40"/>
            <p:cNvSpPr/>
            <p:nvPr/>
          </p:nvSpPr>
          <p:spPr>
            <a:xfrm>
              <a:off x="6173644" y="4932344"/>
              <a:ext cx="2676864" cy="18371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6585207" y="5558512"/>
              <a:ext cx="1853738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b="1" smtClean="0"/>
                <a:t>託児</a:t>
              </a:r>
              <a:endParaRPr kumimoji="1" lang="en-US" altLang="ja-JP" sz="3200" b="1" dirty="0" smtClean="0"/>
            </a:p>
          </p:txBody>
        </p:sp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私たちが提案する </a:t>
            </a:r>
            <a:r>
              <a:rPr lang="en-US" altLang="ja-JP" dirty="0"/>
              <a:t>"</a:t>
            </a:r>
            <a:r>
              <a:rPr lang="ja-JP" altLang="en-US" dirty="0"/>
              <a:t>処方箋</a:t>
            </a:r>
            <a:r>
              <a:rPr lang="en-US" altLang="ja-JP" dirty="0"/>
              <a:t>"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36</a:t>
            </a:fld>
            <a:endParaRPr kumimoji="1"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869657" y="1222138"/>
          <a:ext cx="7184096" cy="7063721"/>
        </p:xfrm>
        <a:graphic>
          <a:graphicData uri="http://schemas.openxmlformats.org/drawingml/2006/table">
            <a:tbl>
              <a:tblPr/>
              <a:tblGrid>
                <a:gridCol w="554697">
                  <a:extLst>
                    <a:ext uri="{9D8B030D-6E8A-4147-A177-3AD203B41FA5}">
                      <a16:colId xmlns:a16="http://schemas.microsoft.com/office/drawing/2014/main" val="2955798904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val="573801463"/>
                    </a:ext>
                  </a:extLst>
                </a:gridCol>
                <a:gridCol w="902483">
                  <a:extLst>
                    <a:ext uri="{9D8B030D-6E8A-4147-A177-3AD203B41FA5}">
                      <a16:colId xmlns:a16="http://schemas.microsoft.com/office/drawing/2014/main" val="3662419738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3891845410"/>
                    </a:ext>
                  </a:extLst>
                </a:gridCol>
                <a:gridCol w="209926">
                  <a:extLst>
                    <a:ext uri="{9D8B030D-6E8A-4147-A177-3AD203B41FA5}">
                      <a16:colId xmlns:a16="http://schemas.microsoft.com/office/drawing/2014/main" val="3808319911"/>
                    </a:ext>
                  </a:extLst>
                </a:gridCol>
                <a:gridCol w="497673">
                  <a:extLst>
                    <a:ext uri="{9D8B030D-6E8A-4147-A177-3AD203B41FA5}">
                      <a16:colId xmlns:a16="http://schemas.microsoft.com/office/drawing/2014/main" val="1107369894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1873700503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2445258175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1187923724"/>
                    </a:ext>
                  </a:extLst>
                </a:gridCol>
                <a:gridCol w="975584">
                  <a:extLst>
                    <a:ext uri="{9D8B030D-6E8A-4147-A177-3AD203B41FA5}">
                      <a16:colId xmlns:a16="http://schemas.microsoft.com/office/drawing/2014/main" val="1181207027"/>
                    </a:ext>
                  </a:extLst>
                </a:gridCol>
                <a:gridCol w="439614">
                  <a:extLst>
                    <a:ext uri="{9D8B030D-6E8A-4147-A177-3AD203B41FA5}">
                      <a16:colId xmlns:a16="http://schemas.microsoft.com/office/drawing/2014/main" val="1117585597"/>
                    </a:ext>
                  </a:extLst>
                </a:gridCol>
              </a:tblGrid>
              <a:tr h="35205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　　　　　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ja-JP" alt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　　処方せん</a:t>
                      </a:r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510419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　　　　　　　　　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　　　（この</a:t>
                      </a: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処方せんは土浦のみ有効です）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5911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43524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患者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氏名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つちまる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29061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生年月日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平成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22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年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11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月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3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日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446466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237426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処</a:t>
                      </a:r>
                      <a:b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方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 gridSpan="8">
                  <a:txBody>
                    <a:bodyPr/>
                    <a:lstStyle/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地域拠点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子育て＝包括支援センター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雇用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中心市街地＝モール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505</a:t>
                      </a:r>
                    </a:p>
                    <a:p>
                      <a:pPr algn="ct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雇用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土浦＝職業体験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地域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コミュニティの醸成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住宅地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=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市民農園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98949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01359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37098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990876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8467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42083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279322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00714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56630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557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73832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721301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37467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67219"/>
                  </a:ext>
                </a:extLst>
              </a:tr>
              <a:tr h="181825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84541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706378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99576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50882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599145"/>
                  </a:ext>
                </a:extLst>
              </a:tr>
              <a:tr h="16774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464230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2313295" y="3166286"/>
            <a:ext cx="5192973" cy="3170099"/>
          </a:xfrm>
          <a:prstGeom prst="rect">
            <a:avLst/>
          </a:prstGeom>
          <a:solidFill>
            <a:srgbClr val="FFFFF5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ja-JP" altLang="en-US" sz="2000" dirty="0" smtClean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地域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拠点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子育て＝包括支援センター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雇用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中心市街地＝モール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505</a:t>
            </a:r>
          </a:p>
          <a:p>
            <a:pPr algn="ctr" fontAlgn="ctr"/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/>
            </a:r>
            <a:b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</a:br>
            <a:r>
              <a:rPr lang="ja-JP" altLang="en-US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雇用</a:t>
            </a:r>
            <a:r>
              <a:rPr lang="en-US" altLang="ja-JP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土浦</a:t>
            </a:r>
            <a:r>
              <a:rPr lang="ja-JP" altLang="en-US" sz="4000" b="1" dirty="0" smtClean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＝</a:t>
            </a:r>
            <a:endParaRPr lang="en-US" altLang="ja-JP" sz="4000" b="1" dirty="0" smtClean="0">
              <a:solidFill>
                <a:schemeClr val="accent6"/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r>
              <a:rPr lang="ja-JP" altLang="en-US" sz="4000" b="1" dirty="0" smtClean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職業</a:t>
            </a:r>
            <a:r>
              <a:rPr lang="ja-JP" altLang="en-US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体験</a:t>
            </a:r>
            <a:endParaRPr lang="en-US" altLang="ja-JP" sz="4000" b="1" dirty="0">
              <a:solidFill>
                <a:schemeClr val="accent6"/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地域</a:t>
            </a:r>
            <a:r>
              <a:rPr lang="ja-JP" altLang="en-US" sz="2000" dirty="0" smtClean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コミュニティ</a:t>
            </a:r>
            <a:r>
              <a:rPr lang="en-US" altLang="ja-JP" sz="2000" dirty="0" smtClean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住宅地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=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市民農園</a:t>
            </a:r>
            <a:endParaRPr lang="ja-JP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3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高校生向け職業体験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827166" y="6550223"/>
            <a:ext cx="3416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bg1">
                    <a:lumMod val="50000"/>
                  </a:schemeClr>
                </a:solidFill>
              </a:rPr>
              <a:t>https://toyokeizai.net/articles/-/65942</a:t>
            </a:r>
            <a:endParaRPr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1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694" y="181904"/>
            <a:ext cx="8199725" cy="636240"/>
          </a:xfrm>
        </p:spPr>
        <p:txBody>
          <a:bodyPr/>
          <a:lstStyle/>
          <a:p>
            <a:r>
              <a:rPr kumimoji="1" lang="ja-JP" altLang="en-US" dirty="0" smtClean="0"/>
              <a:t>目的・背景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38</a:t>
            </a:fld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4545" y="1163780"/>
            <a:ext cx="7447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選</a:t>
            </a:r>
            <a:r>
              <a:rPr kumimoji="1" lang="ja-JP" altLang="en-US" sz="2800" b="1" dirty="0" smtClean="0"/>
              <a:t>んでもらえる街・土浦にするために・・・</a:t>
            </a:r>
            <a:endParaRPr kumimoji="1" lang="ja-JP" altLang="en-US" sz="2800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2" y="1205341"/>
            <a:ext cx="373703" cy="383803"/>
          </a:xfrm>
          <a:prstGeom prst="rect">
            <a:avLst/>
          </a:prstGeom>
        </p:spPr>
      </p:pic>
      <p:sp>
        <p:nvSpPr>
          <p:cNvPr id="12" name="右矢印 11"/>
          <p:cNvSpPr/>
          <p:nvPr/>
        </p:nvSpPr>
        <p:spPr>
          <a:xfrm>
            <a:off x="70842" y="1607995"/>
            <a:ext cx="8028711" cy="7900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01712" y="3480714"/>
            <a:ext cx="1508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土浦を出た若者</a:t>
            </a:r>
            <a:endParaRPr kumimoji="1" lang="ja-JP" altLang="en-US" sz="1400" dirty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3016767" y="2239052"/>
            <a:ext cx="1845426" cy="947096"/>
            <a:chOff x="1144896" y="2060397"/>
            <a:chExt cx="1845426" cy="947096"/>
          </a:xfrm>
        </p:grpSpPr>
        <p:sp>
          <p:nvSpPr>
            <p:cNvPr id="16" name="円形吹き出し 15"/>
            <p:cNvSpPr/>
            <p:nvPr/>
          </p:nvSpPr>
          <p:spPr>
            <a:xfrm>
              <a:off x="1332512" y="2060397"/>
              <a:ext cx="1410491" cy="947096"/>
            </a:xfrm>
            <a:prstGeom prst="wedgeEllipseCallout">
              <a:avLst>
                <a:gd name="adj1" fmla="val -56615"/>
                <a:gd name="adj2" fmla="val -683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1200" dirty="0" smtClean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144896" y="2209529"/>
              <a:ext cx="184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土浦に</a:t>
              </a:r>
              <a:endParaRPr kumimoji="1" lang="en-US" altLang="ja-JP" b="1" dirty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戻りたい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！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7274114" y="2331144"/>
            <a:ext cx="1845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>
                <a:solidFill>
                  <a:schemeClr val="bg1"/>
                </a:solidFill>
              </a:rPr>
              <a:t>児と仕事を</a:t>
            </a:r>
            <a:endParaRPr kumimoji="1" lang="en-US" altLang="ja-JP" sz="16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bg1"/>
                </a:solidFill>
              </a:rPr>
              <a:t>両立したい！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pic>
        <p:nvPicPr>
          <p:cNvPr id="1038" name="Picture 14" descr="「高校生 イラスト」の画像検索結果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79" y="1933067"/>
            <a:ext cx="1284281" cy="155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自信満々の男の子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94" y="2032635"/>
            <a:ext cx="1088238" cy="136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自信満々の女の子のイラス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09" y="2075539"/>
            <a:ext cx="1047264" cy="130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グループ化 33"/>
          <p:cNvGrpSpPr/>
          <p:nvPr/>
        </p:nvGrpSpPr>
        <p:grpSpPr>
          <a:xfrm>
            <a:off x="6012735" y="2212092"/>
            <a:ext cx="1845426" cy="947096"/>
            <a:chOff x="2147336" y="3319830"/>
            <a:chExt cx="1845426" cy="947096"/>
          </a:xfrm>
        </p:grpSpPr>
        <p:sp>
          <p:nvSpPr>
            <p:cNvPr id="35" name="円形吹き出し 34"/>
            <p:cNvSpPr/>
            <p:nvPr/>
          </p:nvSpPr>
          <p:spPr>
            <a:xfrm>
              <a:off x="2334299" y="3319830"/>
              <a:ext cx="1410491" cy="947096"/>
            </a:xfrm>
            <a:prstGeom prst="wedgeEllipseCallout">
              <a:avLst>
                <a:gd name="adj1" fmla="val -60151"/>
                <a:gd name="adj2" fmla="val -1649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1200" dirty="0" smtClean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2147336" y="3442703"/>
              <a:ext cx="184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 dirty="0" smtClean="0">
                  <a:solidFill>
                    <a:schemeClr val="bg1"/>
                  </a:solidFill>
                </a:rPr>
                <a:t>土浦で</a:t>
              </a:r>
              <a:endParaRPr kumimoji="1" lang="en-US" altLang="ja-JP" b="1" dirty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働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きたい！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4884000" y="3502594"/>
            <a:ext cx="1650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土浦の高校生</a:t>
            </a:r>
            <a:endParaRPr kumimoji="1" lang="ja-JP" altLang="en-US" sz="1400" dirty="0"/>
          </a:p>
        </p:txBody>
      </p:sp>
      <p:sp>
        <p:nvSpPr>
          <p:cNvPr id="23" name="ホームベース 22"/>
          <p:cNvSpPr/>
          <p:nvPr/>
        </p:nvSpPr>
        <p:spPr>
          <a:xfrm>
            <a:off x="383584" y="4033612"/>
            <a:ext cx="4305995" cy="55283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/>
              <a:t>職業の選択肢が多いこと</a:t>
            </a:r>
            <a:endParaRPr kumimoji="1" lang="ja-JP" altLang="en-US" sz="2400" b="1" dirty="0"/>
          </a:p>
        </p:txBody>
      </p:sp>
      <p:sp>
        <p:nvSpPr>
          <p:cNvPr id="42" name="ホームベース 41"/>
          <p:cNvSpPr/>
          <p:nvPr/>
        </p:nvSpPr>
        <p:spPr>
          <a:xfrm>
            <a:off x="383585" y="4847146"/>
            <a:ext cx="4305994" cy="55283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/>
              <a:t>安定</a:t>
            </a:r>
            <a:r>
              <a:rPr kumimoji="1" lang="ja-JP" altLang="en-US" sz="2400" b="1" dirty="0" smtClean="0"/>
              <a:t>して働けること</a:t>
            </a:r>
            <a:endParaRPr kumimoji="1" lang="ja-JP" altLang="en-US" sz="24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32440" y="3081519"/>
            <a:ext cx="47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  <a:t>L</a:t>
            </a:r>
            <a:r>
              <a:rPr kumimoji="1" lang="en-US" altLang="ja-JP" sz="1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OVE</a:t>
            </a:r>
            <a:endParaRPr kumimoji="1" lang="ja-JP" altLang="en-US" sz="1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527425" y="3127311"/>
            <a:ext cx="7059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  <a:t>T</a:t>
            </a:r>
            <a:r>
              <a:rPr kumimoji="1" lang="en-US" altLang="ja-JP" sz="7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SUCHIUR</a:t>
            </a:r>
            <a:r>
              <a:rPr kumimoji="1" lang="en-US" altLang="ja-JP" sz="700" dirty="0">
                <a:solidFill>
                  <a:schemeClr val="bg1"/>
                </a:solidFill>
                <a:latin typeface="Bernard MT Condensed" panose="02050806060905020404" pitchFamily="18" charset="0"/>
              </a:rPr>
              <a:t>A</a:t>
            </a:r>
            <a:endParaRPr kumimoji="1" lang="ja-JP" altLang="en-US" sz="7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9" name="ホームベース 28"/>
          <p:cNvSpPr/>
          <p:nvPr/>
        </p:nvSpPr>
        <p:spPr>
          <a:xfrm>
            <a:off x="383585" y="5681189"/>
            <a:ext cx="4305994" cy="55283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/>
              <a:t>やりがいを持って働けること</a:t>
            </a:r>
            <a:endParaRPr kumimoji="1" lang="ja-JP" altLang="en-US" sz="2400" b="1" dirty="0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270" y="2745655"/>
            <a:ext cx="76972" cy="79052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620" y="2745655"/>
            <a:ext cx="76972" cy="79052"/>
          </a:xfrm>
          <a:prstGeom prst="rect">
            <a:avLst/>
          </a:prstGeom>
        </p:spPr>
      </p:pic>
      <p:sp>
        <p:nvSpPr>
          <p:cNvPr id="43" name="角丸四角形 42"/>
          <p:cNvSpPr/>
          <p:nvPr/>
        </p:nvSpPr>
        <p:spPr>
          <a:xfrm>
            <a:off x="4977381" y="4620314"/>
            <a:ext cx="3819428" cy="994333"/>
          </a:xfrm>
          <a:prstGeom prst="roundRect">
            <a:avLst/>
          </a:prstGeom>
          <a:solidFill>
            <a:srgbClr val="F35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</a:rPr>
              <a:t>今</a:t>
            </a:r>
            <a:r>
              <a:rPr kumimoji="1" lang="ja-JP" altLang="en-US" sz="2800" b="1" dirty="0" smtClean="0">
                <a:solidFill>
                  <a:schemeClr val="bg1"/>
                </a:solidFill>
              </a:rPr>
              <a:t>ある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</a:rPr>
              <a:t>雇用</a:t>
            </a:r>
            <a:r>
              <a:rPr kumimoji="1" lang="ja-JP" altLang="en-US" sz="2800" dirty="0">
                <a:solidFill>
                  <a:schemeClr val="bg1"/>
                </a:solidFill>
              </a:rPr>
              <a:t>・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産業を</a:t>
            </a:r>
            <a:r>
              <a:rPr kumimoji="1" lang="ja-JP" altLang="en-US" sz="2800" b="1" dirty="0">
                <a:solidFill>
                  <a:schemeClr val="bg1"/>
                </a:solidFill>
              </a:rPr>
              <a:t>知</a:t>
            </a:r>
            <a:r>
              <a:rPr kumimoji="1" lang="ja-JP" altLang="en-US" sz="2800" b="1" dirty="0" smtClean="0">
                <a:solidFill>
                  <a:schemeClr val="bg1"/>
                </a:solidFill>
              </a:rPr>
              <a:t>る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9"/>
          <p:cNvSpPr txBox="1">
            <a:spLocks noGrp="1"/>
          </p:cNvSpPr>
          <p:nvPr>
            <p:ph type="title"/>
          </p:nvPr>
        </p:nvSpPr>
        <p:spPr>
          <a:xfrm>
            <a:off x="685019" y="181904"/>
            <a:ext cx="7772400" cy="63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ja-JP" altLang="en-US" dirty="0"/>
              <a:t>理由</a:t>
            </a:r>
            <a:endParaRPr dirty="0"/>
          </a:p>
        </p:txBody>
      </p:sp>
      <p:sp>
        <p:nvSpPr>
          <p:cNvPr id="880" name="Google Shape;880;p39"/>
          <p:cNvSpPr txBox="1">
            <a:spLocks noGrp="1"/>
          </p:cNvSpPr>
          <p:nvPr>
            <p:ph type="sldNum" idx="12"/>
          </p:nvPr>
        </p:nvSpPr>
        <p:spPr>
          <a:xfrm>
            <a:off x="8449181" y="423970"/>
            <a:ext cx="427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latin typeface="+mn-ea"/>
              </a:rPr>
              <a:t>39</a:t>
            </a:fld>
            <a:endParaRPr dirty="0">
              <a:latin typeface="+mn-ea"/>
            </a:endParaRPr>
          </a:p>
        </p:txBody>
      </p:sp>
      <p:sp>
        <p:nvSpPr>
          <p:cNvPr id="882" name="Google Shape;882;p39"/>
          <p:cNvSpPr/>
          <p:nvPr/>
        </p:nvSpPr>
        <p:spPr>
          <a:xfrm>
            <a:off x="4065972" y="2566295"/>
            <a:ext cx="1012055" cy="58208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83" name="Google Shape;883;p39"/>
          <p:cNvSpPr/>
          <p:nvPr/>
        </p:nvSpPr>
        <p:spPr>
          <a:xfrm>
            <a:off x="4065972" y="4197796"/>
            <a:ext cx="1012055" cy="58208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EB179"/>
          </a:solidFill>
          <a:ln w="12700" cap="flat" cmpd="sng">
            <a:solidFill>
              <a:srgbClr val="D85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84" name="Google Shape;884;p39"/>
          <p:cNvSpPr/>
          <p:nvPr/>
        </p:nvSpPr>
        <p:spPr>
          <a:xfrm>
            <a:off x="605397" y="5064989"/>
            <a:ext cx="7912177" cy="867193"/>
          </a:xfrm>
          <a:prstGeom prst="roundRect">
            <a:avLst>
              <a:gd name="adj" fmla="val 16667"/>
            </a:avLst>
          </a:prstGeom>
          <a:solidFill>
            <a:srgbClr val="FF80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将来的に土浦市に戻るという選択肢を残す</a:t>
            </a:r>
            <a:endParaRPr sz="2800" b="1">
              <a:solidFill>
                <a:schemeClr val="lt1"/>
              </a:solidFill>
              <a:latin typeface="+mn-ea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ための土台作りの一環</a:t>
            </a:r>
            <a:endParaRPr sz="2800" b="1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85" name="Google Shape;885;p39"/>
          <p:cNvSpPr/>
          <p:nvPr/>
        </p:nvSpPr>
        <p:spPr>
          <a:xfrm>
            <a:off x="605396" y="3433489"/>
            <a:ext cx="7912177" cy="479199"/>
          </a:xfrm>
          <a:prstGeom prst="roundRect">
            <a:avLst>
              <a:gd name="adj" fmla="val 16667"/>
            </a:avLst>
          </a:prstGeom>
          <a:solidFill>
            <a:srgbClr val="4FAD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+mn-ea"/>
                <a:cs typeface="Arial"/>
                <a:sym typeface="Arial"/>
              </a:rPr>
              <a:t>　</a:t>
            </a:r>
            <a:r>
              <a:rPr lang="ja-JP" sz="28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土浦を選ぶ動機につながる</a:t>
            </a:r>
            <a:endParaRPr sz="2000" b="1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05395" y="1279400"/>
            <a:ext cx="7912177" cy="1006809"/>
          </a:xfrm>
          <a:prstGeom prst="roundRect">
            <a:avLst/>
          </a:prstGeom>
          <a:solidFill>
            <a:srgbClr val="B4D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800" b="1" dirty="0">
                <a:solidFill>
                  <a:srgbClr val="000000"/>
                </a:solidFill>
                <a:latin typeface="+mn-ea"/>
                <a:cs typeface="Arial"/>
                <a:sym typeface="Arial"/>
              </a:rPr>
              <a:t>高校</a:t>
            </a:r>
            <a:r>
              <a:rPr lang="ja-JP" altLang="en-US" sz="2800" dirty="0">
                <a:solidFill>
                  <a:srgbClr val="000000"/>
                </a:solidFill>
                <a:latin typeface="+mn-ea"/>
                <a:cs typeface="Arial"/>
                <a:sym typeface="Arial"/>
              </a:rPr>
              <a:t>卒業時までの</a:t>
            </a:r>
            <a:r>
              <a:rPr lang="ja-JP" altLang="en-US" sz="2800" dirty="0">
                <a:solidFill>
                  <a:srgbClr val="FF0000"/>
                </a:solidFill>
                <a:latin typeface="+mn-ea"/>
                <a:cs typeface="Arial"/>
                <a:sym typeface="Arial"/>
              </a:rPr>
              <a:t>「働く場」の存在・</a:t>
            </a:r>
            <a:r>
              <a:rPr lang="ja-JP" altLang="en-US" sz="2800" b="1" dirty="0">
                <a:solidFill>
                  <a:srgbClr val="FF0000"/>
                </a:solidFill>
                <a:latin typeface="+mn-ea"/>
                <a:cs typeface="Arial"/>
                <a:sym typeface="Arial"/>
              </a:rPr>
              <a:t>認知</a:t>
            </a:r>
          </a:p>
          <a:p>
            <a:pPr lvl="0" algn="ctr"/>
            <a:r>
              <a:rPr lang="ja-JP" altLang="en-US" sz="28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→愛着の形成・安心感</a:t>
            </a:r>
            <a:r>
              <a:rPr lang="en-US" altLang="ja-JP" sz="28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(U</a:t>
            </a:r>
            <a:r>
              <a:rPr lang="ja-JP" altLang="en-US" sz="28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ターンの原動力</a:t>
            </a:r>
            <a:r>
              <a:rPr lang="en-US" altLang="ja-JP" sz="28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) </a:t>
            </a:r>
            <a:r>
              <a:rPr lang="en-US" altLang="ja-JP" sz="2800" baseline="300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[7]</a:t>
            </a:r>
            <a:endParaRPr lang="ja-JP" altLang="en-US" sz="2800" baseline="30000" dirty="0">
              <a:solidFill>
                <a:schemeClr val="dk1"/>
              </a:solidFill>
              <a:latin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639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5ED0558-098C-4F7C-AD65-6CEF89A5CD10}"/>
              </a:ext>
            </a:extLst>
          </p:cNvPr>
          <p:cNvSpPr/>
          <p:nvPr/>
        </p:nvSpPr>
        <p:spPr>
          <a:xfrm>
            <a:off x="0" y="6043208"/>
            <a:ext cx="9144000" cy="81479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222680" y="1403894"/>
            <a:ext cx="8740068" cy="405021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土浦</a:t>
            </a:r>
            <a:r>
              <a:rPr lang="ja-JP" altLang="en-US" dirty="0" smtClean="0"/>
              <a:t>の今と将来は </a:t>
            </a:r>
            <a:r>
              <a:rPr lang="en-US" altLang="ja-JP" dirty="0" smtClean="0"/>
              <a:t>. . 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  <p:graphicFrame>
        <p:nvGraphicFramePr>
          <p:cNvPr id="10" name="グラフ 9">
            <a:extLst>
              <a:ext uri="{FF2B5EF4-FFF2-40B4-BE49-F238E27FC236}">
                <a16:creationId xmlns:a16="http://schemas.microsoft.com/office/drawing/2014/main" id="{EB745D23-6927-4146-AC9C-13C2290EDD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465304"/>
              </p:ext>
            </p:extLst>
          </p:nvPr>
        </p:nvGraphicFramePr>
        <p:xfrm>
          <a:off x="125297" y="682605"/>
          <a:ext cx="9150452" cy="4491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3271802" y="1171919"/>
            <a:ext cx="2598833" cy="43969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" y="623085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</a:rPr>
              <a:t>止まらない人口減少</a:t>
            </a:r>
            <a:r>
              <a:rPr kumimoji="1" lang="ja-JP" altLang="en-US" sz="2800" b="1" dirty="0" smtClean="0">
                <a:solidFill>
                  <a:schemeClr val="bg1"/>
                </a:solidFill>
              </a:rPr>
              <a:t>と少子高齢化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7329" y="5107730"/>
            <a:ext cx="62323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出典 国立社会保障・人口問題研究所 </a:t>
            </a:r>
            <a:r>
              <a:rPr lang="en-US" altLang="ja-JP" sz="1100" dirty="0"/>
              <a:t>, </a:t>
            </a:r>
            <a:r>
              <a:rPr lang="ja-JP" altLang="en-US" sz="1100" dirty="0"/>
              <a:t>日本の地域別将来推計人口　</a:t>
            </a:r>
            <a:r>
              <a:rPr lang="en-US" altLang="ja-JP" sz="1100" dirty="0"/>
              <a:t>(</a:t>
            </a:r>
            <a:r>
              <a:rPr lang="ja-JP" altLang="en-US" sz="1100" dirty="0"/>
              <a:t>平成</a:t>
            </a:r>
            <a:r>
              <a:rPr lang="en-US" altLang="ja-JP" sz="1100" dirty="0"/>
              <a:t>30(2018)</a:t>
            </a:r>
            <a:r>
              <a:rPr lang="ja-JP" altLang="en-US" sz="1100" dirty="0"/>
              <a:t>年推計</a:t>
            </a:r>
            <a:r>
              <a:rPr lang="en-US" altLang="ja-JP" sz="1100" dirty="0" smtClean="0"/>
              <a:t>)[1]</a:t>
            </a:r>
            <a:endParaRPr lang="en-US" altLang="ja-JP" sz="1100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6834732" y="1980721"/>
            <a:ext cx="0" cy="390671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997839" y="1998476"/>
            <a:ext cx="3093155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23"/>
          <p:cNvGrpSpPr/>
          <p:nvPr/>
        </p:nvGrpSpPr>
        <p:grpSpPr>
          <a:xfrm>
            <a:off x="7172160" y="1724344"/>
            <a:ext cx="1458557" cy="726794"/>
            <a:chOff x="7400475" y="704693"/>
            <a:chExt cx="1407859" cy="726794"/>
          </a:xfrm>
        </p:grpSpPr>
        <p:sp>
          <p:nvSpPr>
            <p:cNvPr id="23" name="正方形/長方形 22"/>
            <p:cNvSpPr/>
            <p:nvPr/>
          </p:nvSpPr>
          <p:spPr>
            <a:xfrm>
              <a:off x="7400475" y="704693"/>
              <a:ext cx="1407859" cy="72679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7409565" y="717828"/>
              <a:ext cx="13882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20</a:t>
              </a:r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年後</a:t>
              </a:r>
              <a:endParaRPr kumimoji="1" lang="en-US" altLang="ja-JP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約</a:t>
              </a:r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2</a:t>
              </a:r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万人▼</a:t>
              </a:r>
              <a:endParaRPr kumimoji="1" lang="en-US" altLang="ja-JP" sz="20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5672735" y="3887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7206449" y="2669285"/>
            <a:ext cx="1533714" cy="707886"/>
            <a:chOff x="7813486" y="314645"/>
            <a:chExt cx="1533714" cy="707886"/>
          </a:xfrm>
        </p:grpSpPr>
        <p:sp>
          <p:nvSpPr>
            <p:cNvPr id="5" name="四角形吹き出し 4"/>
            <p:cNvSpPr/>
            <p:nvPr/>
          </p:nvSpPr>
          <p:spPr>
            <a:xfrm>
              <a:off x="7813486" y="314646"/>
              <a:ext cx="1445261" cy="668676"/>
            </a:xfrm>
            <a:prstGeom prst="wedgeRectCallout">
              <a:avLst>
                <a:gd name="adj1" fmla="val -66868"/>
                <a:gd name="adj2" fmla="val -3224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813486" y="314645"/>
              <a:ext cx="1533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3</a:t>
              </a:r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人に</a:t>
              </a:r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1</a:t>
              </a:r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人が</a:t>
              </a:r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65</a:t>
              </a:r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歳以上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5672735" y="3450075"/>
            <a:ext cx="1533714" cy="707886"/>
            <a:chOff x="7813486" y="403626"/>
            <a:chExt cx="1533714" cy="707886"/>
          </a:xfrm>
        </p:grpSpPr>
        <p:sp>
          <p:nvSpPr>
            <p:cNvPr id="28" name="四角形吹き出し 27"/>
            <p:cNvSpPr/>
            <p:nvPr/>
          </p:nvSpPr>
          <p:spPr>
            <a:xfrm>
              <a:off x="7822961" y="409399"/>
              <a:ext cx="1445261" cy="668676"/>
            </a:xfrm>
            <a:prstGeom prst="wedgeRectCallout">
              <a:avLst>
                <a:gd name="adj1" fmla="val 28426"/>
                <a:gd name="adj2" fmla="val 75808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813486" y="403626"/>
              <a:ext cx="1533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15</a:t>
              </a:r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歳未満は</a:t>
              </a:r>
              <a:endParaRPr kumimoji="1" lang="en-US" altLang="ja-JP" sz="2000" b="1" dirty="0" smtClean="0">
                <a:solidFill>
                  <a:schemeClr val="bg1"/>
                </a:solidFill>
              </a:endParaRPr>
            </a:p>
            <a:p>
              <a:r>
                <a:rPr kumimoji="1" lang="ja-JP" altLang="en-US" sz="2000" b="1" dirty="0">
                  <a:solidFill>
                    <a:schemeClr val="bg1"/>
                  </a:solidFill>
                </a:rPr>
                <a:t>約</a:t>
              </a:r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10%</a:t>
              </a: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3272583" y="1209882"/>
            <a:ext cx="2598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土浦の人口の見通し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3717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37"/>
          <p:cNvSpPr txBox="1">
            <a:spLocks noGrp="1"/>
          </p:cNvSpPr>
          <p:nvPr>
            <p:ph type="title"/>
          </p:nvPr>
        </p:nvSpPr>
        <p:spPr>
          <a:xfrm>
            <a:off x="685019" y="181904"/>
            <a:ext cx="7772400" cy="63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ja-JP"/>
              <a:t>提案内容</a:t>
            </a:r>
            <a:endParaRPr/>
          </a:p>
        </p:txBody>
      </p:sp>
      <p:sp>
        <p:nvSpPr>
          <p:cNvPr id="846" name="Google Shape;846;p37"/>
          <p:cNvSpPr txBox="1">
            <a:spLocks noGrp="1"/>
          </p:cNvSpPr>
          <p:nvPr>
            <p:ph type="sldNum" idx="12"/>
          </p:nvPr>
        </p:nvSpPr>
        <p:spPr>
          <a:xfrm>
            <a:off x="8449181" y="423970"/>
            <a:ext cx="427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latin typeface="+mn-ea"/>
              </a:rPr>
              <a:t>40</a:t>
            </a:fld>
            <a:endParaRPr>
              <a:latin typeface="+mn-ea"/>
            </a:endParaRPr>
          </a:p>
        </p:txBody>
      </p:sp>
      <p:sp>
        <p:nvSpPr>
          <p:cNvPr id="847" name="Google Shape;847;p37"/>
          <p:cNvSpPr/>
          <p:nvPr/>
        </p:nvSpPr>
        <p:spPr>
          <a:xfrm>
            <a:off x="254553" y="1318719"/>
            <a:ext cx="968072" cy="451148"/>
          </a:xfrm>
          <a:prstGeom prst="rect">
            <a:avLst/>
          </a:prstGeom>
          <a:solidFill>
            <a:srgbClr val="0D78C9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現状</a:t>
            </a:r>
            <a:endParaRPr sz="1800" b="1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48" name="Google Shape;848;p37"/>
          <p:cNvSpPr/>
          <p:nvPr/>
        </p:nvSpPr>
        <p:spPr>
          <a:xfrm>
            <a:off x="602861" y="1767725"/>
            <a:ext cx="8266098" cy="917478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dirty="0">
                <a:solidFill>
                  <a:srgbClr val="000000"/>
                </a:solidFill>
                <a:latin typeface="+mn-ea"/>
                <a:cs typeface="Arial"/>
                <a:sym typeface="Arial"/>
              </a:rPr>
              <a:t>小中学校で土浦の良さを把握・職業体験を実施</a:t>
            </a:r>
            <a:endParaRPr sz="2800" dirty="0">
              <a:solidFill>
                <a:srgbClr val="000000"/>
              </a:solidFill>
              <a:latin typeface="+mn-ea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dirty="0">
                <a:solidFill>
                  <a:srgbClr val="000000"/>
                </a:solidFill>
                <a:latin typeface="+mn-ea"/>
                <a:cs typeface="Arial"/>
                <a:sym typeface="Arial"/>
              </a:rPr>
              <a:t>(キャリア教育：みらいスタディ)</a:t>
            </a:r>
            <a:endParaRPr dirty="0">
              <a:latin typeface="+mn-ea"/>
            </a:endParaRPr>
          </a:p>
        </p:txBody>
      </p:sp>
      <p:sp>
        <p:nvSpPr>
          <p:cNvPr id="849" name="Google Shape;849;p37"/>
          <p:cNvSpPr/>
          <p:nvPr/>
        </p:nvSpPr>
        <p:spPr>
          <a:xfrm>
            <a:off x="4034968" y="3072565"/>
            <a:ext cx="1047963" cy="1047963"/>
          </a:xfrm>
          <a:prstGeom prst="mathPlus">
            <a:avLst>
              <a:gd name="adj1" fmla="val 23520"/>
            </a:avLst>
          </a:prstGeom>
          <a:solidFill>
            <a:srgbClr val="81D319"/>
          </a:solidFill>
          <a:ln w="28575" cap="flat" cmpd="sng">
            <a:solidFill>
              <a:srgbClr val="568C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50" name="Google Shape;850;p37"/>
          <p:cNvSpPr/>
          <p:nvPr/>
        </p:nvSpPr>
        <p:spPr>
          <a:xfrm>
            <a:off x="248941" y="4406675"/>
            <a:ext cx="8620018" cy="646332"/>
          </a:xfrm>
          <a:prstGeom prst="roundRect">
            <a:avLst>
              <a:gd name="adj" fmla="val 16667"/>
            </a:avLst>
          </a:prstGeom>
          <a:solidFill>
            <a:srgbClr val="FF80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dirty="0">
                <a:solidFill>
                  <a:schemeClr val="lt1"/>
                </a:solidFill>
                <a:latin typeface="+mn-ea"/>
                <a:cs typeface="Arial"/>
                <a:sym typeface="Arial"/>
              </a:rPr>
              <a:t>高校生対象の職業体験</a:t>
            </a:r>
            <a:r>
              <a:rPr lang="ja-JP" sz="2800" b="1" dirty="0" smtClean="0">
                <a:solidFill>
                  <a:schemeClr val="lt1"/>
                </a:solidFill>
                <a:latin typeface="+mn-ea"/>
                <a:cs typeface="Arial"/>
                <a:sym typeface="Arial"/>
              </a:rPr>
              <a:t>プログラム</a:t>
            </a:r>
            <a:r>
              <a:rPr lang="en-US" altLang="ja-JP" sz="2000" b="1" dirty="0" smtClean="0">
                <a:solidFill>
                  <a:schemeClr val="lt1"/>
                </a:solidFill>
                <a:latin typeface="+mn-ea"/>
                <a:cs typeface="Arial"/>
                <a:sym typeface="Arial"/>
              </a:rPr>
              <a:t>(</a:t>
            </a:r>
            <a:r>
              <a:rPr lang="ja-JP" altLang="en-US" sz="2000" b="1" dirty="0" smtClean="0">
                <a:solidFill>
                  <a:schemeClr val="lt1"/>
                </a:solidFill>
                <a:latin typeface="+mn-ea"/>
                <a:cs typeface="Arial"/>
                <a:sym typeface="Arial"/>
              </a:rPr>
              <a:t>課外活動等</a:t>
            </a:r>
            <a:r>
              <a:rPr lang="en-US" altLang="ja-JP" sz="2000" b="1" dirty="0" smtClean="0">
                <a:solidFill>
                  <a:schemeClr val="lt1"/>
                </a:solidFill>
                <a:latin typeface="+mn-ea"/>
                <a:cs typeface="Arial"/>
                <a:sym typeface="Arial"/>
              </a:rPr>
              <a:t>)</a:t>
            </a:r>
            <a:endParaRPr sz="2800" b="1" dirty="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51" name="Google Shape;851;p37"/>
          <p:cNvSpPr/>
          <p:nvPr/>
        </p:nvSpPr>
        <p:spPr>
          <a:xfrm>
            <a:off x="248940" y="5502013"/>
            <a:ext cx="8620018" cy="646332"/>
          </a:xfrm>
          <a:prstGeom prst="roundRect">
            <a:avLst>
              <a:gd name="adj" fmla="val 16667"/>
            </a:avLst>
          </a:prstGeom>
          <a:solidFill>
            <a:srgbClr val="FF80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dirty="0">
                <a:solidFill>
                  <a:schemeClr val="lt1"/>
                </a:solidFill>
                <a:latin typeface="+mn-ea"/>
                <a:cs typeface="Arial"/>
                <a:sym typeface="Arial"/>
              </a:rPr>
              <a:t>学園祭・イベント等での発表</a:t>
            </a:r>
            <a:r>
              <a:rPr lang="ja-JP" sz="2000" b="1" dirty="0">
                <a:solidFill>
                  <a:schemeClr val="lt1"/>
                </a:solidFill>
                <a:latin typeface="+mn-ea"/>
                <a:cs typeface="Arial"/>
                <a:sym typeface="Arial"/>
              </a:rPr>
              <a:t>(希望者)</a:t>
            </a:r>
            <a:endParaRPr sz="2000" b="1" dirty="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1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" grpId="0" animBg="1"/>
      <p:bldP spid="85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8"/>
          <p:cNvSpPr txBox="1">
            <a:spLocks noGrp="1"/>
          </p:cNvSpPr>
          <p:nvPr>
            <p:ph type="title"/>
          </p:nvPr>
        </p:nvSpPr>
        <p:spPr>
          <a:xfrm>
            <a:off x="685019" y="181904"/>
            <a:ext cx="7772400" cy="63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ja-JP"/>
              <a:t>将来イメージ</a:t>
            </a:r>
            <a:endParaRPr/>
          </a:p>
        </p:txBody>
      </p:sp>
      <p:sp>
        <p:nvSpPr>
          <p:cNvPr id="857" name="Google Shape;857;p38"/>
          <p:cNvSpPr txBox="1">
            <a:spLocks noGrp="1"/>
          </p:cNvSpPr>
          <p:nvPr>
            <p:ph type="sldNum" idx="12"/>
          </p:nvPr>
        </p:nvSpPr>
        <p:spPr>
          <a:xfrm>
            <a:off x="8449181" y="423970"/>
            <a:ext cx="427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latin typeface="+mn-ea"/>
              </a:rPr>
              <a:t>41</a:t>
            </a:fld>
            <a:endParaRPr>
              <a:latin typeface="+mn-ea"/>
            </a:endParaRPr>
          </a:p>
        </p:txBody>
      </p:sp>
      <p:sp>
        <p:nvSpPr>
          <p:cNvPr id="858" name="Google Shape;858;p38"/>
          <p:cNvSpPr/>
          <p:nvPr/>
        </p:nvSpPr>
        <p:spPr>
          <a:xfrm>
            <a:off x="1908448" y="1269275"/>
            <a:ext cx="1022465" cy="465513"/>
          </a:xfrm>
          <a:prstGeom prst="rect">
            <a:avLst/>
          </a:prstGeom>
          <a:solidFill>
            <a:srgbClr val="0D78C9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現在</a:t>
            </a:r>
            <a:endParaRPr sz="1800" b="1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59" name="Google Shape;859;p38"/>
          <p:cNvSpPr/>
          <p:nvPr/>
        </p:nvSpPr>
        <p:spPr>
          <a:xfrm>
            <a:off x="6223441" y="1271121"/>
            <a:ext cx="1022465" cy="465513"/>
          </a:xfrm>
          <a:prstGeom prst="rect">
            <a:avLst/>
          </a:prstGeom>
          <a:solidFill>
            <a:srgbClr val="0D78C9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実施</a:t>
            </a:r>
            <a:endParaRPr sz="1800" b="1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60" name="Google Shape;860;p38"/>
          <p:cNvSpPr/>
          <p:nvPr/>
        </p:nvSpPr>
        <p:spPr>
          <a:xfrm>
            <a:off x="991384" y="1998103"/>
            <a:ext cx="7219585" cy="450477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61" name="Google Shape;861;p38"/>
          <p:cNvSpPr txBox="1"/>
          <p:nvPr/>
        </p:nvSpPr>
        <p:spPr>
          <a:xfrm>
            <a:off x="991383" y="1996258"/>
            <a:ext cx="72195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chemeClr val="dk1"/>
                </a:solidFill>
                <a:latin typeface="+mn-ea"/>
                <a:cs typeface="Arial"/>
                <a:sym typeface="Arial"/>
              </a:rPr>
              <a:t>小・中学校(みらいスタディ)</a:t>
            </a:r>
            <a:endParaRPr sz="2800">
              <a:solidFill>
                <a:schemeClr val="dk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62" name="Google Shape;862;p38"/>
          <p:cNvSpPr/>
          <p:nvPr/>
        </p:nvSpPr>
        <p:spPr>
          <a:xfrm>
            <a:off x="962208" y="4268060"/>
            <a:ext cx="7219585" cy="450477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63" name="Google Shape;863;p38"/>
          <p:cNvSpPr txBox="1"/>
          <p:nvPr/>
        </p:nvSpPr>
        <p:spPr>
          <a:xfrm>
            <a:off x="962207" y="4266215"/>
            <a:ext cx="72195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chemeClr val="dk1"/>
                </a:solidFill>
                <a:latin typeface="+mn-ea"/>
                <a:cs typeface="Arial"/>
                <a:sym typeface="Arial"/>
              </a:rPr>
              <a:t>大学・就職</a:t>
            </a:r>
            <a:endParaRPr sz="2800">
              <a:solidFill>
                <a:schemeClr val="dk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64" name="Google Shape;864;p38"/>
          <p:cNvSpPr/>
          <p:nvPr/>
        </p:nvSpPr>
        <p:spPr>
          <a:xfrm>
            <a:off x="5281863" y="3149560"/>
            <a:ext cx="2929106" cy="450477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65" name="Google Shape;865;p38"/>
          <p:cNvSpPr/>
          <p:nvPr/>
        </p:nvSpPr>
        <p:spPr>
          <a:xfrm>
            <a:off x="6223441" y="2514010"/>
            <a:ext cx="1012055" cy="58208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66" name="Google Shape;866;p38"/>
          <p:cNvSpPr/>
          <p:nvPr/>
        </p:nvSpPr>
        <p:spPr>
          <a:xfrm>
            <a:off x="6223441" y="3642084"/>
            <a:ext cx="1012055" cy="58208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67" name="Google Shape;867;p38"/>
          <p:cNvSpPr/>
          <p:nvPr/>
        </p:nvSpPr>
        <p:spPr>
          <a:xfrm>
            <a:off x="1908448" y="2497788"/>
            <a:ext cx="1012055" cy="16987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68" name="Google Shape;868;p38"/>
          <p:cNvSpPr/>
          <p:nvPr/>
        </p:nvSpPr>
        <p:spPr>
          <a:xfrm>
            <a:off x="6240388" y="4789435"/>
            <a:ext cx="1012055" cy="58208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69" name="Google Shape;869;p38"/>
          <p:cNvSpPr/>
          <p:nvPr/>
        </p:nvSpPr>
        <p:spPr>
          <a:xfrm>
            <a:off x="1918858" y="4764468"/>
            <a:ext cx="1012055" cy="58208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384B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70" name="Google Shape;870;p38"/>
          <p:cNvSpPr/>
          <p:nvPr/>
        </p:nvSpPr>
        <p:spPr>
          <a:xfrm>
            <a:off x="991383" y="3121070"/>
            <a:ext cx="2875867" cy="479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chemeClr val="dk1"/>
                </a:solidFill>
                <a:latin typeface="+mn-ea"/>
                <a:cs typeface="Arial"/>
                <a:sym typeface="Arial"/>
              </a:rPr>
              <a:t>高校</a:t>
            </a:r>
            <a:endParaRPr sz="2800">
              <a:solidFill>
                <a:schemeClr val="dk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71" name="Google Shape;871;p38"/>
          <p:cNvSpPr/>
          <p:nvPr/>
        </p:nvSpPr>
        <p:spPr>
          <a:xfrm>
            <a:off x="991383" y="5420749"/>
            <a:ext cx="3089298" cy="479199"/>
          </a:xfrm>
          <a:prstGeom prst="roundRect">
            <a:avLst>
              <a:gd name="adj" fmla="val 16667"/>
            </a:avLst>
          </a:prstGeom>
          <a:solidFill>
            <a:srgbClr val="4FAD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何も知らずに流出</a:t>
            </a:r>
            <a:endParaRPr sz="2800" b="1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72" name="Google Shape;872;p38"/>
          <p:cNvSpPr/>
          <p:nvPr/>
        </p:nvSpPr>
        <p:spPr>
          <a:xfrm>
            <a:off x="4359807" y="5417673"/>
            <a:ext cx="3821986" cy="478978"/>
          </a:xfrm>
          <a:prstGeom prst="roundRect">
            <a:avLst>
              <a:gd name="adj" fmla="val 16667"/>
            </a:avLst>
          </a:prstGeom>
          <a:solidFill>
            <a:srgbClr val="FF80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戻ってくる可能性上昇</a:t>
            </a:r>
            <a:endParaRPr sz="2400" b="1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73" name="Google Shape;873;p38"/>
          <p:cNvSpPr txBox="1"/>
          <p:nvPr/>
        </p:nvSpPr>
        <p:spPr>
          <a:xfrm>
            <a:off x="5252687" y="3149560"/>
            <a:ext cx="29291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>
                <a:solidFill>
                  <a:schemeClr val="dk1"/>
                </a:solidFill>
                <a:latin typeface="+mn-ea"/>
                <a:cs typeface="Arial"/>
                <a:sym typeface="Arial"/>
              </a:rPr>
              <a:t>高校(実施)</a:t>
            </a:r>
            <a:endParaRPr sz="2800" b="1">
              <a:solidFill>
                <a:schemeClr val="dk1"/>
              </a:solidFill>
              <a:latin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81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0"/>
          <p:cNvSpPr txBox="1">
            <a:spLocks noGrp="1"/>
          </p:cNvSpPr>
          <p:nvPr>
            <p:ph type="title"/>
          </p:nvPr>
        </p:nvSpPr>
        <p:spPr>
          <a:xfrm>
            <a:off x="685019" y="181904"/>
            <a:ext cx="7772400" cy="63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ja-JP"/>
              <a:t>効果</a:t>
            </a:r>
            <a:endParaRPr/>
          </a:p>
        </p:txBody>
      </p:sp>
      <p:sp>
        <p:nvSpPr>
          <p:cNvPr id="891" name="Google Shape;891;p40"/>
          <p:cNvSpPr txBox="1">
            <a:spLocks noGrp="1"/>
          </p:cNvSpPr>
          <p:nvPr>
            <p:ph type="sldNum" idx="12"/>
          </p:nvPr>
        </p:nvSpPr>
        <p:spPr>
          <a:xfrm>
            <a:off x="8449181" y="423970"/>
            <a:ext cx="427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latin typeface="+mn-ea"/>
              </a:rPr>
              <a:t>42</a:t>
            </a:fld>
            <a:endParaRPr>
              <a:latin typeface="+mn-ea"/>
            </a:endParaRPr>
          </a:p>
        </p:txBody>
      </p:sp>
      <p:sp>
        <p:nvSpPr>
          <p:cNvPr id="892" name="Google Shape;892;p40"/>
          <p:cNvSpPr txBox="1"/>
          <p:nvPr/>
        </p:nvSpPr>
        <p:spPr>
          <a:xfrm>
            <a:off x="897377" y="1711273"/>
            <a:ext cx="804810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・社会経験の蓄積</a:t>
            </a:r>
            <a:r>
              <a:rPr lang="ja-JP" sz="20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(土浦市周辺</a:t>
            </a:r>
            <a:r>
              <a:rPr lang="ja-JP" sz="2000" dirty="0" smtClean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)</a:t>
            </a:r>
            <a:endParaRPr sz="2800" dirty="0">
              <a:solidFill>
                <a:schemeClr val="dk1"/>
              </a:solidFill>
              <a:latin typeface="+mn-ea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・</a:t>
            </a:r>
            <a:r>
              <a:rPr lang="ja-JP" sz="20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「働く場」としての</a:t>
            </a:r>
            <a:r>
              <a:rPr lang="ja-JP" sz="28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土浦市の現状</a:t>
            </a:r>
            <a:r>
              <a:rPr lang="ja-JP" sz="2800" dirty="0" smtClean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把握</a:t>
            </a:r>
            <a:r>
              <a:rPr lang="en-US" altLang="ja-JP" sz="2000" dirty="0" smtClean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(</a:t>
            </a:r>
            <a:r>
              <a:rPr lang="ja-JP" altLang="en-US" sz="2000" dirty="0" smtClean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周辺との関係も</a:t>
            </a:r>
            <a:r>
              <a:rPr lang="en-US" altLang="ja-JP" sz="2000" dirty="0" smtClean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)</a:t>
            </a:r>
            <a:endParaRPr sz="3200" dirty="0">
              <a:solidFill>
                <a:schemeClr val="dk1"/>
              </a:solidFill>
              <a:latin typeface="+mn-ea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・振り返り機会・情報共有</a:t>
            </a:r>
            <a:r>
              <a:rPr lang="ja-JP" sz="20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(発表・展示)</a:t>
            </a:r>
            <a:endParaRPr sz="2000" dirty="0">
              <a:solidFill>
                <a:schemeClr val="dk1"/>
              </a:solidFill>
              <a:latin typeface="+mn-ea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          　</a:t>
            </a:r>
            <a:r>
              <a:rPr lang="ja-JP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 (学校内：学園祭等、学校外：産業祭・学祭TSUCHIURA等)</a:t>
            </a:r>
            <a:endParaRPr sz="2000" dirty="0">
              <a:solidFill>
                <a:schemeClr val="dk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93" name="Google Shape;893;p40"/>
          <p:cNvSpPr txBox="1"/>
          <p:nvPr/>
        </p:nvSpPr>
        <p:spPr>
          <a:xfrm>
            <a:off x="849914" y="5950790"/>
            <a:ext cx="74608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chemeClr val="dk1"/>
                </a:solidFill>
                <a:latin typeface="+mn-ea"/>
                <a:cs typeface="Arial"/>
                <a:sym typeface="Arial"/>
              </a:rPr>
              <a:t>発表会の聴衆が次回以降の潜在的参加者</a:t>
            </a:r>
            <a:endParaRPr sz="2800">
              <a:solidFill>
                <a:schemeClr val="dk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95" name="Google Shape;895;p40"/>
          <p:cNvSpPr/>
          <p:nvPr/>
        </p:nvSpPr>
        <p:spPr>
          <a:xfrm>
            <a:off x="265356" y="1262267"/>
            <a:ext cx="975680" cy="449006"/>
          </a:xfrm>
          <a:prstGeom prst="roundRect">
            <a:avLst>
              <a:gd name="adj" fmla="val 16667"/>
            </a:avLst>
          </a:prstGeom>
          <a:solidFill>
            <a:srgbClr val="0D79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意義</a:t>
            </a:r>
            <a:endParaRPr sz="2800" b="1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96" name="Google Shape;896;p40"/>
          <p:cNvSpPr/>
          <p:nvPr/>
        </p:nvSpPr>
        <p:spPr>
          <a:xfrm>
            <a:off x="265356" y="5501784"/>
            <a:ext cx="2450548" cy="449006"/>
          </a:xfrm>
          <a:prstGeom prst="roundRect">
            <a:avLst>
              <a:gd name="adj" fmla="val 16667"/>
            </a:avLst>
          </a:prstGeom>
          <a:solidFill>
            <a:srgbClr val="0D79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dirty="0">
                <a:solidFill>
                  <a:schemeClr val="lt1"/>
                </a:solidFill>
                <a:latin typeface="+mn-ea"/>
                <a:cs typeface="Arial"/>
                <a:sym typeface="Arial"/>
              </a:rPr>
              <a:t>事業の継続性</a:t>
            </a:r>
            <a:endParaRPr sz="2000" b="1" dirty="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897" name="Google Shape;897;p40"/>
          <p:cNvSpPr/>
          <p:nvPr/>
        </p:nvSpPr>
        <p:spPr>
          <a:xfrm>
            <a:off x="265356" y="1254318"/>
            <a:ext cx="975680" cy="449006"/>
          </a:xfrm>
          <a:prstGeom prst="roundRect">
            <a:avLst>
              <a:gd name="adj" fmla="val 16667"/>
            </a:avLst>
          </a:prstGeom>
          <a:solidFill>
            <a:srgbClr val="0D79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意義</a:t>
            </a:r>
            <a:endParaRPr sz="2800" b="1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11" name="Google Shape;894;p40"/>
          <p:cNvSpPr txBox="1"/>
          <p:nvPr/>
        </p:nvSpPr>
        <p:spPr>
          <a:xfrm>
            <a:off x="849914" y="4224759"/>
            <a:ext cx="746081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chemeClr val="dk1"/>
                </a:solidFill>
                <a:latin typeface="+mn-ea"/>
                <a:cs typeface="Arial"/>
                <a:sym typeface="Arial"/>
              </a:rPr>
              <a:t>運営費(要検討)</a:t>
            </a:r>
            <a:endParaRPr>
              <a:latin typeface="+mn-e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chemeClr val="dk1"/>
                </a:solidFill>
                <a:latin typeface="+mn-ea"/>
                <a:cs typeface="Arial"/>
                <a:sym typeface="Arial"/>
              </a:rPr>
              <a:t>発表会の参加費用は無料</a:t>
            </a:r>
            <a:endParaRPr sz="2800">
              <a:solidFill>
                <a:schemeClr val="dk1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12" name="Google Shape;898;p40"/>
          <p:cNvSpPr/>
          <p:nvPr/>
        </p:nvSpPr>
        <p:spPr>
          <a:xfrm>
            <a:off x="265356" y="3778858"/>
            <a:ext cx="975680" cy="449006"/>
          </a:xfrm>
          <a:prstGeom prst="roundRect">
            <a:avLst>
              <a:gd name="adj" fmla="val 16667"/>
            </a:avLst>
          </a:prstGeom>
          <a:solidFill>
            <a:srgbClr val="0D79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費用</a:t>
            </a:r>
            <a:endParaRPr sz="2800" b="1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60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私たちが提案する </a:t>
            </a:r>
            <a:r>
              <a:rPr lang="en-US" altLang="ja-JP" dirty="0"/>
              <a:t>"</a:t>
            </a:r>
            <a:r>
              <a:rPr lang="ja-JP" altLang="en-US" dirty="0"/>
              <a:t>処方箋</a:t>
            </a:r>
            <a:r>
              <a:rPr lang="en-US" altLang="ja-JP" dirty="0"/>
              <a:t>"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43</a:t>
            </a:fld>
            <a:endParaRPr kumimoji="1"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869657" y="1222138"/>
          <a:ext cx="7184096" cy="7063721"/>
        </p:xfrm>
        <a:graphic>
          <a:graphicData uri="http://schemas.openxmlformats.org/drawingml/2006/table">
            <a:tbl>
              <a:tblPr/>
              <a:tblGrid>
                <a:gridCol w="554697">
                  <a:extLst>
                    <a:ext uri="{9D8B030D-6E8A-4147-A177-3AD203B41FA5}">
                      <a16:colId xmlns:a16="http://schemas.microsoft.com/office/drawing/2014/main" val="2955798904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val="573801463"/>
                    </a:ext>
                  </a:extLst>
                </a:gridCol>
                <a:gridCol w="902483">
                  <a:extLst>
                    <a:ext uri="{9D8B030D-6E8A-4147-A177-3AD203B41FA5}">
                      <a16:colId xmlns:a16="http://schemas.microsoft.com/office/drawing/2014/main" val="3662419738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3891845410"/>
                    </a:ext>
                  </a:extLst>
                </a:gridCol>
                <a:gridCol w="209926">
                  <a:extLst>
                    <a:ext uri="{9D8B030D-6E8A-4147-A177-3AD203B41FA5}">
                      <a16:colId xmlns:a16="http://schemas.microsoft.com/office/drawing/2014/main" val="3808319911"/>
                    </a:ext>
                  </a:extLst>
                </a:gridCol>
                <a:gridCol w="497673">
                  <a:extLst>
                    <a:ext uri="{9D8B030D-6E8A-4147-A177-3AD203B41FA5}">
                      <a16:colId xmlns:a16="http://schemas.microsoft.com/office/drawing/2014/main" val="1107369894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1873700503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2445258175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1187923724"/>
                    </a:ext>
                  </a:extLst>
                </a:gridCol>
                <a:gridCol w="975584">
                  <a:extLst>
                    <a:ext uri="{9D8B030D-6E8A-4147-A177-3AD203B41FA5}">
                      <a16:colId xmlns:a16="http://schemas.microsoft.com/office/drawing/2014/main" val="1181207027"/>
                    </a:ext>
                  </a:extLst>
                </a:gridCol>
                <a:gridCol w="439614">
                  <a:extLst>
                    <a:ext uri="{9D8B030D-6E8A-4147-A177-3AD203B41FA5}">
                      <a16:colId xmlns:a16="http://schemas.microsoft.com/office/drawing/2014/main" val="1117585597"/>
                    </a:ext>
                  </a:extLst>
                </a:gridCol>
              </a:tblGrid>
              <a:tr h="35205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　　　　　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ja-JP" alt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　　処方せん</a:t>
                      </a:r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510419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　　　　　　　　　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　　　（この</a:t>
                      </a: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処方せんは土浦のみ有効です）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5911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43524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患者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氏名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つちまる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29061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生年月日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平成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22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年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11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月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3</a:t>
                      </a:r>
                      <a:r>
                        <a:rPr lang="ja-JP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日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446466"/>
                  </a:ext>
                </a:extLst>
              </a:tr>
              <a:tr h="289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237426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処</a:t>
                      </a:r>
                      <a:b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方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 gridSpan="8">
                  <a:txBody>
                    <a:bodyPr/>
                    <a:lstStyle/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地域拠点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子育て＝包括支援センター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雇用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中心市街地＝モール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505</a:t>
                      </a:r>
                    </a:p>
                    <a:p>
                      <a:pPr algn="ct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雇用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土浦＝職業体験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地域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コミュニティの醸成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×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住宅地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=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市民農園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r>
                        <a:rPr lang="ja-JP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/>
                      </a:r>
                      <a:br>
                        <a:rPr lang="ja-JP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</a:br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HG明朝B" panose="02020809000000000000" pitchFamily="17" charset="-128"/>
                        <a:ea typeface="HG明朝B" panose="02020809000000000000" pitchFamily="17" charset="-128"/>
                      </a:endParaRP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15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98949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01359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37098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990876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8467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42083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279322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00714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56630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557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73832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721301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374675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G明朝B" panose="02020809000000000000" pitchFamily="17" charset="-128"/>
                          <a:ea typeface="HG明朝B" panose="02020809000000000000" pitchFamily="17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67219"/>
                  </a:ext>
                </a:extLst>
              </a:tr>
              <a:tr h="181825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84541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706378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995763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508824"/>
                  </a:ext>
                </a:extLst>
              </a:tr>
              <a:tr h="16129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599145"/>
                  </a:ext>
                </a:extLst>
              </a:tr>
              <a:tr h="16774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590" marR="7590" marT="759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464230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2313295" y="3166286"/>
            <a:ext cx="5192973" cy="3170099"/>
          </a:xfrm>
          <a:prstGeom prst="rect">
            <a:avLst/>
          </a:prstGeom>
          <a:solidFill>
            <a:srgbClr val="FFFFF5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ja-JP" altLang="en-US" sz="2000" dirty="0" smtClean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地域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拠点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子育て＝包括支援センター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雇用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中心市街地＝モール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505</a:t>
            </a:r>
          </a:p>
          <a:p>
            <a:pPr algn="ctr" fontAlgn="ctr"/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/>
            </a:r>
            <a:b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</a:b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雇用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土浦＝職業体験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endParaRPr lang="en-US" altLang="ja-JP" sz="2000" dirty="0">
              <a:solidFill>
                <a:schemeClr val="bg1">
                  <a:lumMod val="65000"/>
                </a:schemeClr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 fontAlgn="ctr"/>
            <a:r>
              <a:rPr lang="ja-JP" altLang="en-US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地域</a:t>
            </a:r>
            <a:r>
              <a:rPr lang="ja-JP" altLang="en-US" sz="4000" b="1" dirty="0" smtClean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コミュニティ</a:t>
            </a:r>
            <a:r>
              <a:rPr lang="en-US" altLang="ja-JP" sz="4000" b="1" dirty="0" smtClean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×</a:t>
            </a:r>
            <a:r>
              <a:rPr lang="ja-JP" altLang="en-US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住宅地</a:t>
            </a:r>
            <a:r>
              <a:rPr lang="en-US" altLang="ja-JP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=</a:t>
            </a:r>
            <a:r>
              <a:rPr lang="ja-JP" altLang="en-US" sz="4000" b="1" dirty="0">
                <a:solidFill>
                  <a:schemeClr val="accent6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市民農園</a:t>
            </a:r>
            <a:endParaRPr lang="ja-JP" altLang="en-US" sz="4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8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70D674-21DF-4F17-B022-69FBEEBF22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住</a:t>
            </a:r>
            <a:r>
              <a:rPr lang="ja-JP" altLang="en-US" dirty="0" smtClean="0"/>
              <a:t>宅地での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kumimoji="1" lang="ja-JP" altLang="en-US" dirty="0" smtClean="0"/>
              <a:t>コミュニティ育成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4818184" y="6325996"/>
            <a:ext cx="4325816" cy="532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1400" dirty="0">
                <a:solidFill>
                  <a:schemeClr val="bg1">
                    <a:lumMod val="50000"/>
                  </a:schemeClr>
                </a:solidFill>
              </a:rPr>
              <a:t>自然と文化の森協会　</a:t>
            </a:r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http://morikyoukai.sblo.jp/article/184679480.html</a:t>
            </a:r>
            <a:endParaRPr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あらたな</a:t>
            </a:r>
            <a:r>
              <a:rPr lang="en-US" altLang="ja-JP" dirty="0" smtClean="0"/>
              <a:t>『</a:t>
            </a:r>
            <a:r>
              <a:rPr lang="ja-JP" altLang="en-US" dirty="0" smtClean="0"/>
              <a:t>場</a:t>
            </a:r>
            <a:r>
              <a:rPr lang="en-US" altLang="ja-JP" dirty="0" smtClean="0"/>
              <a:t>』</a:t>
            </a:r>
            <a:r>
              <a:rPr lang="ja-JP" altLang="en-US" dirty="0" smtClean="0"/>
              <a:t>の提供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45</a:t>
            </a:fld>
            <a:endParaRPr kumimoji="1" lang="ja-JP" altLang="en-US" dirty="0"/>
          </a:p>
        </p:txBody>
      </p:sp>
      <p:sp>
        <p:nvSpPr>
          <p:cNvPr id="13" name="角丸四角形 12"/>
          <p:cNvSpPr/>
          <p:nvPr/>
        </p:nvSpPr>
        <p:spPr>
          <a:xfrm>
            <a:off x="255251" y="1263388"/>
            <a:ext cx="1341120" cy="58979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>
                <a:solidFill>
                  <a:schemeClr val="bg1"/>
                </a:solidFill>
              </a:rPr>
              <a:t>背景</a:t>
            </a:r>
            <a:endParaRPr kumimoji="1" lang="en-US" altLang="ja-JP" sz="2400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08896" y="1263388"/>
            <a:ext cx="5416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選ばれる街であるためには住民間の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コミュニティと住環境の改善が不可欠</a:t>
            </a:r>
            <a:endParaRPr kumimoji="1" lang="ja-JP" altLang="en-US" sz="2400" dirty="0"/>
          </a:p>
        </p:txBody>
      </p:sp>
      <p:sp>
        <p:nvSpPr>
          <p:cNvPr id="15" name="角丸四角形 14"/>
          <p:cNvSpPr/>
          <p:nvPr/>
        </p:nvSpPr>
        <p:spPr>
          <a:xfrm>
            <a:off x="255251" y="2539629"/>
            <a:ext cx="1341120" cy="58979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>
                <a:solidFill>
                  <a:schemeClr val="bg1"/>
                </a:solidFill>
              </a:rPr>
              <a:t>現状</a:t>
            </a:r>
            <a:endParaRPr kumimoji="1" lang="en-US" altLang="ja-JP" sz="24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08896" y="2564484"/>
            <a:ext cx="6441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人口減少が予想され、現在のコミュニティも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希薄化が予想される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また、耕作放棄地も増加している</a:t>
            </a:r>
            <a:r>
              <a:rPr kumimoji="1" lang="en-US" altLang="ja-JP" sz="2400" baseline="30000" dirty="0" smtClean="0"/>
              <a:t>[8]</a:t>
            </a:r>
            <a:endParaRPr kumimoji="1" lang="ja-JP" altLang="en-US" sz="2400" dirty="0"/>
          </a:p>
        </p:txBody>
      </p:sp>
      <p:sp>
        <p:nvSpPr>
          <p:cNvPr id="17" name="二等辺三角形 16"/>
          <p:cNvSpPr/>
          <p:nvPr/>
        </p:nvSpPr>
        <p:spPr>
          <a:xfrm rot="10800000">
            <a:off x="4034770" y="3856760"/>
            <a:ext cx="1072896" cy="536448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: 代替処理 10"/>
          <p:cNvSpPr/>
          <p:nvPr/>
        </p:nvSpPr>
        <p:spPr>
          <a:xfrm>
            <a:off x="1541504" y="4552025"/>
            <a:ext cx="6059425" cy="1214791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/>
              <a:t>コミュニティの</a:t>
            </a:r>
            <a:r>
              <a:rPr kumimoji="1" lang="en-US" altLang="ja-JP" sz="3200" b="1" dirty="0" smtClean="0"/>
              <a:t>『</a:t>
            </a:r>
            <a:r>
              <a:rPr kumimoji="1" lang="ja-JP" altLang="en-US" sz="3200" b="1" dirty="0" smtClean="0"/>
              <a:t>場</a:t>
            </a:r>
            <a:r>
              <a:rPr kumimoji="1" lang="en-US" altLang="ja-JP" sz="3200" b="1" dirty="0" smtClean="0"/>
              <a:t>』</a:t>
            </a:r>
            <a:r>
              <a:rPr kumimoji="1" lang="ja-JP" altLang="en-US" sz="3200" b="1" dirty="0" smtClean="0"/>
              <a:t>として</a:t>
            </a:r>
            <a:endParaRPr kumimoji="1" lang="en-US" altLang="ja-JP" sz="3200" b="1" dirty="0" smtClean="0"/>
          </a:p>
          <a:p>
            <a:pPr algn="ctr"/>
            <a:r>
              <a:rPr kumimoji="1" lang="ja-JP" altLang="en-US" sz="3200" b="1" u="sng" dirty="0" smtClean="0"/>
              <a:t>市民農園</a:t>
            </a:r>
            <a:r>
              <a:rPr kumimoji="1" lang="ja-JP" altLang="en-US" sz="3200" b="1" dirty="0" smtClean="0"/>
              <a:t>を整備</a:t>
            </a:r>
            <a:endParaRPr kumimoji="1" lang="en-US" altLang="ja-JP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60064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市民農園とは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46</a:t>
            </a:fld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565" y="3576745"/>
            <a:ext cx="3123435" cy="2410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角丸四角形 6"/>
          <p:cNvSpPr/>
          <p:nvPr/>
        </p:nvSpPr>
        <p:spPr>
          <a:xfrm>
            <a:off x="412320" y="1272307"/>
            <a:ext cx="8341536" cy="59935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tx1"/>
                </a:solidFill>
              </a:rPr>
              <a:t>農家でない住民が農業を体験するための農地</a:t>
            </a:r>
            <a:endParaRPr kumimoji="1" lang="en-US" altLang="ja-JP" sz="2000" b="1" dirty="0">
              <a:solidFill>
                <a:schemeClr val="tx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12320" y="3289169"/>
            <a:ext cx="4293792" cy="137366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bg1"/>
                </a:solidFill>
              </a:rPr>
              <a:t>想定される利用目的</a:t>
            </a:r>
            <a:endParaRPr kumimoji="1" lang="en-US" altLang="ja-JP" sz="2400" b="1" dirty="0" smtClean="0">
              <a:solidFill>
                <a:schemeClr val="bg1"/>
              </a:solidFill>
            </a:endParaRPr>
          </a:p>
          <a:p>
            <a:r>
              <a:rPr kumimoji="1" lang="ja-JP" altLang="en-US" sz="2400" b="1" dirty="0" smtClean="0">
                <a:solidFill>
                  <a:schemeClr val="bg1"/>
                </a:solidFill>
              </a:rPr>
              <a:t>・子供に農作業を体験させる</a:t>
            </a:r>
            <a:endParaRPr kumimoji="1" lang="en-US" altLang="ja-JP" sz="2400" b="1" dirty="0" smtClean="0">
              <a:solidFill>
                <a:schemeClr val="bg1"/>
              </a:solidFill>
            </a:endParaRPr>
          </a:p>
          <a:p>
            <a:r>
              <a:rPr kumimoji="1" lang="ja-JP" altLang="en-US" sz="2400" b="1" dirty="0" smtClean="0">
                <a:solidFill>
                  <a:schemeClr val="bg1"/>
                </a:solidFill>
              </a:rPr>
              <a:t>・引退後の趣味</a:t>
            </a:r>
            <a:endParaRPr kumimoji="1" lang="en-US" altLang="ja-JP" sz="2400" b="1" dirty="0" smtClean="0">
              <a:solidFill>
                <a:schemeClr val="bg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l="21432" t="8620" r="9134" b="8477"/>
          <a:stretch/>
        </p:blipFill>
        <p:spPr>
          <a:xfrm>
            <a:off x="5023105" y="1953142"/>
            <a:ext cx="3169137" cy="2235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フローチャート: 代替処理 11"/>
          <p:cNvSpPr/>
          <p:nvPr/>
        </p:nvSpPr>
        <p:spPr>
          <a:xfrm>
            <a:off x="412320" y="5300405"/>
            <a:ext cx="6059425" cy="848373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/>
              <a:t>多</a:t>
            </a:r>
            <a:r>
              <a:rPr kumimoji="1" lang="ja-JP" altLang="en-US" sz="3200" b="1" dirty="0"/>
              <a:t>世代</a:t>
            </a:r>
            <a:r>
              <a:rPr kumimoji="1" lang="ja-JP" altLang="en-US" sz="3200" b="1" dirty="0" smtClean="0"/>
              <a:t>にわたる交流が生まれる</a:t>
            </a:r>
            <a:endParaRPr kumimoji="1" lang="en-US" altLang="ja-JP" sz="3200" b="1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8436" y="2033430"/>
            <a:ext cx="4742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現在</a:t>
            </a:r>
            <a:r>
              <a:rPr kumimoji="1" lang="ja-JP" altLang="en-US" sz="2400" dirty="0" smtClean="0"/>
              <a:t>も市民農園の利用率は高く</a:t>
            </a:r>
            <a:r>
              <a:rPr kumimoji="1" lang="en-US" altLang="ja-JP" sz="2400" baseline="30000" dirty="0" smtClean="0"/>
              <a:t>[9]</a:t>
            </a:r>
            <a:r>
              <a:rPr kumimoji="1" lang="ja-JP" altLang="en-US" sz="2400" dirty="0" smtClean="0"/>
              <a:t>住宅地に近い場所ではさらなる需要が期待できる</a:t>
            </a:r>
            <a:endParaRPr kumimoji="1" lang="ja-JP" altLang="en-US" sz="2400" dirty="0"/>
          </a:p>
        </p:txBody>
      </p:sp>
      <p:sp>
        <p:nvSpPr>
          <p:cNvPr id="16" name="二等辺三角形 15"/>
          <p:cNvSpPr/>
          <p:nvPr/>
        </p:nvSpPr>
        <p:spPr>
          <a:xfrm rot="10800000">
            <a:off x="2430987" y="4824602"/>
            <a:ext cx="679566" cy="314032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8436" y="6324687"/>
            <a:ext cx="673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シェア畑　三鷹台　</a:t>
            </a:r>
            <a:r>
              <a:rPr kumimoji="1" lang="en-US" altLang="ja-JP" sz="1200" dirty="0" smtClean="0"/>
              <a:t>https</a:t>
            </a:r>
            <a:r>
              <a:rPr kumimoji="1" lang="en-US" altLang="ja-JP" sz="1200" dirty="0"/>
              <a:t>://</a:t>
            </a:r>
            <a:r>
              <a:rPr kumimoji="1" lang="en-US" altLang="ja-JP" sz="1200" dirty="0" smtClean="0"/>
              <a:t>www.sharebatake.com/farms/tokyo/tokyo_else/mitaka</a:t>
            </a:r>
          </a:p>
          <a:p>
            <a:r>
              <a:rPr kumimoji="1" lang="ja-JP" altLang="en-US" sz="1200" dirty="0" smtClean="0"/>
              <a:t>春日井市　</a:t>
            </a:r>
            <a:r>
              <a:rPr kumimoji="1" lang="en-US" altLang="ja-JP" sz="1200" dirty="0" smtClean="0"/>
              <a:t>https</a:t>
            </a:r>
            <a:r>
              <a:rPr kumimoji="1" lang="en-US" altLang="ja-JP" sz="1200" dirty="0"/>
              <a:t>://www.city.kasugai.lg.jp/shisei/1009248/nougyo/1018550/1009279.html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0319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18625" r="10407" b="645"/>
          <a:stretch/>
        </p:blipFill>
        <p:spPr>
          <a:xfrm>
            <a:off x="608356" y="4240379"/>
            <a:ext cx="3445465" cy="258904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施策の流れ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47</a:t>
            </a:fld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247997" y="1258826"/>
            <a:ext cx="5302997" cy="102333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右図の地区の耕作放棄地を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借り受けて農園として整備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247997" y="3141987"/>
            <a:ext cx="6002492" cy="10233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それぞれの地区で利用者を募集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講習会・収穫祭などイベントを開催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15" y="1048174"/>
            <a:ext cx="3215885" cy="3220780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2179528" y="2460935"/>
            <a:ext cx="4070961" cy="50383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四中地区は特に多く 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18</a:t>
            </a:r>
            <a:r>
              <a:rPr kumimoji="1" lang="ja-JP" altLang="en-US" sz="3200" b="1" dirty="0" smtClean="0">
                <a:solidFill>
                  <a:srgbClr val="FF0000"/>
                </a:solidFill>
              </a:rPr>
              <a:t>㏊</a:t>
            </a:r>
            <a:endParaRPr kumimoji="1" lang="en-US" altLang="ja-JP" sz="2400" b="1" dirty="0" smtClean="0">
              <a:solidFill>
                <a:srgbClr val="FF0000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6250489" y="2902882"/>
            <a:ext cx="976818" cy="23910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876" y="4244039"/>
            <a:ext cx="3447181" cy="2585386"/>
          </a:xfrm>
          <a:prstGeom prst="rect">
            <a:avLst/>
          </a:prstGeom>
        </p:spPr>
      </p:pic>
      <p:sp>
        <p:nvSpPr>
          <p:cNvPr id="17" name="二等辺三角形 16"/>
          <p:cNvSpPr/>
          <p:nvPr/>
        </p:nvSpPr>
        <p:spPr>
          <a:xfrm rot="10800000">
            <a:off x="1028975" y="2588850"/>
            <a:ext cx="679566" cy="314032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3824" y="6421703"/>
            <a:ext cx="673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solidFill>
                  <a:schemeClr val="bg1">
                    <a:lumMod val="85000"/>
                  </a:schemeClr>
                </a:solidFill>
              </a:rPr>
              <a:t>鴨川移住・定住応援サイト　かも住　</a:t>
            </a:r>
            <a:r>
              <a:rPr kumimoji="1" lang="en-US" altLang="ja-JP" sz="1200" dirty="0">
                <a:solidFill>
                  <a:schemeClr val="bg1">
                    <a:lumMod val="85000"/>
                  </a:schemeClr>
                </a:solidFill>
              </a:rPr>
              <a:t>http://furusato-kamogawa.net/support/experience/</a:t>
            </a:r>
            <a:endParaRPr kumimoji="1" lang="en-US" altLang="ja-JP" sz="12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kumimoji="1" lang="ja-JP" altLang="en-US" sz="1200" dirty="0" smtClean="0">
                <a:solidFill>
                  <a:schemeClr val="bg1">
                    <a:lumMod val="85000"/>
                  </a:schemeClr>
                </a:solidFill>
              </a:rPr>
              <a:t>自然と文化の森協会　</a:t>
            </a:r>
            <a:r>
              <a:rPr kumimoji="1" lang="en-US" altLang="ja-JP" sz="1200" dirty="0" smtClean="0">
                <a:solidFill>
                  <a:schemeClr val="bg1">
                    <a:lumMod val="85000"/>
                  </a:schemeClr>
                </a:solidFill>
              </a:rPr>
              <a:t>http</a:t>
            </a:r>
            <a:r>
              <a:rPr kumimoji="1" lang="en-US" altLang="ja-JP" sz="1200" dirty="0">
                <a:solidFill>
                  <a:schemeClr val="bg1">
                    <a:lumMod val="85000"/>
                  </a:schemeClr>
                </a:solidFill>
              </a:rPr>
              <a:t>://</a:t>
            </a:r>
            <a:r>
              <a:rPr kumimoji="1" lang="en-US" altLang="ja-JP" sz="1200" dirty="0" smtClean="0">
                <a:solidFill>
                  <a:schemeClr val="bg1">
                    <a:lumMod val="85000"/>
                  </a:schemeClr>
                </a:solidFill>
              </a:rPr>
              <a:t>morikyoukai.sblo.jp/article/184679480.html</a:t>
            </a:r>
            <a:r>
              <a:rPr kumimoji="1" lang="ja-JP" altLang="en-US" sz="1200" dirty="0">
                <a:solidFill>
                  <a:schemeClr val="bg1">
                    <a:lumMod val="85000"/>
                  </a:schemeClr>
                </a:solidFill>
              </a:rPr>
              <a:t>　</a:t>
            </a:r>
            <a:endParaRPr kumimoji="1" lang="en-US" altLang="ja-JP" sz="12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効果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48</a:t>
            </a:fld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254355" y="1089659"/>
            <a:ext cx="2757070" cy="5430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コミュニティ面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4355" y="1632690"/>
            <a:ext cx="70070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・多世代のコミュニティ形成が促進される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・利用者が一定の生活圏にいることにより</a:t>
            </a:r>
            <a:endParaRPr kumimoji="1" lang="en-US" altLang="ja-JP" sz="2800" dirty="0" smtClean="0"/>
          </a:p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　日常の生活場面でも交流が生まれる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54354" y="3210045"/>
            <a:ext cx="2757070" cy="5430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住環境面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4353" y="3753076"/>
            <a:ext cx="8889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・景観の向上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・人の手で管理された場所になり犯罪抑止につながる</a:t>
            </a:r>
            <a:endParaRPr kumimoji="1" lang="en-US" altLang="ja-JP" sz="2800" dirty="0" smtClean="0"/>
          </a:p>
        </p:txBody>
      </p:sp>
      <p:sp>
        <p:nvSpPr>
          <p:cNvPr id="9" name="角丸四角形 8"/>
          <p:cNvSpPr/>
          <p:nvPr/>
        </p:nvSpPr>
        <p:spPr>
          <a:xfrm>
            <a:off x="254353" y="4899543"/>
            <a:ext cx="2757070" cy="5430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副次的</a:t>
            </a:r>
            <a:r>
              <a:rPr kumimoji="1" lang="ja-JP" altLang="en-US" sz="2800" b="1" dirty="0">
                <a:solidFill>
                  <a:schemeClr val="bg1"/>
                </a:solidFill>
              </a:rPr>
              <a:t>効果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4353" y="5442574"/>
            <a:ext cx="73661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・体を動かすことで健康になる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・市内の農業への関心を持つきっかけとなる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5146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今後の方針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49</a:t>
            </a:fld>
            <a:endParaRPr kumimoji="1"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325001" y="1199971"/>
            <a:ext cx="8567023" cy="669349"/>
            <a:chOff x="280535" y="1442148"/>
            <a:chExt cx="7962671" cy="785190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80535" y="1442148"/>
              <a:ext cx="7962671" cy="785190"/>
              <a:chOff x="777492" y="1709533"/>
              <a:chExt cx="7962671" cy="785190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77492" y="1709534"/>
                <a:ext cx="428830" cy="785189"/>
                <a:chOff x="727797" y="1709534"/>
                <a:chExt cx="428830" cy="785189"/>
              </a:xfrm>
            </p:grpSpPr>
            <p:sp>
              <p:nvSpPr>
                <p:cNvPr id="13" name="二等辺三角形 12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63887" y="1901983"/>
                  <a:ext cx="785189" cy="400291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27797" y="1902073"/>
                  <a:ext cx="36774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1</a:t>
                  </a:r>
                  <a:endParaRPr kumimoji="1" lang="ja-JP" altLang="en-US" sz="2000" b="1" dirty="0"/>
                </a:p>
              </p:txBody>
            </p:sp>
          </p:grpSp>
        </p:grp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602668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2400" b="1" dirty="0"/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E9EC4DA-F5EE-44D7-9B9C-46F35990A0E1}"/>
              </a:ext>
            </a:extLst>
          </p:cNvPr>
          <p:cNvSpPr txBox="1"/>
          <p:nvPr/>
        </p:nvSpPr>
        <p:spPr>
          <a:xfrm>
            <a:off x="1029966" y="1275254"/>
            <a:ext cx="769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交通</a:t>
            </a:r>
            <a:r>
              <a:rPr kumimoji="1" lang="ja-JP" altLang="en-US" sz="2400" b="1" dirty="0"/>
              <a:t>システム</a:t>
            </a:r>
            <a:r>
              <a:rPr kumimoji="1" lang="ja-JP" altLang="en-US" sz="2400" b="1" dirty="0" smtClean="0"/>
              <a:t>の具体的方針の検討</a:t>
            </a:r>
            <a:endParaRPr kumimoji="1" lang="ja-JP" altLang="en-US" sz="2400" b="1" dirty="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325001" y="2254700"/>
            <a:ext cx="8567023" cy="669349"/>
            <a:chOff x="280535" y="1442148"/>
            <a:chExt cx="7962671" cy="78519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80535" y="1442148"/>
              <a:ext cx="7962671" cy="785190"/>
              <a:chOff x="777492" y="1709533"/>
              <a:chExt cx="7962671" cy="785190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77492" y="1709534"/>
                <a:ext cx="428830" cy="785189"/>
                <a:chOff x="727797" y="1709534"/>
                <a:chExt cx="428830" cy="785189"/>
              </a:xfrm>
            </p:grpSpPr>
            <p:sp>
              <p:nvSpPr>
                <p:cNvPr id="39" name="二等辺三角形 38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63887" y="1901983"/>
                  <a:ext cx="785189" cy="400291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27797" y="1902073"/>
                  <a:ext cx="367749" cy="469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2</a:t>
                  </a:r>
                  <a:endParaRPr kumimoji="1" lang="ja-JP" altLang="en-US" sz="2000" b="1" dirty="0"/>
                </a:p>
              </p:txBody>
            </p:sp>
          </p:grpSp>
        </p:grp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546211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/>
                <a:t>周辺の自治体との連携を検討</a:t>
              </a:r>
              <a:endParaRPr kumimoji="1" lang="ja-JP" altLang="en-US" sz="2400" b="1" dirty="0"/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320251" y="3317348"/>
            <a:ext cx="8567023" cy="669349"/>
            <a:chOff x="280535" y="1442148"/>
            <a:chExt cx="7962671" cy="785190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80535" y="1442148"/>
              <a:ext cx="7962671" cy="785190"/>
              <a:chOff x="777492" y="1709533"/>
              <a:chExt cx="7962671" cy="785190"/>
            </a:xfrm>
          </p:grpSpPr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5" name="グループ化 44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77492" y="1709534"/>
                <a:ext cx="428830" cy="785189"/>
                <a:chOff x="727797" y="1709534"/>
                <a:chExt cx="428830" cy="785189"/>
              </a:xfrm>
            </p:grpSpPr>
            <p:sp>
              <p:nvSpPr>
                <p:cNvPr id="46" name="二等辺三角形 45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63887" y="1901983"/>
                  <a:ext cx="785189" cy="400291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27797" y="1902073"/>
                  <a:ext cx="367749" cy="469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2000" b="1" dirty="0"/>
                    <a:t>３</a:t>
                  </a:r>
                </a:p>
              </p:txBody>
            </p:sp>
          </p:grpSp>
        </p:grp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546211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/>
                <a:t>地区別の課題の解決方法の検討</a:t>
              </a:r>
              <a:endParaRPr kumimoji="1" lang="ja-JP" altLang="en-US" sz="2400" b="1" dirty="0"/>
            </a:p>
          </p:txBody>
        </p: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332526" y="4388343"/>
            <a:ext cx="8567023" cy="669349"/>
            <a:chOff x="280535" y="1442148"/>
            <a:chExt cx="7962671" cy="785190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80535" y="1442148"/>
              <a:ext cx="7962671" cy="785190"/>
              <a:chOff x="777492" y="1709533"/>
              <a:chExt cx="7962671" cy="785190"/>
            </a:xfrm>
          </p:grpSpPr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77492" y="1709534"/>
                <a:ext cx="428830" cy="785189"/>
                <a:chOff x="727797" y="1709534"/>
                <a:chExt cx="428830" cy="785189"/>
              </a:xfrm>
            </p:grpSpPr>
            <p:sp>
              <p:nvSpPr>
                <p:cNvPr id="53" name="二等辺三角形 52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63887" y="1901983"/>
                  <a:ext cx="785189" cy="400291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27797" y="1902073"/>
                  <a:ext cx="367749" cy="469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4</a:t>
                  </a:r>
                  <a:endParaRPr kumimoji="1" lang="ja-JP" altLang="en-US" sz="2000" b="1" dirty="0"/>
                </a:p>
              </p:txBody>
            </p:sp>
          </p:grpSp>
        </p:grp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546211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/>
                <a:t>公共施設再編における立地・費用の検討</a:t>
              </a:r>
              <a:endParaRPr kumimoji="1" lang="ja-JP" altLang="en-US" sz="2400" b="1" dirty="0"/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344801" y="5389906"/>
            <a:ext cx="8567023" cy="669349"/>
            <a:chOff x="280535" y="1442148"/>
            <a:chExt cx="7962671" cy="785190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80535" y="1442148"/>
              <a:ext cx="7962671" cy="785190"/>
              <a:chOff x="777492" y="1709533"/>
              <a:chExt cx="7962671" cy="785190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77492" y="1709534"/>
                <a:ext cx="428830" cy="785189"/>
                <a:chOff x="727797" y="1709534"/>
                <a:chExt cx="428830" cy="785189"/>
              </a:xfrm>
            </p:grpSpPr>
            <p:sp>
              <p:nvSpPr>
                <p:cNvPr id="60" name="二等辺三角形 59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63887" y="1901983"/>
                  <a:ext cx="785189" cy="400291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61" name="テキスト ボックス 60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27797" y="1902073"/>
                  <a:ext cx="367749" cy="469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5</a:t>
                  </a:r>
                  <a:endParaRPr kumimoji="1" lang="ja-JP" altLang="en-US" sz="2000" b="1" dirty="0"/>
                </a:p>
              </p:txBody>
            </p:sp>
          </p:grpSp>
        </p:grp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546211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/>
                <a:t>プロジェクトの妥当性の検討</a:t>
              </a:r>
              <a:endParaRPr kumimoji="1" lang="ja-JP" alt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1434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240632" y="1121837"/>
            <a:ext cx="8616400" cy="4655301"/>
            <a:chOff x="240632" y="1115689"/>
            <a:chExt cx="8616400" cy="4549241"/>
          </a:xfrm>
        </p:grpSpPr>
        <p:sp>
          <p:nvSpPr>
            <p:cNvPr id="7" name="正方形/長方形 6"/>
            <p:cNvSpPr/>
            <p:nvPr/>
          </p:nvSpPr>
          <p:spPr>
            <a:xfrm>
              <a:off x="240632" y="1363265"/>
              <a:ext cx="8616400" cy="430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6" name="グラフ 5">
              <a:extLst>
                <a:ext uri="{FF2B5EF4-FFF2-40B4-BE49-F238E27FC236}">
                  <a16:creationId xmlns:a16="http://schemas.microsoft.com/office/drawing/2014/main" id="{2CBB3C21-247E-42AA-BD2F-AD21993313A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52335458"/>
                </p:ext>
              </p:extLst>
            </p:nvPr>
          </p:nvGraphicFramePr>
          <p:xfrm>
            <a:off x="315796" y="1723932"/>
            <a:ext cx="4296054" cy="27785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8" name="グループ化 7"/>
            <p:cNvGrpSpPr/>
            <p:nvPr/>
          </p:nvGrpSpPr>
          <p:grpSpPr>
            <a:xfrm>
              <a:off x="3368233" y="1115689"/>
              <a:ext cx="2314938" cy="429932"/>
              <a:chOff x="3384407" y="1423034"/>
              <a:chExt cx="3131536" cy="429932"/>
            </a:xfrm>
          </p:grpSpPr>
          <p:sp>
            <p:nvSpPr>
              <p:cNvPr id="9" name="正方形/長方形 8"/>
              <p:cNvSpPr/>
              <p:nvPr/>
            </p:nvSpPr>
            <p:spPr>
              <a:xfrm>
                <a:off x="3384407" y="1423034"/>
                <a:ext cx="3131535" cy="4299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3384407" y="1480359"/>
                <a:ext cx="3131536" cy="37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dirty="0" smtClean="0"/>
                  <a:t>財政の見通し</a:t>
                </a:r>
                <a:endParaRPr kumimoji="1" lang="ja-JP" altLang="en-US" sz="2000" dirty="0"/>
              </a:p>
            </p:txBody>
          </p:sp>
        </p:grpSp>
        <p:graphicFrame>
          <p:nvGraphicFramePr>
            <p:cNvPr id="11" name="グラフ 10">
              <a:extLst>
                <a:ext uri="{FF2B5EF4-FFF2-40B4-BE49-F238E27FC236}">
                  <a16:creationId xmlns:a16="http://schemas.microsoft.com/office/drawing/2014/main" id="{CE2327A6-A13A-46E6-8757-E547BBB62BC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20670609"/>
                </p:ext>
              </p:extLst>
            </p:nvPr>
          </p:nvGraphicFramePr>
          <p:xfrm>
            <a:off x="4685239" y="1749085"/>
            <a:ext cx="4054924" cy="28073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土浦の今と将来は </a:t>
            </a:r>
            <a:r>
              <a:rPr kumimoji="1" lang="en-US" altLang="ja-JP" dirty="0" smtClean="0"/>
              <a:t>. . 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F117DA-59FB-4E6F-AE14-5F432F53D6CB}"/>
              </a:ext>
            </a:extLst>
          </p:cNvPr>
          <p:cNvSpPr txBox="1"/>
          <p:nvPr/>
        </p:nvSpPr>
        <p:spPr>
          <a:xfrm>
            <a:off x="275946" y="5439429"/>
            <a:ext cx="42960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出典 平成</a:t>
            </a:r>
            <a:r>
              <a:rPr kumimoji="1" lang="en-US" altLang="ja-JP" sz="1100" dirty="0"/>
              <a:t>30</a:t>
            </a:r>
            <a:r>
              <a:rPr kumimoji="1" lang="ja-JP" altLang="en-US" sz="1100" dirty="0"/>
              <a:t>年度長期財政見直しと財政運営の基本的な</a:t>
            </a:r>
            <a:r>
              <a:rPr kumimoji="1" lang="ja-JP" altLang="en-US" sz="1100" dirty="0" smtClean="0"/>
              <a:t>考え方</a:t>
            </a:r>
            <a:r>
              <a:rPr kumimoji="1" lang="en-US" altLang="ja-JP" sz="1100" dirty="0" smtClean="0"/>
              <a:t>[2]</a:t>
            </a:r>
            <a:endParaRPr kumimoji="1" lang="ja-JP" altLang="en-US" sz="1100" dirty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1139314" y="4762735"/>
            <a:ext cx="2649018" cy="541429"/>
            <a:chOff x="6458673" y="442112"/>
            <a:chExt cx="2649018" cy="541429"/>
          </a:xfrm>
        </p:grpSpPr>
        <p:sp>
          <p:nvSpPr>
            <p:cNvPr id="21" name="正方形/長方形 20"/>
            <p:cNvSpPr/>
            <p:nvPr/>
          </p:nvSpPr>
          <p:spPr>
            <a:xfrm>
              <a:off x="6458673" y="442112"/>
              <a:ext cx="2649018" cy="5414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458673" y="500024"/>
              <a:ext cx="2649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✓膨らみ続ける赤字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5036715" y="4767019"/>
            <a:ext cx="3351971" cy="765798"/>
            <a:chOff x="6458673" y="442112"/>
            <a:chExt cx="2649018" cy="765798"/>
          </a:xfrm>
        </p:grpSpPr>
        <p:sp>
          <p:nvSpPr>
            <p:cNvPr id="24" name="正方形/長方形 23"/>
            <p:cNvSpPr/>
            <p:nvPr/>
          </p:nvSpPr>
          <p:spPr>
            <a:xfrm>
              <a:off x="6458673" y="442112"/>
              <a:ext cx="2649018" cy="5414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458673" y="500024"/>
              <a:ext cx="26490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✓赤字が続くと財源が不足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5ED0558-098C-4F7C-AD65-6CEF89A5CD10}"/>
              </a:ext>
            </a:extLst>
          </p:cNvPr>
          <p:cNvSpPr/>
          <p:nvPr/>
        </p:nvSpPr>
        <p:spPr>
          <a:xfrm>
            <a:off x="0" y="6043208"/>
            <a:ext cx="9144000" cy="81479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850" y="621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財政状況の悪化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5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参考文献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altLang="ja-JP" sz="1800" dirty="0"/>
              <a:t>[1]</a:t>
            </a:r>
            <a:r>
              <a:rPr lang="ja-JP" altLang="en-US" sz="1800" dirty="0"/>
              <a:t>国立社会保障・人口問題研究所 </a:t>
            </a:r>
            <a:r>
              <a:rPr lang="en-US" altLang="ja-JP" sz="1800" dirty="0"/>
              <a:t>, </a:t>
            </a:r>
            <a:r>
              <a:rPr lang="ja-JP" altLang="en-US" sz="1800" dirty="0"/>
              <a:t>日本の地域別将来推計人口　</a:t>
            </a:r>
          </a:p>
          <a:p>
            <a:pPr marL="0" indent="0"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ja-JP" altLang="en-US" sz="1800" dirty="0"/>
              <a:t>     </a:t>
            </a:r>
            <a:r>
              <a:rPr lang="en-US" altLang="ja-JP" sz="1800" dirty="0"/>
              <a:t>(</a:t>
            </a:r>
            <a:r>
              <a:rPr lang="ja-JP" altLang="en-US" sz="1800" dirty="0"/>
              <a:t>平成</a:t>
            </a:r>
            <a:r>
              <a:rPr lang="en-US" altLang="ja-JP" sz="1800" dirty="0"/>
              <a:t>30(2018)</a:t>
            </a:r>
            <a:r>
              <a:rPr lang="ja-JP" altLang="en-US" sz="1800" dirty="0"/>
              <a:t>年推計</a:t>
            </a:r>
            <a:r>
              <a:rPr lang="en-US" altLang="ja-JP" sz="1800" dirty="0"/>
              <a:t>)</a:t>
            </a:r>
            <a:endParaRPr lang="ja-JP" altLang="en-US" sz="1800" dirty="0"/>
          </a:p>
          <a:p>
            <a:pPr marL="0" indent="0"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 altLang="ja-JP" sz="1800" dirty="0"/>
              <a:t>[2]</a:t>
            </a:r>
            <a:r>
              <a:rPr lang="ja-JP" altLang="en-US" sz="1800" dirty="0"/>
              <a:t>平成</a:t>
            </a:r>
            <a:r>
              <a:rPr lang="en-US" altLang="ja-JP" sz="1800" dirty="0"/>
              <a:t>30</a:t>
            </a:r>
            <a:r>
              <a:rPr lang="ja-JP" altLang="en-US" sz="1800" dirty="0"/>
              <a:t>年度長期財政見直しと財政運営の基本的な考え方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en-US" altLang="ja-JP" sz="1800" dirty="0"/>
              <a:t>[3]136</a:t>
            </a:r>
            <a:r>
              <a:rPr lang="ja-JP" altLang="en-US" sz="1800" dirty="0"/>
              <a:t>万人が働き手に変わる”サテライトオフィス</a:t>
            </a:r>
            <a:r>
              <a:rPr lang="en-US" altLang="ja-JP" sz="1800" dirty="0"/>
              <a:t>2.0</a:t>
            </a:r>
            <a:r>
              <a:rPr lang="ja-JP" altLang="en-US" sz="1800" dirty="0"/>
              <a:t>”</a:t>
            </a:r>
            <a:r>
              <a:rPr lang="en-US" altLang="ja-JP" sz="1600" dirty="0"/>
              <a:t>(</a:t>
            </a:r>
            <a:r>
              <a:rPr lang="ja-JP" altLang="en-US" sz="1600" dirty="0"/>
              <a:t>パーソル総合研究所</a:t>
            </a:r>
            <a:r>
              <a:rPr lang="en-US" altLang="ja-JP" sz="1600" dirty="0"/>
              <a:t>)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en-US" altLang="ja-JP" sz="1800" dirty="0"/>
              <a:t>[4]</a:t>
            </a:r>
            <a:r>
              <a:rPr lang="ja-JP" altLang="en-US" sz="1800" dirty="0"/>
              <a:t> </a:t>
            </a:r>
            <a:r>
              <a:rPr lang="en-US" altLang="ja-JP" sz="1800" dirty="0"/>
              <a:t>IT</a:t>
            </a:r>
            <a:r>
              <a:rPr lang="ja-JP" altLang="en-US" sz="1800" dirty="0"/>
              <a:t>企業のサテライトオフィス戦略。誘致進む鯖江の今（</a:t>
            </a:r>
            <a:r>
              <a:rPr lang="en-US" altLang="ja-JP" sz="1800" dirty="0"/>
              <a:t>SHIFT+</a:t>
            </a:r>
            <a:r>
              <a:rPr lang="ja-JP" altLang="en-US" sz="1800" dirty="0"/>
              <a:t>）</a:t>
            </a:r>
          </a:p>
          <a:p>
            <a:pPr marL="0" indent="0"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 altLang="ja-JP" sz="1800" dirty="0"/>
              <a:t>[5]</a:t>
            </a:r>
            <a:r>
              <a:rPr lang="ja-JP" altLang="en-US" sz="1800" dirty="0"/>
              <a:t>おためしサテライトオフィス（総務省）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en-US" altLang="ja-JP" sz="1800" dirty="0"/>
              <a:t>[6]</a:t>
            </a:r>
            <a:r>
              <a:rPr lang="ja-JP" altLang="en-US" sz="1800" dirty="0"/>
              <a:t> 「暮らし」も「仕事」も欲張りたい！サテライトオフィスの</a:t>
            </a:r>
            <a:r>
              <a:rPr lang="ja-JP" altLang="en-US" sz="1800" dirty="0" smtClean="0"/>
              <a:t>メリット </a:t>
            </a:r>
            <a:endParaRPr lang="en-US" altLang="ja-JP" sz="1800" dirty="0" smtClean="0"/>
          </a:p>
          <a:p>
            <a:pPr marL="0" indent="0">
              <a:spcBef>
                <a:spcPts val="1400"/>
              </a:spcBef>
              <a:buNone/>
            </a:pPr>
            <a:r>
              <a:rPr lang="en-US" altLang="ja-JP" sz="1800" dirty="0"/>
              <a:t> </a:t>
            </a:r>
            <a:r>
              <a:rPr lang="en-US" altLang="ja-JP" sz="1800" dirty="0" smtClean="0"/>
              <a:t>    </a:t>
            </a:r>
            <a:r>
              <a:rPr lang="ja-JP" altLang="en-US" sz="1800" dirty="0" smtClean="0"/>
              <a:t>と</a:t>
            </a:r>
            <a:r>
              <a:rPr lang="ja-JP" altLang="en-US" sz="1800" dirty="0"/>
              <a:t>デメリット（</a:t>
            </a:r>
            <a:r>
              <a:rPr lang="en-US" altLang="ja-JP" sz="2000" dirty="0">
                <a:latin typeface="+mj-ea"/>
              </a:rPr>
              <a:t>Fledge</a:t>
            </a:r>
            <a:r>
              <a:rPr lang="ja-JP" altLang="en-US" sz="1800" dirty="0"/>
              <a:t>）</a:t>
            </a:r>
          </a:p>
          <a:p>
            <a:pPr marL="0" indent="0"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 altLang="ja-JP" sz="1800" dirty="0"/>
              <a:t>[7]</a:t>
            </a:r>
            <a:r>
              <a:rPr lang="ja-JP" altLang="en-US" sz="1800" dirty="0"/>
              <a:t>地方における雇用創出</a:t>
            </a:r>
            <a:r>
              <a:rPr lang="en-US" altLang="ja-JP" sz="1800" dirty="0"/>
              <a:t>-</a:t>
            </a:r>
            <a:r>
              <a:rPr lang="ja-JP" altLang="en-US" sz="1800" dirty="0"/>
              <a:t>人材還流の可能性を探る</a:t>
            </a:r>
            <a:r>
              <a:rPr lang="en-US" altLang="ja-JP" sz="1800" dirty="0"/>
              <a:t>- ,</a:t>
            </a:r>
            <a:r>
              <a:rPr lang="ja-JP" altLang="en-US" sz="1800" dirty="0"/>
              <a:t>独立行政法人労働</a:t>
            </a:r>
          </a:p>
          <a:p>
            <a:pPr marL="0" indent="0"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ja-JP" altLang="en-US" sz="1800" dirty="0"/>
              <a:t>     政策研究・研修機構 </a:t>
            </a:r>
            <a:r>
              <a:rPr lang="en-US" altLang="ja-JP" sz="1800" dirty="0"/>
              <a:t>,JILPT</a:t>
            </a:r>
            <a:r>
              <a:rPr lang="ja-JP" altLang="en-US" sz="1800" dirty="0"/>
              <a:t>資料シリーズ </a:t>
            </a:r>
            <a:r>
              <a:rPr lang="en-US" altLang="ja-JP" sz="1800" dirty="0"/>
              <a:t>No.188</a:t>
            </a:r>
            <a:endParaRPr lang="ja-JP" altLang="en-US" sz="1800" dirty="0"/>
          </a:p>
          <a:p>
            <a:pPr marL="0" indent="0"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 altLang="ja-JP" sz="1800" dirty="0"/>
              <a:t>[8]</a:t>
            </a:r>
            <a:r>
              <a:rPr lang="ja-JP" altLang="en-US" sz="1800" dirty="0"/>
              <a:t>土浦市耕作放棄地解消計画　</a:t>
            </a:r>
            <a:r>
              <a:rPr lang="en-US" altLang="ja-JP" sz="1800" dirty="0"/>
              <a:t>p.7</a:t>
            </a:r>
            <a:endParaRPr lang="ja-JP" altLang="en-US" sz="1800" dirty="0"/>
          </a:p>
          <a:p>
            <a:pPr marL="0" indent="0"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 altLang="ja-JP" sz="1800" dirty="0"/>
              <a:t>[9]</a:t>
            </a:r>
            <a:r>
              <a:rPr lang="ja-JP" altLang="en-US" sz="1800" dirty="0"/>
              <a:t>土浦市農林水産課へのヒアリング内容より利用率は約</a:t>
            </a:r>
            <a:r>
              <a:rPr lang="en-US" altLang="ja-JP" sz="1800" dirty="0"/>
              <a:t>8</a:t>
            </a:r>
            <a:r>
              <a:rPr lang="ja-JP" altLang="en-US" sz="1800" dirty="0"/>
              <a:t>割</a:t>
            </a: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kumimoji="1" lang="en-US" altLang="ja-JP" sz="1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50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038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D64381-B622-48FC-8E2B-157857ACD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このままだと </a:t>
            </a:r>
            <a:r>
              <a:rPr lang="en-US" altLang="ja-JP" dirty="0" smtClean="0"/>
              <a:t>. . 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B7759A-B35B-405E-A811-6F834198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51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4021" t="14174" r="-212" b="-635"/>
          <a:stretch/>
        </p:blipFill>
        <p:spPr>
          <a:xfrm>
            <a:off x="6019536" y="2427002"/>
            <a:ext cx="2980318" cy="1991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31" y="2326534"/>
            <a:ext cx="3012765" cy="2259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560" y="942998"/>
            <a:ext cx="3093317" cy="2047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テキスト ボックス 14"/>
          <p:cNvSpPr txBox="1"/>
          <p:nvPr/>
        </p:nvSpPr>
        <p:spPr>
          <a:xfrm>
            <a:off x="0" y="5835200"/>
            <a:ext cx="63871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>
                <a:solidFill>
                  <a:schemeClr val="bg1">
                    <a:lumMod val="75000"/>
                  </a:schemeClr>
                </a:solidFill>
              </a:rPr>
              <a:t>画像出典</a:t>
            </a:r>
            <a:endParaRPr kumimoji="1" lang="en-US" altLang="ja-JP" sz="105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ja-JP" altLang="en-US" sz="1050" dirty="0">
                <a:solidFill>
                  <a:schemeClr val="bg1">
                    <a:lumMod val="75000"/>
                  </a:schemeClr>
                </a:solidFill>
              </a:rPr>
              <a:t>左</a:t>
            </a:r>
            <a:r>
              <a:rPr kumimoji="1" lang="ja-JP" altLang="en-US" sz="1050" dirty="0" smtClean="0">
                <a:solidFill>
                  <a:schemeClr val="bg1">
                    <a:lumMod val="75000"/>
                  </a:schemeClr>
                </a:solidFill>
              </a:rPr>
              <a:t>から</a:t>
            </a:r>
            <a:endParaRPr kumimoji="1" lang="en-US" altLang="ja-JP" sz="105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ja-JP" altLang="en-US" sz="1050" dirty="0" smtClean="0">
                <a:solidFill>
                  <a:schemeClr val="bg1">
                    <a:lumMod val="75000"/>
                  </a:schemeClr>
                </a:solidFill>
              </a:rPr>
              <a:t>・</a:t>
            </a:r>
            <a:r>
              <a:rPr kumimoji="1" lang="en-US" altLang="ja-JP" sz="1050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kumimoji="1" lang="en-US" altLang="ja-JP" sz="105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kumimoji="1" lang="en-US" altLang="ja-JP" sz="1050" dirty="0" smtClean="0">
                <a:solidFill>
                  <a:schemeClr val="bg1">
                    <a:lumMod val="75000"/>
                  </a:schemeClr>
                </a:solidFill>
              </a:rPr>
              <a:t>img.footballchannel.jp/wordpress/assets/2100/01/20170804_yubari_getty-560x373.jpg</a:t>
            </a:r>
            <a:endParaRPr kumimoji="1" lang="en-US" altLang="ja-JP" sz="105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ja-JP" altLang="en-US" sz="1050" dirty="0" smtClean="0">
                <a:solidFill>
                  <a:schemeClr val="bg1">
                    <a:lumMod val="75000"/>
                  </a:schemeClr>
                </a:solidFill>
              </a:rPr>
              <a:t>・</a:t>
            </a:r>
            <a:r>
              <a:rPr kumimoji="1" lang="en-US" altLang="ja-JP" sz="1050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kumimoji="1" lang="en-US" altLang="ja-JP" sz="105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kumimoji="1" lang="en-US" altLang="ja-JP" sz="1050" dirty="0" smtClean="0">
                <a:solidFill>
                  <a:schemeClr val="bg1">
                    <a:lumMod val="75000"/>
                  </a:schemeClr>
                </a:solidFill>
              </a:rPr>
              <a:t>manetatsu.com/m2.0/wp-content/uploads/2018/03/pixta_38181795_M.jpg</a:t>
            </a:r>
          </a:p>
          <a:p>
            <a:r>
              <a:rPr kumimoji="1" lang="ja-JP" altLang="en-US" sz="1050" dirty="0" smtClean="0">
                <a:solidFill>
                  <a:schemeClr val="bg1">
                    <a:lumMod val="75000"/>
                  </a:schemeClr>
                </a:solidFill>
              </a:rPr>
              <a:t>・</a:t>
            </a:r>
            <a:r>
              <a:rPr lang="en-US" altLang="ja-JP" sz="1050" dirty="0">
                <a:solidFill>
                  <a:schemeClr val="bg1">
                    <a:lumMod val="75000"/>
                  </a:schemeClr>
                </a:solidFill>
              </a:rPr>
              <a:t> https://ameblo.jp/hai6no1/entry-11929095607.html</a:t>
            </a:r>
            <a:endParaRPr kumimoji="1" lang="en-US" altLang="ja-JP" sz="105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ja-JP" altLang="en-US" sz="1050" dirty="0" smtClean="0">
                <a:solidFill>
                  <a:schemeClr val="bg1">
                    <a:lumMod val="75000"/>
                  </a:schemeClr>
                </a:solidFill>
              </a:rPr>
              <a:t>・</a:t>
            </a:r>
            <a:r>
              <a:rPr kumimoji="1" lang="en-US" altLang="ja-JP" sz="1050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kumimoji="1" lang="en-US" altLang="ja-JP" sz="1050" dirty="0">
                <a:solidFill>
                  <a:schemeClr val="bg1">
                    <a:lumMod val="75000"/>
                  </a:schemeClr>
                </a:solidFill>
              </a:rPr>
              <a:t>://img.sirabee.com/wp-content/uploads/2019/05/GettyImages-996335560-600x450.jpg</a:t>
            </a:r>
          </a:p>
          <a:p>
            <a:endParaRPr kumimoji="1" lang="ja-JP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39" y="3877658"/>
            <a:ext cx="3129357" cy="208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3512243" y="3002765"/>
            <a:ext cx="214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中心市街地の衰退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3296" y="4605165"/>
            <a:ext cx="229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行政サービスの縮減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440050" y="5899194"/>
            <a:ext cx="228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交通空白地帯の拡大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30521" y="4401442"/>
            <a:ext cx="217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買い物弱者の増加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21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包括支援センターの地域性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52</a:t>
            </a:fld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392545" y="1342037"/>
            <a:ext cx="7975281" cy="1143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392545" y="2573542"/>
            <a:ext cx="7975281" cy="1154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1667" y="13673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神立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43065" y="1367362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かすみがうら市との広域連携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3127" y="180445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事業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0500" y="267566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おおつ野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16200000">
            <a:off x="4456765" y="1418076"/>
            <a:ext cx="461665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子育てしやすい環境づくり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3750" y="31143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事業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16200000">
            <a:off x="4434318" y="2106622"/>
            <a:ext cx="461665" cy="240065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病院</a:t>
            </a:r>
            <a:r>
              <a:rPr kumimoji="1" lang="ja-JP" altLang="en-US" dirty="0" smtClean="0">
                <a:solidFill>
                  <a:schemeClr val="bg1"/>
                </a:solidFill>
              </a:rPr>
              <a:t>との連携　を検討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10633" y="1717738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かすみがうら市の子育てサービスの受け入れ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kumimoji="1" lang="ja-JP" altLang="en-US" dirty="0" smtClean="0">
                <a:solidFill>
                  <a:schemeClr val="bg1"/>
                </a:solidFill>
              </a:rPr>
              <a:t>かすみがうら市との交流イベント開催　を検討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377754" y="3829975"/>
            <a:ext cx="7975281" cy="1143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58915" y="3975026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阿見、牛久、つくばとの広域連携の拠点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75960" y="395185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荒川沖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51416" y="446233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事業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48433" y="443343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交流イベント開催　を検討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392544" y="5072228"/>
            <a:ext cx="7975281" cy="1143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01332" y="52962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土浦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66394" y="527467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中心市街地の活性化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01331" y="56782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事業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20145" y="5669054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モール</a:t>
            </a:r>
            <a:r>
              <a:rPr kumimoji="1" lang="en-US" altLang="ja-JP" dirty="0" smtClean="0">
                <a:solidFill>
                  <a:schemeClr val="bg1"/>
                </a:solidFill>
              </a:rPr>
              <a:t>505</a:t>
            </a:r>
            <a:r>
              <a:rPr kumimoji="1" lang="ja-JP" altLang="en-US" dirty="0" smtClean="0">
                <a:solidFill>
                  <a:schemeClr val="bg1"/>
                </a:solidFill>
              </a:rPr>
              <a:t>の活用　を検討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>
          <a:xfrm>
            <a:off x="685019" y="1427967"/>
            <a:ext cx="7772399" cy="71398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提案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019" y="1586365"/>
            <a:ext cx="7832560" cy="18735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3200" b="1" dirty="0" smtClean="0">
                <a:solidFill>
                  <a:schemeClr val="bg1"/>
                </a:solidFill>
              </a:rPr>
              <a:t>多世代交流型包括支援センター</a:t>
            </a:r>
            <a:endParaRPr lang="en-US" altLang="ja-JP" sz="3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altLang="ja-JP" sz="2400" dirty="0" smtClean="0"/>
          </a:p>
          <a:p>
            <a:pPr marL="0" indent="0" algn="ctr">
              <a:buNone/>
            </a:pPr>
            <a:r>
              <a:rPr lang="ja-JP" altLang="en-US" sz="2400" dirty="0" smtClean="0"/>
              <a:t>福祉施設や子育て施設を集約した施設</a:t>
            </a: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53</a:t>
            </a:fld>
            <a:endParaRPr kumimoji="1" lang="ja-JP" altLang="en-US" dirty="0"/>
          </a:p>
        </p:txBody>
      </p:sp>
      <p:sp>
        <p:nvSpPr>
          <p:cNvPr id="5" name="二等辺三角形 4"/>
          <p:cNvSpPr/>
          <p:nvPr/>
        </p:nvSpPr>
        <p:spPr>
          <a:xfrm rot="10800000">
            <a:off x="4392869" y="2252790"/>
            <a:ext cx="416859" cy="36307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4931929" y="3438347"/>
            <a:ext cx="3585650" cy="1840235"/>
            <a:chOff x="4931929" y="3438347"/>
            <a:chExt cx="3585650" cy="1840235"/>
          </a:xfrm>
        </p:grpSpPr>
        <p:sp>
          <p:nvSpPr>
            <p:cNvPr id="17" name="楕円 16"/>
            <p:cNvSpPr/>
            <p:nvPr/>
          </p:nvSpPr>
          <p:spPr>
            <a:xfrm>
              <a:off x="4931929" y="3438347"/>
              <a:ext cx="3585650" cy="184023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191508" y="4209318"/>
              <a:ext cx="305724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chemeClr val="bg1"/>
                  </a:solidFill>
                </a:rPr>
                <a:t>若い世代との交流</a:t>
              </a:r>
              <a:endParaRPr kumimoji="1" lang="en-US" altLang="ja-JP" sz="28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sz="2800" dirty="0" smtClean="0">
                  <a:solidFill>
                    <a:schemeClr val="bg1"/>
                  </a:solidFill>
                </a:rPr>
                <a:t>生きがい創出</a:t>
              </a:r>
              <a:endParaRPr kumimoji="1" lang="ja-JP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935301" y="3598331"/>
              <a:ext cx="15696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>
                  <a:solidFill>
                    <a:schemeClr val="bg1"/>
                  </a:solidFill>
                </a:rPr>
                <a:t>高齢者</a:t>
              </a:r>
              <a:endParaRPr kumimoji="1" lang="ja-JP" alt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985568" y="3432231"/>
            <a:ext cx="3742928" cy="1846351"/>
            <a:chOff x="985568" y="3432231"/>
            <a:chExt cx="3742928" cy="1846351"/>
          </a:xfrm>
        </p:grpSpPr>
        <p:sp>
          <p:nvSpPr>
            <p:cNvPr id="16" name="楕円 15"/>
            <p:cNvSpPr/>
            <p:nvPr/>
          </p:nvSpPr>
          <p:spPr>
            <a:xfrm>
              <a:off x="985568" y="3432231"/>
              <a:ext cx="3585650" cy="184635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985568" y="4361715"/>
              <a:ext cx="374292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chemeClr val="bg1"/>
                  </a:solidFill>
                </a:rPr>
                <a:t>施設</a:t>
              </a:r>
              <a:r>
                <a:rPr kumimoji="1" lang="ja-JP" altLang="en-US" sz="2800" dirty="0">
                  <a:solidFill>
                    <a:schemeClr val="bg1"/>
                  </a:solidFill>
                </a:rPr>
                <a:t>を利用</a:t>
              </a:r>
              <a:r>
                <a:rPr kumimoji="1" lang="ja-JP" altLang="en-US" sz="2800" dirty="0" smtClean="0">
                  <a:solidFill>
                    <a:schemeClr val="bg1"/>
                  </a:solidFill>
                </a:rPr>
                <a:t>しやすく</a:t>
              </a:r>
              <a:endParaRPr kumimoji="1" lang="en-US" altLang="ja-JP" sz="2800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820008" y="3670002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28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532666" y="3686136"/>
              <a:ext cx="249299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>
                  <a:solidFill>
                    <a:schemeClr val="bg1"/>
                  </a:solidFill>
                </a:rPr>
                <a:t>子育て世代</a:t>
              </a:r>
              <a:endParaRPr kumimoji="1" lang="ja-JP" alt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3138593" y="5163426"/>
            <a:ext cx="3225962" cy="1606414"/>
            <a:chOff x="3138593" y="5163426"/>
            <a:chExt cx="3225962" cy="1606414"/>
          </a:xfrm>
        </p:grpSpPr>
        <p:sp>
          <p:nvSpPr>
            <p:cNvPr id="18" name="楕円 17"/>
            <p:cNvSpPr/>
            <p:nvPr/>
          </p:nvSpPr>
          <p:spPr>
            <a:xfrm>
              <a:off x="3138593" y="5163426"/>
              <a:ext cx="3225962" cy="160641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582023" y="6021984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chemeClr val="bg1"/>
                  </a:solidFill>
                </a:rPr>
                <a:t>コストの削減</a:t>
              </a:r>
              <a:endParaRPr kumimoji="1" lang="ja-JP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966744" y="5375652"/>
              <a:ext cx="15696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>
                  <a:solidFill>
                    <a:schemeClr val="bg1"/>
                  </a:solidFill>
                </a:rPr>
                <a:t>土浦市</a:t>
              </a:r>
              <a:endParaRPr kumimoji="1" lang="ja-JP" alt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9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図表 6"/>
          <p:cNvGraphicFramePr/>
          <p:nvPr>
            <p:extLst/>
          </p:nvPr>
        </p:nvGraphicFramePr>
        <p:xfrm>
          <a:off x="761758" y="1041287"/>
          <a:ext cx="834287" cy="5525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システム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/>
          </p:nvPr>
        </p:nvGraphicFramePr>
        <p:xfrm>
          <a:off x="1502075" y="1041286"/>
          <a:ext cx="7459045" cy="33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54</a:t>
            </a:fld>
            <a:endParaRPr kumimoji="1" lang="ja-JP" altLang="en-US" dirty="0"/>
          </a:p>
        </p:txBody>
      </p:sp>
      <p:graphicFrame>
        <p:nvGraphicFramePr>
          <p:cNvPr id="9" name="図表 8"/>
          <p:cNvGraphicFramePr/>
          <p:nvPr>
            <p:extLst/>
          </p:nvPr>
        </p:nvGraphicFramePr>
        <p:xfrm>
          <a:off x="2033162" y="1776864"/>
          <a:ext cx="632112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図表 10"/>
          <p:cNvGraphicFramePr/>
          <p:nvPr>
            <p:extLst>
              <p:ext uri="{D42A27DB-BD31-4B8C-83A1-F6EECF244321}">
                <p14:modId xmlns:p14="http://schemas.microsoft.com/office/powerpoint/2010/main" val="2891372667"/>
              </p:ext>
            </p:extLst>
          </p:nvPr>
        </p:nvGraphicFramePr>
        <p:xfrm>
          <a:off x="1052882" y="5248484"/>
          <a:ext cx="7955223" cy="548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3" name="左大かっこ 12"/>
          <p:cNvSpPr/>
          <p:nvPr/>
        </p:nvSpPr>
        <p:spPr>
          <a:xfrm>
            <a:off x="761758" y="1041287"/>
            <a:ext cx="291124" cy="4141479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5" name="図表 14"/>
          <p:cNvGraphicFramePr/>
          <p:nvPr>
            <p:extLst/>
          </p:nvPr>
        </p:nvGraphicFramePr>
        <p:xfrm>
          <a:off x="69466" y="2265637"/>
          <a:ext cx="615553" cy="1596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9" name="図表 18"/>
          <p:cNvGraphicFramePr/>
          <p:nvPr>
            <p:extLst/>
          </p:nvPr>
        </p:nvGraphicFramePr>
        <p:xfrm>
          <a:off x="5419896" y="2370096"/>
          <a:ext cx="3474721" cy="289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20" name="角丸四角形 19"/>
          <p:cNvSpPr/>
          <p:nvPr/>
        </p:nvSpPr>
        <p:spPr>
          <a:xfrm>
            <a:off x="1502075" y="1513245"/>
            <a:ext cx="3260316" cy="252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産後・産前支援サービス</a:t>
            </a:r>
            <a:endParaRPr kumimoji="1"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5049991" y="1508149"/>
            <a:ext cx="1916782" cy="252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子育て支援サービス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57725" y="1825071"/>
            <a:ext cx="233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・一時預かり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・ファミリーサポートセンター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・病児保育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・子育て支援事業</a:t>
            </a:r>
            <a:endParaRPr kumimoji="1" lang="en-US" altLang="ja-JP" sz="1200" dirty="0" smtClean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96180" y="1817157"/>
            <a:ext cx="23391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・マタニティ教室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・妊産婦訪問・家庭訪問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・赤ちゃんおめでとう事業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・健康に関する支援</a:t>
            </a:r>
            <a:endParaRPr kumimoji="1" lang="en-US" altLang="ja-JP" sz="1400" dirty="0" smtClean="0"/>
          </a:p>
        </p:txBody>
      </p:sp>
      <p:sp>
        <p:nvSpPr>
          <p:cNvPr id="25" name="角丸四角形 24"/>
          <p:cNvSpPr/>
          <p:nvPr/>
        </p:nvSpPr>
        <p:spPr>
          <a:xfrm>
            <a:off x="7255168" y="1506109"/>
            <a:ext cx="1583477" cy="252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子育て支援関連施設</a:t>
            </a:r>
            <a:endParaRPr kumimoji="1" lang="ja-JP" altLang="en-US" sz="1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014553" y="1823685"/>
            <a:ext cx="2380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・児童館　　　　　　　　　　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・子育て交流サロン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・地域子育て支援センター　　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・子育て支援コンシェルジュ</a:t>
            </a:r>
            <a:endParaRPr kumimoji="1" lang="en-US" altLang="ja-JP" sz="1200" dirty="0" smtClean="0"/>
          </a:p>
        </p:txBody>
      </p:sp>
      <p:sp>
        <p:nvSpPr>
          <p:cNvPr id="27" name="角丸四角形 26"/>
          <p:cNvSpPr/>
          <p:nvPr/>
        </p:nvSpPr>
        <p:spPr>
          <a:xfrm>
            <a:off x="3292504" y="2819471"/>
            <a:ext cx="3230877" cy="309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多世代交流事業</a:t>
            </a:r>
            <a:endParaRPr kumimoji="1" lang="ja-JP" altLang="en-US" sz="20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872495" y="3206243"/>
            <a:ext cx="6429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・食堂、カッフェ　　・健康教室　　・催し物　　・公民館　　・公園　</a:t>
            </a:r>
            <a:r>
              <a:rPr kumimoji="1" lang="ja-JP" altLang="en-US" sz="1100" dirty="0" smtClean="0"/>
              <a:t>　</a:t>
            </a:r>
            <a:endParaRPr kumimoji="1" lang="en-US" altLang="ja-JP" sz="1100" dirty="0" smtClean="0"/>
          </a:p>
        </p:txBody>
      </p:sp>
      <p:sp>
        <p:nvSpPr>
          <p:cNvPr id="32" name="角丸四角形 31"/>
          <p:cNvSpPr/>
          <p:nvPr/>
        </p:nvSpPr>
        <p:spPr>
          <a:xfrm>
            <a:off x="3730921" y="3871533"/>
            <a:ext cx="2128739" cy="3036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高齢者福祉施設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49738" y="4175138"/>
            <a:ext cx="25186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・老人福祉センター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・ふれあいセンター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・老人デイサービスセンター</a:t>
            </a:r>
            <a:endParaRPr kumimoji="1" lang="ja-JP" altLang="en-US" sz="1400" dirty="0"/>
          </a:p>
        </p:txBody>
      </p:sp>
      <p:sp>
        <p:nvSpPr>
          <p:cNvPr id="8" name="上下矢印 7"/>
          <p:cNvSpPr/>
          <p:nvPr/>
        </p:nvSpPr>
        <p:spPr>
          <a:xfrm>
            <a:off x="6343650" y="5932661"/>
            <a:ext cx="231837" cy="410806"/>
          </a:xfrm>
          <a:prstGeom prst="up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/>
          <p:cNvSpPr/>
          <p:nvPr/>
        </p:nvSpPr>
        <p:spPr>
          <a:xfrm>
            <a:off x="6104527" y="6447124"/>
            <a:ext cx="910025" cy="31509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</a:rPr>
              <a:t>病院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99262" y="6125899"/>
            <a:ext cx="1210589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情報共有</a:t>
            </a:r>
            <a:endParaRPr kumimoji="1" lang="ja-JP" altLang="en-US" sz="2000" dirty="0"/>
          </a:p>
        </p:txBody>
      </p:sp>
      <p:sp>
        <p:nvSpPr>
          <p:cNvPr id="34" name="上下矢印 33"/>
          <p:cNvSpPr/>
          <p:nvPr/>
        </p:nvSpPr>
        <p:spPr>
          <a:xfrm>
            <a:off x="3207099" y="5932661"/>
            <a:ext cx="231837" cy="410806"/>
          </a:xfrm>
          <a:prstGeom prst="up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1502075" y="6442913"/>
            <a:ext cx="2833207" cy="31930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他</a:t>
            </a:r>
            <a:r>
              <a:rPr kumimoji="1" lang="ja-JP" altLang="en-US" sz="2000" dirty="0" smtClean="0">
                <a:solidFill>
                  <a:schemeClr val="tx1"/>
                </a:solidFill>
              </a:rPr>
              <a:t>の包括支援センター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822960" y="1512915"/>
            <a:ext cx="6492240" cy="4797650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拠点の範囲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773084" y="1188720"/>
            <a:ext cx="0" cy="51218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822466" y="65096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子育て</a:t>
            </a:r>
            <a:endParaRPr kumimoji="1" lang="ja-JP" altLang="en-US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4944" y="3313276"/>
            <a:ext cx="461665" cy="5539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 smtClean="0"/>
              <a:t>交流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0349" y="6310565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822960" y="3590275"/>
            <a:ext cx="6388816" cy="2720291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773084" y="6310565"/>
            <a:ext cx="677487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822959" y="3730545"/>
            <a:ext cx="3142213" cy="25323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55097" y="1782420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高齢者福祉施設</a:t>
            </a:r>
            <a:endParaRPr kumimoji="1" lang="en-US" altLang="ja-JP" b="1" dirty="0" smtClean="0">
              <a:solidFill>
                <a:schemeClr val="bg1"/>
              </a:solidFill>
            </a:endParaRPr>
          </a:p>
          <a:p>
            <a:r>
              <a:rPr kumimoji="1" lang="ja-JP" altLang="en-US" b="1" dirty="0" smtClean="0">
                <a:solidFill>
                  <a:schemeClr val="bg1"/>
                </a:solidFill>
              </a:rPr>
              <a:t>デイ</a:t>
            </a:r>
            <a:r>
              <a:rPr kumimoji="1" lang="ja-JP" altLang="en-US" b="1" dirty="0">
                <a:solidFill>
                  <a:schemeClr val="bg1"/>
                </a:solidFill>
              </a:rPr>
              <a:t>サービス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25785" y="399539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民間保育園誘致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55695" y="197078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solidFill>
                  <a:schemeClr val="bg1"/>
                </a:solidFill>
              </a:rPr>
              <a:t>食堂事業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pic>
        <p:nvPicPr>
          <p:cNvPr id="26" name="Picture 2" descr="「港南台タウンカフェ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75" y="1155434"/>
            <a:ext cx="1672585" cy="11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テキスト ボックス 28"/>
          <p:cNvSpPr txBox="1"/>
          <p:nvPr/>
        </p:nvSpPr>
        <p:spPr>
          <a:xfrm>
            <a:off x="1443472" y="490042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マタニティ教室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262003" y="515524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妊産婦訪問・家庭訪問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137579" y="481442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赤ちゃんおめでとう事業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432117" y="575050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健康に関する支援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358426" y="446236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一時預かり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237844" y="44698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病児保育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238288" y="401957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子育て交流サロン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124340" y="443155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地域子育て支援センター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961711" y="531240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子育て支援コンシェルジュ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50540" y="306481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カッフェ事業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258258" y="195654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solidFill>
                  <a:schemeClr val="bg1"/>
                </a:solidFill>
              </a:rPr>
              <a:t>健康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教室</a:t>
            </a:r>
          </a:p>
        </p:txBody>
      </p:sp>
      <p:pic>
        <p:nvPicPr>
          <p:cNvPr id="45" name="Picture 4" descr="「デイサービス」の画像検索結果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43" y="2410766"/>
            <a:ext cx="1663835" cy="102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テキスト ボックス 45"/>
          <p:cNvSpPr txBox="1"/>
          <p:nvPr/>
        </p:nvSpPr>
        <p:spPr>
          <a:xfrm>
            <a:off x="5041397" y="276307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公民館整備事業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638726" y="297700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公園整備事業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55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35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  <p:bldP spid="19" grpId="0" animBg="1"/>
      <p:bldP spid="20" grpId="0" animBg="1"/>
      <p:bldP spid="23" grpId="0"/>
      <p:bldP spid="25" grpId="0"/>
      <p:bldP spid="39" grpId="0"/>
      <p:bldP spid="40" grpId="0"/>
      <p:bldP spid="46" grpId="0"/>
      <p:bldP spid="4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拠点のネットワーク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56</a:t>
            </a:fld>
            <a:endParaRPr kumimoji="1" lang="ja-JP" altLang="en-US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926957" y="1133832"/>
            <a:ext cx="1850732" cy="2395211"/>
            <a:chOff x="558126" y="925923"/>
            <a:chExt cx="4521049" cy="5851127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26" y="925923"/>
              <a:ext cx="4521049" cy="5851127"/>
            </a:xfrm>
            <a:prstGeom prst="rect">
              <a:avLst/>
            </a:prstGeom>
          </p:spPr>
        </p:pic>
        <p:sp>
          <p:nvSpPr>
            <p:cNvPr id="6" name="楕円 5"/>
            <p:cNvSpPr/>
            <p:nvPr/>
          </p:nvSpPr>
          <p:spPr>
            <a:xfrm>
              <a:off x="2818646" y="4214553"/>
              <a:ext cx="439712" cy="439712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楕円 6"/>
            <p:cNvSpPr/>
            <p:nvPr/>
          </p:nvSpPr>
          <p:spPr>
            <a:xfrm>
              <a:off x="3732982" y="3471183"/>
              <a:ext cx="175885" cy="17588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楕円 7"/>
            <p:cNvSpPr/>
            <p:nvPr/>
          </p:nvSpPr>
          <p:spPr>
            <a:xfrm>
              <a:off x="3919066" y="4415680"/>
              <a:ext cx="175885" cy="17588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楕円 8"/>
            <p:cNvSpPr/>
            <p:nvPr/>
          </p:nvSpPr>
          <p:spPr>
            <a:xfrm>
              <a:off x="1798951" y="5665744"/>
              <a:ext cx="351769" cy="35177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" name="直線コネクタ 10"/>
            <p:cNvCxnSpPr>
              <a:stCxn id="6" idx="7"/>
            </p:cNvCxnSpPr>
            <p:nvPr/>
          </p:nvCxnSpPr>
          <p:spPr>
            <a:xfrm flipV="1">
              <a:off x="3193964" y="3632665"/>
              <a:ext cx="539018" cy="64628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>
              <a:stCxn id="6" idx="6"/>
              <a:endCxn id="8" idx="2"/>
            </p:cNvCxnSpPr>
            <p:nvPr/>
          </p:nvCxnSpPr>
          <p:spPr>
            <a:xfrm>
              <a:off x="3258357" y="4434409"/>
              <a:ext cx="660709" cy="692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>
              <a:stCxn id="9" idx="7"/>
              <a:endCxn id="6" idx="3"/>
            </p:cNvCxnSpPr>
            <p:nvPr/>
          </p:nvCxnSpPr>
          <p:spPr>
            <a:xfrm flipV="1">
              <a:off x="2099206" y="4589872"/>
              <a:ext cx="783833" cy="11273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グループ化 49"/>
          <p:cNvGrpSpPr/>
          <p:nvPr/>
        </p:nvGrpSpPr>
        <p:grpSpPr>
          <a:xfrm>
            <a:off x="0" y="4195976"/>
            <a:ext cx="9144000" cy="841433"/>
            <a:chOff x="207628" y="3918021"/>
            <a:chExt cx="8571698" cy="841433"/>
          </a:xfrm>
        </p:grpSpPr>
        <p:sp>
          <p:nvSpPr>
            <p:cNvPr id="40" name="雲 39"/>
            <p:cNvSpPr/>
            <p:nvPr/>
          </p:nvSpPr>
          <p:spPr>
            <a:xfrm>
              <a:off x="764873" y="3918021"/>
              <a:ext cx="7473142" cy="841433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07628" y="4147021"/>
              <a:ext cx="8571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クラウド</a:t>
              </a:r>
              <a:endParaRPr kumimoji="1" lang="ja-JP" altLang="en-US" sz="2000" dirty="0"/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218820" y="5687442"/>
            <a:ext cx="1939054" cy="772836"/>
            <a:chOff x="425137" y="5633892"/>
            <a:chExt cx="2324867" cy="1056020"/>
          </a:xfrm>
        </p:grpSpPr>
        <p:sp>
          <p:nvSpPr>
            <p:cNvPr id="34" name="楕円 33"/>
            <p:cNvSpPr/>
            <p:nvPr/>
          </p:nvSpPr>
          <p:spPr>
            <a:xfrm>
              <a:off x="425137" y="5633892"/>
              <a:ext cx="2324867" cy="105602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84963" y="5767480"/>
              <a:ext cx="1605214" cy="88316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 smtClean="0"/>
                <a:t>大規模拠点</a:t>
              </a:r>
              <a:endParaRPr kumimoji="1" lang="en-US" altLang="ja-JP" dirty="0" smtClean="0"/>
            </a:p>
            <a:p>
              <a:pPr algn="ctr"/>
              <a:r>
                <a:rPr kumimoji="1" lang="ja-JP" altLang="en-US" dirty="0" smtClean="0"/>
                <a:t>（土浦駅）</a:t>
              </a:r>
              <a:endParaRPr kumimoji="1" lang="en-US" altLang="ja-JP" dirty="0" smtClean="0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2457987" y="5697445"/>
            <a:ext cx="1939053" cy="748752"/>
            <a:chOff x="2708585" y="5716998"/>
            <a:chExt cx="2651760" cy="634694"/>
          </a:xfrm>
        </p:grpSpPr>
        <p:sp>
          <p:nvSpPr>
            <p:cNvPr id="36" name="楕円 35"/>
            <p:cNvSpPr/>
            <p:nvPr/>
          </p:nvSpPr>
          <p:spPr>
            <a:xfrm>
              <a:off x="2708585" y="5716998"/>
              <a:ext cx="2651760" cy="634694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134213" y="5770288"/>
              <a:ext cx="1830920" cy="547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chemeClr val="bg1"/>
                  </a:solidFill>
                </a:rPr>
                <a:t>中規模拠点</a:t>
              </a:r>
              <a:endParaRPr kumimoji="1" lang="en-US" altLang="ja-JP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dirty="0" smtClean="0">
                  <a:solidFill>
                    <a:schemeClr val="bg1"/>
                  </a:solidFill>
                </a:rPr>
                <a:t>（荒川沖）</a:t>
              </a:r>
              <a:endParaRPr kumimoji="1" lang="en-US" altLang="ja-JP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4602246" y="5704342"/>
            <a:ext cx="2262158" cy="777492"/>
            <a:chOff x="5222044" y="5676455"/>
            <a:chExt cx="3839441" cy="654248"/>
          </a:xfrm>
        </p:grpSpPr>
        <p:sp>
          <p:nvSpPr>
            <p:cNvPr id="37" name="楕円 36"/>
            <p:cNvSpPr/>
            <p:nvPr/>
          </p:nvSpPr>
          <p:spPr>
            <a:xfrm>
              <a:off x="5496238" y="5676455"/>
              <a:ext cx="3291055" cy="65424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222044" y="5716559"/>
              <a:ext cx="3839441" cy="543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 smtClean="0"/>
                <a:t>小規模拠点</a:t>
              </a:r>
              <a:endParaRPr kumimoji="1" lang="en-US" altLang="ja-JP" dirty="0" smtClean="0"/>
            </a:p>
            <a:p>
              <a:pPr algn="ctr"/>
              <a:r>
                <a:rPr kumimoji="1" lang="ja-JP" altLang="en-US" dirty="0" smtClean="0"/>
                <a:t>（神立、おおつ野）</a:t>
              </a:r>
              <a:endParaRPr kumimoji="1" lang="en-US" altLang="ja-JP" dirty="0" smtClean="0"/>
            </a:p>
          </p:txBody>
        </p:sp>
      </p:grpSp>
      <p:sp>
        <p:nvSpPr>
          <p:cNvPr id="31" name="上下矢印 30"/>
          <p:cNvSpPr/>
          <p:nvPr/>
        </p:nvSpPr>
        <p:spPr>
          <a:xfrm>
            <a:off x="1077869" y="5003628"/>
            <a:ext cx="220955" cy="53910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939040" y="3714590"/>
            <a:ext cx="7622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クラウドで情報を共有することで、どの施設も利用しやすくする</a:t>
            </a:r>
            <a:endParaRPr kumimoji="1" lang="ja-JP" altLang="en-US" sz="2000" dirty="0"/>
          </a:p>
        </p:txBody>
      </p:sp>
      <p:sp>
        <p:nvSpPr>
          <p:cNvPr id="51" name="上下矢印 50"/>
          <p:cNvSpPr/>
          <p:nvPr/>
        </p:nvSpPr>
        <p:spPr>
          <a:xfrm>
            <a:off x="5766196" y="5042117"/>
            <a:ext cx="220955" cy="53910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上下矢印 51"/>
          <p:cNvSpPr/>
          <p:nvPr/>
        </p:nvSpPr>
        <p:spPr>
          <a:xfrm>
            <a:off x="3317035" y="5037409"/>
            <a:ext cx="220955" cy="53910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748190" y="1444986"/>
            <a:ext cx="4256968" cy="181588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大規模拠点を市の中心に</a:t>
            </a:r>
            <a:r>
              <a:rPr kumimoji="1" lang="en-US" altLang="ja-JP" sz="2000" dirty="0"/>
              <a:t>1</a:t>
            </a:r>
            <a:r>
              <a:rPr kumimoji="1" lang="ja-JP" altLang="en-US" sz="2000" dirty="0" smtClean="0"/>
              <a:t>つ設置し</a:t>
            </a:r>
            <a:endParaRPr kumimoji="1" lang="en-US" altLang="ja-JP" sz="2000" dirty="0"/>
          </a:p>
          <a:p>
            <a:r>
              <a:rPr kumimoji="1" lang="ja-JP" altLang="en-US" sz="2400" dirty="0" smtClean="0"/>
              <a:t>・交通ネットワーク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・地域の人口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・既存の施設</a:t>
            </a:r>
            <a:endParaRPr kumimoji="1" lang="en-US" altLang="ja-JP" sz="2400" dirty="0" smtClean="0"/>
          </a:p>
          <a:p>
            <a:r>
              <a:rPr kumimoji="1" lang="ja-JP" altLang="en-US" sz="2000" dirty="0" smtClean="0"/>
              <a:t>を考慮して拠点を置く</a:t>
            </a:r>
            <a:endParaRPr kumimoji="1" lang="en-US" altLang="ja-JP" sz="2000" dirty="0" smtClean="0"/>
          </a:p>
        </p:txBody>
      </p:sp>
      <p:sp>
        <p:nvSpPr>
          <p:cNvPr id="32" name="楕円 31"/>
          <p:cNvSpPr/>
          <p:nvPr/>
        </p:nvSpPr>
        <p:spPr>
          <a:xfrm>
            <a:off x="1663100" y="1969536"/>
            <a:ext cx="72000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>
            <a:stCxn id="32" idx="5"/>
            <a:endCxn id="6" idx="1"/>
          </p:cNvCxnSpPr>
          <p:nvPr/>
        </p:nvCxnSpPr>
        <p:spPr>
          <a:xfrm>
            <a:off x="1724556" y="2030992"/>
            <a:ext cx="154125" cy="4754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7069610" y="5682179"/>
            <a:ext cx="1939054" cy="778099"/>
            <a:chOff x="6426092" y="5632731"/>
            <a:chExt cx="1939054" cy="778099"/>
          </a:xfrm>
        </p:grpSpPr>
        <p:sp>
          <p:nvSpPr>
            <p:cNvPr id="42" name="楕円 41"/>
            <p:cNvSpPr/>
            <p:nvPr/>
          </p:nvSpPr>
          <p:spPr>
            <a:xfrm>
              <a:off x="6426092" y="5632731"/>
              <a:ext cx="1939054" cy="77809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652383" y="5688863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既存の施設</a:t>
              </a:r>
              <a:endParaRPr kumimoji="1" lang="en-US" altLang="ja-JP" sz="2000" dirty="0" smtClean="0"/>
            </a:p>
            <a:p>
              <a:pPr algn="ctr"/>
              <a:r>
                <a:rPr kumimoji="1" lang="ja-JP" altLang="en-US" sz="2000" dirty="0" smtClean="0"/>
                <a:t>（新治）</a:t>
              </a:r>
              <a:endParaRPr kumimoji="1" lang="ja-JP" altLang="en-US" sz="2000" dirty="0"/>
            </a:p>
          </p:txBody>
        </p:sp>
      </p:grpSp>
      <p:sp>
        <p:nvSpPr>
          <p:cNvPr id="44" name="上下矢印 43"/>
          <p:cNvSpPr/>
          <p:nvPr/>
        </p:nvSpPr>
        <p:spPr>
          <a:xfrm>
            <a:off x="7928659" y="4998072"/>
            <a:ext cx="220955" cy="53910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楕円 55"/>
          <p:cNvSpPr/>
          <p:nvPr/>
        </p:nvSpPr>
        <p:spPr>
          <a:xfrm>
            <a:off x="2255062" y="3069820"/>
            <a:ext cx="108000" cy="108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/>
          <p:cNvSpPr/>
          <p:nvPr/>
        </p:nvSpPr>
        <p:spPr>
          <a:xfrm>
            <a:off x="2255062" y="3360371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358746" y="2982377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新しい施設</a:t>
            </a:r>
            <a:endParaRPr kumimoji="1" lang="ja-JP" altLang="en-US" sz="14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358746" y="325126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既存の施設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802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>
          <a:xfrm>
            <a:off x="4976447" y="3119238"/>
            <a:ext cx="3991708" cy="7638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提案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00883" y="3313468"/>
            <a:ext cx="3279120" cy="66944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kumimoji="1" lang="ja-JP" altLang="en-US" sz="3600" b="1" dirty="0" smtClean="0">
                <a:solidFill>
                  <a:schemeClr val="bg1"/>
                </a:solidFill>
              </a:rPr>
              <a:t>包括支援センター</a:t>
            </a:r>
            <a:endParaRPr lang="en-US" altLang="ja-JP" sz="3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altLang="ja-JP" sz="2400" dirty="0" smtClean="0"/>
          </a:p>
          <a:p>
            <a:pPr marL="0" indent="0" algn="ctr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57</a:t>
            </a:fld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3501" y="2499302"/>
            <a:ext cx="3775393" cy="52322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/>
              <a:t>子育てサービスの集約</a:t>
            </a:r>
            <a:endParaRPr kumimoji="1" lang="en-US" altLang="ja-JP" sz="2800" dirty="0" smtClean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52502" y="4060621"/>
            <a:ext cx="2698176" cy="52322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交流の場の提供</a:t>
            </a:r>
            <a:endParaRPr kumimoji="1" lang="en-US" altLang="ja-JP" sz="2800" dirty="0"/>
          </a:p>
        </p:txBody>
      </p:sp>
      <p:sp>
        <p:nvSpPr>
          <p:cNvPr id="6" name="右中かっこ 5"/>
          <p:cNvSpPr/>
          <p:nvPr/>
        </p:nvSpPr>
        <p:spPr>
          <a:xfrm>
            <a:off x="4059571" y="2219544"/>
            <a:ext cx="776198" cy="2488018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62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土浦駅周辺地区の拠点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55146" y="1257609"/>
            <a:ext cx="7381702" cy="497757"/>
          </a:xfrm>
          <a:solidFill>
            <a:srgbClr val="FFC000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 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58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50234" y="2524121"/>
            <a:ext cx="187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デイサービス</a:t>
            </a:r>
            <a:endParaRPr lang="en-US" altLang="ja-JP" b="1" dirty="0"/>
          </a:p>
          <a:p>
            <a:endParaRPr lang="en-US" altLang="ja-JP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53371" y="262200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機能集約型保育園誘致</a:t>
            </a:r>
            <a:endParaRPr kumimoji="1" lang="en-US" altLang="ja-JP" b="1" dirty="0" smtClean="0"/>
          </a:p>
        </p:txBody>
      </p:sp>
      <p:sp>
        <p:nvSpPr>
          <p:cNvPr id="9" name="楕円 8"/>
          <p:cNvSpPr/>
          <p:nvPr/>
        </p:nvSpPr>
        <p:spPr>
          <a:xfrm>
            <a:off x="199505" y="2161309"/>
            <a:ext cx="5795658" cy="30092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/>
          <p:cNvSpPr/>
          <p:nvPr/>
        </p:nvSpPr>
        <p:spPr>
          <a:xfrm>
            <a:off x="3296901" y="2220602"/>
            <a:ext cx="5506277" cy="30092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95450" y="27355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食堂</a:t>
            </a:r>
            <a:endParaRPr kumimoji="1" lang="ja-JP" altLang="en-US" b="1" dirty="0"/>
          </a:p>
        </p:txBody>
      </p:sp>
      <p:pic>
        <p:nvPicPr>
          <p:cNvPr id="1026" name="Picture 2" descr="「港南台タウンカフェ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94" y="3187130"/>
            <a:ext cx="1882842" cy="125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デイサービス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04" y="3233935"/>
            <a:ext cx="1950041" cy="12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146" y="3233537"/>
            <a:ext cx="1886684" cy="125550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657349" y="1304776"/>
            <a:ext cx="6168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土浦市内最大級の交流拠点として多世代交流の促進</a:t>
            </a:r>
            <a:endParaRPr lang="en-US" altLang="ja-JP" sz="2000" b="1" dirty="0"/>
          </a:p>
          <a:p>
            <a:endParaRPr lang="en-US" altLang="ja-JP" sz="2000" b="1" dirty="0"/>
          </a:p>
        </p:txBody>
      </p:sp>
    </p:spTree>
    <p:extLst>
      <p:ext uri="{BB962C8B-B14F-4D97-AF65-F5344CB8AC3E}">
        <p14:creationId xmlns:p14="http://schemas.microsoft.com/office/powerpoint/2010/main" val="3968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パターン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61" y="948368"/>
            <a:ext cx="5739938" cy="3541857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59</a:t>
            </a:fld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3968" y="4620449"/>
            <a:ext cx="8648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・現在の施設配置、老朽化をもとに必要な要素を検討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・子供、高齢福祉、交流（公民館）の要素をそれぞれの地域に合った形で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　組み合わせる</a:t>
            </a:r>
            <a:endParaRPr kumimoji="1" lang="en-US" altLang="ja-JP" sz="2000" dirty="0" smtClean="0"/>
          </a:p>
        </p:txBody>
      </p:sp>
      <p:grpSp>
        <p:nvGrpSpPr>
          <p:cNvPr id="9" name="グループ化 8"/>
          <p:cNvGrpSpPr/>
          <p:nvPr/>
        </p:nvGrpSpPr>
        <p:grpSpPr>
          <a:xfrm>
            <a:off x="2169622" y="5861781"/>
            <a:ext cx="5020887" cy="640080"/>
            <a:chOff x="2169622" y="5861781"/>
            <a:chExt cx="5020887" cy="640080"/>
          </a:xfrm>
        </p:grpSpPr>
        <p:sp>
          <p:nvSpPr>
            <p:cNvPr id="8" name="楕円 7"/>
            <p:cNvSpPr/>
            <p:nvPr/>
          </p:nvSpPr>
          <p:spPr>
            <a:xfrm>
              <a:off x="2169622" y="5861781"/>
              <a:ext cx="5020887" cy="6400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331270" y="6018415"/>
              <a:ext cx="4570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chemeClr val="bg1"/>
                  </a:solidFill>
                </a:rPr>
                <a:t>それぞれの地域のニーズに合わせた施設に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4187DC5C-A036-4960-9FAB-14CC686A49DC}"/>
              </a:ext>
            </a:extLst>
          </p:cNvPr>
          <p:cNvGrpSpPr/>
          <p:nvPr/>
        </p:nvGrpSpPr>
        <p:grpSpPr>
          <a:xfrm>
            <a:off x="326879" y="1030920"/>
            <a:ext cx="8488680" cy="1254976"/>
            <a:chOff x="274320" y="1280159"/>
            <a:chExt cx="8488680" cy="1254976"/>
          </a:xfrm>
        </p:grpSpPr>
        <p:sp>
          <p:nvSpPr>
            <p:cNvPr id="12" name="矢印: 右 11">
              <a:extLst>
                <a:ext uri="{FF2B5EF4-FFF2-40B4-BE49-F238E27FC236}">
                  <a16:creationId xmlns:a16="http://schemas.microsoft.com/office/drawing/2014/main" id="{2A981106-81DE-4A65-87A0-E400EFC43EDB}"/>
                </a:ext>
              </a:extLst>
            </p:cNvPr>
            <p:cNvSpPr/>
            <p:nvPr/>
          </p:nvSpPr>
          <p:spPr>
            <a:xfrm>
              <a:off x="274320" y="1767060"/>
              <a:ext cx="8488680" cy="523220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65B93648-DE7C-4353-A604-700F701AF86D}"/>
                </a:ext>
              </a:extLst>
            </p:cNvPr>
            <p:cNvGrpSpPr/>
            <p:nvPr/>
          </p:nvGrpSpPr>
          <p:grpSpPr>
            <a:xfrm>
              <a:off x="514260" y="1280159"/>
              <a:ext cx="532020" cy="1242655"/>
              <a:chOff x="1022137" y="1423674"/>
              <a:chExt cx="623783" cy="1054686"/>
            </a:xfrm>
          </p:grpSpPr>
          <p:sp>
            <p:nvSpPr>
              <p:cNvPr id="14" name="四角形: 角を丸くする 13">
                <a:extLst>
                  <a:ext uri="{FF2B5EF4-FFF2-40B4-BE49-F238E27FC236}">
                    <a16:creationId xmlns:a16="http://schemas.microsoft.com/office/drawing/2014/main" id="{B5A67EDF-4724-4A0A-AE8F-84C94C126C3E}"/>
                  </a:ext>
                </a:extLst>
              </p:cNvPr>
              <p:cNvSpPr/>
              <p:nvPr/>
            </p:nvSpPr>
            <p:spPr>
              <a:xfrm>
                <a:off x="1024334" y="1423674"/>
                <a:ext cx="621586" cy="10546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617902B-ECA7-4E70-8CA7-BA1603210B79}"/>
                  </a:ext>
                </a:extLst>
              </p:cNvPr>
              <p:cNvSpPr txBox="1"/>
              <p:nvPr/>
            </p:nvSpPr>
            <p:spPr>
              <a:xfrm>
                <a:off x="1022137" y="1691920"/>
                <a:ext cx="621586" cy="518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dirty="0"/>
                  <a:t>現在</a:t>
                </a:r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3F025D9A-2049-4A0C-ADFC-2807E286F2FE}"/>
                </a:ext>
              </a:extLst>
            </p:cNvPr>
            <p:cNvGrpSpPr/>
            <p:nvPr/>
          </p:nvGrpSpPr>
          <p:grpSpPr>
            <a:xfrm>
              <a:off x="1864670" y="1280159"/>
              <a:ext cx="530146" cy="1242655"/>
              <a:chOff x="1024334" y="1423674"/>
              <a:chExt cx="621586" cy="1054686"/>
            </a:xfrm>
          </p:grpSpPr>
          <p:sp>
            <p:nvSpPr>
              <p:cNvPr id="17" name="四角形: 角を丸くする 16">
                <a:extLst>
                  <a:ext uri="{FF2B5EF4-FFF2-40B4-BE49-F238E27FC236}">
                    <a16:creationId xmlns:a16="http://schemas.microsoft.com/office/drawing/2014/main" id="{485383A4-9289-4F42-A853-86FA85F754E5}"/>
                  </a:ext>
                </a:extLst>
              </p:cNvPr>
              <p:cNvSpPr/>
              <p:nvPr/>
            </p:nvSpPr>
            <p:spPr>
              <a:xfrm>
                <a:off x="1024334" y="1423674"/>
                <a:ext cx="621586" cy="10546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2707F0C-7470-431B-8998-C03FAD517D42}"/>
                  </a:ext>
                </a:extLst>
              </p:cNvPr>
              <p:cNvSpPr txBox="1"/>
              <p:nvPr/>
            </p:nvSpPr>
            <p:spPr>
              <a:xfrm>
                <a:off x="1024334" y="1520001"/>
                <a:ext cx="621586" cy="86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/>
                  <a:t>5</a:t>
                </a:r>
                <a:r>
                  <a:rPr kumimoji="1" lang="ja-JP" altLang="en-US" sz="2000" dirty="0"/>
                  <a:t>年後</a:t>
                </a:r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5503B7EA-FB38-40B6-BF90-43268E8D9ADC}"/>
                </a:ext>
              </a:extLst>
            </p:cNvPr>
            <p:cNvGrpSpPr/>
            <p:nvPr/>
          </p:nvGrpSpPr>
          <p:grpSpPr>
            <a:xfrm>
              <a:off x="4518655" y="1292479"/>
              <a:ext cx="530146" cy="1242656"/>
              <a:chOff x="465283" y="1434129"/>
              <a:chExt cx="621586" cy="1054686"/>
            </a:xfrm>
          </p:grpSpPr>
          <p:sp>
            <p:nvSpPr>
              <p:cNvPr id="20" name="四角形: 角を丸くする 19">
                <a:extLst>
                  <a:ext uri="{FF2B5EF4-FFF2-40B4-BE49-F238E27FC236}">
                    <a16:creationId xmlns:a16="http://schemas.microsoft.com/office/drawing/2014/main" id="{E08E6822-ACDF-4DB2-B348-4F004A8FE8DB}"/>
                  </a:ext>
                </a:extLst>
              </p:cNvPr>
              <p:cNvSpPr/>
              <p:nvPr/>
            </p:nvSpPr>
            <p:spPr>
              <a:xfrm>
                <a:off x="465283" y="1434129"/>
                <a:ext cx="621586" cy="10546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8C49A6A-F12C-4A70-934B-B1FF8BD51847}"/>
                  </a:ext>
                </a:extLst>
              </p:cNvPr>
              <p:cNvSpPr txBox="1"/>
              <p:nvPr/>
            </p:nvSpPr>
            <p:spPr>
              <a:xfrm>
                <a:off x="465283" y="1520000"/>
                <a:ext cx="621586" cy="86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/>
                  <a:t>20</a:t>
                </a:r>
                <a:r>
                  <a:rPr kumimoji="1" lang="ja-JP" altLang="en-US" sz="2000" dirty="0"/>
                  <a:t>年後</a:t>
                </a:r>
              </a:p>
            </p:txBody>
          </p:sp>
        </p:grp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019" y="120944"/>
            <a:ext cx="7772400" cy="636240"/>
          </a:xfrm>
        </p:spPr>
        <p:txBody>
          <a:bodyPr/>
          <a:lstStyle/>
          <a:p>
            <a:r>
              <a:rPr lang="ja-JP" altLang="en-US" dirty="0"/>
              <a:t>土浦</a:t>
            </a:r>
            <a:r>
              <a:rPr lang="ja-JP" altLang="en-US" dirty="0" smtClean="0"/>
              <a:t>の将来は</a:t>
            </a:r>
            <a:r>
              <a:rPr lang="en-US" altLang="ja-JP" dirty="0" smtClean="0"/>
              <a:t>. . .</a:t>
            </a:r>
            <a:r>
              <a:rPr lang="ja-JP" altLang="en-US" dirty="0" smtClean="0"/>
              <a:t>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5ED0558-098C-4F7C-AD65-6CEF89A5CD10}"/>
              </a:ext>
            </a:extLst>
          </p:cNvPr>
          <p:cNvSpPr/>
          <p:nvPr/>
        </p:nvSpPr>
        <p:spPr>
          <a:xfrm>
            <a:off x="0" y="4927407"/>
            <a:ext cx="9144000" cy="19305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2006172-D4EC-453E-A173-9DE420E45DA6}"/>
              </a:ext>
            </a:extLst>
          </p:cNvPr>
          <p:cNvSpPr txBox="1"/>
          <p:nvPr/>
        </p:nvSpPr>
        <p:spPr>
          <a:xfrm>
            <a:off x="-786" y="49985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chemeClr val="bg1"/>
                </a:solidFill>
              </a:rPr>
              <a:t>「</a:t>
            </a:r>
            <a:r>
              <a:rPr kumimoji="1" lang="ja-JP" altLang="en-US" sz="2400" b="1" dirty="0">
                <a:solidFill>
                  <a:schemeClr val="bg1"/>
                </a:solidFill>
              </a:rPr>
              <a:t>土浦」が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20,30</a:t>
            </a:r>
            <a:r>
              <a:rPr kumimoji="1" lang="ja-JP" altLang="en-US" sz="2400" b="1" dirty="0">
                <a:solidFill>
                  <a:schemeClr val="bg1"/>
                </a:solidFill>
              </a:rPr>
              <a:t>年先</a:t>
            </a:r>
            <a:r>
              <a:rPr kumimoji="1" lang="ja-JP" altLang="en-US" sz="2400" b="1" dirty="0" smtClean="0">
                <a:solidFill>
                  <a:schemeClr val="bg1"/>
                </a:solidFill>
              </a:rPr>
              <a:t>も</a:t>
            </a:r>
            <a:r>
              <a:rPr kumimoji="1" lang="ja-JP" altLang="en-US" sz="2400" b="1" dirty="0" smtClean="0">
                <a:solidFill>
                  <a:srgbClr val="FFC000"/>
                </a:solidFill>
              </a:rPr>
              <a:t> </a:t>
            </a:r>
            <a:r>
              <a:rPr kumimoji="1" lang="en-US" altLang="ja-JP" sz="2800" b="1" dirty="0" smtClean="0">
                <a:solidFill>
                  <a:srgbClr val="FFC000"/>
                </a:solidFill>
              </a:rPr>
              <a:t>”</a:t>
            </a:r>
            <a:r>
              <a:rPr kumimoji="1" lang="ja-JP" altLang="en-US" sz="2800" b="1" dirty="0" smtClean="0">
                <a:solidFill>
                  <a:srgbClr val="FFC000"/>
                </a:solidFill>
              </a:rPr>
              <a:t>健康</a:t>
            </a:r>
            <a:r>
              <a:rPr kumimoji="1" lang="en-US" altLang="ja-JP" sz="2800" b="1" dirty="0" smtClean="0">
                <a:solidFill>
                  <a:srgbClr val="FFC000"/>
                </a:solidFill>
              </a:rPr>
              <a:t>”</a:t>
            </a:r>
            <a:r>
              <a:rPr kumimoji="1" lang="ja-JP" altLang="en-US" sz="2800" b="1" dirty="0" smtClean="0">
                <a:solidFill>
                  <a:srgbClr val="FFC000"/>
                </a:solidFill>
              </a:rPr>
              <a:t> </a:t>
            </a:r>
            <a:r>
              <a:rPr kumimoji="1" lang="ja-JP" altLang="en-US" sz="2400" b="1" dirty="0" smtClean="0">
                <a:solidFill>
                  <a:schemeClr val="bg1"/>
                </a:solidFill>
              </a:rPr>
              <a:t>で</a:t>
            </a:r>
            <a:r>
              <a:rPr kumimoji="1" lang="ja-JP" altLang="en-US" sz="2400" b="1" dirty="0">
                <a:solidFill>
                  <a:schemeClr val="bg1"/>
                </a:solidFill>
              </a:rPr>
              <a:t>ある</a:t>
            </a:r>
            <a:r>
              <a:rPr kumimoji="1" lang="ja-JP" altLang="en-US" sz="2400" b="1" dirty="0" smtClean="0">
                <a:solidFill>
                  <a:schemeClr val="bg1"/>
                </a:solidFill>
              </a:rPr>
              <a:t>ために必要なのは</a:t>
            </a:r>
            <a:endParaRPr kumimoji="1" lang="en-US" altLang="ja-JP" sz="2400" b="1" dirty="0" smtClean="0">
              <a:solidFill>
                <a:schemeClr val="bg1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24840" y="2387505"/>
            <a:ext cx="8490719" cy="2247152"/>
            <a:chOff x="324840" y="2387505"/>
            <a:chExt cx="8490718" cy="2624762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351D9509-8803-46AF-B9C1-E363DAA9CE07}"/>
                </a:ext>
              </a:extLst>
            </p:cNvPr>
            <p:cNvSpPr txBox="1"/>
            <p:nvPr/>
          </p:nvSpPr>
          <p:spPr>
            <a:xfrm>
              <a:off x="5930850" y="3608228"/>
              <a:ext cx="45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2000" dirty="0"/>
            </a:p>
          </p:txBody>
        </p:sp>
        <p:grpSp>
          <p:nvGrpSpPr>
            <p:cNvPr id="8" name="グループ化 7"/>
            <p:cNvGrpSpPr/>
            <p:nvPr/>
          </p:nvGrpSpPr>
          <p:grpSpPr>
            <a:xfrm>
              <a:off x="326879" y="2387505"/>
              <a:ext cx="4334647" cy="533210"/>
              <a:chOff x="326879" y="2545648"/>
              <a:chExt cx="4334647" cy="533210"/>
            </a:xfrm>
          </p:grpSpPr>
          <p:sp>
            <p:nvSpPr>
              <p:cNvPr id="6" name="山形 5"/>
              <p:cNvSpPr/>
              <p:nvPr/>
            </p:nvSpPr>
            <p:spPr>
              <a:xfrm>
                <a:off x="2449690" y="2545648"/>
                <a:ext cx="2211836" cy="533209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ホームベース 2"/>
              <p:cNvSpPr/>
              <p:nvPr/>
            </p:nvSpPr>
            <p:spPr>
              <a:xfrm>
                <a:off x="326879" y="2545649"/>
                <a:ext cx="2292143" cy="533209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0EB59EEE-8F6B-4F2C-821E-BE3497E83599}"/>
                  </a:ext>
                </a:extLst>
              </p:cNvPr>
              <p:cNvSpPr txBox="1"/>
              <p:nvPr/>
            </p:nvSpPr>
            <p:spPr>
              <a:xfrm>
                <a:off x="545910" y="2579251"/>
                <a:ext cx="1786172" cy="467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b="1" dirty="0" smtClean="0"/>
                  <a:t>施設の更新</a:t>
                </a:r>
                <a:endParaRPr kumimoji="1" lang="en-US" altLang="ja-JP" sz="2000" b="1" dirty="0"/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0EB59EEE-8F6B-4F2C-821E-BE3497E83599}"/>
                  </a:ext>
                </a:extLst>
              </p:cNvPr>
              <p:cNvSpPr txBox="1"/>
              <p:nvPr/>
            </p:nvSpPr>
            <p:spPr>
              <a:xfrm>
                <a:off x="2619022" y="2579251"/>
                <a:ext cx="17925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b="1" dirty="0" smtClean="0">
                    <a:solidFill>
                      <a:schemeClr val="bg1"/>
                    </a:solidFill>
                  </a:rPr>
                  <a:t>財源の枯渇</a:t>
                </a:r>
                <a:endParaRPr kumimoji="1" lang="en-US" altLang="ja-JP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324840" y="3091283"/>
              <a:ext cx="4056091" cy="1920983"/>
              <a:chOff x="338954" y="3350930"/>
              <a:chExt cx="3654852" cy="1920983"/>
            </a:xfrm>
          </p:grpSpPr>
          <p:grpSp>
            <p:nvGrpSpPr>
              <p:cNvPr id="48" name="グループ化 47"/>
              <p:cNvGrpSpPr/>
              <p:nvPr/>
            </p:nvGrpSpPr>
            <p:grpSpPr>
              <a:xfrm>
                <a:off x="338954" y="3350930"/>
                <a:ext cx="3654852" cy="1920983"/>
                <a:chOff x="444498" y="2318897"/>
                <a:chExt cx="1961969" cy="1920983"/>
              </a:xfrm>
            </p:grpSpPr>
            <p:sp>
              <p:nvSpPr>
                <p:cNvPr id="50" name="ホームベース 49"/>
                <p:cNvSpPr/>
                <p:nvPr/>
              </p:nvSpPr>
              <p:spPr>
                <a:xfrm>
                  <a:off x="445484" y="2318897"/>
                  <a:ext cx="1960983" cy="1920983"/>
                </a:xfrm>
                <a:prstGeom prst="homePlat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/>
                </a:p>
              </p:txBody>
            </p:sp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0EB59EEE-8F6B-4F2C-821E-BE3497E83599}"/>
                    </a:ext>
                  </a:extLst>
                </p:cNvPr>
                <p:cNvSpPr txBox="1"/>
                <p:nvPr/>
              </p:nvSpPr>
              <p:spPr>
                <a:xfrm>
                  <a:off x="444498" y="2530054"/>
                  <a:ext cx="1792559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000" b="1" dirty="0" smtClean="0"/>
                    <a:t>人口減少</a:t>
                  </a:r>
                  <a:endParaRPr kumimoji="1" lang="en-US" altLang="ja-JP" sz="2000" b="1" dirty="0"/>
                </a:p>
              </p:txBody>
            </p:sp>
          </p:grp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0EB59EEE-8F6B-4F2C-821E-BE3497E83599}"/>
                  </a:ext>
                </a:extLst>
              </p:cNvPr>
              <p:cNvSpPr txBox="1"/>
              <p:nvPr/>
            </p:nvSpPr>
            <p:spPr>
              <a:xfrm>
                <a:off x="368511" y="4075963"/>
                <a:ext cx="333926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b="1" dirty="0" smtClean="0"/>
                  <a:t>少子高齢化</a:t>
                </a:r>
                <a:endParaRPr kumimoji="1" lang="en-US" altLang="ja-JP" sz="2000" b="1" dirty="0"/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0EB59EEE-8F6B-4F2C-821E-BE3497E83599}"/>
                  </a:ext>
                </a:extLst>
              </p:cNvPr>
              <p:cNvSpPr txBox="1"/>
              <p:nvPr/>
            </p:nvSpPr>
            <p:spPr>
              <a:xfrm>
                <a:off x="367588" y="4587972"/>
                <a:ext cx="333926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b="1" dirty="0" smtClean="0"/>
                  <a:t>まちの低密度化</a:t>
                </a:r>
                <a:endParaRPr kumimoji="1" lang="en-US" altLang="ja-JP" sz="2000" b="1" dirty="0"/>
              </a:p>
            </p:txBody>
          </p:sp>
        </p:grpSp>
        <p:sp>
          <p:nvSpPr>
            <p:cNvPr id="69" name="山形 68"/>
            <p:cNvSpPr/>
            <p:nvPr/>
          </p:nvSpPr>
          <p:spPr>
            <a:xfrm>
              <a:off x="3753134" y="3091283"/>
              <a:ext cx="5062424" cy="1920984"/>
            </a:xfrm>
            <a:prstGeom prst="chevron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0EB59EEE-8F6B-4F2C-821E-BE3497E83599}"/>
                </a:ext>
              </a:extLst>
            </p:cNvPr>
            <p:cNvSpPr txBox="1"/>
            <p:nvPr/>
          </p:nvSpPr>
          <p:spPr>
            <a:xfrm>
              <a:off x="5142303" y="3585483"/>
              <a:ext cx="3004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行政サービスの質↓</a:t>
              </a:r>
              <a:endParaRPr kumimoji="1" lang="en-US" altLang="ja-JP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0EB59EEE-8F6B-4F2C-821E-BE3497E83599}"/>
                </a:ext>
              </a:extLst>
            </p:cNvPr>
            <p:cNvSpPr txBox="1"/>
            <p:nvPr/>
          </p:nvSpPr>
          <p:spPr>
            <a:xfrm>
              <a:off x="5005823" y="4074947"/>
              <a:ext cx="30040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中心市街地の衰退</a:t>
              </a:r>
              <a:endParaRPr kumimoji="1" lang="en-US" altLang="ja-JP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0EB59EEE-8F6B-4F2C-821E-BE3497E83599}"/>
                </a:ext>
              </a:extLst>
            </p:cNvPr>
            <p:cNvSpPr txBox="1"/>
            <p:nvPr/>
          </p:nvSpPr>
          <p:spPr>
            <a:xfrm>
              <a:off x="5019471" y="4520059"/>
              <a:ext cx="30040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交通空白地帯の拡大</a:t>
              </a:r>
              <a:endParaRPr kumimoji="1" lang="en-US" altLang="ja-JP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0EB59EEE-8F6B-4F2C-821E-BE3497E83599}"/>
                </a:ext>
              </a:extLst>
            </p:cNvPr>
            <p:cNvSpPr txBox="1"/>
            <p:nvPr/>
          </p:nvSpPr>
          <p:spPr>
            <a:xfrm>
              <a:off x="4951230" y="3151301"/>
              <a:ext cx="3004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>
                  <a:solidFill>
                    <a:schemeClr val="bg1"/>
                  </a:solidFill>
                </a:rPr>
                <a:t>医療費↑　税収↓　</a:t>
              </a:r>
              <a:endParaRPr kumimoji="1" lang="en-US" altLang="ja-JP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-786" y="557510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chemeClr val="bg1"/>
                </a:solidFill>
              </a:rPr>
              <a:t>1) “</a:t>
            </a:r>
            <a:r>
              <a:rPr kumimoji="1" lang="ja-JP" altLang="en-US" sz="2400" b="1" dirty="0">
                <a:solidFill>
                  <a:schemeClr val="bg1"/>
                </a:solidFill>
              </a:rPr>
              <a:t>今すぐやってくる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” </a:t>
            </a:r>
            <a:r>
              <a:rPr kumimoji="1" lang="ja-JP" altLang="en-US" sz="2400" b="1" dirty="0">
                <a:solidFill>
                  <a:schemeClr val="bg1"/>
                </a:solidFill>
              </a:rPr>
              <a:t>問題への </a:t>
            </a:r>
            <a:r>
              <a:rPr kumimoji="1" lang="en-US" altLang="ja-JP" sz="2800" b="1" dirty="0">
                <a:solidFill>
                  <a:schemeClr val="accent6"/>
                </a:solidFill>
              </a:rPr>
              <a:t>"</a:t>
            </a:r>
            <a:r>
              <a:rPr kumimoji="1" lang="ja-JP" altLang="en-US" sz="2800" b="1" dirty="0">
                <a:solidFill>
                  <a:schemeClr val="accent6"/>
                </a:solidFill>
              </a:rPr>
              <a:t>応急処置</a:t>
            </a:r>
            <a:r>
              <a:rPr kumimoji="1" lang="en-US" altLang="ja-JP" sz="2800" b="1" dirty="0">
                <a:solidFill>
                  <a:schemeClr val="accent6"/>
                </a:solidFill>
              </a:rPr>
              <a:t>"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6179247"/>
            <a:ext cx="9143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chemeClr val="bg1"/>
                </a:solidFill>
              </a:rPr>
              <a:t> 2) “20,30</a:t>
            </a:r>
            <a:r>
              <a:rPr kumimoji="1" lang="ja-JP" altLang="en-US" sz="2400" b="1" dirty="0">
                <a:solidFill>
                  <a:schemeClr val="bg1"/>
                </a:solidFill>
              </a:rPr>
              <a:t>年先に影響が出る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” </a:t>
            </a:r>
            <a:r>
              <a:rPr kumimoji="1" lang="ja-JP" altLang="en-US" sz="2400" b="1" dirty="0">
                <a:solidFill>
                  <a:schemeClr val="bg1"/>
                </a:solidFill>
              </a:rPr>
              <a:t>問題への </a:t>
            </a:r>
            <a:r>
              <a:rPr kumimoji="1" lang="en-US" altLang="ja-JP" sz="2800" b="1" dirty="0">
                <a:solidFill>
                  <a:schemeClr val="accent2">
                    <a:lumMod val="75000"/>
                  </a:schemeClr>
                </a:solidFill>
              </a:rPr>
              <a:t>"</a:t>
            </a:r>
            <a:r>
              <a:rPr kumimoji="1" lang="ja-JP" altLang="en-US" sz="2800" b="1" dirty="0">
                <a:solidFill>
                  <a:schemeClr val="accent2">
                    <a:lumMod val="75000"/>
                  </a:schemeClr>
                </a:solidFill>
              </a:rPr>
              <a:t>予防</a:t>
            </a:r>
            <a:r>
              <a:rPr kumimoji="1" lang="en-US" altLang="ja-JP" sz="2800" b="1" dirty="0">
                <a:solidFill>
                  <a:schemeClr val="accent2">
                    <a:lumMod val="75000"/>
                  </a:schemeClr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5530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5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費用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60</a:t>
            </a:fld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710397"/>
              </p:ext>
            </p:extLst>
          </p:nvPr>
        </p:nvGraphicFramePr>
        <p:xfrm>
          <a:off x="322984" y="1866245"/>
          <a:ext cx="3677259" cy="3064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22984" y="5230502"/>
            <a:ext cx="8496394" cy="83099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施設を集約することによって</a:t>
            </a:r>
            <a:r>
              <a:rPr kumimoji="1" lang="en-US" altLang="ja-JP" sz="2400" dirty="0" smtClean="0"/>
              <a:t>20%</a:t>
            </a:r>
            <a:r>
              <a:rPr kumimoji="1" lang="ja-JP" altLang="en-US" sz="2400" dirty="0" smtClean="0"/>
              <a:t>以上の経費削減</a:t>
            </a:r>
            <a:endParaRPr kumimoji="1" lang="en-US" altLang="ja-JP" sz="2400" dirty="0" smtClean="0"/>
          </a:p>
          <a:p>
            <a:pPr algn="ctr"/>
            <a:r>
              <a:rPr kumimoji="1" lang="ja-JP" altLang="en-US" sz="2400" dirty="0" smtClean="0"/>
              <a:t>７年後には元がとれる</a:t>
            </a:r>
            <a:endParaRPr kumimoji="1" lang="ja-JP" altLang="en-US" sz="2400" dirty="0"/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613974"/>
              </p:ext>
            </p:extLst>
          </p:nvPr>
        </p:nvGraphicFramePr>
        <p:xfrm>
          <a:off x="4086740" y="1866245"/>
          <a:ext cx="4732638" cy="3064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35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解体費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解体費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   合計約</a:t>
            </a:r>
            <a:r>
              <a:rPr lang="en-US" altLang="ja-JP" dirty="0" smtClean="0"/>
              <a:t>2</a:t>
            </a:r>
            <a:r>
              <a:rPr lang="ja-JP" altLang="en-US" dirty="0" smtClean="0"/>
              <a:t>億円の解体費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61</a:t>
            </a:fld>
            <a:endParaRPr kumimoji="1"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415153"/>
              </p:ext>
            </p:extLst>
          </p:nvPr>
        </p:nvGraphicFramePr>
        <p:xfrm>
          <a:off x="685019" y="1704253"/>
          <a:ext cx="7506081" cy="2368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1351">
                  <a:extLst>
                    <a:ext uri="{9D8B030D-6E8A-4147-A177-3AD203B41FA5}">
                      <a16:colId xmlns:a16="http://schemas.microsoft.com/office/drawing/2014/main" val="3306935644"/>
                    </a:ext>
                  </a:extLst>
                </a:gridCol>
                <a:gridCol w="1286757">
                  <a:extLst>
                    <a:ext uri="{9D8B030D-6E8A-4147-A177-3AD203B41FA5}">
                      <a16:colId xmlns:a16="http://schemas.microsoft.com/office/drawing/2014/main" val="3557672142"/>
                    </a:ext>
                  </a:extLst>
                </a:gridCol>
                <a:gridCol w="1286757">
                  <a:extLst>
                    <a:ext uri="{9D8B030D-6E8A-4147-A177-3AD203B41FA5}">
                      <a16:colId xmlns:a16="http://schemas.microsoft.com/office/drawing/2014/main" val="4023159885"/>
                    </a:ext>
                  </a:extLst>
                </a:gridCol>
                <a:gridCol w="1501216">
                  <a:extLst>
                    <a:ext uri="{9D8B030D-6E8A-4147-A177-3AD203B41FA5}">
                      <a16:colId xmlns:a16="http://schemas.microsoft.com/office/drawing/2014/main" val="440363136"/>
                    </a:ext>
                  </a:extLst>
                </a:gridCol>
              </a:tblGrid>
              <a:tr h="473797">
                <a:tc>
                  <a:txBody>
                    <a:bodyPr/>
                    <a:lstStyle/>
                    <a:p>
                      <a:pPr algn="l" fontAlgn="ctr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effectLst/>
                        </a:rPr>
                        <a:t>面積</a:t>
                      </a:r>
                      <a:r>
                        <a:rPr lang="en-US" altLang="ja-JP" sz="1800" u="none" strike="noStrike" dirty="0" smtClean="0">
                          <a:effectLst/>
                        </a:rPr>
                        <a:t>(m</a:t>
                      </a:r>
                      <a:r>
                        <a:rPr lang="en-US" altLang="ja-JP" sz="1800" u="none" strike="noStrike" baseline="30000" dirty="0" smtClean="0">
                          <a:effectLst/>
                        </a:rPr>
                        <a:t>2</a:t>
                      </a:r>
                      <a:r>
                        <a:rPr lang="en-US" altLang="ja-JP" sz="1800" u="none" strike="noStrike" dirty="0" smtClean="0">
                          <a:effectLst/>
                        </a:rPr>
                        <a:t>)</a:t>
                      </a:r>
                      <a:endParaRPr lang="ja-JP" altLang="en-US" sz="1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effectLst/>
                        </a:rPr>
                        <a:t>単価</a:t>
                      </a:r>
                      <a:r>
                        <a:rPr lang="en-US" altLang="ja-JP" sz="1800" u="none" strike="noStrike" dirty="0" smtClean="0">
                          <a:effectLst/>
                        </a:rPr>
                        <a:t>(</a:t>
                      </a:r>
                      <a:r>
                        <a:rPr lang="ja-JP" altLang="en-US" sz="1800" u="none" strike="noStrike" dirty="0" smtClean="0">
                          <a:effectLst/>
                        </a:rPr>
                        <a:t>円</a:t>
                      </a:r>
                      <a:r>
                        <a:rPr lang="en-US" altLang="ja-JP" sz="1800" u="none" strike="noStrike" dirty="0" smtClean="0">
                          <a:effectLst/>
                        </a:rPr>
                        <a:t>/m</a:t>
                      </a:r>
                      <a:r>
                        <a:rPr lang="en-US" altLang="ja-JP" sz="1800" u="none" strike="noStrike" baseline="30000" dirty="0" smtClean="0">
                          <a:effectLst/>
                        </a:rPr>
                        <a:t>2</a:t>
                      </a:r>
                      <a:r>
                        <a:rPr lang="en-US" altLang="ja-JP" sz="1800" u="none" strike="noStrike" dirty="0" smtClean="0">
                          <a:effectLst/>
                        </a:rPr>
                        <a:t>)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費用</a:t>
                      </a:r>
                      <a:r>
                        <a:rPr lang="en-US" altLang="ja-J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(</a:t>
                      </a:r>
                      <a:r>
                        <a:rPr lang="ja-JP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円</a:t>
                      </a:r>
                      <a:r>
                        <a:rPr lang="en-US" altLang="ja-J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)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7041556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>
                          <a:effectLst/>
                        </a:rPr>
                        <a:t>公民館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6,839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25,000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170,975,000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674133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>
                          <a:effectLst/>
                        </a:rPr>
                        <a:t>福祉施設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1,272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25,000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31,800,000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848105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>
                          <a:effectLst/>
                        </a:rPr>
                        <a:t>児童館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679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25,000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16,975,000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346578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>
                          <a:effectLst/>
                        </a:rPr>
                        <a:t>計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219,750,000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274465"/>
                  </a:ext>
                </a:extLst>
              </a:tr>
            </a:tbl>
          </a:graphicData>
        </a:graphic>
      </p:graphicFrame>
      <p:sp>
        <p:nvSpPr>
          <p:cNvPr id="6" name="二等辺三角形 5"/>
          <p:cNvSpPr/>
          <p:nvPr/>
        </p:nvSpPr>
        <p:spPr>
          <a:xfrm rot="5400000">
            <a:off x="658124" y="4491711"/>
            <a:ext cx="416859" cy="36307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94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9258" y="181904"/>
            <a:ext cx="8158161" cy="636240"/>
          </a:xfrm>
        </p:spPr>
        <p:txBody>
          <a:bodyPr/>
          <a:lstStyle/>
          <a:p>
            <a:r>
              <a:rPr kumimoji="1" lang="ja-JP" altLang="en-US" dirty="0" smtClean="0"/>
              <a:t>なんで</a:t>
            </a:r>
            <a:r>
              <a:rPr lang="ja-JP" altLang="en-US" dirty="0" smtClean="0"/>
              <a:t>土浦</a:t>
            </a:r>
            <a:r>
              <a:rPr kumimoji="1" lang="ja-JP" altLang="en-US" dirty="0" smtClean="0"/>
              <a:t>？？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62</a:t>
            </a:fld>
            <a:endParaRPr kumimoji="1" lang="ja-JP" altLang="en-US"/>
          </a:p>
        </p:txBody>
      </p:sp>
      <p:pic>
        <p:nvPicPr>
          <p:cNvPr id="2050" name="Picture 2" descr="路線図：常磐線東京駅へ64分、常磐線水戸駅へ43分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16"/>
          <a:stretch/>
        </p:blipFill>
        <p:spPr bwMode="auto">
          <a:xfrm>
            <a:off x="225828" y="1913712"/>
            <a:ext cx="3796375" cy="17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 3"/>
          <p:cNvSpPr/>
          <p:nvPr/>
        </p:nvSpPr>
        <p:spPr>
          <a:xfrm>
            <a:off x="1034932" y="1180408"/>
            <a:ext cx="2610197" cy="53201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都心部からのアクセス</a:t>
            </a:r>
            <a:endParaRPr kumimoji="1" lang="ja-JP" altLang="en-US" b="1" dirty="0"/>
          </a:p>
        </p:txBody>
      </p:sp>
      <p:sp>
        <p:nvSpPr>
          <p:cNvPr id="6" name="角丸四角形 5"/>
          <p:cNvSpPr/>
          <p:nvPr/>
        </p:nvSpPr>
        <p:spPr>
          <a:xfrm>
            <a:off x="5660908" y="1180408"/>
            <a:ext cx="2610197" cy="53201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都心部より安い賃料</a:t>
            </a:r>
            <a:endParaRPr kumimoji="1" lang="ja-JP" altLang="en-US" b="1" dirty="0"/>
          </a:p>
        </p:txBody>
      </p:sp>
      <p:sp>
        <p:nvSpPr>
          <p:cNvPr id="9" name="円形吹き出し 8"/>
          <p:cNvSpPr/>
          <p:nvPr/>
        </p:nvSpPr>
        <p:spPr>
          <a:xfrm>
            <a:off x="2843787" y="3087886"/>
            <a:ext cx="1568842" cy="624027"/>
          </a:xfrm>
          <a:prstGeom prst="wedgeEllipseCallout">
            <a:avLst>
              <a:gd name="adj1" fmla="val -13454"/>
              <a:gd name="adj2" fmla="val -80471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solidFill>
                  <a:sysClr val="windowText" lastClr="000000"/>
                </a:solidFill>
              </a:rPr>
              <a:t>土浦駅から</a:t>
            </a:r>
            <a:endParaRPr kumimoji="1" lang="en-US" altLang="ja-JP" sz="1400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sz="1400" b="1" dirty="0">
                <a:solidFill>
                  <a:sysClr val="windowText" lastClr="000000"/>
                </a:solidFill>
              </a:rPr>
              <a:t>徒歩</a:t>
            </a:r>
            <a:r>
              <a:rPr kumimoji="1" lang="en-US" altLang="ja-JP" sz="1400" b="1" dirty="0">
                <a:solidFill>
                  <a:sysClr val="windowText" lastClr="000000"/>
                </a:solidFill>
              </a:rPr>
              <a:t>5</a:t>
            </a:r>
            <a:r>
              <a:rPr kumimoji="1" lang="ja-JP" altLang="en-US" sz="1400" b="1" dirty="0" smtClean="0">
                <a:solidFill>
                  <a:sysClr val="windowText" lastClr="000000"/>
                </a:solidFill>
              </a:rPr>
              <a:t>分！</a:t>
            </a:r>
            <a:endParaRPr kumimoji="1" lang="ja-JP" altLang="en-US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5660908" y="4143875"/>
            <a:ext cx="2610197" cy="53201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優秀な人材</a:t>
            </a:r>
            <a:endParaRPr kumimoji="1" lang="ja-JP" altLang="en-US" b="1" dirty="0"/>
          </a:p>
        </p:txBody>
      </p:sp>
      <p:pic>
        <p:nvPicPr>
          <p:cNvPr id="5" name="Picture 2" descr="「筑波大　留学生」の画像検索結果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90" y="4852107"/>
            <a:ext cx="2217431" cy="147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角丸四角形 12"/>
          <p:cNvSpPr/>
          <p:nvPr/>
        </p:nvSpPr>
        <p:spPr>
          <a:xfrm>
            <a:off x="939453" y="4159581"/>
            <a:ext cx="2789206" cy="53201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土浦市の中心部にある</a:t>
            </a:r>
            <a:endParaRPr kumimoji="1" lang="ja-JP" altLang="en-US" b="1" dirty="0"/>
          </a:p>
        </p:txBody>
      </p:sp>
      <p:pic>
        <p:nvPicPr>
          <p:cNvPr id="7" name="Picture 2" descr="「土浦駅」の画像検索結果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2" y="4691595"/>
            <a:ext cx="2633303" cy="14806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「土浦市役所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850" y="5273627"/>
            <a:ext cx="2726179" cy="1533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楕円 15"/>
          <p:cNvSpPr/>
          <p:nvPr/>
        </p:nvSpPr>
        <p:spPr>
          <a:xfrm>
            <a:off x="5655255" y="2599033"/>
            <a:ext cx="731520" cy="30777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2</a:t>
            </a:r>
            <a:r>
              <a:rPr kumimoji="1" lang="ja-JP" altLang="en-US" sz="1400" dirty="0" smtClean="0">
                <a:solidFill>
                  <a:schemeClr val="tx1"/>
                </a:solidFill>
              </a:rPr>
              <a:t>階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楕円 16"/>
          <p:cNvSpPr/>
          <p:nvPr/>
        </p:nvSpPr>
        <p:spPr>
          <a:xfrm>
            <a:off x="5630662" y="2099599"/>
            <a:ext cx="731520" cy="3077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</a:rPr>
              <a:t>3</a:t>
            </a:r>
            <a:r>
              <a:rPr kumimoji="1" lang="ja-JP" altLang="en-US" sz="1400" dirty="0" smtClean="0">
                <a:solidFill>
                  <a:schemeClr val="tx1"/>
                </a:solidFill>
              </a:rPr>
              <a:t>階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9" name="楕円 18"/>
          <p:cNvSpPr/>
          <p:nvPr/>
        </p:nvSpPr>
        <p:spPr>
          <a:xfrm>
            <a:off x="5657499" y="3110367"/>
            <a:ext cx="731520" cy="307777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東京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87004" y="1771497"/>
            <a:ext cx="748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5</a:t>
            </a:r>
            <a:r>
              <a:rPr kumimoji="1" lang="ja-JP" altLang="en-US" sz="1400" dirty="0" smtClean="0"/>
              <a:t>人</a:t>
            </a:r>
            <a:r>
              <a:rPr kumimoji="1" lang="ja-JP" altLang="en-US" sz="1100" dirty="0" smtClean="0"/>
              <a:t>規模</a:t>
            </a:r>
            <a:endParaRPr kumimoji="1" lang="ja-JP" altLang="en-US" sz="11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317062" y="1784435"/>
            <a:ext cx="856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10</a:t>
            </a:r>
            <a:r>
              <a:rPr kumimoji="1" lang="ja-JP" altLang="en-US" sz="1400" dirty="0" smtClean="0"/>
              <a:t>人</a:t>
            </a:r>
            <a:r>
              <a:rPr kumimoji="1" lang="ja-JP" altLang="en-US" sz="1100" dirty="0" smtClean="0"/>
              <a:t>規模</a:t>
            </a:r>
            <a:endParaRPr kumimoji="1" lang="ja-JP" altLang="en-US" sz="1100" dirty="0"/>
          </a:p>
        </p:txBody>
      </p:sp>
      <p:sp>
        <p:nvSpPr>
          <p:cNvPr id="11" name="正方形/長方形 10"/>
          <p:cNvSpPr/>
          <p:nvPr/>
        </p:nvSpPr>
        <p:spPr>
          <a:xfrm>
            <a:off x="6487004" y="2573929"/>
            <a:ext cx="806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 smtClean="0"/>
              <a:t>82,636</a:t>
            </a:r>
            <a:endParaRPr kumimoji="1" lang="ja-JP" altLang="en-US" sz="1600" dirty="0"/>
          </a:p>
        </p:txBody>
      </p:sp>
      <p:sp>
        <p:nvSpPr>
          <p:cNvPr id="14" name="正方形/長方形 13"/>
          <p:cNvSpPr/>
          <p:nvPr/>
        </p:nvSpPr>
        <p:spPr>
          <a:xfrm>
            <a:off x="6487004" y="2108186"/>
            <a:ext cx="806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 smtClean="0"/>
              <a:t>46,632</a:t>
            </a:r>
            <a:endParaRPr kumimoji="1" lang="ja-JP" altLang="en-US" sz="1600" dirty="0"/>
          </a:p>
        </p:txBody>
      </p:sp>
      <p:sp>
        <p:nvSpPr>
          <p:cNvPr id="15" name="正方形/長方形 14"/>
          <p:cNvSpPr/>
          <p:nvPr/>
        </p:nvSpPr>
        <p:spPr>
          <a:xfrm>
            <a:off x="6405157" y="3122094"/>
            <a:ext cx="920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 smtClean="0"/>
              <a:t>295,887</a:t>
            </a:r>
            <a:endParaRPr kumimoji="1" lang="ja-JP" altLang="en-US" sz="1600" dirty="0"/>
          </a:p>
        </p:txBody>
      </p:sp>
      <p:sp>
        <p:nvSpPr>
          <p:cNvPr id="20" name="正方形/長方形 19"/>
          <p:cNvSpPr/>
          <p:nvPr/>
        </p:nvSpPr>
        <p:spPr>
          <a:xfrm>
            <a:off x="7329830" y="2574034"/>
            <a:ext cx="920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 smtClean="0"/>
              <a:t>165,272</a:t>
            </a:r>
            <a:endParaRPr kumimoji="1" lang="ja-JP" altLang="en-US" sz="1600" dirty="0"/>
          </a:p>
        </p:txBody>
      </p:sp>
      <p:sp>
        <p:nvSpPr>
          <p:cNvPr id="22" name="正方形/長方形 21"/>
          <p:cNvSpPr/>
          <p:nvPr/>
        </p:nvSpPr>
        <p:spPr>
          <a:xfrm>
            <a:off x="7416709" y="2099599"/>
            <a:ext cx="806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 smtClean="0"/>
              <a:t>93,265</a:t>
            </a:r>
            <a:endParaRPr kumimoji="1" lang="en-US" altLang="ja-JP" sz="1600" dirty="0"/>
          </a:p>
        </p:txBody>
      </p:sp>
      <p:sp>
        <p:nvSpPr>
          <p:cNvPr id="23" name="正方形/長方形 22"/>
          <p:cNvSpPr/>
          <p:nvPr/>
        </p:nvSpPr>
        <p:spPr>
          <a:xfrm>
            <a:off x="7351456" y="3114469"/>
            <a:ext cx="920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 smtClean="0"/>
              <a:t>591,775</a:t>
            </a:r>
            <a:endParaRPr kumimoji="1" lang="en-US" altLang="ja-JP" sz="1600" dirty="0"/>
          </a:p>
        </p:txBody>
      </p:sp>
      <p:sp>
        <p:nvSpPr>
          <p:cNvPr id="24" name="右カーブ矢印 23"/>
          <p:cNvSpPr/>
          <p:nvPr/>
        </p:nvSpPr>
        <p:spPr>
          <a:xfrm>
            <a:off x="5150648" y="2668385"/>
            <a:ext cx="460098" cy="749759"/>
          </a:xfrm>
          <a:prstGeom prst="curv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右カーブ矢印 32"/>
          <p:cNvSpPr/>
          <p:nvPr/>
        </p:nvSpPr>
        <p:spPr>
          <a:xfrm flipH="1">
            <a:off x="8250274" y="2228578"/>
            <a:ext cx="454975" cy="108741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星 24 25"/>
          <p:cNvSpPr/>
          <p:nvPr/>
        </p:nvSpPr>
        <p:spPr>
          <a:xfrm>
            <a:off x="4725181" y="2743206"/>
            <a:ext cx="804182" cy="482690"/>
          </a:xfrm>
          <a:prstGeom prst="star24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 dirty="0"/>
          </a:p>
        </p:txBody>
      </p:sp>
      <p:sp>
        <p:nvSpPr>
          <p:cNvPr id="36" name="星 24 35"/>
          <p:cNvSpPr/>
          <p:nvPr/>
        </p:nvSpPr>
        <p:spPr>
          <a:xfrm>
            <a:off x="8310744" y="2455132"/>
            <a:ext cx="795343" cy="426505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17845" y="2834982"/>
            <a:ext cx="644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bg1"/>
                </a:solidFill>
              </a:rPr>
              <a:t>3.58</a:t>
            </a:r>
            <a:r>
              <a:rPr kumimoji="1" lang="ja-JP" altLang="en-US" sz="1100" b="1" dirty="0" smtClean="0">
                <a:solidFill>
                  <a:schemeClr val="bg1"/>
                </a:solidFill>
              </a:rPr>
              <a:t>倍</a:t>
            </a:r>
            <a:endParaRPr kumimoji="1" lang="ja-JP" altLang="en-US" sz="11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382833" y="2517208"/>
            <a:ext cx="644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bg1"/>
                </a:solidFill>
              </a:rPr>
              <a:t>6.34</a:t>
            </a:r>
            <a:r>
              <a:rPr kumimoji="1" lang="ja-JP" altLang="en-US" sz="1200" b="1" dirty="0" smtClean="0">
                <a:solidFill>
                  <a:schemeClr val="bg1"/>
                </a:solidFill>
              </a:rPr>
              <a:t>倍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695" y="181904"/>
            <a:ext cx="8199724" cy="636240"/>
          </a:xfrm>
        </p:spPr>
        <p:txBody>
          <a:bodyPr/>
          <a:lstStyle/>
          <a:p>
            <a:r>
              <a:rPr kumimoji="1" lang="ja-JP" altLang="en-US" dirty="0" smtClean="0"/>
              <a:t>賃料計算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63</a:t>
            </a:fld>
            <a:endParaRPr kumimoji="1" lang="ja-JP" altLang="en-US"/>
          </a:p>
        </p:txBody>
      </p:sp>
      <p:pic>
        <p:nvPicPr>
          <p:cNvPr id="3074" name="Picture 2" descr="https://designers-office.jp/column_photo/193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7246" r="3376" b="18092"/>
          <a:stretch/>
        </p:blipFill>
        <p:spPr bwMode="auto">
          <a:xfrm>
            <a:off x="126610" y="1097280"/>
            <a:ext cx="3305813" cy="137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 3"/>
          <p:cNvSpPr/>
          <p:nvPr/>
        </p:nvSpPr>
        <p:spPr>
          <a:xfrm>
            <a:off x="430049" y="2783231"/>
            <a:ext cx="1411244" cy="5663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現在</a:t>
            </a:r>
            <a:r>
              <a:rPr kumimoji="1" lang="ja-JP" altLang="en-US" dirty="0" smtClean="0"/>
              <a:t>の</a:t>
            </a:r>
            <a:endParaRPr kumimoji="1" lang="en-US" altLang="ja-JP" dirty="0" smtClean="0"/>
          </a:p>
          <a:p>
            <a:pPr algn="ctr"/>
            <a:r>
              <a:rPr kumimoji="1" lang="ja-JP" altLang="en-US" b="1" dirty="0" smtClean="0"/>
              <a:t>モール</a:t>
            </a:r>
            <a:r>
              <a:rPr kumimoji="1" lang="en-US" altLang="ja-JP" b="1" dirty="0" smtClean="0"/>
              <a:t>505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87020" y="2811245"/>
            <a:ext cx="2410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※</a:t>
            </a:r>
            <a:r>
              <a:rPr kumimoji="1" lang="ja-JP" altLang="en-US" sz="1400" dirty="0" smtClean="0"/>
              <a:t>空きテナントの賃料より</a:t>
            </a:r>
            <a:endParaRPr kumimoji="1" lang="ja-JP" altLang="en-US" sz="1400" dirty="0"/>
          </a:p>
        </p:txBody>
      </p:sp>
      <p:sp>
        <p:nvSpPr>
          <p:cNvPr id="7" name="正方形/長方形 6"/>
          <p:cNvSpPr/>
          <p:nvPr/>
        </p:nvSpPr>
        <p:spPr>
          <a:xfrm>
            <a:off x="2036916" y="3098713"/>
            <a:ext cx="19944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dirty="0">
                <a:solidFill>
                  <a:schemeClr val="tx2">
                    <a:lumMod val="75000"/>
                  </a:schemeClr>
                </a:solidFill>
                <a:hlinkClick r:id="rId3"/>
              </a:rPr>
              <a:t>https://www.hanjoki.com/rent</a:t>
            </a:r>
            <a:endParaRPr lang="ja-JP" alt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280322" y="2191375"/>
            <a:ext cx="38820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hlinkClick r:id="rId4"/>
              </a:rPr>
              <a:t>https://designers-office.jp/column/page/index.php?id=193</a:t>
            </a:r>
            <a:endParaRPr lang="ja-JP" altLang="en-US" sz="900" dirty="0"/>
          </a:p>
        </p:txBody>
      </p:sp>
      <p:sp>
        <p:nvSpPr>
          <p:cNvPr id="14" name="角丸四角形 13"/>
          <p:cNvSpPr/>
          <p:nvPr/>
        </p:nvSpPr>
        <p:spPr>
          <a:xfrm>
            <a:off x="3540489" y="1169116"/>
            <a:ext cx="5206934" cy="9476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日経ニューオフィス賞の推進</a:t>
            </a:r>
            <a:r>
              <a:rPr lang="ja-JP" altLang="en-US" sz="1600" dirty="0" smtClean="0">
                <a:solidFill>
                  <a:schemeClr val="tx1"/>
                </a:solidFill>
              </a:rPr>
              <a:t>賞</a:t>
            </a:r>
            <a:r>
              <a:rPr lang="ja-JP" altLang="en-US" sz="1400" dirty="0" smtClean="0">
                <a:solidFill>
                  <a:schemeClr val="tx1"/>
                </a:solidFill>
              </a:rPr>
              <a:t>（</a:t>
            </a:r>
            <a:r>
              <a:rPr lang="en-US" altLang="ja-JP" sz="1400" dirty="0" smtClean="0">
                <a:solidFill>
                  <a:schemeClr val="tx1"/>
                </a:solidFill>
              </a:rPr>
              <a:t>2016</a:t>
            </a:r>
            <a:r>
              <a:rPr lang="ja-JP" altLang="en-US" sz="1400" dirty="0" smtClean="0">
                <a:solidFill>
                  <a:schemeClr val="tx1"/>
                </a:solidFill>
              </a:rPr>
              <a:t>年）</a:t>
            </a:r>
            <a:r>
              <a:rPr lang="ja-JP" altLang="en-US" sz="1600" dirty="0" smtClean="0">
                <a:solidFill>
                  <a:schemeClr val="tx1"/>
                </a:solidFill>
              </a:rPr>
              <a:t>を</a:t>
            </a:r>
            <a:r>
              <a:rPr lang="ja-JP" altLang="en-US" sz="1600" dirty="0">
                <a:solidFill>
                  <a:schemeClr val="tx1"/>
                </a:solidFill>
              </a:rPr>
              <a:t>獲得</a:t>
            </a:r>
            <a:r>
              <a:rPr lang="ja-JP" altLang="en-US" sz="1600" dirty="0" smtClean="0">
                <a:solidFill>
                  <a:schemeClr val="tx1"/>
                </a:solidFill>
              </a:rPr>
              <a:t>した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600" dirty="0" smtClean="0">
                <a:solidFill>
                  <a:schemeClr val="tx1"/>
                </a:solidFill>
              </a:rPr>
              <a:t>オフィス</a:t>
            </a:r>
            <a:r>
              <a:rPr lang="en-US" altLang="ja-JP" sz="1600" dirty="0" smtClean="0">
                <a:solidFill>
                  <a:schemeClr val="tx1"/>
                </a:solidFill>
              </a:rPr>
              <a:t>10</a:t>
            </a:r>
            <a:r>
              <a:rPr lang="ja-JP" altLang="en-US" sz="1600" dirty="0" smtClean="0">
                <a:solidFill>
                  <a:schemeClr val="tx1"/>
                </a:solidFill>
              </a:rPr>
              <a:t>社の</a:t>
            </a:r>
            <a:r>
              <a:rPr lang="en-US" altLang="ja-JP" sz="1600" dirty="0" smtClean="0">
                <a:solidFill>
                  <a:schemeClr val="tx1"/>
                </a:solidFill>
              </a:rPr>
              <a:t>1</a:t>
            </a:r>
            <a:r>
              <a:rPr lang="ja-JP" altLang="en-US" sz="1600" dirty="0" smtClean="0">
                <a:solidFill>
                  <a:schemeClr val="tx1"/>
                </a:solidFill>
              </a:rPr>
              <a:t>人当たりの平均オフィス面積は</a:t>
            </a:r>
            <a:r>
              <a:rPr lang="ja-JP" altLang="en-US" sz="2000" b="1" dirty="0" smtClean="0">
                <a:solidFill>
                  <a:schemeClr val="accent6"/>
                </a:solidFill>
              </a:rPr>
              <a:t>「</a:t>
            </a:r>
            <a:r>
              <a:rPr lang="en-US" altLang="ja-JP" sz="2000" b="1" dirty="0" smtClean="0">
                <a:solidFill>
                  <a:schemeClr val="accent6"/>
                </a:solidFill>
              </a:rPr>
              <a:t>3.54</a:t>
            </a:r>
            <a:r>
              <a:rPr lang="ja-JP" altLang="en-US" sz="2000" b="1" dirty="0" smtClean="0">
                <a:solidFill>
                  <a:schemeClr val="accent6"/>
                </a:solidFill>
              </a:rPr>
              <a:t>坪</a:t>
            </a:r>
            <a:r>
              <a:rPr lang="en-US" altLang="ja-JP" sz="2000" b="1" dirty="0" smtClean="0">
                <a:solidFill>
                  <a:schemeClr val="accent6"/>
                </a:solidFill>
              </a:rPr>
              <a:t>/11.8</a:t>
            </a:r>
            <a:r>
              <a:rPr lang="ja-JP" altLang="en-US" sz="2000" b="1" dirty="0" smtClean="0">
                <a:solidFill>
                  <a:schemeClr val="accent6"/>
                </a:solidFill>
              </a:rPr>
              <a:t>㎡」</a:t>
            </a:r>
            <a:endParaRPr kumimoji="1" lang="ja-JP" altLang="en-US" sz="2000" b="1" dirty="0">
              <a:solidFill>
                <a:schemeClr val="accent6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87433" y="4640603"/>
            <a:ext cx="588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</a:t>
            </a:r>
            <a:r>
              <a:rPr kumimoji="1" lang="ja-JP" altLang="en-US" dirty="0" smtClean="0"/>
              <a:t>人規模のオフィス</a:t>
            </a:r>
            <a:endParaRPr kumimoji="1" lang="ja-JP" altLang="en-US" dirty="0"/>
          </a:p>
        </p:txBody>
      </p:sp>
      <p:sp>
        <p:nvSpPr>
          <p:cNvPr id="17" name="楕円 16"/>
          <p:cNvSpPr/>
          <p:nvPr/>
        </p:nvSpPr>
        <p:spPr>
          <a:xfrm>
            <a:off x="2136371" y="2206443"/>
            <a:ext cx="897774" cy="30108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/>
          <p:nvPr/>
        </p:nvSpPr>
        <p:spPr>
          <a:xfrm>
            <a:off x="4892945" y="2707014"/>
            <a:ext cx="731520" cy="307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2</a:t>
            </a:r>
            <a:r>
              <a:rPr kumimoji="1" lang="ja-JP" altLang="en-US" sz="1400" dirty="0" smtClean="0"/>
              <a:t>階</a:t>
            </a:r>
            <a:endParaRPr kumimoji="1" lang="ja-JP" altLang="en-US" sz="1400" dirty="0"/>
          </a:p>
        </p:txBody>
      </p:sp>
      <p:sp>
        <p:nvSpPr>
          <p:cNvPr id="20" name="楕円 19"/>
          <p:cNvSpPr/>
          <p:nvPr/>
        </p:nvSpPr>
        <p:spPr>
          <a:xfrm>
            <a:off x="4894633" y="3066428"/>
            <a:ext cx="731520" cy="307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3</a:t>
            </a:r>
            <a:r>
              <a:rPr kumimoji="1" lang="ja-JP" altLang="en-US" sz="1400" dirty="0" smtClean="0"/>
              <a:t>階</a:t>
            </a:r>
            <a:endParaRPr kumimoji="1" lang="ja-JP" altLang="en-US" sz="1400" dirty="0"/>
          </a:p>
        </p:txBody>
      </p:sp>
      <p:cxnSp>
        <p:nvCxnSpPr>
          <p:cNvPr id="21" name="直線コネクタ 20"/>
          <p:cNvCxnSpPr/>
          <p:nvPr/>
        </p:nvCxnSpPr>
        <p:spPr>
          <a:xfrm flipV="1">
            <a:off x="5258705" y="2994955"/>
            <a:ext cx="3140523" cy="134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5283644" y="3360755"/>
            <a:ext cx="3140523" cy="134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6088894" y="2670648"/>
            <a:ext cx="178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4,668.7</a:t>
            </a:r>
            <a:r>
              <a:rPr kumimoji="1" lang="ja-JP" altLang="en-US" b="1" dirty="0" smtClean="0"/>
              <a:t>円</a:t>
            </a:r>
            <a:r>
              <a:rPr kumimoji="1" lang="en-US" altLang="ja-JP" dirty="0" smtClean="0"/>
              <a:t>/</a:t>
            </a:r>
            <a:r>
              <a:rPr kumimoji="1" lang="ja-JP" altLang="en-US" dirty="0"/>
              <a:t>坪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015164" y="3052980"/>
            <a:ext cx="161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 </a:t>
            </a:r>
            <a:r>
              <a:rPr kumimoji="1" lang="en-US" altLang="ja-JP" b="1" dirty="0" smtClean="0"/>
              <a:t>2,634.6</a:t>
            </a:r>
            <a:r>
              <a:rPr kumimoji="1" lang="ja-JP" altLang="en-US" b="1" dirty="0" smtClean="0"/>
              <a:t>円</a:t>
            </a:r>
            <a:r>
              <a:rPr kumimoji="1" lang="en-US" altLang="ja-JP" dirty="0" smtClean="0"/>
              <a:t>/</a:t>
            </a:r>
            <a:r>
              <a:rPr kumimoji="1" lang="ja-JP" altLang="en-US" dirty="0"/>
              <a:t>坪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430049" y="3515827"/>
            <a:ext cx="1411244" cy="5663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/>
              <a:t>東京主要</a:t>
            </a:r>
            <a:r>
              <a:rPr lang="en-US" altLang="ja-JP" sz="1400" b="1" dirty="0"/>
              <a:t>5</a:t>
            </a:r>
            <a:r>
              <a:rPr lang="ja-JP" altLang="en-US" sz="1400" b="1" dirty="0"/>
              <a:t>区のオフィス</a:t>
            </a:r>
            <a:r>
              <a:rPr lang="ja-JP" altLang="en-US" sz="1400" b="1" dirty="0" smtClean="0"/>
              <a:t>相場</a:t>
            </a:r>
            <a:endParaRPr lang="ja-JP" altLang="en-US" sz="1400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890604" y="3508061"/>
            <a:ext cx="241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/>
              <a:t>※</a:t>
            </a:r>
            <a:r>
              <a:rPr lang="zh-CN" altLang="en-US" sz="1050" dirty="0"/>
              <a:t>千代田区、中央区、港区、新宿区、</a:t>
            </a:r>
            <a:r>
              <a:rPr lang="zh-CN" altLang="en-US" sz="1050" dirty="0" smtClean="0"/>
              <a:t>渋谷区</a:t>
            </a:r>
            <a:r>
              <a:rPr lang="ja-JP" altLang="en-US" sz="1000" dirty="0" smtClean="0"/>
              <a:t>の小型</a:t>
            </a:r>
            <a:r>
              <a:rPr lang="ja-JP" altLang="en-US" sz="1000" dirty="0"/>
              <a:t>ビル</a:t>
            </a:r>
            <a:r>
              <a:rPr lang="ja-JP" altLang="en-US" sz="800" dirty="0"/>
              <a:t>（</a:t>
            </a:r>
            <a:r>
              <a:rPr lang="en-US" altLang="ja-JP" sz="800" dirty="0"/>
              <a:t>20</a:t>
            </a:r>
            <a:r>
              <a:rPr lang="ja-JP" altLang="en-US" sz="800" dirty="0"/>
              <a:t>坪以上</a:t>
            </a:r>
            <a:r>
              <a:rPr lang="en-US" altLang="ja-JP" sz="800" dirty="0"/>
              <a:t>50</a:t>
            </a:r>
            <a:r>
              <a:rPr lang="ja-JP" altLang="en-US" sz="800" dirty="0"/>
              <a:t>坪未満</a:t>
            </a:r>
            <a:r>
              <a:rPr lang="ja-JP" altLang="en-US" sz="800" dirty="0" smtClean="0"/>
              <a:t>）</a:t>
            </a:r>
            <a:r>
              <a:rPr lang="ja-JP" altLang="en-US" sz="1000" dirty="0" smtClean="0"/>
              <a:t>の賃料より</a:t>
            </a:r>
            <a:endParaRPr kumimoji="1" lang="ja-JP" altLang="en-US" sz="800" dirty="0"/>
          </a:p>
        </p:txBody>
      </p:sp>
      <p:sp>
        <p:nvSpPr>
          <p:cNvPr id="30" name="正方形/長方形 29"/>
          <p:cNvSpPr/>
          <p:nvPr/>
        </p:nvSpPr>
        <p:spPr>
          <a:xfrm>
            <a:off x="1987433" y="4060832"/>
            <a:ext cx="23551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dirty="0">
                <a:hlinkClick r:id="rId5"/>
              </a:rPr>
              <a:t>https://www.sanko-e.co.jp/data/city/tokyo-5</a:t>
            </a:r>
            <a:endParaRPr lang="ja-JP" altLang="en-US" sz="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964442" y="3597114"/>
            <a:ext cx="181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16,716.8</a:t>
            </a:r>
            <a:r>
              <a:rPr kumimoji="1" lang="ja-JP" altLang="en-US" b="1" dirty="0" smtClean="0"/>
              <a:t>円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坪　</a:t>
            </a:r>
            <a:endParaRPr kumimoji="1" lang="ja-JP" altLang="en-US" dirty="0"/>
          </a:p>
        </p:txBody>
      </p:sp>
      <p:cxnSp>
        <p:nvCxnSpPr>
          <p:cNvPr id="37" name="直線コネクタ 36"/>
          <p:cNvCxnSpPr/>
          <p:nvPr/>
        </p:nvCxnSpPr>
        <p:spPr>
          <a:xfrm flipV="1">
            <a:off x="5258705" y="3894728"/>
            <a:ext cx="3198714" cy="315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表 37"/>
          <p:cNvGraphicFramePr>
            <a:graphicFrameLocks noGrp="1"/>
          </p:cNvGraphicFramePr>
          <p:nvPr/>
        </p:nvGraphicFramePr>
        <p:xfrm>
          <a:off x="1532072" y="4586106"/>
          <a:ext cx="60960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13642592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64064794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0014188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65230059"/>
                    </a:ext>
                  </a:extLst>
                </a:gridCol>
              </a:tblGrid>
              <a:tr h="3558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規模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ja-JP" altLang="en-US" dirty="0" smtClean="0"/>
                        <a:t>階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r>
                        <a:rPr kumimoji="1" lang="ja-JP" altLang="en-US" dirty="0" smtClean="0"/>
                        <a:t>階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r>
                        <a:rPr kumimoji="1" lang="ja-JP" altLang="en-US" dirty="0" smtClean="0"/>
                        <a:t>階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東京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7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</a:t>
                      </a:r>
                      <a:r>
                        <a:rPr kumimoji="1" lang="ja-JP" altLang="en-US" dirty="0" smtClean="0"/>
                        <a:t>人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82,636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46,632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295,887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482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</a:t>
                      </a:r>
                      <a:r>
                        <a:rPr kumimoji="1" lang="ja-JP" altLang="en-US" dirty="0" smtClean="0"/>
                        <a:t>人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165,272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93,265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591,775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173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15</a:t>
                      </a:r>
                      <a:r>
                        <a:rPr kumimoji="1" lang="ja-JP" altLang="en-US" dirty="0" smtClean="0"/>
                        <a:t>人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247,908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139,897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887,662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284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30</a:t>
                      </a:r>
                      <a:r>
                        <a:rPr kumimoji="1" lang="ja-JP" altLang="en-US" dirty="0" smtClean="0"/>
                        <a:t>人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495,816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279,795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1775,324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125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10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星 32 16"/>
          <p:cNvSpPr/>
          <p:nvPr/>
        </p:nvSpPr>
        <p:spPr>
          <a:xfrm rot="1288385">
            <a:off x="7050436" y="1449206"/>
            <a:ext cx="2278222" cy="1109478"/>
          </a:xfrm>
          <a:prstGeom prst="star32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/>
              <a:t>雇用の</a:t>
            </a:r>
            <a:endParaRPr kumimoji="1" lang="en-US" altLang="ja-JP" sz="1600" b="1" dirty="0" smtClean="0"/>
          </a:p>
          <a:p>
            <a:pPr algn="ctr"/>
            <a:r>
              <a:rPr kumimoji="1" lang="ja-JP" altLang="en-US" sz="1600" b="1" dirty="0" smtClean="0"/>
              <a:t>ミスマッチ</a:t>
            </a:r>
            <a:endParaRPr kumimoji="1" lang="ja-JP" altLang="en-US" sz="1600" b="1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1069" y="181904"/>
            <a:ext cx="8216350" cy="636240"/>
          </a:xfrm>
        </p:spPr>
        <p:txBody>
          <a:bodyPr/>
          <a:lstStyle/>
          <a:p>
            <a:r>
              <a:rPr kumimoji="1" lang="ja-JP" altLang="en-US" dirty="0" smtClean="0"/>
              <a:t>（事例）福井県鯖江市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64</a:t>
            </a:fld>
            <a:endParaRPr kumimoji="1" lang="ja-JP" altLang="en-US"/>
          </a:p>
        </p:txBody>
      </p:sp>
      <p:pic>
        <p:nvPicPr>
          <p:cNvPr id="1026" name="Picture 2" descr="おためしサテライトオフィ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62" y="-34980"/>
            <a:ext cx="1813893" cy="100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850766" y="1166715"/>
            <a:ext cx="6916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606569"/>
                </a:solidFill>
                <a:latin typeface="游ゴシック" panose="020B0400000000000000" pitchFamily="50" charset="-128"/>
              </a:rPr>
              <a:t>メガネ、漆器、繊維を三大地場産業とする「ものづくりのまち」</a:t>
            </a:r>
            <a:endParaRPr lang="ja-JP" altLang="en-US" b="1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981926" y="1497791"/>
            <a:ext cx="6653867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二等辺三角形 7"/>
          <p:cNvSpPr/>
          <p:nvPr/>
        </p:nvSpPr>
        <p:spPr>
          <a:xfrm rot="10800000">
            <a:off x="3766700" y="1988608"/>
            <a:ext cx="1187032" cy="314625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485548" y="2266216"/>
            <a:ext cx="5785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606569"/>
                </a:solidFill>
                <a:latin typeface="游ゴシック" panose="020B0400000000000000" pitchFamily="50" charset="-128"/>
              </a:rPr>
              <a:t>”第</a:t>
            </a:r>
            <a:r>
              <a:rPr lang="en-US" altLang="ja-JP" b="1" dirty="0">
                <a:solidFill>
                  <a:srgbClr val="606569"/>
                </a:solidFill>
                <a:latin typeface="游ゴシック" panose="020B0400000000000000" pitchFamily="50" charset="-128"/>
              </a:rPr>
              <a:t>4</a:t>
            </a:r>
            <a:r>
              <a:rPr lang="ja-JP" altLang="en-US" b="1" dirty="0">
                <a:solidFill>
                  <a:srgbClr val="606569"/>
                </a:solidFill>
                <a:latin typeface="游ゴシック" panose="020B0400000000000000" pitchFamily="50" charset="-128"/>
              </a:rPr>
              <a:t>の産業”と</a:t>
            </a:r>
            <a:r>
              <a:rPr lang="ja-JP" altLang="en-US" b="1" dirty="0" smtClean="0">
                <a:solidFill>
                  <a:srgbClr val="606569"/>
                </a:solidFill>
                <a:latin typeface="游ゴシック" panose="020B0400000000000000" pitchFamily="50" charset="-128"/>
              </a:rPr>
              <a:t>して「</a:t>
            </a:r>
            <a:r>
              <a:rPr lang="en-US" altLang="ja-JP" b="1" dirty="0">
                <a:solidFill>
                  <a:srgbClr val="606569"/>
                </a:solidFill>
                <a:latin typeface="游ゴシック" panose="020B0400000000000000" pitchFamily="50" charset="-128"/>
              </a:rPr>
              <a:t>IT</a:t>
            </a:r>
            <a:r>
              <a:rPr lang="ja-JP" altLang="en-US" b="1" dirty="0">
                <a:solidFill>
                  <a:srgbClr val="606569"/>
                </a:solidFill>
                <a:latin typeface="游ゴシック" panose="020B0400000000000000" pitchFamily="50" charset="-128"/>
              </a:rPr>
              <a:t>によるまちづくり</a:t>
            </a:r>
            <a:r>
              <a:rPr lang="ja-JP" altLang="en-US" b="1" dirty="0" smtClean="0">
                <a:solidFill>
                  <a:srgbClr val="606569"/>
                </a:solidFill>
                <a:latin typeface="游ゴシック" panose="020B0400000000000000" pitchFamily="50" charset="-128"/>
              </a:rPr>
              <a:t>」を目指す！</a:t>
            </a:r>
            <a:endParaRPr lang="ja-JP" altLang="en-US" b="1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1485548" y="2635548"/>
            <a:ext cx="56859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右矢印 14"/>
          <p:cNvSpPr/>
          <p:nvPr/>
        </p:nvSpPr>
        <p:spPr>
          <a:xfrm>
            <a:off x="1086612" y="1664556"/>
            <a:ext cx="376142" cy="205953"/>
          </a:xfrm>
          <a:prstGeom prst="rightArrow">
            <a:avLst/>
          </a:prstGeom>
          <a:solidFill>
            <a:srgbClr val="60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85548" y="1592088"/>
            <a:ext cx="609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製造業に比べ、若者に人気の</a:t>
            </a:r>
            <a:r>
              <a:rPr kumimoji="1" lang="ja-JP" altLang="en-US" b="1" u="sng" dirty="0" smtClean="0"/>
              <a:t>事務職</a:t>
            </a:r>
            <a:r>
              <a:rPr kumimoji="1" lang="ja-JP" altLang="en-US" u="sng" dirty="0" smtClean="0"/>
              <a:t>の求人が少なかった</a:t>
            </a:r>
            <a:endParaRPr lang="ja-JP" altLang="en-US" u="sng" dirty="0"/>
          </a:p>
        </p:txBody>
      </p:sp>
      <p:sp>
        <p:nvSpPr>
          <p:cNvPr id="21" name="角丸四角形 20"/>
          <p:cNvSpPr/>
          <p:nvPr/>
        </p:nvSpPr>
        <p:spPr>
          <a:xfrm>
            <a:off x="1568719" y="2862255"/>
            <a:ext cx="5697766" cy="473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/>
              <a:t>お試しサテライトオフィスモデル事業</a:t>
            </a:r>
            <a:endParaRPr kumimoji="1" lang="ja-JP" altLang="en-US" sz="24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6321" y="3474190"/>
            <a:ext cx="5724525" cy="240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ja-JP" altLang="en-US" dirty="0" smtClean="0"/>
              <a:t>鯖江市内の空き家や空きテナントに</a:t>
            </a:r>
            <a:endParaRPr kumimoji="1" lang="en-US" altLang="ja-JP" dirty="0" smtClean="0"/>
          </a:p>
          <a:p>
            <a:pPr algn="ctr">
              <a:lnSpc>
                <a:spcPct val="120000"/>
              </a:lnSpc>
            </a:pPr>
            <a:r>
              <a:rPr kumimoji="1" lang="ja-JP" altLang="en-US" dirty="0" smtClean="0"/>
              <a:t>ネット環境等の整備を施し、</a:t>
            </a:r>
            <a:endParaRPr kumimoji="1" lang="en-US" altLang="ja-JP" dirty="0" smtClean="0"/>
          </a:p>
          <a:p>
            <a:pPr algn="ctr">
              <a:lnSpc>
                <a:spcPct val="120000"/>
              </a:lnSpc>
            </a:pPr>
            <a:r>
              <a:rPr kumimoji="1" lang="en-US" altLang="ja-JP" dirty="0" smtClean="0"/>
              <a:t>2016</a:t>
            </a:r>
            <a:r>
              <a:rPr kumimoji="1" lang="ja-JP" altLang="en-US" dirty="0" smtClean="0"/>
              <a:t>年度より</a:t>
            </a:r>
            <a:endParaRPr kumimoji="1" lang="en-US" altLang="ja-JP" dirty="0" smtClean="0"/>
          </a:p>
          <a:p>
            <a:pPr algn="ctr">
              <a:lnSpc>
                <a:spcPct val="120000"/>
              </a:lnSpc>
            </a:pPr>
            <a:r>
              <a:rPr kumimoji="1" lang="ja-JP" altLang="en-US" dirty="0" smtClean="0"/>
              <a:t>“お試しサテライトオフィス”として短期間提供。</a:t>
            </a:r>
            <a:endParaRPr kumimoji="1" lang="en-US" altLang="ja-JP" dirty="0" smtClean="0"/>
          </a:p>
          <a:p>
            <a:pPr algn="ctr">
              <a:lnSpc>
                <a:spcPct val="120000"/>
              </a:lnSpc>
            </a:pPr>
            <a:r>
              <a:rPr kumimoji="1" lang="ja-JP" altLang="en-US" dirty="0" smtClean="0"/>
              <a:t>その後、東京に本社を持つ</a:t>
            </a:r>
            <a:r>
              <a:rPr lang="en-US" altLang="ja-JP" dirty="0" smtClean="0"/>
              <a:t>IT</a:t>
            </a:r>
            <a:r>
              <a:rPr lang="ja-JP" altLang="en-US" dirty="0"/>
              <a:t>関連</a:t>
            </a:r>
            <a:r>
              <a:rPr lang="ja-JP" altLang="en-US" dirty="0" smtClean="0"/>
              <a:t>企業</a:t>
            </a:r>
            <a:r>
              <a:rPr lang="en-US" altLang="ja-JP" b="1" dirty="0"/>
              <a:t>5</a:t>
            </a:r>
            <a:r>
              <a:rPr lang="ja-JP" altLang="en-US" b="1" dirty="0" smtClean="0"/>
              <a:t>社</a:t>
            </a:r>
            <a:r>
              <a:rPr lang="ja-JP" altLang="en-US" dirty="0" smtClean="0"/>
              <a:t>が</a:t>
            </a:r>
            <a:endParaRPr lang="en-US" altLang="ja-JP" dirty="0" smtClean="0"/>
          </a:p>
          <a:p>
            <a:pPr algn="ctr">
              <a:lnSpc>
                <a:spcPct val="120000"/>
              </a:lnSpc>
            </a:pPr>
            <a:r>
              <a:rPr lang="ja-JP" altLang="en-US" dirty="0" smtClean="0"/>
              <a:t>鯖江市にサテライトオフィスを開設した。</a:t>
            </a:r>
            <a:endParaRPr kumimoji="1" lang="en-US" altLang="ja-JP" dirty="0" smtClean="0"/>
          </a:p>
          <a:p>
            <a:pPr algn="ctr">
              <a:lnSpc>
                <a:spcPct val="120000"/>
              </a:lnSpc>
            </a:pPr>
            <a:endParaRPr kumimoji="1" lang="ja-JP" altLang="en-US" dirty="0"/>
          </a:p>
        </p:txBody>
      </p:sp>
      <p:sp>
        <p:nvSpPr>
          <p:cNvPr id="24" name="山形 23"/>
          <p:cNvSpPr/>
          <p:nvPr/>
        </p:nvSpPr>
        <p:spPr>
          <a:xfrm>
            <a:off x="1342226" y="5674455"/>
            <a:ext cx="1918172" cy="928048"/>
          </a:xfrm>
          <a:prstGeom prst="chevron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事務職の</a:t>
            </a:r>
            <a:endParaRPr kumimoji="1" lang="en-US" altLang="ja-JP" b="1" dirty="0" smtClean="0"/>
          </a:p>
          <a:p>
            <a:pPr algn="ctr"/>
            <a:r>
              <a:rPr kumimoji="1" lang="ja-JP" altLang="en-US" b="1" dirty="0" smtClean="0"/>
              <a:t>求人↑</a:t>
            </a:r>
            <a:endParaRPr kumimoji="1" lang="ja-JP" altLang="en-US" b="1" dirty="0"/>
          </a:p>
        </p:txBody>
      </p:sp>
      <p:sp>
        <p:nvSpPr>
          <p:cNvPr id="26" name="山形 25"/>
          <p:cNvSpPr/>
          <p:nvPr/>
        </p:nvSpPr>
        <p:spPr>
          <a:xfrm>
            <a:off x="4816837" y="5674453"/>
            <a:ext cx="2354673" cy="918524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2</a:t>
            </a:r>
            <a:r>
              <a:rPr kumimoji="1" lang="ja-JP" altLang="en-US" b="1" dirty="0" smtClean="0"/>
              <a:t>年連続で</a:t>
            </a:r>
            <a:endParaRPr kumimoji="1" lang="en-US" altLang="ja-JP" b="1" dirty="0" smtClean="0"/>
          </a:p>
          <a:p>
            <a:pPr algn="ctr"/>
            <a:r>
              <a:rPr kumimoji="1" lang="ja-JP" altLang="en-US" b="1" dirty="0" smtClean="0"/>
              <a:t>人口増加</a:t>
            </a:r>
            <a:endParaRPr kumimoji="1" lang="en-US" altLang="ja-JP" b="1" dirty="0" smtClean="0"/>
          </a:p>
          <a:p>
            <a:pPr algn="ctr"/>
            <a:r>
              <a:rPr kumimoji="1" lang="ja-JP" altLang="en-US" sz="1100" b="1" dirty="0" smtClean="0"/>
              <a:t>（</a:t>
            </a:r>
            <a:r>
              <a:rPr kumimoji="1" lang="en-US" altLang="ja-JP" sz="1100" b="1" dirty="0" smtClean="0"/>
              <a:t>2018</a:t>
            </a:r>
            <a:r>
              <a:rPr kumimoji="1" lang="ja-JP" altLang="en-US" sz="1100" b="1" dirty="0" smtClean="0"/>
              <a:t>～</a:t>
            </a:r>
            <a:r>
              <a:rPr kumimoji="1" lang="en-US" altLang="ja-JP" sz="1100" b="1" dirty="0" smtClean="0"/>
              <a:t>2019</a:t>
            </a:r>
            <a:r>
              <a:rPr kumimoji="1" lang="ja-JP" altLang="en-US" sz="1100" b="1" dirty="0" smtClean="0"/>
              <a:t>）</a:t>
            </a:r>
            <a:endParaRPr kumimoji="1" lang="ja-JP" altLang="en-US" sz="1100" b="1" dirty="0"/>
          </a:p>
        </p:txBody>
      </p:sp>
      <p:sp>
        <p:nvSpPr>
          <p:cNvPr id="29" name="山形 28"/>
          <p:cNvSpPr/>
          <p:nvPr/>
        </p:nvSpPr>
        <p:spPr>
          <a:xfrm>
            <a:off x="2812641" y="5674454"/>
            <a:ext cx="2588033" cy="918523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/>
              <a:t>女性</a:t>
            </a:r>
            <a:r>
              <a:rPr kumimoji="1" lang="ja-JP" altLang="en-US" sz="1600" b="1" dirty="0" smtClean="0"/>
              <a:t>や若者が</a:t>
            </a:r>
            <a:endParaRPr kumimoji="1" lang="en-US" altLang="ja-JP" sz="1600" b="1" dirty="0" smtClean="0"/>
          </a:p>
          <a:p>
            <a:pPr algn="ctr"/>
            <a:r>
              <a:rPr kumimoji="1" lang="ja-JP" altLang="en-US" sz="1600" b="1" dirty="0" smtClean="0"/>
              <a:t>働きやすい街へ</a:t>
            </a:r>
            <a:endParaRPr kumimoji="1" lang="ja-JP" altLang="en-US" sz="1050" b="1" dirty="0"/>
          </a:p>
        </p:txBody>
      </p:sp>
      <p:pic>
        <p:nvPicPr>
          <p:cNvPr id="1036" name="Picture 12" descr="サテライトオフィスの外観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/>
          <a:stretch/>
        </p:blipFill>
        <p:spPr bwMode="auto">
          <a:xfrm>
            <a:off x="5652662" y="3516572"/>
            <a:ext cx="2109942" cy="16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キッズスペースのあるサテライトオフィス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62" y="4580531"/>
            <a:ext cx="1813635" cy="120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ホームベース 26"/>
          <p:cNvSpPr/>
          <p:nvPr/>
        </p:nvSpPr>
        <p:spPr>
          <a:xfrm>
            <a:off x="313113" y="5674454"/>
            <a:ext cx="1548969" cy="92805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オフィス</a:t>
            </a:r>
            <a:endParaRPr kumimoji="1" lang="en-US" altLang="ja-JP" b="1" dirty="0" smtClean="0"/>
          </a:p>
          <a:p>
            <a:pPr algn="ctr"/>
            <a:r>
              <a:rPr kumimoji="1" lang="ja-JP" altLang="en-US" b="1" dirty="0"/>
              <a:t>開設</a:t>
            </a:r>
          </a:p>
        </p:txBody>
      </p:sp>
    </p:spTree>
    <p:extLst>
      <p:ext uri="{BB962C8B-B14F-4D97-AF65-F5344CB8AC3E}">
        <p14:creationId xmlns:p14="http://schemas.microsoft.com/office/powerpoint/2010/main" val="41027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内容</a:t>
            </a:r>
            <a:r>
              <a:rPr lang="en-US" altLang="ja-JP" dirty="0"/>
              <a:t>)</a:t>
            </a:r>
            <a:r>
              <a:rPr lang="ja-JP" altLang="en-US" dirty="0"/>
              <a:t>プログラム例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65</a:t>
            </a:fld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257695" y="1280160"/>
            <a:ext cx="2557424" cy="5042843"/>
            <a:chOff x="257695" y="1280160"/>
            <a:chExt cx="2557424" cy="5042843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84C3AF4F-CA1D-4312-8133-8005428211A5}"/>
                </a:ext>
              </a:extLst>
            </p:cNvPr>
            <p:cNvSpPr/>
            <p:nvPr/>
          </p:nvSpPr>
          <p:spPr>
            <a:xfrm>
              <a:off x="257695" y="1280160"/>
              <a:ext cx="2557423" cy="40740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/>
                <a:t>プラン</a:t>
              </a:r>
              <a:r>
                <a:rPr kumimoji="1" lang="en-US" altLang="ja-JP" sz="2400" b="1" dirty="0"/>
                <a:t>A</a:t>
              </a:r>
              <a:endParaRPr kumimoji="1" lang="ja-JP" altLang="en-US" sz="1600" b="1" dirty="0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30BEDE1-9965-4ECD-A7AF-B47412D03DC6}"/>
                </a:ext>
              </a:extLst>
            </p:cNvPr>
            <p:cNvSpPr/>
            <p:nvPr/>
          </p:nvSpPr>
          <p:spPr>
            <a:xfrm>
              <a:off x="257696" y="1687566"/>
              <a:ext cx="2557423" cy="463543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en-US" altLang="ja-JP" sz="28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38283" y="1280160"/>
            <a:ext cx="2557424" cy="5042843"/>
            <a:chOff x="5218401" y="1280160"/>
            <a:chExt cx="2557424" cy="5042843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84C3AF4F-CA1D-4312-8133-8005428211A5}"/>
                </a:ext>
              </a:extLst>
            </p:cNvPr>
            <p:cNvSpPr/>
            <p:nvPr/>
          </p:nvSpPr>
          <p:spPr>
            <a:xfrm>
              <a:off x="5218401" y="1280160"/>
              <a:ext cx="2557423" cy="40740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/>
                <a:t>プラン</a:t>
              </a:r>
              <a:r>
                <a:rPr kumimoji="1" lang="en-US" altLang="ja-JP" sz="2400" b="1" dirty="0"/>
                <a:t>C</a:t>
              </a:r>
              <a:endParaRPr kumimoji="1" lang="ja-JP" altLang="en-US" sz="1600" b="1" dirty="0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630BEDE1-9965-4ECD-A7AF-B47412D03DC6}"/>
                </a:ext>
              </a:extLst>
            </p:cNvPr>
            <p:cNvSpPr/>
            <p:nvPr/>
          </p:nvSpPr>
          <p:spPr>
            <a:xfrm>
              <a:off x="5218402" y="1687566"/>
              <a:ext cx="2557423" cy="463543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en-US" altLang="ja-JP" sz="28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3297988" y="1280160"/>
            <a:ext cx="2557424" cy="5042843"/>
            <a:chOff x="2815118" y="1280160"/>
            <a:chExt cx="2557424" cy="5042843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84C3AF4F-CA1D-4312-8133-8005428211A5}"/>
                </a:ext>
              </a:extLst>
            </p:cNvPr>
            <p:cNvSpPr/>
            <p:nvPr/>
          </p:nvSpPr>
          <p:spPr>
            <a:xfrm>
              <a:off x="2815118" y="1280160"/>
              <a:ext cx="2557423" cy="40740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/>
                <a:t>プラン</a:t>
              </a:r>
              <a:r>
                <a:rPr kumimoji="1" lang="en-US" altLang="ja-JP" sz="2400" b="1" dirty="0"/>
                <a:t>B</a:t>
              </a:r>
              <a:endParaRPr kumimoji="1" lang="ja-JP" altLang="en-US" sz="1600" b="1" dirty="0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630BEDE1-9965-4ECD-A7AF-B47412D03DC6}"/>
                </a:ext>
              </a:extLst>
            </p:cNvPr>
            <p:cNvSpPr/>
            <p:nvPr/>
          </p:nvSpPr>
          <p:spPr>
            <a:xfrm>
              <a:off x="2815119" y="1687566"/>
              <a:ext cx="2557423" cy="463543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en-US" altLang="ja-JP" sz="28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257695" y="1687566"/>
            <a:ext cx="25574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・土浦の今を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　深く知る</a:t>
            </a:r>
            <a:endParaRPr kumimoji="1" lang="en-US" altLang="ja-JP" sz="2400" b="1" dirty="0"/>
          </a:p>
          <a:p>
            <a:endParaRPr kumimoji="1" lang="en-US" altLang="ja-JP" dirty="0"/>
          </a:p>
          <a:p>
            <a:r>
              <a:rPr kumimoji="1" lang="en-US" altLang="ja-JP" sz="2800" dirty="0"/>
              <a:t>(1)</a:t>
            </a:r>
            <a:r>
              <a:rPr kumimoji="1" lang="ja-JP" altLang="en-US" sz="2800" dirty="0"/>
              <a:t>農業</a:t>
            </a:r>
            <a:endParaRPr kumimoji="1" lang="en-US" altLang="ja-JP" sz="2400" dirty="0"/>
          </a:p>
          <a:p>
            <a:endParaRPr kumimoji="1" lang="en-US" altLang="ja-JP" sz="2800" dirty="0"/>
          </a:p>
          <a:p>
            <a:r>
              <a:rPr kumimoji="1" lang="en-US" altLang="ja-JP" sz="2800" dirty="0"/>
              <a:t>(2)</a:t>
            </a:r>
            <a:r>
              <a:rPr kumimoji="1" lang="ja-JP" altLang="en-US" sz="2800" dirty="0"/>
              <a:t>工業</a:t>
            </a:r>
            <a:endParaRPr kumimoji="1" lang="en-US" altLang="ja-JP" sz="2800" dirty="0"/>
          </a:p>
          <a:p>
            <a:r>
              <a:rPr kumimoji="1" lang="en-US" altLang="ja-JP" sz="2800" dirty="0"/>
              <a:t>     </a:t>
            </a:r>
          </a:p>
          <a:p>
            <a:r>
              <a:rPr kumimoji="1" lang="en-US" altLang="ja-JP" sz="2800" dirty="0"/>
              <a:t>(3)</a:t>
            </a:r>
            <a:r>
              <a:rPr kumimoji="1" lang="ja-JP" altLang="en-US" sz="2800" dirty="0"/>
              <a:t>サービス業</a:t>
            </a:r>
            <a:endParaRPr kumimoji="1" lang="en-US" altLang="ja-JP" sz="2800" dirty="0"/>
          </a:p>
          <a:p>
            <a:r>
              <a:rPr kumimoji="1" lang="ja-JP" altLang="en-US" sz="2800" dirty="0"/>
              <a:t>　 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97988" y="1687566"/>
            <a:ext cx="255742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・周辺との</a:t>
            </a:r>
            <a:r>
              <a:rPr kumimoji="1" lang="ja-JP" altLang="en-US" sz="2400" b="1" dirty="0" err="1"/>
              <a:t>かか</a:t>
            </a:r>
            <a:r>
              <a:rPr kumimoji="1" lang="ja-JP" altLang="en-US" sz="2400" b="1" dirty="0"/>
              <a:t>　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　わりを知る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en-US" altLang="ja-JP" sz="2800" dirty="0"/>
              <a:t>(1)</a:t>
            </a:r>
            <a:r>
              <a:rPr kumimoji="1" lang="ja-JP" altLang="en-US" sz="2800" dirty="0"/>
              <a:t>つくば市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kumimoji="1" lang="en-US" altLang="ja-JP" sz="2800" dirty="0"/>
              <a:t>(2)</a:t>
            </a:r>
            <a:r>
              <a:rPr kumimoji="1" lang="ja-JP" altLang="en-US" sz="2800" dirty="0"/>
              <a:t>阿見町・</a:t>
            </a:r>
            <a:endParaRPr kumimoji="1" lang="en-US" altLang="ja-JP" sz="2800" dirty="0"/>
          </a:p>
          <a:p>
            <a:r>
              <a:rPr kumimoji="1" lang="ja-JP" altLang="en-US" sz="2300" dirty="0"/>
              <a:t>　  </a:t>
            </a:r>
            <a:r>
              <a:rPr kumimoji="1" lang="ja-JP" altLang="en-US" sz="2100" dirty="0"/>
              <a:t>かすみがうら市</a:t>
            </a:r>
            <a:endParaRPr kumimoji="1" lang="en-US" altLang="ja-JP" sz="2100" dirty="0"/>
          </a:p>
          <a:p>
            <a:r>
              <a:rPr kumimoji="1" lang="ja-JP" altLang="en-US" sz="2400" dirty="0"/>
              <a:t>　</a:t>
            </a:r>
            <a:endParaRPr kumimoji="1" lang="en-US" altLang="ja-JP" sz="2800" dirty="0"/>
          </a:p>
          <a:p>
            <a:r>
              <a:rPr kumimoji="1" lang="en-US" altLang="ja-JP" sz="2800" dirty="0"/>
              <a:t>(3)</a:t>
            </a:r>
            <a:r>
              <a:rPr kumimoji="1" lang="ja-JP" altLang="en-US" sz="2800" dirty="0"/>
              <a:t>土浦市内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350153" y="1685463"/>
            <a:ext cx="2557423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・総合的に知る　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　</a:t>
            </a:r>
            <a:r>
              <a:rPr kumimoji="1" lang="en-US" altLang="ja-JP" sz="2400" b="1" dirty="0"/>
              <a:t>(</a:t>
            </a:r>
            <a:r>
              <a:rPr kumimoji="1" lang="ja-JP" altLang="en-US" sz="2400" b="1" dirty="0"/>
              <a:t>長期</a:t>
            </a:r>
            <a:r>
              <a:rPr kumimoji="1" lang="en-US" altLang="ja-JP" sz="2400" b="1" dirty="0"/>
              <a:t>)</a:t>
            </a:r>
          </a:p>
          <a:p>
            <a:endParaRPr kumimoji="1" lang="en-US" altLang="ja-JP" dirty="0"/>
          </a:p>
          <a:p>
            <a:r>
              <a:rPr kumimoji="1" lang="en-US" altLang="ja-JP" sz="2800" dirty="0"/>
              <a:t>(1)</a:t>
            </a:r>
            <a:r>
              <a:rPr kumimoji="1" lang="ja-JP" altLang="en-US" sz="2800" dirty="0"/>
              <a:t>農業</a:t>
            </a:r>
            <a:endParaRPr kumimoji="1" lang="en-US" altLang="ja-JP" sz="2800" dirty="0"/>
          </a:p>
          <a:p>
            <a:r>
              <a:rPr kumimoji="1" lang="en-US" altLang="ja-JP" sz="2800" dirty="0"/>
              <a:t>(2)</a:t>
            </a:r>
            <a:r>
              <a:rPr kumimoji="1" lang="ja-JP" altLang="en-US" sz="2800" dirty="0"/>
              <a:t>工業</a:t>
            </a:r>
            <a:endParaRPr kumimoji="1" lang="en-US" altLang="ja-JP" sz="2800" dirty="0"/>
          </a:p>
          <a:p>
            <a:r>
              <a:rPr kumimoji="1" lang="en-US" altLang="ja-JP" sz="2800" dirty="0"/>
              <a:t>(3)</a:t>
            </a:r>
            <a:r>
              <a:rPr kumimoji="1" lang="ja-JP" altLang="en-US" sz="2800" dirty="0"/>
              <a:t>サービス業</a:t>
            </a:r>
            <a:endParaRPr kumimoji="1" lang="en-US" altLang="ja-JP" sz="2800" dirty="0"/>
          </a:p>
          <a:p>
            <a:r>
              <a:rPr kumimoji="1" lang="en-US" altLang="ja-JP" sz="2800" dirty="0"/>
              <a:t>(4)</a:t>
            </a:r>
            <a:r>
              <a:rPr kumimoji="1" lang="ja-JP" altLang="en-US" sz="2800" dirty="0"/>
              <a:t>つくば市</a:t>
            </a:r>
            <a:endParaRPr kumimoji="1" lang="en-US" altLang="ja-JP" sz="2800" dirty="0"/>
          </a:p>
          <a:p>
            <a:r>
              <a:rPr kumimoji="1" lang="en-US" altLang="ja-JP" sz="2800" dirty="0"/>
              <a:t>(5)</a:t>
            </a:r>
            <a:r>
              <a:rPr kumimoji="1" lang="ja-JP" altLang="en-US" sz="2800" dirty="0"/>
              <a:t>阿見町</a:t>
            </a:r>
            <a:endParaRPr kumimoji="1" lang="en-US" altLang="ja-JP" sz="2800" dirty="0"/>
          </a:p>
          <a:p>
            <a:r>
              <a:rPr kumimoji="1" lang="en-US" altLang="ja-JP" sz="2800" dirty="0"/>
              <a:t>(6)</a:t>
            </a:r>
            <a:r>
              <a:rPr kumimoji="1" lang="ja-JP" altLang="en-US" sz="2100" dirty="0"/>
              <a:t>かすみがうら市</a:t>
            </a:r>
            <a:endParaRPr kumimoji="1" lang="en-US" altLang="ja-JP" sz="2100" dirty="0"/>
          </a:p>
          <a:p>
            <a:endParaRPr kumimoji="1" lang="en-US" altLang="ja-JP" sz="2100" dirty="0"/>
          </a:p>
          <a:p>
            <a:r>
              <a:rPr kumimoji="1" lang="ja-JP" altLang="en-US" sz="2800" dirty="0"/>
              <a:t>⇒</a:t>
            </a:r>
            <a:r>
              <a:rPr kumimoji="1" lang="en-US" altLang="ja-JP" sz="2800" dirty="0"/>
              <a:t>A</a:t>
            </a:r>
            <a:r>
              <a:rPr kumimoji="1" lang="ja-JP" altLang="en-US" sz="2800" dirty="0"/>
              <a:t>と</a:t>
            </a:r>
            <a:r>
              <a:rPr kumimoji="1" lang="en-US" altLang="ja-JP" sz="2800" dirty="0"/>
              <a:t>B</a:t>
            </a:r>
            <a:r>
              <a:rPr kumimoji="1" lang="ja-JP" altLang="en-US" sz="2800" dirty="0"/>
              <a:t>の混合</a:t>
            </a:r>
            <a:endParaRPr kumimoji="1" lang="ja-JP" altLang="en-US" sz="2100" dirty="0"/>
          </a:p>
        </p:txBody>
      </p:sp>
    </p:spTree>
    <p:extLst>
      <p:ext uri="{BB962C8B-B14F-4D97-AF65-F5344CB8AC3E}">
        <p14:creationId xmlns:p14="http://schemas.microsoft.com/office/powerpoint/2010/main" val="11899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矢印: 下 10">
            <a:extLst>
              <a:ext uri="{FF2B5EF4-FFF2-40B4-BE49-F238E27FC236}">
                <a16:creationId xmlns:a16="http://schemas.microsoft.com/office/drawing/2014/main" id="{E10EA146-1256-4536-AF71-8FB540CFFD64}"/>
              </a:ext>
            </a:extLst>
          </p:cNvPr>
          <p:cNvSpPr/>
          <p:nvPr/>
        </p:nvSpPr>
        <p:spPr>
          <a:xfrm>
            <a:off x="6388315" y="4755406"/>
            <a:ext cx="1012055" cy="58208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内容</a:t>
            </a:r>
            <a:r>
              <a:rPr lang="en-US" altLang="ja-JP" dirty="0" smtClean="0"/>
              <a:t>)</a:t>
            </a:r>
            <a:r>
              <a:rPr kumimoji="1" lang="ja-JP" altLang="en-US" dirty="0" smtClean="0"/>
              <a:t>成果発表</a:t>
            </a:r>
            <a:r>
              <a:rPr lang="en-US" altLang="ja-JP" dirty="0" smtClean="0"/>
              <a:t>(</a:t>
            </a:r>
            <a:r>
              <a:rPr lang="ja-JP" altLang="en-US" dirty="0" smtClean="0"/>
              <a:t>希望者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66</a:t>
            </a:fld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3BEF010-0BDC-464A-97CD-50EDC59DD8A8}"/>
              </a:ext>
            </a:extLst>
          </p:cNvPr>
          <p:cNvSpPr/>
          <p:nvPr/>
        </p:nvSpPr>
        <p:spPr>
          <a:xfrm>
            <a:off x="483875" y="2136106"/>
            <a:ext cx="3783548" cy="448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ysClr val="windowText" lastClr="000000"/>
                </a:solidFill>
              </a:rPr>
              <a:t>職業</a:t>
            </a:r>
            <a:r>
              <a:rPr kumimoji="1" lang="ja-JP" altLang="en-US" sz="2800" dirty="0">
                <a:solidFill>
                  <a:sysClr val="windowText" lastClr="000000"/>
                </a:solidFill>
              </a:rPr>
              <a:t>体験</a:t>
            </a:r>
            <a:r>
              <a:rPr kumimoji="1" lang="ja-JP" altLang="en-US" sz="2800" dirty="0" smtClean="0">
                <a:solidFill>
                  <a:sysClr val="windowText" lastClr="000000"/>
                </a:solidFill>
              </a:rPr>
              <a:t>で得た</a:t>
            </a:r>
            <a:r>
              <a:rPr kumimoji="1" lang="ja-JP" altLang="en-US" sz="2800" dirty="0">
                <a:solidFill>
                  <a:sysClr val="windowText" lastClr="000000"/>
                </a:solidFill>
              </a:rPr>
              <a:t>知見</a:t>
            </a:r>
            <a:endParaRPr kumimoji="1" lang="en-US" altLang="ja-JP" sz="2800" dirty="0">
              <a:solidFill>
                <a:sysClr val="windowText" lastClr="00000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D73BAA-815B-476E-9E07-91AC2231CBA8}"/>
              </a:ext>
            </a:extLst>
          </p:cNvPr>
          <p:cNvSpPr/>
          <p:nvPr/>
        </p:nvSpPr>
        <p:spPr>
          <a:xfrm>
            <a:off x="473171" y="3495522"/>
            <a:ext cx="3794252" cy="10938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</a:rPr>
              <a:t>発表</a:t>
            </a:r>
            <a:endParaRPr kumimoji="1" lang="en-US" altLang="ja-JP" sz="3200" b="1" dirty="0">
              <a:solidFill>
                <a:schemeClr val="bg1"/>
              </a:solidFill>
            </a:endParaRPr>
          </a:p>
          <a:p>
            <a:r>
              <a:rPr kumimoji="1" lang="ja-JP" altLang="en-US" b="1" dirty="0">
                <a:solidFill>
                  <a:schemeClr val="bg1"/>
                </a:solidFill>
              </a:rPr>
              <a:t>  学校：文化祭</a:t>
            </a:r>
            <a:endParaRPr kumimoji="1" lang="en-US" altLang="ja-JP" b="1" dirty="0">
              <a:solidFill>
                <a:schemeClr val="bg1"/>
              </a:solidFill>
            </a:endParaRPr>
          </a:p>
          <a:p>
            <a:r>
              <a:rPr kumimoji="1" lang="ja-JP" altLang="en-US" b="1" dirty="0">
                <a:solidFill>
                  <a:schemeClr val="bg1"/>
                </a:solidFill>
              </a:rPr>
              <a:t>  一般：産業祭・学祭</a:t>
            </a:r>
            <a:r>
              <a:rPr kumimoji="1" lang="en-US" altLang="ja-JP" b="1" dirty="0">
                <a:solidFill>
                  <a:schemeClr val="bg1"/>
                </a:solidFill>
              </a:rPr>
              <a:t>TSUCHIURA</a:t>
            </a:r>
            <a:endParaRPr kumimoji="1" lang="en-US" altLang="ja-JP" sz="2400" b="1" dirty="0">
              <a:solidFill>
                <a:schemeClr val="bg1"/>
              </a:solidFill>
            </a:endParaRPr>
          </a:p>
        </p:txBody>
      </p:sp>
      <p:sp>
        <p:nvSpPr>
          <p:cNvPr id="7" name="矢印: 下 7">
            <a:extLst>
              <a:ext uri="{FF2B5EF4-FFF2-40B4-BE49-F238E27FC236}">
                <a16:creationId xmlns:a16="http://schemas.microsoft.com/office/drawing/2014/main" id="{A7BCB457-4128-4D59-B6F3-C9F54E80F9A1}"/>
              </a:ext>
            </a:extLst>
          </p:cNvPr>
          <p:cNvSpPr/>
          <p:nvPr/>
        </p:nvSpPr>
        <p:spPr>
          <a:xfrm>
            <a:off x="1864269" y="2749105"/>
            <a:ext cx="1012055" cy="58208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92F266FF-DCD6-40C3-832A-173D62CE8998}"/>
              </a:ext>
            </a:extLst>
          </p:cNvPr>
          <p:cNvSpPr/>
          <p:nvPr/>
        </p:nvSpPr>
        <p:spPr>
          <a:xfrm>
            <a:off x="1853565" y="4755407"/>
            <a:ext cx="1012055" cy="58208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E8D0DEC-60BE-475F-8C45-C5A11C7EA904}"/>
              </a:ext>
            </a:extLst>
          </p:cNvPr>
          <p:cNvSpPr/>
          <p:nvPr/>
        </p:nvSpPr>
        <p:spPr>
          <a:xfrm>
            <a:off x="473171" y="5501270"/>
            <a:ext cx="3794252" cy="9488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b="1" dirty="0">
                <a:solidFill>
                  <a:schemeClr val="bg1"/>
                </a:solidFill>
              </a:rPr>
              <a:t>      ・理解を深める</a:t>
            </a:r>
            <a:endParaRPr kumimoji="1" lang="en-US" altLang="ja-JP" sz="2800" b="1" dirty="0">
              <a:solidFill>
                <a:schemeClr val="bg1"/>
              </a:solidFill>
            </a:endParaRPr>
          </a:p>
          <a:p>
            <a:r>
              <a:rPr kumimoji="1" lang="ja-JP" altLang="en-US" sz="2800" b="1" dirty="0">
                <a:solidFill>
                  <a:schemeClr val="bg1"/>
                </a:solidFill>
              </a:rPr>
              <a:t>      ・整理する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7704FFE-1833-480E-ADBC-FCD0DA533EBF}"/>
              </a:ext>
            </a:extLst>
          </p:cNvPr>
          <p:cNvSpPr/>
          <p:nvPr/>
        </p:nvSpPr>
        <p:spPr>
          <a:xfrm>
            <a:off x="4388006" y="3866814"/>
            <a:ext cx="2759349" cy="36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E7AFA49-3F87-40A3-9E7C-9A5B0323AEF2}"/>
              </a:ext>
            </a:extLst>
          </p:cNvPr>
          <p:cNvSpPr/>
          <p:nvPr/>
        </p:nvSpPr>
        <p:spPr>
          <a:xfrm>
            <a:off x="6641328" y="3866814"/>
            <a:ext cx="506027" cy="89297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7C06221-D761-44A8-A21C-99E4DC714B87}"/>
              </a:ext>
            </a:extLst>
          </p:cNvPr>
          <p:cNvSpPr/>
          <p:nvPr/>
        </p:nvSpPr>
        <p:spPr>
          <a:xfrm>
            <a:off x="4997217" y="5501270"/>
            <a:ext cx="3794252" cy="9488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b="1" dirty="0">
                <a:solidFill>
                  <a:schemeClr val="bg1"/>
                </a:solidFill>
              </a:rPr>
              <a:t>・情報共有による効果</a:t>
            </a:r>
            <a:endParaRPr kumimoji="1" lang="en-US" altLang="ja-JP" sz="2800" b="1" dirty="0">
              <a:solidFill>
                <a:schemeClr val="bg1"/>
              </a:solidFill>
            </a:endParaRPr>
          </a:p>
          <a:p>
            <a:r>
              <a:rPr kumimoji="1" lang="ja-JP" altLang="en-US" sz="2800" b="1" dirty="0">
                <a:solidFill>
                  <a:schemeClr val="bg1"/>
                </a:solidFill>
              </a:rPr>
              <a:t>・潜在的参加者の確保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6C6B82A-2CF6-4F53-BF49-3E48D016D91F}"/>
              </a:ext>
            </a:extLst>
          </p:cNvPr>
          <p:cNvSpPr/>
          <p:nvPr/>
        </p:nvSpPr>
        <p:spPr>
          <a:xfrm>
            <a:off x="6334140" y="1269118"/>
            <a:ext cx="1332431" cy="4486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ysClr val="windowText" lastClr="000000"/>
                </a:solidFill>
              </a:rPr>
              <a:t>聴講者</a:t>
            </a:r>
            <a:endParaRPr kumimoji="1" lang="en-US" altLang="ja-JP" sz="2800" dirty="0">
              <a:solidFill>
                <a:sysClr val="windowText" lastClr="000000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3BEF010-0BDC-464A-97CD-50EDC59DD8A8}"/>
              </a:ext>
            </a:extLst>
          </p:cNvPr>
          <p:cNvSpPr/>
          <p:nvPr/>
        </p:nvSpPr>
        <p:spPr>
          <a:xfrm>
            <a:off x="261989" y="1777431"/>
            <a:ext cx="4217543" cy="501413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800" dirty="0">
              <a:solidFill>
                <a:sysClr val="windowText" lastClr="00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6C6B82A-2CF6-4F53-BF49-3E48D016D91F}"/>
              </a:ext>
            </a:extLst>
          </p:cNvPr>
          <p:cNvSpPr/>
          <p:nvPr/>
        </p:nvSpPr>
        <p:spPr>
          <a:xfrm>
            <a:off x="1693031" y="1269118"/>
            <a:ext cx="1332431" cy="4486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ysClr val="windowText" lastClr="000000"/>
                </a:solidFill>
              </a:rPr>
              <a:t>参加</a:t>
            </a:r>
            <a:r>
              <a:rPr kumimoji="1" lang="ja-JP" altLang="en-US" sz="2800" dirty="0" smtClean="0">
                <a:solidFill>
                  <a:sysClr val="windowText" lastClr="000000"/>
                </a:solidFill>
              </a:rPr>
              <a:t>者</a:t>
            </a:r>
            <a:endParaRPr kumimoji="1" lang="en-US" altLang="ja-JP" sz="2800" dirty="0">
              <a:solidFill>
                <a:sysClr val="windowText" lastClr="0000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3BEF010-0BDC-464A-97CD-50EDC59DD8A8}"/>
              </a:ext>
            </a:extLst>
          </p:cNvPr>
          <p:cNvSpPr/>
          <p:nvPr/>
        </p:nvSpPr>
        <p:spPr>
          <a:xfrm>
            <a:off x="4731586" y="1777431"/>
            <a:ext cx="4217543" cy="501413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3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現状</a:t>
            </a:r>
            <a:r>
              <a:rPr lang="en-US" altLang="ja-JP" dirty="0" smtClean="0"/>
              <a:t>)</a:t>
            </a:r>
            <a:r>
              <a:rPr lang="ja-JP" altLang="en-US" dirty="0" smtClean="0"/>
              <a:t>みらい</a:t>
            </a:r>
            <a:r>
              <a:rPr kumimoji="1" lang="ja-JP" altLang="en-US" dirty="0" smtClean="0"/>
              <a:t>スタディ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67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E25E7A6-9529-4184-AE39-6A71A0F7FF3B}"/>
              </a:ext>
            </a:extLst>
          </p:cNvPr>
          <p:cNvSpPr/>
          <p:nvPr/>
        </p:nvSpPr>
        <p:spPr>
          <a:xfrm>
            <a:off x="265622" y="1275658"/>
            <a:ext cx="8620018" cy="646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小中一貫教育を前提とした独自のキャリア教育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4C3AF4F-CA1D-4312-8133-8005428211A5}"/>
              </a:ext>
            </a:extLst>
          </p:cNvPr>
          <p:cNvSpPr/>
          <p:nvPr/>
        </p:nvSpPr>
        <p:spPr>
          <a:xfrm>
            <a:off x="257695" y="2001022"/>
            <a:ext cx="1294658" cy="46551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/>
              <a:t>テーマ</a:t>
            </a:r>
            <a:endParaRPr kumimoji="1" lang="ja-JP" altLang="en-US" b="1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30BEDE1-9965-4ECD-A7AF-B47412D03DC6}"/>
              </a:ext>
            </a:extLst>
          </p:cNvPr>
          <p:cNvSpPr/>
          <p:nvPr/>
        </p:nvSpPr>
        <p:spPr>
          <a:xfrm>
            <a:off x="605400" y="2464393"/>
            <a:ext cx="4200515" cy="15121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400" dirty="0">
                <a:solidFill>
                  <a:schemeClr val="tx1"/>
                </a:solidFill>
              </a:rPr>
              <a:t>1</a:t>
            </a:r>
            <a:r>
              <a:rPr kumimoji="1" lang="ja-JP" altLang="en-US" sz="2400" dirty="0">
                <a:solidFill>
                  <a:schemeClr val="tx1"/>
                </a:solidFill>
              </a:rPr>
              <a:t>・</a:t>
            </a:r>
            <a:r>
              <a:rPr kumimoji="1" lang="en-US" altLang="ja-JP" sz="2400" dirty="0">
                <a:solidFill>
                  <a:schemeClr val="tx1"/>
                </a:solidFill>
              </a:rPr>
              <a:t>2</a:t>
            </a:r>
            <a:r>
              <a:rPr kumimoji="1" lang="ja-JP" altLang="en-US" sz="2400" dirty="0">
                <a:solidFill>
                  <a:schemeClr val="tx1"/>
                </a:solidFill>
              </a:rPr>
              <a:t>年：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友達</a:t>
            </a:r>
            <a:r>
              <a:rPr kumimoji="1" lang="ja-JP" altLang="en-US" sz="2400" dirty="0">
                <a:solidFill>
                  <a:schemeClr val="tx1"/>
                </a:solidFill>
              </a:rPr>
              <a:t>と自分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r>
              <a:rPr kumimoji="1" lang="en-US" altLang="ja-JP" sz="2400" dirty="0" smtClean="0">
                <a:solidFill>
                  <a:schemeClr val="tx1"/>
                </a:solidFill>
              </a:rPr>
              <a:t>3</a:t>
            </a:r>
            <a:r>
              <a:rPr kumimoji="1" lang="ja-JP" altLang="en-US" sz="2400" dirty="0">
                <a:solidFill>
                  <a:schemeClr val="tx1"/>
                </a:solidFill>
              </a:rPr>
              <a:t>・</a:t>
            </a:r>
            <a:r>
              <a:rPr kumimoji="1" lang="en-US" altLang="ja-JP" sz="2400" dirty="0">
                <a:solidFill>
                  <a:schemeClr val="tx1"/>
                </a:solidFill>
              </a:rPr>
              <a:t>4</a:t>
            </a:r>
            <a:r>
              <a:rPr kumimoji="1" lang="ja-JP" altLang="en-US" sz="2400" dirty="0">
                <a:solidFill>
                  <a:schemeClr val="tx1"/>
                </a:solidFill>
              </a:rPr>
              <a:t>年：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地域</a:t>
            </a:r>
            <a:r>
              <a:rPr kumimoji="1" lang="ja-JP" altLang="en-US" sz="2400" dirty="0">
                <a:solidFill>
                  <a:schemeClr val="tx1"/>
                </a:solidFill>
              </a:rPr>
              <a:t>と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自分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r>
              <a:rPr kumimoji="1" lang="en-US" altLang="ja-JP" sz="2400" dirty="0" smtClean="0">
                <a:solidFill>
                  <a:schemeClr val="tx1"/>
                </a:solidFill>
              </a:rPr>
              <a:t>5</a:t>
            </a:r>
            <a:r>
              <a:rPr kumimoji="1" lang="ja-JP" altLang="en-US" sz="2400" dirty="0">
                <a:solidFill>
                  <a:schemeClr val="tx1"/>
                </a:solidFill>
              </a:rPr>
              <a:t>～</a:t>
            </a:r>
            <a:r>
              <a:rPr kumimoji="1" lang="en-US" altLang="ja-JP" sz="2400" dirty="0">
                <a:solidFill>
                  <a:schemeClr val="tx1"/>
                </a:solidFill>
              </a:rPr>
              <a:t>7</a:t>
            </a:r>
            <a:r>
              <a:rPr kumimoji="1" lang="ja-JP" altLang="en-US" sz="2400" dirty="0">
                <a:solidFill>
                  <a:schemeClr val="tx1"/>
                </a:solidFill>
              </a:rPr>
              <a:t>年：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働くこと</a:t>
            </a:r>
            <a:r>
              <a:rPr kumimoji="1" lang="ja-JP" altLang="en-US" sz="2400" dirty="0">
                <a:solidFill>
                  <a:schemeClr val="tx1"/>
                </a:solidFill>
              </a:rPr>
              <a:t>と自分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r>
              <a:rPr kumimoji="1" lang="en-US" altLang="ja-JP" sz="2400" dirty="0" smtClean="0">
                <a:solidFill>
                  <a:schemeClr val="tx1"/>
                </a:solidFill>
              </a:rPr>
              <a:t>8</a:t>
            </a:r>
            <a:r>
              <a:rPr kumimoji="1" lang="ja-JP" altLang="en-US" sz="2400" dirty="0">
                <a:solidFill>
                  <a:schemeClr val="tx1"/>
                </a:solidFill>
              </a:rPr>
              <a:t>・</a:t>
            </a:r>
            <a:r>
              <a:rPr kumimoji="1" lang="en-US" altLang="ja-JP" sz="2400" dirty="0">
                <a:solidFill>
                  <a:schemeClr val="tx1"/>
                </a:solidFill>
              </a:rPr>
              <a:t>9</a:t>
            </a:r>
            <a:r>
              <a:rPr kumimoji="1" lang="ja-JP" altLang="en-US" sz="2400" dirty="0">
                <a:solidFill>
                  <a:schemeClr val="tx1"/>
                </a:solidFill>
              </a:rPr>
              <a:t>年：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将来</a:t>
            </a:r>
            <a:r>
              <a:rPr kumimoji="1" lang="ja-JP" altLang="en-US" sz="2400" dirty="0">
                <a:solidFill>
                  <a:schemeClr val="tx1"/>
                </a:solidFill>
              </a:rPr>
              <a:t>の自分</a:t>
            </a:r>
            <a:endParaRPr kumimoji="1" lang="en-US" altLang="ja-JP" sz="24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4C3AF4F-CA1D-4312-8133-8005428211A5}"/>
              </a:ext>
            </a:extLst>
          </p:cNvPr>
          <p:cNvSpPr/>
          <p:nvPr/>
        </p:nvSpPr>
        <p:spPr>
          <a:xfrm>
            <a:off x="225797" y="4404075"/>
            <a:ext cx="1294658" cy="46551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目標</a:t>
            </a:r>
            <a:endParaRPr kumimoji="1" lang="ja-JP" altLang="en-US" b="1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30BEDE1-9965-4ECD-A7AF-B47412D03DC6}"/>
              </a:ext>
            </a:extLst>
          </p:cNvPr>
          <p:cNvSpPr/>
          <p:nvPr/>
        </p:nvSpPr>
        <p:spPr>
          <a:xfrm>
            <a:off x="573502" y="4867446"/>
            <a:ext cx="4232414" cy="16531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>
                <a:solidFill>
                  <a:schemeClr val="tx1"/>
                </a:solidFill>
              </a:rPr>
              <a:t>・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学ぶ・働くことへの関心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r>
              <a:rPr kumimoji="1" lang="ja-JP" altLang="en-US" sz="2400" dirty="0" smtClean="0">
                <a:solidFill>
                  <a:schemeClr val="tx1"/>
                </a:solidFill>
              </a:rPr>
              <a:t>・問題を発見・解決する能力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r>
              <a:rPr kumimoji="1" lang="ja-JP" altLang="en-US" sz="2400" dirty="0" smtClean="0">
                <a:solidFill>
                  <a:schemeClr val="tx1"/>
                </a:solidFill>
              </a:rPr>
              <a:t>・幅広いスキルの習得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r>
              <a:rPr kumimoji="1" lang="ja-JP" altLang="en-US" sz="2400" dirty="0" smtClean="0">
                <a:solidFill>
                  <a:schemeClr val="tx1"/>
                </a:solidFill>
              </a:rPr>
              <a:t>　　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(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社会規範・人間関係等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)</a:t>
            </a:r>
            <a:endParaRPr kumimoji="1" lang="en-US" altLang="ja-JP" sz="24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30BEDE1-9965-4ECD-A7AF-B47412D03DC6}"/>
              </a:ext>
            </a:extLst>
          </p:cNvPr>
          <p:cNvSpPr/>
          <p:nvPr/>
        </p:nvSpPr>
        <p:spPr>
          <a:xfrm>
            <a:off x="5581841" y="4867446"/>
            <a:ext cx="3303799" cy="16531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b="1" dirty="0" smtClean="0">
                <a:solidFill>
                  <a:schemeClr val="bg1"/>
                </a:solidFill>
              </a:rPr>
              <a:t>「グローカル」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  <a:p>
            <a:r>
              <a:rPr kumimoji="1" lang="ja-JP" altLang="en-US" sz="2000" b="1" dirty="0" smtClean="0">
                <a:solidFill>
                  <a:schemeClr val="bg1"/>
                </a:solidFill>
              </a:rPr>
              <a:t>　　グローバル⇄ローカル</a:t>
            </a:r>
            <a:endParaRPr kumimoji="1" lang="en-US" altLang="ja-JP" sz="2400" b="1" dirty="0">
              <a:solidFill>
                <a:schemeClr val="bg1"/>
              </a:solidFill>
            </a:endParaRPr>
          </a:p>
        </p:txBody>
      </p:sp>
      <p:sp>
        <p:nvSpPr>
          <p:cNvPr id="16" name="矢印: 下 9">
            <a:extLst>
              <a:ext uri="{FF2B5EF4-FFF2-40B4-BE49-F238E27FC236}">
                <a16:creationId xmlns:a16="http://schemas.microsoft.com/office/drawing/2014/main" id="{C86D6D18-E9E4-4416-AE5E-D3514A824F11}"/>
              </a:ext>
            </a:extLst>
          </p:cNvPr>
          <p:cNvSpPr/>
          <p:nvPr/>
        </p:nvSpPr>
        <p:spPr>
          <a:xfrm rot="5400000">
            <a:off x="4647593" y="5402971"/>
            <a:ext cx="1012055" cy="58208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0BEDE1-9965-4ECD-A7AF-B47412D03DC6}"/>
              </a:ext>
            </a:extLst>
          </p:cNvPr>
          <p:cNvSpPr/>
          <p:nvPr/>
        </p:nvSpPr>
        <p:spPr>
          <a:xfrm>
            <a:off x="5581840" y="2379503"/>
            <a:ext cx="3303799" cy="16531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b="1" dirty="0" smtClean="0">
                <a:solidFill>
                  <a:schemeClr val="bg1"/>
                </a:solidFill>
              </a:rPr>
              <a:t>様々な教科で実施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  <a:p>
            <a:r>
              <a:rPr kumimoji="1" lang="ja-JP" altLang="en-US" b="1" dirty="0" smtClean="0">
                <a:solidFill>
                  <a:schemeClr val="bg1"/>
                </a:solidFill>
              </a:rPr>
              <a:t>　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(</a:t>
            </a:r>
            <a:r>
              <a:rPr kumimoji="1" lang="ja-JP" altLang="en-US" b="1" dirty="0" smtClean="0">
                <a:solidFill>
                  <a:schemeClr val="bg1"/>
                </a:solidFill>
              </a:rPr>
              <a:t>主要教科科目・特別活動・</a:t>
            </a:r>
            <a:endParaRPr kumimoji="1" lang="en-US" altLang="ja-JP" b="1" dirty="0" smtClean="0">
              <a:solidFill>
                <a:schemeClr val="bg1"/>
              </a:solidFill>
            </a:endParaRPr>
          </a:p>
          <a:p>
            <a:r>
              <a:rPr kumimoji="1" lang="ja-JP" altLang="en-US" b="1" dirty="0" smtClean="0">
                <a:solidFill>
                  <a:schemeClr val="bg1"/>
                </a:solidFill>
              </a:rPr>
              <a:t>      総合的な学習の時間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)</a:t>
            </a:r>
            <a:endParaRPr kumimoji="1" lang="en-US" altLang="ja-JP" b="1" dirty="0">
              <a:solidFill>
                <a:schemeClr val="bg1"/>
              </a:solidFill>
            </a:endParaRPr>
          </a:p>
        </p:txBody>
      </p:sp>
      <p:sp>
        <p:nvSpPr>
          <p:cNvPr id="18" name="矢印: 下 9">
            <a:extLst>
              <a:ext uri="{FF2B5EF4-FFF2-40B4-BE49-F238E27FC236}">
                <a16:creationId xmlns:a16="http://schemas.microsoft.com/office/drawing/2014/main" id="{C86D6D18-E9E4-4416-AE5E-D3514A824F11}"/>
              </a:ext>
            </a:extLst>
          </p:cNvPr>
          <p:cNvSpPr/>
          <p:nvPr/>
        </p:nvSpPr>
        <p:spPr>
          <a:xfrm rot="5400000">
            <a:off x="4647592" y="2915029"/>
            <a:ext cx="1012055" cy="58208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46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事例</a:t>
            </a:r>
            <a:r>
              <a:rPr lang="en-US" altLang="ja-JP" dirty="0"/>
              <a:t>)</a:t>
            </a:r>
            <a:r>
              <a:rPr lang="ja-JP" altLang="en-US" dirty="0"/>
              <a:t>高校での職業体験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68</a:t>
            </a:fld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4C3AF4F-CA1D-4312-8133-8005428211A5}"/>
              </a:ext>
            </a:extLst>
          </p:cNvPr>
          <p:cNvSpPr/>
          <p:nvPr/>
        </p:nvSpPr>
        <p:spPr>
          <a:xfrm>
            <a:off x="257695" y="1271558"/>
            <a:ext cx="4314304" cy="46551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長崎</a:t>
            </a:r>
            <a:r>
              <a:rPr kumimoji="1" lang="ja-JP" altLang="en-US" sz="2800" b="1" dirty="0" smtClean="0"/>
              <a:t>県立諫早東高校</a:t>
            </a:r>
            <a:endParaRPr kumimoji="1" lang="ja-JP" altLang="en-US" b="1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30BEDE1-9965-4ECD-A7AF-B47412D03DC6}"/>
              </a:ext>
            </a:extLst>
          </p:cNvPr>
          <p:cNvSpPr/>
          <p:nvPr/>
        </p:nvSpPr>
        <p:spPr>
          <a:xfrm>
            <a:off x="685018" y="4352820"/>
            <a:ext cx="8240649" cy="15121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400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年：職業人講話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r>
              <a:rPr kumimoji="1" lang="en-US" altLang="ja-JP" sz="2400" dirty="0">
                <a:solidFill>
                  <a:schemeClr val="tx1"/>
                </a:solidFill>
              </a:rPr>
              <a:t>2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年：夏の活動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(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インターンシップ・上級学校体験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等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)</a:t>
            </a:r>
          </a:p>
          <a:p>
            <a:r>
              <a:rPr kumimoji="1" lang="en-US" altLang="ja-JP" sz="2400" dirty="0">
                <a:solidFill>
                  <a:schemeClr val="tx1"/>
                </a:solidFill>
              </a:rPr>
              <a:t>3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年：調査研究</a:t>
            </a:r>
            <a:endParaRPr kumimoji="1" lang="en-US" altLang="ja-JP" sz="24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4C3AF4F-CA1D-4312-8133-8005428211A5}"/>
              </a:ext>
            </a:extLst>
          </p:cNvPr>
          <p:cNvSpPr/>
          <p:nvPr/>
        </p:nvSpPr>
        <p:spPr>
          <a:xfrm>
            <a:off x="257694" y="3877033"/>
            <a:ext cx="4214873" cy="46551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/>
              <a:t>大分県立日田三隈高校</a:t>
            </a:r>
            <a:endParaRPr kumimoji="1" lang="ja-JP" altLang="en-US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30BEDE1-9965-4ECD-A7AF-B47412D03DC6}"/>
              </a:ext>
            </a:extLst>
          </p:cNvPr>
          <p:cNvSpPr/>
          <p:nvPr/>
        </p:nvSpPr>
        <p:spPr>
          <a:xfrm>
            <a:off x="685019" y="1733650"/>
            <a:ext cx="8240649" cy="15121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400" dirty="0" smtClean="0">
                <a:solidFill>
                  <a:schemeClr val="tx1"/>
                </a:solidFill>
              </a:rPr>
              <a:t>2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年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(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全員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)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：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インターンシップ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  <a:p>
            <a:r>
              <a:rPr kumimoji="1" lang="ja-JP" altLang="en-US" sz="2400" dirty="0" smtClean="0">
                <a:solidFill>
                  <a:schemeClr val="tx1"/>
                </a:solidFill>
              </a:rPr>
              <a:t>そのほか：職業体験の体験学習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</a:rPr>
              <a:t>　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　　　　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(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老人ホーム・保育・勤労・郷土料理教室等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)</a:t>
            </a:r>
          </a:p>
          <a:p>
            <a:r>
              <a:rPr kumimoji="1" lang="ja-JP" altLang="en-US" sz="2400" dirty="0" smtClean="0">
                <a:solidFill>
                  <a:schemeClr val="tx1"/>
                </a:solidFill>
              </a:rPr>
              <a:t>キャリア教育推進地域指定事業</a:t>
            </a:r>
            <a:endParaRPr kumimoji="1" lang="en-US" altLang="ja-JP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 rot="1058509">
            <a:off x="49278" y="7825217"/>
            <a:ext cx="5384825" cy="1160827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 smtClean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い</a:t>
            </a:r>
            <a:r>
              <a:rPr kumimoji="1" lang="ja-JP" altLang="en-US" sz="5400" b="1" dirty="0" smtClean="0">
                <a:solidFill>
                  <a:srgbClr val="FFC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け</a:t>
            </a:r>
            <a:r>
              <a:rPr kumimoji="1" lang="ja-JP" altLang="en-US" sz="5400" b="1" dirty="0" smtClean="0"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る</a:t>
            </a:r>
            <a:r>
              <a:rPr kumimoji="1" lang="ja-JP" altLang="en-US" sz="5400" b="1" dirty="0" smtClean="0">
                <a:solidFill>
                  <a:srgbClr val="92D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や</a:t>
            </a:r>
            <a:r>
              <a:rPr kumimoji="1" lang="ja-JP" altLang="en-US" sz="5400" b="1" dirty="0" smtClean="0">
                <a:solidFill>
                  <a:srgbClr val="00B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ん</a:t>
            </a:r>
            <a:r>
              <a:rPr kumimoji="1" lang="ja-JP" altLang="en-US" sz="5400" b="1" dirty="0" smtClean="0">
                <a:solidFill>
                  <a:srgbClr val="00B0F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！</a:t>
            </a:r>
            <a:r>
              <a:rPr kumimoji="1" lang="ja-JP" altLang="en-US" sz="5400" b="1" dirty="0" smtClean="0">
                <a:solidFill>
                  <a:srgbClr val="0070C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！</a:t>
            </a:r>
            <a:endParaRPr kumimoji="1" lang="en-US" altLang="ja-JP" sz="5400" b="1" dirty="0" smtClean="0">
              <a:solidFill>
                <a:srgbClr val="0070C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実現可能性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69</a:t>
            </a:fld>
            <a:endParaRPr kumimoji="1" lang="ja-JP" altLang="en-US" dirty="0"/>
          </a:p>
        </p:txBody>
      </p:sp>
      <p:sp>
        <p:nvSpPr>
          <p:cNvPr id="15" name="角丸四角形 14"/>
          <p:cNvSpPr/>
          <p:nvPr/>
        </p:nvSpPr>
        <p:spPr>
          <a:xfrm>
            <a:off x="254355" y="992947"/>
            <a:ext cx="1361503" cy="5430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</a:rPr>
              <a:t>費用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15857" y="1118263"/>
            <a:ext cx="702710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・農地の賃貸費用</a:t>
            </a:r>
            <a:endParaRPr kumimoji="1" lang="en-US" altLang="ja-JP" sz="2800" dirty="0"/>
          </a:p>
          <a:p>
            <a:r>
              <a:rPr kumimoji="1" lang="ja-JP" altLang="en-US" sz="2800" dirty="0" smtClean="0"/>
              <a:t>　〇農園</a:t>
            </a:r>
            <a:r>
              <a:rPr kumimoji="1" lang="en-US" altLang="ja-JP" sz="2800" dirty="0" smtClean="0"/>
              <a:t>1</a:t>
            </a:r>
            <a:r>
              <a:rPr kumimoji="1" lang="ja-JP" altLang="en-US" sz="2800" dirty="0" smtClean="0"/>
              <a:t>か所</a:t>
            </a:r>
            <a:r>
              <a:rPr kumimoji="1" lang="en-US" altLang="ja-JP" sz="2800" dirty="0" smtClean="0"/>
              <a:t>2500</a:t>
            </a:r>
            <a:r>
              <a:rPr kumimoji="1" lang="ja-JP" altLang="en-US" sz="2800" dirty="0" smtClean="0"/>
              <a:t>㎡</a:t>
            </a:r>
            <a:r>
              <a:rPr kumimoji="1" lang="en-US" altLang="ja-JP" sz="2800" baseline="30000" dirty="0" smtClean="0"/>
              <a:t>[10]</a:t>
            </a:r>
          </a:p>
          <a:p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〇</a:t>
            </a:r>
            <a:r>
              <a:rPr kumimoji="1" lang="en-US" altLang="ja-JP" sz="2800" dirty="0" smtClean="0"/>
              <a:t>10a</a:t>
            </a:r>
            <a:r>
              <a:rPr kumimoji="1" lang="ja-JP" altLang="en-US" sz="2800" dirty="0" smtClean="0"/>
              <a:t>当たりの賃貸料</a:t>
            </a:r>
            <a:r>
              <a:rPr kumimoji="1" lang="en-US" altLang="ja-JP" sz="2800" dirty="0" smtClean="0"/>
              <a:t>8300</a:t>
            </a:r>
            <a:r>
              <a:rPr kumimoji="1" lang="ja-JP" altLang="en-US" sz="2800" dirty="0" smtClean="0"/>
              <a:t>円</a:t>
            </a:r>
            <a:r>
              <a:rPr kumimoji="1" lang="en-US" altLang="ja-JP" sz="2800" baseline="30000" dirty="0" smtClean="0"/>
              <a:t>[11]</a:t>
            </a:r>
            <a:r>
              <a:rPr kumimoji="1" lang="ja-JP" altLang="en-US" sz="2800" dirty="0" smtClean="0"/>
              <a:t>　として</a:t>
            </a:r>
            <a:endParaRPr kumimoji="1" lang="en-US" altLang="ja-JP" sz="2800" dirty="0"/>
          </a:p>
          <a:p>
            <a:r>
              <a:rPr kumimoji="1" lang="ja-JP" altLang="en-US" sz="1200" dirty="0" smtClean="0"/>
              <a:t>　</a:t>
            </a:r>
            <a:endParaRPr kumimoji="1" lang="en-US" altLang="ja-JP" sz="1200" dirty="0" smtClean="0"/>
          </a:p>
          <a:p>
            <a:r>
              <a:rPr kumimoji="1" lang="ja-JP" altLang="en-US" sz="2800" dirty="0"/>
              <a:t>　</a:t>
            </a:r>
            <a:r>
              <a:rPr kumimoji="1" lang="en-US" altLang="ja-JP" sz="2800" dirty="0" smtClean="0"/>
              <a:t>2500</a:t>
            </a:r>
            <a:r>
              <a:rPr kumimoji="1" lang="ja-JP" altLang="en-US" sz="2800" dirty="0" smtClean="0"/>
              <a:t>㎡</a:t>
            </a:r>
            <a:r>
              <a:rPr kumimoji="1" lang="en-US" altLang="ja-JP" sz="2800" dirty="0" smtClean="0"/>
              <a:t>×8300</a:t>
            </a:r>
            <a:r>
              <a:rPr kumimoji="1" lang="ja-JP" altLang="en-US" sz="2800" dirty="0" smtClean="0"/>
              <a:t>円</a:t>
            </a:r>
            <a:r>
              <a:rPr kumimoji="1" lang="en-US" altLang="ja-JP" sz="2800" dirty="0" smtClean="0"/>
              <a:t>/10a</a:t>
            </a:r>
            <a:r>
              <a:rPr kumimoji="1" lang="ja-JP" altLang="en-US" sz="2800" dirty="0" smtClean="0"/>
              <a:t>・年＝</a:t>
            </a:r>
            <a:r>
              <a:rPr kumimoji="1" lang="en-US" altLang="ja-JP" sz="2800" dirty="0"/>
              <a:t>5</a:t>
            </a:r>
            <a:r>
              <a:rPr kumimoji="1" lang="ja-JP" altLang="en-US" sz="2800" dirty="0" smtClean="0"/>
              <a:t>万円</a:t>
            </a:r>
            <a:endParaRPr kumimoji="1" lang="en-US" altLang="ja-JP" sz="2800" dirty="0" smtClean="0"/>
          </a:p>
        </p:txBody>
      </p:sp>
      <p:sp>
        <p:nvSpPr>
          <p:cNvPr id="18" name="角丸四角形 17"/>
          <p:cNvSpPr/>
          <p:nvPr/>
        </p:nvSpPr>
        <p:spPr>
          <a:xfrm>
            <a:off x="254355" y="2944115"/>
            <a:ext cx="1358909" cy="5430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</a:rPr>
              <a:t>収益</a:t>
            </a:r>
            <a:endParaRPr kumimoji="1" lang="en-US" altLang="ja-JP" sz="2800" b="1" dirty="0" smtClean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13264" y="3211296"/>
            <a:ext cx="65636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・利用料</a:t>
            </a:r>
            <a:endParaRPr kumimoji="1" lang="en-US" altLang="ja-JP" sz="2800" dirty="0" smtClean="0"/>
          </a:p>
          <a:p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〇年間で</a:t>
            </a:r>
            <a:r>
              <a:rPr kumimoji="1" lang="en-US" altLang="ja-JP" sz="2800" dirty="0" smtClean="0"/>
              <a:t>1</a:t>
            </a:r>
            <a:r>
              <a:rPr kumimoji="1" lang="ja-JP" altLang="en-US" sz="2800" dirty="0" smtClean="0"/>
              <a:t>区画</a:t>
            </a:r>
            <a:r>
              <a:rPr kumimoji="1" lang="en-US" altLang="ja-JP" sz="2800" dirty="0" smtClean="0"/>
              <a:t>3500</a:t>
            </a:r>
            <a:r>
              <a:rPr kumimoji="1" lang="ja-JP" altLang="en-US" sz="2800" dirty="0" smtClean="0"/>
              <a:t>円</a:t>
            </a:r>
            <a:r>
              <a:rPr kumimoji="1" lang="en-US" altLang="ja-JP" sz="2800" baseline="30000" dirty="0" smtClean="0"/>
              <a:t>[12]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　〇農地内に</a:t>
            </a:r>
            <a:r>
              <a:rPr kumimoji="1" lang="en-US" altLang="ja-JP" sz="2800" dirty="0" smtClean="0"/>
              <a:t>80</a:t>
            </a:r>
            <a:r>
              <a:rPr kumimoji="1" lang="ja-JP" altLang="en-US" sz="2800" dirty="0" smtClean="0"/>
              <a:t>区画</a:t>
            </a:r>
            <a:endParaRPr kumimoji="1" lang="en-US" altLang="ja-JP" sz="2800" dirty="0" smtClean="0"/>
          </a:p>
          <a:p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〇利用率は</a:t>
            </a:r>
            <a:r>
              <a:rPr kumimoji="1" lang="en-US" altLang="ja-JP" sz="2800" dirty="0" smtClean="0"/>
              <a:t>8</a:t>
            </a:r>
            <a:r>
              <a:rPr kumimoji="1" lang="ja-JP" altLang="en-US" sz="2800" dirty="0" smtClean="0"/>
              <a:t>割　　　　　として</a:t>
            </a:r>
            <a:endParaRPr kumimoji="1" lang="en-US" altLang="ja-JP" sz="2800" dirty="0" smtClean="0"/>
          </a:p>
          <a:p>
            <a:r>
              <a:rPr kumimoji="1" lang="ja-JP" altLang="en-US" sz="1200" dirty="0"/>
              <a:t>　</a:t>
            </a:r>
            <a:endParaRPr kumimoji="1" lang="en-US" altLang="ja-JP" sz="1200" dirty="0" smtClean="0"/>
          </a:p>
          <a:p>
            <a:r>
              <a:rPr kumimoji="1" lang="ja-JP" altLang="en-US" sz="2800" dirty="0"/>
              <a:t>　</a:t>
            </a:r>
            <a:r>
              <a:rPr kumimoji="1" lang="en-US" altLang="ja-JP" sz="2800" dirty="0" smtClean="0"/>
              <a:t>80×0.8×3500</a:t>
            </a:r>
            <a:r>
              <a:rPr kumimoji="1" lang="ja-JP" altLang="en-US" sz="2800" dirty="0" smtClean="0"/>
              <a:t>円＝</a:t>
            </a:r>
            <a:r>
              <a:rPr kumimoji="1" lang="en-US" altLang="ja-JP" sz="2800" dirty="0" smtClean="0"/>
              <a:t>22.4</a:t>
            </a:r>
            <a:r>
              <a:rPr kumimoji="1" lang="ja-JP" altLang="en-US" sz="2800" dirty="0" smtClean="0"/>
              <a:t>万円</a:t>
            </a:r>
            <a:endParaRPr kumimoji="1" lang="en-US" altLang="ja-JP" sz="2800" dirty="0" smtClean="0"/>
          </a:p>
          <a:p>
            <a:r>
              <a:rPr kumimoji="1" lang="ja-JP" altLang="en-US" sz="2800" dirty="0"/>
              <a:t>　</a:t>
            </a:r>
            <a:endParaRPr kumimoji="1" lang="en-US" altLang="ja-JP" sz="2800" dirty="0" smtClean="0"/>
          </a:p>
        </p:txBody>
      </p:sp>
      <p:sp>
        <p:nvSpPr>
          <p:cNvPr id="3" name="正方形/長方形 2"/>
          <p:cNvSpPr/>
          <p:nvPr/>
        </p:nvSpPr>
        <p:spPr>
          <a:xfrm>
            <a:off x="4330588" y="547300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200" dirty="0" smtClean="0"/>
              <a:t>[10]</a:t>
            </a:r>
            <a:r>
              <a:rPr lang="ja-JP" altLang="en-US" sz="1200" dirty="0" smtClean="0"/>
              <a:t>いばらき</a:t>
            </a:r>
            <a:r>
              <a:rPr lang="ja-JP" altLang="en-US" sz="1200" dirty="0"/>
              <a:t>のグリーン・ツーリズム　神立農園</a:t>
            </a:r>
            <a:endParaRPr lang="en-US" altLang="ja-JP" sz="1200" dirty="0"/>
          </a:p>
          <a:p>
            <a:r>
              <a:rPr lang="ja-JP" altLang="en-US" sz="1200" dirty="0"/>
              <a:t>　　神立農園の面積</a:t>
            </a:r>
            <a:r>
              <a:rPr lang="en-US" altLang="ja-JP" sz="1200" dirty="0"/>
              <a:t>2483</a:t>
            </a:r>
            <a:r>
              <a:rPr lang="ja-JP" altLang="en-US" sz="1200" dirty="0"/>
              <a:t>㎡・</a:t>
            </a:r>
            <a:r>
              <a:rPr lang="en-US" altLang="ja-JP" sz="1200" dirty="0"/>
              <a:t>80</a:t>
            </a:r>
            <a:r>
              <a:rPr lang="ja-JP" altLang="en-US" sz="1200" dirty="0"/>
              <a:t>区画を参考にした</a:t>
            </a:r>
            <a:endParaRPr lang="en-US" altLang="ja-JP" sz="1200" dirty="0"/>
          </a:p>
          <a:p>
            <a:r>
              <a:rPr lang="ja-JP" altLang="en-US" sz="1200" dirty="0"/>
              <a:t>　　</a:t>
            </a:r>
            <a:r>
              <a:rPr lang="en-US" altLang="ja-JP" sz="1200" dirty="0"/>
              <a:t>https://www.green-tourism.pref.ibaraki.jp/farm/no-17</a:t>
            </a:r>
          </a:p>
          <a:p>
            <a:r>
              <a:rPr lang="en-US" altLang="ja-JP" sz="1200" dirty="0" smtClean="0"/>
              <a:t>[11]</a:t>
            </a:r>
            <a:r>
              <a:rPr lang="ja-JP" altLang="en-US" sz="1200" dirty="0" smtClean="0"/>
              <a:t>土浦市</a:t>
            </a:r>
            <a:r>
              <a:rPr lang="en-US" altLang="ja-JP" sz="1200" dirty="0"/>
              <a:t>HP</a:t>
            </a:r>
            <a:r>
              <a:rPr lang="ja-JP" altLang="en-US" sz="1200" dirty="0"/>
              <a:t>　</a:t>
            </a:r>
            <a:r>
              <a:rPr lang="zh-TW" altLang="en-US" sz="1200" dirty="0"/>
              <a:t>土浦市賃借料情報</a:t>
            </a:r>
            <a:r>
              <a:rPr lang="ja-JP" altLang="en-US" sz="1200" dirty="0"/>
              <a:t>（平成</a:t>
            </a:r>
            <a:r>
              <a:rPr lang="en-US" altLang="ja-JP" sz="1200" dirty="0"/>
              <a:t>30</a:t>
            </a:r>
            <a:r>
              <a:rPr lang="ja-JP" altLang="en-US" sz="1200" dirty="0"/>
              <a:t>年）</a:t>
            </a:r>
            <a:endParaRPr lang="en-US" altLang="ja-JP" sz="1200" dirty="0"/>
          </a:p>
          <a:p>
            <a:r>
              <a:rPr lang="ja-JP" altLang="en-US" sz="1200" dirty="0"/>
              <a:t>　　</a:t>
            </a:r>
            <a:r>
              <a:rPr lang="en-US" altLang="ja-JP" sz="1200" dirty="0"/>
              <a:t>https://www.city.tsuchiura.lg.jp/page/page002803.html</a:t>
            </a:r>
          </a:p>
          <a:p>
            <a:r>
              <a:rPr lang="en-US" altLang="ja-JP" sz="1200" dirty="0" smtClean="0"/>
              <a:t>[12]</a:t>
            </a:r>
            <a:r>
              <a:rPr lang="ja-JP" altLang="en-US" sz="1200" dirty="0" smtClean="0"/>
              <a:t>土浦市</a:t>
            </a:r>
            <a:r>
              <a:rPr lang="en-US" altLang="ja-JP" sz="1200" dirty="0"/>
              <a:t>HP</a:t>
            </a:r>
            <a:r>
              <a:rPr lang="ja-JP" altLang="en-US" sz="1200" dirty="0"/>
              <a:t>　都市と農村との交流事業（市民農園）</a:t>
            </a:r>
            <a:endParaRPr kumimoji="1" lang="en-US" altLang="ja-JP" sz="1200" dirty="0"/>
          </a:p>
          <a:p>
            <a:r>
              <a:rPr kumimoji="1" lang="ja-JP" altLang="en-US" sz="1200" dirty="0"/>
              <a:t>　　</a:t>
            </a:r>
            <a:r>
              <a:rPr kumimoji="1" lang="en-US" altLang="ja-JP" sz="1200" dirty="0"/>
              <a:t>http://www.city.tsuchiura.lg.jp/page/page000289.html</a:t>
            </a:r>
          </a:p>
        </p:txBody>
      </p:sp>
    </p:spTree>
    <p:extLst>
      <p:ext uri="{BB962C8B-B14F-4D97-AF65-F5344CB8AC3E}">
        <p14:creationId xmlns:p14="http://schemas.microsoft.com/office/powerpoint/2010/main" val="33863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624893" y="2208879"/>
            <a:ext cx="78867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6000" b="1" kern="1200" cap="all" spc="0" baseline="0">
                <a:solidFill>
                  <a:schemeClr val="bg1"/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en-US" altLang="ja-JP" dirty="0" smtClean="0"/>
              <a:t>"</a:t>
            </a:r>
            <a:r>
              <a:rPr lang="ja-JP" altLang="en-US" dirty="0" smtClean="0"/>
              <a:t>治療</a:t>
            </a:r>
            <a:r>
              <a:rPr lang="en-US" altLang="ja-JP" dirty="0" smtClean="0"/>
              <a:t>" </a:t>
            </a:r>
            <a:r>
              <a:rPr lang="ja-JP" altLang="en-US" dirty="0" smtClean="0"/>
              <a:t>の方針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628294" y="6620580"/>
            <a:ext cx="351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bg1">
                    <a:lumMod val="50000"/>
                  </a:schemeClr>
                </a:solidFill>
              </a:rPr>
              <a:t>https://toyokeizai.net/articles/-/216358</a:t>
            </a:r>
            <a:endParaRPr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6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2756850"/>
            <a:ext cx="9144000" cy="237470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基本</a:t>
            </a:r>
            <a:r>
              <a:rPr lang="ja-JP" altLang="en-US" dirty="0"/>
              <a:t>方針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3244883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 smtClean="0">
                <a:solidFill>
                  <a:schemeClr val="accent6"/>
                </a:solidFill>
              </a:rPr>
              <a:t>"</a:t>
            </a:r>
            <a:r>
              <a:rPr kumimoji="1" lang="ja-JP" altLang="en-US" sz="3600" b="1" dirty="0" smtClean="0">
                <a:solidFill>
                  <a:schemeClr val="accent6"/>
                </a:solidFill>
              </a:rPr>
              <a:t>応急処置</a:t>
            </a:r>
            <a:r>
              <a:rPr kumimoji="1" lang="en-US" altLang="ja-JP" sz="3600" b="1" dirty="0" smtClean="0">
                <a:solidFill>
                  <a:schemeClr val="accent6"/>
                </a:solidFill>
              </a:rPr>
              <a:t>" </a:t>
            </a:r>
            <a:r>
              <a:rPr kumimoji="1" lang="ja-JP" altLang="en-US" sz="3600" b="1" dirty="0" smtClean="0">
                <a:solidFill>
                  <a:schemeClr val="bg1"/>
                </a:solidFill>
              </a:rPr>
              <a:t>と </a:t>
            </a:r>
            <a:r>
              <a:rPr kumimoji="1" lang="en-US" altLang="ja-JP" sz="3600" b="1" dirty="0" smtClean="0">
                <a:solidFill>
                  <a:schemeClr val="accent2">
                    <a:lumMod val="75000"/>
                  </a:schemeClr>
                </a:solidFill>
              </a:rPr>
              <a:t>"</a:t>
            </a:r>
            <a:r>
              <a:rPr kumimoji="1" lang="ja-JP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予防</a:t>
            </a:r>
            <a:r>
              <a:rPr kumimoji="1" lang="en-US" altLang="ja-JP" sz="3600" b="1" dirty="0" smtClean="0">
                <a:solidFill>
                  <a:schemeClr val="accent2">
                    <a:lumMod val="75000"/>
                  </a:schemeClr>
                </a:solidFill>
              </a:rPr>
              <a:t>" </a:t>
            </a:r>
            <a:r>
              <a:rPr kumimoji="1" lang="ja-JP" altLang="en-US" sz="3600" b="1" dirty="0" smtClean="0">
                <a:solidFill>
                  <a:schemeClr val="bg1"/>
                </a:solidFill>
              </a:rPr>
              <a:t>を組み合わせて</a:t>
            </a:r>
            <a:endParaRPr kumimoji="1" lang="en-US" altLang="ja-JP" sz="36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3600" b="1" dirty="0" smtClean="0">
                <a:solidFill>
                  <a:schemeClr val="bg1"/>
                </a:solidFill>
              </a:rPr>
              <a:t>20,30</a:t>
            </a:r>
            <a:r>
              <a:rPr kumimoji="1" lang="ja-JP" altLang="en-US" sz="3600" b="1" dirty="0" smtClean="0">
                <a:solidFill>
                  <a:schemeClr val="bg1"/>
                </a:solidFill>
              </a:rPr>
              <a:t>年後も土浦を </a:t>
            </a:r>
            <a:r>
              <a:rPr kumimoji="1" lang="en-US" altLang="ja-JP" sz="4000" b="1" dirty="0" smtClean="0">
                <a:solidFill>
                  <a:srgbClr val="FFC000"/>
                </a:solidFill>
              </a:rPr>
              <a:t>"</a:t>
            </a:r>
            <a:r>
              <a:rPr kumimoji="1" lang="ja-JP" altLang="en-US" sz="4000" b="1" dirty="0" smtClean="0">
                <a:solidFill>
                  <a:srgbClr val="FFC000"/>
                </a:solidFill>
              </a:rPr>
              <a:t>健康</a:t>
            </a:r>
            <a:r>
              <a:rPr kumimoji="1" lang="en-US" altLang="ja-JP" sz="4000" b="1" dirty="0" smtClean="0">
                <a:solidFill>
                  <a:srgbClr val="FFC000"/>
                </a:solidFill>
              </a:rPr>
              <a:t>" </a:t>
            </a:r>
            <a:r>
              <a:rPr kumimoji="1" lang="ja-JP" altLang="en-US" sz="3600" b="1" dirty="0" smtClean="0">
                <a:solidFill>
                  <a:schemeClr val="bg1"/>
                </a:solidFill>
              </a:rPr>
              <a:t>なまちにする</a:t>
            </a:r>
            <a:endParaRPr kumimoji="1" lang="en-US" altLang="ja-JP" sz="3600" b="1" dirty="0" smtClean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93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 dirty="0"/>
              <a:t>治療</a:t>
            </a:r>
            <a:r>
              <a:rPr lang="en-US" altLang="ja-JP" dirty="0"/>
              <a:t>" </a:t>
            </a:r>
            <a:r>
              <a:rPr lang="ja-JP" altLang="en-US" dirty="0"/>
              <a:t>の方針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BA55-6D72-49A9-A0F7-C94348FC1369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sp>
        <p:nvSpPr>
          <p:cNvPr id="32" name="スライド番号プレースホルダー 3">
            <a:extLst>
              <a:ext uri="{FF2B5EF4-FFF2-40B4-BE49-F238E27FC236}">
                <a16:creationId xmlns:a16="http://schemas.microsoft.com/office/drawing/2014/main" id="{BC208463-9560-42C5-A497-FD4388F04033}"/>
              </a:ext>
            </a:extLst>
          </p:cNvPr>
          <p:cNvSpPr txBox="1">
            <a:spLocks/>
          </p:cNvSpPr>
          <p:nvPr/>
        </p:nvSpPr>
        <p:spPr>
          <a:xfrm>
            <a:off x="8540494" y="6302535"/>
            <a:ext cx="445169" cy="389596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0EBA55-6D72-49A9-A0F7-C94348FC1369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276212" y="1087358"/>
            <a:ext cx="8567023" cy="669349"/>
            <a:chOff x="280535" y="1442148"/>
            <a:chExt cx="7962671" cy="785190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80535" y="1442148"/>
              <a:ext cx="7962671" cy="785190"/>
              <a:chOff x="777492" y="1709533"/>
              <a:chExt cx="7962671" cy="785190"/>
            </a:xfrm>
          </p:grpSpPr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77492" y="1709534"/>
                <a:ext cx="428830" cy="785189"/>
                <a:chOff x="727797" y="1709534"/>
                <a:chExt cx="428830" cy="785189"/>
              </a:xfrm>
            </p:grpSpPr>
            <p:sp>
              <p:nvSpPr>
                <p:cNvPr id="38" name="二等辺三角形 37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63887" y="1901983"/>
                  <a:ext cx="785189" cy="400291"/>
                </a:xfrm>
                <a:prstGeom prst="triangl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27797" y="1902073"/>
                  <a:ext cx="36774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1</a:t>
                  </a:r>
                  <a:endParaRPr kumimoji="1" lang="ja-JP" altLang="en-US" sz="2000" b="1" dirty="0"/>
                </a:p>
              </p:txBody>
            </p:sp>
          </p:grpSp>
        </p:grp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1000466" y="1602668"/>
              <a:ext cx="7149621" cy="54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2400" b="1" dirty="0"/>
            </a:p>
          </p:txBody>
        </p:sp>
      </p:grp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6C3815A-BF67-4395-8098-21BE8EE88418}"/>
              </a:ext>
            </a:extLst>
          </p:cNvPr>
          <p:cNvSpPr/>
          <p:nvPr/>
        </p:nvSpPr>
        <p:spPr>
          <a:xfrm>
            <a:off x="304557" y="1763364"/>
            <a:ext cx="8538678" cy="13080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60D9DC7-82E1-4E23-989B-66A88277098E}"/>
              </a:ext>
            </a:extLst>
          </p:cNvPr>
          <p:cNvSpPr txBox="1"/>
          <p:nvPr/>
        </p:nvSpPr>
        <p:spPr>
          <a:xfrm>
            <a:off x="1086523" y="1899438"/>
            <a:ext cx="7631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公共施設の再編・更新</a:t>
            </a:r>
            <a:endParaRPr kumimoji="1" lang="ja-JP" altLang="en-US" sz="2400" b="1" dirty="0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B0FC1101-D2A7-4E3E-A274-89527D869EB6}"/>
              </a:ext>
            </a:extLst>
          </p:cNvPr>
          <p:cNvSpPr/>
          <p:nvPr/>
        </p:nvSpPr>
        <p:spPr>
          <a:xfrm>
            <a:off x="300765" y="4012576"/>
            <a:ext cx="8542470" cy="26675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600189F-B79D-4316-8E8A-452B2FB3C2D7}"/>
              </a:ext>
            </a:extLst>
          </p:cNvPr>
          <p:cNvSpPr txBox="1"/>
          <p:nvPr/>
        </p:nvSpPr>
        <p:spPr>
          <a:xfrm>
            <a:off x="1113818" y="4116901"/>
            <a:ext cx="7574637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今住んでいる人に土浦が選ばれ続けるようにする</a:t>
            </a:r>
            <a:endParaRPr kumimoji="1" lang="en-US" altLang="ja-JP" sz="2400" b="1" dirty="0"/>
          </a:p>
        </p:txBody>
      </p: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7526F0D2-0F16-43C4-8C28-E21BD7A4F6A5}"/>
              </a:ext>
            </a:extLst>
          </p:cNvPr>
          <p:cNvSpPr/>
          <p:nvPr/>
        </p:nvSpPr>
        <p:spPr>
          <a:xfrm rot="5400000">
            <a:off x="699629" y="4229630"/>
            <a:ext cx="319508" cy="2435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DA817E84-6E72-43C0-9BED-5667ED57F119}"/>
              </a:ext>
            </a:extLst>
          </p:cNvPr>
          <p:cNvGrpSpPr/>
          <p:nvPr/>
        </p:nvGrpSpPr>
        <p:grpSpPr>
          <a:xfrm>
            <a:off x="276212" y="3354526"/>
            <a:ext cx="8567023" cy="669349"/>
            <a:chOff x="280535" y="1442148"/>
            <a:chExt cx="7962671" cy="785190"/>
          </a:xfrm>
        </p:grpSpPr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D75D8808-853C-47FD-BD93-9E5CDA3D2296}"/>
                </a:ext>
              </a:extLst>
            </p:cNvPr>
            <p:cNvGrpSpPr/>
            <p:nvPr/>
          </p:nvGrpSpPr>
          <p:grpSpPr>
            <a:xfrm>
              <a:off x="280535" y="1442148"/>
              <a:ext cx="7962671" cy="785190"/>
              <a:chOff x="777492" y="1709533"/>
              <a:chExt cx="7962671" cy="785190"/>
            </a:xfrm>
          </p:grpSpPr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78174ECD-EE52-47E5-94DF-964D823A2FBB}"/>
                  </a:ext>
                </a:extLst>
              </p:cNvPr>
              <p:cNvSpPr/>
              <p:nvPr/>
            </p:nvSpPr>
            <p:spPr>
              <a:xfrm>
                <a:off x="800312" y="1709533"/>
                <a:ext cx="7939851" cy="78519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9" name="グループ化 48">
                <a:extLst>
                  <a:ext uri="{FF2B5EF4-FFF2-40B4-BE49-F238E27FC236}">
                    <a16:creationId xmlns:a16="http://schemas.microsoft.com/office/drawing/2014/main" id="{7BBF2B37-4092-4663-BB28-371E7A517ADE}"/>
                  </a:ext>
                </a:extLst>
              </p:cNvPr>
              <p:cNvGrpSpPr/>
              <p:nvPr/>
            </p:nvGrpSpPr>
            <p:grpSpPr>
              <a:xfrm>
                <a:off x="777492" y="1709534"/>
                <a:ext cx="428830" cy="785189"/>
                <a:chOff x="727797" y="1709534"/>
                <a:chExt cx="428830" cy="785189"/>
              </a:xfrm>
            </p:grpSpPr>
            <p:sp>
              <p:nvSpPr>
                <p:cNvPr id="50" name="二等辺三角形 49">
                  <a:extLst>
                    <a:ext uri="{FF2B5EF4-FFF2-40B4-BE49-F238E27FC236}">
                      <a16:creationId xmlns:a16="http://schemas.microsoft.com/office/drawing/2014/main" id="{738DB1C1-55EB-4F58-8A74-B846379C3EBB}"/>
                    </a:ext>
                  </a:extLst>
                </p:cNvPr>
                <p:cNvSpPr/>
                <p:nvPr/>
              </p:nvSpPr>
              <p:spPr>
                <a:xfrm rot="5400000">
                  <a:off x="563887" y="1901983"/>
                  <a:ext cx="785189" cy="400291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9F091206-7BF6-45D0-9A46-ED96E58DEEEE}"/>
                    </a:ext>
                  </a:extLst>
                </p:cNvPr>
                <p:cNvSpPr txBox="1"/>
                <p:nvPr/>
              </p:nvSpPr>
              <p:spPr>
                <a:xfrm>
                  <a:off x="727797" y="1902073"/>
                  <a:ext cx="367749" cy="469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2</a:t>
                  </a:r>
                  <a:endParaRPr kumimoji="1" lang="ja-JP" altLang="en-US" sz="2000" b="1" dirty="0"/>
                </a:p>
              </p:txBody>
            </p:sp>
          </p:grpSp>
        </p:grp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FE9EC4DA-F5EE-44D7-9B9C-46F35990A0E1}"/>
                </a:ext>
              </a:extLst>
            </p:cNvPr>
            <p:cNvSpPr txBox="1"/>
            <p:nvPr/>
          </p:nvSpPr>
          <p:spPr>
            <a:xfrm>
              <a:off x="949725" y="1570648"/>
              <a:ext cx="7149621" cy="613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b="1" dirty="0" smtClean="0"/>
                <a:t>予防</a:t>
              </a:r>
              <a:endParaRPr kumimoji="1" lang="ja-JP" altLang="en-US" sz="2800" b="1" dirty="0"/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E9EC4DA-F5EE-44D7-9B9C-46F35990A0E1}"/>
              </a:ext>
            </a:extLst>
          </p:cNvPr>
          <p:cNvSpPr txBox="1"/>
          <p:nvPr/>
        </p:nvSpPr>
        <p:spPr>
          <a:xfrm>
            <a:off x="981177" y="1189910"/>
            <a:ext cx="769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応急処置</a:t>
            </a:r>
            <a:endParaRPr kumimoji="1" lang="ja-JP" altLang="en-US" sz="2800" b="1" dirty="0"/>
          </a:p>
        </p:txBody>
      </p:sp>
      <p:sp>
        <p:nvSpPr>
          <p:cNvPr id="53" name="二等辺三角形 52">
            <a:extLst>
              <a:ext uri="{FF2B5EF4-FFF2-40B4-BE49-F238E27FC236}">
                <a16:creationId xmlns:a16="http://schemas.microsoft.com/office/drawing/2014/main" id="{7526F0D2-0F16-43C4-8C28-E21BD7A4F6A5}"/>
              </a:ext>
            </a:extLst>
          </p:cNvPr>
          <p:cNvSpPr/>
          <p:nvPr/>
        </p:nvSpPr>
        <p:spPr>
          <a:xfrm rot="5400000">
            <a:off x="699629" y="2009752"/>
            <a:ext cx="319508" cy="243588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600189F-B79D-4316-8E8A-452B2FB3C2D7}"/>
              </a:ext>
            </a:extLst>
          </p:cNvPr>
          <p:cNvSpPr txBox="1"/>
          <p:nvPr/>
        </p:nvSpPr>
        <p:spPr>
          <a:xfrm>
            <a:off x="745327" y="2499312"/>
            <a:ext cx="76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- </a:t>
            </a:r>
            <a:r>
              <a:rPr kumimoji="1" lang="ja-JP" altLang="en-US" sz="2400" dirty="0" smtClean="0"/>
              <a:t>施設更新費の削減</a:t>
            </a:r>
            <a:endParaRPr kumimoji="1" lang="en-US" altLang="ja-JP" sz="2400" dirty="0" smtClean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9600189F-B79D-4316-8E8A-452B2FB3C2D7}"/>
              </a:ext>
            </a:extLst>
          </p:cNvPr>
          <p:cNvSpPr txBox="1"/>
          <p:nvPr/>
        </p:nvSpPr>
        <p:spPr>
          <a:xfrm>
            <a:off x="745327" y="4673735"/>
            <a:ext cx="76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- </a:t>
            </a:r>
            <a:r>
              <a:rPr kumimoji="1" lang="ja-JP" altLang="en-US" sz="2400" dirty="0" smtClean="0"/>
              <a:t>人口の維持、少子高齢社会の改善</a:t>
            </a:r>
            <a:endParaRPr kumimoji="1" lang="en-US" altLang="ja-JP" sz="2400" b="1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600189F-B79D-4316-8E8A-452B2FB3C2D7}"/>
              </a:ext>
            </a:extLst>
          </p:cNvPr>
          <p:cNvSpPr txBox="1"/>
          <p:nvPr/>
        </p:nvSpPr>
        <p:spPr>
          <a:xfrm>
            <a:off x="1129738" y="5306539"/>
            <a:ext cx="7574637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地区ごとに生活の拠点を置く</a:t>
            </a:r>
            <a:endParaRPr kumimoji="1" lang="en-US" altLang="ja-JP" sz="2400" b="1" dirty="0"/>
          </a:p>
        </p:txBody>
      </p:sp>
      <p:sp>
        <p:nvSpPr>
          <p:cNvPr id="57" name="二等辺三角形 56">
            <a:extLst>
              <a:ext uri="{FF2B5EF4-FFF2-40B4-BE49-F238E27FC236}">
                <a16:creationId xmlns:a16="http://schemas.microsoft.com/office/drawing/2014/main" id="{7526F0D2-0F16-43C4-8C28-E21BD7A4F6A5}"/>
              </a:ext>
            </a:extLst>
          </p:cNvPr>
          <p:cNvSpPr/>
          <p:nvPr/>
        </p:nvSpPr>
        <p:spPr>
          <a:xfrm rot="5400000">
            <a:off x="715549" y="5419268"/>
            <a:ext cx="319508" cy="2435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600189F-B79D-4316-8E8A-452B2FB3C2D7}"/>
              </a:ext>
            </a:extLst>
          </p:cNvPr>
          <p:cNvSpPr txBox="1"/>
          <p:nvPr/>
        </p:nvSpPr>
        <p:spPr>
          <a:xfrm>
            <a:off x="761247" y="5877021"/>
            <a:ext cx="76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-</a:t>
            </a:r>
            <a:r>
              <a:rPr kumimoji="1" lang="ja-JP" altLang="en-US" sz="2400" dirty="0"/>
              <a:t> </a:t>
            </a:r>
            <a:r>
              <a:rPr kumimoji="1" lang="ja-JP" altLang="en-US" sz="2400" dirty="0" smtClean="0"/>
              <a:t>まちの低密度化に対応できるようにする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8105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縞模様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ユーザー定義 1">
      <a:majorFont>
        <a:latin typeface="游ゴシック"/>
        <a:ea typeface="游ゴシック"/>
        <a:cs typeface=""/>
      </a:majorFont>
      <a:minorFont>
        <a:latin typeface="游ゴシック"/>
        <a:ea typeface="游ゴシック"/>
        <a:cs typeface=""/>
      </a:minorFont>
    </a:fontScheme>
    <a:fmtScheme name="縞模様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3125</TotalTime>
  <Words>3334</Words>
  <Application>Microsoft Office PowerPoint</Application>
  <PresentationFormat>画面に合わせる (4:3)</PresentationFormat>
  <Paragraphs>1262</Paragraphs>
  <Slides>69</Slides>
  <Notes>9</Notes>
  <HiddenSlides>19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69</vt:i4>
      </vt:variant>
    </vt:vector>
  </HeadingPairs>
  <TitlesOfParts>
    <vt:vector size="79" baseType="lpstr">
      <vt:lpstr>HGS創英角ﾎﾟｯﾌﾟ体</vt:lpstr>
      <vt:lpstr>HG創英角ｺﾞｼｯｸUB</vt:lpstr>
      <vt:lpstr>HG明朝B</vt:lpstr>
      <vt:lpstr>メイリオ</vt:lpstr>
      <vt:lpstr>游ゴシック</vt:lpstr>
      <vt:lpstr>游ゴシック Medium</vt:lpstr>
      <vt:lpstr>Arial</vt:lpstr>
      <vt:lpstr>Bernard MT Condensed</vt:lpstr>
      <vt:lpstr>Wingdings</vt:lpstr>
      <vt:lpstr>縞模様</vt:lpstr>
      <vt:lpstr>つちうら  "健康"  プロデュース</vt:lpstr>
      <vt:lpstr>発表の流れ</vt:lpstr>
      <vt:lpstr>PowerPoint プレゼンテーション</vt:lpstr>
      <vt:lpstr>土浦の今と将来は . . .</vt:lpstr>
      <vt:lpstr>土浦の今と将来は . . .</vt:lpstr>
      <vt:lpstr>土浦の将来は. . .？</vt:lpstr>
      <vt:lpstr>PowerPoint プレゼンテーション</vt:lpstr>
      <vt:lpstr>基本方針</vt:lpstr>
      <vt:lpstr>"治療" の方針</vt:lpstr>
      <vt:lpstr>選ばれ続ける土浦は . . .</vt:lpstr>
      <vt:lpstr>選んでもらうためには . . .</vt:lpstr>
      <vt:lpstr>"治療"の方針まとめ</vt:lpstr>
      <vt:lpstr>全体構想</vt:lpstr>
      <vt:lpstr>全体構想</vt:lpstr>
      <vt:lpstr>地区別構想</vt:lpstr>
      <vt:lpstr>"処方箋" のカバー範囲</vt:lpstr>
      <vt:lpstr>私たちが提案する "処方箋"</vt:lpstr>
      <vt:lpstr>多世代交流型 包括支援センター</vt:lpstr>
      <vt:lpstr>基本理念</vt:lpstr>
      <vt:lpstr>提案</vt:lpstr>
      <vt:lpstr>拠点の規模</vt:lpstr>
      <vt:lpstr>神立、おおつ野</vt:lpstr>
      <vt:lpstr>拠点の規模</vt:lpstr>
      <vt:lpstr>荒川沖</vt:lpstr>
      <vt:lpstr>拠点の規模</vt:lpstr>
      <vt:lpstr>中心部</vt:lpstr>
      <vt:lpstr>私たちが提案する "処方箋"</vt:lpstr>
      <vt:lpstr>PowerPoint プレゼンテーション</vt:lpstr>
      <vt:lpstr>目的・背景</vt:lpstr>
      <vt:lpstr>目的・背景</vt:lpstr>
      <vt:lpstr>モール505　リニューアル計画</vt:lpstr>
      <vt:lpstr>①サテライトオフィスの誘致</vt:lpstr>
      <vt:lpstr>※おためしサテライトオフィス</vt:lpstr>
      <vt:lpstr>サテライトオフィス設置による企業のメリット</vt:lpstr>
      <vt:lpstr>②雇用創出を生む 　コワーキングスペースの設置 </vt:lpstr>
      <vt:lpstr>私たちが提案する "処方箋"</vt:lpstr>
      <vt:lpstr>高校生向け職業体験</vt:lpstr>
      <vt:lpstr>目的・背景</vt:lpstr>
      <vt:lpstr>理由</vt:lpstr>
      <vt:lpstr>提案内容</vt:lpstr>
      <vt:lpstr>将来イメージ</vt:lpstr>
      <vt:lpstr>効果</vt:lpstr>
      <vt:lpstr>私たちが提案する "処方箋"</vt:lpstr>
      <vt:lpstr>住宅地での コミュニティ育成</vt:lpstr>
      <vt:lpstr>あらたな『場』の提供</vt:lpstr>
      <vt:lpstr>市民農園とは</vt:lpstr>
      <vt:lpstr>施策の流れ</vt:lpstr>
      <vt:lpstr>効果</vt:lpstr>
      <vt:lpstr>今後の方針</vt:lpstr>
      <vt:lpstr>参考文献</vt:lpstr>
      <vt:lpstr>このままだと . . .</vt:lpstr>
      <vt:lpstr>包括支援センターの地域性</vt:lpstr>
      <vt:lpstr>提案</vt:lpstr>
      <vt:lpstr>システム</vt:lpstr>
      <vt:lpstr>拠点の範囲</vt:lpstr>
      <vt:lpstr>拠点のネットワーク</vt:lpstr>
      <vt:lpstr>提案</vt:lpstr>
      <vt:lpstr>土浦駅周辺地区の拠点</vt:lpstr>
      <vt:lpstr>パターン</vt:lpstr>
      <vt:lpstr>費用</vt:lpstr>
      <vt:lpstr>解体費</vt:lpstr>
      <vt:lpstr>なんで土浦？？</vt:lpstr>
      <vt:lpstr>賃料計算</vt:lpstr>
      <vt:lpstr>（事例）福井県鯖江市</vt:lpstr>
      <vt:lpstr>内容)プログラム例</vt:lpstr>
      <vt:lpstr>内容)成果発表(希望者)</vt:lpstr>
      <vt:lpstr>現状)みらいスタディ</vt:lpstr>
      <vt:lpstr>事例)高校での職業体験</vt:lpstr>
      <vt:lpstr>実現可能性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KAWANABE REN</dc:creator>
  <cp:lastModifiedBy>s1711291</cp:lastModifiedBy>
  <cp:revision>243</cp:revision>
  <cp:lastPrinted>2020-01-24T02:41:05Z</cp:lastPrinted>
  <dcterms:created xsi:type="dcterms:W3CDTF">2020-01-19T10:05:28Z</dcterms:created>
  <dcterms:modified xsi:type="dcterms:W3CDTF">2020-01-24T03:00:30Z</dcterms:modified>
</cp:coreProperties>
</file>