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47.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79"/>
  </p:notesMasterIdLst>
  <p:sldIdLst>
    <p:sldId id="383" r:id="rId2"/>
    <p:sldId id="384" r:id="rId3"/>
    <p:sldId id="587" r:id="rId4"/>
    <p:sldId id="635" r:id="rId5"/>
    <p:sldId id="636" r:id="rId6"/>
    <p:sldId id="637" r:id="rId7"/>
    <p:sldId id="589" r:id="rId8"/>
    <p:sldId id="638" r:id="rId9"/>
    <p:sldId id="639" r:id="rId10"/>
    <p:sldId id="590" r:id="rId11"/>
    <p:sldId id="393" r:id="rId12"/>
    <p:sldId id="394" r:id="rId13"/>
    <p:sldId id="395" r:id="rId14"/>
    <p:sldId id="396" r:id="rId15"/>
    <p:sldId id="397" r:id="rId16"/>
    <p:sldId id="398" r:id="rId17"/>
    <p:sldId id="650" r:id="rId18"/>
    <p:sldId id="609" r:id="rId19"/>
    <p:sldId id="647" r:id="rId20"/>
    <p:sldId id="648" r:id="rId21"/>
    <p:sldId id="649" r:id="rId22"/>
    <p:sldId id="613" r:id="rId23"/>
    <p:sldId id="614" r:id="rId24"/>
    <p:sldId id="615" r:id="rId25"/>
    <p:sldId id="651" r:id="rId26"/>
    <p:sldId id="458" r:id="rId27"/>
    <p:sldId id="588" r:id="rId28"/>
    <p:sldId id="460" r:id="rId29"/>
    <p:sldId id="462" r:id="rId30"/>
    <p:sldId id="519" r:id="rId31"/>
    <p:sldId id="652" r:id="rId32"/>
    <p:sldId id="598" r:id="rId33"/>
    <p:sldId id="599" r:id="rId34"/>
    <p:sldId id="600" r:id="rId35"/>
    <p:sldId id="602" r:id="rId36"/>
    <p:sldId id="603" r:id="rId37"/>
    <p:sldId id="607" r:id="rId38"/>
    <p:sldId id="608" r:id="rId39"/>
    <p:sldId id="653" r:id="rId40"/>
    <p:sldId id="455" r:id="rId41"/>
    <p:sldId id="654" r:id="rId42"/>
    <p:sldId id="646" r:id="rId43"/>
    <p:sldId id="456" r:id="rId44"/>
    <p:sldId id="457" r:id="rId45"/>
    <p:sldId id="516" r:id="rId46"/>
    <p:sldId id="517" r:id="rId47"/>
    <p:sldId id="518" r:id="rId48"/>
    <p:sldId id="399" r:id="rId49"/>
    <p:sldId id="513" r:id="rId50"/>
    <p:sldId id="514" r:id="rId51"/>
    <p:sldId id="400" r:id="rId52"/>
    <p:sldId id="401" r:id="rId53"/>
    <p:sldId id="402" r:id="rId54"/>
    <p:sldId id="403" r:id="rId55"/>
    <p:sldId id="515" r:id="rId56"/>
    <p:sldId id="624" r:id="rId57"/>
    <p:sldId id="625" r:id="rId58"/>
    <p:sldId id="626" r:id="rId59"/>
    <p:sldId id="627" r:id="rId60"/>
    <p:sldId id="628" r:id="rId61"/>
    <p:sldId id="629" r:id="rId62"/>
    <p:sldId id="630" r:id="rId63"/>
    <p:sldId id="467" r:id="rId64"/>
    <p:sldId id="471" r:id="rId65"/>
    <p:sldId id="472" r:id="rId66"/>
    <p:sldId id="473" r:id="rId67"/>
    <p:sldId id="474" r:id="rId68"/>
    <p:sldId id="475" r:id="rId69"/>
    <p:sldId id="476" r:id="rId70"/>
    <p:sldId id="631" r:id="rId71"/>
    <p:sldId id="632" r:id="rId72"/>
    <p:sldId id="633" r:id="rId73"/>
    <p:sldId id="634" r:id="rId74"/>
    <p:sldId id="546" r:id="rId75"/>
    <p:sldId id="547" r:id="rId76"/>
    <p:sldId id="548" r:id="rId77"/>
    <p:sldId id="549" r:id="rId7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始まり" id="{3BB285AE-AC70-4908-8D43-774717A47A70}">
          <p14:sldIdLst>
            <p14:sldId id="383"/>
            <p14:sldId id="384"/>
            <p14:sldId id="587"/>
          </p14:sldIdLst>
        </p14:section>
        <p14:section name="背景" id="{B20DFDB4-772A-44BD-B7F2-6AACED8F5313}">
          <p14:sldIdLst>
            <p14:sldId id="635"/>
            <p14:sldId id="636"/>
            <p14:sldId id="637"/>
            <p14:sldId id="589"/>
          </p14:sldIdLst>
        </p14:section>
        <p14:section name="全体構想" id="{A861600D-CFA0-4A42-B281-02FE4505CF67}">
          <p14:sldIdLst>
            <p14:sldId id="638"/>
            <p14:sldId id="639"/>
            <p14:sldId id="590"/>
          </p14:sldIdLst>
        </p14:section>
        <p14:section name="公共の効率化" id="{49A0393C-4C9C-4100-AA24-15B429881B45}">
          <p14:sldIdLst>
            <p14:sldId id="393"/>
            <p14:sldId id="394"/>
            <p14:sldId id="395"/>
            <p14:sldId id="396"/>
            <p14:sldId id="397"/>
            <p14:sldId id="398"/>
          </p14:sldIdLst>
        </p14:section>
        <p14:section name="公共交通" id="{7740DEED-B996-4570-981A-962FDF78E5B6}">
          <p14:sldIdLst>
            <p14:sldId id="650"/>
            <p14:sldId id="609"/>
            <p14:sldId id="647"/>
            <p14:sldId id="648"/>
            <p14:sldId id="649"/>
            <p14:sldId id="613"/>
            <p14:sldId id="614"/>
            <p14:sldId id="615"/>
          </p14:sldIdLst>
        </p14:section>
        <p14:section name="愛着を築く" id="{CB6130B4-BE40-4173-84D2-55461D92E5F9}">
          <p14:sldIdLst>
            <p14:sldId id="651"/>
          </p14:sldIdLst>
        </p14:section>
        <p14:section name="アイデンティティを守る" id="{4957DD12-D956-4A6D-840D-2663FD763E7B}">
          <p14:sldIdLst>
            <p14:sldId id="458"/>
            <p14:sldId id="588"/>
            <p14:sldId id="460"/>
            <p14:sldId id="462"/>
            <p14:sldId id="519"/>
          </p14:sldIdLst>
        </p14:section>
        <p14:section name="くらしを守る" id="{816ED30C-B848-413E-8F20-D9DC37028E53}">
          <p14:sldIdLst>
            <p14:sldId id="652"/>
            <p14:sldId id="598"/>
            <p14:sldId id="599"/>
            <p14:sldId id="600"/>
            <p14:sldId id="602"/>
            <p14:sldId id="603"/>
            <p14:sldId id="607"/>
            <p14:sldId id="608"/>
          </p14:sldIdLst>
        </p14:section>
        <p14:section name="将来像" id="{2F1EFAD0-8712-44B1-968A-CF13593FA38E}">
          <p14:sldIdLst>
            <p14:sldId id="653"/>
            <p14:sldId id="455"/>
            <p14:sldId id="654"/>
            <p14:sldId id="646"/>
            <p14:sldId id="456"/>
            <p14:sldId id="457"/>
          </p14:sldIdLst>
        </p14:section>
        <p14:section name="財政質問スライド" id="{0B762EC9-B580-4A71-A120-91856796D8CC}">
          <p14:sldIdLst>
            <p14:sldId id="516"/>
            <p14:sldId id="517"/>
            <p14:sldId id="518"/>
            <p14:sldId id="399"/>
            <p14:sldId id="513"/>
            <p14:sldId id="514"/>
            <p14:sldId id="400"/>
            <p14:sldId id="401"/>
            <p14:sldId id="402"/>
            <p14:sldId id="403"/>
            <p14:sldId id="515"/>
          </p14:sldIdLst>
        </p14:section>
        <p14:section name="交通質問用スライド" id="{1F1A8D09-3729-4E1F-AF3A-426FD828D0D0}">
          <p14:sldIdLst>
            <p14:sldId id="624"/>
            <p14:sldId id="625"/>
            <p14:sldId id="626"/>
            <p14:sldId id="627"/>
            <p14:sldId id="628"/>
            <p14:sldId id="629"/>
            <p14:sldId id="630"/>
          </p14:sldIdLst>
        </p14:section>
        <p14:section name="農業質問用スライド" id="{C08629F5-8758-46AF-9131-D6492BB5DC9C}">
          <p14:sldIdLst>
            <p14:sldId id="467"/>
            <p14:sldId id="471"/>
            <p14:sldId id="472"/>
            <p14:sldId id="473"/>
            <p14:sldId id="474"/>
            <p14:sldId id="475"/>
            <p14:sldId id="476"/>
          </p14:sldIdLst>
        </p14:section>
        <p14:section name="くらし質問用スライド" id="{3982F3FD-1617-402C-9C77-155E6CA5DE9D}">
          <p14:sldIdLst>
            <p14:sldId id="631"/>
            <p14:sldId id="632"/>
            <p14:sldId id="633"/>
            <p14:sldId id="634"/>
            <p14:sldId id="546"/>
            <p14:sldId id="547"/>
            <p14:sldId id="548"/>
            <p14:sldId id="549"/>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1611222" initials="s" lastIdx="1" clrIdx="0">
    <p:extLst>
      <p:ext uri="{19B8F6BF-5375-455C-9EA6-DF929625EA0E}">
        <p15:presenceInfo xmlns:p15="http://schemas.microsoft.com/office/powerpoint/2012/main" userId="s161122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DBE6"/>
    <a:srgbClr val="FEE3DA"/>
    <a:srgbClr val="F4B183"/>
    <a:srgbClr val="F3C9F0"/>
    <a:srgbClr val="F3C7E8"/>
    <a:srgbClr val="FCEEE4"/>
    <a:srgbClr val="FFFFFF"/>
    <a:srgbClr val="FFEAAB"/>
    <a:srgbClr val="A0B8CD"/>
    <a:srgbClr val="684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F7FD64-459B-4559-9382-25EBBAC22C9E}" v="2" dt="2019-02-13T04:36:35.73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02" autoAdjust="0"/>
    <p:restoredTop sz="76394" autoAdjust="0"/>
  </p:normalViewPr>
  <p:slideViewPr>
    <p:cSldViewPr snapToGrid="0">
      <p:cViewPr varScale="1">
        <p:scale>
          <a:sx n="72" d="100"/>
          <a:sy n="72" d="100"/>
        </p:scale>
        <p:origin x="1398" y="66"/>
      </p:cViewPr>
      <p:guideLst/>
    </p:cSldViewPr>
  </p:slideViewPr>
  <p:outlineViewPr>
    <p:cViewPr>
      <p:scale>
        <a:sx n="33" d="100"/>
        <a:sy n="33" d="100"/>
      </p:scale>
      <p:origin x="0" y="0"/>
    </p:cViewPr>
  </p:outlineViewPr>
  <p:notesTextViewPr>
    <p:cViewPr>
      <p:scale>
        <a:sx n="200" d="100"/>
        <a:sy n="2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ommentAuthors" Target="commentAuthors.xml"/><Relationship Id="rId85"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nwfs\home\shakoug\s1611269\WinFiles\Downloads\&#12510;&#12473;&#12503;&#12521;&#24859;&#30528;.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oleObject" Target="file:///\\nwfs\home\shakoug\s1611269\WinFiles\Downloads\&#12510;&#12473;&#12503;&#12521;&#24859;&#30528;.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ja-JP" altLang="en-US" sz="2400"/>
              <a:t>つくば市</a:t>
            </a: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7361786507455798"/>
          <c:y val="0.15996875533089722"/>
          <c:w val="0.62602254636203258"/>
          <c:h val="0.8039447437491366"/>
        </c:manualLayout>
      </c:layout>
      <c:pieChart>
        <c:varyColors val="1"/>
        <c:ser>
          <c:idx val="0"/>
          <c:order val="0"/>
          <c:dPt>
            <c:idx val="0"/>
            <c:bubble3D val="0"/>
            <c:spPr>
              <a:solidFill>
                <a:schemeClr val="accent2"/>
              </a:solidFill>
              <a:ln w="19050">
                <a:solidFill>
                  <a:schemeClr val="lt1"/>
                </a:solidFill>
              </a:ln>
              <a:effectLst/>
            </c:spPr>
            <c:extLst>
              <c:ext xmlns:c16="http://schemas.microsoft.com/office/drawing/2014/chart" uri="{C3380CC4-5D6E-409C-BE32-E72D297353CC}">
                <c16:uniqueId val="{00000001-6A4B-4A4F-94F3-33F18F3B43AC}"/>
              </c:ext>
            </c:extLst>
          </c:dPt>
          <c:dPt>
            <c:idx val="1"/>
            <c:bubble3D val="0"/>
            <c:spPr>
              <a:solidFill>
                <a:schemeClr val="accent1">
                  <a:lumMod val="20000"/>
                  <a:lumOff val="80000"/>
                </a:schemeClr>
              </a:solidFill>
              <a:ln w="19050">
                <a:solidFill>
                  <a:schemeClr val="lt1"/>
                </a:solidFill>
              </a:ln>
              <a:effectLst/>
            </c:spPr>
            <c:extLst>
              <c:ext xmlns:c16="http://schemas.microsoft.com/office/drawing/2014/chart" uri="{C3380CC4-5D6E-409C-BE32-E72D297353CC}">
                <c16:uniqueId val="{00000003-6A4B-4A4F-94F3-33F18F3B43AC}"/>
              </c:ext>
            </c:extLst>
          </c:dPt>
          <c:dPt>
            <c:idx val="2"/>
            <c:bubble3D val="0"/>
            <c:spPr>
              <a:solidFill>
                <a:schemeClr val="bg2"/>
              </a:solidFill>
              <a:ln w="19050">
                <a:solidFill>
                  <a:schemeClr val="lt1"/>
                </a:solidFill>
              </a:ln>
              <a:effectLst/>
            </c:spPr>
            <c:extLst>
              <c:ext xmlns:c16="http://schemas.microsoft.com/office/drawing/2014/chart" uri="{C3380CC4-5D6E-409C-BE32-E72D297353CC}">
                <c16:uniqueId val="{00000005-6A4B-4A4F-94F3-33F18F3B43AC}"/>
              </c:ext>
            </c:extLst>
          </c:dPt>
          <c:dLbls>
            <c:dLbl>
              <c:idx val="0"/>
              <c:layout>
                <c:manualLayout>
                  <c:x val="-0.13410266524774911"/>
                  <c:y val="-6.8097310241184456E-2"/>
                </c:manualLayout>
              </c:layout>
              <c:tx>
                <c:rich>
                  <a:bodyPr rot="0" spcFirstLastPara="1" vertOverflow="ellipsis" vert="horz" wrap="square" lIns="38100" tIns="19050" rIns="38100" bIns="19050" anchor="ctr" anchorCtr="1">
                    <a:noAutofit/>
                  </a:bodyPr>
                  <a:lstStyle/>
                  <a:p>
                    <a:pPr>
                      <a:defRPr sz="2800" b="0" i="0" u="none" strike="noStrike" kern="1200" baseline="0">
                        <a:solidFill>
                          <a:schemeClr val="bg1"/>
                        </a:solidFill>
                        <a:latin typeface="+mn-lt"/>
                        <a:ea typeface="+mn-ea"/>
                        <a:cs typeface="+mn-cs"/>
                      </a:defRPr>
                    </a:pPr>
                    <a:r>
                      <a:rPr lang="ja-JP" altLang="en-US" sz="2800">
                        <a:solidFill>
                          <a:schemeClr val="bg1"/>
                        </a:solidFill>
                      </a:rPr>
                      <a:t>持っている</a:t>
                    </a:r>
                  </a:p>
                  <a:p>
                    <a:pPr>
                      <a:defRPr sz="2800">
                        <a:solidFill>
                          <a:schemeClr val="bg1"/>
                        </a:solidFill>
                      </a:defRPr>
                    </a:pPr>
                    <a:fld id="{69A0C6B5-81BC-4CD2-978C-1DFBBA5E8618}" type="VALUE">
                      <a:rPr lang="en-US" altLang="ja-JP" sz="2800">
                        <a:solidFill>
                          <a:schemeClr val="bg1"/>
                        </a:solidFill>
                      </a:rPr>
                      <a:pPr>
                        <a:defRPr sz="2800">
                          <a:solidFill>
                            <a:schemeClr val="bg1"/>
                          </a:solidFill>
                        </a:defRPr>
                      </a:pPr>
                      <a:t>[値]</a:t>
                    </a:fld>
                    <a:endParaRPr lang="ja-JP" altLang="en-US"/>
                  </a:p>
                </c:rich>
              </c:tx>
              <c:spPr>
                <a:noFill/>
                <a:ln>
                  <a:noFill/>
                </a:ln>
                <a:effectLst/>
              </c:spPr>
              <c:txPr>
                <a:bodyPr rot="0" spcFirstLastPara="1" vertOverflow="ellipsis" vert="horz" wrap="square" lIns="38100" tIns="19050" rIns="38100" bIns="19050" anchor="ctr" anchorCtr="1">
                  <a:noAutofit/>
                </a:bodyPr>
                <a:lstStyle/>
                <a:p>
                  <a:pPr>
                    <a:defRPr sz="2800" b="0" i="0" u="none" strike="noStrike" kern="1200" baseline="0">
                      <a:solidFill>
                        <a:schemeClr val="bg1"/>
                      </a:solidFill>
                      <a:latin typeface="+mn-lt"/>
                      <a:ea typeface="+mn-ea"/>
                      <a:cs typeface="+mn-cs"/>
                    </a:defRPr>
                  </a:pPr>
                  <a:endParaRPr lang="ja-JP"/>
                </a:p>
              </c:txPr>
              <c:dLblPos val="bestFit"/>
              <c:showLegendKey val="0"/>
              <c:showVal val="1"/>
              <c:showCatName val="0"/>
              <c:showSerName val="0"/>
              <c:showPercent val="0"/>
              <c:showBubbleSize val="0"/>
              <c:extLst>
                <c:ext xmlns:c15="http://schemas.microsoft.com/office/drawing/2012/chart" uri="{CE6537A1-D6FC-4f65-9D91-7224C49458BB}">
                  <c15:layout>
                    <c:manualLayout>
                      <c:w val="0.60126318487160646"/>
                      <c:h val="0.38734149343955482"/>
                    </c:manualLayout>
                  </c15:layout>
                  <c15:dlblFieldTable/>
                  <c15:showDataLabelsRange val="0"/>
                </c:ext>
                <c:ext xmlns:c16="http://schemas.microsoft.com/office/drawing/2014/chart" uri="{C3380CC4-5D6E-409C-BE32-E72D297353CC}">
                  <c16:uniqueId val="{00000001-6A4B-4A4F-94F3-33F18F3B43AC}"/>
                </c:ext>
              </c:extLst>
            </c:dLbl>
            <c:dLbl>
              <c:idx val="1"/>
              <c:layout>
                <c:manualLayout>
                  <c:x val="6.8043748915887617E-2"/>
                  <c:y val="0.18539018964688059"/>
                </c:manualLayout>
              </c:layout>
              <c:tx>
                <c:rich>
                  <a:bodyPr rot="0" spcFirstLastPara="1" vertOverflow="ellipsis" vert="horz" wrap="square" lIns="38100" tIns="19050" rIns="38100" bIns="19050" anchor="ctr" anchorCtr="1">
                    <a:noAutofit/>
                  </a:bodyPr>
                  <a:lstStyle/>
                  <a:p>
                    <a:pPr>
                      <a:defRPr sz="1600" b="0" i="0" u="none" strike="noStrike" kern="1200" baseline="0">
                        <a:solidFill>
                          <a:schemeClr val="tx1"/>
                        </a:solidFill>
                        <a:latin typeface="+mn-lt"/>
                        <a:ea typeface="+mn-ea"/>
                        <a:cs typeface="+mn-cs"/>
                      </a:defRPr>
                    </a:pPr>
                    <a:r>
                      <a:rPr lang="ja-JP" altLang="en-US" sz="1600">
                        <a:solidFill>
                          <a:schemeClr val="tx1"/>
                        </a:solidFill>
                      </a:rPr>
                      <a:t>持っていない</a:t>
                    </a:r>
                  </a:p>
                  <a:p>
                    <a:pPr>
                      <a:defRPr sz="1600">
                        <a:solidFill>
                          <a:schemeClr val="tx1"/>
                        </a:solidFill>
                      </a:defRPr>
                    </a:pPr>
                    <a:fld id="{2841CE17-ABC0-4020-8182-8003760D63D1}" type="VALUE">
                      <a:rPr lang="en-US" altLang="ja-JP" sz="1600">
                        <a:solidFill>
                          <a:schemeClr val="tx1"/>
                        </a:solidFill>
                      </a:rPr>
                      <a:pPr>
                        <a:defRPr sz="1600">
                          <a:solidFill>
                            <a:schemeClr val="tx1"/>
                          </a:solidFill>
                        </a:defRPr>
                      </a:pPr>
                      <a:t>[値]</a:t>
                    </a:fld>
                    <a:endParaRPr lang="ja-JP" altLang="en-US"/>
                  </a:p>
                </c:rich>
              </c:tx>
              <c:spPr>
                <a:noFill/>
                <a:ln>
                  <a:noFill/>
                </a:ln>
                <a:effectLst/>
              </c:spPr>
              <c:txPr>
                <a:bodyPr rot="0" spcFirstLastPara="1" vertOverflow="ellipsis" vert="horz" wrap="square" lIns="38100" tIns="19050" rIns="38100" bIns="19050" anchor="ctr" anchorCtr="1">
                  <a:noAutofit/>
                </a:bodyPr>
                <a:lstStyle/>
                <a:p>
                  <a:pPr>
                    <a:defRPr sz="1600" b="0" i="0" u="none" strike="noStrike" kern="1200" baseline="0">
                      <a:solidFill>
                        <a:schemeClr val="tx1"/>
                      </a:solidFill>
                      <a:latin typeface="+mn-lt"/>
                      <a:ea typeface="+mn-ea"/>
                      <a:cs typeface="+mn-cs"/>
                    </a:defRPr>
                  </a:pPr>
                  <a:endParaRPr lang="ja-JP"/>
                </a:p>
              </c:txPr>
              <c:dLblPos val="bestFit"/>
              <c:showLegendKey val="0"/>
              <c:showVal val="1"/>
              <c:showCatName val="0"/>
              <c:showSerName val="0"/>
              <c:showPercent val="0"/>
              <c:showBubbleSize val="0"/>
              <c:extLst>
                <c:ext xmlns:c15="http://schemas.microsoft.com/office/drawing/2012/chart" uri="{CE6537A1-D6FC-4f65-9D91-7224C49458BB}">
                  <c15:layout>
                    <c:manualLayout>
                      <c:w val="0.33220686103336755"/>
                      <c:h val="0.21351669253901792"/>
                    </c:manualLayout>
                  </c15:layout>
                  <c15:dlblFieldTable/>
                  <c15:showDataLabelsRange val="0"/>
                </c:ext>
                <c:ext xmlns:c16="http://schemas.microsoft.com/office/drawing/2014/chart" uri="{C3380CC4-5D6E-409C-BE32-E72D297353CC}">
                  <c16:uniqueId val="{00000003-6A4B-4A4F-94F3-33F18F3B43AC}"/>
                </c:ext>
              </c:extLst>
            </c:dLbl>
            <c:dLbl>
              <c:idx val="2"/>
              <c:layout>
                <c:manualLayout>
                  <c:x val="9.8336388381574519E-2"/>
                  <c:y val="0.21709123835941727"/>
                </c:manualLayout>
              </c:layout>
              <c:tx>
                <c:rich>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r>
                      <a:rPr lang="ja-JP" altLang="en-US">
                        <a:solidFill>
                          <a:schemeClr val="tx1"/>
                        </a:solidFill>
                      </a:rPr>
                      <a:t>その他</a:t>
                    </a:r>
                  </a:p>
                  <a:p>
                    <a:pPr>
                      <a:defRPr sz="1600">
                        <a:solidFill>
                          <a:schemeClr val="tx1"/>
                        </a:solidFill>
                      </a:defRPr>
                    </a:pPr>
                    <a:fld id="{A3DBCA29-17B9-424C-B1CB-44A198EF8160}" type="VALUE">
                      <a:rPr lang="en-US" altLang="ja-JP">
                        <a:solidFill>
                          <a:schemeClr val="tx1"/>
                        </a:solidFill>
                      </a:rPr>
                      <a:pPr>
                        <a:defRPr sz="1600">
                          <a:solidFill>
                            <a:schemeClr val="tx1"/>
                          </a:solidFill>
                        </a:defRPr>
                      </a:pPr>
                      <a:t>[値]</a:t>
                    </a:fld>
                    <a:endParaRPr lang="ja-JP" altLang="en-US"/>
                  </a:p>
                </c:rich>
              </c:tx>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ja-JP"/>
                </a:p>
              </c:txPr>
              <c:dLblPos val="bestFit"/>
              <c:showLegendKey val="0"/>
              <c:showVal val="1"/>
              <c:showCatName val="0"/>
              <c:showSerName val="0"/>
              <c:showPercent val="0"/>
              <c:showBubbleSize val="0"/>
              <c:extLst>
                <c:ext xmlns:c15="http://schemas.microsoft.com/office/drawing/2012/chart" uri="{CE6537A1-D6FC-4f65-9D91-7224C49458BB}">
                  <c15:layout>
                    <c:manualLayout>
                      <c:w val="0.15309843506074713"/>
                      <c:h val="0.18915304966279908"/>
                    </c:manualLayout>
                  </c15:layout>
                  <c15:dlblFieldTable/>
                  <c15:showDataLabelsRange val="0"/>
                </c:ext>
                <c:ext xmlns:c16="http://schemas.microsoft.com/office/drawing/2014/chart" uri="{C3380CC4-5D6E-409C-BE32-E72D297353CC}">
                  <c16:uniqueId val="{00000005-6A4B-4A4F-94F3-33F18F3B43AC}"/>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ja-JP"/>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[マスプラ愛着.xlsx]Sheet1!$B$16:$D$16</c:f>
              <c:strCache>
                <c:ptCount val="3"/>
                <c:pt idx="0">
                  <c:v>持っている</c:v>
                </c:pt>
                <c:pt idx="1">
                  <c:v>持っていない</c:v>
                </c:pt>
                <c:pt idx="2">
                  <c:v>その他</c:v>
                </c:pt>
              </c:strCache>
            </c:strRef>
          </c:cat>
          <c:val>
            <c:numRef>
              <c:f>[マスプラ愛着.xlsx]Sheet1!$B$19:$D$19</c:f>
              <c:numCache>
                <c:formatCode>General</c:formatCode>
                <c:ptCount val="3"/>
                <c:pt idx="0">
                  <c:v>80.599999999999994</c:v>
                </c:pt>
                <c:pt idx="1">
                  <c:v>9.4</c:v>
                </c:pt>
                <c:pt idx="2">
                  <c:v>10</c:v>
                </c:pt>
              </c:numCache>
            </c:numRef>
          </c:val>
          <c:extLst>
            <c:ext xmlns:c16="http://schemas.microsoft.com/office/drawing/2014/chart" uri="{C3380CC4-5D6E-409C-BE32-E72D297353CC}">
              <c16:uniqueId val="{00000006-6A4B-4A4F-94F3-33F18F3B43AC}"/>
            </c:ext>
          </c:extLst>
        </c:ser>
        <c:dLbls>
          <c:dLblPos val="bestFit"/>
          <c:showLegendKey val="0"/>
          <c:showVal val="1"/>
          <c:showCatName val="0"/>
          <c:showSerName val="0"/>
          <c:showPercent val="0"/>
          <c:showBubbleSize val="0"/>
          <c:showLeaderLines val="1"/>
        </c:dLbls>
        <c:firstSliceAng val="0"/>
      </c:pieChart>
      <c:spPr>
        <a:noFill/>
        <a:ln>
          <a:noFill/>
        </a:ln>
        <a:effectLst>
          <a:outerShdw blurRad="50800" dist="50800" dir="5400000" sx="2000" sy="2000" algn="ctr" rotWithShape="0">
            <a:srgbClr val="000000">
              <a:alpha val="43137"/>
            </a:srgbClr>
          </a:outerShdw>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cap="none" spc="20" baseline="0">
                <a:solidFill>
                  <a:schemeClr val="tx1">
                    <a:lumMod val="50000"/>
                    <a:lumOff val="50000"/>
                  </a:schemeClr>
                </a:solidFill>
                <a:latin typeface="+mn-lt"/>
                <a:ea typeface="+mn-ea"/>
                <a:cs typeface="+mn-cs"/>
              </a:defRPr>
            </a:pPr>
            <a:r>
              <a:rPr lang="ja-JP" sz="1800" dirty="0"/>
              <a:t>あなたは何歳ごろまで働きたいですか</a:t>
            </a:r>
          </a:p>
        </c:rich>
      </c:tx>
      <c:overlay val="0"/>
      <c:spPr>
        <a:noFill/>
        <a:ln>
          <a:noFill/>
        </a:ln>
        <a:effectLst/>
      </c:spPr>
      <c:txPr>
        <a:bodyPr rot="0" spcFirstLastPara="1" vertOverflow="ellipsis" vert="horz" wrap="square" anchor="ctr" anchorCtr="1"/>
        <a:lstStyle/>
        <a:p>
          <a:pPr>
            <a:defRPr sz="1400" b="0" i="0" u="none" strike="noStrike" kern="1200" cap="none" spc="20" baseline="0">
              <a:solidFill>
                <a:schemeClr val="tx1">
                  <a:lumMod val="50000"/>
                  <a:lumOff val="50000"/>
                </a:schemeClr>
              </a:solidFill>
              <a:latin typeface="+mn-lt"/>
              <a:ea typeface="+mn-ea"/>
              <a:cs typeface="+mn-cs"/>
            </a:defRPr>
          </a:pPr>
          <a:endParaRPr lang="ja-JP"/>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bar"/>
        <c:grouping val="percentStacked"/>
        <c:varyColors val="0"/>
        <c:ser>
          <c:idx val="0"/>
          <c:order val="0"/>
          <c:tx>
            <c:strRef>
              <c:f>Sheet1!$C$3</c:f>
              <c:strCache>
                <c:ptCount val="1"/>
                <c:pt idx="0">
                  <c:v>65歳くらいまで</c:v>
                </c:pt>
              </c:strCache>
            </c:strRef>
          </c:tx>
          <c:spPr>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w="9525" cap="flat" cmpd="sng" algn="ctr">
              <a:solidFill>
                <a:schemeClr val="accent1">
                  <a:shade val="95000"/>
                </a:schemeClr>
              </a:solidFill>
              <a:round/>
            </a:ln>
            <a:effectLst/>
            <a:sp3d contourW="9525">
              <a:contourClr>
                <a:schemeClr val="accent1">
                  <a:shade val="95000"/>
                </a:schemeClr>
              </a:contourClr>
            </a:sp3d>
          </c:spPr>
          <c:invertIfNegative val="0"/>
          <c:val>
            <c:numRef>
              <c:f>Sheet1!$D$3</c:f>
              <c:numCache>
                <c:formatCode>General</c:formatCode>
                <c:ptCount val="1"/>
                <c:pt idx="0">
                  <c:v>13.5</c:v>
                </c:pt>
              </c:numCache>
            </c:numRef>
          </c:val>
          <c:extLst>
            <c:ext xmlns:c16="http://schemas.microsoft.com/office/drawing/2014/chart" uri="{C3380CC4-5D6E-409C-BE32-E72D297353CC}">
              <c16:uniqueId val="{00000000-ABE2-4E59-B708-DF19D58451FF}"/>
            </c:ext>
          </c:extLst>
        </c:ser>
        <c:ser>
          <c:idx val="1"/>
          <c:order val="1"/>
          <c:tx>
            <c:strRef>
              <c:f>Sheet1!$C$4</c:f>
              <c:strCache>
                <c:ptCount val="1"/>
                <c:pt idx="0">
                  <c:v>70歳くらいまで</c:v>
                </c:pt>
              </c:strCache>
            </c:strRef>
          </c:tx>
          <c:spPr>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9525" cap="flat" cmpd="sng" algn="ctr">
              <a:solidFill>
                <a:schemeClr val="accent2">
                  <a:shade val="95000"/>
                </a:schemeClr>
              </a:solidFill>
              <a:round/>
            </a:ln>
            <a:effectLst/>
            <a:sp3d contourW="9525">
              <a:contourClr>
                <a:schemeClr val="accent2">
                  <a:shade val="95000"/>
                </a:schemeClr>
              </a:contourClr>
            </a:sp3d>
          </c:spPr>
          <c:invertIfNegative val="0"/>
          <c:val>
            <c:numRef>
              <c:f>Sheet1!$D$4</c:f>
              <c:numCache>
                <c:formatCode>General</c:formatCode>
                <c:ptCount val="1"/>
                <c:pt idx="0">
                  <c:v>21.9</c:v>
                </c:pt>
              </c:numCache>
            </c:numRef>
          </c:val>
          <c:extLst>
            <c:ext xmlns:c16="http://schemas.microsoft.com/office/drawing/2014/chart" uri="{C3380CC4-5D6E-409C-BE32-E72D297353CC}">
              <c16:uniqueId val="{00000001-ABE2-4E59-B708-DF19D58451FF}"/>
            </c:ext>
          </c:extLst>
        </c:ser>
        <c:ser>
          <c:idx val="2"/>
          <c:order val="2"/>
          <c:tx>
            <c:strRef>
              <c:f>Sheet1!$C$5</c:f>
              <c:strCache>
                <c:ptCount val="1"/>
                <c:pt idx="0">
                  <c:v>75歳くらいまで</c:v>
                </c:pt>
              </c:strCache>
            </c:strRef>
          </c:tx>
          <c:spPr>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9525" cap="flat" cmpd="sng" algn="ctr">
              <a:solidFill>
                <a:schemeClr val="accent3">
                  <a:shade val="95000"/>
                </a:schemeClr>
              </a:solidFill>
              <a:round/>
            </a:ln>
            <a:effectLst/>
            <a:sp3d contourW="9525">
              <a:contourClr>
                <a:schemeClr val="accent3">
                  <a:shade val="95000"/>
                </a:schemeClr>
              </a:contourClr>
            </a:sp3d>
          </c:spPr>
          <c:invertIfNegative val="0"/>
          <c:val>
            <c:numRef>
              <c:f>Sheet1!$D$5</c:f>
              <c:numCache>
                <c:formatCode>General</c:formatCode>
                <c:ptCount val="1"/>
                <c:pt idx="0">
                  <c:v>11.4</c:v>
                </c:pt>
              </c:numCache>
            </c:numRef>
          </c:val>
          <c:extLst>
            <c:ext xmlns:c16="http://schemas.microsoft.com/office/drawing/2014/chart" uri="{C3380CC4-5D6E-409C-BE32-E72D297353CC}">
              <c16:uniqueId val="{00000002-ABE2-4E59-B708-DF19D58451FF}"/>
            </c:ext>
          </c:extLst>
        </c:ser>
        <c:ser>
          <c:idx val="3"/>
          <c:order val="3"/>
          <c:tx>
            <c:strRef>
              <c:f>Sheet1!$C$6</c:f>
              <c:strCache>
                <c:ptCount val="1"/>
                <c:pt idx="0">
                  <c:v>80歳くらいまで</c:v>
                </c:pt>
              </c:strCache>
            </c:strRef>
          </c:tx>
          <c:spPr>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w="9525" cap="flat" cmpd="sng" algn="ctr">
              <a:solidFill>
                <a:schemeClr val="accent4">
                  <a:shade val="95000"/>
                </a:schemeClr>
              </a:solidFill>
              <a:round/>
            </a:ln>
            <a:effectLst/>
            <a:sp3d contourW="9525">
              <a:contourClr>
                <a:schemeClr val="accent4">
                  <a:shade val="95000"/>
                </a:schemeClr>
              </a:contourClr>
            </a:sp3d>
          </c:spPr>
          <c:invertIfNegative val="0"/>
          <c:val>
            <c:numRef>
              <c:f>Sheet1!$D$6</c:f>
              <c:numCache>
                <c:formatCode>General</c:formatCode>
                <c:ptCount val="1"/>
                <c:pt idx="0">
                  <c:v>4.4000000000000004</c:v>
                </c:pt>
              </c:numCache>
            </c:numRef>
          </c:val>
          <c:extLst>
            <c:ext xmlns:c16="http://schemas.microsoft.com/office/drawing/2014/chart" uri="{C3380CC4-5D6E-409C-BE32-E72D297353CC}">
              <c16:uniqueId val="{00000003-ABE2-4E59-B708-DF19D58451FF}"/>
            </c:ext>
          </c:extLst>
        </c:ser>
        <c:ser>
          <c:idx val="4"/>
          <c:order val="4"/>
          <c:tx>
            <c:strRef>
              <c:f>Sheet1!$C$7</c:f>
              <c:strCache>
                <c:ptCount val="1"/>
                <c:pt idx="0">
                  <c:v>働けるうちはいつまでも</c:v>
                </c:pt>
              </c:strCache>
            </c:strRef>
          </c:tx>
          <c:spPr>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9525" cap="flat" cmpd="sng" algn="ctr">
              <a:solidFill>
                <a:schemeClr val="accent5">
                  <a:shade val="95000"/>
                </a:schemeClr>
              </a:solidFill>
              <a:round/>
            </a:ln>
            <a:effectLst/>
            <a:sp3d contourW="9525">
              <a:contourClr>
                <a:schemeClr val="accent5">
                  <a:shade val="95000"/>
                </a:schemeClr>
              </a:contourClr>
            </a:sp3d>
          </c:spPr>
          <c:invertIfNegative val="0"/>
          <c:val>
            <c:numRef>
              <c:f>Sheet1!$D$7</c:f>
              <c:numCache>
                <c:formatCode>General</c:formatCode>
                <c:ptCount val="1"/>
                <c:pt idx="0">
                  <c:v>42</c:v>
                </c:pt>
              </c:numCache>
            </c:numRef>
          </c:val>
          <c:extLst>
            <c:ext xmlns:c16="http://schemas.microsoft.com/office/drawing/2014/chart" uri="{C3380CC4-5D6E-409C-BE32-E72D297353CC}">
              <c16:uniqueId val="{00000004-ABE2-4E59-B708-DF19D58451FF}"/>
            </c:ext>
          </c:extLst>
        </c:ser>
        <c:ser>
          <c:idx val="5"/>
          <c:order val="5"/>
          <c:tx>
            <c:strRef>
              <c:f>Sheet1!$C$8</c:f>
              <c:strCache>
                <c:ptCount val="1"/>
                <c:pt idx="0">
                  <c:v>仕事をしたいとは思わない</c:v>
                </c:pt>
              </c:strCache>
            </c:strRef>
          </c:tx>
          <c:spPr>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w="9525" cap="flat" cmpd="sng" algn="ctr">
              <a:solidFill>
                <a:schemeClr val="accent6">
                  <a:shade val="95000"/>
                </a:schemeClr>
              </a:solidFill>
              <a:round/>
            </a:ln>
            <a:effectLst/>
            <a:sp3d contourW="9525">
              <a:contourClr>
                <a:schemeClr val="accent6">
                  <a:shade val="95000"/>
                </a:schemeClr>
              </a:contourClr>
            </a:sp3d>
          </c:spPr>
          <c:invertIfNegative val="0"/>
          <c:val>
            <c:numRef>
              <c:f>Sheet1!$D$8</c:f>
              <c:numCache>
                <c:formatCode>General</c:formatCode>
                <c:ptCount val="1"/>
                <c:pt idx="0">
                  <c:v>1.8</c:v>
                </c:pt>
              </c:numCache>
            </c:numRef>
          </c:val>
          <c:extLst>
            <c:ext xmlns:c16="http://schemas.microsoft.com/office/drawing/2014/chart" uri="{C3380CC4-5D6E-409C-BE32-E72D297353CC}">
              <c16:uniqueId val="{00000005-ABE2-4E59-B708-DF19D58451FF}"/>
            </c:ext>
          </c:extLst>
        </c:ser>
        <c:ser>
          <c:idx val="6"/>
          <c:order val="6"/>
          <c:tx>
            <c:strRef>
              <c:f>Sheet1!$C$9</c:f>
              <c:strCache>
                <c:ptCount val="1"/>
                <c:pt idx="0">
                  <c:v>その他</c:v>
                </c:pt>
              </c:strCache>
            </c:strRef>
          </c:tx>
          <c:spPr>
            <a:gradFill rotWithShape="1">
              <a:gsLst>
                <a:gs pos="0">
                  <a:schemeClr val="accent1">
                    <a:lumMod val="60000"/>
                    <a:lumMod val="110000"/>
                    <a:satMod val="105000"/>
                    <a:tint val="67000"/>
                  </a:schemeClr>
                </a:gs>
                <a:gs pos="50000">
                  <a:schemeClr val="accent1">
                    <a:lumMod val="60000"/>
                    <a:lumMod val="105000"/>
                    <a:satMod val="103000"/>
                    <a:tint val="73000"/>
                  </a:schemeClr>
                </a:gs>
                <a:gs pos="100000">
                  <a:schemeClr val="accent1">
                    <a:lumMod val="60000"/>
                    <a:lumMod val="105000"/>
                    <a:satMod val="109000"/>
                    <a:tint val="81000"/>
                  </a:schemeClr>
                </a:gs>
              </a:gsLst>
              <a:lin ang="5400000" scaled="0"/>
            </a:gradFill>
            <a:ln w="9525" cap="flat" cmpd="sng" algn="ctr">
              <a:solidFill>
                <a:schemeClr val="accent1">
                  <a:lumMod val="60000"/>
                  <a:shade val="95000"/>
                </a:schemeClr>
              </a:solidFill>
              <a:round/>
            </a:ln>
            <a:effectLst/>
            <a:sp3d contourW="9525">
              <a:contourClr>
                <a:schemeClr val="accent1">
                  <a:lumMod val="60000"/>
                  <a:shade val="95000"/>
                </a:schemeClr>
              </a:contourClr>
            </a:sp3d>
          </c:spPr>
          <c:invertIfNegative val="0"/>
          <c:val>
            <c:numRef>
              <c:f>Sheet1!$D$9</c:f>
              <c:numCache>
                <c:formatCode>General</c:formatCode>
                <c:ptCount val="1"/>
                <c:pt idx="0">
                  <c:v>0.4</c:v>
                </c:pt>
              </c:numCache>
            </c:numRef>
          </c:val>
          <c:extLst>
            <c:ext xmlns:c16="http://schemas.microsoft.com/office/drawing/2014/chart" uri="{C3380CC4-5D6E-409C-BE32-E72D297353CC}">
              <c16:uniqueId val="{00000006-ABE2-4E59-B708-DF19D58451FF}"/>
            </c:ext>
          </c:extLst>
        </c:ser>
        <c:ser>
          <c:idx val="7"/>
          <c:order val="7"/>
          <c:tx>
            <c:strRef>
              <c:f>Sheet1!$C$10</c:f>
              <c:strCache>
                <c:ptCount val="1"/>
                <c:pt idx="0">
                  <c:v>わからない</c:v>
                </c:pt>
              </c:strCache>
            </c:strRef>
          </c:tx>
          <c:spPr>
            <a:gradFill rotWithShape="1">
              <a:gsLst>
                <a:gs pos="0">
                  <a:schemeClr val="accent2">
                    <a:lumMod val="60000"/>
                    <a:lumMod val="110000"/>
                    <a:satMod val="105000"/>
                    <a:tint val="67000"/>
                  </a:schemeClr>
                </a:gs>
                <a:gs pos="50000">
                  <a:schemeClr val="accent2">
                    <a:lumMod val="60000"/>
                    <a:lumMod val="105000"/>
                    <a:satMod val="103000"/>
                    <a:tint val="73000"/>
                  </a:schemeClr>
                </a:gs>
                <a:gs pos="100000">
                  <a:schemeClr val="accent2">
                    <a:lumMod val="60000"/>
                    <a:lumMod val="105000"/>
                    <a:satMod val="109000"/>
                    <a:tint val="81000"/>
                  </a:schemeClr>
                </a:gs>
              </a:gsLst>
              <a:lin ang="5400000" scaled="0"/>
            </a:gradFill>
            <a:ln w="9525" cap="flat" cmpd="sng" algn="ctr">
              <a:solidFill>
                <a:schemeClr val="accent2">
                  <a:lumMod val="60000"/>
                  <a:shade val="95000"/>
                </a:schemeClr>
              </a:solidFill>
              <a:round/>
            </a:ln>
            <a:effectLst/>
            <a:sp3d contourW="9525">
              <a:contourClr>
                <a:schemeClr val="accent2">
                  <a:lumMod val="60000"/>
                  <a:shade val="95000"/>
                </a:schemeClr>
              </a:contourClr>
            </a:sp3d>
          </c:spPr>
          <c:invertIfNegative val="0"/>
          <c:val>
            <c:numRef>
              <c:f>Sheet1!$D$10</c:f>
              <c:numCache>
                <c:formatCode>General</c:formatCode>
                <c:ptCount val="1"/>
                <c:pt idx="0">
                  <c:v>2.5</c:v>
                </c:pt>
              </c:numCache>
            </c:numRef>
          </c:val>
          <c:extLst>
            <c:ext xmlns:c16="http://schemas.microsoft.com/office/drawing/2014/chart" uri="{C3380CC4-5D6E-409C-BE32-E72D297353CC}">
              <c16:uniqueId val="{00000007-ABE2-4E59-B708-DF19D58451FF}"/>
            </c:ext>
          </c:extLst>
        </c:ser>
        <c:ser>
          <c:idx val="8"/>
          <c:order val="8"/>
          <c:tx>
            <c:strRef>
              <c:f>Sheet1!$C$11</c:f>
              <c:strCache>
                <c:ptCount val="1"/>
                <c:pt idx="0">
                  <c:v>無回答</c:v>
                </c:pt>
              </c:strCache>
            </c:strRef>
          </c:tx>
          <c:spPr>
            <a:gradFill rotWithShape="1">
              <a:gsLst>
                <a:gs pos="0">
                  <a:schemeClr val="accent3">
                    <a:lumMod val="60000"/>
                    <a:lumMod val="110000"/>
                    <a:satMod val="105000"/>
                    <a:tint val="67000"/>
                  </a:schemeClr>
                </a:gs>
                <a:gs pos="50000">
                  <a:schemeClr val="accent3">
                    <a:lumMod val="60000"/>
                    <a:lumMod val="105000"/>
                    <a:satMod val="103000"/>
                    <a:tint val="73000"/>
                  </a:schemeClr>
                </a:gs>
                <a:gs pos="100000">
                  <a:schemeClr val="accent3">
                    <a:lumMod val="60000"/>
                    <a:lumMod val="105000"/>
                    <a:satMod val="109000"/>
                    <a:tint val="81000"/>
                  </a:schemeClr>
                </a:gs>
              </a:gsLst>
              <a:lin ang="5400000" scaled="0"/>
            </a:gradFill>
            <a:ln w="9525" cap="flat" cmpd="sng" algn="ctr">
              <a:solidFill>
                <a:schemeClr val="accent3">
                  <a:lumMod val="60000"/>
                  <a:shade val="95000"/>
                </a:schemeClr>
              </a:solidFill>
              <a:round/>
            </a:ln>
            <a:effectLst/>
            <a:sp3d contourW="9525">
              <a:contourClr>
                <a:schemeClr val="accent3">
                  <a:lumMod val="60000"/>
                  <a:shade val="95000"/>
                </a:schemeClr>
              </a:contourClr>
            </a:sp3d>
          </c:spPr>
          <c:invertIfNegative val="0"/>
          <c:val>
            <c:numRef>
              <c:f>Sheet1!$D$11</c:f>
              <c:numCache>
                <c:formatCode>General</c:formatCode>
                <c:ptCount val="1"/>
                <c:pt idx="0">
                  <c:v>2.2000000000000002</c:v>
                </c:pt>
              </c:numCache>
            </c:numRef>
          </c:val>
          <c:extLst>
            <c:ext xmlns:c16="http://schemas.microsoft.com/office/drawing/2014/chart" uri="{C3380CC4-5D6E-409C-BE32-E72D297353CC}">
              <c16:uniqueId val="{00000008-ABE2-4E59-B708-DF19D58451FF}"/>
            </c:ext>
          </c:extLst>
        </c:ser>
        <c:dLbls>
          <c:showLegendKey val="0"/>
          <c:showVal val="0"/>
          <c:showCatName val="0"/>
          <c:showSerName val="0"/>
          <c:showPercent val="0"/>
          <c:showBubbleSize val="0"/>
        </c:dLbls>
        <c:gapWidth val="150"/>
        <c:shape val="box"/>
        <c:axId val="742255039"/>
        <c:axId val="742256703"/>
        <c:axId val="0"/>
      </c:bar3DChart>
      <c:catAx>
        <c:axId val="742255039"/>
        <c:scaling>
          <c:orientation val="minMax"/>
        </c:scaling>
        <c:delete val="1"/>
        <c:axPos val="l"/>
        <c:numFmt formatCode="General" sourceLinked="1"/>
        <c:majorTickMark val="none"/>
        <c:minorTickMark val="none"/>
        <c:tickLblPos val="nextTo"/>
        <c:crossAx val="742256703"/>
        <c:crosses val="autoZero"/>
        <c:auto val="1"/>
        <c:lblAlgn val="ctr"/>
        <c:lblOffset val="100"/>
        <c:noMultiLvlLbl val="0"/>
      </c:catAx>
      <c:valAx>
        <c:axId val="742256703"/>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ja-JP"/>
          </a:p>
        </c:txPr>
        <c:crossAx val="74225503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ja-JP" altLang="en-US" sz="2400"/>
              <a:t>土浦市</a:t>
            </a:r>
          </a:p>
        </c:rich>
      </c:tx>
      <c:layout>
        <c:manualLayout>
          <c:xMode val="edge"/>
          <c:yMode val="edge"/>
          <c:x val="0.43235694171321748"/>
          <c:y val="0"/>
        </c:manualLayout>
      </c:layout>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21899418426011277"/>
          <c:y val="0.14703810171876666"/>
          <c:w val="0.64260423723480253"/>
          <c:h val="0.80353863174510576"/>
        </c:manualLayout>
      </c:layout>
      <c:pieChart>
        <c:varyColors val="1"/>
        <c:ser>
          <c:idx val="0"/>
          <c:order val="0"/>
          <c:spPr>
            <a:solidFill>
              <a:schemeClr val="accent2"/>
            </a:solidFill>
          </c:spPr>
          <c:dPt>
            <c:idx val="0"/>
            <c:bubble3D val="0"/>
            <c:spPr>
              <a:solidFill>
                <a:schemeClr val="accent2"/>
              </a:solidFill>
              <a:ln w="19050">
                <a:solidFill>
                  <a:schemeClr val="lt1"/>
                </a:solidFill>
              </a:ln>
              <a:effectLst/>
            </c:spPr>
            <c:extLst>
              <c:ext xmlns:c16="http://schemas.microsoft.com/office/drawing/2014/chart" uri="{C3380CC4-5D6E-409C-BE32-E72D297353CC}">
                <c16:uniqueId val="{00000001-EAA3-4CC6-88F7-22132483B01F}"/>
              </c:ext>
            </c:extLst>
          </c:dPt>
          <c:dPt>
            <c:idx val="1"/>
            <c:bubble3D val="0"/>
            <c:spPr>
              <a:solidFill>
                <a:schemeClr val="accent1">
                  <a:lumMod val="20000"/>
                  <a:lumOff val="80000"/>
                </a:schemeClr>
              </a:solidFill>
              <a:ln w="19050">
                <a:solidFill>
                  <a:schemeClr val="lt1"/>
                </a:solidFill>
              </a:ln>
              <a:effectLst/>
            </c:spPr>
            <c:extLst>
              <c:ext xmlns:c16="http://schemas.microsoft.com/office/drawing/2014/chart" uri="{C3380CC4-5D6E-409C-BE32-E72D297353CC}">
                <c16:uniqueId val="{00000003-EAA3-4CC6-88F7-22132483B01F}"/>
              </c:ext>
            </c:extLst>
          </c:dPt>
          <c:dPt>
            <c:idx val="2"/>
            <c:bubble3D val="0"/>
            <c:spPr>
              <a:solidFill>
                <a:schemeClr val="bg2"/>
              </a:solidFill>
              <a:ln w="19050">
                <a:solidFill>
                  <a:schemeClr val="lt1"/>
                </a:solidFill>
              </a:ln>
              <a:effectLst/>
            </c:spPr>
            <c:extLst>
              <c:ext xmlns:c16="http://schemas.microsoft.com/office/drawing/2014/chart" uri="{C3380CC4-5D6E-409C-BE32-E72D297353CC}">
                <c16:uniqueId val="{00000005-EAA3-4CC6-88F7-22132483B01F}"/>
              </c:ext>
            </c:extLst>
          </c:dPt>
          <c:dLbls>
            <c:dLbl>
              <c:idx val="0"/>
              <c:layout>
                <c:manualLayout>
                  <c:x val="-8.5625904660365973E-2"/>
                  <c:y val="-9.6708837321260857E-2"/>
                </c:manualLayout>
              </c:layout>
              <c:tx>
                <c:rich>
                  <a:bodyPr rot="0" spcFirstLastPara="1" vertOverflow="ellipsis" vert="horz" wrap="square" lIns="38100" tIns="19050" rIns="38100" bIns="19050" anchor="ctr" anchorCtr="1">
                    <a:noAutofit/>
                  </a:bodyPr>
                  <a:lstStyle/>
                  <a:p>
                    <a:pPr>
                      <a:defRPr sz="2800" b="0" i="0" u="none" strike="noStrike" kern="1200" baseline="0">
                        <a:solidFill>
                          <a:schemeClr val="bg1"/>
                        </a:solidFill>
                        <a:latin typeface="+mn-lt"/>
                        <a:ea typeface="+mn-ea"/>
                        <a:cs typeface="+mn-cs"/>
                      </a:defRPr>
                    </a:pPr>
                    <a:r>
                      <a:rPr lang="ja-JP" altLang="en-US" sz="2800" dirty="0">
                        <a:solidFill>
                          <a:schemeClr val="bg1"/>
                        </a:solidFill>
                      </a:rPr>
                      <a:t>持っている</a:t>
                    </a:r>
                  </a:p>
                  <a:p>
                    <a:pPr>
                      <a:defRPr sz="2800">
                        <a:solidFill>
                          <a:schemeClr val="bg1"/>
                        </a:solidFill>
                      </a:defRPr>
                    </a:pPr>
                    <a:fld id="{A8C52948-49C8-4721-82BA-0412CFC444F8}" type="VALUE">
                      <a:rPr lang="en-US" altLang="ja-JP" sz="2800">
                        <a:solidFill>
                          <a:schemeClr val="bg1"/>
                        </a:solidFill>
                      </a:rPr>
                      <a:pPr>
                        <a:defRPr sz="2800">
                          <a:solidFill>
                            <a:schemeClr val="bg1"/>
                          </a:solidFill>
                        </a:defRPr>
                      </a:pPr>
                      <a:t>[値]</a:t>
                    </a:fld>
                    <a:endParaRPr lang="ja-JP" altLang="en-US"/>
                  </a:p>
                </c:rich>
              </c:tx>
              <c:spPr>
                <a:noFill/>
                <a:ln>
                  <a:noFill/>
                </a:ln>
                <a:effectLst/>
              </c:spPr>
              <c:txPr>
                <a:bodyPr rot="0" spcFirstLastPara="1" vertOverflow="ellipsis" vert="horz" wrap="square" lIns="38100" tIns="19050" rIns="38100" bIns="19050" anchor="ctr" anchorCtr="1">
                  <a:noAutofit/>
                </a:bodyPr>
                <a:lstStyle/>
                <a:p>
                  <a:pPr>
                    <a:defRPr sz="2800" b="0" i="0" u="none" strike="noStrike" kern="1200" baseline="0">
                      <a:solidFill>
                        <a:schemeClr val="bg1"/>
                      </a:solidFill>
                      <a:latin typeface="+mn-lt"/>
                      <a:ea typeface="+mn-ea"/>
                      <a:cs typeface="+mn-cs"/>
                    </a:defRPr>
                  </a:pPr>
                  <a:endParaRPr lang="ja-JP"/>
                </a:p>
              </c:txPr>
              <c:dLblPos val="bestFit"/>
              <c:showLegendKey val="0"/>
              <c:showVal val="1"/>
              <c:showCatName val="0"/>
              <c:showSerName val="0"/>
              <c:showPercent val="0"/>
              <c:showBubbleSize val="0"/>
              <c:extLst>
                <c:ext xmlns:c15="http://schemas.microsoft.com/office/drawing/2012/chart" uri="{CE6537A1-D6FC-4f65-9D91-7224C49458BB}">
                  <c15:layout>
                    <c:manualLayout>
                      <c:w val="0.51978056275726103"/>
                      <c:h val="0.3425944634279206"/>
                    </c:manualLayout>
                  </c15:layout>
                  <c15:dlblFieldTable/>
                  <c15:showDataLabelsRange val="0"/>
                </c:ext>
                <c:ext xmlns:c16="http://schemas.microsoft.com/office/drawing/2014/chart" uri="{C3380CC4-5D6E-409C-BE32-E72D297353CC}">
                  <c16:uniqueId val="{00000001-EAA3-4CC6-88F7-22132483B01F}"/>
                </c:ext>
              </c:extLst>
            </c:dLbl>
            <c:dLbl>
              <c:idx val="1"/>
              <c:layout>
                <c:manualLayout>
                  <c:x val="0.1860181051408418"/>
                  <c:y val="8.9386295888745554E-2"/>
                </c:manualLayout>
              </c:layout>
              <c:tx>
                <c:rich>
                  <a:bodyPr rot="0" spcFirstLastPara="1" vertOverflow="ellipsis" vert="horz" wrap="square" lIns="38100" tIns="19050" rIns="38100" bIns="19050" anchor="ctr" anchorCtr="1">
                    <a:spAutoFit/>
                  </a:bodyPr>
                  <a:lstStyle/>
                  <a:p>
                    <a:pPr>
                      <a:defRPr sz="1600" b="0" i="0" u="none" strike="noStrike" kern="1200" baseline="0">
                        <a:solidFill>
                          <a:sysClr val="windowText" lastClr="000000"/>
                        </a:solidFill>
                        <a:latin typeface="+mn-lt"/>
                        <a:ea typeface="+mn-ea"/>
                        <a:cs typeface="+mn-cs"/>
                      </a:defRPr>
                    </a:pPr>
                    <a:r>
                      <a:rPr lang="ja-JP" altLang="en-US"/>
                      <a:t>持っていない</a:t>
                    </a:r>
                  </a:p>
                  <a:p>
                    <a:pPr>
                      <a:defRPr sz="1600">
                        <a:solidFill>
                          <a:sysClr val="windowText" lastClr="000000"/>
                        </a:solidFill>
                      </a:defRPr>
                    </a:pPr>
                    <a:fld id="{E78EE7CA-89BE-4E52-B14D-B8F7F683BA93}" type="VALUE">
                      <a:rPr lang="en-US" altLang="ja-JP"/>
                      <a:pPr>
                        <a:defRPr sz="1600">
                          <a:solidFill>
                            <a:sysClr val="windowText" lastClr="000000"/>
                          </a:solidFill>
                        </a:defRPr>
                      </a:pPr>
                      <a:t>[値]</a:t>
                    </a:fld>
                    <a:endParaRPr lang="ja-JP" altLang="en-US"/>
                  </a:p>
                </c:rich>
              </c:tx>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ysClr val="windowText" lastClr="000000"/>
                      </a:solidFill>
                      <a:latin typeface="+mn-lt"/>
                      <a:ea typeface="+mn-ea"/>
                      <a:cs typeface="+mn-cs"/>
                    </a:defRPr>
                  </a:pPr>
                  <a:endParaRPr lang="ja-JP"/>
                </a:p>
              </c:txPr>
              <c:dLblPos val="bestFit"/>
              <c:showLegendKey val="0"/>
              <c:showVal val="1"/>
              <c:showCatName val="0"/>
              <c:showSerName val="0"/>
              <c:showPercent val="0"/>
              <c:showBubbleSize val="0"/>
              <c:extLst>
                <c:ext xmlns:c15="http://schemas.microsoft.com/office/drawing/2012/chart" uri="{CE6537A1-D6FC-4f65-9D91-7224C49458BB}">
                  <c15:layout>
                    <c:manualLayout>
                      <c:w val="0.29734712261149715"/>
                      <c:h val="0.27846138610836468"/>
                    </c:manualLayout>
                  </c15:layout>
                  <c15:dlblFieldTable/>
                  <c15:showDataLabelsRange val="0"/>
                </c:ext>
                <c:ext xmlns:c16="http://schemas.microsoft.com/office/drawing/2014/chart" uri="{C3380CC4-5D6E-409C-BE32-E72D297353CC}">
                  <c16:uniqueId val="{00000003-EAA3-4CC6-88F7-22132483B01F}"/>
                </c:ext>
              </c:extLst>
            </c:dLbl>
            <c:dLbl>
              <c:idx val="2"/>
              <c:layout>
                <c:manualLayout>
                  <c:x val="5.1688488248924268E-2"/>
                  <c:y val="0.20509206852213654"/>
                </c:manualLayout>
              </c:layout>
              <c:tx>
                <c:rich>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r>
                      <a:rPr lang="ja-JP" altLang="en-US">
                        <a:solidFill>
                          <a:schemeClr val="tx1"/>
                        </a:solidFill>
                      </a:rPr>
                      <a:t>その他</a:t>
                    </a:r>
                  </a:p>
                  <a:p>
                    <a:pPr>
                      <a:defRPr sz="1600">
                        <a:solidFill>
                          <a:schemeClr val="tx1"/>
                        </a:solidFill>
                      </a:defRPr>
                    </a:pPr>
                    <a:fld id="{63ACD93E-2A42-40C2-83B6-06762A07A67A}" type="VALUE">
                      <a:rPr lang="en-US" altLang="ja-JP">
                        <a:solidFill>
                          <a:schemeClr val="tx1"/>
                        </a:solidFill>
                      </a:rPr>
                      <a:pPr>
                        <a:defRPr sz="1600">
                          <a:solidFill>
                            <a:schemeClr val="tx1"/>
                          </a:solidFill>
                        </a:defRPr>
                      </a:pPr>
                      <a:t>[値]</a:t>
                    </a:fld>
                    <a:endParaRPr lang="ja-JP" altLang="en-US"/>
                  </a:p>
                </c:rich>
              </c:tx>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ja-JP"/>
                </a:p>
              </c:txPr>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EAA3-4CC6-88F7-22132483B01F}"/>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ja-JP"/>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[マスプラ愛着.xlsx]Sheet1!$B$16:$D$16</c:f>
              <c:strCache>
                <c:ptCount val="3"/>
                <c:pt idx="0">
                  <c:v>持っている</c:v>
                </c:pt>
                <c:pt idx="1">
                  <c:v>持っていない</c:v>
                </c:pt>
                <c:pt idx="2">
                  <c:v>その他</c:v>
                </c:pt>
              </c:strCache>
            </c:strRef>
          </c:cat>
          <c:val>
            <c:numRef>
              <c:f>[マスプラ愛着.xlsx]Sheet1!$B$17:$D$17</c:f>
              <c:numCache>
                <c:formatCode>General</c:formatCode>
                <c:ptCount val="3"/>
                <c:pt idx="0">
                  <c:v>64.2</c:v>
                </c:pt>
                <c:pt idx="1">
                  <c:v>29.7</c:v>
                </c:pt>
                <c:pt idx="2">
                  <c:v>6.1</c:v>
                </c:pt>
              </c:numCache>
            </c:numRef>
          </c:val>
          <c:extLst>
            <c:ext xmlns:c16="http://schemas.microsoft.com/office/drawing/2014/chart" uri="{C3380CC4-5D6E-409C-BE32-E72D297353CC}">
              <c16:uniqueId val="{00000006-EAA3-4CC6-88F7-22132483B01F}"/>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r>
              <a:rPr lang="ja-JP" altLang="en-US">
                <a:latin typeface="メイリオ" panose="020B0604030504040204" pitchFamily="50" charset="-128"/>
                <a:ea typeface="メイリオ" panose="020B0604030504040204" pitchFamily="50" charset="-128"/>
              </a:rPr>
              <a:t>農業就業人口</a:t>
            </a:r>
          </a:p>
        </c:rich>
      </c:tx>
      <c:layout>
        <c:manualLayout>
          <c:xMode val="edge"/>
          <c:yMode val="edge"/>
          <c:x val="0.38246986499978958"/>
          <c:y val="5.76017474665942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title>
    <c:autoTitleDeleted val="0"/>
    <c:plotArea>
      <c:layout/>
      <c:lineChart>
        <c:grouping val="standard"/>
        <c:varyColors val="0"/>
        <c:ser>
          <c:idx val="0"/>
          <c:order val="0"/>
          <c:spPr>
            <a:ln w="28575" cap="rnd">
              <a:solidFill>
                <a:schemeClr val="accent1"/>
              </a:solidFill>
              <a:round/>
            </a:ln>
            <a:effectLst/>
          </c:spPr>
          <c:marker>
            <c:symbol val="none"/>
          </c:marker>
          <c:cat>
            <c:strRef>
              <c:f>'[j008-00-017.xls]Sheet1'!$B$6:$E$6</c:f>
              <c:strCache>
                <c:ptCount val="4"/>
                <c:pt idx="0">
                  <c:v>2000年</c:v>
                </c:pt>
                <c:pt idx="1">
                  <c:v>2005年</c:v>
                </c:pt>
                <c:pt idx="2">
                  <c:v>2010年</c:v>
                </c:pt>
                <c:pt idx="3">
                  <c:v>2015年</c:v>
                </c:pt>
              </c:strCache>
            </c:strRef>
          </c:cat>
          <c:val>
            <c:numRef>
              <c:f>'[j008-00-017.xls]Sheet1'!$B$7:$E$7</c:f>
              <c:numCache>
                <c:formatCode>General</c:formatCode>
                <c:ptCount val="4"/>
                <c:pt idx="0">
                  <c:v>5475</c:v>
                </c:pt>
                <c:pt idx="1">
                  <c:v>3526</c:v>
                </c:pt>
                <c:pt idx="2">
                  <c:v>4077</c:v>
                </c:pt>
                <c:pt idx="3">
                  <c:v>3126</c:v>
                </c:pt>
              </c:numCache>
            </c:numRef>
          </c:val>
          <c:smooth val="0"/>
          <c:extLst>
            <c:ext xmlns:c16="http://schemas.microsoft.com/office/drawing/2014/chart" uri="{C3380CC4-5D6E-409C-BE32-E72D297353CC}">
              <c16:uniqueId val="{00000000-F16B-421B-97AC-2C1EF543F3E4}"/>
            </c:ext>
          </c:extLst>
        </c:ser>
        <c:dLbls>
          <c:showLegendKey val="0"/>
          <c:showVal val="0"/>
          <c:showCatName val="0"/>
          <c:showSerName val="0"/>
          <c:showPercent val="0"/>
          <c:showBubbleSize val="0"/>
        </c:dLbls>
        <c:smooth val="0"/>
        <c:axId val="1514635536"/>
        <c:axId val="1514636784"/>
      </c:lineChart>
      <c:catAx>
        <c:axId val="15146355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crossAx val="1514636784"/>
        <c:crosses val="autoZero"/>
        <c:auto val="1"/>
        <c:lblAlgn val="ctr"/>
        <c:lblOffset val="100"/>
        <c:noMultiLvlLbl val="0"/>
      </c:catAx>
      <c:valAx>
        <c:axId val="15146367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ja-JP"/>
          </a:p>
        </c:txPr>
        <c:crossAx val="15146355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r>
              <a:rPr lang="ja-JP" altLang="en-US" dirty="0">
                <a:latin typeface="メイリオ" panose="020B0604030504040204" pitchFamily="50" charset="-128"/>
                <a:ea typeface="メイリオ" panose="020B0604030504040204" pitchFamily="50" charset="-128"/>
              </a:rPr>
              <a:t>年齢別農業就業者数</a:t>
            </a:r>
          </a:p>
        </c:rich>
      </c:tx>
      <c:layout>
        <c:manualLayout>
          <c:xMode val="edge"/>
          <c:yMode val="edge"/>
          <c:x val="0.28359581483167801"/>
          <c:y val="5.8173143429320548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title>
    <c:autoTitleDeleted val="0"/>
    <c:plotArea>
      <c:layout/>
      <c:barChart>
        <c:barDir val="col"/>
        <c:grouping val="clustered"/>
        <c:varyColors val="0"/>
        <c:ser>
          <c:idx val="0"/>
          <c:order val="0"/>
          <c:spPr>
            <a:solidFill>
              <a:schemeClr val="accent1"/>
            </a:solidFill>
            <a:ln>
              <a:noFill/>
            </a:ln>
            <a:effectLst/>
          </c:spPr>
          <c:invertIfNegative val="0"/>
          <c:cat>
            <c:strRef>
              <c:f>Sheet1!$H$9:$V$9</c:f>
              <c:strCache>
                <c:ptCount val="15"/>
                <c:pt idx="0">
                  <c:v>15-19</c:v>
                </c:pt>
                <c:pt idx="1">
                  <c:v>20-24</c:v>
                </c:pt>
                <c:pt idx="2">
                  <c:v>25-29</c:v>
                </c:pt>
                <c:pt idx="3">
                  <c:v>30-34</c:v>
                </c:pt>
                <c:pt idx="4">
                  <c:v>35-39</c:v>
                </c:pt>
                <c:pt idx="5">
                  <c:v>40-44</c:v>
                </c:pt>
                <c:pt idx="6">
                  <c:v>45-49</c:v>
                </c:pt>
                <c:pt idx="7">
                  <c:v>50-54</c:v>
                </c:pt>
                <c:pt idx="8">
                  <c:v>55-59</c:v>
                </c:pt>
                <c:pt idx="9">
                  <c:v>60-64</c:v>
                </c:pt>
                <c:pt idx="10">
                  <c:v>65-69</c:v>
                </c:pt>
                <c:pt idx="11">
                  <c:v>70-74</c:v>
                </c:pt>
                <c:pt idx="12">
                  <c:v>75-79</c:v>
                </c:pt>
                <c:pt idx="13">
                  <c:v>80-84</c:v>
                </c:pt>
                <c:pt idx="14">
                  <c:v>85以上</c:v>
                </c:pt>
              </c:strCache>
            </c:strRef>
          </c:cat>
          <c:val>
            <c:numRef>
              <c:f>Sheet1!$H$10:$V$10</c:f>
              <c:numCache>
                <c:formatCode>* #,##0_ ;_ @_ </c:formatCode>
                <c:ptCount val="15"/>
                <c:pt idx="0">
                  <c:v>5</c:v>
                </c:pt>
                <c:pt idx="1">
                  <c:v>12</c:v>
                </c:pt>
                <c:pt idx="2">
                  <c:v>19</c:v>
                </c:pt>
                <c:pt idx="3">
                  <c:v>34</c:v>
                </c:pt>
                <c:pt idx="4" formatCode="General">
                  <c:v>63</c:v>
                </c:pt>
                <c:pt idx="5">
                  <c:v>56</c:v>
                </c:pt>
                <c:pt idx="6">
                  <c:v>79</c:v>
                </c:pt>
                <c:pt idx="7">
                  <c:v>95</c:v>
                </c:pt>
                <c:pt idx="8">
                  <c:v>136</c:v>
                </c:pt>
                <c:pt idx="9">
                  <c:v>299</c:v>
                </c:pt>
                <c:pt idx="10">
                  <c:v>341</c:v>
                </c:pt>
                <c:pt idx="11">
                  <c:v>346</c:v>
                </c:pt>
                <c:pt idx="12">
                  <c:v>301</c:v>
                </c:pt>
                <c:pt idx="13">
                  <c:v>211</c:v>
                </c:pt>
                <c:pt idx="14">
                  <c:v>133</c:v>
                </c:pt>
              </c:numCache>
            </c:numRef>
          </c:val>
          <c:extLst>
            <c:ext xmlns:c16="http://schemas.microsoft.com/office/drawing/2014/chart" uri="{C3380CC4-5D6E-409C-BE32-E72D297353CC}">
              <c16:uniqueId val="{00000000-5A5D-40B1-A3C5-92711BB47E9E}"/>
            </c:ext>
          </c:extLst>
        </c:ser>
        <c:dLbls>
          <c:showLegendKey val="0"/>
          <c:showVal val="0"/>
          <c:showCatName val="0"/>
          <c:showSerName val="0"/>
          <c:showPercent val="0"/>
          <c:showBubbleSize val="0"/>
        </c:dLbls>
        <c:gapWidth val="219"/>
        <c:overlap val="-27"/>
        <c:axId val="1401626720"/>
        <c:axId val="1401627136"/>
      </c:barChart>
      <c:catAx>
        <c:axId val="1401626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ja-JP"/>
          </a:p>
        </c:txPr>
        <c:crossAx val="1401627136"/>
        <c:crosses val="autoZero"/>
        <c:auto val="1"/>
        <c:lblAlgn val="ctr"/>
        <c:lblOffset val="100"/>
        <c:noMultiLvlLbl val="0"/>
      </c:catAx>
      <c:valAx>
        <c:axId val="1401627136"/>
        <c:scaling>
          <c:orientation val="minMax"/>
        </c:scaling>
        <c:delete val="0"/>
        <c:axPos val="l"/>
        <c:majorGridlines>
          <c:spPr>
            <a:ln w="9525" cap="flat" cmpd="sng" algn="ctr">
              <a:solidFill>
                <a:schemeClr val="tx1">
                  <a:lumMod val="15000"/>
                  <a:lumOff val="85000"/>
                </a:schemeClr>
              </a:solidFill>
              <a:round/>
            </a:ln>
            <a:effectLst/>
          </c:spPr>
        </c:majorGridlines>
        <c:numFmt formatCode="* #,##0_ ;_ @_ "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ja-JP"/>
          </a:p>
        </c:txPr>
        <c:crossAx val="14016267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ja-JP" altLang="en-US" sz="1400" b="1" dirty="0"/>
              <a:t>全就業人口のうち女性就業人口の割合</a:t>
            </a:r>
          </a:p>
        </c:rich>
      </c:tx>
      <c:layout>
        <c:manualLayout>
          <c:xMode val="edge"/>
          <c:yMode val="edge"/>
          <c:x val="0.13232245988949878"/>
          <c:y val="3.0104809776714758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lineChart>
        <c:grouping val="standard"/>
        <c:varyColors val="0"/>
        <c:ser>
          <c:idx val="0"/>
          <c:order val="0"/>
          <c:tx>
            <c:strRef>
              <c:f>Sheet1!$C$15</c:f>
              <c:strCache>
                <c:ptCount val="1"/>
                <c:pt idx="0">
                  <c:v>全就業人口のうち女性就業人口の割合</c:v>
                </c:pt>
              </c:strCache>
            </c:strRef>
          </c:tx>
          <c:spPr>
            <a:ln w="28575" cap="rnd">
              <a:solidFill>
                <a:schemeClr val="accent1"/>
              </a:solidFill>
              <a:round/>
            </a:ln>
            <a:effectLst/>
          </c:spPr>
          <c:marker>
            <c:symbol val="none"/>
          </c:marker>
          <c:cat>
            <c:strRef>
              <c:f>Sheet1!$B$16:$B$21</c:f>
              <c:strCache>
                <c:ptCount val="6"/>
                <c:pt idx="0">
                  <c:v>S60</c:v>
                </c:pt>
                <c:pt idx="1">
                  <c:v>H2</c:v>
                </c:pt>
                <c:pt idx="2">
                  <c:v>H7</c:v>
                </c:pt>
                <c:pt idx="3">
                  <c:v>H12</c:v>
                </c:pt>
                <c:pt idx="4">
                  <c:v>H17</c:v>
                </c:pt>
                <c:pt idx="5">
                  <c:v>H22</c:v>
                </c:pt>
              </c:strCache>
            </c:strRef>
          </c:cat>
          <c:val>
            <c:numRef>
              <c:f>Sheet1!$C$16:$C$21</c:f>
              <c:numCache>
                <c:formatCode>General</c:formatCode>
                <c:ptCount val="6"/>
                <c:pt idx="0">
                  <c:v>36.5</c:v>
                </c:pt>
                <c:pt idx="1">
                  <c:v>37.700000000000003</c:v>
                </c:pt>
                <c:pt idx="2">
                  <c:v>38</c:v>
                </c:pt>
                <c:pt idx="3">
                  <c:v>39.1</c:v>
                </c:pt>
                <c:pt idx="4">
                  <c:v>40.5</c:v>
                </c:pt>
                <c:pt idx="5">
                  <c:v>41.3</c:v>
                </c:pt>
              </c:numCache>
            </c:numRef>
          </c:val>
          <c:smooth val="0"/>
          <c:extLst>
            <c:ext xmlns:c16="http://schemas.microsoft.com/office/drawing/2014/chart" uri="{C3380CC4-5D6E-409C-BE32-E72D297353CC}">
              <c16:uniqueId val="{00000000-B00E-413A-8044-F9DF6F633736}"/>
            </c:ext>
          </c:extLst>
        </c:ser>
        <c:dLbls>
          <c:showLegendKey val="0"/>
          <c:showVal val="0"/>
          <c:showCatName val="0"/>
          <c:showSerName val="0"/>
          <c:showPercent val="0"/>
          <c:showBubbleSize val="0"/>
        </c:dLbls>
        <c:smooth val="0"/>
        <c:axId val="1500314671"/>
        <c:axId val="1500318831"/>
      </c:lineChart>
      <c:catAx>
        <c:axId val="15003146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500318831"/>
        <c:crosses val="autoZero"/>
        <c:auto val="1"/>
        <c:lblAlgn val="ctr"/>
        <c:lblOffset val="100"/>
        <c:noMultiLvlLbl val="0"/>
      </c:catAx>
      <c:valAx>
        <c:axId val="150031883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50031467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ja-JP" altLang="en-US" b="1" dirty="0"/>
              <a:t>女性の年齢別　就労率（</a:t>
            </a:r>
            <a:r>
              <a:rPr lang="en-US" altLang="ja-JP" b="1" dirty="0"/>
              <a:t>H</a:t>
            </a:r>
            <a:r>
              <a:rPr lang="ja-JP" altLang="en-US" b="1" dirty="0"/>
              <a:t>２２）</a:t>
            </a:r>
            <a:r>
              <a:rPr lang="ja-JP" altLang="en-US" dirty="0"/>
              <a:t>　</a:t>
            </a:r>
          </a:p>
        </c:rich>
      </c:tx>
      <c:layout>
        <c:manualLayout>
          <c:xMode val="edge"/>
          <c:yMode val="edge"/>
          <c:x val="0.26414970541292393"/>
          <c:y val="1.6732660396383988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lineChart>
        <c:grouping val="standard"/>
        <c:varyColors val="0"/>
        <c:ser>
          <c:idx val="0"/>
          <c:order val="0"/>
          <c:spPr>
            <a:ln w="28575" cap="rnd">
              <a:solidFill>
                <a:schemeClr val="accent1"/>
              </a:solidFill>
              <a:round/>
            </a:ln>
            <a:effectLst/>
          </c:spPr>
          <c:marker>
            <c:symbol val="none"/>
          </c:marker>
          <c:cat>
            <c:strRef>
              <c:f>Sheet1!$B$3:$B$13</c:f>
              <c:strCache>
                <c:ptCount val="11"/>
                <c:pt idx="0">
                  <c:v>15-19歳</c:v>
                </c:pt>
                <c:pt idx="1">
                  <c:v>20-24歳</c:v>
                </c:pt>
                <c:pt idx="2">
                  <c:v>25-29歳</c:v>
                </c:pt>
                <c:pt idx="3">
                  <c:v>30-34歳</c:v>
                </c:pt>
                <c:pt idx="4">
                  <c:v>35-39歳</c:v>
                </c:pt>
                <c:pt idx="5">
                  <c:v>40-44歳</c:v>
                </c:pt>
                <c:pt idx="6">
                  <c:v>45-49歳</c:v>
                </c:pt>
                <c:pt idx="7">
                  <c:v>50-54歳</c:v>
                </c:pt>
                <c:pt idx="8">
                  <c:v>55-59歳</c:v>
                </c:pt>
                <c:pt idx="9">
                  <c:v>60-64歳</c:v>
                </c:pt>
                <c:pt idx="10">
                  <c:v>65以上</c:v>
                </c:pt>
              </c:strCache>
            </c:strRef>
          </c:cat>
          <c:val>
            <c:numRef>
              <c:f>Sheet1!$C$3:$C$13</c:f>
              <c:numCache>
                <c:formatCode>General</c:formatCode>
                <c:ptCount val="11"/>
                <c:pt idx="0">
                  <c:v>15.5</c:v>
                </c:pt>
                <c:pt idx="1">
                  <c:v>71.3</c:v>
                </c:pt>
                <c:pt idx="2">
                  <c:v>76.599999999999994</c:v>
                </c:pt>
                <c:pt idx="3">
                  <c:v>68.400000000000006</c:v>
                </c:pt>
                <c:pt idx="4">
                  <c:v>67.7</c:v>
                </c:pt>
                <c:pt idx="5">
                  <c:v>72.7</c:v>
                </c:pt>
                <c:pt idx="6">
                  <c:v>75.400000000000006</c:v>
                </c:pt>
                <c:pt idx="7">
                  <c:v>72.5</c:v>
                </c:pt>
                <c:pt idx="8">
                  <c:v>62.6</c:v>
                </c:pt>
                <c:pt idx="9">
                  <c:v>44.7</c:v>
                </c:pt>
                <c:pt idx="10">
                  <c:v>14.1</c:v>
                </c:pt>
              </c:numCache>
            </c:numRef>
          </c:val>
          <c:smooth val="0"/>
          <c:extLst>
            <c:ext xmlns:c16="http://schemas.microsoft.com/office/drawing/2014/chart" uri="{C3380CC4-5D6E-409C-BE32-E72D297353CC}">
              <c16:uniqueId val="{00000000-1885-4DC7-B65D-446CFDEB2F2C}"/>
            </c:ext>
          </c:extLst>
        </c:ser>
        <c:dLbls>
          <c:showLegendKey val="0"/>
          <c:showVal val="0"/>
          <c:showCatName val="0"/>
          <c:showSerName val="0"/>
          <c:showPercent val="0"/>
          <c:showBubbleSize val="0"/>
        </c:dLbls>
        <c:smooth val="0"/>
        <c:axId val="1607484511"/>
        <c:axId val="1607482015"/>
      </c:lineChart>
      <c:catAx>
        <c:axId val="16074845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607482015"/>
        <c:crosses val="autoZero"/>
        <c:auto val="1"/>
        <c:lblAlgn val="ctr"/>
        <c:lblOffset val="100"/>
        <c:noMultiLvlLbl val="0"/>
      </c:catAx>
      <c:valAx>
        <c:axId val="160748201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60748451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Sheet1!$C$2</c:f>
              <c:strCache>
                <c:ptCount val="1"/>
                <c:pt idx="0">
                  <c:v>世帯数</c:v>
                </c:pt>
              </c:strCache>
            </c:strRef>
          </c:tx>
          <c:spPr>
            <a:solidFill>
              <a:schemeClr val="accent1"/>
            </a:solidFill>
            <a:ln>
              <a:noFill/>
            </a:ln>
            <a:effectLst/>
          </c:spPr>
          <c:invertIfNegative val="0"/>
          <c:cat>
            <c:strRef>
              <c:f>Sheet1!$B$3:$B$9</c:f>
              <c:strCache>
                <c:ptCount val="7"/>
                <c:pt idx="0">
                  <c:v>S60</c:v>
                </c:pt>
                <c:pt idx="1">
                  <c:v>H2</c:v>
                </c:pt>
                <c:pt idx="2">
                  <c:v>H7</c:v>
                </c:pt>
                <c:pt idx="3">
                  <c:v>H12</c:v>
                </c:pt>
                <c:pt idx="4">
                  <c:v>H17</c:v>
                </c:pt>
                <c:pt idx="5">
                  <c:v>H22</c:v>
                </c:pt>
                <c:pt idx="6">
                  <c:v>H27</c:v>
                </c:pt>
              </c:strCache>
            </c:strRef>
          </c:cat>
          <c:val>
            <c:numRef>
              <c:f>Sheet1!$C$3:$C$9</c:f>
              <c:numCache>
                <c:formatCode>General</c:formatCode>
                <c:ptCount val="7"/>
                <c:pt idx="0">
                  <c:v>38923</c:v>
                </c:pt>
                <c:pt idx="1">
                  <c:v>43502</c:v>
                </c:pt>
                <c:pt idx="2">
                  <c:v>48122</c:v>
                </c:pt>
                <c:pt idx="3">
                  <c:v>51659</c:v>
                </c:pt>
                <c:pt idx="4">
                  <c:v>53530</c:v>
                </c:pt>
                <c:pt idx="5">
                  <c:v>56663</c:v>
                </c:pt>
                <c:pt idx="6">
                  <c:v>57257</c:v>
                </c:pt>
              </c:numCache>
            </c:numRef>
          </c:val>
          <c:extLst>
            <c:ext xmlns:c16="http://schemas.microsoft.com/office/drawing/2014/chart" uri="{C3380CC4-5D6E-409C-BE32-E72D297353CC}">
              <c16:uniqueId val="{00000000-DCE4-4079-9004-3876CF6F9C43}"/>
            </c:ext>
          </c:extLst>
        </c:ser>
        <c:dLbls>
          <c:showLegendKey val="0"/>
          <c:showVal val="0"/>
          <c:showCatName val="0"/>
          <c:showSerName val="0"/>
          <c:showPercent val="0"/>
          <c:showBubbleSize val="0"/>
        </c:dLbls>
        <c:gapWidth val="150"/>
        <c:axId val="1500270575"/>
        <c:axId val="1500268495"/>
      </c:barChart>
      <c:lineChart>
        <c:grouping val="standard"/>
        <c:varyColors val="0"/>
        <c:ser>
          <c:idx val="1"/>
          <c:order val="1"/>
          <c:tx>
            <c:strRef>
              <c:f>Sheet1!$D$2</c:f>
              <c:strCache>
                <c:ptCount val="1"/>
                <c:pt idx="0">
                  <c:v>世帯人員</c:v>
                </c:pt>
              </c:strCache>
            </c:strRef>
          </c:tx>
          <c:spPr>
            <a:ln w="28575" cap="rnd">
              <a:solidFill>
                <a:schemeClr val="accent2"/>
              </a:solidFill>
              <a:round/>
            </a:ln>
            <a:effectLst/>
          </c:spPr>
          <c:marker>
            <c:symbol val="none"/>
          </c:marker>
          <c:cat>
            <c:strRef>
              <c:f>Sheet1!$B$3:$B$9</c:f>
              <c:strCache>
                <c:ptCount val="7"/>
                <c:pt idx="0">
                  <c:v>S60</c:v>
                </c:pt>
                <c:pt idx="1">
                  <c:v>H2</c:v>
                </c:pt>
                <c:pt idx="2">
                  <c:v>H7</c:v>
                </c:pt>
                <c:pt idx="3">
                  <c:v>H12</c:v>
                </c:pt>
                <c:pt idx="4">
                  <c:v>H17</c:v>
                </c:pt>
                <c:pt idx="5">
                  <c:v>H22</c:v>
                </c:pt>
                <c:pt idx="6">
                  <c:v>H27</c:v>
                </c:pt>
              </c:strCache>
            </c:strRef>
          </c:cat>
          <c:val>
            <c:numRef>
              <c:f>Sheet1!$D$3:$D$9</c:f>
              <c:numCache>
                <c:formatCode>General</c:formatCode>
                <c:ptCount val="7"/>
                <c:pt idx="0">
                  <c:v>3.27</c:v>
                </c:pt>
                <c:pt idx="1">
                  <c:v>3.1</c:v>
                </c:pt>
                <c:pt idx="2">
                  <c:v>2.91</c:v>
                </c:pt>
                <c:pt idx="3">
                  <c:v>2.75</c:v>
                </c:pt>
                <c:pt idx="4">
                  <c:v>2.64</c:v>
                </c:pt>
                <c:pt idx="5">
                  <c:v>2.54</c:v>
                </c:pt>
                <c:pt idx="6">
                  <c:v>2.46</c:v>
                </c:pt>
              </c:numCache>
            </c:numRef>
          </c:val>
          <c:smooth val="0"/>
          <c:extLst>
            <c:ext xmlns:c16="http://schemas.microsoft.com/office/drawing/2014/chart" uri="{C3380CC4-5D6E-409C-BE32-E72D297353CC}">
              <c16:uniqueId val="{00000001-DCE4-4079-9004-3876CF6F9C43}"/>
            </c:ext>
          </c:extLst>
        </c:ser>
        <c:dLbls>
          <c:showLegendKey val="0"/>
          <c:showVal val="0"/>
          <c:showCatName val="0"/>
          <c:showSerName val="0"/>
          <c:showPercent val="0"/>
          <c:showBubbleSize val="0"/>
        </c:dLbls>
        <c:marker val="1"/>
        <c:smooth val="0"/>
        <c:axId val="1500311343"/>
        <c:axId val="1500322159"/>
      </c:lineChart>
      <c:catAx>
        <c:axId val="150027057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500268495"/>
        <c:crosses val="autoZero"/>
        <c:auto val="1"/>
        <c:lblAlgn val="ctr"/>
        <c:lblOffset val="100"/>
        <c:noMultiLvlLbl val="0"/>
      </c:catAx>
      <c:valAx>
        <c:axId val="150026849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500270575"/>
        <c:crosses val="autoZero"/>
        <c:crossBetween val="between"/>
      </c:valAx>
      <c:valAx>
        <c:axId val="1500322159"/>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500311343"/>
        <c:crosses val="max"/>
        <c:crossBetween val="between"/>
      </c:valAx>
      <c:catAx>
        <c:axId val="1500311343"/>
        <c:scaling>
          <c:orientation val="minMax"/>
        </c:scaling>
        <c:delete val="1"/>
        <c:axPos val="b"/>
        <c:numFmt formatCode="General" sourceLinked="1"/>
        <c:majorTickMark val="out"/>
        <c:minorTickMark val="none"/>
        <c:tickLblPos val="nextTo"/>
        <c:crossAx val="1500322159"/>
        <c:crosses val="autoZero"/>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ja-JP" sz="1800" dirty="0"/>
              <a:t>65</a:t>
            </a:r>
            <a:r>
              <a:rPr lang="ja-JP" altLang="en-US" sz="1800" dirty="0"/>
              <a:t>歳以上人口比率</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lineChart>
        <c:grouping val="standard"/>
        <c:varyColors val="0"/>
        <c:ser>
          <c:idx val="0"/>
          <c:order val="0"/>
          <c:tx>
            <c:strRef>
              <c:f>Sheet1!$C$24</c:f>
              <c:strCache>
                <c:ptCount val="1"/>
                <c:pt idx="0">
                  <c:v>65歳以上人口比率</c:v>
                </c:pt>
              </c:strCache>
            </c:strRef>
          </c:tx>
          <c:spPr>
            <a:ln w="28575" cap="rnd">
              <a:solidFill>
                <a:schemeClr val="accent1"/>
              </a:solidFill>
              <a:round/>
            </a:ln>
            <a:effectLst/>
          </c:spPr>
          <c:marker>
            <c:symbol val="none"/>
          </c:marker>
          <c:cat>
            <c:strRef>
              <c:f>Sheet1!$B$25:$B$35</c:f>
              <c:strCache>
                <c:ptCount val="11"/>
                <c:pt idx="0">
                  <c:v>2010年</c:v>
                </c:pt>
                <c:pt idx="1">
                  <c:v>2015年</c:v>
                </c:pt>
                <c:pt idx="2">
                  <c:v>2020年</c:v>
                </c:pt>
                <c:pt idx="3">
                  <c:v>2025年</c:v>
                </c:pt>
                <c:pt idx="4">
                  <c:v>2030年</c:v>
                </c:pt>
                <c:pt idx="5">
                  <c:v>2035年</c:v>
                </c:pt>
                <c:pt idx="6">
                  <c:v>2040年</c:v>
                </c:pt>
                <c:pt idx="7">
                  <c:v>2045年</c:v>
                </c:pt>
                <c:pt idx="8">
                  <c:v>2050年</c:v>
                </c:pt>
                <c:pt idx="9">
                  <c:v>2055年</c:v>
                </c:pt>
                <c:pt idx="10">
                  <c:v>2060年</c:v>
                </c:pt>
              </c:strCache>
            </c:strRef>
          </c:cat>
          <c:val>
            <c:numRef>
              <c:f>Sheet1!$C$25:$C$35</c:f>
              <c:numCache>
                <c:formatCode>General</c:formatCode>
                <c:ptCount val="11"/>
                <c:pt idx="0">
                  <c:v>22.4</c:v>
                </c:pt>
                <c:pt idx="1">
                  <c:v>26.9</c:v>
                </c:pt>
                <c:pt idx="2">
                  <c:v>29.6</c:v>
                </c:pt>
                <c:pt idx="3">
                  <c:v>30.9</c:v>
                </c:pt>
                <c:pt idx="4">
                  <c:v>32.200000000000003</c:v>
                </c:pt>
                <c:pt idx="5">
                  <c:v>34</c:v>
                </c:pt>
                <c:pt idx="6">
                  <c:v>36.799999999999997</c:v>
                </c:pt>
                <c:pt idx="7">
                  <c:v>38.5</c:v>
                </c:pt>
                <c:pt idx="8">
                  <c:v>39.5</c:v>
                </c:pt>
                <c:pt idx="9">
                  <c:v>39.9</c:v>
                </c:pt>
                <c:pt idx="10">
                  <c:v>40.1</c:v>
                </c:pt>
              </c:numCache>
            </c:numRef>
          </c:val>
          <c:smooth val="0"/>
          <c:extLst>
            <c:ext xmlns:c16="http://schemas.microsoft.com/office/drawing/2014/chart" uri="{C3380CC4-5D6E-409C-BE32-E72D297353CC}">
              <c16:uniqueId val="{00000000-14E0-434A-B6BE-B5144F38C76D}"/>
            </c:ext>
          </c:extLst>
        </c:ser>
        <c:dLbls>
          <c:showLegendKey val="0"/>
          <c:showVal val="0"/>
          <c:showCatName val="0"/>
          <c:showSerName val="0"/>
          <c:showPercent val="0"/>
          <c:showBubbleSize val="0"/>
        </c:dLbls>
        <c:smooth val="0"/>
        <c:axId val="1500276399"/>
        <c:axId val="1500278063"/>
      </c:lineChart>
      <c:catAx>
        <c:axId val="15002763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vert="eaVert"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500278063"/>
        <c:crosses val="autoZero"/>
        <c:auto val="1"/>
        <c:lblAlgn val="ctr"/>
        <c:lblOffset val="100"/>
        <c:noMultiLvlLbl val="0"/>
      </c:catAx>
      <c:valAx>
        <c:axId val="150027806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50027639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Sheet1!$A$2</c:f>
              <c:strCache>
                <c:ptCount val="1"/>
                <c:pt idx="0">
                  <c:v>平成12年</c:v>
                </c:pt>
              </c:strCache>
            </c:strRef>
          </c:tx>
          <c:spPr>
            <a:solidFill>
              <a:schemeClr val="accent1"/>
            </a:solidFill>
            <a:ln>
              <a:noFill/>
            </a:ln>
            <a:effectLst/>
          </c:spPr>
          <c:invertIfNegative val="0"/>
          <c:cat>
            <c:strRef>
              <c:f>Sheet1!$B$1:$I$1</c:f>
              <c:strCache>
                <c:ptCount val="8"/>
                <c:pt idx="0">
                  <c:v>15－29</c:v>
                </c:pt>
                <c:pt idx="1">
                  <c:v>20－24</c:v>
                </c:pt>
                <c:pt idx="2">
                  <c:v>25－29</c:v>
                </c:pt>
                <c:pt idx="3">
                  <c:v>30－34</c:v>
                </c:pt>
                <c:pt idx="4">
                  <c:v>35－39</c:v>
                </c:pt>
                <c:pt idx="5">
                  <c:v>40－44</c:v>
                </c:pt>
                <c:pt idx="6">
                  <c:v>45－49</c:v>
                </c:pt>
                <c:pt idx="7">
                  <c:v>50以上</c:v>
                </c:pt>
              </c:strCache>
            </c:strRef>
          </c:cat>
          <c:val>
            <c:numRef>
              <c:f>Sheet1!$B$2:$I$2</c:f>
              <c:numCache>
                <c:formatCode>General</c:formatCode>
                <c:ptCount val="8"/>
                <c:pt idx="0">
                  <c:v>146</c:v>
                </c:pt>
                <c:pt idx="1">
                  <c:v>231</c:v>
                </c:pt>
                <c:pt idx="2">
                  <c:v>209</c:v>
                </c:pt>
                <c:pt idx="3">
                  <c:v>236</c:v>
                </c:pt>
                <c:pt idx="4">
                  <c:v>206</c:v>
                </c:pt>
                <c:pt idx="5">
                  <c:v>222</c:v>
                </c:pt>
                <c:pt idx="6">
                  <c:v>191</c:v>
                </c:pt>
                <c:pt idx="7">
                  <c:v>86</c:v>
                </c:pt>
              </c:numCache>
            </c:numRef>
          </c:val>
          <c:extLst>
            <c:ext xmlns:c16="http://schemas.microsoft.com/office/drawing/2014/chart" uri="{C3380CC4-5D6E-409C-BE32-E72D297353CC}">
              <c16:uniqueId val="{00000000-7D38-41EF-A72B-88FEF1FB57DF}"/>
            </c:ext>
          </c:extLst>
        </c:ser>
        <c:ser>
          <c:idx val="1"/>
          <c:order val="1"/>
          <c:tx>
            <c:strRef>
              <c:f>Sheet1!$A$3</c:f>
              <c:strCache>
                <c:ptCount val="1"/>
                <c:pt idx="0">
                  <c:v>平成17年</c:v>
                </c:pt>
              </c:strCache>
            </c:strRef>
          </c:tx>
          <c:spPr>
            <a:solidFill>
              <a:schemeClr val="accent2"/>
            </a:solidFill>
            <a:ln>
              <a:noFill/>
            </a:ln>
            <a:effectLst/>
          </c:spPr>
          <c:invertIfNegative val="0"/>
          <c:cat>
            <c:strRef>
              <c:f>Sheet1!$B$1:$I$1</c:f>
              <c:strCache>
                <c:ptCount val="8"/>
                <c:pt idx="0">
                  <c:v>15－29</c:v>
                </c:pt>
                <c:pt idx="1">
                  <c:v>20－24</c:v>
                </c:pt>
                <c:pt idx="2">
                  <c:v>25－29</c:v>
                </c:pt>
                <c:pt idx="3">
                  <c:v>30－34</c:v>
                </c:pt>
                <c:pt idx="4">
                  <c:v>35－39</c:v>
                </c:pt>
                <c:pt idx="5">
                  <c:v>40－44</c:v>
                </c:pt>
                <c:pt idx="6">
                  <c:v>45－49</c:v>
                </c:pt>
                <c:pt idx="7">
                  <c:v>50以上</c:v>
                </c:pt>
              </c:strCache>
            </c:strRef>
          </c:cat>
          <c:val>
            <c:numRef>
              <c:f>Sheet1!$B$3:$I$3</c:f>
              <c:numCache>
                <c:formatCode>General</c:formatCode>
                <c:ptCount val="8"/>
                <c:pt idx="0">
                  <c:v>44</c:v>
                </c:pt>
                <c:pt idx="1">
                  <c:v>92</c:v>
                </c:pt>
                <c:pt idx="2">
                  <c:v>124</c:v>
                </c:pt>
                <c:pt idx="3">
                  <c:v>137</c:v>
                </c:pt>
                <c:pt idx="4">
                  <c:v>136</c:v>
                </c:pt>
                <c:pt idx="5">
                  <c:v>126</c:v>
                </c:pt>
                <c:pt idx="6">
                  <c:v>104</c:v>
                </c:pt>
                <c:pt idx="7">
                  <c:v>113</c:v>
                </c:pt>
              </c:numCache>
            </c:numRef>
          </c:val>
          <c:extLst>
            <c:ext xmlns:c16="http://schemas.microsoft.com/office/drawing/2014/chart" uri="{C3380CC4-5D6E-409C-BE32-E72D297353CC}">
              <c16:uniqueId val="{00000001-7D38-41EF-A72B-88FEF1FB57DF}"/>
            </c:ext>
          </c:extLst>
        </c:ser>
        <c:dLbls>
          <c:showLegendKey val="0"/>
          <c:showVal val="0"/>
          <c:showCatName val="0"/>
          <c:showSerName val="0"/>
          <c:showPercent val="0"/>
          <c:showBubbleSize val="0"/>
        </c:dLbls>
        <c:gapWidth val="219"/>
        <c:axId val="1808020512"/>
        <c:axId val="1808026336"/>
      </c:barChart>
      <c:catAx>
        <c:axId val="18080205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ja-JP"/>
          </a:p>
        </c:txPr>
        <c:crossAx val="1808026336"/>
        <c:crosses val="autoZero"/>
        <c:auto val="1"/>
        <c:lblAlgn val="ctr"/>
        <c:lblOffset val="100"/>
        <c:noMultiLvlLbl val="0"/>
      </c:catAx>
      <c:valAx>
        <c:axId val="18080263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ja-JP"/>
          </a:p>
        </c:txPr>
        <c:crossAx val="1808020512"/>
        <c:crosses val="autoZero"/>
        <c:crossBetween val="between"/>
      </c:valAx>
      <c:spPr>
        <a:noFill/>
        <a:ln>
          <a:noFill/>
        </a:ln>
        <a:effectLst/>
      </c:spPr>
    </c:plotArea>
    <c:legend>
      <c:legendPos val="b"/>
      <c:layout>
        <c:manualLayout>
          <c:xMode val="edge"/>
          <c:yMode val="edge"/>
          <c:x val="0.29068817907546896"/>
          <c:y val="0.88317146064772478"/>
          <c:w val="0.41158444322508769"/>
          <c:h val="6.5991216936495525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4">
  <a:schemeClr val="accent1"/>
</cs:colorStyle>
</file>

<file path=ppt/charts/colors4.xml><?xml version="1.0" encoding="utf-8"?>
<cs:colorStyle xmlns:cs="http://schemas.microsoft.com/office/drawing/2012/chartStyle" xmlns:a="http://schemas.openxmlformats.org/drawingml/2006/main" meth="withinLinearReversed" id="21">
  <a:schemeClr val="accent1"/>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89">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E8CC2A-031C-49FE-845F-851E5E354716}" type="datetimeFigureOut">
              <a:rPr lang="zh-CN" altLang="en-US" smtClean="0"/>
              <a:t>2019/2/13</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D833C9-FDE1-458A-8214-A57A2D88384F}" type="slidenum">
              <a:rPr lang="zh-CN" altLang="en-US" smtClean="0"/>
              <a:t>‹#›</a:t>
            </a:fld>
            <a:endParaRPr lang="zh-CN" altLang="en-US"/>
          </a:p>
        </p:txBody>
      </p:sp>
    </p:spTree>
    <p:extLst>
      <p:ext uri="{BB962C8B-B14F-4D97-AF65-F5344CB8AC3E}">
        <p14:creationId xmlns:p14="http://schemas.microsoft.com/office/powerpoint/2010/main" val="26214675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1</a:t>
            </a:fld>
            <a:endParaRPr lang="zh-CN" altLang="en-US"/>
          </a:p>
        </p:txBody>
      </p:sp>
    </p:spTree>
    <p:extLst>
      <p:ext uri="{BB962C8B-B14F-4D97-AF65-F5344CB8AC3E}">
        <p14:creationId xmlns:p14="http://schemas.microsoft.com/office/powerpoint/2010/main" val="18148319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12</a:t>
            </a:fld>
            <a:endParaRPr lang="zh-CN" altLang="en-US"/>
          </a:p>
        </p:txBody>
      </p:sp>
    </p:spTree>
    <p:extLst>
      <p:ext uri="{BB962C8B-B14F-4D97-AF65-F5344CB8AC3E}">
        <p14:creationId xmlns:p14="http://schemas.microsoft.com/office/powerpoint/2010/main" val="30667963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13</a:t>
            </a:fld>
            <a:endParaRPr lang="zh-CN" altLang="en-US"/>
          </a:p>
        </p:txBody>
      </p:sp>
    </p:spTree>
    <p:extLst>
      <p:ext uri="{BB962C8B-B14F-4D97-AF65-F5344CB8AC3E}">
        <p14:creationId xmlns:p14="http://schemas.microsoft.com/office/powerpoint/2010/main" val="23100436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14</a:t>
            </a:fld>
            <a:endParaRPr lang="zh-CN" altLang="en-US"/>
          </a:p>
        </p:txBody>
      </p:sp>
    </p:spTree>
    <p:extLst>
      <p:ext uri="{BB962C8B-B14F-4D97-AF65-F5344CB8AC3E}">
        <p14:creationId xmlns:p14="http://schemas.microsoft.com/office/powerpoint/2010/main" val="2735741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15</a:t>
            </a:fld>
            <a:endParaRPr lang="zh-CN" altLang="en-US"/>
          </a:p>
        </p:txBody>
      </p:sp>
    </p:spTree>
    <p:extLst>
      <p:ext uri="{BB962C8B-B14F-4D97-AF65-F5344CB8AC3E}">
        <p14:creationId xmlns:p14="http://schemas.microsoft.com/office/powerpoint/2010/main" val="2705891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16</a:t>
            </a:fld>
            <a:endParaRPr lang="zh-CN" altLang="en-US"/>
          </a:p>
        </p:txBody>
      </p:sp>
    </p:spTree>
    <p:extLst>
      <p:ext uri="{BB962C8B-B14F-4D97-AF65-F5344CB8AC3E}">
        <p14:creationId xmlns:p14="http://schemas.microsoft.com/office/powerpoint/2010/main" val="39205010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17</a:t>
            </a:fld>
            <a:endParaRPr lang="zh-CN" altLang="en-US"/>
          </a:p>
        </p:txBody>
      </p:sp>
    </p:spTree>
    <p:extLst>
      <p:ext uri="{BB962C8B-B14F-4D97-AF65-F5344CB8AC3E}">
        <p14:creationId xmlns:p14="http://schemas.microsoft.com/office/powerpoint/2010/main" val="12210149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18</a:t>
            </a:fld>
            <a:endParaRPr lang="zh-CN" altLang="en-US"/>
          </a:p>
        </p:txBody>
      </p:sp>
    </p:spTree>
    <p:extLst>
      <p:ext uri="{BB962C8B-B14F-4D97-AF65-F5344CB8AC3E}">
        <p14:creationId xmlns:p14="http://schemas.microsoft.com/office/powerpoint/2010/main" val="20505620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22</a:t>
            </a:fld>
            <a:endParaRPr lang="zh-CN" altLang="en-US"/>
          </a:p>
        </p:txBody>
      </p:sp>
    </p:spTree>
    <p:extLst>
      <p:ext uri="{BB962C8B-B14F-4D97-AF65-F5344CB8AC3E}">
        <p14:creationId xmlns:p14="http://schemas.microsoft.com/office/powerpoint/2010/main" val="19612598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24</a:t>
            </a:fld>
            <a:endParaRPr lang="zh-CN" altLang="en-US"/>
          </a:p>
        </p:txBody>
      </p:sp>
    </p:spTree>
    <p:extLst>
      <p:ext uri="{BB962C8B-B14F-4D97-AF65-F5344CB8AC3E}">
        <p14:creationId xmlns:p14="http://schemas.microsoft.com/office/powerpoint/2010/main" val="27823898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25</a:t>
            </a:fld>
            <a:endParaRPr lang="zh-CN" altLang="en-US"/>
          </a:p>
        </p:txBody>
      </p:sp>
    </p:spTree>
    <p:extLst>
      <p:ext uri="{BB962C8B-B14F-4D97-AF65-F5344CB8AC3E}">
        <p14:creationId xmlns:p14="http://schemas.microsoft.com/office/powerpoint/2010/main" val="2036428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3</a:t>
            </a:fld>
            <a:endParaRPr lang="zh-CN" altLang="en-US"/>
          </a:p>
        </p:txBody>
      </p:sp>
    </p:spTree>
    <p:extLst>
      <p:ext uri="{BB962C8B-B14F-4D97-AF65-F5344CB8AC3E}">
        <p14:creationId xmlns:p14="http://schemas.microsoft.com/office/powerpoint/2010/main" val="25996937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27</a:t>
            </a:fld>
            <a:endParaRPr lang="zh-CN" altLang="en-US"/>
          </a:p>
        </p:txBody>
      </p:sp>
    </p:spTree>
    <p:extLst>
      <p:ext uri="{BB962C8B-B14F-4D97-AF65-F5344CB8AC3E}">
        <p14:creationId xmlns:p14="http://schemas.microsoft.com/office/powerpoint/2010/main" val="39929720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29</a:t>
            </a:fld>
            <a:endParaRPr lang="zh-CN" altLang="en-US"/>
          </a:p>
        </p:txBody>
      </p:sp>
    </p:spTree>
    <p:extLst>
      <p:ext uri="{BB962C8B-B14F-4D97-AF65-F5344CB8AC3E}">
        <p14:creationId xmlns:p14="http://schemas.microsoft.com/office/powerpoint/2010/main" val="765025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30</a:t>
            </a:fld>
            <a:endParaRPr lang="zh-CN" altLang="en-US"/>
          </a:p>
        </p:txBody>
      </p:sp>
    </p:spTree>
    <p:extLst>
      <p:ext uri="{BB962C8B-B14F-4D97-AF65-F5344CB8AC3E}">
        <p14:creationId xmlns:p14="http://schemas.microsoft.com/office/powerpoint/2010/main" val="26336470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31</a:t>
            </a:fld>
            <a:endParaRPr lang="zh-CN" altLang="en-US"/>
          </a:p>
        </p:txBody>
      </p:sp>
    </p:spTree>
    <p:extLst>
      <p:ext uri="{BB962C8B-B14F-4D97-AF65-F5344CB8AC3E}">
        <p14:creationId xmlns:p14="http://schemas.microsoft.com/office/powerpoint/2010/main" val="26368284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32</a:t>
            </a:fld>
            <a:endParaRPr lang="zh-CN" altLang="en-US"/>
          </a:p>
        </p:txBody>
      </p:sp>
    </p:spTree>
    <p:extLst>
      <p:ext uri="{BB962C8B-B14F-4D97-AF65-F5344CB8AC3E}">
        <p14:creationId xmlns:p14="http://schemas.microsoft.com/office/powerpoint/2010/main" val="27499062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33</a:t>
            </a:fld>
            <a:endParaRPr lang="zh-CN" altLang="en-US"/>
          </a:p>
        </p:txBody>
      </p:sp>
    </p:spTree>
    <p:extLst>
      <p:ext uri="{BB962C8B-B14F-4D97-AF65-F5344CB8AC3E}">
        <p14:creationId xmlns:p14="http://schemas.microsoft.com/office/powerpoint/2010/main" val="23315612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34</a:t>
            </a:fld>
            <a:endParaRPr lang="zh-CN" altLang="en-US"/>
          </a:p>
        </p:txBody>
      </p:sp>
    </p:spTree>
    <p:extLst>
      <p:ext uri="{BB962C8B-B14F-4D97-AF65-F5344CB8AC3E}">
        <p14:creationId xmlns:p14="http://schemas.microsoft.com/office/powerpoint/2010/main" val="13761441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35</a:t>
            </a:fld>
            <a:endParaRPr lang="zh-CN" altLang="en-US"/>
          </a:p>
        </p:txBody>
      </p:sp>
    </p:spTree>
    <p:extLst>
      <p:ext uri="{BB962C8B-B14F-4D97-AF65-F5344CB8AC3E}">
        <p14:creationId xmlns:p14="http://schemas.microsoft.com/office/powerpoint/2010/main" val="8155108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36</a:t>
            </a:fld>
            <a:endParaRPr lang="zh-CN" altLang="en-US"/>
          </a:p>
        </p:txBody>
      </p:sp>
    </p:spTree>
    <p:extLst>
      <p:ext uri="{BB962C8B-B14F-4D97-AF65-F5344CB8AC3E}">
        <p14:creationId xmlns:p14="http://schemas.microsoft.com/office/powerpoint/2010/main" val="35662209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37</a:t>
            </a:fld>
            <a:endParaRPr lang="zh-CN" altLang="en-US"/>
          </a:p>
        </p:txBody>
      </p:sp>
    </p:spTree>
    <p:extLst>
      <p:ext uri="{BB962C8B-B14F-4D97-AF65-F5344CB8AC3E}">
        <p14:creationId xmlns:p14="http://schemas.microsoft.com/office/powerpoint/2010/main" val="2842217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26FB0B-9F70-4E7E-A419-1449CFA5E713}" type="slidenum">
              <a:rPr lang="zh-CN" altLang="en-US" smtClean="0"/>
              <a:t>4</a:t>
            </a:fld>
            <a:endParaRPr lang="zh-CN" altLang="en-US"/>
          </a:p>
        </p:txBody>
      </p:sp>
    </p:spTree>
    <p:extLst>
      <p:ext uri="{BB962C8B-B14F-4D97-AF65-F5344CB8AC3E}">
        <p14:creationId xmlns:p14="http://schemas.microsoft.com/office/powerpoint/2010/main" val="35937703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38</a:t>
            </a:fld>
            <a:endParaRPr lang="zh-CN" altLang="en-US"/>
          </a:p>
        </p:txBody>
      </p:sp>
    </p:spTree>
    <p:extLst>
      <p:ext uri="{BB962C8B-B14F-4D97-AF65-F5344CB8AC3E}">
        <p14:creationId xmlns:p14="http://schemas.microsoft.com/office/powerpoint/2010/main" val="21320107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39</a:t>
            </a:fld>
            <a:endParaRPr lang="zh-CN" altLang="en-US"/>
          </a:p>
        </p:txBody>
      </p:sp>
    </p:spTree>
    <p:extLst>
      <p:ext uri="{BB962C8B-B14F-4D97-AF65-F5344CB8AC3E}">
        <p14:creationId xmlns:p14="http://schemas.microsoft.com/office/powerpoint/2010/main" val="31955698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40</a:t>
            </a:fld>
            <a:endParaRPr lang="zh-CN" altLang="en-US"/>
          </a:p>
        </p:txBody>
      </p:sp>
    </p:spTree>
    <p:extLst>
      <p:ext uri="{BB962C8B-B14F-4D97-AF65-F5344CB8AC3E}">
        <p14:creationId xmlns:p14="http://schemas.microsoft.com/office/powerpoint/2010/main" val="24186928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41</a:t>
            </a:fld>
            <a:endParaRPr lang="zh-CN" altLang="en-US"/>
          </a:p>
        </p:txBody>
      </p:sp>
    </p:spTree>
    <p:extLst>
      <p:ext uri="{BB962C8B-B14F-4D97-AF65-F5344CB8AC3E}">
        <p14:creationId xmlns:p14="http://schemas.microsoft.com/office/powerpoint/2010/main" val="41960188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論文より</a:t>
            </a:r>
          </a:p>
        </p:txBody>
      </p:sp>
      <p:sp>
        <p:nvSpPr>
          <p:cNvPr id="4" name="スライド番号プレースホルダー 3"/>
          <p:cNvSpPr>
            <a:spLocks noGrp="1"/>
          </p:cNvSpPr>
          <p:nvPr>
            <p:ph type="sldNum" sz="quarter" idx="5"/>
          </p:nvPr>
        </p:nvSpPr>
        <p:spPr/>
        <p:txBody>
          <a:bodyPr/>
          <a:lstStyle/>
          <a:p>
            <a:fld id="{912688A0-181D-5041-A04A-4CDF297D7CDA}" type="slidenum">
              <a:rPr kumimoji="1" lang="ja-JP" altLang="en-US" smtClean="0"/>
              <a:t>49</a:t>
            </a:fld>
            <a:endParaRPr kumimoji="1" lang="ja-JP" altLang="en-US"/>
          </a:p>
        </p:txBody>
      </p:sp>
    </p:spTree>
    <p:extLst>
      <p:ext uri="{BB962C8B-B14F-4D97-AF65-F5344CB8AC3E}">
        <p14:creationId xmlns:p14="http://schemas.microsoft.com/office/powerpoint/2010/main" val="3003111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912688A0-181D-5041-A04A-4CDF297D7CDA}" type="slidenum">
              <a:rPr kumimoji="1" lang="ja-JP" altLang="en-US" smtClean="0"/>
              <a:t>50</a:t>
            </a:fld>
            <a:endParaRPr kumimoji="1" lang="ja-JP" altLang="en-US"/>
          </a:p>
        </p:txBody>
      </p:sp>
    </p:spTree>
    <p:extLst>
      <p:ext uri="{BB962C8B-B14F-4D97-AF65-F5344CB8AC3E}">
        <p14:creationId xmlns:p14="http://schemas.microsoft.com/office/powerpoint/2010/main" val="12185966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51</a:t>
            </a:fld>
            <a:endParaRPr lang="zh-CN" altLang="en-US"/>
          </a:p>
        </p:txBody>
      </p:sp>
    </p:spTree>
    <p:extLst>
      <p:ext uri="{BB962C8B-B14F-4D97-AF65-F5344CB8AC3E}">
        <p14:creationId xmlns:p14="http://schemas.microsoft.com/office/powerpoint/2010/main" val="23569479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52</a:t>
            </a:fld>
            <a:endParaRPr lang="zh-CN" altLang="en-US"/>
          </a:p>
        </p:txBody>
      </p:sp>
    </p:spTree>
    <p:extLst>
      <p:ext uri="{BB962C8B-B14F-4D97-AF65-F5344CB8AC3E}">
        <p14:creationId xmlns:p14="http://schemas.microsoft.com/office/powerpoint/2010/main" val="41695694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53</a:t>
            </a:fld>
            <a:endParaRPr lang="zh-CN" altLang="en-US"/>
          </a:p>
        </p:txBody>
      </p:sp>
    </p:spTree>
    <p:extLst>
      <p:ext uri="{BB962C8B-B14F-4D97-AF65-F5344CB8AC3E}">
        <p14:creationId xmlns:p14="http://schemas.microsoft.com/office/powerpoint/2010/main" val="11637102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54</a:t>
            </a:fld>
            <a:endParaRPr lang="zh-CN" altLang="en-US"/>
          </a:p>
        </p:txBody>
      </p:sp>
    </p:spTree>
    <p:extLst>
      <p:ext uri="{BB962C8B-B14F-4D97-AF65-F5344CB8AC3E}">
        <p14:creationId xmlns:p14="http://schemas.microsoft.com/office/powerpoint/2010/main" val="33550319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5</a:t>
            </a:fld>
            <a:endParaRPr lang="zh-CN" altLang="en-US"/>
          </a:p>
        </p:txBody>
      </p:sp>
    </p:spTree>
    <p:extLst>
      <p:ext uri="{BB962C8B-B14F-4D97-AF65-F5344CB8AC3E}">
        <p14:creationId xmlns:p14="http://schemas.microsoft.com/office/powerpoint/2010/main" val="5501411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912688A0-181D-5041-A04A-4CDF297D7CDA}" type="slidenum">
              <a:rPr kumimoji="1" lang="ja-JP" altLang="en-US" smtClean="0"/>
              <a:t>55</a:t>
            </a:fld>
            <a:endParaRPr kumimoji="1" lang="ja-JP" altLang="en-US"/>
          </a:p>
        </p:txBody>
      </p:sp>
    </p:spTree>
    <p:extLst>
      <p:ext uri="{BB962C8B-B14F-4D97-AF65-F5344CB8AC3E}">
        <p14:creationId xmlns:p14="http://schemas.microsoft.com/office/powerpoint/2010/main" val="35546694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56</a:t>
            </a:fld>
            <a:endParaRPr lang="zh-CN" altLang="en-US"/>
          </a:p>
        </p:txBody>
      </p:sp>
    </p:spTree>
    <p:extLst>
      <p:ext uri="{BB962C8B-B14F-4D97-AF65-F5344CB8AC3E}">
        <p14:creationId xmlns:p14="http://schemas.microsoft.com/office/powerpoint/2010/main" val="124224127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57</a:t>
            </a:fld>
            <a:endParaRPr lang="zh-CN" altLang="en-US"/>
          </a:p>
        </p:txBody>
      </p:sp>
    </p:spTree>
    <p:extLst>
      <p:ext uri="{BB962C8B-B14F-4D97-AF65-F5344CB8AC3E}">
        <p14:creationId xmlns:p14="http://schemas.microsoft.com/office/powerpoint/2010/main" val="38092294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fontAlgn="base">
              <a:buFont typeface="Arial" panose="020B0604020202020204" pitchFamily="34" charset="0"/>
              <a:buNone/>
            </a:pPr>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58</a:t>
            </a:fld>
            <a:endParaRPr lang="zh-CN" altLang="en-US"/>
          </a:p>
        </p:txBody>
      </p:sp>
    </p:spTree>
    <p:extLst>
      <p:ext uri="{BB962C8B-B14F-4D97-AF65-F5344CB8AC3E}">
        <p14:creationId xmlns:p14="http://schemas.microsoft.com/office/powerpoint/2010/main" val="37763994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59</a:t>
            </a:fld>
            <a:endParaRPr lang="zh-CN" altLang="en-US"/>
          </a:p>
        </p:txBody>
      </p:sp>
    </p:spTree>
    <p:extLst>
      <p:ext uri="{BB962C8B-B14F-4D97-AF65-F5344CB8AC3E}">
        <p14:creationId xmlns:p14="http://schemas.microsoft.com/office/powerpoint/2010/main" val="139368074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60</a:t>
            </a:fld>
            <a:endParaRPr lang="zh-CN" altLang="en-US"/>
          </a:p>
        </p:txBody>
      </p:sp>
    </p:spTree>
    <p:extLst>
      <p:ext uri="{BB962C8B-B14F-4D97-AF65-F5344CB8AC3E}">
        <p14:creationId xmlns:p14="http://schemas.microsoft.com/office/powerpoint/2010/main" val="2247321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63</a:t>
            </a:fld>
            <a:endParaRPr lang="zh-CN" altLang="en-US"/>
          </a:p>
        </p:txBody>
      </p:sp>
    </p:spTree>
    <p:extLst>
      <p:ext uri="{BB962C8B-B14F-4D97-AF65-F5344CB8AC3E}">
        <p14:creationId xmlns:p14="http://schemas.microsoft.com/office/powerpoint/2010/main" val="2119514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70</a:t>
            </a:fld>
            <a:endParaRPr lang="zh-CN" altLang="en-US"/>
          </a:p>
        </p:txBody>
      </p:sp>
    </p:spTree>
    <p:extLst>
      <p:ext uri="{BB962C8B-B14F-4D97-AF65-F5344CB8AC3E}">
        <p14:creationId xmlns:p14="http://schemas.microsoft.com/office/powerpoint/2010/main" val="10050973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71</a:t>
            </a:fld>
            <a:endParaRPr lang="zh-CN" altLang="en-US"/>
          </a:p>
        </p:txBody>
      </p:sp>
    </p:spTree>
    <p:extLst>
      <p:ext uri="{BB962C8B-B14F-4D97-AF65-F5344CB8AC3E}">
        <p14:creationId xmlns:p14="http://schemas.microsoft.com/office/powerpoint/2010/main" val="13631915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72</a:t>
            </a:fld>
            <a:endParaRPr lang="zh-CN" altLang="en-US"/>
          </a:p>
        </p:txBody>
      </p:sp>
    </p:spTree>
    <p:extLst>
      <p:ext uri="{BB962C8B-B14F-4D97-AF65-F5344CB8AC3E}">
        <p14:creationId xmlns:p14="http://schemas.microsoft.com/office/powerpoint/2010/main" val="3087875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6</a:t>
            </a:fld>
            <a:endParaRPr lang="zh-CN" altLang="en-US"/>
          </a:p>
        </p:txBody>
      </p:sp>
    </p:spTree>
    <p:extLst>
      <p:ext uri="{BB962C8B-B14F-4D97-AF65-F5344CB8AC3E}">
        <p14:creationId xmlns:p14="http://schemas.microsoft.com/office/powerpoint/2010/main" val="16478263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73</a:t>
            </a:fld>
            <a:endParaRPr lang="zh-CN" altLang="en-US"/>
          </a:p>
        </p:txBody>
      </p:sp>
    </p:spTree>
    <p:extLst>
      <p:ext uri="{BB962C8B-B14F-4D97-AF65-F5344CB8AC3E}">
        <p14:creationId xmlns:p14="http://schemas.microsoft.com/office/powerpoint/2010/main" val="418714646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74</a:t>
            </a:fld>
            <a:endParaRPr lang="zh-CN" altLang="en-US"/>
          </a:p>
        </p:txBody>
      </p:sp>
    </p:spTree>
    <p:extLst>
      <p:ext uri="{BB962C8B-B14F-4D97-AF65-F5344CB8AC3E}">
        <p14:creationId xmlns:p14="http://schemas.microsoft.com/office/powerpoint/2010/main" val="315271809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75</a:t>
            </a:fld>
            <a:endParaRPr lang="zh-CN" altLang="en-US"/>
          </a:p>
        </p:txBody>
      </p:sp>
    </p:spTree>
    <p:extLst>
      <p:ext uri="{BB962C8B-B14F-4D97-AF65-F5344CB8AC3E}">
        <p14:creationId xmlns:p14="http://schemas.microsoft.com/office/powerpoint/2010/main" val="268349901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76</a:t>
            </a:fld>
            <a:endParaRPr lang="zh-CN" altLang="en-US"/>
          </a:p>
        </p:txBody>
      </p:sp>
    </p:spTree>
    <p:extLst>
      <p:ext uri="{BB962C8B-B14F-4D97-AF65-F5344CB8AC3E}">
        <p14:creationId xmlns:p14="http://schemas.microsoft.com/office/powerpoint/2010/main" val="38713125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7</a:t>
            </a:fld>
            <a:endParaRPr lang="zh-CN" altLang="en-US"/>
          </a:p>
        </p:txBody>
      </p:sp>
    </p:spTree>
    <p:extLst>
      <p:ext uri="{BB962C8B-B14F-4D97-AF65-F5344CB8AC3E}">
        <p14:creationId xmlns:p14="http://schemas.microsoft.com/office/powerpoint/2010/main" val="32210020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8</a:t>
            </a:fld>
            <a:endParaRPr lang="zh-CN" altLang="en-US"/>
          </a:p>
        </p:txBody>
      </p:sp>
    </p:spTree>
    <p:extLst>
      <p:ext uri="{BB962C8B-B14F-4D97-AF65-F5344CB8AC3E}">
        <p14:creationId xmlns:p14="http://schemas.microsoft.com/office/powerpoint/2010/main" val="16116998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9</a:t>
            </a:fld>
            <a:endParaRPr lang="zh-CN" altLang="en-US"/>
          </a:p>
        </p:txBody>
      </p:sp>
    </p:spTree>
    <p:extLst>
      <p:ext uri="{BB962C8B-B14F-4D97-AF65-F5344CB8AC3E}">
        <p14:creationId xmlns:p14="http://schemas.microsoft.com/office/powerpoint/2010/main" val="813858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D833C9-FDE1-458A-8214-A57A2D88384F}" type="slidenum">
              <a:rPr lang="zh-CN" altLang="en-US" smtClean="0"/>
              <a:t>10</a:t>
            </a:fld>
            <a:endParaRPr lang="zh-CN" altLang="en-US"/>
          </a:p>
        </p:txBody>
      </p:sp>
    </p:spTree>
    <p:extLst>
      <p:ext uri="{BB962C8B-B14F-4D97-AF65-F5344CB8AC3E}">
        <p14:creationId xmlns:p14="http://schemas.microsoft.com/office/powerpoint/2010/main" val="40951658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EC595666-959D-4985-9111-DD87545086FC}" type="datetime1">
              <a:rPr lang="zh-CN" altLang="en-US" smtClean="0"/>
              <a:t>2019/2/13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31BD7D11-E03D-42B4-A3DE-E3A4D59A83C8}" type="slidenum">
              <a:rPr lang="zh-CN" altLang="en-US" smtClean="0"/>
              <a:t>‹#›</a:t>
            </a:fld>
            <a:endParaRPr lang="zh-CN" altLang="en-US"/>
          </a:p>
        </p:txBody>
      </p:sp>
    </p:spTree>
    <p:extLst>
      <p:ext uri="{BB962C8B-B14F-4D97-AF65-F5344CB8AC3E}">
        <p14:creationId xmlns:p14="http://schemas.microsoft.com/office/powerpoint/2010/main" val="296926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89811608-B8F5-40C6-B905-EADCEDE89825}" type="datetime1">
              <a:rPr lang="zh-CN" altLang="en-US" smtClean="0"/>
              <a:t>2019/2/13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dirty="0"/>
          </a:p>
        </p:txBody>
      </p:sp>
      <p:sp>
        <p:nvSpPr>
          <p:cNvPr id="6" name="Slide Number Placeholder 5"/>
          <p:cNvSpPr>
            <a:spLocks noGrp="1"/>
          </p:cNvSpPr>
          <p:nvPr>
            <p:ph type="sldNum" sz="quarter" idx="12"/>
          </p:nvPr>
        </p:nvSpPr>
        <p:spPr/>
        <p:txBody>
          <a:bodyPr/>
          <a:lstStyle/>
          <a:p>
            <a:fld id="{31BD7D11-E03D-42B4-A3DE-E3A4D59A83C8}" type="slidenum">
              <a:rPr lang="zh-CN" altLang="en-US" smtClean="0"/>
              <a:t>‹#›</a:t>
            </a:fld>
            <a:endParaRPr lang="zh-CN" altLang="en-US"/>
          </a:p>
        </p:txBody>
      </p:sp>
      <p:sp>
        <p:nvSpPr>
          <p:cNvPr id="14" name="矩形 10"/>
          <p:cNvSpPr/>
          <p:nvPr userDrawn="1"/>
        </p:nvSpPr>
        <p:spPr>
          <a:xfrm>
            <a:off x="0" y="0"/>
            <a:ext cx="9144000" cy="1330034"/>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2"/>
          <p:cNvSpPr/>
          <p:nvPr userDrawn="1"/>
        </p:nvSpPr>
        <p:spPr>
          <a:xfrm>
            <a:off x="0" y="658466"/>
            <a:ext cx="9144000" cy="671570"/>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任意多边形 15"/>
          <p:cNvSpPr/>
          <p:nvPr userDrawn="1"/>
        </p:nvSpPr>
        <p:spPr>
          <a:xfrm rot="18892639">
            <a:off x="-471244" y="195787"/>
            <a:ext cx="942488" cy="938460"/>
          </a:xfrm>
          <a:custGeom>
            <a:avLst/>
            <a:gdLst>
              <a:gd name="connsiteX0" fmla="*/ 1920274 w 1920274"/>
              <a:gd name="connsiteY0" fmla="*/ 0 h 1916090"/>
              <a:gd name="connsiteX1" fmla="*/ 1920274 w 1920274"/>
              <a:gd name="connsiteY1" fmla="*/ 1916090 h 1916090"/>
              <a:gd name="connsiteX2" fmla="*/ 0 w 1920274"/>
              <a:gd name="connsiteY2" fmla="*/ 1916090 h 1916090"/>
              <a:gd name="connsiteX3" fmla="*/ 0 w 1920274"/>
              <a:gd name="connsiteY3" fmla="*/ 1912068 h 1916090"/>
            </a:gdLst>
            <a:ahLst/>
            <a:cxnLst>
              <a:cxn ang="0">
                <a:pos x="connsiteX0" y="connsiteY0"/>
              </a:cxn>
              <a:cxn ang="0">
                <a:pos x="connsiteX1" y="connsiteY1"/>
              </a:cxn>
              <a:cxn ang="0">
                <a:pos x="connsiteX2" y="connsiteY2"/>
              </a:cxn>
              <a:cxn ang="0">
                <a:pos x="connsiteX3" y="connsiteY3"/>
              </a:cxn>
            </a:cxnLst>
            <a:rect l="l" t="t" r="r" b="b"/>
            <a:pathLst>
              <a:path w="1920274" h="1916090">
                <a:moveTo>
                  <a:pt x="1920274" y="0"/>
                </a:moveTo>
                <a:lnTo>
                  <a:pt x="1920274" y="1916090"/>
                </a:lnTo>
                <a:lnTo>
                  <a:pt x="0" y="1916090"/>
                </a:lnTo>
                <a:lnTo>
                  <a:pt x="0" y="1912068"/>
                </a:lnTo>
                <a:close/>
              </a:path>
            </a:pathLst>
          </a:custGeom>
          <a:solidFill>
            <a:srgbClr val="3C4311">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7" name="正方形/長方形 16"/>
          <p:cNvSpPr/>
          <p:nvPr userDrawn="1"/>
        </p:nvSpPr>
        <p:spPr>
          <a:xfrm>
            <a:off x="868876" y="664370"/>
            <a:ext cx="1593669" cy="668042"/>
          </a:xfrm>
          <a:prstGeom prst="rect">
            <a:avLst/>
          </a:prstGeom>
          <a:solidFill>
            <a:srgbClr val="457830"/>
          </a:solid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latin typeface="HGP行書体" panose="03000600000000000000" pitchFamily="66" charset="-128"/>
                <a:ea typeface="HGP行書体" panose="03000600000000000000" pitchFamily="66" charset="-128"/>
              </a:rPr>
              <a:t>中央</a:t>
            </a:r>
          </a:p>
        </p:txBody>
      </p:sp>
      <p:sp>
        <p:nvSpPr>
          <p:cNvPr id="18" name="正方形/長方形 17"/>
          <p:cNvSpPr/>
          <p:nvPr userDrawn="1"/>
        </p:nvSpPr>
        <p:spPr>
          <a:xfrm>
            <a:off x="2462545" y="668237"/>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ysClr val="windowText" lastClr="000000"/>
                </a:solidFill>
                <a:latin typeface="HGP行書体" panose="03000600000000000000" pitchFamily="66" charset="-128"/>
                <a:ea typeface="HGP行書体" panose="03000600000000000000" pitchFamily="66" charset="-128"/>
              </a:rPr>
              <a:t>荒川沖</a:t>
            </a:r>
          </a:p>
        </p:txBody>
      </p:sp>
      <p:sp>
        <p:nvSpPr>
          <p:cNvPr id="19" name="正方形/長方形 18"/>
          <p:cNvSpPr/>
          <p:nvPr userDrawn="1"/>
        </p:nvSpPr>
        <p:spPr>
          <a:xfrm>
            <a:off x="4056214" y="668635"/>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chemeClr val="tx1"/>
                </a:solidFill>
                <a:latin typeface="HGP行書体" panose="03000600000000000000" pitchFamily="66" charset="-128"/>
                <a:ea typeface="HGP行書体" panose="03000600000000000000" pitchFamily="66" charset="-128"/>
              </a:rPr>
              <a:t>神立</a:t>
            </a:r>
          </a:p>
        </p:txBody>
      </p:sp>
      <p:sp>
        <p:nvSpPr>
          <p:cNvPr id="20" name="正方形/長方形 19"/>
          <p:cNvSpPr/>
          <p:nvPr userDrawn="1"/>
        </p:nvSpPr>
        <p:spPr>
          <a:xfrm>
            <a:off x="5649883" y="668237"/>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chemeClr val="tx1"/>
                </a:solidFill>
                <a:latin typeface="HGP行書体" panose="03000600000000000000" pitchFamily="66" charset="-128"/>
                <a:ea typeface="HGP行書体" panose="03000600000000000000" pitchFamily="66" charset="-128"/>
              </a:rPr>
              <a:t>新治</a:t>
            </a:r>
          </a:p>
        </p:txBody>
      </p:sp>
      <p:sp>
        <p:nvSpPr>
          <p:cNvPr id="21" name="正方形/長方形 20"/>
          <p:cNvSpPr/>
          <p:nvPr userDrawn="1"/>
        </p:nvSpPr>
        <p:spPr>
          <a:xfrm>
            <a:off x="7243552" y="668237"/>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chemeClr val="tx1"/>
                </a:solidFill>
                <a:latin typeface="HGP行書体" panose="03000600000000000000" pitchFamily="66" charset="-128"/>
                <a:ea typeface="HGP行書体" panose="03000600000000000000" pitchFamily="66" charset="-128"/>
              </a:rPr>
              <a:t>おおつ野</a:t>
            </a:r>
          </a:p>
        </p:txBody>
      </p:sp>
      <p:sp>
        <p:nvSpPr>
          <p:cNvPr id="22" name="テキスト ボックス 21"/>
          <p:cNvSpPr txBox="1"/>
          <p:nvPr userDrawn="1"/>
        </p:nvSpPr>
        <p:spPr>
          <a:xfrm>
            <a:off x="665011" y="0"/>
            <a:ext cx="7800116" cy="707886"/>
          </a:xfrm>
          <a:prstGeom prst="rect">
            <a:avLst/>
          </a:prstGeom>
          <a:noFill/>
        </p:spPr>
        <p:txBody>
          <a:bodyPr wrap="square" rtlCol="0">
            <a:spAutoFit/>
          </a:bodyPr>
          <a:lstStyle/>
          <a:p>
            <a:r>
              <a:rPr kumimoji="1" lang="ja-JP" altLang="en-US" sz="4000" b="1" dirty="0">
                <a:latin typeface="HGP行書体" panose="03000600000000000000" pitchFamily="66" charset="-128"/>
                <a:ea typeface="HGP行書体" panose="03000600000000000000" pitchFamily="66" charset="-128"/>
              </a:rPr>
              <a:t>地区別構想</a:t>
            </a:r>
          </a:p>
        </p:txBody>
      </p:sp>
    </p:spTree>
    <p:extLst>
      <p:ext uri="{BB962C8B-B14F-4D97-AF65-F5344CB8AC3E}">
        <p14:creationId xmlns:p14="http://schemas.microsoft.com/office/powerpoint/2010/main" val="8172030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F21A7832-02E3-4E7B-9B2F-7CC3022B8107}" type="datetime1">
              <a:rPr lang="zh-CN" altLang="en-US" smtClean="0"/>
              <a:t>2019/2/13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dirty="0"/>
          </a:p>
        </p:txBody>
      </p:sp>
      <p:sp>
        <p:nvSpPr>
          <p:cNvPr id="6" name="Slide Number Placeholder 5"/>
          <p:cNvSpPr>
            <a:spLocks noGrp="1"/>
          </p:cNvSpPr>
          <p:nvPr>
            <p:ph type="sldNum" sz="quarter" idx="12"/>
          </p:nvPr>
        </p:nvSpPr>
        <p:spPr/>
        <p:txBody>
          <a:bodyPr/>
          <a:lstStyle/>
          <a:p>
            <a:fld id="{31BD7D11-E03D-42B4-A3DE-E3A4D59A83C8}" type="slidenum">
              <a:rPr lang="zh-CN" altLang="en-US" smtClean="0"/>
              <a:t>‹#›</a:t>
            </a:fld>
            <a:endParaRPr lang="zh-CN" altLang="en-US"/>
          </a:p>
        </p:txBody>
      </p:sp>
      <p:sp>
        <p:nvSpPr>
          <p:cNvPr id="14" name="矩形 10"/>
          <p:cNvSpPr/>
          <p:nvPr userDrawn="1"/>
        </p:nvSpPr>
        <p:spPr>
          <a:xfrm>
            <a:off x="0" y="0"/>
            <a:ext cx="9144000" cy="1330034"/>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2"/>
          <p:cNvSpPr/>
          <p:nvPr userDrawn="1"/>
        </p:nvSpPr>
        <p:spPr>
          <a:xfrm>
            <a:off x="0" y="658466"/>
            <a:ext cx="9144000" cy="671570"/>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任意多边形 15"/>
          <p:cNvSpPr/>
          <p:nvPr userDrawn="1"/>
        </p:nvSpPr>
        <p:spPr>
          <a:xfrm rot="18892639">
            <a:off x="-471244" y="195787"/>
            <a:ext cx="942488" cy="938460"/>
          </a:xfrm>
          <a:custGeom>
            <a:avLst/>
            <a:gdLst>
              <a:gd name="connsiteX0" fmla="*/ 1920274 w 1920274"/>
              <a:gd name="connsiteY0" fmla="*/ 0 h 1916090"/>
              <a:gd name="connsiteX1" fmla="*/ 1920274 w 1920274"/>
              <a:gd name="connsiteY1" fmla="*/ 1916090 h 1916090"/>
              <a:gd name="connsiteX2" fmla="*/ 0 w 1920274"/>
              <a:gd name="connsiteY2" fmla="*/ 1916090 h 1916090"/>
              <a:gd name="connsiteX3" fmla="*/ 0 w 1920274"/>
              <a:gd name="connsiteY3" fmla="*/ 1912068 h 1916090"/>
            </a:gdLst>
            <a:ahLst/>
            <a:cxnLst>
              <a:cxn ang="0">
                <a:pos x="connsiteX0" y="connsiteY0"/>
              </a:cxn>
              <a:cxn ang="0">
                <a:pos x="connsiteX1" y="connsiteY1"/>
              </a:cxn>
              <a:cxn ang="0">
                <a:pos x="connsiteX2" y="connsiteY2"/>
              </a:cxn>
              <a:cxn ang="0">
                <a:pos x="connsiteX3" y="connsiteY3"/>
              </a:cxn>
            </a:cxnLst>
            <a:rect l="l" t="t" r="r" b="b"/>
            <a:pathLst>
              <a:path w="1920274" h="1916090">
                <a:moveTo>
                  <a:pt x="1920274" y="0"/>
                </a:moveTo>
                <a:lnTo>
                  <a:pt x="1920274" y="1916090"/>
                </a:lnTo>
                <a:lnTo>
                  <a:pt x="0" y="1916090"/>
                </a:lnTo>
                <a:lnTo>
                  <a:pt x="0" y="1912068"/>
                </a:lnTo>
                <a:close/>
              </a:path>
            </a:pathLst>
          </a:custGeom>
          <a:solidFill>
            <a:srgbClr val="3C4311">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7" name="正方形/長方形 16"/>
          <p:cNvSpPr/>
          <p:nvPr userDrawn="1"/>
        </p:nvSpPr>
        <p:spPr>
          <a:xfrm>
            <a:off x="868876" y="664370"/>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ysClr val="windowText" lastClr="000000"/>
                </a:solidFill>
                <a:latin typeface="HGP行書体" panose="03000600000000000000" pitchFamily="66" charset="-128"/>
                <a:ea typeface="HGP行書体" panose="03000600000000000000" pitchFamily="66" charset="-128"/>
              </a:rPr>
              <a:t>中央</a:t>
            </a:r>
          </a:p>
        </p:txBody>
      </p:sp>
      <p:sp>
        <p:nvSpPr>
          <p:cNvPr id="18" name="正方形/長方形 17"/>
          <p:cNvSpPr/>
          <p:nvPr userDrawn="1"/>
        </p:nvSpPr>
        <p:spPr>
          <a:xfrm>
            <a:off x="2462545" y="668237"/>
            <a:ext cx="1593669" cy="668042"/>
          </a:xfrm>
          <a:prstGeom prst="rect">
            <a:avLst/>
          </a:prstGeom>
          <a:solidFill>
            <a:srgbClr val="457830"/>
          </a:solid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chemeClr val="bg1"/>
                </a:solidFill>
                <a:latin typeface="HGP行書体" panose="03000600000000000000" pitchFamily="66" charset="-128"/>
                <a:ea typeface="HGP行書体" panose="03000600000000000000" pitchFamily="66" charset="-128"/>
              </a:rPr>
              <a:t>荒川沖</a:t>
            </a:r>
          </a:p>
        </p:txBody>
      </p:sp>
      <p:sp>
        <p:nvSpPr>
          <p:cNvPr id="19" name="正方形/長方形 18"/>
          <p:cNvSpPr/>
          <p:nvPr userDrawn="1"/>
        </p:nvSpPr>
        <p:spPr>
          <a:xfrm>
            <a:off x="4056214" y="668635"/>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chemeClr val="tx1"/>
                </a:solidFill>
                <a:latin typeface="HGP行書体" panose="03000600000000000000" pitchFamily="66" charset="-128"/>
                <a:ea typeface="HGP行書体" panose="03000600000000000000" pitchFamily="66" charset="-128"/>
              </a:rPr>
              <a:t>神立</a:t>
            </a:r>
          </a:p>
        </p:txBody>
      </p:sp>
      <p:sp>
        <p:nvSpPr>
          <p:cNvPr id="20" name="正方形/長方形 19"/>
          <p:cNvSpPr/>
          <p:nvPr userDrawn="1"/>
        </p:nvSpPr>
        <p:spPr>
          <a:xfrm>
            <a:off x="5649883" y="668237"/>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chemeClr val="tx1"/>
                </a:solidFill>
                <a:latin typeface="HGP行書体" panose="03000600000000000000" pitchFamily="66" charset="-128"/>
                <a:ea typeface="HGP行書体" panose="03000600000000000000" pitchFamily="66" charset="-128"/>
              </a:rPr>
              <a:t>新治</a:t>
            </a:r>
          </a:p>
        </p:txBody>
      </p:sp>
      <p:sp>
        <p:nvSpPr>
          <p:cNvPr id="21" name="正方形/長方形 20"/>
          <p:cNvSpPr/>
          <p:nvPr userDrawn="1"/>
        </p:nvSpPr>
        <p:spPr>
          <a:xfrm>
            <a:off x="7243552" y="668237"/>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chemeClr val="tx1"/>
                </a:solidFill>
                <a:latin typeface="HGP行書体" panose="03000600000000000000" pitchFamily="66" charset="-128"/>
                <a:ea typeface="HGP行書体" panose="03000600000000000000" pitchFamily="66" charset="-128"/>
              </a:rPr>
              <a:t>おおつ野</a:t>
            </a:r>
          </a:p>
        </p:txBody>
      </p:sp>
      <p:sp>
        <p:nvSpPr>
          <p:cNvPr id="13" name="テキスト ボックス 12"/>
          <p:cNvSpPr txBox="1"/>
          <p:nvPr userDrawn="1"/>
        </p:nvSpPr>
        <p:spPr>
          <a:xfrm>
            <a:off x="665011" y="0"/>
            <a:ext cx="7800116" cy="707886"/>
          </a:xfrm>
          <a:prstGeom prst="rect">
            <a:avLst/>
          </a:prstGeom>
          <a:noFill/>
        </p:spPr>
        <p:txBody>
          <a:bodyPr wrap="square" rtlCol="0">
            <a:spAutoFit/>
          </a:bodyPr>
          <a:lstStyle/>
          <a:p>
            <a:r>
              <a:rPr kumimoji="1" lang="ja-JP" altLang="en-US" sz="4000" b="1" dirty="0">
                <a:latin typeface="HGP行書体" panose="03000600000000000000" pitchFamily="66" charset="-128"/>
                <a:ea typeface="HGP行書体" panose="03000600000000000000" pitchFamily="66" charset="-128"/>
              </a:rPr>
              <a:t>地区別構想</a:t>
            </a:r>
          </a:p>
        </p:txBody>
      </p:sp>
    </p:spTree>
    <p:extLst>
      <p:ext uri="{BB962C8B-B14F-4D97-AF65-F5344CB8AC3E}">
        <p14:creationId xmlns:p14="http://schemas.microsoft.com/office/powerpoint/2010/main" val="14376409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D05C8B94-4809-47A2-9AD5-DF41A97F825C}" type="datetime1">
              <a:rPr lang="zh-CN" altLang="en-US" smtClean="0"/>
              <a:t>2019/2/13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dirty="0"/>
          </a:p>
        </p:txBody>
      </p:sp>
      <p:sp>
        <p:nvSpPr>
          <p:cNvPr id="6" name="Slide Number Placeholder 5"/>
          <p:cNvSpPr>
            <a:spLocks noGrp="1"/>
          </p:cNvSpPr>
          <p:nvPr>
            <p:ph type="sldNum" sz="quarter" idx="12"/>
          </p:nvPr>
        </p:nvSpPr>
        <p:spPr/>
        <p:txBody>
          <a:bodyPr/>
          <a:lstStyle/>
          <a:p>
            <a:fld id="{31BD7D11-E03D-42B4-A3DE-E3A4D59A83C8}" type="slidenum">
              <a:rPr lang="zh-CN" altLang="en-US" smtClean="0"/>
              <a:t>‹#›</a:t>
            </a:fld>
            <a:endParaRPr lang="zh-CN" altLang="en-US"/>
          </a:p>
        </p:txBody>
      </p:sp>
      <p:sp>
        <p:nvSpPr>
          <p:cNvPr id="14" name="矩形 10"/>
          <p:cNvSpPr/>
          <p:nvPr userDrawn="1"/>
        </p:nvSpPr>
        <p:spPr>
          <a:xfrm>
            <a:off x="0" y="0"/>
            <a:ext cx="9144000" cy="1330034"/>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2"/>
          <p:cNvSpPr/>
          <p:nvPr userDrawn="1"/>
        </p:nvSpPr>
        <p:spPr>
          <a:xfrm>
            <a:off x="0" y="658466"/>
            <a:ext cx="9144000" cy="671570"/>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任意多边形 15"/>
          <p:cNvSpPr/>
          <p:nvPr userDrawn="1"/>
        </p:nvSpPr>
        <p:spPr>
          <a:xfrm rot="18892639">
            <a:off x="-471244" y="195787"/>
            <a:ext cx="942488" cy="938460"/>
          </a:xfrm>
          <a:custGeom>
            <a:avLst/>
            <a:gdLst>
              <a:gd name="connsiteX0" fmla="*/ 1920274 w 1920274"/>
              <a:gd name="connsiteY0" fmla="*/ 0 h 1916090"/>
              <a:gd name="connsiteX1" fmla="*/ 1920274 w 1920274"/>
              <a:gd name="connsiteY1" fmla="*/ 1916090 h 1916090"/>
              <a:gd name="connsiteX2" fmla="*/ 0 w 1920274"/>
              <a:gd name="connsiteY2" fmla="*/ 1916090 h 1916090"/>
              <a:gd name="connsiteX3" fmla="*/ 0 w 1920274"/>
              <a:gd name="connsiteY3" fmla="*/ 1912068 h 1916090"/>
            </a:gdLst>
            <a:ahLst/>
            <a:cxnLst>
              <a:cxn ang="0">
                <a:pos x="connsiteX0" y="connsiteY0"/>
              </a:cxn>
              <a:cxn ang="0">
                <a:pos x="connsiteX1" y="connsiteY1"/>
              </a:cxn>
              <a:cxn ang="0">
                <a:pos x="connsiteX2" y="connsiteY2"/>
              </a:cxn>
              <a:cxn ang="0">
                <a:pos x="connsiteX3" y="connsiteY3"/>
              </a:cxn>
            </a:cxnLst>
            <a:rect l="l" t="t" r="r" b="b"/>
            <a:pathLst>
              <a:path w="1920274" h="1916090">
                <a:moveTo>
                  <a:pt x="1920274" y="0"/>
                </a:moveTo>
                <a:lnTo>
                  <a:pt x="1920274" y="1916090"/>
                </a:lnTo>
                <a:lnTo>
                  <a:pt x="0" y="1916090"/>
                </a:lnTo>
                <a:lnTo>
                  <a:pt x="0" y="1912068"/>
                </a:lnTo>
                <a:close/>
              </a:path>
            </a:pathLst>
          </a:custGeom>
          <a:solidFill>
            <a:srgbClr val="3C4311">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7" name="正方形/長方形 16"/>
          <p:cNvSpPr/>
          <p:nvPr userDrawn="1"/>
        </p:nvSpPr>
        <p:spPr>
          <a:xfrm>
            <a:off x="868876" y="664370"/>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chemeClr val="tx1"/>
                </a:solidFill>
                <a:latin typeface="HGP行書体" panose="03000600000000000000" pitchFamily="66" charset="-128"/>
                <a:ea typeface="HGP行書体" panose="03000600000000000000" pitchFamily="66" charset="-128"/>
              </a:rPr>
              <a:t>中央</a:t>
            </a:r>
          </a:p>
        </p:txBody>
      </p:sp>
      <p:sp>
        <p:nvSpPr>
          <p:cNvPr id="18" name="正方形/長方形 17"/>
          <p:cNvSpPr/>
          <p:nvPr userDrawn="1"/>
        </p:nvSpPr>
        <p:spPr>
          <a:xfrm>
            <a:off x="2462545" y="668237"/>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ysClr val="windowText" lastClr="000000"/>
                </a:solidFill>
                <a:latin typeface="HGP行書体" panose="03000600000000000000" pitchFamily="66" charset="-128"/>
                <a:ea typeface="HGP行書体" panose="03000600000000000000" pitchFamily="66" charset="-128"/>
              </a:rPr>
              <a:t>荒川沖</a:t>
            </a:r>
          </a:p>
        </p:txBody>
      </p:sp>
      <p:sp>
        <p:nvSpPr>
          <p:cNvPr id="19" name="正方形/長方形 18"/>
          <p:cNvSpPr/>
          <p:nvPr userDrawn="1"/>
        </p:nvSpPr>
        <p:spPr>
          <a:xfrm>
            <a:off x="4056214" y="668635"/>
            <a:ext cx="1593669" cy="668042"/>
          </a:xfrm>
          <a:prstGeom prst="rect">
            <a:avLst/>
          </a:prstGeom>
          <a:solidFill>
            <a:srgbClr val="457830"/>
          </a:solid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chemeClr val="bg1"/>
                </a:solidFill>
                <a:latin typeface="HGP行書体" panose="03000600000000000000" pitchFamily="66" charset="-128"/>
                <a:ea typeface="HGP行書体" panose="03000600000000000000" pitchFamily="66" charset="-128"/>
              </a:rPr>
              <a:t>神立</a:t>
            </a:r>
          </a:p>
        </p:txBody>
      </p:sp>
      <p:sp>
        <p:nvSpPr>
          <p:cNvPr id="20" name="正方形/長方形 19"/>
          <p:cNvSpPr/>
          <p:nvPr userDrawn="1"/>
        </p:nvSpPr>
        <p:spPr>
          <a:xfrm>
            <a:off x="5649883" y="668237"/>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chemeClr val="tx1"/>
                </a:solidFill>
                <a:latin typeface="HGP行書体" panose="03000600000000000000" pitchFamily="66" charset="-128"/>
                <a:ea typeface="HGP行書体" panose="03000600000000000000" pitchFamily="66" charset="-128"/>
              </a:rPr>
              <a:t>新治</a:t>
            </a:r>
          </a:p>
        </p:txBody>
      </p:sp>
      <p:sp>
        <p:nvSpPr>
          <p:cNvPr id="21" name="正方形/長方形 20"/>
          <p:cNvSpPr/>
          <p:nvPr userDrawn="1"/>
        </p:nvSpPr>
        <p:spPr>
          <a:xfrm>
            <a:off x="7243552" y="668237"/>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chemeClr val="tx1"/>
                </a:solidFill>
                <a:latin typeface="HGP行書体" panose="03000600000000000000" pitchFamily="66" charset="-128"/>
                <a:ea typeface="HGP行書体" panose="03000600000000000000" pitchFamily="66" charset="-128"/>
              </a:rPr>
              <a:t>おおつ野</a:t>
            </a:r>
          </a:p>
        </p:txBody>
      </p:sp>
      <p:sp>
        <p:nvSpPr>
          <p:cNvPr id="13" name="テキスト ボックス 12"/>
          <p:cNvSpPr txBox="1"/>
          <p:nvPr userDrawn="1"/>
        </p:nvSpPr>
        <p:spPr>
          <a:xfrm>
            <a:off x="665011" y="0"/>
            <a:ext cx="7800116" cy="707886"/>
          </a:xfrm>
          <a:prstGeom prst="rect">
            <a:avLst/>
          </a:prstGeom>
          <a:noFill/>
        </p:spPr>
        <p:txBody>
          <a:bodyPr wrap="square" rtlCol="0">
            <a:spAutoFit/>
          </a:bodyPr>
          <a:lstStyle/>
          <a:p>
            <a:r>
              <a:rPr kumimoji="1" lang="ja-JP" altLang="en-US" sz="4000" b="1" dirty="0">
                <a:latin typeface="HGP行書体" panose="03000600000000000000" pitchFamily="66" charset="-128"/>
                <a:ea typeface="HGP行書体" panose="03000600000000000000" pitchFamily="66" charset="-128"/>
              </a:rPr>
              <a:t>地区別構想</a:t>
            </a:r>
          </a:p>
        </p:txBody>
      </p:sp>
    </p:spTree>
    <p:extLst>
      <p:ext uri="{BB962C8B-B14F-4D97-AF65-F5344CB8AC3E}">
        <p14:creationId xmlns:p14="http://schemas.microsoft.com/office/powerpoint/2010/main" val="36859397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タイトルとコンテンツ">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A197EBB8-3362-4533-BBCF-710C01B309B5}" type="datetime1">
              <a:rPr lang="zh-CN" altLang="en-US" smtClean="0"/>
              <a:t>2019/2/13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dirty="0"/>
          </a:p>
        </p:txBody>
      </p:sp>
      <p:sp>
        <p:nvSpPr>
          <p:cNvPr id="6" name="Slide Number Placeholder 5"/>
          <p:cNvSpPr>
            <a:spLocks noGrp="1"/>
          </p:cNvSpPr>
          <p:nvPr>
            <p:ph type="sldNum" sz="quarter" idx="12"/>
          </p:nvPr>
        </p:nvSpPr>
        <p:spPr/>
        <p:txBody>
          <a:bodyPr/>
          <a:lstStyle/>
          <a:p>
            <a:fld id="{31BD7D11-E03D-42B4-A3DE-E3A4D59A83C8}" type="slidenum">
              <a:rPr lang="zh-CN" altLang="en-US" smtClean="0"/>
              <a:t>‹#›</a:t>
            </a:fld>
            <a:endParaRPr lang="zh-CN" altLang="en-US"/>
          </a:p>
        </p:txBody>
      </p:sp>
      <p:sp>
        <p:nvSpPr>
          <p:cNvPr id="14" name="矩形 10"/>
          <p:cNvSpPr/>
          <p:nvPr userDrawn="1"/>
        </p:nvSpPr>
        <p:spPr>
          <a:xfrm>
            <a:off x="0" y="0"/>
            <a:ext cx="9144000" cy="1330034"/>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2"/>
          <p:cNvSpPr/>
          <p:nvPr userDrawn="1"/>
        </p:nvSpPr>
        <p:spPr>
          <a:xfrm>
            <a:off x="0" y="658466"/>
            <a:ext cx="9144000" cy="671570"/>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任意多边形 15"/>
          <p:cNvSpPr/>
          <p:nvPr userDrawn="1"/>
        </p:nvSpPr>
        <p:spPr>
          <a:xfrm rot="18892639">
            <a:off x="-471244" y="195787"/>
            <a:ext cx="942488" cy="938460"/>
          </a:xfrm>
          <a:custGeom>
            <a:avLst/>
            <a:gdLst>
              <a:gd name="connsiteX0" fmla="*/ 1920274 w 1920274"/>
              <a:gd name="connsiteY0" fmla="*/ 0 h 1916090"/>
              <a:gd name="connsiteX1" fmla="*/ 1920274 w 1920274"/>
              <a:gd name="connsiteY1" fmla="*/ 1916090 h 1916090"/>
              <a:gd name="connsiteX2" fmla="*/ 0 w 1920274"/>
              <a:gd name="connsiteY2" fmla="*/ 1916090 h 1916090"/>
              <a:gd name="connsiteX3" fmla="*/ 0 w 1920274"/>
              <a:gd name="connsiteY3" fmla="*/ 1912068 h 1916090"/>
            </a:gdLst>
            <a:ahLst/>
            <a:cxnLst>
              <a:cxn ang="0">
                <a:pos x="connsiteX0" y="connsiteY0"/>
              </a:cxn>
              <a:cxn ang="0">
                <a:pos x="connsiteX1" y="connsiteY1"/>
              </a:cxn>
              <a:cxn ang="0">
                <a:pos x="connsiteX2" y="connsiteY2"/>
              </a:cxn>
              <a:cxn ang="0">
                <a:pos x="connsiteX3" y="connsiteY3"/>
              </a:cxn>
            </a:cxnLst>
            <a:rect l="l" t="t" r="r" b="b"/>
            <a:pathLst>
              <a:path w="1920274" h="1916090">
                <a:moveTo>
                  <a:pt x="1920274" y="0"/>
                </a:moveTo>
                <a:lnTo>
                  <a:pt x="1920274" y="1916090"/>
                </a:lnTo>
                <a:lnTo>
                  <a:pt x="0" y="1916090"/>
                </a:lnTo>
                <a:lnTo>
                  <a:pt x="0" y="1912068"/>
                </a:lnTo>
                <a:close/>
              </a:path>
            </a:pathLst>
          </a:custGeom>
          <a:solidFill>
            <a:srgbClr val="3C4311">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7" name="正方形/長方形 16"/>
          <p:cNvSpPr/>
          <p:nvPr userDrawn="1"/>
        </p:nvSpPr>
        <p:spPr>
          <a:xfrm>
            <a:off x="868876" y="664370"/>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chemeClr val="tx1"/>
                </a:solidFill>
                <a:latin typeface="HGP行書体" panose="03000600000000000000" pitchFamily="66" charset="-128"/>
                <a:ea typeface="HGP行書体" panose="03000600000000000000" pitchFamily="66" charset="-128"/>
              </a:rPr>
              <a:t>中央</a:t>
            </a:r>
          </a:p>
        </p:txBody>
      </p:sp>
      <p:sp>
        <p:nvSpPr>
          <p:cNvPr id="18" name="正方形/長方形 17"/>
          <p:cNvSpPr/>
          <p:nvPr userDrawn="1"/>
        </p:nvSpPr>
        <p:spPr>
          <a:xfrm>
            <a:off x="2462545" y="668237"/>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ysClr val="windowText" lastClr="000000"/>
                </a:solidFill>
                <a:latin typeface="HGP行書体" panose="03000600000000000000" pitchFamily="66" charset="-128"/>
                <a:ea typeface="HGP行書体" panose="03000600000000000000" pitchFamily="66" charset="-128"/>
              </a:rPr>
              <a:t>荒川沖</a:t>
            </a:r>
          </a:p>
        </p:txBody>
      </p:sp>
      <p:sp>
        <p:nvSpPr>
          <p:cNvPr id="19" name="正方形/長方形 18"/>
          <p:cNvSpPr/>
          <p:nvPr userDrawn="1"/>
        </p:nvSpPr>
        <p:spPr>
          <a:xfrm>
            <a:off x="4056214" y="668635"/>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chemeClr val="tx1"/>
                </a:solidFill>
                <a:latin typeface="HGP行書体" panose="03000600000000000000" pitchFamily="66" charset="-128"/>
                <a:ea typeface="HGP行書体" panose="03000600000000000000" pitchFamily="66" charset="-128"/>
              </a:rPr>
              <a:t>神立</a:t>
            </a:r>
          </a:p>
        </p:txBody>
      </p:sp>
      <p:sp>
        <p:nvSpPr>
          <p:cNvPr id="20" name="正方形/長方形 19"/>
          <p:cNvSpPr/>
          <p:nvPr userDrawn="1"/>
        </p:nvSpPr>
        <p:spPr>
          <a:xfrm>
            <a:off x="5649883" y="668237"/>
            <a:ext cx="1593669" cy="668042"/>
          </a:xfrm>
          <a:prstGeom prst="rect">
            <a:avLst/>
          </a:prstGeom>
          <a:solidFill>
            <a:srgbClr val="457830"/>
          </a:solid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chemeClr val="bg1"/>
                </a:solidFill>
                <a:latin typeface="HGP行書体" panose="03000600000000000000" pitchFamily="66" charset="-128"/>
                <a:ea typeface="HGP行書体" panose="03000600000000000000" pitchFamily="66" charset="-128"/>
              </a:rPr>
              <a:t>新治</a:t>
            </a:r>
          </a:p>
        </p:txBody>
      </p:sp>
      <p:sp>
        <p:nvSpPr>
          <p:cNvPr id="21" name="正方形/長方形 20"/>
          <p:cNvSpPr/>
          <p:nvPr userDrawn="1"/>
        </p:nvSpPr>
        <p:spPr>
          <a:xfrm>
            <a:off x="7243552" y="668237"/>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chemeClr val="tx1"/>
                </a:solidFill>
                <a:latin typeface="HGP行書体" panose="03000600000000000000" pitchFamily="66" charset="-128"/>
                <a:ea typeface="HGP行書体" panose="03000600000000000000" pitchFamily="66" charset="-128"/>
              </a:rPr>
              <a:t>おおつ野</a:t>
            </a:r>
          </a:p>
        </p:txBody>
      </p:sp>
      <p:sp>
        <p:nvSpPr>
          <p:cNvPr id="13" name="テキスト ボックス 12"/>
          <p:cNvSpPr txBox="1"/>
          <p:nvPr userDrawn="1"/>
        </p:nvSpPr>
        <p:spPr>
          <a:xfrm>
            <a:off x="665011" y="0"/>
            <a:ext cx="7800116" cy="707886"/>
          </a:xfrm>
          <a:prstGeom prst="rect">
            <a:avLst/>
          </a:prstGeom>
          <a:noFill/>
        </p:spPr>
        <p:txBody>
          <a:bodyPr wrap="square" rtlCol="0">
            <a:spAutoFit/>
          </a:bodyPr>
          <a:lstStyle/>
          <a:p>
            <a:r>
              <a:rPr kumimoji="1" lang="ja-JP" altLang="en-US" sz="4000" b="1" dirty="0">
                <a:latin typeface="HGP行書体" panose="03000600000000000000" pitchFamily="66" charset="-128"/>
                <a:ea typeface="HGP行書体" panose="03000600000000000000" pitchFamily="66" charset="-128"/>
              </a:rPr>
              <a:t>地区別構想</a:t>
            </a:r>
          </a:p>
        </p:txBody>
      </p:sp>
    </p:spTree>
    <p:extLst>
      <p:ext uri="{BB962C8B-B14F-4D97-AF65-F5344CB8AC3E}">
        <p14:creationId xmlns:p14="http://schemas.microsoft.com/office/powerpoint/2010/main" val="38912977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タイトルとコンテンツ">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8EAC819D-D1C7-4A1B-BFA2-A7168B338AA6}" type="datetime1">
              <a:rPr lang="zh-CN" altLang="en-US" smtClean="0"/>
              <a:t>2019/2/13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dirty="0"/>
          </a:p>
        </p:txBody>
      </p:sp>
      <p:sp>
        <p:nvSpPr>
          <p:cNvPr id="6" name="Slide Number Placeholder 5"/>
          <p:cNvSpPr>
            <a:spLocks noGrp="1"/>
          </p:cNvSpPr>
          <p:nvPr>
            <p:ph type="sldNum" sz="quarter" idx="12"/>
          </p:nvPr>
        </p:nvSpPr>
        <p:spPr/>
        <p:txBody>
          <a:bodyPr/>
          <a:lstStyle/>
          <a:p>
            <a:fld id="{31BD7D11-E03D-42B4-A3DE-E3A4D59A83C8}" type="slidenum">
              <a:rPr lang="zh-CN" altLang="en-US" smtClean="0"/>
              <a:t>‹#›</a:t>
            </a:fld>
            <a:endParaRPr lang="zh-CN" altLang="en-US"/>
          </a:p>
        </p:txBody>
      </p:sp>
      <p:sp>
        <p:nvSpPr>
          <p:cNvPr id="14" name="矩形 10"/>
          <p:cNvSpPr/>
          <p:nvPr userDrawn="1"/>
        </p:nvSpPr>
        <p:spPr>
          <a:xfrm>
            <a:off x="0" y="0"/>
            <a:ext cx="9144000" cy="1330034"/>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2"/>
          <p:cNvSpPr/>
          <p:nvPr userDrawn="1"/>
        </p:nvSpPr>
        <p:spPr>
          <a:xfrm>
            <a:off x="0" y="658466"/>
            <a:ext cx="9144000" cy="671570"/>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任意多边形 15"/>
          <p:cNvSpPr/>
          <p:nvPr userDrawn="1"/>
        </p:nvSpPr>
        <p:spPr>
          <a:xfrm rot="18892639">
            <a:off x="-471244" y="195787"/>
            <a:ext cx="942488" cy="938460"/>
          </a:xfrm>
          <a:custGeom>
            <a:avLst/>
            <a:gdLst>
              <a:gd name="connsiteX0" fmla="*/ 1920274 w 1920274"/>
              <a:gd name="connsiteY0" fmla="*/ 0 h 1916090"/>
              <a:gd name="connsiteX1" fmla="*/ 1920274 w 1920274"/>
              <a:gd name="connsiteY1" fmla="*/ 1916090 h 1916090"/>
              <a:gd name="connsiteX2" fmla="*/ 0 w 1920274"/>
              <a:gd name="connsiteY2" fmla="*/ 1916090 h 1916090"/>
              <a:gd name="connsiteX3" fmla="*/ 0 w 1920274"/>
              <a:gd name="connsiteY3" fmla="*/ 1912068 h 1916090"/>
            </a:gdLst>
            <a:ahLst/>
            <a:cxnLst>
              <a:cxn ang="0">
                <a:pos x="connsiteX0" y="connsiteY0"/>
              </a:cxn>
              <a:cxn ang="0">
                <a:pos x="connsiteX1" y="connsiteY1"/>
              </a:cxn>
              <a:cxn ang="0">
                <a:pos x="connsiteX2" y="connsiteY2"/>
              </a:cxn>
              <a:cxn ang="0">
                <a:pos x="connsiteX3" y="connsiteY3"/>
              </a:cxn>
            </a:cxnLst>
            <a:rect l="l" t="t" r="r" b="b"/>
            <a:pathLst>
              <a:path w="1920274" h="1916090">
                <a:moveTo>
                  <a:pt x="1920274" y="0"/>
                </a:moveTo>
                <a:lnTo>
                  <a:pt x="1920274" y="1916090"/>
                </a:lnTo>
                <a:lnTo>
                  <a:pt x="0" y="1916090"/>
                </a:lnTo>
                <a:lnTo>
                  <a:pt x="0" y="1912068"/>
                </a:lnTo>
                <a:close/>
              </a:path>
            </a:pathLst>
          </a:custGeom>
          <a:solidFill>
            <a:srgbClr val="3C4311">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7" name="正方形/長方形 16"/>
          <p:cNvSpPr/>
          <p:nvPr userDrawn="1"/>
        </p:nvSpPr>
        <p:spPr>
          <a:xfrm>
            <a:off x="868876" y="664370"/>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chemeClr val="tx1"/>
                </a:solidFill>
                <a:latin typeface="HGP行書体" panose="03000600000000000000" pitchFamily="66" charset="-128"/>
                <a:ea typeface="HGP行書体" panose="03000600000000000000" pitchFamily="66" charset="-128"/>
              </a:rPr>
              <a:t>中央</a:t>
            </a:r>
          </a:p>
        </p:txBody>
      </p:sp>
      <p:sp>
        <p:nvSpPr>
          <p:cNvPr id="18" name="正方形/長方形 17"/>
          <p:cNvSpPr/>
          <p:nvPr userDrawn="1"/>
        </p:nvSpPr>
        <p:spPr>
          <a:xfrm>
            <a:off x="2462545" y="668237"/>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ysClr val="windowText" lastClr="000000"/>
                </a:solidFill>
                <a:latin typeface="HGP行書体" panose="03000600000000000000" pitchFamily="66" charset="-128"/>
                <a:ea typeface="HGP行書体" panose="03000600000000000000" pitchFamily="66" charset="-128"/>
              </a:rPr>
              <a:t>荒川沖</a:t>
            </a:r>
          </a:p>
        </p:txBody>
      </p:sp>
      <p:sp>
        <p:nvSpPr>
          <p:cNvPr id="19" name="正方形/長方形 18"/>
          <p:cNvSpPr/>
          <p:nvPr userDrawn="1"/>
        </p:nvSpPr>
        <p:spPr>
          <a:xfrm>
            <a:off x="4056214" y="668635"/>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chemeClr val="tx1"/>
                </a:solidFill>
                <a:latin typeface="HGP行書体" panose="03000600000000000000" pitchFamily="66" charset="-128"/>
                <a:ea typeface="HGP行書体" panose="03000600000000000000" pitchFamily="66" charset="-128"/>
              </a:rPr>
              <a:t>神立</a:t>
            </a:r>
          </a:p>
        </p:txBody>
      </p:sp>
      <p:sp>
        <p:nvSpPr>
          <p:cNvPr id="20" name="正方形/長方形 19"/>
          <p:cNvSpPr/>
          <p:nvPr userDrawn="1"/>
        </p:nvSpPr>
        <p:spPr>
          <a:xfrm>
            <a:off x="5649883" y="668237"/>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chemeClr val="tx1"/>
                </a:solidFill>
                <a:latin typeface="HGP行書体" panose="03000600000000000000" pitchFamily="66" charset="-128"/>
                <a:ea typeface="HGP行書体" panose="03000600000000000000" pitchFamily="66" charset="-128"/>
              </a:rPr>
              <a:t>新治</a:t>
            </a:r>
          </a:p>
        </p:txBody>
      </p:sp>
      <p:sp>
        <p:nvSpPr>
          <p:cNvPr id="21" name="正方形/長方形 20"/>
          <p:cNvSpPr/>
          <p:nvPr userDrawn="1"/>
        </p:nvSpPr>
        <p:spPr>
          <a:xfrm>
            <a:off x="7243552" y="668237"/>
            <a:ext cx="1593669" cy="668042"/>
          </a:xfrm>
          <a:prstGeom prst="rect">
            <a:avLst/>
          </a:prstGeom>
          <a:solidFill>
            <a:srgbClr val="457830"/>
          </a:solid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700" dirty="0">
                <a:solidFill>
                  <a:schemeClr val="bg1"/>
                </a:solidFill>
                <a:latin typeface="HGP行書体" panose="03000600000000000000" pitchFamily="66" charset="-128"/>
                <a:ea typeface="HGP行書体" panose="03000600000000000000" pitchFamily="66" charset="-128"/>
              </a:rPr>
              <a:t>おおつ野</a:t>
            </a:r>
          </a:p>
        </p:txBody>
      </p:sp>
      <p:sp>
        <p:nvSpPr>
          <p:cNvPr id="13" name="テキスト ボックス 12"/>
          <p:cNvSpPr txBox="1"/>
          <p:nvPr userDrawn="1"/>
        </p:nvSpPr>
        <p:spPr>
          <a:xfrm>
            <a:off x="665011" y="0"/>
            <a:ext cx="7800116" cy="707886"/>
          </a:xfrm>
          <a:prstGeom prst="rect">
            <a:avLst/>
          </a:prstGeom>
          <a:noFill/>
        </p:spPr>
        <p:txBody>
          <a:bodyPr wrap="square" rtlCol="0">
            <a:spAutoFit/>
          </a:bodyPr>
          <a:lstStyle/>
          <a:p>
            <a:r>
              <a:rPr kumimoji="1" lang="ja-JP" altLang="en-US" sz="4000" b="1" dirty="0">
                <a:latin typeface="HGP行書体" panose="03000600000000000000" pitchFamily="66" charset="-128"/>
                <a:ea typeface="HGP行書体" panose="03000600000000000000" pitchFamily="66" charset="-128"/>
              </a:rPr>
              <a:t>地区別構想</a:t>
            </a:r>
          </a:p>
        </p:txBody>
      </p:sp>
    </p:spTree>
    <p:extLst>
      <p:ext uri="{BB962C8B-B14F-4D97-AF65-F5344CB8AC3E}">
        <p14:creationId xmlns:p14="http://schemas.microsoft.com/office/powerpoint/2010/main" val="2182394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534A1B7D-A98D-49EB-B2E5-B4DBFAFDB7D4}" type="datetime1">
              <a:rPr lang="zh-CN" altLang="en-US" smtClean="0"/>
              <a:t>2019/2/13</a:t>
            </a:fld>
            <a:endParaRPr lang="zh-CN" alt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p:txBody>
          <a:bodyPr/>
          <a:lstStyle/>
          <a:p>
            <a:fld id="{31BD7D11-E03D-42B4-A3DE-E3A4D59A83C8}" type="slidenum">
              <a:rPr lang="zh-CN" altLang="en-US" smtClean="0"/>
              <a:t>‹#›</a:t>
            </a:fld>
            <a:endParaRPr lang="zh-CN" altLang="en-US"/>
          </a:p>
        </p:txBody>
      </p:sp>
    </p:spTree>
    <p:extLst>
      <p:ext uri="{BB962C8B-B14F-4D97-AF65-F5344CB8AC3E}">
        <p14:creationId xmlns:p14="http://schemas.microsoft.com/office/powerpoint/2010/main" val="36116812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26A7F3AD-ABA7-4CA9-AF2F-7F7001F7BD1E}" type="datetime1">
              <a:rPr lang="zh-CN" altLang="en-US" smtClean="0"/>
              <a:t>2019/2/13</a:t>
            </a:fld>
            <a:endParaRPr lang="zh-CN" alt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p:txBody>
          <a:bodyPr/>
          <a:lstStyle/>
          <a:p>
            <a:fld id="{31BD7D11-E03D-42B4-A3DE-E3A4D59A83C8}" type="slidenum">
              <a:rPr lang="zh-CN" altLang="en-US" smtClean="0"/>
              <a:t>‹#›</a:t>
            </a:fld>
            <a:endParaRPr lang="zh-CN" altLang="en-US"/>
          </a:p>
        </p:txBody>
      </p:sp>
    </p:spTree>
    <p:extLst>
      <p:ext uri="{BB962C8B-B14F-4D97-AF65-F5344CB8AC3E}">
        <p14:creationId xmlns:p14="http://schemas.microsoft.com/office/powerpoint/2010/main" val="14083042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537D24D7-AF39-4C91-A2B9-2AACCD2D23D1}" type="datetime1">
              <a:rPr lang="zh-CN" altLang="en-US" smtClean="0"/>
              <a:t>2019/2/13</a:t>
            </a:fld>
            <a:endParaRPr lang="zh-CN" alt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p:txBody>
          <a:bodyPr/>
          <a:lstStyle/>
          <a:p>
            <a:fld id="{31BD7D11-E03D-42B4-A3DE-E3A4D59A83C8}" type="slidenum">
              <a:rPr lang="zh-CN" altLang="en-US" smtClean="0"/>
              <a:t>‹#›</a:t>
            </a:fld>
            <a:endParaRPr lang="zh-CN" altLang="en-US"/>
          </a:p>
        </p:txBody>
      </p:sp>
    </p:spTree>
    <p:extLst>
      <p:ext uri="{BB962C8B-B14F-4D97-AF65-F5344CB8AC3E}">
        <p14:creationId xmlns:p14="http://schemas.microsoft.com/office/powerpoint/2010/main" val="34798040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白紙">
    <p:bg>
      <p:bgPr>
        <a:solidFill>
          <a:srgbClr val="FCEEE4"/>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073BAD4E-0520-44D9-890A-0CF85EB08179}" type="datetime1">
              <a:rPr lang="zh-CN" altLang="en-US" smtClean="0"/>
              <a:t>2019/2/13</a:t>
            </a:fld>
            <a:endParaRPr lang="zh-CN" alt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p:txBody>
          <a:bodyPr/>
          <a:lstStyle/>
          <a:p>
            <a:fld id="{31BD7D11-E03D-42B4-A3DE-E3A4D59A83C8}" type="slidenum">
              <a:rPr lang="zh-CN" altLang="en-US" smtClean="0"/>
              <a:t>‹#›</a:t>
            </a:fld>
            <a:endParaRPr lang="zh-CN" altLang="en-US"/>
          </a:p>
        </p:txBody>
      </p:sp>
    </p:spTree>
    <p:extLst>
      <p:ext uri="{BB962C8B-B14F-4D97-AF65-F5344CB8AC3E}">
        <p14:creationId xmlns:p14="http://schemas.microsoft.com/office/powerpoint/2010/main" val="11528966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4E15F646-BBFA-4E03-8A2A-DC2A534B090B}" type="datetime1">
              <a:rPr lang="zh-CN" altLang="en-US" smtClean="0"/>
              <a:t>2019/2/13</a:t>
            </a:fld>
            <a:endParaRPr lang="zh-CN" alt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p:txBody>
          <a:bodyPr/>
          <a:lstStyle/>
          <a:p>
            <a:fld id="{31BD7D11-E03D-42B4-A3DE-E3A4D59A83C8}" type="slidenum">
              <a:rPr lang="zh-CN" altLang="en-US" smtClean="0"/>
              <a:t>‹#›</a:t>
            </a:fld>
            <a:endParaRPr lang="zh-CN" altLang="en-US"/>
          </a:p>
        </p:txBody>
      </p:sp>
    </p:spTree>
    <p:extLst>
      <p:ext uri="{BB962C8B-B14F-4D97-AF65-F5344CB8AC3E}">
        <p14:creationId xmlns:p14="http://schemas.microsoft.com/office/powerpoint/2010/main" val="14167644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2A1F2C4E-6F5E-4959-A035-EBAB24B2A810}" type="datetime1">
              <a:rPr lang="zh-CN" altLang="en-US" smtClean="0"/>
              <a:t>2019/2/13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31BD7D11-E03D-42B4-A3DE-E3A4D59A83C8}" type="slidenum">
              <a:rPr lang="zh-CN" altLang="en-US" smtClean="0"/>
              <a:t>‹#›</a:t>
            </a:fld>
            <a:endParaRPr lang="zh-CN" altLang="en-US"/>
          </a:p>
        </p:txBody>
      </p:sp>
      <p:sp>
        <p:nvSpPr>
          <p:cNvPr id="13" name="Slide Number Placeholder 5"/>
          <p:cNvSpPr txBox="1">
            <a:spLocks/>
          </p:cNvSpPr>
          <p:nvPr userDrawn="1"/>
        </p:nvSpPr>
        <p:spPr>
          <a:xfrm>
            <a:off x="7086600" y="0"/>
            <a:ext cx="2057400" cy="365125"/>
          </a:xfrm>
          <a:prstGeom prst="rect">
            <a:avLst/>
          </a:prstGeom>
        </p:spPr>
        <p:txBody>
          <a:bodyPr vert="horz" lIns="91440" tIns="45720" rIns="91440" bIns="45720" rtlCol="0" anchor="ctr"/>
          <a:lstStyle>
            <a:defPPr>
              <a:defRPr lang="zh-CN"/>
            </a:defPPr>
            <a:lvl1pPr marL="0" algn="r" defTabSz="914400" rtl="0" eaLnBrk="1" latinLnBrk="0" hangingPunct="1">
              <a:defRPr sz="2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1BD7D11-E03D-42B4-A3DE-E3A4D59A83C8}" type="slidenum">
              <a:rPr lang="zh-CN" altLang="en-US" smtClean="0"/>
              <a:pPr/>
              <a:t>‹#›</a:t>
            </a:fld>
            <a:endParaRPr lang="zh-CN" altLang="en-US"/>
          </a:p>
        </p:txBody>
      </p:sp>
      <p:sp>
        <p:nvSpPr>
          <p:cNvPr id="26" name="矩形 10"/>
          <p:cNvSpPr/>
          <p:nvPr userDrawn="1"/>
        </p:nvSpPr>
        <p:spPr>
          <a:xfrm>
            <a:off x="0" y="0"/>
            <a:ext cx="9144000" cy="1330034"/>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矩形 12"/>
          <p:cNvSpPr/>
          <p:nvPr userDrawn="1"/>
        </p:nvSpPr>
        <p:spPr>
          <a:xfrm>
            <a:off x="0" y="658466"/>
            <a:ext cx="9144000" cy="671570"/>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3434651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E1F8C36E-E01B-48E2-AAA8-5C5481978D86}" type="datetime1">
              <a:rPr lang="zh-CN" altLang="en-US" smtClean="0"/>
              <a:t>2019/2/13</a:t>
            </a:fld>
            <a:endParaRPr lang="zh-CN" alt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p:txBody>
          <a:bodyPr/>
          <a:lstStyle/>
          <a:p>
            <a:fld id="{31BD7D11-E03D-42B4-A3DE-E3A4D59A83C8}" type="slidenum">
              <a:rPr lang="zh-CN" altLang="en-US" smtClean="0"/>
              <a:t>‹#›</a:t>
            </a:fld>
            <a:endParaRPr lang="zh-CN" altLang="en-US"/>
          </a:p>
        </p:txBody>
      </p:sp>
    </p:spTree>
    <p:extLst>
      <p:ext uri="{BB962C8B-B14F-4D97-AF65-F5344CB8AC3E}">
        <p14:creationId xmlns:p14="http://schemas.microsoft.com/office/powerpoint/2010/main" val="17728287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DBA4E3C8-5115-4377-A7F4-51B0F4627732}" type="datetime1">
              <a:rPr lang="zh-CN" altLang="en-US" smtClean="0"/>
              <a:t>2019/2/13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31BD7D11-E03D-42B4-A3DE-E3A4D59A83C8}" type="slidenum">
              <a:rPr lang="zh-CN" altLang="en-US" smtClean="0"/>
              <a:t>‹#›</a:t>
            </a:fld>
            <a:endParaRPr lang="zh-CN" altLang="en-US"/>
          </a:p>
        </p:txBody>
      </p:sp>
    </p:spTree>
    <p:extLst>
      <p:ext uri="{BB962C8B-B14F-4D97-AF65-F5344CB8AC3E}">
        <p14:creationId xmlns:p14="http://schemas.microsoft.com/office/powerpoint/2010/main" val="21870978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6033EEE-FB81-4B09-B1DB-4008BCAA1739}" type="datetime1">
              <a:rPr lang="zh-CN" altLang="en-US" smtClean="0"/>
              <a:t>2019/2/13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31BD7D11-E03D-42B4-A3DE-E3A4D59A83C8}" type="slidenum">
              <a:rPr lang="zh-CN" altLang="en-US" smtClean="0"/>
              <a:t>‹#›</a:t>
            </a:fld>
            <a:endParaRPr lang="zh-CN" altLang="en-US"/>
          </a:p>
        </p:txBody>
      </p:sp>
    </p:spTree>
    <p:extLst>
      <p:ext uri="{BB962C8B-B14F-4D97-AF65-F5344CB8AC3E}">
        <p14:creationId xmlns:p14="http://schemas.microsoft.com/office/powerpoint/2010/main" val="37648580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365125"/>
          </a:xfrm>
          <a:prstGeom prst="rect">
            <a:avLst/>
          </a:prstGeom>
          <a:solidFill>
            <a:schemeClr val="accent4">
              <a:lumMod val="40000"/>
              <a:lumOff val="60000"/>
            </a:schemeClr>
          </a:solidFill>
        </p:spPr>
        <p:txBody>
          <a:bodyPr>
            <a:noAutofit/>
          </a:bodyPr>
          <a:lstStyle>
            <a:lvl1pPr>
              <a:defRPr sz="2800"/>
            </a:lvl1pPr>
          </a:lstStyle>
          <a:p>
            <a:r>
              <a:rPr lang="ja-JP" altLang="en-US" dirty="0"/>
              <a:t>マスター タイトルの書式設定</a:t>
            </a:r>
            <a:endParaRPr lang="en-US" dirty="0"/>
          </a:p>
        </p:txBody>
      </p:sp>
      <p:sp>
        <p:nvSpPr>
          <p:cNvPr id="3" name="Content Placeholder 2"/>
          <p:cNvSpPr>
            <a:spLocks noGrp="1"/>
          </p:cNvSpPr>
          <p:nvPr>
            <p:ph idx="1"/>
          </p:nvPr>
        </p:nvSpPr>
        <p:spPr>
          <a:xfrm>
            <a:off x="0" y="365125"/>
            <a:ext cx="9144000" cy="5521124"/>
          </a:xfrm>
          <a:prstGeom prst="rect">
            <a:avLst/>
          </a:prstGeom>
        </p:spPr>
        <p:txBody>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6" name="Slide Number Placeholder 5"/>
          <p:cNvSpPr>
            <a:spLocks noGrp="1"/>
          </p:cNvSpPr>
          <p:nvPr>
            <p:ph type="sldNum" sz="quarter" idx="12"/>
          </p:nvPr>
        </p:nvSpPr>
        <p:spPr>
          <a:xfrm>
            <a:off x="7086600" y="0"/>
            <a:ext cx="2057400" cy="365125"/>
          </a:xfrm>
        </p:spPr>
        <p:txBody>
          <a:bodyPr/>
          <a:lstStyle>
            <a:lvl1pPr>
              <a:defRPr sz="2800"/>
            </a:lvl1pPr>
          </a:lstStyle>
          <a:p>
            <a:fld id="{05F93E65-32A0-4898-AE30-96D60D97539B}" type="slidenum">
              <a:rPr lang="ja-JP" altLang="en-US" smtClean="0"/>
              <a:pPr/>
              <a:t>‹#›</a:t>
            </a:fld>
            <a:endParaRPr lang="ja-JP" altLang="en-US" dirty="0"/>
          </a:p>
        </p:txBody>
      </p:sp>
      <p:sp>
        <p:nvSpPr>
          <p:cNvPr id="13" name="コンテンツ プレースホルダー 12"/>
          <p:cNvSpPr>
            <a:spLocks noGrp="1"/>
          </p:cNvSpPr>
          <p:nvPr>
            <p:ph sz="quarter" idx="13"/>
          </p:nvPr>
        </p:nvSpPr>
        <p:spPr>
          <a:xfrm>
            <a:off x="0" y="5886249"/>
            <a:ext cx="9144000" cy="971751"/>
          </a:xfrm>
          <a:prstGeom prst="rect">
            <a:avLst/>
          </a:prstGeom>
          <a:solidFill>
            <a:schemeClr val="accent4">
              <a:lumMod val="40000"/>
              <a:lumOff val="60000"/>
            </a:schemeClr>
          </a:solidFill>
        </p:spPr>
        <p:txBody>
          <a:bodyPr anchor="ctr">
            <a:normAutofit/>
          </a:bodyPr>
          <a:lstStyle>
            <a:lvl1pPr algn="ctr">
              <a:defRPr sz="3600"/>
            </a:lvl1pPr>
            <a:lvl2pPr marL="457200" indent="0">
              <a:buNone/>
              <a:defRPr/>
            </a:lvl2pPr>
            <a:lvl3pPr marL="914400" indent="0">
              <a:buNone/>
              <a:defRPr/>
            </a:lvl3pPr>
            <a:lvl4pPr marL="1371600" indent="0">
              <a:buNone/>
              <a:defRPr/>
            </a:lvl4pPr>
            <a:lvl5pPr marL="1828800" indent="0">
              <a:buNone/>
              <a:defRPr/>
            </a:lvl5pPr>
          </a:lstStyle>
          <a:p>
            <a:pPr lvl="0"/>
            <a:r>
              <a:rPr kumimoji="1" lang="ja-JP" altLang="en-US" dirty="0"/>
              <a:t>マスター テキストの書式設定</a:t>
            </a:r>
          </a:p>
        </p:txBody>
      </p:sp>
    </p:spTree>
    <p:extLst>
      <p:ext uri="{BB962C8B-B14F-4D97-AF65-F5344CB8AC3E}">
        <p14:creationId xmlns:p14="http://schemas.microsoft.com/office/powerpoint/2010/main" val="9843267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_セクション見出し">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3ADAD0B-F237-47D5-947D-F137ABB06E27}" type="datetimeFigureOut">
              <a:rPr lang="zh-CN" altLang="en-US" smtClean="0"/>
              <a:t>2019/2/13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1BD7D11-E03D-42B4-A3DE-E3A4D59A83C8}" type="slidenum">
              <a:rPr lang="zh-CN" altLang="en-US" smtClean="0"/>
              <a:t>‹#›</a:t>
            </a:fld>
            <a:endParaRPr lang="zh-CN" altLang="en-US"/>
          </a:p>
        </p:txBody>
      </p:sp>
      <p:sp>
        <p:nvSpPr>
          <p:cNvPr id="7" name="矩形 10"/>
          <p:cNvSpPr/>
          <p:nvPr userDrawn="1"/>
        </p:nvSpPr>
        <p:spPr>
          <a:xfrm>
            <a:off x="0" y="0"/>
            <a:ext cx="9144000" cy="1330034"/>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12"/>
          <p:cNvSpPr/>
          <p:nvPr userDrawn="1"/>
        </p:nvSpPr>
        <p:spPr>
          <a:xfrm>
            <a:off x="140043" y="3179244"/>
            <a:ext cx="9144000" cy="671570"/>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テキスト ボックス 9"/>
          <p:cNvSpPr txBox="1"/>
          <p:nvPr userDrawn="1"/>
        </p:nvSpPr>
        <p:spPr>
          <a:xfrm>
            <a:off x="805054" y="2520778"/>
            <a:ext cx="7800116" cy="707886"/>
          </a:xfrm>
          <a:prstGeom prst="rect">
            <a:avLst/>
          </a:prstGeom>
          <a:noFill/>
        </p:spPr>
        <p:txBody>
          <a:bodyPr wrap="square" rtlCol="0">
            <a:spAutoFit/>
          </a:bodyPr>
          <a:lstStyle/>
          <a:p>
            <a:r>
              <a:rPr kumimoji="1" lang="ja-JP" altLang="en-US" sz="4000" b="1" dirty="0">
                <a:latin typeface="游ゴシック Medium" panose="020B0500000000000000" pitchFamily="50" charset="-128"/>
                <a:ea typeface="游ゴシック Medium" panose="020B0500000000000000" pitchFamily="50" charset="-128"/>
              </a:rPr>
              <a:t>愛着を築く</a:t>
            </a:r>
          </a:p>
        </p:txBody>
      </p:sp>
      <p:grpSp>
        <p:nvGrpSpPr>
          <p:cNvPr id="17" name="グループ化 16"/>
          <p:cNvGrpSpPr/>
          <p:nvPr userDrawn="1"/>
        </p:nvGrpSpPr>
        <p:grpSpPr>
          <a:xfrm>
            <a:off x="1036155" y="3180748"/>
            <a:ext cx="7882128" cy="673946"/>
            <a:chOff x="1492244" y="2322305"/>
            <a:chExt cx="3187338" cy="673946"/>
          </a:xfrm>
        </p:grpSpPr>
        <p:sp>
          <p:nvSpPr>
            <p:cNvPr id="18" name="正方形/長方形 17"/>
            <p:cNvSpPr/>
            <p:nvPr/>
          </p:nvSpPr>
          <p:spPr>
            <a:xfrm>
              <a:off x="1492244" y="2322305"/>
              <a:ext cx="1593669" cy="668042"/>
            </a:xfrm>
            <a:prstGeom prst="rect">
              <a:avLst/>
            </a:prstGeom>
            <a:solidFill>
              <a:srgbClr val="457830"/>
            </a:solid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kumimoji="1" lang="ja-JP" altLang="en-US" sz="2700" dirty="0">
                  <a:latin typeface="游ゴシック Medium" panose="020B0500000000000000" pitchFamily="50" charset="-128"/>
                  <a:ea typeface="游ゴシック Medium" panose="020B0500000000000000" pitchFamily="50" charset="-128"/>
                </a:rPr>
                <a:t>アイデンティティを</a:t>
              </a:r>
              <a:r>
                <a:rPr kumimoji="1" lang="ja-JP" altLang="en-US" sz="2400" dirty="0">
                  <a:latin typeface="游ゴシック Medium" panose="020B0500000000000000" pitchFamily="50" charset="-128"/>
                  <a:ea typeface="游ゴシック Medium" panose="020B0500000000000000" pitchFamily="50" charset="-128"/>
                </a:rPr>
                <a:t>守る</a:t>
              </a:r>
            </a:p>
          </p:txBody>
        </p:sp>
        <p:sp>
          <p:nvSpPr>
            <p:cNvPr id="19" name="正方形/長方形 18"/>
            <p:cNvSpPr/>
            <p:nvPr/>
          </p:nvSpPr>
          <p:spPr>
            <a:xfrm>
              <a:off x="3085913" y="2328209"/>
              <a:ext cx="1593669"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kumimoji="1" lang="ja-JP" altLang="en-US" sz="2400" dirty="0">
                  <a:solidFill>
                    <a:schemeClr val="tx1"/>
                  </a:solidFill>
                  <a:latin typeface="游ゴシック Medium" panose="020B0500000000000000" pitchFamily="50" charset="-128"/>
                  <a:ea typeface="游ゴシック Medium" panose="020B0500000000000000" pitchFamily="50" charset="-128"/>
                </a:rPr>
                <a:t>くらしを守る</a:t>
              </a:r>
            </a:p>
          </p:txBody>
        </p:sp>
      </p:grpSp>
      <p:sp>
        <p:nvSpPr>
          <p:cNvPr id="12" name="Slide Number Placeholder 5"/>
          <p:cNvSpPr txBox="1">
            <a:spLocks/>
          </p:cNvSpPr>
          <p:nvPr userDrawn="1"/>
        </p:nvSpPr>
        <p:spPr>
          <a:xfrm>
            <a:off x="7086600" y="-3880"/>
            <a:ext cx="2057400" cy="365125"/>
          </a:xfrm>
          <a:prstGeom prst="rect">
            <a:avLst/>
          </a:prstGeom>
        </p:spPr>
        <p:txBody>
          <a:bodyPr vert="horz" lIns="91440" tIns="45720" rIns="91440" bIns="45720" rtlCol="0" anchor="ctr"/>
          <a:lstStyle>
            <a:defPPr>
              <a:defRPr lang="zh-CN"/>
            </a:defPPr>
            <a:lvl1pPr marL="0" algn="r" defTabSz="914400" rtl="0" eaLnBrk="1" latinLnBrk="0" hangingPunct="1">
              <a:defRPr sz="2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1BD7D11-E03D-42B4-A3DE-E3A4D59A83C8}" type="slidenum">
              <a:rPr lang="zh-CN" altLang="en-US" smtClean="0"/>
              <a:pPr/>
              <a:t>‹#›</a:t>
            </a:fld>
            <a:endParaRPr lang="zh-CN" altLang="en-US"/>
          </a:p>
        </p:txBody>
      </p:sp>
    </p:spTree>
    <p:extLst>
      <p:ext uri="{BB962C8B-B14F-4D97-AF65-F5344CB8AC3E}">
        <p14:creationId xmlns:p14="http://schemas.microsoft.com/office/powerpoint/2010/main" val="35640345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6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8F8725A-28AD-45F8-B362-09C8E353BCD4}" type="datetimeFigureOut">
              <a:rPr kumimoji="1" lang="ja-JP" altLang="en-US" smtClean="0"/>
              <a:t>2019/2/13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8D8928E-AA9A-4D89-BC1F-A2C05AB4BD92}" type="slidenum">
              <a:rPr kumimoji="1" lang="ja-JP" altLang="en-US" smtClean="0"/>
              <a:t>‹#›</a:t>
            </a:fld>
            <a:endParaRPr kumimoji="1" lang="ja-JP" altLang="en-US"/>
          </a:p>
        </p:txBody>
      </p:sp>
    </p:spTree>
    <p:extLst>
      <p:ext uri="{BB962C8B-B14F-4D97-AF65-F5344CB8AC3E}">
        <p14:creationId xmlns:p14="http://schemas.microsoft.com/office/powerpoint/2010/main" val="34995406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7_タイトルとコンテンツ">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D58C4CBA-7CD2-8B41-853B-D6A106F294F4}"/>
              </a:ext>
            </a:extLst>
          </p:cNvPr>
          <p:cNvSpPr/>
          <p:nvPr userDrawn="1"/>
        </p:nvSpPr>
        <p:spPr>
          <a:xfrm>
            <a:off x="0" y="0"/>
            <a:ext cx="9144000" cy="503207"/>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p:nvPr>
        </p:nvSpPr>
        <p:spPr>
          <a:xfrm>
            <a:off x="628650" y="503238"/>
            <a:ext cx="7886700" cy="1187451"/>
          </a:xfrm>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B557BC7A-ED93-9F48-9092-4C2A3DC59798}" type="datetime1">
              <a:rPr kumimoji="1" lang="ja-JP" altLang="en-US" smtClean="0"/>
              <a:t>2019/2/13</a:t>
            </a:fld>
            <a:endParaRPr kumimoji="1" lang="ja-JP"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kumimoji="1" lang="ja-JP" altLang="en-US"/>
          </a:p>
        </p:txBody>
      </p:sp>
      <p:sp>
        <p:nvSpPr>
          <p:cNvPr id="6" name="Slide Number Placeholder 5"/>
          <p:cNvSpPr>
            <a:spLocks noGrp="1"/>
          </p:cNvSpPr>
          <p:nvPr>
            <p:ph type="sldNum" sz="quarter" idx="12"/>
          </p:nvPr>
        </p:nvSpPr>
        <p:spPr/>
        <p:txBody>
          <a:bodyPr/>
          <a:lstStyle/>
          <a:p>
            <a:fld id="{4A9A8DCB-8D8C-FA4B-9D47-10322517A08D}" type="slidenum">
              <a:rPr kumimoji="1" lang="ja-JP" altLang="en-US" smtClean="0"/>
              <a:t>‹#›</a:t>
            </a:fld>
            <a:endParaRPr kumimoji="1" lang="ja-JP" altLang="en-US"/>
          </a:p>
        </p:txBody>
      </p:sp>
      <p:sp>
        <p:nvSpPr>
          <p:cNvPr id="16" name="コンテンツ プレースホルダー 15">
            <a:extLst>
              <a:ext uri="{FF2B5EF4-FFF2-40B4-BE49-F238E27FC236}">
                <a16:creationId xmlns:a16="http://schemas.microsoft.com/office/drawing/2014/main" id="{F1BA7390-B1E6-9349-A5DA-FAFABA774E23}"/>
              </a:ext>
            </a:extLst>
          </p:cNvPr>
          <p:cNvSpPr>
            <a:spLocks noGrp="1"/>
          </p:cNvSpPr>
          <p:nvPr>
            <p:ph sz="quarter" idx="13"/>
          </p:nvPr>
        </p:nvSpPr>
        <p:spPr>
          <a:xfrm>
            <a:off x="0" y="0"/>
            <a:ext cx="4572000" cy="503208"/>
          </a:xfrm>
        </p:spPr>
        <p:txBody>
          <a:bodyPr anchor="ctr"/>
          <a:lstStyle>
            <a:lvl1pPr marL="0" indent="0">
              <a:buNone/>
              <a:defRPr sz="2400">
                <a:solidFill>
                  <a:schemeClr val="bg1"/>
                </a:solidFill>
              </a:defRPr>
            </a:lvl1pPr>
          </a:lstStyle>
          <a:p>
            <a:endParaRPr kumimoji="1" lang="ja-JP" altLang="en-US"/>
          </a:p>
        </p:txBody>
      </p:sp>
      <p:cxnSp>
        <p:nvCxnSpPr>
          <p:cNvPr id="19" name="直線コネクタ 18">
            <a:extLst>
              <a:ext uri="{FF2B5EF4-FFF2-40B4-BE49-F238E27FC236}">
                <a16:creationId xmlns:a16="http://schemas.microsoft.com/office/drawing/2014/main" id="{F44812D9-F25A-1D4D-917B-62EA78E4D105}"/>
              </a:ext>
            </a:extLst>
          </p:cNvPr>
          <p:cNvCxnSpPr>
            <a:cxnSpLocks/>
          </p:cNvCxnSpPr>
          <p:nvPr userDrawn="1"/>
        </p:nvCxnSpPr>
        <p:spPr>
          <a:xfrm>
            <a:off x="0" y="503207"/>
            <a:ext cx="91440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72730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8_タイトルとコンテンツ">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D58C4CBA-7CD2-8B41-853B-D6A106F294F4}"/>
              </a:ext>
            </a:extLst>
          </p:cNvPr>
          <p:cNvSpPr/>
          <p:nvPr userDrawn="1"/>
        </p:nvSpPr>
        <p:spPr>
          <a:xfrm>
            <a:off x="0" y="0"/>
            <a:ext cx="9144000" cy="503207"/>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p:nvPr>
        </p:nvSpPr>
        <p:spPr>
          <a:xfrm>
            <a:off x="628650" y="503238"/>
            <a:ext cx="7886700" cy="1187451"/>
          </a:xfrm>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B557BC7A-ED93-9F48-9092-4C2A3DC59798}" type="datetime1">
              <a:rPr kumimoji="1" lang="ja-JP" altLang="en-US" smtClean="0"/>
              <a:t>2019/2/13</a:t>
            </a:fld>
            <a:endParaRPr kumimoji="1" lang="ja-JP"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kumimoji="1" lang="ja-JP" altLang="en-US"/>
          </a:p>
        </p:txBody>
      </p:sp>
      <p:sp>
        <p:nvSpPr>
          <p:cNvPr id="6" name="Slide Number Placeholder 5"/>
          <p:cNvSpPr>
            <a:spLocks noGrp="1"/>
          </p:cNvSpPr>
          <p:nvPr>
            <p:ph type="sldNum" sz="quarter" idx="12"/>
          </p:nvPr>
        </p:nvSpPr>
        <p:spPr/>
        <p:txBody>
          <a:bodyPr/>
          <a:lstStyle/>
          <a:p>
            <a:fld id="{4A9A8DCB-8D8C-FA4B-9D47-10322517A08D}" type="slidenum">
              <a:rPr kumimoji="1" lang="ja-JP" altLang="en-US" smtClean="0"/>
              <a:t>‹#›</a:t>
            </a:fld>
            <a:endParaRPr kumimoji="1" lang="ja-JP" altLang="en-US"/>
          </a:p>
        </p:txBody>
      </p:sp>
      <p:sp>
        <p:nvSpPr>
          <p:cNvPr id="16" name="コンテンツ プレースホルダー 15">
            <a:extLst>
              <a:ext uri="{FF2B5EF4-FFF2-40B4-BE49-F238E27FC236}">
                <a16:creationId xmlns:a16="http://schemas.microsoft.com/office/drawing/2014/main" id="{F1BA7390-B1E6-9349-A5DA-FAFABA774E23}"/>
              </a:ext>
            </a:extLst>
          </p:cNvPr>
          <p:cNvSpPr>
            <a:spLocks noGrp="1"/>
          </p:cNvSpPr>
          <p:nvPr>
            <p:ph sz="quarter" idx="13"/>
          </p:nvPr>
        </p:nvSpPr>
        <p:spPr>
          <a:xfrm>
            <a:off x="0" y="0"/>
            <a:ext cx="4572000" cy="503208"/>
          </a:xfrm>
        </p:spPr>
        <p:txBody>
          <a:bodyPr anchor="ctr"/>
          <a:lstStyle>
            <a:lvl1pPr marL="0" indent="0">
              <a:buNone/>
              <a:defRPr sz="2400">
                <a:solidFill>
                  <a:schemeClr val="bg1"/>
                </a:solidFill>
              </a:defRPr>
            </a:lvl1pPr>
          </a:lstStyle>
          <a:p>
            <a:endParaRPr kumimoji="1" lang="ja-JP" altLang="en-US"/>
          </a:p>
        </p:txBody>
      </p:sp>
      <p:cxnSp>
        <p:nvCxnSpPr>
          <p:cNvPr id="19" name="直線コネクタ 18">
            <a:extLst>
              <a:ext uri="{FF2B5EF4-FFF2-40B4-BE49-F238E27FC236}">
                <a16:creationId xmlns:a16="http://schemas.microsoft.com/office/drawing/2014/main" id="{F44812D9-F25A-1D4D-917B-62EA78E4D105}"/>
              </a:ext>
            </a:extLst>
          </p:cNvPr>
          <p:cNvCxnSpPr>
            <a:cxnSpLocks/>
          </p:cNvCxnSpPr>
          <p:nvPr userDrawn="1"/>
        </p:nvCxnSpPr>
        <p:spPr>
          <a:xfrm>
            <a:off x="0" y="503207"/>
            <a:ext cx="91440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16617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9_タイトルとコンテンツ">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D58C4CBA-7CD2-8B41-853B-D6A106F294F4}"/>
              </a:ext>
            </a:extLst>
          </p:cNvPr>
          <p:cNvSpPr/>
          <p:nvPr userDrawn="1"/>
        </p:nvSpPr>
        <p:spPr>
          <a:xfrm>
            <a:off x="0" y="2"/>
            <a:ext cx="9144000" cy="503207"/>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760"/>
          </a:p>
        </p:txBody>
      </p:sp>
      <p:sp>
        <p:nvSpPr>
          <p:cNvPr id="2" name="Title 1"/>
          <p:cNvSpPr>
            <a:spLocks noGrp="1"/>
          </p:cNvSpPr>
          <p:nvPr>
            <p:ph type="title"/>
          </p:nvPr>
        </p:nvSpPr>
        <p:spPr>
          <a:xfrm>
            <a:off x="628650" y="503244"/>
            <a:ext cx="7886700" cy="1187451"/>
          </a:xfrm>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dirty="0"/>
          </a:p>
        </p:txBody>
      </p:sp>
      <p:sp>
        <p:nvSpPr>
          <p:cNvPr id="4" name="Date Placeholder 3"/>
          <p:cNvSpPr>
            <a:spLocks noGrp="1"/>
          </p:cNvSpPr>
          <p:nvPr>
            <p:ph type="dt" sz="half" idx="10"/>
          </p:nvPr>
        </p:nvSpPr>
        <p:spPr>
          <a:xfrm>
            <a:off x="628650" y="6356357"/>
            <a:ext cx="2057400" cy="365125"/>
          </a:xfrm>
          <a:prstGeom prst="rect">
            <a:avLst/>
          </a:prstGeom>
        </p:spPr>
        <p:txBody>
          <a:bodyPr/>
          <a:lstStyle/>
          <a:p>
            <a:fld id="{B557BC7A-ED93-9F48-9092-4C2A3DC59798}" type="datetime1">
              <a:rPr kumimoji="1" lang="ja-JP" altLang="en-US" smtClean="0"/>
              <a:t>2019/2/13</a:t>
            </a:fld>
            <a:endParaRPr kumimoji="1" lang="ja-JP" altLang="en-US"/>
          </a:p>
        </p:txBody>
      </p:sp>
      <p:sp>
        <p:nvSpPr>
          <p:cNvPr id="5" name="Footer Placeholder 4"/>
          <p:cNvSpPr>
            <a:spLocks noGrp="1"/>
          </p:cNvSpPr>
          <p:nvPr>
            <p:ph type="ftr" sz="quarter" idx="11"/>
          </p:nvPr>
        </p:nvSpPr>
        <p:spPr>
          <a:xfrm>
            <a:off x="3028950" y="6356357"/>
            <a:ext cx="3086100" cy="365125"/>
          </a:xfrm>
          <a:prstGeom prst="rect">
            <a:avLst/>
          </a:prstGeom>
        </p:spPr>
        <p:txBody>
          <a:bodyPr/>
          <a:lstStyle/>
          <a:p>
            <a:endParaRPr kumimoji="1" lang="ja-JP" altLang="en-US"/>
          </a:p>
        </p:txBody>
      </p:sp>
      <p:sp>
        <p:nvSpPr>
          <p:cNvPr id="6" name="Slide Number Placeholder 5"/>
          <p:cNvSpPr>
            <a:spLocks noGrp="1"/>
          </p:cNvSpPr>
          <p:nvPr>
            <p:ph type="sldNum" sz="quarter" idx="12"/>
          </p:nvPr>
        </p:nvSpPr>
        <p:spPr/>
        <p:txBody>
          <a:bodyPr/>
          <a:lstStyle/>
          <a:p>
            <a:fld id="{4A9A8DCB-8D8C-FA4B-9D47-10322517A08D}" type="slidenum">
              <a:rPr kumimoji="1" lang="ja-JP" altLang="en-US" smtClean="0"/>
              <a:t>‹#›</a:t>
            </a:fld>
            <a:endParaRPr kumimoji="1" lang="ja-JP" altLang="en-US"/>
          </a:p>
        </p:txBody>
      </p:sp>
      <p:sp>
        <p:nvSpPr>
          <p:cNvPr id="16" name="コンテンツ プレースホルダー 15">
            <a:extLst>
              <a:ext uri="{FF2B5EF4-FFF2-40B4-BE49-F238E27FC236}">
                <a16:creationId xmlns:a16="http://schemas.microsoft.com/office/drawing/2014/main" id="{F1BA7390-B1E6-9349-A5DA-FAFABA774E23}"/>
              </a:ext>
            </a:extLst>
          </p:cNvPr>
          <p:cNvSpPr>
            <a:spLocks noGrp="1"/>
          </p:cNvSpPr>
          <p:nvPr>
            <p:ph sz="quarter" idx="13"/>
          </p:nvPr>
        </p:nvSpPr>
        <p:spPr>
          <a:xfrm>
            <a:off x="0" y="0"/>
            <a:ext cx="4572000" cy="503208"/>
          </a:xfrm>
        </p:spPr>
        <p:txBody>
          <a:bodyPr anchor="ctr"/>
          <a:lstStyle>
            <a:lvl1pPr marL="0" indent="0">
              <a:buNone/>
              <a:defRPr sz="1013">
                <a:solidFill>
                  <a:schemeClr val="bg1"/>
                </a:solidFill>
              </a:defRPr>
            </a:lvl1pPr>
          </a:lstStyle>
          <a:p>
            <a:endParaRPr kumimoji="1" lang="ja-JP" altLang="en-US"/>
          </a:p>
        </p:txBody>
      </p:sp>
      <p:cxnSp>
        <p:nvCxnSpPr>
          <p:cNvPr id="19" name="直線コネクタ 18">
            <a:extLst>
              <a:ext uri="{FF2B5EF4-FFF2-40B4-BE49-F238E27FC236}">
                <a16:creationId xmlns:a16="http://schemas.microsoft.com/office/drawing/2014/main" id="{F44812D9-F25A-1D4D-917B-62EA78E4D105}"/>
              </a:ext>
            </a:extLst>
          </p:cNvPr>
          <p:cNvCxnSpPr>
            <a:cxnSpLocks/>
          </p:cNvCxnSpPr>
          <p:nvPr userDrawn="1"/>
        </p:nvCxnSpPr>
        <p:spPr>
          <a:xfrm>
            <a:off x="0" y="503207"/>
            <a:ext cx="91440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66062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セクション見出し">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207136A2-F16D-4D30-855E-A3E99C7B4B4D}" type="datetime1">
              <a:rPr lang="zh-CN" altLang="en-US" smtClean="0"/>
              <a:t>2019/2/13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31BD7D11-E03D-42B4-A3DE-E3A4D59A83C8}" type="slidenum">
              <a:rPr lang="zh-CN" altLang="en-US" smtClean="0"/>
              <a:t>‹#›</a:t>
            </a:fld>
            <a:endParaRPr lang="zh-CN" altLang="en-US"/>
          </a:p>
        </p:txBody>
      </p:sp>
      <p:sp>
        <p:nvSpPr>
          <p:cNvPr id="7" name="矩形 10"/>
          <p:cNvSpPr/>
          <p:nvPr userDrawn="1"/>
        </p:nvSpPr>
        <p:spPr>
          <a:xfrm>
            <a:off x="0" y="0"/>
            <a:ext cx="9144000" cy="1330034"/>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12"/>
          <p:cNvSpPr/>
          <p:nvPr userDrawn="1"/>
        </p:nvSpPr>
        <p:spPr>
          <a:xfrm>
            <a:off x="0" y="658466"/>
            <a:ext cx="9144000" cy="671570"/>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Slide Number Placeholder 5"/>
          <p:cNvSpPr txBox="1">
            <a:spLocks/>
          </p:cNvSpPr>
          <p:nvPr userDrawn="1"/>
        </p:nvSpPr>
        <p:spPr>
          <a:xfrm>
            <a:off x="7086600" y="-2"/>
            <a:ext cx="2057400" cy="365125"/>
          </a:xfrm>
          <a:prstGeom prst="rect">
            <a:avLst/>
          </a:prstGeom>
        </p:spPr>
        <p:txBody>
          <a:bodyPr vert="horz" lIns="91440" tIns="45720" rIns="91440" bIns="45720" rtlCol="0" anchor="ctr"/>
          <a:lstStyle>
            <a:defPPr>
              <a:defRPr lang="zh-CN"/>
            </a:defPPr>
            <a:lvl1pPr marL="0" algn="r" defTabSz="914400" rtl="0" eaLnBrk="1" latinLnBrk="0" hangingPunct="1">
              <a:defRPr sz="2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1BD7D11-E03D-42B4-A3DE-E3A4D59A83C8}" type="slidenum">
              <a:rPr lang="zh-CN" altLang="en-US" smtClean="0"/>
              <a:pPr/>
              <a:t>‹#›</a:t>
            </a:fld>
            <a:endParaRPr lang="zh-CN" altLang="en-US"/>
          </a:p>
        </p:txBody>
      </p:sp>
      <p:sp>
        <p:nvSpPr>
          <p:cNvPr id="2" name="テキスト ボックス 1"/>
          <p:cNvSpPr txBox="1"/>
          <p:nvPr userDrawn="1"/>
        </p:nvSpPr>
        <p:spPr>
          <a:xfrm>
            <a:off x="82550" y="108254"/>
            <a:ext cx="1574800" cy="523220"/>
          </a:xfrm>
          <a:prstGeom prst="rect">
            <a:avLst/>
          </a:prstGeom>
          <a:noFill/>
        </p:spPr>
        <p:txBody>
          <a:bodyPr wrap="square" rtlCol="0">
            <a:spAutoFit/>
          </a:bodyPr>
          <a:lstStyle/>
          <a:p>
            <a:r>
              <a:rPr kumimoji="1" lang="en-US" altLang="ja-JP" sz="2800" dirty="0"/>
              <a:t>1.</a:t>
            </a:r>
            <a:r>
              <a:rPr kumimoji="1" lang="ja-JP" altLang="en-US" sz="2800" dirty="0"/>
              <a:t>背景</a:t>
            </a:r>
          </a:p>
        </p:txBody>
      </p:sp>
    </p:spTree>
    <p:extLst>
      <p:ext uri="{BB962C8B-B14F-4D97-AF65-F5344CB8AC3E}">
        <p14:creationId xmlns:p14="http://schemas.microsoft.com/office/powerpoint/2010/main" val="2829194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セクション見出し">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5DC57208-BB4A-49E6-979C-AE54D2B2D8A5}" type="datetime1">
              <a:rPr lang="zh-CN" altLang="en-US" smtClean="0"/>
              <a:t>2019/2/13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31BD7D11-E03D-42B4-A3DE-E3A4D59A83C8}" type="slidenum">
              <a:rPr lang="zh-CN" altLang="en-US" smtClean="0"/>
              <a:t>‹#›</a:t>
            </a:fld>
            <a:endParaRPr lang="zh-CN" altLang="en-US"/>
          </a:p>
        </p:txBody>
      </p:sp>
      <p:sp>
        <p:nvSpPr>
          <p:cNvPr id="7" name="矩形 10"/>
          <p:cNvSpPr/>
          <p:nvPr userDrawn="1"/>
        </p:nvSpPr>
        <p:spPr>
          <a:xfrm>
            <a:off x="0" y="0"/>
            <a:ext cx="9144000" cy="1330034"/>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12"/>
          <p:cNvSpPr/>
          <p:nvPr userDrawn="1"/>
        </p:nvSpPr>
        <p:spPr>
          <a:xfrm>
            <a:off x="0" y="658466"/>
            <a:ext cx="9144000" cy="671570"/>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Slide Number Placeholder 5"/>
          <p:cNvSpPr txBox="1">
            <a:spLocks/>
          </p:cNvSpPr>
          <p:nvPr userDrawn="1"/>
        </p:nvSpPr>
        <p:spPr>
          <a:xfrm>
            <a:off x="7086600" y="0"/>
            <a:ext cx="2057400" cy="365125"/>
          </a:xfrm>
          <a:prstGeom prst="rect">
            <a:avLst/>
          </a:prstGeom>
        </p:spPr>
        <p:txBody>
          <a:bodyPr vert="horz" lIns="91440" tIns="45720" rIns="91440" bIns="45720" rtlCol="0" anchor="ctr"/>
          <a:lstStyle>
            <a:defPPr>
              <a:defRPr lang="zh-CN"/>
            </a:defPPr>
            <a:lvl1pPr marL="0" algn="r" defTabSz="914400" rtl="0" eaLnBrk="1" latinLnBrk="0" hangingPunct="1">
              <a:defRPr sz="2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1BD7D11-E03D-42B4-A3DE-E3A4D59A83C8}" type="slidenum">
              <a:rPr lang="zh-CN" altLang="en-US" smtClean="0"/>
              <a:pPr/>
              <a:t>‹#›</a:t>
            </a:fld>
            <a:endParaRPr lang="zh-CN" altLang="en-US" dirty="0"/>
          </a:p>
        </p:txBody>
      </p:sp>
      <p:sp>
        <p:nvSpPr>
          <p:cNvPr id="12" name="テキスト ボックス 11"/>
          <p:cNvSpPr txBox="1"/>
          <p:nvPr userDrawn="1"/>
        </p:nvSpPr>
        <p:spPr>
          <a:xfrm>
            <a:off x="82550" y="108254"/>
            <a:ext cx="2451100" cy="523220"/>
          </a:xfrm>
          <a:prstGeom prst="rect">
            <a:avLst/>
          </a:prstGeom>
          <a:noFill/>
        </p:spPr>
        <p:txBody>
          <a:bodyPr wrap="square" rtlCol="0">
            <a:spAutoFit/>
          </a:bodyPr>
          <a:lstStyle/>
          <a:p>
            <a:r>
              <a:rPr kumimoji="1" lang="en-US" altLang="ja-JP" sz="2800" dirty="0"/>
              <a:t>3.</a:t>
            </a:r>
            <a:r>
              <a:rPr kumimoji="1" lang="ja-JP" altLang="en-US" sz="2800" dirty="0"/>
              <a:t>分野別構想</a:t>
            </a:r>
          </a:p>
        </p:txBody>
      </p:sp>
      <p:sp>
        <p:nvSpPr>
          <p:cNvPr id="14" name="テキスト ボックス 13"/>
          <p:cNvSpPr txBox="1"/>
          <p:nvPr userDrawn="1"/>
        </p:nvSpPr>
        <p:spPr>
          <a:xfrm>
            <a:off x="-254000" y="732641"/>
            <a:ext cx="3790950" cy="523220"/>
          </a:xfrm>
          <a:prstGeom prst="rect">
            <a:avLst/>
          </a:prstGeom>
          <a:noFill/>
        </p:spPr>
        <p:txBody>
          <a:bodyPr wrap="square" rtlCol="0">
            <a:spAutoFit/>
          </a:bodyPr>
          <a:lstStyle/>
          <a:p>
            <a:r>
              <a:rPr kumimoji="1" lang="ja-JP" altLang="en-US" sz="2800" dirty="0"/>
              <a:t>　「まちを守る」　　</a:t>
            </a:r>
          </a:p>
        </p:txBody>
      </p:sp>
      <p:sp>
        <p:nvSpPr>
          <p:cNvPr id="15" name="テキスト ボックス 14"/>
          <p:cNvSpPr txBox="1"/>
          <p:nvPr userDrawn="1"/>
        </p:nvSpPr>
        <p:spPr>
          <a:xfrm>
            <a:off x="2197100" y="732641"/>
            <a:ext cx="4984750" cy="523220"/>
          </a:xfrm>
          <a:prstGeom prst="rect">
            <a:avLst/>
          </a:prstGeom>
          <a:noFill/>
        </p:spPr>
        <p:txBody>
          <a:bodyPr wrap="square" rtlCol="0">
            <a:spAutoFit/>
          </a:bodyPr>
          <a:lstStyle/>
          <a:p>
            <a:r>
              <a:rPr kumimoji="1" lang="ja-JP" altLang="en-US" sz="2800" dirty="0"/>
              <a:t>　　提案①運営の効率化　　</a:t>
            </a:r>
          </a:p>
        </p:txBody>
      </p:sp>
    </p:spTree>
    <p:extLst>
      <p:ext uri="{BB962C8B-B14F-4D97-AF65-F5344CB8AC3E}">
        <p14:creationId xmlns:p14="http://schemas.microsoft.com/office/powerpoint/2010/main" val="8145303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セクション見出し">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65A14CC1-434A-421E-9E88-F7F9C9EA8CE2}" type="datetime1">
              <a:rPr lang="zh-CN" altLang="en-US" smtClean="0"/>
              <a:t>2019/2/13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31BD7D11-E03D-42B4-A3DE-E3A4D59A83C8}" type="slidenum">
              <a:rPr lang="zh-CN" altLang="en-US" smtClean="0"/>
              <a:t>‹#›</a:t>
            </a:fld>
            <a:endParaRPr lang="zh-CN" altLang="en-US"/>
          </a:p>
        </p:txBody>
      </p:sp>
      <p:sp>
        <p:nvSpPr>
          <p:cNvPr id="7" name="矩形 10"/>
          <p:cNvSpPr/>
          <p:nvPr userDrawn="1"/>
        </p:nvSpPr>
        <p:spPr>
          <a:xfrm>
            <a:off x="0" y="0"/>
            <a:ext cx="9144000" cy="1330034"/>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12"/>
          <p:cNvSpPr/>
          <p:nvPr userDrawn="1"/>
        </p:nvSpPr>
        <p:spPr>
          <a:xfrm>
            <a:off x="0" y="658466"/>
            <a:ext cx="9144000" cy="671570"/>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Slide Number Placeholder 5"/>
          <p:cNvSpPr txBox="1">
            <a:spLocks/>
          </p:cNvSpPr>
          <p:nvPr userDrawn="1"/>
        </p:nvSpPr>
        <p:spPr>
          <a:xfrm>
            <a:off x="7086600" y="0"/>
            <a:ext cx="2057400" cy="365125"/>
          </a:xfrm>
          <a:prstGeom prst="rect">
            <a:avLst/>
          </a:prstGeom>
        </p:spPr>
        <p:txBody>
          <a:bodyPr vert="horz" lIns="91440" tIns="45720" rIns="91440" bIns="45720" rtlCol="0" anchor="ctr"/>
          <a:lstStyle>
            <a:defPPr>
              <a:defRPr lang="zh-CN"/>
            </a:defPPr>
            <a:lvl1pPr marL="0" algn="r" defTabSz="914400" rtl="0" eaLnBrk="1" latinLnBrk="0" hangingPunct="1">
              <a:defRPr sz="2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1BD7D11-E03D-42B4-A3DE-E3A4D59A83C8}" type="slidenum">
              <a:rPr lang="zh-CN" altLang="en-US" smtClean="0"/>
              <a:pPr/>
              <a:t>‹#›</a:t>
            </a:fld>
            <a:endParaRPr lang="zh-CN" altLang="en-US"/>
          </a:p>
        </p:txBody>
      </p:sp>
      <p:sp>
        <p:nvSpPr>
          <p:cNvPr id="12" name="テキスト ボックス 11"/>
          <p:cNvSpPr txBox="1"/>
          <p:nvPr userDrawn="1"/>
        </p:nvSpPr>
        <p:spPr>
          <a:xfrm>
            <a:off x="82550" y="108254"/>
            <a:ext cx="2451100" cy="523220"/>
          </a:xfrm>
          <a:prstGeom prst="rect">
            <a:avLst/>
          </a:prstGeom>
          <a:noFill/>
        </p:spPr>
        <p:txBody>
          <a:bodyPr wrap="square" rtlCol="0">
            <a:spAutoFit/>
          </a:bodyPr>
          <a:lstStyle/>
          <a:p>
            <a:r>
              <a:rPr kumimoji="1" lang="en-US" altLang="ja-JP" sz="2800" dirty="0"/>
              <a:t>3.</a:t>
            </a:r>
            <a:r>
              <a:rPr kumimoji="1" lang="ja-JP" altLang="en-US" sz="2800" dirty="0"/>
              <a:t>分野別構想</a:t>
            </a:r>
          </a:p>
        </p:txBody>
      </p:sp>
      <p:sp>
        <p:nvSpPr>
          <p:cNvPr id="13" name="テキスト ボックス 12"/>
          <p:cNvSpPr txBox="1"/>
          <p:nvPr userDrawn="1"/>
        </p:nvSpPr>
        <p:spPr>
          <a:xfrm>
            <a:off x="-241300" y="732641"/>
            <a:ext cx="3790950" cy="523220"/>
          </a:xfrm>
          <a:prstGeom prst="rect">
            <a:avLst/>
          </a:prstGeom>
          <a:noFill/>
        </p:spPr>
        <p:txBody>
          <a:bodyPr wrap="square" rtlCol="0">
            <a:spAutoFit/>
          </a:bodyPr>
          <a:lstStyle/>
          <a:p>
            <a:r>
              <a:rPr kumimoji="1" lang="ja-JP" altLang="en-US" sz="2800" dirty="0"/>
              <a:t>　「まちを守る」　　</a:t>
            </a:r>
          </a:p>
        </p:txBody>
      </p:sp>
      <p:sp>
        <p:nvSpPr>
          <p:cNvPr id="14" name="テキスト ボックス 13"/>
          <p:cNvSpPr txBox="1"/>
          <p:nvPr userDrawn="1"/>
        </p:nvSpPr>
        <p:spPr>
          <a:xfrm>
            <a:off x="2209800" y="732641"/>
            <a:ext cx="6800850" cy="523220"/>
          </a:xfrm>
          <a:prstGeom prst="rect">
            <a:avLst/>
          </a:prstGeom>
          <a:noFill/>
        </p:spPr>
        <p:txBody>
          <a:bodyPr wrap="square" rtlCol="0">
            <a:spAutoFit/>
          </a:bodyPr>
          <a:lstStyle/>
          <a:p>
            <a:r>
              <a:rPr kumimoji="1" lang="ja-JP" altLang="en-US" sz="2800" dirty="0"/>
              <a:t>　　提案②拠点内の交通不便地域の解消　　</a:t>
            </a:r>
          </a:p>
        </p:txBody>
      </p:sp>
    </p:spTree>
    <p:extLst>
      <p:ext uri="{BB962C8B-B14F-4D97-AF65-F5344CB8AC3E}">
        <p14:creationId xmlns:p14="http://schemas.microsoft.com/office/powerpoint/2010/main" val="3553170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セクション見出し">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310155F7-9FF0-441D-B3FC-B95FD181BC21}" type="datetime1">
              <a:rPr lang="zh-CN" altLang="en-US" smtClean="0"/>
              <a:t>2019/2/13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31BD7D11-E03D-42B4-A3DE-E3A4D59A83C8}" type="slidenum">
              <a:rPr lang="zh-CN" altLang="en-US" smtClean="0"/>
              <a:t>‹#›</a:t>
            </a:fld>
            <a:endParaRPr lang="zh-CN" altLang="en-US"/>
          </a:p>
        </p:txBody>
      </p:sp>
      <p:sp>
        <p:nvSpPr>
          <p:cNvPr id="7" name="矩形 10"/>
          <p:cNvSpPr/>
          <p:nvPr userDrawn="1"/>
        </p:nvSpPr>
        <p:spPr>
          <a:xfrm>
            <a:off x="0" y="0"/>
            <a:ext cx="9144000" cy="1330034"/>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12"/>
          <p:cNvSpPr/>
          <p:nvPr userDrawn="1"/>
        </p:nvSpPr>
        <p:spPr>
          <a:xfrm>
            <a:off x="0" y="658466"/>
            <a:ext cx="9144000" cy="671570"/>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テキスト ボックス 9"/>
          <p:cNvSpPr txBox="1"/>
          <p:nvPr userDrawn="1"/>
        </p:nvSpPr>
        <p:spPr>
          <a:xfrm>
            <a:off x="994525" y="2494048"/>
            <a:ext cx="7800116" cy="707886"/>
          </a:xfrm>
          <a:prstGeom prst="rect">
            <a:avLst/>
          </a:prstGeom>
          <a:noFill/>
        </p:spPr>
        <p:txBody>
          <a:bodyPr wrap="square" rtlCol="0">
            <a:spAutoFit/>
          </a:bodyPr>
          <a:lstStyle/>
          <a:p>
            <a:r>
              <a:rPr kumimoji="1" lang="ja-JP" altLang="en-US" sz="4000" b="1" dirty="0">
                <a:latin typeface="游ゴシック Medium" panose="020B0500000000000000" pitchFamily="50" charset="-128"/>
                <a:ea typeface="游ゴシック Medium" panose="020B0500000000000000" pitchFamily="50" charset="-128"/>
              </a:rPr>
              <a:t>まちを守る</a:t>
            </a:r>
          </a:p>
        </p:txBody>
      </p:sp>
      <p:sp>
        <p:nvSpPr>
          <p:cNvPr id="11" name="Slide Number Placeholder 5"/>
          <p:cNvSpPr txBox="1">
            <a:spLocks/>
          </p:cNvSpPr>
          <p:nvPr userDrawn="1"/>
        </p:nvSpPr>
        <p:spPr>
          <a:xfrm>
            <a:off x="7086600" y="0"/>
            <a:ext cx="2057400" cy="365125"/>
          </a:xfrm>
          <a:prstGeom prst="rect">
            <a:avLst/>
          </a:prstGeom>
        </p:spPr>
        <p:txBody>
          <a:bodyPr vert="horz" lIns="91440" tIns="45720" rIns="91440" bIns="45720" rtlCol="0" anchor="ctr"/>
          <a:lstStyle>
            <a:defPPr>
              <a:defRPr lang="zh-CN"/>
            </a:defPPr>
            <a:lvl1pPr marL="0" algn="r" defTabSz="914400" rtl="0" eaLnBrk="1" latinLnBrk="0" hangingPunct="1">
              <a:defRPr sz="2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1BD7D11-E03D-42B4-A3DE-E3A4D59A83C8}" type="slidenum">
              <a:rPr lang="zh-CN" altLang="en-US" smtClean="0"/>
              <a:pPr/>
              <a:t>‹#›</a:t>
            </a:fld>
            <a:endParaRPr lang="zh-CN" altLang="en-US"/>
          </a:p>
        </p:txBody>
      </p:sp>
    </p:spTree>
    <p:extLst>
      <p:ext uri="{BB962C8B-B14F-4D97-AF65-F5344CB8AC3E}">
        <p14:creationId xmlns:p14="http://schemas.microsoft.com/office/powerpoint/2010/main" val="20244660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セクション見出し">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86E51A6A-821E-4C3E-91FC-E96B0EA4F379}" type="datetime1">
              <a:rPr lang="zh-CN" altLang="en-US" smtClean="0"/>
              <a:t>2019/2/13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31BD7D11-E03D-42B4-A3DE-E3A4D59A83C8}" type="slidenum">
              <a:rPr lang="zh-CN" altLang="en-US" smtClean="0"/>
              <a:t>‹#›</a:t>
            </a:fld>
            <a:endParaRPr lang="zh-CN" altLang="en-US"/>
          </a:p>
        </p:txBody>
      </p:sp>
      <p:sp>
        <p:nvSpPr>
          <p:cNvPr id="7" name="矩形 10"/>
          <p:cNvSpPr/>
          <p:nvPr userDrawn="1"/>
        </p:nvSpPr>
        <p:spPr>
          <a:xfrm>
            <a:off x="0" y="0"/>
            <a:ext cx="9144000" cy="1330034"/>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12"/>
          <p:cNvSpPr/>
          <p:nvPr userDrawn="1"/>
        </p:nvSpPr>
        <p:spPr>
          <a:xfrm>
            <a:off x="0" y="658466"/>
            <a:ext cx="9144000" cy="671570"/>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Slide Number Placeholder 5"/>
          <p:cNvSpPr txBox="1">
            <a:spLocks/>
          </p:cNvSpPr>
          <p:nvPr userDrawn="1"/>
        </p:nvSpPr>
        <p:spPr>
          <a:xfrm>
            <a:off x="7086600" y="0"/>
            <a:ext cx="2057400" cy="365125"/>
          </a:xfrm>
          <a:prstGeom prst="rect">
            <a:avLst/>
          </a:prstGeom>
        </p:spPr>
        <p:txBody>
          <a:bodyPr vert="horz" lIns="91440" tIns="45720" rIns="91440" bIns="45720" rtlCol="0" anchor="ctr"/>
          <a:lstStyle>
            <a:defPPr>
              <a:defRPr lang="zh-CN"/>
            </a:defPPr>
            <a:lvl1pPr marL="0" algn="r" defTabSz="914400" rtl="0" eaLnBrk="1" latinLnBrk="0" hangingPunct="1">
              <a:defRPr sz="2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1BD7D11-E03D-42B4-A3DE-E3A4D59A83C8}" type="slidenum">
              <a:rPr lang="zh-CN" altLang="en-US" smtClean="0"/>
              <a:pPr/>
              <a:t>‹#›</a:t>
            </a:fld>
            <a:endParaRPr lang="zh-CN" altLang="en-US"/>
          </a:p>
        </p:txBody>
      </p:sp>
      <p:sp>
        <p:nvSpPr>
          <p:cNvPr id="12" name="テキスト ボックス 11"/>
          <p:cNvSpPr txBox="1"/>
          <p:nvPr userDrawn="1"/>
        </p:nvSpPr>
        <p:spPr>
          <a:xfrm>
            <a:off x="82550" y="108254"/>
            <a:ext cx="2451100" cy="523220"/>
          </a:xfrm>
          <a:prstGeom prst="rect">
            <a:avLst/>
          </a:prstGeom>
          <a:noFill/>
        </p:spPr>
        <p:txBody>
          <a:bodyPr wrap="square" rtlCol="0">
            <a:spAutoFit/>
          </a:bodyPr>
          <a:lstStyle/>
          <a:p>
            <a:r>
              <a:rPr kumimoji="1" lang="en-US" altLang="ja-JP" sz="2800" dirty="0"/>
              <a:t>3.</a:t>
            </a:r>
            <a:r>
              <a:rPr kumimoji="1" lang="ja-JP" altLang="en-US" sz="2800" dirty="0"/>
              <a:t>分野別構想</a:t>
            </a:r>
          </a:p>
        </p:txBody>
      </p:sp>
      <p:sp>
        <p:nvSpPr>
          <p:cNvPr id="13" name="テキスト ボックス 12"/>
          <p:cNvSpPr txBox="1"/>
          <p:nvPr userDrawn="1"/>
        </p:nvSpPr>
        <p:spPr>
          <a:xfrm>
            <a:off x="-241300" y="732641"/>
            <a:ext cx="3790950" cy="523220"/>
          </a:xfrm>
          <a:prstGeom prst="rect">
            <a:avLst/>
          </a:prstGeom>
          <a:noFill/>
        </p:spPr>
        <p:txBody>
          <a:bodyPr wrap="square" rtlCol="0">
            <a:spAutoFit/>
          </a:bodyPr>
          <a:lstStyle/>
          <a:p>
            <a:r>
              <a:rPr kumimoji="1" lang="ja-JP" altLang="en-US" sz="2800" dirty="0"/>
              <a:t>　「愛着を築く」　　</a:t>
            </a:r>
          </a:p>
        </p:txBody>
      </p:sp>
      <p:sp>
        <p:nvSpPr>
          <p:cNvPr id="14" name="テキスト ボックス 13"/>
          <p:cNvSpPr txBox="1"/>
          <p:nvPr userDrawn="1"/>
        </p:nvSpPr>
        <p:spPr>
          <a:xfrm>
            <a:off x="2209800" y="732641"/>
            <a:ext cx="6800850" cy="523220"/>
          </a:xfrm>
          <a:prstGeom prst="rect">
            <a:avLst/>
          </a:prstGeom>
          <a:noFill/>
        </p:spPr>
        <p:txBody>
          <a:bodyPr wrap="square" rtlCol="0">
            <a:spAutoFit/>
          </a:bodyPr>
          <a:lstStyle/>
          <a:p>
            <a:r>
              <a:rPr kumimoji="1" lang="ja-JP" altLang="en-US" sz="2800" dirty="0"/>
              <a:t>　　提案③協力型コミュニティ農業　　</a:t>
            </a:r>
          </a:p>
        </p:txBody>
      </p:sp>
    </p:spTree>
    <p:extLst>
      <p:ext uri="{BB962C8B-B14F-4D97-AF65-F5344CB8AC3E}">
        <p14:creationId xmlns:p14="http://schemas.microsoft.com/office/powerpoint/2010/main" val="33828667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セクション見出し">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86E51A6A-821E-4C3E-91FC-E96B0EA4F379}" type="datetime1">
              <a:rPr lang="zh-CN" altLang="en-US" smtClean="0"/>
              <a:t>2019/2/13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31BD7D11-E03D-42B4-A3DE-E3A4D59A83C8}" type="slidenum">
              <a:rPr lang="zh-CN" altLang="en-US" smtClean="0"/>
              <a:t>‹#›</a:t>
            </a:fld>
            <a:endParaRPr lang="zh-CN" altLang="en-US"/>
          </a:p>
        </p:txBody>
      </p:sp>
      <p:sp>
        <p:nvSpPr>
          <p:cNvPr id="7" name="矩形 10"/>
          <p:cNvSpPr/>
          <p:nvPr userDrawn="1"/>
        </p:nvSpPr>
        <p:spPr>
          <a:xfrm>
            <a:off x="0" y="0"/>
            <a:ext cx="9144000" cy="1330034"/>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12"/>
          <p:cNvSpPr/>
          <p:nvPr userDrawn="1"/>
        </p:nvSpPr>
        <p:spPr>
          <a:xfrm>
            <a:off x="0" y="658466"/>
            <a:ext cx="9144000" cy="671570"/>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Slide Number Placeholder 5"/>
          <p:cNvSpPr txBox="1">
            <a:spLocks/>
          </p:cNvSpPr>
          <p:nvPr userDrawn="1"/>
        </p:nvSpPr>
        <p:spPr>
          <a:xfrm>
            <a:off x="7086600" y="0"/>
            <a:ext cx="2057400" cy="365125"/>
          </a:xfrm>
          <a:prstGeom prst="rect">
            <a:avLst/>
          </a:prstGeom>
        </p:spPr>
        <p:txBody>
          <a:bodyPr vert="horz" lIns="91440" tIns="45720" rIns="91440" bIns="45720" rtlCol="0" anchor="ctr"/>
          <a:lstStyle>
            <a:defPPr>
              <a:defRPr lang="zh-CN"/>
            </a:defPPr>
            <a:lvl1pPr marL="0" algn="r" defTabSz="914400" rtl="0" eaLnBrk="1" latinLnBrk="0" hangingPunct="1">
              <a:defRPr sz="2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1BD7D11-E03D-42B4-A3DE-E3A4D59A83C8}" type="slidenum">
              <a:rPr lang="zh-CN" altLang="en-US" smtClean="0"/>
              <a:pPr/>
              <a:t>‹#›</a:t>
            </a:fld>
            <a:endParaRPr lang="zh-CN" altLang="en-US"/>
          </a:p>
        </p:txBody>
      </p:sp>
      <p:sp>
        <p:nvSpPr>
          <p:cNvPr id="12" name="テキスト ボックス 11"/>
          <p:cNvSpPr txBox="1"/>
          <p:nvPr userDrawn="1"/>
        </p:nvSpPr>
        <p:spPr>
          <a:xfrm>
            <a:off x="82550" y="108254"/>
            <a:ext cx="2451100" cy="523220"/>
          </a:xfrm>
          <a:prstGeom prst="rect">
            <a:avLst/>
          </a:prstGeom>
          <a:noFill/>
        </p:spPr>
        <p:txBody>
          <a:bodyPr wrap="square" rtlCol="0">
            <a:spAutoFit/>
          </a:bodyPr>
          <a:lstStyle/>
          <a:p>
            <a:r>
              <a:rPr kumimoji="1" lang="en-US" altLang="ja-JP" sz="2800" dirty="0"/>
              <a:t>3.</a:t>
            </a:r>
            <a:r>
              <a:rPr kumimoji="1" lang="ja-JP" altLang="en-US" sz="2800" dirty="0"/>
              <a:t>分野別構想</a:t>
            </a:r>
          </a:p>
        </p:txBody>
      </p:sp>
      <p:sp>
        <p:nvSpPr>
          <p:cNvPr id="13" name="テキスト ボックス 12"/>
          <p:cNvSpPr txBox="1"/>
          <p:nvPr userDrawn="1"/>
        </p:nvSpPr>
        <p:spPr>
          <a:xfrm>
            <a:off x="-241300" y="732641"/>
            <a:ext cx="3790950" cy="523220"/>
          </a:xfrm>
          <a:prstGeom prst="rect">
            <a:avLst/>
          </a:prstGeom>
          <a:noFill/>
        </p:spPr>
        <p:txBody>
          <a:bodyPr wrap="square" rtlCol="0">
            <a:spAutoFit/>
          </a:bodyPr>
          <a:lstStyle/>
          <a:p>
            <a:r>
              <a:rPr kumimoji="1" lang="ja-JP" altLang="en-US" sz="2800" dirty="0"/>
              <a:t>　「愛着を築く」　　</a:t>
            </a:r>
          </a:p>
        </p:txBody>
      </p:sp>
      <p:sp>
        <p:nvSpPr>
          <p:cNvPr id="14" name="テキスト ボックス 13"/>
          <p:cNvSpPr txBox="1"/>
          <p:nvPr userDrawn="1"/>
        </p:nvSpPr>
        <p:spPr>
          <a:xfrm>
            <a:off x="2209800" y="732641"/>
            <a:ext cx="6800850" cy="523220"/>
          </a:xfrm>
          <a:prstGeom prst="rect">
            <a:avLst/>
          </a:prstGeom>
          <a:noFill/>
        </p:spPr>
        <p:txBody>
          <a:bodyPr wrap="square" rtlCol="0">
            <a:spAutoFit/>
          </a:bodyPr>
          <a:lstStyle/>
          <a:p>
            <a:r>
              <a:rPr kumimoji="1" lang="ja-JP" altLang="en-US" sz="2800" dirty="0"/>
              <a:t>　　提案④高齢者参加型子育て支援　　</a:t>
            </a:r>
          </a:p>
        </p:txBody>
      </p:sp>
    </p:spTree>
    <p:extLst>
      <p:ext uri="{BB962C8B-B14F-4D97-AF65-F5344CB8AC3E}">
        <p14:creationId xmlns:p14="http://schemas.microsoft.com/office/powerpoint/2010/main" val="24659090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セクション見出し">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86E51A6A-821E-4C3E-91FC-E96B0EA4F379}" type="datetime1">
              <a:rPr lang="zh-CN" altLang="en-US" smtClean="0"/>
              <a:t>2019/2/13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31BD7D11-E03D-42B4-A3DE-E3A4D59A83C8}" type="slidenum">
              <a:rPr lang="zh-CN" altLang="en-US" smtClean="0"/>
              <a:t>‹#›</a:t>
            </a:fld>
            <a:endParaRPr lang="zh-CN" altLang="en-US"/>
          </a:p>
        </p:txBody>
      </p:sp>
      <p:sp>
        <p:nvSpPr>
          <p:cNvPr id="7" name="矩形 10"/>
          <p:cNvSpPr/>
          <p:nvPr userDrawn="1"/>
        </p:nvSpPr>
        <p:spPr>
          <a:xfrm>
            <a:off x="0" y="0"/>
            <a:ext cx="9144000" cy="1330034"/>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12"/>
          <p:cNvSpPr/>
          <p:nvPr userDrawn="1"/>
        </p:nvSpPr>
        <p:spPr>
          <a:xfrm>
            <a:off x="0" y="658466"/>
            <a:ext cx="9144000" cy="671570"/>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Slide Number Placeholder 5"/>
          <p:cNvSpPr txBox="1">
            <a:spLocks/>
          </p:cNvSpPr>
          <p:nvPr userDrawn="1"/>
        </p:nvSpPr>
        <p:spPr>
          <a:xfrm>
            <a:off x="7086600" y="0"/>
            <a:ext cx="2057400" cy="365125"/>
          </a:xfrm>
          <a:prstGeom prst="rect">
            <a:avLst/>
          </a:prstGeom>
        </p:spPr>
        <p:txBody>
          <a:bodyPr vert="horz" lIns="91440" tIns="45720" rIns="91440" bIns="45720" rtlCol="0" anchor="ctr"/>
          <a:lstStyle>
            <a:defPPr>
              <a:defRPr lang="zh-CN"/>
            </a:defPPr>
            <a:lvl1pPr marL="0" algn="r" defTabSz="914400" rtl="0" eaLnBrk="1" latinLnBrk="0" hangingPunct="1">
              <a:defRPr sz="2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1BD7D11-E03D-42B4-A3DE-E3A4D59A83C8}" type="slidenum">
              <a:rPr lang="zh-CN" altLang="en-US" smtClean="0"/>
              <a:pPr/>
              <a:t>‹#›</a:t>
            </a:fld>
            <a:endParaRPr lang="zh-CN" altLang="en-US"/>
          </a:p>
        </p:txBody>
      </p:sp>
      <p:sp>
        <p:nvSpPr>
          <p:cNvPr id="12" name="テキスト ボックス 11"/>
          <p:cNvSpPr txBox="1"/>
          <p:nvPr userDrawn="1"/>
        </p:nvSpPr>
        <p:spPr>
          <a:xfrm>
            <a:off x="82550" y="108254"/>
            <a:ext cx="2451100" cy="523220"/>
          </a:xfrm>
          <a:prstGeom prst="rect">
            <a:avLst/>
          </a:prstGeom>
          <a:noFill/>
        </p:spPr>
        <p:txBody>
          <a:bodyPr wrap="square" rtlCol="0">
            <a:spAutoFit/>
          </a:bodyPr>
          <a:lstStyle/>
          <a:p>
            <a:r>
              <a:rPr kumimoji="1" lang="en-US" altLang="ja-JP" sz="2800" dirty="0"/>
              <a:t>4.</a:t>
            </a:r>
            <a:r>
              <a:rPr kumimoji="1" lang="ja-JP" altLang="en-US" sz="2800" dirty="0"/>
              <a:t>将来像</a:t>
            </a:r>
          </a:p>
        </p:txBody>
      </p:sp>
    </p:spTree>
    <p:extLst>
      <p:ext uri="{BB962C8B-B14F-4D97-AF65-F5344CB8AC3E}">
        <p14:creationId xmlns:p14="http://schemas.microsoft.com/office/powerpoint/2010/main" val="2699486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7086600" y="0"/>
            <a:ext cx="2057400" cy="365125"/>
          </a:xfrm>
          <a:prstGeom prst="rect">
            <a:avLst/>
          </a:prstGeom>
        </p:spPr>
        <p:txBody>
          <a:bodyPr vert="horz" lIns="91440" tIns="45720" rIns="91440" bIns="45720" rtlCol="0" anchor="ctr"/>
          <a:lstStyle>
            <a:lvl1pPr algn="r">
              <a:defRPr sz="2000">
                <a:solidFill>
                  <a:schemeClr val="tx1">
                    <a:tint val="75000"/>
                  </a:schemeClr>
                </a:solidFill>
              </a:defRPr>
            </a:lvl1pPr>
          </a:lstStyle>
          <a:p>
            <a:fld id="{31BD7D11-E03D-42B4-A3DE-E3A4D59A83C8}" type="slidenum">
              <a:rPr lang="zh-CN" altLang="en-US" smtClean="0"/>
              <a:pPr/>
              <a:t>‹#›</a:t>
            </a:fld>
            <a:endParaRPr lang="zh-CN" altLang="en-US"/>
          </a:p>
        </p:txBody>
      </p:sp>
    </p:spTree>
    <p:extLst>
      <p:ext uri="{BB962C8B-B14F-4D97-AF65-F5344CB8AC3E}">
        <p14:creationId xmlns:p14="http://schemas.microsoft.com/office/powerpoint/2010/main" val="2101932376"/>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76" r:id="rId3"/>
    <p:sldLayoutId id="2147483677" r:id="rId4"/>
    <p:sldLayoutId id="2147483678" r:id="rId5"/>
    <p:sldLayoutId id="2147483679" r:id="rId6"/>
    <p:sldLayoutId id="2147483680" r:id="rId7"/>
    <p:sldLayoutId id="2147483688" r:id="rId8"/>
    <p:sldLayoutId id="2147483689" r:id="rId9"/>
    <p:sldLayoutId id="2147483662" r:id="rId10"/>
    <p:sldLayoutId id="2147483672" r:id="rId11"/>
    <p:sldLayoutId id="2147483673" r:id="rId12"/>
    <p:sldLayoutId id="2147483674" r:id="rId13"/>
    <p:sldLayoutId id="2147483675"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81" r:id="rId23"/>
    <p:sldLayoutId id="2147483682" r:id="rId24"/>
    <p:sldLayoutId id="2147483683" r:id="rId25"/>
    <p:sldLayoutId id="2147483684" r:id="rId26"/>
    <p:sldLayoutId id="2147483685" r:id="rId27"/>
    <p:sldLayoutId id="2147483686" r:id="rId2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4.png"/></Relationships>
</file>

<file path=ppt/slides/_rels/slide1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7.png"/><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44.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chart" Target="../charts/chart4.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hyperlink" Target="https://www.google.co.jp/url?sa=i&amp;rct=j&amp;q=&amp;esrc=s&amp;source=images&amp;cd=&amp;cad=rja&amp;uact=8&amp;ved=2ahUKEwiEl9_et-PfAhVN7mEKHS_OBlYQjRx6BAgBEAU&amp;url=https://www.irasutoya.com/2012/02/blog-post_50.html&amp;psig=AOvVaw0MkuJn6Gh6Zoei7fkJuI2Y&amp;ust=1547217291910143" TargetMode="External"/><Relationship Id="rId3" Type="http://schemas.openxmlformats.org/officeDocument/2006/relationships/image" Target="../media/image50.jpeg"/><Relationship Id="rId7" Type="http://schemas.openxmlformats.org/officeDocument/2006/relationships/image" Target="../media/image54.png"/><Relationship Id="rId12" Type="http://schemas.openxmlformats.org/officeDocument/2006/relationships/image" Target="../media/image57.png"/><Relationship Id="rId2" Type="http://schemas.openxmlformats.org/officeDocument/2006/relationships/notesSlide" Target="../notesSlides/notesSlide21.xml"/><Relationship Id="rId16" Type="http://schemas.openxmlformats.org/officeDocument/2006/relationships/image" Target="../media/image60.png"/><Relationship Id="rId1" Type="http://schemas.openxmlformats.org/officeDocument/2006/relationships/slideLayout" Target="../slideLayouts/slideLayout7.xml"/><Relationship Id="rId6" Type="http://schemas.openxmlformats.org/officeDocument/2006/relationships/image" Target="../media/image53.png"/><Relationship Id="rId11" Type="http://schemas.openxmlformats.org/officeDocument/2006/relationships/hyperlink" Target="https://www.google.co.jp/url?sa=i&amp;rct=j&amp;q=&amp;esrc=s&amp;source=images&amp;cd=&amp;cad=rja&amp;uact=8&amp;ved=2ahUKEwichd3_tuPfAhVLF4gKHTvhDfAQjRx6BAgBEAU&amp;url=https://www.irasutoya.com/2013/05/blog-post_5414.html&amp;psig=AOvVaw02EfrTz0utSsewhd6MmbIR&amp;ust=1547217063993165" TargetMode="External"/><Relationship Id="rId5" Type="http://schemas.openxmlformats.org/officeDocument/2006/relationships/image" Target="../media/image52.png"/><Relationship Id="rId15" Type="http://schemas.openxmlformats.org/officeDocument/2006/relationships/image" Target="../media/image59.png"/><Relationship Id="rId10" Type="http://schemas.openxmlformats.org/officeDocument/2006/relationships/image" Target="../media/image56.png"/><Relationship Id="rId4" Type="http://schemas.openxmlformats.org/officeDocument/2006/relationships/image" Target="../media/image51.png"/><Relationship Id="rId9" Type="http://schemas.openxmlformats.org/officeDocument/2006/relationships/hyperlink" Target="https://www.google.co.jp/url?sa=i&amp;rct=j&amp;q=&amp;esrc=s&amp;source=images&amp;cd=&amp;cad=rja&amp;uact=8&amp;ved=2ahUKEwichd3_tuPfAhVLF4gKHTvhDfAQjRx6BAgBEAU&amp;url=https://www.irasutoya.com/2014/12/blog-post_52.html&amp;psig=AOvVaw02EfrTz0utSsewhd6MmbIR&amp;ust=1547217063993165" TargetMode="External"/><Relationship Id="rId14" Type="http://schemas.openxmlformats.org/officeDocument/2006/relationships/image" Target="../media/image5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63.png"/><Relationship Id="rId4" Type="http://schemas.openxmlformats.org/officeDocument/2006/relationships/image" Target="../media/image6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chart" Target="../charts/chart6.xml"/></Relationships>
</file>

<file path=ppt/slides/_rels/slide3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chart" Target="../charts/chart8.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68.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3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73.png"/><Relationship Id="rId4" Type="http://schemas.openxmlformats.org/officeDocument/2006/relationships/image" Target="../media/image72.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32.xml"/><Relationship Id="rId1" Type="http://schemas.openxmlformats.org/officeDocument/2006/relationships/slideLayout" Target="../slideLayouts/slideLayout9.xml"/><Relationship Id="rId6" Type="http://schemas.openxmlformats.org/officeDocument/2006/relationships/image" Target="../media/image38.jpeg"/><Relationship Id="rId5" Type="http://schemas.openxmlformats.org/officeDocument/2006/relationships/image" Target="../media/image23.jpeg"/><Relationship Id="rId4" Type="http://schemas.openxmlformats.org/officeDocument/2006/relationships/image" Target="../media/image74.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hyperlink" Target="http://icooon-mono.com/" TargetMode="External"/><Relationship Id="rId2" Type="http://schemas.openxmlformats.org/officeDocument/2006/relationships/hyperlink" Target="https://www.irasutoya.com/"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chart" Target="../charts/char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1.xml"/><Relationship Id="rId1" Type="http://schemas.openxmlformats.org/officeDocument/2006/relationships/slideLayout" Target="../slideLayouts/slideLayout6.xml"/><Relationship Id="rId4" Type="http://schemas.openxmlformats.org/officeDocument/2006/relationships/image" Target="../media/image79.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4.xml"/><Relationship Id="rId1" Type="http://schemas.openxmlformats.org/officeDocument/2006/relationships/slideLayout" Target="../slideLayouts/slideLayout6.xml"/><Relationship Id="rId5" Type="http://schemas.openxmlformats.org/officeDocument/2006/relationships/image" Target="../media/image82.png"/><Relationship Id="rId4" Type="http://schemas.openxmlformats.org/officeDocument/2006/relationships/image" Target="../media/image81.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jpe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jpeg"/><Relationship Id="rId9"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86.png"/><Relationship Id="rId2" Type="http://schemas.openxmlformats.org/officeDocument/2006/relationships/hyperlink" Target="https://www.google.co.jp/url?sa=i&amp;rct=j&amp;q=&amp;esrc=s&amp;source=images&amp;cd=&amp;cad=rja&amp;uact=8&amp;ved=2ahUKEwichd3_tuPfAhVLF4gKHTvhDfAQjRx6BAgBEAU&amp;url=https://www.irasutoya.com/2014/12/blog-post_52.html&amp;psig=AOvVaw02EfrTz0utSsewhd6MmbIR&amp;ust=1547217063993165" TargetMode="External"/><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hyperlink" Target="https://www.google.co.jp/url?sa=i&amp;rct=j&amp;q=&amp;esrc=s&amp;source=images&amp;cd=&amp;cad=rja&amp;uact=8&amp;ved=2ahUKEwichd3_tuPfAhVLF4gKHTvhDfAQjRx6BAgBEAU&amp;url=https://www.irasutoya.com/2013/05/blog-post_5414.html&amp;psig=AOvVaw02EfrTz0utSsewhd6MmbIR&amp;ust=1547217063993165" TargetMode="External"/><Relationship Id="rId4" Type="http://schemas.openxmlformats.org/officeDocument/2006/relationships/image" Target="../media/image59.png"/></Relationships>
</file>

<file path=ppt/slides/_rels/slide6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1.xml"/><Relationship Id="rId4" Type="http://schemas.openxmlformats.org/officeDocument/2006/relationships/image" Target="../media/image89.png"/></Relationships>
</file>

<file path=ppt/slides/_rels/slide66.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90.png"/><Relationship Id="rId7" Type="http://schemas.openxmlformats.org/officeDocument/2006/relationships/image" Target="../media/image52.png"/><Relationship Id="rId2" Type="http://schemas.openxmlformats.org/officeDocument/2006/relationships/hyperlink" Target="http://www.google.co.jp/url?sa=i&amp;rct=j&amp;q=&amp;esrc=s&amp;source=images&amp;cd=&amp;cad=rja&amp;uact=8&amp;ved=2ahUKEwily5jTzPLfAhWMe7wKHX5lClMQjRx6BAgBEAU&amp;url=http://www.2103toki.com/blog/archives/1071&amp;psig=AOvVaw1LJL9vyuvlVF1Y_8HCAX1J&amp;ust=1547738065270854" TargetMode="External"/><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56.png"/><Relationship Id="rId10" Type="http://schemas.openxmlformats.org/officeDocument/2006/relationships/image" Target="../media/image92.png"/><Relationship Id="rId4" Type="http://schemas.openxmlformats.org/officeDocument/2006/relationships/hyperlink" Target="https://www.google.co.jp/url?sa=i&amp;rct=j&amp;q=&amp;esrc=s&amp;source=images&amp;cd=&amp;cad=rja&amp;uact=8&amp;ved=2ahUKEwichd3_tuPfAhVLF4gKHTvhDfAQjRx6BAgBEAU&amp;url=https://www.irasutoya.com/2014/12/blog-post_52.html&amp;psig=AOvVaw02EfrTz0utSsewhd6MmbIR&amp;ust=1547217063993165" TargetMode="External"/><Relationship Id="rId9" Type="http://schemas.openxmlformats.org/officeDocument/2006/relationships/image" Target="../media/image91.png"/></Relationships>
</file>

<file path=ppt/slides/_rels/slide69.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98.png"/><Relationship Id="rId3" Type="http://schemas.openxmlformats.org/officeDocument/2006/relationships/image" Target="../media/image93.png"/><Relationship Id="rId7" Type="http://schemas.openxmlformats.org/officeDocument/2006/relationships/hyperlink" Target="https://www.google.co.jp/url?sa=i&amp;rct=j&amp;q=&amp;esrc=s&amp;source=images&amp;cd=&amp;cad=rja&amp;uact=8&amp;ved=2ahUKEwiEl9_et-PfAhVN7mEKHS_OBlYQjRx6BAgBEAU&amp;url=https://www.irasutoya.com/2012/02/blog-post_50.html&amp;psig=AOvVaw0MkuJn6Gh6Zoei7fkJuI2Y&amp;ust=1547217291910143" TargetMode="External"/><Relationship Id="rId12" Type="http://schemas.openxmlformats.org/officeDocument/2006/relationships/hyperlink" Target="https://www.google.co.jp/url?sa=i&amp;rct=j&amp;q=&amp;esrc=s&amp;source=images&amp;cd=&amp;cad=rja&amp;uact=8&amp;ved=2ahUKEwiX35S3wPPfAhVGfrwKHenRCHkQjRx6BAgBEAU&amp;url=https://www.irasutoya.com/2018/06/blog-post_544.html&amp;psig=AOvVaw0MijR2vQHxLHFd8Vi56u5U&amp;ust=1547769355619852" TargetMode="External"/><Relationship Id="rId2" Type="http://schemas.openxmlformats.org/officeDocument/2006/relationships/hyperlink" Target="https://www.google.co.jp/url?sa=i&amp;rct=j&amp;q=&amp;esrc=s&amp;source=images&amp;cd=&amp;cad=rja&amp;uact=8&amp;ved=2ahUKEwiyz8-ouvPfAhVO57wKHd1VBU4QjRx6BAgBEAU&amp;url=https://www.irasutoya.com/2014/01/blog-post_2201.html&amp;psig=AOvVaw1_viWlSzEZplAdpMn9CQXM&amp;ust=1547767707090452" TargetMode="External"/><Relationship Id="rId1" Type="http://schemas.openxmlformats.org/officeDocument/2006/relationships/slideLayout" Target="../slideLayouts/slideLayout1.xml"/><Relationship Id="rId6" Type="http://schemas.openxmlformats.org/officeDocument/2006/relationships/image" Target="../media/image53.png"/><Relationship Id="rId11" Type="http://schemas.openxmlformats.org/officeDocument/2006/relationships/image" Target="../media/image97.png"/><Relationship Id="rId5" Type="http://schemas.openxmlformats.org/officeDocument/2006/relationships/image" Target="../media/image95.png"/><Relationship Id="rId10" Type="http://schemas.openxmlformats.org/officeDocument/2006/relationships/hyperlink" Target="https://www.google.co.jp/url?sa=i&amp;rct=j&amp;q=&amp;esrc=s&amp;source=images&amp;cd=&amp;cad=rja&amp;uact=8&amp;ved=2ahUKEwiiprP_vvPfAhWMe7wKHX5lClMQjRx6BAgBEAU&amp;url=https://www.irasutoya.com/2015/08/blog-post_56.html&amp;psig=AOvVaw2HmGMChuFqzJ6MOYgwHfev&amp;ust=1547768981301735" TargetMode="External"/><Relationship Id="rId4" Type="http://schemas.openxmlformats.org/officeDocument/2006/relationships/image" Target="../media/image94.png"/><Relationship Id="rId9" Type="http://schemas.openxmlformats.org/officeDocument/2006/relationships/image" Target="../media/image9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image" Target="../media/image65.png"/><Relationship Id="rId4" Type="http://schemas.openxmlformats.org/officeDocument/2006/relationships/image" Target="../media/image99.png"/></Relationships>
</file>

<file path=ppt/slides/_rels/slide7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50.xml"/><Relationship Id="rId1" Type="http://schemas.openxmlformats.org/officeDocument/2006/relationships/slideLayout" Target="../slideLayouts/slideLayout7.xml"/><Relationship Id="rId5" Type="http://schemas.openxmlformats.org/officeDocument/2006/relationships/image" Target="../media/image102.png"/><Relationship Id="rId4" Type="http://schemas.openxmlformats.org/officeDocument/2006/relationships/image" Target="../media/image101.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hyperlink" Target="http://www.google.co.jp/url?sa=i&amp;rct=j&amp;q=&amp;esrc=s&amp;source=images&amp;cd=&amp;cad=rja&amp;uact=8&amp;ved=2ahUKEwjcq5LGtuPfAhWbUd4KHbj4BasQjRx6BAgBEAU&amp;url=http://gahag.net/tag/%E8%BE%B2%E5%AE%B6%EF%BC%88%E8%BE%B2%E6%B0%91%EF%BC%89/&amp;psig=AOvVaw2u9OjD0Ptf1vYHPiiYdG9Z&amp;ust=1547216934187732" TargetMode="External"/><Relationship Id="rId7"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48"/>
            <a:ext cx="9144000" cy="6850303"/>
          </a:xfrm>
          <a:prstGeom prst="rect">
            <a:avLst/>
          </a:prstGeom>
        </p:spPr>
      </p:pic>
      <p:sp>
        <p:nvSpPr>
          <p:cNvPr id="19" name="正方形/長方形 18"/>
          <p:cNvSpPr/>
          <p:nvPr/>
        </p:nvSpPr>
        <p:spPr>
          <a:xfrm>
            <a:off x="0" y="0"/>
            <a:ext cx="9162125" cy="6858000"/>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テキスト ボックス 14"/>
          <p:cNvSpPr txBox="1"/>
          <p:nvPr/>
        </p:nvSpPr>
        <p:spPr>
          <a:xfrm>
            <a:off x="216609" y="5117988"/>
            <a:ext cx="9324109" cy="1600438"/>
          </a:xfrm>
          <a:prstGeom prst="rect">
            <a:avLst/>
          </a:prstGeom>
          <a:noFill/>
        </p:spPr>
        <p:txBody>
          <a:bodyPr wrap="square" rtlCol="0">
            <a:spAutoFit/>
          </a:bodyPr>
          <a:lstStyle/>
          <a:p>
            <a:r>
              <a:rPr kumimoji="1" lang="en-US" altLang="ja-JP" sz="5400" b="1" dirty="0">
                <a:latin typeface="游ゴシック Medium" panose="020B0500000000000000" pitchFamily="50" charset="-128"/>
                <a:ea typeface="游ゴシック Medium" panose="020B0500000000000000" pitchFamily="50" charset="-128"/>
              </a:rPr>
              <a:t>8</a:t>
            </a:r>
            <a:r>
              <a:rPr kumimoji="1" lang="ja-JP" altLang="en-US" sz="5400" b="1" dirty="0">
                <a:latin typeface="游ゴシック Medium" panose="020B0500000000000000" pitchFamily="50" charset="-128"/>
                <a:ea typeface="游ゴシック Medium" panose="020B0500000000000000" pitchFamily="50" charset="-128"/>
              </a:rPr>
              <a:t>班</a:t>
            </a:r>
            <a:endParaRPr kumimoji="1" lang="en-US" altLang="ja-JP" sz="5400" b="1" dirty="0">
              <a:latin typeface="游ゴシック Medium" panose="020B0500000000000000" pitchFamily="50" charset="-128"/>
              <a:ea typeface="游ゴシック Medium" panose="020B0500000000000000" pitchFamily="50" charset="-128"/>
            </a:endParaRPr>
          </a:p>
          <a:p>
            <a:r>
              <a:rPr kumimoji="1" lang="ja-JP" altLang="en-US" sz="2200" b="1" dirty="0">
                <a:latin typeface="游ゴシック Medium" panose="020B0500000000000000" pitchFamily="50" charset="-128"/>
                <a:ea typeface="游ゴシック Medium" panose="020B0500000000000000" pitchFamily="50" charset="-128"/>
              </a:rPr>
              <a:t>◎井澤 寛生　杉田 光　 坂巻 巧　 蒲倉 光　 瀬川 遥子　</a:t>
            </a:r>
            <a:r>
              <a:rPr kumimoji="1" lang="en-US" altLang="ja-JP" sz="2200" b="1" dirty="0">
                <a:latin typeface="游ゴシック Medium" panose="020B0500000000000000" pitchFamily="50" charset="-128"/>
                <a:ea typeface="游ゴシック Medium" panose="020B0500000000000000" pitchFamily="50" charset="-128"/>
              </a:rPr>
              <a:t>(TA)</a:t>
            </a:r>
            <a:r>
              <a:rPr kumimoji="1" lang="ja-JP" altLang="en-US" sz="2200" b="1" dirty="0">
                <a:latin typeface="游ゴシック Medium" panose="020B0500000000000000" pitchFamily="50" charset="-128"/>
                <a:ea typeface="游ゴシック Medium" panose="020B0500000000000000" pitchFamily="50" charset="-128"/>
              </a:rPr>
              <a:t>渡辺 優也　　　</a:t>
            </a:r>
            <a:endParaRPr kumimoji="1" lang="en-US" altLang="ja-JP" sz="2200" b="1" dirty="0">
              <a:latin typeface="游ゴシック Medium" panose="020B0500000000000000" pitchFamily="50" charset="-128"/>
              <a:ea typeface="游ゴシック Medium" panose="020B0500000000000000" pitchFamily="50" charset="-128"/>
            </a:endParaRPr>
          </a:p>
          <a:p>
            <a:r>
              <a:rPr kumimoji="1" lang="ja-JP" altLang="en-US" sz="2200" b="1" dirty="0">
                <a:latin typeface="游ゴシック Medium" panose="020B0500000000000000" pitchFamily="50" charset="-128"/>
                <a:ea typeface="游ゴシック Medium" panose="020B0500000000000000" pitchFamily="50" charset="-128"/>
              </a:rPr>
              <a:t>　</a:t>
            </a:r>
          </a:p>
        </p:txBody>
      </p:sp>
      <p:sp>
        <p:nvSpPr>
          <p:cNvPr id="5" name="スライド番号プレースホルダー 4"/>
          <p:cNvSpPr>
            <a:spLocks noGrp="1"/>
          </p:cNvSpPr>
          <p:nvPr>
            <p:ph type="sldNum" sz="quarter" idx="12"/>
          </p:nvPr>
        </p:nvSpPr>
        <p:spPr/>
        <p:txBody>
          <a:bodyPr/>
          <a:lstStyle/>
          <a:p>
            <a:fld id="{31BD7D11-E03D-42B4-A3DE-E3A4D59A83C8}" type="slidenum">
              <a:rPr lang="zh-CN" altLang="en-US" smtClean="0"/>
              <a:t>1</a:t>
            </a:fld>
            <a:endParaRPr lang="zh-CN" altLang="en-US"/>
          </a:p>
        </p:txBody>
      </p:sp>
      <p:sp>
        <p:nvSpPr>
          <p:cNvPr id="21" name="テキスト ボックス 20"/>
          <p:cNvSpPr txBox="1"/>
          <p:nvPr/>
        </p:nvSpPr>
        <p:spPr>
          <a:xfrm>
            <a:off x="216609" y="4842395"/>
            <a:ext cx="3127591" cy="338554"/>
          </a:xfrm>
          <a:prstGeom prst="rect">
            <a:avLst/>
          </a:prstGeom>
          <a:noFill/>
        </p:spPr>
        <p:txBody>
          <a:bodyPr wrap="square" rtlCol="0">
            <a:spAutoFit/>
          </a:bodyPr>
          <a:lstStyle/>
          <a:p>
            <a:r>
              <a:rPr kumimoji="1" lang="ja-JP" altLang="en-US" sz="1600" dirty="0"/>
              <a:t>都市計画マスタープラン実習</a:t>
            </a:r>
          </a:p>
        </p:txBody>
      </p:sp>
      <p:grpSp>
        <p:nvGrpSpPr>
          <p:cNvPr id="3" name="グループ化 2"/>
          <p:cNvGrpSpPr/>
          <p:nvPr/>
        </p:nvGrpSpPr>
        <p:grpSpPr>
          <a:xfrm>
            <a:off x="-2241578" y="3279539"/>
            <a:ext cx="8881535" cy="1560932"/>
            <a:chOff x="-2372732" y="3198321"/>
            <a:chExt cx="8881535" cy="1560932"/>
          </a:xfrm>
        </p:grpSpPr>
        <p:sp>
          <p:nvSpPr>
            <p:cNvPr id="6" name="テキスト ボックス 5"/>
            <p:cNvSpPr txBox="1"/>
            <p:nvPr/>
          </p:nvSpPr>
          <p:spPr>
            <a:xfrm>
              <a:off x="-2372732" y="3435814"/>
              <a:ext cx="8881535" cy="1323439"/>
            </a:xfrm>
            <a:prstGeom prst="rect">
              <a:avLst/>
            </a:prstGeom>
            <a:noFill/>
          </p:spPr>
          <p:txBody>
            <a:bodyPr wrap="square" rtlCol="0">
              <a:spAutoFit/>
            </a:bodyPr>
            <a:lstStyle/>
            <a:p>
              <a:pPr algn="ctr"/>
              <a:r>
                <a:rPr kumimoji="1" lang="ja-JP" altLang="en-US" sz="8000" b="1" dirty="0">
                  <a:latin typeface="HGS行書体" panose="03000600000000000000" pitchFamily="66" charset="-128"/>
                  <a:ea typeface="HGS行書体" panose="03000600000000000000" pitchFamily="66" charset="-128"/>
                </a:rPr>
                <a:t>愛し土浦</a:t>
              </a:r>
              <a:endParaRPr kumimoji="1" lang="en-US" altLang="ja-JP" sz="8000" b="1" dirty="0">
                <a:latin typeface="HGS行書体" panose="03000600000000000000" pitchFamily="66" charset="-128"/>
                <a:ea typeface="HGS行書体" panose="03000600000000000000" pitchFamily="66" charset="-128"/>
              </a:endParaRPr>
            </a:p>
          </p:txBody>
        </p:sp>
        <p:sp>
          <p:nvSpPr>
            <p:cNvPr id="2" name="テキスト ボックス 1"/>
            <p:cNvSpPr txBox="1"/>
            <p:nvPr/>
          </p:nvSpPr>
          <p:spPr>
            <a:xfrm>
              <a:off x="246157" y="3198321"/>
              <a:ext cx="3643755" cy="461665"/>
            </a:xfrm>
            <a:prstGeom prst="rect">
              <a:avLst/>
            </a:prstGeom>
            <a:noFill/>
          </p:spPr>
          <p:txBody>
            <a:bodyPr wrap="square" rtlCol="0">
              <a:spAutoFit/>
            </a:bodyPr>
            <a:lstStyle/>
            <a:p>
              <a:pPr algn="ctr"/>
              <a:r>
                <a:rPr kumimoji="1" lang="en-US" altLang="ja-JP" sz="2400" b="1" dirty="0">
                  <a:latin typeface="HGP創英ﾌﾟﾚｾﾞﾝｽEB" panose="02020800000000000000" pitchFamily="18" charset="-128"/>
                  <a:ea typeface="HGP創英ﾌﾟﾚｾﾞﾝｽEB" panose="02020800000000000000" pitchFamily="18" charset="-128"/>
                </a:rPr>
                <a:t>―</a:t>
              </a:r>
              <a:r>
                <a:rPr kumimoji="1" lang="ja-JP" altLang="en-US" sz="2400" b="1" dirty="0">
                  <a:latin typeface="HGP創英ﾌﾟﾚｾﾞﾝｽEB" panose="02020800000000000000" pitchFamily="18" charset="-128"/>
                  <a:ea typeface="HGP創英ﾌﾟﾚｾﾞﾝｽEB" panose="02020800000000000000" pitchFamily="18" charset="-128"/>
                </a:rPr>
                <a:t>　</a:t>
              </a:r>
              <a:r>
                <a:rPr kumimoji="1" lang="ja-JP" altLang="en-US" sz="2400" b="1" dirty="0">
                  <a:latin typeface="HGS行書体" panose="03000600000000000000" pitchFamily="66" charset="-128"/>
                  <a:ea typeface="HGS行書体" panose="03000600000000000000" pitchFamily="66" charset="-128"/>
                </a:rPr>
                <a:t>未来に</a:t>
              </a:r>
              <a:r>
                <a:rPr kumimoji="1" lang="ja-JP" altLang="en-US" sz="2000" b="1" dirty="0">
                  <a:latin typeface="HGS行書体" panose="03000600000000000000" pitchFamily="66" charset="-128"/>
                  <a:ea typeface="HGS行書体" panose="03000600000000000000" pitchFamily="66" charset="-128"/>
                </a:rPr>
                <a:t>届ける</a:t>
              </a:r>
              <a:r>
                <a:rPr kumimoji="1" lang="ja-JP" altLang="en-US" sz="2400" b="1" dirty="0">
                  <a:latin typeface="HGS行書体" panose="03000600000000000000" pitchFamily="66" charset="-128"/>
                  <a:ea typeface="HGS行書体" panose="03000600000000000000" pitchFamily="66" charset="-128"/>
                </a:rPr>
                <a:t>　</a:t>
              </a:r>
              <a:r>
                <a:rPr kumimoji="1" lang="en-US" altLang="ja-JP" sz="2400" b="1" dirty="0">
                  <a:latin typeface="HGP創英ﾌﾟﾚｾﾞﾝｽEB" panose="02020800000000000000" pitchFamily="18" charset="-128"/>
                  <a:ea typeface="HGP創英ﾌﾟﾚｾﾞﾝｽEB" panose="02020800000000000000" pitchFamily="18" charset="-128"/>
                </a:rPr>
                <a:t>―</a:t>
              </a:r>
              <a:endParaRPr kumimoji="1" lang="ja-JP" altLang="en-US" sz="2400" b="1" dirty="0">
                <a:latin typeface="HGP創英ﾌﾟﾚｾﾞﾝｽEB" panose="02020800000000000000" pitchFamily="18" charset="-128"/>
                <a:ea typeface="HGP創英ﾌﾟﾚｾﾞﾝｽEB" panose="02020800000000000000" pitchFamily="18" charset="-128"/>
              </a:endParaRPr>
            </a:p>
          </p:txBody>
        </p:sp>
      </p:grpSp>
    </p:spTree>
    <p:extLst>
      <p:ext uri="{BB962C8B-B14F-4D97-AF65-F5344CB8AC3E}">
        <p14:creationId xmlns:p14="http://schemas.microsoft.com/office/powerpoint/2010/main" val="36056566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p:cNvSpPr/>
          <p:nvPr/>
        </p:nvSpPr>
        <p:spPr>
          <a:xfrm>
            <a:off x="4053599" y="3267764"/>
            <a:ext cx="2036973" cy="2649957"/>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8307684" y="1594765"/>
            <a:ext cx="751827" cy="2439811"/>
          </a:xfrm>
          <a:prstGeom prst="rect">
            <a:avLst/>
          </a:prstGeom>
          <a:solidFill>
            <a:srgbClr val="FEE3DA"/>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10</a:t>
            </a:fld>
            <a:endParaRPr lang="zh-CN" altLang="en-US"/>
          </a:p>
        </p:txBody>
      </p:sp>
      <p:sp>
        <p:nvSpPr>
          <p:cNvPr id="4" name="テキスト ボックス 3"/>
          <p:cNvSpPr txBox="1"/>
          <p:nvPr/>
        </p:nvSpPr>
        <p:spPr>
          <a:xfrm>
            <a:off x="8406497" y="2313657"/>
            <a:ext cx="554200" cy="954107"/>
          </a:xfrm>
          <a:prstGeom prst="rect">
            <a:avLst/>
          </a:prstGeom>
          <a:noFill/>
        </p:spPr>
        <p:txBody>
          <a:bodyPr wrap="square" rtlCol="0">
            <a:spAutoFit/>
          </a:bodyPr>
          <a:lstStyle/>
          <a:p>
            <a:r>
              <a:rPr kumimoji="1" lang="ja-JP" altLang="en-US" sz="2800" dirty="0"/>
              <a:t>背</a:t>
            </a:r>
            <a:endParaRPr kumimoji="1" lang="en-US" altLang="ja-JP" sz="2800" dirty="0"/>
          </a:p>
          <a:p>
            <a:r>
              <a:rPr kumimoji="1" lang="ja-JP" altLang="en-US" sz="2800" dirty="0"/>
              <a:t>景</a:t>
            </a:r>
          </a:p>
        </p:txBody>
      </p:sp>
      <p:sp>
        <p:nvSpPr>
          <p:cNvPr id="20" name="正方形/長方形 19"/>
          <p:cNvSpPr/>
          <p:nvPr/>
        </p:nvSpPr>
        <p:spPr>
          <a:xfrm>
            <a:off x="7252630" y="1615931"/>
            <a:ext cx="751827" cy="2439811"/>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7351443" y="1842380"/>
            <a:ext cx="554200" cy="1815882"/>
          </a:xfrm>
          <a:prstGeom prst="rect">
            <a:avLst/>
          </a:prstGeom>
          <a:noFill/>
        </p:spPr>
        <p:txBody>
          <a:bodyPr wrap="square" rtlCol="0">
            <a:spAutoFit/>
          </a:bodyPr>
          <a:lstStyle/>
          <a:p>
            <a:r>
              <a:rPr kumimoji="1" lang="ja-JP" altLang="en-US" sz="2800" dirty="0"/>
              <a:t>全体構想</a:t>
            </a:r>
            <a:endParaRPr kumimoji="1" lang="en-US" altLang="ja-JP" sz="2800" dirty="0"/>
          </a:p>
        </p:txBody>
      </p:sp>
      <p:sp>
        <p:nvSpPr>
          <p:cNvPr id="22" name="正方形/長方形 21"/>
          <p:cNvSpPr/>
          <p:nvPr/>
        </p:nvSpPr>
        <p:spPr>
          <a:xfrm>
            <a:off x="6197576" y="1615931"/>
            <a:ext cx="751827" cy="2439812"/>
          </a:xfrm>
          <a:prstGeom prst="rect">
            <a:avLst/>
          </a:prstGeom>
          <a:solidFill>
            <a:srgbClr val="FEE3DA"/>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00"/>
          </a:p>
        </p:txBody>
      </p:sp>
      <p:sp>
        <p:nvSpPr>
          <p:cNvPr id="23" name="テキスト ボックス 22"/>
          <p:cNvSpPr txBox="1"/>
          <p:nvPr/>
        </p:nvSpPr>
        <p:spPr>
          <a:xfrm>
            <a:off x="6288199" y="1685366"/>
            <a:ext cx="554200" cy="2246769"/>
          </a:xfrm>
          <a:prstGeom prst="rect">
            <a:avLst/>
          </a:prstGeom>
          <a:noFill/>
        </p:spPr>
        <p:txBody>
          <a:bodyPr wrap="square" rtlCol="0">
            <a:spAutoFit/>
          </a:bodyPr>
          <a:lstStyle/>
          <a:p>
            <a:r>
              <a:rPr kumimoji="1" lang="ja-JP" altLang="en-US" sz="2800" dirty="0"/>
              <a:t>分野別構想</a:t>
            </a:r>
            <a:endParaRPr kumimoji="1" lang="en-US" altLang="ja-JP" sz="2800" dirty="0"/>
          </a:p>
        </p:txBody>
      </p:sp>
      <p:sp>
        <p:nvSpPr>
          <p:cNvPr id="24" name="正方形/長方形 23"/>
          <p:cNvSpPr/>
          <p:nvPr/>
        </p:nvSpPr>
        <p:spPr>
          <a:xfrm>
            <a:off x="1129841" y="1615931"/>
            <a:ext cx="751827" cy="2439812"/>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p:cNvSpPr txBox="1"/>
          <p:nvPr/>
        </p:nvSpPr>
        <p:spPr>
          <a:xfrm>
            <a:off x="1238363" y="2184337"/>
            <a:ext cx="554200" cy="1384995"/>
          </a:xfrm>
          <a:prstGeom prst="rect">
            <a:avLst/>
          </a:prstGeom>
          <a:noFill/>
        </p:spPr>
        <p:txBody>
          <a:bodyPr wrap="square" rtlCol="0">
            <a:spAutoFit/>
          </a:bodyPr>
          <a:lstStyle/>
          <a:p>
            <a:r>
              <a:rPr kumimoji="1" lang="ja-JP" altLang="en-US" sz="2800" dirty="0"/>
              <a:t>将来像</a:t>
            </a:r>
            <a:endParaRPr kumimoji="1" lang="en-US" altLang="ja-JP" sz="2800" dirty="0"/>
          </a:p>
        </p:txBody>
      </p:sp>
      <p:sp>
        <p:nvSpPr>
          <p:cNvPr id="26" name="正方形/長方形 25"/>
          <p:cNvSpPr/>
          <p:nvPr/>
        </p:nvSpPr>
        <p:spPr>
          <a:xfrm>
            <a:off x="80156" y="1615931"/>
            <a:ext cx="751827" cy="2439812"/>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p:cNvSpPr txBox="1"/>
          <p:nvPr/>
        </p:nvSpPr>
        <p:spPr>
          <a:xfrm>
            <a:off x="171326" y="1685366"/>
            <a:ext cx="554200" cy="2246769"/>
          </a:xfrm>
          <a:prstGeom prst="rect">
            <a:avLst/>
          </a:prstGeom>
          <a:noFill/>
        </p:spPr>
        <p:txBody>
          <a:bodyPr wrap="square" rtlCol="0">
            <a:spAutoFit/>
          </a:bodyPr>
          <a:lstStyle/>
          <a:p>
            <a:r>
              <a:rPr kumimoji="1" lang="ja-JP" altLang="en-US" sz="2800" dirty="0"/>
              <a:t>今後の展開</a:t>
            </a:r>
            <a:endParaRPr kumimoji="1" lang="en-US" altLang="ja-JP" sz="2800" dirty="0"/>
          </a:p>
        </p:txBody>
      </p:sp>
      <p:sp>
        <p:nvSpPr>
          <p:cNvPr id="28" name="正方形/長方形 27"/>
          <p:cNvSpPr/>
          <p:nvPr/>
        </p:nvSpPr>
        <p:spPr>
          <a:xfrm>
            <a:off x="5525242" y="2589937"/>
            <a:ext cx="568079" cy="1843515"/>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p:cNvSpPr txBox="1"/>
          <p:nvPr/>
        </p:nvSpPr>
        <p:spPr>
          <a:xfrm>
            <a:off x="5565932" y="2542198"/>
            <a:ext cx="554200" cy="1938992"/>
          </a:xfrm>
          <a:prstGeom prst="rect">
            <a:avLst/>
          </a:prstGeom>
          <a:noFill/>
        </p:spPr>
        <p:txBody>
          <a:bodyPr wrap="square" rtlCol="0">
            <a:spAutoFit/>
          </a:bodyPr>
          <a:lstStyle/>
          <a:p>
            <a:r>
              <a:rPr kumimoji="1" lang="ja-JP" altLang="en-US" sz="2400" dirty="0"/>
              <a:t>まちを守る</a:t>
            </a:r>
            <a:endParaRPr kumimoji="1" lang="en-US" altLang="ja-JP" sz="2400" dirty="0"/>
          </a:p>
        </p:txBody>
      </p:sp>
      <p:sp>
        <p:nvSpPr>
          <p:cNvPr id="31" name="正方形/長方形 30"/>
          <p:cNvSpPr/>
          <p:nvPr/>
        </p:nvSpPr>
        <p:spPr>
          <a:xfrm>
            <a:off x="3450315" y="2637674"/>
            <a:ext cx="533546" cy="1843516"/>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ボックス 31"/>
          <p:cNvSpPr txBox="1"/>
          <p:nvPr/>
        </p:nvSpPr>
        <p:spPr>
          <a:xfrm>
            <a:off x="3474857" y="2609964"/>
            <a:ext cx="554200" cy="1938992"/>
          </a:xfrm>
          <a:prstGeom prst="rect">
            <a:avLst/>
          </a:prstGeom>
          <a:noFill/>
        </p:spPr>
        <p:txBody>
          <a:bodyPr wrap="square" rtlCol="0">
            <a:spAutoFit/>
          </a:bodyPr>
          <a:lstStyle/>
          <a:p>
            <a:r>
              <a:rPr kumimoji="1" lang="ja-JP" altLang="en-US" sz="2400" dirty="0"/>
              <a:t>愛着を築く</a:t>
            </a:r>
            <a:endParaRPr kumimoji="1" lang="en-US" altLang="ja-JP" sz="2400" dirty="0"/>
          </a:p>
        </p:txBody>
      </p:sp>
      <p:sp>
        <p:nvSpPr>
          <p:cNvPr id="41" name="正方形/長方形 40"/>
          <p:cNvSpPr/>
          <p:nvPr/>
        </p:nvSpPr>
        <p:spPr>
          <a:xfrm>
            <a:off x="0" y="1359184"/>
            <a:ext cx="9144000" cy="83128"/>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二等辺三角形 44"/>
          <p:cNvSpPr/>
          <p:nvPr/>
        </p:nvSpPr>
        <p:spPr>
          <a:xfrm rot="16200000">
            <a:off x="8022308"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二等辺三角形 45"/>
          <p:cNvSpPr/>
          <p:nvPr/>
        </p:nvSpPr>
        <p:spPr>
          <a:xfrm rot="16200000">
            <a:off x="6975467"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二等辺三角形 46"/>
          <p:cNvSpPr/>
          <p:nvPr/>
        </p:nvSpPr>
        <p:spPr>
          <a:xfrm rot="16200000">
            <a:off x="1912299" y="2812295"/>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二等辺三角形 47"/>
          <p:cNvSpPr/>
          <p:nvPr/>
        </p:nvSpPr>
        <p:spPr>
          <a:xfrm rot="16200000">
            <a:off x="824022"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正方形/長方形 57"/>
          <p:cNvSpPr/>
          <p:nvPr/>
        </p:nvSpPr>
        <p:spPr>
          <a:xfrm>
            <a:off x="4149023" y="3412041"/>
            <a:ext cx="568079" cy="2143370"/>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テキスト ボックス 58"/>
          <p:cNvSpPr txBox="1"/>
          <p:nvPr/>
        </p:nvSpPr>
        <p:spPr>
          <a:xfrm>
            <a:off x="4214593" y="3928764"/>
            <a:ext cx="554200" cy="830997"/>
          </a:xfrm>
          <a:prstGeom prst="rect">
            <a:avLst/>
          </a:prstGeom>
          <a:noFill/>
        </p:spPr>
        <p:txBody>
          <a:bodyPr wrap="square" rtlCol="0">
            <a:spAutoFit/>
          </a:bodyPr>
          <a:lstStyle/>
          <a:p>
            <a:r>
              <a:rPr kumimoji="1" lang="ja-JP" altLang="en-US" sz="2400" dirty="0"/>
              <a:t>交通</a:t>
            </a:r>
            <a:endParaRPr kumimoji="1" lang="en-US" altLang="ja-JP" sz="2400" dirty="0"/>
          </a:p>
        </p:txBody>
      </p:sp>
      <p:sp>
        <p:nvSpPr>
          <p:cNvPr id="60" name="正方形/長方形 59"/>
          <p:cNvSpPr/>
          <p:nvPr/>
        </p:nvSpPr>
        <p:spPr>
          <a:xfrm>
            <a:off x="2752984" y="3412365"/>
            <a:ext cx="568079" cy="2143046"/>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テキスト ボックス 60"/>
          <p:cNvSpPr txBox="1"/>
          <p:nvPr/>
        </p:nvSpPr>
        <p:spPr>
          <a:xfrm>
            <a:off x="2747508" y="3420932"/>
            <a:ext cx="492443" cy="2738328"/>
          </a:xfrm>
          <a:prstGeom prst="rect">
            <a:avLst/>
          </a:prstGeom>
          <a:noFill/>
        </p:spPr>
        <p:txBody>
          <a:bodyPr vert="eaVert" wrap="square" rtlCol="0">
            <a:spAutoFit/>
          </a:bodyPr>
          <a:lstStyle/>
          <a:p>
            <a:r>
              <a:rPr kumimoji="1" lang="ja-JP" altLang="en-US" sz="2000" dirty="0"/>
              <a:t>アイデンティティ</a:t>
            </a:r>
            <a:endParaRPr kumimoji="1" lang="en-US" altLang="ja-JP" sz="2000" dirty="0"/>
          </a:p>
        </p:txBody>
      </p:sp>
      <p:sp>
        <p:nvSpPr>
          <p:cNvPr id="62" name="正方形/長方形 61"/>
          <p:cNvSpPr/>
          <p:nvPr/>
        </p:nvSpPr>
        <p:spPr>
          <a:xfrm>
            <a:off x="2067123" y="3412041"/>
            <a:ext cx="568079" cy="2143370"/>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テキスト ボックス 62"/>
          <p:cNvSpPr txBox="1"/>
          <p:nvPr/>
        </p:nvSpPr>
        <p:spPr>
          <a:xfrm>
            <a:off x="2132693" y="3744097"/>
            <a:ext cx="554200" cy="1200329"/>
          </a:xfrm>
          <a:prstGeom prst="rect">
            <a:avLst/>
          </a:prstGeom>
          <a:noFill/>
        </p:spPr>
        <p:txBody>
          <a:bodyPr wrap="square" rtlCol="0">
            <a:spAutoFit/>
          </a:bodyPr>
          <a:lstStyle/>
          <a:p>
            <a:r>
              <a:rPr kumimoji="1" lang="ja-JP" altLang="en-US" sz="2400" dirty="0"/>
              <a:t>くらし</a:t>
            </a:r>
            <a:endParaRPr kumimoji="1" lang="en-US" altLang="ja-JP" sz="2400" dirty="0"/>
          </a:p>
        </p:txBody>
      </p:sp>
      <p:grpSp>
        <p:nvGrpSpPr>
          <p:cNvPr id="3" name="グループ化 2"/>
          <p:cNvGrpSpPr/>
          <p:nvPr/>
        </p:nvGrpSpPr>
        <p:grpSpPr>
          <a:xfrm>
            <a:off x="4829867" y="3406686"/>
            <a:ext cx="589767" cy="2143370"/>
            <a:chOff x="4829867" y="3406686"/>
            <a:chExt cx="589767" cy="2143370"/>
          </a:xfrm>
        </p:grpSpPr>
        <p:sp>
          <p:nvSpPr>
            <p:cNvPr id="64" name="正方形/長方形 63"/>
            <p:cNvSpPr/>
            <p:nvPr/>
          </p:nvSpPr>
          <p:spPr>
            <a:xfrm>
              <a:off x="4829867" y="3406686"/>
              <a:ext cx="568079" cy="2143370"/>
            </a:xfrm>
            <a:prstGeom prst="rect">
              <a:avLst/>
            </a:prstGeom>
            <a:solidFill>
              <a:schemeClr val="bg1"/>
            </a:solid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テキスト ボックス 64"/>
            <p:cNvSpPr txBox="1"/>
            <p:nvPr/>
          </p:nvSpPr>
          <p:spPr>
            <a:xfrm>
              <a:off x="4865434" y="3555489"/>
              <a:ext cx="554200" cy="1569660"/>
            </a:xfrm>
            <a:prstGeom prst="rect">
              <a:avLst/>
            </a:prstGeom>
            <a:noFill/>
          </p:spPr>
          <p:txBody>
            <a:bodyPr wrap="square" rtlCol="0">
              <a:spAutoFit/>
            </a:bodyPr>
            <a:lstStyle/>
            <a:p>
              <a:r>
                <a:rPr kumimoji="1" lang="ja-JP" altLang="en-US" sz="2400" dirty="0"/>
                <a:t>都市運営</a:t>
              </a:r>
              <a:endParaRPr kumimoji="1" lang="en-US" altLang="ja-JP" sz="2400" dirty="0"/>
            </a:p>
          </p:txBody>
        </p:sp>
      </p:grpSp>
      <p:grpSp>
        <p:nvGrpSpPr>
          <p:cNvPr id="70" name="グループ化 69"/>
          <p:cNvGrpSpPr/>
          <p:nvPr/>
        </p:nvGrpSpPr>
        <p:grpSpPr>
          <a:xfrm>
            <a:off x="4822710" y="3406686"/>
            <a:ext cx="589767" cy="2143370"/>
            <a:chOff x="4829867" y="3406686"/>
            <a:chExt cx="589767" cy="2143370"/>
          </a:xfrm>
        </p:grpSpPr>
        <p:sp>
          <p:nvSpPr>
            <p:cNvPr id="71" name="正方形/長方形 70"/>
            <p:cNvSpPr/>
            <p:nvPr/>
          </p:nvSpPr>
          <p:spPr>
            <a:xfrm>
              <a:off x="4829867" y="3406686"/>
              <a:ext cx="568079" cy="2143370"/>
            </a:xfrm>
            <a:prstGeom prst="rect">
              <a:avLst/>
            </a:prstGeom>
            <a:solidFill>
              <a:srgbClr val="CFDBE6"/>
            </a:solid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テキスト ボックス 71"/>
            <p:cNvSpPr txBox="1"/>
            <p:nvPr/>
          </p:nvSpPr>
          <p:spPr>
            <a:xfrm>
              <a:off x="4865434" y="3555489"/>
              <a:ext cx="554200" cy="1569660"/>
            </a:xfrm>
            <a:prstGeom prst="rect">
              <a:avLst/>
            </a:prstGeom>
            <a:noFill/>
          </p:spPr>
          <p:txBody>
            <a:bodyPr wrap="square" rtlCol="0">
              <a:spAutoFit/>
            </a:bodyPr>
            <a:lstStyle/>
            <a:p>
              <a:r>
                <a:rPr kumimoji="1" lang="ja-JP" altLang="en-US" sz="2400" dirty="0"/>
                <a:t>都市運営</a:t>
              </a:r>
              <a:endParaRPr kumimoji="1" lang="en-US" altLang="ja-JP" sz="2400" dirty="0"/>
            </a:p>
          </p:txBody>
        </p:sp>
      </p:grpSp>
    </p:spTree>
    <p:extLst>
      <p:ext uri="{BB962C8B-B14F-4D97-AF65-F5344CB8AC3E}">
        <p14:creationId xmlns:p14="http://schemas.microsoft.com/office/powerpoint/2010/main" val="2498646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11</a:t>
            </a:fld>
            <a:endParaRPr lang="zh-CN" altLang="en-US"/>
          </a:p>
        </p:txBody>
      </p:sp>
      <p:pic>
        <p:nvPicPr>
          <p:cNvPr id="4" name="図 3"/>
          <p:cNvPicPr>
            <a:picLocks noChangeAspect="1"/>
          </p:cNvPicPr>
          <p:nvPr/>
        </p:nvPicPr>
        <p:blipFill rotWithShape="1">
          <a:blip r:embed="rId2" cstate="print">
            <a:extLst>
              <a:ext uri="{28A0092B-C50C-407E-A947-70E740481C1C}">
                <a14:useLocalDpi xmlns:a14="http://schemas.microsoft.com/office/drawing/2010/main" val="0"/>
              </a:ext>
            </a:extLst>
          </a:blip>
          <a:srcRect l="11684"/>
          <a:stretch/>
        </p:blipFill>
        <p:spPr>
          <a:xfrm rot="16200000">
            <a:off x="1143000" y="-1142996"/>
            <a:ext cx="6858000" cy="9143996"/>
          </a:xfrm>
          <a:prstGeom prst="rect">
            <a:avLst/>
          </a:prstGeom>
          <a:effectLst>
            <a:softEdge rad="127000"/>
          </a:effectLst>
        </p:spPr>
      </p:pic>
      <p:sp>
        <p:nvSpPr>
          <p:cNvPr id="6" name="正方形/長方形 5"/>
          <p:cNvSpPr/>
          <p:nvPr/>
        </p:nvSpPr>
        <p:spPr>
          <a:xfrm>
            <a:off x="-1" y="1887647"/>
            <a:ext cx="9143997" cy="3082710"/>
          </a:xfrm>
          <a:prstGeom prst="rect">
            <a:avLst/>
          </a:prstGeom>
          <a:solidFill>
            <a:schemeClr val="bg1">
              <a:alpha val="90000"/>
            </a:schemeClr>
          </a:soli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800" dirty="0">
                <a:solidFill>
                  <a:schemeClr val="tx1"/>
                </a:solidFill>
                <a:latin typeface="游ゴシック" panose="020B0400000000000000" pitchFamily="50" charset="-128"/>
                <a:ea typeface="游ゴシック" panose="020B0400000000000000" pitchFamily="50" charset="-128"/>
              </a:rPr>
              <a:t>都市運営の効率化</a:t>
            </a:r>
          </a:p>
        </p:txBody>
      </p:sp>
    </p:spTree>
    <p:extLst>
      <p:ext uri="{BB962C8B-B14F-4D97-AF65-F5344CB8AC3E}">
        <p14:creationId xmlns:p14="http://schemas.microsoft.com/office/powerpoint/2010/main" val="29578315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グループ化 25"/>
          <p:cNvGrpSpPr/>
          <p:nvPr/>
        </p:nvGrpSpPr>
        <p:grpSpPr>
          <a:xfrm>
            <a:off x="760309" y="1711780"/>
            <a:ext cx="9144000" cy="5008815"/>
            <a:chOff x="785951" y="1583668"/>
            <a:chExt cx="9144000" cy="5008815"/>
          </a:xfrm>
        </p:grpSpPr>
        <p:pic>
          <p:nvPicPr>
            <p:cNvPr id="14" name="図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5951" y="1583668"/>
              <a:ext cx="9144000" cy="5008815"/>
            </a:xfrm>
            <a:prstGeom prst="rect">
              <a:avLst/>
            </a:prstGeom>
          </p:spPr>
        </p:pic>
        <p:sp>
          <p:nvSpPr>
            <p:cNvPr id="24" name="テキスト ボックス 23"/>
            <p:cNvSpPr txBox="1"/>
            <p:nvPr/>
          </p:nvSpPr>
          <p:spPr>
            <a:xfrm>
              <a:off x="7608362" y="5658149"/>
              <a:ext cx="1088760" cy="307777"/>
            </a:xfrm>
            <a:prstGeom prst="rect">
              <a:avLst/>
            </a:prstGeom>
            <a:noFill/>
          </p:spPr>
          <p:txBody>
            <a:bodyPr wrap="none" rtlCol="0">
              <a:spAutoFit/>
            </a:bodyPr>
            <a:lstStyle/>
            <a:p>
              <a:r>
                <a:rPr kumimoji="1" lang="en-US" altLang="ja-JP" sz="1400" dirty="0"/>
                <a:t>2020</a:t>
              </a:r>
              <a:r>
                <a:rPr kumimoji="1" lang="ja-JP" altLang="en-US" sz="1400" dirty="0"/>
                <a:t>年人口</a:t>
              </a:r>
            </a:p>
          </p:txBody>
        </p:sp>
      </p:grpSp>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12</a:t>
            </a:fld>
            <a:endParaRPr lang="zh-CN" altLang="en-US"/>
          </a:p>
        </p:txBody>
      </p:sp>
      <p:sp>
        <p:nvSpPr>
          <p:cNvPr id="8" name="角丸四角形 7"/>
          <p:cNvSpPr/>
          <p:nvPr/>
        </p:nvSpPr>
        <p:spPr>
          <a:xfrm>
            <a:off x="634608" y="2340643"/>
            <a:ext cx="2004694" cy="9144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游ゴシック" panose="020B0400000000000000" pitchFamily="50" charset="-128"/>
                <a:ea typeface="游ゴシック" panose="020B0400000000000000" pitchFamily="50" charset="-128"/>
              </a:rPr>
              <a:t>人口減少</a:t>
            </a:r>
          </a:p>
        </p:txBody>
      </p:sp>
      <p:sp>
        <p:nvSpPr>
          <p:cNvPr id="31" name="角丸四角形 30"/>
          <p:cNvSpPr/>
          <p:nvPr/>
        </p:nvSpPr>
        <p:spPr>
          <a:xfrm>
            <a:off x="2832482" y="2319132"/>
            <a:ext cx="2004694" cy="9144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游ゴシック" panose="020B0400000000000000" pitchFamily="50" charset="-128"/>
                <a:ea typeface="游ゴシック" panose="020B0400000000000000" pitchFamily="50" charset="-128"/>
              </a:rPr>
              <a:t>密度低下</a:t>
            </a:r>
          </a:p>
        </p:txBody>
      </p:sp>
      <p:sp>
        <p:nvSpPr>
          <p:cNvPr id="33" name="角丸四角形 32"/>
          <p:cNvSpPr/>
          <p:nvPr/>
        </p:nvSpPr>
        <p:spPr>
          <a:xfrm>
            <a:off x="565590" y="5328568"/>
            <a:ext cx="4271586" cy="1126058"/>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bg1"/>
                </a:solidFill>
                <a:latin typeface="游ゴシック Medium" panose="020B0500000000000000" pitchFamily="50" charset="-128"/>
                <a:ea typeface="游ゴシック Medium" panose="020B0500000000000000" pitchFamily="50" charset="-128"/>
              </a:rPr>
              <a:t>都市構造をコンパクトに</a:t>
            </a:r>
            <a:endParaRPr kumimoji="1" lang="en-US" altLang="ja-JP" sz="2800" dirty="0">
              <a:solidFill>
                <a:schemeClr val="bg1"/>
              </a:solidFill>
              <a:latin typeface="游ゴシック Medium" panose="020B0500000000000000" pitchFamily="50" charset="-128"/>
              <a:ea typeface="游ゴシック Medium" panose="020B0500000000000000" pitchFamily="50" charset="-128"/>
            </a:endParaRPr>
          </a:p>
          <a:p>
            <a:pPr algn="ctr"/>
            <a:r>
              <a:rPr kumimoji="1" lang="ja-JP" altLang="en-US" sz="2800" dirty="0">
                <a:solidFill>
                  <a:schemeClr val="bg1"/>
                </a:solidFill>
                <a:latin typeface="游ゴシック Medium" panose="020B0500000000000000" pitchFamily="50" charset="-128"/>
                <a:ea typeface="游ゴシック Medium" panose="020B0500000000000000" pitchFamily="50" charset="-128"/>
              </a:rPr>
              <a:t>集約することで効率化</a:t>
            </a:r>
          </a:p>
        </p:txBody>
      </p:sp>
      <p:grpSp>
        <p:nvGrpSpPr>
          <p:cNvPr id="34" name="グループ化 33"/>
          <p:cNvGrpSpPr/>
          <p:nvPr/>
        </p:nvGrpSpPr>
        <p:grpSpPr>
          <a:xfrm>
            <a:off x="565590" y="3488406"/>
            <a:ext cx="4271586" cy="1557791"/>
            <a:chOff x="565590" y="3210979"/>
            <a:chExt cx="4602108" cy="1557791"/>
          </a:xfrm>
        </p:grpSpPr>
        <p:sp>
          <p:nvSpPr>
            <p:cNvPr id="35" name="角丸四角形 34"/>
            <p:cNvSpPr/>
            <p:nvPr/>
          </p:nvSpPr>
          <p:spPr>
            <a:xfrm>
              <a:off x="565590" y="3210979"/>
              <a:ext cx="4602108" cy="1557791"/>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p:cNvSpPr txBox="1"/>
            <p:nvPr/>
          </p:nvSpPr>
          <p:spPr>
            <a:xfrm>
              <a:off x="1235428" y="3355998"/>
              <a:ext cx="3262432" cy="461665"/>
            </a:xfrm>
            <a:prstGeom prst="rect">
              <a:avLst/>
            </a:prstGeom>
            <a:noFill/>
          </p:spPr>
          <p:txBody>
            <a:bodyPr wrap="none" rtlCol="0">
              <a:spAutoFit/>
            </a:bodyPr>
            <a:lstStyle/>
            <a:p>
              <a:pPr algn="ctr"/>
              <a:r>
                <a:rPr kumimoji="1" lang="ja-JP" altLang="en-US" sz="2400" dirty="0">
                  <a:latin typeface="游ゴシック" panose="020B0400000000000000" pitchFamily="50" charset="-128"/>
                  <a:ea typeface="游ゴシック" panose="020B0400000000000000" pitchFamily="50" charset="-128"/>
                </a:rPr>
                <a:t>一人当たりの負担増加</a:t>
              </a:r>
            </a:p>
          </p:txBody>
        </p:sp>
        <p:sp>
          <p:nvSpPr>
            <p:cNvPr id="37" name="テキスト ボックス 36"/>
            <p:cNvSpPr txBox="1"/>
            <p:nvPr/>
          </p:nvSpPr>
          <p:spPr>
            <a:xfrm>
              <a:off x="639948" y="3883959"/>
              <a:ext cx="4190571" cy="707886"/>
            </a:xfrm>
            <a:prstGeom prst="rect">
              <a:avLst/>
            </a:prstGeom>
            <a:noFill/>
          </p:spPr>
          <p:txBody>
            <a:bodyPr wrap="none" rtlCol="0">
              <a:spAutoFit/>
            </a:bodyPr>
            <a:lstStyle/>
            <a:p>
              <a:r>
                <a:rPr kumimoji="1" lang="ja-JP" altLang="en-US" sz="2000" dirty="0">
                  <a:latin typeface="游ゴシック" panose="020B0400000000000000" pitchFamily="50" charset="-128"/>
                  <a:ea typeface="游ゴシック" panose="020B0400000000000000" pitchFamily="50" charset="-128"/>
                </a:rPr>
                <a:t>公共施設運営　</a:t>
              </a:r>
              <a:r>
                <a:rPr kumimoji="1" lang="en-US" altLang="ja-JP" sz="2000" b="1" dirty="0">
                  <a:solidFill>
                    <a:srgbClr val="C00000"/>
                  </a:solidFill>
                  <a:latin typeface="游ゴシック" panose="020B0400000000000000" pitchFamily="50" charset="-128"/>
                  <a:ea typeface="游ゴシック" panose="020B0400000000000000" pitchFamily="50" charset="-128"/>
                </a:rPr>
                <a:t>-90</a:t>
              </a:r>
              <a:r>
                <a:rPr kumimoji="1" lang="ja-JP" altLang="en-US" sz="2000" b="1" dirty="0">
                  <a:solidFill>
                    <a:srgbClr val="C00000"/>
                  </a:solidFill>
                  <a:latin typeface="游ゴシック" panose="020B0400000000000000" pitchFamily="50" charset="-128"/>
                  <a:ea typeface="游ゴシック" panose="020B0400000000000000" pitchFamily="50" charset="-128"/>
                </a:rPr>
                <a:t>億円</a:t>
              </a:r>
              <a:r>
                <a:rPr kumimoji="1" lang="en-US" altLang="ja-JP" sz="2000" b="1" dirty="0">
                  <a:solidFill>
                    <a:srgbClr val="C00000"/>
                  </a:solidFill>
                  <a:latin typeface="游ゴシック" panose="020B0400000000000000" pitchFamily="50" charset="-128"/>
                  <a:ea typeface="游ゴシック" panose="020B0400000000000000" pitchFamily="50" charset="-128"/>
                </a:rPr>
                <a:t>/</a:t>
              </a:r>
              <a:r>
                <a:rPr kumimoji="1" lang="ja-JP" altLang="en-US" sz="2000" b="1" dirty="0">
                  <a:solidFill>
                    <a:srgbClr val="C00000"/>
                  </a:solidFill>
                  <a:latin typeface="游ゴシック" panose="020B0400000000000000" pitchFamily="50" charset="-128"/>
                  <a:ea typeface="游ゴシック" panose="020B0400000000000000" pitchFamily="50" charset="-128"/>
                </a:rPr>
                <a:t>年</a:t>
              </a:r>
              <a:endParaRPr kumimoji="1" lang="en-US" altLang="ja-JP" sz="2000" dirty="0">
                <a:latin typeface="游ゴシック" panose="020B0400000000000000" pitchFamily="50" charset="-128"/>
                <a:ea typeface="游ゴシック" panose="020B0400000000000000" pitchFamily="50" charset="-128"/>
              </a:endParaRPr>
            </a:p>
            <a:p>
              <a:r>
                <a:rPr kumimoji="1" lang="ja-JP" altLang="en-US" sz="2000" dirty="0">
                  <a:latin typeface="游ゴシック" panose="020B0400000000000000" pitchFamily="50" charset="-128"/>
                  <a:ea typeface="游ゴシック" panose="020B0400000000000000" pitchFamily="50" charset="-128"/>
                </a:rPr>
                <a:t>今後</a:t>
              </a:r>
              <a:r>
                <a:rPr kumimoji="1" lang="en-US" altLang="ja-JP" sz="2000" dirty="0">
                  <a:latin typeface="游ゴシック" panose="020B0400000000000000" pitchFamily="50" charset="-128"/>
                  <a:ea typeface="游ゴシック" panose="020B0400000000000000" pitchFamily="50" charset="-128"/>
                </a:rPr>
                <a:t>40</a:t>
              </a:r>
              <a:r>
                <a:rPr kumimoji="1" lang="ja-JP" altLang="en-US" sz="2000" dirty="0">
                  <a:latin typeface="游ゴシック" panose="020B0400000000000000" pitchFamily="50" charset="-128"/>
                  <a:ea typeface="游ゴシック" panose="020B0400000000000000" pitchFamily="50" charset="-128"/>
                </a:rPr>
                <a:t>年間の更新費　</a:t>
              </a:r>
              <a:r>
                <a:rPr kumimoji="1" lang="en-US" altLang="ja-JP" sz="2000" b="1" dirty="0">
                  <a:solidFill>
                    <a:srgbClr val="C00000"/>
                  </a:solidFill>
                  <a:latin typeface="游ゴシック" panose="020B0400000000000000" pitchFamily="50" charset="-128"/>
                  <a:ea typeface="游ゴシック" panose="020B0400000000000000" pitchFamily="50" charset="-128"/>
                </a:rPr>
                <a:t>50.4</a:t>
              </a:r>
              <a:r>
                <a:rPr kumimoji="1" lang="ja-JP" altLang="en-US" sz="2000" b="1" dirty="0">
                  <a:solidFill>
                    <a:srgbClr val="C00000"/>
                  </a:solidFill>
                  <a:latin typeface="游ゴシック" panose="020B0400000000000000" pitchFamily="50" charset="-128"/>
                  <a:ea typeface="游ゴシック" panose="020B0400000000000000" pitchFamily="50" charset="-128"/>
                </a:rPr>
                <a:t>億円</a:t>
              </a:r>
              <a:r>
                <a:rPr kumimoji="1" lang="en-US" altLang="ja-JP" sz="2000" b="1" dirty="0">
                  <a:solidFill>
                    <a:srgbClr val="C00000"/>
                  </a:solidFill>
                  <a:latin typeface="游ゴシック" panose="020B0400000000000000" pitchFamily="50" charset="-128"/>
                  <a:ea typeface="游ゴシック" panose="020B0400000000000000" pitchFamily="50" charset="-128"/>
                </a:rPr>
                <a:t>/</a:t>
              </a:r>
              <a:r>
                <a:rPr kumimoji="1" lang="ja-JP" altLang="en-US" sz="2000" b="1" dirty="0">
                  <a:solidFill>
                    <a:srgbClr val="C00000"/>
                  </a:solidFill>
                  <a:latin typeface="游ゴシック" panose="020B0400000000000000" pitchFamily="50" charset="-128"/>
                  <a:ea typeface="游ゴシック" panose="020B0400000000000000" pitchFamily="50" charset="-128"/>
                </a:rPr>
                <a:t>年</a:t>
              </a:r>
              <a:endParaRPr kumimoji="1" lang="en-US" altLang="ja-JP" sz="2000" b="1" dirty="0">
                <a:solidFill>
                  <a:srgbClr val="C00000"/>
                </a:solidFill>
                <a:latin typeface="游ゴシック" panose="020B0400000000000000" pitchFamily="50" charset="-128"/>
                <a:ea typeface="游ゴシック" panose="020B0400000000000000" pitchFamily="50" charset="-128"/>
              </a:endParaRPr>
            </a:p>
          </p:txBody>
        </p:sp>
      </p:grpSp>
      <p:grpSp>
        <p:nvGrpSpPr>
          <p:cNvPr id="17" name="グループ化 16"/>
          <p:cNvGrpSpPr/>
          <p:nvPr/>
        </p:nvGrpSpPr>
        <p:grpSpPr>
          <a:xfrm>
            <a:off x="7695473" y="1557892"/>
            <a:ext cx="1238137" cy="1527313"/>
            <a:chOff x="7584012" y="1353602"/>
            <a:chExt cx="1238137" cy="1527313"/>
          </a:xfrm>
        </p:grpSpPr>
        <p:grpSp>
          <p:nvGrpSpPr>
            <p:cNvPr id="10" name="グループ化 9"/>
            <p:cNvGrpSpPr/>
            <p:nvPr/>
          </p:nvGrpSpPr>
          <p:grpSpPr>
            <a:xfrm>
              <a:off x="7584012" y="1353602"/>
              <a:ext cx="1094636" cy="1225801"/>
              <a:chOff x="7181537" y="1401692"/>
              <a:chExt cx="1094636" cy="1225801"/>
            </a:xfrm>
          </p:grpSpPr>
          <p:pic>
            <p:nvPicPr>
              <p:cNvPr id="4" name="図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81537" y="1446435"/>
                <a:ext cx="284133" cy="1111823"/>
              </a:xfrm>
              <a:prstGeom prst="rect">
                <a:avLst/>
              </a:prstGeom>
            </p:spPr>
          </p:pic>
          <p:sp>
            <p:nvSpPr>
              <p:cNvPr id="9" name="テキスト ボックス 8"/>
              <p:cNvSpPr txBox="1"/>
              <p:nvPr/>
            </p:nvSpPr>
            <p:spPr>
              <a:xfrm>
                <a:off x="7465670" y="1401692"/>
                <a:ext cx="662361" cy="307777"/>
              </a:xfrm>
              <a:prstGeom prst="rect">
                <a:avLst/>
              </a:prstGeom>
              <a:noFill/>
            </p:spPr>
            <p:txBody>
              <a:bodyPr wrap="none" rtlCol="0">
                <a:spAutoFit/>
              </a:bodyPr>
              <a:lstStyle/>
              <a:p>
                <a:r>
                  <a:rPr kumimoji="1" lang="ja-JP" altLang="en-US" sz="1400" dirty="0">
                    <a:latin typeface="游ゴシック Medium" panose="020B0500000000000000" pitchFamily="50" charset="-128"/>
                    <a:ea typeface="游ゴシック Medium" panose="020B0500000000000000" pitchFamily="50" charset="-128"/>
                  </a:rPr>
                  <a:t>～</a:t>
                </a:r>
                <a:r>
                  <a:rPr kumimoji="1" lang="en-US" altLang="ja-JP" sz="1400" dirty="0">
                    <a:latin typeface="游ゴシック Medium" panose="020B0500000000000000" pitchFamily="50" charset="-128"/>
                    <a:ea typeface="游ゴシック Medium" panose="020B0500000000000000" pitchFamily="50" charset="-128"/>
                  </a:rPr>
                  <a:t>350</a:t>
                </a:r>
                <a:endParaRPr kumimoji="1" lang="ja-JP" altLang="en-US" sz="1400" dirty="0">
                  <a:latin typeface="游ゴシック Medium" panose="020B0500000000000000" pitchFamily="50" charset="-128"/>
                  <a:ea typeface="游ゴシック Medium" panose="020B0500000000000000" pitchFamily="50" charset="-128"/>
                </a:endParaRPr>
              </a:p>
            </p:txBody>
          </p:sp>
          <p:sp>
            <p:nvSpPr>
              <p:cNvPr id="30" name="テキスト ボックス 29"/>
              <p:cNvSpPr txBox="1"/>
              <p:nvPr/>
            </p:nvSpPr>
            <p:spPr>
              <a:xfrm>
                <a:off x="7465670" y="1662717"/>
                <a:ext cx="662361" cy="307777"/>
              </a:xfrm>
              <a:prstGeom prst="rect">
                <a:avLst/>
              </a:prstGeom>
              <a:noFill/>
            </p:spPr>
            <p:txBody>
              <a:bodyPr wrap="none" rtlCol="0">
                <a:spAutoFit/>
              </a:bodyPr>
              <a:lstStyle/>
              <a:p>
                <a:r>
                  <a:rPr kumimoji="1" lang="ja-JP" altLang="en-US" sz="1400" dirty="0">
                    <a:latin typeface="游ゴシック Medium" panose="020B0500000000000000" pitchFamily="50" charset="-128"/>
                    <a:ea typeface="游ゴシック Medium" panose="020B0500000000000000" pitchFamily="50" charset="-128"/>
                  </a:rPr>
                  <a:t>～</a:t>
                </a:r>
                <a:r>
                  <a:rPr kumimoji="1" lang="en-US" altLang="ja-JP" sz="1400" dirty="0">
                    <a:latin typeface="游ゴシック Medium" panose="020B0500000000000000" pitchFamily="50" charset="-128"/>
                    <a:ea typeface="游ゴシック Medium" panose="020B0500000000000000" pitchFamily="50" charset="-128"/>
                  </a:rPr>
                  <a:t>700</a:t>
                </a:r>
                <a:endParaRPr kumimoji="1" lang="ja-JP" altLang="en-US" sz="1400" dirty="0">
                  <a:latin typeface="游ゴシック Medium" panose="020B0500000000000000" pitchFamily="50" charset="-128"/>
                  <a:ea typeface="游ゴシック Medium" panose="020B0500000000000000" pitchFamily="50" charset="-128"/>
                </a:endParaRPr>
              </a:p>
            </p:txBody>
          </p:sp>
          <p:sp>
            <p:nvSpPr>
              <p:cNvPr id="32" name="テキスト ボックス 31"/>
              <p:cNvSpPr txBox="1"/>
              <p:nvPr/>
            </p:nvSpPr>
            <p:spPr>
              <a:xfrm>
                <a:off x="7465670" y="1866272"/>
                <a:ext cx="761747" cy="307777"/>
              </a:xfrm>
              <a:prstGeom prst="rect">
                <a:avLst/>
              </a:prstGeom>
              <a:noFill/>
            </p:spPr>
            <p:txBody>
              <a:bodyPr wrap="none" rtlCol="0">
                <a:spAutoFit/>
              </a:bodyPr>
              <a:lstStyle/>
              <a:p>
                <a:r>
                  <a:rPr kumimoji="1" lang="ja-JP" altLang="en-US" sz="1400" dirty="0">
                    <a:latin typeface="游ゴシック Medium" panose="020B0500000000000000" pitchFamily="50" charset="-128"/>
                    <a:ea typeface="游ゴシック Medium" panose="020B0500000000000000" pitchFamily="50" charset="-128"/>
                  </a:rPr>
                  <a:t>～</a:t>
                </a:r>
                <a:r>
                  <a:rPr kumimoji="1" lang="en-US" altLang="ja-JP" sz="1400" dirty="0">
                    <a:latin typeface="游ゴシック Medium" panose="020B0500000000000000" pitchFamily="50" charset="-128"/>
                    <a:ea typeface="游ゴシック Medium" panose="020B0500000000000000" pitchFamily="50" charset="-128"/>
                  </a:rPr>
                  <a:t>1050</a:t>
                </a:r>
                <a:endParaRPr kumimoji="1" lang="ja-JP" altLang="en-US" sz="1400" dirty="0">
                  <a:latin typeface="游ゴシック Medium" panose="020B0500000000000000" pitchFamily="50" charset="-128"/>
                  <a:ea typeface="游ゴシック Medium" panose="020B0500000000000000" pitchFamily="50" charset="-128"/>
                </a:endParaRPr>
              </a:p>
            </p:txBody>
          </p:sp>
          <p:sp>
            <p:nvSpPr>
              <p:cNvPr id="38" name="テキスト ボックス 37"/>
              <p:cNvSpPr txBox="1"/>
              <p:nvPr/>
            </p:nvSpPr>
            <p:spPr>
              <a:xfrm>
                <a:off x="7495660" y="2088533"/>
                <a:ext cx="761747" cy="307777"/>
              </a:xfrm>
              <a:prstGeom prst="rect">
                <a:avLst/>
              </a:prstGeom>
              <a:noFill/>
            </p:spPr>
            <p:txBody>
              <a:bodyPr wrap="none" rtlCol="0">
                <a:spAutoFit/>
              </a:bodyPr>
              <a:lstStyle/>
              <a:p>
                <a:r>
                  <a:rPr kumimoji="1" lang="ja-JP" altLang="en-US" sz="1400" dirty="0">
                    <a:latin typeface="游ゴシック Medium" panose="020B0500000000000000" pitchFamily="50" charset="-128"/>
                    <a:ea typeface="游ゴシック Medium" panose="020B0500000000000000" pitchFamily="50" charset="-128"/>
                  </a:rPr>
                  <a:t>～</a:t>
                </a:r>
                <a:r>
                  <a:rPr kumimoji="1" lang="en-US" altLang="ja-JP" sz="1400" dirty="0">
                    <a:latin typeface="游ゴシック Medium" panose="020B0500000000000000" pitchFamily="50" charset="-128"/>
                    <a:ea typeface="游ゴシック Medium" panose="020B0500000000000000" pitchFamily="50" charset="-128"/>
                  </a:rPr>
                  <a:t>1400</a:t>
                </a:r>
                <a:endParaRPr kumimoji="1" lang="ja-JP" altLang="en-US" sz="1400" dirty="0">
                  <a:latin typeface="游ゴシック Medium" panose="020B0500000000000000" pitchFamily="50" charset="-128"/>
                  <a:ea typeface="游ゴシック Medium" panose="020B0500000000000000" pitchFamily="50" charset="-128"/>
                </a:endParaRPr>
              </a:p>
            </p:txBody>
          </p:sp>
          <p:sp>
            <p:nvSpPr>
              <p:cNvPr id="39" name="テキスト ボックス 38"/>
              <p:cNvSpPr txBox="1"/>
              <p:nvPr/>
            </p:nvSpPr>
            <p:spPr>
              <a:xfrm>
                <a:off x="7514426" y="2319716"/>
                <a:ext cx="761747" cy="307777"/>
              </a:xfrm>
              <a:prstGeom prst="rect">
                <a:avLst/>
              </a:prstGeom>
              <a:noFill/>
            </p:spPr>
            <p:txBody>
              <a:bodyPr wrap="none" rtlCol="0">
                <a:spAutoFit/>
              </a:bodyPr>
              <a:lstStyle/>
              <a:p>
                <a:r>
                  <a:rPr kumimoji="1" lang="en-US" altLang="ja-JP" sz="1400" dirty="0">
                    <a:latin typeface="游ゴシック Medium" panose="020B0500000000000000" pitchFamily="50" charset="-128"/>
                    <a:ea typeface="游ゴシック Medium" panose="020B0500000000000000" pitchFamily="50" charset="-128"/>
                  </a:rPr>
                  <a:t>1401</a:t>
                </a:r>
                <a:r>
                  <a:rPr kumimoji="1" lang="ja-JP" altLang="en-US" sz="1400" dirty="0">
                    <a:latin typeface="游ゴシック Medium" panose="020B0500000000000000" pitchFamily="50" charset="-128"/>
                    <a:ea typeface="游ゴシック Medium" panose="020B0500000000000000" pitchFamily="50" charset="-128"/>
                  </a:rPr>
                  <a:t>～</a:t>
                </a:r>
              </a:p>
            </p:txBody>
          </p:sp>
        </p:grpSp>
        <p:pic>
          <p:nvPicPr>
            <p:cNvPr id="12" name="図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7817" y="2540858"/>
              <a:ext cx="240328" cy="255350"/>
            </a:xfrm>
            <a:prstGeom prst="rect">
              <a:avLst/>
            </a:prstGeom>
          </p:spPr>
        </p:pic>
        <p:sp>
          <p:nvSpPr>
            <p:cNvPr id="40" name="テキスト ボックス 39"/>
            <p:cNvSpPr txBox="1"/>
            <p:nvPr/>
          </p:nvSpPr>
          <p:spPr>
            <a:xfrm>
              <a:off x="7919338" y="2573138"/>
              <a:ext cx="902811" cy="307777"/>
            </a:xfrm>
            <a:prstGeom prst="rect">
              <a:avLst/>
            </a:prstGeom>
            <a:noFill/>
          </p:spPr>
          <p:txBody>
            <a:bodyPr wrap="none" rtlCol="0">
              <a:spAutoFit/>
            </a:bodyPr>
            <a:lstStyle/>
            <a:p>
              <a:r>
                <a:rPr kumimoji="1" lang="ja-JP" altLang="en-US" sz="1400" dirty="0">
                  <a:latin typeface="游ゴシック Medium" panose="020B0500000000000000" pitchFamily="50" charset="-128"/>
                  <a:ea typeface="游ゴシック Medium" panose="020B0500000000000000" pitchFamily="50" charset="-128"/>
                </a:rPr>
                <a:t>公共施設</a:t>
              </a:r>
            </a:p>
          </p:txBody>
        </p:sp>
      </p:grpSp>
      <p:sp>
        <p:nvSpPr>
          <p:cNvPr id="11" name="テキスト ボックス 10"/>
          <p:cNvSpPr txBox="1"/>
          <p:nvPr/>
        </p:nvSpPr>
        <p:spPr>
          <a:xfrm>
            <a:off x="0" y="2744413"/>
            <a:ext cx="9144000" cy="2062103"/>
          </a:xfrm>
          <a:prstGeom prst="rect">
            <a:avLst/>
          </a:prstGeom>
          <a:solidFill>
            <a:schemeClr val="bg1">
              <a:alpha val="90000"/>
            </a:schemeClr>
          </a:solidFill>
          <a:effectLst>
            <a:softEdge rad="127000"/>
          </a:effectLst>
        </p:spPr>
        <p:txBody>
          <a:bodyPr wrap="square" rtlCol="0">
            <a:spAutoFit/>
          </a:bodyPr>
          <a:lstStyle/>
          <a:p>
            <a:pPr algn="ctr"/>
            <a:endParaRPr kumimoji="1" lang="en-US" altLang="ja-JP" sz="3200" dirty="0">
              <a:latin typeface="游ゴシック Medium" panose="020B0500000000000000" pitchFamily="50" charset="-128"/>
              <a:ea typeface="游ゴシック Medium" panose="020B0500000000000000" pitchFamily="50" charset="-128"/>
            </a:endParaRPr>
          </a:p>
          <a:p>
            <a:pPr algn="ctr"/>
            <a:r>
              <a:rPr kumimoji="1" lang="ja-JP" altLang="en-US" sz="3200" dirty="0">
                <a:latin typeface="游ゴシック Medium" panose="020B0500000000000000" pitchFamily="50" charset="-128"/>
                <a:ea typeface="游ゴシック Medium" panose="020B0500000000000000" pitchFamily="50" charset="-128"/>
              </a:rPr>
              <a:t>これは長期的な計画</a:t>
            </a:r>
            <a:endParaRPr kumimoji="1" lang="en-US" altLang="ja-JP" sz="3200" dirty="0">
              <a:latin typeface="游ゴシック Medium" panose="020B0500000000000000" pitchFamily="50" charset="-128"/>
              <a:ea typeface="游ゴシック Medium" panose="020B0500000000000000" pitchFamily="50" charset="-128"/>
            </a:endParaRPr>
          </a:p>
          <a:p>
            <a:pPr algn="ctr"/>
            <a:r>
              <a:rPr kumimoji="1" lang="ja-JP" altLang="en-US" sz="3200" dirty="0">
                <a:latin typeface="游ゴシック Medium" panose="020B0500000000000000" pitchFamily="50" charset="-128"/>
                <a:ea typeface="游ゴシック Medium" panose="020B0500000000000000" pitchFamily="50" charset="-128"/>
              </a:rPr>
              <a:t>公共の中で財政の効率化が必要</a:t>
            </a:r>
            <a:endParaRPr kumimoji="1" lang="en-US" altLang="ja-JP" sz="3200" dirty="0">
              <a:latin typeface="游ゴシック Medium" panose="020B0500000000000000" pitchFamily="50" charset="-128"/>
              <a:ea typeface="游ゴシック Medium" panose="020B0500000000000000" pitchFamily="50" charset="-128"/>
            </a:endParaRPr>
          </a:p>
          <a:p>
            <a:pPr algn="ctr"/>
            <a:endParaRPr kumimoji="1" lang="en-US" altLang="ja-JP" sz="3200" dirty="0">
              <a:latin typeface="游ゴシック Medium" panose="020B0500000000000000" pitchFamily="50" charset="-128"/>
              <a:ea typeface="游ゴシック Medium" panose="020B0500000000000000" pitchFamily="50" charset="-128"/>
            </a:endParaRPr>
          </a:p>
        </p:txBody>
      </p:sp>
      <p:sp>
        <p:nvSpPr>
          <p:cNvPr id="41" name="正方形/長方形 40"/>
          <p:cNvSpPr/>
          <p:nvPr/>
        </p:nvSpPr>
        <p:spPr>
          <a:xfrm>
            <a:off x="0" y="1529542"/>
            <a:ext cx="2685011" cy="748145"/>
          </a:xfrm>
          <a:prstGeom prst="rect">
            <a:avLst/>
          </a:prstGeom>
          <a:solidFill>
            <a:srgbClr val="E7EE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4000" dirty="0">
                <a:solidFill>
                  <a:schemeClr val="tx1"/>
                </a:solidFill>
                <a:latin typeface="游ゴシック Medium" panose="020B0500000000000000" pitchFamily="50" charset="-128"/>
                <a:ea typeface="游ゴシック Medium" panose="020B0500000000000000" pitchFamily="50" charset="-128"/>
              </a:rPr>
              <a:t>背景</a:t>
            </a:r>
          </a:p>
        </p:txBody>
      </p:sp>
    </p:spTree>
    <p:extLst>
      <p:ext uri="{BB962C8B-B14F-4D97-AF65-F5344CB8AC3E}">
        <p14:creationId xmlns:p14="http://schemas.microsoft.com/office/powerpoint/2010/main" val="3274989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down)">
                                      <p:cBhvr>
                                        <p:cTn id="28" dur="5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1" grpId="0" animBg="1"/>
      <p:bldP spid="33"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2099646"/>
            <a:ext cx="3819665" cy="3466128"/>
          </a:xfrm>
          <a:prstGeom prst="rect">
            <a:avLst/>
          </a:prstGeom>
          <a:solidFill>
            <a:schemeClr val="accent4">
              <a:lumMod val="20000"/>
              <a:lumOff val="80000"/>
            </a:schemeClr>
          </a:solidFill>
          <a:ln w="635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a:solidFill>
                  <a:schemeClr val="tx1"/>
                </a:solidFill>
                <a:latin typeface="HGP創英ﾌﾟﾚｾﾞﾝｽEB" panose="02020800000000000000" pitchFamily="18" charset="-128"/>
                <a:ea typeface="HGP創英ﾌﾟﾚｾﾞﾝｽEB" panose="02020800000000000000" pitchFamily="18" charset="-128"/>
              </a:rPr>
              <a:t>提案</a:t>
            </a:r>
            <a:endParaRPr kumimoji="1" lang="en-US" altLang="ja-JP" sz="4000" dirty="0">
              <a:solidFill>
                <a:schemeClr val="tx1"/>
              </a:solidFill>
              <a:latin typeface="HGP創英ﾌﾟﾚｾﾞﾝｽEB" panose="02020800000000000000" pitchFamily="18" charset="-128"/>
              <a:ea typeface="HGP創英ﾌﾟﾚｾﾞﾝｽEB" panose="02020800000000000000" pitchFamily="18" charset="-128"/>
            </a:endParaRPr>
          </a:p>
          <a:p>
            <a:pPr algn="ctr"/>
            <a:r>
              <a:rPr kumimoji="1" lang="ja-JP" altLang="en-US" sz="3200" dirty="0">
                <a:solidFill>
                  <a:schemeClr val="tx1"/>
                </a:solidFill>
                <a:latin typeface="HGP創英ﾌﾟﾚｾﾞﾝｽEB" panose="02020800000000000000" pitchFamily="18" charset="-128"/>
                <a:ea typeface="HGP創英ﾌﾟﾚｾﾞﾝｽEB" panose="02020800000000000000" pitchFamily="18" charset="-128"/>
              </a:rPr>
              <a:t>家賃補助制度の</a:t>
            </a:r>
            <a:endParaRPr kumimoji="1" lang="en-US" altLang="ja-JP" sz="3200" dirty="0">
              <a:solidFill>
                <a:schemeClr val="tx1"/>
              </a:solidFill>
              <a:latin typeface="HGP創英ﾌﾟﾚｾﾞﾝｽEB" panose="02020800000000000000" pitchFamily="18" charset="-128"/>
              <a:ea typeface="HGP創英ﾌﾟﾚｾﾞﾝｽEB" panose="02020800000000000000" pitchFamily="18" charset="-128"/>
            </a:endParaRPr>
          </a:p>
          <a:p>
            <a:pPr algn="ctr"/>
            <a:r>
              <a:rPr kumimoji="1" lang="ja-JP" altLang="en-US" sz="3200" dirty="0">
                <a:solidFill>
                  <a:schemeClr val="tx1"/>
                </a:solidFill>
                <a:latin typeface="HGP創英ﾌﾟﾚｾﾞﾝｽEB" panose="02020800000000000000" pitchFamily="18" charset="-128"/>
                <a:ea typeface="HGP創英ﾌﾟﾚｾﾞﾝｽEB" panose="02020800000000000000" pitchFamily="18" charset="-128"/>
              </a:rPr>
              <a:t>導入</a:t>
            </a:r>
            <a:endParaRPr kumimoji="1" lang="en-US" altLang="ja-JP" sz="3200" dirty="0">
              <a:solidFill>
                <a:schemeClr val="tx1"/>
              </a:solidFill>
              <a:latin typeface="HGP創英ﾌﾟﾚｾﾞﾝｽEB" panose="02020800000000000000" pitchFamily="18" charset="-128"/>
              <a:ea typeface="HGP創英ﾌﾟﾚｾﾞﾝｽEB" panose="02020800000000000000" pitchFamily="18" charset="-128"/>
            </a:endParaRPr>
          </a:p>
        </p:txBody>
      </p:sp>
      <p:sp>
        <p:nvSpPr>
          <p:cNvPr id="3" name="正方形/長方形 2"/>
          <p:cNvSpPr/>
          <p:nvPr/>
        </p:nvSpPr>
        <p:spPr>
          <a:xfrm>
            <a:off x="3752194" y="2099646"/>
            <a:ext cx="5344181" cy="3466128"/>
          </a:xfrm>
          <a:prstGeom prst="rect">
            <a:avLst/>
          </a:prstGeom>
          <a:noFill/>
          <a:ln w="635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4000" dirty="0">
              <a:latin typeface="HGP創英ﾌﾟﾚｾﾞﾝｽEB" panose="02020800000000000000" pitchFamily="18" charset="-128"/>
              <a:ea typeface="HGP創英ﾌﾟﾚｾﾞﾝｽEB" panose="02020800000000000000" pitchFamily="18" charset="-128"/>
            </a:endParaRPr>
          </a:p>
        </p:txBody>
      </p:sp>
      <p:pic>
        <p:nvPicPr>
          <p:cNvPr id="5" name="図 4"/>
          <p:cNvPicPr>
            <a:picLocks noChangeAspect="1"/>
          </p:cNvPicPr>
          <p:nvPr/>
        </p:nvPicPr>
        <p:blipFill rotWithShape="1">
          <a:blip r:embed="rId3" cstate="print">
            <a:extLst>
              <a:ext uri="{28A0092B-C50C-407E-A947-70E740481C1C}">
                <a14:useLocalDpi xmlns:a14="http://schemas.microsoft.com/office/drawing/2010/main" val="0"/>
              </a:ext>
            </a:extLst>
          </a:blip>
          <a:srcRect l="18091" t="1913" r="25819" b="1755"/>
          <a:stretch/>
        </p:blipFill>
        <p:spPr>
          <a:xfrm>
            <a:off x="4776880" y="2173612"/>
            <a:ext cx="3378427" cy="3318196"/>
          </a:xfrm>
          <a:prstGeom prst="rect">
            <a:avLst/>
          </a:prstGeom>
        </p:spPr>
      </p:pic>
      <p:sp>
        <p:nvSpPr>
          <p:cNvPr id="17" name="テキスト ボックス 7"/>
          <p:cNvSpPr txBox="1"/>
          <p:nvPr/>
        </p:nvSpPr>
        <p:spPr>
          <a:xfrm>
            <a:off x="6754301" y="4944016"/>
            <a:ext cx="1635116"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ja-JP" altLang="en-US" sz="3200" dirty="0">
                <a:latin typeface="游ゴシック Medium" panose="020B0500000000000000" pitchFamily="50" charset="-128"/>
                <a:ea typeface="游ゴシック Medium" panose="020B0500000000000000" pitchFamily="50" charset="-128"/>
              </a:rPr>
              <a:t>全地域</a:t>
            </a:r>
            <a:endParaRPr kumimoji="1" lang="en-US" altLang="ja-JP" sz="3200"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30694677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スライド番号プレースホルダー 16"/>
          <p:cNvSpPr>
            <a:spLocks noGrp="1"/>
          </p:cNvSpPr>
          <p:nvPr>
            <p:ph type="sldNum" sz="quarter" idx="12"/>
          </p:nvPr>
        </p:nvSpPr>
        <p:spPr/>
        <p:txBody>
          <a:bodyPr/>
          <a:lstStyle/>
          <a:p>
            <a:fld id="{31BD7D11-E03D-42B4-A3DE-E3A4D59A83C8}" type="slidenum">
              <a:rPr lang="zh-CN" altLang="en-US" smtClean="0"/>
              <a:t>14</a:t>
            </a:fld>
            <a:endParaRPr lang="zh-CN" altLang="en-US"/>
          </a:p>
        </p:txBody>
      </p:sp>
      <p:sp>
        <p:nvSpPr>
          <p:cNvPr id="5" name="テキスト ボックス 4"/>
          <p:cNvSpPr txBox="1"/>
          <p:nvPr/>
        </p:nvSpPr>
        <p:spPr>
          <a:xfrm>
            <a:off x="1706190" y="1474076"/>
            <a:ext cx="6032422" cy="830997"/>
          </a:xfrm>
          <a:prstGeom prst="rect">
            <a:avLst/>
          </a:prstGeom>
          <a:noFill/>
        </p:spPr>
        <p:txBody>
          <a:bodyPr wrap="none" rtlCol="0">
            <a:spAutoFit/>
          </a:bodyPr>
          <a:lstStyle/>
          <a:p>
            <a:pPr algn="ctr"/>
            <a:r>
              <a:rPr kumimoji="1" lang="ja-JP" altLang="en-US" sz="2400" dirty="0">
                <a:latin typeface="游ゴシック Medium" panose="020B0500000000000000" pitchFamily="50" charset="-128"/>
                <a:ea typeface="游ゴシック Medium" panose="020B0500000000000000" pitchFamily="50" charset="-128"/>
              </a:rPr>
              <a:t>市営住宅は大きな床面積をもっているため</a:t>
            </a:r>
            <a:endParaRPr kumimoji="1" lang="en-US" altLang="ja-JP" sz="2400" dirty="0">
              <a:latin typeface="游ゴシック Medium" panose="020B0500000000000000" pitchFamily="50" charset="-128"/>
              <a:ea typeface="游ゴシック Medium" panose="020B0500000000000000" pitchFamily="50" charset="-128"/>
            </a:endParaRPr>
          </a:p>
          <a:p>
            <a:pPr algn="ctr"/>
            <a:r>
              <a:rPr kumimoji="1" lang="ja-JP" altLang="en-US" sz="2400" dirty="0">
                <a:latin typeface="游ゴシック Medium" panose="020B0500000000000000" pitchFamily="50" charset="-128"/>
                <a:ea typeface="游ゴシック Medium" panose="020B0500000000000000" pitchFamily="50" charset="-128"/>
              </a:rPr>
              <a:t>財政に大きな影響を与えるのは明らか</a:t>
            </a:r>
          </a:p>
        </p:txBody>
      </p:sp>
      <p:grpSp>
        <p:nvGrpSpPr>
          <p:cNvPr id="8" name="グループ化 7"/>
          <p:cNvGrpSpPr/>
          <p:nvPr/>
        </p:nvGrpSpPr>
        <p:grpSpPr>
          <a:xfrm>
            <a:off x="142980" y="2305073"/>
            <a:ext cx="3875633" cy="4520964"/>
            <a:chOff x="142980" y="2305073"/>
            <a:chExt cx="3875633" cy="4520964"/>
          </a:xfrm>
        </p:grpSpPr>
        <p:sp>
          <p:nvSpPr>
            <p:cNvPr id="2" name="角丸四角形 1"/>
            <p:cNvSpPr/>
            <p:nvPr/>
          </p:nvSpPr>
          <p:spPr>
            <a:xfrm>
              <a:off x="357879" y="2305073"/>
              <a:ext cx="3660734" cy="3309281"/>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2800" dirty="0">
                  <a:solidFill>
                    <a:schemeClr val="tx1"/>
                  </a:solidFill>
                  <a:latin typeface="游ゴシック Medium" panose="020B0500000000000000" pitchFamily="50" charset="-128"/>
                  <a:ea typeface="游ゴシック Medium" panose="020B0500000000000000" pitchFamily="50" charset="-128"/>
                </a:rPr>
                <a:t>市営住宅</a:t>
              </a:r>
              <a:endParaRPr kumimoji="1" lang="en-US" altLang="ja-JP" sz="2800" dirty="0">
                <a:solidFill>
                  <a:schemeClr val="tx1"/>
                </a:solidFill>
                <a:latin typeface="游ゴシック Medium" panose="020B0500000000000000" pitchFamily="50" charset="-128"/>
                <a:ea typeface="游ゴシック Medium" panose="020B0500000000000000" pitchFamily="50" charset="-128"/>
              </a:endParaRPr>
            </a:p>
            <a:p>
              <a:r>
                <a:rPr kumimoji="1" lang="ja-JP" altLang="en-US" sz="2000" dirty="0">
                  <a:solidFill>
                    <a:schemeClr val="tx1"/>
                  </a:solidFill>
                  <a:latin typeface="游ゴシック Medium" panose="020B0500000000000000" pitchFamily="50" charset="-128"/>
                  <a:ea typeface="游ゴシック Medium" panose="020B0500000000000000" pitchFamily="50" charset="-128"/>
                </a:rPr>
                <a:t>・更新費が高い</a:t>
              </a:r>
              <a:r>
                <a:rPr kumimoji="1" lang="en-US" altLang="ja-JP" sz="2000" dirty="0">
                  <a:solidFill>
                    <a:schemeClr val="tx1"/>
                  </a:solidFill>
                  <a:latin typeface="游ゴシック Medium" panose="020B0500000000000000" pitchFamily="50" charset="-128"/>
                  <a:ea typeface="游ゴシック Medium" panose="020B0500000000000000" pitchFamily="50" charset="-128"/>
                </a:rPr>
                <a:t>…</a:t>
              </a:r>
            </a:p>
            <a:p>
              <a:r>
                <a:rPr kumimoji="1" lang="ja-JP" altLang="en-US" sz="2000" dirty="0">
                  <a:solidFill>
                    <a:schemeClr val="tx1"/>
                  </a:solidFill>
                  <a:latin typeface="游ゴシック Medium" panose="020B0500000000000000" pitchFamily="50" charset="-128"/>
                  <a:ea typeface="游ゴシック Medium" panose="020B0500000000000000" pitchFamily="50" charset="-128"/>
                </a:rPr>
                <a:t>・良いイメージがない</a:t>
              </a:r>
              <a:r>
                <a:rPr kumimoji="1" lang="en-US" altLang="ja-JP" sz="2000" dirty="0">
                  <a:solidFill>
                    <a:schemeClr val="tx1"/>
                  </a:solidFill>
                  <a:latin typeface="游ゴシック Medium" panose="020B0500000000000000" pitchFamily="50" charset="-128"/>
                  <a:ea typeface="游ゴシック Medium" panose="020B0500000000000000" pitchFamily="50" charset="-128"/>
                </a:rPr>
                <a:t>…</a:t>
              </a:r>
            </a:p>
            <a:p>
              <a:r>
                <a:rPr kumimoji="1" lang="ja-JP" altLang="en-US" sz="2000" dirty="0">
                  <a:solidFill>
                    <a:schemeClr val="tx1"/>
                  </a:solidFill>
                  <a:latin typeface="游ゴシック Medium" panose="020B0500000000000000" pitchFamily="50" charset="-128"/>
                  <a:ea typeface="游ゴシック Medium" panose="020B0500000000000000" pitchFamily="50" charset="-128"/>
                </a:rPr>
                <a:t>・見た目が古い</a:t>
              </a:r>
              <a:r>
                <a:rPr kumimoji="1" lang="en-US" altLang="ja-JP" sz="2000" dirty="0">
                  <a:solidFill>
                    <a:schemeClr val="tx1"/>
                  </a:solidFill>
                  <a:latin typeface="游ゴシック Medium" panose="020B0500000000000000" pitchFamily="50" charset="-128"/>
                  <a:ea typeface="游ゴシック Medium" panose="020B0500000000000000" pitchFamily="50" charset="-128"/>
                </a:rPr>
                <a:t>…</a:t>
              </a:r>
            </a:p>
            <a:p>
              <a:r>
                <a:rPr kumimoji="1" lang="ja-JP" altLang="en-US" sz="2000" dirty="0">
                  <a:solidFill>
                    <a:schemeClr val="tx1"/>
                  </a:solidFill>
                  <a:latin typeface="游ゴシック Medium" panose="020B0500000000000000" pitchFamily="50" charset="-128"/>
                  <a:ea typeface="游ゴシック Medium" panose="020B0500000000000000" pitchFamily="50" charset="-128"/>
                </a:rPr>
                <a:t>・部屋に空きがなく補助を</a:t>
              </a:r>
              <a:endParaRPr kumimoji="1" lang="en-US" altLang="ja-JP" sz="2000" dirty="0">
                <a:solidFill>
                  <a:schemeClr val="tx1"/>
                </a:solidFill>
                <a:latin typeface="游ゴシック Medium" panose="020B0500000000000000" pitchFamily="50" charset="-128"/>
                <a:ea typeface="游ゴシック Medium" panose="020B0500000000000000" pitchFamily="50" charset="-128"/>
              </a:endParaRPr>
            </a:p>
            <a:p>
              <a:r>
                <a:rPr kumimoji="1" lang="ja-JP" altLang="en-US" sz="2000" dirty="0">
                  <a:solidFill>
                    <a:schemeClr val="tx1"/>
                  </a:solidFill>
                  <a:latin typeface="游ゴシック Medium" panose="020B0500000000000000" pitchFamily="50" charset="-128"/>
                  <a:ea typeface="游ゴシック Medium" panose="020B0500000000000000" pitchFamily="50" charset="-128"/>
                </a:rPr>
                <a:t>　受けられない</a:t>
              </a:r>
              <a:r>
                <a:rPr kumimoji="1" lang="en-US" altLang="ja-JP" sz="2000" dirty="0">
                  <a:solidFill>
                    <a:schemeClr val="tx1"/>
                  </a:solidFill>
                  <a:latin typeface="游ゴシック Medium" panose="020B0500000000000000" pitchFamily="50" charset="-128"/>
                  <a:ea typeface="游ゴシック Medium" panose="020B0500000000000000" pitchFamily="50" charset="-128"/>
                </a:rPr>
                <a:t>…</a:t>
              </a:r>
            </a:p>
            <a:p>
              <a:endParaRPr kumimoji="1" lang="ja-JP" altLang="en-US" sz="2000" dirty="0">
                <a:solidFill>
                  <a:schemeClr val="tx1"/>
                </a:solidFill>
                <a:latin typeface="游ゴシック Medium" panose="020B0500000000000000" pitchFamily="50" charset="-128"/>
                <a:ea typeface="游ゴシック Medium" panose="020B0500000000000000" pitchFamily="50" charset="-128"/>
              </a:endParaRPr>
            </a:p>
          </p:txBody>
        </p:sp>
        <p:grpSp>
          <p:nvGrpSpPr>
            <p:cNvPr id="14" name="グループ化 13"/>
            <p:cNvGrpSpPr/>
            <p:nvPr/>
          </p:nvGrpSpPr>
          <p:grpSpPr>
            <a:xfrm>
              <a:off x="142980" y="5060356"/>
              <a:ext cx="2088871" cy="1765681"/>
              <a:chOff x="138455" y="5092319"/>
              <a:chExt cx="2088871" cy="1765681"/>
            </a:xfrm>
          </p:grpSpPr>
          <p:pic>
            <p:nvPicPr>
              <p:cNvPr id="1028" name="Picture 4" descr="学生寮のイラスト"/>
              <p:cNvPicPr>
                <a:picLocks noChangeAspect="1" noChangeArrowheads="1"/>
              </p:cNvPicPr>
              <p:nvPr/>
            </p:nvPicPr>
            <p:blipFill rotWithShape="1">
              <a:blip r:embed="rId3">
                <a:extLst>
                  <a:ext uri="{28A0092B-C50C-407E-A947-70E740481C1C}">
                    <a14:useLocalDpi xmlns:a14="http://schemas.microsoft.com/office/drawing/2010/main" val="0"/>
                  </a:ext>
                </a:extLst>
              </a:blip>
              <a:srcRect t="23101"/>
              <a:stretch/>
            </p:blipFill>
            <p:spPr bwMode="auto">
              <a:xfrm>
                <a:off x="512826" y="5092319"/>
                <a:ext cx="1714500" cy="131843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s://2.bp.blogspot.com/-28G9R5qtOmw/WUJG0ia6itI/AAAAAAABE0I/k6Sh2Zaj1o0rTtdwTJEaH4pdvcK1tANZQCLcBGAs/s800/komatta_man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8455" y="5646317"/>
                <a:ext cx="1089000" cy="1211683"/>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32" name="角丸四角形 31"/>
          <p:cNvSpPr/>
          <p:nvPr/>
        </p:nvSpPr>
        <p:spPr>
          <a:xfrm>
            <a:off x="5113628" y="2299369"/>
            <a:ext cx="3660734" cy="3309281"/>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2800" dirty="0">
                <a:solidFill>
                  <a:schemeClr val="tx1"/>
                </a:solidFill>
                <a:latin typeface="游ゴシック Medium" panose="020B0500000000000000" pitchFamily="50" charset="-128"/>
                <a:ea typeface="游ゴシック Medium" panose="020B0500000000000000" pitchFamily="50" charset="-128"/>
              </a:rPr>
              <a:t>家賃補助</a:t>
            </a:r>
            <a:endParaRPr kumimoji="1" lang="en-US" altLang="ja-JP" sz="2800" dirty="0">
              <a:solidFill>
                <a:schemeClr val="tx1"/>
              </a:solidFill>
              <a:latin typeface="游ゴシック Medium" panose="020B0500000000000000" pitchFamily="50" charset="-128"/>
              <a:ea typeface="游ゴシック Medium" panose="020B0500000000000000" pitchFamily="50" charset="-128"/>
            </a:endParaRPr>
          </a:p>
          <a:p>
            <a:r>
              <a:rPr kumimoji="1" lang="ja-JP" altLang="en-US" sz="2000" dirty="0">
                <a:solidFill>
                  <a:schemeClr val="tx1"/>
                </a:solidFill>
                <a:latin typeface="游ゴシック Medium" panose="020B0500000000000000" pitchFamily="50" charset="-128"/>
                <a:ea typeface="游ゴシック Medium" panose="020B0500000000000000" pitchFamily="50" charset="-128"/>
              </a:rPr>
              <a:t>・更新費がかからない！</a:t>
            </a:r>
            <a:endParaRPr kumimoji="1" lang="en-US" altLang="ja-JP" sz="2000" dirty="0">
              <a:solidFill>
                <a:schemeClr val="tx1"/>
              </a:solidFill>
              <a:latin typeface="游ゴシック Medium" panose="020B0500000000000000" pitchFamily="50" charset="-128"/>
              <a:ea typeface="游ゴシック Medium" panose="020B0500000000000000" pitchFamily="50" charset="-128"/>
            </a:endParaRPr>
          </a:p>
          <a:p>
            <a:r>
              <a:rPr kumimoji="1" lang="ja-JP" altLang="en-US" sz="2000" dirty="0">
                <a:solidFill>
                  <a:schemeClr val="tx1"/>
                </a:solidFill>
                <a:latin typeface="游ゴシック Medium" panose="020B0500000000000000" pitchFamily="50" charset="-128"/>
                <a:ea typeface="游ゴシック Medium" panose="020B0500000000000000" pitchFamily="50" charset="-128"/>
              </a:rPr>
              <a:t>・補助を受けられるように</a:t>
            </a:r>
            <a:endParaRPr kumimoji="1" lang="en-US" altLang="ja-JP" sz="2000" dirty="0">
              <a:solidFill>
                <a:schemeClr val="tx1"/>
              </a:solidFill>
              <a:latin typeface="游ゴシック Medium" panose="020B0500000000000000" pitchFamily="50" charset="-128"/>
              <a:ea typeface="游ゴシック Medium" panose="020B0500000000000000" pitchFamily="50" charset="-128"/>
            </a:endParaRPr>
          </a:p>
          <a:p>
            <a:r>
              <a:rPr kumimoji="1" lang="ja-JP" altLang="en-US" sz="2000" dirty="0">
                <a:solidFill>
                  <a:schemeClr val="tx1"/>
                </a:solidFill>
                <a:latin typeface="游ゴシック Medium" panose="020B0500000000000000" pitchFamily="50" charset="-128"/>
                <a:ea typeface="游ゴシック Medium" panose="020B0500000000000000" pitchFamily="50" charset="-128"/>
              </a:rPr>
              <a:t>　なった！</a:t>
            </a:r>
            <a:endParaRPr kumimoji="1" lang="en-US" altLang="ja-JP" sz="2000" dirty="0">
              <a:solidFill>
                <a:schemeClr val="tx1"/>
              </a:solidFill>
              <a:latin typeface="游ゴシック Medium" panose="020B0500000000000000" pitchFamily="50" charset="-128"/>
              <a:ea typeface="游ゴシック Medium" panose="020B0500000000000000" pitchFamily="50" charset="-128"/>
            </a:endParaRPr>
          </a:p>
          <a:p>
            <a:r>
              <a:rPr kumimoji="1" lang="ja-JP" altLang="en-US" sz="2000" dirty="0">
                <a:solidFill>
                  <a:schemeClr val="tx1"/>
                </a:solidFill>
                <a:latin typeface="游ゴシック Medium" panose="020B0500000000000000" pitchFamily="50" charset="-128"/>
                <a:ea typeface="游ゴシック Medium" panose="020B0500000000000000" pitchFamily="50" charset="-128"/>
              </a:rPr>
              <a:t>・家を選択できるように</a:t>
            </a:r>
            <a:endParaRPr kumimoji="1" lang="en-US" altLang="ja-JP" sz="2000" dirty="0">
              <a:solidFill>
                <a:schemeClr val="tx1"/>
              </a:solidFill>
              <a:latin typeface="游ゴシック Medium" panose="020B0500000000000000" pitchFamily="50" charset="-128"/>
              <a:ea typeface="游ゴシック Medium" panose="020B0500000000000000" pitchFamily="50" charset="-128"/>
            </a:endParaRPr>
          </a:p>
          <a:p>
            <a:r>
              <a:rPr kumimoji="1" lang="ja-JP" altLang="en-US" sz="2000" dirty="0">
                <a:solidFill>
                  <a:schemeClr val="tx1"/>
                </a:solidFill>
                <a:latin typeface="游ゴシック Medium" panose="020B0500000000000000" pitchFamily="50" charset="-128"/>
                <a:ea typeface="游ゴシック Medium" panose="020B0500000000000000" pitchFamily="50" charset="-128"/>
              </a:rPr>
              <a:t>　なった！</a:t>
            </a:r>
            <a:endParaRPr kumimoji="1" lang="en-US" altLang="ja-JP" sz="2000" dirty="0">
              <a:solidFill>
                <a:schemeClr val="tx1"/>
              </a:solidFill>
              <a:latin typeface="游ゴシック Medium" panose="020B0500000000000000" pitchFamily="50" charset="-128"/>
              <a:ea typeface="游ゴシック Medium" panose="020B0500000000000000" pitchFamily="50" charset="-128"/>
            </a:endParaRPr>
          </a:p>
          <a:p>
            <a:endParaRPr kumimoji="1" lang="ja-JP" altLang="en-US" sz="2000" dirty="0">
              <a:solidFill>
                <a:schemeClr val="tx1"/>
              </a:solidFill>
              <a:latin typeface="游ゴシック Medium" panose="020B0500000000000000" pitchFamily="50" charset="-128"/>
              <a:ea typeface="游ゴシック Medium" panose="020B0500000000000000" pitchFamily="50" charset="-128"/>
            </a:endParaRPr>
          </a:p>
        </p:txBody>
      </p:sp>
      <p:grpSp>
        <p:nvGrpSpPr>
          <p:cNvPr id="13" name="グループ化 12"/>
          <p:cNvGrpSpPr/>
          <p:nvPr/>
        </p:nvGrpSpPr>
        <p:grpSpPr>
          <a:xfrm>
            <a:off x="6449610" y="4563404"/>
            <a:ext cx="2694390" cy="2178585"/>
            <a:chOff x="4633470" y="4732115"/>
            <a:chExt cx="2694390" cy="2178585"/>
          </a:xfrm>
        </p:grpSpPr>
        <p:grpSp>
          <p:nvGrpSpPr>
            <p:cNvPr id="11" name="グループ化 10"/>
            <p:cNvGrpSpPr/>
            <p:nvPr/>
          </p:nvGrpSpPr>
          <p:grpSpPr>
            <a:xfrm>
              <a:off x="5327125" y="4732115"/>
              <a:ext cx="2000735" cy="2038843"/>
              <a:chOff x="5093208" y="4298236"/>
              <a:chExt cx="2000735" cy="2038843"/>
            </a:xfrm>
          </p:grpSpPr>
          <p:pic>
            <p:nvPicPr>
              <p:cNvPr id="1030" name="Picture 6" descr="マンションのイラスト（建物）"/>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93208" y="4622579"/>
                <a:ext cx="17145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キラキラ飾りのイラスト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28873" y="4298236"/>
                <a:ext cx="1065070" cy="976315"/>
              </a:xfrm>
              <a:prstGeom prst="rect">
                <a:avLst/>
              </a:prstGeom>
              <a:noFill/>
              <a:extLst>
                <a:ext uri="{909E8E84-426E-40DD-AFC4-6F175D3DCCD1}">
                  <a14:hiddenFill xmlns:a14="http://schemas.microsoft.com/office/drawing/2010/main">
                    <a:solidFill>
                      <a:srgbClr val="FFFFFF"/>
                    </a:solidFill>
                  </a14:hiddenFill>
                </a:ext>
              </a:extLst>
            </p:spPr>
          </p:pic>
        </p:grpSp>
        <p:pic>
          <p:nvPicPr>
            <p:cNvPr id="1036" name="Picture 12" descr="笑顔で向き合う人たちのイラスト（女性と女性）"/>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49489"/>
            <a:stretch/>
          </p:blipFill>
          <p:spPr bwMode="auto">
            <a:xfrm>
              <a:off x="4633470" y="5848172"/>
              <a:ext cx="568937" cy="106252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腰の曲がったお爺さんのイラスト（笑顔）"/>
            <p:cNvPicPr>
              <a:picLocks noChangeAspect="1" noChangeArrowheads="1"/>
            </p:cNvPicPr>
            <p:nvPr/>
          </p:nvPicPr>
          <p:blipFill rotWithShape="1">
            <a:blip r:embed="rId8">
              <a:extLst>
                <a:ext uri="{28A0092B-C50C-407E-A947-70E740481C1C}">
                  <a14:useLocalDpi xmlns:a14="http://schemas.microsoft.com/office/drawing/2010/main" val="0"/>
                </a:ext>
              </a:extLst>
            </a:blip>
            <a:srcRect b="20649"/>
            <a:stretch/>
          </p:blipFill>
          <p:spPr bwMode="auto">
            <a:xfrm>
              <a:off x="5077689" y="5989794"/>
              <a:ext cx="1106686" cy="878162"/>
            </a:xfrm>
            <a:prstGeom prst="rect">
              <a:avLst/>
            </a:prstGeom>
            <a:noFill/>
            <a:extLst>
              <a:ext uri="{909E8E84-426E-40DD-AFC4-6F175D3DCCD1}">
                <a14:hiddenFill xmlns:a14="http://schemas.microsoft.com/office/drawing/2010/main">
                  <a:solidFill>
                    <a:srgbClr val="FFFFFF"/>
                  </a:solidFill>
                </a14:hiddenFill>
              </a:ext>
            </a:extLst>
          </p:spPr>
        </p:pic>
      </p:grpSp>
      <p:pic>
        <p:nvPicPr>
          <p:cNvPr id="33" name="図 3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403671">
            <a:off x="4079489" y="3096876"/>
            <a:ext cx="1285823" cy="1285823"/>
          </a:xfrm>
          <a:prstGeom prst="rect">
            <a:avLst/>
          </a:prstGeom>
          <a:noFill/>
          <a:scene3d>
            <a:camera prst="isometricBottomDown"/>
            <a:lightRig rig="threePt" dir="t"/>
          </a:scene3d>
        </p:spPr>
      </p:pic>
    </p:spTree>
    <p:extLst>
      <p:ext uri="{BB962C8B-B14F-4D97-AF65-F5344CB8AC3E}">
        <p14:creationId xmlns:p14="http://schemas.microsoft.com/office/powerpoint/2010/main" val="443481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スライド番号プレースホルダー 16"/>
          <p:cNvSpPr>
            <a:spLocks noGrp="1"/>
          </p:cNvSpPr>
          <p:nvPr>
            <p:ph type="sldNum" sz="quarter" idx="12"/>
          </p:nvPr>
        </p:nvSpPr>
        <p:spPr/>
        <p:txBody>
          <a:bodyPr/>
          <a:lstStyle/>
          <a:p>
            <a:fld id="{31BD7D11-E03D-42B4-A3DE-E3A4D59A83C8}" type="slidenum">
              <a:rPr lang="zh-CN" altLang="en-US" smtClean="0"/>
              <a:t>15</a:t>
            </a:fld>
            <a:endParaRPr lang="zh-CN" altLang="en-US"/>
          </a:p>
        </p:txBody>
      </p:sp>
      <p:sp>
        <p:nvSpPr>
          <p:cNvPr id="5" name="テキスト ボックス 4"/>
          <p:cNvSpPr txBox="1"/>
          <p:nvPr/>
        </p:nvSpPr>
        <p:spPr>
          <a:xfrm>
            <a:off x="1688564" y="1474076"/>
            <a:ext cx="6067687" cy="461665"/>
          </a:xfrm>
          <a:prstGeom prst="rect">
            <a:avLst/>
          </a:prstGeom>
          <a:noFill/>
        </p:spPr>
        <p:txBody>
          <a:bodyPr wrap="none" rtlCol="0">
            <a:spAutoFit/>
          </a:bodyPr>
          <a:lstStyle/>
          <a:p>
            <a:pPr algn="ctr"/>
            <a:r>
              <a:rPr kumimoji="1" lang="ja-JP" altLang="en-US" sz="2400" dirty="0">
                <a:latin typeface="游ゴシック Medium" panose="020B0500000000000000" pitchFamily="50" charset="-128"/>
                <a:ea typeface="游ゴシック Medium" panose="020B0500000000000000" pitchFamily="50" charset="-128"/>
              </a:rPr>
              <a:t>現状のデータから</a:t>
            </a:r>
            <a:r>
              <a:rPr kumimoji="1" lang="en-US" altLang="ja-JP" sz="2400" dirty="0">
                <a:latin typeface="游ゴシック Medium" panose="020B0500000000000000" pitchFamily="50" charset="-128"/>
                <a:ea typeface="游ゴシック Medium" panose="020B0500000000000000" pitchFamily="50" charset="-128"/>
              </a:rPr>
              <a:t>60</a:t>
            </a:r>
            <a:r>
              <a:rPr kumimoji="1" lang="ja-JP" altLang="en-US" sz="2400" dirty="0">
                <a:latin typeface="游ゴシック Medium" panose="020B0500000000000000" pitchFamily="50" charset="-128"/>
                <a:ea typeface="游ゴシック Medium" panose="020B0500000000000000" pitchFamily="50" charset="-128"/>
              </a:rPr>
              <a:t>年後の土浦を見てみる</a:t>
            </a:r>
          </a:p>
        </p:txBody>
      </p:sp>
      <p:grpSp>
        <p:nvGrpSpPr>
          <p:cNvPr id="8" name="グループ化 7"/>
          <p:cNvGrpSpPr/>
          <p:nvPr/>
        </p:nvGrpSpPr>
        <p:grpSpPr>
          <a:xfrm>
            <a:off x="142980" y="2305073"/>
            <a:ext cx="3875633" cy="4520964"/>
            <a:chOff x="142980" y="2305073"/>
            <a:chExt cx="3875633" cy="4520964"/>
          </a:xfrm>
        </p:grpSpPr>
        <p:sp>
          <p:nvSpPr>
            <p:cNvPr id="2" name="角丸四角形 1"/>
            <p:cNvSpPr/>
            <p:nvPr/>
          </p:nvSpPr>
          <p:spPr>
            <a:xfrm>
              <a:off x="357879" y="2305073"/>
              <a:ext cx="3660734" cy="3309281"/>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2800" dirty="0">
                  <a:solidFill>
                    <a:schemeClr val="tx1"/>
                  </a:solidFill>
                  <a:latin typeface="游ゴシック Medium" panose="020B0500000000000000" pitchFamily="50" charset="-128"/>
                  <a:ea typeface="游ゴシック Medium" panose="020B0500000000000000" pitchFamily="50" charset="-128"/>
                </a:rPr>
                <a:t>市営住宅を維持</a:t>
              </a:r>
              <a:endParaRPr kumimoji="1" lang="en-US" altLang="ja-JP" sz="2000" dirty="0">
                <a:solidFill>
                  <a:schemeClr val="tx1"/>
                </a:solidFill>
                <a:latin typeface="游ゴシック Medium" panose="020B0500000000000000" pitchFamily="50" charset="-128"/>
                <a:ea typeface="游ゴシック Medium" panose="020B0500000000000000" pitchFamily="50" charset="-128"/>
              </a:endParaRPr>
            </a:p>
            <a:p>
              <a:endParaRPr kumimoji="1" lang="ja-JP" altLang="en-US" sz="2000" dirty="0">
                <a:solidFill>
                  <a:schemeClr val="tx1"/>
                </a:solidFill>
                <a:latin typeface="游ゴシック Medium" panose="020B0500000000000000" pitchFamily="50" charset="-128"/>
                <a:ea typeface="游ゴシック Medium" panose="020B0500000000000000" pitchFamily="50" charset="-128"/>
              </a:endParaRPr>
            </a:p>
          </p:txBody>
        </p:sp>
        <p:grpSp>
          <p:nvGrpSpPr>
            <p:cNvPr id="14" name="グループ化 13"/>
            <p:cNvGrpSpPr/>
            <p:nvPr/>
          </p:nvGrpSpPr>
          <p:grpSpPr>
            <a:xfrm>
              <a:off x="142980" y="5060356"/>
              <a:ext cx="2088871" cy="1765681"/>
              <a:chOff x="138455" y="5092319"/>
              <a:chExt cx="2088871" cy="1765681"/>
            </a:xfrm>
          </p:grpSpPr>
          <p:pic>
            <p:nvPicPr>
              <p:cNvPr id="1028" name="Picture 4" descr="学生寮のイラスト"/>
              <p:cNvPicPr>
                <a:picLocks noChangeAspect="1" noChangeArrowheads="1"/>
              </p:cNvPicPr>
              <p:nvPr/>
            </p:nvPicPr>
            <p:blipFill rotWithShape="1">
              <a:blip r:embed="rId3">
                <a:extLst>
                  <a:ext uri="{28A0092B-C50C-407E-A947-70E740481C1C}">
                    <a14:useLocalDpi xmlns:a14="http://schemas.microsoft.com/office/drawing/2010/main" val="0"/>
                  </a:ext>
                </a:extLst>
              </a:blip>
              <a:srcRect t="23101"/>
              <a:stretch/>
            </p:blipFill>
            <p:spPr bwMode="auto">
              <a:xfrm>
                <a:off x="512826" y="5092319"/>
                <a:ext cx="1714500" cy="131843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s://2.bp.blogspot.com/-28G9R5qtOmw/WUJG0ia6itI/AAAAAAABE0I/k6Sh2Zaj1o0rTtdwTJEaH4pdvcK1tANZQCLcBGAs/s800/komatta_man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8455" y="5646317"/>
                <a:ext cx="1089000" cy="1211683"/>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9" name="グループ化 8"/>
          <p:cNvGrpSpPr/>
          <p:nvPr/>
        </p:nvGrpSpPr>
        <p:grpSpPr>
          <a:xfrm>
            <a:off x="5113628" y="2299369"/>
            <a:ext cx="4030372" cy="4442620"/>
            <a:chOff x="5113628" y="2299369"/>
            <a:chExt cx="4030372" cy="4442620"/>
          </a:xfrm>
        </p:grpSpPr>
        <p:sp>
          <p:nvSpPr>
            <p:cNvPr id="32" name="角丸四角形 31"/>
            <p:cNvSpPr/>
            <p:nvPr/>
          </p:nvSpPr>
          <p:spPr>
            <a:xfrm>
              <a:off x="5113628" y="2299369"/>
              <a:ext cx="3660734" cy="3309281"/>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2800" dirty="0">
                  <a:solidFill>
                    <a:schemeClr val="tx1"/>
                  </a:solidFill>
                  <a:latin typeface="游ゴシック Medium" panose="020B0500000000000000" pitchFamily="50" charset="-128"/>
                  <a:ea typeface="游ゴシック Medium" panose="020B0500000000000000" pitchFamily="50" charset="-128"/>
                </a:rPr>
                <a:t>家賃補助を導入</a:t>
              </a:r>
              <a:endParaRPr kumimoji="1" lang="en-US" altLang="ja-JP" sz="2800" dirty="0">
                <a:solidFill>
                  <a:schemeClr val="tx1"/>
                </a:solidFill>
                <a:latin typeface="游ゴシック Medium" panose="020B0500000000000000" pitchFamily="50" charset="-128"/>
                <a:ea typeface="游ゴシック Medium" panose="020B0500000000000000" pitchFamily="50" charset="-128"/>
              </a:endParaRPr>
            </a:p>
            <a:p>
              <a:endParaRPr kumimoji="1" lang="ja-JP" altLang="en-US" sz="2000" dirty="0">
                <a:solidFill>
                  <a:schemeClr val="tx1"/>
                </a:solidFill>
                <a:latin typeface="游ゴシック Medium" panose="020B0500000000000000" pitchFamily="50" charset="-128"/>
                <a:ea typeface="游ゴシック Medium" panose="020B0500000000000000" pitchFamily="50" charset="-128"/>
              </a:endParaRPr>
            </a:p>
          </p:txBody>
        </p:sp>
        <p:grpSp>
          <p:nvGrpSpPr>
            <p:cNvPr id="13" name="グループ化 12"/>
            <p:cNvGrpSpPr/>
            <p:nvPr/>
          </p:nvGrpSpPr>
          <p:grpSpPr>
            <a:xfrm>
              <a:off x="6449610" y="4563404"/>
              <a:ext cx="2694390" cy="2178585"/>
              <a:chOff x="4633470" y="4732115"/>
              <a:chExt cx="2694390" cy="2178585"/>
            </a:xfrm>
          </p:grpSpPr>
          <p:grpSp>
            <p:nvGrpSpPr>
              <p:cNvPr id="11" name="グループ化 10"/>
              <p:cNvGrpSpPr/>
              <p:nvPr/>
            </p:nvGrpSpPr>
            <p:grpSpPr>
              <a:xfrm>
                <a:off x="5327125" y="4732115"/>
                <a:ext cx="2000735" cy="2038843"/>
                <a:chOff x="5093208" y="4298236"/>
                <a:chExt cx="2000735" cy="2038843"/>
              </a:xfrm>
            </p:grpSpPr>
            <p:pic>
              <p:nvPicPr>
                <p:cNvPr id="1030" name="Picture 6" descr="マンションのイラスト（建物）"/>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93208" y="4622579"/>
                  <a:ext cx="17145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キラキラ飾りのイラスト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28873" y="4298236"/>
                  <a:ext cx="1065070" cy="976315"/>
                </a:xfrm>
                <a:prstGeom prst="rect">
                  <a:avLst/>
                </a:prstGeom>
                <a:noFill/>
                <a:extLst>
                  <a:ext uri="{909E8E84-426E-40DD-AFC4-6F175D3DCCD1}">
                    <a14:hiddenFill xmlns:a14="http://schemas.microsoft.com/office/drawing/2010/main">
                      <a:solidFill>
                        <a:srgbClr val="FFFFFF"/>
                      </a:solidFill>
                    </a14:hiddenFill>
                  </a:ext>
                </a:extLst>
              </p:spPr>
            </p:pic>
          </p:grpSp>
          <p:pic>
            <p:nvPicPr>
              <p:cNvPr id="1036" name="Picture 12" descr="笑顔で向き合う人たちのイラスト（女性と女性）"/>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49489"/>
              <a:stretch/>
            </p:blipFill>
            <p:spPr bwMode="auto">
              <a:xfrm>
                <a:off x="4633470" y="5848172"/>
                <a:ext cx="568937" cy="106252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腰の曲がったお爺さんのイラスト（笑顔）"/>
              <p:cNvPicPr>
                <a:picLocks noChangeAspect="1" noChangeArrowheads="1"/>
              </p:cNvPicPr>
              <p:nvPr/>
            </p:nvPicPr>
            <p:blipFill rotWithShape="1">
              <a:blip r:embed="rId8">
                <a:extLst>
                  <a:ext uri="{28A0092B-C50C-407E-A947-70E740481C1C}">
                    <a14:useLocalDpi xmlns:a14="http://schemas.microsoft.com/office/drawing/2010/main" val="0"/>
                  </a:ext>
                </a:extLst>
              </a:blip>
              <a:srcRect b="20649"/>
              <a:stretch/>
            </p:blipFill>
            <p:spPr bwMode="auto">
              <a:xfrm>
                <a:off x="5077689" y="5989794"/>
                <a:ext cx="1106686" cy="878162"/>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33" name="図 3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403671">
            <a:off x="4079489" y="3096876"/>
            <a:ext cx="1285823" cy="1285823"/>
          </a:xfrm>
          <a:prstGeom prst="rect">
            <a:avLst/>
          </a:prstGeom>
          <a:noFill/>
          <a:scene3d>
            <a:camera prst="isometricBottomDown"/>
            <a:lightRig rig="threePt" dir="t"/>
          </a:scene3d>
        </p:spPr>
      </p:pic>
      <p:sp>
        <p:nvSpPr>
          <p:cNvPr id="4" name="テキスト ボックス 3"/>
          <p:cNvSpPr txBox="1"/>
          <p:nvPr/>
        </p:nvSpPr>
        <p:spPr>
          <a:xfrm>
            <a:off x="497116" y="3602329"/>
            <a:ext cx="3262432" cy="646331"/>
          </a:xfrm>
          <a:prstGeom prst="rect">
            <a:avLst/>
          </a:prstGeom>
          <a:noFill/>
        </p:spPr>
        <p:txBody>
          <a:bodyPr wrap="none" rtlCol="0">
            <a:spAutoFit/>
          </a:bodyPr>
          <a:lstStyle/>
          <a:p>
            <a:pPr algn="ctr"/>
            <a:r>
              <a:rPr kumimoji="1" lang="en-US" altLang="ja-JP" sz="3600" dirty="0">
                <a:solidFill>
                  <a:srgbClr val="FF0000"/>
                </a:solidFill>
                <a:latin typeface="游ゴシック Medium" panose="020B0500000000000000" pitchFamily="50" charset="-128"/>
                <a:ea typeface="游ゴシック Medium" panose="020B0500000000000000" pitchFamily="50" charset="-128"/>
              </a:rPr>
              <a:t>264</a:t>
            </a:r>
            <a:r>
              <a:rPr kumimoji="1" lang="ja-JP" altLang="en-US" sz="3600" dirty="0">
                <a:solidFill>
                  <a:srgbClr val="FF0000"/>
                </a:solidFill>
                <a:latin typeface="游ゴシック Medium" panose="020B0500000000000000" pitchFamily="50" charset="-128"/>
                <a:ea typeface="游ゴシック Medium" panose="020B0500000000000000" pitchFamily="50" charset="-128"/>
              </a:rPr>
              <a:t>億円</a:t>
            </a:r>
            <a:r>
              <a:rPr kumimoji="1" lang="ja-JP" altLang="en-US" sz="3600" dirty="0">
                <a:latin typeface="游ゴシック Medium" panose="020B0500000000000000" pitchFamily="50" charset="-128"/>
                <a:ea typeface="游ゴシック Medium" panose="020B0500000000000000" pitchFamily="50" charset="-128"/>
              </a:rPr>
              <a:t>の出費</a:t>
            </a:r>
          </a:p>
        </p:txBody>
      </p:sp>
      <p:sp>
        <p:nvSpPr>
          <p:cNvPr id="20" name="テキスト ボックス 19"/>
          <p:cNvSpPr txBox="1"/>
          <p:nvPr/>
        </p:nvSpPr>
        <p:spPr>
          <a:xfrm>
            <a:off x="5711772" y="3203515"/>
            <a:ext cx="2544286" cy="1754326"/>
          </a:xfrm>
          <a:prstGeom prst="rect">
            <a:avLst/>
          </a:prstGeom>
          <a:noFill/>
        </p:spPr>
        <p:txBody>
          <a:bodyPr wrap="none" rtlCol="0">
            <a:spAutoFit/>
          </a:bodyPr>
          <a:lstStyle/>
          <a:p>
            <a:pPr algn="ctr"/>
            <a:r>
              <a:rPr kumimoji="1" lang="ja-JP" altLang="en-US" sz="3600" dirty="0">
                <a:latin typeface="游ゴシック Medium" panose="020B0500000000000000" pitchFamily="50" charset="-128"/>
                <a:ea typeface="游ゴシック Medium" panose="020B0500000000000000" pitchFamily="50" charset="-128"/>
              </a:rPr>
              <a:t>費用を</a:t>
            </a:r>
            <a:endParaRPr kumimoji="1" lang="en-US" altLang="ja-JP" sz="3600" dirty="0">
              <a:latin typeface="游ゴシック Medium" panose="020B0500000000000000" pitchFamily="50" charset="-128"/>
              <a:ea typeface="游ゴシック Medium" panose="020B0500000000000000" pitchFamily="50" charset="-128"/>
            </a:endParaRPr>
          </a:p>
          <a:p>
            <a:pPr algn="ctr"/>
            <a:r>
              <a:rPr kumimoji="1" lang="en-US" altLang="ja-JP" sz="3600" dirty="0">
                <a:solidFill>
                  <a:srgbClr val="FF0000"/>
                </a:solidFill>
                <a:latin typeface="游ゴシック Medium" panose="020B0500000000000000" pitchFamily="50" charset="-128"/>
                <a:ea typeface="游ゴシック Medium" panose="020B0500000000000000" pitchFamily="50" charset="-128"/>
              </a:rPr>
              <a:t>84</a:t>
            </a:r>
            <a:r>
              <a:rPr kumimoji="1" lang="ja-JP" altLang="en-US" sz="3600" dirty="0">
                <a:solidFill>
                  <a:srgbClr val="FF0000"/>
                </a:solidFill>
                <a:latin typeface="游ゴシック Medium" panose="020B0500000000000000" pitchFamily="50" charset="-128"/>
                <a:ea typeface="游ゴシック Medium" panose="020B0500000000000000" pitchFamily="50" charset="-128"/>
              </a:rPr>
              <a:t>億円</a:t>
            </a:r>
            <a:r>
              <a:rPr kumimoji="1" lang="ja-JP" altLang="en-US" sz="3600" dirty="0">
                <a:latin typeface="游ゴシック Medium" panose="020B0500000000000000" pitchFamily="50" charset="-128"/>
                <a:ea typeface="游ゴシック Medium" panose="020B0500000000000000" pitchFamily="50" charset="-128"/>
              </a:rPr>
              <a:t>まで</a:t>
            </a:r>
            <a:endParaRPr kumimoji="1" lang="en-US" altLang="ja-JP" sz="3600" dirty="0">
              <a:latin typeface="游ゴシック Medium" panose="020B0500000000000000" pitchFamily="50" charset="-128"/>
              <a:ea typeface="游ゴシック Medium" panose="020B0500000000000000" pitchFamily="50" charset="-128"/>
            </a:endParaRPr>
          </a:p>
          <a:p>
            <a:pPr algn="ctr"/>
            <a:r>
              <a:rPr kumimoji="1" lang="ja-JP" altLang="en-US" sz="3600" dirty="0">
                <a:latin typeface="游ゴシック Medium" panose="020B0500000000000000" pitchFamily="50" charset="-128"/>
                <a:ea typeface="游ゴシック Medium" panose="020B0500000000000000" pitchFamily="50" charset="-128"/>
              </a:rPr>
              <a:t>削減</a:t>
            </a:r>
            <a:endParaRPr kumimoji="1" lang="en-US" altLang="ja-JP" sz="3600" dirty="0">
              <a:latin typeface="游ゴシック Medium" panose="020B0500000000000000" pitchFamily="50" charset="-128"/>
              <a:ea typeface="游ゴシック Medium" panose="020B0500000000000000" pitchFamily="50" charset="-128"/>
            </a:endParaRPr>
          </a:p>
        </p:txBody>
      </p:sp>
      <p:sp>
        <p:nvSpPr>
          <p:cNvPr id="21" name="テキスト ボックス 20"/>
          <p:cNvSpPr txBox="1"/>
          <p:nvPr/>
        </p:nvSpPr>
        <p:spPr>
          <a:xfrm>
            <a:off x="-20458" y="2988041"/>
            <a:ext cx="9144000" cy="1938992"/>
          </a:xfrm>
          <a:prstGeom prst="rect">
            <a:avLst/>
          </a:prstGeom>
          <a:solidFill>
            <a:schemeClr val="bg1">
              <a:alpha val="90000"/>
            </a:schemeClr>
          </a:solidFill>
          <a:effectLst>
            <a:softEdge rad="127000"/>
          </a:effectLst>
        </p:spPr>
        <p:txBody>
          <a:bodyPr wrap="square" rtlCol="0">
            <a:spAutoFit/>
          </a:bodyPr>
          <a:lstStyle/>
          <a:p>
            <a:pPr algn="ctr"/>
            <a:endParaRPr lang="en-US" altLang="ja-JP" sz="2400" dirty="0">
              <a:latin typeface="游ゴシック Medium" panose="020B0500000000000000" pitchFamily="50" charset="-128"/>
              <a:ea typeface="游ゴシック Medium" panose="020B0500000000000000" pitchFamily="50" charset="-128"/>
            </a:endParaRPr>
          </a:p>
          <a:p>
            <a:pPr algn="ctr"/>
            <a:r>
              <a:rPr lang="ja-JP" altLang="en-US" sz="3600" dirty="0">
                <a:latin typeface="游ゴシック Medium" panose="020B0500000000000000" pitchFamily="50" charset="-128"/>
                <a:ea typeface="游ゴシック Medium" panose="020B0500000000000000" pitchFamily="50" charset="-128"/>
              </a:rPr>
              <a:t>約</a:t>
            </a:r>
            <a:r>
              <a:rPr lang="en-US" altLang="ja-JP" sz="3600" dirty="0">
                <a:solidFill>
                  <a:srgbClr val="FF0000"/>
                </a:solidFill>
                <a:latin typeface="游ゴシック Medium" panose="020B0500000000000000" pitchFamily="50" charset="-128"/>
                <a:ea typeface="游ゴシック Medium" panose="020B0500000000000000" pitchFamily="50" charset="-128"/>
              </a:rPr>
              <a:t>70</a:t>
            </a:r>
            <a:r>
              <a:rPr lang="ja-JP" altLang="en-US" sz="3600" dirty="0">
                <a:solidFill>
                  <a:srgbClr val="FF0000"/>
                </a:solidFill>
                <a:latin typeface="游ゴシック Medium" panose="020B0500000000000000" pitchFamily="50" charset="-128"/>
                <a:ea typeface="游ゴシック Medium" panose="020B0500000000000000" pitchFamily="50" charset="-128"/>
              </a:rPr>
              <a:t>％</a:t>
            </a:r>
            <a:r>
              <a:rPr lang="ja-JP" altLang="en-US" sz="3600" dirty="0">
                <a:latin typeface="游ゴシック Medium" panose="020B0500000000000000" pitchFamily="50" charset="-128"/>
                <a:ea typeface="游ゴシック Medium" panose="020B0500000000000000" pitchFamily="50" charset="-128"/>
              </a:rPr>
              <a:t>の</a:t>
            </a:r>
            <a:endParaRPr lang="en-US" altLang="ja-JP" sz="3600" dirty="0">
              <a:latin typeface="游ゴシック Medium" panose="020B0500000000000000" pitchFamily="50" charset="-128"/>
              <a:ea typeface="游ゴシック Medium" panose="020B0500000000000000" pitchFamily="50" charset="-128"/>
            </a:endParaRPr>
          </a:p>
          <a:p>
            <a:pPr algn="ctr"/>
            <a:r>
              <a:rPr lang="ja-JP" altLang="en-US" sz="3600" dirty="0">
                <a:latin typeface="游ゴシック Medium" panose="020B0500000000000000" pitchFamily="50" charset="-128"/>
                <a:ea typeface="游ゴシック Medium" panose="020B0500000000000000" pitchFamily="50" charset="-128"/>
              </a:rPr>
              <a:t>コスト削減！</a:t>
            </a:r>
            <a:endParaRPr lang="en-US" altLang="ja-JP" sz="3600" dirty="0">
              <a:latin typeface="游ゴシック Medium" panose="020B0500000000000000" pitchFamily="50" charset="-128"/>
              <a:ea typeface="游ゴシック Medium" panose="020B0500000000000000" pitchFamily="50" charset="-128"/>
            </a:endParaRPr>
          </a:p>
          <a:p>
            <a:pPr algn="ctr"/>
            <a:endParaRPr lang="en-US" altLang="ja-JP" sz="2400"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2781771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barn(inVertical)">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20" grpId="0"/>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16</a:t>
            </a:fld>
            <a:endParaRPr lang="zh-CN" altLang="en-US"/>
          </a:p>
        </p:txBody>
      </p:sp>
      <p:pic>
        <p:nvPicPr>
          <p:cNvPr id="4098" name="Picture 2" descr="お金の入った袋のイラスト「円マーク」"/>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112" y="1528564"/>
            <a:ext cx="2159905" cy="235411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荒廃した都市のイラスト"/>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7189" y="1292391"/>
            <a:ext cx="2343718" cy="1986300"/>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立っている大家族のイラスト「親子三代」"/>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9521" y="3374689"/>
            <a:ext cx="3054158" cy="1868127"/>
          </a:xfrm>
          <a:prstGeom prst="rect">
            <a:avLst/>
          </a:prstGeom>
          <a:noFill/>
          <a:extLst>
            <a:ext uri="{909E8E84-426E-40DD-AFC4-6F175D3DCCD1}">
              <a14:hiddenFill xmlns:a14="http://schemas.microsoft.com/office/drawing/2010/main">
                <a:solidFill>
                  <a:srgbClr val="FFFFFF"/>
                </a:solidFill>
              </a14:hiddenFill>
            </a:ext>
          </a:extLst>
        </p:spPr>
      </p:pic>
      <p:pic>
        <p:nvPicPr>
          <p:cNvPr id="11" name="図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403671">
            <a:off x="3336604" y="958164"/>
            <a:ext cx="2492363" cy="2492363"/>
          </a:xfrm>
          <a:prstGeom prst="rect">
            <a:avLst/>
          </a:prstGeom>
          <a:noFill/>
          <a:scene3d>
            <a:camera prst="isometricBottomDown"/>
            <a:lightRig rig="threePt" dir="t"/>
          </a:scene3d>
        </p:spPr>
      </p:pic>
      <p:sp>
        <p:nvSpPr>
          <p:cNvPr id="5" name="乗算 4"/>
          <p:cNvSpPr/>
          <p:nvPr/>
        </p:nvSpPr>
        <p:spPr>
          <a:xfrm>
            <a:off x="3416750" y="1262201"/>
            <a:ext cx="1884288" cy="1884288"/>
          </a:xfrm>
          <a:prstGeom prst="mathMultiply">
            <a:avLst>
              <a:gd name="adj1" fmla="val 13068"/>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255796" flipV="1">
            <a:off x="2725320" y="2986889"/>
            <a:ext cx="2989739" cy="2053921"/>
          </a:xfrm>
          <a:prstGeom prst="rect">
            <a:avLst/>
          </a:prstGeom>
          <a:noFill/>
          <a:scene3d>
            <a:camera prst="isometricBottomDown"/>
            <a:lightRig rig="threePt" dir="t"/>
          </a:scene3d>
        </p:spPr>
      </p:pic>
      <p:sp>
        <p:nvSpPr>
          <p:cNvPr id="12" name="正方形/長方形 11"/>
          <p:cNvSpPr/>
          <p:nvPr/>
        </p:nvSpPr>
        <p:spPr>
          <a:xfrm>
            <a:off x="0" y="5187262"/>
            <a:ext cx="9129284" cy="1672700"/>
          </a:xfrm>
          <a:prstGeom prst="rect">
            <a:avLst/>
          </a:prstGeom>
          <a:solidFill>
            <a:srgbClr val="FEE3DA"/>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latin typeface="游ゴシック Medium" panose="020B0500000000000000" pitchFamily="50" charset="-128"/>
                <a:ea typeface="游ゴシック Medium" panose="020B0500000000000000" pitchFamily="50" charset="-128"/>
              </a:rPr>
              <a:t>都市の運営を効率化し、まちを守る</a:t>
            </a:r>
          </a:p>
        </p:txBody>
      </p:sp>
    </p:spTree>
    <p:extLst>
      <p:ext uri="{BB962C8B-B14F-4D97-AF65-F5344CB8AC3E}">
        <p14:creationId xmlns:p14="http://schemas.microsoft.com/office/powerpoint/2010/main" val="3718500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02"/>
                                        </p:tgtEl>
                                        <p:attrNameLst>
                                          <p:attrName>style.visibility</p:attrName>
                                        </p:attrNameLst>
                                      </p:cBhvr>
                                      <p:to>
                                        <p:strVal val="visible"/>
                                      </p:to>
                                    </p:set>
                                    <p:animEffect transition="in" filter="fade">
                                      <p:cBhvr>
                                        <p:cTn id="12" dur="500"/>
                                        <p:tgtEl>
                                          <p:spTgt spid="4102"/>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4108"/>
                                        </p:tgtEl>
                                        <p:attrNameLst>
                                          <p:attrName>style.visibility</p:attrName>
                                        </p:attrNameLst>
                                      </p:cBhvr>
                                      <p:to>
                                        <p:strVal val="visible"/>
                                      </p:to>
                                    </p:set>
                                    <p:animEffect transition="in" filter="fade">
                                      <p:cBhvr>
                                        <p:cTn id="24" dur="500"/>
                                        <p:tgtEl>
                                          <p:spTgt spid="4108"/>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p:cNvSpPr/>
          <p:nvPr/>
        </p:nvSpPr>
        <p:spPr>
          <a:xfrm>
            <a:off x="4053599" y="3267764"/>
            <a:ext cx="2036973" cy="2649957"/>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8307684" y="1594765"/>
            <a:ext cx="751827" cy="2439811"/>
          </a:xfrm>
          <a:prstGeom prst="rect">
            <a:avLst/>
          </a:prstGeom>
          <a:solidFill>
            <a:srgbClr val="FEE3DA"/>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17</a:t>
            </a:fld>
            <a:endParaRPr lang="zh-CN" altLang="en-US"/>
          </a:p>
        </p:txBody>
      </p:sp>
      <p:sp>
        <p:nvSpPr>
          <p:cNvPr id="4" name="テキスト ボックス 3"/>
          <p:cNvSpPr txBox="1"/>
          <p:nvPr/>
        </p:nvSpPr>
        <p:spPr>
          <a:xfrm>
            <a:off x="8406497" y="2313657"/>
            <a:ext cx="554200" cy="954107"/>
          </a:xfrm>
          <a:prstGeom prst="rect">
            <a:avLst/>
          </a:prstGeom>
          <a:noFill/>
        </p:spPr>
        <p:txBody>
          <a:bodyPr wrap="square" rtlCol="0">
            <a:spAutoFit/>
          </a:bodyPr>
          <a:lstStyle/>
          <a:p>
            <a:r>
              <a:rPr kumimoji="1" lang="ja-JP" altLang="en-US" sz="2800" dirty="0"/>
              <a:t>背</a:t>
            </a:r>
            <a:endParaRPr kumimoji="1" lang="en-US" altLang="ja-JP" sz="2800" dirty="0"/>
          </a:p>
          <a:p>
            <a:r>
              <a:rPr kumimoji="1" lang="ja-JP" altLang="en-US" sz="2800" dirty="0"/>
              <a:t>景</a:t>
            </a:r>
          </a:p>
        </p:txBody>
      </p:sp>
      <p:sp>
        <p:nvSpPr>
          <p:cNvPr id="20" name="正方形/長方形 19"/>
          <p:cNvSpPr/>
          <p:nvPr/>
        </p:nvSpPr>
        <p:spPr>
          <a:xfrm>
            <a:off x="7252630" y="1615931"/>
            <a:ext cx="751827" cy="2439811"/>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7351443" y="1842380"/>
            <a:ext cx="554200" cy="1815882"/>
          </a:xfrm>
          <a:prstGeom prst="rect">
            <a:avLst/>
          </a:prstGeom>
          <a:noFill/>
        </p:spPr>
        <p:txBody>
          <a:bodyPr wrap="square" rtlCol="0">
            <a:spAutoFit/>
          </a:bodyPr>
          <a:lstStyle/>
          <a:p>
            <a:r>
              <a:rPr kumimoji="1" lang="ja-JP" altLang="en-US" sz="2800" dirty="0"/>
              <a:t>全体構想</a:t>
            </a:r>
            <a:endParaRPr kumimoji="1" lang="en-US" altLang="ja-JP" sz="2800" dirty="0"/>
          </a:p>
        </p:txBody>
      </p:sp>
      <p:sp>
        <p:nvSpPr>
          <p:cNvPr id="22" name="正方形/長方形 21"/>
          <p:cNvSpPr/>
          <p:nvPr/>
        </p:nvSpPr>
        <p:spPr>
          <a:xfrm>
            <a:off x="6197576" y="1615931"/>
            <a:ext cx="751827" cy="2439812"/>
          </a:xfrm>
          <a:prstGeom prst="rect">
            <a:avLst/>
          </a:prstGeom>
          <a:solidFill>
            <a:srgbClr val="FEE3DA"/>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00"/>
          </a:p>
        </p:txBody>
      </p:sp>
      <p:sp>
        <p:nvSpPr>
          <p:cNvPr id="23" name="テキスト ボックス 22"/>
          <p:cNvSpPr txBox="1"/>
          <p:nvPr/>
        </p:nvSpPr>
        <p:spPr>
          <a:xfrm>
            <a:off x="6288199" y="1685366"/>
            <a:ext cx="554200" cy="2246769"/>
          </a:xfrm>
          <a:prstGeom prst="rect">
            <a:avLst/>
          </a:prstGeom>
          <a:noFill/>
        </p:spPr>
        <p:txBody>
          <a:bodyPr wrap="square" rtlCol="0">
            <a:spAutoFit/>
          </a:bodyPr>
          <a:lstStyle/>
          <a:p>
            <a:r>
              <a:rPr kumimoji="1" lang="ja-JP" altLang="en-US" sz="2800" dirty="0"/>
              <a:t>分野別構想</a:t>
            </a:r>
            <a:endParaRPr kumimoji="1" lang="en-US" altLang="ja-JP" sz="2800" dirty="0"/>
          </a:p>
        </p:txBody>
      </p:sp>
      <p:sp>
        <p:nvSpPr>
          <p:cNvPr id="24" name="正方形/長方形 23"/>
          <p:cNvSpPr/>
          <p:nvPr/>
        </p:nvSpPr>
        <p:spPr>
          <a:xfrm>
            <a:off x="1129841" y="1615931"/>
            <a:ext cx="751827" cy="2439812"/>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p:cNvSpPr txBox="1"/>
          <p:nvPr/>
        </p:nvSpPr>
        <p:spPr>
          <a:xfrm>
            <a:off x="1238363" y="2184337"/>
            <a:ext cx="554200" cy="1384995"/>
          </a:xfrm>
          <a:prstGeom prst="rect">
            <a:avLst/>
          </a:prstGeom>
          <a:noFill/>
        </p:spPr>
        <p:txBody>
          <a:bodyPr wrap="square" rtlCol="0">
            <a:spAutoFit/>
          </a:bodyPr>
          <a:lstStyle/>
          <a:p>
            <a:r>
              <a:rPr kumimoji="1" lang="ja-JP" altLang="en-US" sz="2800" dirty="0"/>
              <a:t>将来像</a:t>
            </a:r>
            <a:endParaRPr kumimoji="1" lang="en-US" altLang="ja-JP" sz="2800" dirty="0"/>
          </a:p>
        </p:txBody>
      </p:sp>
      <p:sp>
        <p:nvSpPr>
          <p:cNvPr id="26" name="正方形/長方形 25"/>
          <p:cNvSpPr/>
          <p:nvPr/>
        </p:nvSpPr>
        <p:spPr>
          <a:xfrm>
            <a:off x="80156" y="1615931"/>
            <a:ext cx="751827" cy="2439812"/>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p:cNvSpPr txBox="1"/>
          <p:nvPr/>
        </p:nvSpPr>
        <p:spPr>
          <a:xfrm>
            <a:off x="171326" y="1685366"/>
            <a:ext cx="554200" cy="2246769"/>
          </a:xfrm>
          <a:prstGeom prst="rect">
            <a:avLst/>
          </a:prstGeom>
          <a:noFill/>
        </p:spPr>
        <p:txBody>
          <a:bodyPr wrap="square" rtlCol="0">
            <a:spAutoFit/>
          </a:bodyPr>
          <a:lstStyle/>
          <a:p>
            <a:r>
              <a:rPr kumimoji="1" lang="ja-JP" altLang="en-US" sz="2800" dirty="0"/>
              <a:t>今後の展開</a:t>
            </a:r>
            <a:endParaRPr kumimoji="1" lang="en-US" altLang="ja-JP" sz="2800" dirty="0"/>
          </a:p>
        </p:txBody>
      </p:sp>
      <p:sp>
        <p:nvSpPr>
          <p:cNvPr id="28" name="正方形/長方形 27"/>
          <p:cNvSpPr/>
          <p:nvPr/>
        </p:nvSpPr>
        <p:spPr>
          <a:xfrm>
            <a:off x="5525242" y="2589937"/>
            <a:ext cx="568079" cy="1843515"/>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p:cNvSpPr txBox="1"/>
          <p:nvPr/>
        </p:nvSpPr>
        <p:spPr>
          <a:xfrm>
            <a:off x="5565932" y="2542198"/>
            <a:ext cx="554200" cy="1938992"/>
          </a:xfrm>
          <a:prstGeom prst="rect">
            <a:avLst/>
          </a:prstGeom>
          <a:noFill/>
        </p:spPr>
        <p:txBody>
          <a:bodyPr wrap="square" rtlCol="0">
            <a:spAutoFit/>
          </a:bodyPr>
          <a:lstStyle/>
          <a:p>
            <a:r>
              <a:rPr kumimoji="1" lang="ja-JP" altLang="en-US" sz="2400" dirty="0"/>
              <a:t>まちを守る</a:t>
            </a:r>
            <a:endParaRPr kumimoji="1" lang="en-US" altLang="ja-JP" sz="2400" dirty="0"/>
          </a:p>
        </p:txBody>
      </p:sp>
      <p:sp>
        <p:nvSpPr>
          <p:cNvPr id="31" name="正方形/長方形 30"/>
          <p:cNvSpPr/>
          <p:nvPr/>
        </p:nvSpPr>
        <p:spPr>
          <a:xfrm>
            <a:off x="3450315" y="2637674"/>
            <a:ext cx="533546" cy="1843516"/>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ボックス 31"/>
          <p:cNvSpPr txBox="1"/>
          <p:nvPr/>
        </p:nvSpPr>
        <p:spPr>
          <a:xfrm>
            <a:off x="3474857" y="2609964"/>
            <a:ext cx="554200" cy="1938992"/>
          </a:xfrm>
          <a:prstGeom prst="rect">
            <a:avLst/>
          </a:prstGeom>
          <a:noFill/>
        </p:spPr>
        <p:txBody>
          <a:bodyPr wrap="square" rtlCol="0">
            <a:spAutoFit/>
          </a:bodyPr>
          <a:lstStyle/>
          <a:p>
            <a:r>
              <a:rPr kumimoji="1" lang="ja-JP" altLang="en-US" sz="2400" dirty="0"/>
              <a:t>愛着を築く</a:t>
            </a:r>
            <a:endParaRPr kumimoji="1" lang="en-US" altLang="ja-JP" sz="2400" dirty="0"/>
          </a:p>
        </p:txBody>
      </p:sp>
      <p:sp>
        <p:nvSpPr>
          <p:cNvPr id="41" name="正方形/長方形 40"/>
          <p:cNvSpPr/>
          <p:nvPr/>
        </p:nvSpPr>
        <p:spPr>
          <a:xfrm>
            <a:off x="0" y="1359184"/>
            <a:ext cx="9144000" cy="83128"/>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二等辺三角形 44"/>
          <p:cNvSpPr/>
          <p:nvPr/>
        </p:nvSpPr>
        <p:spPr>
          <a:xfrm rot="16200000">
            <a:off x="8022308"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二等辺三角形 45"/>
          <p:cNvSpPr/>
          <p:nvPr/>
        </p:nvSpPr>
        <p:spPr>
          <a:xfrm rot="16200000">
            <a:off x="6975467"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二等辺三角形 46"/>
          <p:cNvSpPr/>
          <p:nvPr/>
        </p:nvSpPr>
        <p:spPr>
          <a:xfrm rot="16200000">
            <a:off x="1912299" y="2812295"/>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二等辺三角形 47"/>
          <p:cNvSpPr/>
          <p:nvPr/>
        </p:nvSpPr>
        <p:spPr>
          <a:xfrm rot="16200000">
            <a:off x="824022"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 name="グループ化 5"/>
          <p:cNvGrpSpPr/>
          <p:nvPr/>
        </p:nvGrpSpPr>
        <p:grpSpPr>
          <a:xfrm>
            <a:off x="4149023" y="3412041"/>
            <a:ext cx="619770" cy="2143370"/>
            <a:chOff x="4149023" y="3412041"/>
            <a:chExt cx="619770" cy="2143370"/>
          </a:xfrm>
        </p:grpSpPr>
        <p:sp>
          <p:nvSpPr>
            <p:cNvPr id="58" name="正方形/長方形 57"/>
            <p:cNvSpPr/>
            <p:nvPr/>
          </p:nvSpPr>
          <p:spPr>
            <a:xfrm>
              <a:off x="4149023" y="3412041"/>
              <a:ext cx="568079" cy="2143370"/>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テキスト ボックス 58"/>
            <p:cNvSpPr txBox="1"/>
            <p:nvPr/>
          </p:nvSpPr>
          <p:spPr>
            <a:xfrm>
              <a:off x="4214593" y="3928764"/>
              <a:ext cx="554200" cy="830997"/>
            </a:xfrm>
            <a:prstGeom prst="rect">
              <a:avLst/>
            </a:prstGeom>
            <a:noFill/>
          </p:spPr>
          <p:txBody>
            <a:bodyPr wrap="square" rtlCol="0">
              <a:spAutoFit/>
            </a:bodyPr>
            <a:lstStyle/>
            <a:p>
              <a:r>
                <a:rPr kumimoji="1" lang="ja-JP" altLang="en-US" sz="2400" dirty="0"/>
                <a:t>交通</a:t>
              </a:r>
              <a:endParaRPr kumimoji="1" lang="en-US" altLang="ja-JP" sz="2400" dirty="0"/>
            </a:p>
          </p:txBody>
        </p:sp>
      </p:grpSp>
      <p:sp>
        <p:nvSpPr>
          <p:cNvPr id="60" name="正方形/長方形 59"/>
          <p:cNvSpPr/>
          <p:nvPr/>
        </p:nvSpPr>
        <p:spPr>
          <a:xfrm>
            <a:off x="2752984" y="3412365"/>
            <a:ext cx="568079" cy="2143046"/>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テキスト ボックス 60"/>
          <p:cNvSpPr txBox="1"/>
          <p:nvPr/>
        </p:nvSpPr>
        <p:spPr>
          <a:xfrm>
            <a:off x="2747508" y="3420932"/>
            <a:ext cx="492443" cy="2738328"/>
          </a:xfrm>
          <a:prstGeom prst="rect">
            <a:avLst/>
          </a:prstGeom>
          <a:noFill/>
        </p:spPr>
        <p:txBody>
          <a:bodyPr vert="eaVert" wrap="square" rtlCol="0">
            <a:spAutoFit/>
          </a:bodyPr>
          <a:lstStyle/>
          <a:p>
            <a:r>
              <a:rPr kumimoji="1" lang="ja-JP" altLang="en-US" sz="2000" dirty="0"/>
              <a:t>アイデンティティ</a:t>
            </a:r>
            <a:endParaRPr kumimoji="1" lang="en-US" altLang="ja-JP" sz="2000" dirty="0"/>
          </a:p>
        </p:txBody>
      </p:sp>
      <p:sp>
        <p:nvSpPr>
          <p:cNvPr id="62" name="正方形/長方形 61"/>
          <p:cNvSpPr/>
          <p:nvPr/>
        </p:nvSpPr>
        <p:spPr>
          <a:xfrm>
            <a:off x="2067123" y="3412041"/>
            <a:ext cx="568079" cy="2143370"/>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テキスト ボックス 62"/>
          <p:cNvSpPr txBox="1"/>
          <p:nvPr/>
        </p:nvSpPr>
        <p:spPr>
          <a:xfrm>
            <a:off x="2132693" y="3744097"/>
            <a:ext cx="554200" cy="1200329"/>
          </a:xfrm>
          <a:prstGeom prst="rect">
            <a:avLst/>
          </a:prstGeom>
          <a:noFill/>
        </p:spPr>
        <p:txBody>
          <a:bodyPr wrap="square" rtlCol="0">
            <a:spAutoFit/>
          </a:bodyPr>
          <a:lstStyle/>
          <a:p>
            <a:r>
              <a:rPr kumimoji="1" lang="ja-JP" altLang="en-US" sz="2400" dirty="0"/>
              <a:t>くらし</a:t>
            </a:r>
            <a:endParaRPr kumimoji="1" lang="en-US" altLang="ja-JP" sz="2400" dirty="0"/>
          </a:p>
        </p:txBody>
      </p:sp>
      <p:grpSp>
        <p:nvGrpSpPr>
          <p:cNvPr id="3" name="グループ化 2"/>
          <p:cNvGrpSpPr/>
          <p:nvPr/>
        </p:nvGrpSpPr>
        <p:grpSpPr>
          <a:xfrm>
            <a:off x="4829867" y="3406686"/>
            <a:ext cx="589767" cy="2143370"/>
            <a:chOff x="4829867" y="3406686"/>
            <a:chExt cx="589767" cy="2143370"/>
          </a:xfrm>
        </p:grpSpPr>
        <p:sp>
          <p:nvSpPr>
            <p:cNvPr id="64" name="正方形/長方形 63"/>
            <p:cNvSpPr/>
            <p:nvPr/>
          </p:nvSpPr>
          <p:spPr>
            <a:xfrm>
              <a:off x="4829867" y="3406686"/>
              <a:ext cx="568079" cy="2143370"/>
            </a:xfrm>
            <a:prstGeom prst="rect">
              <a:avLst/>
            </a:prstGeom>
            <a:solidFill>
              <a:schemeClr val="bg1"/>
            </a:solid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テキスト ボックス 64"/>
            <p:cNvSpPr txBox="1"/>
            <p:nvPr/>
          </p:nvSpPr>
          <p:spPr>
            <a:xfrm>
              <a:off x="4865434" y="3555489"/>
              <a:ext cx="554200" cy="1569660"/>
            </a:xfrm>
            <a:prstGeom prst="rect">
              <a:avLst/>
            </a:prstGeom>
            <a:noFill/>
          </p:spPr>
          <p:txBody>
            <a:bodyPr wrap="square" rtlCol="0">
              <a:spAutoFit/>
            </a:bodyPr>
            <a:lstStyle/>
            <a:p>
              <a:r>
                <a:rPr kumimoji="1" lang="ja-JP" altLang="en-US" sz="2400" dirty="0"/>
                <a:t>都市運営</a:t>
              </a:r>
              <a:endParaRPr kumimoji="1" lang="en-US" altLang="ja-JP" sz="2400" dirty="0"/>
            </a:p>
          </p:txBody>
        </p:sp>
      </p:grpSp>
      <p:grpSp>
        <p:nvGrpSpPr>
          <p:cNvPr id="7" name="グループ化 6"/>
          <p:cNvGrpSpPr/>
          <p:nvPr/>
        </p:nvGrpSpPr>
        <p:grpSpPr>
          <a:xfrm>
            <a:off x="4134665" y="3420932"/>
            <a:ext cx="619770" cy="2143370"/>
            <a:chOff x="6936089" y="4056374"/>
            <a:chExt cx="619770" cy="2143370"/>
          </a:xfrm>
        </p:grpSpPr>
        <p:sp>
          <p:nvSpPr>
            <p:cNvPr id="37" name="正方形/長方形 36"/>
            <p:cNvSpPr/>
            <p:nvPr/>
          </p:nvSpPr>
          <p:spPr>
            <a:xfrm>
              <a:off x="6936089" y="4056374"/>
              <a:ext cx="568079" cy="2143370"/>
            </a:xfrm>
            <a:prstGeom prst="rect">
              <a:avLst/>
            </a:prstGeom>
            <a:solidFill>
              <a:srgbClr val="CFDBE6"/>
            </a:solid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ボックス 37"/>
            <p:cNvSpPr txBox="1"/>
            <p:nvPr/>
          </p:nvSpPr>
          <p:spPr>
            <a:xfrm>
              <a:off x="7001659" y="4573097"/>
              <a:ext cx="554200" cy="830997"/>
            </a:xfrm>
            <a:prstGeom prst="rect">
              <a:avLst/>
            </a:prstGeom>
            <a:noFill/>
          </p:spPr>
          <p:txBody>
            <a:bodyPr wrap="square" rtlCol="0">
              <a:spAutoFit/>
            </a:bodyPr>
            <a:lstStyle/>
            <a:p>
              <a:r>
                <a:rPr kumimoji="1" lang="ja-JP" altLang="en-US" sz="2400" dirty="0"/>
                <a:t>交通</a:t>
              </a:r>
              <a:endParaRPr kumimoji="1" lang="en-US" altLang="ja-JP" sz="2400" dirty="0"/>
            </a:p>
          </p:txBody>
        </p:sp>
      </p:grpSp>
    </p:spTree>
    <p:extLst>
      <p:ext uri="{BB962C8B-B14F-4D97-AF65-F5344CB8AC3E}">
        <p14:creationId xmlns:p14="http://schemas.microsoft.com/office/powerpoint/2010/main" val="425761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31BD7D11-E03D-42B4-A3DE-E3A4D59A83C8}" type="slidenum">
              <a:rPr lang="zh-CN" altLang="en-US" smtClean="0"/>
              <a:t>18</a:t>
            </a:fld>
            <a:endParaRPr lang="zh-CN" altLang="en-US"/>
          </a:p>
        </p:txBody>
      </p:sp>
      <p:pic>
        <p:nvPicPr>
          <p:cNvPr id="1026" name="Picture 2" descr="ãéçéè½ãã®ç»åæ¤ç´¢çµæ"/>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97" y="0"/>
            <a:ext cx="9155897"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正方形/長方形 7"/>
          <p:cNvSpPr/>
          <p:nvPr/>
        </p:nvSpPr>
        <p:spPr>
          <a:xfrm>
            <a:off x="-104775" y="1894698"/>
            <a:ext cx="9353550" cy="3068604"/>
          </a:xfrm>
          <a:prstGeom prst="rect">
            <a:avLst/>
          </a:prstGeom>
          <a:solidFill>
            <a:schemeClr val="bg1">
              <a:alpha val="90000"/>
            </a:schemeClr>
          </a:soli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a:solidFill>
                  <a:schemeClr val="tx1"/>
                </a:solidFill>
                <a:latin typeface="游ゴシック" panose="020B0400000000000000" pitchFamily="50" charset="-128"/>
                <a:ea typeface="游ゴシック" panose="020B0400000000000000" pitchFamily="50" charset="-128"/>
              </a:rPr>
              <a:t>交通不便地域を</a:t>
            </a:r>
            <a:r>
              <a:rPr lang="ja-JP" altLang="en-US" sz="4000" dirty="0">
                <a:solidFill>
                  <a:schemeClr val="tx1"/>
                </a:solidFill>
                <a:latin typeface="游ゴシック" panose="020B0400000000000000" pitchFamily="50" charset="-128"/>
                <a:ea typeface="游ゴシック" panose="020B0400000000000000" pitchFamily="50" charset="-128"/>
              </a:rPr>
              <a:t>解消する</a:t>
            </a:r>
            <a:endParaRPr kumimoji="1" lang="en-US" altLang="ja-JP" sz="40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204984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19</a:t>
            </a:fld>
            <a:endParaRPr lang="zh-CN" altLang="en-US"/>
          </a:p>
        </p:txBody>
      </p:sp>
      <p:sp>
        <p:nvSpPr>
          <p:cNvPr id="3" name="矩形 9"/>
          <p:cNvSpPr/>
          <p:nvPr/>
        </p:nvSpPr>
        <p:spPr>
          <a:xfrm rot="5400000" flipV="1">
            <a:off x="317920" y="1150985"/>
            <a:ext cx="707165" cy="1197486"/>
          </a:xfrm>
          <a:prstGeom prst="rect">
            <a:avLst/>
          </a:prstGeom>
          <a:solidFill>
            <a:schemeClr val="accent4">
              <a:lumMod val="40000"/>
              <a:lumOff val="6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テキスト ボックス 3"/>
          <p:cNvSpPr txBox="1"/>
          <p:nvPr/>
        </p:nvSpPr>
        <p:spPr>
          <a:xfrm>
            <a:off x="134112" y="1450516"/>
            <a:ext cx="1168319" cy="646331"/>
          </a:xfrm>
          <a:prstGeom prst="rect">
            <a:avLst/>
          </a:prstGeom>
          <a:noFill/>
        </p:spPr>
        <p:txBody>
          <a:bodyPr wrap="square" rtlCol="0">
            <a:spAutoFit/>
          </a:bodyPr>
          <a:lstStyle/>
          <a:p>
            <a:r>
              <a:rPr lang="ja-JP" altLang="en-US" sz="3600" dirty="0"/>
              <a:t>背景</a:t>
            </a:r>
          </a:p>
        </p:txBody>
      </p:sp>
      <p:sp>
        <p:nvSpPr>
          <p:cNvPr id="5" name="テキスト ボックス 4"/>
          <p:cNvSpPr txBox="1"/>
          <p:nvPr/>
        </p:nvSpPr>
        <p:spPr>
          <a:xfrm>
            <a:off x="5437860" y="6137457"/>
            <a:ext cx="4113281" cy="338554"/>
          </a:xfrm>
          <a:prstGeom prst="rect">
            <a:avLst/>
          </a:prstGeom>
          <a:noFill/>
        </p:spPr>
        <p:txBody>
          <a:bodyPr wrap="square" rtlCol="0">
            <a:spAutoFit/>
          </a:bodyPr>
          <a:lstStyle/>
          <a:p>
            <a:r>
              <a:rPr lang="en-US" altLang="ja-JP" sz="1600" dirty="0"/>
              <a:t>H29</a:t>
            </a:r>
            <a:r>
              <a:rPr lang="ja-JP" altLang="en-US" sz="1600" dirty="0"/>
              <a:t>年度　土浦市　交通網形成計画より</a:t>
            </a:r>
          </a:p>
        </p:txBody>
      </p:sp>
      <p:pic>
        <p:nvPicPr>
          <p:cNvPr id="6" name="図 5"/>
          <p:cNvPicPr>
            <a:picLocks noChangeAspect="1"/>
          </p:cNvPicPr>
          <p:nvPr/>
        </p:nvPicPr>
        <p:blipFill rotWithShape="1">
          <a:blip r:embed="rId2" cstate="print">
            <a:extLst>
              <a:ext uri="{28A0092B-C50C-407E-A947-70E740481C1C}">
                <a14:useLocalDpi xmlns:a14="http://schemas.microsoft.com/office/drawing/2010/main" val="0"/>
              </a:ext>
            </a:extLst>
          </a:blip>
          <a:srcRect l="18091" t="1913" r="25819" b="1755"/>
          <a:stretch/>
        </p:blipFill>
        <p:spPr>
          <a:xfrm>
            <a:off x="5206111" y="1962707"/>
            <a:ext cx="3927932" cy="3888752"/>
          </a:xfrm>
          <a:prstGeom prst="rect">
            <a:avLst/>
          </a:prstGeom>
        </p:spPr>
      </p:pic>
      <p:sp>
        <p:nvSpPr>
          <p:cNvPr id="7" name="フローチャート: 結合子 6"/>
          <p:cNvSpPr/>
          <p:nvPr/>
        </p:nvSpPr>
        <p:spPr>
          <a:xfrm>
            <a:off x="5969291" y="4621402"/>
            <a:ext cx="1013460" cy="1013460"/>
          </a:xfrm>
          <a:prstGeom prst="flowChartConnector">
            <a:avLst/>
          </a:prstGeom>
          <a:solidFill>
            <a:schemeClr val="accent4">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 name="フローチャート: 結合子 7"/>
          <p:cNvSpPr/>
          <p:nvPr/>
        </p:nvSpPr>
        <p:spPr>
          <a:xfrm>
            <a:off x="6931981" y="3072535"/>
            <a:ext cx="1013460" cy="1013460"/>
          </a:xfrm>
          <a:prstGeom prst="flowChartConnector">
            <a:avLst/>
          </a:prstGeom>
          <a:solidFill>
            <a:schemeClr val="accent4">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9" name="テキスト ボックス 8"/>
          <p:cNvSpPr txBox="1"/>
          <p:nvPr/>
        </p:nvSpPr>
        <p:spPr>
          <a:xfrm>
            <a:off x="7397779" y="2555416"/>
            <a:ext cx="1263717" cy="523220"/>
          </a:xfrm>
          <a:prstGeom prst="rect">
            <a:avLst/>
          </a:prstGeom>
          <a:noFill/>
        </p:spPr>
        <p:txBody>
          <a:bodyPr wrap="square" rtlCol="0">
            <a:spAutoFit/>
          </a:bodyPr>
          <a:lstStyle/>
          <a:p>
            <a:r>
              <a:rPr lang="ja-JP" altLang="en-US" sz="2800" dirty="0"/>
              <a:t>神立</a:t>
            </a:r>
          </a:p>
        </p:txBody>
      </p:sp>
      <p:sp>
        <p:nvSpPr>
          <p:cNvPr id="10" name="楕円 9"/>
          <p:cNvSpPr/>
          <p:nvPr/>
        </p:nvSpPr>
        <p:spPr>
          <a:xfrm>
            <a:off x="6033659" y="4629215"/>
            <a:ext cx="740669" cy="64429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 name="楕円 10"/>
          <p:cNvSpPr/>
          <p:nvPr/>
        </p:nvSpPr>
        <p:spPr>
          <a:xfrm>
            <a:off x="7028311" y="3238269"/>
            <a:ext cx="601316" cy="17780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楕円 11"/>
          <p:cNvSpPr/>
          <p:nvPr/>
        </p:nvSpPr>
        <p:spPr>
          <a:xfrm>
            <a:off x="5598219" y="1434829"/>
            <a:ext cx="447595" cy="45641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3" name="楕円 12"/>
          <p:cNvSpPr/>
          <p:nvPr/>
        </p:nvSpPr>
        <p:spPr>
          <a:xfrm>
            <a:off x="7011054" y="3542867"/>
            <a:ext cx="371416" cy="348411"/>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4" name="テキスト ボックス 13"/>
          <p:cNvSpPr txBox="1"/>
          <p:nvPr/>
        </p:nvSpPr>
        <p:spPr>
          <a:xfrm>
            <a:off x="6045814" y="1411074"/>
            <a:ext cx="3587438" cy="523220"/>
          </a:xfrm>
          <a:prstGeom prst="rect">
            <a:avLst/>
          </a:prstGeom>
          <a:noFill/>
        </p:spPr>
        <p:txBody>
          <a:bodyPr wrap="square" rtlCol="0">
            <a:spAutoFit/>
          </a:bodyPr>
          <a:lstStyle/>
          <a:p>
            <a:r>
              <a:rPr lang="ja-JP" altLang="en-US" sz="2800" dirty="0"/>
              <a:t>＝交通不便地域</a:t>
            </a:r>
          </a:p>
        </p:txBody>
      </p:sp>
      <p:sp>
        <p:nvSpPr>
          <p:cNvPr id="15" name="テキスト ボックス 14"/>
          <p:cNvSpPr txBox="1"/>
          <p:nvPr/>
        </p:nvSpPr>
        <p:spPr>
          <a:xfrm>
            <a:off x="6973981" y="5171753"/>
            <a:ext cx="1657309" cy="523220"/>
          </a:xfrm>
          <a:prstGeom prst="rect">
            <a:avLst/>
          </a:prstGeom>
          <a:noFill/>
        </p:spPr>
        <p:txBody>
          <a:bodyPr wrap="square" rtlCol="0">
            <a:spAutoFit/>
          </a:bodyPr>
          <a:lstStyle/>
          <a:p>
            <a:r>
              <a:rPr lang="ja-JP" altLang="en-US" sz="2800" dirty="0"/>
              <a:t>荒川沖</a:t>
            </a:r>
          </a:p>
        </p:txBody>
      </p:sp>
      <p:sp>
        <p:nvSpPr>
          <p:cNvPr id="16" name="テキスト ボックス 15"/>
          <p:cNvSpPr txBox="1"/>
          <p:nvPr/>
        </p:nvSpPr>
        <p:spPr>
          <a:xfrm>
            <a:off x="1288584" y="1560993"/>
            <a:ext cx="4185761" cy="461665"/>
          </a:xfrm>
          <a:prstGeom prst="rect">
            <a:avLst/>
          </a:prstGeom>
          <a:noFill/>
        </p:spPr>
        <p:txBody>
          <a:bodyPr wrap="none" rtlCol="0">
            <a:spAutoFit/>
          </a:bodyPr>
          <a:lstStyle/>
          <a:p>
            <a:r>
              <a:rPr lang="ja-JP" altLang="en-US" sz="2400" dirty="0"/>
              <a:t>神立・荒川沖の現状として、</a:t>
            </a:r>
            <a:endParaRPr kumimoji="1" lang="ja-JP" altLang="en-US" sz="2400" dirty="0"/>
          </a:p>
        </p:txBody>
      </p:sp>
      <p:sp>
        <p:nvSpPr>
          <p:cNvPr id="17" name="下矢印 16"/>
          <p:cNvSpPr/>
          <p:nvPr/>
        </p:nvSpPr>
        <p:spPr>
          <a:xfrm>
            <a:off x="2083777" y="3327169"/>
            <a:ext cx="1011115" cy="55433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2128517" y="5180884"/>
            <a:ext cx="1011115" cy="4389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9" name="グループ化 18"/>
          <p:cNvGrpSpPr/>
          <p:nvPr/>
        </p:nvGrpSpPr>
        <p:grpSpPr>
          <a:xfrm>
            <a:off x="-123860" y="2139837"/>
            <a:ext cx="5775735" cy="1089122"/>
            <a:chOff x="-123860" y="2139837"/>
            <a:chExt cx="5775735" cy="1089122"/>
          </a:xfrm>
        </p:grpSpPr>
        <p:sp>
          <p:nvSpPr>
            <p:cNvPr id="20" name="角丸四角形 19"/>
            <p:cNvSpPr/>
            <p:nvPr/>
          </p:nvSpPr>
          <p:spPr>
            <a:xfrm>
              <a:off x="94223" y="2139837"/>
              <a:ext cx="5111887" cy="1089122"/>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solidFill>
                  <a:schemeClr val="tx1"/>
                </a:solidFill>
              </a:endParaRPr>
            </a:p>
          </p:txBody>
        </p:sp>
        <p:sp>
          <p:nvSpPr>
            <p:cNvPr id="21" name="テキスト ボックス 20"/>
            <p:cNvSpPr txBox="1"/>
            <p:nvPr/>
          </p:nvSpPr>
          <p:spPr>
            <a:xfrm>
              <a:off x="-123860" y="2332774"/>
              <a:ext cx="5775735" cy="830997"/>
            </a:xfrm>
            <a:prstGeom prst="rect">
              <a:avLst/>
            </a:prstGeom>
            <a:noFill/>
          </p:spPr>
          <p:txBody>
            <a:bodyPr wrap="square" rtlCol="0">
              <a:spAutoFit/>
            </a:bodyPr>
            <a:lstStyle/>
            <a:p>
              <a:pPr algn="ctr"/>
              <a:r>
                <a:rPr kumimoji="1" lang="ja-JP" altLang="en-US" sz="2400" dirty="0"/>
                <a:t>車社会とバス路線の廃止などから、</a:t>
              </a:r>
              <a:endParaRPr kumimoji="1" lang="en-US" altLang="ja-JP" sz="2400" dirty="0"/>
            </a:p>
            <a:p>
              <a:pPr algn="ctr"/>
              <a:r>
                <a:rPr kumimoji="1" lang="ja-JP" altLang="en-US" sz="2400" dirty="0"/>
                <a:t>自家用車を使えば生活上問題ない</a:t>
              </a:r>
            </a:p>
          </p:txBody>
        </p:sp>
      </p:grpSp>
      <p:grpSp>
        <p:nvGrpSpPr>
          <p:cNvPr id="22" name="グループ化 21"/>
          <p:cNvGrpSpPr/>
          <p:nvPr/>
        </p:nvGrpSpPr>
        <p:grpSpPr>
          <a:xfrm>
            <a:off x="-249652" y="5694973"/>
            <a:ext cx="5799636" cy="1042648"/>
            <a:chOff x="-249652" y="5694973"/>
            <a:chExt cx="5799636" cy="1042648"/>
          </a:xfrm>
        </p:grpSpPr>
        <p:sp>
          <p:nvSpPr>
            <p:cNvPr id="23" name="角丸四角形 22"/>
            <p:cNvSpPr/>
            <p:nvPr/>
          </p:nvSpPr>
          <p:spPr>
            <a:xfrm>
              <a:off x="94224" y="5694973"/>
              <a:ext cx="5079702" cy="104264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dirty="0">
                <a:solidFill>
                  <a:schemeClr val="tx1"/>
                </a:solidFill>
              </a:endParaRPr>
            </a:p>
          </p:txBody>
        </p:sp>
        <p:sp>
          <p:nvSpPr>
            <p:cNvPr id="24" name="テキスト ボックス 23"/>
            <p:cNvSpPr txBox="1"/>
            <p:nvPr/>
          </p:nvSpPr>
          <p:spPr>
            <a:xfrm>
              <a:off x="-249652" y="5808711"/>
              <a:ext cx="5799636" cy="830997"/>
            </a:xfrm>
            <a:prstGeom prst="rect">
              <a:avLst/>
            </a:prstGeom>
            <a:noFill/>
          </p:spPr>
          <p:txBody>
            <a:bodyPr wrap="square" rtlCol="0">
              <a:spAutoFit/>
            </a:bodyPr>
            <a:lstStyle/>
            <a:p>
              <a:pPr algn="ctr"/>
              <a:r>
                <a:rPr kumimoji="1" lang="ja-JP" altLang="en-US" sz="2400" dirty="0"/>
                <a:t>車を</a:t>
              </a:r>
              <a:r>
                <a:rPr lang="ja-JP" altLang="en-US" sz="2400" dirty="0"/>
                <a:t>使えない</a:t>
              </a:r>
              <a:endParaRPr lang="en-US" altLang="ja-JP" sz="2400" dirty="0"/>
            </a:p>
            <a:p>
              <a:pPr algn="ctr"/>
              <a:r>
                <a:rPr lang="ja-JP" altLang="en-US" sz="2400" dirty="0"/>
                <a:t>移動困難者に向けての対策</a:t>
              </a:r>
              <a:endParaRPr kumimoji="1" lang="ja-JP" altLang="en-US" sz="2400" dirty="0"/>
            </a:p>
          </p:txBody>
        </p:sp>
      </p:grpSp>
      <p:grpSp>
        <p:nvGrpSpPr>
          <p:cNvPr id="25" name="グループ化 24"/>
          <p:cNvGrpSpPr/>
          <p:nvPr/>
        </p:nvGrpSpPr>
        <p:grpSpPr>
          <a:xfrm>
            <a:off x="-896033" y="3991708"/>
            <a:ext cx="6956361" cy="1099265"/>
            <a:chOff x="-896033" y="3991708"/>
            <a:chExt cx="6956361" cy="1099265"/>
          </a:xfrm>
        </p:grpSpPr>
        <p:sp>
          <p:nvSpPr>
            <p:cNvPr id="26" name="角丸四角形 25"/>
            <p:cNvSpPr/>
            <p:nvPr/>
          </p:nvSpPr>
          <p:spPr>
            <a:xfrm>
              <a:off x="134111" y="3991708"/>
              <a:ext cx="5039815" cy="1099265"/>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2400" dirty="0">
                <a:solidFill>
                  <a:schemeClr val="tx1"/>
                </a:solidFill>
              </a:endParaRPr>
            </a:p>
          </p:txBody>
        </p:sp>
        <p:sp>
          <p:nvSpPr>
            <p:cNvPr id="27" name="テキスト ボックス 26"/>
            <p:cNvSpPr txBox="1"/>
            <p:nvPr/>
          </p:nvSpPr>
          <p:spPr>
            <a:xfrm>
              <a:off x="-896033" y="4098249"/>
              <a:ext cx="6956361" cy="830997"/>
            </a:xfrm>
            <a:prstGeom prst="rect">
              <a:avLst/>
            </a:prstGeom>
            <a:noFill/>
          </p:spPr>
          <p:txBody>
            <a:bodyPr wrap="square" rtlCol="0">
              <a:spAutoFit/>
            </a:bodyPr>
            <a:lstStyle/>
            <a:p>
              <a:pPr algn="ctr"/>
              <a:r>
                <a:rPr kumimoji="1" lang="ja-JP" altLang="en-US" sz="2400" dirty="0"/>
                <a:t>車を運転できない高齢者も</a:t>
              </a:r>
              <a:endParaRPr kumimoji="1" lang="en-US" altLang="ja-JP" sz="2400" dirty="0"/>
            </a:p>
            <a:p>
              <a:pPr algn="ctr"/>
              <a:r>
                <a:rPr kumimoji="1" lang="ja-JP" altLang="en-US" sz="2400" dirty="0"/>
                <a:t>一定数いることは確か</a:t>
              </a:r>
            </a:p>
          </p:txBody>
        </p:sp>
      </p:grpSp>
    </p:spTree>
    <p:extLst>
      <p:ext uri="{BB962C8B-B14F-4D97-AF65-F5344CB8AC3E}">
        <p14:creationId xmlns:p14="http://schemas.microsoft.com/office/powerpoint/2010/main" val="404532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665011" y="0"/>
            <a:ext cx="3048000" cy="707886"/>
          </a:xfrm>
          <a:prstGeom prst="rect">
            <a:avLst/>
          </a:prstGeom>
          <a:noFill/>
        </p:spPr>
        <p:txBody>
          <a:bodyPr wrap="square" rtlCol="0">
            <a:spAutoFit/>
          </a:bodyPr>
          <a:lstStyle/>
          <a:p>
            <a:r>
              <a:rPr kumimoji="1" lang="ja-JP" altLang="en-US" sz="4000" b="1" dirty="0">
                <a:latin typeface="游ゴシック Medium" panose="020B0500000000000000" pitchFamily="50" charset="-128"/>
                <a:ea typeface="游ゴシック Medium" panose="020B0500000000000000" pitchFamily="50" charset="-128"/>
              </a:rPr>
              <a:t>発表の流れ</a:t>
            </a:r>
          </a:p>
        </p:txBody>
      </p:sp>
      <p:sp>
        <p:nvSpPr>
          <p:cNvPr id="2" name="テキスト ボックス 1"/>
          <p:cNvSpPr txBox="1"/>
          <p:nvPr/>
        </p:nvSpPr>
        <p:spPr>
          <a:xfrm>
            <a:off x="535635" y="1708389"/>
            <a:ext cx="7469376" cy="4832092"/>
          </a:xfrm>
          <a:prstGeom prst="rect">
            <a:avLst/>
          </a:prstGeom>
          <a:noFill/>
        </p:spPr>
        <p:txBody>
          <a:bodyPr wrap="square" rtlCol="0">
            <a:spAutoFit/>
          </a:bodyPr>
          <a:lstStyle/>
          <a:p>
            <a:r>
              <a:rPr kumimoji="1" lang="en-US" altLang="ja-JP" sz="2800" dirty="0">
                <a:latin typeface="游ゴシック Medium" panose="020B0500000000000000" pitchFamily="50" charset="-128"/>
                <a:ea typeface="游ゴシック Medium" panose="020B0500000000000000" pitchFamily="50" charset="-128"/>
              </a:rPr>
              <a:t>1.</a:t>
            </a:r>
            <a:r>
              <a:rPr kumimoji="1" lang="ja-JP" altLang="en-US" sz="2800" dirty="0">
                <a:latin typeface="游ゴシック Medium" panose="020B0500000000000000" pitchFamily="50" charset="-128"/>
                <a:ea typeface="游ゴシック Medium" panose="020B0500000000000000" pitchFamily="50" charset="-128"/>
              </a:rPr>
              <a:t>背景</a:t>
            </a:r>
            <a:endParaRPr kumimoji="1" lang="en-US" altLang="ja-JP" sz="2800" dirty="0">
              <a:latin typeface="游ゴシック Medium" panose="020B0500000000000000" pitchFamily="50" charset="-128"/>
              <a:ea typeface="游ゴシック Medium" panose="020B0500000000000000" pitchFamily="50" charset="-128"/>
            </a:endParaRPr>
          </a:p>
          <a:p>
            <a:r>
              <a:rPr kumimoji="1" lang="ja-JP" altLang="en-US" sz="2800" dirty="0">
                <a:latin typeface="游ゴシック Medium" panose="020B0500000000000000" pitchFamily="50" charset="-128"/>
                <a:ea typeface="游ゴシック Medium" panose="020B0500000000000000" pitchFamily="50" charset="-128"/>
              </a:rPr>
              <a:t>　</a:t>
            </a:r>
            <a:r>
              <a:rPr kumimoji="1" lang="en-US" altLang="ja-JP" sz="2800" dirty="0">
                <a:latin typeface="游ゴシック Medium" panose="020B0500000000000000" pitchFamily="50" charset="-128"/>
                <a:ea typeface="游ゴシック Medium" panose="020B0500000000000000" pitchFamily="50" charset="-128"/>
              </a:rPr>
              <a:t>1-1.</a:t>
            </a:r>
            <a:r>
              <a:rPr kumimoji="1" lang="ja-JP" altLang="en-US" sz="2800" dirty="0">
                <a:latin typeface="游ゴシック Medium" panose="020B0500000000000000" pitchFamily="50" charset="-128"/>
                <a:ea typeface="游ゴシック Medium" panose="020B0500000000000000" pitchFamily="50" charset="-128"/>
              </a:rPr>
              <a:t>これまでの土浦</a:t>
            </a:r>
            <a:endParaRPr kumimoji="1" lang="en-US" altLang="ja-JP" sz="2800" dirty="0">
              <a:latin typeface="游ゴシック Medium" panose="020B0500000000000000" pitchFamily="50" charset="-128"/>
              <a:ea typeface="游ゴシック Medium" panose="020B0500000000000000" pitchFamily="50" charset="-128"/>
            </a:endParaRPr>
          </a:p>
          <a:p>
            <a:r>
              <a:rPr kumimoji="1" lang="ja-JP" altLang="en-US" sz="2800" dirty="0">
                <a:latin typeface="游ゴシック Medium" panose="020B0500000000000000" pitchFamily="50" charset="-128"/>
                <a:ea typeface="游ゴシック Medium" panose="020B0500000000000000" pitchFamily="50" charset="-128"/>
              </a:rPr>
              <a:t>　</a:t>
            </a:r>
            <a:r>
              <a:rPr kumimoji="1" lang="en-US" altLang="ja-JP" sz="2800" dirty="0">
                <a:latin typeface="游ゴシック Medium" panose="020B0500000000000000" pitchFamily="50" charset="-128"/>
                <a:ea typeface="游ゴシック Medium" panose="020B0500000000000000" pitchFamily="50" charset="-128"/>
              </a:rPr>
              <a:t>1-2.</a:t>
            </a:r>
            <a:r>
              <a:rPr kumimoji="1" lang="ja-JP" altLang="en-US" sz="2800" dirty="0">
                <a:latin typeface="游ゴシック Medium" panose="020B0500000000000000" pitchFamily="50" charset="-128"/>
                <a:ea typeface="游ゴシック Medium" panose="020B0500000000000000" pitchFamily="50" charset="-128"/>
              </a:rPr>
              <a:t>現在の土浦</a:t>
            </a:r>
            <a:r>
              <a:rPr kumimoji="1" lang="en-US" altLang="ja-JP" sz="2800" dirty="0">
                <a:latin typeface="游ゴシック Medium" panose="020B0500000000000000" pitchFamily="50" charset="-128"/>
                <a:ea typeface="游ゴシック Medium" panose="020B0500000000000000" pitchFamily="50" charset="-128"/>
              </a:rPr>
              <a:t>(</a:t>
            </a:r>
            <a:r>
              <a:rPr kumimoji="1" lang="ja-JP" altLang="en-US" sz="2800" dirty="0">
                <a:latin typeface="游ゴシック Medium" panose="020B0500000000000000" pitchFamily="50" charset="-128"/>
                <a:ea typeface="游ゴシック Medium" panose="020B0500000000000000" pitchFamily="50" charset="-128"/>
              </a:rPr>
              <a:t>課題</a:t>
            </a:r>
            <a:r>
              <a:rPr kumimoji="1" lang="en-US" altLang="ja-JP" sz="2800" dirty="0">
                <a:latin typeface="游ゴシック Medium" panose="020B0500000000000000" pitchFamily="50" charset="-128"/>
                <a:ea typeface="游ゴシック Medium" panose="020B0500000000000000" pitchFamily="50" charset="-128"/>
              </a:rPr>
              <a:t>)</a:t>
            </a:r>
          </a:p>
          <a:p>
            <a:r>
              <a:rPr kumimoji="1" lang="ja-JP" altLang="en-US" sz="2800" dirty="0">
                <a:latin typeface="游ゴシック Medium" panose="020B0500000000000000" pitchFamily="50" charset="-128"/>
                <a:ea typeface="游ゴシック Medium" panose="020B0500000000000000" pitchFamily="50" charset="-128"/>
              </a:rPr>
              <a:t>　</a:t>
            </a:r>
            <a:r>
              <a:rPr kumimoji="1" lang="en-US" altLang="ja-JP" sz="2800" dirty="0">
                <a:latin typeface="游ゴシック Medium" panose="020B0500000000000000" pitchFamily="50" charset="-128"/>
                <a:ea typeface="游ゴシック Medium" panose="020B0500000000000000" pitchFamily="50" charset="-128"/>
              </a:rPr>
              <a:t>1-3.</a:t>
            </a:r>
            <a:r>
              <a:rPr kumimoji="1" lang="ja-JP" altLang="en-US" sz="2800" dirty="0">
                <a:latin typeface="游ゴシック Medium" panose="020B0500000000000000" pitchFamily="50" charset="-128"/>
                <a:ea typeface="游ゴシック Medium" panose="020B0500000000000000" pitchFamily="50" charset="-128"/>
              </a:rPr>
              <a:t>悲し土浦</a:t>
            </a:r>
            <a:endParaRPr kumimoji="1" lang="en-US" altLang="ja-JP" sz="2800" dirty="0">
              <a:latin typeface="游ゴシック Medium" panose="020B0500000000000000" pitchFamily="50" charset="-128"/>
              <a:ea typeface="游ゴシック Medium" panose="020B0500000000000000" pitchFamily="50" charset="-128"/>
            </a:endParaRPr>
          </a:p>
          <a:p>
            <a:r>
              <a:rPr kumimoji="1" lang="en-US" altLang="ja-JP" sz="2800" dirty="0">
                <a:latin typeface="游ゴシック Medium" panose="020B0500000000000000" pitchFamily="50" charset="-128"/>
                <a:ea typeface="游ゴシック Medium" panose="020B0500000000000000" pitchFamily="50" charset="-128"/>
              </a:rPr>
              <a:t>2.</a:t>
            </a:r>
            <a:r>
              <a:rPr kumimoji="1" lang="ja-JP" altLang="en-US" sz="2800" dirty="0">
                <a:latin typeface="游ゴシック Medium" panose="020B0500000000000000" pitchFamily="50" charset="-128"/>
                <a:ea typeface="游ゴシック Medium" panose="020B0500000000000000" pitchFamily="50" charset="-128"/>
              </a:rPr>
              <a:t>全体構想</a:t>
            </a:r>
            <a:endParaRPr kumimoji="1" lang="en-US" altLang="ja-JP" sz="2800" dirty="0">
              <a:latin typeface="游ゴシック Medium" panose="020B0500000000000000" pitchFamily="50" charset="-128"/>
              <a:ea typeface="游ゴシック Medium" panose="020B0500000000000000" pitchFamily="50" charset="-128"/>
            </a:endParaRPr>
          </a:p>
          <a:p>
            <a:r>
              <a:rPr kumimoji="1" lang="en-US" altLang="ja-JP" sz="2800" dirty="0">
                <a:latin typeface="游ゴシック Medium" panose="020B0500000000000000" pitchFamily="50" charset="-128"/>
                <a:ea typeface="游ゴシック Medium" panose="020B0500000000000000" pitchFamily="50" charset="-128"/>
              </a:rPr>
              <a:t>3.</a:t>
            </a:r>
            <a:r>
              <a:rPr kumimoji="1" lang="ja-JP" altLang="en-US" sz="2800" dirty="0">
                <a:latin typeface="游ゴシック Medium" panose="020B0500000000000000" pitchFamily="50" charset="-128"/>
                <a:ea typeface="游ゴシック Medium" panose="020B0500000000000000" pitchFamily="50" charset="-128"/>
              </a:rPr>
              <a:t>まちを守る</a:t>
            </a:r>
            <a:endParaRPr kumimoji="1" lang="en-US" altLang="ja-JP" sz="2800" dirty="0">
              <a:latin typeface="游ゴシック Medium" panose="020B0500000000000000" pitchFamily="50" charset="-128"/>
              <a:ea typeface="游ゴシック Medium" panose="020B0500000000000000" pitchFamily="50" charset="-128"/>
            </a:endParaRPr>
          </a:p>
          <a:p>
            <a:r>
              <a:rPr kumimoji="1" lang="ja-JP" altLang="en-US" sz="2800" dirty="0">
                <a:latin typeface="游ゴシック Medium" panose="020B0500000000000000" pitchFamily="50" charset="-128"/>
                <a:ea typeface="游ゴシック Medium" panose="020B0500000000000000" pitchFamily="50" charset="-128"/>
              </a:rPr>
              <a:t>　</a:t>
            </a:r>
            <a:r>
              <a:rPr kumimoji="1" lang="en-US" altLang="ja-JP" sz="2800" dirty="0">
                <a:latin typeface="游ゴシック Medium" panose="020B0500000000000000" pitchFamily="50" charset="-128"/>
                <a:ea typeface="游ゴシック Medium" panose="020B0500000000000000" pitchFamily="50" charset="-128"/>
              </a:rPr>
              <a:t>3-1.</a:t>
            </a:r>
            <a:r>
              <a:rPr kumimoji="1" lang="ja-JP" altLang="en-US" sz="2800" dirty="0">
                <a:latin typeface="游ゴシック Medium" panose="020B0500000000000000" pitchFamily="50" charset="-128"/>
                <a:ea typeface="游ゴシック Medium" panose="020B0500000000000000" pitchFamily="50" charset="-128"/>
              </a:rPr>
              <a:t>都市運営効率化</a:t>
            </a:r>
            <a:endParaRPr kumimoji="1" lang="en-US" altLang="ja-JP" sz="2800" dirty="0">
              <a:latin typeface="游ゴシック Medium" panose="020B0500000000000000" pitchFamily="50" charset="-128"/>
              <a:ea typeface="游ゴシック Medium" panose="020B0500000000000000" pitchFamily="50" charset="-128"/>
            </a:endParaRPr>
          </a:p>
          <a:p>
            <a:r>
              <a:rPr kumimoji="1" lang="en-US" altLang="ja-JP" sz="2800" dirty="0">
                <a:latin typeface="游ゴシック Medium" panose="020B0500000000000000" pitchFamily="50" charset="-128"/>
                <a:ea typeface="游ゴシック Medium" panose="020B0500000000000000" pitchFamily="50" charset="-128"/>
              </a:rPr>
              <a:t>  3-2.</a:t>
            </a:r>
            <a:r>
              <a:rPr kumimoji="1" lang="ja-JP" altLang="en-US" sz="2800" dirty="0">
                <a:latin typeface="游ゴシック Medium" panose="020B0500000000000000" pitchFamily="50" charset="-128"/>
                <a:ea typeface="游ゴシック Medium" panose="020B0500000000000000" pitchFamily="50" charset="-128"/>
              </a:rPr>
              <a:t>拠点内の交通不便地域</a:t>
            </a:r>
            <a:endParaRPr kumimoji="1" lang="en-US" altLang="ja-JP" sz="2800" dirty="0">
              <a:latin typeface="游ゴシック Medium" panose="020B0500000000000000" pitchFamily="50" charset="-128"/>
              <a:ea typeface="游ゴシック Medium" panose="020B0500000000000000" pitchFamily="50" charset="-128"/>
            </a:endParaRPr>
          </a:p>
          <a:p>
            <a:r>
              <a:rPr kumimoji="1" lang="en-US" altLang="ja-JP" sz="2800" dirty="0">
                <a:latin typeface="游ゴシック Medium" panose="020B0500000000000000" pitchFamily="50" charset="-128"/>
                <a:ea typeface="游ゴシック Medium" panose="020B0500000000000000" pitchFamily="50" charset="-128"/>
              </a:rPr>
              <a:t>4.</a:t>
            </a:r>
            <a:r>
              <a:rPr kumimoji="1" lang="ja-JP" altLang="en-US" sz="2800" dirty="0">
                <a:latin typeface="游ゴシック Medium" panose="020B0500000000000000" pitchFamily="50" charset="-128"/>
                <a:ea typeface="游ゴシック Medium" panose="020B0500000000000000" pitchFamily="50" charset="-128"/>
              </a:rPr>
              <a:t>愛着を築く</a:t>
            </a:r>
            <a:endParaRPr kumimoji="1" lang="en-US" altLang="ja-JP" sz="2800" dirty="0">
              <a:latin typeface="游ゴシック Medium" panose="020B0500000000000000" pitchFamily="50" charset="-128"/>
              <a:ea typeface="游ゴシック Medium" panose="020B0500000000000000" pitchFamily="50" charset="-128"/>
            </a:endParaRPr>
          </a:p>
          <a:p>
            <a:r>
              <a:rPr kumimoji="1" lang="en-US" altLang="ja-JP" sz="2800" dirty="0">
                <a:latin typeface="游ゴシック Medium" panose="020B0500000000000000" pitchFamily="50" charset="-128"/>
                <a:ea typeface="游ゴシック Medium" panose="020B0500000000000000" pitchFamily="50" charset="-128"/>
              </a:rPr>
              <a:t>5.</a:t>
            </a:r>
            <a:r>
              <a:rPr kumimoji="1" lang="ja-JP" altLang="en-US" sz="2800" dirty="0">
                <a:latin typeface="游ゴシック Medium" panose="020B0500000000000000" pitchFamily="50" charset="-128"/>
                <a:ea typeface="游ゴシック Medium" panose="020B0500000000000000" pitchFamily="50" charset="-128"/>
              </a:rPr>
              <a:t>将来像</a:t>
            </a:r>
            <a:endParaRPr kumimoji="1" lang="en-US" altLang="ja-JP" sz="2800" dirty="0">
              <a:latin typeface="游ゴシック Medium" panose="020B0500000000000000" pitchFamily="50" charset="-128"/>
              <a:ea typeface="游ゴシック Medium" panose="020B0500000000000000" pitchFamily="50" charset="-128"/>
            </a:endParaRPr>
          </a:p>
          <a:p>
            <a:r>
              <a:rPr kumimoji="1" lang="ja-JP" altLang="en-US" sz="2800" dirty="0">
                <a:latin typeface="游ゴシック Medium" panose="020B0500000000000000" pitchFamily="50" charset="-128"/>
                <a:ea typeface="游ゴシック Medium" panose="020B0500000000000000" pitchFamily="50" charset="-128"/>
              </a:rPr>
              <a:t>　　愛し土浦</a:t>
            </a:r>
            <a:endParaRPr kumimoji="1" lang="en-US" altLang="ja-JP" sz="2800" dirty="0">
              <a:latin typeface="游ゴシック Medium" panose="020B0500000000000000" pitchFamily="50" charset="-128"/>
              <a:ea typeface="游ゴシック Medium" panose="020B0500000000000000" pitchFamily="50" charset="-128"/>
            </a:endParaRPr>
          </a:p>
        </p:txBody>
      </p:sp>
      <p:sp>
        <p:nvSpPr>
          <p:cNvPr id="3" name="スライド番号プレースホルダー 2"/>
          <p:cNvSpPr>
            <a:spLocks noGrp="1"/>
          </p:cNvSpPr>
          <p:nvPr>
            <p:ph type="sldNum" sz="quarter" idx="12"/>
          </p:nvPr>
        </p:nvSpPr>
        <p:spPr/>
        <p:txBody>
          <a:bodyPr/>
          <a:lstStyle/>
          <a:p>
            <a:fld id="{31BD7D11-E03D-42B4-A3DE-E3A4D59A83C8}" type="slidenum">
              <a:rPr lang="zh-CN" altLang="en-US" smtClean="0"/>
              <a:t>2</a:t>
            </a:fld>
            <a:endParaRPr lang="zh-CN" altLang="en-US"/>
          </a:p>
        </p:txBody>
      </p:sp>
    </p:spTree>
    <p:extLst>
      <p:ext uri="{BB962C8B-B14F-4D97-AF65-F5344CB8AC3E}">
        <p14:creationId xmlns:p14="http://schemas.microsoft.com/office/powerpoint/2010/main" val="42239117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20</a:t>
            </a:fld>
            <a:endParaRPr lang="zh-CN" altLang="en-US"/>
          </a:p>
        </p:txBody>
      </p:sp>
      <p:sp>
        <p:nvSpPr>
          <p:cNvPr id="3" name="正方形/長方形 2"/>
          <p:cNvSpPr/>
          <p:nvPr/>
        </p:nvSpPr>
        <p:spPr>
          <a:xfrm>
            <a:off x="2" y="2099646"/>
            <a:ext cx="3819665" cy="3466128"/>
          </a:xfrm>
          <a:prstGeom prst="rect">
            <a:avLst/>
          </a:prstGeom>
          <a:solidFill>
            <a:schemeClr val="accent4">
              <a:lumMod val="20000"/>
              <a:lumOff val="80000"/>
            </a:schemeClr>
          </a:solidFill>
          <a:ln w="635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schemeClr val="tx1"/>
                </a:solidFill>
                <a:latin typeface="HGP創英ﾌﾟﾚｾﾞﾝｽEB" panose="02020800000000000000" pitchFamily="18" charset="-128"/>
                <a:ea typeface="HGP創英ﾌﾟﾚｾﾞﾝｽEB" panose="02020800000000000000" pitchFamily="18" charset="-128"/>
              </a:rPr>
              <a:t>提案</a:t>
            </a:r>
            <a:endParaRPr lang="en-US" altLang="ja-JP" sz="4000" dirty="0">
              <a:solidFill>
                <a:schemeClr val="tx1"/>
              </a:solidFill>
              <a:latin typeface="HGP創英ﾌﾟﾚｾﾞﾝｽEB" panose="02020800000000000000" pitchFamily="18" charset="-128"/>
              <a:ea typeface="HGP創英ﾌﾟﾚｾﾞﾝｽEB" panose="02020800000000000000" pitchFamily="18" charset="-128"/>
            </a:endParaRPr>
          </a:p>
          <a:p>
            <a:pPr algn="ctr"/>
            <a:r>
              <a:rPr lang="ja-JP" altLang="en-US" sz="2900" dirty="0">
                <a:solidFill>
                  <a:schemeClr val="tx1"/>
                </a:solidFill>
                <a:latin typeface="HGP創英ﾌﾟﾚｾﾞﾝｽEB" panose="02020800000000000000" pitchFamily="18" charset="-128"/>
                <a:ea typeface="HGP創英ﾌﾟﾚｾﾞﾝｽEB" panose="02020800000000000000" pitchFamily="18" charset="-128"/>
              </a:rPr>
              <a:t>デマンドタクシーの導入</a:t>
            </a:r>
            <a:endParaRPr lang="en-US" altLang="ja-JP" sz="2900" dirty="0">
              <a:solidFill>
                <a:schemeClr val="tx1"/>
              </a:solidFill>
              <a:latin typeface="HGP創英ﾌﾟﾚｾﾞﾝｽEB" panose="02020800000000000000" pitchFamily="18" charset="-128"/>
              <a:ea typeface="HGP創英ﾌﾟﾚｾﾞﾝｽEB" panose="02020800000000000000" pitchFamily="18" charset="-128"/>
            </a:endParaRPr>
          </a:p>
        </p:txBody>
      </p:sp>
      <p:sp>
        <p:nvSpPr>
          <p:cNvPr id="4" name="正方形/長方形 3"/>
          <p:cNvSpPr/>
          <p:nvPr/>
        </p:nvSpPr>
        <p:spPr>
          <a:xfrm>
            <a:off x="3752196" y="2099646"/>
            <a:ext cx="5344181" cy="3466128"/>
          </a:xfrm>
          <a:prstGeom prst="rect">
            <a:avLst/>
          </a:prstGeom>
          <a:noFill/>
          <a:ln w="635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4000" dirty="0">
              <a:latin typeface="HGP創英ﾌﾟﾚｾﾞﾝｽEB" panose="02020800000000000000" pitchFamily="18" charset="-128"/>
              <a:ea typeface="HGP創英ﾌﾟﾚｾﾞﾝｽEB" panose="02020800000000000000" pitchFamily="18" charset="-128"/>
            </a:endParaRPr>
          </a:p>
        </p:txBody>
      </p:sp>
      <p:grpSp>
        <p:nvGrpSpPr>
          <p:cNvPr id="5" name="グループ化 4"/>
          <p:cNvGrpSpPr/>
          <p:nvPr/>
        </p:nvGrpSpPr>
        <p:grpSpPr>
          <a:xfrm>
            <a:off x="4768808" y="2108681"/>
            <a:ext cx="3378427" cy="3318196"/>
            <a:chOff x="4416893" y="1968507"/>
            <a:chExt cx="4375690" cy="4297680"/>
          </a:xfrm>
        </p:grpSpPr>
        <p:pic>
          <p:nvPicPr>
            <p:cNvPr id="6" name="図 5"/>
            <p:cNvPicPr>
              <a:picLocks noChangeAspect="1"/>
            </p:cNvPicPr>
            <p:nvPr/>
          </p:nvPicPr>
          <p:blipFill rotWithShape="1">
            <a:blip r:embed="rId2" cstate="print">
              <a:extLst>
                <a:ext uri="{28A0092B-C50C-407E-A947-70E740481C1C}">
                  <a14:useLocalDpi xmlns:a14="http://schemas.microsoft.com/office/drawing/2010/main" val="0"/>
                </a:ext>
              </a:extLst>
            </a:blip>
            <a:srcRect l="18091" t="1913" r="25819" b="1755"/>
            <a:stretch/>
          </p:blipFill>
          <p:spPr>
            <a:xfrm>
              <a:off x="4416893" y="1968507"/>
              <a:ext cx="4375690" cy="4297680"/>
            </a:xfrm>
            <a:prstGeom prst="rect">
              <a:avLst/>
            </a:prstGeom>
          </p:spPr>
        </p:pic>
        <p:sp>
          <p:nvSpPr>
            <p:cNvPr id="7" name="フローチャート: 結合子 6"/>
            <p:cNvSpPr/>
            <p:nvPr/>
          </p:nvSpPr>
          <p:spPr>
            <a:xfrm>
              <a:off x="5591278" y="4360494"/>
              <a:ext cx="1013459" cy="1013459"/>
            </a:xfrm>
            <a:prstGeom prst="flowChartConnector">
              <a:avLst/>
            </a:prstGeom>
            <a:solidFill>
              <a:schemeClr val="accent4">
                <a:lumMod val="40000"/>
                <a:lumOff val="6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sp>
        <p:nvSpPr>
          <p:cNvPr id="8" name="テキスト ボックス 7"/>
          <p:cNvSpPr txBox="1"/>
          <p:nvPr/>
        </p:nvSpPr>
        <p:spPr>
          <a:xfrm>
            <a:off x="4088234" y="4072225"/>
            <a:ext cx="4406095" cy="1077218"/>
          </a:xfrm>
          <a:prstGeom prst="rect">
            <a:avLst/>
          </a:prstGeom>
          <a:noFill/>
        </p:spPr>
        <p:txBody>
          <a:bodyPr wrap="square" rtlCol="0">
            <a:spAutoFit/>
          </a:bodyPr>
          <a:lstStyle/>
          <a:p>
            <a:r>
              <a:rPr lang="ja-JP" altLang="en-US" sz="3200" dirty="0">
                <a:latin typeface="HGP行書体" panose="03000600000000000000" pitchFamily="66" charset="-128"/>
                <a:ea typeface="HGP行書体" panose="03000600000000000000" pitchFamily="66" charset="-128"/>
              </a:rPr>
              <a:t>荒川沖</a:t>
            </a:r>
            <a:endParaRPr lang="en-US" altLang="ja-JP" sz="3200" dirty="0">
              <a:latin typeface="HGP行書体" panose="03000600000000000000" pitchFamily="66" charset="-128"/>
              <a:ea typeface="HGP行書体" panose="03000600000000000000" pitchFamily="66" charset="-128"/>
            </a:endParaRPr>
          </a:p>
          <a:p>
            <a:r>
              <a:rPr lang="ja-JP" altLang="en-US" sz="3200" dirty="0">
                <a:latin typeface="HGP行書体" panose="03000600000000000000" pitchFamily="66" charset="-128"/>
                <a:ea typeface="HGP行書体" panose="03000600000000000000" pitchFamily="66" charset="-128"/>
              </a:rPr>
              <a:t>（西根南・中村南・右籾）</a:t>
            </a:r>
          </a:p>
        </p:txBody>
      </p:sp>
      <p:sp>
        <p:nvSpPr>
          <p:cNvPr id="9" name="フローチャート: 結合子 8"/>
          <p:cNvSpPr/>
          <p:nvPr/>
        </p:nvSpPr>
        <p:spPr>
          <a:xfrm>
            <a:off x="6424283" y="2933015"/>
            <a:ext cx="1013460" cy="1013460"/>
          </a:xfrm>
          <a:prstGeom prst="flowChartConnector">
            <a:avLst/>
          </a:prstGeom>
          <a:solidFill>
            <a:schemeClr val="accent4">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 name="フローチャート: 結合子 9"/>
          <p:cNvSpPr/>
          <p:nvPr/>
        </p:nvSpPr>
        <p:spPr>
          <a:xfrm>
            <a:off x="5483215" y="3836380"/>
            <a:ext cx="1013460" cy="1013460"/>
          </a:xfrm>
          <a:prstGeom prst="flowChartConnector">
            <a:avLst/>
          </a:prstGeom>
          <a:solidFill>
            <a:schemeClr val="accent4">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 name="テキスト ボックス 10"/>
          <p:cNvSpPr txBox="1"/>
          <p:nvPr/>
        </p:nvSpPr>
        <p:spPr>
          <a:xfrm>
            <a:off x="5245926" y="2514607"/>
            <a:ext cx="4406095" cy="1077218"/>
          </a:xfrm>
          <a:prstGeom prst="rect">
            <a:avLst/>
          </a:prstGeom>
          <a:noFill/>
        </p:spPr>
        <p:txBody>
          <a:bodyPr wrap="square" rtlCol="0">
            <a:spAutoFit/>
          </a:bodyPr>
          <a:lstStyle/>
          <a:p>
            <a:r>
              <a:rPr lang="ja-JP" altLang="en-US" sz="3200" dirty="0">
                <a:latin typeface="HGP行書体" panose="03000600000000000000" pitchFamily="66" charset="-128"/>
                <a:ea typeface="HGP行書体" panose="03000600000000000000" pitchFamily="66" charset="-128"/>
              </a:rPr>
              <a:t>神立</a:t>
            </a:r>
            <a:endParaRPr lang="en-US" altLang="ja-JP" sz="3200" dirty="0">
              <a:latin typeface="HGP行書体" panose="03000600000000000000" pitchFamily="66" charset="-128"/>
              <a:ea typeface="HGP行書体" panose="03000600000000000000" pitchFamily="66" charset="-128"/>
            </a:endParaRPr>
          </a:p>
          <a:p>
            <a:r>
              <a:rPr lang="ja-JP" altLang="en-US" sz="3200" dirty="0">
                <a:latin typeface="HGP行書体" panose="03000600000000000000" pitchFamily="66" charset="-128"/>
                <a:ea typeface="HGP行書体" panose="03000600000000000000" pitchFamily="66" charset="-128"/>
              </a:rPr>
              <a:t>（神立中央・神立町）</a:t>
            </a:r>
          </a:p>
        </p:txBody>
      </p:sp>
    </p:spTree>
    <p:extLst>
      <p:ext uri="{BB962C8B-B14F-4D97-AF65-F5344CB8AC3E}">
        <p14:creationId xmlns:p14="http://schemas.microsoft.com/office/powerpoint/2010/main" val="2580250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21</a:t>
            </a:fld>
            <a:endParaRPr lang="zh-CN" altLang="en-US"/>
          </a:p>
        </p:txBody>
      </p:sp>
      <p:sp>
        <p:nvSpPr>
          <p:cNvPr id="3" name="矩形 9"/>
          <p:cNvSpPr/>
          <p:nvPr/>
        </p:nvSpPr>
        <p:spPr>
          <a:xfrm rot="5400000" flipV="1">
            <a:off x="705588" y="995994"/>
            <a:ext cx="642895" cy="1404028"/>
          </a:xfrm>
          <a:prstGeom prst="rect">
            <a:avLst/>
          </a:prstGeom>
          <a:solidFill>
            <a:schemeClr val="accent4">
              <a:lumMod val="40000"/>
              <a:lumOff val="6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テキスト ボックス 3"/>
          <p:cNvSpPr txBox="1"/>
          <p:nvPr/>
        </p:nvSpPr>
        <p:spPr>
          <a:xfrm>
            <a:off x="362188" y="1412077"/>
            <a:ext cx="1220427" cy="646331"/>
          </a:xfrm>
          <a:prstGeom prst="rect">
            <a:avLst/>
          </a:prstGeom>
          <a:noFill/>
        </p:spPr>
        <p:txBody>
          <a:bodyPr wrap="square" rtlCol="0">
            <a:spAutoFit/>
          </a:bodyPr>
          <a:lstStyle/>
          <a:p>
            <a:r>
              <a:rPr lang="ja-JP" altLang="en-US" sz="3600" dirty="0"/>
              <a:t>提案</a:t>
            </a:r>
          </a:p>
        </p:txBody>
      </p:sp>
      <p:sp>
        <p:nvSpPr>
          <p:cNvPr id="5" name="テキスト ボックス 4"/>
          <p:cNvSpPr txBox="1"/>
          <p:nvPr/>
        </p:nvSpPr>
        <p:spPr>
          <a:xfrm>
            <a:off x="1729050" y="1480366"/>
            <a:ext cx="7183114" cy="523220"/>
          </a:xfrm>
          <a:prstGeom prst="rect">
            <a:avLst/>
          </a:prstGeom>
          <a:noFill/>
        </p:spPr>
        <p:txBody>
          <a:bodyPr wrap="square" rtlCol="0">
            <a:spAutoFit/>
          </a:bodyPr>
          <a:lstStyle/>
          <a:p>
            <a:r>
              <a:rPr lang="ja-JP" altLang="en-US" sz="2800" dirty="0"/>
              <a:t>地域を限定したデマンドタクシーの導入</a:t>
            </a:r>
          </a:p>
        </p:txBody>
      </p:sp>
      <p:sp>
        <p:nvSpPr>
          <p:cNvPr id="6" name="角丸四角形 5"/>
          <p:cNvSpPr/>
          <p:nvPr/>
        </p:nvSpPr>
        <p:spPr>
          <a:xfrm>
            <a:off x="4538635" y="3810913"/>
            <a:ext cx="3719441" cy="2431625"/>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dirty="0">
                <a:solidFill>
                  <a:schemeClr val="tx1"/>
                </a:solidFill>
              </a:rPr>
              <a:t>のりあいタクシー土浦</a:t>
            </a:r>
            <a:endParaRPr kumimoji="1" lang="en-US" altLang="ja-JP" sz="2400" dirty="0">
              <a:solidFill>
                <a:schemeClr val="tx1"/>
              </a:solidFill>
            </a:endParaRPr>
          </a:p>
          <a:p>
            <a:r>
              <a:rPr lang="ja-JP" altLang="en-US" sz="2400" dirty="0">
                <a:solidFill>
                  <a:schemeClr val="tx1"/>
                </a:solidFill>
              </a:rPr>
              <a:t>会員数　</a:t>
            </a:r>
            <a:r>
              <a:rPr lang="en-US" altLang="ja-JP" sz="2400" dirty="0">
                <a:solidFill>
                  <a:schemeClr val="tx1"/>
                </a:solidFill>
              </a:rPr>
              <a:t>1081</a:t>
            </a:r>
            <a:r>
              <a:rPr lang="ja-JP" altLang="en-US" sz="2400" dirty="0">
                <a:solidFill>
                  <a:schemeClr val="tx1"/>
                </a:solidFill>
              </a:rPr>
              <a:t>人</a:t>
            </a:r>
            <a:endParaRPr lang="en-US" altLang="ja-JP" sz="2400" dirty="0">
              <a:solidFill>
                <a:schemeClr val="tx1"/>
              </a:solidFill>
            </a:endParaRPr>
          </a:p>
          <a:p>
            <a:r>
              <a:rPr lang="ja-JP" altLang="en-US" sz="2400" dirty="0">
                <a:solidFill>
                  <a:schemeClr val="tx1"/>
                </a:solidFill>
              </a:rPr>
              <a:t>利用者数　</a:t>
            </a:r>
            <a:r>
              <a:rPr lang="en-US" altLang="ja-JP" sz="2400" dirty="0">
                <a:solidFill>
                  <a:schemeClr val="tx1"/>
                </a:solidFill>
              </a:rPr>
              <a:t>20208</a:t>
            </a:r>
            <a:r>
              <a:rPr lang="ja-JP" altLang="en-US" sz="2400" dirty="0">
                <a:solidFill>
                  <a:schemeClr val="tx1"/>
                </a:solidFill>
              </a:rPr>
              <a:t>人</a:t>
            </a:r>
            <a:endParaRPr lang="en-US" altLang="ja-JP" sz="2400" dirty="0">
              <a:solidFill>
                <a:schemeClr val="tx1"/>
              </a:solidFill>
            </a:endParaRPr>
          </a:p>
          <a:p>
            <a:r>
              <a:rPr lang="ja-JP" altLang="en-US" sz="2400" dirty="0">
                <a:solidFill>
                  <a:schemeClr val="tx1"/>
                </a:solidFill>
              </a:rPr>
              <a:t>収支率　</a:t>
            </a:r>
            <a:r>
              <a:rPr lang="en-US" altLang="ja-JP" sz="2400" dirty="0">
                <a:solidFill>
                  <a:schemeClr val="tx1"/>
                </a:solidFill>
              </a:rPr>
              <a:t>52.6</a:t>
            </a:r>
            <a:r>
              <a:rPr lang="ja-JP" altLang="en-US" sz="2400" dirty="0">
                <a:solidFill>
                  <a:schemeClr val="tx1"/>
                </a:solidFill>
              </a:rPr>
              <a:t>％</a:t>
            </a:r>
            <a:endParaRPr lang="en-US" altLang="ja-JP" sz="2400" dirty="0">
              <a:solidFill>
                <a:schemeClr val="tx1"/>
              </a:solidFill>
            </a:endParaRPr>
          </a:p>
          <a:p>
            <a:r>
              <a:rPr lang="ja-JP" altLang="en-US" sz="2400" dirty="0">
                <a:solidFill>
                  <a:schemeClr val="tx1"/>
                </a:solidFill>
              </a:rPr>
              <a:t>助成金　</a:t>
            </a:r>
            <a:r>
              <a:rPr lang="en-US" altLang="ja-JP" sz="2400" dirty="0">
                <a:solidFill>
                  <a:schemeClr val="tx1"/>
                </a:solidFill>
              </a:rPr>
              <a:t>1148.3</a:t>
            </a:r>
            <a:r>
              <a:rPr lang="ja-JP" altLang="en-US" sz="2400" dirty="0">
                <a:solidFill>
                  <a:schemeClr val="tx1"/>
                </a:solidFill>
              </a:rPr>
              <a:t>万円</a:t>
            </a:r>
            <a:endParaRPr lang="en-US" altLang="ja-JP" sz="2400" dirty="0">
              <a:solidFill>
                <a:schemeClr val="tx1"/>
              </a:solidFill>
            </a:endParaRPr>
          </a:p>
        </p:txBody>
      </p:sp>
      <p:sp>
        <p:nvSpPr>
          <p:cNvPr id="7" name="テキスト ボックス 6"/>
          <p:cNvSpPr txBox="1"/>
          <p:nvPr/>
        </p:nvSpPr>
        <p:spPr>
          <a:xfrm>
            <a:off x="244445" y="2081834"/>
            <a:ext cx="8781813" cy="1569660"/>
          </a:xfrm>
          <a:prstGeom prst="rect">
            <a:avLst/>
          </a:prstGeom>
          <a:noFill/>
        </p:spPr>
        <p:txBody>
          <a:bodyPr wrap="square" rtlCol="0">
            <a:spAutoFit/>
          </a:bodyPr>
          <a:lstStyle/>
          <a:p>
            <a:r>
              <a:rPr kumimoji="1" lang="en-US" altLang="ja-JP" sz="2400" dirty="0"/>
              <a:t>Q:</a:t>
            </a:r>
            <a:r>
              <a:rPr kumimoji="1" lang="ja-JP" altLang="en-US" sz="2400" dirty="0"/>
              <a:t>デマンドタクシーとは？</a:t>
            </a:r>
            <a:endParaRPr kumimoji="1" lang="en-US" altLang="ja-JP" sz="2400" dirty="0"/>
          </a:p>
          <a:p>
            <a:r>
              <a:rPr lang="en-US" altLang="ja-JP" sz="2400" dirty="0"/>
              <a:t>A:</a:t>
            </a:r>
            <a:r>
              <a:rPr lang="ja-JP" altLang="en-US" sz="2400" dirty="0"/>
              <a:t>デマンドタクシーとは、利用される方の予約により運行し、自宅から目的地まで移送する乗合タクシーであり、土浦市では実際に「のりあいタクシー土浦」が運行しています。</a:t>
            </a:r>
            <a:endParaRPr kumimoji="1" lang="ja-JP" altLang="en-US" sz="2400" dirty="0"/>
          </a:p>
        </p:txBody>
      </p:sp>
      <p:pic>
        <p:nvPicPr>
          <p:cNvPr id="8" name="Picture 2" descr="ãã®ãããã¿ã¯ã·ã¼åæµ¦ãã®ç»åæ¤ç´¢çµ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138" y="3825429"/>
            <a:ext cx="3478518" cy="2335939"/>
          </a:xfrm>
          <a:prstGeom prst="rect">
            <a:avLst/>
          </a:prstGeom>
          <a:noFill/>
          <a:extLst>
            <a:ext uri="{909E8E84-426E-40DD-AFC4-6F175D3DCCD1}">
              <a14:hiddenFill xmlns:a14="http://schemas.microsoft.com/office/drawing/2010/main">
                <a:solidFill>
                  <a:srgbClr val="FFFFFF"/>
                </a:solidFill>
              </a14:hiddenFill>
            </a:ext>
          </a:extLst>
        </p:spPr>
      </p:pic>
      <p:sp>
        <p:nvSpPr>
          <p:cNvPr id="9" name="テキスト ボックス 8"/>
          <p:cNvSpPr txBox="1"/>
          <p:nvPr/>
        </p:nvSpPr>
        <p:spPr>
          <a:xfrm>
            <a:off x="896112" y="6242538"/>
            <a:ext cx="2903127" cy="369332"/>
          </a:xfrm>
          <a:prstGeom prst="rect">
            <a:avLst/>
          </a:prstGeom>
          <a:noFill/>
        </p:spPr>
        <p:txBody>
          <a:bodyPr wrap="square" rtlCol="0">
            <a:spAutoFit/>
          </a:bodyPr>
          <a:lstStyle/>
          <a:p>
            <a:r>
              <a:rPr kumimoji="1" lang="ja-JP" altLang="en-US" dirty="0"/>
              <a:t>のりあいタクシー土浦</a:t>
            </a:r>
          </a:p>
        </p:txBody>
      </p:sp>
    </p:spTree>
    <p:extLst>
      <p:ext uri="{BB962C8B-B14F-4D97-AF65-F5344CB8AC3E}">
        <p14:creationId xmlns:p14="http://schemas.microsoft.com/office/powerpoint/2010/main" val="7867368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9"/>
          <p:cNvSpPr/>
          <p:nvPr/>
        </p:nvSpPr>
        <p:spPr>
          <a:xfrm rot="5400000" flipV="1">
            <a:off x="705588" y="995994"/>
            <a:ext cx="642895" cy="1404028"/>
          </a:xfrm>
          <a:prstGeom prst="rect">
            <a:avLst/>
          </a:prstGeom>
          <a:solidFill>
            <a:schemeClr val="accent4">
              <a:lumMod val="40000"/>
              <a:lumOff val="6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テキスト ボックス 3"/>
          <p:cNvSpPr txBox="1"/>
          <p:nvPr/>
        </p:nvSpPr>
        <p:spPr>
          <a:xfrm>
            <a:off x="270374" y="1412077"/>
            <a:ext cx="1919417" cy="646331"/>
          </a:xfrm>
          <a:prstGeom prst="rect">
            <a:avLst/>
          </a:prstGeom>
          <a:noFill/>
        </p:spPr>
        <p:txBody>
          <a:bodyPr wrap="square" rtlCol="0">
            <a:spAutoFit/>
          </a:bodyPr>
          <a:lstStyle/>
          <a:p>
            <a:r>
              <a:rPr lang="ja-JP" altLang="en-US" sz="3600" dirty="0"/>
              <a:t>提案</a:t>
            </a:r>
          </a:p>
        </p:txBody>
      </p:sp>
      <p:sp>
        <p:nvSpPr>
          <p:cNvPr id="6" name="テキスト ボックス 5"/>
          <p:cNvSpPr txBox="1"/>
          <p:nvPr/>
        </p:nvSpPr>
        <p:spPr>
          <a:xfrm>
            <a:off x="1814972" y="1469110"/>
            <a:ext cx="7183114" cy="523220"/>
          </a:xfrm>
          <a:prstGeom prst="rect">
            <a:avLst/>
          </a:prstGeom>
          <a:noFill/>
        </p:spPr>
        <p:txBody>
          <a:bodyPr wrap="square" rtlCol="0">
            <a:spAutoFit/>
          </a:bodyPr>
          <a:lstStyle/>
          <a:p>
            <a:r>
              <a:rPr lang="ja-JP" altLang="en-US" sz="2800" dirty="0"/>
              <a:t>地域を限定したデマンドタクシーの導入</a:t>
            </a:r>
          </a:p>
        </p:txBody>
      </p:sp>
      <p:graphicFrame>
        <p:nvGraphicFramePr>
          <p:cNvPr id="8" name="表 7"/>
          <p:cNvGraphicFramePr>
            <a:graphicFrameLocks noGrp="1"/>
          </p:cNvGraphicFramePr>
          <p:nvPr>
            <p:extLst>
              <p:ext uri="{D42A27DB-BD31-4B8C-83A1-F6EECF244321}">
                <p14:modId xmlns:p14="http://schemas.microsoft.com/office/powerpoint/2010/main" val="623463035"/>
              </p:ext>
            </p:extLst>
          </p:nvPr>
        </p:nvGraphicFramePr>
        <p:xfrm>
          <a:off x="325021" y="2157879"/>
          <a:ext cx="8585141" cy="1371600"/>
        </p:xfrm>
        <a:graphic>
          <a:graphicData uri="http://schemas.openxmlformats.org/drawingml/2006/table">
            <a:tbl>
              <a:tblPr firstRow="1" bandRow="1">
                <a:tableStyleId>{5C22544A-7EE6-4342-B048-85BDC9FD1C3A}</a:tableStyleId>
              </a:tblPr>
              <a:tblGrid>
                <a:gridCol w="5807919">
                  <a:extLst>
                    <a:ext uri="{9D8B030D-6E8A-4147-A177-3AD203B41FA5}">
                      <a16:colId xmlns:a16="http://schemas.microsoft.com/office/drawing/2014/main" val="1100539760"/>
                    </a:ext>
                  </a:extLst>
                </a:gridCol>
                <a:gridCol w="1677517">
                  <a:extLst>
                    <a:ext uri="{9D8B030D-6E8A-4147-A177-3AD203B41FA5}">
                      <a16:colId xmlns:a16="http://schemas.microsoft.com/office/drawing/2014/main" val="2305633907"/>
                    </a:ext>
                  </a:extLst>
                </a:gridCol>
                <a:gridCol w="1099705">
                  <a:extLst>
                    <a:ext uri="{9D8B030D-6E8A-4147-A177-3AD203B41FA5}">
                      <a16:colId xmlns:a16="http://schemas.microsoft.com/office/drawing/2014/main" val="3250386245"/>
                    </a:ext>
                  </a:extLst>
                </a:gridCol>
              </a:tblGrid>
              <a:tr h="370840">
                <a:tc>
                  <a:txBody>
                    <a:bodyPr/>
                    <a:lstStyle/>
                    <a:p>
                      <a:endParaRPr kumimoji="1" lang="ja-JP" altLang="en-US" dirty="0"/>
                    </a:p>
                  </a:txBody>
                  <a:tcPr/>
                </a:tc>
                <a:tc>
                  <a:txBody>
                    <a:bodyPr/>
                    <a:lstStyle/>
                    <a:p>
                      <a:r>
                        <a:rPr kumimoji="1" lang="ja-JP" altLang="en-US" sz="2400" dirty="0"/>
                        <a:t>年齢制限</a:t>
                      </a:r>
                    </a:p>
                  </a:txBody>
                  <a:tcPr/>
                </a:tc>
                <a:tc>
                  <a:txBody>
                    <a:bodyPr/>
                    <a:lstStyle/>
                    <a:p>
                      <a:r>
                        <a:rPr kumimoji="1" lang="ja-JP" altLang="en-US" sz="2400" dirty="0"/>
                        <a:t>料金</a:t>
                      </a:r>
                    </a:p>
                  </a:txBody>
                  <a:tcPr/>
                </a:tc>
                <a:extLst>
                  <a:ext uri="{0D108BD9-81ED-4DB2-BD59-A6C34878D82A}">
                    <a16:rowId xmlns:a16="http://schemas.microsoft.com/office/drawing/2014/main" val="675830473"/>
                  </a:ext>
                </a:extLst>
              </a:tr>
              <a:tr h="435103">
                <a:tc>
                  <a:txBody>
                    <a:bodyPr/>
                    <a:lstStyle/>
                    <a:p>
                      <a:r>
                        <a:rPr kumimoji="1" lang="ja-JP" altLang="en-US" sz="2400" dirty="0">
                          <a:latin typeface="+mn-lt"/>
                        </a:rPr>
                        <a:t>地域限定デマンドタクシー</a:t>
                      </a:r>
                    </a:p>
                  </a:txBody>
                  <a:tcPr/>
                </a:tc>
                <a:tc>
                  <a:txBody>
                    <a:bodyPr/>
                    <a:lstStyle/>
                    <a:p>
                      <a:r>
                        <a:rPr kumimoji="1" lang="ja-JP" altLang="en-US" sz="2400" dirty="0">
                          <a:latin typeface="+mn-lt"/>
                        </a:rPr>
                        <a:t>なし</a:t>
                      </a:r>
                    </a:p>
                  </a:txBody>
                  <a:tcPr/>
                </a:tc>
                <a:tc>
                  <a:txBody>
                    <a:bodyPr/>
                    <a:lstStyle/>
                    <a:p>
                      <a:r>
                        <a:rPr kumimoji="1" lang="en-US" altLang="ja-JP" sz="2400" dirty="0">
                          <a:latin typeface="+mn-lt"/>
                        </a:rPr>
                        <a:t>200</a:t>
                      </a:r>
                      <a:r>
                        <a:rPr kumimoji="1" lang="ja-JP" altLang="en-US" sz="2400" dirty="0">
                          <a:latin typeface="+mn-lt"/>
                        </a:rPr>
                        <a:t>円</a:t>
                      </a:r>
                    </a:p>
                  </a:txBody>
                  <a:tcPr/>
                </a:tc>
                <a:extLst>
                  <a:ext uri="{0D108BD9-81ED-4DB2-BD59-A6C34878D82A}">
                    <a16:rowId xmlns:a16="http://schemas.microsoft.com/office/drawing/2014/main" val="1600641482"/>
                  </a:ext>
                </a:extLst>
              </a:tr>
              <a:tr h="370840">
                <a:tc>
                  <a:txBody>
                    <a:bodyPr/>
                    <a:lstStyle/>
                    <a:p>
                      <a:r>
                        <a:rPr kumimoji="1" lang="ja-JP" altLang="en-US" sz="2400" dirty="0">
                          <a:latin typeface="+mn-lt"/>
                        </a:rPr>
                        <a:t>のりあいタクシー土浦</a:t>
                      </a:r>
                    </a:p>
                  </a:txBody>
                  <a:tcPr/>
                </a:tc>
                <a:tc>
                  <a:txBody>
                    <a:bodyPr/>
                    <a:lstStyle/>
                    <a:p>
                      <a:r>
                        <a:rPr kumimoji="1" lang="en-US" altLang="ja-JP" sz="2400" dirty="0">
                          <a:latin typeface="+mn-lt"/>
                        </a:rPr>
                        <a:t>65</a:t>
                      </a:r>
                      <a:r>
                        <a:rPr kumimoji="1" lang="ja-JP" altLang="en-US" sz="2400" dirty="0">
                          <a:latin typeface="+mn-lt"/>
                        </a:rPr>
                        <a:t>歳以上</a:t>
                      </a:r>
                    </a:p>
                  </a:txBody>
                  <a:tcPr/>
                </a:tc>
                <a:tc>
                  <a:txBody>
                    <a:bodyPr/>
                    <a:lstStyle/>
                    <a:p>
                      <a:r>
                        <a:rPr kumimoji="1" lang="en-US" altLang="ja-JP" sz="2400" dirty="0">
                          <a:latin typeface="+mn-lt"/>
                        </a:rPr>
                        <a:t>600</a:t>
                      </a:r>
                      <a:r>
                        <a:rPr kumimoji="1" lang="ja-JP" altLang="en-US" sz="2400" dirty="0">
                          <a:latin typeface="+mn-lt"/>
                        </a:rPr>
                        <a:t>円</a:t>
                      </a:r>
                    </a:p>
                  </a:txBody>
                  <a:tcPr/>
                </a:tc>
                <a:extLst>
                  <a:ext uri="{0D108BD9-81ED-4DB2-BD59-A6C34878D82A}">
                    <a16:rowId xmlns:a16="http://schemas.microsoft.com/office/drawing/2014/main" val="760681787"/>
                  </a:ext>
                </a:extLst>
              </a:tr>
            </a:tbl>
          </a:graphicData>
        </a:graphic>
      </p:graphicFrame>
      <p:sp>
        <p:nvSpPr>
          <p:cNvPr id="16" name="角丸四角形 15"/>
          <p:cNvSpPr/>
          <p:nvPr/>
        </p:nvSpPr>
        <p:spPr>
          <a:xfrm>
            <a:off x="253940" y="3689865"/>
            <a:ext cx="4148524" cy="3029956"/>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sz="2400" dirty="0">
              <a:solidFill>
                <a:schemeClr val="tx1"/>
              </a:solidFill>
            </a:endParaRPr>
          </a:p>
        </p:txBody>
      </p:sp>
      <p:sp>
        <p:nvSpPr>
          <p:cNvPr id="17" name="角丸四角形 16"/>
          <p:cNvSpPr/>
          <p:nvPr/>
        </p:nvSpPr>
        <p:spPr>
          <a:xfrm>
            <a:off x="4573793" y="3695028"/>
            <a:ext cx="4336370" cy="3027922"/>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2400" dirty="0">
              <a:solidFill>
                <a:schemeClr val="tx1"/>
              </a:solidFill>
            </a:endParaRPr>
          </a:p>
        </p:txBody>
      </p:sp>
      <p:sp>
        <p:nvSpPr>
          <p:cNvPr id="7" name="テキスト ボックス 6"/>
          <p:cNvSpPr txBox="1"/>
          <p:nvPr/>
        </p:nvSpPr>
        <p:spPr>
          <a:xfrm>
            <a:off x="385102" y="3925552"/>
            <a:ext cx="3886200" cy="2954655"/>
          </a:xfrm>
          <a:prstGeom prst="rect">
            <a:avLst/>
          </a:prstGeom>
          <a:noFill/>
        </p:spPr>
        <p:txBody>
          <a:bodyPr wrap="square" rtlCol="0">
            <a:spAutoFit/>
          </a:bodyPr>
          <a:lstStyle/>
          <a:p>
            <a:r>
              <a:rPr lang="ja-JP" altLang="en-US" sz="2400" dirty="0"/>
              <a:t>地域限定デマンドタクシー</a:t>
            </a:r>
            <a:endParaRPr lang="en-US" altLang="ja-JP" sz="2400" dirty="0"/>
          </a:p>
          <a:p>
            <a:r>
              <a:rPr lang="ja-JP" altLang="en-US" sz="2400" dirty="0"/>
              <a:t>対象：神立（五中地区）</a:t>
            </a:r>
            <a:endParaRPr lang="en-US" altLang="ja-JP" sz="2400" dirty="0"/>
          </a:p>
          <a:p>
            <a:r>
              <a:rPr lang="ja-JP" altLang="en-US" sz="2400" dirty="0"/>
              <a:t>便数：</a:t>
            </a:r>
            <a:r>
              <a:rPr lang="en-US" altLang="ja-JP" sz="2400" dirty="0"/>
              <a:t>1</a:t>
            </a:r>
            <a:r>
              <a:rPr lang="ja-JP" altLang="en-US" sz="2400" dirty="0"/>
              <a:t>日</a:t>
            </a:r>
            <a:r>
              <a:rPr lang="en-US" altLang="ja-JP" sz="2400" dirty="0"/>
              <a:t>5</a:t>
            </a:r>
            <a:r>
              <a:rPr lang="ja-JP" altLang="en-US" sz="2400" dirty="0"/>
              <a:t>便</a:t>
            </a:r>
            <a:endParaRPr lang="en-US" altLang="ja-JP" sz="2400" dirty="0"/>
          </a:p>
          <a:p>
            <a:r>
              <a:rPr lang="ja-JP" altLang="en-US" sz="2400" dirty="0"/>
              <a:t>会員数：</a:t>
            </a:r>
            <a:r>
              <a:rPr lang="en-US" altLang="ja-JP" sz="2400" dirty="0"/>
              <a:t>558</a:t>
            </a:r>
            <a:r>
              <a:rPr lang="ja-JP" altLang="en-US" sz="2400" dirty="0"/>
              <a:t>人　</a:t>
            </a:r>
            <a:endParaRPr lang="en-US" altLang="ja-JP" sz="2400" dirty="0"/>
          </a:p>
          <a:p>
            <a:r>
              <a:rPr lang="ja-JP" altLang="en-US" sz="2400" dirty="0"/>
              <a:t>利用者数：</a:t>
            </a:r>
            <a:r>
              <a:rPr lang="en-US" altLang="ja-JP" sz="2400" dirty="0"/>
              <a:t>11160</a:t>
            </a:r>
            <a:r>
              <a:rPr lang="ja-JP" altLang="en-US" sz="2400" dirty="0"/>
              <a:t>人利用　</a:t>
            </a:r>
            <a:endParaRPr lang="en-US" altLang="ja-JP" sz="2400" dirty="0"/>
          </a:p>
          <a:p>
            <a:r>
              <a:rPr lang="ja-JP" altLang="en-US" sz="2400" dirty="0"/>
              <a:t>収支率：約</a:t>
            </a:r>
            <a:r>
              <a:rPr lang="en-US" altLang="ja-JP" sz="2400" dirty="0"/>
              <a:t>40</a:t>
            </a:r>
            <a:r>
              <a:rPr lang="ja-JP" altLang="en-US" sz="2400" dirty="0"/>
              <a:t>％　</a:t>
            </a:r>
            <a:endParaRPr lang="en-US" altLang="ja-JP" sz="2400" dirty="0"/>
          </a:p>
          <a:p>
            <a:r>
              <a:rPr lang="ja-JP" altLang="en-US" sz="2400" dirty="0"/>
              <a:t>助成金：</a:t>
            </a:r>
            <a:r>
              <a:rPr lang="en-US" altLang="ja-JP" sz="2400" dirty="0"/>
              <a:t>328.5</a:t>
            </a:r>
            <a:r>
              <a:rPr lang="ja-JP" altLang="en-US" sz="2400" dirty="0"/>
              <a:t>万円</a:t>
            </a:r>
          </a:p>
          <a:p>
            <a:endParaRPr kumimoji="1" lang="ja-JP" altLang="en-US" dirty="0"/>
          </a:p>
        </p:txBody>
      </p:sp>
      <p:sp>
        <p:nvSpPr>
          <p:cNvPr id="15" name="テキスト ボックス 14"/>
          <p:cNvSpPr txBox="1"/>
          <p:nvPr/>
        </p:nvSpPr>
        <p:spPr>
          <a:xfrm>
            <a:off x="4704955" y="3897051"/>
            <a:ext cx="4735499" cy="2954655"/>
          </a:xfrm>
          <a:prstGeom prst="rect">
            <a:avLst/>
          </a:prstGeom>
          <a:noFill/>
        </p:spPr>
        <p:txBody>
          <a:bodyPr wrap="square" rtlCol="0">
            <a:spAutoFit/>
          </a:bodyPr>
          <a:lstStyle/>
          <a:p>
            <a:r>
              <a:rPr lang="ja-JP" altLang="en-US" sz="2400" dirty="0"/>
              <a:t>地域限定デマンドタクシー</a:t>
            </a:r>
            <a:endParaRPr lang="en-US" altLang="ja-JP" sz="2400" dirty="0"/>
          </a:p>
          <a:p>
            <a:r>
              <a:rPr lang="ja-JP" altLang="en-US" sz="2400" dirty="0"/>
              <a:t>対象：荒川沖（三中・六地区）</a:t>
            </a:r>
            <a:endParaRPr lang="en-US" altLang="ja-JP" sz="2400" dirty="0"/>
          </a:p>
          <a:p>
            <a:r>
              <a:rPr lang="ja-JP" altLang="en-US" sz="2400" dirty="0"/>
              <a:t>便数：</a:t>
            </a:r>
            <a:r>
              <a:rPr lang="en-US" altLang="ja-JP" sz="2400" dirty="0"/>
              <a:t>1</a:t>
            </a:r>
            <a:r>
              <a:rPr lang="ja-JP" altLang="en-US" sz="2400" dirty="0"/>
              <a:t>日</a:t>
            </a:r>
            <a:r>
              <a:rPr lang="en-US" altLang="ja-JP" sz="2400" dirty="0"/>
              <a:t>10</a:t>
            </a:r>
            <a:r>
              <a:rPr lang="ja-JP" altLang="en-US" sz="2400" dirty="0"/>
              <a:t>便</a:t>
            </a:r>
            <a:endParaRPr lang="en-US" altLang="ja-JP" sz="2400" dirty="0"/>
          </a:p>
          <a:p>
            <a:r>
              <a:rPr lang="ja-JP" altLang="en-US" sz="2400" dirty="0"/>
              <a:t>会員数：</a:t>
            </a:r>
            <a:r>
              <a:rPr lang="en-US" altLang="ja-JP" sz="2400" dirty="0"/>
              <a:t>1258</a:t>
            </a:r>
            <a:r>
              <a:rPr lang="ja-JP" altLang="en-US" sz="2400" dirty="0"/>
              <a:t>人　</a:t>
            </a:r>
            <a:endParaRPr lang="en-US" altLang="ja-JP" sz="2400" dirty="0"/>
          </a:p>
          <a:p>
            <a:r>
              <a:rPr lang="ja-JP" altLang="en-US" sz="2400" dirty="0"/>
              <a:t>利用者数：</a:t>
            </a:r>
            <a:r>
              <a:rPr lang="en-US" altLang="ja-JP" sz="2400" dirty="0"/>
              <a:t>25160</a:t>
            </a:r>
            <a:r>
              <a:rPr lang="ja-JP" altLang="en-US" sz="2400" dirty="0"/>
              <a:t>人利用　</a:t>
            </a:r>
            <a:endParaRPr lang="en-US" altLang="ja-JP" sz="2400" dirty="0"/>
          </a:p>
          <a:p>
            <a:r>
              <a:rPr lang="ja-JP" altLang="en-US" sz="2400" dirty="0"/>
              <a:t>収支率：約</a:t>
            </a:r>
            <a:r>
              <a:rPr lang="en-US" altLang="ja-JP" sz="2400" dirty="0"/>
              <a:t>47</a:t>
            </a:r>
            <a:r>
              <a:rPr lang="ja-JP" altLang="en-US" sz="2400" dirty="0"/>
              <a:t>％　</a:t>
            </a:r>
            <a:endParaRPr lang="en-US" altLang="ja-JP" sz="2400" dirty="0"/>
          </a:p>
          <a:p>
            <a:r>
              <a:rPr lang="ja-JP" altLang="en-US" sz="2400" dirty="0"/>
              <a:t>助成金：</a:t>
            </a:r>
            <a:r>
              <a:rPr lang="en-US" altLang="ja-JP" sz="2400" dirty="0"/>
              <a:t>584</a:t>
            </a:r>
            <a:r>
              <a:rPr lang="ja-JP" altLang="en-US" sz="2400" dirty="0"/>
              <a:t>万円</a:t>
            </a:r>
          </a:p>
          <a:p>
            <a:endParaRPr kumimoji="1" lang="ja-JP" altLang="en-US" dirty="0"/>
          </a:p>
        </p:txBody>
      </p:sp>
    </p:spTree>
    <p:extLst>
      <p:ext uri="{BB962C8B-B14F-4D97-AF65-F5344CB8AC3E}">
        <p14:creationId xmlns:p14="http://schemas.microsoft.com/office/powerpoint/2010/main" val="5951098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楕円 15"/>
          <p:cNvSpPr/>
          <p:nvPr/>
        </p:nvSpPr>
        <p:spPr>
          <a:xfrm>
            <a:off x="2151923" y="3335574"/>
            <a:ext cx="4554071" cy="238486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矩形 9"/>
          <p:cNvSpPr/>
          <p:nvPr/>
        </p:nvSpPr>
        <p:spPr>
          <a:xfrm rot="5400000" flipV="1">
            <a:off x="705588" y="995994"/>
            <a:ext cx="642895" cy="1404028"/>
          </a:xfrm>
          <a:prstGeom prst="rect">
            <a:avLst/>
          </a:prstGeom>
          <a:solidFill>
            <a:schemeClr val="accent4">
              <a:lumMod val="40000"/>
              <a:lumOff val="6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テキスト ボックス 2"/>
          <p:cNvSpPr txBox="1"/>
          <p:nvPr/>
        </p:nvSpPr>
        <p:spPr>
          <a:xfrm>
            <a:off x="270374" y="1412077"/>
            <a:ext cx="1919417" cy="646331"/>
          </a:xfrm>
          <a:prstGeom prst="rect">
            <a:avLst/>
          </a:prstGeom>
          <a:noFill/>
        </p:spPr>
        <p:txBody>
          <a:bodyPr wrap="square" rtlCol="0">
            <a:spAutoFit/>
          </a:bodyPr>
          <a:lstStyle/>
          <a:p>
            <a:r>
              <a:rPr lang="ja-JP" altLang="en-US" sz="3600" dirty="0"/>
              <a:t>提案</a:t>
            </a:r>
          </a:p>
        </p:txBody>
      </p:sp>
      <p:sp>
        <p:nvSpPr>
          <p:cNvPr id="5" name="テキスト ボックス 4"/>
          <p:cNvSpPr txBox="1"/>
          <p:nvPr/>
        </p:nvSpPr>
        <p:spPr>
          <a:xfrm>
            <a:off x="1814972" y="1469110"/>
            <a:ext cx="7183114" cy="523220"/>
          </a:xfrm>
          <a:prstGeom prst="rect">
            <a:avLst/>
          </a:prstGeom>
          <a:noFill/>
        </p:spPr>
        <p:txBody>
          <a:bodyPr wrap="square" rtlCol="0">
            <a:spAutoFit/>
          </a:bodyPr>
          <a:lstStyle/>
          <a:p>
            <a:r>
              <a:rPr lang="ja-JP" altLang="en-US" sz="2800" dirty="0"/>
              <a:t>地域を限定したデマンドタクシーの導入</a:t>
            </a:r>
          </a:p>
        </p:txBody>
      </p:sp>
      <p:sp>
        <p:nvSpPr>
          <p:cNvPr id="6" name="楕円 5"/>
          <p:cNvSpPr/>
          <p:nvPr/>
        </p:nvSpPr>
        <p:spPr>
          <a:xfrm>
            <a:off x="3030071" y="2600188"/>
            <a:ext cx="2922494" cy="1450936"/>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797524" y="2500334"/>
            <a:ext cx="3412041" cy="1384995"/>
          </a:xfrm>
          <a:prstGeom prst="rect">
            <a:avLst/>
          </a:prstGeom>
          <a:noFill/>
        </p:spPr>
        <p:txBody>
          <a:bodyPr wrap="square" rtlCol="0">
            <a:spAutoFit/>
          </a:bodyPr>
          <a:lstStyle/>
          <a:p>
            <a:pPr algn="ctr"/>
            <a:endParaRPr kumimoji="1" lang="en-US" altLang="ja-JP" sz="2800" dirty="0"/>
          </a:p>
          <a:p>
            <a:pPr algn="ctr"/>
            <a:r>
              <a:rPr kumimoji="1" lang="ja-JP" altLang="en-US" sz="2800" dirty="0"/>
              <a:t>神立・荒川沖</a:t>
            </a:r>
            <a:endParaRPr kumimoji="1" lang="en-US" altLang="ja-JP" sz="2800" dirty="0"/>
          </a:p>
          <a:p>
            <a:pPr algn="ctr"/>
            <a:r>
              <a:rPr kumimoji="1" lang="ja-JP" altLang="en-US" sz="2800" dirty="0"/>
              <a:t>居住者</a:t>
            </a:r>
          </a:p>
        </p:txBody>
      </p:sp>
      <p:sp>
        <p:nvSpPr>
          <p:cNvPr id="8" name="楕円 7"/>
          <p:cNvSpPr/>
          <p:nvPr/>
        </p:nvSpPr>
        <p:spPr>
          <a:xfrm>
            <a:off x="5458399" y="4393333"/>
            <a:ext cx="3133859" cy="1496479"/>
          </a:xfrm>
          <a:prstGeom prst="ellips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5406529" y="4593496"/>
            <a:ext cx="3185729" cy="954107"/>
          </a:xfrm>
          <a:prstGeom prst="rect">
            <a:avLst/>
          </a:prstGeom>
          <a:noFill/>
        </p:spPr>
        <p:txBody>
          <a:bodyPr wrap="square" rtlCol="0">
            <a:spAutoFit/>
          </a:bodyPr>
          <a:lstStyle/>
          <a:p>
            <a:pPr algn="ctr"/>
            <a:r>
              <a:rPr lang="ja-JP" altLang="en-US" sz="2800" dirty="0"/>
              <a:t>土浦地区</a:t>
            </a:r>
            <a:endParaRPr lang="en-US" altLang="ja-JP" sz="2800" dirty="0"/>
          </a:p>
          <a:p>
            <a:pPr algn="ctr"/>
            <a:r>
              <a:rPr lang="ja-JP" altLang="en-US" sz="2800" dirty="0"/>
              <a:t>タクシー協同組合</a:t>
            </a:r>
            <a:endParaRPr kumimoji="1" lang="ja-JP" altLang="en-US" sz="2800" dirty="0"/>
          </a:p>
        </p:txBody>
      </p:sp>
      <p:sp>
        <p:nvSpPr>
          <p:cNvPr id="10" name="楕円 9"/>
          <p:cNvSpPr/>
          <p:nvPr/>
        </p:nvSpPr>
        <p:spPr>
          <a:xfrm>
            <a:off x="744347" y="4391759"/>
            <a:ext cx="2846994" cy="1527602"/>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747853" y="4893950"/>
            <a:ext cx="2628900" cy="523220"/>
          </a:xfrm>
          <a:prstGeom prst="rect">
            <a:avLst/>
          </a:prstGeom>
          <a:noFill/>
        </p:spPr>
        <p:txBody>
          <a:bodyPr wrap="square" rtlCol="0">
            <a:spAutoFit/>
          </a:bodyPr>
          <a:lstStyle/>
          <a:p>
            <a:pPr algn="ctr"/>
            <a:r>
              <a:rPr lang="ja-JP" altLang="en-US" sz="2800" dirty="0"/>
              <a:t>土浦市役所</a:t>
            </a:r>
            <a:endParaRPr lang="en-US" altLang="ja-JP" sz="2800" dirty="0"/>
          </a:p>
        </p:txBody>
      </p:sp>
      <p:sp>
        <p:nvSpPr>
          <p:cNvPr id="12" name="テキスト ボックス 11"/>
          <p:cNvSpPr txBox="1"/>
          <p:nvPr/>
        </p:nvSpPr>
        <p:spPr>
          <a:xfrm>
            <a:off x="3804366" y="4236077"/>
            <a:ext cx="1600200" cy="830997"/>
          </a:xfrm>
          <a:prstGeom prst="rect">
            <a:avLst/>
          </a:prstGeom>
          <a:noFill/>
        </p:spPr>
        <p:txBody>
          <a:bodyPr wrap="square" rtlCol="0">
            <a:spAutoFit/>
          </a:bodyPr>
          <a:lstStyle/>
          <a:p>
            <a:r>
              <a:rPr kumimoji="1" lang="ja-JP" altLang="en-US" sz="4800" dirty="0"/>
              <a:t>協働</a:t>
            </a:r>
          </a:p>
        </p:txBody>
      </p:sp>
      <p:sp>
        <p:nvSpPr>
          <p:cNvPr id="13" name="テキスト ボックス 12"/>
          <p:cNvSpPr txBox="1"/>
          <p:nvPr/>
        </p:nvSpPr>
        <p:spPr>
          <a:xfrm>
            <a:off x="983017" y="3815379"/>
            <a:ext cx="1164979" cy="646331"/>
          </a:xfrm>
          <a:prstGeom prst="rect">
            <a:avLst/>
          </a:prstGeom>
          <a:noFill/>
        </p:spPr>
        <p:txBody>
          <a:bodyPr wrap="square" rtlCol="0">
            <a:spAutoFit/>
          </a:bodyPr>
          <a:lstStyle/>
          <a:p>
            <a:r>
              <a:rPr kumimoji="1" lang="ja-JP" altLang="en-US" sz="3600" b="1" u="sng" dirty="0"/>
              <a:t>行政</a:t>
            </a:r>
          </a:p>
        </p:txBody>
      </p:sp>
      <p:sp>
        <p:nvSpPr>
          <p:cNvPr id="14" name="テキスト ボックス 13"/>
          <p:cNvSpPr txBox="1"/>
          <p:nvPr/>
        </p:nvSpPr>
        <p:spPr>
          <a:xfrm>
            <a:off x="3921054" y="1934813"/>
            <a:ext cx="1164979" cy="646331"/>
          </a:xfrm>
          <a:prstGeom prst="rect">
            <a:avLst/>
          </a:prstGeom>
          <a:noFill/>
        </p:spPr>
        <p:txBody>
          <a:bodyPr wrap="square" rtlCol="0">
            <a:spAutoFit/>
          </a:bodyPr>
          <a:lstStyle/>
          <a:p>
            <a:r>
              <a:rPr lang="ja-JP" altLang="en-US" sz="3600" b="1" u="sng" dirty="0"/>
              <a:t>市民</a:t>
            </a:r>
            <a:endParaRPr kumimoji="1" lang="ja-JP" altLang="en-US" sz="3600" b="1" u="sng" dirty="0"/>
          </a:p>
        </p:txBody>
      </p:sp>
      <p:sp>
        <p:nvSpPr>
          <p:cNvPr id="15" name="テキスト ボックス 14"/>
          <p:cNvSpPr txBox="1"/>
          <p:nvPr/>
        </p:nvSpPr>
        <p:spPr>
          <a:xfrm>
            <a:off x="6792949" y="3727958"/>
            <a:ext cx="1904005" cy="646331"/>
          </a:xfrm>
          <a:prstGeom prst="rect">
            <a:avLst/>
          </a:prstGeom>
          <a:noFill/>
        </p:spPr>
        <p:txBody>
          <a:bodyPr wrap="square" rtlCol="0">
            <a:spAutoFit/>
          </a:bodyPr>
          <a:lstStyle/>
          <a:p>
            <a:r>
              <a:rPr lang="ja-JP" altLang="en-US" sz="3600" b="1" u="sng" dirty="0"/>
              <a:t>事業者</a:t>
            </a:r>
            <a:endParaRPr kumimoji="1" lang="ja-JP" altLang="en-US" sz="3600" b="1" u="sng" dirty="0"/>
          </a:p>
        </p:txBody>
      </p:sp>
      <p:sp>
        <p:nvSpPr>
          <p:cNvPr id="18" name="テキスト ボックス 17"/>
          <p:cNvSpPr txBox="1"/>
          <p:nvPr/>
        </p:nvSpPr>
        <p:spPr>
          <a:xfrm>
            <a:off x="3769782" y="5890826"/>
            <a:ext cx="2632501" cy="523220"/>
          </a:xfrm>
          <a:prstGeom prst="rect">
            <a:avLst/>
          </a:prstGeom>
          <a:solidFill>
            <a:schemeClr val="bg1"/>
          </a:solidFill>
        </p:spPr>
        <p:txBody>
          <a:bodyPr wrap="square" rtlCol="0">
            <a:spAutoFit/>
          </a:bodyPr>
          <a:lstStyle/>
          <a:p>
            <a:r>
              <a:rPr kumimoji="1" lang="ja-JP" altLang="en-US" sz="2800" dirty="0"/>
              <a:t>助成金</a:t>
            </a:r>
          </a:p>
        </p:txBody>
      </p:sp>
      <p:cxnSp>
        <p:nvCxnSpPr>
          <p:cNvPr id="21" name="直線矢印コネクタ 20"/>
          <p:cNvCxnSpPr>
            <a:stCxn id="13" idx="0"/>
          </p:cNvCxnSpPr>
          <p:nvPr/>
        </p:nvCxnSpPr>
        <p:spPr>
          <a:xfrm flipV="1">
            <a:off x="1565507" y="2534702"/>
            <a:ext cx="2025834" cy="1280677"/>
          </a:xfrm>
          <a:prstGeom prst="straightConnector1">
            <a:avLst/>
          </a:prstGeom>
          <a:ln w="762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p:cNvCxnSpPr/>
          <p:nvPr/>
        </p:nvCxnSpPr>
        <p:spPr>
          <a:xfrm>
            <a:off x="3137647" y="6544237"/>
            <a:ext cx="2707341" cy="0"/>
          </a:xfrm>
          <a:prstGeom prst="straightConnector1">
            <a:avLst/>
          </a:prstGeom>
          <a:ln w="762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線矢印コネクタ 24"/>
          <p:cNvCxnSpPr>
            <a:stCxn id="15" idx="0"/>
          </p:cNvCxnSpPr>
          <p:nvPr/>
        </p:nvCxnSpPr>
        <p:spPr>
          <a:xfrm flipH="1" flipV="1">
            <a:off x="5602941" y="2534702"/>
            <a:ext cx="2142011" cy="1193256"/>
          </a:xfrm>
          <a:prstGeom prst="straightConnector1">
            <a:avLst/>
          </a:prstGeom>
          <a:ln w="762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9" name="テキスト ボックス 18"/>
          <p:cNvSpPr txBox="1"/>
          <p:nvPr/>
        </p:nvSpPr>
        <p:spPr>
          <a:xfrm>
            <a:off x="5952565" y="2809470"/>
            <a:ext cx="3299012" cy="461665"/>
          </a:xfrm>
          <a:prstGeom prst="rect">
            <a:avLst/>
          </a:prstGeom>
          <a:solidFill>
            <a:schemeClr val="bg1"/>
          </a:solidFill>
        </p:spPr>
        <p:txBody>
          <a:bodyPr wrap="square" rtlCol="0">
            <a:spAutoFit/>
          </a:bodyPr>
          <a:lstStyle/>
          <a:p>
            <a:r>
              <a:rPr lang="ja-JP" altLang="en-US" sz="2400" dirty="0"/>
              <a:t>デマンドタクシー運営</a:t>
            </a:r>
            <a:endParaRPr kumimoji="1" lang="ja-JP" altLang="en-US" sz="2400" dirty="0"/>
          </a:p>
        </p:txBody>
      </p:sp>
      <p:sp>
        <p:nvSpPr>
          <p:cNvPr id="26" name="テキスト ボックス 25"/>
          <p:cNvSpPr txBox="1"/>
          <p:nvPr/>
        </p:nvSpPr>
        <p:spPr>
          <a:xfrm>
            <a:off x="852504" y="2877702"/>
            <a:ext cx="2061293" cy="461665"/>
          </a:xfrm>
          <a:prstGeom prst="rect">
            <a:avLst/>
          </a:prstGeom>
          <a:solidFill>
            <a:schemeClr val="bg1"/>
          </a:solidFill>
        </p:spPr>
        <p:txBody>
          <a:bodyPr wrap="square" rtlCol="0">
            <a:spAutoFit/>
          </a:bodyPr>
          <a:lstStyle/>
          <a:p>
            <a:r>
              <a:rPr lang="ja-JP" altLang="en-US" sz="2400" dirty="0"/>
              <a:t>交通状況改善</a:t>
            </a:r>
            <a:endParaRPr kumimoji="1" lang="ja-JP" altLang="en-US" sz="2400" dirty="0"/>
          </a:p>
        </p:txBody>
      </p:sp>
      <p:sp>
        <p:nvSpPr>
          <p:cNvPr id="27" name="正方形/長方形 26"/>
          <p:cNvSpPr/>
          <p:nvPr/>
        </p:nvSpPr>
        <p:spPr>
          <a:xfrm>
            <a:off x="0" y="2329022"/>
            <a:ext cx="9143997" cy="3082710"/>
          </a:xfrm>
          <a:prstGeom prst="rect">
            <a:avLst/>
          </a:prstGeom>
          <a:solidFill>
            <a:schemeClr val="bg1">
              <a:alpha val="90000"/>
            </a:schemeClr>
          </a:soli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solidFill>
                  <a:schemeClr val="tx1"/>
                </a:solidFill>
                <a:latin typeface="游ゴシック" panose="020B0400000000000000" pitchFamily="50" charset="-128"/>
                <a:ea typeface="游ゴシック" panose="020B0400000000000000" pitchFamily="50" charset="-128"/>
              </a:rPr>
              <a:t>市からの助成金により、</a:t>
            </a:r>
            <a:endParaRPr lang="en-US" altLang="ja-JP" sz="3200" dirty="0">
              <a:solidFill>
                <a:schemeClr val="tx1"/>
              </a:solidFill>
              <a:latin typeface="游ゴシック" panose="020B0400000000000000" pitchFamily="50" charset="-128"/>
              <a:ea typeface="游ゴシック" panose="020B0400000000000000" pitchFamily="50" charset="-128"/>
            </a:endParaRPr>
          </a:p>
          <a:p>
            <a:pPr algn="ctr"/>
            <a:r>
              <a:rPr lang="ja-JP" altLang="en-US" sz="3200" dirty="0">
                <a:solidFill>
                  <a:schemeClr val="tx1"/>
                </a:solidFill>
                <a:latin typeface="游ゴシック" panose="020B0400000000000000" pitchFamily="50" charset="-128"/>
                <a:ea typeface="游ゴシック" panose="020B0400000000000000" pitchFamily="50" charset="-128"/>
              </a:rPr>
              <a:t>コミュニティ交通として実現可能</a:t>
            </a:r>
          </a:p>
        </p:txBody>
      </p:sp>
    </p:spTree>
    <p:extLst>
      <p:ext uri="{BB962C8B-B14F-4D97-AF65-F5344CB8AC3E}">
        <p14:creationId xmlns:p14="http://schemas.microsoft.com/office/powerpoint/2010/main" val="1046236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楕円 2"/>
          <p:cNvSpPr/>
          <p:nvPr/>
        </p:nvSpPr>
        <p:spPr>
          <a:xfrm>
            <a:off x="1099592" y="1574076"/>
            <a:ext cx="6348046" cy="3554762"/>
          </a:xfrm>
          <a:prstGeom prst="ellipse">
            <a:avLst/>
          </a:prstGeom>
          <a:no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24</a:t>
            </a:fld>
            <a:endParaRPr lang="zh-CN" altLang="en-US"/>
          </a:p>
        </p:txBody>
      </p:sp>
      <p:pic>
        <p:nvPicPr>
          <p:cNvPr id="2052" name="Picture 4" descr="ããããã¨ããå­¦æ ¡ãã®ç»åæ¤ç´¢çµæ"/>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8610" y="1425034"/>
            <a:ext cx="2162384" cy="1362207"/>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ããããã¨ããçé¢ãã®ç»åæ¤ç´¢çµæ"/>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56795" y="1434772"/>
            <a:ext cx="1901825" cy="150244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ããããã¨ããä¼ç¤¾ãã®ç»åæ¤ç´¢çµæ"/>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59316" y="3494635"/>
            <a:ext cx="1499089" cy="1654167"/>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ããããã¨ããåºãã®ç»åæ¤ç´¢çµæ"/>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9080" y="3704452"/>
            <a:ext cx="1444350" cy="144435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ããããã¨ããå¬å±äº¤éãã®ç»åæ¤ç´¢çµæ"/>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19377" y="3133391"/>
            <a:ext cx="1710808" cy="121467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ããããã¨ããã¿ã¯ã·ã¼ãã®ç»åæ¤ç´¢çµæ"/>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657625" y="1889708"/>
            <a:ext cx="1381244" cy="121031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ããããã¨ããè»ãã®ç»åæ¤ç´¢çµæ"/>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731024" y="3191810"/>
            <a:ext cx="1488587" cy="1079326"/>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ããããã¨ããå®¶æãã®ç»åæ¤ç´¢çµæ"/>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020216" y="2648621"/>
            <a:ext cx="2506799" cy="1610618"/>
          </a:xfrm>
          <a:prstGeom prst="rect">
            <a:avLst/>
          </a:prstGeom>
          <a:noFill/>
          <a:extLst>
            <a:ext uri="{909E8E84-426E-40DD-AFC4-6F175D3DCCD1}">
              <a14:hiddenFill xmlns:a14="http://schemas.microsoft.com/office/drawing/2010/main">
                <a:solidFill>
                  <a:srgbClr val="FFFFFF"/>
                </a:solidFill>
              </a14:hiddenFill>
            </a:ext>
          </a:extLst>
        </p:spPr>
      </p:pic>
      <p:sp>
        <p:nvSpPr>
          <p:cNvPr id="15" name="正方形/長方形 14"/>
          <p:cNvSpPr/>
          <p:nvPr/>
        </p:nvSpPr>
        <p:spPr>
          <a:xfrm>
            <a:off x="0" y="5229663"/>
            <a:ext cx="9129284" cy="1672700"/>
          </a:xfrm>
          <a:prstGeom prst="rect">
            <a:avLst/>
          </a:prstGeom>
          <a:solidFill>
            <a:srgbClr val="FEE3DA"/>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solidFill>
              </a:rPr>
              <a:t>安定した交通機能を維持して、まちの暮らしを守る</a:t>
            </a:r>
            <a:endParaRPr kumimoji="1" lang="en-US" altLang="ja-JP" sz="2800" dirty="0">
              <a:solidFill>
                <a:schemeClr val="tx1"/>
              </a:solidFill>
            </a:endParaRPr>
          </a:p>
        </p:txBody>
      </p:sp>
    </p:spTree>
    <p:extLst>
      <p:ext uri="{BB962C8B-B14F-4D97-AF65-F5344CB8AC3E}">
        <p14:creationId xmlns:p14="http://schemas.microsoft.com/office/powerpoint/2010/main" val="1917001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p:cNvSpPr/>
          <p:nvPr/>
        </p:nvSpPr>
        <p:spPr>
          <a:xfrm>
            <a:off x="1954130" y="3219208"/>
            <a:ext cx="1743239" cy="2649957"/>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8307684" y="1594765"/>
            <a:ext cx="751827" cy="2439811"/>
          </a:xfrm>
          <a:prstGeom prst="rect">
            <a:avLst/>
          </a:prstGeom>
          <a:solidFill>
            <a:srgbClr val="FEE3DA"/>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25</a:t>
            </a:fld>
            <a:endParaRPr lang="zh-CN" altLang="en-US"/>
          </a:p>
        </p:txBody>
      </p:sp>
      <p:sp>
        <p:nvSpPr>
          <p:cNvPr id="4" name="テキスト ボックス 3"/>
          <p:cNvSpPr txBox="1"/>
          <p:nvPr/>
        </p:nvSpPr>
        <p:spPr>
          <a:xfrm>
            <a:off x="8406497" y="2313657"/>
            <a:ext cx="554200" cy="954107"/>
          </a:xfrm>
          <a:prstGeom prst="rect">
            <a:avLst/>
          </a:prstGeom>
          <a:noFill/>
        </p:spPr>
        <p:txBody>
          <a:bodyPr wrap="square" rtlCol="0">
            <a:spAutoFit/>
          </a:bodyPr>
          <a:lstStyle/>
          <a:p>
            <a:r>
              <a:rPr kumimoji="1" lang="ja-JP" altLang="en-US" sz="2800" dirty="0"/>
              <a:t>背</a:t>
            </a:r>
            <a:endParaRPr kumimoji="1" lang="en-US" altLang="ja-JP" sz="2800" dirty="0"/>
          </a:p>
          <a:p>
            <a:r>
              <a:rPr kumimoji="1" lang="ja-JP" altLang="en-US" sz="2800" dirty="0"/>
              <a:t>景</a:t>
            </a:r>
          </a:p>
        </p:txBody>
      </p:sp>
      <p:sp>
        <p:nvSpPr>
          <p:cNvPr id="20" name="正方形/長方形 19"/>
          <p:cNvSpPr/>
          <p:nvPr/>
        </p:nvSpPr>
        <p:spPr>
          <a:xfrm>
            <a:off x="7252630" y="1615931"/>
            <a:ext cx="751827" cy="2439811"/>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7351443" y="1842380"/>
            <a:ext cx="554200" cy="1815882"/>
          </a:xfrm>
          <a:prstGeom prst="rect">
            <a:avLst/>
          </a:prstGeom>
          <a:noFill/>
        </p:spPr>
        <p:txBody>
          <a:bodyPr wrap="square" rtlCol="0">
            <a:spAutoFit/>
          </a:bodyPr>
          <a:lstStyle/>
          <a:p>
            <a:r>
              <a:rPr kumimoji="1" lang="ja-JP" altLang="en-US" sz="2800" dirty="0"/>
              <a:t>全体構想</a:t>
            </a:r>
            <a:endParaRPr kumimoji="1" lang="en-US" altLang="ja-JP" sz="2800" dirty="0"/>
          </a:p>
        </p:txBody>
      </p:sp>
      <p:sp>
        <p:nvSpPr>
          <p:cNvPr id="22" name="正方形/長方形 21"/>
          <p:cNvSpPr/>
          <p:nvPr/>
        </p:nvSpPr>
        <p:spPr>
          <a:xfrm>
            <a:off x="6197576" y="1615931"/>
            <a:ext cx="751827" cy="2439812"/>
          </a:xfrm>
          <a:prstGeom prst="rect">
            <a:avLst/>
          </a:prstGeom>
          <a:solidFill>
            <a:srgbClr val="FEE3DA"/>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00"/>
          </a:p>
        </p:txBody>
      </p:sp>
      <p:sp>
        <p:nvSpPr>
          <p:cNvPr id="23" name="テキスト ボックス 22"/>
          <p:cNvSpPr txBox="1"/>
          <p:nvPr/>
        </p:nvSpPr>
        <p:spPr>
          <a:xfrm>
            <a:off x="6288199" y="1685366"/>
            <a:ext cx="554200" cy="2246769"/>
          </a:xfrm>
          <a:prstGeom prst="rect">
            <a:avLst/>
          </a:prstGeom>
          <a:noFill/>
        </p:spPr>
        <p:txBody>
          <a:bodyPr wrap="square" rtlCol="0">
            <a:spAutoFit/>
          </a:bodyPr>
          <a:lstStyle/>
          <a:p>
            <a:r>
              <a:rPr kumimoji="1" lang="ja-JP" altLang="en-US" sz="2800" dirty="0"/>
              <a:t>分野別構想</a:t>
            </a:r>
            <a:endParaRPr kumimoji="1" lang="en-US" altLang="ja-JP" sz="2800" dirty="0"/>
          </a:p>
        </p:txBody>
      </p:sp>
      <p:sp>
        <p:nvSpPr>
          <p:cNvPr id="24" name="正方形/長方形 23"/>
          <p:cNvSpPr/>
          <p:nvPr/>
        </p:nvSpPr>
        <p:spPr>
          <a:xfrm>
            <a:off x="1129841" y="1615931"/>
            <a:ext cx="751827" cy="2439812"/>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p:cNvSpPr txBox="1"/>
          <p:nvPr/>
        </p:nvSpPr>
        <p:spPr>
          <a:xfrm>
            <a:off x="1238363" y="2184337"/>
            <a:ext cx="554200" cy="1384995"/>
          </a:xfrm>
          <a:prstGeom prst="rect">
            <a:avLst/>
          </a:prstGeom>
          <a:noFill/>
        </p:spPr>
        <p:txBody>
          <a:bodyPr wrap="square" rtlCol="0">
            <a:spAutoFit/>
          </a:bodyPr>
          <a:lstStyle/>
          <a:p>
            <a:r>
              <a:rPr kumimoji="1" lang="ja-JP" altLang="en-US" sz="2800" dirty="0"/>
              <a:t>将来像</a:t>
            </a:r>
            <a:endParaRPr kumimoji="1" lang="en-US" altLang="ja-JP" sz="2800" dirty="0"/>
          </a:p>
        </p:txBody>
      </p:sp>
      <p:sp>
        <p:nvSpPr>
          <p:cNvPr id="26" name="正方形/長方形 25"/>
          <p:cNvSpPr/>
          <p:nvPr/>
        </p:nvSpPr>
        <p:spPr>
          <a:xfrm>
            <a:off x="80156" y="1615931"/>
            <a:ext cx="751827" cy="2439812"/>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p:cNvSpPr txBox="1"/>
          <p:nvPr/>
        </p:nvSpPr>
        <p:spPr>
          <a:xfrm>
            <a:off x="171326" y="1685366"/>
            <a:ext cx="554200" cy="2246769"/>
          </a:xfrm>
          <a:prstGeom prst="rect">
            <a:avLst/>
          </a:prstGeom>
          <a:noFill/>
        </p:spPr>
        <p:txBody>
          <a:bodyPr wrap="square" rtlCol="0">
            <a:spAutoFit/>
          </a:bodyPr>
          <a:lstStyle/>
          <a:p>
            <a:r>
              <a:rPr kumimoji="1" lang="ja-JP" altLang="en-US" sz="2800" dirty="0"/>
              <a:t>今後の展開</a:t>
            </a:r>
            <a:endParaRPr kumimoji="1" lang="en-US" altLang="ja-JP" sz="2800" dirty="0"/>
          </a:p>
        </p:txBody>
      </p:sp>
      <p:sp>
        <p:nvSpPr>
          <p:cNvPr id="28" name="正方形/長方形 27"/>
          <p:cNvSpPr/>
          <p:nvPr/>
        </p:nvSpPr>
        <p:spPr>
          <a:xfrm>
            <a:off x="5525242" y="2589937"/>
            <a:ext cx="568079" cy="1843515"/>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p:cNvSpPr txBox="1"/>
          <p:nvPr/>
        </p:nvSpPr>
        <p:spPr>
          <a:xfrm>
            <a:off x="5565932" y="2542198"/>
            <a:ext cx="554200" cy="1938992"/>
          </a:xfrm>
          <a:prstGeom prst="rect">
            <a:avLst/>
          </a:prstGeom>
          <a:noFill/>
        </p:spPr>
        <p:txBody>
          <a:bodyPr wrap="square" rtlCol="0">
            <a:spAutoFit/>
          </a:bodyPr>
          <a:lstStyle/>
          <a:p>
            <a:r>
              <a:rPr kumimoji="1" lang="ja-JP" altLang="en-US" sz="2400" dirty="0"/>
              <a:t>まちを守る</a:t>
            </a:r>
            <a:endParaRPr kumimoji="1" lang="en-US" altLang="ja-JP" sz="2400" dirty="0"/>
          </a:p>
        </p:txBody>
      </p:sp>
      <p:sp>
        <p:nvSpPr>
          <p:cNvPr id="31" name="正方形/長方形 30"/>
          <p:cNvSpPr/>
          <p:nvPr/>
        </p:nvSpPr>
        <p:spPr>
          <a:xfrm>
            <a:off x="3450315" y="2637674"/>
            <a:ext cx="533546" cy="1843516"/>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ボックス 31"/>
          <p:cNvSpPr txBox="1"/>
          <p:nvPr/>
        </p:nvSpPr>
        <p:spPr>
          <a:xfrm>
            <a:off x="3474857" y="2609964"/>
            <a:ext cx="554200" cy="1938992"/>
          </a:xfrm>
          <a:prstGeom prst="rect">
            <a:avLst/>
          </a:prstGeom>
          <a:noFill/>
        </p:spPr>
        <p:txBody>
          <a:bodyPr wrap="square" rtlCol="0">
            <a:spAutoFit/>
          </a:bodyPr>
          <a:lstStyle/>
          <a:p>
            <a:r>
              <a:rPr kumimoji="1" lang="ja-JP" altLang="en-US" sz="2400" dirty="0"/>
              <a:t>愛着を築く</a:t>
            </a:r>
            <a:endParaRPr kumimoji="1" lang="en-US" altLang="ja-JP" sz="2400" dirty="0"/>
          </a:p>
        </p:txBody>
      </p:sp>
      <p:sp>
        <p:nvSpPr>
          <p:cNvPr id="41" name="正方形/長方形 40"/>
          <p:cNvSpPr/>
          <p:nvPr/>
        </p:nvSpPr>
        <p:spPr>
          <a:xfrm>
            <a:off x="0" y="1359184"/>
            <a:ext cx="9144000" cy="83128"/>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二等辺三角形 44"/>
          <p:cNvSpPr/>
          <p:nvPr/>
        </p:nvSpPr>
        <p:spPr>
          <a:xfrm rot="16200000">
            <a:off x="8022308"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二等辺三角形 45"/>
          <p:cNvSpPr/>
          <p:nvPr/>
        </p:nvSpPr>
        <p:spPr>
          <a:xfrm rot="16200000">
            <a:off x="6975467"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二等辺三角形 46"/>
          <p:cNvSpPr/>
          <p:nvPr/>
        </p:nvSpPr>
        <p:spPr>
          <a:xfrm rot="16200000">
            <a:off x="1912299" y="2812295"/>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二等辺三角形 47"/>
          <p:cNvSpPr/>
          <p:nvPr/>
        </p:nvSpPr>
        <p:spPr>
          <a:xfrm rot="16200000">
            <a:off x="824022"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 name="グループ化 5"/>
          <p:cNvGrpSpPr/>
          <p:nvPr/>
        </p:nvGrpSpPr>
        <p:grpSpPr>
          <a:xfrm>
            <a:off x="4149023" y="3412041"/>
            <a:ext cx="619770" cy="2143370"/>
            <a:chOff x="4149023" y="3412041"/>
            <a:chExt cx="619770" cy="2143370"/>
          </a:xfrm>
        </p:grpSpPr>
        <p:sp>
          <p:nvSpPr>
            <p:cNvPr id="58" name="正方形/長方形 57"/>
            <p:cNvSpPr/>
            <p:nvPr/>
          </p:nvSpPr>
          <p:spPr>
            <a:xfrm>
              <a:off x="4149023" y="3412041"/>
              <a:ext cx="568079" cy="2143370"/>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テキスト ボックス 58"/>
            <p:cNvSpPr txBox="1"/>
            <p:nvPr/>
          </p:nvSpPr>
          <p:spPr>
            <a:xfrm>
              <a:off x="4214593" y="3928764"/>
              <a:ext cx="554200" cy="830997"/>
            </a:xfrm>
            <a:prstGeom prst="rect">
              <a:avLst/>
            </a:prstGeom>
            <a:noFill/>
          </p:spPr>
          <p:txBody>
            <a:bodyPr wrap="square" rtlCol="0">
              <a:spAutoFit/>
            </a:bodyPr>
            <a:lstStyle/>
            <a:p>
              <a:r>
                <a:rPr kumimoji="1" lang="ja-JP" altLang="en-US" sz="2400" dirty="0"/>
                <a:t>交通</a:t>
              </a:r>
              <a:endParaRPr kumimoji="1" lang="en-US" altLang="ja-JP" sz="2400" dirty="0"/>
            </a:p>
          </p:txBody>
        </p:sp>
      </p:grpSp>
      <p:sp>
        <p:nvSpPr>
          <p:cNvPr id="60" name="正方形/長方形 59"/>
          <p:cNvSpPr/>
          <p:nvPr/>
        </p:nvSpPr>
        <p:spPr>
          <a:xfrm>
            <a:off x="2752984" y="3412365"/>
            <a:ext cx="568079" cy="2143046"/>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テキスト ボックス 60"/>
          <p:cNvSpPr txBox="1"/>
          <p:nvPr/>
        </p:nvSpPr>
        <p:spPr>
          <a:xfrm>
            <a:off x="2747508" y="3420932"/>
            <a:ext cx="492443" cy="2738328"/>
          </a:xfrm>
          <a:prstGeom prst="rect">
            <a:avLst/>
          </a:prstGeom>
          <a:noFill/>
        </p:spPr>
        <p:txBody>
          <a:bodyPr vert="eaVert" wrap="square" rtlCol="0">
            <a:spAutoFit/>
          </a:bodyPr>
          <a:lstStyle/>
          <a:p>
            <a:r>
              <a:rPr kumimoji="1" lang="ja-JP" altLang="en-US" sz="2000" dirty="0"/>
              <a:t>アイデンティティ</a:t>
            </a:r>
            <a:endParaRPr kumimoji="1" lang="en-US" altLang="ja-JP" sz="2000" dirty="0"/>
          </a:p>
        </p:txBody>
      </p:sp>
      <p:sp>
        <p:nvSpPr>
          <p:cNvPr id="62" name="正方形/長方形 61"/>
          <p:cNvSpPr/>
          <p:nvPr/>
        </p:nvSpPr>
        <p:spPr>
          <a:xfrm>
            <a:off x="2067123" y="3412041"/>
            <a:ext cx="568079" cy="2143370"/>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テキスト ボックス 62"/>
          <p:cNvSpPr txBox="1"/>
          <p:nvPr/>
        </p:nvSpPr>
        <p:spPr>
          <a:xfrm>
            <a:off x="2132693" y="3744097"/>
            <a:ext cx="554200" cy="1200329"/>
          </a:xfrm>
          <a:prstGeom prst="rect">
            <a:avLst/>
          </a:prstGeom>
          <a:noFill/>
        </p:spPr>
        <p:txBody>
          <a:bodyPr wrap="square" rtlCol="0">
            <a:spAutoFit/>
          </a:bodyPr>
          <a:lstStyle/>
          <a:p>
            <a:r>
              <a:rPr kumimoji="1" lang="ja-JP" altLang="en-US" sz="2400" dirty="0"/>
              <a:t>くらし</a:t>
            </a:r>
            <a:endParaRPr kumimoji="1" lang="en-US" altLang="ja-JP" sz="2400" dirty="0"/>
          </a:p>
        </p:txBody>
      </p:sp>
      <p:grpSp>
        <p:nvGrpSpPr>
          <p:cNvPr id="3" name="グループ化 2"/>
          <p:cNvGrpSpPr/>
          <p:nvPr/>
        </p:nvGrpSpPr>
        <p:grpSpPr>
          <a:xfrm>
            <a:off x="4829867" y="3406686"/>
            <a:ext cx="589767" cy="2143370"/>
            <a:chOff x="4829867" y="3406686"/>
            <a:chExt cx="589767" cy="2143370"/>
          </a:xfrm>
        </p:grpSpPr>
        <p:sp>
          <p:nvSpPr>
            <p:cNvPr id="64" name="正方形/長方形 63"/>
            <p:cNvSpPr/>
            <p:nvPr/>
          </p:nvSpPr>
          <p:spPr>
            <a:xfrm>
              <a:off x="4829867" y="3406686"/>
              <a:ext cx="568079" cy="2143370"/>
            </a:xfrm>
            <a:prstGeom prst="rect">
              <a:avLst/>
            </a:prstGeom>
            <a:solidFill>
              <a:schemeClr val="bg1"/>
            </a:solid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テキスト ボックス 64"/>
            <p:cNvSpPr txBox="1"/>
            <p:nvPr/>
          </p:nvSpPr>
          <p:spPr>
            <a:xfrm>
              <a:off x="4865434" y="3555489"/>
              <a:ext cx="554200" cy="1569660"/>
            </a:xfrm>
            <a:prstGeom prst="rect">
              <a:avLst/>
            </a:prstGeom>
            <a:noFill/>
          </p:spPr>
          <p:txBody>
            <a:bodyPr wrap="square" rtlCol="0">
              <a:spAutoFit/>
            </a:bodyPr>
            <a:lstStyle/>
            <a:p>
              <a:r>
                <a:rPr kumimoji="1" lang="ja-JP" altLang="en-US" sz="2400" dirty="0"/>
                <a:t>都市運営</a:t>
              </a:r>
              <a:endParaRPr kumimoji="1" lang="en-US" altLang="ja-JP" sz="2400" dirty="0"/>
            </a:p>
          </p:txBody>
        </p:sp>
      </p:grpSp>
      <p:sp>
        <p:nvSpPr>
          <p:cNvPr id="36" name="正方形/長方形 35"/>
          <p:cNvSpPr/>
          <p:nvPr/>
        </p:nvSpPr>
        <p:spPr>
          <a:xfrm>
            <a:off x="2758404" y="3407583"/>
            <a:ext cx="568079" cy="2143046"/>
          </a:xfrm>
          <a:prstGeom prst="rect">
            <a:avLst/>
          </a:prstGeom>
          <a:solidFill>
            <a:srgbClr val="CFDBE6"/>
          </a:solid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ボックス 38"/>
          <p:cNvSpPr txBox="1"/>
          <p:nvPr/>
        </p:nvSpPr>
        <p:spPr>
          <a:xfrm>
            <a:off x="2752928" y="3416150"/>
            <a:ext cx="492443" cy="2738328"/>
          </a:xfrm>
          <a:prstGeom prst="rect">
            <a:avLst/>
          </a:prstGeom>
          <a:noFill/>
        </p:spPr>
        <p:txBody>
          <a:bodyPr vert="eaVert" wrap="square" rtlCol="0">
            <a:spAutoFit/>
          </a:bodyPr>
          <a:lstStyle/>
          <a:p>
            <a:r>
              <a:rPr kumimoji="1" lang="ja-JP" altLang="en-US" sz="2000" dirty="0"/>
              <a:t>アイデンティティ</a:t>
            </a:r>
            <a:endParaRPr kumimoji="1" lang="en-US" altLang="ja-JP" sz="2000" dirty="0"/>
          </a:p>
        </p:txBody>
      </p:sp>
    </p:spTree>
    <p:extLst>
      <p:ext uri="{BB962C8B-B14F-4D97-AF65-F5344CB8AC3E}">
        <p14:creationId xmlns:p14="http://schemas.microsoft.com/office/powerpoint/2010/main" val="2724680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6" grpId="0" animBg="1"/>
      <p:bldP spid="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31BD7D11-E03D-42B4-A3DE-E3A4D59A83C8}" type="slidenum">
              <a:rPr lang="zh-CN" altLang="en-US" smtClean="0"/>
              <a:t>26</a:t>
            </a:fld>
            <a:endParaRPr lang="zh-CN" altLang="en-US"/>
          </a:p>
        </p:txBody>
      </p:sp>
      <p:pic>
        <p:nvPicPr>
          <p:cNvPr id="10" name="図 9"/>
          <p:cNvPicPr>
            <a:picLocks noChangeAspect="1"/>
          </p:cNvPicPr>
          <p:nvPr/>
        </p:nvPicPr>
        <p:blipFill rotWithShape="1">
          <a:blip r:embed="rId2">
            <a:extLst>
              <a:ext uri="{28A0092B-C50C-407E-A947-70E740481C1C}">
                <a14:useLocalDpi xmlns:a14="http://schemas.microsoft.com/office/drawing/2010/main" val="0"/>
              </a:ext>
            </a:extLst>
          </a:blip>
          <a:srcRect r="319" b="9362"/>
          <a:stretch/>
        </p:blipFill>
        <p:spPr>
          <a:xfrm>
            <a:off x="0" y="0"/>
            <a:ext cx="9144000" cy="6858000"/>
          </a:xfrm>
          <a:prstGeom prst="rect">
            <a:avLst/>
          </a:prstGeom>
        </p:spPr>
      </p:pic>
      <p:sp>
        <p:nvSpPr>
          <p:cNvPr id="9" name="正方形/長方形 8"/>
          <p:cNvSpPr/>
          <p:nvPr/>
        </p:nvSpPr>
        <p:spPr>
          <a:xfrm>
            <a:off x="-104775" y="1894698"/>
            <a:ext cx="9353550" cy="3068604"/>
          </a:xfrm>
          <a:prstGeom prst="rect">
            <a:avLst/>
          </a:prstGeom>
          <a:solidFill>
            <a:schemeClr val="bg1">
              <a:alpha val="90000"/>
            </a:schemeClr>
          </a:soli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a:solidFill>
                  <a:schemeClr val="tx1"/>
                </a:solidFill>
                <a:latin typeface="游ゴシック" panose="020B0400000000000000" pitchFamily="50" charset="-128"/>
                <a:ea typeface="游ゴシック" panose="020B0400000000000000" pitchFamily="50" charset="-128"/>
              </a:rPr>
              <a:t>アイデンティティを守る</a:t>
            </a:r>
            <a:endParaRPr kumimoji="1" lang="en-US" altLang="ja-JP" sz="40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41558165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グラフ 13"/>
          <p:cNvGraphicFramePr>
            <a:graphicFrameLocks/>
          </p:cNvGraphicFramePr>
          <p:nvPr>
            <p:extLst/>
          </p:nvPr>
        </p:nvGraphicFramePr>
        <p:xfrm>
          <a:off x="4306385" y="1219200"/>
          <a:ext cx="5228140" cy="3136884"/>
        </p:xfrm>
        <a:graphic>
          <a:graphicData uri="http://schemas.openxmlformats.org/drawingml/2006/chart">
            <c:chart xmlns:c="http://schemas.openxmlformats.org/drawingml/2006/chart" xmlns:r="http://schemas.openxmlformats.org/officeDocument/2006/relationships" r:id="rId3"/>
          </a:graphicData>
        </a:graphic>
      </p:graphicFrame>
      <p:sp>
        <p:nvSpPr>
          <p:cNvPr id="3" name="テキスト ボックス 2"/>
          <p:cNvSpPr txBox="1"/>
          <p:nvPr/>
        </p:nvSpPr>
        <p:spPr>
          <a:xfrm>
            <a:off x="210724" y="1966794"/>
            <a:ext cx="1524000" cy="646331"/>
          </a:xfrm>
          <a:prstGeom prst="rect">
            <a:avLst/>
          </a:prstGeom>
          <a:noFill/>
        </p:spPr>
        <p:txBody>
          <a:bodyPr wrap="square" rtlCol="0">
            <a:spAutoFit/>
          </a:bodyPr>
          <a:lstStyle/>
          <a:p>
            <a:r>
              <a:rPr kumimoji="1" lang="ja-JP" altLang="en-US" sz="3600" dirty="0">
                <a:solidFill>
                  <a:schemeClr val="bg1"/>
                </a:solidFill>
              </a:rPr>
              <a:t>背景</a:t>
            </a:r>
          </a:p>
        </p:txBody>
      </p:sp>
      <p:sp>
        <p:nvSpPr>
          <p:cNvPr id="8" name="正方形/長方形 7"/>
          <p:cNvSpPr/>
          <p:nvPr/>
        </p:nvSpPr>
        <p:spPr>
          <a:xfrm>
            <a:off x="0" y="1529542"/>
            <a:ext cx="2685011" cy="748145"/>
          </a:xfrm>
          <a:prstGeom prst="rect">
            <a:avLst/>
          </a:prstGeom>
          <a:solidFill>
            <a:srgbClr val="E7EE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4000" dirty="0">
                <a:solidFill>
                  <a:schemeClr val="tx1"/>
                </a:solidFill>
                <a:latin typeface="游ゴシック Medium" panose="020B0500000000000000" pitchFamily="50" charset="-128"/>
                <a:ea typeface="游ゴシック Medium" panose="020B0500000000000000" pitchFamily="50" charset="-128"/>
              </a:rPr>
              <a:t>背景</a:t>
            </a:r>
          </a:p>
        </p:txBody>
      </p:sp>
      <p:graphicFrame>
        <p:nvGraphicFramePr>
          <p:cNvPr id="12" name="グラフ 11"/>
          <p:cNvGraphicFramePr>
            <a:graphicFrameLocks/>
          </p:cNvGraphicFramePr>
          <p:nvPr>
            <p:extLst/>
          </p:nvPr>
        </p:nvGraphicFramePr>
        <p:xfrm>
          <a:off x="0" y="3659651"/>
          <a:ext cx="5457845" cy="3274707"/>
        </p:xfrm>
        <a:graphic>
          <a:graphicData uri="http://schemas.openxmlformats.org/drawingml/2006/chart">
            <c:chart xmlns:c="http://schemas.openxmlformats.org/drawingml/2006/chart" xmlns:r="http://schemas.openxmlformats.org/officeDocument/2006/relationships" r:id="rId4"/>
          </a:graphicData>
        </a:graphic>
      </p:graphicFrame>
      <p:sp>
        <p:nvSpPr>
          <p:cNvPr id="2" name="正方形/長方形 1"/>
          <p:cNvSpPr/>
          <p:nvPr/>
        </p:nvSpPr>
        <p:spPr>
          <a:xfrm>
            <a:off x="5713567" y="3046843"/>
            <a:ext cx="2634913" cy="501922"/>
          </a:xfrm>
          <a:prstGeom prst="rect">
            <a:avLst/>
          </a:prstGeom>
          <a:solidFill>
            <a:srgbClr val="5E84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就農者の減少</a:t>
            </a:r>
          </a:p>
        </p:txBody>
      </p:sp>
      <p:sp>
        <p:nvSpPr>
          <p:cNvPr id="4" name="テキスト ボックス 3"/>
          <p:cNvSpPr txBox="1"/>
          <p:nvPr/>
        </p:nvSpPr>
        <p:spPr>
          <a:xfrm>
            <a:off x="4306385" y="1496199"/>
            <a:ext cx="695746" cy="276999"/>
          </a:xfrm>
          <a:prstGeom prst="rect">
            <a:avLst/>
          </a:prstGeom>
          <a:noFill/>
        </p:spPr>
        <p:txBody>
          <a:bodyPr wrap="square" rtlCol="0">
            <a:spAutoFit/>
          </a:bodyPr>
          <a:lstStyle/>
          <a:p>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人</a:t>
            </a:r>
            <a:r>
              <a:rPr kumimoji="1" lang="en-US" altLang="ja-JP" sz="1200" dirty="0">
                <a:latin typeface="メイリオ" panose="020B0604030504040204" pitchFamily="50" charset="-128"/>
                <a:ea typeface="メイリオ" panose="020B0604030504040204" pitchFamily="50" charset="-128"/>
              </a:rPr>
              <a:t>)</a:t>
            </a:r>
            <a:endParaRPr kumimoji="1" lang="ja-JP" altLang="en-US" sz="1200" dirty="0">
              <a:latin typeface="メイリオ" panose="020B0604030504040204" pitchFamily="50" charset="-128"/>
              <a:ea typeface="メイリオ" panose="020B0604030504040204" pitchFamily="50" charset="-128"/>
            </a:endParaRPr>
          </a:p>
        </p:txBody>
      </p:sp>
      <p:sp>
        <p:nvSpPr>
          <p:cNvPr id="16" name="テキスト ボックス 15"/>
          <p:cNvSpPr txBox="1"/>
          <p:nvPr/>
        </p:nvSpPr>
        <p:spPr>
          <a:xfrm>
            <a:off x="0" y="3949236"/>
            <a:ext cx="661478" cy="276999"/>
          </a:xfrm>
          <a:prstGeom prst="rect">
            <a:avLst/>
          </a:prstGeom>
          <a:noFill/>
        </p:spPr>
        <p:txBody>
          <a:bodyPr wrap="square" rtlCol="0">
            <a:spAutoFit/>
          </a:bodyPr>
          <a:lstStyle/>
          <a:p>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人</a:t>
            </a:r>
            <a:r>
              <a:rPr kumimoji="1" lang="en-US" altLang="ja-JP" sz="1200" dirty="0">
                <a:latin typeface="メイリオ" panose="020B0604030504040204" pitchFamily="50" charset="-128"/>
                <a:ea typeface="メイリオ" panose="020B0604030504040204" pitchFamily="50" charset="-128"/>
              </a:rPr>
              <a:t>)</a:t>
            </a:r>
            <a:endParaRPr kumimoji="1" lang="ja-JP" altLang="en-US" sz="1200" dirty="0">
              <a:latin typeface="メイリオ" panose="020B0604030504040204" pitchFamily="50" charset="-128"/>
              <a:ea typeface="メイリオ" panose="020B0604030504040204" pitchFamily="50" charset="-128"/>
            </a:endParaRPr>
          </a:p>
        </p:txBody>
      </p:sp>
      <p:sp>
        <p:nvSpPr>
          <p:cNvPr id="17" name="テキスト ボックス 16"/>
          <p:cNvSpPr txBox="1"/>
          <p:nvPr/>
        </p:nvSpPr>
        <p:spPr>
          <a:xfrm>
            <a:off x="5222399" y="6519536"/>
            <a:ext cx="661478" cy="276999"/>
          </a:xfrm>
          <a:prstGeom prst="rect">
            <a:avLst/>
          </a:prstGeom>
          <a:noFill/>
        </p:spPr>
        <p:txBody>
          <a:bodyPr wrap="square" rtlCol="0">
            <a:spAutoFit/>
          </a:bodyPr>
          <a:lstStyle/>
          <a:p>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歳</a:t>
            </a:r>
            <a:r>
              <a:rPr kumimoji="1" lang="en-US" altLang="ja-JP" sz="1200" dirty="0">
                <a:latin typeface="メイリオ" panose="020B0604030504040204" pitchFamily="50" charset="-128"/>
                <a:ea typeface="メイリオ" panose="020B0604030504040204" pitchFamily="50" charset="-128"/>
              </a:rPr>
              <a:t>)</a:t>
            </a:r>
            <a:endParaRPr kumimoji="1" lang="ja-JP" altLang="en-US" sz="1200" dirty="0">
              <a:latin typeface="メイリオ" panose="020B0604030504040204" pitchFamily="50" charset="-128"/>
              <a:ea typeface="メイリオ" panose="020B0604030504040204" pitchFamily="50" charset="-128"/>
            </a:endParaRPr>
          </a:p>
        </p:txBody>
      </p:sp>
      <p:sp>
        <p:nvSpPr>
          <p:cNvPr id="18" name="正方形/長方形 17"/>
          <p:cNvSpPr/>
          <p:nvPr/>
        </p:nvSpPr>
        <p:spPr>
          <a:xfrm>
            <a:off x="398476" y="4799036"/>
            <a:ext cx="2672495" cy="509080"/>
          </a:xfrm>
          <a:prstGeom prst="rect">
            <a:avLst/>
          </a:prstGeom>
          <a:solidFill>
            <a:srgbClr val="5E84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就農者の高齢化</a:t>
            </a:r>
          </a:p>
        </p:txBody>
      </p:sp>
      <p:sp>
        <p:nvSpPr>
          <p:cNvPr id="5" name="楕円 4"/>
          <p:cNvSpPr/>
          <p:nvPr/>
        </p:nvSpPr>
        <p:spPr>
          <a:xfrm>
            <a:off x="3265865" y="4293566"/>
            <a:ext cx="2191980" cy="219198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右矢印 5"/>
          <p:cNvSpPr/>
          <p:nvPr/>
        </p:nvSpPr>
        <p:spPr>
          <a:xfrm rot="785521">
            <a:off x="5757205" y="2122235"/>
            <a:ext cx="2607012" cy="160211"/>
          </a:xfrm>
          <a:prstGeom prst="rightArrow">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0" y="2886314"/>
            <a:ext cx="9144000" cy="1938992"/>
          </a:xfrm>
          <a:prstGeom prst="rect">
            <a:avLst/>
          </a:prstGeom>
          <a:solidFill>
            <a:schemeClr val="bg1">
              <a:alpha val="90000"/>
            </a:schemeClr>
          </a:solidFill>
          <a:effectLst>
            <a:softEdge rad="127000"/>
          </a:effectLst>
        </p:spPr>
        <p:txBody>
          <a:bodyPr wrap="square" rtlCol="0">
            <a:spAutoFit/>
          </a:bodyPr>
          <a:lstStyle/>
          <a:p>
            <a:pPr algn="ctr"/>
            <a:endParaRPr lang="en-US" altLang="ja-JP" sz="2400" dirty="0">
              <a:latin typeface="游ゴシック Medium" panose="020B0500000000000000" pitchFamily="50" charset="-128"/>
              <a:ea typeface="游ゴシック Medium" panose="020B0500000000000000" pitchFamily="50" charset="-128"/>
            </a:endParaRPr>
          </a:p>
          <a:p>
            <a:pPr algn="ctr"/>
            <a:r>
              <a:rPr lang="ja-JP" altLang="en-US" sz="3600" dirty="0">
                <a:latin typeface="游ゴシック Medium" panose="020B0500000000000000" pitchFamily="50" charset="-128"/>
                <a:ea typeface="游ゴシック Medium" panose="020B0500000000000000" pitchFamily="50" charset="-128"/>
              </a:rPr>
              <a:t>まちのアイデンティティを</a:t>
            </a:r>
            <a:endParaRPr lang="en-US" altLang="ja-JP" sz="3600" dirty="0">
              <a:latin typeface="游ゴシック Medium" panose="020B0500000000000000" pitchFamily="50" charset="-128"/>
              <a:ea typeface="游ゴシック Medium" panose="020B0500000000000000" pitchFamily="50" charset="-128"/>
            </a:endParaRPr>
          </a:p>
          <a:p>
            <a:pPr algn="ctr"/>
            <a:r>
              <a:rPr lang="ja-JP" altLang="en-US" sz="3600" dirty="0">
                <a:latin typeface="游ゴシック Medium" panose="020B0500000000000000" pitchFamily="50" charset="-128"/>
                <a:ea typeface="游ゴシック Medium" panose="020B0500000000000000" pitchFamily="50" charset="-128"/>
              </a:rPr>
              <a:t>守る必要性</a:t>
            </a:r>
            <a:endParaRPr lang="en-US" altLang="ja-JP" sz="3600" dirty="0">
              <a:latin typeface="游ゴシック Medium" panose="020B0500000000000000" pitchFamily="50" charset="-128"/>
              <a:ea typeface="游ゴシック Medium" panose="020B0500000000000000" pitchFamily="50" charset="-128"/>
            </a:endParaRPr>
          </a:p>
          <a:p>
            <a:pPr algn="ctr"/>
            <a:endParaRPr lang="en-US" altLang="ja-JP" sz="2400"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2105215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グループ化 5"/>
          <p:cNvGrpSpPr/>
          <p:nvPr/>
        </p:nvGrpSpPr>
        <p:grpSpPr>
          <a:xfrm>
            <a:off x="4957642" y="2173612"/>
            <a:ext cx="3378427" cy="3318196"/>
            <a:chOff x="4416893" y="1968507"/>
            <a:chExt cx="4375690" cy="4297680"/>
          </a:xfrm>
        </p:grpSpPr>
        <p:pic>
          <p:nvPicPr>
            <p:cNvPr id="3" name="図 2"/>
            <p:cNvPicPr>
              <a:picLocks noChangeAspect="1"/>
            </p:cNvPicPr>
            <p:nvPr/>
          </p:nvPicPr>
          <p:blipFill rotWithShape="1">
            <a:blip r:embed="rId2" cstate="print">
              <a:extLst>
                <a:ext uri="{28A0092B-C50C-407E-A947-70E740481C1C}">
                  <a14:useLocalDpi xmlns:a14="http://schemas.microsoft.com/office/drawing/2010/main" val="0"/>
                </a:ext>
              </a:extLst>
            </a:blip>
            <a:srcRect l="18091" t="1913" r="25819" b="1755"/>
            <a:stretch/>
          </p:blipFill>
          <p:spPr>
            <a:xfrm>
              <a:off x="4416893" y="1968507"/>
              <a:ext cx="4375690" cy="4297680"/>
            </a:xfrm>
            <a:prstGeom prst="rect">
              <a:avLst/>
            </a:prstGeom>
          </p:spPr>
        </p:pic>
        <p:sp>
          <p:nvSpPr>
            <p:cNvPr id="4" name="フローチャート: 結合子 3"/>
            <p:cNvSpPr/>
            <p:nvPr/>
          </p:nvSpPr>
          <p:spPr>
            <a:xfrm>
              <a:off x="4817848" y="2405964"/>
              <a:ext cx="1013460" cy="1013460"/>
            </a:xfrm>
            <a:prstGeom prst="flowChartConnector">
              <a:avLst/>
            </a:prstGeom>
            <a:solidFill>
              <a:schemeClr val="accent6">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フローチャート: 結合子 4"/>
            <p:cNvSpPr/>
            <p:nvPr/>
          </p:nvSpPr>
          <p:spPr>
            <a:xfrm>
              <a:off x="7233388" y="3853764"/>
              <a:ext cx="1013460" cy="1013460"/>
            </a:xfrm>
            <a:prstGeom prst="flowChartConnector">
              <a:avLst/>
            </a:prstGeom>
            <a:solidFill>
              <a:schemeClr val="accent6">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 name="テキスト ボックス 6"/>
          <p:cNvSpPr txBox="1"/>
          <p:nvPr/>
        </p:nvSpPr>
        <p:spPr>
          <a:xfrm>
            <a:off x="4352228" y="2511368"/>
            <a:ext cx="1001030" cy="584775"/>
          </a:xfrm>
          <a:prstGeom prst="rect">
            <a:avLst/>
          </a:prstGeom>
          <a:noFill/>
        </p:spPr>
        <p:txBody>
          <a:bodyPr wrap="square" rtlCol="0">
            <a:spAutoFit/>
          </a:bodyPr>
          <a:lstStyle/>
          <a:p>
            <a:r>
              <a:rPr kumimoji="1" lang="ja-JP" altLang="en-US" sz="3200" dirty="0">
                <a:latin typeface="游ゴシック Medium" panose="020B0500000000000000" pitchFamily="50" charset="-128"/>
                <a:ea typeface="游ゴシック Medium" panose="020B0500000000000000" pitchFamily="50" charset="-128"/>
              </a:rPr>
              <a:t>新治</a:t>
            </a:r>
          </a:p>
        </p:txBody>
      </p:sp>
      <p:sp>
        <p:nvSpPr>
          <p:cNvPr id="8" name="テキスト ボックス 7"/>
          <p:cNvSpPr txBox="1"/>
          <p:nvPr/>
        </p:nvSpPr>
        <p:spPr>
          <a:xfrm>
            <a:off x="7232759" y="4274597"/>
            <a:ext cx="1785264" cy="1077218"/>
          </a:xfrm>
          <a:prstGeom prst="rect">
            <a:avLst/>
          </a:prstGeom>
          <a:noFill/>
        </p:spPr>
        <p:txBody>
          <a:bodyPr wrap="square" rtlCol="0">
            <a:spAutoFit/>
          </a:bodyPr>
          <a:lstStyle/>
          <a:p>
            <a:r>
              <a:rPr kumimoji="1" lang="ja-JP" altLang="en-US" sz="3200" dirty="0">
                <a:latin typeface="游ゴシック Medium" panose="020B0500000000000000" pitchFamily="50" charset="-128"/>
                <a:ea typeface="游ゴシック Medium" panose="020B0500000000000000" pitchFamily="50" charset="-128"/>
              </a:rPr>
              <a:t>おおつ野</a:t>
            </a:r>
          </a:p>
        </p:txBody>
      </p:sp>
      <p:sp>
        <p:nvSpPr>
          <p:cNvPr id="10" name="正方形/長方形 9"/>
          <p:cNvSpPr/>
          <p:nvPr/>
        </p:nvSpPr>
        <p:spPr>
          <a:xfrm>
            <a:off x="3752194" y="2099646"/>
            <a:ext cx="5344181" cy="3466128"/>
          </a:xfrm>
          <a:prstGeom prst="rect">
            <a:avLst/>
          </a:prstGeom>
          <a:noFill/>
          <a:ln w="63500">
            <a:solidFill>
              <a:srgbClr val="5E8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4000" dirty="0">
              <a:latin typeface="HGP創英ﾌﾟﾚｾﾞﾝｽEB" panose="02020800000000000000" pitchFamily="18" charset="-128"/>
              <a:ea typeface="HGP創英ﾌﾟﾚｾﾞﾝｽEB" panose="02020800000000000000" pitchFamily="18" charset="-128"/>
            </a:endParaRPr>
          </a:p>
        </p:txBody>
      </p:sp>
      <p:sp>
        <p:nvSpPr>
          <p:cNvPr id="12" name="正方形/長方形 11"/>
          <p:cNvSpPr/>
          <p:nvPr/>
        </p:nvSpPr>
        <p:spPr>
          <a:xfrm>
            <a:off x="0" y="2099646"/>
            <a:ext cx="3819665" cy="3466128"/>
          </a:xfrm>
          <a:prstGeom prst="rect">
            <a:avLst/>
          </a:prstGeom>
          <a:solidFill>
            <a:srgbClr val="5E8468"/>
          </a:solidFill>
          <a:ln w="63500">
            <a:solidFill>
              <a:srgbClr val="5E8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a:latin typeface="HGP創英ﾌﾟﾚｾﾞﾝｽEB" panose="02020800000000000000" pitchFamily="18" charset="-128"/>
                <a:ea typeface="HGP創英ﾌﾟﾚｾﾞﾝｽEB" panose="02020800000000000000" pitchFamily="18" charset="-128"/>
              </a:rPr>
              <a:t>提案</a:t>
            </a:r>
            <a:endParaRPr kumimoji="1" lang="en-US" altLang="ja-JP" sz="4000" dirty="0">
              <a:latin typeface="HGP創英ﾌﾟﾚｾﾞﾝｽEB" panose="02020800000000000000" pitchFamily="18" charset="-128"/>
              <a:ea typeface="HGP創英ﾌﾟﾚｾﾞﾝｽEB" panose="02020800000000000000" pitchFamily="18" charset="-128"/>
            </a:endParaRPr>
          </a:p>
          <a:p>
            <a:pPr algn="ctr"/>
            <a:r>
              <a:rPr kumimoji="1" lang="ja-JP" altLang="en-US" sz="2900" dirty="0">
                <a:latin typeface="HGP創英ﾌﾟﾚｾﾞﾝｽEB" panose="02020800000000000000" pitchFamily="18" charset="-128"/>
                <a:ea typeface="HGP創英ﾌﾟﾚｾﾞﾝｽEB" panose="02020800000000000000" pitchFamily="18" charset="-128"/>
              </a:rPr>
              <a:t>協力型コミュニティ農業</a:t>
            </a:r>
            <a:endParaRPr kumimoji="1" lang="en-US" altLang="ja-JP" sz="2900" dirty="0">
              <a:latin typeface="HGP創英ﾌﾟﾚｾﾞﾝｽEB" panose="02020800000000000000" pitchFamily="18" charset="-128"/>
              <a:ea typeface="HGP創英ﾌﾟﾚｾﾞﾝｽEB" panose="02020800000000000000" pitchFamily="18" charset="-128"/>
            </a:endParaRPr>
          </a:p>
        </p:txBody>
      </p:sp>
    </p:spTree>
    <p:extLst>
      <p:ext uri="{BB962C8B-B14F-4D97-AF65-F5344CB8AC3E}">
        <p14:creationId xmlns:p14="http://schemas.microsoft.com/office/powerpoint/2010/main" val="41868875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ååº«ï½å·¥å ´ï½å¤§åãã¦ã¹ï½ä½æ¥­ç¾å ´ï½ä¼ç¤¾ï½ãã¬ããï½åã / ç¡æ / ã¤ã©ã¹ã / ã¯ãªããã¢ã¼ã / éå¸ãµã¤ã"/>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657" t="32680" r="7141" b="28138"/>
          <a:stretch/>
        </p:blipFill>
        <p:spPr bwMode="auto">
          <a:xfrm>
            <a:off x="3751830" y="3433887"/>
            <a:ext cx="1984238" cy="891579"/>
          </a:xfrm>
          <a:prstGeom prst="rect">
            <a:avLst/>
          </a:prstGeom>
          <a:noFill/>
          <a:extLst>
            <a:ext uri="{909E8E84-426E-40DD-AFC4-6F175D3DCCD1}">
              <a14:hiddenFill xmlns:a14="http://schemas.microsoft.com/office/drawing/2010/main">
                <a:solidFill>
                  <a:srgbClr val="FFFFFF"/>
                </a:solidFill>
              </a14:hiddenFill>
            </a:ext>
          </a:extLst>
        </p:spPr>
      </p:pic>
      <p:sp>
        <p:nvSpPr>
          <p:cNvPr id="2" name="正方形/長方形 1"/>
          <p:cNvSpPr/>
          <p:nvPr/>
        </p:nvSpPr>
        <p:spPr>
          <a:xfrm>
            <a:off x="0" y="1529542"/>
            <a:ext cx="2685011" cy="748145"/>
          </a:xfrm>
          <a:prstGeom prst="rect">
            <a:avLst/>
          </a:prstGeom>
          <a:solidFill>
            <a:srgbClr val="E7EE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4000" dirty="0">
                <a:solidFill>
                  <a:schemeClr val="tx1"/>
                </a:solidFill>
                <a:latin typeface="HGP行書体" panose="03000600000000000000" pitchFamily="66" charset="-128"/>
                <a:ea typeface="HGP行書体" panose="03000600000000000000" pitchFamily="66" charset="-128"/>
              </a:rPr>
              <a:t>概要</a:t>
            </a:r>
            <a:endParaRPr kumimoji="1" lang="en-US" altLang="ja-JP" sz="4000" dirty="0">
              <a:solidFill>
                <a:schemeClr val="tx1"/>
              </a:solidFill>
              <a:latin typeface="HGP行書体" panose="03000600000000000000" pitchFamily="66" charset="-128"/>
              <a:ea typeface="HGP行書体" panose="03000600000000000000" pitchFamily="66" charset="-128"/>
            </a:endParaRPr>
          </a:p>
        </p:txBody>
      </p:sp>
      <p:pic>
        <p:nvPicPr>
          <p:cNvPr id="13" name="Picture 16" descr="https://3.bp.blogspot.com/-JexvR0mWETo/VaMN4vYqcTI/AAAAAAAAvfw/hn98h_oFyHw/s800/youngman_26.png"/>
          <p:cNvPicPr>
            <a:picLocks noChangeAspect="1" noChangeArrowheads="1"/>
          </p:cNvPicPr>
          <p:nvPr/>
        </p:nvPicPr>
        <p:blipFill>
          <a:blip r:embed="rId4" cstate="print"/>
          <a:srcRect/>
          <a:stretch>
            <a:fillRect/>
          </a:stretch>
        </p:blipFill>
        <p:spPr bwMode="auto">
          <a:xfrm>
            <a:off x="2233597" y="2945672"/>
            <a:ext cx="670687" cy="671929"/>
          </a:xfrm>
          <a:prstGeom prst="rect">
            <a:avLst/>
          </a:prstGeom>
          <a:noFill/>
        </p:spPr>
      </p:pic>
      <p:pic>
        <p:nvPicPr>
          <p:cNvPr id="14" name="Picture 18" descr="https://1.bp.blogspot.com/-he4Yrl9RW8k/VaMN4xy3SyI/AAAAAAAAvfU/IRUcSilyIcw/s800/youngman_27.png"/>
          <p:cNvPicPr>
            <a:picLocks noChangeAspect="1" noChangeArrowheads="1"/>
          </p:cNvPicPr>
          <p:nvPr/>
        </p:nvPicPr>
        <p:blipFill>
          <a:blip r:embed="rId5" cstate="print"/>
          <a:srcRect/>
          <a:stretch>
            <a:fillRect/>
          </a:stretch>
        </p:blipFill>
        <p:spPr bwMode="auto">
          <a:xfrm>
            <a:off x="3326047" y="2911726"/>
            <a:ext cx="694476" cy="695765"/>
          </a:xfrm>
          <a:prstGeom prst="rect">
            <a:avLst/>
          </a:prstGeom>
          <a:noFill/>
        </p:spPr>
      </p:pic>
      <p:pic>
        <p:nvPicPr>
          <p:cNvPr id="15" name="Picture 20" descr="https://4.bp.blogspot.com/-JW9IHh4fQ_g/VaMN9C_Zs7I/AAAAAAAAvgY/91QhSXR-HGc/s800/youngman_36.png"/>
          <p:cNvPicPr>
            <a:picLocks noChangeAspect="1" noChangeArrowheads="1"/>
          </p:cNvPicPr>
          <p:nvPr/>
        </p:nvPicPr>
        <p:blipFill>
          <a:blip r:embed="rId6" cstate="print"/>
          <a:srcRect/>
          <a:stretch>
            <a:fillRect/>
          </a:stretch>
        </p:blipFill>
        <p:spPr bwMode="auto">
          <a:xfrm>
            <a:off x="2791804" y="2989984"/>
            <a:ext cx="636605" cy="637786"/>
          </a:xfrm>
          <a:prstGeom prst="rect">
            <a:avLst/>
          </a:prstGeom>
          <a:noFill/>
        </p:spPr>
      </p:pic>
      <p:pic>
        <p:nvPicPr>
          <p:cNvPr id="18" name="図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94745" y="2803943"/>
            <a:ext cx="1258844" cy="937140"/>
          </a:xfrm>
          <a:prstGeom prst="rect">
            <a:avLst/>
          </a:prstGeom>
        </p:spPr>
      </p:pic>
      <p:pic>
        <p:nvPicPr>
          <p:cNvPr id="19" name="Picture 6" descr="é¢é£ç»å"/>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13376" y="4064842"/>
            <a:ext cx="1154893" cy="1109356"/>
          </a:xfrm>
          <a:prstGeom prst="rect">
            <a:avLst/>
          </a:prstGeom>
          <a:noFill/>
          <a:extLst>
            <a:ext uri="{909E8E84-426E-40DD-AFC4-6F175D3DCCD1}">
              <a14:hiddenFill xmlns:a14="http://schemas.microsoft.com/office/drawing/2010/main">
                <a:solidFill>
                  <a:srgbClr val="FFFFFF"/>
                </a:solidFill>
              </a14:hiddenFill>
            </a:ext>
          </a:extLst>
        </p:spPr>
      </p:pic>
      <p:sp>
        <p:nvSpPr>
          <p:cNvPr id="20" name="テキスト ボックス 19"/>
          <p:cNvSpPr txBox="1"/>
          <p:nvPr/>
        </p:nvSpPr>
        <p:spPr>
          <a:xfrm>
            <a:off x="2408988" y="3607491"/>
            <a:ext cx="1756344" cy="369332"/>
          </a:xfrm>
          <a:prstGeom prst="rect">
            <a:avLst/>
          </a:prstGeom>
          <a:noFill/>
        </p:spPr>
        <p:txBody>
          <a:bodyPr wrap="square" rtlCol="0">
            <a:spAutoFit/>
          </a:bodyPr>
          <a:lstStyle/>
          <a:p>
            <a:r>
              <a:rPr kumimoji="1" lang="ja-JP" altLang="en-US" b="1" dirty="0">
                <a:latin typeface="游ゴシック Medium" panose="020B0500000000000000" pitchFamily="50" charset="-128"/>
                <a:ea typeface="游ゴシック Medium" panose="020B0500000000000000" pitchFamily="50" charset="-128"/>
              </a:rPr>
              <a:t>新規就農者</a:t>
            </a:r>
          </a:p>
        </p:txBody>
      </p:sp>
      <p:sp>
        <p:nvSpPr>
          <p:cNvPr id="21" name="テキスト ボックス 20"/>
          <p:cNvSpPr txBox="1"/>
          <p:nvPr/>
        </p:nvSpPr>
        <p:spPr>
          <a:xfrm>
            <a:off x="5667847" y="3640375"/>
            <a:ext cx="1736111" cy="369332"/>
          </a:xfrm>
          <a:prstGeom prst="rect">
            <a:avLst/>
          </a:prstGeom>
          <a:noFill/>
        </p:spPr>
        <p:txBody>
          <a:bodyPr wrap="square" rtlCol="0">
            <a:spAutoFit/>
          </a:bodyPr>
          <a:lstStyle/>
          <a:p>
            <a:r>
              <a:rPr lang="ja-JP" altLang="en-US" b="1" dirty="0">
                <a:latin typeface="游ゴシック Medium" panose="020B0500000000000000" pitchFamily="50" charset="-128"/>
                <a:ea typeface="游ゴシック Medium" panose="020B0500000000000000" pitchFamily="50" charset="-128"/>
              </a:rPr>
              <a:t>耕作放棄地</a:t>
            </a:r>
            <a:endParaRPr kumimoji="1" lang="ja-JP" altLang="en-US" b="1" dirty="0">
              <a:latin typeface="游ゴシック Medium" panose="020B0500000000000000" pitchFamily="50" charset="-128"/>
              <a:ea typeface="游ゴシック Medium" panose="020B0500000000000000" pitchFamily="50" charset="-128"/>
            </a:endParaRPr>
          </a:p>
        </p:txBody>
      </p:sp>
      <p:sp>
        <p:nvSpPr>
          <p:cNvPr id="22" name="テキスト ボックス 21"/>
          <p:cNvSpPr txBox="1"/>
          <p:nvPr/>
        </p:nvSpPr>
        <p:spPr>
          <a:xfrm>
            <a:off x="4586093" y="5005471"/>
            <a:ext cx="1564353" cy="369332"/>
          </a:xfrm>
          <a:prstGeom prst="rect">
            <a:avLst/>
          </a:prstGeom>
          <a:noFill/>
        </p:spPr>
        <p:txBody>
          <a:bodyPr wrap="square" rtlCol="0">
            <a:spAutoFit/>
          </a:bodyPr>
          <a:lstStyle/>
          <a:p>
            <a:r>
              <a:rPr lang="ja-JP" altLang="en-US" b="1" dirty="0">
                <a:latin typeface="游ゴシック Medium" panose="020B0500000000000000" pitchFamily="50" charset="-128"/>
                <a:ea typeface="游ゴシック Medium" panose="020B0500000000000000" pitchFamily="50" charset="-128"/>
              </a:rPr>
              <a:t>お金　　　　</a:t>
            </a:r>
            <a:endParaRPr kumimoji="1" lang="ja-JP" altLang="en-US" b="1" dirty="0">
              <a:latin typeface="游ゴシック Medium" panose="020B0500000000000000" pitchFamily="50" charset="-128"/>
              <a:ea typeface="游ゴシック Medium" panose="020B0500000000000000" pitchFamily="50" charset="-128"/>
            </a:endParaRPr>
          </a:p>
        </p:txBody>
      </p:sp>
      <p:sp>
        <p:nvSpPr>
          <p:cNvPr id="11" name="テキスト ボックス 10"/>
          <p:cNvSpPr txBox="1"/>
          <p:nvPr/>
        </p:nvSpPr>
        <p:spPr>
          <a:xfrm>
            <a:off x="3037773" y="1643046"/>
            <a:ext cx="4423722" cy="523220"/>
          </a:xfrm>
          <a:prstGeom prst="rect">
            <a:avLst/>
          </a:prstGeom>
          <a:noFill/>
        </p:spPr>
        <p:txBody>
          <a:bodyPr wrap="square" rtlCol="0">
            <a:spAutoFit/>
          </a:bodyPr>
          <a:lstStyle/>
          <a:p>
            <a:r>
              <a:rPr kumimoji="1" lang="ja-JP" altLang="en-US" sz="2800" b="1" dirty="0">
                <a:latin typeface="游ゴシック Medium" panose="020B0500000000000000" pitchFamily="50" charset="-128"/>
                <a:ea typeface="游ゴシック Medium" panose="020B0500000000000000" pitchFamily="50" charset="-128"/>
              </a:rPr>
              <a:t>土浦型</a:t>
            </a:r>
            <a:r>
              <a:rPr kumimoji="1" lang="ja-JP" altLang="en-US" sz="1600" dirty="0">
                <a:latin typeface="游ゴシック Medium" panose="020B0500000000000000" pitchFamily="50" charset="-128"/>
                <a:ea typeface="游ゴシック Medium" panose="020B0500000000000000" pitchFamily="50" charset="-128"/>
              </a:rPr>
              <a:t>集落営農</a:t>
            </a:r>
            <a:endParaRPr kumimoji="1" lang="ja-JP" altLang="en-US" sz="2800" dirty="0">
              <a:latin typeface="游ゴシック Medium" panose="020B0500000000000000" pitchFamily="50" charset="-128"/>
              <a:ea typeface="游ゴシック Medium" panose="020B0500000000000000" pitchFamily="50" charset="-128"/>
            </a:endParaRPr>
          </a:p>
        </p:txBody>
      </p:sp>
      <p:sp>
        <p:nvSpPr>
          <p:cNvPr id="17" name="テキスト ボックス 16"/>
          <p:cNvSpPr txBox="1"/>
          <p:nvPr/>
        </p:nvSpPr>
        <p:spPr>
          <a:xfrm>
            <a:off x="4445695" y="3763407"/>
            <a:ext cx="996542" cy="276999"/>
          </a:xfrm>
          <a:prstGeom prst="rect">
            <a:avLst/>
          </a:prstGeom>
          <a:noFill/>
        </p:spPr>
        <p:txBody>
          <a:bodyPr wrap="square" rtlCol="0">
            <a:spAutoFit/>
          </a:bodyPr>
          <a:lstStyle/>
          <a:p>
            <a:r>
              <a:rPr kumimoji="1" lang="ja-JP" altLang="en-US" sz="1200" b="1" dirty="0">
                <a:latin typeface="游ゴシック Medium" panose="020B0500000000000000" pitchFamily="50" charset="-128"/>
                <a:ea typeface="游ゴシック Medium" panose="020B0500000000000000" pitchFamily="50" charset="-128"/>
              </a:rPr>
              <a:t>直売所</a:t>
            </a:r>
          </a:p>
        </p:txBody>
      </p:sp>
      <p:sp>
        <p:nvSpPr>
          <p:cNvPr id="86" name="正方形/長方形 85"/>
          <p:cNvSpPr/>
          <p:nvPr/>
        </p:nvSpPr>
        <p:spPr>
          <a:xfrm>
            <a:off x="-29914" y="1529542"/>
            <a:ext cx="9173913" cy="5316999"/>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4" name="グループ化 23"/>
          <p:cNvGrpSpPr/>
          <p:nvPr/>
        </p:nvGrpSpPr>
        <p:grpSpPr>
          <a:xfrm>
            <a:off x="632274" y="2228816"/>
            <a:ext cx="8097134" cy="4436110"/>
            <a:chOff x="632274" y="2228816"/>
            <a:chExt cx="8097134" cy="4436110"/>
          </a:xfrm>
        </p:grpSpPr>
        <p:sp>
          <p:nvSpPr>
            <p:cNvPr id="3" name="円/楕円 3"/>
            <p:cNvSpPr/>
            <p:nvPr/>
          </p:nvSpPr>
          <p:spPr>
            <a:xfrm>
              <a:off x="1630354" y="2277687"/>
              <a:ext cx="6091984" cy="4123113"/>
            </a:xfrm>
            <a:prstGeom prst="ellipse">
              <a:avLst/>
            </a:prstGeom>
            <a:noFill/>
            <a:ln w="76200">
              <a:solidFill>
                <a:srgbClr val="5E8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Medium" panose="020B0500000000000000" pitchFamily="50" charset="-128"/>
                <a:ea typeface="游ゴシック Medium" panose="020B0500000000000000" pitchFamily="50" charset="-128"/>
              </a:endParaRPr>
            </a:p>
          </p:txBody>
        </p:sp>
        <p:grpSp>
          <p:nvGrpSpPr>
            <p:cNvPr id="12" name="グループ化 11"/>
            <p:cNvGrpSpPr/>
            <p:nvPr/>
          </p:nvGrpSpPr>
          <p:grpSpPr>
            <a:xfrm>
              <a:off x="3313774" y="2228816"/>
              <a:ext cx="3411000" cy="494703"/>
              <a:chOff x="3279040" y="2474717"/>
              <a:chExt cx="2724998" cy="395211"/>
            </a:xfrm>
          </p:grpSpPr>
          <p:sp>
            <p:nvSpPr>
              <p:cNvPr id="4" name="正方形/長方形 3"/>
              <p:cNvSpPr/>
              <p:nvPr/>
            </p:nvSpPr>
            <p:spPr>
              <a:xfrm>
                <a:off x="3279040" y="2474717"/>
                <a:ext cx="2191247" cy="395211"/>
              </a:xfrm>
              <a:prstGeom prst="rect">
                <a:avLst/>
              </a:prstGeom>
              <a:solidFill>
                <a:srgbClr val="5E8468"/>
              </a:solidFill>
              <a:ln>
                <a:solidFill>
                  <a:srgbClr val="5E8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Medium" panose="020B0500000000000000" pitchFamily="50" charset="-128"/>
                  <a:ea typeface="游ゴシック Medium" panose="020B0500000000000000" pitchFamily="50" charset="-128"/>
                </a:endParaRPr>
              </a:p>
            </p:txBody>
          </p:sp>
          <p:sp>
            <p:nvSpPr>
              <p:cNvPr id="5" name="テキスト ボックス 4"/>
              <p:cNvSpPr txBox="1"/>
              <p:nvPr/>
            </p:nvSpPr>
            <p:spPr>
              <a:xfrm>
                <a:off x="3644812" y="2531000"/>
                <a:ext cx="2359226" cy="319642"/>
              </a:xfrm>
              <a:prstGeom prst="rect">
                <a:avLst/>
              </a:prstGeom>
              <a:noFill/>
            </p:spPr>
            <p:txBody>
              <a:bodyPr wrap="square" rtlCol="0">
                <a:spAutoFit/>
              </a:bodyPr>
              <a:lstStyle/>
              <a:p>
                <a:r>
                  <a:rPr kumimoji="1" lang="ja-JP" altLang="en-US" sz="2000" b="1" dirty="0">
                    <a:solidFill>
                      <a:schemeClr val="bg1"/>
                    </a:solidFill>
                    <a:latin typeface="游ゴシック Medium" panose="020B0500000000000000" pitchFamily="50" charset="-128"/>
                    <a:ea typeface="游ゴシック Medium" panose="020B0500000000000000" pitchFamily="50" charset="-128"/>
                  </a:rPr>
                  <a:t>農家コミュニティ</a:t>
                </a:r>
              </a:p>
            </p:txBody>
          </p:sp>
        </p:grpSp>
        <p:sp>
          <p:nvSpPr>
            <p:cNvPr id="6" name="円/楕円 7"/>
            <p:cNvSpPr/>
            <p:nvPr/>
          </p:nvSpPr>
          <p:spPr>
            <a:xfrm>
              <a:off x="1640969" y="4965125"/>
              <a:ext cx="1672536" cy="831209"/>
            </a:xfrm>
            <a:prstGeom prst="ellipse">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a:latin typeface="游ゴシック Medium" panose="020B0500000000000000" pitchFamily="50" charset="-128"/>
                  <a:ea typeface="游ゴシック Medium" panose="020B0500000000000000" pitchFamily="50" charset="-128"/>
                </a:rPr>
                <a:t>稲作</a:t>
              </a:r>
              <a:endParaRPr kumimoji="1" lang="ja-JP" altLang="en-US" sz="2400" b="1" dirty="0">
                <a:latin typeface="游ゴシック Medium" panose="020B0500000000000000" pitchFamily="50" charset="-128"/>
                <a:ea typeface="游ゴシック Medium" panose="020B0500000000000000" pitchFamily="50" charset="-128"/>
              </a:endParaRPr>
            </a:p>
          </p:txBody>
        </p:sp>
        <p:sp>
          <p:nvSpPr>
            <p:cNvPr id="7" name="円/楕円 8"/>
            <p:cNvSpPr/>
            <p:nvPr/>
          </p:nvSpPr>
          <p:spPr>
            <a:xfrm>
              <a:off x="6097323" y="4936807"/>
              <a:ext cx="1667310" cy="828613"/>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a:latin typeface="游ゴシック Medium" panose="020B0500000000000000" pitchFamily="50" charset="-128"/>
                  <a:ea typeface="游ゴシック Medium" panose="020B0500000000000000" pitchFamily="50" charset="-128"/>
                </a:rPr>
                <a:t>麦</a:t>
              </a:r>
              <a:endParaRPr kumimoji="1" lang="ja-JP" altLang="en-US" sz="2400" b="1" dirty="0">
                <a:latin typeface="游ゴシック Medium" panose="020B0500000000000000" pitchFamily="50" charset="-128"/>
                <a:ea typeface="游ゴシック Medium" panose="020B0500000000000000" pitchFamily="50" charset="-128"/>
              </a:endParaRPr>
            </a:p>
          </p:txBody>
        </p:sp>
        <p:sp>
          <p:nvSpPr>
            <p:cNvPr id="8" name="円/楕円 9"/>
            <p:cNvSpPr/>
            <p:nvPr/>
          </p:nvSpPr>
          <p:spPr>
            <a:xfrm>
              <a:off x="899769" y="3816530"/>
              <a:ext cx="1547796" cy="769217"/>
            </a:xfrm>
            <a:prstGeom prst="ellipse">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a:latin typeface="游ゴシック Medium" panose="020B0500000000000000" pitchFamily="50" charset="-128"/>
                  <a:ea typeface="游ゴシック Medium" panose="020B0500000000000000" pitchFamily="50" charset="-128"/>
                </a:rPr>
                <a:t>大豆</a:t>
              </a:r>
              <a:endParaRPr kumimoji="1" lang="ja-JP" altLang="en-US" sz="2400" b="1" dirty="0">
                <a:latin typeface="游ゴシック Medium" panose="020B0500000000000000" pitchFamily="50" charset="-128"/>
                <a:ea typeface="游ゴシック Medium" panose="020B0500000000000000" pitchFamily="50" charset="-128"/>
              </a:endParaRPr>
            </a:p>
          </p:txBody>
        </p:sp>
        <p:sp>
          <p:nvSpPr>
            <p:cNvPr id="9" name="円/楕円 10"/>
            <p:cNvSpPr/>
            <p:nvPr/>
          </p:nvSpPr>
          <p:spPr>
            <a:xfrm>
              <a:off x="6895083" y="3770544"/>
              <a:ext cx="1618037" cy="804124"/>
            </a:xfrm>
            <a:prstGeom prst="ellips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a:latin typeface="游ゴシック Medium" panose="020B0500000000000000" pitchFamily="50" charset="-128"/>
                  <a:ea typeface="游ゴシック Medium" panose="020B0500000000000000" pitchFamily="50" charset="-128"/>
                </a:rPr>
                <a:t>そば</a:t>
              </a:r>
              <a:endParaRPr kumimoji="1" lang="ja-JP" altLang="en-US" sz="2400" b="1" dirty="0">
                <a:latin typeface="游ゴシック Medium" panose="020B0500000000000000" pitchFamily="50" charset="-128"/>
                <a:ea typeface="游ゴシック Medium" panose="020B0500000000000000" pitchFamily="50" charset="-128"/>
              </a:endParaRPr>
            </a:p>
          </p:txBody>
        </p:sp>
        <p:pic>
          <p:nvPicPr>
            <p:cNvPr id="10" name="Picture 6" descr="関連画像">
              <a:hlinkClick r:id="rId9"/>
            </p:cNvPr>
            <p:cNvPicPr>
              <a:picLocks noChangeAspect="1" noChangeArrowheads="1"/>
            </p:cNvPicPr>
            <p:nvPr/>
          </p:nvPicPr>
          <p:blipFill>
            <a:blip r:embed="rId10" cstate="print"/>
            <a:srcRect/>
            <a:stretch>
              <a:fillRect/>
            </a:stretch>
          </p:blipFill>
          <p:spPr bwMode="auto">
            <a:xfrm>
              <a:off x="1443849" y="4785203"/>
              <a:ext cx="627200" cy="1020284"/>
            </a:xfrm>
            <a:prstGeom prst="rect">
              <a:avLst/>
            </a:prstGeom>
            <a:noFill/>
          </p:spPr>
        </p:pic>
        <p:pic>
          <p:nvPicPr>
            <p:cNvPr id="16" name="Picture 2" descr="関連画像">
              <a:hlinkClick r:id="rId11"/>
            </p:cNvPr>
            <p:cNvPicPr>
              <a:picLocks noChangeAspect="1" noChangeArrowheads="1"/>
            </p:cNvPicPr>
            <p:nvPr/>
          </p:nvPicPr>
          <p:blipFill>
            <a:blip r:embed="rId12" cstate="print"/>
            <a:srcRect/>
            <a:stretch>
              <a:fillRect/>
            </a:stretch>
          </p:blipFill>
          <p:spPr bwMode="auto">
            <a:xfrm flipH="1">
              <a:off x="632274" y="3530129"/>
              <a:ext cx="796112" cy="1151752"/>
            </a:xfrm>
            <a:prstGeom prst="rect">
              <a:avLst/>
            </a:prstGeom>
            <a:noFill/>
          </p:spPr>
        </p:pic>
        <p:sp>
          <p:nvSpPr>
            <p:cNvPr id="26" name="円/楕円 6"/>
            <p:cNvSpPr/>
            <p:nvPr/>
          </p:nvSpPr>
          <p:spPr>
            <a:xfrm>
              <a:off x="4044342" y="5819255"/>
              <a:ext cx="1701634" cy="845671"/>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latin typeface="游ゴシック Medium" panose="020B0500000000000000" pitchFamily="50" charset="-128"/>
                <a:ea typeface="游ゴシック Medium" panose="020B0500000000000000" pitchFamily="50" charset="-128"/>
              </a:endParaRPr>
            </a:p>
          </p:txBody>
        </p:sp>
        <p:pic>
          <p:nvPicPr>
            <p:cNvPr id="27" name="Picture 12" descr="「お年寄り　　イラスト」の画像検索結果">
              <a:hlinkClick r:id="rId13"/>
            </p:cNvPr>
            <p:cNvPicPr>
              <a:picLocks noChangeAspect="1" noChangeArrowheads="1"/>
            </p:cNvPicPr>
            <p:nvPr/>
          </p:nvPicPr>
          <p:blipFill>
            <a:blip r:embed="rId14" cstate="print"/>
            <a:srcRect/>
            <a:stretch>
              <a:fillRect/>
            </a:stretch>
          </p:blipFill>
          <p:spPr bwMode="auto">
            <a:xfrm>
              <a:off x="4641790" y="5285697"/>
              <a:ext cx="567747" cy="936517"/>
            </a:xfrm>
            <a:prstGeom prst="rect">
              <a:avLst/>
            </a:prstGeom>
            <a:noFill/>
          </p:spPr>
        </p:pic>
        <p:sp>
          <p:nvSpPr>
            <p:cNvPr id="28" name="テキスト ボックス 27"/>
            <p:cNvSpPr txBox="1"/>
            <p:nvPr/>
          </p:nvSpPr>
          <p:spPr>
            <a:xfrm>
              <a:off x="4246216" y="6032910"/>
              <a:ext cx="1808602" cy="523220"/>
            </a:xfrm>
            <a:prstGeom prst="rect">
              <a:avLst/>
            </a:prstGeom>
            <a:noFill/>
          </p:spPr>
          <p:txBody>
            <a:bodyPr wrap="square" rtlCol="0">
              <a:spAutoFit/>
            </a:bodyPr>
            <a:lstStyle/>
            <a:p>
              <a:r>
                <a:rPr kumimoji="1" lang="ja-JP" altLang="en-US" sz="2800" dirty="0">
                  <a:solidFill>
                    <a:schemeClr val="bg1"/>
                  </a:solidFill>
                  <a:latin typeface="游ゴシック Medium" panose="020B0500000000000000" pitchFamily="50" charset="-128"/>
                  <a:ea typeface="游ゴシック Medium" panose="020B0500000000000000" pitchFamily="50" charset="-128"/>
                </a:rPr>
                <a:t>レンコン</a:t>
              </a:r>
            </a:p>
          </p:txBody>
        </p:sp>
        <p:pic>
          <p:nvPicPr>
            <p:cNvPr id="9218" name="Picture 2" descr="ãçºããã®ã¤ã©ã¹ãï¼ååãï¼"/>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133982" y="3218910"/>
              <a:ext cx="595426" cy="1275913"/>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ç·ã®ãã°ããã®ã¤ã©ã¹ãï¼ãããããï¼"/>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l="37076" t="1963"/>
            <a:stretch/>
          </p:blipFill>
          <p:spPr bwMode="auto">
            <a:xfrm>
              <a:off x="7234616" y="4771393"/>
              <a:ext cx="633859" cy="1034094"/>
            </a:xfrm>
            <a:prstGeom prst="rect">
              <a:avLst/>
            </a:prstGeom>
            <a:noFill/>
            <a:extLst>
              <a:ext uri="{909E8E84-426E-40DD-AFC4-6F175D3DCCD1}">
                <a14:hiddenFill xmlns:a14="http://schemas.microsoft.com/office/drawing/2010/main">
                  <a:solidFill>
                    <a:srgbClr val="FFFFFF"/>
                  </a:solidFill>
                </a14:hiddenFill>
              </a:ext>
            </a:extLst>
          </p:spPr>
        </p:pic>
      </p:grpSp>
      <p:sp>
        <p:nvSpPr>
          <p:cNvPr id="103" name="正方形/長方形 102"/>
          <p:cNvSpPr/>
          <p:nvPr/>
        </p:nvSpPr>
        <p:spPr>
          <a:xfrm>
            <a:off x="3442843" y="3798805"/>
            <a:ext cx="2695957" cy="762653"/>
          </a:xfrm>
          <a:prstGeom prst="rect">
            <a:avLst/>
          </a:prstGeom>
          <a:solidFill>
            <a:srgbClr val="2F5597"/>
          </a:solidFill>
          <a:ln w="38100">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latin typeface="游ゴシック Medium" panose="020B0500000000000000" pitchFamily="50" charset="-128"/>
                <a:ea typeface="游ゴシック Medium" panose="020B0500000000000000" pitchFamily="50" charset="-128"/>
              </a:rPr>
              <a:t>個人負担の軽減</a:t>
            </a:r>
          </a:p>
        </p:txBody>
      </p:sp>
      <p:grpSp>
        <p:nvGrpSpPr>
          <p:cNvPr id="120" name="グループ化 119"/>
          <p:cNvGrpSpPr/>
          <p:nvPr/>
        </p:nvGrpSpPr>
        <p:grpSpPr>
          <a:xfrm>
            <a:off x="4213759" y="3940748"/>
            <a:ext cx="1938062" cy="1425771"/>
            <a:chOff x="4021547" y="3944533"/>
            <a:chExt cx="1938062" cy="1425771"/>
          </a:xfrm>
        </p:grpSpPr>
        <p:pic>
          <p:nvPicPr>
            <p:cNvPr id="121" name="Picture 6" descr="é¢é£ç»å"/>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021547" y="3944533"/>
              <a:ext cx="1273218" cy="1273218"/>
            </a:xfrm>
            <a:prstGeom prst="rect">
              <a:avLst/>
            </a:prstGeom>
            <a:noFill/>
            <a:extLst>
              <a:ext uri="{909E8E84-426E-40DD-AFC4-6F175D3DCCD1}">
                <a14:hiddenFill xmlns:a14="http://schemas.microsoft.com/office/drawing/2010/main">
                  <a:solidFill>
                    <a:srgbClr val="FFFFFF"/>
                  </a:solidFill>
                </a14:hiddenFill>
              </a:ext>
            </a:extLst>
          </p:spPr>
        </p:pic>
        <p:sp>
          <p:nvSpPr>
            <p:cNvPr id="122" name="テキスト ボックス 121"/>
            <p:cNvSpPr txBox="1"/>
            <p:nvPr/>
          </p:nvSpPr>
          <p:spPr>
            <a:xfrm>
              <a:off x="4395256" y="5000972"/>
              <a:ext cx="1564353" cy="369332"/>
            </a:xfrm>
            <a:prstGeom prst="rect">
              <a:avLst/>
            </a:prstGeom>
            <a:noFill/>
          </p:spPr>
          <p:txBody>
            <a:bodyPr wrap="square" rtlCol="0">
              <a:spAutoFit/>
            </a:bodyPr>
            <a:lstStyle/>
            <a:p>
              <a:r>
                <a:rPr lang="ja-JP" altLang="en-US" b="1" dirty="0">
                  <a:latin typeface="游ゴシック Medium" panose="020B0500000000000000" pitchFamily="50" charset="-128"/>
                  <a:ea typeface="游ゴシック Medium" panose="020B0500000000000000" pitchFamily="50" charset="-128"/>
                </a:rPr>
                <a:t>お金　　　　</a:t>
              </a:r>
              <a:endParaRPr kumimoji="1" lang="ja-JP" altLang="en-US" b="1" dirty="0">
                <a:latin typeface="游ゴシック Medium" panose="020B0500000000000000" pitchFamily="50" charset="-128"/>
                <a:ea typeface="游ゴシック Medium" panose="020B0500000000000000" pitchFamily="50" charset="-128"/>
              </a:endParaRPr>
            </a:p>
          </p:txBody>
        </p:sp>
      </p:grpSp>
      <p:sp>
        <p:nvSpPr>
          <p:cNvPr id="123" name="正方形/長方形 122"/>
          <p:cNvSpPr/>
          <p:nvPr/>
        </p:nvSpPr>
        <p:spPr>
          <a:xfrm>
            <a:off x="3447868" y="3357726"/>
            <a:ext cx="2695957" cy="762653"/>
          </a:xfrm>
          <a:prstGeom prst="rect">
            <a:avLst/>
          </a:prstGeom>
          <a:solidFill>
            <a:srgbClr val="2F5597"/>
          </a:solidFill>
          <a:ln w="38100">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latin typeface="游ゴシック Medium" panose="020B0500000000000000" pitchFamily="50" charset="-128"/>
                <a:ea typeface="游ゴシック Medium" panose="020B0500000000000000" pitchFamily="50" charset="-128"/>
              </a:rPr>
              <a:t>収入の安定化</a:t>
            </a:r>
          </a:p>
        </p:txBody>
      </p:sp>
      <p:sp>
        <p:nvSpPr>
          <p:cNvPr id="124" name="正方形/長方形 123"/>
          <p:cNvSpPr/>
          <p:nvPr/>
        </p:nvSpPr>
        <p:spPr>
          <a:xfrm>
            <a:off x="3442842" y="3806256"/>
            <a:ext cx="2695957" cy="762653"/>
          </a:xfrm>
          <a:prstGeom prst="rect">
            <a:avLst/>
          </a:prstGeom>
          <a:solidFill>
            <a:srgbClr val="2F5597"/>
          </a:solidFill>
          <a:ln w="38100">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latin typeface="游ゴシック Medium" panose="020B0500000000000000" pitchFamily="50" charset="-128"/>
                <a:ea typeface="游ゴシック Medium" panose="020B0500000000000000" pitchFamily="50" charset="-128"/>
              </a:rPr>
              <a:t>新規就農者への借用</a:t>
            </a:r>
          </a:p>
        </p:txBody>
      </p:sp>
      <p:pic>
        <p:nvPicPr>
          <p:cNvPr id="125" name="Picture 16" descr="https://3.bp.blogspot.com/-JexvR0mWETo/VaMN4vYqcTI/AAAAAAAAvfw/hn98h_oFyHw/s800/youngman_26.png"/>
          <p:cNvPicPr>
            <a:picLocks noChangeAspect="1" noChangeArrowheads="1"/>
          </p:cNvPicPr>
          <p:nvPr/>
        </p:nvPicPr>
        <p:blipFill>
          <a:blip r:embed="rId4" cstate="print"/>
          <a:srcRect/>
          <a:stretch>
            <a:fillRect/>
          </a:stretch>
        </p:blipFill>
        <p:spPr bwMode="auto">
          <a:xfrm>
            <a:off x="2254374" y="2936836"/>
            <a:ext cx="670687" cy="671929"/>
          </a:xfrm>
          <a:prstGeom prst="rect">
            <a:avLst/>
          </a:prstGeom>
          <a:noFill/>
        </p:spPr>
      </p:pic>
      <p:pic>
        <p:nvPicPr>
          <p:cNvPr id="126" name="Picture 18" descr="https://1.bp.blogspot.com/-he4Yrl9RW8k/VaMN4xy3SyI/AAAAAAAAvfU/IRUcSilyIcw/s800/youngman_27.png"/>
          <p:cNvPicPr>
            <a:picLocks noChangeAspect="1" noChangeArrowheads="1"/>
          </p:cNvPicPr>
          <p:nvPr/>
        </p:nvPicPr>
        <p:blipFill>
          <a:blip r:embed="rId5" cstate="print"/>
          <a:srcRect/>
          <a:stretch>
            <a:fillRect/>
          </a:stretch>
        </p:blipFill>
        <p:spPr bwMode="auto">
          <a:xfrm>
            <a:off x="3335013" y="2938035"/>
            <a:ext cx="694476" cy="695765"/>
          </a:xfrm>
          <a:prstGeom prst="rect">
            <a:avLst/>
          </a:prstGeom>
          <a:noFill/>
        </p:spPr>
      </p:pic>
      <p:pic>
        <p:nvPicPr>
          <p:cNvPr id="127" name="Picture 20" descr="https://4.bp.blogspot.com/-JW9IHh4fQ_g/VaMN9C_Zs7I/AAAAAAAAvgY/91QhSXR-HGc/s800/youngman_36.png"/>
          <p:cNvPicPr>
            <a:picLocks noChangeAspect="1" noChangeArrowheads="1"/>
          </p:cNvPicPr>
          <p:nvPr/>
        </p:nvPicPr>
        <p:blipFill>
          <a:blip r:embed="rId6" cstate="print"/>
          <a:srcRect/>
          <a:stretch>
            <a:fillRect/>
          </a:stretch>
        </p:blipFill>
        <p:spPr bwMode="auto">
          <a:xfrm>
            <a:off x="2775298" y="2980656"/>
            <a:ext cx="636605" cy="637786"/>
          </a:xfrm>
          <a:prstGeom prst="rect">
            <a:avLst/>
          </a:prstGeom>
          <a:noFill/>
        </p:spPr>
      </p:pic>
      <p:sp>
        <p:nvSpPr>
          <p:cNvPr id="129" name="正方形/長方形 128"/>
          <p:cNvSpPr/>
          <p:nvPr/>
        </p:nvSpPr>
        <p:spPr>
          <a:xfrm>
            <a:off x="3437817" y="3817074"/>
            <a:ext cx="2682805" cy="758932"/>
          </a:xfrm>
          <a:prstGeom prst="rect">
            <a:avLst/>
          </a:prstGeom>
          <a:solidFill>
            <a:srgbClr val="2F5597"/>
          </a:solidFill>
          <a:ln w="38100">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latin typeface="游ゴシック Medium" panose="020B0500000000000000" pitchFamily="50" charset="-128"/>
                <a:ea typeface="游ゴシック Medium" panose="020B0500000000000000" pitchFamily="50" charset="-128"/>
              </a:rPr>
              <a:t>新規就農者の獲得</a:t>
            </a:r>
          </a:p>
        </p:txBody>
      </p:sp>
      <p:grpSp>
        <p:nvGrpSpPr>
          <p:cNvPr id="130" name="グループ化 129"/>
          <p:cNvGrpSpPr/>
          <p:nvPr/>
        </p:nvGrpSpPr>
        <p:grpSpPr>
          <a:xfrm>
            <a:off x="5667847" y="2803943"/>
            <a:ext cx="1736111" cy="1205764"/>
            <a:chOff x="5667847" y="2803943"/>
            <a:chExt cx="1736111" cy="1205764"/>
          </a:xfrm>
        </p:grpSpPr>
        <p:pic>
          <p:nvPicPr>
            <p:cNvPr id="131" name="図 13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94745" y="2803943"/>
              <a:ext cx="1258844" cy="937140"/>
            </a:xfrm>
            <a:prstGeom prst="rect">
              <a:avLst/>
            </a:prstGeom>
          </p:spPr>
        </p:pic>
        <p:sp>
          <p:nvSpPr>
            <p:cNvPr id="132" name="テキスト ボックス 131"/>
            <p:cNvSpPr txBox="1"/>
            <p:nvPr/>
          </p:nvSpPr>
          <p:spPr>
            <a:xfrm>
              <a:off x="5667847" y="3640375"/>
              <a:ext cx="1736111" cy="369332"/>
            </a:xfrm>
            <a:prstGeom prst="rect">
              <a:avLst/>
            </a:prstGeom>
            <a:noFill/>
          </p:spPr>
          <p:txBody>
            <a:bodyPr wrap="square" rtlCol="0">
              <a:spAutoFit/>
            </a:bodyPr>
            <a:lstStyle/>
            <a:p>
              <a:r>
                <a:rPr lang="ja-JP" altLang="en-US" b="1" dirty="0">
                  <a:latin typeface="游ゴシック Medium" panose="020B0500000000000000" pitchFamily="50" charset="-128"/>
                  <a:ea typeface="游ゴシック Medium" panose="020B0500000000000000" pitchFamily="50" charset="-128"/>
                </a:rPr>
                <a:t>耕作放棄地</a:t>
              </a:r>
              <a:endParaRPr kumimoji="1" lang="ja-JP" altLang="en-US" b="1" dirty="0">
                <a:latin typeface="游ゴシック Medium" panose="020B0500000000000000" pitchFamily="50" charset="-128"/>
                <a:ea typeface="游ゴシック Medium" panose="020B0500000000000000" pitchFamily="50" charset="-128"/>
              </a:endParaRPr>
            </a:p>
          </p:txBody>
        </p:sp>
      </p:grpSp>
      <p:sp>
        <p:nvSpPr>
          <p:cNvPr id="128" name="テキスト ボックス 127"/>
          <p:cNvSpPr txBox="1"/>
          <p:nvPr/>
        </p:nvSpPr>
        <p:spPr>
          <a:xfrm>
            <a:off x="2408988" y="3618320"/>
            <a:ext cx="1756344" cy="369332"/>
          </a:xfrm>
          <a:prstGeom prst="rect">
            <a:avLst/>
          </a:prstGeom>
          <a:noFill/>
        </p:spPr>
        <p:txBody>
          <a:bodyPr wrap="square" rtlCol="0">
            <a:spAutoFit/>
          </a:bodyPr>
          <a:lstStyle/>
          <a:p>
            <a:r>
              <a:rPr kumimoji="1" lang="ja-JP" altLang="en-US" b="1" dirty="0">
                <a:latin typeface="游ゴシック Medium" panose="020B0500000000000000" pitchFamily="50" charset="-128"/>
                <a:ea typeface="游ゴシック Medium" panose="020B0500000000000000" pitchFamily="50" charset="-128"/>
              </a:rPr>
              <a:t>新規就農者</a:t>
            </a:r>
          </a:p>
        </p:txBody>
      </p:sp>
    </p:spTree>
    <p:extLst>
      <p:ext uri="{BB962C8B-B14F-4D97-AF65-F5344CB8AC3E}">
        <p14:creationId xmlns:p14="http://schemas.microsoft.com/office/powerpoint/2010/main" val="3426153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500"/>
                                        <p:tgtEl>
                                          <p:spTgt spid="8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fade">
                                      <p:cBhvr>
                                        <p:cTn id="12" dur="500"/>
                                        <p:tgtEl>
                                          <p:spTgt spid="10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3"/>
                                        </p:tgtEl>
                                      </p:cBhvr>
                                    </p:animEffect>
                                    <p:set>
                                      <p:cBhvr>
                                        <p:cTn id="17" dur="1" fill="hold">
                                          <p:stCondLst>
                                            <p:cond delay="499"/>
                                          </p:stCondLst>
                                        </p:cTn>
                                        <p:tgtEl>
                                          <p:spTgt spid="103"/>
                                        </p:tgtEl>
                                        <p:attrNameLst>
                                          <p:attrName>style.visibility</p:attrName>
                                        </p:attrNameLst>
                                      </p:cBhvr>
                                      <p:to>
                                        <p:strVal val="hidden"/>
                                      </p:to>
                                    </p:set>
                                  </p:childTnLst>
                                </p:cTn>
                              </p:par>
                            </p:childTnLst>
                          </p:cTn>
                        </p:par>
                        <p:par>
                          <p:cTn id="18" fill="hold">
                            <p:stCondLst>
                              <p:cond delay="500"/>
                            </p:stCondLst>
                            <p:childTnLst>
                              <p:par>
                                <p:cTn id="19" presetID="10" presetClass="entr" presetSubtype="0" fill="hold" grpId="1" nodeType="afterEffect">
                                  <p:stCondLst>
                                    <p:cond delay="0"/>
                                  </p:stCondLst>
                                  <p:childTnLst>
                                    <p:set>
                                      <p:cBhvr>
                                        <p:cTn id="20" dur="1" fill="hold">
                                          <p:stCondLst>
                                            <p:cond delay="0"/>
                                          </p:stCondLst>
                                        </p:cTn>
                                        <p:tgtEl>
                                          <p:spTgt spid="123"/>
                                        </p:tgtEl>
                                        <p:attrNameLst>
                                          <p:attrName>style.visibility</p:attrName>
                                        </p:attrNameLst>
                                      </p:cBhvr>
                                      <p:to>
                                        <p:strVal val="visible"/>
                                      </p:to>
                                    </p:set>
                                    <p:animEffect transition="in" filter="fade">
                                      <p:cBhvr>
                                        <p:cTn id="21" dur="500"/>
                                        <p:tgtEl>
                                          <p:spTgt spid="123"/>
                                        </p:tgtEl>
                                      </p:cBhvr>
                                    </p:animEffect>
                                  </p:childTnLst>
                                </p:cTn>
                              </p:par>
                              <p:par>
                                <p:cTn id="22" presetID="10" presetClass="entr" presetSubtype="0" fill="hold" nodeType="withEffect">
                                  <p:stCondLst>
                                    <p:cond delay="0"/>
                                  </p:stCondLst>
                                  <p:childTnLst>
                                    <p:set>
                                      <p:cBhvr>
                                        <p:cTn id="23" dur="1" fill="hold">
                                          <p:stCondLst>
                                            <p:cond delay="0"/>
                                          </p:stCondLst>
                                        </p:cTn>
                                        <p:tgtEl>
                                          <p:spTgt spid="120"/>
                                        </p:tgtEl>
                                        <p:attrNameLst>
                                          <p:attrName>style.visibility</p:attrName>
                                        </p:attrNameLst>
                                      </p:cBhvr>
                                      <p:to>
                                        <p:strVal val="visible"/>
                                      </p:to>
                                    </p:set>
                                    <p:animEffect transition="in" filter="fade">
                                      <p:cBhvr>
                                        <p:cTn id="24" dur="500"/>
                                        <p:tgtEl>
                                          <p:spTgt spid="12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0" nodeType="clickEffect">
                                  <p:stCondLst>
                                    <p:cond delay="0"/>
                                  </p:stCondLst>
                                  <p:childTnLst>
                                    <p:animEffect transition="out" filter="fade">
                                      <p:cBhvr>
                                        <p:cTn id="28" dur="500"/>
                                        <p:tgtEl>
                                          <p:spTgt spid="123"/>
                                        </p:tgtEl>
                                      </p:cBhvr>
                                    </p:animEffect>
                                    <p:set>
                                      <p:cBhvr>
                                        <p:cTn id="29" dur="1" fill="hold">
                                          <p:stCondLst>
                                            <p:cond delay="499"/>
                                          </p:stCondLst>
                                        </p:cTn>
                                        <p:tgtEl>
                                          <p:spTgt spid="123"/>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120"/>
                                        </p:tgtEl>
                                      </p:cBhvr>
                                    </p:animEffect>
                                    <p:set>
                                      <p:cBhvr>
                                        <p:cTn id="32" dur="1" fill="hold">
                                          <p:stCondLst>
                                            <p:cond delay="499"/>
                                          </p:stCondLst>
                                        </p:cTn>
                                        <p:tgtEl>
                                          <p:spTgt spid="120"/>
                                        </p:tgtEl>
                                        <p:attrNameLst>
                                          <p:attrName>style.visibility</p:attrName>
                                        </p:attrNameLst>
                                      </p:cBhvr>
                                      <p:to>
                                        <p:strVal val="hidden"/>
                                      </p:to>
                                    </p:set>
                                  </p:childTnLst>
                                </p:cTn>
                              </p:par>
                            </p:childTnLst>
                          </p:cTn>
                        </p:par>
                        <p:par>
                          <p:cTn id="33" fill="hold">
                            <p:stCondLst>
                              <p:cond delay="500"/>
                            </p:stCondLst>
                            <p:childTnLst>
                              <p:par>
                                <p:cTn id="34" presetID="10" presetClass="entr" presetSubtype="0" fill="hold" grpId="1" nodeType="afterEffect">
                                  <p:stCondLst>
                                    <p:cond delay="0"/>
                                  </p:stCondLst>
                                  <p:childTnLst>
                                    <p:set>
                                      <p:cBhvr>
                                        <p:cTn id="35" dur="1" fill="hold">
                                          <p:stCondLst>
                                            <p:cond delay="0"/>
                                          </p:stCondLst>
                                        </p:cTn>
                                        <p:tgtEl>
                                          <p:spTgt spid="124"/>
                                        </p:tgtEl>
                                        <p:attrNameLst>
                                          <p:attrName>style.visibility</p:attrName>
                                        </p:attrNameLst>
                                      </p:cBhvr>
                                      <p:to>
                                        <p:strVal val="visible"/>
                                      </p:to>
                                    </p:set>
                                    <p:animEffect transition="in" filter="fade">
                                      <p:cBhvr>
                                        <p:cTn id="36" dur="500"/>
                                        <p:tgtEl>
                                          <p:spTgt spid="124"/>
                                        </p:tgtEl>
                                      </p:cBhvr>
                                    </p:animEffect>
                                  </p:childTnLst>
                                </p:cTn>
                              </p:par>
                              <p:par>
                                <p:cTn id="37" presetID="10" presetClass="entr" presetSubtype="0" fill="hold" nodeType="withEffect">
                                  <p:stCondLst>
                                    <p:cond delay="0"/>
                                  </p:stCondLst>
                                  <p:childTnLst>
                                    <p:set>
                                      <p:cBhvr>
                                        <p:cTn id="38" dur="1" fill="hold">
                                          <p:stCondLst>
                                            <p:cond delay="0"/>
                                          </p:stCondLst>
                                        </p:cTn>
                                        <p:tgtEl>
                                          <p:spTgt spid="130"/>
                                        </p:tgtEl>
                                        <p:attrNameLst>
                                          <p:attrName>style.visibility</p:attrName>
                                        </p:attrNameLst>
                                      </p:cBhvr>
                                      <p:to>
                                        <p:strVal val="visible"/>
                                      </p:to>
                                    </p:set>
                                    <p:animEffect transition="in" filter="fade">
                                      <p:cBhvr>
                                        <p:cTn id="39" dur="500"/>
                                        <p:tgtEl>
                                          <p:spTgt spid="13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0" nodeType="clickEffect">
                                  <p:stCondLst>
                                    <p:cond delay="0"/>
                                  </p:stCondLst>
                                  <p:childTnLst>
                                    <p:animEffect transition="out" filter="fade">
                                      <p:cBhvr>
                                        <p:cTn id="43" dur="500"/>
                                        <p:tgtEl>
                                          <p:spTgt spid="124"/>
                                        </p:tgtEl>
                                      </p:cBhvr>
                                    </p:animEffect>
                                    <p:set>
                                      <p:cBhvr>
                                        <p:cTn id="44" dur="1" fill="hold">
                                          <p:stCondLst>
                                            <p:cond delay="499"/>
                                          </p:stCondLst>
                                        </p:cTn>
                                        <p:tgtEl>
                                          <p:spTgt spid="124"/>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130"/>
                                        </p:tgtEl>
                                      </p:cBhvr>
                                    </p:animEffect>
                                    <p:set>
                                      <p:cBhvr>
                                        <p:cTn id="47" dur="1" fill="hold">
                                          <p:stCondLst>
                                            <p:cond delay="499"/>
                                          </p:stCondLst>
                                        </p:cTn>
                                        <p:tgtEl>
                                          <p:spTgt spid="130"/>
                                        </p:tgtEl>
                                        <p:attrNameLst>
                                          <p:attrName>style.visibility</p:attrName>
                                        </p:attrNameLst>
                                      </p:cBhvr>
                                      <p:to>
                                        <p:strVal val="hidden"/>
                                      </p:to>
                                    </p:set>
                                  </p:childTnLst>
                                </p:cTn>
                              </p:par>
                            </p:childTnLst>
                          </p:cTn>
                        </p:par>
                        <p:par>
                          <p:cTn id="48" fill="hold">
                            <p:stCondLst>
                              <p:cond delay="500"/>
                            </p:stCondLst>
                            <p:childTnLst>
                              <p:par>
                                <p:cTn id="49" presetID="10" presetClass="entr" presetSubtype="0" fill="hold" nodeType="afterEffect">
                                  <p:stCondLst>
                                    <p:cond delay="0"/>
                                  </p:stCondLst>
                                  <p:childTnLst>
                                    <p:set>
                                      <p:cBhvr>
                                        <p:cTn id="50" dur="1" fill="hold">
                                          <p:stCondLst>
                                            <p:cond delay="0"/>
                                          </p:stCondLst>
                                        </p:cTn>
                                        <p:tgtEl>
                                          <p:spTgt spid="125"/>
                                        </p:tgtEl>
                                        <p:attrNameLst>
                                          <p:attrName>style.visibility</p:attrName>
                                        </p:attrNameLst>
                                      </p:cBhvr>
                                      <p:to>
                                        <p:strVal val="visible"/>
                                      </p:to>
                                    </p:set>
                                    <p:animEffect transition="in" filter="fade">
                                      <p:cBhvr>
                                        <p:cTn id="51" dur="500"/>
                                        <p:tgtEl>
                                          <p:spTgt spid="125"/>
                                        </p:tgtEl>
                                      </p:cBhvr>
                                    </p:animEffect>
                                  </p:childTnLst>
                                </p:cTn>
                              </p:par>
                              <p:par>
                                <p:cTn id="52" presetID="10" presetClass="entr" presetSubtype="0" fill="hold" nodeType="withEffect">
                                  <p:stCondLst>
                                    <p:cond delay="0"/>
                                  </p:stCondLst>
                                  <p:childTnLst>
                                    <p:set>
                                      <p:cBhvr>
                                        <p:cTn id="53" dur="1" fill="hold">
                                          <p:stCondLst>
                                            <p:cond delay="0"/>
                                          </p:stCondLst>
                                        </p:cTn>
                                        <p:tgtEl>
                                          <p:spTgt spid="126"/>
                                        </p:tgtEl>
                                        <p:attrNameLst>
                                          <p:attrName>style.visibility</p:attrName>
                                        </p:attrNameLst>
                                      </p:cBhvr>
                                      <p:to>
                                        <p:strVal val="visible"/>
                                      </p:to>
                                    </p:set>
                                    <p:animEffect transition="in" filter="fade">
                                      <p:cBhvr>
                                        <p:cTn id="54" dur="500"/>
                                        <p:tgtEl>
                                          <p:spTgt spid="126"/>
                                        </p:tgtEl>
                                      </p:cBhvr>
                                    </p:animEffect>
                                  </p:childTnLst>
                                </p:cTn>
                              </p:par>
                              <p:par>
                                <p:cTn id="55" presetID="10" presetClass="entr" presetSubtype="0" fill="hold" nodeType="withEffect">
                                  <p:stCondLst>
                                    <p:cond delay="0"/>
                                  </p:stCondLst>
                                  <p:childTnLst>
                                    <p:set>
                                      <p:cBhvr>
                                        <p:cTn id="56" dur="1" fill="hold">
                                          <p:stCondLst>
                                            <p:cond delay="0"/>
                                          </p:stCondLst>
                                        </p:cTn>
                                        <p:tgtEl>
                                          <p:spTgt spid="127"/>
                                        </p:tgtEl>
                                        <p:attrNameLst>
                                          <p:attrName>style.visibility</p:attrName>
                                        </p:attrNameLst>
                                      </p:cBhvr>
                                      <p:to>
                                        <p:strVal val="visible"/>
                                      </p:to>
                                    </p:set>
                                    <p:animEffect transition="in" filter="fade">
                                      <p:cBhvr>
                                        <p:cTn id="57" dur="500"/>
                                        <p:tgtEl>
                                          <p:spTgt spid="12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28"/>
                                        </p:tgtEl>
                                        <p:attrNameLst>
                                          <p:attrName>style.visibility</p:attrName>
                                        </p:attrNameLst>
                                      </p:cBhvr>
                                      <p:to>
                                        <p:strVal val="visible"/>
                                      </p:to>
                                    </p:set>
                                    <p:animEffect transition="in" filter="fade">
                                      <p:cBhvr>
                                        <p:cTn id="60" dur="500"/>
                                        <p:tgtEl>
                                          <p:spTgt spid="12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29"/>
                                        </p:tgtEl>
                                        <p:attrNameLst>
                                          <p:attrName>style.visibility</p:attrName>
                                        </p:attrNameLst>
                                      </p:cBhvr>
                                      <p:to>
                                        <p:strVal val="visible"/>
                                      </p:to>
                                    </p:set>
                                    <p:animEffect transition="in" filter="fade">
                                      <p:cBhvr>
                                        <p:cTn id="63"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103" grpId="0" animBg="1"/>
      <p:bldP spid="103" grpId="1" animBg="1"/>
      <p:bldP spid="123" grpId="0" animBg="1"/>
      <p:bldP spid="123" grpId="1" animBg="1"/>
      <p:bldP spid="124" grpId="0" animBg="1"/>
      <p:bldP spid="124" grpId="1" animBg="1"/>
      <p:bldP spid="129" grpId="0" animBg="1"/>
      <p:bldP spid="1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p:cNvSpPr/>
          <p:nvPr/>
        </p:nvSpPr>
        <p:spPr>
          <a:xfrm>
            <a:off x="8307684" y="1594765"/>
            <a:ext cx="751827" cy="2439811"/>
          </a:xfrm>
          <a:prstGeom prst="rect">
            <a:avLst/>
          </a:prstGeom>
          <a:solidFill>
            <a:srgbClr val="FEE3DA"/>
          </a:solid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3</a:t>
            </a:fld>
            <a:endParaRPr lang="zh-CN" altLang="en-US"/>
          </a:p>
        </p:txBody>
      </p:sp>
      <p:sp>
        <p:nvSpPr>
          <p:cNvPr id="4" name="テキスト ボックス 3"/>
          <p:cNvSpPr txBox="1"/>
          <p:nvPr/>
        </p:nvSpPr>
        <p:spPr>
          <a:xfrm>
            <a:off x="8406497" y="2313657"/>
            <a:ext cx="554200" cy="954107"/>
          </a:xfrm>
          <a:prstGeom prst="rect">
            <a:avLst/>
          </a:prstGeom>
          <a:noFill/>
        </p:spPr>
        <p:txBody>
          <a:bodyPr wrap="square" rtlCol="0">
            <a:spAutoFit/>
          </a:bodyPr>
          <a:lstStyle/>
          <a:p>
            <a:r>
              <a:rPr kumimoji="1" lang="ja-JP" altLang="en-US" sz="2800" dirty="0"/>
              <a:t>背</a:t>
            </a:r>
            <a:endParaRPr kumimoji="1" lang="en-US" altLang="ja-JP" sz="2800" dirty="0"/>
          </a:p>
          <a:p>
            <a:r>
              <a:rPr kumimoji="1" lang="ja-JP" altLang="en-US" sz="2800" dirty="0"/>
              <a:t>景</a:t>
            </a:r>
          </a:p>
        </p:txBody>
      </p:sp>
      <p:sp>
        <p:nvSpPr>
          <p:cNvPr id="20" name="正方形/長方形 19"/>
          <p:cNvSpPr/>
          <p:nvPr/>
        </p:nvSpPr>
        <p:spPr>
          <a:xfrm>
            <a:off x="7252630" y="1615931"/>
            <a:ext cx="751827" cy="2439811"/>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7351443" y="1842380"/>
            <a:ext cx="554200" cy="1815882"/>
          </a:xfrm>
          <a:prstGeom prst="rect">
            <a:avLst/>
          </a:prstGeom>
          <a:noFill/>
        </p:spPr>
        <p:txBody>
          <a:bodyPr wrap="square" rtlCol="0">
            <a:spAutoFit/>
          </a:bodyPr>
          <a:lstStyle/>
          <a:p>
            <a:r>
              <a:rPr kumimoji="1" lang="ja-JP" altLang="en-US" sz="2800" dirty="0"/>
              <a:t>全体構想</a:t>
            </a:r>
            <a:endParaRPr kumimoji="1" lang="en-US" altLang="ja-JP" sz="2800" dirty="0"/>
          </a:p>
        </p:txBody>
      </p:sp>
      <p:sp>
        <p:nvSpPr>
          <p:cNvPr id="22" name="正方形/長方形 21"/>
          <p:cNvSpPr/>
          <p:nvPr/>
        </p:nvSpPr>
        <p:spPr>
          <a:xfrm>
            <a:off x="6197576" y="1615931"/>
            <a:ext cx="751827" cy="2439812"/>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00"/>
          </a:p>
        </p:txBody>
      </p:sp>
      <p:sp>
        <p:nvSpPr>
          <p:cNvPr id="23" name="テキスト ボックス 22"/>
          <p:cNvSpPr txBox="1"/>
          <p:nvPr/>
        </p:nvSpPr>
        <p:spPr>
          <a:xfrm>
            <a:off x="6288199" y="1685366"/>
            <a:ext cx="554200" cy="2246769"/>
          </a:xfrm>
          <a:prstGeom prst="rect">
            <a:avLst/>
          </a:prstGeom>
          <a:noFill/>
        </p:spPr>
        <p:txBody>
          <a:bodyPr wrap="square" rtlCol="0">
            <a:spAutoFit/>
          </a:bodyPr>
          <a:lstStyle/>
          <a:p>
            <a:r>
              <a:rPr kumimoji="1" lang="ja-JP" altLang="en-US" sz="2800" dirty="0"/>
              <a:t>分野別構想</a:t>
            </a:r>
            <a:endParaRPr kumimoji="1" lang="en-US" altLang="ja-JP" sz="2800" dirty="0"/>
          </a:p>
        </p:txBody>
      </p:sp>
      <p:sp>
        <p:nvSpPr>
          <p:cNvPr id="24" name="正方形/長方形 23"/>
          <p:cNvSpPr/>
          <p:nvPr/>
        </p:nvSpPr>
        <p:spPr>
          <a:xfrm>
            <a:off x="1129841" y="1615931"/>
            <a:ext cx="751827" cy="2439812"/>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p:cNvSpPr txBox="1"/>
          <p:nvPr/>
        </p:nvSpPr>
        <p:spPr>
          <a:xfrm>
            <a:off x="1238363" y="2184337"/>
            <a:ext cx="554200" cy="1384995"/>
          </a:xfrm>
          <a:prstGeom prst="rect">
            <a:avLst/>
          </a:prstGeom>
          <a:noFill/>
        </p:spPr>
        <p:txBody>
          <a:bodyPr wrap="square" rtlCol="0">
            <a:spAutoFit/>
          </a:bodyPr>
          <a:lstStyle/>
          <a:p>
            <a:r>
              <a:rPr kumimoji="1" lang="ja-JP" altLang="en-US" sz="2800" dirty="0"/>
              <a:t>将来像</a:t>
            </a:r>
            <a:endParaRPr kumimoji="1" lang="en-US" altLang="ja-JP" sz="2800" dirty="0"/>
          </a:p>
        </p:txBody>
      </p:sp>
      <p:sp>
        <p:nvSpPr>
          <p:cNvPr id="26" name="正方形/長方形 25"/>
          <p:cNvSpPr/>
          <p:nvPr/>
        </p:nvSpPr>
        <p:spPr>
          <a:xfrm>
            <a:off x="80156" y="1615931"/>
            <a:ext cx="751827" cy="2439812"/>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p:cNvSpPr txBox="1"/>
          <p:nvPr/>
        </p:nvSpPr>
        <p:spPr>
          <a:xfrm>
            <a:off x="171326" y="1685366"/>
            <a:ext cx="554200" cy="2246769"/>
          </a:xfrm>
          <a:prstGeom prst="rect">
            <a:avLst/>
          </a:prstGeom>
          <a:noFill/>
        </p:spPr>
        <p:txBody>
          <a:bodyPr wrap="square" rtlCol="0">
            <a:spAutoFit/>
          </a:bodyPr>
          <a:lstStyle/>
          <a:p>
            <a:r>
              <a:rPr kumimoji="1" lang="ja-JP" altLang="en-US" sz="2800" dirty="0"/>
              <a:t>今後の展開</a:t>
            </a:r>
            <a:endParaRPr kumimoji="1" lang="en-US" altLang="ja-JP" sz="2800" dirty="0"/>
          </a:p>
        </p:txBody>
      </p:sp>
      <p:sp>
        <p:nvSpPr>
          <p:cNvPr id="28" name="正方形/長方形 27"/>
          <p:cNvSpPr/>
          <p:nvPr/>
        </p:nvSpPr>
        <p:spPr>
          <a:xfrm>
            <a:off x="5525242" y="2589937"/>
            <a:ext cx="568079" cy="1843515"/>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p:cNvSpPr txBox="1"/>
          <p:nvPr/>
        </p:nvSpPr>
        <p:spPr>
          <a:xfrm>
            <a:off x="5565932" y="2542198"/>
            <a:ext cx="554200" cy="1938992"/>
          </a:xfrm>
          <a:prstGeom prst="rect">
            <a:avLst/>
          </a:prstGeom>
          <a:noFill/>
        </p:spPr>
        <p:txBody>
          <a:bodyPr wrap="square" rtlCol="0">
            <a:spAutoFit/>
          </a:bodyPr>
          <a:lstStyle/>
          <a:p>
            <a:r>
              <a:rPr kumimoji="1" lang="ja-JP" altLang="en-US" sz="2400" dirty="0"/>
              <a:t>まちを守る</a:t>
            </a:r>
            <a:endParaRPr kumimoji="1" lang="en-US" altLang="ja-JP" sz="2400" dirty="0"/>
          </a:p>
        </p:txBody>
      </p:sp>
      <p:sp>
        <p:nvSpPr>
          <p:cNvPr id="31" name="正方形/長方形 30"/>
          <p:cNvSpPr/>
          <p:nvPr/>
        </p:nvSpPr>
        <p:spPr>
          <a:xfrm>
            <a:off x="3450315" y="2637674"/>
            <a:ext cx="533546" cy="1843516"/>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ボックス 31"/>
          <p:cNvSpPr txBox="1"/>
          <p:nvPr/>
        </p:nvSpPr>
        <p:spPr>
          <a:xfrm>
            <a:off x="3474857" y="2609964"/>
            <a:ext cx="554200" cy="1938992"/>
          </a:xfrm>
          <a:prstGeom prst="rect">
            <a:avLst/>
          </a:prstGeom>
          <a:noFill/>
        </p:spPr>
        <p:txBody>
          <a:bodyPr wrap="square" rtlCol="0">
            <a:spAutoFit/>
          </a:bodyPr>
          <a:lstStyle/>
          <a:p>
            <a:r>
              <a:rPr kumimoji="1" lang="ja-JP" altLang="en-US" sz="2400" dirty="0"/>
              <a:t>愛着を築く</a:t>
            </a:r>
            <a:endParaRPr kumimoji="1" lang="en-US" altLang="ja-JP" sz="2400" dirty="0"/>
          </a:p>
        </p:txBody>
      </p:sp>
      <p:sp>
        <p:nvSpPr>
          <p:cNvPr id="33" name="正方形/長方形 32"/>
          <p:cNvSpPr/>
          <p:nvPr/>
        </p:nvSpPr>
        <p:spPr>
          <a:xfrm>
            <a:off x="4834884" y="3412365"/>
            <a:ext cx="568079" cy="2143046"/>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p:cNvSpPr txBox="1"/>
          <p:nvPr/>
        </p:nvSpPr>
        <p:spPr>
          <a:xfrm>
            <a:off x="4874112" y="3559433"/>
            <a:ext cx="554200" cy="1569660"/>
          </a:xfrm>
          <a:prstGeom prst="rect">
            <a:avLst/>
          </a:prstGeom>
          <a:noFill/>
        </p:spPr>
        <p:txBody>
          <a:bodyPr wrap="square" rtlCol="0">
            <a:spAutoFit/>
          </a:bodyPr>
          <a:lstStyle/>
          <a:p>
            <a:r>
              <a:rPr kumimoji="1" lang="ja-JP" altLang="en-US" sz="2400" dirty="0"/>
              <a:t>都市運営</a:t>
            </a:r>
            <a:endParaRPr kumimoji="1" lang="en-US" altLang="ja-JP" sz="2400" dirty="0"/>
          </a:p>
        </p:txBody>
      </p:sp>
      <p:sp>
        <p:nvSpPr>
          <p:cNvPr id="35" name="正方形/長方形 34"/>
          <p:cNvSpPr/>
          <p:nvPr/>
        </p:nvSpPr>
        <p:spPr>
          <a:xfrm>
            <a:off x="4149023" y="3412041"/>
            <a:ext cx="568079" cy="2143370"/>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p:cNvSpPr txBox="1"/>
          <p:nvPr/>
        </p:nvSpPr>
        <p:spPr>
          <a:xfrm>
            <a:off x="4214593" y="3928764"/>
            <a:ext cx="554200" cy="830997"/>
          </a:xfrm>
          <a:prstGeom prst="rect">
            <a:avLst/>
          </a:prstGeom>
          <a:noFill/>
        </p:spPr>
        <p:txBody>
          <a:bodyPr wrap="square" rtlCol="0">
            <a:spAutoFit/>
          </a:bodyPr>
          <a:lstStyle/>
          <a:p>
            <a:r>
              <a:rPr kumimoji="1" lang="ja-JP" altLang="en-US" sz="2400" dirty="0"/>
              <a:t>交通</a:t>
            </a:r>
            <a:endParaRPr kumimoji="1" lang="en-US" altLang="ja-JP" sz="2400" dirty="0"/>
          </a:p>
        </p:txBody>
      </p:sp>
      <p:sp>
        <p:nvSpPr>
          <p:cNvPr id="37" name="正方形/長方形 36"/>
          <p:cNvSpPr/>
          <p:nvPr/>
        </p:nvSpPr>
        <p:spPr>
          <a:xfrm>
            <a:off x="2752984" y="3412365"/>
            <a:ext cx="568079" cy="2143046"/>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ボックス 37"/>
          <p:cNvSpPr txBox="1"/>
          <p:nvPr/>
        </p:nvSpPr>
        <p:spPr>
          <a:xfrm>
            <a:off x="2747508" y="3420932"/>
            <a:ext cx="492443" cy="2738328"/>
          </a:xfrm>
          <a:prstGeom prst="rect">
            <a:avLst/>
          </a:prstGeom>
          <a:noFill/>
        </p:spPr>
        <p:txBody>
          <a:bodyPr vert="eaVert" wrap="square" rtlCol="0">
            <a:spAutoFit/>
          </a:bodyPr>
          <a:lstStyle/>
          <a:p>
            <a:r>
              <a:rPr kumimoji="1" lang="ja-JP" altLang="en-US" sz="2000" dirty="0"/>
              <a:t>アイデンティティ</a:t>
            </a:r>
            <a:endParaRPr kumimoji="1" lang="en-US" altLang="ja-JP" sz="2000" dirty="0"/>
          </a:p>
        </p:txBody>
      </p:sp>
      <p:sp>
        <p:nvSpPr>
          <p:cNvPr id="39" name="正方形/長方形 38"/>
          <p:cNvSpPr/>
          <p:nvPr/>
        </p:nvSpPr>
        <p:spPr>
          <a:xfrm>
            <a:off x="2067123" y="3412041"/>
            <a:ext cx="568079" cy="2143370"/>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テキスト ボックス 39"/>
          <p:cNvSpPr txBox="1"/>
          <p:nvPr/>
        </p:nvSpPr>
        <p:spPr>
          <a:xfrm>
            <a:off x="2132693" y="3744097"/>
            <a:ext cx="554200" cy="1200329"/>
          </a:xfrm>
          <a:prstGeom prst="rect">
            <a:avLst/>
          </a:prstGeom>
          <a:noFill/>
        </p:spPr>
        <p:txBody>
          <a:bodyPr wrap="square" rtlCol="0">
            <a:spAutoFit/>
          </a:bodyPr>
          <a:lstStyle/>
          <a:p>
            <a:r>
              <a:rPr kumimoji="1" lang="ja-JP" altLang="en-US" sz="2400" dirty="0"/>
              <a:t>くらし</a:t>
            </a:r>
            <a:endParaRPr kumimoji="1" lang="en-US" altLang="ja-JP" sz="2400" dirty="0"/>
          </a:p>
        </p:txBody>
      </p:sp>
      <p:sp>
        <p:nvSpPr>
          <p:cNvPr id="41" name="正方形/長方形 40"/>
          <p:cNvSpPr/>
          <p:nvPr/>
        </p:nvSpPr>
        <p:spPr>
          <a:xfrm>
            <a:off x="0" y="1359184"/>
            <a:ext cx="9144000" cy="83128"/>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二等辺三角形 44"/>
          <p:cNvSpPr/>
          <p:nvPr/>
        </p:nvSpPr>
        <p:spPr>
          <a:xfrm rot="16200000">
            <a:off x="8022308"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二等辺三角形 45"/>
          <p:cNvSpPr/>
          <p:nvPr/>
        </p:nvSpPr>
        <p:spPr>
          <a:xfrm rot="16200000">
            <a:off x="6975467"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二等辺三角形 46"/>
          <p:cNvSpPr/>
          <p:nvPr/>
        </p:nvSpPr>
        <p:spPr>
          <a:xfrm rot="16200000">
            <a:off x="1912299" y="2812295"/>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二等辺三角形 47"/>
          <p:cNvSpPr/>
          <p:nvPr/>
        </p:nvSpPr>
        <p:spPr>
          <a:xfrm rot="16200000">
            <a:off x="824022"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2188159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è®ç°"/>
          <p:cNvPicPr>
            <a:picLocks noChangeAspect="1" noChangeArrowheads="1"/>
          </p:cNvPicPr>
          <p:nvPr/>
        </p:nvPicPr>
        <p:blipFill rotWithShape="1">
          <a:blip r:embed="rId3">
            <a:lum bright="70000" contrast="-70000"/>
            <a:extLst>
              <a:ext uri="{28A0092B-C50C-407E-A947-70E740481C1C}">
                <a14:useLocalDpi xmlns:a14="http://schemas.microsoft.com/office/drawing/2010/main" val="0"/>
              </a:ext>
            </a:extLst>
          </a:blip>
          <a:srcRect r="536" b="7576"/>
          <a:stretch/>
        </p:blipFill>
        <p:spPr bwMode="auto">
          <a:xfrm>
            <a:off x="-1" y="1357587"/>
            <a:ext cx="9095015" cy="5516742"/>
          </a:xfrm>
          <a:prstGeom prst="rect">
            <a:avLst/>
          </a:prstGeom>
          <a:noFill/>
          <a:extLst>
            <a:ext uri="{909E8E84-426E-40DD-AFC4-6F175D3DCCD1}">
              <a14:hiddenFill xmlns:a14="http://schemas.microsoft.com/office/drawing/2010/main">
                <a:solidFill>
                  <a:srgbClr val="FFFFFF"/>
                </a:solidFill>
              </a14:hiddenFill>
            </a:ext>
          </a:extLst>
        </p:spPr>
      </p:pic>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30</a:t>
            </a:fld>
            <a:endParaRPr lang="zh-CN" altLang="en-US"/>
          </a:p>
        </p:txBody>
      </p:sp>
      <p:sp>
        <p:nvSpPr>
          <p:cNvPr id="4" name="正方形/長方形 3"/>
          <p:cNvSpPr/>
          <p:nvPr/>
        </p:nvSpPr>
        <p:spPr>
          <a:xfrm>
            <a:off x="-1" y="1357586"/>
            <a:ext cx="9144001" cy="5500414"/>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p:nvSpPr>
        <p:spPr>
          <a:xfrm>
            <a:off x="0" y="2255597"/>
            <a:ext cx="5724646" cy="977462"/>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游ゴシック Medium"/>
            </a:endParaRPr>
          </a:p>
        </p:txBody>
      </p:sp>
      <p:sp>
        <p:nvSpPr>
          <p:cNvPr id="6" name="テキスト ボックス 5"/>
          <p:cNvSpPr txBox="1"/>
          <p:nvPr/>
        </p:nvSpPr>
        <p:spPr>
          <a:xfrm>
            <a:off x="865622" y="2489902"/>
            <a:ext cx="3993401" cy="507831"/>
          </a:xfrm>
          <a:prstGeom prst="rect">
            <a:avLst/>
          </a:prstGeom>
          <a:noFill/>
        </p:spPr>
        <p:txBody>
          <a:bodyPr wrap="none" rtlCol="0">
            <a:spAutoFit/>
          </a:bodyPr>
          <a:lstStyle/>
          <a:p>
            <a:pPr algn="ctr"/>
            <a:r>
              <a:rPr kumimoji="1" lang="ja-JP" altLang="en-US" sz="2700" b="1" dirty="0">
                <a:latin typeface="游ゴシック Medium" panose="020B0500000000000000" pitchFamily="50" charset="-128"/>
                <a:ea typeface="游ゴシック Medium" panose="020B0500000000000000" pitchFamily="50" charset="-128"/>
              </a:rPr>
              <a:t>今の農業従事者を支える</a:t>
            </a:r>
          </a:p>
        </p:txBody>
      </p:sp>
      <p:grpSp>
        <p:nvGrpSpPr>
          <p:cNvPr id="9" name="グループ化 8"/>
          <p:cNvGrpSpPr/>
          <p:nvPr/>
        </p:nvGrpSpPr>
        <p:grpSpPr>
          <a:xfrm>
            <a:off x="3419355" y="3457168"/>
            <a:ext cx="5724645" cy="977462"/>
            <a:chOff x="4524702" y="1954924"/>
            <a:chExt cx="5724645" cy="977462"/>
          </a:xfrm>
        </p:grpSpPr>
        <p:sp>
          <p:nvSpPr>
            <p:cNvPr id="7" name="正方形/長方形 6"/>
            <p:cNvSpPr/>
            <p:nvPr/>
          </p:nvSpPr>
          <p:spPr>
            <a:xfrm>
              <a:off x="4524702" y="1954924"/>
              <a:ext cx="5724645" cy="977462"/>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solidFill>
                  <a:schemeClr val="tx1"/>
                </a:solidFill>
                <a:latin typeface="游ゴシック Medium"/>
              </a:endParaRPr>
            </a:p>
          </p:txBody>
        </p:sp>
        <p:sp>
          <p:nvSpPr>
            <p:cNvPr id="8" name="テキスト ボックス 7"/>
            <p:cNvSpPr txBox="1"/>
            <p:nvPr/>
          </p:nvSpPr>
          <p:spPr>
            <a:xfrm>
              <a:off x="4524703" y="2258988"/>
              <a:ext cx="5724644" cy="507831"/>
            </a:xfrm>
            <a:prstGeom prst="rect">
              <a:avLst/>
            </a:prstGeom>
            <a:noFill/>
          </p:spPr>
          <p:txBody>
            <a:bodyPr wrap="none" rtlCol="0">
              <a:spAutoFit/>
            </a:bodyPr>
            <a:lstStyle/>
            <a:p>
              <a:pPr algn="ctr"/>
              <a:r>
                <a:rPr kumimoji="1" lang="ja-JP" altLang="en-US" sz="2700" b="1" dirty="0">
                  <a:latin typeface="游ゴシック Medium" panose="020B0500000000000000" pitchFamily="50" charset="-128"/>
                  <a:ea typeface="游ゴシック Medium" panose="020B0500000000000000" pitchFamily="50" charset="-128"/>
                </a:rPr>
                <a:t>これからの農業従事者を受け入れる</a:t>
              </a:r>
            </a:p>
          </p:txBody>
        </p:sp>
      </p:grpSp>
      <p:pic>
        <p:nvPicPr>
          <p:cNvPr id="1026" name="Picture 2" descr="çã»ç°ãã¼ãèãäººã®ã¤ã©ã¹ã"/>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1844566" y="3376062"/>
            <a:ext cx="1893782" cy="189378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ç°æ¤ãããããç¾å§ããã®ã¤ã©ã¹ã"/>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24645" y="1844145"/>
            <a:ext cx="1470030" cy="1470030"/>
          </a:xfrm>
          <a:prstGeom prst="rect">
            <a:avLst/>
          </a:prstGeom>
          <a:noFill/>
          <a:extLst>
            <a:ext uri="{909E8E84-426E-40DD-AFC4-6F175D3DCCD1}">
              <a14:hiddenFill xmlns:a14="http://schemas.microsoft.com/office/drawing/2010/main">
                <a:solidFill>
                  <a:srgbClr val="FFFFFF"/>
                </a:solidFill>
              </a14:hiddenFill>
            </a:ext>
          </a:extLst>
        </p:spPr>
      </p:pic>
      <p:sp>
        <p:nvSpPr>
          <p:cNvPr id="17" name="正方形/長方形 16"/>
          <p:cNvSpPr/>
          <p:nvPr/>
        </p:nvSpPr>
        <p:spPr>
          <a:xfrm>
            <a:off x="14716" y="5225858"/>
            <a:ext cx="9129284" cy="1672700"/>
          </a:xfrm>
          <a:prstGeom prst="rect">
            <a:avLst/>
          </a:prstGeom>
          <a:solidFill>
            <a:srgbClr val="FEE3DA"/>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latin typeface="游ゴシック Medium" panose="020B0500000000000000" pitchFamily="50" charset="-128"/>
                <a:ea typeface="游ゴシック Medium" panose="020B0500000000000000" pitchFamily="50" charset="-128"/>
              </a:rPr>
              <a:t>まちのアイデンティティを守り、愛着を築く</a:t>
            </a:r>
          </a:p>
        </p:txBody>
      </p:sp>
    </p:spTree>
    <p:extLst>
      <p:ext uri="{BB962C8B-B14F-4D97-AF65-F5344CB8AC3E}">
        <p14:creationId xmlns:p14="http://schemas.microsoft.com/office/powerpoint/2010/main" val="2959149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p:cNvSpPr/>
          <p:nvPr/>
        </p:nvSpPr>
        <p:spPr>
          <a:xfrm>
            <a:off x="1954130" y="3219208"/>
            <a:ext cx="1743239" cy="2649957"/>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8307684" y="1594765"/>
            <a:ext cx="751827" cy="2439811"/>
          </a:xfrm>
          <a:prstGeom prst="rect">
            <a:avLst/>
          </a:prstGeom>
          <a:solidFill>
            <a:srgbClr val="FEE3DA"/>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31</a:t>
            </a:fld>
            <a:endParaRPr lang="zh-CN" altLang="en-US"/>
          </a:p>
        </p:txBody>
      </p:sp>
      <p:sp>
        <p:nvSpPr>
          <p:cNvPr id="4" name="テキスト ボックス 3"/>
          <p:cNvSpPr txBox="1"/>
          <p:nvPr/>
        </p:nvSpPr>
        <p:spPr>
          <a:xfrm>
            <a:off x="8406497" y="2313657"/>
            <a:ext cx="554200" cy="954107"/>
          </a:xfrm>
          <a:prstGeom prst="rect">
            <a:avLst/>
          </a:prstGeom>
          <a:noFill/>
        </p:spPr>
        <p:txBody>
          <a:bodyPr wrap="square" rtlCol="0">
            <a:spAutoFit/>
          </a:bodyPr>
          <a:lstStyle/>
          <a:p>
            <a:r>
              <a:rPr kumimoji="1" lang="ja-JP" altLang="en-US" sz="2800" dirty="0"/>
              <a:t>背</a:t>
            </a:r>
            <a:endParaRPr kumimoji="1" lang="en-US" altLang="ja-JP" sz="2800" dirty="0"/>
          </a:p>
          <a:p>
            <a:r>
              <a:rPr kumimoji="1" lang="ja-JP" altLang="en-US" sz="2800" dirty="0"/>
              <a:t>景</a:t>
            </a:r>
          </a:p>
        </p:txBody>
      </p:sp>
      <p:sp>
        <p:nvSpPr>
          <p:cNvPr id="20" name="正方形/長方形 19"/>
          <p:cNvSpPr/>
          <p:nvPr/>
        </p:nvSpPr>
        <p:spPr>
          <a:xfrm>
            <a:off x="7252630" y="1615931"/>
            <a:ext cx="751827" cy="2439811"/>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7351443" y="1842380"/>
            <a:ext cx="554200" cy="1815882"/>
          </a:xfrm>
          <a:prstGeom prst="rect">
            <a:avLst/>
          </a:prstGeom>
          <a:noFill/>
        </p:spPr>
        <p:txBody>
          <a:bodyPr wrap="square" rtlCol="0">
            <a:spAutoFit/>
          </a:bodyPr>
          <a:lstStyle/>
          <a:p>
            <a:r>
              <a:rPr kumimoji="1" lang="ja-JP" altLang="en-US" sz="2800" dirty="0"/>
              <a:t>全体構想</a:t>
            </a:r>
            <a:endParaRPr kumimoji="1" lang="en-US" altLang="ja-JP" sz="2800" dirty="0"/>
          </a:p>
        </p:txBody>
      </p:sp>
      <p:sp>
        <p:nvSpPr>
          <p:cNvPr id="22" name="正方形/長方形 21"/>
          <p:cNvSpPr/>
          <p:nvPr/>
        </p:nvSpPr>
        <p:spPr>
          <a:xfrm>
            <a:off x="6197576" y="1615931"/>
            <a:ext cx="751827" cy="2439812"/>
          </a:xfrm>
          <a:prstGeom prst="rect">
            <a:avLst/>
          </a:prstGeom>
          <a:solidFill>
            <a:srgbClr val="FEE3DA"/>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00"/>
          </a:p>
        </p:txBody>
      </p:sp>
      <p:sp>
        <p:nvSpPr>
          <p:cNvPr id="23" name="テキスト ボックス 22"/>
          <p:cNvSpPr txBox="1"/>
          <p:nvPr/>
        </p:nvSpPr>
        <p:spPr>
          <a:xfrm>
            <a:off x="6288199" y="1685366"/>
            <a:ext cx="554200" cy="2246769"/>
          </a:xfrm>
          <a:prstGeom prst="rect">
            <a:avLst/>
          </a:prstGeom>
          <a:noFill/>
        </p:spPr>
        <p:txBody>
          <a:bodyPr wrap="square" rtlCol="0">
            <a:spAutoFit/>
          </a:bodyPr>
          <a:lstStyle/>
          <a:p>
            <a:r>
              <a:rPr kumimoji="1" lang="ja-JP" altLang="en-US" sz="2800" dirty="0"/>
              <a:t>分野別構想</a:t>
            </a:r>
            <a:endParaRPr kumimoji="1" lang="en-US" altLang="ja-JP" sz="2800" dirty="0"/>
          </a:p>
        </p:txBody>
      </p:sp>
      <p:sp>
        <p:nvSpPr>
          <p:cNvPr id="24" name="正方形/長方形 23"/>
          <p:cNvSpPr/>
          <p:nvPr/>
        </p:nvSpPr>
        <p:spPr>
          <a:xfrm>
            <a:off x="1129841" y="1615931"/>
            <a:ext cx="751827" cy="2439812"/>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p:cNvSpPr txBox="1"/>
          <p:nvPr/>
        </p:nvSpPr>
        <p:spPr>
          <a:xfrm>
            <a:off x="1238363" y="2184337"/>
            <a:ext cx="554200" cy="1384995"/>
          </a:xfrm>
          <a:prstGeom prst="rect">
            <a:avLst/>
          </a:prstGeom>
          <a:noFill/>
        </p:spPr>
        <p:txBody>
          <a:bodyPr wrap="square" rtlCol="0">
            <a:spAutoFit/>
          </a:bodyPr>
          <a:lstStyle/>
          <a:p>
            <a:r>
              <a:rPr kumimoji="1" lang="ja-JP" altLang="en-US" sz="2800" dirty="0"/>
              <a:t>将来像</a:t>
            </a:r>
            <a:endParaRPr kumimoji="1" lang="en-US" altLang="ja-JP" sz="2800" dirty="0"/>
          </a:p>
        </p:txBody>
      </p:sp>
      <p:sp>
        <p:nvSpPr>
          <p:cNvPr id="26" name="正方形/長方形 25"/>
          <p:cNvSpPr/>
          <p:nvPr/>
        </p:nvSpPr>
        <p:spPr>
          <a:xfrm>
            <a:off x="80156" y="1615931"/>
            <a:ext cx="751827" cy="2439812"/>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p:cNvSpPr txBox="1"/>
          <p:nvPr/>
        </p:nvSpPr>
        <p:spPr>
          <a:xfrm>
            <a:off x="171326" y="1685366"/>
            <a:ext cx="554200" cy="2246769"/>
          </a:xfrm>
          <a:prstGeom prst="rect">
            <a:avLst/>
          </a:prstGeom>
          <a:noFill/>
        </p:spPr>
        <p:txBody>
          <a:bodyPr wrap="square" rtlCol="0">
            <a:spAutoFit/>
          </a:bodyPr>
          <a:lstStyle/>
          <a:p>
            <a:r>
              <a:rPr kumimoji="1" lang="ja-JP" altLang="en-US" sz="2800" dirty="0"/>
              <a:t>今後の展開</a:t>
            </a:r>
            <a:endParaRPr kumimoji="1" lang="en-US" altLang="ja-JP" sz="2800" dirty="0"/>
          </a:p>
        </p:txBody>
      </p:sp>
      <p:sp>
        <p:nvSpPr>
          <p:cNvPr id="28" name="正方形/長方形 27"/>
          <p:cNvSpPr/>
          <p:nvPr/>
        </p:nvSpPr>
        <p:spPr>
          <a:xfrm>
            <a:off x="5525242" y="2589937"/>
            <a:ext cx="568079" cy="1843515"/>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p:cNvSpPr txBox="1"/>
          <p:nvPr/>
        </p:nvSpPr>
        <p:spPr>
          <a:xfrm>
            <a:off x="5565932" y="2542198"/>
            <a:ext cx="554200" cy="1938992"/>
          </a:xfrm>
          <a:prstGeom prst="rect">
            <a:avLst/>
          </a:prstGeom>
          <a:noFill/>
        </p:spPr>
        <p:txBody>
          <a:bodyPr wrap="square" rtlCol="0">
            <a:spAutoFit/>
          </a:bodyPr>
          <a:lstStyle/>
          <a:p>
            <a:r>
              <a:rPr kumimoji="1" lang="ja-JP" altLang="en-US" sz="2400" dirty="0"/>
              <a:t>まちを守る</a:t>
            </a:r>
            <a:endParaRPr kumimoji="1" lang="en-US" altLang="ja-JP" sz="2400" dirty="0"/>
          </a:p>
        </p:txBody>
      </p:sp>
      <p:sp>
        <p:nvSpPr>
          <p:cNvPr id="31" name="正方形/長方形 30"/>
          <p:cNvSpPr/>
          <p:nvPr/>
        </p:nvSpPr>
        <p:spPr>
          <a:xfrm>
            <a:off x="3450315" y="2637674"/>
            <a:ext cx="533546" cy="1843516"/>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ボックス 31"/>
          <p:cNvSpPr txBox="1"/>
          <p:nvPr/>
        </p:nvSpPr>
        <p:spPr>
          <a:xfrm>
            <a:off x="3474857" y="2609964"/>
            <a:ext cx="554200" cy="1938992"/>
          </a:xfrm>
          <a:prstGeom prst="rect">
            <a:avLst/>
          </a:prstGeom>
          <a:noFill/>
        </p:spPr>
        <p:txBody>
          <a:bodyPr wrap="square" rtlCol="0">
            <a:spAutoFit/>
          </a:bodyPr>
          <a:lstStyle/>
          <a:p>
            <a:r>
              <a:rPr kumimoji="1" lang="ja-JP" altLang="en-US" sz="2400" dirty="0"/>
              <a:t>愛着を築く</a:t>
            </a:r>
            <a:endParaRPr kumimoji="1" lang="en-US" altLang="ja-JP" sz="2400" dirty="0"/>
          </a:p>
        </p:txBody>
      </p:sp>
      <p:sp>
        <p:nvSpPr>
          <p:cNvPr id="41" name="正方形/長方形 40"/>
          <p:cNvSpPr/>
          <p:nvPr/>
        </p:nvSpPr>
        <p:spPr>
          <a:xfrm>
            <a:off x="0" y="1359184"/>
            <a:ext cx="9144000" cy="83128"/>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二等辺三角形 44"/>
          <p:cNvSpPr/>
          <p:nvPr/>
        </p:nvSpPr>
        <p:spPr>
          <a:xfrm rot="16200000">
            <a:off x="8022308"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二等辺三角形 45"/>
          <p:cNvSpPr/>
          <p:nvPr/>
        </p:nvSpPr>
        <p:spPr>
          <a:xfrm rot="16200000">
            <a:off x="6975467"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二等辺三角形 46"/>
          <p:cNvSpPr/>
          <p:nvPr/>
        </p:nvSpPr>
        <p:spPr>
          <a:xfrm rot="16200000">
            <a:off x="1912299" y="2812295"/>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二等辺三角形 47"/>
          <p:cNvSpPr/>
          <p:nvPr/>
        </p:nvSpPr>
        <p:spPr>
          <a:xfrm rot="16200000">
            <a:off x="824022"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 name="グループ化 5"/>
          <p:cNvGrpSpPr/>
          <p:nvPr/>
        </p:nvGrpSpPr>
        <p:grpSpPr>
          <a:xfrm>
            <a:off x="4149023" y="3412041"/>
            <a:ext cx="619770" cy="2143370"/>
            <a:chOff x="4149023" y="3412041"/>
            <a:chExt cx="619770" cy="2143370"/>
          </a:xfrm>
        </p:grpSpPr>
        <p:sp>
          <p:nvSpPr>
            <p:cNvPr id="58" name="正方形/長方形 57"/>
            <p:cNvSpPr/>
            <p:nvPr/>
          </p:nvSpPr>
          <p:spPr>
            <a:xfrm>
              <a:off x="4149023" y="3412041"/>
              <a:ext cx="568079" cy="2143370"/>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テキスト ボックス 58"/>
            <p:cNvSpPr txBox="1"/>
            <p:nvPr/>
          </p:nvSpPr>
          <p:spPr>
            <a:xfrm>
              <a:off x="4214593" y="3928764"/>
              <a:ext cx="554200" cy="830997"/>
            </a:xfrm>
            <a:prstGeom prst="rect">
              <a:avLst/>
            </a:prstGeom>
            <a:noFill/>
          </p:spPr>
          <p:txBody>
            <a:bodyPr wrap="square" rtlCol="0">
              <a:spAutoFit/>
            </a:bodyPr>
            <a:lstStyle/>
            <a:p>
              <a:r>
                <a:rPr kumimoji="1" lang="ja-JP" altLang="en-US" sz="2400" dirty="0"/>
                <a:t>交通</a:t>
              </a:r>
              <a:endParaRPr kumimoji="1" lang="en-US" altLang="ja-JP" sz="2400" dirty="0"/>
            </a:p>
          </p:txBody>
        </p:sp>
      </p:grpSp>
      <p:sp>
        <p:nvSpPr>
          <p:cNvPr id="60" name="正方形/長方形 59"/>
          <p:cNvSpPr/>
          <p:nvPr/>
        </p:nvSpPr>
        <p:spPr>
          <a:xfrm>
            <a:off x="2752984" y="3412365"/>
            <a:ext cx="568079" cy="2143046"/>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テキスト ボックス 60"/>
          <p:cNvSpPr txBox="1"/>
          <p:nvPr/>
        </p:nvSpPr>
        <p:spPr>
          <a:xfrm>
            <a:off x="2747508" y="3420932"/>
            <a:ext cx="492443" cy="2738328"/>
          </a:xfrm>
          <a:prstGeom prst="rect">
            <a:avLst/>
          </a:prstGeom>
          <a:noFill/>
        </p:spPr>
        <p:txBody>
          <a:bodyPr vert="eaVert" wrap="square" rtlCol="0">
            <a:spAutoFit/>
          </a:bodyPr>
          <a:lstStyle/>
          <a:p>
            <a:r>
              <a:rPr kumimoji="1" lang="ja-JP" altLang="en-US" sz="2000" dirty="0"/>
              <a:t>アイデンティティ</a:t>
            </a:r>
            <a:endParaRPr kumimoji="1" lang="en-US" altLang="ja-JP" sz="2000" dirty="0"/>
          </a:p>
        </p:txBody>
      </p:sp>
      <p:sp>
        <p:nvSpPr>
          <p:cNvPr id="62" name="正方形/長方形 61"/>
          <p:cNvSpPr/>
          <p:nvPr/>
        </p:nvSpPr>
        <p:spPr>
          <a:xfrm>
            <a:off x="2067123" y="3412041"/>
            <a:ext cx="568079" cy="2143370"/>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テキスト ボックス 62"/>
          <p:cNvSpPr txBox="1"/>
          <p:nvPr/>
        </p:nvSpPr>
        <p:spPr>
          <a:xfrm>
            <a:off x="2132693" y="3744097"/>
            <a:ext cx="554200" cy="1200329"/>
          </a:xfrm>
          <a:prstGeom prst="rect">
            <a:avLst/>
          </a:prstGeom>
          <a:noFill/>
        </p:spPr>
        <p:txBody>
          <a:bodyPr wrap="square" rtlCol="0">
            <a:spAutoFit/>
          </a:bodyPr>
          <a:lstStyle/>
          <a:p>
            <a:r>
              <a:rPr kumimoji="1" lang="ja-JP" altLang="en-US" sz="2400" dirty="0"/>
              <a:t>くらし</a:t>
            </a:r>
            <a:endParaRPr kumimoji="1" lang="en-US" altLang="ja-JP" sz="2400" dirty="0"/>
          </a:p>
        </p:txBody>
      </p:sp>
      <p:grpSp>
        <p:nvGrpSpPr>
          <p:cNvPr id="3" name="グループ化 2"/>
          <p:cNvGrpSpPr/>
          <p:nvPr/>
        </p:nvGrpSpPr>
        <p:grpSpPr>
          <a:xfrm>
            <a:off x="4829867" y="3406686"/>
            <a:ext cx="589767" cy="2143370"/>
            <a:chOff x="4829867" y="3406686"/>
            <a:chExt cx="589767" cy="2143370"/>
          </a:xfrm>
        </p:grpSpPr>
        <p:sp>
          <p:nvSpPr>
            <p:cNvPr id="64" name="正方形/長方形 63"/>
            <p:cNvSpPr/>
            <p:nvPr/>
          </p:nvSpPr>
          <p:spPr>
            <a:xfrm>
              <a:off x="4829867" y="3406686"/>
              <a:ext cx="568079" cy="2143370"/>
            </a:xfrm>
            <a:prstGeom prst="rect">
              <a:avLst/>
            </a:prstGeom>
            <a:solidFill>
              <a:schemeClr val="bg1"/>
            </a:solid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テキスト ボックス 64"/>
            <p:cNvSpPr txBox="1"/>
            <p:nvPr/>
          </p:nvSpPr>
          <p:spPr>
            <a:xfrm>
              <a:off x="4865434" y="3555489"/>
              <a:ext cx="554200" cy="1569660"/>
            </a:xfrm>
            <a:prstGeom prst="rect">
              <a:avLst/>
            </a:prstGeom>
            <a:noFill/>
          </p:spPr>
          <p:txBody>
            <a:bodyPr wrap="square" rtlCol="0">
              <a:spAutoFit/>
            </a:bodyPr>
            <a:lstStyle/>
            <a:p>
              <a:r>
                <a:rPr kumimoji="1" lang="ja-JP" altLang="en-US" sz="2400" dirty="0"/>
                <a:t>都市運営</a:t>
              </a:r>
              <a:endParaRPr kumimoji="1" lang="en-US" altLang="ja-JP" sz="2400" dirty="0"/>
            </a:p>
          </p:txBody>
        </p:sp>
      </p:grpSp>
      <p:sp>
        <p:nvSpPr>
          <p:cNvPr id="35" name="正方形/長方形 34"/>
          <p:cNvSpPr/>
          <p:nvPr/>
        </p:nvSpPr>
        <p:spPr>
          <a:xfrm>
            <a:off x="2064939" y="3406686"/>
            <a:ext cx="568079" cy="2143370"/>
          </a:xfrm>
          <a:prstGeom prst="rect">
            <a:avLst/>
          </a:prstGeom>
          <a:solidFill>
            <a:srgbClr val="CFDBE6"/>
          </a:solid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ボックス 36"/>
          <p:cNvSpPr txBox="1"/>
          <p:nvPr/>
        </p:nvSpPr>
        <p:spPr>
          <a:xfrm>
            <a:off x="2130509" y="3738742"/>
            <a:ext cx="554200" cy="1200329"/>
          </a:xfrm>
          <a:prstGeom prst="rect">
            <a:avLst/>
          </a:prstGeom>
          <a:noFill/>
        </p:spPr>
        <p:txBody>
          <a:bodyPr wrap="square" rtlCol="0">
            <a:spAutoFit/>
          </a:bodyPr>
          <a:lstStyle/>
          <a:p>
            <a:r>
              <a:rPr kumimoji="1" lang="ja-JP" altLang="en-US" sz="2400" dirty="0"/>
              <a:t>くらし</a:t>
            </a:r>
            <a:endParaRPr kumimoji="1" lang="en-US" altLang="ja-JP" sz="2400" dirty="0"/>
          </a:p>
        </p:txBody>
      </p:sp>
    </p:spTree>
    <p:extLst>
      <p:ext uri="{BB962C8B-B14F-4D97-AF65-F5344CB8AC3E}">
        <p14:creationId xmlns:p14="http://schemas.microsoft.com/office/powerpoint/2010/main" val="4193041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5" grpId="0" animBg="1"/>
      <p:bldP spid="3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32</a:t>
            </a:fld>
            <a:endParaRPr lang="zh-CN" altLang="en-US"/>
          </a:p>
        </p:txBody>
      </p:sp>
      <p:pic>
        <p:nvPicPr>
          <p:cNvPr id="3" name="図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
            <a:ext cx="9066812" cy="6858001"/>
          </a:xfrm>
          <a:prstGeom prst="rect">
            <a:avLst/>
          </a:prstGeom>
          <a:ln>
            <a:noFill/>
          </a:ln>
          <a:effectLst>
            <a:softEdge rad="112500"/>
          </a:effectLst>
        </p:spPr>
      </p:pic>
      <p:sp>
        <p:nvSpPr>
          <p:cNvPr id="4" name="正方形/長方形 3"/>
          <p:cNvSpPr/>
          <p:nvPr/>
        </p:nvSpPr>
        <p:spPr>
          <a:xfrm>
            <a:off x="116732" y="2509737"/>
            <a:ext cx="8950079" cy="2830748"/>
          </a:xfrm>
          <a:prstGeom prst="rect">
            <a:avLst/>
          </a:prstGeom>
          <a:solidFill>
            <a:schemeClr val="bg1">
              <a:alpha val="90000"/>
            </a:schemeClr>
          </a:soli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a:solidFill>
                  <a:schemeClr val="tx1"/>
                </a:solidFill>
                <a:latin typeface="游ゴシック" panose="020B0400000000000000" pitchFamily="50" charset="-128"/>
                <a:ea typeface="游ゴシック" panose="020B0400000000000000" pitchFamily="50" charset="-128"/>
              </a:rPr>
              <a:t>くらしを守る</a:t>
            </a:r>
          </a:p>
        </p:txBody>
      </p:sp>
    </p:spTree>
    <p:extLst>
      <p:ext uri="{BB962C8B-B14F-4D97-AF65-F5344CB8AC3E}">
        <p14:creationId xmlns:p14="http://schemas.microsoft.com/office/powerpoint/2010/main" val="25686003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31BD7D11-E03D-42B4-A3DE-E3A4D59A83C8}" type="slidenum">
              <a:rPr lang="zh-CN" altLang="en-US" smtClean="0"/>
              <a:t>33</a:t>
            </a:fld>
            <a:endParaRPr lang="zh-CN" altLang="en-US"/>
          </a:p>
        </p:txBody>
      </p:sp>
      <p:sp>
        <p:nvSpPr>
          <p:cNvPr id="18" name="正方形/長方形 17"/>
          <p:cNvSpPr/>
          <p:nvPr/>
        </p:nvSpPr>
        <p:spPr>
          <a:xfrm>
            <a:off x="261258" y="2505694"/>
            <a:ext cx="4294268" cy="422893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p:nvSpPr>
        <p:spPr>
          <a:xfrm>
            <a:off x="4576907" y="2505693"/>
            <a:ext cx="4349412" cy="420354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角丸四角形 28"/>
          <p:cNvSpPr/>
          <p:nvPr/>
        </p:nvSpPr>
        <p:spPr>
          <a:xfrm>
            <a:off x="4825292" y="2712115"/>
            <a:ext cx="4031361" cy="32489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角丸四角形 29"/>
          <p:cNvSpPr/>
          <p:nvPr/>
        </p:nvSpPr>
        <p:spPr>
          <a:xfrm>
            <a:off x="315043" y="2749869"/>
            <a:ext cx="4093088" cy="313966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p:cNvSpPr/>
          <p:nvPr/>
        </p:nvSpPr>
        <p:spPr>
          <a:xfrm>
            <a:off x="-7786" y="1614427"/>
            <a:ext cx="2685011" cy="74814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kumimoji="1" lang="ja-JP" altLang="en-US" sz="4000" dirty="0">
                <a:solidFill>
                  <a:schemeClr val="tx1"/>
                </a:solidFill>
                <a:latin typeface="HGP行書体" panose="03000600000000000000" pitchFamily="66" charset="-128"/>
                <a:ea typeface="HGP行書体" panose="03000600000000000000" pitchFamily="66" charset="-128"/>
              </a:rPr>
              <a:t>背景</a:t>
            </a:r>
            <a:endParaRPr kumimoji="1" lang="en-US" altLang="ja-JP" sz="4000" dirty="0">
              <a:solidFill>
                <a:schemeClr val="tx1"/>
              </a:solidFill>
              <a:latin typeface="HGP行書体" panose="03000600000000000000" pitchFamily="66" charset="-128"/>
              <a:ea typeface="HGP行書体" panose="03000600000000000000" pitchFamily="66" charset="-128"/>
            </a:endParaRPr>
          </a:p>
        </p:txBody>
      </p:sp>
      <p:sp>
        <p:nvSpPr>
          <p:cNvPr id="44" name="正方形/長方形 43"/>
          <p:cNvSpPr/>
          <p:nvPr/>
        </p:nvSpPr>
        <p:spPr>
          <a:xfrm>
            <a:off x="564676" y="5898053"/>
            <a:ext cx="3843455" cy="74814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kumimoji="1" lang="ja-JP" altLang="en-US" sz="4000" dirty="0">
                <a:solidFill>
                  <a:schemeClr val="tx1"/>
                </a:solidFill>
                <a:latin typeface="HGP行書体" panose="03000600000000000000" pitchFamily="66" charset="-128"/>
                <a:ea typeface="HGP行書体" panose="03000600000000000000" pitchFamily="66" charset="-128"/>
              </a:rPr>
              <a:t>女性の社会進出</a:t>
            </a:r>
            <a:endParaRPr kumimoji="1" lang="en-US" altLang="ja-JP" sz="4000" dirty="0">
              <a:solidFill>
                <a:schemeClr val="tx1"/>
              </a:solidFill>
              <a:latin typeface="HGP行書体" panose="03000600000000000000" pitchFamily="66" charset="-128"/>
              <a:ea typeface="HGP行書体" panose="03000600000000000000" pitchFamily="66" charset="-128"/>
            </a:endParaRPr>
          </a:p>
        </p:txBody>
      </p:sp>
      <p:graphicFrame>
        <p:nvGraphicFramePr>
          <p:cNvPr id="45" name="グラフ 44"/>
          <p:cNvGraphicFramePr>
            <a:graphicFrameLocks/>
          </p:cNvGraphicFramePr>
          <p:nvPr>
            <p:extLst/>
          </p:nvPr>
        </p:nvGraphicFramePr>
        <p:xfrm>
          <a:off x="336930" y="2966007"/>
          <a:ext cx="4218596" cy="2531157"/>
        </p:xfrm>
        <a:graphic>
          <a:graphicData uri="http://schemas.openxmlformats.org/drawingml/2006/chart">
            <c:chart xmlns:c="http://schemas.openxmlformats.org/drawingml/2006/chart" xmlns:r="http://schemas.openxmlformats.org/officeDocument/2006/relationships" r:id="rId3"/>
          </a:graphicData>
        </a:graphic>
      </p:graphicFrame>
      <p:sp>
        <p:nvSpPr>
          <p:cNvPr id="48" name="右矢印 47"/>
          <p:cNvSpPr/>
          <p:nvPr/>
        </p:nvSpPr>
        <p:spPr>
          <a:xfrm rot="20640000">
            <a:off x="1709209" y="4254953"/>
            <a:ext cx="1997565" cy="503554"/>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p:cNvSpPr/>
          <p:nvPr/>
        </p:nvSpPr>
        <p:spPr>
          <a:xfrm>
            <a:off x="5120469" y="5407688"/>
            <a:ext cx="4359617" cy="16923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kumimoji="1" lang="ja-JP" altLang="en-US" sz="4000" dirty="0">
                <a:solidFill>
                  <a:schemeClr val="tx1"/>
                </a:solidFill>
                <a:latin typeface="HGP行書体" panose="03000600000000000000" pitchFamily="66" charset="-128"/>
                <a:ea typeface="HGP行書体" panose="03000600000000000000" pitchFamily="66" charset="-128"/>
              </a:rPr>
              <a:t>育児による離職</a:t>
            </a:r>
            <a:endParaRPr kumimoji="1" lang="en-US" altLang="ja-JP" sz="4000" dirty="0">
              <a:solidFill>
                <a:schemeClr val="tx1"/>
              </a:solidFill>
              <a:latin typeface="HGP行書体" panose="03000600000000000000" pitchFamily="66" charset="-128"/>
              <a:ea typeface="HGP行書体" panose="03000600000000000000" pitchFamily="66" charset="-128"/>
            </a:endParaRPr>
          </a:p>
        </p:txBody>
      </p:sp>
      <p:graphicFrame>
        <p:nvGraphicFramePr>
          <p:cNvPr id="14" name="グラフ 13"/>
          <p:cNvGraphicFramePr>
            <a:graphicFrameLocks/>
          </p:cNvGraphicFramePr>
          <p:nvPr>
            <p:extLst/>
          </p:nvPr>
        </p:nvGraphicFramePr>
        <p:xfrm>
          <a:off x="4943485" y="2966007"/>
          <a:ext cx="3794973" cy="2578097"/>
        </p:xfrm>
        <a:graphic>
          <a:graphicData uri="http://schemas.openxmlformats.org/drawingml/2006/chart">
            <c:chart xmlns:c="http://schemas.openxmlformats.org/drawingml/2006/chart" xmlns:r="http://schemas.openxmlformats.org/officeDocument/2006/relationships" r:id="rId4"/>
          </a:graphicData>
        </a:graphic>
      </p:graphicFrame>
      <p:sp>
        <p:nvSpPr>
          <p:cNvPr id="2" name="テキスト ボックス 1"/>
          <p:cNvSpPr txBox="1"/>
          <p:nvPr/>
        </p:nvSpPr>
        <p:spPr>
          <a:xfrm>
            <a:off x="780526" y="5671319"/>
            <a:ext cx="3242613" cy="253916"/>
          </a:xfrm>
          <a:prstGeom prst="rect">
            <a:avLst/>
          </a:prstGeom>
          <a:noFill/>
        </p:spPr>
        <p:txBody>
          <a:bodyPr wrap="square" rtlCol="0">
            <a:spAutoFit/>
          </a:bodyPr>
          <a:lstStyle/>
          <a:p>
            <a:r>
              <a:rPr kumimoji="1" lang="ja-JP" altLang="en-US" sz="1050" dirty="0"/>
              <a:t>第</a:t>
            </a:r>
            <a:r>
              <a:rPr kumimoji="1" lang="en-US" altLang="ja-JP" sz="1050" dirty="0"/>
              <a:t>3</a:t>
            </a:r>
            <a:r>
              <a:rPr kumimoji="1" lang="ja-JP" altLang="en-US" sz="1050" dirty="0"/>
              <a:t>次土浦市男女共同参画推進計画（後期計画）より</a:t>
            </a:r>
          </a:p>
        </p:txBody>
      </p:sp>
      <p:sp>
        <p:nvSpPr>
          <p:cNvPr id="17" name="テキスト ボックス 16"/>
          <p:cNvSpPr txBox="1"/>
          <p:nvPr/>
        </p:nvSpPr>
        <p:spPr>
          <a:xfrm>
            <a:off x="5362422" y="5718259"/>
            <a:ext cx="3242613" cy="253916"/>
          </a:xfrm>
          <a:prstGeom prst="rect">
            <a:avLst/>
          </a:prstGeom>
          <a:noFill/>
        </p:spPr>
        <p:txBody>
          <a:bodyPr wrap="square" rtlCol="0">
            <a:spAutoFit/>
          </a:bodyPr>
          <a:lstStyle/>
          <a:p>
            <a:r>
              <a:rPr kumimoji="1" lang="ja-JP" altLang="en-US" sz="1050" dirty="0"/>
              <a:t>第</a:t>
            </a:r>
            <a:r>
              <a:rPr kumimoji="1" lang="en-US" altLang="ja-JP" sz="1050" dirty="0"/>
              <a:t>3</a:t>
            </a:r>
            <a:r>
              <a:rPr kumimoji="1" lang="ja-JP" altLang="en-US" sz="1050" dirty="0"/>
              <a:t>次土浦市男女共同参画推進計画（後期計画）より</a:t>
            </a:r>
          </a:p>
        </p:txBody>
      </p:sp>
      <p:sp>
        <p:nvSpPr>
          <p:cNvPr id="19" name="楕円 18"/>
          <p:cNvSpPr/>
          <p:nvPr/>
        </p:nvSpPr>
        <p:spPr>
          <a:xfrm>
            <a:off x="5833786" y="3287185"/>
            <a:ext cx="1466491" cy="972653"/>
          </a:xfrm>
          <a:prstGeom prst="ellipse">
            <a:avLst/>
          </a:prstGeom>
          <a:noFill/>
          <a:ln w="38100">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p>
        </p:txBody>
      </p:sp>
      <p:sp>
        <p:nvSpPr>
          <p:cNvPr id="16" name="テキスト ボックス 15"/>
          <p:cNvSpPr txBox="1"/>
          <p:nvPr/>
        </p:nvSpPr>
        <p:spPr>
          <a:xfrm>
            <a:off x="4907" y="3325937"/>
            <a:ext cx="9144000" cy="1384995"/>
          </a:xfrm>
          <a:prstGeom prst="rect">
            <a:avLst/>
          </a:prstGeom>
          <a:solidFill>
            <a:schemeClr val="bg1">
              <a:alpha val="90000"/>
            </a:schemeClr>
          </a:solidFill>
          <a:effectLst>
            <a:softEdge rad="127000"/>
          </a:effectLst>
        </p:spPr>
        <p:txBody>
          <a:bodyPr wrap="square" rtlCol="0">
            <a:spAutoFit/>
          </a:bodyPr>
          <a:lstStyle/>
          <a:p>
            <a:pPr algn="ctr"/>
            <a:endParaRPr lang="en-US" altLang="ja-JP" sz="2400" dirty="0">
              <a:latin typeface="游ゴシック Medium" panose="020B0500000000000000" pitchFamily="50" charset="-128"/>
              <a:ea typeface="游ゴシック Medium" panose="020B0500000000000000" pitchFamily="50" charset="-128"/>
            </a:endParaRPr>
          </a:p>
          <a:p>
            <a:pPr algn="ctr"/>
            <a:r>
              <a:rPr kumimoji="1" lang="ja-JP" altLang="en-US" sz="3600" dirty="0">
                <a:latin typeface="游ゴシック Medium" panose="020B0500000000000000" pitchFamily="50" charset="-128"/>
                <a:ea typeface="游ゴシック Medium" panose="020B0500000000000000" pitchFamily="50" charset="-128"/>
              </a:rPr>
              <a:t>女性が働きやすい環境を整える</a:t>
            </a:r>
            <a:endParaRPr lang="en-US" altLang="ja-JP" sz="2400" dirty="0">
              <a:latin typeface="游ゴシック Medium" panose="020B0500000000000000" pitchFamily="50" charset="-128"/>
              <a:ea typeface="游ゴシック Medium" panose="020B0500000000000000" pitchFamily="50" charset="-128"/>
            </a:endParaRPr>
          </a:p>
          <a:p>
            <a:pPr algn="ctr"/>
            <a:endParaRPr lang="en-US" altLang="ja-JP" sz="2400"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1048116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19" grpId="0" animBg="1"/>
      <p:bldP spid="1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正方形/長方形 45"/>
          <p:cNvSpPr/>
          <p:nvPr/>
        </p:nvSpPr>
        <p:spPr>
          <a:xfrm>
            <a:off x="4686979" y="2505694"/>
            <a:ext cx="4329202" cy="422893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スライド番号プレースホルダー 4"/>
          <p:cNvSpPr>
            <a:spLocks noGrp="1"/>
          </p:cNvSpPr>
          <p:nvPr>
            <p:ph type="sldNum" sz="quarter" idx="12"/>
          </p:nvPr>
        </p:nvSpPr>
        <p:spPr/>
        <p:txBody>
          <a:bodyPr/>
          <a:lstStyle/>
          <a:p>
            <a:fld id="{31BD7D11-E03D-42B4-A3DE-E3A4D59A83C8}" type="slidenum">
              <a:rPr lang="zh-CN" altLang="en-US" smtClean="0"/>
              <a:t>34</a:t>
            </a:fld>
            <a:endParaRPr lang="zh-CN" altLang="en-US"/>
          </a:p>
        </p:txBody>
      </p:sp>
      <p:sp>
        <p:nvSpPr>
          <p:cNvPr id="18" name="正方形/長方形 17"/>
          <p:cNvSpPr/>
          <p:nvPr/>
        </p:nvSpPr>
        <p:spPr>
          <a:xfrm>
            <a:off x="261258" y="2505694"/>
            <a:ext cx="4294268" cy="422893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角丸四角形 28"/>
          <p:cNvSpPr/>
          <p:nvPr/>
        </p:nvSpPr>
        <p:spPr>
          <a:xfrm>
            <a:off x="4837176" y="2854922"/>
            <a:ext cx="4031361" cy="285883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p:cNvSpPr/>
          <p:nvPr/>
        </p:nvSpPr>
        <p:spPr>
          <a:xfrm>
            <a:off x="-7786" y="1614427"/>
            <a:ext cx="2685011" cy="74814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kumimoji="1" lang="ja-JP" altLang="en-US" sz="4000" dirty="0">
                <a:solidFill>
                  <a:schemeClr val="tx1"/>
                </a:solidFill>
                <a:latin typeface="HGP行書体" panose="03000600000000000000" pitchFamily="66" charset="-128"/>
                <a:ea typeface="HGP行書体" panose="03000600000000000000" pitchFamily="66" charset="-128"/>
              </a:rPr>
              <a:t>背景</a:t>
            </a:r>
            <a:endParaRPr kumimoji="1" lang="en-US" altLang="ja-JP" sz="4000" dirty="0">
              <a:solidFill>
                <a:schemeClr val="tx1"/>
              </a:solidFill>
              <a:latin typeface="HGP行書体" panose="03000600000000000000" pitchFamily="66" charset="-128"/>
              <a:ea typeface="HGP行書体" panose="03000600000000000000" pitchFamily="66" charset="-128"/>
            </a:endParaRPr>
          </a:p>
        </p:txBody>
      </p:sp>
      <p:graphicFrame>
        <p:nvGraphicFramePr>
          <p:cNvPr id="39" name="グラフ 38"/>
          <p:cNvGraphicFramePr>
            <a:graphicFrameLocks/>
          </p:cNvGraphicFramePr>
          <p:nvPr>
            <p:extLst/>
          </p:nvPr>
        </p:nvGraphicFramePr>
        <p:xfrm>
          <a:off x="4982414" y="3229832"/>
          <a:ext cx="3740883" cy="2244530"/>
        </p:xfrm>
        <a:graphic>
          <a:graphicData uri="http://schemas.openxmlformats.org/drawingml/2006/chart">
            <c:chart xmlns:c="http://schemas.openxmlformats.org/drawingml/2006/chart" xmlns:r="http://schemas.openxmlformats.org/officeDocument/2006/relationships" r:id="rId3"/>
          </a:graphicData>
        </a:graphic>
      </p:graphicFrame>
      <p:sp>
        <p:nvSpPr>
          <p:cNvPr id="3" name="テキスト ボックス 2"/>
          <p:cNvSpPr txBox="1"/>
          <p:nvPr/>
        </p:nvSpPr>
        <p:spPr>
          <a:xfrm>
            <a:off x="6972938" y="2927628"/>
            <a:ext cx="2133836" cy="369332"/>
          </a:xfrm>
          <a:prstGeom prst="rect">
            <a:avLst/>
          </a:prstGeom>
          <a:noFill/>
        </p:spPr>
        <p:txBody>
          <a:bodyPr wrap="square" rtlCol="0">
            <a:spAutoFit/>
          </a:bodyPr>
          <a:lstStyle/>
          <a:p>
            <a:r>
              <a:rPr kumimoji="1" lang="ja-JP" altLang="en-US" dirty="0"/>
              <a:t>世帯人員</a:t>
            </a:r>
          </a:p>
        </p:txBody>
      </p:sp>
      <p:sp>
        <p:nvSpPr>
          <p:cNvPr id="40" name="右矢印 39"/>
          <p:cNvSpPr/>
          <p:nvPr/>
        </p:nvSpPr>
        <p:spPr>
          <a:xfrm rot="960000">
            <a:off x="5947138" y="3186082"/>
            <a:ext cx="1808886" cy="395240"/>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p:cNvSpPr txBox="1"/>
          <p:nvPr/>
        </p:nvSpPr>
        <p:spPr>
          <a:xfrm>
            <a:off x="7224066" y="4552569"/>
            <a:ext cx="2133836" cy="369332"/>
          </a:xfrm>
          <a:prstGeom prst="rect">
            <a:avLst/>
          </a:prstGeom>
          <a:noFill/>
        </p:spPr>
        <p:txBody>
          <a:bodyPr wrap="square" rtlCol="0">
            <a:spAutoFit/>
          </a:bodyPr>
          <a:lstStyle/>
          <a:p>
            <a:r>
              <a:rPr kumimoji="1" lang="ja-JP" altLang="en-US" dirty="0"/>
              <a:t>世帯数</a:t>
            </a:r>
          </a:p>
        </p:txBody>
      </p:sp>
      <p:sp>
        <p:nvSpPr>
          <p:cNvPr id="2" name="右矢印 1"/>
          <p:cNvSpPr/>
          <p:nvPr/>
        </p:nvSpPr>
        <p:spPr>
          <a:xfrm rot="20640000">
            <a:off x="6086096" y="4314736"/>
            <a:ext cx="1943725" cy="345985"/>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p:cNvSpPr/>
          <p:nvPr/>
        </p:nvSpPr>
        <p:spPr>
          <a:xfrm>
            <a:off x="1334719" y="5856882"/>
            <a:ext cx="2060787" cy="74814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kumimoji="1" lang="ja-JP" altLang="en-US" sz="4000" dirty="0">
                <a:solidFill>
                  <a:schemeClr val="tx1"/>
                </a:solidFill>
                <a:latin typeface="HGP行書体" panose="03000600000000000000" pitchFamily="66" charset="-128"/>
                <a:ea typeface="HGP行書体" panose="03000600000000000000" pitchFamily="66" charset="-128"/>
              </a:rPr>
              <a:t>高齢化</a:t>
            </a:r>
            <a:endParaRPr kumimoji="1" lang="en-US" altLang="ja-JP" sz="4000" dirty="0">
              <a:solidFill>
                <a:schemeClr val="tx1"/>
              </a:solidFill>
              <a:latin typeface="HGP行書体" panose="03000600000000000000" pitchFamily="66" charset="-128"/>
              <a:ea typeface="HGP行書体" panose="03000600000000000000" pitchFamily="66" charset="-128"/>
            </a:endParaRPr>
          </a:p>
        </p:txBody>
      </p:sp>
      <p:sp>
        <p:nvSpPr>
          <p:cNvPr id="50" name="角丸四角形 49"/>
          <p:cNvSpPr/>
          <p:nvPr/>
        </p:nvSpPr>
        <p:spPr>
          <a:xfrm>
            <a:off x="410349" y="2887210"/>
            <a:ext cx="4000249" cy="28265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51" name="グラフ 50"/>
          <p:cNvGraphicFramePr>
            <a:graphicFrameLocks/>
          </p:cNvGraphicFramePr>
          <p:nvPr>
            <p:extLst/>
          </p:nvPr>
        </p:nvGraphicFramePr>
        <p:xfrm>
          <a:off x="449731" y="2854922"/>
          <a:ext cx="4230862" cy="2693794"/>
        </p:xfrm>
        <a:graphic>
          <a:graphicData uri="http://schemas.openxmlformats.org/drawingml/2006/chart">
            <c:chart xmlns:c="http://schemas.openxmlformats.org/drawingml/2006/chart" xmlns:r="http://schemas.openxmlformats.org/officeDocument/2006/relationships" r:id="rId4"/>
          </a:graphicData>
        </a:graphic>
      </p:graphicFrame>
      <p:sp>
        <p:nvSpPr>
          <p:cNvPr id="52" name="右矢印 51"/>
          <p:cNvSpPr/>
          <p:nvPr/>
        </p:nvSpPr>
        <p:spPr>
          <a:xfrm rot="20640000">
            <a:off x="1319548" y="3964853"/>
            <a:ext cx="2158358" cy="602836"/>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p:cNvSpPr/>
          <p:nvPr/>
        </p:nvSpPr>
        <p:spPr>
          <a:xfrm>
            <a:off x="5051210" y="5813193"/>
            <a:ext cx="3843455" cy="74814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kumimoji="1" lang="ja-JP" altLang="en-US" sz="4000" dirty="0">
                <a:solidFill>
                  <a:schemeClr val="tx1"/>
                </a:solidFill>
                <a:latin typeface="HGP行書体" panose="03000600000000000000" pitchFamily="66" charset="-128"/>
                <a:ea typeface="HGP行書体" panose="03000600000000000000" pitchFamily="66" charset="-128"/>
              </a:rPr>
              <a:t>単身世帯の増加</a:t>
            </a:r>
            <a:endParaRPr kumimoji="1" lang="en-US" altLang="ja-JP" sz="4000" dirty="0">
              <a:solidFill>
                <a:schemeClr val="tx1"/>
              </a:solidFill>
              <a:latin typeface="HGP行書体" panose="03000600000000000000" pitchFamily="66" charset="-128"/>
              <a:ea typeface="HGP行書体" panose="03000600000000000000" pitchFamily="66" charset="-128"/>
            </a:endParaRPr>
          </a:p>
        </p:txBody>
      </p:sp>
      <p:sp>
        <p:nvSpPr>
          <p:cNvPr id="19" name="テキスト ボックス 18"/>
          <p:cNvSpPr txBox="1"/>
          <p:nvPr/>
        </p:nvSpPr>
        <p:spPr>
          <a:xfrm>
            <a:off x="111046" y="3440082"/>
            <a:ext cx="9139093" cy="1569660"/>
          </a:xfrm>
          <a:prstGeom prst="rect">
            <a:avLst/>
          </a:prstGeom>
          <a:solidFill>
            <a:schemeClr val="bg1">
              <a:alpha val="90000"/>
            </a:schemeClr>
          </a:solidFill>
          <a:effectLst>
            <a:softEdge rad="127000"/>
          </a:effectLst>
        </p:spPr>
        <p:txBody>
          <a:bodyPr wrap="square" rtlCol="0">
            <a:spAutoFit/>
          </a:bodyPr>
          <a:lstStyle/>
          <a:p>
            <a:pPr algn="ctr"/>
            <a:endParaRPr kumimoji="1" lang="en-US" altLang="ja-JP" sz="3200" dirty="0">
              <a:latin typeface="游ゴシック Medium" panose="020B0500000000000000" pitchFamily="50" charset="-128"/>
              <a:ea typeface="游ゴシック Medium" panose="020B0500000000000000" pitchFamily="50" charset="-128"/>
            </a:endParaRPr>
          </a:p>
          <a:p>
            <a:pPr algn="ctr"/>
            <a:r>
              <a:rPr kumimoji="1" lang="ja-JP" altLang="en-US" sz="3200" dirty="0">
                <a:latin typeface="游ゴシック Medium" panose="020B0500000000000000" pitchFamily="50" charset="-128"/>
                <a:ea typeface="游ゴシック Medium" panose="020B0500000000000000" pitchFamily="50" charset="-128"/>
              </a:rPr>
              <a:t>高齢者のコミュニティーをつくる</a:t>
            </a:r>
            <a:endParaRPr kumimoji="1" lang="en-US" altLang="ja-JP" sz="3200" dirty="0">
              <a:latin typeface="游ゴシック Medium" panose="020B0500000000000000" pitchFamily="50" charset="-128"/>
              <a:ea typeface="游ゴシック Medium" panose="020B0500000000000000" pitchFamily="50" charset="-128"/>
            </a:endParaRPr>
          </a:p>
          <a:p>
            <a:pPr algn="ctr"/>
            <a:endParaRPr kumimoji="1" lang="en-US" altLang="ja-JP" sz="3200" dirty="0">
              <a:latin typeface="游ゴシック Medium" panose="020B0500000000000000" pitchFamily="50" charset="-128"/>
              <a:ea typeface="游ゴシック Medium" panose="020B0500000000000000" pitchFamily="50" charset="-128"/>
            </a:endParaRPr>
          </a:p>
        </p:txBody>
      </p:sp>
      <p:sp>
        <p:nvSpPr>
          <p:cNvPr id="20" name="テキスト ボックス 19"/>
          <p:cNvSpPr txBox="1"/>
          <p:nvPr/>
        </p:nvSpPr>
        <p:spPr>
          <a:xfrm>
            <a:off x="1274098" y="5570852"/>
            <a:ext cx="3430519" cy="253916"/>
          </a:xfrm>
          <a:prstGeom prst="rect">
            <a:avLst/>
          </a:prstGeom>
          <a:noFill/>
        </p:spPr>
        <p:txBody>
          <a:bodyPr wrap="square" rtlCol="0">
            <a:spAutoFit/>
          </a:bodyPr>
          <a:lstStyle/>
          <a:p>
            <a:r>
              <a:rPr kumimoji="1" lang="ja-JP" altLang="en-US" sz="1050" dirty="0"/>
              <a:t>土浦市まち・ひと・しごと創成人口ビション・総合戦略より</a:t>
            </a:r>
          </a:p>
        </p:txBody>
      </p:sp>
      <p:sp>
        <p:nvSpPr>
          <p:cNvPr id="22" name="テキスト ボックス 21"/>
          <p:cNvSpPr txBox="1"/>
          <p:nvPr/>
        </p:nvSpPr>
        <p:spPr>
          <a:xfrm>
            <a:off x="5847390" y="5565664"/>
            <a:ext cx="3242613" cy="253916"/>
          </a:xfrm>
          <a:prstGeom prst="rect">
            <a:avLst/>
          </a:prstGeom>
          <a:noFill/>
        </p:spPr>
        <p:txBody>
          <a:bodyPr wrap="square" rtlCol="0">
            <a:spAutoFit/>
          </a:bodyPr>
          <a:lstStyle/>
          <a:p>
            <a:r>
              <a:rPr kumimoji="1" lang="ja-JP" altLang="en-US" sz="1050" dirty="0"/>
              <a:t>第</a:t>
            </a:r>
            <a:r>
              <a:rPr kumimoji="1" lang="en-US" altLang="ja-JP" sz="1050" dirty="0"/>
              <a:t>3</a:t>
            </a:r>
            <a:r>
              <a:rPr kumimoji="1" lang="ja-JP" altLang="en-US" sz="1050" dirty="0"/>
              <a:t>次土浦市男女共同参画推進計画（後期計画）より</a:t>
            </a:r>
          </a:p>
        </p:txBody>
      </p:sp>
    </p:spTree>
    <p:extLst>
      <p:ext uri="{BB962C8B-B14F-4D97-AF65-F5344CB8AC3E}">
        <p14:creationId xmlns:p14="http://schemas.microsoft.com/office/powerpoint/2010/main" val="3782250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0" grpId="0" animBg="1"/>
      <p:bldP spid="42" grpId="0"/>
      <p:bldP spid="2" grpId="0" animBg="1"/>
      <p:bldP spid="52" grpId="0" animBg="1"/>
      <p:bldP spid="1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31BD7D11-E03D-42B4-A3DE-E3A4D59A83C8}" type="slidenum">
              <a:rPr lang="zh-CN" altLang="en-US" smtClean="0"/>
              <a:t>35</a:t>
            </a:fld>
            <a:endParaRPr lang="zh-CN" altLang="en-US"/>
          </a:p>
        </p:txBody>
      </p:sp>
      <p:sp>
        <p:nvSpPr>
          <p:cNvPr id="6" name="正方形/長方形 5"/>
          <p:cNvSpPr/>
          <p:nvPr/>
        </p:nvSpPr>
        <p:spPr>
          <a:xfrm>
            <a:off x="0" y="2201333"/>
            <a:ext cx="9144000" cy="3674533"/>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3988482" y="2286001"/>
            <a:ext cx="5087786" cy="3522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1051983" y="3043072"/>
            <a:ext cx="3268134" cy="1446550"/>
          </a:xfrm>
          <a:prstGeom prst="rect">
            <a:avLst/>
          </a:prstGeom>
          <a:noFill/>
        </p:spPr>
        <p:txBody>
          <a:bodyPr wrap="square" rtlCol="0">
            <a:spAutoFit/>
          </a:bodyPr>
          <a:lstStyle/>
          <a:p>
            <a:r>
              <a:rPr kumimoji="1" lang="ja-JP" altLang="en-US" sz="4400" dirty="0">
                <a:latin typeface="HGP創英ﾌﾟﾚｾﾞﾝｽEB" panose="02020800000000000000" pitchFamily="18" charset="-128"/>
                <a:ea typeface="HGP創英ﾌﾟﾚｾﾞﾝｽEB" panose="02020800000000000000" pitchFamily="18" charset="-128"/>
              </a:rPr>
              <a:t>提案</a:t>
            </a:r>
            <a:endParaRPr kumimoji="1" lang="en-US" altLang="ja-JP" sz="4400" dirty="0">
              <a:latin typeface="HGP創英ﾌﾟﾚｾﾞﾝｽEB" panose="02020800000000000000" pitchFamily="18" charset="-128"/>
              <a:ea typeface="HGP創英ﾌﾟﾚｾﾞﾝｽEB" panose="02020800000000000000" pitchFamily="18" charset="-128"/>
            </a:endParaRPr>
          </a:p>
          <a:p>
            <a:endParaRPr kumimoji="1" lang="ja-JP" altLang="en-US" sz="4400" dirty="0">
              <a:solidFill>
                <a:schemeClr val="bg1"/>
              </a:solidFill>
              <a:latin typeface="HGP創英ﾌﾟﾚｾﾞﾝｽEB" panose="02020800000000000000" pitchFamily="18" charset="-128"/>
              <a:ea typeface="HGP創英ﾌﾟﾚｾﾞﾝｽEB" panose="02020800000000000000" pitchFamily="18" charset="-128"/>
            </a:endParaRPr>
          </a:p>
        </p:txBody>
      </p:sp>
      <p:pic>
        <p:nvPicPr>
          <p:cNvPr id="10" name="図 9"/>
          <p:cNvPicPr>
            <a:picLocks noChangeAspect="1"/>
          </p:cNvPicPr>
          <p:nvPr/>
        </p:nvPicPr>
        <p:blipFill rotWithShape="1">
          <a:blip r:embed="rId3" cstate="print">
            <a:extLst>
              <a:ext uri="{28A0092B-C50C-407E-A947-70E740481C1C}">
                <a14:useLocalDpi xmlns:a14="http://schemas.microsoft.com/office/drawing/2010/main" val="0"/>
              </a:ext>
            </a:extLst>
          </a:blip>
          <a:srcRect l="18091" t="1913" r="25819" b="1755"/>
          <a:stretch/>
        </p:blipFill>
        <p:spPr>
          <a:xfrm>
            <a:off x="5008979" y="2370668"/>
            <a:ext cx="3378427" cy="3318196"/>
          </a:xfrm>
          <a:prstGeom prst="rect">
            <a:avLst/>
          </a:prstGeom>
        </p:spPr>
      </p:pic>
      <p:sp>
        <p:nvSpPr>
          <p:cNvPr id="11" name="フローチャート: 結合子 10"/>
          <p:cNvSpPr/>
          <p:nvPr/>
        </p:nvSpPr>
        <p:spPr>
          <a:xfrm>
            <a:off x="5661115" y="4828540"/>
            <a:ext cx="1013460" cy="1013460"/>
          </a:xfrm>
          <a:prstGeom prst="flowChartConnector">
            <a:avLst/>
          </a:prstGeom>
          <a:solidFill>
            <a:schemeClr val="accent4">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ja-JP" altLang="en-US"/>
          </a:p>
        </p:txBody>
      </p:sp>
      <p:sp>
        <p:nvSpPr>
          <p:cNvPr id="12" name="テキスト ボックス 7"/>
          <p:cNvSpPr txBox="1"/>
          <p:nvPr/>
        </p:nvSpPr>
        <p:spPr>
          <a:xfrm>
            <a:off x="6586621" y="4998704"/>
            <a:ext cx="1785264"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ja-JP" altLang="en-US" sz="3200" dirty="0">
                <a:latin typeface="HGP行書体" panose="03000600000000000000" pitchFamily="66" charset="-128"/>
                <a:ea typeface="HGP行書体" panose="03000600000000000000" pitchFamily="66" charset="-128"/>
              </a:rPr>
              <a:t>荒川沖</a:t>
            </a:r>
          </a:p>
        </p:txBody>
      </p:sp>
      <p:sp>
        <p:nvSpPr>
          <p:cNvPr id="18" name="テキスト ボックス 17"/>
          <p:cNvSpPr txBox="1"/>
          <p:nvPr/>
        </p:nvSpPr>
        <p:spPr>
          <a:xfrm>
            <a:off x="304800" y="4013196"/>
            <a:ext cx="6632057" cy="1384995"/>
          </a:xfrm>
          <a:prstGeom prst="rect">
            <a:avLst/>
          </a:prstGeom>
          <a:noFill/>
        </p:spPr>
        <p:txBody>
          <a:bodyPr wrap="square" rtlCol="0">
            <a:spAutoFit/>
          </a:bodyPr>
          <a:lstStyle/>
          <a:p>
            <a:r>
              <a:rPr kumimoji="1" lang="ja-JP" altLang="en-US" sz="2800" dirty="0">
                <a:latin typeface="HGP創英ﾌﾟﾚｾﾞﾝｽEB" panose="02020800000000000000" pitchFamily="18" charset="-128"/>
                <a:ea typeface="HGP創英ﾌﾟﾚｾﾞﾝｽEB" panose="02020800000000000000" pitchFamily="18" charset="-128"/>
              </a:rPr>
              <a:t>働く女性の子育て支援</a:t>
            </a:r>
            <a:endParaRPr kumimoji="1" lang="en-US" altLang="ja-JP" sz="2800" dirty="0">
              <a:latin typeface="HGP創英ﾌﾟﾚｾﾞﾝｽEB" panose="02020800000000000000" pitchFamily="18" charset="-128"/>
              <a:ea typeface="HGP創英ﾌﾟﾚｾﾞﾝｽEB" panose="02020800000000000000" pitchFamily="18" charset="-128"/>
            </a:endParaRPr>
          </a:p>
          <a:p>
            <a:r>
              <a:rPr kumimoji="1" lang="en-US" altLang="ja-JP" sz="2800" dirty="0">
                <a:latin typeface="HGP創英ﾌﾟﾚｾﾞﾝｽEB" panose="02020800000000000000" pitchFamily="18" charset="-128"/>
                <a:ea typeface="HGP創英ﾌﾟﾚｾﾞﾝｽEB" panose="02020800000000000000" pitchFamily="18" charset="-128"/>
              </a:rPr>
              <a:t>×</a:t>
            </a:r>
            <a:r>
              <a:rPr kumimoji="1" lang="ja-JP" altLang="en-US" sz="2800" dirty="0">
                <a:latin typeface="HGP創英ﾌﾟﾚｾﾞﾝｽEB" panose="02020800000000000000" pitchFamily="18" charset="-128"/>
                <a:ea typeface="HGP創英ﾌﾟﾚｾﾞﾝｽEB" panose="02020800000000000000" pitchFamily="18" charset="-128"/>
              </a:rPr>
              <a:t>高齢者活躍</a:t>
            </a:r>
            <a:endParaRPr kumimoji="1" lang="en-US" altLang="ja-JP" sz="2800" dirty="0">
              <a:latin typeface="HGP創英ﾌﾟﾚｾﾞﾝｽEB" panose="02020800000000000000" pitchFamily="18" charset="-128"/>
              <a:ea typeface="HGP創英ﾌﾟﾚｾﾞﾝｽEB" panose="02020800000000000000" pitchFamily="18" charset="-128"/>
            </a:endParaRPr>
          </a:p>
          <a:p>
            <a:endParaRPr kumimoji="1" lang="ja-JP" altLang="en-US" sz="2800" dirty="0">
              <a:latin typeface="HGP創英ﾌﾟﾚｾﾞﾝｽEB" panose="02020800000000000000" pitchFamily="18" charset="-128"/>
              <a:ea typeface="HGP創英ﾌﾟﾚｾﾞﾝｽEB" panose="02020800000000000000" pitchFamily="18" charset="-128"/>
            </a:endParaRPr>
          </a:p>
        </p:txBody>
      </p:sp>
    </p:spTree>
    <p:extLst>
      <p:ext uri="{BB962C8B-B14F-4D97-AF65-F5344CB8AC3E}">
        <p14:creationId xmlns:p14="http://schemas.microsoft.com/office/powerpoint/2010/main" val="15859347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図 54"/>
          <p:cNvPicPr>
            <a:picLocks noChangeAspect="1"/>
          </p:cNvPicPr>
          <p:nvPr/>
        </p:nvPicPr>
        <p:blipFill rotWithShape="1">
          <a:blip r:embed="rId3" cstate="print">
            <a:extLst>
              <a:ext uri="{28A0092B-C50C-407E-A947-70E740481C1C}">
                <a14:useLocalDpi xmlns:a14="http://schemas.microsoft.com/office/drawing/2010/main" val="0"/>
              </a:ext>
            </a:extLst>
          </a:blip>
          <a:srcRect l="18091" t="1913" r="42304" b="1755"/>
          <a:stretch/>
        </p:blipFill>
        <p:spPr>
          <a:xfrm>
            <a:off x="5533194" y="1435496"/>
            <a:ext cx="3537654" cy="4920853"/>
          </a:xfrm>
          <a:prstGeom prst="rect">
            <a:avLst/>
          </a:prstGeom>
        </p:spPr>
      </p:pic>
      <p:sp>
        <p:nvSpPr>
          <p:cNvPr id="5" name="スライド番号プレースホルダー 4"/>
          <p:cNvSpPr>
            <a:spLocks noGrp="1"/>
          </p:cNvSpPr>
          <p:nvPr>
            <p:ph type="sldNum" sz="quarter" idx="12"/>
          </p:nvPr>
        </p:nvSpPr>
        <p:spPr/>
        <p:txBody>
          <a:bodyPr/>
          <a:lstStyle/>
          <a:p>
            <a:fld id="{31BD7D11-E03D-42B4-A3DE-E3A4D59A83C8}" type="slidenum">
              <a:rPr lang="zh-CN" altLang="en-US" smtClean="0"/>
              <a:t>36</a:t>
            </a:fld>
            <a:endParaRPr lang="zh-CN" altLang="en-US"/>
          </a:p>
        </p:txBody>
      </p:sp>
      <p:pic>
        <p:nvPicPr>
          <p:cNvPr id="36" name="図 35"/>
          <p:cNvPicPr>
            <a:picLocks noChangeAspect="1"/>
          </p:cNvPicPr>
          <p:nvPr/>
        </p:nvPicPr>
        <p:blipFill rotWithShape="1">
          <a:blip r:embed="rId4"/>
          <a:srcRect l="4306" t="24378" r="2070" b="22031"/>
          <a:stretch/>
        </p:blipFill>
        <p:spPr>
          <a:xfrm>
            <a:off x="5649883" y="2442649"/>
            <a:ext cx="2429172" cy="1537679"/>
          </a:xfrm>
          <a:prstGeom prst="rect">
            <a:avLst/>
          </a:prstGeom>
        </p:spPr>
      </p:pic>
      <p:cxnSp>
        <p:nvCxnSpPr>
          <p:cNvPr id="39" name="直線矢印コネクタ 38"/>
          <p:cNvCxnSpPr/>
          <p:nvPr/>
        </p:nvCxnSpPr>
        <p:spPr>
          <a:xfrm flipH="1">
            <a:off x="7045782" y="4282339"/>
            <a:ext cx="146304" cy="163059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5443728" y="3975418"/>
            <a:ext cx="3450336" cy="369332"/>
          </a:xfrm>
          <a:prstGeom prst="rect">
            <a:avLst/>
          </a:prstGeom>
          <a:noFill/>
        </p:spPr>
        <p:txBody>
          <a:bodyPr wrap="square" rtlCol="0">
            <a:spAutoFit/>
          </a:bodyPr>
          <a:lstStyle/>
          <a:p>
            <a:r>
              <a:rPr lang="zh-TW" altLang="en-US" b="1" dirty="0"/>
              <a:t>荒川沖東部地区学習等供用施設</a:t>
            </a:r>
            <a:endParaRPr kumimoji="1" lang="ja-JP" altLang="en-US" b="1" dirty="0"/>
          </a:p>
        </p:txBody>
      </p:sp>
      <p:sp>
        <p:nvSpPr>
          <p:cNvPr id="49" name="フリーフォーム 48"/>
          <p:cNvSpPr/>
          <p:nvPr/>
        </p:nvSpPr>
        <p:spPr>
          <a:xfrm>
            <a:off x="6524362" y="1871862"/>
            <a:ext cx="1886971" cy="4549140"/>
          </a:xfrm>
          <a:custGeom>
            <a:avLst/>
            <a:gdLst>
              <a:gd name="connsiteX0" fmla="*/ 1920240 w 1966621"/>
              <a:gd name="connsiteY0" fmla="*/ 0 h 4480560"/>
              <a:gd name="connsiteX1" fmla="*/ 1958340 w 1966621"/>
              <a:gd name="connsiteY1" fmla="*/ 1577340 h 4480560"/>
              <a:gd name="connsiteX2" fmla="*/ 1828800 w 1966621"/>
              <a:gd name="connsiteY2" fmla="*/ 2644140 h 4480560"/>
              <a:gd name="connsiteX3" fmla="*/ 708660 w 1966621"/>
              <a:gd name="connsiteY3" fmla="*/ 3543300 h 4480560"/>
              <a:gd name="connsiteX4" fmla="*/ 0 w 1966621"/>
              <a:gd name="connsiteY4" fmla="*/ 4480560 h 4480560"/>
              <a:gd name="connsiteX0" fmla="*/ 1920240 w 1964799"/>
              <a:gd name="connsiteY0" fmla="*/ 0 h 4480560"/>
              <a:gd name="connsiteX1" fmla="*/ 1958340 w 1964799"/>
              <a:gd name="connsiteY1" fmla="*/ 1577340 h 4480560"/>
              <a:gd name="connsiteX2" fmla="*/ 1798320 w 1964799"/>
              <a:gd name="connsiteY2" fmla="*/ 2621280 h 4480560"/>
              <a:gd name="connsiteX3" fmla="*/ 708660 w 1964799"/>
              <a:gd name="connsiteY3" fmla="*/ 3543300 h 4480560"/>
              <a:gd name="connsiteX4" fmla="*/ 0 w 1964799"/>
              <a:gd name="connsiteY4" fmla="*/ 4480560 h 4480560"/>
              <a:gd name="connsiteX0" fmla="*/ 1920240 w 1964799"/>
              <a:gd name="connsiteY0" fmla="*/ 0 h 4480560"/>
              <a:gd name="connsiteX1" fmla="*/ 1958340 w 1964799"/>
              <a:gd name="connsiteY1" fmla="*/ 1577340 h 4480560"/>
              <a:gd name="connsiteX2" fmla="*/ 1798320 w 1964799"/>
              <a:gd name="connsiteY2" fmla="*/ 2621280 h 4480560"/>
              <a:gd name="connsiteX3" fmla="*/ 708660 w 1964799"/>
              <a:gd name="connsiteY3" fmla="*/ 3543300 h 4480560"/>
              <a:gd name="connsiteX4" fmla="*/ 502920 w 1964799"/>
              <a:gd name="connsiteY4" fmla="*/ 4000500 h 4480560"/>
              <a:gd name="connsiteX5" fmla="*/ 0 w 1964799"/>
              <a:gd name="connsiteY5" fmla="*/ 4480560 h 4480560"/>
              <a:gd name="connsiteX0" fmla="*/ 1920240 w 1964799"/>
              <a:gd name="connsiteY0" fmla="*/ 0 h 4480560"/>
              <a:gd name="connsiteX1" fmla="*/ 1958340 w 1964799"/>
              <a:gd name="connsiteY1" fmla="*/ 1577340 h 4480560"/>
              <a:gd name="connsiteX2" fmla="*/ 1798320 w 1964799"/>
              <a:gd name="connsiteY2" fmla="*/ 2621280 h 4480560"/>
              <a:gd name="connsiteX3" fmla="*/ 784860 w 1964799"/>
              <a:gd name="connsiteY3" fmla="*/ 3543300 h 4480560"/>
              <a:gd name="connsiteX4" fmla="*/ 502920 w 1964799"/>
              <a:gd name="connsiteY4" fmla="*/ 4000500 h 4480560"/>
              <a:gd name="connsiteX5" fmla="*/ 0 w 1964799"/>
              <a:gd name="connsiteY5" fmla="*/ 4480560 h 4480560"/>
              <a:gd name="connsiteX0" fmla="*/ 1920240 w 1964799"/>
              <a:gd name="connsiteY0" fmla="*/ 0 h 4480560"/>
              <a:gd name="connsiteX1" fmla="*/ 1958340 w 1964799"/>
              <a:gd name="connsiteY1" fmla="*/ 1577340 h 4480560"/>
              <a:gd name="connsiteX2" fmla="*/ 1798320 w 1964799"/>
              <a:gd name="connsiteY2" fmla="*/ 2621280 h 4480560"/>
              <a:gd name="connsiteX3" fmla="*/ 784860 w 1964799"/>
              <a:gd name="connsiteY3" fmla="*/ 3543300 h 4480560"/>
              <a:gd name="connsiteX4" fmla="*/ 502920 w 1964799"/>
              <a:gd name="connsiteY4" fmla="*/ 4000500 h 4480560"/>
              <a:gd name="connsiteX5" fmla="*/ 0 w 1964799"/>
              <a:gd name="connsiteY5" fmla="*/ 4480560 h 4480560"/>
              <a:gd name="connsiteX0" fmla="*/ 1920240 w 1952174"/>
              <a:gd name="connsiteY0" fmla="*/ 0 h 4480560"/>
              <a:gd name="connsiteX1" fmla="*/ 1943100 w 1952174"/>
              <a:gd name="connsiteY1" fmla="*/ 1531620 h 4480560"/>
              <a:gd name="connsiteX2" fmla="*/ 1798320 w 1952174"/>
              <a:gd name="connsiteY2" fmla="*/ 2621280 h 4480560"/>
              <a:gd name="connsiteX3" fmla="*/ 784860 w 1952174"/>
              <a:gd name="connsiteY3" fmla="*/ 3543300 h 4480560"/>
              <a:gd name="connsiteX4" fmla="*/ 502920 w 1952174"/>
              <a:gd name="connsiteY4" fmla="*/ 4000500 h 4480560"/>
              <a:gd name="connsiteX5" fmla="*/ 0 w 1952174"/>
              <a:gd name="connsiteY5" fmla="*/ 4480560 h 4480560"/>
              <a:gd name="connsiteX0" fmla="*/ 1920240 w 1955551"/>
              <a:gd name="connsiteY0" fmla="*/ 0 h 4480560"/>
              <a:gd name="connsiteX1" fmla="*/ 1943100 w 1955551"/>
              <a:gd name="connsiteY1" fmla="*/ 1531620 h 4480560"/>
              <a:gd name="connsiteX2" fmla="*/ 1798320 w 1955551"/>
              <a:gd name="connsiteY2" fmla="*/ 2621280 h 4480560"/>
              <a:gd name="connsiteX3" fmla="*/ 784860 w 1955551"/>
              <a:gd name="connsiteY3" fmla="*/ 3543300 h 4480560"/>
              <a:gd name="connsiteX4" fmla="*/ 502920 w 1955551"/>
              <a:gd name="connsiteY4" fmla="*/ 4000500 h 4480560"/>
              <a:gd name="connsiteX5" fmla="*/ 0 w 1955551"/>
              <a:gd name="connsiteY5" fmla="*/ 4480560 h 4480560"/>
              <a:gd name="connsiteX0" fmla="*/ 1920240 w 1955551"/>
              <a:gd name="connsiteY0" fmla="*/ 0 h 4480560"/>
              <a:gd name="connsiteX1" fmla="*/ 1943100 w 1955551"/>
              <a:gd name="connsiteY1" fmla="*/ 1531620 h 4480560"/>
              <a:gd name="connsiteX2" fmla="*/ 1798320 w 1955551"/>
              <a:gd name="connsiteY2" fmla="*/ 2621280 h 4480560"/>
              <a:gd name="connsiteX3" fmla="*/ 792480 w 1955551"/>
              <a:gd name="connsiteY3" fmla="*/ 3543300 h 4480560"/>
              <a:gd name="connsiteX4" fmla="*/ 502920 w 1955551"/>
              <a:gd name="connsiteY4" fmla="*/ 4000500 h 4480560"/>
              <a:gd name="connsiteX5" fmla="*/ 0 w 1955551"/>
              <a:gd name="connsiteY5" fmla="*/ 4480560 h 4480560"/>
              <a:gd name="connsiteX0" fmla="*/ 1920240 w 1955551"/>
              <a:gd name="connsiteY0" fmla="*/ 0 h 4480560"/>
              <a:gd name="connsiteX1" fmla="*/ 1943100 w 1955551"/>
              <a:gd name="connsiteY1" fmla="*/ 1531620 h 4480560"/>
              <a:gd name="connsiteX2" fmla="*/ 1798320 w 1955551"/>
              <a:gd name="connsiteY2" fmla="*/ 2621280 h 4480560"/>
              <a:gd name="connsiteX3" fmla="*/ 792480 w 1955551"/>
              <a:gd name="connsiteY3" fmla="*/ 3543300 h 4480560"/>
              <a:gd name="connsiteX4" fmla="*/ 502920 w 1955551"/>
              <a:gd name="connsiteY4" fmla="*/ 4000500 h 4480560"/>
              <a:gd name="connsiteX5" fmla="*/ 0 w 1955551"/>
              <a:gd name="connsiteY5" fmla="*/ 4480560 h 4480560"/>
              <a:gd name="connsiteX0" fmla="*/ 1920240 w 1955551"/>
              <a:gd name="connsiteY0" fmla="*/ 0 h 4480560"/>
              <a:gd name="connsiteX1" fmla="*/ 1943100 w 1955551"/>
              <a:gd name="connsiteY1" fmla="*/ 1531620 h 4480560"/>
              <a:gd name="connsiteX2" fmla="*/ 1798320 w 1955551"/>
              <a:gd name="connsiteY2" fmla="*/ 2621280 h 4480560"/>
              <a:gd name="connsiteX3" fmla="*/ 792480 w 1955551"/>
              <a:gd name="connsiteY3" fmla="*/ 3543300 h 4480560"/>
              <a:gd name="connsiteX4" fmla="*/ 480060 w 1955551"/>
              <a:gd name="connsiteY4" fmla="*/ 3924300 h 4480560"/>
              <a:gd name="connsiteX5" fmla="*/ 0 w 1955551"/>
              <a:gd name="connsiteY5" fmla="*/ 4480560 h 4480560"/>
              <a:gd name="connsiteX0" fmla="*/ 1851660 w 1886971"/>
              <a:gd name="connsiteY0" fmla="*/ 0 h 4549140"/>
              <a:gd name="connsiteX1" fmla="*/ 1874520 w 1886971"/>
              <a:gd name="connsiteY1" fmla="*/ 1531620 h 4549140"/>
              <a:gd name="connsiteX2" fmla="*/ 1729740 w 1886971"/>
              <a:gd name="connsiteY2" fmla="*/ 2621280 h 4549140"/>
              <a:gd name="connsiteX3" fmla="*/ 723900 w 1886971"/>
              <a:gd name="connsiteY3" fmla="*/ 3543300 h 4549140"/>
              <a:gd name="connsiteX4" fmla="*/ 411480 w 1886971"/>
              <a:gd name="connsiteY4" fmla="*/ 3924300 h 4549140"/>
              <a:gd name="connsiteX5" fmla="*/ 0 w 1886971"/>
              <a:gd name="connsiteY5" fmla="*/ 4549140 h 4549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6971" h="4549140">
                <a:moveTo>
                  <a:pt x="1851660" y="0"/>
                </a:moveTo>
                <a:cubicBezTo>
                  <a:pt x="1878330" y="568325"/>
                  <a:pt x="1902460" y="1102360"/>
                  <a:pt x="1874520" y="1531620"/>
                </a:cubicBezTo>
                <a:cubicBezTo>
                  <a:pt x="1846580" y="1960880"/>
                  <a:pt x="1921510" y="2286000"/>
                  <a:pt x="1729740" y="2621280"/>
                </a:cubicBezTo>
                <a:cubicBezTo>
                  <a:pt x="1537970" y="2956560"/>
                  <a:pt x="943610" y="3326130"/>
                  <a:pt x="723900" y="3543300"/>
                </a:cubicBezTo>
                <a:cubicBezTo>
                  <a:pt x="504190" y="3760470"/>
                  <a:pt x="529590" y="3768090"/>
                  <a:pt x="411480" y="3924300"/>
                </a:cubicBezTo>
                <a:cubicBezTo>
                  <a:pt x="293370" y="4080510"/>
                  <a:pt x="73660" y="4446270"/>
                  <a:pt x="0" y="4549140"/>
                </a:cubicBezTo>
              </a:path>
            </a:pathLst>
          </a:custGeom>
          <a:noFill/>
          <a:ln w="349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ja-JP" altLang="en-US"/>
          </a:p>
        </p:txBody>
      </p:sp>
      <p:sp>
        <p:nvSpPr>
          <p:cNvPr id="50" name="正方形/長方形 49"/>
          <p:cNvSpPr/>
          <p:nvPr/>
        </p:nvSpPr>
        <p:spPr>
          <a:xfrm rot="1680000">
            <a:off x="6873186" y="5653945"/>
            <a:ext cx="80952" cy="32302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p:nvSpPr>
        <p:spPr>
          <a:xfrm>
            <a:off x="-7786" y="1614427"/>
            <a:ext cx="9151786" cy="755433"/>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kumimoji="1" lang="ja-JP" altLang="en-US" sz="4000" dirty="0">
                <a:solidFill>
                  <a:schemeClr val="tx1"/>
                </a:solidFill>
                <a:latin typeface="HGP行書体" panose="03000600000000000000" pitchFamily="66" charset="-128"/>
                <a:ea typeface="HGP行書体" panose="03000600000000000000" pitchFamily="66" charset="-128"/>
              </a:rPr>
              <a:t>提案</a:t>
            </a:r>
            <a:endParaRPr kumimoji="1" lang="en-US" altLang="ja-JP" sz="4000" dirty="0">
              <a:solidFill>
                <a:schemeClr val="tx1"/>
              </a:solidFill>
              <a:latin typeface="HGP行書体" panose="03000600000000000000" pitchFamily="66" charset="-128"/>
              <a:ea typeface="HGP行書体" panose="03000600000000000000" pitchFamily="66" charset="-128"/>
            </a:endParaRPr>
          </a:p>
        </p:txBody>
      </p:sp>
      <p:sp>
        <p:nvSpPr>
          <p:cNvPr id="38" name="テキスト ボックス 37"/>
          <p:cNvSpPr txBox="1"/>
          <p:nvPr/>
        </p:nvSpPr>
        <p:spPr>
          <a:xfrm>
            <a:off x="1939340" y="1696085"/>
            <a:ext cx="7037512" cy="584775"/>
          </a:xfrm>
          <a:prstGeom prst="rect">
            <a:avLst/>
          </a:prstGeom>
          <a:noFill/>
        </p:spPr>
        <p:txBody>
          <a:bodyPr wrap="square" rtlCol="0">
            <a:spAutoFit/>
          </a:bodyPr>
          <a:lstStyle/>
          <a:p>
            <a:r>
              <a:rPr kumimoji="1" lang="ja-JP" altLang="en-US" sz="3200" dirty="0"/>
              <a:t>高齢者活躍</a:t>
            </a:r>
            <a:r>
              <a:rPr kumimoji="1" lang="en-US" altLang="ja-JP" sz="3200" dirty="0"/>
              <a:t>×</a:t>
            </a:r>
            <a:r>
              <a:rPr kumimoji="1" lang="ja-JP" altLang="en-US" sz="3200" dirty="0"/>
              <a:t>働く女性の子育て支援</a:t>
            </a:r>
          </a:p>
        </p:txBody>
      </p:sp>
      <p:grpSp>
        <p:nvGrpSpPr>
          <p:cNvPr id="8" name="グループ化 7"/>
          <p:cNvGrpSpPr/>
          <p:nvPr/>
        </p:nvGrpSpPr>
        <p:grpSpPr>
          <a:xfrm>
            <a:off x="-223478" y="2274843"/>
            <a:ext cx="5683520" cy="2207826"/>
            <a:chOff x="-223478" y="2274843"/>
            <a:chExt cx="5683520" cy="2207826"/>
          </a:xfrm>
        </p:grpSpPr>
        <p:sp>
          <p:nvSpPr>
            <p:cNvPr id="41" name="角丸四角形 40"/>
            <p:cNvSpPr/>
            <p:nvPr/>
          </p:nvSpPr>
          <p:spPr>
            <a:xfrm>
              <a:off x="36924" y="2598743"/>
              <a:ext cx="2662531" cy="1883926"/>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角丸四角形 43"/>
            <p:cNvSpPr/>
            <p:nvPr/>
          </p:nvSpPr>
          <p:spPr>
            <a:xfrm>
              <a:off x="2797511" y="2598743"/>
              <a:ext cx="2662531" cy="1883926"/>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角丸四角形 44"/>
            <p:cNvSpPr/>
            <p:nvPr/>
          </p:nvSpPr>
          <p:spPr>
            <a:xfrm>
              <a:off x="116172" y="2682203"/>
              <a:ext cx="2467979" cy="174626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角丸四角形 45"/>
            <p:cNvSpPr/>
            <p:nvPr/>
          </p:nvSpPr>
          <p:spPr>
            <a:xfrm>
              <a:off x="2902337" y="2671770"/>
              <a:ext cx="2467979" cy="174626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テキスト ボックス 50"/>
            <p:cNvSpPr txBox="1"/>
            <p:nvPr/>
          </p:nvSpPr>
          <p:spPr>
            <a:xfrm>
              <a:off x="-223478" y="3005771"/>
              <a:ext cx="2968592" cy="1077218"/>
            </a:xfrm>
            <a:prstGeom prst="rect">
              <a:avLst/>
            </a:prstGeom>
            <a:noFill/>
          </p:spPr>
          <p:txBody>
            <a:bodyPr wrap="square" rtlCol="0">
              <a:spAutoFit/>
            </a:bodyPr>
            <a:lstStyle/>
            <a:p>
              <a:pPr algn="ctr"/>
              <a:r>
                <a:rPr kumimoji="1" lang="ja-JP" altLang="en-US" sz="1600" dirty="0">
                  <a:latin typeface="游ゴシック Medium" panose="020B0500000000000000" pitchFamily="50" charset="-128"/>
                  <a:ea typeface="游ゴシック Medium" panose="020B0500000000000000" pitchFamily="50" charset="-128"/>
                </a:rPr>
                <a:t>仕事に行くついでに</a:t>
              </a:r>
              <a:r>
                <a:rPr kumimoji="1" lang="en-US" altLang="ja-JP" sz="1600" dirty="0">
                  <a:latin typeface="游ゴシック Medium" panose="020B0500000000000000" pitchFamily="50" charset="-128"/>
                  <a:ea typeface="游ゴシック Medium" panose="020B0500000000000000" pitchFamily="50" charset="-128"/>
                </a:rPr>
                <a:t>…</a:t>
              </a:r>
            </a:p>
            <a:p>
              <a:pPr algn="ctr"/>
              <a:r>
                <a:rPr kumimoji="1" lang="ja-JP" altLang="en-US" sz="2400" dirty="0">
                  <a:latin typeface="游ゴシック Medium" panose="020B0500000000000000" pitchFamily="50" charset="-128"/>
                  <a:ea typeface="游ゴシック Medium" panose="020B0500000000000000" pitchFamily="50" charset="-128"/>
                </a:rPr>
                <a:t>こどもの</a:t>
              </a:r>
              <a:endParaRPr kumimoji="1" lang="en-US" altLang="ja-JP" sz="2400" dirty="0">
                <a:latin typeface="游ゴシック Medium" panose="020B0500000000000000" pitchFamily="50" charset="-128"/>
                <a:ea typeface="游ゴシック Medium" panose="020B0500000000000000" pitchFamily="50" charset="-128"/>
              </a:endParaRPr>
            </a:p>
            <a:p>
              <a:pPr algn="ctr"/>
              <a:r>
                <a:rPr kumimoji="1" lang="ja-JP" altLang="en-US" sz="2400" dirty="0">
                  <a:latin typeface="游ゴシック Medium" panose="020B0500000000000000" pitchFamily="50" charset="-128"/>
                  <a:ea typeface="游ゴシック Medium" panose="020B0500000000000000" pitchFamily="50" charset="-128"/>
                </a:rPr>
                <a:t>託児サービス</a:t>
              </a:r>
            </a:p>
          </p:txBody>
        </p:sp>
        <p:sp>
          <p:nvSpPr>
            <p:cNvPr id="52" name="テキスト ボックス 51"/>
            <p:cNvSpPr txBox="1"/>
            <p:nvPr/>
          </p:nvSpPr>
          <p:spPr>
            <a:xfrm>
              <a:off x="2916128" y="2814064"/>
              <a:ext cx="2514691" cy="1323439"/>
            </a:xfrm>
            <a:prstGeom prst="rect">
              <a:avLst/>
            </a:prstGeom>
            <a:noFill/>
          </p:spPr>
          <p:txBody>
            <a:bodyPr wrap="square" rtlCol="0">
              <a:spAutoFit/>
            </a:bodyPr>
            <a:lstStyle/>
            <a:p>
              <a:pPr algn="ctr"/>
              <a:r>
                <a:rPr kumimoji="1" lang="ja-JP" altLang="en-US" sz="1600" dirty="0">
                  <a:latin typeface="游ゴシック Medium" panose="020B0500000000000000" pitchFamily="50" charset="-128"/>
                  <a:ea typeface="游ゴシック Medium" panose="020B0500000000000000" pitchFamily="50" charset="-128"/>
                </a:rPr>
                <a:t>土日も開館し</a:t>
              </a:r>
              <a:endParaRPr kumimoji="1" lang="en-US" altLang="ja-JP" sz="1600" dirty="0">
                <a:latin typeface="游ゴシック Medium" panose="020B0500000000000000" pitchFamily="50" charset="-128"/>
                <a:ea typeface="游ゴシック Medium" panose="020B0500000000000000" pitchFamily="50" charset="-128"/>
              </a:endParaRPr>
            </a:p>
            <a:p>
              <a:pPr algn="ctr"/>
              <a:r>
                <a:rPr kumimoji="1" lang="ja-JP" altLang="en-US" sz="1600" dirty="0">
                  <a:latin typeface="游ゴシック Medium" panose="020B0500000000000000" pitchFamily="50" charset="-128"/>
                  <a:ea typeface="游ゴシック Medium" panose="020B0500000000000000" pitchFamily="50" charset="-128"/>
                </a:rPr>
                <a:t>働く女性も利用しやすい</a:t>
              </a:r>
              <a:endParaRPr kumimoji="1" lang="en-US" altLang="ja-JP" sz="1600" dirty="0">
                <a:latin typeface="游ゴシック Medium" panose="020B0500000000000000" pitchFamily="50" charset="-128"/>
                <a:ea typeface="游ゴシック Medium" panose="020B0500000000000000" pitchFamily="50" charset="-128"/>
              </a:endParaRPr>
            </a:p>
            <a:p>
              <a:pPr algn="ctr"/>
              <a:r>
                <a:rPr kumimoji="1" lang="ja-JP" altLang="en-US" sz="2400" dirty="0">
                  <a:latin typeface="游ゴシック Medium" panose="020B0500000000000000" pitchFamily="50" charset="-128"/>
                  <a:ea typeface="游ゴシック Medium" panose="020B0500000000000000" pitchFamily="50" charset="-128"/>
                </a:rPr>
                <a:t>子育て</a:t>
              </a:r>
              <a:endParaRPr kumimoji="1" lang="en-US" altLang="ja-JP" sz="2400" dirty="0">
                <a:latin typeface="游ゴシック Medium" panose="020B0500000000000000" pitchFamily="50" charset="-128"/>
                <a:ea typeface="游ゴシック Medium" panose="020B0500000000000000" pitchFamily="50" charset="-128"/>
              </a:endParaRPr>
            </a:p>
            <a:p>
              <a:pPr algn="ctr"/>
              <a:r>
                <a:rPr kumimoji="1" lang="ja-JP" altLang="en-US" sz="2400" dirty="0">
                  <a:latin typeface="游ゴシック Medium" panose="020B0500000000000000" pitchFamily="50" charset="-128"/>
                  <a:ea typeface="游ゴシック Medium" panose="020B0500000000000000" pitchFamily="50" charset="-128"/>
                </a:rPr>
                <a:t>相談サービス</a:t>
              </a:r>
            </a:p>
          </p:txBody>
        </p:sp>
        <p:sp>
          <p:nvSpPr>
            <p:cNvPr id="56" name="乗算 55"/>
            <p:cNvSpPr/>
            <p:nvPr/>
          </p:nvSpPr>
          <p:spPr>
            <a:xfrm>
              <a:off x="2303669" y="3273273"/>
              <a:ext cx="875489" cy="557990"/>
            </a:xfrm>
            <a:prstGeom prst="mathMultiply">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26" name="Picture 2" descr="éå¤ãã¦ããOLã®ã¤ã©ã¹ã"/>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05463" y="2274843"/>
              <a:ext cx="694046" cy="107326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グループ化 5"/>
          <p:cNvGrpSpPr/>
          <p:nvPr/>
        </p:nvGrpSpPr>
        <p:grpSpPr>
          <a:xfrm>
            <a:off x="2820540" y="4482669"/>
            <a:ext cx="2662531" cy="2151428"/>
            <a:chOff x="2820540" y="4482669"/>
            <a:chExt cx="2662531" cy="2151428"/>
          </a:xfrm>
        </p:grpSpPr>
        <p:grpSp>
          <p:nvGrpSpPr>
            <p:cNvPr id="3" name="グループ化 2"/>
            <p:cNvGrpSpPr/>
            <p:nvPr/>
          </p:nvGrpSpPr>
          <p:grpSpPr>
            <a:xfrm>
              <a:off x="2820540" y="4750171"/>
              <a:ext cx="2662531" cy="1883926"/>
              <a:chOff x="2895925" y="4583048"/>
              <a:chExt cx="2662531" cy="1883926"/>
            </a:xfrm>
          </p:grpSpPr>
          <p:sp>
            <p:nvSpPr>
              <p:cNvPr id="43" name="角丸四角形 42"/>
              <p:cNvSpPr/>
              <p:nvPr/>
            </p:nvSpPr>
            <p:spPr>
              <a:xfrm>
                <a:off x="2895925" y="4583048"/>
                <a:ext cx="2662531" cy="1883926"/>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角丸四角形 47"/>
              <p:cNvSpPr/>
              <p:nvPr/>
            </p:nvSpPr>
            <p:spPr>
              <a:xfrm>
                <a:off x="3004006" y="4658947"/>
                <a:ext cx="2467979" cy="174626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テキスト ボックス 52"/>
              <p:cNvSpPr txBox="1"/>
              <p:nvPr/>
            </p:nvSpPr>
            <p:spPr>
              <a:xfrm>
                <a:off x="2915399" y="4986402"/>
                <a:ext cx="2633024" cy="1077218"/>
              </a:xfrm>
              <a:prstGeom prst="rect">
                <a:avLst/>
              </a:prstGeom>
              <a:noFill/>
            </p:spPr>
            <p:txBody>
              <a:bodyPr wrap="square" rtlCol="0">
                <a:spAutoFit/>
              </a:bodyPr>
              <a:lstStyle/>
              <a:p>
                <a:pPr algn="ctr"/>
                <a:r>
                  <a:rPr kumimoji="1" lang="ja-JP" altLang="en-US" sz="1600" dirty="0">
                    <a:latin typeface="游ゴシック Medium" panose="020B0500000000000000" pitchFamily="50" charset="-128"/>
                    <a:ea typeface="游ゴシック Medium" panose="020B0500000000000000" pitchFamily="50" charset="-128"/>
                  </a:rPr>
                  <a:t>高齢者の経験を生かして</a:t>
                </a:r>
                <a:endParaRPr kumimoji="1" lang="en-US" altLang="ja-JP" sz="1600" dirty="0">
                  <a:latin typeface="游ゴシック Medium" panose="020B0500000000000000" pitchFamily="50" charset="-128"/>
                  <a:ea typeface="游ゴシック Medium" panose="020B0500000000000000" pitchFamily="50" charset="-128"/>
                </a:endParaRPr>
              </a:p>
              <a:p>
                <a:pPr algn="ctr"/>
                <a:r>
                  <a:rPr kumimoji="1" lang="ja-JP" altLang="en-US" sz="2400" dirty="0">
                    <a:latin typeface="游ゴシック Medium" panose="020B0500000000000000" pitchFamily="50" charset="-128"/>
                    <a:ea typeface="游ゴシック Medium" panose="020B0500000000000000" pitchFamily="50" charset="-128"/>
                  </a:rPr>
                  <a:t>相談スタッフ</a:t>
                </a:r>
                <a:endParaRPr kumimoji="1" lang="en-US" altLang="ja-JP" sz="2400" dirty="0">
                  <a:latin typeface="游ゴシック Medium" panose="020B0500000000000000" pitchFamily="50" charset="-128"/>
                  <a:ea typeface="游ゴシック Medium" panose="020B0500000000000000" pitchFamily="50" charset="-128"/>
                </a:endParaRPr>
              </a:p>
              <a:p>
                <a:pPr algn="ctr"/>
                <a:r>
                  <a:rPr kumimoji="1" lang="ja-JP" altLang="en-US" sz="2400" dirty="0">
                    <a:latin typeface="游ゴシック Medium" panose="020B0500000000000000" pitchFamily="50" charset="-128"/>
                    <a:ea typeface="游ゴシック Medium" panose="020B0500000000000000" pitchFamily="50" charset="-128"/>
                  </a:rPr>
                  <a:t>としての起用</a:t>
                </a:r>
              </a:p>
            </p:txBody>
          </p:sp>
        </p:grpSp>
        <p:sp>
          <p:nvSpPr>
            <p:cNvPr id="4" name="上矢印 3"/>
            <p:cNvSpPr/>
            <p:nvPr/>
          </p:nvSpPr>
          <p:spPr>
            <a:xfrm>
              <a:off x="3736171" y="4482669"/>
              <a:ext cx="910910" cy="329952"/>
            </a:xfrm>
            <a:prstGeom prst="upArrow">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1028" name="Picture 4" descr="è¥ããããçºããã®ã¤ã©ã¹ã"/>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17651" y="5563799"/>
            <a:ext cx="678380" cy="1106055"/>
          </a:xfrm>
          <a:prstGeom prst="rect">
            <a:avLst/>
          </a:prstGeom>
          <a:noFill/>
          <a:extLst>
            <a:ext uri="{909E8E84-426E-40DD-AFC4-6F175D3DCCD1}">
              <a14:hiddenFill xmlns:a14="http://schemas.microsoft.com/office/drawing/2010/main">
                <a:solidFill>
                  <a:srgbClr val="FFFFFF"/>
                </a:solidFill>
              </a14:hiddenFill>
            </a:ext>
          </a:extLst>
        </p:spPr>
      </p:pic>
      <p:grpSp>
        <p:nvGrpSpPr>
          <p:cNvPr id="7" name="グループ化 6"/>
          <p:cNvGrpSpPr/>
          <p:nvPr/>
        </p:nvGrpSpPr>
        <p:grpSpPr>
          <a:xfrm>
            <a:off x="54285" y="4488977"/>
            <a:ext cx="2662531" cy="2151428"/>
            <a:chOff x="54285" y="4488977"/>
            <a:chExt cx="2662531" cy="2151428"/>
          </a:xfrm>
        </p:grpSpPr>
        <p:grpSp>
          <p:nvGrpSpPr>
            <p:cNvPr id="59" name="グループ化 58"/>
            <p:cNvGrpSpPr/>
            <p:nvPr/>
          </p:nvGrpSpPr>
          <p:grpSpPr>
            <a:xfrm>
              <a:off x="54285" y="4756479"/>
              <a:ext cx="2662531" cy="1883926"/>
              <a:chOff x="2895925" y="4583048"/>
              <a:chExt cx="2662531" cy="1883926"/>
            </a:xfrm>
          </p:grpSpPr>
          <p:sp>
            <p:nvSpPr>
              <p:cNvPr id="61" name="角丸四角形 60"/>
              <p:cNvSpPr/>
              <p:nvPr/>
            </p:nvSpPr>
            <p:spPr>
              <a:xfrm>
                <a:off x="2895925" y="4583048"/>
                <a:ext cx="2662531" cy="1883926"/>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角丸四角形 61"/>
              <p:cNvSpPr/>
              <p:nvPr/>
            </p:nvSpPr>
            <p:spPr>
              <a:xfrm>
                <a:off x="3001516" y="4655517"/>
                <a:ext cx="2467979" cy="174626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テキスト ボックス 62"/>
              <p:cNvSpPr txBox="1"/>
              <p:nvPr/>
            </p:nvSpPr>
            <p:spPr>
              <a:xfrm>
                <a:off x="2924241" y="5017179"/>
                <a:ext cx="2633024" cy="1015663"/>
              </a:xfrm>
              <a:prstGeom prst="rect">
                <a:avLst/>
              </a:prstGeom>
              <a:noFill/>
            </p:spPr>
            <p:txBody>
              <a:bodyPr wrap="square" rtlCol="0">
                <a:spAutoFit/>
              </a:bodyPr>
              <a:lstStyle/>
              <a:p>
                <a:pPr algn="ctr"/>
                <a:r>
                  <a:rPr kumimoji="1" lang="ja-JP" altLang="en-US" sz="2000" dirty="0">
                    <a:latin typeface="游ゴシック Medium" panose="020B0500000000000000" pitchFamily="50" charset="-128"/>
                    <a:ea typeface="游ゴシック Medium" panose="020B0500000000000000" pitchFamily="50" charset="-128"/>
                  </a:rPr>
                  <a:t>地域の高齢者が</a:t>
                </a:r>
                <a:endParaRPr kumimoji="1" lang="en-US" altLang="ja-JP" sz="2000" dirty="0">
                  <a:latin typeface="游ゴシック Medium" panose="020B0500000000000000" pitchFamily="50" charset="-128"/>
                  <a:ea typeface="游ゴシック Medium" panose="020B0500000000000000" pitchFamily="50" charset="-128"/>
                </a:endParaRPr>
              </a:p>
              <a:p>
                <a:pPr algn="ctr"/>
                <a:r>
                  <a:rPr kumimoji="1" lang="ja-JP" altLang="en-US" sz="2000" dirty="0">
                    <a:latin typeface="游ゴシック Medium" panose="020B0500000000000000" pitchFamily="50" charset="-128"/>
                    <a:ea typeface="游ゴシック Medium" panose="020B0500000000000000" pitchFamily="50" charset="-128"/>
                  </a:rPr>
                  <a:t>保育士をサポートする役割</a:t>
                </a:r>
              </a:p>
            </p:txBody>
          </p:sp>
        </p:grpSp>
        <p:sp>
          <p:nvSpPr>
            <p:cNvPr id="60" name="上矢印 59"/>
            <p:cNvSpPr/>
            <p:nvPr/>
          </p:nvSpPr>
          <p:spPr>
            <a:xfrm>
              <a:off x="969916" y="4488977"/>
              <a:ext cx="910910" cy="329952"/>
            </a:xfrm>
            <a:prstGeom prst="upArrow">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31" name="Picture 8" descr="ãããã¡ããã»ãã°ãã¡ããã»å­«ã®ã¤ã©ã¹ããæ¬èã®æ¥ã"/>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86336" y="5998166"/>
            <a:ext cx="1156506" cy="666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5261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ppt_x"/>
                                          </p:val>
                                        </p:tav>
                                        <p:tav tm="100000">
                                          <p:val>
                                            <p:strVal val="#ppt_x"/>
                                          </p:val>
                                        </p:tav>
                                      </p:tavLst>
                                    </p:anim>
                                    <p:anim calcmode="lin" valueType="num">
                                      <p:cBhvr additive="base">
                                        <p:cTn id="1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028"/>
                                        </p:tgtEl>
                                        <p:attrNameLst>
                                          <p:attrName>style.visibility</p:attrName>
                                        </p:attrNameLst>
                                      </p:cBhvr>
                                      <p:to>
                                        <p:strVal val="visible"/>
                                      </p:to>
                                    </p:set>
                                    <p:animEffect transition="in" filter="fade">
                                      <p:cBhvr>
                                        <p:cTn id="36" dur="1000"/>
                                        <p:tgtEl>
                                          <p:spTgt spid="1028"/>
                                        </p:tgtEl>
                                      </p:cBhvr>
                                    </p:animEffect>
                                    <p:anim calcmode="lin" valueType="num">
                                      <p:cBhvr>
                                        <p:cTn id="37" dur="1000" fill="hold"/>
                                        <p:tgtEl>
                                          <p:spTgt spid="1028"/>
                                        </p:tgtEl>
                                        <p:attrNameLst>
                                          <p:attrName>ppt_x</p:attrName>
                                        </p:attrNameLst>
                                      </p:cBhvr>
                                      <p:tavLst>
                                        <p:tav tm="0">
                                          <p:val>
                                            <p:strVal val="#ppt_x"/>
                                          </p:val>
                                        </p:tav>
                                        <p:tav tm="100000">
                                          <p:val>
                                            <p:strVal val="#ppt_x"/>
                                          </p:val>
                                        </p:tav>
                                      </p:tavLst>
                                    </p:anim>
                                    <p:anim calcmode="lin" valueType="num">
                                      <p:cBhvr>
                                        <p:cTn id="38" dur="1000" fill="hold"/>
                                        <p:tgtEl>
                                          <p:spTgt spid="1028"/>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1000"/>
                                        <p:tgtEl>
                                          <p:spTgt spid="31"/>
                                        </p:tgtEl>
                                      </p:cBhvr>
                                    </p:animEffect>
                                    <p:anim calcmode="lin" valueType="num">
                                      <p:cBhvr>
                                        <p:cTn id="42" dur="1000" fill="hold"/>
                                        <p:tgtEl>
                                          <p:spTgt spid="31"/>
                                        </p:tgtEl>
                                        <p:attrNameLst>
                                          <p:attrName>ppt_x</p:attrName>
                                        </p:attrNameLst>
                                      </p:cBhvr>
                                      <p:tavLst>
                                        <p:tav tm="0">
                                          <p:val>
                                            <p:strVal val="#ppt_x"/>
                                          </p:val>
                                        </p:tav>
                                        <p:tav tm="100000">
                                          <p:val>
                                            <p:strVal val="#ppt_x"/>
                                          </p:val>
                                        </p:tav>
                                      </p:tavLst>
                                    </p:anim>
                                    <p:anim calcmode="lin" valueType="num">
                                      <p:cBhvr>
                                        <p:cTn id="4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31BD7D11-E03D-42B4-A3DE-E3A4D59A83C8}" type="slidenum">
              <a:rPr lang="zh-CN" altLang="en-US" smtClean="0"/>
              <a:t>37</a:t>
            </a:fld>
            <a:endParaRPr lang="zh-CN" altLang="en-US"/>
          </a:p>
        </p:txBody>
      </p:sp>
      <p:sp>
        <p:nvSpPr>
          <p:cNvPr id="37" name="正方形/長方形 36"/>
          <p:cNvSpPr/>
          <p:nvPr/>
        </p:nvSpPr>
        <p:spPr>
          <a:xfrm>
            <a:off x="4089" y="1614427"/>
            <a:ext cx="2707241" cy="755433"/>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kumimoji="1" lang="ja-JP" altLang="en-US" sz="4000" dirty="0">
                <a:solidFill>
                  <a:schemeClr val="tx1"/>
                </a:solidFill>
                <a:latin typeface="HGP行書体" panose="03000600000000000000" pitchFamily="66" charset="-128"/>
                <a:ea typeface="HGP行書体" panose="03000600000000000000" pitchFamily="66" charset="-128"/>
              </a:rPr>
              <a:t>効果</a:t>
            </a:r>
            <a:endParaRPr kumimoji="1" lang="en-US" altLang="ja-JP" sz="4000" dirty="0">
              <a:solidFill>
                <a:schemeClr val="tx1"/>
              </a:solidFill>
              <a:latin typeface="HGP行書体" panose="03000600000000000000" pitchFamily="66" charset="-128"/>
              <a:ea typeface="HGP行書体" panose="03000600000000000000" pitchFamily="66" charset="-128"/>
            </a:endParaRPr>
          </a:p>
        </p:txBody>
      </p:sp>
      <p:grpSp>
        <p:nvGrpSpPr>
          <p:cNvPr id="42" name="グループ化 41"/>
          <p:cNvGrpSpPr/>
          <p:nvPr/>
        </p:nvGrpSpPr>
        <p:grpSpPr>
          <a:xfrm>
            <a:off x="343013" y="5429622"/>
            <a:ext cx="3976432" cy="1304381"/>
            <a:chOff x="343013" y="5429622"/>
            <a:chExt cx="3976432" cy="1304381"/>
          </a:xfrm>
        </p:grpSpPr>
        <p:sp>
          <p:nvSpPr>
            <p:cNvPr id="32" name="角丸四角形 31"/>
            <p:cNvSpPr/>
            <p:nvPr/>
          </p:nvSpPr>
          <p:spPr>
            <a:xfrm>
              <a:off x="343013" y="5429622"/>
              <a:ext cx="3976432" cy="1304381"/>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Medium" panose="020B0500000000000000" pitchFamily="50" charset="-128"/>
                <a:ea typeface="游ゴシック Medium" panose="020B0500000000000000" pitchFamily="50" charset="-128"/>
              </a:endParaRPr>
            </a:p>
          </p:txBody>
        </p:sp>
        <p:sp>
          <p:nvSpPr>
            <p:cNvPr id="3" name="テキスト ボックス 2"/>
            <p:cNvSpPr txBox="1"/>
            <p:nvPr/>
          </p:nvSpPr>
          <p:spPr>
            <a:xfrm>
              <a:off x="469376" y="5555576"/>
              <a:ext cx="3723706" cy="1077218"/>
            </a:xfrm>
            <a:prstGeom prst="rect">
              <a:avLst/>
            </a:prstGeom>
            <a:noFill/>
          </p:spPr>
          <p:txBody>
            <a:bodyPr wrap="square" rtlCol="0">
              <a:spAutoFit/>
            </a:bodyPr>
            <a:lstStyle/>
            <a:p>
              <a:pPr algn="ctr"/>
              <a:r>
                <a:rPr kumimoji="1" lang="ja-JP" altLang="en-US" sz="3200" dirty="0">
                  <a:latin typeface="游ゴシック Medium" panose="020B0500000000000000" pitchFamily="50" charset="-128"/>
                  <a:ea typeface="游ゴシック Medium" panose="020B0500000000000000" pitchFamily="50" charset="-128"/>
                </a:rPr>
                <a:t>子育て世代の定着による街の活性化</a:t>
              </a:r>
              <a:endParaRPr kumimoji="1" lang="en-US" altLang="ja-JP" sz="3200" dirty="0">
                <a:latin typeface="游ゴシック Medium" panose="020B0500000000000000" pitchFamily="50" charset="-128"/>
                <a:ea typeface="游ゴシック Medium" panose="020B0500000000000000" pitchFamily="50" charset="-128"/>
              </a:endParaRPr>
            </a:p>
          </p:txBody>
        </p:sp>
      </p:grpSp>
      <p:grpSp>
        <p:nvGrpSpPr>
          <p:cNvPr id="43" name="グループ化 42"/>
          <p:cNvGrpSpPr/>
          <p:nvPr/>
        </p:nvGrpSpPr>
        <p:grpSpPr>
          <a:xfrm>
            <a:off x="4819846" y="5429623"/>
            <a:ext cx="4113812" cy="1304381"/>
            <a:chOff x="4819846" y="5429623"/>
            <a:chExt cx="4113812" cy="1304381"/>
          </a:xfrm>
        </p:grpSpPr>
        <p:sp>
          <p:nvSpPr>
            <p:cNvPr id="10" name="角丸四角形 9"/>
            <p:cNvSpPr/>
            <p:nvPr/>
          </p:nvSpPr>
          <p:spPr>
            <a:xfrm>
              <a:off x="4957226" y="5429623"/>
              <a:ext cx="3976432" cy="1304381"/>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Medium" panose="020B0500000000000000" pitchFamily="50" charset="-128"/>
                <a:ea typeface="游ゴシック Medium" panose="020B0500000000000000" pitchFamily="50" charset="-128"/>
              </a:endParaRPr>
            </a:p>
          </p:txBody>
        </p:sp>
        <p:sp>
          <p:nvSpPr>
            <p:cNvPr id="12" name="テキスト ボックス 11"/>
            <p:cNvSpPr txBox="1"/>
            <p:nvPr/>
          </p:nvSpPr>
          <p:spPr>
            <a:xfrm>
              <a:off x="4819846" y="5569702"/>
              <a:ext cx="4113812" cy="1077218"/>
            </a:xfrm>
            <a:prstGeom prst="rect">
              <a:avLst/>
            </a:prstGeom>
            <a:noFill/>
          </p:spPr>
          <p:txBody>
            <a:bodyPr wrap="square" rtlCol="0">
              <a:spAutoFit/>
            </a:bodyPr>
            <a:lstStyle/>
            <a:p>
              <a:pPr algn="ctr"/>
              <a:r>
                <a:rPr kumimoji="1" lang="ja-JP" altLang="en-US" sz="3200" dirty="0">
                  <a:latin typeface="游ゴシック Medium" panose="020B0500000000000000" pitchFamily="50" charset="-128"/>
                  <a:ea typeface="游ゴシック Medium" panose="020B0500000000000000" pitchFamily="50" charset="-128"/>
                </a:rPr>
                <a:t>高齢者の活躍</a:t>
              </a:r>
              <a:endParaRPr kumimoji="1" lang="en-US" altLang="ja-JP" sz="3200" dirty="0">
                <a:latin typeface="游ゴシック Medium" panose="020B0500000000000000" pitchFamily="50" charset="-128"/>
                <a:ea typeface="游ゴシック Medium" panose="020B0500000000000000" pitchFamily="50" charset="-128"/>
              </a:endParaRPr>
            </a:p>
            <a:p>
              <a:pPr algn="ctr"/>
              <a:r>
                <a:rPr kumimoji="1" lang="ja-JP" altLang="en-US" sz="3200" dirty="0">
                  <a:latin typeface="游ゴシック Medium" panose="020B0500000000000000" pitchFamily="50" charset="-128"/>
                  <a:ea typeface="游ゴシック Medium" panose="020B0500000000000000" pitchFamily="50" charset="-128"/>
                </a:rPr>
                <a:t>育児の担い手の確保</a:t>
              </a:r>
              <a:endParaRPr kumimoji="1" lang="en-US" altLang="ja-JP" sz="3200" dirty="0">
                <a:latin typeface="游ゴシック Medium" panose="020B0500000000000000" pitchFamily="50" charset="-128"/>
                <a:ea typeface="游ゴシック Medium" panose="020B0500000000000000" pitchFamily="50" charset="-128"/>
              </a:endParaRPr>
            </a:p>
          </p:txBody>
        </p:sp>
      </p:grpSp>
      <p:pic>
        <p:nvPicPr>
          <p:cNvPr id="19" name="Picture 6" descr="ãããã¡ããã»ãã°ãã¡ããã®ã¤ã©ã¹ã"/>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71947" y="3505747"/>
            <a:ext cx="2145362" cy="173238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0" descr="ã²ãã®ä¸ã§èµ¤ã¡ãããæ±ãæ¯è¦ªã®ã¤ã©ã¹ã"/>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32840" y="3258255"/>
            <a:ext cx="1648405" cy="2099878"/>
          </a:xfrm>
          <a:prstGeom prst="rect">
            <a:avLst/>
          </a:prstGeom>
          <a:noFill/>
          <a:extLst>
            <a:ext uri="{909E8E84-426E-40DD-AFC4-6F175D3DCCD1}">
              <a14:hiddenFill xmlns:a14="http://schemas.microsoft.com/office/drawing/2010/main">
                <a:solidFill>
                  <a:srgbClr val="FFFFFF"/>
                </a:solidFill>
              </a14:hiddenFill>
            </a:ext>
          </a:extLst>
        </p:spPr>
      </p:pic>
      <p:sp>
        <p:nvSpPr>
          <p:cNvPr id="33" name="乗算 32"/>
          <p:cNvSpPr/>
          <p:nvPr/>
        </p:nvSpPr>
        <p:spPr>
          <a:xfrm>
            <a:off x="3725052" y="3714396"/>
            <a:ext cx="1502329" cy="1502329"/>
          </a:xfrm>
          <a:prstGeom prst="mathMultiply">
            <a:avLst>
              <a:gd name="adj1" fmla="val 8975"/>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Medium" panose="020B0500000000000000" pitchFamily="50" charset="-128"/>
              <a:ea typeface="游ゴシック Medium" panose="020B0500000000000000" pitchFamily="50" charset="-128"/>
            </a:endParaRPr>
          </a:p>
        </p:txBody>
      </p:sp>
      <p:grpSp>
        <p:nvGrpSpPr>
          <p:cNvPr id="16" name="グループ化 15"/>
          <p:cNvGrpSpPr/>
          <p:nvPr/>
        </p:nvGrpSpPr>
        <p:grpSpPr>
          <a:xfrm>
            <a:off x="6409" y="2819047"/>
            <a:ext cx="2378975" cy="1047587"/>
            <a:chOff x="2436367" y="2300343"/>
            <a:chExt cx="1921270" cy="1047587"/>
          </a:xfrm>
        </p:grpSpPr>
        <p:sp>
          <p:nvSpPr>
            <p:cNvPr id="15" name="雲 14"/>
            <p:cNvSpPr/>
            <p:nvPr/>
          </p:nvSpPr>
          <p:spPr>
            <a:xfrm>
              <a:off x="2436367" y="2300343"/>
              <a:ext cx="1921270" cy="864296"/>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游ゴシック Medium" panose="020B0500000000000000" pitchFamily="50" charset="-128"/>
                <a:ea typeface="游ゴシック Medium" panose="020B0500000000000000" pitchFamily="50" charset="-128"/>
              </a:endParaRPr>
            </a:p>
          </p:txBody>
        </p:sp>
        <p:sp>
          <p:nvSpPr>
            <p:cNvPr id="34" name="テキスト ボックス 33"/>
            <p:cNvSpPr txBox="1"/>
            <p:nvPr/>
          </p:nvSpPr>
          <p:spPr>
            <a:xfrm>
              <a:off x="2748375" y="2516933"/>
              <a:ext cx="1426558" cy="830997"/>
            </a:xfrm>
            <a:prstGeom prst="rect">
              <a:avLst/>
            </a:prstGeom>
            <a:noFill/>
          </p:spPr>
          <p:txBody>
            <a:bodyPr wrap="square" rtlCol="0">
              <a:spAutoFit/>
            </a:bodyPr>
            <a:lstStyle/>
            <a:p>
              <a:r>
                <a:rPr kumimoji="1" lang="ja-JP" altLang="en-US" sz="2400" dirty="0">
                  <a:latin typeface="游ゴシック Medium" panose="020B0500000000000000" pitchFamily="50" charset="-128"/>
                  <a:ea typeface="游ゴシック Medium" panose="020B0500000000000000" pitchFamily="50" charset="-128"/>
                </a:rPr>
                <a:t>働きやすさ</a:t>
              </a:r>
            </a:p>
          </p:txBody>
        </p:sp>
      </p:grpSp>
      <p:grpSp>
        <p:nvGrpSpPr>
          <p:cNvPr id="17" name="グループ化 16"/>
          <p:cNvGrpSpPr/>
          <p:nvPr/>
        </p:nvGrpSpPr>
        <p:grpSpPr>
          <a:xfrm>
            <a:off x="2055663" y="2273903"/>
            <a:ext cx="2606827" cy="1120141"/>
            <a:chOff x="3241607" y="1507518"/>
            <a:chExt cx="2267695" cy="967313"/>
          </a:xfrm>
        </p:grpSpPr>
        <p:sp>
          <p:nvSpPr>
            <p:cNvPr id="38" name="雲 37"/>
            <p:cNvSpPr/>
            <p:nvPr/>
          </p:nvSpPr>
          <p:spPr>
            <a:xfrm>
              <a:off x="3279427" y="1507518"/>
              <a:ext cx="2108688" cy="948607"/>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游ゴシック Medium" panose="020B0500000000000000" pitchFamily="50" charset="-128"/>
                <a:ea typeface="游ゴシック Medium" panose="020B0500000000000000" pitchFamily="50" charset="-128"/>
              </a:endParaRPr>
            </a:p>
          </p:txBody>
        </p:sp>
        <p:sp>
          <p:nvSpPr>
            <p:cNvPr id="35" name="テキスト ボックス 34"/>
            <p:cNvSpPr txBox="1"/>
            <p:nvPr/>
          </p:nvSpPr>
          <p:spPr>
            <a:xfrm>
              <a:off x="3241607" y="1643834"/>
              <a:ext cx="2267695" cy="830997"/>
            </a:xfrm>
            <a:prstGeom prst="rect">
              <a:avLst/>
            </a:prstGeom>
            <a:noFill/>
          </p:spPr>
          <p:txBody>
            <a:bodyPr wrap="square" rtlCol="0">
              <a:spAutoFit/>
            </a:bodyPr>
            <a:lstStyle/>
            <a:p>
              <a:pPr algn="ctr"/>
              <a:r>
                <a:rPr kumimoji="1" lang="ja-JP" altLang="en-US" sz="2400" dirty="0">
                  <a:latin typeface="游ゴシック Medium" panose="020B0500000000000000" pitchFamily="50" charset="-128"/>
                  <a:ea typeface="游ゴシック Medium" panose="020B0500000000000000" pitchFamily="50" charset="-128"/>
                </a:rPr>
                <a:t>アドバイス</a:t>
              </a:r>
              <a:endParaRPr kumimoji="1" lang="en-US" altLang="ja-JP" sz="2400" dirty="0">
                <a:latin typeface="游ゴシック Medium" panose="020B0500000000000000" pitchFamily="50" charset="-128"/>
                <a:ea typeface="游ゴシック Medium" panose="020B0500000000000000" pitchFamily="50" charset="-128"/>
              </a:endParaRPr>
            </a:p>
            <a:p>
              <a:pPr algn="ctr"/>
              <a:r>
                <a:rPr kumimoji="1" lang="ja-JP" altLang="en-US" sz="2400" dirty="0">
                  <a:latin typeface="游ゴシック Medium" panose="020B0500000000000000" pitchFamily="50" charset="-128"/>
                  <a:ea typeface="游ゴシック Medium" panose="020B0500000000000000" pitchFamily="50" charset="-128"/>
                </a:rPr>
                <a:t>知恵</a:t>
              </a:r>
            </a:p>
          </p:txBody>
        </p:sp>
      </p:grpSp>
      <p:grpSp>
        <p:nvGrpSpPr>
          <p:cNvPr id="41" name="グループ化 40"/>
          <p:cNvGrpSpPr/>
          <p:nvPr/>
        </p:nvGrpSpPr>
        <p:grpSpPr>
          <a:xfrm>
            <a:off x="6534072" y="2557349"/>
            <a:ext cx="2456028" cy="944151"/>
            <a:chOff x="6971031" y="1562329"/>
            <a:chExt cx="2098783" cy="944151"/>
          </a:xfrm>
        </p:grpSpPr>
        <p:sp>
          <p:nvSpPr>
            <p:cNvPr id="40" name="雲 39"/>
            <p:cNvSpPr/>
            <p:nvPr/>
          </p:nvSpPr>
          <p:spPr>
            <a:xfrm>
              <a:off x="6971031" y="1562329"/>
              <a:ext cx="2098783" cy="944151"/>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游ゴシック Medium" panose="020B0500000000000000" pitchFamily="50" charset="-128"/>
                <a:ea typeface="游ゴシック Medium" panose="020B0500000000000000" pitchFamily="50" charset="-128"/>
              </a:endParaRPr>
            </a:p>
          </p:txBody>
        </p:sp>
        <p:sp>
          <p:nvSpPr>
            <p:cNvPr id="30" name="テキスト ボックス 29"/>
            <p:cNvSpPr txBox="1"/>
            <p:nvPr/>
          </p:nvSpPr>
          <p:spPr>
            <a:xfrm>
              <a:off x="7006935" y="1772360"/>
              <a:ext cx="1881836" cy="461665"/>
            </a:xfrm>
            <a:prstGeom prst="rect">
              <a:avLst/>
            </a:prstGeom>
            <a:noFill/>
          </p:spPr>
          <p:txBody>
            <a:bodyPr wrap="square" rtlCol="0">
              <a:spAutoFit/>
            </a:bodyPr>
            <a:lstStyle/>
            <a:p>
              <a:pPr algn="ctr"/>
              <a:r>
                <a:rPr kumimoji="1" lang="ja-JP" altLang="en-US" sz="2400" dirty="0">
                  <a:latin typeface="游ゴシック Medium" panose="020B0500000000000000" pitchFamily="50" charset="-128"/>
                  <a:ea typeface="游ゴシック Medium" panose="020B0500000000000000" pitchFamily="50" charset="-128"/>
                </a:rPr>
                <a:t>地域の居場所</a:t>
              </a:r>
            </a:p>
          </p:txBody>
        </p:sp>
      </p:grpSp>
      <p:grpSp>
        <p:nvGrpSpPr>
          <p:cNvPr id="36" name="グループ化 35"/>
          <p:cNvGrpSpPr/>
          <p:nvPr/>
        </p:nvGrpSpPr>
        <p:grpSpPr>
          <a:xfrm>
            <a:off x="4760584" y="2372536"/>
            <a:ext cx="2221857" cy="751339"/>
            <a:chOff x="6384420" y="2357314"/>
            <a:chExt cx="1670175" cy="751339"/>
          </a:xfrm>
        </p:grpSpPr>
        <p:sp>
          <p:nvSpPr>
            <p:cNvPr id="39" name="雲 38"/>
            <p:cNvSpPr/>
            <p:nvPr/>
          </p:nvSpPr>
          <p:spPr>
            <a:xfrm>
              <a:off x="6384420" y="2357314"/>
              <a:ext cx="1670175" cy="751339"/>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游ゴシック Medium" panose="020B0500000000000000" pitchFamily="50" charset="-128"/>
                <a:ea typeface="游ゴシック Medium" panose="020B0500000000000000" pitchFamily="50" charset="-128"/>
              </a:endParaRPr>
            </a:p>
          </p:txBody>
        </p:sp>
        <p:sp>
          <p:nvSpPr>
            <p:cNvPr id="9" name="テキスト ボックス 8"/>
            <p:cNvSpPr txBox="1"/>
            <p:nvPr/>
          </p:nvSpPr>
          <p:spPr>
            <a:xfrm>
              <a:off x="6626786" y="2547825"/>
              <a:ext cx="1131727" cy="461665"/>
            </a:xfrm>
            <a:prstGeom prst="rect">
              <a:avLst/>
            </a:prstGeom>
            <a:noFill/>
          </p:spPr>
          <p:txBody>
            <a:bodyPr wrap="square" rtlCol="0">
              <a:spAutoFit/>
            </a:bodyPr>
            <a:lstStyle/>
            <a:p>
              <a:r>
                <a:rPr kumimoji="1" lang="ja-JP" altLang="en-US" sz="2400" dirty="0">
                  <a:latin typeface="游ゴシック Medium" panose="020B0500000000000000" pitchFamily="50" charset="-128"/>
                  <a:ea typeface="游ゴシック Medium" panose="020B0500000000000000" pitchFamily="50" charset="-128"/>
                </a:rPr>
                <a:t>生きがい</a:t>
              </a:r>
            </a:p>
          </p:txBody>
        </p:sp>
      </p:grpSp>
    </p:spTree>
    <p:extLst>
      <p:ext uri="{BB962C8B-B14F-4D97-AF65-F5344CB8AC3E}">
        <p14:creationId xmlns:p14="http://schemas.microsoft.com/office/powerpoint/2010/main" val="3942685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down)">
                                      <p:cBhvr>
                                        <p:cTn id="20" dur="500"/>
                                        <p:tgtEl>
                                          <p:spTgt spid="41"/>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down)">
                                      <p:cBhvr>
                                        <p:cTn id="24" dur="500"/>
                                        <p:tgtEl>
                                          <p:spTgt spid="36"/>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par>
                                <p:cTn id="29" presetID="22" presetClass="entr" presetSubtype="4" fill="hold"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down)">
                                      <p:cBhvr>
                                        <p:cTn id="3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楕円 2"/>
          <p:cNvSpPr/>
          <p:nvPr/>
        </p:nvSpPr>
        <p:spPr>
          <a:xfrm>
            <a:off x="2039546" y="1410902"/>
            <a:ext cx="4894602" cy="3592089"/>
          </a:xfrm>
          <a:prstGeom prst="ellipse">
            <a:avLst/>
          </a:prstGeom>
          <a:noFill/>
          <a:ln w="28575">
            <a:solidFill>
              <a:srgbClr val="F3C9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38</a:t>
            </a:fld>
            <a:endParaRPr lang="zh-CN" altLang="en-US"/>
          </a:p>
        </p:txBody>
      </p:sp>
      <p:grpSp>
        <p:nvGrpSpPr>
          <p:cNvPr id="6" name="グループ化 5"/>
          <p:cNvGrpSpPr/>
          <p:nvPr/>
        </p:nvGrpSpPr>
        <p:grpSpPr>
          <a:xfrm>
            <a:off x="14716" y="5151232"/>
            <a:ext cx="9129284" cy="1672700"/>
            <a:chOff x="14716" y="5111865"/>
            <a:chExt cx="6919431" cy="1672700"/>
          </a:xfrm>
          <a:solidFill>
            <a:srgbClr val="FEE3DA"/>
          </a:solidFill>
        </p:grpSpPr>
        <p:sp>
          <p:nvSpPr>
            <p:cNvPr id="5" name="正方形/長方形 4"/>
            <p:cNvSpPr/>
            <p:nvPr/>
          </p:nvSpPr>
          <p:spPr>
            <a:xfrm>
              <a:off x="14716" y="5111865"/>
              <a:ext cx="6919431" cy="1672700"/>
            </a:xfrm>
            <a:prstGeom prst="rect">
              <a:avLst/>
            </a:prstGeom>
            <a:solidFill>
              <a:srgbClr val="FEE3DA"/>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227654" y="5255717"/>
              <a:ext cx="6706493" cy="1384995"/>
            </a:xfrm>
            <a:prstGeom prst="rect">
              <a:avLst/>
            </a:prstGeom>
            <a:noFill/>
          </p:spPr>
          <p:txBody>
            <a:bodyPr wrap="square" rtlCol="0">
              <a:spAutoFit/>
            </a:bodyPr>
            <a:lstStyle/>
            <a:p>
              <a:pPr algn="ctr"/>
              <a:r>
                <a:rPr kumimoji="1" lang="ja-JP" altLang="en-US" sz="2800" dirty="0">
                  <a:latin typeface="游ゴシック Medium" panose="020B0500000000000000" pitchFamily="50" charset="-128"/>
                  <a:ea typeface="游ゴシック Medium" panose="020B0500000000000000" pitchFamily="50" charset="-128"/>
                </a:rPr>
                <a:t>働く人のニーズに答え</a:t>
              </a:r>
              <a:endParaRPr kumimoji="1" lang="en-US" altLang="ja-JP" sz="2800" dirty="0">
                <a:latin typeface="游ゴシック Medium" panose="020B0500000000000000" pitchFamily="50" charset="-128"/>
                <a:ea typeface="游ゴシック Medium" panose="020B0500000000000000" pitchFamily="50" charset="-128"/>
              </a:endParaRPr>
            </a:p>
            <a:p>
              <a:pPr algn="ctr"/>
              <a:r>
                <a:rPr kumimoji="1" lang="ja-JP" altLang="en-US" sz="2800" dirty="0">
                  <a:latin typeface="游ゴシック Medium" panose="020B0500000000000000" pitchFamily="50" charset="-128"/>
                  <a:ea typeface="游ゴシック Medium" panose="020B0500000000000000" pitchFamily="50" charset="-128"/>
                </a:rPr>
                <a:t>多世代のコミュニティを生み出すことで</a:t>
              </a:r>
              <a:endParaRPr kumimoji="1" lang="en-US" altLang="ja-JP" sz="2800" dirty="0">
                <a:latin typeface="游ゴシック Medium" panose="020B0500000000000000" pitchFamily="50" charset="-128"/>
                <a:ea typeface="游ゴシック Medium" panose="020B0500000000000000" pitchFamily="50" charset="-128"/>
              </a:endParaRPr>
            </a:p>
            <a:p>
              <a:pPr algn="ctr"/>
              <a:r>
                <a:rPr kumimoji="1" lang="ja-JP" altLang="en-US" sz="2800" dirty="0">
                  <a:latin typeface="游ゴシック Medium" panose="020B0500000000000000" pitchFamily="50" charset="-128"/>
                  <a:ea typeface="游ゴシック Medium" panose="020B0500000000000000" pitchFamily="50" charset="-128"/>
                </a:rPr>
                <a:t>豊かなくらしを守る</a:t>
              </a:r>
              <a:endParaRPr kumimoji="1" lang="en-US" altLang="ja-JP" sz="2800" dirty="0">
                <a:latin typeface="游ゴシック Medium" panose="020B0500000000000000" pitchFamily="50" charset="-128"/>
                <a:ea typeface="游ゴシック Medium" panose="020B0500000000000000" pitchFamily="50" charset="-128"/>
              </a:endParaRPr>
            </a:p>
          </p:txBody>
        </p:sp>
      </p:grpSp>
      <p:pic>
        <p:nvPicPr>
          <p:cNvPr id="1026" name="Picture 2" descr="ä¼ç¤¾ã§åãäººã®ã¤ã©ã¹ãï¼å¥³æ§ï¼"/>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3519" y="2655343"/>
            <a:ext cx="1619774" cy="161977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å­«ã«è©ãæã¾ããèå¤«å©¦ã®ã¤ã©ã¹ã"/>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09436" y="2774371"/>
            <a:ext cx="2249424" cy="153369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éåãã¦ããäººãã¡ã®ã¤ã©ã¹ã"/>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7232" y="1102144"/>
            <a:ext cx="4299229" cy="3740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1681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wipe(down)">
                                      <p:cBhvr>
                                        <p:cTn id="7" dur="500"/>
                                        <p:tgtEl>
                                          <p:spTgt spid="103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p:cNvSpPr/>
          <p:nvPr/>
        </p:nvSpPr>
        <p:spPr>
          <a:xfrm>
            <a:off x="8307684" y="1594765"/>
            <a:ext cx="751827" cy="2439811"/>
          </a:xfrm>
          <a:prstGeom prst="rect">
            <a:avLst/>
          </a:prstGeom>
          <a:solidFill>
            <a:srgbClr val="FEE3DA"/>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39</a:t>
            </a:fld>
            <a:endParaRPr lang="zh-CN" altLang="en-US"/>
          </a:p>
        </p:txBody>
      </p:sp>
      <p:sp>
        <p:nvSpPr>
          <p:cNvPr id="4" name="テキスト ボックス 3"/>
          <p:cNvSpPr txBox="1"/>
          <p:nvPr/>
        </p:nvSpPr>
        <p:spPr>
          <a:xfrm>
            <a:off x="8406497" y="2313657"/>
            <a:ext cx="554200" cy="954107"/>
          </a:xfrm>
          <a:prstGeom prst="rect">
            <a:avLst/>
          </a:prstGeom>
          <a:noFill/>
        </p:spPr>
        <p:txBody>
          <a:bodyPr wrap="square" rtlCol="0">
            <a:spAutoFit/>
          </a:bodyPr>
          <a:lstStyle/>
          <a:p>
            <a:r>
              <a:rPr kumimoji="1" lang="ja-JP" altLang="en-US" sz="2800" dirty="0"/>
              <a:t>背</a:t>
            </a:r>
            <a:endParaRPr kumimoji="1" lang="en-US" altLang="ja-JP" sz="2800" dirty="0"/>
          </a:p>
          <a:p>
            <a:r>
              <a:rPr kumimoji="1" lang="ja-JP" altLang="en-US" sz="2800" dirty="0"/>
              <a:t>景</a:t>
            </a:r>
          </a:p>
        </p:txBody>
      </p:sp>
      <p:sp>
        <p:nvSpPr>
          <p:cNvPr id="20" name="正方形/長方形 19"/>
          <p:cNvSpPr/>
          <p:nvPr/>
        </p:nvSpPr>
        <p:spPr>
          <a:xfrm>
            <a:off x="7252630" y="1615931"/>
            <a:ext cx="751827" cy="2439811"/>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7351443" y="1842380"/>
            <a:ext cx="554200" cy="1815882"/>
          </a:xfrm>
          <a:prstGeom prst="rect">
            <a:avLst/>
          </a:prstGeom>
          <a:noFill/>
        </p:spPr>
        <p:txBody>
          <a:bodyPr wrap="square" rtlCol="0">
            <a:spAutoFit/>
          </a:bodyPr>
          <a:lstStyle/>
          <a:p>
            <a:r>
              <a:rPr kumimoji="1" lang="ja-JP" altLang="en-US" sz="2800" dirty="0"/>
              <a:t>全体構想</a:t>
            </a:r>
            <a:endParaRPr kumimoji="1" lang="en-US" altLang="ja-JP" sz="2800" dirty="0"/>
          </a:p>
        </p:txBody>
      </p:sp>
      <p:sp>
        <p:nvSpPr>
          <p:cNvPr id="22" name="正方形/長方形 21"/>
          <p:cNvSpPr/>
          <p:nvPr/>
        </p:nvSpPr>
        <p:spPr>
          <a:xfrm>
            <a:off x="6197576" y="1615931"/>
            <a:ext cx="751827" cy="2439812"/>
          </a:xfrm>
          <a:prstGeom prst="rect">
            <a:avLst/>
          </a:prstGeom>
          <a:solidFill>
            <a:srgbClr val="FEE3DA"/>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00"/>
          </a:p>
        </p:txBody>
      </p:sp>
      <p:sp>
        <p:nvSpPr>
          <p:cNvPr id="23" name="テキスト ボックス 22"/>
          <p:cNvSpPr txBox="1"/>
          <p:nvPr/>
        </p:nvSpPr>
        <p:spPr>
          <a:xfrm>
            <a:off x="6288199" y="1685366"/>
            <a:ext cx="554200" cy="2246769"/>
          </a:xfrm>
          <a:prstGeom prst="rect">
            <a:avLst/>
          </a:prstGeom>
          <a:noFill/>
        </p:spPr>
        <p:txBody>
          <a:bodyPr wrap="square" rtlCol="0">
            <a:spAutoFit/>
          </a:bodyPr>
          <a:lstStyle/>
          <a:p>
            <a:r>
              <a:rPr kumimoji="1" lang="ja-JP" altLang="en-US" sz="2800" dirty="0"/>
              <a:t>分野別構想</a:t>
            </a:r>
            <a:endParaRPr kumimoji="1" lang="en-US" altLang="ja-JP" sz="2800" dirty="0"/>
          </a:p>
        </p:txBody>
      </p:sp>
      <p:sp>
        <p:nvSpPr>
          <p:cNvPr id="24" name="正方形/長方形 23"/>
          <p:cNvSpPr/>
          <p:nvPr/>
        </p:nvSpPr>
        <p:spPr>
          <a:xfrm>
            <a:off x="1129841" y="1615931"/>
            <a:ext cx="751827" cy="2439812"/>
          </a:xfrm>
          <a:prstGeom prst="rect">
            <a:avLst/>
          </a:prstGeom>
          <a:solidFill>
            <a:srgbClr val="FEE3DA"/>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p:cNvSpPr txBox="1"/>
          <p:nvPr/>
        </p:nvSpPr>
        <p:spPr>
          <a:xfrm>
            <a:off x="1238363" y="2184337"/>
            <a:ext cx="554200" cy="1384995"/>
          </a:xfrm>
          <a:prstGeom prst="rect">
            <a:avLst/>
          </a:prstGeom>
          <a:noFill/>
        </p:spPr>
        <p:txBody>
          <a:bodyPr wrap="square" rtlCol="0">
            <a:spAutoFit/>
          </a:bodyPr>
          <a:lstStyle/>
          <a:p>
            <a:r>
              <a:rPr kumimoji="1" lang="ja-JP" altLang="en-US" sz="2800" dirty="0"/>
              <a:t>将来像</a:t>
            </a:r>
            <a:endParaRPr kumimoji="1" lang="en-US" altLang="ja-JP" sz="2800" dirty="0"/>
          </a:p>
        </p:txBody>
      </p:sp>
      <p:sp>
        <p:nvSpPr>
          <p:cNvPr id="26" name="正方形/長方形 25"/>
          <p:cNvSpPr/>
          <p:nvPr/>
        </p:nvSpPr>
        <p:spPr>
          <a:xfrm>
            <a:off x="80156" y="1615931"/>
            <a:ext cx="751827" cy="2439812"/>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p:cNvSpPr txBox="1"/>
          <p:nvPr/>
        </p:nvSpPr>
        <p:spPr>
          <a:xfrm>
            <a:off x="171326" y="1685366"/>
            <a:ext cx="554200" cy="2246769"/>
          </a:xfrm>
          <a:prstGeom prst="rect">
            <a:avLst/>
          </a:prstGeom>
          <a:noFill/>
        </p:spPr>
        <p:txBody>
          <a:bodyPr wrap="square" rtlCol="0">
            <a:spAutoFit/>
          </a:bodyPr>
          <a:lstStyle/>
          <a:p>
            <a:r>
              <a:rPr kumimoji="1" lang="ja-JP" altLang="en-US" sz="2800" dirty="0"/>
              <a:t>今後の展開</a:t>
            </a:r>
            <a:endParaRPr kumimoji="1" lang="en-US" altLang="ja-JP" sz="2800" dirty="0"/>
          </a:p>
        </p:txBody>
      </p:sp>
      <p:sp>
        <p:nvSpPr>
          <p:cNvPr id="28" name="正方形/長方形 27"/>
          <p:cNvSpPr/>
          <p:nvPr/>
        </p:nvSpPr>
        <p:spPr>
          <a:xfrm>
            <a:off x="5525242" y="2589937"/>
            <a:ext cx="568079" cy="1843515"/>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p:cNvSpPr txBox="1"/>
          <p:nvPr/>
        </p:nvSpPr>
        <p:spPr>
          <a:xfrm>
            <a:off x="5565932" y="2542198"/>
            <a:ext cx="554200" cy="1938992"/>
          </a:xfrm>
          <a:prstGeom prst="rect">
            <a:avLst/>
          </a:prstGeom>
          <a:noFill/>
        </p:spPr>
        <p:txBody>
          <a:bodyPr wrap="square" rtlCol="0">
            <a:spAutoFit/>
          </a:bodyPr>
          <a:lstStyle/>
          <a:p>
            <a:r>
              <a:rPr kumimoji="1" lang="ja-JP" altLang="en-US" sz="2400" dirty="0"/>
              <a:t>まちを守る</a:t>
            </a:r>
            <a:endParaRPr kumimoji="1" lang="en-US" altLang="ja-JP" sz="2400" dirty="0"/>
          </a:p>
        </p:txBody>
      </p:sp>
      <p:sp>
        <p:nvSpPr>
          <p:cNvPr id="31" name="正方形/長方形 30"/>
          <p:cNvSpPr/>
          <p:nvPr/>
        </p:nvSpPr>
        <p:spPr>
          <a:xfrm>
            <a:off x="3450315" y="2637674"/>
            <a:ext cx="533546" cy="1843516"/>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ボックス 31"/>
          <p:cNvSpPr txBox="1"/>
          <p:nvPr/>
        </p:nvSpPr>
        <p:spPr>
          <a:xfrm>
            <a:off x="3474857" y="2609964"/>
            <a:ext cx="554200" cy="1938992"/>
          </a:xfrm>
          <a:prstGeom prst="rect">
            <a:avLst/>
          </a:prstGeom>
          <a:noFill/>
        </p:spPr>
        <p:txBody>
          <a:bodyPr wrap="square" rtlCol="0">
            <a:spAutoFit/>
          </a:bodyPr>
          <a:lstStyle/>
          <a:p>
            <a:r>
              <a:rPr kumimoji="1" lang="ja-JP" altLang="en-US" sz="2400" dirty="0"/>
              <a:t>愛着を築く</a:t>
            </a:r>
            <a:endParaRPr kumimoji="1" lang="en-US" altLang="ja-JP" sz="2400" dirty="0"/>
          </a:p>
        </p:txBody>
      </p:sp>
      <p:sp>
        <p:nvSpPr>
          <p:cNvPr id="41" name="正方形/長方形 40"/>
          <p:cNvSpPr/>
          <p:nvPr/>
        </p:nvSpPr>
        <p:spPr>
          <a:xfrm>
            <a:off x="0" y="1359184"/>
            <a:ext cx="9144000" cy="83128"/>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二等辺三角形 44"/>
          <p:cNvSpPr/>
          <p:nvPr/>
        </p:nvSpPr>
        <p:spPr>
          <a:xfrm rot="16200000">
            <a:off x="8022308"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二等辺三角形 45"/>
          <p:cNvSpPr/>
          <p:nvPr/>
        </p:nvSpPr>
        <p:spPr>
          <a:xfrm rot="16200000">
            <a:off x="6975467"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二等辺三角形 46"/>
          <p:cNvSpPr/>
          <p:nvPr/>
        </p:nvSpPr>
        <p:spPr>
          <a:xfrm rot="16200000">
            <a:off x="1912299" y="2812295"/>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二等辺三角形 47"/>
          <p:cNvSpPr/>
          <p:nvPr/>
        </p:nvSpPr>
        <p:spPr>
          <a:xfrm rot="16200000">
            <a:off x="824022"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 name="グループ化 5"/>
          <p:cNvGrpSpPr/>
          <p:nvPr/>
        </p:nvGrpSpPr>
        <p:grpSpPr>
          <a:xfrm>
            <a:off x="4149023" y="3412041"/>
            <a:ext cx="619770" cy="2143370"/>
            <a:chOff x="4149023" y="3412041"/>
            <a:chExt cx="619770" cy="2143370"/>
          </a:xfrm>
        </p:grpSpPr>
        <p:sp>
          <p:nvSpPr>
            <p:cNvPr id="58" name="正方形/長方形 57"/>
            <p:cNvSpPr/>
            <p:nvPr/>
          </p:nvSpPr>
          <p:spPr>
            <a:xfrm>
              <a:off x="4149023" y="3412041"/>
              <a:ext cx="568079" cy="2143370"/>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テキスト ボックス 58"/>
            <p:cNvSpPr txBox="1"/>
            <p:nvPr/>
          </p:nvSpPr>
          <p:spPr>
            <a:xfrm>
              <a:off x="4214593" y="3928764"/>
              <a:ext cx="554200" cy="830997"/>
            </a:xfrm>
            <a:prstGeom prst="rect">
              <a:avLst/>
            </a:prstGeom>
            <a:noFill/>
          </p:spPr>
          <p:txBody>
            <a:bodyPr wrap="square" rtlCol="0">
              <a:spAutoFit/>
            </a:bodyPr>
            <a:lstStyle/>
            <a:p>
              <a:r>
                <a:rPr kumimoji="1" lang="ja-JP" altLang="en-US" sz="2400" dirty="0"/>
                <a:t>交通</a:t>
              </a:r>
              <a:endParaRPr kumimoji="1" lang="en-US" altLang="ja-JP" sz="2400" dirty="0"/>
            </a:p>
          </p:txBody>
        </p:sp>
      </p:grpSp>
      <p:sp>
        <p:nvSpPr>
          <p:cNvPr id="60" name="正方形/長方形 59"/>
          <p:cNvSpPr/>
          <p:nvPr/>
        </p:nvSpPr>
        <p:spPr>
          <a:xfrm>
            <a:off x="2752984" y="3412365"/>
            <a:ext cx="568079" cy="2143046"/>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テキスト ボックス 60"/>
          <p:cNvSpPr txBox="1"/>
          <p:nvPr/>
        </p:nvSpPr>
        <p:spPr>
          <a:xfrm>
            <a:off x="2747508" y="3420932"/>
            <a:ext cx="492443" cy="2738328"/>
          </a:xfrm>
          <a:prstGeom prst="rect">
            <a:avLst/>
          </a:prstGeom>
          <a:noFill/>
        </p:spPr>
        <p:txBody>
          <a:bodyPr vert="eaVert" wrap="square" rtlCol="0">
            <a:spAutoFit/>
          </a:bodyPr>
          <a:lstStyle/>
          <a:p>
            <a:r>
              <a:rPr kumimoji="1" lang="ja-JP" altLang="en-US" sz="2000" dirty="0"/>
              <a:t>アイデンティティ</a:t>
            </a:r>
            <a:endParaRPr kumimoji="1" lang="en-US" altLang="ja-JP" sz="2000" dirty="0"/>
          </a:p>
        </p:txBody>
      </p:sp>
      <p:sp>
        <p:nvSpPr>
          <p:cNvPr id="62" name="正方形/長方形 61"/>
          <p:cNvSpPr/>
          <p:nvPr/>
        </p:nvSpPr>
        <p:spPr>
          <a:xfrm>
            <a:off x="2067123" y="3412041"/>
            <a:ext cx="568079" cy="2143370"/>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テキスト ボックス 62"/>
          <p:cNvSpPr txBox="1"/>
          <p:nvPr/>
        </p:nvSpPr>
        <p:spPr>
          <a:xfrm>
            <a:off x="2132693" y="3744097"/>
            <a:ext cx="554200" cy="1200329"/>
          </a:xfrm>
          <a:prstGeom prst="rect">
            <a:avLst/>
          </a:prstGeom>
          <a:noFill/>
        </p:spPr>
        <p:txBody>
          <a:bodyPr wrap="square" rtlCol="0">
            <a:spAutoFit/>
          </a:bodyPr>
          <a:lstStyle/>
          <a:p>
            <a:r>
              <a:rPr kumimoji="1" lang="ja-JP" altLang="en-US" sz="2400" dirty="0"/>
              <a:t>くらし</a:t>
            </a:r>
            <a:endParaRPr kumimoji="1" lang="en-US" altLang="ja-JP" sz="2400" dirty="0"/>
          </a:p>
        </p:txBody>
      </p:sp>
      <p:grpSp>
        <p:nvGrpSpPr>
          <p:cNvPr id="3" name="グループ化 2"/>
          <p:cNvGrpSpPr/>
          <p:nvPr/>
        </p:nvGrpSpPr>
        <p:grpSpPr>
          <a:xfrm>
            <a:off x="4829867" y="3406686"/>
            <a:ext cx="589767" cy="2143370"/>
            <a:chOff x="4829867" y="3406686"/>
            <a:chExt cx="589767" cy="2143370"/>
          </a:xfrm>
        </p:grpSpPr>
        <p:sp>
          <p:nvSpPr>
            <p:cNvPr id="64" name="正方形/長方形 63"/>
            <p:cNvSpPr/>
            <p:nvPr/>
          </p:nvSpPr>
          <p:spPr>
            <a:xfrm>
              <a:off x="4829867" y="3406686"/>
              <a:ext cx="568079" cy="2143370"/>
            </a:xfrm>
            <a:prstGeom prst="rect">
              <a:avLst/>
            </a:prstGeom>
            <a:solidFill>
              <a:schemeClr val="bg1"/>
            </a:solid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テキスト ボックス 64"/>
            <p:cNvSpPr txBox="1"/>
            <p:nvPr/>
          </p:nvSpPr>
          <p:spPr>
            <a:xfrm>
              <a:off x="4865434" y="3555489"/>
              <a:ext cx="554200" cy="1569660"/>
            </a:xfrm>
            <a:prstGeom prst="rect">
              <a:avLst/>
            </a:prstGeom>
            <a:noFill/>
          </p:spPr>
          <p:txBody>
            <a:bodyPr wrap="square" rtlCol="0">
              <a:spAutoFit/>
            </a:bodyPr>
            <a:lstStyle/>
            <a:p>
              <a:r>
                <a:rPr kumimoji="1" lang="ja-JP" altLang="en-US" sz="2400" dirty="0"/>
                <a:t>都市運営</a:t>
              </a:r>
              <a:endParaRPr kumimoji="1" lang="en-US" altLang="ja-JP" sz="2400" dirty="0"/>
            </a:p>
          </p:txBody>
        </p:sp>
      </p:grpSp>
    </p:spTree>
    <p:extLst>
      <p:ext uri="{BB962C8B-B14F-4D97-AF65-F5344CB8AC3E}">
        <p14:creationId xmlns:p14="http://schemas.microsoft.com/office/powerpoint/2010/main" val="26604514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p:cNvGrpSpPr/>
          <p:nvPr/>
        </p:nvGrpSpPr>
        <p:grpSpPr>
          <a:xfrm>
            <a:off x="304799" y="1435333"/>
            <a:ext cx="3389745" cy="5189757"/>
            <a:chOff x="240145" y="1998750"/>
            <a:chExt cx="3071116" cy="4701931"/>
          </a:xfrm>
        </p:grpSpPr>
        <p:pic>
          <p:nvPicPr>
            <p:cNvPr id="1026" name="Picture 2" descr="http://ibaraki-daisuki.main.jp/burari/2004/photo_040111_040918_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753" y="1998750"/>
              <a:ext cx="3070508" cy="230288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0" name="Picture 6" descr="http://ibaraki-daisuki.main.jp/photo_030823_011103_0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145" y="4415263"/>
              <a:ext cx="3055370" cy="228541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テキスト ボックス 5"/>
            <p:cNvSpPr txBox="1"/>
            <p:nvPr/>
          </p:nvSpPr>
          <p:spPr>
            <a:xfrm>
              <a:off x="917469" y="3814697"/>
              <a:ext cx="1700719" cy="1087501"/>
            </a:xfrm>
            <a:prstGeom prst="rect">
              <a:avLst/>
            </a:prstGeom>
            <a:solidFill>
              <a:schemeClr val="bg1">
                <a:alpha val="58000"/>
              </a:schemeClr>
            </a:solidFill>
            <a:ln w="57150">
              <a:solidFill>
                <a:schemeClr val="tx2"/>
              </a:solidFill>
            </a:ln>
          </p:spPr>
          <p:txBody>
            <a:bodyPr wrap="square" rtlCol="0">
              <a:spAutoFit/>
            </a:bodyPr>
            <a:lstStyle/>
            <a:p>
              <a:pPr algn="ctr"/>
              <a:endParaRPr kumimoji="1" lang="en-US" altLang="ja-JP" dirty="0">
                <a:latin typeface="游ゴシック Medium" panose="020B0500000000000000" pitchFamily="50" charset="-128"/>
                <a:ea typeface="游ゴシック Medium" panose="020B0500000000000000" pitchFamily="50" charset="-128"/>
              </a:endParaRPr>
            </a:p>
            <a:p>
              <a:pPr algn="ctr"/>
              <a:r>
                <a:rPr kumimoji="1" lang="ja-JP" altLang="en-US" dirty="0">
                  <a:latin typeface="游ゴシック Medium" panose="020B0500000000000000" pitchFamily="50" charset="-128"/>
                  <a:ea typeface="游ゴシック Medium" panose="020B0500000000000000" pitchFamily="50" charset="-128"/>
                </a:rPr>
                <a:t>県南の中心的な都市</a:t>
              </a:r>
              <a:endParaRPr kumimoji="1" lang="en-US" altLang="ja-JP" dirty="0">
                <a:latin typeface="游ゴシック Medium" panose="020B0500000000000000" pitchFamily="50" charset="-128"/>
                <a:ea typeface="游ゴシック Medium" panose="020B0500000000000000" pitchFamily="50" charset="-128"/>
              </a:endParaRPr>
            </a:p>
            <a:p>
              <a:pPr algn="ctr"/>
              <a:endParaRPr kumimoji="1" lang="ja-JP" altLang="en-US" dirty="0">
                <a:latin typeface="游ゴシック Medium" panose="020B0500000000000000" pitchFamily="50" charset="-128"/>
                <a:ea typeface="游ゴシック Medium" panose="020B0500000000000000" pitchFamily="50" charset="-128"/>
              </a:endParaRPr>
            </a:p>
          </p:txBody>
        </p:sp>
      </p:grpSp>
      <p:sp>
        <p:nvSpPr>
          <p:cNvPr id="12" name="スライド番号プレースホルダー 11"/>
          <p:cNvSpPr>
            <a:spLocks noGrp="1"/>
          </p:cNvSpPr>
          <p:nvPr>
            <p:ph type="sldNum" sz="quarter" idx="12"/>
          </p:nvPr>
        </p:nvSpPr>
        <p:spPr/>
        <p:txBody>
          <a:bodyPr/>
          <a:lstStyle/>
          <a:p>
            <a:fld id="{31BD7D11-E03D-42B4-A3DE-E3A4D59A83C8}" type="slidenum">
              <a:rPr lang="zh-CN" altLang="en-US" smtClean="0"/>
              <a:t>4</a:t>
            </a:fld>
            <a:endParaRPr lang="zh-CN" altLang="en-US"/>
          </a:p>
        </p:txBody>
      </p:sp>
      <p:sp>
        <p:nvSpPr>
          <p:cNvPr id="13" name="右矢印 12"/>
          <p:cNvSpPr/>
          <p:nvPr/>
        </p:nvSpPr>
        <p:spPr>
          <a:xfrm>
            <a:off x="3581400" y="3728487"/>
            <a:ext cx="1756127" cy="748145"/>
          </a:xfrm>
          <a:prstGeom prst="rightArrow">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rPr>
              <a:t>少子化</a:t>
            </a:r>
            <a:endParaRPr kumimoji="1" lang="en-US" altLang="ja-JP" sz="2000" dirty="0">
              <a:solidFill>
                <a:schemeClr val="tx1"/>
              </a:solidFill>
            </a:endParaRPr>
          </a:p>
          <a:p>
            <a:pPr algn="ctr"/>
            <a:r>
              <a:rPr kumimoji="1" lang="ja-JP" altLang="en-US" sz="2000" dirty="0">
                <a:solidFill>
                  <a:schemeClr val="tx1"/>
                </a:solidFill>
              </a:rPr>
              <a:t>高齢化</a:t>
            </a:r>
            <a:endParaRPr kumimoji="1" lang="en-US" altLang="ja-JP" sz="2000" dirty="0">
              <a:solidFill>
                <a:schemeClr val="tx1"/>
              </a:solidFill>
            </a:endParaRPr>
          </a:p>
          <a:p>
            <a:pPr algn="ctr"/>
            <a:r>
              <a:rPr kumimoji="1" lang="ja-JP" altLang="en-US" sz="2000" dirty="0">
                <a:solidFill>
                  <a:schemeClr val="tx1"/>
                </a:solidFill>
              </a:rPr>
              <a:t>人口減少</a:t>
            </a:r>
            <a:endParaRPr kumimoji="1" lang="en-US" altLang="ja-JP" sz="2000" dirty="0">
              <a:solidFill>
                <a:schemeClr val="tx1"/>
              </a:solidFill>
            </a:endParaRPr>
          </a:p>
          <a:p>
            <a:pPr algn="r"/>
            <a:r>
              <a:rPr kumimoji="1" lang="en-US" altLang="ja-JP" sz="2000" dirty="0" err="1">
                <a:solidFill>
                  <a:schemeClr val="tx1"/>
                </a:solidFill>
              </a:rPr>
              <a:t>etc</a:t>
            </a:r>
            <a:endParaRPr kumimoji="1" lang="en-US" altLang="ja-JP" sz="2000" dirty="0">
              <a:solidFill>
                <a:schemeClr val="tx1"/>
              </a:solidFill>
            </a:endParaRPr>
          </a:p>
        </p:txBody>
      </p:sp>
      <p:pic>
        <p:nvPicPr>
          <p:cNvPr id="18" name="図 17"/>
          <p:cNvPicPr>
            <a:picLocks noChangeAspect="1"/>
          </p:cNvPicPr>
          <p:nvPr/>
        </p:nvPicPr>
        <p:blipFill rotWithShape="1">
          <a:blip r:embed="rId5" cstate="print">
            <a:extLst>
              <a:ext uri="{28A0092B-C50C-407E-A947-70E740481C1C}">
                <a14:useLocalDpi xmlns:a14="http://schemas.microsoft.com/office/drawing/2010/main" val="0"/>
              </a:ext>
            </a:extLst>
          </a:blip>
          <a:srcRect l="17224"/>
          <a:stretch/>
        </p:blipFill>
        <p:spPr>
          <a:xfrm rot="16200000">
            <a:off x="6010763" y="3591599"/>
            <a:ext cx="2197980" cy="3544452"/>
          </a:xfrm>
          <a:prstGeom prst="rect">
            <a:avLst/>
          </a:prstGeom>
          <a:ln>
            <a:noFill/>
          </a:ln>
          <a:effectLst>
            <a:outerShdw blurRad="190500" algn="tl" rotWithShape="0">
              <a:srgbClr val="000000">
                <a:alpha val="70000"/>
              </a:srgbClr>
            </a:outerShdw>
            <a:softEdge rad="127000"/>
          </a:effectLst>
        </p:spPr>
      </p:pic>
      <p:pic>
        <p:nvPicPr>
          <p:cNvPr id="3" name="図 2"/>
          <p:cNvPicPr>
            <a:picLocks noChangeAspect="1"/>
          </p:cNvPicPr>
          <p:nvPr/>
        </p:nvPicPr>
        <p:blipFill rotWithShape="1">
          <a:blip r:embed="rId6" cstate="print">
            <a:extLst>
              <a:ext uri="{28A0092B-C50C-407E-A947-70E740481C1C}">
                <a14:useLocalDpi xmlns:a14="http://schemas.microsoft.com/office/drawing/2010/main" val="0"/>
              </a:ext>
            </a:extLst>
          </a:blip>
          <a:srcRect b="19150"/>
          <a:stretch/>
        </p:blipFill>
        <p:spPr>
          <a:xfrm>
            <a:off x="5341866" y="1742304"/>
            <a:ext cx="3594542" cy="2177191"/>
          </a:xfrm>
          <a:prstGeom prst="rect">
            <a:avLst/>
          </a:prstGeom>
          <a:effectLst>
            <a:softEdge rad="127000"/>
          </a:effectLst>
        </p:spPr>
      </p:pic>
      <p:sp>
        <p:nvSpPr>
          <p:cNvPr id="10" name="テキスト ボックス 9"/>
          <p:cNvSpPr txBox="1"/>
          <p:nvPr/>
        </p:nvSpPr>
        <p:spPr>
          <a:xfrm>
            <a:off x="6257451" y="3502394"/>
            <a:ext cx="1877169" cy="1200329"/>
          </a:xfrm>
          <a:prstGeom prst="rect">
            <a:avLst/>
          </a:prstGeom>
          <a:solidFill>
            <a:schemeClr val="bg1">
              <a:alpha val="58000"/>
            </a:schemeClr>
          </a:solidFill>
          <a:ln w="57150">
            <a:solidFill>
              <a:schemeClr val="tx2"/>
            </a:solidFill>
          </a:ln>
        </p:spPr>
        <p:txBody>
          <a:bodyPr wrap="square" rtlCol="0">
            <a:spAutoFit/>
          </a:bodyPr>
          <a:lstStyle/>
          <a:p>
            <a:pPr algn="ctr"/>
            <a:endParaRPr kumimoji="1" lang="en-US" altLang="ja-JP" dirty="0">
              <a:latin typeface="游ゴシック Medium" panose="020B0500000000000000" pitchFamily="50" charset="-128"/>
              <a:ea typeface="游ゴシック Medium" panose="020B0500000000000000" pitchFamily="50" charset="-128"/>
            </a:endParaRPr>
          </a:p>
          <a:p>
            <a:pPr algn="ctr"/>
            <a:r>
              <a:rPr kumimoji="1" lang="ja-JP" altLang="en-US" dirty="0">
                <a:latin typeface="游ゴシック Medium" panose="020B0500000000000000" pitchFamily="50" charset="-128"/>
                <a:ea typeface="游ゴシック Medium" panose="020B0500000000000000" pitchFamily="50" charset="-128"/>
              </a:rPr>
              <a:t>市街地は廃れ</a:t>
            </a:r>
            <a:endParaRPr kumimoji="1" lang="en-US" altLang="ja-JP" dirty="0">
              <a:latin typeface="游ゴシック Medium" panose="020B0500000000000000" pitchFamily="50" charset="-128"/>
              <a:ea typeface="游ゴシック Medium" panose="020B0500000000000000" pitchFamily="50" charset="-128"/>
            </a:endParaRPr>
          </a:p>
          <a:p>
            <a:pPr algn="ctr"/>
            <a:r>
              <a:rPr kumimoji="1" lang="ja-JP" altLang="en-US" dirty="0">
                <a:latin typeface="游ゴシック Medium" panose="020B0500000000000000" pitchFamily="50" charset="-128"/>
                <a:ea typeface="游ゴシック Medium" panose="020B0500000000000000" pitchFamily="50" charset="-128"/>
              </a:rPr>
              <a:t>寂れた都市</a:t>
            </a:r>
            <a:endParaRPr kumimoji="1" lang="en-US" altLang="ja-JP" dirty="0">
              <a:latin typeface="游ゴシック Medium" panose="020B0500000000000000" pitchFamily="50" charset="-128"/>
              <a:ea typeface="游ゴシック Medium" panose="020B0500000000000000" pitchFamily="50" charset="-128"/>
            </a:endParaRPr>
          </a:p>
          <a:p>
            <a:pPr algn="ctr"/>
            <a:endParaRPr kumimoji="1" lang="ja-JP" altLang="en-US"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368291118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par>
                                <p:cTn id="12" presetID="10"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グループ化 17"/>
          <p:cNvGrpSpPr/>
          <p:nvPr/>
        </p:nvGrpSpPr>
        <p:grpSpPr>
          <a:xfrm>
            <a:off x="5095640" y="1584013"/>
            <a:ext cx="3553998" cy="5102291"/>
            <a:chOff x="5095640" y="1584013"/>
            <a:chExt cx="3553998" cy="5102291"/>
          </a:xfrm>
        </p:grpSpPr>
        <p:sp>
          <p:nvSpPr>
            <p:cNvPr id="32" name="角丸四角形 31"/>
            <p:cNvSpPr/>
            <p:nvPr/>
          </p:nvSpPr>
          <p:spPr>
            <a:xfrm>
              <a:off x="5095640" y="1584013"/>
              <a:ext cx="3553998" cy="5102291"/>
            </a:xfrm>
            <a:prstGeom prst="roundRect">
              <a:avLst/>
            </a:prstGeom>
            <a:solidFill>
              <a:srgbClr val="F3C7E8">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Medium" panose="020B0500000000000000" pitchFamily="50" charset="-128"/>
                <a:ea typeface="游ゴシック Medium" panose="020B0500000000000000" pitchFamily="50" charset="-128"/>
              </a:endParaRPr>
            </a:p>
          </p:txBody>
        </p:sp>
        <p:sp>
          <p:nvSpPr>
            <p:cNvPr id="12" name="テキスト ボックス 11"/>
            <p:cNvSpPr txBox="1"/>
            <p:nvPr/>
          </p:nvSpPr>
          <p:spPr>
            <a:xfrm>
              <a:off x="5851871" y="1678216"/>
              <a:ext cx="1980029" cy="523220"/>
            </a:xfrm>
            <a:prstGeom prst="rect">
              <a:avLst/>
            </a:prstGeom>
            <a:noFill/>
          </p:spPr>
          <p:txBody>
            <a:bodyPr wrap="none" rtlCol="0">
              <a:spAutoFit/>
            </a:bodyPr>
            <a:lstStyle/>
            <a:p>
              <a:r>
                <a:rPr kumimoji="1" lang="ja-JP" altLang="en-US" sz="2800" dirty="0">
                  <a:latin typeface="游ゴシック Medium" panose="020B0500000000000000" pitchFamily="50" charset="-128"/>
                  <a:ea typeface="游ゴシック Medium" panose="020B0500000000000000" pitchFamily="50" charset="-128"/>
                </a:rPr>
                <a:t>愛着を築く</a:t>
              </a:r>
            </a:p>
          </p:txBody>
        </p:sp>
      </p:grpSp>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40</a:t>
            </a:fld>
            <a:endParaRPr lang="zh-CN" altLang="en-US"/>
          </a:p>
        </p:txBody>
      </p:sp>
      <p:grpSp>
        <p:nvGrpSpPr>
          <p:cNvPr id="6" name="グループ化 5"/>
          <p:cNvGrpSpPr/>
          <p:nvPr/>
        </p:nvGrpSpPr>
        <p:grpSpPr>
          <a:xfrm>
            <a:off x="5321859" y="2231810"/>
            <a:ext cx="3101558" cy="2061514"/>
            <a:chOff x="5363570" y="1578223"/>
            <a:chExt cx="3101558" cy="2061514"/>
          </a:xfrm>
        </p:grpSpPr>
        <p:pic>
          <p:nvPicPr>
            <p:cNvPr id="4" name="図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3570" y="1578223"/>
              <a:ext cx="3101557" cy="2061514"/>
            </a:xfrm>
            <a:prstGeom prst="rect">
              <a:avLst/>
            </a:prstGeom>
            <a:effectLst>
              <a:softEdge rad="127000"/>
            </a:effectLst>
          </p:spPr>
        </p:pic>
        <p:sp>
          <p:nvSpPr>
            <p:cNvPr id="5" name="正方形/長方形 4"/>
            <p:cNvSpPr/>
            <p:nvPr/>
          </p:nvSpPr>
          <p:spPr>
            <a:xfrm>
              <a:off x="5363570" y="2144628"/>
              <a:ext cx="3101558" cy="922422"/>
            </a:xfrm>
            <a:prstGeom prst="rect">
              <a:avLst/>
            </a:prstGeom>
            <a:solidFill>
              <a:schemeClr val="bg1">
                <a:alpha val="90000"/>
              </a:schemeClr>
            </a:soli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latin typeface="游ゴシック" panose="020B0400000000000000" pitchFamily="50" charset="-128"/>
                  <a:ea typeface="游ゴシック" panose="020B0400000000000000" pitchFamily="50" charset="-128"/>
                </a:rPr>
                <a:t>アイデンティティ</a:t>
              </a:r>
            </a:p>
          </p:txBody>
        </p:sp>
      </p:grpSp>
      <p:grpSp>
        <p:nvGrpSpPr>
          <p:cNvPr id="10" name="グループ化 9"/>
          <p:cNvGrpSpPr/>
          <p:nvPr/>
        </p:nvGrpSpPr>
        <p:grpSpPr>
          <a:xfrm>
            <a:off x="5321859" y="4432992"/>
            <a:ext cx="3101559" cy="1985659"/>
            <a:chOff x="5585069" y="3847203"/>
            <a:chExt cx="3101559" cy="1985659"/>
          </a:xfrm>
        </p:grpSpPr>
        <p:pic>
          <p:nvPicPr>
            <p:cNvPr id="9" name="図 8"/>
            <p:cNvPicPr>
              <a:picLocks noChangeAspect="1"/>
            </p:cNvPicPr>
            <p:nvPr/>
          </p:nvPicPr>
          <p:blipFill rotWithShape="1">
            <a:blip r:embed="rId4"/>
            <a:srcRect b="15378"/>
            <a:stretch/>
          </p:blipFill>
          <p:spPr>
            <a:xfrm>
              <a:off x="5585070" y="3847203"/>
              <a:ext cx="3101558" cy="1985659"/>
            </a:xfrm>
            <a:prstGeom prst="rect">
              <a:avLst/>
            </a:prstGeom>
            <a:effectLst>
              <a:softEdge rad="127000"/>
            </a:effectLst>
          </p:spPr>
        </p:pic>
        <p:sp>
          <p:nvSpPr>
            <p:cNvPr id="30" name="正方形/長方形 29"/>
            <p:cNvSpPr/>
            <p:nvPr/>
          </p:nvSpPr>
          <p:spPr>
            <a:xfrm>
              <a:off x="5585069" y="4460143"/>
              <a:ext cx="3040057" cy="922422"/>
            </a:xfrm>
            <a:prstGeom prst="rect">
              <a:avLst/>
            </a:prstGeom>
            <a:solidFill>
              <a:schemeClr val="bg1">
                <a:alpha val="90000"/>
              </a:schemeClr>
            </a:soli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latin typeface="游ゴシック" panose="020B0400000000000000" pitchFamily="50" charset="-128"/>
                  <a:ea typeface="游ゴシック" panose="020B0400000000000000" pitchFamily="50" charset="-128"/>
                </a:rPr>
                <a:t>くらし</a:t>
              </a:r>
            </a:p>
          </p:txBody>
        </p:sp>
      </p:grpSp>
      <p:grpSp>
        <p:nvGrpSpPr>
          <p:cNvPr id="17" name="グループ化 16"/>
          <p:cNvGrpSpPr/>
          <p:nvPr/>
        </p:nvGrpSpPr>
        <p:grpSpPr>
          <a:xfrm>
            <a:off x="665011" y="1584013"/>
            <a:ext cx="3553998" cy="5102291"/>
            <a:chOff x="665011" y="1584013"/>
            <a:chExt cx="3553998" cy="5102291"/>
          </a:xfrm>
        </p:grpSpPr>
        <p:sp>
          <p:nvSpPr>
            <p:cNvPr id="13" name="角丸四角形 12"/>
            <p:cNvSpPr/>
            <p:nvPr/>
          </p:nvSpPr>
          <p:spPr>
            <a:xfrm>
              <a:off x="665011" y="1584013"/>
              <a:ext cx="3553998" cy="5102291"/>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Medium" panose="020B0500000000000000" pitchFamily="50" charset="-128"/>
                <a:ea typeface="游ゴシック Medium" panose="020B0500000000000000" pitchFamily="50" charset="-128"/>
              </a:endParaRPr>
            </a:p>
          </p:txBody>
        </p:sp>
        <p:sp>
          <p:nvSpPr>
            <p:cNvPr id="11" name="テキスト ボックス 10"/>
            <p:cNvSpPr txBox="1"/>
            <p:nvPr/>
          </p:nvSpPr>
          <p:spPr>
            <a:xfrm>
              <a:off x="1486232" y="1589929"/>
              <a:ext cx="1980029" cy="523220"/>
            </a:xfrm>
            <a:prstGeom prst="rect">
              <a:avLst/>
            </a:prstGeom>
            <a:noFill/>
          </p:spPr>
          <p:txBody>
            <a:bodyPr wrap="none" rtlCol="0">
              <a:spAutoFit/>
            </a:bodyPr>
            <a:lstStyle/>
            <a:p>
              <a:r>
                <a:rPr kumimoji="1" lang="ja-JP" altLang="en-US" sz="2800" dirty="0">
                  <a:latin typeface="游ゴシック Medium" panose="020B0500000000000000" pitchFamily="50" charset="-128"/>
                  <a:ea typeface="游ゴシック Medium" panose="020B0500000000000000" pitchFamily="50" charset="-128"/>
                </a:rPr>
                <a:t>まちを守る</a:t>
              </a:r>
            </a:p>
          </p:txBody>
        </p:sp>
      </p:grpSp>
      <p:grpSp>
        <p:nvGrpSpPr>
          <p:cNvPr id="8" name="グループ化 7"/>
          <p:cNvGrpSpPr/>
          <p:nvPr/>
        </p:nvGrpSpPr>
        <p:grpSpPr>
          <a:xfrm>
            <a:off x="941644" y="2231810"/>
            <a:ext cx="2880053" cy="2052081"/>
            <a:chOff x="665011" y="1716284"/>
            <a:chExt cx="3101559" cy="2052081"/>
          </a:xfrm>
        </p:grpSpPr>
        <p:pic>
          <p:nvPicPr>
            <p:cNvPr id="7" name="図 6"/>
            <p:cNvPicPr>
              <a:picLocks noChangeAspect="1"/>
            </p:cNvPicPr>
            <p:nvPr/>
          </p:nvPicPr>
          <p:blipFill rotWithShape="1">
            <a:blip r:embed="rId5" cstate="print">
              <a:extLst>
                <a:ext uri="{28A0092B-C50C-407E-A947-70E740481C1C}">
                  <a14:useLocalDpi xmlns:a14="http://schemas.microsoft.com/office/drawing/2010/main" val="0"/>
                </a:ext>
              </a:extLst>
            </a:blip>
            <a:srcRect l="11684"/>
            <a:stretch/>
          </p:blipFill>
          <p:spPr>
            <a:xfrm rot="16200000">
              <a:off x="1189750" y="1191546"/>
              <a:ext cx="2052081" cy="3101558"/>
            </a:xfrm>
            <a:prstGeom prst="rect">
              <a:avLst/>
            </a:prstGeom>
            <a:effectLst>
              <a:softEdge rad="127000"/>
            </a:effectLst>
          </p:spPr>
        </p:pic>
        <p:sp>
          <p:nvSpPr>
            <p:cNvPr id="29" name="正方形/長方形 28"/>
            <p:cNvSpPr/>
            <p:nvPr/>
          </p:nvSpPr>
          <p:spPr>
            <a:xfrm>
              <a:off x="665011" y="2285247"/>
              <a:ext cx="3101558" cy="922422"/>
            </a:xfrm>
            <a:prstGeom prst="rect">
              <a:avLst/>
            </a:prstGeom>
            <a:solidFill>
              <a:schemeClr val="bg1">
                <a:alpha val="90000"/>
              </a:schemeClr>
            </a:soli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latin typeface="游ゴシック" panose="020B0400000000000000" pitchFamily="50" charset="-128"/>
                  <a:ea typeface="游ゴシック" panose="020B0400000000000000" pitchFamily="50" charset="-128"/>
                </a:rPr>
                <a:t>都市運営効率化</a:t>
              </a:r>
            </a:p>
          </p:txBody>
        </p:sp>
      </p:grpSp>
      <p:grpSp>
        <p:nvGrpSpPr>
          <p:cNvPr id="19" name="グループ化 18"/>
          <p:cNvGrpSpPr/>
          <p:nvPr/>
        </p:nvGrpSpPr>
        <p:grpSpPr>
          <a:xfrm>
            <a:off x="941643" y="4402553"/>
            <a:ext cx="2880054" cy="2037106"/>
            <a:chOff x="941643" y="4402553"/>
            <a:chExt cx="2880054" cy="2037106"/>
          </a:xfrm>
        </p:grpSpPr>
        <p:pic>
          <p:nvPicPr>
            <p:cNvPr id="22" name="Picture 2" descr="ãéçéè½ãã®ç»åæ¤ç´¢çµæ"/>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1644" y="4402553"/>
              <a:ext cx="2880053" cy="2037106"/>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25" name="正方形/長方形 24"/>
            <p:cNvSpPr/>
            <p:nvPr/>
          </p:nvSpPr>
          <p:spPr>
            <a:xfrm>
              <a:off x="941643" y="4959894"/>
              <a:ext cx="2880052" cy="922422"/>
            </a:xfrm>
            <a:prstGeom prst="rect">
              <a:avLst/>
            </a:prstGeom>
            <a:solidFill>
              <a:schemeClr val="bg1">
                <a:alpha val="90000"/>
              </a:schemeClr>
            </a:soli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latin typeface="游ゴシック" panose="020B0400000000000000" pitchFamily="50" charset="-128"/>
                  <a:ea typeface="游ゴシック" panose="020B0400000000000000" pitchFamily="50" charset="-128"/>
                </a:rPr>
                <a:t>交通不便解消</a:t>
              </a:r>
            </a:p>
          </p:txBody>
        </p:sp>
      </p:grpSp>
      <p:sp>
        <p:nvSpPr>
          <p:cNvPr id="14" name="正方形/長方形 13"/>
          <p:cNvSpPr/>
          <p:nvPr/>
        </p:nvSpPr>
        <p:spPr>
          <a:xfrm>
            <a:off x="0" y="0"/>
            <a:ext cx="9144000" cy="6858000"/>
          </a:xfrm>
          <a:prstGeom prst="rect">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b="1" dirty="0">
                <a:solidFill>
                  <a:schemeClr val="tx1"/>
                </a:solidFill>
                <a:effectLst>
                  <a:outerShdw blurRad="38100" dist="38100" dir="2700000" algn="tl">
                    <a:srgbClr val="000000">
                      <a:alpha val="43137"/>
                    </a:srgbClr>
                  </a:outerShdw>
                </a:effectLst>
              </a:rPr>
              <a:t>今いる人が大切に思う</a:t>
            </a:r>
            <a:endParaRPr kumimoji="1" lang="en-US" altLang="ja-JP" sz="4400" b="1" dirty="0">
              <a:solidFill>
                <a:schemeClr val="tx1"/>
              </a:solidFill>
              <a:effectLst>
                <a:outerShdw blurRad="38100" dist="38100" dir="2700000" algn="tl">
                  <a:srgbClr val="000000">
                    <a:alpha val="43137"/>
                  </a:srgbClr>
                </a:outerShdw>
              </a:effectLst>
            </a:endParaRPr>
          </a:p>
          <a:p>
            <a:pPr algn="ctr"/>
            <a:r>
              <a:rPr kumimoji="1" lang="ja-JP" altLang="en-US" sz="4400" b="1" dirty="0">
                <a:solidFill>
                  <a:schemeClr val="tx1"/>
                </a:solidFill>
                <a:effectLst>
                  <a:outerShdw blurRad="38100" dist="38100" dir="2700000" algn="tl">
                    <a:srgbClr val="000000">
                      <a:alpha val="43137"/>
                    </a:srgbClr>
                  </a:outerShdw>
                </a:effectLst>
              </a:rPr>
              <a:t>未来へつづくまち</a:t>
            </a:r>
            <a:endParaRPr kumimoji="1" lang="en-US" altLang="ja-JP" sz="4400" b="1" dirty="0">
              <a:solidFill>
                <a:schemeClr val="tx1"/>
              </a:solidFill>
              <a:effectLst>
                <a:outerShdw blurRad="38100" dist="38100" dir="2700000" algn="tl">
                  <a:srgbClr val="000000">
                    <a:alpha val="43137"/>
                  </a:srgbClr>
                </a:outerShdw>
              </a:effectLst>
            </a:endParaRPr>
          </a:p>
          <a:p>
            <a:pPr algn="ctr"/>
            <a:r>
              <a:rPr kumimoji="1" lang="ja-JP" altLang="en-US" sz="9600" b="1" dirty="0">
                <a:solidFill>
                  <a:schemeClr val="tx1"/>
                </a:solidFill>
                <a:effectLst>
                  <a:outerShdw blurRad="38100" dist="38100" dir="2700000" algn="tl">
                    <a:srgbClr val="000000">
                      <a:alpha val="43137"/>
                    </a:srgbClr>
                  </a:outerShdw>
                </a:effectLst>
                <a:latin typeface="HG行書体" panose="03000609000000000000" pitchFamily="65" charset="-128"/>
                <a:ea typeface="HG行書体" panose="03000609000000000000" pitchFamily="65" charset="-128"/>
              </a:rPr>
              <a:t>愛し土浦</a:t>
            </a:r>
          </a:p>
        </p:txBody>
      </p:sp>
    </p:spTree>
    <p:extLst>
      <p:ext uri="{BB962C8B-B14F-4D97-AF65-F5344CB8AC3E}">
        <p14:creationId xmlns:p14="http://schemas.microsoft.com/office/powerpoint/2010/main" val="156866362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p:cNvSpPr/>
          <p:nvPr/>
        </p:nvSpPr>
        <p:spPr>
          <a:xfrm>
            <a:off x="8307684" y="1594765"/>
            <a:ext cx="751827" cy="2439811"/>
          </a:xfrm>
          <a:prstGeom prst="rect">
            <a:avLst/>
          </a:prstGeom>
          <a:solidFill>
            <a:srgbClr val="FEE3DA"/>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41</a:t>
            </a:fld>
            <a:endParaRPr lang="zh-CN" altLang="en-US"/>
          </a:p>
        </p:txBody>
      </p:sp>
      <p:sp>
        <p:nvSpPr>
          <p:cNvPr id="4" name="テキスト ボックス 3"/>
          <p:cNvSpPr txBox="1"/>
          <p:nvPr/>
        </p:nvSpPr>
        <p:spPr>
          <a:xfrm>
            <a:off x="8406497" y="2313657"/>
            <a:ext cx="554200" cy="954107"/>
          </a:xfrm>
          <a:prstGeom prst="rect">
            <a:avLst/>
          </a:prstGeom>
          <a:noFill/>
        </p:spPr>
        <p:txBody>
          <a:bodyPr wrap="square" rtlCol="0">
            <a:spAutoFit/>
          </a:bodyPr>
          <a:lstStyle/>
          <a:p>
            <a:r>
              <a:rPr kumimoji="1" lang="ja-JP" altLang="en-US" sz="2800" dirty="0"/>
              <a:t>背</a:t>
            </a:r>
            <a:endParaRPr kumimoji="1" lang="en-US" altLang="ja-JP" sz="2800" dirty="0"/>
          </a:p>
          <a:p>
            <a:r>
              <a:rPr kumimoji="1" lang="ja-JP" altLang="en-US" sz="2800" dirty="0"/>
              <a:t>景</a:t>
            </a:r>
          </a:p>
        </p:txBody>
      </p:sp>
      <p:sp>
        <p:nvSpPr>
          <p:cNvPr id="20" name="正方形/長方形 19"/>
          <p:cNvSpPr/>
          <p:nvPr/>
        </p:nvSpPr>
        <p:spPr>
          <a:xfrm>
            <a:off x="7252630" y="1615931"/>
            <a:ext cx="751827" cy="2439811"/>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7351443" y="1842380"/>
            <a:ext cx="554200" cy="1815882"/>
          </a:xfrm>
          <a:prstGeom prst="rect">
            <a:avLst/>
          </a:prstGeom>
          <a:noFill/>
        </p:spPr>
        <p:txBody>
          <a:bodyPr wrap="square" rtlCol="0">
            <a:spAutoFit/>
          </a:bodyPr>
          <a:lstStyle/>
          <a:p>
            <a:r>
              <a:rPr kumimoji="1" lang="ja-JP" altLang="en-US" sz="2800" dirty="0"/>
              <a:t>全体構想</a:t>
            </a:r>
            <a:endParaRPr kumimoji="1" lang="en-US" altLang="ja-JP" sz="2800" dirty="0"/>
          </a:p>
        </p:txBody>
      </p:sp>
      <p:sp>
        <p:nvSpPr>
          <p:cNvPr id="22" name="正方形/長方形 21"/>
          <p:cNvSpPr/>
          <p:nvPr/>
        </p:nvSpPr>
        <p:spPr>
          <a:xfrm>
            <a:off x="6197576" y="1615931"/>
            <a:ext cx="751827" cy="2439812"/>
          </a:xfrm>
          <a:prstGeom prst="rect">
            <a:avLst/>
          </a:prstGeom>
          <a:solidFill>
            <a:srgbClr val="FEE3DA"/>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00"/>
          </a:p>
        </p:txBody>
      </p:sp>
      <p:sp>
        <p:nvSpPr>
          <p:cNvPr id="23" name="テキスト ボックス 22"/>
          <p:cNvSpPr txBox="1"/>
          <p:nvPr/>
        </p:nvSpPr>
        <p:spPr>
          <a:xfrm>
            <a:off x="6288199" y="1685366"/>
            <a:ext cx="554200" cy="2246769"/>
          </a:xfrm>
          <a:prstGeom prst="rect">
            <a:avLst/>
          </a:prstGeom>
          <a:noFill/>
        </p:spPr>
        <p:txBody>
          <a:bodyPr wrap="square" rtlCol="0">
            <a:spAutoFit/>
          </a:bodyPr>
          <a:lstStyle/>
          <a:p>
            <a:r>
              <a:rPr kumimoji="1" lang="ja-JP" altLang="en-US" sz="2800" dirty="0"/>
              <a:t>分野別構想</a:t>
            </a:r>
            <a:endParaRPr kumimoji="1" lang="en-US" altLang="ja-JP" sz="2800" dirty="0"/>
          </a:p>
        </p:txBody>
      </p:sp>
      <p:sp>
        <p:nvSpPr>
          <p:cNvPr id="24" name="正方形/長方形 23"/>
          <p:cNvSpPr/>
          <p:nvPr/>
        </p:nvSpPr>
        <p:spPr>
          <a:xfrm>
            <a:off x="1129841" y="1615931"/>
            <a:ext cx="751827" cy="2439812"/>
          </a:xfrm>
          <a:prstGeom prst="rect">
            <a:avLst/>
          </a:prstGeom>
          <a:solidFill>
            <a:srgbClr val="FEE3DA"/>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p:cNvSpPr txBox="1"/>
          <p:nvPr/>
        </p:nvSpPr>
        <p:spPr>
          <a:xfrm>
            <a:off x="1238363" y="2184337"/>
            <a:ext cx="554200" cy="1384995"/>
          </a:xfrm>
          <a:prstGeom prst="rect">
            <a:avLst/>
          </a:prstGeom>
          <a:noFill/>
        </p:spPr>
        <p:txBody>
          <a:bodyPr wrap="square" rtlCol="0">
            <a:spAutoFit/>
          </a:bodyPr>
          <a:lstStyle/>
          <a:p>
            <a:r>
              <a:rPr kumimoji="1" lang="ja-JP" altLang="en-US" sz="2800" dirty="0"/>
              <a:t>将来像</a:t>
            </a:r>
            <a:endParaRPr kumimoji="1" lang="en-US" altLang="ja-JP" sz="2800" dirty="0"/>
          </a:p>
        </p:txBody>
      </p:sp>
      <p:sp>
        <p:nvSpPr>
          <p:cNvPr id="26" name="正方形/長方形 25"/>
          <p:cNvSpPr/>
          <p:nvPr/>
        </p:nvSpPr>
        <p:spPr>
          <a:xfrm>
            <a:off x="80156" y="1615931"/>
            <a:ext cx="751827" cy="2439812"/>
          </a:xfrm>
          <a:prstGeom prst="rect">
            <a:avLst/>
          </a:prstGeom>
          <a:solidFill>
            <a:srgbClr val="FEE3DA"/>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p:cNvSpPr txBox="1"/>
          <p:nvPr/>
        </p:nvSpPr>
        <p:spPr>
          <a:xfrm>
            <a:off x="171326" y="1685366"/>
            <a:ext cx="554200" cy="2246769"/>
          </a:xfrm>
          <a:prstGeom prst="rect">
            <a:avLst/>
          </a:prstGeom>
          <a:noFill/>
        </p:spPr>
        <p:txBody>
          <a:bodyPr wrap="square" rtlCol="0">
            <a:spAutoFit/>
          </a:bodyPr>
          <a:lstStyle/>
          <a:p>
            <a:r>
              <a:rPr kumimoji="1" lang="ja-JP" altLang="en-US" sz="2800" dirty="0"/>
              <a:t>今後の展開</a:t>
            </a:r>
            <a:endParaRPr kumimoji="1" lang="en-US" altLang="ja-JP" sz="2800" dirty="0"/>
          </a:p>
        </p:txBody>
      </p:sp>
      <p:sp>
        <p:nvSpPr>
          <p:cNvPr id="28" name="正方形/長方形 27"/>
          <p:cNvSpPr/>
          <p:nvPr/>
        </p:nvSpPr>
        <p:spPr>
          <a:xfrm>
            <a:off x="5525242" y="2589937"/>
            <a:ext cx="568079" cy="1843515"/>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p:cNvSpPr txBox="1"/>
          <p:nvPr/>
        </p:nvSpPr>
        <p:spPr>
          <a:xfrm>
            <a:off x="5565932" y="2542198"/>
            <a:ext cx="554200" cy="1938992"/>
          </a:xfrm>
          <a:prstGeom prst="rect">
            <a:avLst/>
          </a:prstGeom>
          <a:noFill/>
        </p:spPr>
        <p:txBody>
          <a:bodyPr wrap="square" rtlCol="0">
            <a:spAutoFit/>
          </a:bodyPr>
          <a:lstStyle/>
          <a:p>
            <a:r>
              <a:rPr kumimoji="1" lang="ja-JP" altLang="en-US" sz="2400" dirty="0"/>
              <a:t>まちを守る</a:t>
            </a:r>
            <a:endParaRPr kumimoji="1" lang="en-US" altLang="ja-JP" sz="2400" dirty="0"/>
          </a:p>
        </p:txBody>
      </p:sp>
      <p:sp>
        <p:nvSpPr>
          <p:cNvPr id="31" name="正方形/長方形 30"/>
          <p:cNvSpPr/>
          <p:nvPr/>
        </p:nvSpPr>
        <p:spPr>
          <a:xfrm>
            <a:off x="3450315" y="2637674"/>
            <a:ext cx="533546" cy="1843516"/>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ボックス 31"/>
          <p:cNvSpPr txBox="1"/>
          <p:nvPr/>
        </p:nvSpPr>
        <p:spPr>
          <a:xfrm>
            <a:off x="3474857" y="2609964"/>
            <a:ext cx="554200" cy="1938992"/>
          </a:xfrm>
          <a:prstGeom prst="rect">
            <a:avLst/>
          </a:prstGeom>
          <a:noFill/>
        </p:spPr>
        <p:txBody>
          <a:bodyPr wrap="square" rtlCol="0">
            <a:spAutoFit/>
          </a:bodyPr>
          <a:lstStyle/>
          <a:p>
            <a:r>
              <a:rPr kumimoji="1" lang="ja-JP" altLang="en-US" sz="2400" dirty="0"/>
              <a:t>愛着を築く</a:t>
            </a:r>
            <a:endParaRPr kumimoji="1" lang="en-US" altLang="ja-JP" sz="2400" dirty="0"/>
          </a:p>
        </p:txBody>
      </p:sp>
      <p:sp>
        <p:nvSpPr>
          <p:cNvPr id="41" name="正方形/長方形 40"/>
          <p:cNvSpPr/>
          <p:nvPr/>
        </p:nvSpPr>
        <p:spPr>
          <a:xfrm>
            <a:off x="0" y="1359184"/>
            <a:ext cx="9144000" cy="83128"/>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二等辺三角形 44"/>
          <p:cNvSpPr/>
          <p:nvPr/>
        </p:nvSpPr>
        <p:spPr>
          <a:xfrm rot="16200000">
            <a:off x="8022308"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二等辺三角形 45"/>
          <p:cNvSpPr/>
          <p:nvPr/>
        </p:nvSpPr>
        <p:spPr>
          <a:xfrm rot="16200000">
            <a:off x="6975467"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二等辺三角形 46"/>
          <p:cNvSpPr/>
          <p:nvPr/>
        </p:nvSpPr>
        <p:spPr>
          <a:xfrm rot="16200000">
            <a:off x="1912299" y="2812295"/>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二等辺三角形 47"/>
          <p:cNvSpPr/>
          <p:nvPr/>
        </p:nvSpPr>
        <p:spPr>
          <a:xfrm rot="16200000">
            <a:off x="824022"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 name="グループ化 5"/>
          <p:cNvGrpSpPr/>
          <p:nvPr/>
        </p:nvGrpSpPr>
        <p:grpSpPr>
          <a:xfrm>
            <a:off x="4149023" y="3412041"/>
            <a:ext cx="619770" cy="2143370"/>
            <a:chOff x="4149023" y="3412041"/>
            <a:chExt cx="619770" cy="2143370"/>
          </a:xfrm>
        </p:grpSpPr>
        <p:sp>
          <p:nvSpPr>
            <p:cNvPr id="58" name="正方形/長方形 57"/>
            <p:cNvSpPr/>
            <p:nvPr/>
          </p:nvSpPr>
          <p:spPr>
            <a:xfrm>
              <a:off x="4149023" y="3412041"/>
              <a:ext cx="568079" cy="2143370"/>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テキスト ボックス 58"/>
            <p:cNvSpPr txBox="1"/>
            <p:nvPr/>
          </p:nvSpPr>
          <p:spPr>
            <a:xfrm>
              <a:off x="4214593" y="3928764"/>
              <a:ext cx="554200" cy="830997"/>
            </a:xfrm>
            <a:prstGeom prst="rect">
              <a:avLst/>
            </a:prstGeom>
            <a:noFill/>
          </p:spPr>
          <p:txBody>
            <a:bodyPr wrap="square" rtlCol="0">
              <a:spAutoFit/>
            </a:bodyPr>
            <a:lstStyle/>
            <a:p>
              <a:r>
                <a:rPr kumimoji="1" lang="ja-JP" altLang="en-US" sz="2400" dirty="0"/>
                <a:t>交通</a:t>
              </a:r>
              <a:endParaRPr kumimoji="1" lang="en-US" altLang="ja-JP" sz="2400" dirty="0"/>
            </a:p>
          </p:txBody>
        </p:sp>
      </p:grpSp>
      <p:sp>
        <p:nvSpPr>
          <p:cNvPr id="60" name="正方形/長方形 59"/>
          <p:cNvSpPr/>
          <p:nvPr/>
        </p:nvSpPr>
        <p:spPr>
          <a:xfrm>
            <a:off x="2752984" y="3412365"/>
            <a:ext cx="568079" cy="2143046"/>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テキスト ボックス 60"/>
          <p:cNvSpPr txBox="1"/>
          <p:nvPr/>
        </p:nvSpPr>
        <p:spPr>
          <a:xfrm>
            <a:off x="2747508" y="3420932"/>
            <a:ext cx="492443" cy="2738328"/>
          </a:xfrm>
          <a:prstGeom prst="rect">
            <a:avLst/>
          </a:prstGeom>
          <a:noFill/>
        </p:spPr>
        <p:txBody>
          <a:bodyPr vert="eaVert" wrap="square" rtlCol="0">
            <a:spAutoFit/>
          </a:bodyPr>
          <a:lstStyle/>
          <a:p>
            <a:r>
              <a:rPr kumimoji="1" lang="ja-JP" altLang="en-US" sz="2000" dirty="0"/>
              <a:t>アイデンティティ</a:t>
            </a:r>
            <a:endParaRPr kumimoji="1" lang="en-US" altLang="ja-JP" sz="2000" dirty="0"/>
          </a:p>
        </p:txBody>
      </p:sp>
      <p:sp>
        <p:nvSpPr>
          <p:cNvPr id="62" name="正方形/長方形 61"/>
          <p:cNvSpPr/>
          <p:nvPr/>
        </p:nvSpPr>
        <p:spPr>
          <a:xfrm>
            <a:off x="2067123" y="3412041"/>
            <a:ext cx="568079" cy="2143370"/>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テキスト ボックス 62"/>
          <p:cNvSpPr txBox="1"/>
          <p:nvPr/>
        </p:nvSpPr>
        <p:spPr>
          <a:xfrm>
            <a:off x="2132693" y="3744097"/>
            <a:ext cx="554200" cy="1200329"/>
          </a:xfrm>
          <a:prstGeom prst="rect">
            <a:avLst/>
          </a:prstGeom>
          <a:noFill/>
        </p:spPr>
        <p:txBody>
          <a:bodyPr wrap="square" rtlCol="0">
            <a:spAutoFit/>
          </a:bodyPr>
          <a:lstStyle/>
          <a:p>
            <a:r>
              <a:rPr kumimoji="1" lang="ja-JP" altLang="en-US" sz="2400" dirty="0"/>
              <a:t>くらし</a:t>
            </a:r>
            <a:endParaRPr kumimoji="1" lang="en-US" altLang="ja-JP" sz="2400" dirty="0"/>
          </a:p>
        </p:txBody>
      </p:sp>
      <p:grpSp>
        <p:nvGrpSpPr>
          <p:cNvPr id="3" name="グループ化 2"/>
          <p:cNvGrpSpPr/>
          <p:nvPr/>
        </p:nvGrpSpPr>
        <p:grpSpPr>
          <a:xfrm>
            <a:off x="4829867" y="3406686"/>
            <a:ext cx="589767" cy="2143370"/>
            <a:chOff x="4829867" y="3406686"/>
            <a:chExt cx="589767" cy="2143370"/>
          </a:xfrm>
        </p:grpSpPr>
        <p:sp>
          <p:nvSpPr>
            <p:cNvPr id="64" name="正方形/長方形 63"/>
            <p:cNvSpPr/>
            <p:nvPr/>
          </p:nvSpPr>
          <p:spPr>
            <a:xfrm>
              <a:off x="4829867" y="3406686"/>
              <a:ext cx="568079" cy="2143370"/>
            </a:xfrm>
            <a:prstGeom prst="rect">
              <a:avLst/>
            </a:prstGeom>
            <a:solidFill>
              <a:schemeClr val="bg1"/>
            </a:solid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テキスト ボックス 64"/>
            <p:cNvSpPr txBox="1"/>
            <p:nvPr/>
          </p:nvSpPr>
          <p:spPr>
            <a:xfrm>
              <a:off x="4865434" y="3555489"/>
              <a:ext cx="554200" cy="1569660"/>
            </a:xfrm>
            <a:prstGeom prst="rect">
              <a:avLst/>
            </a:prstGeom>
            <a:noFill/>
          </p:spPr>
          <p:txBody>
            <a:bodyPr wrap="square" rtlCol="0">
              <a:spAutoFit/>
            </a:bodyPr>
            <a:lstStyle/>
            <a:p>
              <a:r>
                <a:rPr kumimoji="1" lang="ja-JP" altLang="en-US" sz="2400" dirty="0"/>
                <a:t>都市運営</a:t>
              </a:r>
              <a:endParaRPr kumimoji="1" lang="en-US" altLang="ja-JP" sz="2400" dirty="0"/>
            </a:p>
          </p:txBody>
        </p:sp>
      </p:grpSp>
    </p:spTree>
    <p:extLst>
      <p:ext uri="{BB962C8B-B14F-4D97-AF65-F5344CB8AC3E}">
        <p14:creationId xmlns:p14="http://schemas.microsoft.com/office/powerpoint/2010/main" val="40189152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42</a:t>
            </a:fld>
            <a:endParaRPr lang="zh-CN" altLang="en-US"/>
          </a:p>
        </p:txBody>
      </p:sp>
      <p:sp>
        <p:nvSpPr>
          <p:cNvPr id="3" name="スライド番号プレースホルダー 1"/>
          <p:cNvSpPr txBox="1">
            <a:spLocks/>
          </p:cNvSpPr>
          <p:nvPr/>
        </p:nvSpPr>
        <p:spPr>
          <a:xfrm>
            <a:off x="7086600" y="0"/>
            <a:ext cx="2057400" cy="365125"/>
          </a:xfrm>
          <a:prstGeom prst="rect">
            <a:avLst/>
          </a:prstGeom>
        </p:spPr>
        <p:txBody>
          <a:bodyPr vert="horz" lIns="91440" tIns="45720" rIns="91440" bIns="45720" rtlCol="0" anchor="ctr"/>
          <a:lstStyle>
            <a:defPPr>
              <a:defRPr lang="zh-CN"/>
            </a:defPPr>
            <a:lvl1pPr marL="0" algn="r" defTabSz="914400" rtl="0" eaLnBrk="1" latinLnBrk="0" hangingPunct="1">
              <a:defRPr sz="2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1BD7D11-E03D-42B4-A3DE-E3A4D59A83C8}" type="slidenum">
              <a:rPr lang="zh-CN" altLang="en-US" smtClean="0"/>
              <a:pPr/>
              <a:t>42</a:t>
            </a:fld>
            <a:endParaRPr lang="zh-CN" altLang="en-US"/>
          </a:p>
        </p:txBody>
      </p:sp>
      <p:sp>
        <p:nvSpPr>
          <p:cNvPr id="4" name="正方形/長方形 3"/>
          <p:cNvSpPr/>
          <p:nvPr/>
        </p:nvSpPr>
        <p:spPr>
          <a:xfrm>
            <a:off x="277091" y="0"/>
            <a:ext cx="3726873" cy="7481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4000" dirty="0">
                <a:solidFill>
                  <a:schemeClr val="tx1"/>
                </a:solidFill>
                <a:latin typeface="游ゴシック Medium" panose="020B0500000000000000" pitchFamily="50" charset="-128"/>
                <a:ea typeface="游ゴシック Medium" panose="020B0500000000000000" pitchFamily="50" charset="-128"/>
              </a:rPr>
              <a:t>今後の方針</a:t>
            </a:r>
          </a:p>
        </p:txBody>
      </p:sp>
      <p:sp>
        <p:nvSpPr>
          <p:cNvPr id="5" name="正方形/長方形 4"/>
          <p:cNvSpPr/>
          <p:nvPr/>
        </p:nvSpPr>
        <p:spPr>
          <a:xfrm>
            <a:off x="374073" y="748145"/>
            <a:ext cx="3726873" cy="7481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4000" dirty="0">
              <a:solidFill>
                <a:schemeClr val="tx1"/>
              </a:solidFill>
              <a:latin typeface="游ゴシック Medium" panose="020B0500000000000000" pitchFamily="50" charset="-128"/>
              <a:ea typeface="游ゴシック Medium" panose="020B0500000000000000" pitchFamily="50" charset="-128"/>
            </a:endParaRPr>
          </a:p>
        </p:txBody>
      </p:sp>
      <p:sp>
        <p:nvSpPr>
          <p:cNvPr id="6" name="テキスト ボックス 5"/>
          <p:cNvSpPr txBox="1"/>
          <p:nvPr/>
        </p:nvSpPr>
        <p:spPr>
          <a:xfrm>
            <a:off x="290947" y="780236"/>
            <a:ext cx="5486400" cy="369332"/>
          </a:xfrm>
          <a:prstGeom prst="rect">
            <a:avLst/>
          </a:prstGeom>
          <a:noFill/>
        </p:spPr>
        <p:txBody>
          <a:bodyPr wrap="square" rtlCol="0">
            <a:spAutoFit/>
          </a:bodyPr>
          <a:lstStyle/>
          <a:p>
            <a:r>
              <a:rPr kumimoji="1" lang="ja-JP" altLang="en-US" dirty="0"/>
              <a:t>現状からさらに</a:t>
            </a:r>
          </a:p>
        </p:txBody>
      </p:sp>
      <p:sp>
        <p:nvSpPr>
          <p:cNvPr id="7" name="テキスト ボックス 6"/>
          <p:cNvSpPr txBox="1"/>
          <p:nvPr/>
        </p:nvSpPr>
        <p:spPr>
          <a:xfrm>
            <a:off x="184924" y="1528381"/>
            <a:ext cx="6015460" cy="830997"/>
          </a:xfrm>
          <a:prstGeom prst="rect">
            <a:avLst/>
          </a:prstGeom>
          <a:noFill/>
          <a:ln w="28575">
            <a:solidFill>
              <a:srgbClr val="E7EEDB"/>
            </a:solidFill>
          </a:ln>
        </p:spPr>
        <p:txBody>
          <a:bodyPr wrap="square" rtlCol="0">
            <a:spAutoFit/>
          </a:bodyPr>
          <a:lstStyle/>
          <a:p>
            <a:r>
              <a:rPr kumimoji="1" lang="ja-JP" altLang="en-US" sz="2400" dirty="0"/>
              <a:t>現状のプロジェクトは、土浦市の負の面を</a:t>
            </a:r>
            <a:endParaRPr kumimoji="1" lang="en-US" altLang="ja-JP" sz="2400" dirty="0"/>
          </a:p>
          <a:p>
            <a:r>
              <a:rPr kumimoji="1" lang="ja-JP" altLang="en-US" sz="2400" dirty="0"/>
              <a:t>ゼロに戻すためのもの</a:t>
            </a:r>
          </a:p>
        </p:txBody>
      </p:sp>
      <p:sp>
        <p:nvSpPr>
          <p:cNvPr id="8" name="テキスト ボックス 7"/>
          <p:cNvSpPr txBox="1"/>
          <p:nvPr/>
        </p:nvSpPr>
        <p:spPr>
          <a:xfrm>
            <a:off x="2503154" y="2758403"/>
            <a:ext cx="6548386" cy="830997"/>
          </a:xfrm>
          <a:prstGeom prst="rect">
            <a:avLst/>
          </a:prstGeom>
          <a:noFill/>
          <a:ln w="28575">
            <a:solidFill>
              <a:srgbClr val="FFF2CC"/>
            </a:solidFill>
          </a:ln>
        </p:spPr>
        <p:txBody>
          <a:bodyPr wrap="square" rtlCol="0">
            <a:spAutoFit/>
          </a:bodyPr>
          <a:lstStyle/>
          <a:p>
            <a:r>
              <a:rPr kumimoji="1" lang="ja-JP" altLang="en-US" sz="2400" dirty="0"/>
              <a:t>市民がさらに愛着を持てるためには、</a:t>
            </a:r>
            <a:endParaRPr kumimoji="1" lang="en-US" altLang="ja-JP" sz="2400" dirty="0"/>
          </a:p>
          <a:p>
            <a:r>
              <a:rPr kumimoji="1" lang="ja-JP" altLang="en-US" sz="2400" dirty="0"/>
              <a:t>拠点の魅力向上を目指すプロジェクトが必要</a:t>
            </a:r>
          </a:p>
        </p:txBody>
      </p:sp>
      <p:sp>
        <p:nvSpPr>
          <p:cNvPr id="9" name="テキスト ボックス 8"/>
          <p:cNvSpPr txBox="1"/>
          <p:nvPr/>
        </p:nvSpPr>
        <p:spPr>
          <a:xfrm>
            <a:off x="184923" y="4777722"/>
            <a:ext cx="8853055" cy="1908215"/>
          </a:xfrm>
          <a:prstGeom prst="rect">
            <a:avLst/>
          </a:prstGeom>
          <a:noFill/>
          <a:ln w="57150">
            <a:solidFill>
              <a:schemeClr val="accent4">
                <a:lumMod val="20000"/>
                <a:lumOff val="80000"/>
              </a:schemeClr>
            </a:solidFill>
          </a:ln>
        </p:spPr>
        <p:txBody>
          <a:bodyPr wrap="square" rtlCol="0">
            <a:spAutoFit/>
          </a:bodyPr>
          <a:lstStyle/>
          <a:p>
            <a:pPr marL="285750" indent="-285750">
              <a:buFont typeface="Arial" panose="020B0604020202020204" pitchFamily="34" charset="0"/>
              <a:buChar char="•"/>
            </a:pPr>
            <a:r>
              <a:rPr kumimoji="1" lang="ja-JP" altLang="en-US" sz="3200" dirty="0"/>
              <a:t>中心市街地におけるストックの活用</a:t>
            </a:r>
            <a:endParaRPr kumimoji="1" lang="en-US" altLang="ja-JP" sz="3200" dirty="0"/>
          </a:p>
          <a:p>
            <a:pPr lvl="1"/>
            <a:r>
              <a:rPr kumimoji="1" lang="ja-JP" altLang="en-US" dirty="0"/>
              <a:t>土浦駅、霞ケ浦、モール</a:t>
            </a:r>
            <a:r>
              <a:rPr kumimoji="1" lang="en-US" altLang="ja-JP" dirty="0"/>
              <a:t>505</a:t>
            </a:r>
            <a:r>
              <a:rPr kumimoji="1" lang="ja-JP" altLang="en-US" dirty="0" err="1"/>
              <a:t>、</a:t>
            </a:r>
            <a:r>
              <a:rPr kumimoji="1" lang="ja-JP" altLang="en-US" dirty="0"/>
              <a:t>高架道路、</a:t>
            </a:r>
            <a:endParaRPr kumimoji="1" lang="en-US" altLang="ja-JP" dirty="0"/>
          </a:p>
          <a:p>
            <a:pPr lvl="1"/>
            <a:r>
              <a:rPr kumimoji="1" lang="ja-JP" altLang="en-US" dirty="0"/>
              <a:t>亀城公園、桜川、市営駐車場、</a:t>
            </a:r>
            <a:r>
              <a:rPr kumimoji="1" lang="en-US" altLang="ja-JP" dirty="0" err="1"/>
              <a:t>etc</a:t>
            </a:r>
            <a:endParaRPr kumimoji="1" lang="en-US" altLang="ja-JP" dirty="0"/>
          </a:p>
          <a:p>
            <a:pPr marL="285750" indent="-285750">
              <a:buFont typeface="Arial" panose="020B0604020202020204" pitchFamily="34" charset="0"/>
              <a:buChar char="•"/>
            </a:pPr>
            <a:endParaRPr kumimoji="1" lang="en-US" altLang="ja-JP" dirty="0"/>
          </a:p>
          <a:p>
            <a:pPr marL="285750" indent="-285750">
              <a:buFont typeface="Arial" panose="020B0604020202020204" pitchFamily="34" charset="0"/>
              <a:buChar char="•"/>
            </a:pPr>
            <a:r>
              <a:rPr kumimoji="1" lang="ja-JP" altLang="en-US" sz="3200" dirty="0"/>
              <a:t>荒川沖、神立地区の拠点の魅力向上</a:t>
            </a:r>
          </a:p>
        </p:txBody>
      </p:sp>
      <p:sp>
        <p:nvSpPr>
          <p:cNvPr id="10" name="正方形/長方形 9"/>
          <p:cNvSpPr/>
          <p:nvPr/>
        </p:nvSpPr>
        <p:spPr>
          <a:xfrm>
            <a:off x="2831140" y="3904884"/>
            <a:ext cx="3560619" cy="872838"/>
          </a:xfrm>
          <a:prstGeom prst="rect">
            <a:avLst/>
          </a:prstGeom>
          <a:solidFill>
            <a:schemeClr val="accent4">
              <a:lumMod val="20000"/>
              <a:lumOff val="80000"/>
            </a:schemeClr>
          </a:solidFill>
          <a:ln w="635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a:solidFill>
                  <a:schemeClr val="tx1"/>
                </a:solidFill>
                <a:latin typeface="+mn-ea"/>
              </a:rPr>
              <a:t>プロジェクト</a:t>
            </a:r>
            <a:endParaRPr kumimoji="1" lang="en-US" altLang="ja-JP" sz="4000" dirty="0">
              <a:solidFill>
                <a:schemeClr val="tx1"/>
              </a:solidFill>
              <a:latin typeface="+mn-ea"/>
            </a:endParaRPr>
          </a:p>
        </p:txBody>
      </p:sp>
      <p:sp>
        <p:nvSpPr>
          <p:cNvPr id="11" name="屈折矢印 10"/>
          <p:cNvSpPr/>
          <p:nvPr/>
        </p:nvSpPr>
        <p:spPr>
          <a:xfrm rot="5400000">
            <a:off x="1258665" y="2454280"/>
            <a:ext cx="828599" cy="939945"/>
          </a:xfrm>
          <a:prstGeom prst="bentUpArrow">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23980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2047875" y="2838450"/>
            <a:ext cx="5153025" cy="646331"/>
          </a:xfrm>
          <a:prstGeom prst="rect">
            <a:avLst/>
          </a:prstGeom>
          <a:noFill/>
        </p:spPr>
        <p:txBody>
          <a:bodyPr wrap="square" rtlCol="0">
            <a:spAutoFit/>
          </a:bodyPr>
          <a:lstStyle/>
          <a:p>
            <a:r>
              <a:rPr kumimoji="1" lang="ja-JP" altLang="en-US" sz="3600" dirty="0">
                <a:latin typeface="HGP行書体" panose="03000600000000000000" pitchFamily="66" charset="-128"/>
                <a:ea typeface="HGP行書体" panose="03000600000000000000" pitchFamily="66" charset="-128"/>
              </a:rPr>
              <a:t>ご清聴ありがとうございました</a:t>
            </a:r>
          </a:p>
        </p:txBody>
      </p:sp>
      <p:sp>
        <p:nvSpPr>
          <p:cNvPr id="3" name="スライド番号プレースホルダー 2"/>
          <p:cNvSpPr>
            <a:spLocks noGrp="1"/>
          </p:cNvSpPr>
          <p:nvPr>
            <p:ph type="sldNum" sz="quarter" idx="12"/>
          </p:nvPr>
        </p:nvSpPr>
        <p:spPr/>
        <p:txBody>
          <a:bodyPr/>
          <a:lstStyle/>
          <a:p>
            <a:fld id="{31BD7D11-E03D-42B4-A3DE-E3A4D59A83C8}" type="slidenum">
              <a:rPr lang="zh-CN" altLang="en-US" smtClean="0"/>
              <a:t>43</a:t>
            </a:fld>
            <a:endParaRPr lang="zh-CN" altLang="en-US"/>
          </a:p>
        </p:txBody>
      </p:sp>
    </p:spTree>
    <p:extLst>
      <p:ext uri="{BB962C8B-B14F-4D97-AF65-F5344CB8AC3E}">
        <p14:creationId xmlns:p14="http://schemas.microsoft.com/office/powerpoint/2010/main" val="22436449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665011" y="0"/>
            <a:ext cx="7800116" cy="707886"/>
          </a:xfrm>
          <a:prstGeom prst="rect">
            <a:avLst/>
          </a:prstGeom>
          <a:noFill/>
        </p:spPr>
        <p:txBody>
          <a:bodyPr wrap="square" rtlCol="0">
            <a:spAutoFit/>
          </a:bodyPr>
          <a:lstStyle/>
          <a:p>
            <a:r>
              <a:rPr kumimoji="1" lang="ja-JP" altLang="en-US" sz="4000" b="1" dirty="0">
                <a:latin typeface="HGP行書体" panose="03000600000000000000" pitchFamily="66" charset="-128"/>
                <a:ea typeface="HGP行書体" panose="03000600000000000000" pitchFamily="66" charset="-128"/>
              </a:rPr>
              <a:t>参考文献</a:t>
            </a:r>
          </a:p>
        </p:txBody>
      </p:sp>
      <p:sp>
        <p:nvSpPr>
          <p:cNvPr id="3" name="スライド番号プレースホルダー 2"/>
          <p:cNvSpPr>
            <a:spLocks noGrp="1"/>
          </p:cNvSpPr>
          <p:nvPr>
            <p:ph type="sldNum" sz="quarter" idx="12"/>
          </p:nvPr>
        </p:nvSpPr>
        <p:spPr/>
        <p:txBody>
          <a:bodyPr/>
          <a:lstStyle/>
          <a:p>
            <a:fld id="{31BD7D11-E03D-42B4-A3DE-E3A4D59A83C8}" type="slidenum">
              <a:rPr lang="zh-CN" altLang="en-US" smtClean="0"/>
              <a:t>44</a:t>
            </a:fld>
            <a:endParaRPr lang="zh-CN" altLang="en-US"/>
          </a:p>
        </p:txBody>
      </p:sp>
      <p:sp>
        <p:nvSpPr>
          <p:cNvPr id="4" name="テキスト ボックス 3"/>
          <p:cNvSpPr txBox="1"/>
          <p:nvPr/>
        </p:nvSpPr>
        <p:spPr>
          <a:xfrm>
            <a:off x="233636" y="1417058"/>
            <a:ext cx="8727483" cy="3693319"/>
          </a:xfrm>
          <a:prstGeom prst="rect">
            <a:avLst/>
          </a:prstGeom>
          <a:noFill/>
        </p:spPr>
        <p:txBody>
          <a:bodyPr wrap="square" rtlCol="0">
            <a:spAutoFit/>
          </a:bodyPr>
          <a:lstStyle/>
          <a:p>
            <a:pPr marL="285750" indent="-285750">
              <a:buFont typeface="Arial" panose="020B0604020202020204" pitchFamily="34" charset="0"/>
              <a:buChar char="•"/>
            </a:pPr>
            <a:r>
              <a:rPr kumimoji="1" lang="ja-JP" altLang="en-US" dirty="0"/>
              <a:t>土浦市公共施設等総合管理計画</a:t>
            </a:r>
            <a:endParaRPr kumimoji="1" lang="en-US" altLang="ja-JP" dirty="0"/>
          </a:p>
          <a:p>
            <a:pPr marL="285750" indent="-285750">
              <a:buFont typeface="Arial" panose="020B0604020202020204" pitchFamily="34" charset="0"/>
              <a:buChar char="•"/>
            </a:pPr>
            <a:r>
              <a:rPr kumimoji="1" lang="ja-JP" altLang="en-US" dirty="0"/>
              <a:t>土浦市公共施設白書</a:t>
            </a:r>
            <a:endParaRPr kumimoji="1" lang="en-US" altLang="ja-JP" dirty="0"/>
          </a:p>
          <a:p>
            <a:pPr marL="285750" indent="-285750">
              <a:buFont typeface="Arial" panose="020B0604020202020204" pitchFamily="34" charset="0"/>
              <a:buChar char="•"/>
            </a:pPr>
            <a:r>
              <a:rPr kumimoji="1" lang="ja-JP" altLang="en-US" dirty="0"/>
              <a:t>土浦市平成</a:t>
            </a:r>
            <a:r>
              <a:rPr kumimoji="1" lang="en-US" altLang="ja-JP" dirty="0"/>
              <a:t>30</a:t>
            </a:r>
            <a:r>
              <a:rPr kumimoji="1" lang="ja-JP" altLang="en-US" dirty="0"/>
              <a:t>年度予算案</a:t>
            </a:r>
            <a:endParaRPr kumimoji="1" lang="en-US" altLang="ja-JP" dirty="0"/>
          </a:p>
          <a:p>
            <a:pPr marL="285750" indent="-285750">
              <a:buFont typeface="Arial" panose="020B0604020202020204" pitchFamily="34" charset="0"/>
              <a:buChar char="•"/>
            </a:pPr>
            <a:r>
              <a:rPr kumimoji="1" lang="ja-JP" altLang="en-US" dirty="0"/>
              <a:t>土浦市都市計画マスタープラン</a:t>
            </a:r>
            <a:endParaRPr kumimoji="1" lang="en-US" altLang="ja-JP" dirty="0"/>
          </a:p>
          <a:p>
            <a:pPr marL="285750" indent="-285750">
              <a:buFont typeface="Arial" panose="020B0604020202020204" pitchFamily="34" charset="0"/>
              <a:buChar char="•"/>
            </a:pPr>
            <a:r>
              <a:rPr kumimoji="1" lang="ja-JP" altLang="en-US" dirty="0"/>
              <a:t>土浦市公共交通網形成計画</a:t>
            </a:r>
            <a:endParaRPr kumimoji="1" lang="en-US" altLang="ja-JP" dirty="0"/>
          </a:p>
          <a:p>
            <a:pPr marL="285750" indent="-285750">
              <a:buFont typeface="Arial" panose="020B0604020202020204" pitchFamily="34" charset="0"/>
              <a:buChar char="•"/>
            </a:pPr>
            <a:r>
              <a:rPr kumimoji="1" lang="ja-JP" altLang="en-US" dirty="0"/>
              <a:t>国土数値情報ダウンロードサービス　国土交通省</a:t>
            </a:r>
            <a:endParaRPr kumimoji="1" lang="en-US" altLang="ja-JP" dirty="0"/>
          </a:p>
          <a:p>
            <a:pPr marL="285750" indent="-285750">
              <a:buFont typeface="Arial" panose="020B0604020202020204" pitchFamily="34" charset="0"/>
              <a:buChar char="•"/>
            </a:pPr>
            <a:r>
              <a:rPr kumimoji="1" lang="ja-JP" altLang="en-US" dirty="0"/>
              <a:t>都市構造可視化計画　国立研究開発法人建築研究所、日本都市計画学会</a:t>
            </a:r>
            <a:endParaRPr kumimoji="1" lang="en-US" altLang="ja-JP" dirty="0"/>
          </a:p>
          <a:p>
            <a:pPr marL="285750" indent="-285750">
              <a:buFont typeface="Arial" panose="020B0604020202020204" pitchFamily="34" charset="0"/>
              <a:buChar char="•"/>
            </a:pPr>
            <a:r>
              <a:rPr kumimoji="1" lang="ja-JP" altLang="en-US" dirty="0"/>
              <a:t>かわいいフリー素材いらすと</a:t>
            </a:r>
            <a:r>
              <a:rPr kumimoji="1" lang="ja-JP" altLang="en-US" dirty="0" err="1"/>
              <a:t>や</a:t>
            </a:r>
            <a:r>
              <a:rPr kumimoji="1" lang="ja-JP" altLang="en-US" dirty="0"/>
              <a:t>　</a:t>
            </a:r>
            <a:r>
              <a:rPr kumimoji="1" lang="en-US" altLang="ja-JP" dirty="0">
                <a:hlinkClick r:id="rId2"/>
              </a:rPr>
              <a:t>https://www.irasutoya.com/</a:t>
            </a:r>
            <a:endParaRPr kumimoji="1" lang="en-US" altLang="ja-JP" dirty="0"/>
          </a:p>
          <a:p>
            <a:pPr marL="285750" indent="-285750">
              <a:buFont typeface="Arial" panose="020B0604020202020204" pitchFamily="34" charset="0"/>
              <a:buChar char="•"/>
            </a:pPr>
            <a:r>
              <a:rPr kumimoji="1" lang="en-US" altLang="ja-JP" dirty="0"/>
              <a:t>ICOON MONO </a:t>
            </a:r>
            <a:r>
              <a:rPr kumimoji="1" lang="en-US" altLang="ja-JP" dirty="0">
                <a:hlinkClick r:id="rId3"/>
              </a:rPr>
              <a:t>http://icooon-mono.com/</a:t>
            </a:r>
            <a:endParaRPr kumimoji="1" lang="en-US" altLang="ja-JP" dirty="0"/>
          </a:p>
          <a:p>
            <a:pPr marL="285750" indent="-285750">
              <a:buFont typeface="Arial" panose="020B0604020202020204" pitchFamily="34" charset="0"/>
              <a:buChar char="•"/>
            </a:pPr>
            <a:r>
              <a:rPr lang="en-US" altLang="ja-JP" dirty="0"/>
              <a:t>http://ibaraki-daisuki.main.jp/burari/2004/040111_01_marui_close_040918.htm</a:t>
            </a:r>
            <a:endParaRPr lang="ja-JP" altLang="en-US" dirty="0"/>
          </a:p>
          <a:p>
            <a:pPr marL="285750" indent="-285750">
              <a:buFont typeface="Arial" panose="020B0604020202020204" pitchFamily="34" charset="0"/>
              <a:buChar char="•"/>
            </a:pPr>
            <a:r>
              <a:rPr kumimoji="1" lang="ja-JP" altLang="en-US" dirty="0"/>
              <a:t>公営住宅が住宅地の価格形成に与える影響と政策の妥当性に関する考察～東京都区部の住居系地域における分析　政策研究大学院大学 川原拓</a:t>
            </a:r>
            <a:endParaRPr kumimoji="1" lang="en-US" altLang="ja-JP" dirty="0"/>
          </a:p>
          <a:p>
            <a:pPr marL="285750" indent="-285750">
              <a:buFont typeface="Arial" panose="020B0604020202020204" pitchFamily="34" charset="0"/>
              <a:buChar char="•"/>
            </a:pPr>
            <a:r>
              <a:rPr kumimoji="1" lang="ja-JP" altLang="en-US" dirty="0"/>
              <a:t>土浦市市営住宅</a:t>
            </a:r>
            <a:endParaRPr kumimoji="1" lang="en-US" altLang="ja-JP" dirty="0"/>
          </a:p>
        </p:txBody>
      </p:sp>
    </p:spTree>
    <p:extLst>
      <p:ext uri="{BB962C8B-B14F-4D97-AF65-F5344CB8AC3E}">
        <p14:creationId xmlns:p14="http://schemas.microsoft.com/office/powerpoint/2010/main" val="32692435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45</a:t>
            </a:fld>
            <a:endParaRPr lang="zh-CN" altLang="en-US"/>
          </a:p>
        </p:txBody>
      </p:sp>
      <p:pic>
        <p:nvPicPr>
          <p:cNvPr id="3" name="図 2"/>
          <p:cNvPicPr>
            <a:picLocks noChangeAspect="1"/>
          </p:cNvPicPr>
          <p:nvPr/>
        </p:nvPicPr>
        <p:blipFill rotWithShape="1">
          <a:blip r:embed="rId2"/>
          <a:srcRect l="29786" t="10939" r="28427" b="30918"/>
          <a:stretch/>
        </p:blipFill>
        <p:spPr>
          <a:xfrm>
            <a:off x="0" y="1809750"/>
            <a:ext cx="5551715" cy="4572000"/>
          </a:xfrm>
          <a:prstGeom prst="rect">
            <a:avLst/>
          </a:prstGeom>
        </p:spPr>
      </p:pic>
      <p:sp>
        <p:nvSpPr>
          <p:cNvPr id="5" name="テキスト ボックス 4"/>
          <p:cNvSpPr txBox="1"/>
          <p:nvPr/>
        </p:nvSpPr>
        <p:spPr>
          <a:xfrm>
            <a:off x="665011" y="0"/>
            <a:ext cx="7800116" cy="707886"/>
          </a:xfrm>
          <a:prstGeom prst="rect">
            <a:avLst/>
          </a:prstGeom>
          <a:noFill/>
        </p:spPr>
        <p:txBody>
          <a:bodyPr wrap="square" rtlCol="0">
            <a:spAutoFit/>
          </a:bodyPr>
          <a:lstStyle/>
          <a:p>
            <a:r>
              <a:rPr kumimoji="1" lang="ja-JP" altLang="en-US" sz="4000" b="1" dirty="0">
                <a:latin typeface="HGP行書体" panose="03000600000000000000" pitchFamily="66" charset="-128"/>
                <a:ea typeface="HGP行書体" panose="03000600000000000000" pitchFamily="66" charset="-128"/>
              </a:rPr>
              <a:t>都市構造</a:t>
            </a:r>
          </a:p>
        </p:txBody>
      </p:sp>
      <p:sp>
        <p:nvSpPr>
          <p:cNvPr id="6" name="テキスト ボックス 5"/>
          <p:cNvSpPr txBox="1"/>
          <p:nvPr/>
        </p:nvSpPr>
        <p:spPr>
          <a:xfrm>
            <a:off x="5551715" y="1809750"/>
            <a:ext cx="3573414" cy="2677656"/>
          </a:xfrm>
          <a:prstGeom prst="rect">
            <a:avLst/>
          </a:prstGeom>
          <a:noFill/>
        </p:spPr>
        <p:txBody>
          <a:bodyPr wrap="none" rtlCol="0">
            <a:spAutoFit/>
          </a:bodyPr>
          <a:lstStyle/>
          <a:p>
            <a:r>
              <a:rPr kumimoji="1" lang="ja-JP" altLang="en-US" sz="2800" dirty="0"/>
              <a:t>第三次産業の集積</a:t>
            </a:r>
            <a:endParaRPr kumimoji="1" lang="en-US" altLang="ja-JP" sz="2800" dirty="0"/>
          </a:p>
          <a:p>
            <a:endParaRPr kumimoji="1" lang="en-US" altLang="ja-JP" sz="2800" dirty="0"/>
          </a:p>
          <a:p>
            <a:r>
              <a:rPr kumimoji="1" lang="en-US" altLang="ja-JP" sz="2800" dirty="0"/>
              <a:t>	</a:t>
            </a:r>
            <a:r>
              <a:rPr kumimoji="1" lang="ja-JP" altLang="en-US" sz="2800" dirty="0"/>
              <a:t>↓</a:t>
            </a:r>
            <a:endParaRPr kumimoji="1" lang="en-US" altLang="ja-JP" sz="2800" dirty="0"/>
          </a:p>
          <a:p>
            <a:endParaRPr kumimoji="1" lang="en-US" altLang="ja-JP" sz="2800" dirty="0"/>
          </a:p>
          <a:p>
            <a:r>
              <a:rPr kumimoji="1" lang="ja-JP" altLang="en-US" sz="2800" dirty="0"/>
              <a:t>都市機能拠点としての</a:t>
            </a:r>
            <a:endParaRPr kumimoji="1" lang="en-US" altLang="ja-JP" sz="2800" dirty="0"/>
          </a:p>
          <a:p>
            <a:r>
              <a:rPr kumimoji="1" lang="ja-JP" altLang="en-US" sz="2800" dirty="0"/>
              <a:t>力はまだ残っている</a:t>
            </a:r>
          </a:p>
        </p:txBody>
      </p:sp>
    </p:spTree>
    <p:extLst>
      <p:ext uri="{BB962C8B-B14F-4D97-AF65-F5344CB8AC3E}">
        <p14:creationId xmlns:p14="http://schemas.microsoft.com/office/powerpoint/2010/main" val="25517221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46</a:t>
            </a:fld>
            <a:endParaRPr lang="zh-CN" altLang="en-US"/>
          </a:p>
        </p:txBody>
      </p:sp>
      <p:pic>
        <p:nvPicPr>
          <p:cNvPr id="3" name="図 2"/>
          <p:cNvPicPr>
            <a:picLocks noChangeAspect="1"/>
          </p:cNvPicPr>
          <p:nvPr/>
        </p:nvPicPr>
        <p:blipFill rotWithShape="1">
          <a:blip r:embed="rId2"/>
          <a:srcRect l="30114" t="13626" r="28928" b="33971"/>
          <a:stretch/>
        </p:blipFill>
        <p:spPr>
          <a:xfrm>
            <a:off x="0" y="2609850"/>
            <a:ext cx="5200651" cy="3938132"/>
          </a:xfrm>
          <a:prstGeom prst="rect">
            <a:avLst/>
          </a:prstGeom>
        </p:spPr>
      </p:pic>
      <p:sp>
        <p:nvSpPr>
          <p:cNvPr id="4" name="テキスト ボックス 3"/>
          <p:cNvSpPr txBox="1"/>
          <p:nvPr/>
        </p:nvSpPr>
        <p:spPr>
          <a:xfrm>
            <a:off x="5276851" y="1676400"/>
            <a:ext cx="3695699" cy="3108543"/>
          </a:xfrm>
          <a:prstGeom prst="rect">
            <a:avLst/>
          </a:prstGeom>
          <a:noFill/>
        </p:spPr>
        <p:txBody>
          <a:bodyPr wrap="square" rtlCol="0">
            <a:spAutoFit/>
          </a:bodyPr>
          <a:lstStyle/>
          <a:p>
            <a:r>
              <a:rPr kumimoji="1" lang="ja-JP" altLang="en-US" sz="2800" dirty="0"/>
              <a:t>夜間人口分布</a:t>
            </a:r>
            <a:endParaRPr kumimoji="1" lang="en-US" altLang="ja-JP" sz="2800" dirty="0"/>
          </a:p>
          <a:p>
            <a:endParaRPr kumimoji="1" lang="en-US" altLang="ja-JP" sz="2800" dirty="0"/>
          </a:p>
          <a:p>
            <a:r>
              <a:rPr kumimoji="1" lang="ja-JP" altLang="en-US" sz="2800" dirty="0"/>
              <a:t>居住地は郊外へと進出している</a:t>
            </a:r>
            <a:endParaRPr kumimoji="1" lang="en-US" altLang="ja-JP" sz="2800" dirty="0"/>
          </a:p>
          <a:p>
            <a:endParaRPr kumimoji="1" lang="en-US" altLang="ja-JP" sz="2800" dirty="0"/>
          </a:p>
          <a:p>
            <a:r>
              <a:rPr kumimoji="1" lang="ja-JP" altLang="en-US" sz="2800" dirty="0"/>
              <a:t>クラッセンの都市サイクル仮説</a:t>
            </a:r>
          </a:p>
        </p:txBody>
      </p:sp>
    </p:spTree>
    <p:extLst>
      <p:ext uri="{BB962C8B-B14F-4D97-AF65-F5344CB8AC3E}">
        <p14:creationId xmlns:p14="http://schemas.microsoft.com/office/powerpoint/2010/main" val="39353656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47</a:t>
            </a:fld>
            <a:endParaRPr lang="zh-CN" altLang="en-US"/>
          </a:p>
        </p:txBody>
      </p:sp>
      <p:pic>
        <p:nvPicPr>
          <p:cNvPr id="3" name="図 2"/>
          <p:cNvPicPr>
            <a:picLocks noChangeAspect="1"/>
          </p:cNvPicPr>
          <p:nvPr/>
        </p:nvPicPr>
        <p:blipFill rotWithShape="1">
          <a:blip r:embed="rId2"/>
          <a:srcRect l="29932" t="13626" r="28928" b="31351"/>
          <a:stretch/>
        </p:blipFill>
        <p:spPr>
          <a:xfrm>
            <a:off x="400050" y="2133599"/>
            <a:ext cx="5154128" cy="4079875"/>
          </a:xfrm>
          <a:prstGeom prst="rect">
            <a:avLst/>
          </a:prstGeom>
        </p:spPr>
      </p:pic>
      <p:sp>
        <p:nvSpPr>
          <p:cNvPr id="4" name="テキスト ボックス 3"/>
          <p:cNvSpPr txBox="1"/>
          <p:nvPr/>
        </p:nvSpPr>
        <p:spPr>
          <a:xfrm flipH="1">
            <a:off x="5760718" y="1745216"/>
            <a:ext cx="3192781" cy="2246769"/>
          </a:xfrm>
          <a:prstGeom prst="rect">
            <a:avLst/>
          </a:prstGeom>
          <a:noFill/>
        </p:spPr>
        <p:txBody>
          <a:bodyPr wrap="square" rtlCol="0">
            <a:spAutoFit/>
          </a:bodyPr>
          <a:lstStyle/>
          <a:p>
            <a:r>
              <a:rPr kumimoji="1" lang="ja-JP" altLang="en-US" sz="2800" dirty="0"/>
              <a:t>若者の割合はどんどん郊外へ</a:t>
            </a:r>
            <a:endParaRPr kumimoji="1" lang="en-US" altLang="ja-JP" sz="2800" dirty="0"/>
          </a:p>
          <a:p>
            <a:endParaRPr kumimoji="1" lang="en-US" altLang="ja-JP" sz="2800" dirty="0"/>
          </a:p>
          <a:p>
            <a:r>
              <a:rPr kumimoji="1" lang="ja-JP" altLang="en-US" sz="2800" dirty="0"/>
              <a:t>中心地の高齢化が進む</a:t>
            </a:r>
          </a:p>
        </p:txBody>
      </p:sp>
    </p:spTree>
    <p:extLst>
      <p:ext uri="{BB962C8B-B14F-4D97-AF65-F5344CB8AC3E}">
        <p14:creationId xmlns:p14="http://schemas.microsoft.com/office/powerpoint/2010/main" val="22809068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財政効率化案１　～家賃補助～</a:t>
            </a:r>
          </a:p>
        </p:txBody>
      </p:sp>
      <p:sp>
        <p:nvSpPr>
          <p:cNvPr id="6" name="テキスト ボックス 5"/>
          <p:cNvSpPr txBox="1"/>
          <p:nvPr/>
        </p:nvSpPr>
        <p:spPr>
          <a:xfrm>
            <a:off x="786348" y="740779"/>
            <a:ext cx="7571303" cy="830997"/>
          </a:xfrm>
          <a:prstGeom prst="rect">
            <a:avLst/>
          </a:prstGeom>
          <a:noFill/>
        </p:spPr>
        <p:txBody>
          <a:bodyPr wrap="none" rtlCol="0" anchor="ctr">
            <a:spAutoFit/>
          </a:bodyPr>
          <a:lstStyle/>
          <a:p>
            <a:pPr algn="ctr"/>
            <a:r>
              <a:rPr kumimoji="1" lang="ja-JP" altLang="en-US" sz="2400" dirty="0"/>
              <a:t>市営住宅は公共施設の中でも大きな延床面積をもち、</a:t>
            </a:r>
            <a:endParaRPr kumimoji="1" lang="en-US" altLang="ja-JP" sz="2400" dirty="0"/>
          </a:p>
          <a:p>
            <a:pPr algn="ctr"/>
            <a:r>
              <a:rPr kumimoji="1" lang="ja-JP" altLang="en-US" sz="2400" dirty="0"/>
              <a:t>今後の財政に大きな影響を与える要素の一つ</a:t>
            </a:r>
          </a:p>
        </p:txBody>
      </p:sp>
      <p:sp>
        <p:nvSpPr>
          <p:cNvPr id="9" name="テキスト ボックス 8"/>
          <p:cNvSpPr txBox="1"/>
          <p:nvPr/>
        </p:nvSpPr>
        <p:spPr>
          <a:xfrm>
            <a:off x="725364" y="1947430"/>
            <a:ext cx="3608680" cy="3416320"/>
          </a:xfrm>
          <a:prstGeom prst="rect">
            <a:avLst/>
          </a:prstGeom>
          <a:noFill/>
          <a:ln>
            <a:solidFill>
              <a:schemeClr val="accent1"/>
            </a:solidFill>
          </a:ln>
        </p:spPr>
        <p:txBody>
          <a:bodyPr wrap="none" rtlCol="0" anchor="ctr">
            <a:spAutoFit/>
          </a:bodyPr>
          <a:lstStyle/>
          <a:p>
            <a:pPr marL="342900" indent="-342900">
              <a:buFont typeface="Arial" panose="020B0604020202020204" pitchFamily="34" charset="0"/>
              <a:buChar char="•"/>
            </a:pPr>
            <a:endParaRPr kumimoji="1" lang="en-US" altLang="ja-JP" sz="2400" dirty="0"/>
          </a:p>
          <a:p>
            <a:pPr marL="342900" indent="-342900">
              <a:buFont typeface="Arial" panose="020B0604020202020204" pitchFamily="34" charset="0"/>
              <a:buChar char="•"/>
            </a:pPr>
            <a:r>
              <a:rPr kumimoji="1" lang="ja-JP" altLang="en-US" sz="2400" dirty="0"/>
              <a:t>財政圧迫</a:t>
            </a:r>
            <a:endParaRPr kumimoji="1" lang="en-US" altLang="ja-JP" sz="2400" dirty="0"/>
          </a:p>
          <a:p>
            <a:pPr marL="800100" lvl="1" indent="-342900">
              <a:buFont typeface="Wingdings" panose="05000000000000000000" pitchFamily="2" charset="2"/>
              <a:buChar char="Ø"/>
            </a:pPr>
            <a:r>
              <a:rPr lang="ja-JP" altLang="en-US" sz="2000" dirty="0"/>
              <a:t>大規模な更新</a:t>
            </a:r>
            <a:endParaRPr lang="en-US" altLang="ja-JP" sz="2000" dirty="0"/>
          </a:p>
          <a:p>
            <a:pPr marL="800100" lvl="1" indent="-342900">
              <a:buFont typeface="Wingdings" panose="05000000000000000000" pitchFamily="2" charset="2"/>
              <a:buChar char="Ø"/>
            </a:pPr>
            <a:r>
              <a:rPr lang="ja-JP" altLang="en-US" sz="2000" dirty="0"/>
              <a:t>高い入居率</a:t>
            </a:r>
            <a:endParaRPr lang="en-US" altLang="ja-JP" sz="2000" dirty="0"/>
          </a:p>
          <a:p>
            <a:pPr marL="342900" indent="-342900">
              <a:buFont typeface="Arial" panose="020B0604020202020204" pitchFamily="34" charset="0"/>
              <a:buChar char="•"/>
            </a:pPr>
            <a:r>
              <a:rPr kumimoji="1" lang="ja-JP" altLang="en-US" sz="2400" dirty="0"/>
              <a:t>家賃設定の困難性</a:t>
            </a:r>
            <a:endParaRPr kumimoji="1" lang="en-US" altLang="ja-JP" sz="2400" dirty="0"/>
          </a:p>
          <a:p>
            <a:pPr marL="800100" lvl="1" indent="-342900">
              <a:buFont typeface="Wingdings" panose="05000000000000000000" pitchFamily="2" charset="2"/>
              <a:buChar char="Ø"/>
            </a:pPr>
            <a:r>
              <a:rPr kumimoji="1" lang="ja-JP" altLang="en-US" sz="2000" dirty="0"/>
              <a:t>設定が安い？</a:t>
            </a:r>
            <a:endParaRPr kumimoji="1" lang="en-US" altLang="ja-JP" sz="2000" dirty="0"/>
          </a:p>
          <a:p>
            <a:pPr marL="800100" lvl="1" indent="-342900">
              <a:buFont typeface="Wingdings" panose="05000000000000000000" pitchFamily="2" charset="2"/>
              <a:buChar char="Ø"/>
            </a:pPr>
            <a:r>
              <a:rPr lang="ja-JP" altLang="en-US" sz="2000" dirty="0"/>
              <a:t>市場の情報不足</a:t>
            </a:r>
            <a:endParaRPr kumimoji="1" lang="en-US" altLang="ja-JP" sz="2000" dirty="0"/>
          </a:p>
          <a:p>
            <a:pPr marL="342900" indent="-342900">
              <a:buFont typeface="Arial" panose="020B0604020202020204" pitchFamily="34" charset="0"/>
              <a:buChar char="•"/>
            </a:pPr>
            <a:r>
              <a:rPr lang="ja-JP" altLang="en-US" sz="2400" dirty="0"/>
              <a:t>低所得者の集中と分散</a:t>
            </a:r>
            <a:endParaRPr lang="en-US" altLang="ja-JP" sz="2400" dirty="0"/>
          </a:p>
          <a:p>
            <a:pPr marL="800100" lvl="1" indent="-342900">
              <a:buFont typeface="Wingdings" panose="05000000000000000000" pitchFamily="2" charset="2"/>
              <a:buChar char="Ø"/>
            </a:pPr>
            <a:r>
              <a:rPr kumimoji="1" lang="ja-JP" altLang="en-US" sz="2000" dirty="0"/>
              <a:t>地域イメージの低下</a:t>
            </a:r>
            <a:endParaRPr kumimoji="1" lang="en-US" altLang="ja-JP" sz="2000" dirty="0"/>
          </a:p>
          <a:p>
            <a:pPr marL="800100" lvl="1" indent="-342900">
              <a:buFont typeface="Wingdings" panose="05000000000000000000" pitchFamily="2" charset="2"/>
              <a:buChar char="Ø"/>
            </a:pPr>
            <a:r>
              <a:rPr lang="ja-JP" altLang="en-US" sz="2000" dirty="0"/>
              <a:t>財サービスの需要減少</a:t>
            </a:r>
            <a:endParaRPr kumimoji="1" lang="en-US" altLang="ja-JP" sz="2000" dirty="0"/>
          </a:p>
        </p:txBody>
      </p:sp>
      <p:sp>
        <p:nvSpPr>
          <p:cNvPr id="8" name="テキスト ボックス 7"/>
          <p:cNvSpPr txBox="1"/>
          <p:nvPr/>
        </p:nvSpPr>
        <p:spPr>
          <a:xfrm>
            <a:off x="1180617" y="1737531"/>
            <a:ext cx="2698175" cy="523220"/>
          </a:xfrm>
          <a:prstGeom prst="rect">
            <a:avLst/>
          </a:prstGeom>
          <a:solidFill>
            <a:schemeClr val="bg1"/>
          </a:solidFill>
        </p:spPr>
        <p:txBody>
          <a:bodyPr wrap="none" rtlCol="0" anchor="ctr">
            <a:spAutoFit/>
          </a:bodyPr>
          <a:lstStyle/>
          <a:p>
            <a:pPr algn="ctr"/>
            <a:r>
              <a:rPr kumimoji="1" lang="ja-JP" altLang="en-US" sz="2800" dirty="0"/>
              <a:t>市営住宅の課題</a:t>
            </a:r>
          </a:p>
        </p:txBody>
      </p:sp>
      <p:sp>
        <p:nvSpPr>
          <p:cNvPr id="10" name="テキスト ボックス 9"/>
          <p:cNvSpPr txBox="1"/>
          <p:nvPr/>
        </p:nvSpPr>
        <p:spPr>
          <a:xfrm>
            <a:off x="4755302" y="1947430"/>
            <a:ext cx="4036214" cy="3416320"/>
          </a:xfrm>
          <a:prstGeom prst="rect">
            <a:avLst/>
          </a:prstGeom>
          <a:noFill/>
          <a:ln>
            <a:solidFill>
              <a:schemeClr val="accent1"/>
            </a:solidFill>
          </a:ln>
        </p:spPr>
        <p:txBody>
          <a:bodyPr wrap="square" rtlCol="0" anchor="ctr">
            <a:spAutoFit/>
          </a:bodyPr>
          <a:lstStyle/>
          <a:p>
            <a:pPr marL="342900" indent="-342900">
              <a:buFont typeface="Arial" panose="020B0604020202020204" pitchFamily="34" charset="0"/>
              <a:buChar char="•"/>
            </a:pPr>
            <a:endParaRPr kumimoji="1" lang="en-US" altLang="ja-JP" sz="2400" dirty="0"/>
          </a:p>
          <a:p>
            <a:pPr marL="342900" indent="-342900">
              <a:buFont typeface="Arial" panose="020B0604020202020204" pitchFamily="34" charset="0"/>
              <a:buChar char="•"/>
            </a:pPr>
            <a:r>
              <a:rPr lang="ja-JP" altLang="en-US" sz="2400" dirty="0"/>
              <a:t>市営住宅の課題解決</a:t>
            </a:r>
            <a:endParaRPr lang="en-US" altLang="ja-JP" sz="2000" dirty="0"/>
          </a:p>
          <a:p>
            <a:pPr marL="342900" indent="-342900">
              <a:buFont typeface="Arial" panose="020B0604020202020204" pitchFamily="34" charset="0"/>
              <a:buChar char="•"/>
            </a:pPr>
            <a:r>
              <a:rPr lang="ja-JP" altLang="en-US" sz="2400" dirty="0"/>
              <a:t>財政圧迫緩和</a:t>
            </a:r>
            <a:endParaRPr kumimoji="1" lang="en-US" altLang="ja-JP" sz="2400" dirty="0"/>
          </a:p>
          <a:p>
            <a:pPr marL="800100" lvl="1" indent="-342900">
              <a:buFont typeface="Wingdings" panose="05000000000000000000" pitchFamily="2" charset="2"/>
              <a:buChar char="Ø"/>
            </a:pPr>
            <a:r>
              <a:rPr lang="ja-JP" altLang="en-US" sz="2000" dirty="0"/>
              <a:t>アメリカの事例では</a:t>
            </a:r>
            <a:r>
              <a:rPr lang="en-US" altLang="ja-JP" sz="2000" dirty="0"/>
              <a:t>80</a:t>
            </a:r>
            <a:r>
              <a:rPr lang="ja-JP" altLang="en-US" sz="2000" dirty="0"/>
              <a:t>％のコスト削減</a:t>
            </a:r>
            <a:endParaRPr kumimoji="1" lang="en-US" altLang="ja-JP" sz="2000" dirty="0"/>
          </a:p>
          <a:p>
            <a:pPr marL="342900" indent="-342900">
              <a:buFont typeface="Arial" panose="020B0604020202020204" pitchFamily="34" charset="0"/>
              <a:buChar char="•"/>
            </a:pPr>
            <a:r>
              <a:rPr lang="ja-JP" altLang="en-US" sz="2400" dirty="0"/>
              <a:t>公平性</a:t>
            </a:r>
            <a:endParaRPr lang="en-US" altLang="ja-JP" sz="2400" dirty="0"/>
          </a:p>
          <a:p>
            <a:pPr marL="800100" lvl="1" indent="-342900">
              <a:buFont typeface="Wingdings" panose="05000000000000000000" pitchFamily="2" charset="2"/>
              <a:buChar char="Ø"/>
            </a:pPr>
            <a:r>
              <a:rPr lang="ja-JP" altLang="en-US" sz="2000" dirty="0"/>
              <a:t>物理的制限なし</a:t>
            </a:r>
            <a:endParaRPr lang="en-US" altLang="ja-JP" sz="2000" dirty="0"/>
          </a:p>
          <a:p>
            <a:pPr marL="800100" lvl="1" indent="-342900">
              <a:buFont typeface="Wingdings" panose="05000000000000000000" pitchFamily="2" charset="2"/>
              <a:buChar char="Ø"/>
            </a:pPr>
            <a:r>
              <a:rPr kumimoji="1" lang="ja-JP" altLang="en-US" sz="2000" dirty="0"/>
              <a:t>給付が容易</a:t>
            </a:r>
            <a:endParaRPr lang="en-US" altLang="ja-JP" sz="2000" dirty="0"/>
          </a:p>
          <a:p>
            <a:pPr marL="800100" lvl="1" indent="-342900">
              <a:buFont typeface="Wingdings" panose="05000000000000000000" pitchFamily="2" charset="2"/>
              <a:buChar char="Ø"/>
            </a:pPr>
            <a:endParaRPr kumimoji="1" lang="en-US" altLang="ja-JP" sz="2000" dirty="0"/>
          </a:p>
          <a:p>
            <a:pPr lvl="1"/>
            <a:endParaRPr kumimoji="1" lang="en-US" altLang="ja-JP" sz="2000" dirty="0"/>
          </a:p>
        </p:txBody>
      </p:sp>
      <p:sp>
        <p:nvSpPr>
          <p:cNvPr id="11" name="テキスト ボックス 10"/>
          <p:cNvSpPr txBox="1"/>
          <p:nvPr/>
        </p:nvSpPr>
        <p:spPr>
          <a:xfrm>
            <a:off x="5742831" y="1737531"/>
            <a:ext cx="1620957" cy="523220"/>
          </a:xfrm>
          <a:prstGeom prst="rect">
            <a:avLst/>
          </a:prstGeom>
          <a:solidFill>
            <a:schemeClr val="bg1"/>
          </a:solidFill>
        </p:spPr>
        <p:txBody>
          <a:bodyPr wrap="none" rtlCol="0" anchor="ctr">
            <a:spAutoFit/>
          </a:bodyPr>
          <a:lstStyle/>
          <a:p>
            <a:pPr algn="ctr"/>
            <a:r>
              <a:rPr lang="ja-JP" altLang="en-US" sz="2800" dirty="0"/>
              <a:t>家賃補助</a:t>
            </a:r>
            <a:endParaRPr kumimoji="1" lang="ja-JP" altLang="en-US" sz="2800" dirty="0"/>
          </a:p>
        </p:txBody>
      </p:sp>
      <p:sp>
        <p:nvSpPr>
          <p:cNvPr id="3" name="スライド番号プレースホルダー 2"/>
          <p:cNvSpPr>
            <a:spLocks noGrp="1"/>
          </p:cNvSpPr>
          <p:nvPr>
            <p:ph type="sldNum" sz="quarter" idx="12"/>
          </p:nvPr>
        </p:nvSpPr>
        <p:spPr/>
        <p:txBody>
          <a:bodyPr/>
          <a:lstStyle/>
          <a:p>
            <a:fld id="{05F93E65-32A0-4898-AE30-96D60D97539B}" type="slidenum">
              <a:rPr lang="ja-JP" altLang="en-US" smtClean="0"/>
              <a:pPr/>
              <a:t>48</a:t>
            </a:fld>
            <a:endParaRPr lang="ja-JP" altLang="en-US" dirty="0"/>
          </a:p>
        </p:txBody>
      </p:sp>
    </p:spTree>
    <p:extLst>
      <p:ext uri="{BB962C8B-B14F-4D97-AF65-F5344CB8AC3E}">
        <p14:creationId xmlns:p14="http://schemas.microsoft.com/office/powerpoint/2010/main" val="26802888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566F0AF-05A3-9E46-99FF-7A577BE225EF}"/>
              </a:ext>
            </a:extLst>
          </p:cNvPr>
          <p:cNvSpPr>
            <a:spLocks noGrp="1"/>
          </p:cNvSpPr>
          <p:nvPr>
            <p:ph type="title"/>
          </p:nvPr>
        </p:nvSpPr>
        <p:spPr>
          <a:xfrm>
            <a:off x="628650" y="503238"/>
            <a:ext cx="7886700" cy="1187451"/>
          </a:xfrm>
        </p:spPr>
        <p:txBody>
          <a:bodyPr/>
          <a:lstStyle/>
          <a:p>
            <a:r>
              <a:rPr lang="en-US" altLang="ja-JP" b="1" dirty="0"/>
              <a:t>②</a:t>
            </a:r>
            <a:r>
              <a:rPr kumimoji="1" lang="ja-JP" altLang="en-US" b="1"/>
              <a:t>家賃設定の困難性</a:t>
            </a:r>
          </a:p>
        </p:txBody>
      </p:sp>
      <p:sp>
        <p:nvSpPr>
          <p:cNvPr id="3" name="コンテンツ プレースホルダー 2">
            <a:extLst>
              <a:ext uri="{FF2B5EF4-FFF2-40B4-BE49-F238E27FC236}">
                <a16:creationId xmlns:a16="http://schemas.microsoft.com/office/drawing/2014/main" id="{EA33F7CA-C417-EC44-A564-8BB4C1D6842E}"/>
              </a:ext>
            </a:extLst>
          </p:cNvPr>
          <p:cNvSpPr>
            <a:spLocks noGrp="1"/>
          </p:cNvSpPr>
          <p:nvPr>
            <p:ph idx="1"/>
          </p:nvPr>
        </p:nvSpPr>
        <p:spPr>
          <a:xfrm>
            <a:off x="628650" y="2177307"/>
            <a:ext cx="7886700" cy="1299490"/>
          </a:xfrm>
        </p:spPr>
        <p:txBody>
          <a:bodyPr>
            <a:normAutofit/>
          </a:bodyPr>
          <a:lstStyle/>
          <a:p>
            <a:pPr lvl="1"/>
            <a:r>
              <a:rPr lang="ja-JP" altLang="en-US" u="sng"/>
              <a:t>家賃設定</a:t>
            </a:r>
            <a:endParaRPr lang="en-US" altLang="ja-JP" u="sng" dirty="0"/>
          </a:p>
          <a:p>
            <a:pPr lvl="1"/>
            <a:r>
              <a:rPr kumimoji="1" lang="ja-JP" altLang="en-US" u="sng"/>
              <a:t>近傍同種家賃設定</a:t>
            </a:r>
            <a:endParaRPr kumimoji="1" lang="en-US" altLang="ja-JP" u="sng" dirty="0"/>
          </a:p>
          <a:p>
            <a:pPr marL="914400" lvl="2" indent="0">
              <a:buNone/>
            </a:pPr>
            <a:r>
              <a:rPr lang="ja-JP" altLang="en-US" sz="2400"/>
              <a:t>市場家賃の８割程度</a:t>
            </a:r>
            <a:endParaRPr lang="en-US" altLang="ja-JP" sz="2400" dirty="0"/>
          </a:p>
        </p:txBody>
      </p:sp>
      <p:sp>
        <p:nvSpPr>
          <p:cNvPr id="4" name="コンテンツ プレースホルダー 3">
            <a:extLst>
              <a:ext uri="{FF2B5EF4-FFF2-40B4-BE49-F238E27FC236}">
                <a16:creationId xmlns:a16="http://schemas.microsoft.com/office/drawing/2014/main" id="{5823A6F2-34E3-FE49-AA57-1CF64362A0C6}"/>
              </a:ext>
            </a:extLst>
          </p:cNvPr>
          <p:cNvSpPr>
            <a:spLocks noGrp="1"/>
          </p:cNvSpPr>
          <p:nvPr>
            <p:ph sz="quarter" idx="13"/>
          </p:nvPr>
        </p:nvSpPr>
        <p:spPr/>
        <p:txBody>
          <a:bodyPr/>
          <a:lstStyle/>
          <a:p>
            <a:r>
              <a:rPr lang="ja-JP" altLang="en-US"/>
              <a:t>調査　</a:t>
            </a:r>
            <a:r>
              <a:rPr lang="en-US" altLang="ja-JP" dirty="0"/>
              <a:t>〜</a:t>
            </a:r>
            <a:r>
              <a:rPr lang="ja-JP" altLang="en-US"/>
              <a:t>市営住宅</a:t>
            </a:r>
            <a:r>
              <a:rPr lang="en-US" altLang="ja-JP" dirty="0"/>
              <a:t>〜</a:t>
            </a:r>
            <a:endParaRPr lang="ja-JP" altLang="en-US"/>
          </a:p>
        </p:txBody>
      </p:sp>
      <p:grpSp>
        <p:nvGrpSpPr>
          <p:cNvPr id="10" name="グループ化 9">
            <a:extLst>
              <a:ext uri="{FF2B5EF4-FFF2-40B4-BE49-F238E27FC236}">
                <a16:creationId xmlns:a16="http://schemas.microsoft.com/office/drawing/2014/main" id="{A4C96C73-10E3-1E4D-9694-0CD4D778E3A4}"/>
              </a:ext>
            </a:extLst>
          </p:cNvPr>
          <p:cNvGrpSpPr/>
          <p:nvPr/>
        </p:nvGrpSpPr>
        <p:grpSpPr>
          <a:xfrm>
            <a:off x="4463512" y="2827052"/>
            <a:ext cx="4680488" cy="1924965"/>
            <a:chOff x="4182136" y="1358771"/>
            <a:chExt cx="4680488" cy="1924965"/>
          </a:xfrm>
        </p:grpSpPr>
        <p:sp>
          <p:nvSpPr>
            <p:cNvPr id="9" name="円/楕円 8">
              <a:extLst>
                <a:ext uri="{FF2B5EF4-FFF2-40B4-BE49-F238E27FC236}">
                  <a16:creationId xmlns:a16="http://schemas.microsoft.com/office/drawing/2014/main" id="{73251AF7-CEEE-B246-846A-EB399E0557F9}"/>
                </a:ext>
              </a:extLst>
            </p:cNvPr>
            <p:cNvSpPr/>
            <p:nvPr/>
          </p:nvSpPr>
          <p:spPr>
            <a:xfrm>
              <a:off x="4182136" y="1358771"/>
              <a:ext cx="4680488" cy="1924965"/>
            </a:xfrm>
            <a:prstGeom prst="ellipse">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7D315DD2-0F73-A742-87CB-AEAC94AF4595}"/>
                </a:ext>
              </a:extLst>
            </p:cNvPr>
            <p:cNvSpPr txBox="1"/>
            <p:nvPr/>
          </p:nvSpPr>
          <p:spPr>
            <a:xfrm>
              <a:off x="4254383" y="1716670"/>
              <a:ext cx="4535994" cy="1200329"/>
            </a:xfrm>
            <a:prstGeom prst="rect">
              <a:avLst/>
            </a:prstGeom>
            <a:noFill/>
          </p:spPr>
          <p:txBody>
            <a:bodyPr wrap="square" rtlCol="0">
              <a:spAutoFit/>
            </a:bodyPr>
            <a:lstStyle/>
            <a:p>
              <a:pPr algn="ctr"/>
              <a:r>
                <a:rPr lang="ja-JP" altLang="en-US" sz="2000">
                  <a:solidFill>
                    <a:schemeClr val="bg1"/>
                  </a:solidFill>
                </a:rPr>
                <a:t>公共は市場の十分な情報を</a:t>
              </a:r>
              <a:endParaRPr lang="en-US" altLang="ja-JP" sz="2000" dirty="0">
                <a:solidFill>
                  <a:schemeClr val="bg1"/>
                </a:solidFill>
              </a:endParaRPr>
            </a:p>
            <a:p>
              <a:pPr algn="ctr"/>
              <a:r>
                <a:rPr lang="ja-JP" altLang="en-US" sz="2000">
                  <a:solidFill>
                    <a:schemeClr val="bg1"/>
                  </a:solidFill>
                </a:rPr>
                <a:t>持っていないため</a:t>
              </a:r>
              <a:endParaRPr lang="en-US" altLang="ja-JP" sz="3200" dirty="0">
                <a:solidFill>
                  <a:schemeClr val="bg1"/>
                </a:solidFill>
              </a:endParaRPr>
            </a:p>
            <a:p>
              <a:pPr algn="ctr"/>
              <a:r>
                <a:rPr lang="ja-JP" altLang="en-US" sz="3200">
                  <a:solidFill>
                    <a:schemeClr val="bg1"/>
                  </a:solidFill>
                </a:rPr>
                <a:t>適切な家賃設定は困難</a:t>
              </a:r>
              <a:endParaRPr kumimoji="1" lang="ja-JP" altLang="en-US" sz="3200">
                <a:solidFill>
                  <a:schemeClr val="bg1"/>
                </a:solidFill>
              </a:endParaRPr>
            </a:p>
          </p:txBody>
        </p:sp>
      </p:grpSp>
      <p:sp>
        <p:nvSpPr>
          <p:cNvPr id="6" name="スライド番号プレースホルダー 5">
            <a:extLst>
              <a:ext uri="{FF2B5EF4-FFF2-40B4-BE49-F238E27FC236}">
                <a16:creationId xmlns:a16="http://schemas.microsoft.com/office/drawing/2014/main" id="{FCFFD06E-4478-784A-9BEB-FE84AFC7E15E}"/>
              </a:ext>
            </a:extLst>
          </p:cNvPr>
          <p:cNvSpPr>
            <a:spLocks noGrp="1"/>
          </p:cNvSpPr>
          <p:nvPr>
            <p:ph type="sldNum" sz="quarter" idx="12"/>
          </p:nvPr>
        </p:nvSpPr>
        <p:spPr/>
        <p:txBody>
          <a:bodyPr/>
          <a:lstStyle/>
          <a:p>
            <a:fld id="{4A9A8DCB-8D8C-FA4B-9D47-10322517A08D}" type="slidenum">
              <a:rPr kumimoji="1" lang="ja-JP" altLang="en-US" smtClean="0"/>
              <a:t>49</a:t>
            </a:fld>
            <a:endParaRPr kumimoji="1" lang="ja-JP" altLang="en-US"/>
          </a:p>
        </p:txBody>
      </p:sp>
      <p:sp>
        <p:nvSpPr>
          <p:cNvPr id="7" name="テキスト ボックス 6">
            <a:extLst>
              <a:ext uri="{FF2B5EF4-FFF2-40B4-BE49-F238E27FC236}">
                <a16:creationId xmlns:a16="http://schemas.microsoft.com/office/drawing/2014/main" id="{44B48E75-D566-2243-91DF-0D53E85AA9C5}"/>
              </a:ext>
            </a:extLst>
          </p:cNvPr>
          <p:cNvSpPr txBox="1"/>
          <p:nvPr/>
        </p:nvSpPr>
        <p:spPr>
          <a:xfrm>
            <a:off x="628649" y="5146965"/>
            <a:ext cx="5109091" cy="830997"/>
          </a:xfrm>
          <a:prstGeom prst="rect">
            <a:avLst/>
          </a:prstGeom>
          <a:noFill/>
        </p:spPr>
        <p:txBody>
          <a:bodyPr wrap="none" rtlCol="0">
            <a:spAutoFit/>
          </a:bodyPr>
          <a:lstStyle/>
          <a:p>
            <a:r>
              <a:rPr lang="ja-JP" altLang="en-US" sz="2400"/>
              <a:t>市場家賃よりも安いために適切な</a:t>
            </a:r>
            <a:endParaRPr lang="en-US" altLang="ja-JP" sz="2400" dirty="0"/>
          </a:p>
          <a:p>
            <a:r>
              <a:rPr lang="ja-JP" altLang="en-US" sz="2400"/>
              <a:t>退去インセンティブになっていない</a:t>
            </a:r>
            <a:endParaRPr lang="en-US" altLang="ja-JP" sz="2400" dirty="0"/>
          </a:p>
        </p:txBody>
      </p:sp>
      <p:sp>
        <p:nvSpPr>
          <p:cNvPr id="8" name="下矢印 7">
            <a:extLst>
              <a:ext uri="{FF2B5EF4-FFF2-40B4-BE49-F238E27FC236}">
                <a16:creationId xmlns:a16="http://schemas.microsoft.com/office/drawing/2014/main" id="{5D7B55D3-EB6A-AC42-B29D-16B9CCBFD71C}"/>
              </a:ext>
            </a:extLst>
          </p:cNvPr>
          <p:cNvSpPr/>
          <p:nvPr/>
        </p:nvSpPr>
        <p:spPr>
          <a:xfrm>
            <a:off x="2311400" y="3779171"/>
            <a:ext cx="871795" cy="972846"/>
          </a:xfrm>
          <a:prstGeom prst="downArrow">
            <a:avLst>
              <a:gd name="adj1" fmla="val 36104"/>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189404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701586" y="666205"/>
            <a:ext cx="3773985" cy="584775"/>
          </a:xfrm>
          <a:prstGeom prst="rect">
            <a:avLst/>
          </a:prstGeom>
          <a:noFill/>
        </p:spPr>
        <p:txBody>
          <a:bodyPr wrap="square" rtlCol="0">
            <a:spAutoFit/>
          </a:bodyPr>
          <a:lstStyle/>
          <a:p>
            <a:r>
              <a:rPr kumimoji="1" lang="ja-JP" altLang="en-US" sz="3200" b="1" dirty="0">
                <a:latin typeface="游ゴシック Medium" panose="020B0500000000000000" pitchFamily="50" charset="-128"/>
                <a:ea typeface="游ゴシック Medium" panose="020B0500000000000000" pitchFamily="50" charset="-128"/>
              </a:rPr>
              <a:t>現在の土浦</a:t>
            </a:r>
          </a:p>
        </p:txBody>
      </p:sp>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5</a:t>
            </a:fld>
            <a:endParaRPr lang="zh-CN" altLang="en-US"/>
          </a:p>
        </p:txBody>
      </p:sp>
      <p:graphicFrame>
        <p:nvGraphicFramePr>
          <p:cNvPr id="9" name="グラフ 8"/>
          <p:cNvGraphicFramePr>
            <a:graphicFrameLocks/>
          </p:cNvGraphicFramePr>
          <p:nvPr>
            <p:extLst/>
          </p:nvPr>
        </p:nvGraphicFramePr>
        <p:xfrm>
          <a:off x="4664529" y="1888836"/>
          <a:ext cx="4479471" cy="379684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グラフ 9"/>
          <p:cNvGraphicFramePr>
            <a:graphicFrameLocks/>
          </p:cNvGraphicFramePr>
          <p:nvPr>
            <p:extLst/>
          </p:nvPr>
        </p:nvGraphicFramePr>
        <p:xfrm>
          <a:off x="-30442" y="1888836"/>
          <a:ext cx="4506013" cy="3796846"/>
        </p:xfrm>
        <a:graphic>
          <a:graphicData uri="http://schemas.openxmlformats.org/drawingml/2006/chart">
            <c:chart xmlns:c="http://schemas.openxmlformats.org/drawingml/2006/chart" xmlns:r="http://schemas.openxmlformats.org/officeDocument/2006/relationships" r:id="rId4"/>
          </a:graphicData>
        </a:graphic>
      </p:graphicFrame>
      <p:sp>
        <p:nvSpPr>
          <p:cNvPr id="4" name="テキスト ボックス 3"/>
          <p:cNvSpPr txBox="1"/>
          <p:nvPr/>
        </p:nvSpPr>
        <p:spPr>
          <a:xfrm>
            <a:off x="1956095" y="1460970"/>
            <a:ext cx="5723042" cy="461665"/>
          </a:xfrm>
          <a:prstGeom prst="rect">
            <a:avLst/>
          </a:prstGeom>
          <a:noFill/>
        </p:spPr>
        <p:txBody>
          <a:bodyPr wrap="none" rtlCol="0">
            <a:spAutoFit/>
          </a:bodyPr>
          <a:lstStyle/>
          <a:p>
            <a:r>
              <a:rPr kumimoji="1" lang="en-US" altLang="ja-JP" sz="2400" dirty="0"/>
              <a:t>Q.</a:t>
            </a:r>
            <a:r>
              <a:rPr kumimoji="1" lang="ja-JP" altLang="en-US" sz="2400" dirty="0"/>
              <a:t>自分のまちに愛着を持っていますか？</a:t>
            </a:r>
          </a:p>
        </p:txBody>
      </p:sp>
      <p:sp>
        <p:nvSpPr>
          <p:cNvPr id="6" name="角丸四角形 5"/>
          <p:cNvSpPr/>
          <p:nvPr/>
        </p:nvSpPr>
        <p:spPr>
          <a:xfrm>
            <a:off x="457068" y="5522137"/>
            <a:ext cx="3530992" cy="1182822"/>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rPr>
              <a:t>愛着を持っている人が少ない</a:t>
            </a:r>
          </a:p>
        </p:txBody>
      </p:sp>
      <p:sp>
        <p:nvSpPr>
          <p:cNvPr id="11" name="角丸四角形 10"/>
          <p:cNvSpPr/>
          <p:nvPr/>
        </p:nvSpPr>
        <p:spPr>
          <a:xfrm>
            <a:off x="5420122" y="5522137"/>
            <a:ext cx="3530992" cy="1182822"/>
          </a:xfrm>
          <a:prstGeom prst="round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rPr>
              <a:t>土浦から離れて</a:t>
            </a:r>
            <a:endParaRPr kumimoji="1" lang="en-US" altLang="ja-JP" sz="2800" dirty="0">
              <a:solidFill>
                <a:schemeClr val="tx1"/>
              </a:solidFill>
            </a:endParaRPr>
          </a:p>
          <a:p>
            <a:pPr algn="ctr"/>
            <a:r>
              <a:rPr kumimoji="1" lang="ja-JP" altLang="en-US" sz="2800" dirty="0">
                <a:solidFill>
                  <a:schemeClr val="tx1"/>
                </a:solidFill>
              </a:rPr>
              <a:t>いってしまう</a:t>
            </a:r>
          </a:p>
        </p:txBody>
      </p:sp>
      <p:sp>
        <p:nvSpPr>
          <p:cNvPr id="8" name="右矢印 7"/>
          <p:cNvSpPr/>
          <p:nvPr/>
        </p:nvSpPr>
        <p:spPr>
          <a:xfrm>
            <a:off x="4175325" y="5762262"/>
            <a:ext cx="1051911" cy="702571"/>
          </a:xfrm>
          <a:prstGeom prst="rightArrow">
            <a:avLst>
              <a:gd name="adj1" fmla="val 50000"/>
              <a:gd name="adj2" fmla="val 7031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783416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0AA72073-9107-074C-8E5B-5931FE74CC50}"/>
              </a:ext>
            </a:extLst>
          </p:cNvPr>
          <p:cNvSpPr/>
          <p:nvPr/>
        </p:nvSpPr>
        <p:spPr>
          <a:xfrm>
            <a:off x="0" y="5957166"/>
            <a:ext cx="9144000" cy="9008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B566F0AF-05A3-9E46-99FF-7A577BE225EF}"/>
              </a:ext>
            </a:extLst>
          </p:cNvPr>
          <p:cNvSpPr>
            <a:spLocks noGrp="1"/>
          </p:cNvSpPr>
          <p:nvPr>
            <p:ph type="title"/>
          </p:nvPr>
        </p:nvSpPr>
        <p:spPr>
          <a:xfrm>
            <a:off x="628650" y="503238"/>
            <a:ext cx="7886700" cy="1187451"/>
          </a:xfrm>
        </p:spPr>
        <p:txBody>
          <a:bodyPr/>
          <a:lstStyle/>
          <a:p>
            <a:r>
              <a:rPr lang="en-US" altLang="ja-JP" b="1" dirty="0"/>
              <a:t>③</a:t>
            </a:r>
            <a:r>
              <a:rPr kumimoji="1" lang="ja-JP" altLang="en-US" b="1"/>
              <a:t>需要の多さ</a:t>
            </a:r>
          </a:p>
        </p:txBody>
      </p:sp>
      <p:sp>
        <p:nvSpPr>
          <p:cNvPr id="4" name="コンテンツ プレースホルダー 3">
            <a:extLst>
              <a:ext uri="{FF2B5EF4-FFF2-40B4-BE49-F238E27FC236}">
                <a16:creationId xmlns:a16="http://schemas.microsoft.com/office/drawing/2014/main" id="{5823A6F2-34E3-FE49-AA57-1CF64362A0C6}"/>
              </a:ext>
            </a:extLst>
          </p:cNvPr>
          <p:cNvSpPr>
            <a:spLocks noGrp="1"/>
          </p:cNvSpPr>
          <p:nvPr>
            <p:ph sz="quarter" idx="13"/>
          </p:nvPr>
        </p:nvSpPr>
        <p:spPr/>
        <p:txBody>
          <a:bodyPr/>
          <a:lstStyle/>
          <a:p>
            <a:r>
              <a:rPr lang="ja-JP" altLang="en-US"/>
              <a:t>調査　</a:t>
            </a:r>
            <a:r>
              <a:rPr lang="en-US" altLang="ja-JP" dirty="0"/>
              <a:t>〜</a:t>
            </a:r>
            <a:r>
              <a:rPr lang="ja-JP" altLang="en-US"/>
              <a:t>市営住宅</a:t>
            </a:r>
            <a:r>
              <a:rPr lang="en-US" altLang="ja-JP" dirty="0"/>
              <a:t>〜</a:t>
            </a:r>
            <a:endParaRPr lang="ja-JP" altLang="en-US"/>
          </a:p>
        </p:txBody>
      </p:sp>
      <p:sp>
        <p:nvSpPr>
          <p:cNvPr id="6" name="スライド番号プレースホルダー 5">
            <a:extLst>
              <a:ext uri="{FF2B5EF4-FFF2-40B4-BE49-F238E27FC236}">
                <a16:creationId xmlns:a16="http://schemas.microsoft.com/office/drawing/2014/main" id="{FCFFD06E-4478-784A-9BEB-FE84AFC7E15E}"/>
              </a:ext>
            </a:extLst>
          </p:cNvPr>
          <p:cNvSpPr>
            <a:spLocks noGrp="1"/>
          </p:cNvSpPr>
          <p:nvPr>
            <p:ph type="sldNum" sz="quarter" idx="12"/>
          </p:nvPr>
        </p:nvSpPr>
        <p:spPr/>
        <p:txBody>
          <a:bodyPr/>
          <a:lstStyle/>
          <a:p>
            <a:fld id="{4A9A8DCB-8D8C-FA4B-9D47-10322517A08D}" type="slidenum">
              <a:rPr kumimoji="1" lang="ja-JP" altLang="en-US" smtClean="0"/>
              <a:t>50</a:t>
            </a:fld>
            <a:endParaRPr kumimoji="1" lang="ja-JP" altLang="en-US"/>
          </a:p>
        </p:txBody>
      </p:sp>
      <p:graphicFrame>
        <p:nvGraphicFramePr>
          <p:cNvPr id="13" name="コンテンツ プレースホルダー 12">
            <a:extLst>
              <a:ext uri="{FF2B5EF4-FFF2-40B4-BE49-F238E27FC236}">
                <a16:creationId xmlns:a16="http://schemas.microsoft.com/office/drawing/2014/main" id="{DEE354DF-8D3B-0A41-A366-A44676D1D21D}"/>
              </a:ext>
            </a:extLst>
          </p:cNvPr>
          <p:cNvGraphicFramePr>
            <a:graphicFrameLocks noGrp="1"/>
          </p:cNvGraphicFramePr>
          <p:nvPr>
            <p:ph idx="1"/>
            <p:extLst/>
          </p:nvPr>
        </p:nvGraphicFramePr>
        <p:xfrm>
          <a:off x="898524" y="1438807"/>
          <a:ext cx="7346949" cy="4503420"/>
        </p:xfrm>
        <a:graphic>
          <a:graphicData uri="http://schemas.openxmlformats.org/drawingml/2006/table">
            <a:tbl>
              <a:tblPr firstRow="1" bandRow="1">
                <a:tableStyleId>{5C22544A-7EE6-4342-B048-85BDC9FD1C3A}</a:tableStyleId>
              </a:tblPr>
              <a:tblGrid>
                <a:gridCol w="2448983">
                  <a:extLst>
                    <a:ext uri="{9D8B030D-6E8A-4147-A177-3AD203B41FA5}">
                      <a16:colId xmlns:a16="http://schemas.microsoft.com/office/drawing/2014/main" val="1586546298"/>
                    </a:ext>
                  </a:extLst>
                </a:gridCol>
                <a:gridCol w="2448983">
                  <a:extLst>
                    <a:ext uri="{9D8B030D-6E8A-4147-A177-3AD203B41FA5}">
                      <a16:colId xmlns:a16="http://schemas.microsoft.com/office/drawing/2014/main" val="2535005418"/>
                    </a:ext>
                  </a:extLst>
                </a:gridCol>
                <a:gridCol w="2448983">
                  <a:extLst>
                    <a:ext uri="{9D8B030D-6E8A-4147-A177-3AD203B41FA5}">
                      <a16:colId xmlns:a16="http://schemas.microsoft.com/office/drawing/2014/main" val="1830853388"/>
                    </a:ext>
                  </a:extLst>
                </a:gridCol>
              </a:tblGrid>
              <a:tr h="223286">
                <a:tc>
                  <a:txBody>
                    <a:bodyPr/>
                    <a:lstStyle/>
                    <a:p>
                      <a:pPr algn="l" fontAlgn="ctr"/>
                      <a:r>
                        <a:rPr lang="ja-JP" altLang="en-US" sz="2400" b="1" i="0" u="none" strike="noStrike">
                          <a:solidFill>
                            <a:srgbClr val="FFFFFF"/>
                          </a:solidFill>
                          <a:effectLst/>
                          <a:latin typeface="游ゴシック" panose="020B0400000000000000" pitchFamily="34" charset="-128"/>
                          <a:ea typeface="游ゴシック" panose="020B0400000000000000" pitchFamily="34" charset="-128"/>
                        </a:rPr>
                        <a:t>市営住宅</a:t>
                      </a:r>
                    </a:p>
                  </a:txBody>
                  <a:tcPr marL="9525" marR="9525" marT="9525" marB="0" anchor="ctr"/>
                </a:tc>
                <a:tc>
                  <a:txBody>
                    <a:bodyPr/>
                    <a:lstStyle/>
                    <a:p>
                      <a:pPr algn="l" fontAlgn="ctr"/>
                      <a:r>
                        <a:rPr lang="ja-JP" altLang="en-US" sz="2400" b="1" i="0" u="none" strike="noStrike">
                          <a:solidFill>
                            <a:srgbClr val="FFFFFF"/>
                          </a:solidFill>
                          <a:effectLst/>
                          <a:latin typeface="游ゴシック" panose="020B0400000000000000" pitchFamily="34" charset="-128"/>
                          <a:ea typeface="游ゴシック" panose="020B0400000000000000" pitchFamily="34" charset="-128"/>
                        </a:rPr>
                        <a:t>戸数</a:t>
                      </a:r>
                    </a:p>
                  </a:txBody>
                  <a:tcPr marL="9525" marR="9525" marT="9525" marB="0" anchor="ctr"/>
                </a:tc>
                <a:tc>
                  <a:txBody>
                    <a:bodyPr/>
                    <a:lstStyle/>
                    <a:p>
                      <a:pPr algn="l" fontAlgn="ctr"/>
                      <a:r>
                        <a:rPr lang="ja-JP" altLang="en-US" sz="2400" b="1" i="0" u="none" strike="noStrike">
                          <a:solidFill>
                            <a:srgbClr val="FFFFFF"/>
                          </a:solidFill>
                          <a:effectLst/>
                          <a:latin typeface="游ゴシック" panose="020B0400000000000000" pitchFamily="34" charset="-128"/>
                          <a:ea typeface="游ゴシック" panose="020B0400000000000000" pitchFamily="34" charset="-128"/>
                        </a:rPr>
                        <a:t>待機者</a:t>
                      </a:r>
                    </a:p>
                  </a:txBody>
                  <a:tcPr marL="9525" marR="9525" marT="9525" marB="0" anchor="ctr"/>
                </a:tc>
                <a:extLst>
                  <a:ext uri="{0D108BD9-81ED-4DB2-BD59-A6C34878D82A}">
                    <a16:rowId xmlns:a16="http://schemas.microsoft.com/office/drawing/2014/main" val="3815218960"/>
                  </a:ext>
                </a:extLst>
              </a:tr>
              <a:tr h="370840">
                <a:tc>
                  <a:txBody>
                    <a:bodyPr/>
                    <a:lstStyle/>
                    <a:p>
                      <a:pPr algn="l" fontAlgn="ctr"/>
                      <a:r>
                        <a:rPr lang="ja-JP" altLang="en-US" sz="2400" b="0" i="0" u="none" strike="noStrike">
                          <a:solidFill>
                            <a:srgbClr val="000000"/>
                          </a:solidFill>
                          <a:effectLst/>
                          <a:latin typeface="游ゴシック" panose="020B0400000000000000" pitchFamily="34" charset="-128"/>
                          <a:ea typeface="游ゴシック" panose="020B0400000000000000" pitchFamily="34" charset="-128"/>
                        </a:rPr>
                        <a:t>竹の入</a:t>
                      </a:r>
                    </a:p>
                  </a:txBody>
                  <a:tcPr marL="9525" marR="9525" marT="9525" marB="0" anchor="ctr"/>
                </a:tc>
                <a:tc>
                  <a:txBody>
                    <a:bodyPr/>
                    <a:lstStyle/>
                    <a:p>
                      <a:pPr algn="r" fontAlgn="ctr"/>
                      <a:r>
                        <a:rPr lang="en-US" altLang="ja-JP" sz="2400" b="0" i="0" u="none" strike="noStrike">
                          <a:solidFill>
                            <a:srgbClr val="000000"/>
                          </a:solidFill>
                          <a:effectLst/>
                          <a:latin typeface="游ゴシック" panose="020B0400000000000000" pitchFamily="34" charset="-128"/>
                          <a:ea typeface="游ゴシック" panose="020B0400000000000000" pitchFamily="34" charset="-128"/>
                        </a:rPr>
                        <a:t>60</a:t>
                      </a:r>
                    </a:p>
                  </a:txBody>
                  <a:tcPr marL="9525" marR="9525" marT="9525" marB="0" anchor="ctr"/>
                </a:tc>
                <a:tc>
                  <a:txBody>
                    <a:bodyPr/>
                    <a:lstStyle/>
                    <a:p>
                      <a:pPr algn="r" fontAlgn="ctr"/>
                      <a:r>
                        <a:rPr lang="en-US" altLang="ja-JP" sz="2400" b="0" i="0" u="none" strike="noStrike">
                          <a:solidFill>
                            <a:srgbClr val="000000"/>
                          </a:solidFill>
                          <a:effectLst/>
                          <a:latin typeface="游ゴシック" panose="020B0400000000000000" pitchFamily="34" charset="-128"/>
                          <a:ea typeface="游ゴシック" panose="020B0400000000000000" pitchFamily="34" charset="-128"/>
                        </a:rPr>
                        <a:t>1</a:t>
                      </a:r>
                    </a:p>
                  </a:txBody>
                  <a:tcPr marL="9525" marR="9525" marT="9525" marB="0" anchor="ctr"/>
                </a:tc>
                <a:extLst>
                  <a:ext uri="{0D108BD9-81ED-4DB2-BD59-A6C34878D82A}">
                    <a16:rowId xmlns:a16="http://schemas.microsoft.com/office/drawing/2014/main" val="2169321249"/>
                  </a:ext>
                </a:extLst>
              </a:tr>
              <a:tr h="370840">
                <a:tc>
                  <a:txBody>
                    <a:bodyPr/>
                    <a:lstStyle/>
                    <a:p>
                      <a:pPr algn="l" fontAlgn="ctr"/>
                      <a:r>
                        <a:rPr lang="ja-JP" altLang="en-US" sz="2400" b="0" i="0" u="none" strike="noStrike">
                          <a:solidFill>
                            <a:srgbClr val="000000"/>
                          </a:solidFill>
                          <a:effectLst/>
                          <a:latin typeface="游ゴシック" panose="020B0400000000000000" pitchFamily="34" charset="-128"/>
                          <a:ea typeface="游ゴシック" panose="020B0400000000000000" pitchFamily="34" charset="-128"/>
                        </a:rPr>
                        <a:t>南ヶ丘</a:t>
                      </a:r>
                    </a:p>
                  </a:txBody>
                  <a:tcPr marL="9525" marR="9525" marT="9525" marB="0" anchor="ctr"/>
                </a:tc>
                <a:tc>
                  <a:txBody>
                    <a:bodyPr/>
                    <a:lstStyle/>
                    <a:p>
                      <a:pPr algn="r" fontAlgn="ctr"/>
                      <a:r>
                        <a:rPr lang="en-US" altLang="ja-JP" sz="2400" b="0" i="0" u="none" strike="noStrike">
                          <a:solidFill>
                            <a:srgbClr val="000000"/>
                          </a:solidFill>
                          <a:effectLst/>
                          <a:latin typeface="游ゴシック" panose="020B0400000000000000" pitchFamily="34" charset="-128"/>
                          <a:ea typeface="游ゴシック" panose="020B0400000000000000" pitchFamily="34" charset="-128"/>
                        </a:rPr>
                        <a:t>138</a:t>
                      </a:r>
                    </a:p>
                  </a:txBody>
                  <a:tcPr marL="9525" marR="9525" marT="9525" marB="0" anchor="ctr"/>
                </a:tc>
                <a:tc>
                  <a:txBody>
                    <a:bodyPr/>
                    <a:lstStyle/>
                    <a:p>
                      <a:pPr algn="r" fontAlgn="ctr"/>
                      <a:r>
                        <a:rPr lang="en-US" altLang="ja-JP" sz="2400" b="0" i="0" u="none" strike="noStrike">
                          <a:solidFill>
                            <a:srgbClr val="000000"/>
                          </a:solidFill>
                          <a:effectLst/>
                          <a:latin typeface="游ゴシック" panose="020B0400000000000000" pitchFamily="34" charset="-128"/>
                          <a:ea typeface="游ゴシック" panose="020B0400000000000000" pitchFamily="34" charset="-128"/>
                        </a:rPr>
                        <a:t>1</a:t>
                      </a:r>
                    </a:p>
                  </a:txBody>
                  <a:tcPr marL="9525" marR="9525" marT="9525" marB="0" anchor="ctr"/>
                </a:tc>
                <a:extLst>
                  <a:ext uri="{0D108BD9-81ED-4DB2-BD59-A6C34878D82A}">
                    <a16:rowId xmlns:a16="http://schemas.microsoft.com/office/drawing/2014/main" val="2409108661"/>
                  </a:ext>
                </a:extLst>
              </a:tr>
              <a:tr h="370840">
                <a:tc>
                  <a:txBody>
                    <a:bodyPr/>
                    <a:lstStyle/>
                    <a:p>
                      <a:pPr algn="l" fontAlgn="ctr"/>
                      <a:r>
                        <a:rPr lang="ja-JP" altLang="en-US" sz="2400" b="0" i="0" u="none" strike="noStrike">
                          <a:solidFill>
                            <a:srgbClr val="000000"/>
                          </a:solidFill>
                          <a:effectLst/>
                          <a:latin typeface="游ゴシック" panose="020B0400000000000000" pitchFamily="34" charset="-128"/>
                          <a:ea typeface="游ゴシック" panose="020B0400000000000000" pitchFamily="34" charset="-128"/>
                        </a:rPr>
                        <a:t>都和テラス</a:t>
                      </a:r>
                    </a:p>
                  </a:txBody>
                  <a:tcPr marL="9525" marR="9525" marT="9525" marB="0" anchor="ctr"/>
                </a:tc>
                <a:tc>
                  <a:txBody>
                    <a:bodyPr/>
                    <a:lstStyle/>
                    <a:p>
                      <a:pPr algn="r" fontAlgn="ctr"/>
                      <a:r>
                        <a:rPr lang="en-US" altLang="ja-JP" sz="2400" b="0" i="0" u="none" strike="noStrike">
                          <a:solidFill>
                            <a:srgbClr val="000000"/>
                          </a:solidFill>
                          <a:effectLst/>
                          <a:latin typeface="游ゴシック" panose="020B0400000000000000" pitchFamily="34" charset="-128"/>
                          <a:ea typeface="游ゴシック" panose="020B0400000000000000" pitchFamily="34" charset="-128"/>
                        </a:rPr>
                        <a:t>177</a:t>
                      </a:r>
                    </a:p>
                  </a:txBody>
                  <a:tcPr marL="9525" marR="9525" marT="9525" marB="0" anchor="ctr"/>
                </a:tc>
                <a:tc>
                  <a:txBody>
                    <a:bodyPr/>
                    <a:lstStyle/>
                    <a:p>
                      <a:pPr algn="r" fontAlgn="ctr"/>
                      <a:r>
                        <a:rPr lang="en-US" altLang="ja-JP" sz="2400" b="0" i="0" u="none" strike="noStrike">
                          <a:solidFill>
                            <a:srgbClr val="000000"/>
                          </a:solidFill>
                          <a:effectLst/>
                          <a:latin typeface="游ゴシック" panose="020B0400000000000000" pitchFamily="34" charset="-128"/>
                          <a:ea typeface="游ゴシック" panose="020B0400000000000000" pitchFamily="34" charset="-128"/>
                        </a:rPr>
                        <a:t>1</a:t>
                      </a:r>
                    </a:p>
                  </a:txBody>
                  <a:tcPr marL="9525" marR="9525" marT="9525" marB="0" anchor="ctr"/>
                </a:tc>
                <a:extLst>
                  <a:ext uri="{0D108BD9-81ED-4DB2-BD59-A6C34878D82A}">
                    <a16:rowId xmlns:a16="http://schemas.microsoft.com/office/drawing/2014/main" val="506502704"/>
                  </a:ext>
                </a:extLst>
              </a:tr>
              <a:tr h="370840">
                <a:tc>
                  <a:txBody>
                    <a:bodyPr/>
                    <a:lstStyle/>
                    <a:p>
                      <a:pPr algn="l" fontAlgn="ctr"/>
                      <a:r>
                        <a:rPr lang="ja-JP" altLang="en-US" sz="2400" b="0" i="0" u="none" strike="noStrike">
                          <a:solidFill>
                            <a:srgbClr val="000000"/>
                          </a:solidFill>
                          <a:effectLst/>
                          <a:latin typeface="游ゴシック" panose="020B0400000000000000" pitchFamily="34" charset="-128"/>
                          <a:ea typeface="游ゴシック" panose="020B0400000000000000" pitchFamily="34" charset="-128"/>
                        </a:rPr>
                        <a:t>都和中耐</a:t>
                      </a:r>
                    </a:p>
                  </a:txBody>
                  <a:tcPr marL="9525" marR="9525" marT="9525" marB="0" anchor="ctr"/>
                </a:tc>
                <a:tc>
                  <a:txBody>
                    <a:bodyPr/>
                    <a:lstStyle/>
                    <a:p>
                      <a:pPr algn="r" fontAlgn="ctr"/>
                      <a:r>
                        <a:rPr lang="en-US" altLang="ja-JP" sz="2400" b="0" i="0" u="none" strike="noStrike">
                          <a:solidFill>
                            <a:srgbClr val="000000"/>
                          </a:solidFill>
                          <a:effectLst/>
                          <a:latin typeface="游ゴシック" panose="020B0400000000000000" pitchFamily="34" charset="-128"/>
                          <a:ea typeface="游ゴシック" panose="020B0400000000000000" pitchFamily="34" charset="-128"/>
                        </a:rPr>
                        <a:t>118</a:t>
                      </a:r>
                    </a:p>
                  </a:txBody>
                  <a:tcPr marL="9525" marR="9525" marT="9525" marB="0" anchor="ctr"/>
                </a:tc>
                <a:tc>
                  <a:txBody>
                    <a:bodyPr/>
                    <a:lstStyle/>
                    <a:p>
                      <a:pPr algn="r" fontAlgn="ctr"/>
                      <a:r>
                        <a:rPr lang="en-US" altLang="ja-JP" sz="2400" b="0" i="0" u="none" strike="noStrike">
                          <a:solidFill>
                            <a:srgbClr val="000000"/>
                          </a:solidFill>
                          <a:effectLst/>
                          <a:latin typeface="游ゴシック" panose="020B0400000000000000" pitchFamily="34" charset="-128"/>
                          <a:ea typeface="游ゴシック" panose="020B0400000000000000" pitchFamily="34" charset="-128"/>
                        </a:rPr>
                        <a:t>0</a:t>
                      </a:r>
                    </a:p>
                  </a:txBody>
                  <a:tcPr marL="9525" marR="9525" marT="9525" marB="0" anchor="ctr"/>
                </a:tc>
                <a:extLst>
                  <a:ext uri="{0D108BD9-81ED-4DB2-BD59-A6C34878D82A}">
                    <a16:rowId xmlns:a16="http://schemas.microsoft.com/office/drawing/2014/main" val="2534318416"/>
                  </a:ext>
                </a:extLst>
              </a:tr>
              <a:tr h="370840">
                <a:tc>
                  <a:txBody>
                    <a:bodyPr/>
                    <a:lstStyle/>
                    <a:p>
                      <a:pPr algn="l" fontAlgn="ctr"/>
                      <a:r>
                        <a:rPr lang="ja-JP" altLang="en-US" sz="2400" b="0" i="0" u="none" strike="noStrike">
                          <a:solidFill>
                            <a:srgbClr val="000000"/>
                          </a:solidFill>
                          <a:effectLst/>
                          <a:latin typeface="游ゴシック" panose="020B0400000000000000" pitchFamily="34" charset="-128"/>
                          <a:ea typeface="游ゴシック" panose="020B0400000000000000" pitchFamily="34" charset="-128"/>
                        </a:rPr>
                        <a:t>神立</a:t>
                      </a:r>
                    </a:p>
                  </a:txBody>
                  <a:tcPr marL="9525" marR="9525" marT="9525" marB="0" anchor="ctr"/>
                </a:tc>
                <a:tc>
                  <a:txBody>
                    <a:bodyPr/>
                    <a:lstStyle/>
                    <a:p>
                      <a:pPr algn="r" fontAlgn="ctr"/>
                      <a:r>
                        <a:rPr lang="en-US" altLang="ja-JP" sz="2400" b="0" i="0" u="none" strike="noStrike">
                          <a:solidFill>
                            <a:srgbClr val="000000"/>
                          </a:solidFill>
                          <a:effectLst/>
                          <a:latin typeface="游ゴシック" panose="020B0400000000000000" pitchFamily="34" charset="-128"/>
                          <a:ea typeface="游ゴシック" panose="020B0400000000000000" pitchFamily="34" charset="-128"/>
                        </a:rPr>
                        <a:t>64</a:t>
                      </a:r>
                    </a:p>
                  </a:txBody>
                  <a:tcPr marL="9525" marR="9525" marT="9525" marB="0" anchor="ctr"/>
                </a:tc>
                <a:tc>
                  <a:txBody>
                    <a:bodyPr/>
                    <a:lstStyle/>
                    <a:p>
                      <a:pPr algn="r" fontAlgn="ctr"/>
                      <a:r>
                        <a:rPr lang="en-US" altLang="ja-JP" sz="2400" b="0" i="0" u="none" strike="noStrike">
                          <a:solidFill>
                            <a:srgbClr val="000000"/>
                          </a:solidFill>
                          <a:effectLst/>
                          <a:latin typeface="游ゴシック" panose="020B0400000000000000" pitchFamily="34" charset="-128"/>
                          <a:ea typeface="游ゴシック" panose="020B0400000000000000" pitchFamily="34" charset="-128"/>
                        </a:rPr>
                        <a:t>1</a:t>
                      </a:r>
                    </a:p>
                  </a:txBody>
                  <a:tcPr marL="9525" marR="9525" marT="9525" marB="0" anchor="ctr"/>
                </a:tc>
                <a:extLst>
                  <a:ext uri="{0D108BD9-81ED-4DB2-BD59-A6C34878D82A}">
                    <a16:rowId xmlns:a16="http://schemas.microsoft.com/office/drawing/2014/main" val="1181518084"/>
                  </a:ext>
                </a:extLst>
              </a:tr>
              <a:tr h="370840">
                <a:tc>
                  <a:txBody>
                    <a:bodyPr/>
                    <a:lstStyle/>
                    <a:p>
                      <a:pPr algn="l" fontAlgn="ctr"/>
                      <a:r>
                        <a:rPr lang="ja-JP" altLang="en-US" sz="2400" b="0" i="0" u="none" strike="noStrike">
                          <a:solidFill>
                            <a:srgbClr val="000000"/>
                          </a:solidFill>
                          <a:effectLst/>
                          <a:latin typeface="游ゴシック" panose="020B0400000000000000" pitchFamily="34" charset="-128"/>
                          <a:ea typeface="游ゴシック" panose="020B0400000000000000" pitchFamily="34" charset="-128"/>
                        </a:rPr>
                        <a:t>中村</a:t>
                      </a:r>
                    </a:p>
                  </a:txBody>
                  <a:tcPr marL="9525" marR="9525" marT="9525" marB="0" anchor="ctr"/>
                </a:tc>
                <a:tc>
                  <a:txBody>
                    <a:bodyPr/>
                    <a:lstStyle/>
                    <a:p>
                      <a:pPr algn="r" fontAlgn="ctr"/>
                      <a:r>
                        <a:rPr lang="en-US" altLang="ja-JP" sz="2400" b="0" i="0" u="none" strike="noStrike">
                          <a:solidFill>
                            <a:srgbClr val="000000"/>
                          </a:solidFill>
                          <a:effectLst/>
                          <a:latin typeface="游ゴシック" panose="020B0400000000000000" pitchFamily="34" charset="-128"/>
                          <a:ea typeface="游ゴシック" panose="020B0400000000000000" pitchFamily="34" charset="-128"/>
                        </a:rPr>
                        <a:t>79</a:t>
                      </a:r>
                    </a:p>
                  </a:txBody>
                  <a:tcPr marL="9525" marR="9525" marT="9525" marB="0" anchor="ctr"/>
                </a:tc>
                <a:tc>
                  <a:txBody>
                    <a:bodyPr/>
                    <a:lstStyle/>
                    <a:p>
                      <a:pPr algn="r" fontAlgn="ctr"/>
                      <a:r>
                        <a:rPr lang="en-US" altLang="ja-JP" sz="2400" b="0" i="0" u="none" strike="noStrike">
                          <a:solidFill>
                            <a:srgbClr val="000000"/>
                          </a:solidFill>
                          <a:effectLst/>
                          <a:latin typeface="游ゴシック" panose="020B0400000000000000" pitchFamily="34" charset="-128"/>
                          <a:ea typeface="游ゴシック" panose="020B0400000000000000" pitchFamily="34" charset="-128"/>
                        </a:rPr>
                        <a:t>1</a:t>
                      </a:r>
                    </a:p>
                  </a:txBody>
                  <a:tcPr marL="9525" marR="9525" marT="9525" marB="0" anchor="ctr"/>
                </a:tc>
                <a:extLst>
                  <a:ext uri="{0D108BD9-81ED-4DB2-BD59-A6C34878D82A}">
                    <a16:rowId xmlns:a16="http://schemas.microsoft.com/office/drawing/2014/main" val="1734955822"/>
                  </a:ext>
                </a:extLst>
              </a:tr>
              <a:tr h="370840">
                <a:tc>
                  <a:txBody>
                    <a:bodyPr/>
                    <a:lstStyle/>
                    <a:p>
                      <a:pPr algn="l" fontAlgn="ctr"/>
                      <a:r>
                        <a:rPr lang="ja-JP" altLang="en-US" sz="2400" b="0" i="0" u="none" strike="noStrike">
                          <a:solidFill>
                            <a:srgbClr val="000000"/>
                          </a:solidFill>
                          <a:effectLst/>
                          <a:latin typeface="游ゴシック" panose="020B0400000000000000" pitchFamily="34" charset="-128"/>
                          <a:ea typeface="游ゴシック" panose="020B0400000000000000" pitchFamily="34" charset="-128"/>
                        </a:rPr>
                        <a:t>中高津</a:t>
                      </a:r>
                    </a:p>
                  </a:txBody>
                  <a:tcPr marL="9525" marR="9525" marT="9525" marB="0" anchor="ctr"/>
                </a:tc>
                <a:tc>
                  <a:txBody>
                    <a:bodyPr/>
                    <a:lstStyle/>
                    <a:p>
                      <a:pPr algn="r" fontAlgn="ctr"/>
                      <a:r>
                        <a:rPr lang="en-US" altLang="ja-JP" sz="2400" b="0" i="0" u="none" strike="noStrike">
                          <a:solidFill>
                            <a:srgbClr val="000000"/>
                          </a:solidFill>
                          <a:effectLst/>
                          <a:latin typeface="游ゴシック" panose="020B0400000000000000" pitchFamily="34" charset="-128"/>
                          <a:ea typeface="游ゴシック" panose="020B0400000000000000" pitchFamily="34" charset="-128"/>
                        </a:rPr>
                        <a:t>69</a:t>
                      </a:r>
                    </a:p>
                  </a:txBody>
                  <a:tcPr marL="9525" marR="9525" marT="9525" marB="0" anchor="ctr"/>
                </a:tc>
                <a:tc>
                  <a:txBody>
                    <a:bodyPr/>
                    <a:lstStyle/>
                    <a:p>
                      <a:pPr algn="r" fontAlgn="ctr"/>
                      <a:r>
                        <a:rPr lang="en-US" altLang="ja-JP" sz="2400" b="0" i="0" u="none" strike="noStrike">
                          <a:solidFill>
                            <a:srgbClr val="000000"/>
                          </a:solidFill>
                          <a:effectLst/>
                          <a:latin typeface="游ゴシック" panose="020B0400000000000000" pitchFamily="34" charset="-128"/>
                          <a:ea typeface="游ゴシック" panose="020B0400000000000000" pitchFamily="34" charset="-128"/>
                        </a:rPr>
                        <a:t>3</a:t>
                      </a:r>
                    </a:p>
                  </a:txBody>
                  <a:tcPr marL="9525" marR="9525" marT="9525" marB="0" anchor="ctr"/>
                </a:tc>
                <a:extLst>
                  <a:ext uri="{0D108BD9-81ED-4DB2-BD59-A6C34878D82A}">
                    <a16:rowId xmlns:a16="http://schemas.microsoft.com/office/drawing/2014/main" val="2132479134"/>
                  </a:ext>
                </a:extLst>
              </a:tr>
              <a:tr h="370840">
                <a:tc>
                  <a:txBody>
                    <a:bodyPr/>
                    <a:lstStyle/>
                    <a:p>
                      <a:pPr algn="l" fontAlgn="ctr"/>
                      <a:r>
                        <a:rPr lang="ja-JP" altLang="en-US" sz="2400" b="0" i="0" u="none" strike="noStrike">
                          <a:solidFill>
                            <a:srgbClr val="000000"/>
                          </a:solidFill>
                          <a:effectLst/>
                          <a:latin typeface="游ゴシック" panose="020B0400000000000000" pitchFamily="34" charset="-128"/>
                          <a:ea typeface="游ゴシック" panose="020B0400000000000000" pitchFamily="34" charset="-128"/>
                        </a:rPr>
                        <a:t>大岩田</a:t>
                      </a:r>
                    </a:p>
                  </a:txBody>
                  <a:tcPr marL="9525" marR="9525" marT="9525" marB="0" anchor="ctr"/>
                </a:tc>
                <a:tc>
                  <a:txBody>
                    <a:bodyPr/>
                    <a:lstStyle/>
                    <a:p>
                      <a:pPr algn="r" fontAlgn="ctr"/>
                      <a:r>
                        <a:rPr lang="en-US" altLang="ja-JP" sz="2400" b="0" i="0" u="none" strike="noStrike" dirty="0">
                          <a:solidFill>
                            <a:srgbClr val="000000"/>
                          </a:solidFill>
                          <a:effectLst/>
                          <a:latin typeface="游ゴシック" panose="020B0400000000000000" pitchFamily="34" charset="-128"/>
                          <a:ea typeface="游ゴシック" panose="020B0400000000000000" pitchFamily="34" charset="-128"/>
                        </a:rPr>
                        <a:t>192</a:t>
                      </a:r>
                    </a:p>
                  </a:txBody>
                  <a:tcPr marL="9525" marR="9525" marT="9525" marB="0" anchor="ctr"/>
                </a:tc>
                <a:tc>
                  <a:txBody>
                    <a:bodyPr/>
                    <a:lstStyle/>
                    <a:p>
                      <a:pPr algn="r" fontAlgn="ctr"/>
                      <a:r>
                        <a:rPr lang="en-US" altLang="ja-JP" sz="2400" b="0" i="0" u="none" strike="noStrike">
                          <a:solidFill>
                            <a:srgbClr val="000000"/>
                          </a:solidFill>
                          <a:effectLst/>
                          <a:latin typeface="游ゴシック" panose="020B0400000000000000" pitchFamily="34" charset="-128"/>
                          <a:ea typeface="游ゴシック" panose="020B0400000000000000" pitchFamily="34" charset="-128"/>
                        </a:rPr>
                        <a:t>0</a:t>
                      </a:r>
                    </a:p>
                  </a:txBody>
                  <a:tcPr marL="9525" marR="9525" marT="9525" marB="0" anchor="ctr"/>
                </a:tc>
                <a:extLst>
                  <a:ext uri="{0D108BD9-81ED-4DB2-BD59-A6C34878D82A}">
                    <a16:rowId xmlns:a16="http://schemas.microsoft.com/office/drawing/2014/main" val="1180605116"/>
                  </a:ext>
                </a:extLst>
              </a:tr>
              <a:tr h="370840">
                <a:tc>
                  <a:txBody>
                    <a:bodyPr/>
                    <a:lstStyle/>
                    <a:p>
                      <a:pPr algn="l" fontAlgn="ctr"/>
                      <a:r>
                        <a:rPr lang="ja-JP" altLang="en-US" sz="2400" b="0" i="0" u="none" strike="noStrike">
                          <a:solidFill>
                            <a:srgbClr val="000000"/>
                          </a:solidFill>
                          <a:effectLst/>
                          <a:latin typeface="游ゴシック" panose="020B0400000000000000" pitchFamily="34" charset="-128"/>
                          <a:ea typeface="游ゴシック" panose="020B0400000000000000" pitchFamily="34" charset="-128"/>
                        </a:rPr>
                        <a:t>西板谷</a:t>
                      </a:r>
                    </a:p>
                  </a:txBody>
                  <a:tcPr marL="9525" marR="9525" marT="9525" marB="0" anchor="ctr"/>
                </a:tc>
                <a:tc>
                  <a:txBody>
                    <a:bodyPr/>
                    <a:lstStyle/>
                    <a:p>
                      <a:pPr algn="r" fontAlgn="ctr"/>
                      <a:r>
                        <a:rPr lang="en-US" altLang="ja-JP" sz="2400" b="0" i="0" u="none" strike="noStrike">
                          <a:solidFill>
                            <a:srgbClr val="000000"/>
                          </a:solidFill>
                          <a:effectLst/>
                          <a:latin typeface="游ゴシック" panose="020B0400000000000000" pitchFamily="34" charset="-128"/>
                          <a:ea typeface="游ゴシック" panose="020B0400000000000000" pitchFamily="34" charset="-128"/>
                        </a:rPr>
                        <a:t>194</a:t>
                      </a:r>
                    </a:p>
                  </a:txBody>
                  <a:tcPr marL="9525" marR="9525" marT="9525" marB="0" anchor="ctr"/>
                </a:tc>
                <a:tc>
                  <a:txBody>
                    <a:bodyPr/>
                    <a:lstStyle/>
                    <a:p>
                      <a:pPr algn="r" fontAlgn="ctr"/>
                      <a:r>
                        <a:rPr lang="en-US" altLang="ja-JP" sz="2400" b="0" i="0" u="none" strike="noStrike">
                          <a:solidFill>
                            <a:srgbClr val="000000"/>
                          </a:solidFill>
                          <a:effectLst/>
                          <a:latin typeface="游ゴシック" panose="020B0400000000000000" pitchFamily="34" charset="-128"/>
                          <a:ea typeface="游ゴシック" panose="020B0400000000000000" pitchFamily="34" charset="-128"/>
                        </a:rPr>
                        <a:t>4</a:t>
                      </a:r>
                    </a:p>
                  </a:txBody>
                  <a:tcPr marL="9525" marR="9525" marT="9525" marB="0" anchor="ctr"/>
                </a:tc>
                <a:extLst>
                  <a:ext uri="{0D108BD9-81ED-4DB2-BD59-A6C34878D82A}">
                    <a16:rowId xmlns:a16="http://schemas.microsoft.com/office/drawing/2014/main" val="878132701"/>
                  </a:ext>
                </a:extLst>
              </a:tr>
              <a:tr h="370840">
                <a:tc>
                  <a:txBody>
                    <a:bodyPr/>
                    <a:lstStyle/>
                    <a:p>
                      <a:pPr algn="l" fontAlgn="ctr"/>
                      <a:r>
                        <a:rPr lang="ja-JP" altLang="en-US" sz="2400" b="0" i="0" u="none" strike="noStrike">
                          <a:solidFill>
                            <a:srgbClr val="000000"/>
                          </a:solidFill>
                          <a:effectLst/>
                          <a:latin typeface="游ゴシック" panose="020B0400000000000000" pitchFamily="34" charset="-128"/>
                          <a:ea typeface="游ゴシック" panose="020B0400000000000000" pitchFamily="34" charset="-128"/>
                        </a:rPr>
                        <a:t>霞ヶ岡第二</a:t>
                      </a:r>
                    </a:p>
                  </a:txBody>
                  <a:tcPr marL="9525" marR="9525" marT="9525" marB="0" anchor="ctr"/>
                </a:tc>
                <a:tc>
                  <a:txBody>
                    <a:bodyPr/>
                    <a:lstStyle/>
                    <a:p>
                      <a:pPr algn="r" fontAlgn="ctr"/>
                      <a:r>
                        <a:rPr lang="en-US" altLang="ja-JP" sz="2400" b="0" i="0" u="none" strike="noStrike">
                          <a:solidFill>
                            <a:srgbClr val="000000"/>
                          </a:solidFill>
                          <a:effectLst/>
                          <a:latin typeface="游ゴシック" panose="020B0400000000000000" pitchFamily="34" charset="-128"/>
                          <a:ea typeface="游ゴシック" panose="020B0400000000000000" pitchFamily="34" charset="-128"/>
                        </a:rPr>
                        <a:t>45</a:t>
                      </a:r>
                    </a:p>
                  </a:txBody>
                  <a:tcPr marL="9525" marR="9525" marT="9525" marB="0" anchor="ctr"/>
                </a:tc>
                <a:tc>
                  <a:txBody>
                    <a:bodyPr/>
                    <a:lstStyle/>
                    <a:p>
                      <a:pPr algn="r" fontAlgn="ctr"/>
                      <a:r>
                        <a:rPr lang="en-US" altLang="ja-JP" sz="2400" b="0" i="0" u="none" strike="noStrike">
                          <a:solidFill>
                            <a:srgbClr val="000000"/>
                          </a:solidFill>
                          <a:effectLst/>
                          <a:latin typeface="游ゴシック" panose="020B0400000000000000" pitchFamily="34" charset="-128"/>
                          <a:ea typeface="游ゴシック" panose="020B0400000000000000" pitchFamily="34" charset="-128"/>
                        </a:rPr>
                        <a:t>3</a:t>
                      </a:r>
                    </a:p>
                  </a:txBody>
                  <a:tcPr marL="9525" marR="9525" marT="9525" marB="0" anchor="ctr"/>
                </a:tc>
                <a:extLst>
                  <a:ext uri="{0D108BD9-81ED-4DB2-BD59-A6C34878D82A}">
                    <a16:rowId xmlns:a16="http://schemas.microsoft.com/office/drawing/2014/main" val="1387363014"/>
                  </a:ext>
                </a:extLst>
              </a:tr>
              <a:tr h="370840">
                <a:tc>
                  <a:txBody>
                    <a:bodyPr/>
                    <a:lstStyle/>
                    <a:p>
                      <a:pPr algn="l" fontAlgn="ctr"/>
                      <a:r>
                        <a:rPr lang="ja-JP" altLang="en-US" sz="2400" b="0" i="0" u="none" strike="noStrike">
                          <a:solidFill>
                            <a:srgbClr val="000000"/>
                          </a:solidFill>
                          <a:effectLst/>
                          <a:latin typeface="游ゴシック" panose="020B0400000000000000" pitchFamily="34" charset="-128"/>
                          <a:ea typeface="游ゴシック" panose="020B0400000000000000" pitchFamily="34" charset="-128"/>
                        </a:rPr>
                        <a:t>霞ヶ岡第一</a:t>
                      </a:r>
                    </a:p>
                  </a:txBody>
                  <a:tcPr marL="9525" marR="9525" marT="9525" marB="0" anchor="ctr"/>
                </a:tc>
                <a:tc>
                  <a:txBody>
                    <a:bodyPr/>
                    <a:lstStyle/>
                    <a:p>
                      <a:pPr algn="r" fontAlgn="ctr"/>
                      <a:r>
                        <a:rPr lang="en-US" altLang="ja-JP" sz="2400" b="0" i="0" u="none" strike="noStrike" dirty="0">
                          <a:solidFill>
                            <a:srgbClr val="000000"/>
                          </a:solidFill>
                          <a:effectLst/>
                          <a:latin typeface="游ゴシック" panose="020B0400000000000000" pitchFamily="34" charset="-128"/>
                          <a:ea typeface="游ゴシック" panose="020B0400000000000000" pitchFamily="34" charset="-128"/>
                        </a:rPr>
                        <a:t>21</a:t>
                      </a:r>
                    </a:p>
                  </a:txBody>
                  <a:tcPr marL="9525" marR="9525" marT="9525" marB="0" anchor="ctr"/>
                </a:tc>
                <a:tc>
                  <a:txBody>
                    <a:bodyPr/>
                    <a:lstStyle/>
                    <a:p>
                      <a:pPr algn="r" fontAlgn="ctr"/>
                      <a:r>
                        <a:rPr lang="en-US" altLang="ja-JP" sz="2400" b="0" i="0" u="none" strike="noStrike" dirty="0">
                          <a:solidFill>
                            <a:srgbClr val="000000"/>
                          </a:solidFill>
                          <a:effectLst/>
                          <a:latin typeface="游ゴシック" panose="020B0400000000000000" pitchFamily="34" charset="-128"/>
                          <a:ea typeface="游ゴシック" panose="020B0400000000000000" pitchFamily="34" charset="-128"/>
                        </a:rPr>
                        <a:t>2</a:t>
                      </a:r>
                    </a:p>
                  </a:txBody>
                  <a:tcPr marL="9525" marR="9525" marT="9525" marB="0" anchor="ctr"/>
                </a:tc>
                <a:extLst>
                  <a:ext uri="{0D108BD9-81ED-4DB2-BD59-A6C34878D82A}">
                    <a16:rowId xmlns:a16="http://schemas.microsoft.com/office/drawing/2014/main" val="2020810280"/>
                  </a:ext>
                </a:extLst>
              </a:tr>
            </a:tbl>
          </a:graphicData>
        </a:graphic>
      </p:graphicFrame>
      <p:sp>
        <p:nvSpPr>
          <p:cNvPr id="14" name="円/楕円 13">
            <a:extLst>
              <a:ext uri="{FF2B5EF4-FFF2-40B4-BE49-F238E27FC236}">
                <a16:creationId xmlns:a16="http://schemas.microsoft.com/office/drawing/2014/main" id="{239E013E-2639-694D-ABE7-169511ADC104}"/>
              </a:ext>
            </a:extLst>
          </p:cNvPr>
          <p:cNvSpPr/>
          <p:nvPr/>
        </p:nvSpPr>
        <p:spPr>
          <a:xfrm>
            <a:off x="7651749" y="1690689"/>
            <a:ext cx="863600" cy="4360862"/>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a:extLst>
              <a:ext uri="{FF2B5EF4-FFF2-40B4-BE49-F238E27FC236}">
                <a16:creationId xmlns:a16="http://schemas.microsoft.com/office/drawing/2014/main" id="{C84684D1-C098-E44D-B70F-52DE63B82B01}"/>
              </a:ext>
            </a:extLst>
          </p:cNvPr>
          <p:cNvSpPr txBox="1"/>
          <p:nvPr/>
        </p:nvSpPr>
        <p:spPr>
          <a:xfrm>
            <a:off x="314324" y="6051551"/>
            <a:ext cx="8515350" cy="523220"/>
          </a:xfrm>
          <a:prstGeom prst="rect">
            <a:avLst/>
          </a:prstGeom>
          <a:noFill/>
        </p:spPr>
        <p:txBody>
          <a:bodyPr wrap="square" rtlCol="0">
            <a:spAutoFit/>
          </a:bodyPr>
          <a:lstStyle/>
          <a:p>
            <a:pPr algn="ctr"/>
            <a:r>
              <a:rPr lang="ja-JP" altLang="en-US" sz="2400">
                <a:solidFill>
                  <a:schemeClr val="bg1"/>
                </a:solidFill>
              </a:rPr>
              <a:t>実際に待機者数は存在</a:t>
            </a:r>
            <a:r>
              <a:rPr lang="ja-JP" altLang="en-US" sz="2800">
                <a:solidFill>
                  <a:schemeClr val="bg1"/>
                </a:solidFill>
              </a:rPr>
              <a:t>＝</a:t>
            </a:r>
            <a:r>
              <a:rPr lang="ja-JP" altLang="en-US" sz="2800" u="sng">
                <a:solidFill>
                  <a:schemeClr val="bg1"/>
                </a:solidFill>
              </a:rPr>
              <a:t>縮小は不可能</a:t>
            </a:r>
            <a:endParaRPr lang="en-US" altLang="ja-JP" sz="2800" u="sng" dirty="0">
              <a:solidFill>
                <a:schemeClr val="bg1"/>
              </a:solidFill>
            </a:endParaRPr>
          </a:p>
        </p:txBody>
      </p:sp>
    </p:spTree>
    <p:extLst>
      <p:ext uri="{BB962C8B-B14F-4D97-AF65-F5344CB8AC3E}">
        <p14:creationId xmlns:p14="http://schemas.microsoft.com/office/powerpoint/2010/main" val="3753018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4" grpId="0" animBg="1"/>
      <p:bldP spid="20"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51</a:t>
            </a:fld>
            <a:endParaRPr lang="zh-CN" altLang="en-US"/>
          </a:p>
        </p:txBody>
      </p:sp>
      <p:graphicFrame>
        <p:nvGraphicFramePr>
          <p:cNvPr id="3" name="表 2"/>
          <p:cNvGraphicFramePr>
            <a:graphicFrameLocks noGrp="1"/>
          </p:cNvGraphicFramePr>
          <p:nvPr>
            <p:extLst/>
          </p:nvPr>
        </p:nvGraphicFramePr>
        <p:xfrm>
          <a:off x="0" y="731520"/>
          <a:ext cx="4394753" cy="6400800"/>
        </p:xfrm>
        <a:graphic>
          <a:graphicData uri="http://schemas.openxmlformats.org/drawingml/2006/table">
            <a:tbl>
              <a:tblPr firstRow="1" bandRow="1">
                <a:tableStyleId>{5C22544A-7EE6-4342-B048-85BDC9FD1C3A}</a:tableStyleId>
              </a:tblPr>
              <a:tblGrid>
                <a:gridCol w="1564763">
                  <a:extLst>
                    <a:ext uri="{9D8B030D-6E8A-4147-A177-3AD203B41FA5}">
                      <a16:colId xmlns:a16="http://schemas.microsoft.com/office/drawing/2014/main" val="3363257356"/>
                    </a:ext>
                  </a:extLst>
                </a:gridCol>
                <a:gridCol w="1156018">
                  <a:extLst>
                    <a:ext uri="{9D8B030D-6E8A-4147-A177-3AD203B41FA5}">
                      <a16:colId xmlns:a16="http://schemas.microsoft.com/office/drawing/2014/main" val="771373874"/>
                    </a:ext>
                  </a:extLst>
                </a:gridCol>
                <a:gridCol w="1673972">
                  <a:extLst>
                    <a:ext uri="{9D8B030D-6E8A-4147-A177-3AD203B41FA5}">
                      <a16:colId xmlns:a16="http://schemas.microsoft.com/office/drawing/2014/main" val="2667932274"/>
                    </a:ext>
                  </a:extLst>
                </a:gridCol>
              </a:tblGrid>
              <a:tr h="290898">
                <a:tc>
                  <a:txBody>
                    <a:bodyPr/>
                    <a:lstStyle/>
                    <a:p>
                      <a:r>
                        <a:rPr kumimoji="1" lang="ja-JP" altLang="en-US" sz="1800" dirty="0"/>
                        <a:t>市営住宅</a:t>
                      </a:r>
                    </a:p>
                  </a:txBody>
                  <a:tcPr/>
                </a:tc>
                <a:tc>
                  <a:txBody>
                    <a:bodyPr/>
                    <a:lstStyle/>
                    <a:p>
                      <a:r>
                        <a:rPr kumimoji="1" lang="ja-JP" altLang="en-US" sz="1800" dirty="0"/>
                        <a:t>耐用年数</a:t>
                      </a:r>
                    </a:p>
                  </a:txBody>
                  <a:tcPr/>
                </a:tc>
                <a:tc>
                  <a:txBody>
                    <a:bodyPr/>
                    <a:lstStyle/>
                    <a:p>
                      <a:r>
                        <a:rPr kumimoji="1" lang="ja-JP" altLang="en-US" sz="1800" dirty="0"/>
                        <a:t>築後年数</a:t>
                      </a:r>
                      <a:endParaRPr kumimoji="1" lang="en-US" altLang="ja-JP" sz="1800" dirty="0"/>
                    </a:p>
                    <a:p>
                      <a:r>
                        <a:rPr kumimoji="1" lang="ja-JP" altLang="en-US" sz="1800" dirty="0"/>
                        <a:t>（</a:t>
                      </a:r>
                      <a:r>
                        <a:rPr kumimoji="1" lang="en-US" altLang="ja-JP" sz="1800" dirty="0"/>
                        <a:t>2019</a:t>
                      </a:r>
                      <a:r>
                        <a:rPr kumimoji="1" lang="ja-JP" altLang="en-US" sz="1800" dirty="0"/>
                        <a:t>年時点）</a:t>
                      </a:r>
                    </a:p>
                  </a:txBody>
                  <a:tcPr/>
                </a:tc>
                <a:extLst>
                  <a:ext uri="{0D108BD9-81ED-4DB2-BD59-A6C34878D82A}">
                    <a16:rowId xmlns:a16="http://schemas.microsoft.com/office/drawing/2014/main" val="497515344"/>
                  </a:ext>
                </a:extLst>
              </a:tr>
              <a:tr h="290898">
                <a:tc>
                  <a:txBody>
                    <a:bodyPr/>
                    <a:lstStyle/>
                    <a:p>
                      <a:r>
                        <a:rPr kumimoji="1" lang="ja-JP" altLang="en-US" sz="1800" dirty="0"/>
                        <a:t>板谷第一</a:t>
                      </a:r>
                      <a:endParaRPr kumimoji="1" lang="en-US" altLang="ja-JP" sz="1800" dirty="0"/>
                    </a:p>
                  </a:txBody>
                  <a:tcPr/>
                </a:tc>
                <a:tc>
                  <a:txBody>
                    <a:bodyPr/>
                    <a:lstStyle/>
                    <a:p>
                      <a:pPr algn="r"/>
                      <a:r>
                        <a:rPr kumimoji="1" lang="ja-JP" altLang="en-US" sz="1800" dirty="0"/>
                        <a:t>不明</a:t>
                      </a:r>
                      <a:endParaRPr kumimoji="1" lang="en-US" altLang="ja-JP" sz="1800" dirty="0"/>
                    </a:p>
                  </a:txBody>
                  <a:tcPr/>
                </a:tc>
                <a:tc>
                  <a:txBody>
                    <a:bodyPr/>
                    <a:lstStyle/>
                    <a:p>
                      <a:pPr algn="r"/>
                      <a:r>
                        <a:rPr kumimoji="1" lang="en-US" altLang="ja-JP" sz="1800" b="0" dirty="0"/>
                        <a:t>60</a:t>
                      </a:r>
                      <a:endParaRPr kumimoji="1" lang="ja-JP" altLang="en-US" sz="1800" b="0" dirty="0"/>
                    </a:p>
                  </a:txBody>
                  <a:tcPr/>
                </a:tc>
                <a:extLst>
                  <a:ext uri="{0D108BD9-81ED-4DB2-BD59-A6C34878D82A}">
                    <a16:rowId xmlns:a16="http://schemas.microsoft.com/office/drawing/2014/main" val="4174608882"/>
                  </a:ext>
                </a:extLst>
              </a:tr>
              <a:tr h="290898">
                <a:tc>
                  <a:txBody>
                    <a:bodyPr/>
                    <a:lstStyle/>
                    <a:p>
                      <a:r>
                        <a:rPr kumimoji="1" lang="ja-JP" altLang="en-US" sz="1800" dirty="0"/>
                        <a:t>板谷第二</a:t>
                      </a:r>
                    </a:p>
                  </a:txBody>
                  <a:tcPr/>
                </a:tc>
                <a:tc>
                  <a:txBody>
                    <a:bodyPr/>
                    <a:lstStyle/>
                    <a:p>
                      <a:pPr algn="r"/>
                      <a:r>
                        <a:rPr kumimoji="1" lang="ja-JP" altLang="en-US" sz="1800" dirty="0"/>
                        <a:t>不明</a:t>
                      </a:r>
                    </a:p>
                  </a:txBody>
                  <a:tcPr/>
                </a:tc>
                <a:tc>
                  <a:txBody>
                    <a:bodyPr/>
                    <a:lstStyle/>
                    <a:p>
                      <a:pPr algn="r"/>
                      <a:r>
                        <a:rPr kumimoji="1" lang="en-US" altLang="ja-JP" sz="1800" b="0" dirty="0"/>
                        <a:t>58</a:t>
                      </a:r>
                      <a:endParaRPr kumimoji="1" lang="ja-JP" altLang="en-US" sz="1800" b="0" dirty="0"/>
                    </a:p>
                  </a:txBody>
                  <a:tcPr/>
                </a:tc>
                <a:extLst>
                  <a:ext uri="{0D108BD9-81ED-4DB2-BD59-A6C34878D82A}">
                    <a16:rowId xmlns:a16="http://schemas.microsoft.com/office/drawing/2014/main" val="3037713863"/>
                  </a:ext>
                </a:extLst>
              </a:tr>
              <a:tr h="290898">
                <a:tc>
                  <a:txBody>
                    <a:bodyPr/>
                    <a:lstStyle/>
                    <a:p>
                      <a:r>
                        <a:rPr kumimoji="1" lang="ja-JP" altLang="en-US" sz="1800" dirty="0"/>
                        <a:t>常名第三</a:t>
                      </a:r>
                    </a:p>
                  </a:txBody>
                  <a:tcPr/>
                </a:tc>
                <a:tc>
                  <a:txBody>
                    <a:bodyPr/>
                    <a:lstStyle/>
                    <a:p>
                      <a:pPr algn="r"/>
                      <a:r>
                        <a:rPr kumimoji="1" lang="ja-JP" altLang="en-US" sz="1800" dirty="0"/>
                        <a:t>不明</a:t>
                      </a:r>
                    </a:p>
                  </a:txBody>
                  <a:tcPr/>
                </a:tc>
                <a:tc>
                  <a:txBody>
                    <a:bodyPr/>
                    <a:lstStyle/>
                    <a:p>
                      <a:pPr algn="r"/>
                      <a:r>
                        <a:rPr kumimoji="1" lang="en-US" altLang="ja-JP" sz="1800" b="0" dirty="0"/>
                        <a:t>60</a:t>
                      </a:r>
                      <a:endParaRPr kumimoji="1" lang="ja-JP" altLang="en-US" sz="1800" b="0" dirty="0"/>
                    </a:p>
                  </a:txBody>
                  <a:tcPr/>
                </a:tc>
                <a:extLst>
                  <a:ext uri="{0D108BD9-81ED-4DB2-BD59-A6C34878D82A}">
                    <a16:rowId xmlns:a16="http://schemas.microsoft.com/office/drawing/2014/main" val="226322392"/>
                  </a:ext>
                </a:extLst>
              </a:tr>
              <a:tr h="290898">
                <a:tc>
                  <a:txBody>
                    <a:bodyPr/>
                    <a:lstStyle/>
                    <a:p>
                      <a:r>
                        <a:rPr kumimoji="1" lang="ja-JP" altLang="en-US" sz="1800" dirty="0"/>
                        <a:t>竹の入第一</a:t>
                      </a:r>
                      <a:endParaRPr kumimoji="1" lang="en-US" altLang="ja-JP" sz="1800" dirty="0"/>
                    </a:p>
                  </a:txBody>
                  <a:tcPr/>
                </a:tc>
                <a:tc>
                  <a:txBody>
                    <a:bodyPr/>
                    <a:lstStyle/>
                    <a:p>
                      <a:pPr algn="r"/>
                      <a:r>
                        <a:rPr kumimoji="1" lang="en-US" altLang="ja-JP" sz="1800" dirty="0"/>
                        <a:t>30</a:t>
                      </a:r>
                    </a:p>
                  </a:txBody>
                  <a:tcPr/>
                </a:tc>
                <a:tc>
                  <a:txBody>
                    <a:bodyPr/>
                    <a:lstStyle/>
                    <a:p>
                      <a:pPr algn="r"/>
                      <a:r>
                        <a:rPr kumimoji="1" lang="en-US" altLang="ja-JP" sz="1800" b="0" dirty="0"/>
                        <a:t>55</a:t>
                      </a:r>
                      <a:endParaRPr kumimoji="1" lang="ja-JP" altLang="en-US" sz="1800" b="0" dirty="0"/>
                    </a:p>
                  </a:txBody>
                  <a:tcPr/>
                </a:tc>
                <a:extLst>
                  <a:ext uri="{0D108BD9-81ED-4DB2-BD59-A6C34878D82A}">
                    <a16:rowId xmlns:a16="http://schemas.microsoft.com/office/drawing/2014/main" val="3387909741"/>
                  </a:ext>
                </a:extLst>
              </a:tr>
              <a:tr h="290898">
                <a:tc>
                  <a:txBody>
                    <a:bodyPr/>
                    <a:lstStyle/>
                    <a:p>
                      <a:r>
                        <a:rPr kumimoji="1" lang="ja-JP" altLang="en-US" sz="1800" dirty="0"/>
                        <a:t>竹の入第二</a:t>
                      </a:r>
                    </a:p>
                  </a:txBody>
                  <a:tcPr/>
                </a:tc>
                <a:tc>
                  <a:txBody>
                    <a:bodyPr/>
                    <a:lstStyle/>
                    <a:p>
                      <a:pPr algn="r"/>
                      <a:r>
                        <a:rPr kumimoji="1" lang="en-US" altLang="ja-JP" sz="1800" dirty="0"/>
                        <a:t>30</a:t>
                      </a:r>
                      <a:endParaRPr kumimoji="1" lang="ja-JP" altLang="en-US" sz="1800" dirty="0"/>
                    </a:p>
                  </a:txBody>
                  <a:tcPr/>
                </a:tc>
                <a:tc>
                  <a:txBody>
                    <a:bodyPr/>
                    <a:lstStyle/>
                    <a:p>
                      <a:pPr algn="r"/>
                      <a:r>
                        <a:rPr kumimoji="1" lang="en-US" altLang="ja-JP" sz="1800" b="0" dirty="0"/>
                        <a:t>54</a:t>
                      </a:r>
                      <a:endParaRPr kumimoji="1" lang="ja-JP" altLang="en-US" sz="1800" b="0" dirty="0"/>
                    </a:p>
                  </a:txBody>
                  <a:tcPr/>
                </a:tc>
                <a:extLst>
                  <a:ext uri="{0D108BD9-81ED-4DB2-BD59-A6C34878D82A}">
                    <a16:rowId xmlns:a16="http://schemas.microsoft.com/office/drawing/2014/main" val="3071583989"/>
                  </a:ext>
                </a:extLst>
              </a:tr>
              <a:tr h="290898">
                <a:tc>
                  <a:txBody>
                    <a:bodyPr/>
                    <a:lstStyle/>
                    <a:p>
                      <a:r>
                        <a:rPr kumimoji="1" lang="ja-JP" altLang="en-US" sz="1800" dirty="0"/>
                        <a:t>南ヶ丘</a:t>
                      </a:r>
                    </a:p>
                  </a:txBody>
                  <a:tcPr/>
                </a:tc>
                <a:tc>
                  <a:txBody>
                    <a:bodyPr/>
                    <a:lstStyle/>
                    <a:p>
                      <a:pPr algn="r"/>
                      <a:r>
                        <a:rPr kumimoji="1" lang="en-US" altLang="ja-JP" sz="1800" dirty="0"/>
                        <a:t>45</a:t>
                      </a:r>
                      <a:endParaRPr kumimoji="1" lang="ja-JP" altLang="en-US" sz="1800" dirty="0"/>
                    </a:p>
                  </a:txBody>
                  <a:tcPr/>
                </a:tc>
                <a:tc>
                  <a:txBody>
                    <a:bodyPr/>
                    <a:lstStyle/>
                    <a:p>
                      <a:pPr algn="r"/>
                      <a:r>
                        <a:rPr kumimoji="1" lang="en-US" altLang="ja-JP" sz="1800" b="0" dirty="0"/>
                        <a:t>50</a:t>
                      </a:r>
                      <a:endParaRPr kumimoji="1" lang="ja-JP" altLang="en-US" sz="1800" b="0" dirty="0"/>
                    </a:p>
                  </a:txBody>
                  <a:tcPr/>
                </a:tc>
                <a:extLst>
                  <a:ext uri="{0D108BD9-81ED-4DB2-BD59-A6C34878D82A}">
                    <a16:rowId xmlns:a16="http://schemas.microsoft.com/office/drawing/2014/main" val="1964511508"/>
                  </a:ext>
                </a:extLst>
              </a:tr>
              <a:tr h="290898">
                <a:tc>
                  <a:txBody>
                    <a:bodyPr/>
                    <a:lstStyle/>
                    <a:p>
                      <a:r>
                        <a:rPr kumimoji="1" lang="ja-JP" altLang="en-US" sz="1800" dirty="0"/>
                        <a:t>都和</a:t>
                      </a:r>
                    </a:p>
                  </a:txBody>
                  <a:tcPr/>
                </a:tc>
                <a:tc>
                  <a:txBody>
                    <a:bodyPr/>
                    <a:lstStyle/>
                    <a:p>
                      <a:pPr algn="r"/>
                      <a:r>
                        <a:rPr kumimoji="1" lang="en-US" altLang="ja-JP" sz="1800" dirty="0"/>
                        <a:t>70</a:t>
                      </a:r>
                      <a:endParaRPr kumimoji="1" lang="ja-JP" altLang="en-US" sz="1800" dirty="0"/>
                    </a:p>
                  </a:txBody>
                  <a:tcPr/>
                </a:tc>
                <a:tc>
                  <a:txBody>
                    <a:bodyPr/>
                    <a:lstStyle/>
                    <a:p>
                      <a:pPr algn="r"/>
                      <a:r>
                        <a:rPr kumimoji="1" lang="en-US" altLang="ja-JP" sz="1800" b="0" dirty="0"/>
                        <a:t>46</a:t>
                      </a:r>
                      <a:endParaRPr kumimoji="1" lang="ja-JP" altLang="en-US" sz="1800" b="0" dirty="0"/>
                    </a:p>
                  </a:txBody>
                  <a:tcPr/>
                </a:tc>
                <a:extLst>
                  <a:ext uri="{0D108BD9-81ED-4DB2-BD59-A6C34878D82A}">
                    <a16:rowId xmlns:a16="http://schemas.microsoft.com/office/drawing/2014/main" val="2223002170"/>
                  </a:ext>
                </a:extLst>
              </a:tr>
              <a:tr h="290898">
                <a:tc>
                  <a:txBody>
                    <a:bodyPr/>
                    <a:lstStyle/>
                    <a:p>
                      <a:r>
                        <a:rPr kumimoji="1" lang="ja-JP" altLang="en-US" sz="1800" dirty="0"/>
                        <a:t>神立</a:t>
                      </a:r>
                    </a:p>
                  </a:txBody>
                  <a:tcPr/>
                </a:tc>
                <a:tc>
                  <a:txBody>
                    <a:bodyPr/>
                    <a:lstStyle/>
                    <a:p>
                      <a:pPr algn="r"/>
                      <a:r>
                        <a:rPr kumimoji="1" lang="en-US" altLang="ja-JP" sz="1800" dirty="0"/>
                        <a:t>70</a:t>
                      </a:r>
                      <a:endParaRPr kumimoji="1" lang="ja-JP" altLang="en-US" sz="1800" dirty="0"/>
                    </a:p>
                  </a:txBody>
                  <a:tcPr/>
                </a:tc>
                <a:tc>
                  <a:txBody>
                    <a:bodyPr/>
                    <a:lstStyle/>
                    <a:p>
                      <a:pPr algn="r"/>
                      <a:r>
                        <a:rPr kumimoji="1" lang="en-US" altLang="ja-JP" sz="1800" b="0" dirty="0"/>
                        <a:t>44</a:t>
                      </a:r>
                      <a:endParaRPr kumimoji="1" lang="ja-JP" altLang="en-US" sz="1800" b="0" dirty="0"/>
                    </a:p>
                  </a:txBody>
                  <a:tcPr/>
                </a:tc>
                <a:extLst>
                  <a:ext uri="{0D108BD9-81ED-4DB2-BD59-A6C34878D82A}">
                    <a16:rowId xmlns:a16="http://schemas.microsoft.com/office/drawing/2014/main" val="2738750124"/>
                  </a:ext>
                </a:extLst>
              </a:tr>
              <a:tr h="290898">
                <a:tc>
                  <a:txBody>
                    <a:bodyPr/>
                    <a:lstStyle/>
                    <a:p>
                      <a:r>
                        <a:rPr kumimoji="1" lang="ja-JP" altLang="en-US" sz="1800" dirty="0"/>
                        <a:t>中村</a:t>
                      </a:r>
                    </a:p>
                  </a:txBody>
                  <a:tcPr/>
                </a:tc>
                <a:tc>
                  <a:txBody>
                    <a:bodyPr/>
                    <a:lstStyle/>
                    <a:p>
                      <a:pPr algn="r"/>
                      <a:r>
                        <a:rPr kumimoji="1" lang="en-US" altLang="ja-JP" sz="1800" dirty="0"/>
                        <a:t>70</a:t>
                      </a:r>
                      <a:endParaRPr kumimoji="1" lang="ja-JP" altLang="en-US" sz="1800" dirty="0"/>
                    </a:p>
                  </a:txBody>
                  <a:tcPr/>
                </a:tc>
                <a:tc>
                  <a:txBody>
                    <a:bodyPr/>
                    <a:lstStyle/>
                    <a:p>
                      <a:pPr algn="r"/>
                      <a:r>
                        <a:rPr kumimoji="1" lang="en-US" altLang="ja-JP" sz="1800" b="0" dirty="0"/>
                        <a:t>42</a:t>
                      </a:r>
                      <a:endParaRPr kumimoji="1" lang="ja-JP" altLang="en-US" sz="1800" b="0" dirty="0"/>
                    </a:p>
                  </a:txBody>
                  <a:tcPr/>
                </a:tc>
                <a:extLst>
                  <a:ext uri="{0D108BD9-81ED-4DB2-BD59-A6C34878D82A}">
                    <a16:rowId xmlns:a16="http://schemas.microsoft.com/office/drawing/2014/main" val="127806071"/>
                  </a:ext>
                </a:extLst>
              </a:tr>
              <a:tr h="290898">
                <a:tc>
                  <a:txBody>
                    <a:bodyPr/>
                    <a:lstStyle/>
                    <a:p>
                      <a:r>
                        <a:rPr kumimoji="1" lang="ja-JP" altLang="en-US" sz="1800" dirty="0"/>
                        <a:t>中高津</a:t>
                      </a:r>
                    </a:p>
                  </a:txBody>
                  <a:tcPr/>
                </a:tc>
                <a:tc>
                  <a:txBody>
                    <a:bodyPr/>
                    <a:lstStyle/>
                    <a:p>
                      <a:pPr algn="r"/>
                      <a:r>
                        <a:rPr kumimoji="1" lang="en-US" altLang="ja-JP" sz="1800" dirty="0"/>
                        <a:t>70</a:t>
                      </a:r>
                      <a:endParaRPr kumimoji="1" lang="ja-JP" altLang="en-US" sz="1800" dirty="0"/>
                    </a:p>
                  </a:txBody>
                  <a:tcPr/>
                </a:tc>
                <a:tc>
                  <a:txBody>
                    <a:bodyPr/>
                    <a:lstStyle/>
                    <a:p>
                      <a:pPr algn="r"/>
                      <a:r>
                        <a:rPr kumimoji="1" lang="en-US" altLang="ja-JP" sz="1800" b="0" dirty="0"/>
                        <a:t>40</a:t>
                      </a:r>
                      <a:endParaRPr kumimoji="1" lang="ja-JP" altLang="en-US" sz="1800" b="0" dirty="0"/>
                    </a:p>
                  </a:txBody>
                  <a:tcPr/>
                </a:tc>
                <a:extLst>
                  <a:ext uri="{0D108BD9-81ED-4DB2-BD59-A6C34878D82A}">
                    <a16:rowId xmlns:a16="http://schemas.microsoft.com/office/drawing/2014/main" val="4272395960"/>
                  </a:ext>
                </a:extLst>
              </a:tr>
              <a:tr h="290898">
                <a:tc>
                  <a:txBody>
                    <a:bodyPr/>
                    <a:lstStyle/>
                    <a:p>
                      <a:r>
                        <a:rPr kumimoji="1" lang="ja-JP" altLang="en-US" sz="1800" dirty="0"/>
                        <a:t>大岩田</a:t>
                      </a:r>
                    </a:p>
                  </a:txBody>
                  <a:tcPr/>
                </a:tc>
                <a:tc>
                  <a:txBody>
                    <a:bodyPr/>
                    <a:lstStyle/>
                    <a:p>
                      <a:pPr algn="r"/>
                      <a:r>
                        <a:rPr kumimoji="1" lang="en-US" altLang="ja-JP" sz="1800" dirty="0"/>
                        <a:t>70</a:t>
                      </a:r>
                      <a:endParaRPr kumimoji="1" lang="ja-JP" altLang="en-US" sz="1800" dirty="0"/>
                    </a:p>
                  </a:txBody>
                  <a:tcPr/>
                </a:tc>
                <a:tc>
                  <a:txBody>
                    <a:bodyPr/>
                    <a:lstStyle/>
                    <a:p>
                      <a:pPr algn="r"/>
                      <a:r>
                        <a:rPr kumimoji="1" lang="en-US" altLang="ja-JP" sz="1800" b="0" dirty="0"/>
                        <a:t>34</a:t>
                      </a:r>
                      <a:endParaRPr kumimoji="1" lang="ja-JP" altLang="en-US" sz="1800" b="0" dirty="0"/>
                    </a:p>
                  </a:txBody>
                  <a:tcPr/>
                </a:tc>
                <a:extLst>
                  <a:ext uri="{0D108BD9-81ED-4DB2-BD59-A6C34878D82A}">
                    <a16:rowId xmlns:a16="http://schemas.microsoft.com/office/drawing/2014/main" val="2198514107"/>
                  </a:ext>
                </a:extLst>
              </a:tr>
              <a:tr h="290898">
                <a:tc>
                  <a:txBody>
                    <a:bodyPr/>
                    <a:lstStyle/>
                    <a:p>
                      <a:r>
                        <a:rPr kumimoji="1" lang="ja-JP" altLang="en-US" sz="1800" dirty="0"/>
                        <a:t>西板谷</a:t>
                      </a:r>
                    </a:p>
                  </a:txBody>
                  <a:tcPr/>
                </a:tc>
                <a:tc>
                  <a:txBody>
                    <a:bodyPr/>
                    <a:lstStyle/>
                    <a:p>
                      <a:pPr algn="r"/>
                      <a:r>
                        <a:rPr kumimoji="1" lang="en-US" altLang="ja-JP" sz="1800" dirty="0"/>
                        <a:t>70</a:t>
                      </a:r>
                      <a:endParaRPr kumimoji="1" lang="ja-JP" altLang="en-US" sz="1800" dirty="0"/>
                    </a:p>
                  </a:txBody>
                  <a:tcPr/>
                </a:tc>
                <a:tc>
                  <a:txBody>
                    <a:bodyPr/>
                    <a:lstStyle/>
                    <a:p>
                      <a:pPr algn="r"/>
                      <a:r>
                        <a:rPr kumimoji="1" lang="en-US" altLang="ja-JP" sz="1800" b="0" dirty="0"/>
                        <a:t>24</a:t>
                      </a:r>
                      <a:endParaRPr kumimoji="1" lang="ja-JP" altLang="en-US" sz="1800" b="0" dirty="0"/>
                    </a:p>
                  </a:txBody>
                  <a:tcPr/>
                </a:tc>
                <a:extLst>
                  <a:ext uri="{0D108BD9-81ED-4DB2-BD59-A6C34878D82A}">
                    <a16:rowId xmlns:a16="http://schemas.microsoft.com/office/drawing/2014/main" val="4230445904"/>
                  </a:ext>
                </a:extLst>
              </a:tr>
              <a:tr h="290898">
                <a:tc>
                  <a:txBody>
                    <a:bodyPr/>
                    <a:lstStyle/>
                    <a:p>
                      <a:r>
                        <a:rPr kumimoji="1" lang="ja-JP" altLang="en-US" sz="1800" dirty="0"/>
                        <a:t>霞ヶ丘第一</a:t>
                      </a:r>
                    </a:p>
                  </a:txBody>
                  <a:tcPr/>
                </a:tc>
                <a:tc>
                  <a:txBody>
                    <a:bodyPr/>
                    <a:lstStyle/>
                    <a:p>
                      <a:pPr algn="r"/>
                      <a:r>
                        <a:rPr kumimoji="1" lang="en-US" altLang="ja-JP" sz="1800" dirty="0"/>
                        <a:t>70</a:t>
                      </a:r>
                      <a:endParaRPr kumimoji="1" lang="ja-JP" altLang="en-US" sz="1800" dirty="0"/>
                    </a:p>
                  </a:txBody>
                  <a:tcPr/>
                </a:tc>
                <a:tc>
                  <a:txBody>
                    <a:bodyPr/>
                    <a:lstStyle/>
                    <a:p>
                      <a:pPr algn="r"/>
                      <a:r>
                        <a:rPr kumimoji="1" lang="en-US" altLang="ja-JP" sz="1800" b="0" dirty="0"/>
                        <a:t>18</a:t>
                      </a:r>
                      <a:endParaRPr kumimoji="1" lang="ja-JP" altLang="en-US" sz="1800" b="0" dirty="0"/>
                    </a:p>
                  </a:txBody>
                  <a:tcPr/>
                </a:tc>
                <a:extLst>
                  <a:ext uri="{0D108BD9-81ED-4DB2-BD59-A6C34878D82A}">
                    <a16:rowId xmlns:a16="http://schemas.microsoft.com/office/drawing/2014/main" val="108814362"/>
                  </a:ext>
                </a:extLst>
              </a:tr>
              <a:tr h="290898">
                <a:tc>
                  <a:txBody>
                    <a:bodyPr/>
                    <a:lstStyle/>
                    <a:p>
                      <a:r>
                        <a:rPr kumimoji="1" lang="ja-JP" altLang="en-US" sz="1800" dirty="0"/>
                        <a:t>霞ヶ丘第二</a:t>
                      </a:r>
                    </a:p>
                  </a:txBody>
                  <a:tcPr/>
                </a:tc>
                <a:tc>
                  <a:txBody>
                    <a:bodyPr/>
                    <a:lstStyle/>
                    <a:p>
                      <a:pPr algn="r"/>
                      <a:r>
                        <a:rPr kumimoji="1" lang="en-US" altLang="ja-JP" sz="1800" dirty="0"/>
                        <a:t>70</a:t>
                      </a:r>
                      <a:endParaRPr kumimoji="1" lang="ja-JP" altLang="en-US" sz="1800" dirty="0"/>
                    </a:p>
                  </a:txBody>
                  <a:tcPr/>
                </a:tc>
                <a:tc>
                  <a:txBody>
                    <a:bodyPr/>
                    <a:lstStyle/>
                    <a:p>
                      <a:pPr algn="r"/>
                      <a:r>
                        <a:rPr kumimoji="1" lang="en-US" altLang="ja-JP" sz="1800" b="0" dirty="0"/>
                        <a:t>22</a:t>
                      </a:r>
                      <a:endParaRPr kumimoji="1" lang="ja-JP" altLang="en-US" sz="1800" b="0" dirty="0"/>
                    </a:p>
                  </a:txBody>
                  <a:tcPr/>
                </a:tc>
                <a:extLst>
                  <a:ext uri="{0D108BD9-81ED-4DB2-BD59-A6C34878D82A}">
                    <a16:rowId xmlns:a16="http://schemas.microsoft.com/office/drawing/2014/main" val="1587350127"/>
                  </a:ext>
                </a:extLst>
              </a:tr>
              <a:tr h="290898">
                <a:tc>
                  <a:txBody>
                    <a:bodyPr/>
                    <a:lstStyle/>
                    <a:p>
                      <a:r>
                        <a:rPr kumimoji="1" lang="ja-JP" altLang="en-US" sz="1800" dirty="0"/>
                        <a:t>下坂田</a:t>
                      </a:r>
                    </a:p>
                  </a:txBody>
                  <a:tcPr/>
                </a:tc>
                <a:tc>
                  <a:txBody>
                    <a:bodyPr/>
                    <a:lstStyle/>
                    <a:p>
                      <a:pPr algn="r"/>
                      <a:r>
                        <a:rPr kumimoji="1" lang="en-US" altLang="ja-JP" sz="1800" dirty="0"/>
                        <a:t>70</a:t>
                      </a:r>
                      <a:endParaRPr kumimoji="1" lang="ja-JP" altLang="en-US" sz="1800" dirty="0"/>
                    </a:p>
                  </a:txBody>
                  <a:tcPr/>
                </a:tc>
                <a:tc>
                  <a:txBody>
                    <a:bodyPr/>
                    <a:lstStyle/>
                    <a:p>
                      <a:pPr algn="r"/>
                      <a:r>
                        <a:rPr kumimoji="1" lang="en-US" altLang="ja-JP" sz="1800" b="0" dirty="0"/>
                        <a:t>57</a:t>
                      </a:r>
                      <a:endParaRPr kumimoji="1" lang="ja-JP" altLang="en-US" sz="1800" b="0" dirty="0"/>
                    </a:p>
                  </a:txBody>
                  <a:tcPr/>
                </a:tc>
                <a:extLst>
                  <a:ext uri="{0D108BD9-81ED-4DB2-BD59-A6C34878D82A}">
                    <a16:rowId xmlns:a16="http://schemas.microsoft.com/office/drawing/2014/main" val="1701288841"/>
                  </a:ext>
                </a:extLst>
              </a:tr>
            </a:tbl>
          </a:graphicData>
        </a:graphic>
      </p:graphicFrame>
      <p:sp>
        <p:nvSpPr>
          <p:cNvPr id="4" name="テキスト ボックス 3"/>
          <p:cNvSpPr txBox="1"/>
          <p:nvPr/>
        </p:nvSpPr>
        <p:spPr>
          <a:xfrm>
            <a:off x="4734045" y="1377387"/>
            <a:ext cx="3300904" cy="1200329"/>
          </a:xfrm>
          <a:prstGeom prst="rect">
            <a:avLst/>
          </a:prstGeom>
          <a:noFill/>
          <a:ln>
            <a:solidFill>
              <a:schemeClr val="tx1"/>
            </a:solidFill>
          </a:ln>
        </p:spPr>
        <p:txBody>
          <a:bodyPr wrap="none" rtlCol="0">
            <a:spAutoFit/>
          </a:bodyPr>
          <a:lstStyle/>
          <a:p>
            <a:r>
              <a:rPr kumimoji="1" lang="ja-JP" altLang="en-US" dirty="0"/>
              <a:t>すぐに更新が必要なもの</a:t>
            </a:r>
            <a:endParaRPr kumimoji="1" lang="en-US" altLang="ja-JP" dirty="0"/>
          </a:p>
          <a:p>
            <a:r>
              <a:rPr kumimoji="1" lang="ja-JP" altLang="en-US" dirty="0"/>
              <a:t>・板谷第一</a:t>
            </a:r>
            <a:r>
              <a:rPr kumimoji="1" lang="en-US" altLang="ja-JP" dirty="0"/>
              <a:t>	</a:t>
            </a:r>
            <a:r>
              <a:rPr kumimoji="1" lang="ja-JP" altLang="en-US" dirty="0"/>
              <a:t>・竹の入第一</a:t>
            </a:r>
            <a:endParaRPr kumimoji="1" lang="en-US" altLang="ja-JP" dirty="0"/>
          </a:p>
          <a:p>
            <a:r>
              <a:rPr kumimoji="1" lang="ja-JP" altLang="en-US" dirty="0"/>
              <a:t>・板谷第二</a:t>
            </a:r>
            <a:r>
              <a:rPr kumimoji="1" lang="en-US" altLang="ja-JP" dirty="0"/>
              <a:t>	</a:t>
            </a:r>
            <a:r>
              <a:rPr kumimoji="1" lang="ja-JP" altLang="en-US" dirty="0"/>
              <a:t>・竹の入第二</a:t>
            </a:r>
            <a:endParaRPr kumimoji="1" lang="en-US" altLang="ja-JP" dirty="0"/>
          </a:p>
          <a:p>
            <a:r>
              <a:rPr kumimoji="1" lang="ja-JP" altLang="en-US" dirty="0"/>
              <a:t>・常名第三</a:t>
            </a:r>
            <a:endParaRPr kumimoji="1" lang="en-US" altLang="ja-JP" dirty="0"/>
          </a:p>
        </p:txBody>
      </p:sp>
      <p:sp>
        <p:nvSpPr>
          <p:cNvPr id="5" name="テキスト ボックス 4"/>
          <p:cNvSpPr txBox="1"/>
          <p:nvPr/>
        </p:nvSpPr>
        <p:spPr>
          <a:xfrm>
            <a:off x="4734045" y="2860876"/>
            <a:ext cx="3300904" cy="646331"/>
          </a:xfrm>
          <a:prstGeom prst="rect">
            <a:avLst/>
          </a:prstGeom>
          <a:noFill/>
          <a:ln>
            <a:solidFill>
              <a:schemeClr val="tx1"/>
            </a:solidFill>
          </a:ln>
        </p:spPr>
        <p:txBody>
          <a:bodyPr wrap="square" rtlCol="0">
            <a:spAutoFit/>
          </a:bodyPr>
          <a:lstStyle/>
          <a:p>
            <a:r>
              <a:rPr kumimoji="1" lang="en-US" altLang="ja-JP" dirty="0"/>
              <a:t>20</a:t>
            </a:r>
            <a:r>
              <a:rPr kumimoji="1" lang="ja-JP" altLang="en-US" dirty="0"/>
              <a:t>年後、更新が必要なもの</a:t>
            </a:r>
            <a:endParaRPr kumimoji="1" lang="en-US" altLang="ja-JP" dirty="0"/>
          </a:p>
          <a:p>
            <a:r>
              <a:rPr kumimoji="1" lang="ja-JP" altLang="en-US" dirty="0"/>
              <a:t>・下坂田</a:t>
            </a:r>
            <a:endParaRPr kumimoji="1" lang="en-US" altLang="ja-JP" dirty="0"/>
          </a:p>
        </p:txBody>
      </p:sp>
      <p:sp>
        <p:nvSpPr>
          <p:cNvPr id="6" name="テキスト ボックス 5"/>
          <p:cNvSpPr txBox="1"/>
          <p:nvPr/>
        </p:nvSpPr>
        <p:spPr>
          <a:xfrm>
            <a:off x="4734045" y="3790367"/>
            <a:ext cx="3300904" cy="1200329"/>
          </a:xfrm>
          <a:prstGeom prst="rect">
            <a:avLst/>
          </a:prstGeom>
          <a:noFill/>
          <a:ln>
            <a:solidFill>
              <a:schemeClr val="tx1"/>
            </a:solidFill>
          </a:ln>
        </p:spPr>
        <p:txBody>
          <a:bodyPr wrap="square" rtlCol="0">
            <a:spAutoFit/>
          </a:bodyPr>
          <a:lstStyle/>
          <a:p>
            <a:r>
              <a:rPr kumimoji="1" lang="en-US" altLang="ja-JP" dirty="0"/>
              <a:t>40</a:t>
            </a:r>
            <a:r>
              <a:rPr kumimoji="1" lang="ja-JP" altLang="en-US" dirty="0"/>
              <a:t>年後、更新が必要なもの</a:t>
            </a:r>
            <a:endParaRPr kumimoji="1" lang="en-US" altLang="ja-JP" dirty="0"/>
          </a:p>
          <a:p>
            <a:r>
              <a:rPr kumimoji="1" lang="ja-JP" altLang="en-US" dirty="0"/>
              <a:t>・都和</a:t>
            </a:r>
            <a:r>
              <a:rPr kumimoji="1" lang="en-US" altLang="ja-JP" dirty="0"/>
              <a:t>		</a:t>
            </a:r>
            <a:r>
              <a:rPr kumimoji="1" lang="ja-JP" altLang="en-US" dirty="0"/>
              <a:t>・中高津</a:t>
            </a:r>
            <a:endParaRPr kumimoji="1" lang="en-US" altLang="ja-JP" dirty="0"/>
          </a:p>
          <a:p>
            <a:r>
              <a:rPr kumimoji="1" lang="ja-JP" altLang="en-US" dirty="0"/>
              <a:t>・神立</a:t>
            </a:r>
            <a:r>
              <a:rPr kumimoji="1" lang="en-US" altLang="ja-JP" dirty="0"/>
              <a:t>		</a:t>
            </a:r>
            <a:r>
              <a:rPr kumimoji="1" lang="ja-JP" altLang="en-US" dirty="0"/>
              <a:t>・大岩田</a:t>
            </a:r>
            <a:endParaRPr kumimoji="1" lang="en-US" altLang="ja-JP" dirty="0"/>
          </a:p>
          <a:p>
            <a:r>
              <a:rPr kumimoji="1" lang="ja-JP" altLang="en-US" dirty="0"/>
              <a:t>・中村</a:t>
            </a:r>
            <a:endParaRPr kumimoji="1" lang="en-US" altLang="ja-JP" dirty="0"/>
          </a:p>
        </p:txBody>
      </p:sp>
      <p:sp>
        <p:nvSpPr>
          <p:cNvPr id="9" name="テキスト ボックス 8"/>
          <p:cNvSpPr txBox="1"/>
          <p:nvPr/>
        </p:nvSpPr>
        <p:spPr>
          <a:xfrm>
            <a:off x="4734045" y="5269656"/>
            <a:ext cx="3300904" cy="923330"/>
          </a:xfrm>
          <a:prstGeom prst="rect">
            <a:avLst/>
          </a:prstGeom>
          <a:noFill/>
          <a:ln>
            <a:solidFill>
              <a:schemeClr val="tx1"/>
            </a:solidFill>
          </a:ln>
        </p:spPr>
        <p:txBody>
          <a:bodyPr wrap="square" rtlCol="0">
            <a:spAutoFit/>
          </a:bodyPr>
          <a:lstStyle/>
          <a:p>
            <a:r>
              <a:rPr kumimoji="1" lang="en-US" altLang="ja-JP" dirty="0"/>
              <a:t>60</a:t>
            </a:r>
            <a:r>
              <a:rPr kumimoji="1" lang="ja-JP" altLang="en-US" dirty="0"/>
              <a:t>年後、更新が必要なもの</a:t>
            </a:r>
            <a:endParaRPr kumimoji="1" lang="en-US" altLang="ja-JP" dirty="0"/>
          </a:p>
          <a:p>
            <a:r>
              <a:rPr kumimoji="1" lang="ja-JP" altLang="en-US" dirty="0"/>
              <a:t>・霞ヶ丘第一</a:t>
            </a:r>
            <a:r>
              <a:rPr kumimoji="1" lang="en-US" altLang="ja-JP" dirty="0"/>
              <a:t>	</a:t>
            </a:r>
            <a:r>
              <a:rPr kumimoji="1" lang="ja-JP" altLang="en-US" dirty="0"/>
              <a:t>・西板谷</a:t>
            </a:r>
            <a:endParaRPr kumimoji="1" lang="en-US" altLang="ja-JP" dirty="0"/>
          </a:p>
          <a:p>
            <a:r>
              <a:rPr kumimoji="1" lang="ja-JP" altLang="en-US" dirty="0"/>
              <a:t>・霞ヶ丘第二</a:t>
            </a:r>
            <a:endParaRPr kumimoji="1" lang="en-US" altLang="ja-JP" dirty="0"/>
          </a:p>
        </p:txBody>
      </p:sp>
      <p:sp>
        <p:nvSpPr>
          <p:cNvPr id="11" name="テキスト ボックス 10"/>
          <p:cNvSpPr txBox="1"/>
          <p:nvPr/>
        </p:nvSpPr>
        <p:spPr>
          <a:xfrm>
            <a:off x="4695450" y="6192986"/>
            <a:ext cx="4171335" cy="523220"/>
          </a:xfrm>
          <a:prstGeom prst="rect">
            <a:avLst/>
          </a:prstGeom>
          <a:noFill/>
        </p:spPr>
        <p:txBody>
          <a:bodyPr wrap="none" rtlCol="0">
            <a:spAutoFit/>
          </a:bodyPr>
          <a:lstStyle/>
          <a:p>
            <a:r>
              <a:rPr kumimoji="1" lang="ja-JP" altLang="en-US" sz="1400" dirty="0"/>
              <a:t>簡易耐火構造平屋＝</a:t>
            </a:r>
            <a:r>
              <a:rPr kumimoji="1" lang="en-US" altLang="ja-JP" sz="1400" dirty="0"/>
              <a:t>30</a:t>
            </a:r>
            <a:r>
              <a:rPr kumimoji="1" lang="ja-JP" altLang="en-US" sz="1400" dirty="0"/>
              <a:t>年、簡易耐火構造</a:t>
            </a:r>
            <a:r>
              <a:rPr kumimoji="1" lang="en-US" altLang="ja-JP" sz="1400" dirty="0"/>
              <a:t>2</a:t>
            </a:r>
            <a:r>
              <a:rPr kumimoji="1" lang="ja-JP" altLang="en-US" sz="1400" dirty="0"/>
              <a:t>階＝</a:t>
            </a:r>
            <a:r>
              <a:rPr kumimoji="1" lang="en-US" altLang="ja-JP" sz="1400" dirty="0"/>
              <a:t>45</a:t>
            </a:r>
            <a:r>
              <a:rPr kumimoji="1" lang="ja-JP" altLang="en-US" sz="1400" dirty="0"/>
              <a:t>年</a:t>
            </a:r>
            <a:endParaRPr kumimoji="1" lang="en-US" altLang="ja-JP" sz="1400" dirty="0"/>
          </a:p>
          <a:p>
            <a:r>
              <a:rPr kumimoji="1" lang="ja-JP" altLang="en-US" sz="1400" dirty="0"/>
              <a:t>中層耐火構造＝</a:t>
            </a:r>
            <a:r>
              <a:rPr kumimoji="1" lang="en-US" altLang="ja-JP" sz="1400" dirty="0"/>
              <a:t>70</a:t>
            </a:r>
            <a:r>
              <a:rPr kumimoji="1" lang="ja-JP" altLang="en-US" sz="1400" dirty="0"/>
              <a:t>年</a:t>
            </a:r>
            <a:endParaRPr kumimoji="1" lang="en-US" altLang="ja-JP" sz="1400" dirty="0"/>
          </a:p>
        </p:txBody>
      </p:sp>
    </p:spTree>
    <p:extLst>
      <p:ext uri="{BB962C8B-B14F-4D97-AF65-F5344CB8AC3E}">
        <p14:creationId xmlns:p14="http://schemas.microsoft.com/office/powerpoint/2010/main" val="2173050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52</a:t>
            </a:fld>
            <a:endParaRPr lang="zh-CN" altLang="en-US"/>
          </a:p>
        </p:txBody>
      </p:sp>
      <p:sp>
        <p:nvSpPr>
          <p:cNvPr id="3" name="テキスト ボックス 2"/>
          <p:cNvSpPr txBox="1"/>
          <p:nvPr/>
        </p:nvSpPr>
        <p:spPr>
          <a:xfrm>
            <a:off x="696361" y="679269"/>
            <a:ext cx="6441565" cy="584775"/>
          </a:xfrm>
          <a:prstGeom prst="rect">
            <a:avLst/>
          </a:prstGeom>
          <a:noFill/>
        </p:spPr>
        <p:txBody>
          <a:bodyPr wrap="square" rtlCol="0">
            <a:spAutoFit/>
          </a:bodyPr>
          <a:lstStyle/>
          <a:p>
            <a:r>
              <a:rPr kumimoji="1" lang="ja-JP" altLang="en-US" sz="3200" b="1" dirty="0">
                <a:latin typeface="HGP行書体" panose="03000600000000000000" pitchFamily="66" charset="-128"/>
                <a:ea typeface="HGP行書体" panose="03000600000000000000" pitchFamily="66" charset="-128"/>
              </a:rPr>
              <a:t>現状の財政</a:t>
            </a:r>
          </a:p>
        </p:txBody>
      </p:sp>
      <p:graphicFrame>
        <p:nvGraphicFramePr>
          <p:cNvPr id="5" name="表 4"/>
          <p:cNvGraphicFramePr>
            <a:graphicFrameLocks noGrp="1"/>
          </p:cNvGraphicFramePr>
          <p:nvPr>
            <p:extLst/>
          </p:nvPr>
        </p:nvGraphicFramePr>
        <p:xfrm>
          <a:off x="4688789" y="1841575"/>
          <a:ext cx="4163625" cy="2860040"/>
        </p:xfrm>
        <a:graphic>
          <a:graphicData uri="http://schemas.openxmlformats.org/drawingml/2006/table">
            <a:tbl>
              <a:tblPr firstRow="1" bandRow="1">
                <a:tableStyleId>{5C22544A-7EE6-4342-B048-85BDC9FD1C3A}</a:tableStyleId>
              </a:tblPr>
              <a:tblGrid>
                <a:gridCol w="2238693">
                  <a:extLst>
                    <a:ext uri="{9D8B030D-6E8A-4147-A177-3AD203B41FA5}">
                      <a16:colId xmlns:a16="http://schemas.microsoft.com/office/drawing/2014/main" val="3756626432"/>
                    </a:ext>
                  </a:extLst>
                </a:gridCol>
                <a:gridCol w="1924932">
                  <a:extLst>
                    <a:ext uri="{9D8B030D-6E8A-4147-A177-3AD203B41FA5}">
                      <a16:colId xmlns:a16="http://schemas.microsoft.com/office/drawing/2014/main" val="2207324241"/>
                    </a:ext>
                  </a:extLst>
                </a:gridCol>
              </a:tblGrid>
              <a:tr h="297856">
                <a:tc>
                  <a:txBody>
                    <a:bodyPr/>
                    <a:lstStyle/>
                    <a:p>
                      <a:r>
                        <a:rPr kumimoji="1" lang="ja-JP" altLang="en-US" dirty="0"/>
                        <a:t>費用</a:t>
                      </a:r>
                      <a:endParaRPr kumimoji="1" lang="en-US" altLang="ja-JP" dirty="0"/>
                    </a:p>
                  </a:txBody>
                  <a:tcPr/>
                </a:tc>
                <a:tc>
                  <a:txBody>
                    <a:bodyPr/>
                    <a:lstStyle/>
                    <a:p>
                      <a:r>
                        <a:rPr kumimoji="1" lang="ja-JP" altLang="en-US" dirty="0"/>
                        <a:t>予算（千円）</a:t>
                      </a:r>
                    </a:p>
                  </a:txBody>
                  <a:tcPr/>
                </a:tc>
                <a:extLst>
                  <a:ext uri="{0D108BD9-81ED-4DB2-BD59-A6C34878D82A}">
                    <a16:rowId xmlns:a16="http://schemas.microsoft.com/office/drawing/2014/main" val="3230034224"/>
                  </a:ext>
                </a:extLst>
              </a:tr>
              <a:tr h="370840">
                <a:tc>
                  <a:txBody>
                    <a:bodyPr/>
                    <a:lstStyle/>
                    <a:p>
                      <a:r>
                        <a:rPr kumimoji="1" lang="ja-JP" altLang="en-US" dirty="0"/>
                        <a:t>需用費</a:t>
                      </a:r>
                    </a:p>
                  </a:txBody>
                  <a:tcPr/>
                </a:tc>
                <a:tc>
                  <a:txBody>
                    <a:bodyPr/>
                    <a:lstStyle/>
                    <a:p>
                      <a:pPr algn="r"/>
                      <a:r>
                        <a:rPr kumimoji="1" lang="en-US" altLang="ja-JP" dirty="0"/>
                        <a:t>72,399</a:t>
                      </a:r>
                      <a:endParaRPr kumimoji="1" lang="ja-JP" altLang="en-US" dirty="0"/>
                    </a:p>
                  </a:txBody>
                  <a:tcPr/>
                </a:tc>
                <a:extLst>
                  <a:ext uri="{0D108BD9-81ED-4DB2-BD59-A6C34878D82A}">
                    <a16:rowId xmlns:a16="http://schemas.microsoft.com/office/drawing/2014/main" val="3757756115"/>
                  </a:ext>
                </a:extLst>
              </a:tr>
              <a:tr h="370840">
                <a:tc>
                  <a:txBody>
                    <a:bodyPr/>
                    <a:lstStyle/>
                    <a:p>
                      <a:r>
                        <a:rPr kumimoji="1" lang="ja-JP" altLang="en-US" dirty="0"/>
                        <a:t>委託料</a:t>
                      </a:r>
                    </a:p>
                  </a:txBody>
                  <a:tcPr/>
                </a:tc>
                <a:tc>
                  <a:txBody>
                    <a:bodyPr/>
                    <a:lstStyle/>
                    <a:p>
                      <a:pPr algn="r"/>
                      <a:r>
                        <a:rPr kumimoji="1" lang="en-US" altLang="ja-JP" dirty="0"/>
                        <a:t>11,003</a:t>
                      </a:r>
                      <a:endParaRPr kumimoji="1" lang="ja-JP" altLang="en-US" dirty="0"/>
                    </a:p>
                  </a:txBody>
                  <a:tcPr/>
                </a:tc>
                <a:extLst>
                  <a:ext uri="{0D108BD9-81ED-4DB2-BD59-A6C34878D82A}">
                    <a16:rowId xmlns:a16="http://schemas.microsoft.com/office/drawing/2014/main" val="2651909622"/>
                  </a:ext>
                </a:extLst>
              </a:tr>
              <a:tr h="370840">
                <a:tc>
                  <a:txBody>
                    <a:bodyPr/>
                    <a:lstStyle/>
                    <a:p>
                      <a:r>
                        <a:rPr kumimoji="1" lang="ja-JP" altLang="en-US" dirty="0"/>
                        <a:t>使用料および賃貸料</a:t>
                      </a:r>
                    </a:p>
                  </a:txBody>
                  <a:tcPr>
                    <a:lnB w="12700" cap="flat" cmpd="sng" algn="ctr">
                      <a:solidFill>
                        <a:schemeClr val="tx1"/>
                      </a:solidFill>
                      <a:prstDash val="solid"/>
                      <a:round/>
                      <a:headEnd type="none" w="med" len="med"/>
                      <a:tailEnd type="none" w="med" len="med"/>
                    </a:lnB>
                  </a:tcPr>
                </a:tc>
                <a:tc>
                  <a:txBody>
                    <a:bodyPr/>
                    <a:lstStyle/>
                    <a:p>
                      <a:pPr algn="r"/>
                      <a:r>
                        <a:rPr kumimoji="1" lang="en-US" altLang="ja-JP" dirty="0"/>
                        <a:t>16,396</a:t>
                      </a:r>
                      <a:endParaRPr kumimoji="1" lang="ja-JP" altLang="en-US" dirty="0"/>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70336383"/>
                  </a:ext>
                </a:extLst>
              </a:tr>
              <a:tr h="370840">
                <a:tc>
                  <a:txBody>
                    <a:bodyPr/>
                    <a:lstStyle/>
                    <a:p>
                      <a:r>
                        <a:rPr kumimoji="1" lang="ja-JP" altLang="en-US" dirty="0"/>
                        <a:t>住居確保給付金</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a:t>3,674</a:t>
                      </a:r>
                      <a:endParaRPr kumimoji="1" lang="ja-JP" alt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10330690"/>
                  </a:ext>
                </a:extLst>
              </a:tr>
              <a:tr h="370840">
                <a:tc>
                  <a:txBody>
                    <a:bodyPr/>
                    <a:lstStyle/>
                    <a:p>
                      <a:r>
                        <a:rPr kumimoji="1" lang="ja-JP" altLang="en-US" dirty="0"/>
                        <a:t>改修・更新費</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a:t>A</a:t>
                      </a:r>
                      <a:endParaRPr kumimoji="1" lang="ja-JP" alt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63088825"/>
                  </a:ext>
                </a:extLst>
              </a:tr>
              <a:tr h="370840">
                <a:tc>
                  <a:txBody>
                    <a:bodyPr/>
                    <a:lstStyle/>
                    <a:p>
                      <a:r>
                        <a:rPr kumimoji="1" lang="ja-JP" altLang="en-US" dirty="0"/>
                        <a:t>年間</a:t>
                      </a:r>
                    </a:p>
                  </a:txBody>
                  <a:tcPr>
                    <a:lnT w="12700" cap="flat" cmpd="sng" algn="ctr">
                      <a:solidFill>
                        <a:schemeClr val="tx1"/>
                      </a:solidFill>
                      <a:prstDash val="solid"/>
                      <a:round/>
                      <a:headEnd type="none" w="med" len="med"/>
                      <a:tailEnd type="none" w="med" len="med"/>
                    </a:lnT>
                  </a:tcPr>
                </a:tc>
                <a:tc>
                  <a:txBody>
                    <a:bodyPr/>
                    <a:lstStyle/>
                    <a:p>
                      <a:pPr algn="r"/>
                      <a:r>
                        <a:rPr kumimoji="1" lang="en-US" altLang="ja-JP" dirty="0"/>
                        <a:t>103,472</a:t>
                      </a:r>
                      <a:endParaRPr kumimoji="1" lang="ja-JP" altLang="en-US" dirty="0"/>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06340982"/>
                  </a:ext>
                </a:extLst>
              </a:tr>
            </a:tbl>
          </a:graphicData>
        </a:graphic>
      </p:graphicFrame>
      <p:sp>
        <p:nvSpPr>
          <p:cNvPr id="6" name="テキスト ボックス 5"/>
          <p:cNvSpPr txBox="1"/>
          <p:nvPr/>
        </p:nvSpPr>
        <p:spPr>
          <a:xfrm>
            <a:off x="5754938" y="1472243"/>
            <a:ext cx="2031325" cy="369332"/>
          </a:xfrm>
          <a:prstGeom prst="rect">
            <a:avLst/>
          </a:prstGeom>
          <a:noFill/>
        </p:spPr>
        <p:txBody>
          <a:bodyPr wrap="none" rtlCol="0">
            <a:spAutoFit/>
          </a:bodyPr>
          <a:lstStyle/>
          <a:p>
            <a:r>
              <a:rPr kumimoji="1" lang="en-US" altLang="ja-JP" dirty="0"/>
              <a:t>&lt;</a:t>
            </a:r>
            <a:r>
              <a:rPr kumimoji="1" lang="ja-JP" altLang="en-US" dirty="0"/>
              <a:t>市営住宅の費用</a:t>
            </a:r>
            <a:r>
              <a:rPr kumimoji="1" lang="en-US" altLang="ja-JP" dirty="0"/>
              <a:t>&gt;</a:t>
            </a:r>
          </a:p>
        </p:txBody>
      </p:sp>
      <p:graphicFrame>
        <p:nvGraphicFramePr>
          <p:cNvPr id="7" name="表 6"/>
          <p:cNvGraphicFramePr>
            <a:graphicFrameLocks noGrp="1"/>
          </p:cNvGraphicFramePr>
          <p:nvPr>
            <p:extLst/>
          </p:nvPr>
        </p:nvGraphicFramePr>
        <p:xfrm>
          <a:off x="221799" y="1841576"/>
          <a:ext cx="4163625" cy="2737131"/>
        </p:xfrm>
        <a:graphic>
          <a:graphicData uri="http://schemas.openxmlformats.org/drawingml/2006/table">
            <a:tbl>
              <a:tblPr firstRow="1" bandRow="1">
                <a:tableStyleId>{5C22544A-7EE6-4342-B048-85BDC9FD1C3A}</a:tableStyleId>
              </a:tblPr>
              <a:tblGrid>
                <a:gridCol w="2238693">
                  <a:extLst>
                    <a:ext uri="{9D8B030D-6E8A-4147-A177-3AD203B41FA5}">
                      <a16:colId xmlns:a16="http://schemas.microsoft.com/office/drawing/2014/main" val="3756626432"/>
                    </a:ext>
                  </a:extLst>
                </a:gridCol>
                <a:gridCol w="1924932">
                  <a:extLst>
                    <a:ext uri="{9D8B030D-6E8A-4147-A177-3AD203B41FA5}">
                      <a16:colId xmlns:a16="http://schemas.microsoft.com/office/drawing/2014/main" val="2207324241"/>
                    </a:ext>
                  </a:extLst>
                </a:gridCol>
              </a:tblGrid>
              <a:tr h="426859">
                <a:tc>
                  <a:txBody>
                    <a:bodyPr/>
                    <a:lstStyle/>
                    <a:p>
                      <a:r>
                        <a:rPr kumimoji="1" lang="ja-JP" altLang="en-US" dirty="0"/>
                        <a:t>利益</a:t>
                      </a:r>
                      <a:endParaRPr kumimoji="1" lang="en-US" altLang="ja-JP" dirty="0"/>
                    </a:p>
                  </a:txBody>
                  <a:tcPr/>
                </a:tc>
                <a:tc>
                  <a:txBody>
                    <a:bodyPr/>
                    <a:lstStyle/>
                    <a:p>
                      <a:r>
                        <a:rPr kumimoji="1" lang="ja-JP" altLang="en-US" dirty="0"/>
                        <a:t>予算（千円）</a:t>
                      </a:r>
                    </a:p>
                  </a:txBody>
                  <a:tcPr/>
                </a:tc>
                <a:extLst>
                  <a:ext uri="{0D108BD9-81ED-4DB2-BD59-A6C34878D82A}">
                    <a16:rowId xmlns:a16="http://schemas.microsoft.com/office/drawing/2014/main" val="3230034224"/>
                  </a:ext>
                </a:extLst>
              </a:tr>
              <a:tr h="432788">
                <a:tc>
                  <a:txBody>
                    <a:bodyPr/>
                    <a:lstStyle/>
                    <a:p>
                      <a:r>
                        <a:rPr kumimoji="1" lang="ja-JP" altLang="en-US" dirty="0"/>
                        <a:t>使用料</a:t>
                      </a:r>
                      <a:r>
                        <a:rPr kumimoji="1" lang="ja-JP" altLang="en-US" sz="1400" dirty="0"/>
                        <a:t>（滞納含）</a:t>
                      </a:r>
                    </a:p>
                  </a:txBody>
                  <a:tcPr/>
                </a:tc>
                <a:tc>
                  <a:txBody>
                    <a:bodyPr/>
                    <a:lstStyle/>
                    <a:p>
                      <a:pPr algn="r"/>
                      <a:r>
                        <a:rPr kumimoji="1" lang="en-US" altLang="ja-JP" dirty="0"/>
                        <a:t>177,228</a:t>
                      </a:r>
                      <a:endParaRPr kumimoji="1" lang="ja-JP" altLang="en-US" dirty="0"/>
                    </a:p>
                  </a:txBody>
                  <a:tcPr/>
                </a:tc>
                <a:extLst>
                  <a:ext uri="{0D108BD9-81ED-4DB2-BD59-A6C34878D82A}">
                    <a16:rowId xmlns:a16="http://schemas.microsoft.com/office/drawing/2014/main" val="3757756115"/>
                  </a:ext>
                </a:extLst>
              </a:tr>
              <a:tr h="432788">
                <a:tc>
                  <a:txBody>
                    <a:bodyPr/>
                    <a:lstStyle/>
                    <a:p>
                      <a:r>
                        <a:rPr kumimoji="1" lang="ja-JP" altLang="en-US" dirty="0"/>
                        <a:t>駐車場利用料</a:t>
                      </a:r>
                      <a:r>
                        <a:rPr kumimoji="1" lang="ja-JP" altLang="en-US" sz="1400" dirty="0"/>
                        <a:t>（滞納含</a:t>
                      </a:r>
                    </a:p>
                  </a:txBody>
                  <a:tcPr/>
                </a:tc>
                <a:tc>
                  <a:txBody>
                    <a:bodyPr/>
                    <a:lstStyle/>
                    <a:p>
                      <a:pPr algn="r"/>
                      <a:r>
                        <a:rPr kumimoji="1" lang="en-US" altLang="ja-JP" dirty="0"/>
                        <a:t>7,568</a:t>
                      </a:r>
                      <a:endParaRPr kumimoji="1" lang="ja-JP" altLang="en-US" dirty="0"/>
                    </a:p>
                  </a:txBody>
                  <a:tcPr/>
                </a:tc>
                <a:extLst>
                  <a:ext uri="{0D108BD9-81ED-4DB2-BD59-A6C34878D82A}">
                    <a16:rowId xmlns:a16="http://schemas.microsoft.com/office/drawing/2014/main" val="2651909622"/>
                  </a:ext>
                </a:extLst>
              </a:tr>
              <a:tr h="432788">
                <a:tc>
                  <a:txBody>
                    <a:bodyPr/>
                    <a:lstStyle/>
                    <a:p>
                      <a:r>
                        <a:rPr kumimoji="1" lang="ja-JP" altLang="en-US" dirty="0"/>
                        <a:t>交付金</a:t>
                      </a:r>
                    </a:p>
                  </a:txBody>
                  <a:tcPr>
                    <a:lnB w="12700" cap="flat" cmpd="sng" algn="ctr">
                      <a:solidFill>
                        <a:schemeClr val="tx1"/>
                      </a:solidFill>
                      <a:prstDash val="solid"/>
                      <a:round/>
                      <a:headEnd type="none" w="med" len="med"/>
                      <a:tailEnd type="none" w="med" len="med"/>
                    </a:lnB>
                  </a:tcPr>
                </a:tc>
                <a:tc>
                  <a:txBody>
                    <a:bodyPr/>
                    <a:lstStyle/>
                    <a:p>
                      <a:pPr algn="r"/>
                      <a:r>
                        <a:rPr kumimoji="1" lang="en-US" altLang="ja-JP" dirty="0"/>
                        <a:t>16,737</a:t>
                      </a:r>
                      <a:endParaRPr kumimoji="1" lang="ja-JP" altLang="en-US" dirty="0"/>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70336383"/>
                  </a:ext>
                </a:extLst>
              </a:tr>
              <a:tr h="432788">
                <a:tc>
                  <a:txBody>
                    <a:bodyPr/>
                    <a:lstStyle/>
                    <a:p>
                      <a:r>
                        <a:rPr kumimoji="1" lang="ja-JP" altLang="en-US" dirty="0"/>
                        <a:t>事業費債</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a:t>12,200</a:t>
                      </a:r>
                      <a:endParaRPr kumimoji="1" lang="ja-JP" alt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10330690"/>
                  </a:ext>
                </a:extLst>
              </a:tr>
              <a:tr h="432788">
                <a:tc>
                  <a:txBody>
                    <a:bodyPr/>
                    <a:lstStyle/>
                    <a:p>
                      <a:r>
                        <a:rPr kumimoji="1" lang="ja-JP" altLang="en-US" dirty="0"/>
                        <a:t>年間</a:t>
                      </a:r>
                    </a:p>
                  </a:txBody>
                  <a:tcPr>
                    <a:lnT w="12700" cap="flat" cmpd="sng" algn="ctr">
                      <a:solidFill>
                        <a:schemeClr val="tx1"/>
                      </a:solidFill>
                      <a:prstDash val="solid"/>
                      <a:round/>
                      <a:headEnd type="none" w="med" len="med"/>
                      <a:tailEnd type="none" w="med" len="med"/>
                    </a:lnT>
                  </a:tcPr>
                </a:tc>
                <a:tc>
                  <a:txBody>
                    <a:bodyPr/>
                    <a:lstStyle/>
                    <a:p>
                      <a:pPr algn="r"/>
                      <a:r>
                        <a:rPr kumimoji="1" lang="en-US" altLang="ja-JP" dirty="0"/>
                        <a:t>213,733</a:t>
                      </a:r>
                      <a:endParaRPr kumimoji="1" lang="ja-JP" altLang="en-US" dirty="0"/>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06340982"/>
                  </a:ext>
                </a:extLst>
              </a:tr>
            </a:tbl>
          </a:graphicData>
        </a:graphic>
      </p:graphicFrame>
      <p:sp>
        <p:nvSpPr>
          <p:cNvPr id="8" name="テキスト ボックス 7"/>
          <p:cNvSpPr txBox="1"/>
          <p:nvPr/>
        </p:nvSpPr>
        <p:spPr>
          <a:xfrm>
            <a:off x="1287948" y="1472244"/>
            <a:ext cx="2031325" cy="369332"/>
          </a:xfrm>
          <a:prstGeom prst="rect">
            <a:avLst/>
          </a:prstGeom>
          <a:noFill/>
        </p:spPr>
        <p:txBody>
          <a:bodyPr wrap="none" rtlCol="0">
            <a:spAutoFit/>
          </a:bodyPr>
          <a:lstStyle/>
          <a:p>
            <a:r>
              <a:rPr kumimoji="1" lang="en-US" altLang="ja-JP" dirty="0"/>
              <a:t>&lt;</a:t>
            </a:r>
            <a:r>
              <a:rPr kumimoji="1" lang="ja-JP" altLang="en-US" dirty="0"/>
              <a:t>市営住宅の利益</a:t>
            </a:r>
            <a:r>
              <a:rPr kumimoji="1" lang="en-US" altLang="ja-JP" dirty="0"/>
              <a:t>&gt;</a:t>
            </a:r>
          </a:p>
        </p:txBody>
      </p:sp>
      <p:sp>
        <p:nvSpPr>
          <p:cNvPr id="9" name="テキスト ボックス 8"/>
          <p:cNvSpPr txBox="1"/>
          <p:nvPr/>
        </p:nvSpPr>
        <p:spPr>
          <a:xfrm>
            <a:off x="6399498" y="4432375"/>
            <a:ext cx="2452916" cy="307777"/>
          </a:xfrm>
          <a:prstGeom prst="rect">
            <a:avLst/>
          </a:prstGeom>
          <a:noFill/>
        </p:spPr>
        <p:txBody>
          <a:bodyPr wrap="none" rtlCol="0">
            <a:spAutoFit/>
          </a:bodyPr>
          <a:lstStyle/>
          <a:p>
            <a:pPr algn="r"/>
            <a:r>
              <a:rPr kumimoji="1" lang="ja-JP" altLang="en-US" sz="1400" dirty="0"/>
              <a:t>平成</a:t>
            </a:r>
            <a:r>
              <a:rPr kumimoji="1" lang="en-US" altLang="ja-JP" sz="1400" dirty="0"/>
              <a:t>30</a:t>
            </a:r>
            <a:r>
              <a:rPr kumimoji="1" lang="ja-JP" altLang="en-US" sz="1400" dirty="0"/>
              <a:t>年度土浦市予算案より</a:t>
            </a:r>
            <a:endParaRPr kumimoji="1" lang="en-US" altLang="ja-JP" sz="1400" dirty="0"/>
          </a:p>
        </p:txBody>
      </p:sp>
      <p:sp>
        <p:nvSpPr>
          <p:cNvPr id="10" name="テキスト ボックス 9"/>
          <p:cNvSpPr txBox="1"/>
          <p:nvPr/>
        </p:nvSpPr>
        <p:spPr>
          <a:xfrm>
            <a:off x="1767121" y="5108606"/>
            <a:ext cx="5843335" cy="1446550"/>
          </a:xfrm>
          <a:prstGeom prst="rect">
            <a:avLst/>
          </a:prstGeom>
          <a:noFill/>
        </p:spPr>
        <p:txBody>
          <a:bodyPr wrap="square" rtlCol="0">
            <a:spAutoFit/>
          </a:bodyPr>
          <a:lstStyle/>
          <a:p>
            <a:r>
              <a:rPr kumimoji="1" lang="ja-JP" altLang="en-US" dirty="0"/>
              <a:t>現状の損益</a:t>
            </a:r>
            <a:endParaRPr kumimoji="1" lang="en-US" altLang="ja-JP" dirty="0"/>
          </a:p>
          <a:p>
            <a:r>
              <a:rPr kumimoji="1" lang="en-US" altLang="ja-JP" dirty="0"/>
              <a:t>	</a:t>
            </a:r>
            <a:r>
              <a:rPr kumimoji="1" lang="ja-JP" altLang="en-US" sz="2800" dirty="0"/>
              <a:t>利益－費用＝約</a:t>
            </a:r>
            <a:r>
              <a:rPr kumimoji="1" lang="en-US" altLang="ja-JP" sz="2800" dirty="0"/>
              <a:t>1.1</a:t>
            </a:r>
            <a:r>
              <a:rPr kumimoji="1" lang="ja-JP" altLang="en-US" sz="2800" dirty="0"/>
              <a:t>億円</a:t>
            </a:r>
            <a:r>
              <a:rPr kumimoji="1" lang="en-US" altLang="ja-JP" sz="2800" dirty="0"/>
              <a:t>/</a:t>
            </a:r>
            <a:r>
              <a:rPr kumimoji="1" lang="ja-JP" altLang="en-US" sz="2800" dirty="0"/>
              <a:t>年</a:t>
            </a:r>
            <a:endParaRPr kumimoji="1" lang="en-US" altLang="ja-JP" sz="2800" dirty="0"/>
          </a:p>
          <a:p>
            <a:r>
              <a:rPr kumimoji="1" lang="ja-JP" altLang="en-US" dirty="0"/>
              <a:t>今後市営住宅を維持し続けると、（</a:t>
            </a:r>
            <a:r>
              <a:rPr kumimoji="1" lang="en-US" altLang="ja-JP" dirty="0"/>
              <a:t>60</a:t>
            </a:r>
            <a:r>
              <a:rPr kumimoji="1" lang="ja-JP" altLang="en-US" dirty="0"/>
              <a:t>年）</a:t>
            </a:r>
            <a:endParaRPr kumimoji="1" lang="en-US" altLang="ja-JP" dirty="0"/>
          </a:p>
          <a:p>
            <a:r>
              <a:rPr kumimoji="1" lang="en-US" altLang="ja-JP" sz="2000" dirty="0"/>
              <a:t>	</a:t>
            </a:r>
            <a:r>
              <a:rPr kumimoji="1" lang="ja-JP" altLang="en-US" sz="2400" dirty="0"/>
              <a:t>約</a:t>
            </a:r>
            <a:r>
              <a:rPr kumimoji="1" lang="en-US" altLang="ja-JP" sz="2400" dirty="0"/>
              <a:t>66</a:t>
            </a:r>
            <a:r>
              <a:rPr kumimoji="1" lang="ja-JP" altLang="en-US" sz="2400" dirty="0"/>
              <a:t>億円－更新費</a:t>
            </a:r>
            <a:endParaRPr kumimoji="1" lang="en-US" altLang="ja-JP" sz="2000" dirty="0"/>
          </a:p>
        </p:txBody>
      </p:sp>
    </p:spTree>
    <p:extLst>
      <p:ext uri="{BB962C8B-B14F-4D97-AF65-F5344CB8AC3E}">
        <p14:creationId xmlns:p14="http://schemas.microsoft.com/office/powerpoint/2010/main" val="63127787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53</a:t>
            </a:fld>
            <a:endParaRPr lang="zh-CN" altLang="en-US"/>
          </a:p>
        </p:txBody>
      </p:sp>
      <p:sp>
        <p:nvSpPr>
          <p:cNvPr id="3" name="テキスト ボックス 2"/>
          <p:cNvSpPr txBox="1"/>
          <p:nvPr/>
        </p:nvSpPr>
        <p:spPr>
          <a:xfrm>
            <a:off x="696361" y="679269"/>
            <a:ext cx="6441565" cy="584775"/>
          </a:xfrm>
          <a:prstGeom prst="rect">
            <a:avLst/>
          </a:prstGeom>
          <a:noFill/>
        </p:spPr>
        <p:txBody>
          <a:bodyPr wrap="square" rtlCol="0">
            <a:spAutoFit/>
          </a:bodyPr>
          <a:lstStyle/>
          <a:p>
            <a:r>
              <a:rPr kumimoji="1" lang="ja-JP" altLang="en-US" sz="3200" b="1" dirty="0">
                <a:latin typeface="HGP行書体" panose="03000600000000000000" pitchFamily="66" charset="-128"/>
                <a:ea typeface="HGP行書体" panose="03000600000000000000" pitchFamily="66" charset="-128"/>
              </a:rPr>
              <a:t>将来の財政</a:t>
            </a:r>
          </a:p>
        </p:txBody>
      </p:sp>
      <p:sp>
        <p:nvSpPr>
          <p:cNvPr id="8" name="テキスト ボックス 7"/>
          <p:cNvSpPr txBox="1"/>
          <p:nvPr/>
        </p:nvSpPr>
        <p:spPr>
          <a:xfrm>
            <a:off x="696361" y="1578188"/>
            <a:ext cx="7946406" cy="923330"/>
          </a:xfrm>
          <a:prstGeom prst="rect">
            <a:avLst/>
          </a:prstGeom>
          <a:noFill/>
        </p:spPr>
        <p:txBody>
          <a:bodyPr wrap="none" rtlCol="0">
            <a:spAutoFit/>
          </a:bodyPr>
          <a:lstStyle/>
          <a:p>
            <a:r>
              <a:rPr kumimoji="1" lang="en-US" altLang="ja-JP" dirty="0"/>
              <a:t>60</a:t>
            </a:r>
            <a:r>
              <a:rPr kumimoji="1" lang="ja-JP" altLang="en-US" dirty="0"/>
              <a:t>年後にはすべての市営住宅を更新する必要がある。</a:t>
            </a:r>
            <a:endParaRPr kumimoji="1" lang="en-US" altLang="ja-JP" dirty="0"/>
          </a:p>
          <a:p>
            <a:r>
              <a:rPr kumimoji="1" lang="ja-JP" altLang="en-US" dirty="0"/>
              <a:t>市営住宅のデータと公共施設白書で定義されている構造別単位面積更新費から</a:t>
            </a:r>
            <a:endParaRPr kumimoji="1" lang="en-US" altLang="ja-JP" dirty="0"/>
          </a:p>
          <a:p>
            <a:r>
              <a:rPr kumimoji="1" lang="ja-JP" altLang="en-US" dirty="0"/>
              <a:t>更新費を計算すると</a:t>
            </a:r>
            <a:endParaRPr kumimoji="1" lang="en-US" altLang="ja-JP" dirty="0"/>
          </a:p>
        </p:txBody>
      </p:sp>
      <p:sp>
        <p:nvSpPr>
          <p:cNvPr id="4" name="テキスト ボックス 3"/>
          <p:cNvSpPr txBox="1"/>
          <p:nvPr/>
        </p:nvSpPr>
        <p:spPr>
          <a:xfrm>
            <a:off x="696361" y="2815662"/>
            <a:ext cx="2847254" cy="369332"/>
          </a:xfrm>
          <a:prstGeom prst="rect">
            <a:avLst/>
          </a:prstGeom>
          <a:noFill/>
        </p:spPr>
        <p:txBody>
          <a:bodyPr wrap="none" rtlCol="0">
            <a:spAutoFit/>
          </a:bodyPr>
          <a:lstStyle/>
          <a:p>
            <a:r>
              <a:rPr kumimoji="1" lang="ja-JP" altLang="en-US" dirty="0"/>
              <a:t>更新費（</a:t>
            </a:r>
            <a:r>
              <a:rPr kumimoji="1" lang="en-US" altLang="ja-JP" dirty="0"/>
              <a:t>60</a:t>
            </a:r>
            <a:r>
              <a:rPr kumimoji="1" lang="ja-JP" altLang="en-US" dirty="0"/>
              <a:t>年）＝約</a:t>
            </a:r>
            <a:r>
              <a:rPr kumimoji="1" lang="en-US" altLang="ja-JP" dirty="0"/>
              <a:t>330</a:t>
            </a:r>
            <a:r>
              <a:rPr kumimoji="1" lang="ja-JP" altLang="en-US" dirty="0"/>
              <a:t>億円</a:t>
            </a:r>
          </a:p>
        </p:txBody>
      </p:sp>
      <p:sp>
        <p:nvSpPr>
          <p:cNvPr id="12" name="テキスト ボックス 11"/>
          <p:cNvSpPr txBox="1"/>
          <p:nvPr/>
        </p:nvSpPr>
        <p:spPr>
          <a:xfrm>
            <a:off x="1747896" y="3714581"/>
            <a:ext cx="5843335" cy="2185214"/>
          </a:xfrm>
          <a:prstGeom prst="rect">
            <a:avLst/>
          </a:prstGeom>
          <a:noFill/>
        </p:spPr>
        <p:txBody>
          <a:bodyPr wrap="square" rtlCol="0">
            <a:spAutoFit/>
          </a:bodyPr>
          <a:lstStyle/>
          <a:p>
            <a:r>
              <a:rPr kumimoji="1" lang="ja-JP" altLang="en-US" dirty="0"/>
              <a:t>現状の損益</a:t>
            </a:r>
            <a:endParaRPr kumimoji="1" lang="en-US" altLang="ja-JP" dirty="0"/>
          </a:p>
          <a:p>
            <a:r>
              <a:rPr kumimoji="1" lang="en-US" altLang="ja-JP" dirty="0"/>
              <a:t>	</a:t>
            </a:r>
            <a:r>
              <a:rPr kumimoji="1" lang="ja-JP" altLang="en-US" sz="2800" dirty="0"/>
              <a:t>利益－費用＝約</a:t>
            </a:r>
            <a:r>
              <a:rPr kumimoji="1" lang="en-US" altLang="ja-JP" sz="2800" dirty="0"/>
              <a:t>1.1</a:t>
            </a:r>
            <a:r>
              <a:rPr kumimoji="1" lang="ja-JP" altLang="en-US" sz="2800" dirty="0"/>
              <a:t>億円</a:t>
            </a:r>
            <a:r>
              <a:rPr kumimoji="1" lang="en-US" altLang="ja-JP" sz="2800" dirty="0"/>
              <a:t>/</a:t>
            </a:r>
            <a:r>
              <a:rPr kumimoji="1" lang="ja-JP" altLang="en-US" sz="2800" dirty="0"/>
              <a:t>年</a:t>
            </a:r>
            <a:endParaRPr kumimoji="1" lang="en-US" altLang="ja-JP" sz="2800" dirty="0"/>
          </a:p>
          <a:p>
            <a:r>
              <a:rPr kumimoji="1" lang="ja-JP" altLang="en-US" dirty="0"/>
              <a:t>今後市営住宅を維持し続けると、（</a:t>
            </a:r>
            <a:r>
              <a:rPr kumimoji="1" lang="en-US" altLang="ja-JP" dirty="0"/>
              <a:t>60</a:t>
            </a:r>
            <a:r>
              <a:rPr kumimoji="1" lang="ja-JP" altLang="en-US" dirty="0"/>
              <a:t>年）</a:t>
            </a:r>
            <a:endParaRPr kumimoji="1" lang="en-US" altLang="ja-JP" dirty="0"/>
          </a:p>
          <a:p>
            <a:r>
              <a:rPr kumimoji="1" lang="en-US" altLang="ja-JP" sz="2000" dirty="0"/>
              <a:t>	</a:t>
            </a:r>
            <a:r>
              <a:rPr kumimoji="1" lang="ja-JP" altLang="en-US" sz="2400" dirty="0"/>
              <a:t>約</a:t>
            </a:r>
            <a:r>
              <a:rPr kumimoji="1" lang="en-US" altLang="ja-JP" sz="2400" dirty="0"/>
              <a:t>66</a:t>
            </a:r>
            <a:r>
              <a:rPr kumimoji="1" lang="ja-JP" altLang="en-US" sz="2400" dirty="0"/>
              <a:t>億円－更新費</a:t>
            </a:r>
            <a:endParaRPr kumimoji="1" lang="en-US" altLang="ja-JP" sz="2400" dirty="0"/>
          </a:p>
          <a:p>
            <a:r>
              <a:rPr kumimoji="1" lang="en-US" altLang="ja-JP" sz="2000" dirty="0"/>
              <a:t>60</a:t>
            </a:r>
            <a:r>
              <a:rPr kumimoji="1" lang="ja-JP" altLang="en-US" sz="2000" dirty="0"/>
              <a:t>年後の財政は</a:t>
            </a:r>
            <a:endParaRPr kumimoji="1" lang="en-US" altLang="ja-JP" sz="2000" dirty="0"/>
          </a:p>
          <a:p>
            <a:r>
              <a:rPr kumimoji="1" lang="en-US" altLang="ja-JP" sz="2000" dirty="0"/>
              <a:t>	</a:t>
            </a:r>
            <a:r>
              <a:rPr kumimoji="1" lang="en-US" altLang="ja-JP" sz="2800" dirty="0"/>
              <a:t>66</a:t>
            </a:r>
            <a:r>
              <a:rPr kumimoji="1" lang="ja-JP" altLang="en-US" sz="2800" dirty="0"/>
              <a:t>億円－</a:t>
            </a:r>
            <a:r>
              <a:rPr kumimoji="1" lang="en-US" altLang="ja-JP" sz="2800" dirty="0"/>
              <a:t>330</a:t>
            </a:r>
            <a:r>
              <a:rPr kumimoji="1" lang="ja-JP" altLang="en-US" sz="2800" dirty="0"/>
              <a:t>億円＝－</a:t>
            </a:r>
            <a:r>
              <a:rPr kumimoji="1" lang="en-US" altLang="ja-JP" sz="2800" dirty="0"/>
              <a:t>264</a:t>
            </a:r>
            <a:r>
              <a:rPr kumimoji="1" lang="ja-JP" altLang="en-US" sz="2800" dirty="0"/>
              <a:t>億円</a:t>
            </a:r>
            <a:endParaRPr kumimoji="1" lang="en-US" altLang="ja-JP" sz="2800" dirty="0"/>
          </a:p>
        </p:txBody>
      </p:sp>
    </p:spTree>
    <p:extLst>
      <p:ext uri="{BB962C8B-B14F-4D97-AF65-F5344CB8AC3E}">
        <p14:creationId xmlns:p14="http://schemas.microsoft.com/office/powerpoint/2010/main" val="14474186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テキスト ボックス 11"/>
          <p:cNvSpPr txBox="1"/>
          <p:nvPr/>
        </p:nvSpPr>
        <p:spPr>
          <a:xfrm>
            <a:off x="696361" y="4552161"/>
            <a:ext cx="7606570" cy="461665"/>
          </a:xfrm>
          <a:prstGeom prst="rect">
            <a:avLst/>
          </a:prstGeom>
          <a:noFill/>
        </p:spPr>
        <p:txBody>
          <a:bodyPr wrap="none" rtlCol="0">
            <a:spAutoFit/>
          </a:bodyPr>
          <a:lstStyle/>
          <a:p>
            <a:r>
              <a:rPr kumimoji="1" lang="ja-JP" altLang="en-US" sz="2400" dirty="0">
                <a:latin typeface="游ゴシック" panose="020B0400000000000000" pitchFamily="50" charset="-128"/>
                <a:ea typeface="游ゴシック" panose="020B0400000000000000" pitchFamily="50" charset="-128"/>
              </a:rPr>
              <a:t>その結果</a:t>
            </a:r>
            <a:r>
              <a:rPr kumimoji="1" lang="en-US" altLang="ja-JP" sz="2400" dirty="0">
                <a:latin typeface="游ゴシック" panose="020B0400000000000000" pitchFamily="50" charset="-128"/>
                <a:ea typeface="游ゴシック" panose="020B0400000000000000" pitchFamily="50" charset="-128"/>
              </a:rPr>
              <a:t>60</a:t>
            </a:r>
            <a:r>
              <a:rPr kumimoji="1" lang="ja-JP" altLang="en-US" sz="2400" dirty="0">
                <a:latin typeface="游ゴシック" panose="020B0400000000000000" pitchFamily="50" charset="-128"/>
                <a:ea typeface="游ゴシック" panose="020B0400000000000000" pitchFamily="50" charset="-128"/>
              </a:rPr>
              <a:t>年後の赤字を約８４億円にまで抑えた　　</a:t>
            </a:r>
          </a:p>
        </p:txBody>
      </p:sp>
      <p:sp>
        <p:nvSpPr>
          <p:cNvPr id="4" name="スライド番号プレースホルダー 3"/>
          <p:cNvSpPr>
            <a:spLocks noGrp="1"/>
          </p:cNvSpPr>
          <p:nvPr>
            <p:ph type="sldNum" sz="quarter" idx="12"/>
          </p:nvPr>
        </p:nvSpPr>
        <p:spPr/>
        <p:txBody>
          <a:bodyPr/>
          <a:lstStyle/>
          <a:p>
            <a:fld id="{31BD7D11-E03D-42B4-A3DE-E3A4D59A83C8}" type="slidenum">
              <a:rPr lang="zh-CN" altLang="en-US" smtClean="0"/>
              <a:t>54</a:t>
            </a:fld>
            <a:endParaRPr lang="zh-CN" altLang="en-US"/>
          </a:p>
        </p:txBody>
      </p:sp>
      <p:sp>
        <p:nvSpPr>
          <p:cNvPr id="9" name="テキスト ボックス 8"/>
          <p:cNvSpPr txBox="1"/>
          <p:nvPr/>
        </p:nvSpPr>
        <p:spPr>
          <a:xfrm>
            <a:off x="696361" y="679269"/>
            <a:ext cx="6441565" cy="584775"/>
          </a:xfrm>
          <a:prstGeom prst="rect">
            <a:avLst/>
          </a:prstGeom>
          <a:noFill/>
        </p:spPr>
        <p:txBody>
          <a:bodyPr wrap="square" rtlCol="0">
            <a:spAutoFit/>
          </a:bodyPr>
          <a:lstStyle/>
          <a:p>
            <a:r>
              <a:rPr kumimoji="1" lang="ja-JP" altLang="en-US" sz="3200" b="1" dirty="0">
                <a:latin typeface="HGP行書体" panose="03000600000000000000" pitchFamily="66" charset="-128"/>
                <a:ea typeface="HGP行書体" panose="03000600000000000000" pitchFamily="66" charset="-128"/>
              </a:rPr>
              <a:t>家賃補助の計算</a:t>
            </a:r>
          </a:p>
        </p:txBody>
      </p:sp>
      <p:sp>
        <p:nvSpPr>
          <p:cNvPr id="2" name="テキスト ボックス 1"/>
          <p:cNvSpPr txBox="1"/>
          <p:nvPr/>
        </p:nvSpPr>
        <p:spPr>
          <a:xfrm>
            <a:off x="696361" y="1652196"/>
            <a:ext cx="7899920" cy="1200329"/>
          </a:xfrm>
          <a:prstGeom prst="rect">
            <a:avLst/>
          </a:prstGeom>
          <a:noFill/>
        </p:spPr>
        <p:txBody>
          <a:bodyPr wrap="none" rtlCol="0">
            <a:spAutoFit/>
          </a:bodyPr>
          <a:lstStyle/>
          <a:p>
            <a:r>
              <a:rPr kumimoji="1" lang="ja-JP" altLang="en-US" dirty="0"/>
              <a:t>公共は近傍の民間住宅の家賃と市営住宅の家賃の差額を補助していると考え、</a:t>
            </a:r>
            <a:endParaRPr kumimoji="1" lang="en-US" altLang="ja-JP" dirty="0"/>
          </a:p>
          <a:p>
            <a:r>
              <a:rPr kumimoji="1" lang="ja-JP" altLang="en-US" dirty="0"/>
              <a:t>家賃補助額＝近傍同種家賃－市営住宅家賃　　　と仮定。</a:t>
            </a:r>
            <a:endParaRPr kumimoji="1" lang="en-US" altLang="ja-JP" dirty="0"/>
          </a:p>
          <a:p>
            <a:r>
              <a:rPr kumimoji="1" lang="ja-JP" altLang="en-US" dirty="0"/>
              <a:t>近傍同種家賃→市場家賃（駅近）の</a:t>
            </a:r>
            <a:r>
              <a:rPr kumimoji="1" lang="en-US" altLang="ja-JP" dirty="0"/>
              <a:t>8</a:t>
            </a:r>
            <a:r>
              <a:rPr kumimoji="1" lang="ja-JP" altLang="en-US" dirty="0"/>
              <a:t>割、もしくは市営住宅の最大値</a:t>
            </a:r>
            <a:endParaRPr kumimoji="1" lang="en-US" altLang="ja-JP" dirty="0"/>
          </a:p>
          <a:p>
            <a:r>
              <a:rPr kumimoji="1" lang="ja-JP" altLang="en-US" dirty="0"/>
              <a:t>市営住宅家賃→各市営住宅の家賃平均値</a:t>
            </a:r>
          </a:p>
        </p:txBody>
      </p:sp>
      <p:sp>
        <p:nvSpPr>
          <p:cNvPr id="10" name="テキスト ボックス 9"/>
          <p:cNvSpPr txBox="1"/>
          <p:nvPr/>
        </p:nvSpPr>
        <p:spPr>
          <a:xfrm>
            <a:off x="696362" y="3240678"/>
            <a:ext cx="7899920" cy="923330"/>
          </a:xfrm>
          <a:prstGeom prst="rect">
            <a:avLst/>
          </a:prstGeom>
          <a:noFill/>
        </p:spPr>
        <p:txBody>
          <a:bodyPr wrap="square" rtlCol="0">
            <a:spAutoFit/>
          </a:bodyPr>
          <a:lstStyle/>
          <a:p>
            <a:r>
              <a:rPr kumimoji="1" lang="ja-JP" altLang="en-US" dirty="0"/>
              <a:t>マスタープランの対応する</a:t>
            </a:r>
            <a:r>
              <a:rPr kumimoji="1" lang="en-US" altLang="ja-JP" dirty="0"/>
              <a:t>20</a:t>
            </a:r>
            <a:r>
              <a:rPr kumimoji="1" lang="ja-JP" altLang="en-US" dirty="0"/>
              <a:t>年毎に計算を区切り、その中で維持できるものは維持し、更新時期がきたものは家賃補助に切り替える。</a:t>
            </a:r>
            <a:endParaRPr kumimoji="1" lang="en-US" altLang="ja-JP" dirty="0"/>
          </a:p>
          <a:p>
            <a:r>
              <a:rPr kumimoji="1" lang="ja-JP" altLang="en-US" dirty="0"/>
              <a:t>住宅をなくしたことにより減る収入と浮いた費用も考慮</a:t>
            </a:r>
          </a:p>
        </p:txBody>
      </p:sp>
      <p:sp>
        <p:nvSpPr>
          <p:cNvPr id="11" name="テキスト ボックス 10"/>
          <p:cNvSpPr txBox="1"/>
          <p:nvPr/>
        </p:nvSpPr>
        <p:spPr>
          <a:xfrm>
            <a:off x="2042254" y="6200130"/>
            <a:ext cx="2246128" cy="369332"/>
          </a:xfrm>
          <a:prstGeom prst="rect">
            <a:avLst/>
          </a:prstGeom>
          <a:noFill/>
        </p:spPr>
        <p:txBody>
          <a:bodyPr wrap="none" rtlCol="0">
            <a:spAutoFit/>
          </a:bodyPr>
          <a:lstStyle/>
          <a:p>
            <a:r>
              <a:rPr kumimoji="1" lang="ja-JP" altLang="en-US" dirty="0"/>
              <a:t>約</a:t>
            </a:r>
            <a:r>
              <a:rPr kumimoji="1" lang="en-US" altLang="ja-JP" dirty="0"/>
              <a:t>70</a:t>
            </a:r>
            <a:r>
              <a:rPr kumimoji="1" lang="ja-JP" altLang="en-US" dirty="0"/>
              <a:t>％のコストカット</a:t>
            </a:r>
          </a:p>
        </p:txBody>
      </p:sp>
    </p:spTree>
    <p:extLst>
      <p:ext uri="{BB962C8B-B14F-4D97-AF65-F5344CB8AC3E}">
        <p14:creationId xmlns:p14="http://schemas.microsoft.com/office/powerpoint/2010/main" val="163444747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C095557C-3D4A-A642-8AC4-04A9BD4533CE}"/>
              </a:ext>
            </a:extLst>
          </p:cNvPr>
          <p:cNvSpPr>
            <a:spLocks noGrp="1"/>
          </p:cNvSpPr>
          <p:nvPr>
            <p:ph type="sldNum" sz="quarter" idx="12"/>
          </p:nvPr>
        </p:nvSpPr>
        <p:spPr/>
        <p:txBody>
          <a:bodyPr/>
          <a:lstStyle/>
          <a:p>
            <a:fld id="{4A9A8DCB-8D8C-FA4B-9D47-10322517A08D}" type="slidenum">
              <a:rPr kumimoji="1" lang="ja-JP" altLang="en-US" smtClean="0"/>
              <a:t>55</a:t>
            </a:fld>
            <a:endParaRPr kumimoji="1" lang="ja-JP" altLang="en-US"/>
          </a:p>
        </p:txBody>
      </p:sp>
      <p:sp>
        <p:nvSpPr>
          <p:cNvPr id="2" name="タイトル 1">
            <a:extLst>
              <a:ext uri="{FF2B5EF4-FFF2-40B4-BE49-F238E27FC236}">
                <a16:creationId xmlns:a16="http://schemas.microsoft.com/office/drawing/2014/main" id="{5A0CDBCD-86B3-6D42-9883-30D6815114BF}"/>
              </a:ext>
            </a:extLst>
          </p:cNvPr>
          <p:cNvSpPr>
            <a:spLocks noGrp="1"/>
          </p:cNvSpPr>
          <p:nvPr>
            <p:ph type="title" idx="4294967295"/>
          </p:nvPr>
        </p:nvSpPr>
        <p:spPr>
          <a:xfrm>
            <a:off x="0" y="503238"/>
            <a:ext cx="7886700" cy="1187450"/>
          </a:xfrm>
        </p:spPr>
        <p:txBody>
          <a:bodyPr/>
          <a:lstStyle/>
          <a:p>
            <a:r>
              <a:rPr kumimoji="1" lang="en-US" altLang="ja-JP" b="1" dirty="0"/>
              <a:t>②</a:t>
            </a:r>
            <a:r>
              <a:rPr kumimoji="1" lang="ja-JP" altLang="en-US" b="1"/>
              <a:t>民間賃貸住宅が必要</a:t>
            </a:r>
          </a:p>
        </p:txBody>
      </p:sp>
      <p:sp>
        <p:nvSpPr>
          <p:cNvPr id="6" name="正方形/長方形 5">
            <a:extLst>
              <a:ext uri="{FF2B5EF4-FFF2-40B4-BE49-F238E27FC236}">
                <a16:creationId xmlns:a16="http://schemas.microsoft.com/office/drawing/2014/main" id="{C154CBF5-B542-9046-89FC-CFBE309AD223}"/>
              </a:ext>
            </a:extLst>
          </p:cNvPr>
          <p:cNvSpPr/>
          <p:nvPr/>
        </p:nvSpPr>
        <p:spPr>
          <a:xfrm>
            <a:off x="2222639" y="4851639"/>
            <a:ext cx="4698722" cy="461665"/>
          </a:xfrm>
          <a:prstGeom prst="rect">
            <a:avLst/>
          </a:prstGeom>
        </p:spPr>
        <p:txBody>
          <a:bodyPr wrap="none">
            <a:spAutoFit/>
          </a:bodyPr>
          <a:lstStyle/>
          <a:p>
            <a:pPr algn="ctr"/>
            <a:r>
              <a:rPr lang="ja-JP" altLang="en-US" sz="2400" u="sng"/>
              <a:t>補助金額も上昇せざるを得なくなる</a:t>
            </a:r>
          </a:p>
        </p:txBody>
      </p:sp>
      <p:sp>
        <p:nvSpPr>
          <p:cNvPr id="7" name="正方形/長方形 6">
            <a:extLst>
              <a:ext uri="{FF2B5EF4-FFF2-40B4-BE49-F238E27FC236}">
                <a16:creationId xmlns:a16="http://schemas.microsoft.com/office/drawing/2014/main" id="{6AE7CAAE-BCEC-4D44-BD36-C736A834E880}"/>
              </a:ext>
            </a:extLst>
          </p:cNvPr>
          <p:cNvSpPr/>
          <p:nvPr/>
        </p:nvSpPr>
        <p:spPr>
          <a:xfrm>
            <a:off x="1409006" y="3193230"/>
            <a:ext cx="6248300" cy="830997"/>
          </a:xfrm>
          <a:prstGeom prst="rect">
            <a:avLst/>
          </a:prstGeom>
        </p:spPr>
        <p:txBody>
          <a:bodyPr wrap="square">
            <a:spAutoFit/>
          </a:bodyPr>
          <a:lstStyle/>
          <a:p>
            <a:pPr algn="ctr"/>
            <a:r>
              <a:rPr lang="ja-JP" altLang="en-US" sz="2400"/>
              <a:t>民間賃貸住宅の供給増加が十分ではない場合</a:t>
            </a:r>
            <a:endParaRPr lang="en-US" altLang="ja-JP" sz="2400" dirty="0"/>
          </a:p>
          <a:p>
            <a:pPr algn="ctr"/>
            <a:r>
              <a:rPr lang="ja-JP" altLang="en-US" sz="2400">
                <a:solidFill>
                  <a:srgbClr val="C00000"/>
                </a:solidFill>
              </a:rPr>
              <a:t>市場家賃が上昇</a:t>
            </a:r>
          </a:p>
        </p:txBody>
      </p:sp>
      <p:sp>
        <p:nvSpPr>
          <p:cNvPr id="8" name="正方形/長方形 7">
            <a:extLst>
              <a:ext uri="{FF2B5EF4-FFF2-40B4-BE49-F238E27FC236}">
                <a16:creationId xmlns:a16="http://schemas.microsoft.com/office/drawing/2014/main" id="{388CBE2E-1715-A641-B0FE-261D9CD3538B}"/>
              </a:ext>
            </a:extLst>
          </p:cNvPr>
          <p:cNvSpPr/>
          <p:nvPr/>
        </p:nvSpPr>
        <p:spPr>
          <a:xfrm>
            <a:off x="1891619" y="2006362"/>
            <a:ext cx="5360763" cy="461665"/>
          </a:xfrm>
          <a:prstGeom prst="rect">
            <a:avLst/>
          </a:prstGeom>
        </p:spPr>
        <p:txBody>
          <a:bodyPr wrap="none">
            <a:spAutoFit/>
          </a:bodyPr>
          <a:lstStyle/>
          <a:p>
            <a:pPr algn="ctr"/>
            <a:r>
              <a:rPr lang="ja-JP" altLang="en-US" sz="2400"/>
              <a:t>受給者の民間賃貸住宅への移住を促す</a:t>
            </a:r>
            <a:endParaRPr lang="en-US" altLang="ja-JP" sz="2400" dirty="0"/>
          </a:p>
        </p:txBody>
      </p:sp>
      <p:sp>
        <p:nvSpPr>
          <p:cNvPr id="11" name="下矢印 10">
            <a:extLst>
              <a:ext uri="{FF2B5EF4-FFF2-40B4-BE49-F238E27FC236}">
                <a16:creationId xmlns:a16="http://schemas.microsoft.com/office/drawing/2014/main" id="{4325A82B-1287-5248-8A77-FB6A0383082A}"/>
              </a:ext>
            </a:extLst>
          </p:cNvPr>
          <p:cNvSpPr/>
          <p:nvPr/>
        </p:nvSpPr>
        <p:spPr>
          <a:xfrm>
            <a:off x="4214700" y="2444943"/>
            <a:ext cx="636913" cy="5855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760"/>
          </a:p>
        </p:txBody>
      </p:sp>
      <p:sp>
        <p:nvSpPr>
          <p:cNvPr id="9" name="コンテンツ プレースホルダー 3">
            <a:extLst>
              <a:ext uri="{FF2B5EF4-FFF2-40B4-BE49-F238E27FC236}">
                <a16:creationId xmlns:a16="http://schemas.microsoft.com/office/drawing/2014/main" id="{5B406539-F3A8-F947-8C43-BEAAFE93913F}"/>
              </a:ext>
            </a:extLst>
          </p:cNvPr>
          <p:cNvSpPr txBox="1">
            <a:spLocks/>
          </p:cNvSpPr>
          <p:nvPr/>
        </p:nvSpPr>
        <p:spPr>
          <a:xfrm>
            <a:off x="0" y="857250"/>
            <a:ext cx="4572000" cy="377406"/>
          </a:xfrm>
          <a:prstGeom prst="rect">
            <a:avLst/>
          </a:prstGeom>
        </p:spPr>
        <p:txBody>
          <a:bodyPr vert="horz" lIns="68580" tIns="34290" rIns="68580" bIns="3429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kumimoji="1" sz="135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800"/>
              <a:t>家賃補助の課題</a:t>
            </a:r>
          </a:p>
        </p:txBody>
      </p:sp>
      <p:sp>
        <p:nvSpPr>
          <p:cNvPr id="10" name="下矢印 9">
            <a:extLst>
              <a:ext uri="{FF2B5EF4-FFF2-40B4-BE49-F238E27FC236}">
                <a16:creationId xmlns:a16="http://schemas.microsoft.com/office/drawing/2014/main" id="{0344D35D-6BC8-2E43-9C5B-3858805C6BF9}"/>
              </a:ext>
            </a:extLst>
          </p:cNvPr>
          <p:cNvSpPr/>
          <p:nvPr/>
        </p:nvSpPr>
        <p:spPr>
          <a:xfrm>
            <a:off x="4214699" y="4133641"/>
            <a:ext cx="636913" cy="5855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760"/>
          </a:p>
        </p:txBody>
      </p:sp>
    </p:spTree>
    <p:extLst>
      <p:ext uri="{BB962C8B-B14F-4D97-AF65-F5344CB8AC3E}">
        <p14:creationId xmlns:p14="http://schemas.microsoft.com/office/powerpoint/2010/main" val="1010218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animBg="1"/>
      <p:bldP spid="10" grpId="0" animBg="1"/>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正方形/長方形 9"/>
          <p:cNvSpPr/>
          <p:nvPr/>
        </p:nvSpPr>
        <p:spPr>
          <a:xfrm>
            <a:off x="896112" y="632880"/>
            <a:ext cx="3941064"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2700" dirty="0">
                <a:solidFill>
                  <a:schemeClr val="tx1"/>
                </a:solidFill>
                <a:latin typeface="HGP行書体" panose="03000600000000000000" pitchFamily="66" charset="-128"/>
                <a:ea typeface="HGP行書体" panose="03000600000000000000" pitchFamily="66" charset="-128"/>
              </a:rPr>
              <a:t>構造の効率化</a:t>
            </a:r>
          </a:p>
        </p:txBody>
      </p:sp>
      <p:sp>
        <p:nvSpPr>
          <p:cNvPr id="11" name="正方形/長方形 10"/>
          <p:cNvSpPr/>
          <p:nvPr/>
        </p:nvSpPr>
        <p:spPr>
          <a:xfrm>
            <a:off x="4837176" y="632880"/>
            <a:ext cx="3941064" cy="668042"/>
          </a:xfrm>
          <a:prstGeom prst="rect">
            <a:avLst/>
          </a:prstGeom>
          <a:solidFill>
            <a:srgbClr val="457830"/>
          </a:solid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2700" dirty="0">
                <a:latin typeface="HGP行書体" panose="03000600000000000000" pitchFamily="66" charset="-128"/>
                <a:ea typeface="HGP行書体" panose="03000600000000000000" pitchFamily="66" charset="-128"/>
              </a:rPr>
              <a:t>拠点内の交通不便地域</a:t>
            </a:r>
          </a:p>
        </p:txBody>
      </p:sp>
      <p:sp>
        <p:nvSpPr>
          <p:cNvPr id="7" name="テキスト ボックス 6"/>
          <p:cNvSpPr txBox="1"/>
          <p:nvPr/>
        </p:nvSpPr>
        <p:spPr>
          <a:xfrm>
            <a:off x="282024" y="1415890"/>
            <a:ext cx="7480569" cy="523220"/>
          </a:xfrm>
          <a:prstGeom prst="rect">
            <a:avLst/>
          </a:prstGeom>
          <a:noFill/>
        </p:spPr>
        <p:txBody>
          <a:bodyPr wrap="square" rtlCol="0">
            <a:spAutoFit/>
          </a:bodyPr>
          <a:lstStyle/>
          <a:p>
            <a:r>
              <a:rPr lang="en-US" altLang="ja-JP" sz="2800" dirty="0">
                <a:latin typeface="游ゴシック Medium" panose="020B0500000000000000" pitchFamily="50" charset="-128"/>
                <a:ea typeface="游ゴシック Medium" panose="020B0500000000000000" pitchFamily="50" charset="-128"/>
              </a:rPr>
              <a:t>MM</a:t>
            </a:r>
            <a:r>
              <a:rPr lang="ja-JP" altLang="en-US" sz="2800" dirty="0">
                <a:latin typeface="游ゴシック Medium" panose="020B0500000000000000" pitchFamily="50" charset="-128"/>
                <a:ea typeface="游ゴシック Medium" panose="020B0500000000000000" pitchFamily="50" charset="-128"/>
              </a:rPr>
              <a:t>＝モビリティ・マネジメントとは？</a:t>
            </a:r>
          </a:p>
        </p:txBody>
      </p:sp>
      <p:pic>
        <p:nvPicPr>
          <p:cNvPr id="15" name="Picture 2" descr="ãã¯ã¦ãª ãããã¨ããã®ç»åæ¤ç´¢çµæ"/>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654" y="4247587"/>
            <a:ext cx="1308915" cy="1720361"/>
          </a:xfrm>
          <a:prstGeom prst="rect">
            <a:avLst/>
          </a:prstGeom>
          <a:noFill/>
          <a:extLst>
            <a:ext uri="{909E8E84-426E-40DD-AFC4-6F175D3DCCD1}">
              <a14:hiddenFill xmlns:a14="http://schemas.microsoft.com/office/drawing/2010/main">
                <a:solidFill>
                  <a:srgbClr val="FFFFFF"/>
                </a:solidFill>
              </a14:hiddenFill>
            </a:ext>
          </a:extLst>
        </p:spPr>
      </p:pic>
      <p:sp>
        <p:nvSpPr>
          <p:cNvPr id="16" name="角丸四角形吹き出し 15"/>
          <p:cNvSpPr/>
          <p:nvPr/>
        </p:nvSpPr>
        <p:spPr>
          <a:xfrm>
            <a:off x="767264" y="1939110"/>
            <a:ext cx="8139823" cy="1928229"/>
          </a:xfrm>
          <a:prstGeom prst="wedgeRoundRectCallout">
            <a:avLst>
              <a:gd name="adj1" fmla="val -39610"/>
              <a:gd name="adj2" fmla="val 94189"/>
              <a:gd name="adj3" fmla="val 16667"/>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2400" dirty="0">
                <a:solidFill>
                  <a:schemeClr val="tx1"/>
                </a:solidFill>
                <a:latin typeface="游ゴシック Medium" panose="020B0500000000000000" pitchFamily="50" charset="-128"/>
                <a:ea typeface="游ゴシック Medium" panose="020B0500000000000000" pitchFamily="50" charset="-128"/>
              </a:rPr>
              <a:t>A</a:t>
            </a:r>
            <a:r>
              <a:rPr lang="ja-JP" altLang="en-US" sz="2400" dirty="0">
                <a:solidFill>
                  <a:schemeClr val="tx1"/>
                </a:solidFill>
                <a:latin typeface="游ゴシック Medium" panose="020B0500000000000000" pitchFamily="50" charset="-128"/>
                <a:ea typeface="游ゴシック Medium" panose="020B0500000000000000" pitchFamily="50" charset="-128"/>
              </a:rPr>
              <a:t>：</a:t>
            </a:r>
            <a:r>
              <a:rPr lang="ja-JP" altLang="en-US" sz="2400" u="sng" dirty="0">
                <a:solidFill>
                  <a:schemeClr val="tx1"/>
                </a:solidFill>
                <a:latin typeface="游ゴシック Medium" panose="020B0500000000000000" pitchFamily="50" charset="-128"/>
                <a:ea typeface="游ゴシック Medium" panose="020B0500000000000000" pitchFamily="50" charset="-128"/>
              </a:rPr>
              <a:t>モビリティ・マネジメントとは、一人ひとりの移動や、まちや地域の交通の在り方を、工夫を重ねながらよりよいものに改善していく取り組みのこと。</a:t>
            </a:r>
          </a:p>
        </p:txBody>
      </p:sp>
      <p:sp>
        <p:nvSpPr>
          <p:cNvPr id="19" name="楕円 18"/>
          <p:cNvSpPr/>
          <p:nvPr/>
        </p:nvSpPr>
        <p:spPr>
          <a:xfrm>
            <a:off x="1728942" y="4936402"/>
            <a:ext cx="2293365" cy="1249023"/>
          </a:xfrm>
          <a:prstGeom prst="ellipse">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2800" dirty="0">
                <a:solidFill>
                  <a:schemeClr val="tx1"/>
                </a:solidFill>
                <a:latin typeface="游ゴシック Medium" panose="020B0500000000000000" pitchFamily="50" charset="-128"/>
                <a:ea typeface="游ゴシック Medium" panose="020B0500000000000000" pitchFamily="50" charset="-128"/>
              </a:rPr>
              <a:t>学校教育</a:t>
            </a:r>
          </a:p>
        </p:txBody>
      </p:sp>
      <p:sp>
        <p:nvSpPr>
          <p:cNvPr id="20" name="楕円 19"/>
          <p:cNvSpPr/>
          <p:nvPr/>
        </p:nvSpPr>
        <p:spPr>
          <a:xfrm>
            <a:off x="4022674" y="4982628"/>
            <a:ext cx="2213033" cy="1202797"/>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3200" dirty="0">
                <a:solidFill>
                  <a:schemeClr val="tx1"/>
                </a:solidFill>
                <a:latin typeface="游ゴシック Medium" panose="020B0500000000000000" pitchFamily="50" charset="-128"/>
                <a:ea typeface="游ゴシック Medium" panose="020B0500000000000000" pitchFamily="50" charset="-128"/>
              </a:rPr>
              <a:t>職場</a:t>
            </a:r>
          </a:p>
        </p:txBody>
      </p:sp>
      <p:sp>
        <p:nvSpPr>
          <p:cNvPr id="9" name="楕円 8"/>
          <p:cNvSpPr/>
          <p:nvPr/>
        </p:nvSpPr>
        <p:spPr>
          <a:xfrm>
            <a:off x="2943843" y="4053436"/>
            <a:ext cx="2185347" cy="1361872"/>
          </a:xfrm>
          <a:prstGeom prst="ellips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2800" dirty="0">
                <a:solidFill>
                  <a:schemeClr val="tx1"/>
                </a:solidFill>
                <a:latin typeface="游ゴシック Medium" panose="020B0500000000000000" pitchFamily="50" charset="-128"/>
                <a:ea typeface="游ゴシック Medium" panose="020B0500000000000000" pitchFamily="50" charset="-128"/>
              </a:rPr>
              <a:t>住民</a:t>
            </a:r>
          </a:p>
        </p:txBody>
      </p:sp>
      <p:sp>
        <p:nvSpPr>
          <p:cNvPr id="21" name="テキスト ボックス 20"/>
          <p:cNvSpPr txBox="1"/>
          <p:nvPr/>
        </p:nvSpPr>
        <p:spPr>
          <a:xfrm>
            <a:off x="3008971" y="6185425"/>
            <a:ext cx="2884175" cy="523220"/>
          </a:xfrm>
          <a:prstGeom prst="rect">
            <a:avLst/>
          </a:prstGeom>
          <a:noFill/>
        </p:spPr>
        <p:txBody>
          <a:bodyPr wrap="square" rtlCol="0">
            <a:spAutoFit/>
          </a:bodyPr>
          <a:lstStyle/>
          <a:p>
            <a:r>
              <a:rPr lang="en-US" altLang="ja-JP" sz="2800" dirty="0">
                <a:latin typeface="游ゴシック Medium" panose="020B0500000000000000" pitchFamily="50" charset="-128"/>
                <a:ea typeface="游ゴシック Medium" panose="020B0500000000000000" pitchFamily="50" charset="-128"/>
              </a:rPr>
              <a:t>MM</a:t>
            </a:r>
            <a:r>
              <a:rPr lang="ja-JP" altLang="en-US" sz="2800" dirty="0">
                <a:latin typeface="游ゴシック Medium" panose="020B0500000000000000" pitchFamily="50" charset="-128"/>
                <a:ea typeface="游ゴシック Medium" panose="020B0500000000000000" pitchFamily="50" charset="-128"/>
              </a:rPr>
              <a:t>の対象</a:t>
            </a:r>
          </a:p>
        </p:txBody>
      </p:sp>
      <p:pic>
        <p:nvPicPr>
          <p:cNvPr id="2" name="Picture 2" descr="ãã¢ããªãã£ã»ããã¸ã¡ã³ããã®ç»åæ¤ç´¢çµæ"/>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5707" y="4115595"/>
            <a:ext cx="2671380" cy="2249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689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circle(in)">
                                      <p:cBhvr>
                                        <p:cTn id="17" dur="10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circle(in)">
                                      <p:cBhvr>
                                        <p:cTn id="22" dur="10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animBg="1"/>
      <p:bldP spid="20" grpId="0" animBg="1"/>
      <p:bldP spid="9" grpId="0" animBg="1"/>
      <p:bldP spid="21"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9"/>
          <p:cNvSpPr/>
          <p:nvPr/>
        </p:nvSpPr>
        <p:spPr>
          <a:xfrm rot="5400000" flipV="1">
            <a:off x="724984" y="976596"/>
            <a:ext cx="727305" cy="1527230"/>
          </a:xfrm>
          <a:prstGeom prst="rect">
            <a:avLst/>
          </a:prstGeom>
          <a:solidFill>
            <a:schemeClr val="accent4">
              <a:lumMod val="40000"/>
              <a:lumOff val="6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正方形/長方形 1"/>
          <p:cNvSpPr/>
          <p:nvPr/>
        </p:nvSpPr>
        <p:spPr>
          <a:xfrm>
            <a:off x="4837176" y="632880"/>
            <a:ext cx="3941064" cy="668042"/>
          </a:xfrm>
          <a:prstGeom prst="rect">
            <a:avLst/>
          </a:prstGeom>
          <a:solidFill>
            <a:srgbClr val="457830"/>
          </a:solid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2700" dirty="0">
                <a:latin typeface="HGP行書体" panose="03000600000000000000" pitchFamily="66" charset="-128"/>
                <a:ea typeface="HGP行書体" panose="03000600000000000000" pitchFamily="66" charset="-128"/>
              </a:rPr>
              <a:t>拠点内の交通不便地域</a:t>
            </a:r>
          </a:p>
        </p:txBody>
      </p:sp>
      <p:sp>
        <p:nvSpPr>
          <p:cNvPr id="3" name="正方形/長方形 2"/>
          <p:cNvSpPr/>
          <p:nvPr/>
        </p:nvSpPr>
        <p:spPr>
          <a:xfrm>
            <a:off x="896112" y="632880"/>
            <a:ext cx="3941064"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2700" dirty="0">
                <a:solidFill>
                  <a:schemeClr val="tx1"/>
                </a:solidFill>
                <a:latin typeface="HGP行書体" panose="03000600000000000000" pitchFamily="66" charset="-128"/>
                <a:ea typeface="HGP行書体" panose="03000600000000000000" pitchFamily="66" charset="-128"/>
              </a:rPr>
              <a:t>構造の効率化</a:t>
            </a:r>
          </a:p>
        </p:txBody>
      </p:sp>
      <p:sp>
        <p:nvSpPr>
          <p:cNvPr id="4" name="テキスト ボックス 3"/>
          <p:cNvSpPr txBox="1"/>
          <p:nvPr/>
        </p:nvSpPr>
        <p:spPr>
          <a:xfrm>
            <a:off x="328250" y="1446139"/>
            <a:ext cx="2007626" cy="646331"/>
          </a:xfrm>
          <a:prstGeom prst="rect">
            <a:avLst/>
          </a:prstGeom>
          <a:noFill/>
        </p:spPr>
        <p:txBody>
          <a:bodyPr wrap="square" rtlCol="0">
            <a:spAutoFit/>
          </a:bodyPr>
          <a:lstStyle/>
          <a:p>
            <a:r>
              <a:rPr lang="ja-JP" altLang="en-US" sz="3600" dirty="0"/>
              <a:t>提案２</a:t>
            </a:r>
          </a:p>
        </p:txBody>
      </p:sp>
      <p:sp>
        <p:nvSpPr>
          <p:cNvPr id="6" name="テキスト ボックス 5"/>
          <p:cNvSpPr txBox="1"/>
          <p:nvPr/>
        </p:nvSpPr>
        <p:spPr>
          <a:xfrm>
            <a:off x="1935803" y="1507694"/>
            <a:ext cx="7374451" cy="523220"/>
          </a:xfrm>
          <a:prstGeom prst="rect">
            <a:avLst/>
          </a:prstGeom>
          <a:noFill/>
        </p:spPr>
        <p:txBody>
          <a:bodyPr wrap="square" rtlCol="0">
            <a:spAutoFit/>
          </a:bodyPr>
          <a:lstStyle/>
          <a:p>
            <a:r>
              <a:rPr lang="ja-JP" altLang="en-US" sz="2800" dirty="0"/>
              <a:t>地域を限定したデマンドタクシーの導入</a:t>
            </a:r>
          </a:p>
        </p:txBody>
      </p:sp>
      <p:sp>
        <p:nvSpPr>
          <p:cNvPr id="9" name="テキスト ボックス 8"/>
          <p:cNvSpPr txBox="1"/>
          <p:nvPr/>
        </p:nvSpPr>
        <p:spPr>
          <a:xfrm>
            <a:off x="74086" y="2114847"/>
            <a:ext cx="4206084" cy="461665"/>
          </a:xfrm>
          <a:prstGeom prst="rect">
            <a:avLst/>
          </a:prstGeom>
          <a:noFill/>
        </p:spPr>
        <p:txBody>
          <a:bodyPr wrap="square" rtlCol="0">
            <a:spAutoFit/>
          </a:bodyPr>
          <a:lstStyle/>
          <a:p>
            <a:r>
              <a:rPr lang="ja-JP" altLang="en-US" sz="2400" dirty="0">
                <a:solidFill>
                  <a:srgbClr val="000000"/>
                </a:solidFill>
                <a:latin typeface="Calibri" panose="020F0502020204030204" pitchFamily="34" charset="0"/>
              </a:rPr>
              <a:t>荒川沖（三中・六中地区）</a:t>
            </a:r>
            <a:endParaRPr lang="ja-JP" altLang="en-US" sz="2400" dirty="0"/>
          </a:p>
        </p:txBody>
      </p:sp>
      <p:sp>
        <p:nvSpPr>
          <p:cNvPr id="10" name="正方形/長方形 9"/>
          <p:cNvSpPr/>
          <p:nvPr/>
        </p:nvSpPr>
        <p:spPr>
          <a:xfrm>
            <a:off x="96692" y="2508367"/>
            <a:ext cx="4315236" cy="42718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11" name="テキスト ボックス 10"/>
          <p:cNvSpPr txBox="1"/>
          <p:nvPr/>
        </p:nvSpPr>
        <p:spPr>
          <a:xfrm>
            <a:off x="-218127" y="2547161"/>
            <a:ext cx="4912779" cy="5109091"/>
          </a:xfrm>
          <a:prstGeom prst="rect">
            <a:avLst/>
          </a:prstGeom>
          <a:noFill/>
        </p:spPr>
        <p:txBody>
          <a:bodyPr wrap="square" rtlCol="0">
            <a:spAutoFit/>
          </a:bodyPr>
          <a:lstStyle/>
          <a:p>
            <a:pPr algn="ctr"/>
            <a:r>
              <a:rPr lang="ja-JP" altLang="en-US" sz="2000" b="1" u="sng" dirty="0">
                <a:solidFill>
                  <a:schemeClr val="bg1"/>
                </a:solidFill>
              </a:rPr>
              <a:t>利用者数算出</a:t>
            </a:r>
            <a:endParaRPr lang="en-US" altLang="ja-JP" b="1" u="sng" dirty="0">
              <a:solidFill>
                <a:schemeClr val="bg1"/>
              </a:solidFill>
            </a:endParaRPr>
          </a:p>
          <a:p>
            <a:pPr algn="ctr"/>
            <a:r>
              <a:rPr lang="ja-JP" altLang="en-US" dirty="0">
                <a:solidFill>
                  <a:schemeClr val="bg1"/>
                </a:solidFill>
              </a:rPr>
              <a:t>荒川沖（三中・六中地区）</a:t>
            </a:r>
            <a:endParaRPr lang="en-US" altLang="ja-JP" dirty="0">
              <a:solidFill>
                <a:schemeClr val="bg1"/>
              </a:solidFill>
            </a:endParaRPr>
          </a:p>
          <a:p>
            <a:pPr algn="ctr"/>
            <a:r>
              <a:rPr lang="ja-JP" altLang="en-US" dirty="0">
                <a:solidFill>
                  <a:schemeClr val="bg1"/>
                </a:solidFill>
                <a:latin typeface="Calibri" panose="020F0502020204030204" pitchFamily="34" charset="0"/>
              </a:rPr>
              <a:t>人口</a:t>
            </a:r>
            <a:r>
              <a:rPr lang="en-US" altLang="ja-JP" dirty="0">
                <a:solidFill>
                  <a:schemeClr val="bg1"/>
                </a:solidFill>
                <a:latin typeface="Calibri" panose="020F0502020204030204" pitchFamily="34" charset="0"/>
              </a:rPr>
              <a:t>40693</a:t>
            </a:r>
            <a:r>
              <a:rPr lang="ja-JP" altLang="en-US" dirty="0">
                <a:solidFill>
                  <a:schemeClr val="bg1"/>
                </a:solidFill>
                <a:latin typeface="Calibri" panose="020F0502020204030204" pitchFamily="34" charset="0"/>
              </a:rPr>
              <a:t>（</a:t>
            </a:r>
            <a:r>
              <a:rPr lang="en-US" altLang="ja-JP" dirty="0">
                <a:solidFill>
                  <a:schemeClr val="bg1"/>
                </a:solidFill>
                <a:latin typeface="Calibri" panose="020F0502020204030204" pitchFamily="34" charset="0"/>
              </a:rPr>
              <a:t>30</a:t>
            </a:r>
            <a:r>
              <a:rPr lang="ja-JP" altLang="en-US" dirty="0">
                <a:solidFill>
                  <a:schemeClr val="bg1"/>
                </a:solidFill>
                <a:latin typeface="Calibri" panose="020F0502020204030204" pitchFamily="34" charset="0"/>
              </a:rPr>
              <a:t>年</a:t>
            </a:r>
            <a:r>
              <a:rPr lang="en-US" altLang="ja-JP" dirty="0">
                <a:solidFill>
                  <a:schemeClr val="bg1"/>
                </a:solidFill>
                <a:latin typeface="Calibri" panose="020F0502020204030204" pitchFamily="34" charset="0"/>
              </a:rPr>
              <a:t>4</a:t>
            </a:r>
            <a:r>
              <a:rPr lang="ja-JP" altLang="en-US" dirty="0">
                <a:solidFill>
                  <a:schemeClr val="bg1"/>
                </a:solidFill>
                <a:latin typeface="Calibri" panose="020F0502020204030204" pitchFamily="34" charset="0"/>
              </a:rPr>
              <a:t>月</a:t>
            </a:r>
            <a:r>
              <a:rPr lang="en-US" altLang="ja-JP" dirty="0">
                <a:solidFill>
                  <a:schemeClr val="bg1"/>
                </a:solidFill>
                <a:latin typeface="Calibri" panose="020F0502020204030204" pitchFamily="34" charset="0"/>
              </a:rPr>
              <a:t>1</a:t>
            </a:r>
            <a:r>
              <a:rPr lang="ja-JP" altLang="en-US" dirty="0">
                <a:solidFill>
                  <a:schemeClr val="bg1"/>
                </a:solidFill>
                <a:latin typeface="Calibri" panose="020F0502020204030204" pitchFamily="34" charset="0"/>
              </a:rPr>
              <a:t>日）</a:t>
            </a:r>
            <a:endParaRPr lang="en-US" altLang="ja-JP" dirty="0">
              <a:solidFill>
                <a:schemeClr val="bg1"/>
              </a:solidFill>
              <a:latin typeface="Calibri" panose="020F0502020204030204" pitchFamily="34" charset="0"/>
            </a:endParaRPr>
          </a:p>
          <a:p>
            <a:pPr algn="ctr"/>
            <a:r>
              <a:rPr lang="ja-JP" altLang="en-US" dirty="0">
                <a:solidFill>
                  <a:schemeClr val="bg1"/>
                </a:solidFill>
                <a:latin typeface="Calibri" panose="020F0502020204030204" pitchFamily="34" charset="0"/>
              </a:rPr>
              <a:t>高齢化率</a:t>
            </a:r>
            <a:r>
              <a:rPr lang="en-US" altLang="ja-JP" dirty="0">
                <a:solidFill>
                  <a:schemeClr val="bg1"/>
                </a:solidFill>
                <a:latin typeface="Calibri" panose="020F0502020204030204" pitchFamily="34" charset="0"/>
              </a:rPr>
              <a:t>30%</a:t>
            </a:r>
            <a:r>
              <a:rPr lang="ja-JP" altLang="en-US" dirty="0">
                <a:solidFill>
                  <a:schemeClr val="bg1"/>
                </a:solidFill>
                <a:latin typeface="Calibri" panose="020F0502020204030204" pitchFamily="34" charset="0"/>
              </a:rPr>
              <a:t>として、</a:t>
            </a:r>
            <a:r>
              <a:rPr lang="ja-JP" altLang="en-US" b="1" u="sng" dirty="0">
                <a:solidFill>
                  <a:schemeClr val="bg1"/>
                </a:solidFill>
                <a:latin typeface="Calibri" panose="020F0502020204030204" pitchFamily="34" charset="0"/>
              </a:rPr>
              <a:t>高齢者数</a:t>
            </a:r>
            <a:r>
              <a:rPr lang="en-US" altLang="ja-JP" b="1" u="sng" dirty="0">
                <a:solidFill>
                  <a:schemeClr val="bg1"/>
                </a:solidFill>
                <a:latin typeface="Calibri" panose="020F0502020204030204" pitchFamily="34" charset="0"/>
              </a:rPr>
              <a:t>12208</a:t>
            </a:r>
            <a:r>
              <a:rPr lang="ja-JP" altLang="en-US" b="1" u="sng" dirty="0">
                <a:solidFill>
                  <a:schemeClr val="bg1"/>
                </a:solidFill>
                <a:latin typeface="Calibri" panose="020F0502020204030204" pitchFamily="34" charset="0"/>
              </a:rPr>
              <a:t>人</a:t>
            </a:r>
            <a:endParaRPr lang="en-US" altLang="ja-JP" b="1" u="sng" dirty="0">
              <a:solidFill>
                <a:schemeClr val="bg1"/>
              </a:solidFill>
              <a:latin typeface="Calibri" panose="020F0502020204030204" pitchFamily="34" charset="0"/>
            </a:endParaRPr>
          </a:p>
          <a:p>
            <a:pPr algn="ctr"/>
            <a:r>
              <a:rPr lang="ja-JP" altLang="en-US" dirty="0">
                <a:solidFill>
                  <a:schemeClr val="bg1"/>
                </a:solidFill>
                <a:latin typeface="Calibri" panose="020F0502020204030204" pitchFamily="34" charset="0"/>
              </a:rPr>
              <a:t>（年齢制限は設けないが、主な利用者</a:t>
            </a:r>
            <a:endParaRPr lang="en-US" altLang="ja-JP" dirty="0">
              <a:solidFill>
                <a:schemeClr val="bg1"/>
              </a:solidFill>
              <a:latin typeface="Calibri" panose="020F0502020204030204" pitchFamily="34" charset="0"/>
            </a:endParaRPr>
          </a:p>
          <a:p>
            <a:pPr algn="ctr"/>
            <a:r>
              <a:rPr lang="ja-JP" altLang="en-US" dirty="0">
                <a:solidFill>
                  <a:schemeClr val="bg1"/>
                </a:solidFill>
                <a:latin typeface="Calibri" panose="020F0502020204030204" pitchFamily="34" charset="0"/>
              </a:rPr>
              <a:t>は高齢者であると推定）</a:t>
            </a:r>
            <a:endParaRPr lang="en-US" altLang="ja-JP" dirty="0">
              <a:solidFill>
                <a:schemeClr val="bg1"/>
              </a:solidFill>
              <a:latin typeface="Calibri" panose="020F0502020204030204" pitchFamily="34" charset="0"/>
            </a:endParaRPr>
          </a:p>
          <a:p>
            <a:pPr algn="ctr" fontAlgn="base"/>
            <a:r>
              <a:rPr lang="ja-JP" altLang="en-US" dirty="0">
                <a:solidFill>
                  <a:schemeClr val="bg1"/>
                </a:solidFill>
              </a:rPr>
              <a:t>市原市の</a:t>
            </a:r>
            <a:r>
              <a:rPr lang="ja-JP" altLang="en-US" dirty="0">
                <a:solidFill>
                  <a:schemeClr val="bg1"/>
                </a:solidFill>
                <a:latin typeface="+mn-ea"/>
              </a:rPr>
              <a:t>デマンド戸田、</a:t>
            </a:r>
            <a:endParaRPr lang="en-US" altLang="ja-JP" dirty="0">
              <a:solidFill>
                <a:schemeClr val="bg1"/>
              </a:solidFill>
              <a:latin typeface="+mn-ea"/>
            </a:endParaRPr>
          </a:p>
          <a:p>
            <a:pPr algn="ctr" fontAlgn="base"/>
            <a:r>
              <a:rPr lang="ja-JP" altLang="en-US" dirty="0">
                <a:solidFill>
                  <a:schemeClr val="bg1"/>
                </a:solidFill>
                <a:latin typeface="+mn-ea"/>
              </a:rPr>
              <a:t>人口</a:t>
            </a:r>
            <a:r>
              <a:rPr lang="en-US" altLang="ja-JP" dirty="0">
                <a:solidFill>
                  <a:schemeClr val="bg1"/>
                </a:solidFill>
                <a:latin typeface="+mn-ea"/>
              </a:rPr>
              <a:t>3300</a:t>
            </a:r>
            <a:r>
              <a:rPr lang="ja-JP" altLang="en-US" dirty="0">
                <a:solidFill>
                  <a:schemeClr val="bg1"/>
                </a:solidFill>
                <a:latin typeface="+mn-ea"/>
              </a:rPr>
              <a:t>人</a:t>
            </a:r>
            <a:r>
              <a:rPr lang="en-US" altLang="ja-JP" dirty="0">
                <a:solidFill>
                  <a:schemeClr val="bg1"/>
                </a:solidFill>
                <a:latin typeface="+mn-ea"/>
              </a:rPr>
              <a:t>×</a:t>
            </a:r>
            <a:r>
              <a:rPr lang="ja-JP" altLang="en-US" dirty="0">
                <a:solidFill>
                  <a:schemeClr val="bg1"/>
                </a:solidFill>
                <a:latin typeface="+mn-ea"/>
              </a:rPr>
              <a:t>高齢化率</a:t>
            </a:r>
            <a:r>
              <a:rPr lang="en-US" altLang="ja-JP" dirty="0">
                <a:solidFill>
                  <a:schemeClr val="bg1"/>
                </a:solidFill>
                <a:latin typeface="+mn-ea"/>
              </a:rPr>
              <a:t>30%</a:t>
            </a:r>
            <a:r>
              <a:rPr lang="ja-JP" altLang="en-US" dirty="0">
                <a:solidFill>
                  <a:schemeClr val="bg1"/>
                </a:solidFill>
                <a:latin typeface="+mn-ea"/>
              </a:rPr>
              <a:t>＝</a:t>
            </a:r>
            <a:r>
              <a:rPr lang="en-US" altLang="ja-JP" dirty="0">
                <a:solidFill>
                  <a:schemeClr val="bg1"/>
                </a:solidFill>
                <a:latin typeface="+mn-ea"/>
              </a:rPr>
              <a:t>990</a:t>
            </a:r>
            <a:r>
              <a:rPr lang="ja-JP" altLang="en-US" dirty="0">
                <a:solidFill>
                  <a:schemeClr val="bg1"/>
                </a:solidFill>
                <a:latin typeface="+mn-ea"/>
              </a:rPr>
              <a:t>人が</a:t>
            </a:r>
            <a:endParaRPr lang="en-US" altLang="ja-JP" dirty="0">
              <a:solidFill>
                <a:schemeClr val="bg1"/>
              </a:solidFill>
              <a:latin typeface="+mn-ea"/>
            </a:endParaRPr>
          </a:p>
          <a:p>
            <a:pPr algn="ctr" fontAlgn="base"/>
            <a:r>
              <a:rPr lang="ja-JP" altLang="en-US" dirty="0">
                <a:solidFill>
                  <a:schemeClr val="bg1"/>
                </a:solidFill>
                <a:latin typeface="+mn-ea"/>
              </a:rPr>
              <a:t>高齢者。そのうち</a:t>
            </a:r>
            <a:r>
              <a:rPr lang="en-US" altLang="ja-JP" dirty="0">
                <a:solidFill>
                  <a:schemeClr val="bg1"/>
                </a:solidFill>
                <a:latin typeface="+mn-ea"/>
              </a:rPr>
              <a:t>102</a:t>
            </a:r>
            <a:r>
              <a:rPr lang="ja-JP" altLang="en-US" dirty="0">
                <a:solidFill>
                  <a:schemeClr val="bg1"/>
                </a:solidFill>
                <a:latin typeface="+mn-ea"/>
              </a:rPr>
              <a:t>人が利用登録</a:t>
            </a:r>
          </a:p>
          <a:p>
            <a:pPr algn="ctr" fontAlgn="base"/>
            <a:r>
              <a:rPr lang="ja-JP" altLang="en-US" dirty="0">
                <a:solidFill>
                  <a:schemeClr val="bg1"/>
                </a:solidFill>
                <a:latin typeface="+mn-ea"/>
              </a:rPr>
              <a:t>荒川沖で考えると、</a:t>
            </a:r>
            <a:endParaRPr lang="en-US" altLang="ja-JP" dirty="0">
              <a:solidFill>
                <a:schemeClr val="bg1"/>
              </a:solidFill>
              <a:latin typeface="+mn-ea"/>
            </a:endParaRPr>
          </a:p>
          <a:p>
            <a:pPr algn="ctr" fontAlgn="base"/>
            <a:r>
              <a:rPr lang="en-US" altLang="ja-JP" dirty="0">
                <a:solidFill>
                  <a:schemeClr val="bg1"/>
                </a:solidFill>
                <a:latin typeface="+mn-ea"/>
              </a:rPr>
              <a:t>12208*102/990</a:t>
            </a:r>
            <a:r>
              <a:rPr lang="ja-JP" altLang="en-US" dirty="0">
                <a:solidFill>
                  <a:schemeClr val="bg1"/>
                </a:solidFill>
                <a:latin typeface="+mn-ea"/>
              </a:rPr>
              <a:t>＝</a:t>
            </a:r>
            <a:r>
              <a:rPr lang="en-US" altLang="ja-JP" b="1" u="sng" dirty="0">
                <a:solidFill>
                  <a:schemeClr val="bg1"/>
                </a:solidFill>
                <a:latin typeface="+mn-ea"/>
              </a:rPr>
              <a:t>1258</a:t>
            </a:r>
            <a:r>
              <a:rPr lang="ja-JP" altLang="en-US" b="1" u="sng" dirty="0">
                <a:solidFill>
                  <a:schemeClr val="bg1"/>
                </a:solidFill>
                <a:latin typeface="+mn-ea"/>
              </a:rPr>
              <a:t>人が登録。</a:t>
            </a:r>
            <a:endParaRPr lang="en-US" altLang="ja-JP" b="1" u="sng" dirty="0">
              <a:solidFill>
                <a:schemeClr val="bg1"/>
              </a:solidFill>
              <a:latin typeface="+mn-ea"/>
            </a:endParaRPr>
          </a:p>
          <a:p>
            <a:pPr algn="ctr" fontAlgn="base"/>
            <a:r>
              <a:rPr lang="ja-JP" altLang="en-US" dirty="0">
                <a:solidFill>
                  <a:schemeClr val="bg1"/>
                </a:solidFill>
                <a:latin typeface="+mn-ea"/>
              </a:rPr>
              <a:t>乗合タクシー土浦では</a:t>
            </a:r>
            <a:endParaRPr lang="en-US" altLang="ja-JP" dirty="0">
              <a:solidFill>
                <a:schemeClr val="bg1"/>
              </a:solidFill>
              <a:latin typeface="+mn-ea"/>
            </a:endParaRPr>
          </a:p>
          <a:p>
            <a:pPr algn="ctr" fontAlgn="base"/>
            <a:r>
              <a:rPr lang="ja-JP" altLang="en-US" dirty="0">
                <a:solidFill>
                  <a:schemeClr val="bg1"/>
                </a:solidFill>
                <a:latin typeface="+mn-ea"/>
              </a:rPr>
              <a:t>一人</a:t>
            </a:r>
            <a:r>
              <a:rPr lang="en-US" altLang="ja-JP" dirty="0">
                <a:solidFill>
                  <a:schemeClr val="bg1"/>
                </a:solidFill>
                <a:latin typeface="+mn-ea"/>
              </a:rPr>
              <a:t>20</a:t>
            </a:r>
            <a:r>
              <a:rPr lang="ja-JP" altLang="en-US" dirty="0">
                <a:solidFill>
                  <a:schemeClr val="bg1"/>
                </a:solidFill>
                <a:latin typeface="+mn-ea"/>
              </a:rPr>
              <a:t>回</a:t>
            </a:r>
            <a:r>
              <a:rPr lang="en-US" altLang="ja-JP" dirty="0">
                <a:solidFill>
                  <a:schemeClr val="bg1"/>
                </a:solidFill>
                <a:latin typeface="+mn-ea"/>
              </a:rPr>
              <a:t>/</a:t>
            </a:r>
            <a:r>
              <a:rPr lang="ja-JP" altLang="en-US" dirty="0">
                <a:solidFill>
                  <a:schemeClr val="bg1"/>
                </a:solidFill>
                <a:latin typeface="+mn-ea"/>
              </a:rPr>
              <a:t>年利用されている。</a:t>
            </a:r>
          </a:p>
          <a:p>
            <a:pPr algn="ctr" fontAlgn="base"/>
            <a:r>
              <a:rPr lang="en-US" altLang="ja-JP" dirty="0">
                <a:solidFill>
                  <a:schemeClr val="bg1"/>
                </a:solidFill>
                <a:latin typeface="+mn-ea"/>
              </a:rPr>
              <a:t>1258*20</a:t>
            </a:r>
            <a:r>
              <a:rPr lang="ja-JP" altLang="en-US" dirty="0">
                <a:solidFill>
                  <a:schemeClr val="bg1"/>
                </a:solidFill>
                <a:latin typeface="+mn-ea"/>
              </a:rPr>
              <a:t>＝</a:t>
            </a:r>
            <a:r>
              <a:rPr lang="en-US" altLang="ja-JP" b="1" u="sng" dirty="0">
                <a:solidFill>
                  <a:schemeClr val="bg1"/>
                </a:solidFill>
                <a:latin typeface="+mn-ea"/>
              </a:rPr>
              <a:t>25160</a:t>
            </a:r>
            <a:r>
              <a:rPr lang="ja-JP" altLang="en-US" b="1" u="sng" dirty="0">
                <a:solidFill>
                  <a:schemeClr val="bg1"/>
                </a:solidFill>
                <a:latin typeface="+mn-ea"/>
              </a:rPr>
              <a:t>人</a:t>
            </a:r>
            <a:r>
              <a:rPr lang="en-US" altLang="ja-JP" b="1" u="sng" dirty="0">
                <a:solidFill>
                  <a:schemeClr val="bg1"/>
                </a:solidFill>
                <a:latin typeface="+mn-ea"/>
              </a:rPr>
              <a:t>/</a:t>
            </a:r>
            <a:r>
              <a:rPr lang="ja-JP" altLang="en-US" b="1" u="sng" dirty="0">
                <a:solidFill>
                  <a:schemeClr val="bg1"/>
                </a:solidFill>
                <a:latin typeface="+mn-ea"/>
              </a:rPr>
              <a:t>年利用</a:t>
            </a:r>
            <a:r>
              <a:rPr lang="ja-JP" altLang="en-US" dirty="0">
                <a:solidFill>
                  <a:schemeClr val="bg1"/>
                </a:solidFill>
                <a:latin typeface="+mn-ea"/>
              </a:rPr>
              <a:t>することになる</a:t>
            </a:r>
          </a:p>
          <a:p>
            <a:pPr algn="ctr" fontAlgn="base"/>
            <a:endParaRPr lang="en-US" altLang="ja-JP" dirty="0">
              <a:solidFill>
                <a:schemeClr val="bg1"/>
              </a:solidFill>
              <a:latin typeface="+mn-ea"/>
            </a:endParaRPr>
          </a:p>
          <a:p>
            <a:pPr algn="ctr" fontAlgn="base"/>
            <a:endParaRPr lang="ja-JP" altLang="en-US" dirty="0">
              <a:solidFill>
                <a:schemeClr val="bg1"/>
              </a:solidFill>
              <a:latin typeface="+mn-ea"/>
            </a:endParaRPr>
          </a:p>
          <a:p>
            <a:pPr algn="ctr"/>
            <a:endParaRPr lang="en-US" altLang="ja-JP" dirty="0">
              <a:solidFill>
                <a:schemeClr val="bg1"/>
              </a:solidFill>
              <a:latin typeface="Calibri" panose="020F0502020204030204" pitchFamily="34" charset="0"/>
            </a:endParaRPr>
          </a:p>
          <a:p>
            <a:pPr algn="ctr"/>
            <a:endParaRPr lang="ja-JP" altLang="en-US" dirty="0">
              <a:solidFill>
                <a:schemeClr val="bg1"/>
              </a:solidFill>
              <a:latin typeface="Arial" panose="020B0604020202020204" pitchFamily="34" charset="0"/>
            </a:endParaRPr>
          </a:p>
        </p:txBody>
      </p:sp>
      <p:sp>
        <p:nvSpPr>
          <p:cNvPr id="16" name="正方形/長方形 15"/>
          <p:cNvSpPr/>
          <p:nvPr/>
        </p:nvSpPr>
        <p:spPr>
          <a:xfrm>
            <a:off x="4594761" y="2508365"/>
            <a:ext cx="4432861" cy="21998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17" name="テキスト ボックス 16"/>
          <p:cNvSpPr txBox="1"/>
          <p:nvPr/>
        </p:nvSpPr>
        <p:spPr>
          <a:xfrm>
            <a:off x="4379832" y="2569917"/>
            <a:ext cx="4912779" cy="3170099"/>
          </a:xfrm>
          <a:prstGeom prst="rect">
            <a:avLst/>
          </a:prstGeom>
          <a:noFill/>
        </p:spPr>
        <p:txBody>
          <a:bodyPr wrap="square" rtlCol="0">
            <a:spAutoFit/>
          </a:bodyPr>
          <a:lstStyle/>
          <a:p>
            <a:pPr algn="ctr" fontAlgn="base"/>
            <a:r>
              <a:rPr lang="ja-JP" altLang="en-US" sz="2000" b="1" u="sng" dirty="0">
                <a:solidFill>
                  <a:schemeClr val="bg1"/>
                </a:solidFill>
                <a:latin typeface="+mn-ea"/>
              </a:rPr>
              <a:t>収支率計算</a:t>
            </a:r>
            <a:endParaRPr lang="en-US" altLang="ja-JP" sz="2000" b="1" u="sng" dirty="0">
              <a:solidFill>
                <a:schemeClr val="bg1"/>
              </a:solidFill>
              <a:latin typeface="+mn-ea"/>
            </a:endParaRPr>
          </a:p>
          <a:p>
            <a:pPr algn="ctr" fontAlgn="base"/>
            <a:r>
              <a:rPr lang="ja-JP" altLang="en-US" dirty="0">
                <a:solidFill>
                  <a:schemeClr val="bg1"/>
                </a:solidFill>
                <a:latin typeface="+mn-ea"/>
              </a:rPr>
              <a:t>約</a:t>
            </a:r>
            <a:r>
              <a:rPr lang="en-US" altLang="ja-JP" dirty="0">
                <a:solidFill>
                  <a:schemeClr val="bg1"/>
                </a:solidFill>
                <a:latin typeface="+mn-ea"/>
              </a:rPr>
              <a:t>70</a:t>
            </a:r>
            <a:r>
              <a:rPr lang="ja-JP" altLang="en-US" dirty="0">
                <a:solidFill>
                  <a:schemeClr val="bg1"/>
                </a:solidFill>
                <a:latin typeface="+mn-ea"/>
              </a:rPr>
              <a:t>人</a:t>
            </a:r>
            <a:r>
              <a:rPr lang="en-US" altLang="ja-JP" dirty="0">
                <a:solidFill>
                  <a:schemeClr val="bg1"/>
                </a:solidFill>
                <a:latin typeface="+mn-ea"/>
              </a:rPr>
              <a:t>/</a:t>
            </a:r>
            <a:r>
              <a:rPr lang="ja-JP" altLang="en-US" dirty="0">
                <a:solidFill>
                  <a:schemeClr val="bg1"/>
                </a:solidFill>
                <a:latin typeface="+mn-ea"/>
              </a:rPr>
              <a:t>日使うので、</a:t>
            </a:r>
            <a:endParaRPr lang="en-US" altLang="ja-JP" dirty="0">
              <a:solidFill>
                <a:schemeClr val="bg1"/>
              </a:solidFill>
              <a:latin typeface="+mn-ea"/>
            </a:endParaRPr>
          </a:p>
          <a:p>
            <a:pPr algn="ctr" fontAlgn="base"/>
            <a:r>
              <a:rPr lang="en-US" altLang="ja-JP" dirty="0">
                <a:solidFill>
                  <a:schemeClr val="bg1"/>
                </a:solidFill>
                <a:latin typeface="+mn-ea"/>
              </a:rPr>
              <a:t>8</a:t>
            </a:r>
            <a:r>
              <a:rPr lang="ja-JP" altLang="en-US" dirty="0">
                <a:solidFill>
                  <a:schemeClr val="bg1"/>
                </a:solidFill>
                <a:latin typeface="+mn-ea"/>
              </a:rPr>
              <a:t>人乗りが</a:t>
            </a:r>
            <a:r>
              <a:rPr lang="en-US" altLang="ja-JP" dirty="0">
                <a:solidFill>
                  <a:schemeClr val="bg1"/>
                </a:solidFill>
                <a:latin typeface="+mn-ea"/>
              </a:rPr>
              <a:t>10</a:t>
            </a:r>
            <a:r>
              <a:rPr lang="ja-JP" altLang="en-US" dirty="0">
                <a:solidFill>
                  <a:schemeClr val="bg1"/>
                </a:solidFill>
                <a:latin typeface="+mn-ea"/>
              </a:rPr>
              <a:t>回運行するとする。</a:t>
            </a:r>
          </a:p>
          <a:p>
            <a:pPr algn="ctr" fontAlgn="base"/>
            <a:r>
              <a:rPr lang="ja-JP" altLang="en-US" dirty="0">
                <a:solidFill>
                  <a:schemeClr val="bg1"/>
                </a:solidFill>
                <a:latin typeface="+mn-ea"/>
              </a:rPr>
              <a:t>一回運行で</a:t>
            </a:r>
            <a:r>
              <a:rPr lang="en-US" altLang="ja-JP" b="1" u="sng" dirty="0">
                <a:solidFill>
                  <a:schemeClr val="bg1"/>
                </a:solidFill>
                <a:latin typeface="+mn-ea"/>
              </a:rPr>
              <a:t>3000</a:t>
            </a:r>
            <a:r>
              <a:rPr lang="ja-JP" altLang="en-US" b="1" u="sng" dirty="0">
                <a:solidFill>
                  <a:schemeClr val="bg1"/>
                </a:solidFill>
                <a:latin typeface="+mn-ea"/>
              </a:rPr>
              <a:t>円の費用</a:t>
            </a:r>
            <a:r>
              <a:rPr lang="ja-JP" altLang="en-US" dirty="0">
                <a:solidFill>
                  <a:schemeClr val="bg1"/>
                </a:solidFill>
                <a:latin typeface="+mn-ea"/>
              </a:rPr>
              <a:t>。</a:t>
            </a:r>
            <a:r>
              <a:rPr lang="ja-JP" altLang="en-US" b="1" u="sng" dirty="0">
                <a:solidFill>
                  <a:schemeClr val="bg1"/>
                </a:solidFill>
                <a:latin typeface="+mn-ea"/>
              </a:rPr>
              <a:t>利用料</a:t>
            </a:r>
            <a:r>
              <a:rPr lang="en-US" altLang="ja-JP" b="1" u="sng" dirty="0">
                <a:solidFill>
                  <a:schemeClr val="bg1"/>
                </a:solidFill>
                <a:latin typeface="+mn-ea"/>
              </a:rPr>
              <a:t>200</a:t>
            </a:r>
            <a:r>
              <a:rPr lang="ja-JP" altLang="en-US" b="1" u="sng" dirty="0">
                <a:solidFill>
                  <a:schemeClr val="bg1"/>
                </a:solidFill>
                <a:latin typeface="+mn-ea"/>
              </a:rPr>
              <a:t>円</a:t>
            </a:r>
            <a:r>
              <a:rPr lang="ja-JP" altLang="en-US" dirty="0">
                <a:solidFill>
                  <a:schemeClr val="bg1"/>
                </a:solidFill>
                <a:latin typeface="+mn-ea"/>
              </a:rPr>
              <a:t>。</a:t>
            </a:r>
          </a:p>
          <a:p>
            <a:pPr algn="ctr" fontAlgn="base"/>
            <a:r>
              <a:rPr lang="en-US" altLang="ja-JP" dirty="0">
                <a:solidFill>
                  <a:schemeClr val="bg1"/>
                </a:solidFill>
                <a:latin typeface="+mn-ea"/>
              </a:rPr>
              <a:t>3000*10</a:t>
            </a:r>
            <a:r>
              <a:rPr lang="ja-JP" altLang="en-US" dirty="0">
                <a:solidFill>
                  <a:schemeClr val="bg1"/>
                </a:solidFill>
                <a:latin typeface="+mn-ea"/>
              </a:rPr>
              <a:t>＝</a:t>
            </a:r>
            <a:r>
              <a:rPr lang="en-US" altLang="ja-JP" dirty="0">
                <a:solidFill>
                  <a:schemeClr val="bg1"/>
                </a:solidFill>
                <a:latin typeface="+mn-ea"/>
              </a:rPr>
              <a:t>30000</a:t>
            </a:r>
            <a:r>
              <a:rPr lang="ja-JP" altLang="en-US" dirty="0">
                <a:solidFill>
                  <a:schemeClr val="bg1"/>
                </a:solidFill>
                <a:latin typeface="+mn-ea"/>
              </a:rPr>
              <a:t>円</a:t>
            </a:r>
            <a:r>
              <a:rPr lang="en-US" altLang="ja-JP" dirty="0">
                <a:solidFill>
                  <a:schemeClr val="bg1"/>
                </a:solidFill>
                <a:latin typeface="+mn-ea"/>
              </a:rPr>
              <a:t>/</a:t>
            </a:r>
            <a:r>
              <a:rPr lang="ja-JP" altLang="en-US" dirty="0">
                <a:solidFill>
                  <a:schemeClr val="bg1"/>
                </a:solidFill>
                <a:latin typeface="+mn-ea"/>
              </a:rPr>
              <a:t>日の費用と、</a:t>
            </a:r>
            <a:endParaRPr lang="en-US" altLang="ja-JP" dirty="0">
              <a:solidFill>
                <a:schemeClr val="bg1"/>
              </a:solidFill>
              <a:latin typeface="+mn-ea"/>
            </a:endParaRPr>
          </a:p>
          <a:p>
            <a:pPr algn="ctr" fontAlgn="base"/>
            <a:r>
              <a:rPr lang="en-US" altLang="ja-JP" dirty="0">
                <a:solidFill>
                  <a:schemeClr val="bg1"/>
                </a:solidFill>
                <a:latin typeface="+mn-ea"/>
              </a:rPr>
              <a:t>70*200</a:t>
            </a:r>
            <a:r>
              <a:rPr lang="ja-JP" altLang="en-US" dirty="0">
                <a:solidFill>
                  <a:schemeClr val="bg1"/>
                </a:solidFill>
                <a:latin typeface="+mn-ea"/>
              </a:rPr>
              <a:t>＝</a:t>
            </a:r>
            <a:r>
              <a:rPr lang="en-US" altLang="ja-JP" dirty="0">
                <a:solidFill>
                  <a:schemeClr val="bg1"/>
                </a:solidFill>
                <a:latin typeface="+mn-ea"/>
              </a:rPr>
              <a:t>14000</a:t>
            </a:r>
            <a:r>
              <a:rPr lang="ja-JP" altLang="en-US" dirty="0">
                <a:solidFill>
                  <a:schemeClr val="bg1"/>
                </a:solidFill>
                <a:latin typeface="+mn-ea"/>
              </a:rPr>
              <a:t>円</a:t>
            </a:r>
            <a:r>
              <a:rPr lang="en-US" altLang="ja-JP" dirty="0">
                <a:solidFill>
                  <a:schemeClr val="bg1"/>
                </a:solidFill>
                <a:latin typeface="+mn-ea"/>
              </a:rPr>
              <a:t>/</a:t>
            </a:r>
            <a:r>
              <a:rPr lang="ja-JP" altLang="en-US" dirty="0">
                <a:solidFill>
                  <a:schemeClr val="bg1"/>
                </a:solidFill>
                <a:latin typeface="+mn-ea"/>
              </a:rPr>
              <a:t>日の運賃収入。</a:t>
            </a:r>
          </a:p>
          <a:p>
            <a:pPr algn="ctr" fontAlgn="base"/>
            <a:r>
              <a:rPr lang="ja-JP" altLang="en-US" b="1" u="sng" dirty="0">
                <a:solidFill>
                  <a:schemeClr val="bg1"/>
                </a:solidFill>
                <a:latin typeface="+mn-ea"/>
              </a:rPr>
              <a:t>収支率約</a:t>
            </a:r>
            <a:r>
              <a:rPr lang="en-US" altLang="ja-JP" b="1" u="sng" dirty="0">
                <a:solidFill>
                  <a:schemeClr val="bg1"/>
                </a:solidFill>
                <a:latin typeface="+mn-ea"/>
              </a:rPr>
              <a:t>47</a:t>
            </a:r>
            <a:r>
              <a:rPr lang="ja-JP" altLang="en-US" b="1" u="sng" dirty="0">
                <a:solidFill>
                  <a:schemeClr val="bg1"/>
                </a:solidFill>
                <a:latin typeface="+mn-ea"/>
              </a:rPr>
              <a:t>パーセント</a:t>
            </a:r>
          </a:p>
          <a:p>
            <a:pPr algn="ctr" fontAlgn="base"/>
            <a:endParaRPr lang="en-US" altLang="ja-JP" dirty="0">
              <a:solidFill>
                <a:schemeClr val="bg1"/>
              </a:solidFill>
              <a:latin typeface="+mn-ea"/>
            </a:endParaRPr>
          </a:p>
          <a:p>
            <a:pPr algn="ctr" fontAlgn="base"/>
            <a:endParaRPr lang="ja-JP" altLang="en-US" dirty="0">
              <a:solidFill>
                <a:schemeClr val="bg1"/>
              </a:solidFill>
              <a:latin typeface="+mn-ea"/>
            </a:endParaRPr>
          </a:p>
          <a:p>
            <a:pPr algn="ctr"/>
            <a:endParaRPr lang="en-US" altLang="ja-JP" dirty="0">
              <a:solidFill>
                <a:schemeClr val="bg1"/>
              </a:solidFill>
              <a:latin typeface="Calibri" panose="020F0502020204030204" pitchFamily="34" charset="0"/>
            </a:endParaRPr>
          </a:p>
          <a:p>
            <a:pPr algn="ctr"/>
            <a:endParaRPr lang="ja-JP" altLang="en-US" dirty="0">
              <a:solidFill>
                <a:schemeClr val="bg1"/>
              </a:solidFill>
              <a:latin typeface="Arial" panose="020B0604020202020204" pitchFamily="34" charset="0"/>
            </a:endParaRPr>
          </a:p>
        </p:txBody>
      </p:sp>
      <p:sp>
        <p:nvSpPr>
          <p:cNvPr id="18" name="楕円 17"/>
          <p:cNvSpPr/>
          <p:nvPr/>
        </p:nvSpPr>
        <p:spPr>
          <a:xfrm>
            <a:off x="4631095" y="4806083"/>
            <a:ext cx="4110813" cy="1903432"/>
          </a:xfrm>
          <a:prstGeom prst="ellips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9" name="テキスト ボックス 18"/>
          <p:cNvSpPr txBox="1"/>
          <p:nvPr/>
        </p:nvSpPr>
        <p:spPr>
          <a:xfrm>
            <a:off x="4813926" y="5124466"/>
            <a:ext cx="3745149" cy="1077218"/>
          </a:xfrm>
          <a:prstGeom prst="rect">
            <a:avLst/>
          </a:prstGeom>
          <a:noFill/>
        </p:spPr>
        <p:txBody>
          <a:bodyPr wrap="square" rtlCol="0">
            <a:spAutoFit/>
          </a:bodyPr>
          <a:lstStyle/>
          <a:p>
            <a:pPr algn="ctr"/>
            <a:r>
              <a:rPr lang="ja-JP" altLang="en-US" sz="3200" b="1" u="sng" dirty="0">
                <a:latin typeface="+mn-ea"/>
              </a:rPr>
              <a:t>収支率約</a:t>
            </a:r>
            <a:r>
              <a:rPr lang="en-US" altLang="ja-JP" sz="3200" b="1" u="sng" dirty="0">
                <a:latin typeface="+mn-ea"/>
              </a:rPr>
              <a:t>47</a:t>
            </a:r>
            <a:r>
              <a:rPr lang="ja-JP" altLang="en-US" sz="3200" b="1" u="sng" dirty="0">
                <a:latin typeface="+mn-ea"/>
              </a:rPr>
              <a:t>％</a:t>
            </a:r>
            <a:endParaRPr lang="en-US" altLang="ja-JP" sz="3200" b="1" u="sng" dirty="0">
              <a:latin typeface="+mn-ea"/>
            </a:endParaRPr>
          </a:p>
          <a:p>
            <a:pPr algn="ctr"/>
            <a:r>
              <a:rPr lang="ja-JP" altLang="en-US" sz="3200" b="1" u="sng" dirty="0">
                <a:latin typeface="+mn-ea"/>
              </a:rPr>
              <a:t>年間</a:t>
            </a:r>
            <a:r>
              <a:rPr lang="en-US" altLang="ja-JP" sz="3200" b="1" u="sng" dirty="0">
                <a:latin typeface="+mn-ea"/>
              </a:rPr>
              <a:t>25160</a:t>
            </a:r>
            <a:r>
              <a:rPr lang="ja-JP" altLang="en-US" sz="3200" b="1" u="sng" dirty="0">
                <a:latin typeface="+mn-ea"/>
              </a:rPr>
              <a:t>人利用</a:t>
            </a:r>
          </a:p>
        </p:txBody>
      </p:sp>
    </p:spTree>
    <p:extLst>
      <p:ext uri="{BB962C8B-B14F-4D97-AF65-F5344CB8AC3E}">
        <p14:creationId xmlns:p14="http://schemas.microsoft.com/office/powerpoint/2010/main" val="37761077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9"/>
          <p:cNvSpPr/>
          <p:nvPr/>
        </p:nvSpPr>
        <p:spPr>
          <a:xfrm rot="5400000" flipV="1">
            <a:off x="724984" y="976596"/>
            <a:ext cx="727305" cy="1527230"/>
          </a:xfrm>
          <a:prstGeom prst="rect">
            <a:avLst/>
          </a:prstGeom>
          <a:solidFill>
            <a:schemeClr val="accent4">
              <a:lumMod val="40000"/>
              <a:lumOff val="6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正方形/長方形 1"/>
          <p:cNvSpPr/>
          <p:nvPr/>
        </p:nvSpPr>
        <p:spPr>
          <a:xfrm>
            <a:off x="4837176" y="632880"/>
            <a:ext cx="3941064" cy="668042"/>
          </a:xfrm>
          <a:prstGeom prst="rect">
            <a:avLst/>
          </a:prstGeom>
          <a:solidFill>
            <a:srgbClr val="457830"/>
          </a:solid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2700" dirty="0">
                <a:latin typeface="HGP行書体" panose="03000600000000000000" pitchFamily="66" charset="-128"/>
                <a:ea typeface="HGP行書体" panose="03000600000000000000" pitchFamily="66" charset="-128"/>
              </a:rPr>
              <a:t>拠点内の交通不便地域</a:t>
            </a:r>
          </a:p>
        </p:txBody>
      </p:sp>
      <p:sp>
        <p:nvSpPr>
          <p:cNvPr id="3" name="正方形/長方形 2"/>
          <p:cNvSpPr/>
          <p:nvPr/>
        </p:nvSpPr>
        <p:spPr>
          <a:xfrm>
            <a:off x="896112" y="632880"/>
            <a:ext cx="3941064"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2700" dirty="0">
                <a:solidFill>
                  <a:schemeClr val="tx1"/>
                </a:solidFill>
                <a:latin typeface="HGP行書体" panose="03000600000000000000" pitchFamily="66" charset="-128"/>
                <a:ea typeface="HGP行書体" panose="03000600000000000000" pitchFamily="66" charset="-128"/>
              </a:rPr>
              <a:t>構造の効率化</a:t>
            </a:r>
          </a:p>
        </p:txBody>
      </p:sp>
      <p:sp>
        <p:nvSpPr>
          <p:cNvPr id="4" name="テキスト ボックス 3"/>
          <p:cNvSpPr txBox="1"/>
          <p:nvPr/>
        </p:nvSpPr>
        <p:spPr>
          <a:xfrm>
            <a:off x="328249" y="1446139"/>
            <a:ext cx="1966063" cy="646331"/>
          </a:xfrm>
          <a:prstGeom prst="rect">
            <a:avLst/>
          </a:prstGeom>
          <a:noFill/>
        </p:spPr>
        <p:txBody>
          <a:bodyPr wrap="square" rtlCol="0">
            <a:spAutoFit/>
          </a:bodyPr>
          <a:lstStyle/>
          <a:p>
            <a:r>
              <a:rPr lang="ja-JP" altLang="en-US" sz="3600" dirty="0"/>
              <a:t>提案２</a:t>
            </a:r>
          </a:p>
        </p:txBody>
      </p:sp>
      <p:sp>
        <p:nvSpPr>
          <p:cNvPr id="6" name="テキスト ボックス 5"/>
          <p:cNvSpPr txBox="1"/>
          <p:nvPr/>
        </p:nvSpPr>
        <p:spPr>
          <a:xfrm>
            <a:off x="1935803" y="1507694"/>
            <a:ext cx="7125069" cy="523220"/>
          </a:xfrm>
          <a:prstGeom prst="rect">
            <a:avLst/>
          </a:prstGeom>
          <a:noFill/>
        </p:spPr>
        <p:txBody>
          <a:bodyPr wrap="square" rtlCol="0">
            <a:spAutoFit/>
          </a:bodyPr>
          <a:lstStyle/>
          <a:p>
            <a:r>
              <a:rPr lang="ja-JP" altLang="en-US" sz="2800" dirty="0"/>
              <a:t>地域を限定したデマンドタクシーの導入</a:t>
            </a:r>
          </a:p>
        </p:txBody>
      </p:sp>
      <p:sp>
        <p:nvSpPr>
          <p:cNvPr id="8" name="テキスト ボックス 7"/>
          <p:cNvSpPr txBox="1"/>
          <p:nvPr/>
        </p:nvSpPr>
        <p:spPr>
          <a:xfrm>
            <a:off x="74086" y="2114847"/>
            <a:ext cx="4206084" cy="461665"/>
          </a:xfrm>
          <a:prstGeom prst="rect">
            <a:avLst/>
          </a:prstGeom>
          <a:noFill/>
        </p:spPr>
        <p:txBody>
          <a:bodyPr wrap="square" rtlCol="0">
            <a:spAutoFit/>
          </a:bodyPr>
          <a:lstStyle/>
          <a:p>
            <a:r>
              <a:rPr lang="ja-JP" altLang="en-US" sz="2400" dirty="0">
                <a:solidFill>
                  <a:srgbClr val="000000"/>
                </a:solidFill>
                <a:latin typeface="Calibri" panose="020F0502020204030204" pitchFamily="34" charset="0"/>
              </a:rPr>
              <a:t>神立（五中地区）</a:t>
            </a:r>
            <a:endParaRPr lang="ja-JP" altLang="en-US" sz="2400" dirty="0"/>
          </a:p>
        </p:txBody>
      </p:sp>
      <p:sp>
        <p:nvSpPr>
          <p:cNvPr id="9" name="正方形/長方形 8"/>
          <p:cNvSpPr/>
          <p:nvPr/>
        </p:nvSpPr>
        <p:spPr>
          <a:xfrm>
            <a:off x="96692" y="2508367"/>
            <a:ext cx="4395648" cy="42718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10" name="正方形/長方形 9"/>
          <p:cNvSpPr/>
          <p:nvPr/>
        </p:nvSpPr>
        <p:spPr>
          <a:xfrm>
            <a:off x="4644820" y="2508367"/>
            <a:ext cx="4352584" cy="21998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11" name="楕円 10"/>
          <p:cNvSpPr/>
          <p:nvPr/>
        </p:nvSpPr>
        <p:spPr>
          <a:xfrm>
            <a:off x="4631095" y="4806083"/>
            <a:ext cx="4110813" cy="1903432"/>
          </a:xfrm>
          <a:prstGeom prst="ellips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テキスト ボックス 11"/>
          <p:cNvSpPr txBox="1"/>
          <p:nvPr/>
        </p:nvSpPr>
        <p:spPr>
          <a:xfrm>
            <a:off x="-176518" y="2578749"/>
            <a:ext cx="5081884" cy="4960332"/>
          </a:xfrm>
          <a:prstGeom prst="rect">
            <a:avLst/>
          </a:prstGeom>
          <a:noFill/>
        </p:spPr>
        <p:txBody>
          <a:bodyPr wrap="square" rtlCol="0">
            <a:spAutoFit/>
          </a:bodyPr>
          <a:lstStyle/>
          <a:p>
            <a:pPr algn="ctr"/>
            <a:r>
              <a:rPr lang="ja-JP" altLang="en-US" sz="2000" b="1" u="sng" dirty="0">
                <a:solidFill>
                  <a:schemeClr val="bg1"/>
                </a:solidFill>
              </a:rPr>
              <a:t>利用者数算出</a:t>
            </a:r>
            <a:endParaRPr lang="en-US" altLang="ja-JP" b="1" u="sng" dirty="0">
              <a:solidFill>
                <a:schemeClr val="bg1"/>
              </a:solidFill>
            </a:endParaRPr>
          </a:p>
          <a:p>
            <a:pPr algn="ctr" fontAlgn="base"/>
            <a:r>
              <a:rPr lang="ja-JP" altLang="en-US" dirty="0">
                <a:solidFill>
                  <a:schemeClr val="bg1"/>
                </a:solidFill>
                <a:latin typeface="+mn-ea"/>
              </a:rPr>
              <a:t>五中地区（神立）の人口</a:t>
            </a:r>
            <a:r>
              <a:rPr lang="en-US" altLang="ja-JP" dirty="0">
                <a:solidFill>
                  <a:schemeClr val="bg1"/>
                </a:solidFill>
                <a:latin typeface="+mn-ea"/>
              </a:rPr>
              <a:t>18062</a:t>
            </a:r>
            <a:r>
              <a:rPr lang="ja-JP" altLang="en-US" dirty="0">
                <a:solidFill>
                  <a:schemeClr val="bg1"/>
                </a:solidFill>
                <a:latin typeface="+mn-ea"/>
              </a:rPr>
              <a:t>人</a:t>
            </a:r>
          </a:p>
          <a:p>
            <a:pPr algn="ctr" fontAlgn="base"/>
            <a:r>
              <a:rPr lang="ja-JP" altLang="en-US" dirty="0">
                <a:solidFill>
                  <a:schemeClr val="bg1"/>
                </a:solidFill>
                <a:latin typeface="+mn-ea"/>
              </a:rPr>
              <a:t>高齢化率</a:t>
            </a:r>
            <a:r>
              <a:rPr lang="en-US" altLang="ja-JP" dirty="0">
                <a:solidFill>
                  <a:schemeClr val="bg1"/>
                </a:solidFill>
                <a:latin typeface="+mn-ea"/>
              </a:rPr>
              <a:t>30%</a:t>
            </a:r>
            <a:r>
              <a:rPr lang="ja-JP" altLang="en-US" dirty="0">
                <a:solidFill>
                  <a:schemeClr val="bg1"/>
                </a:solidFill>
                <a:latin typeface="+mn-ea"/>
              </a:rPr>
              <a:t>で、</a:t>
            </a:r>
            <a:r>
              <a:rPr lang="en-US" altLang="ja-JP" b="1" u="sng" dirty="0">
                <a:solidFill>
                  <a:schemeClr val="bg1"/>
                </a:solidFill>
                <a:latin typeface="+mn-ea"/>
              </a:rPr>
              <a:t>5419</a:t>
            </a:r>
            <a:r>
              <a:rPr lang="ja-JP" altLang="en-US" b="1" u="sng" dirty="0">
                <a:solidFill>
                  <a:schemeClr val="bg1"/>
                </a:solidFill>
                <a:latin typeface="+mn-ea"/>
              </a:rPr>
              <a:t>人の高齢者</a:t>
            </a:r>
            <a:endParaRPr lang="en-US" altLang="ja-JP" b="1" u="sng" dirty="0">
              <a:solidFill>
                <a:schemeClr val="bg1"/>
              </a:solidFill>
              <a:latin typeface="Calibri" panose="020F0502020204030204" pitchFamily="34" charset="0"/>
            </a:endParaRPr>
          </a:p>
          <a:p>
            <a:pPr algn="ctr"/>
            <a:r>
              <a:rPr lang="ja-JP" altLang="en-US" dirty="0">
                <a:solidFill>
                  <a:schemeClr val="bg1"/>
                </a:solidFill>
                <a:latin typeface="Calibri" panose="020F0502020204030204" pitchFamily="34" charset="0"/>
              </a:rPr>
              <a:t>（年齢制限は設けないが、主な利用者</a:t>
            </a:r>
            <a:endParaRPr lang="en-US" altLang="ja-JP" dirty="0">
              <a:solidFill>
                <a:schemeClr val="bg1"/>
              </a:solidFill>
              <a:latin typeface="Calibri" panose="020F0502020204030204" pitchFamily="34" charset="0"/>
            </a:endParaRPr>
          </a:p>
          <a:p>
            <a:pPr algn="ctr"/>
            <a:r>
              <a:rPr lang="ja-JP" altLang="en-US" dirty="0">
                <a:solidFill>
                  <a:schemeClr val="bg1"/>
                </a:solidFill>
                <a:latin typeface="Calibri" panose="020F0502020204030204" pitchFamily="34" charset="0"/>
              </a:rPr>
              <a:t>は高齢者であると推定）</a:t>
            </a:r>
            <a:endParaRPr lang="en-US" altLang="ja-JP" dirty="0">
              <a:solidFill>
                <a:schemeClr val="bg1"/>
              </a:solidFill>
              <a:latin typeface="Calibri" panose="020F0502020204030204" pitchFamily="34" charset="0"/>
            </a:endParaRPr>
          </a:p>
          <a:p>
            <a:pPr algn="ctr" fontAlgn="base"/>
            <a:r>
              <a:rPr lang="ja-JP" altLang="en-US" dirty="0">
                <a:solidFill>
                  <a:schemeClr val="bg1"/>
                </a:solidFill>
              </a:rPr>
              <a:t>市原市の</a:t>
            </a:r>
            <a:r>
              <a:rPr lang="ja-JP" altLang="en-US" dirty="0">
                <a:solidFill>
                  <a:schemeClr val="bg1"/>
                </a:solidFill>
                <a:latin typeface="+mn-ea"/>
              </a:rPr>
              <a:t>デマンド戸田、</a:t>
            </a:r>
            <a:endParaRPr lang="en-US" altLang="ja-JP" dirty="0">
              <a:solidFill>
                <a:schemeClr val="bg1"/>
              </a:solidFill>
              <a:latin typeface="+mn-ea"/>
            </a:endParaRPr>
          </a:p>
          <a:p>
            <a:pPr algn="ctr" fontAlgn="base"/>
            <a:r>
              <a:rPr lang="ja-JP" altLang="en-US" dirty="0">
                <a:solidFill>
                  <a:schemeClr val="bg1"/>
                </a:solidFill>
                <a:latin typeface="+mn-ea"/>
              </a:rPr>
              <a:t>人口</a:t>
            </a:r>
            <a:r>
              <a:rPr lang="en-US" altLang="ja-JP" dirty="0">
                <a:solidFill>
                  <a:schemeClr val="bg1"/>
                </a:solidFill>
                <a:latin typeface="+mn-ea"/>
              </a:rPr>
              <a:t>3300</a:t>
            </a:r>
            <a:r>
              <a:rPr lang="ja-JP" altLang="en-US" dirty="0">
                <a:solidFill>
                  <a:schemeClr val="bg1"/>
                </a:solidFill>
                <a:latin typeface="+mn-ea"/>
              </a:rPr>
              <a:t>人</a:t>
            </a:r>
            <a:r>
              <a:rPr lang="en-US" altLang="ja-JP" dirty="0">
                <a:solidFill>
                  <a:schemeClr val="bg1"/>
                </a:solidFill>
                <a:latin typeface="+mn-ea"/>
              </a:rPr>
              <a:t>×</a:t>
            </a:r>
            <a:r>
              <a:rPr lang="ja-JP" altLang="en-US" dirty="0">
                <a:solidFill>
                  <a:schemeClr val="bg1"/>
                </a:solidFill>
                <a:latin typeface="+mn-ea"/>
              </a:rPr>
              <a:t>高齢化率</a:t>
            </a:r>
            <a:r>
              <a:rPr lang="en-US" altLang="ja-JP" dirty="0">
                <a:solidFill>
                  <a:schemeClr val="bg1"/>
                </a:solidFill>
                <a:latin typeface="+mn-ea"/>
              </a:rPr>
              <a:t>30%</a:t>
            </a:r>
            <a:r>
              <a:rPr lang="ja-JP" altLang="en-US" dirty="0">
                <a:solidFill>
                  <a:schemeClr val="bg1"/>
                </a:solidFill>
                <a:latin typeface="+mn-ea"/>
              </a:rPr>
              <a:t>＝</a:t>
            </a:r>
            <a:r>
              <a:rPr lang="en-US" altLang="ja-JP" dirty="0">
                <a:solidFill>
                  <a:schemeClr val="bg1"/>
                </a:solidFill>
                <a:latin typeface="+mn-ea"/>
              </a:rPr>
              <a:t>990</a:t>
            </a:r>
            <a:r>
              <a:rPr lang="ja-JP" altLang="en-US" dirty="0">
                <a:solidFill>
                  <a:schemeClr val="bg1"/>
                </a:solidFill>
                <a:latin typeface="+mn-ea"/>
              </a:rPr>
              <a:t>人が</a:t>
            </a:r>
            <a:endParaRPr lang="en-US" altLang="ja-JP" dirty="0">
              <a:solidFill>
                <a:schemeClr val="bg1"/>
              </a:solidFill>
              <a:latin typeface="+mn-ea"/>
            </a:endParaRPr>
          </a:p>
          <a:p>
            <a:pPr algn="ctr" fontAlgn="base"/>
            <a:r>
              <a:rPr lang="ja-JP" altLang="en-US" dirty="0">
                <a:solidFill>
                  <a:schemeClr val="bg1"/>
                </a:solidFill>
                <a:latin typeface="+mn-ea"/>
              </a:rPr>
              <a:t>高齢者。そのうち</a:t>
            </a:r>
            <a:r>
              <a:rPr lang="en-US" altLang="ja-JP" dirty="0">
                <a:solidFill>
                  <a:schemeClr val="bg1"/>
                </a:solidFill>
                <a:latin typeface="+mn-ea"/>
              </a:rPr>
              <a:t>102</a:t>
            </a:r>
            <a:r>
              <a:rPr lang="ja-JP" altLang="en-US" dirty="0">
                <a:solidFill>
                  <a:schemeClr val="bg1"/>
                </a:solidFill>
                <a:latin typeface="+mn-ea"/>
              </a:rPr>
              <a:t>人が利用登録</a:t>
            </a:r>
          </a:p>
          <a:p>
            <a:pPr algn="ctr" fontAlgn="base"/>
            <a:r>
              <a:rPr lang="ja-JP" altLang="en-US" dirty="0">
                <a:solidFill>
                  <a:schemeClr val="bg1"/>
                </a:solidFill>
                <a:latin typeface="+mn-ea"/>
              </a:rPr>
              <a:t>神立で考えると、</a:t>
            </a:r>
            <a:endParaRPr lang="en-US" altLang="ja-JP" dirty="0">
              <a:solidFill>
                <a:schemeClr val="bg1"/>
              </a:solidFill>
              <a:latin typeface="+mn-ea"/>
            </a:endParaRPr>
          </a:p>
          <a:p>
            <a:pPr algn="ctr" fontAlgn="base"/>
            <a:r>
              <a:rPr lang="en-US" altLang="ja-JP" dirty="0">
                <a:solidFill>
                  <a:schemeClr val="bg1"/>
                </a:solidFill>
                <a:latin typeface="+mn-ea"/>
              </a:rPr>
              <a:t>5419*102/990</a:t>
            </a:r>
            <a:r>
              <a:rPr lang="ja-JP" altLang="en-US" dirty="0">
                <a:solidFill>
                  <a:schemeClr val="bg1"/>
                </a:solidFill>
                <a:latin typeface="+mn-ea"/>
              </a:rPr>
              <a:t>＝</a:t>
            </a:r>
            <a:r>
              <a:rPr lang="en-US" altLang="ja-JP" b="1" u="sng" dirty="0">
                <a:solidFill>
                  <a:schemeClr val="bg1"/>
                </a:solidFill>
                <a:latin typeface="+mn-ea"/>
              </a:rPr>
              <a:t>558</a:t>
            </a:r>
            <a:r>
              <a:rPr lang="ja-JP" altLang="en-US" b="1" u="sng" dirty="0">
                <a:solidFill>
                  <a:schemeClr val="bg1"/>
                </a:solidFill>
                <a:latin typeface="+mn-ea"/>
              </a:rPr>
              <a:t>人が神立で登録</a:t>
            </a:r>
            <a:r>
              <a:rPr lang="ja-JP" altLang="en-US" dirty="0">
                <a:solidFill>
                  <a:schemeClr val="bg1"/>
                </a:solidFill>
                <a:latin typeface="+mn-ea"/>
              </a:rPr>
              <a:t>する。</a:t>
            </a:r>
            <a:endParaRPr lang="en-US" altLang="ja-JP" b="1" u="sng" dirty="0">
              <a:solidFill>
                <a:schemeClr val="bg1"/>
              </a:solidFill>
              <a:latin typeface="+mn-ea"/>
            </a:endParaRPr>
          </a:p>
          <a:p>
            <a:pPr algn="ctr" fontAlgn="base"/>
            <a:r>
              <a:rPr lang="ja-JP" altLang="en-US" dirty="0">
                <a:solidFill>
                  <a:schemeClr val="bg1"/>
                </a:solidFill>
                <a:latin typeface="+mn-ea"/>
              </a:rPr>
              <a:t>乗合タクシー土浦では</a:t>
            </a:r>
            <a:endParaRPr lang="en-US" altLang="ja-JP" dirty="0">
              <a:solidFill>
                <a:schemeClr val="bg1"/>
              </a:solidFill>
              <a:latin typeface="+mn-ea"/>
            </a:endParaRPr>
          </a:p>
          <a:p>
            <a:pPr algn="ctr" fontAlgn="base"/>
            <a:r>
              <a:rPr lang="ja-JP" altLang="en-US" dirty="0">
                <a:solidFill>
                  <a:schemeClr val="bg1"/>
                </a:solidFill>
                <a:latin typeface="+mn-ea"/>
              </a:rPr>
              <a:t>一人</a:t>
            </a:r>
            <a:r>
              <a:rPr lang="en-US" altLang="ja-JP" dirty="0">
                <a:solidFill>
                  <a:schemeClr val="bg1"/>
                </a:solidFill>
                <a:latin typeface="+mn-ea"/>
              </a:rPr>
              <a:t>20</a:t>
            </a:r>
            <a:r>
              <a:rPr lang="ja-JP" altLang="en-US" dirty="0">
                <a:solidFill>
                  <a:schemeClr val="bg1"/>
                </a:solidFill>
                <a:latin typeface="+mn-ea"/>
              </a:rPr>
              <a:t>回</a:t>
            </a:r>
            <a:r>
              <a:rPr lang="en-US" altLang="ja-JP" dirty="0">
                <a:solidFill>
                  <a:schemeClr val="bg1"/>
                </a:solidFill>
                <a:latin typeface="+mn-ea"/>
              </a:rPr>
              <a:t>/</a:t>
            </a:r>
            <a:r>
              <a:rPr lang="ja-JP" altLang="en-US" dirty="0">
                <a:solidFill>
                  <a:schemeClr val="bg1"/>
                </a:solidFill>
                <a:latin typeface="+mn-ea"/>
              </a:rPr>
              <a:t>年利用されている。</a:t>
            </a:r>
          </a:p>
          <a:p>
            <a:pPr algn="ctr" fontAlgn="base"/>
            <a:r>
              <a:rPr lang="en-US" altLang="ja-JP" dirty="0">
                <a:solidFill>
                  <a:schemeClr val="bg1"/>
                </a:solidFill>
                <a:latin typeface="+mn-ea"/>
              </a:rPr>
              <a:t>558*20</a:t>
            </a:r>
            <a:r>
              <a:rPr lang="ja-JP" altLang="en-US" dirty="0">
                <a:solidFill>
                  <a:schemeClr val="bg1"/>
                </a:solidFill>
                <a:latin typeface="+mn-ea"/>
              </a:rPr>
              <a:t>＝</a:t>
            </a:r>
            <a:r>
              <a:rPr lang="en-US" altLang="ja-JP" b="1" u="sng" dirty="0">
                <a:solidFill>
                  <a:schemeClr val="bg1"/>
                </a:solidFill>
                <a:latin typeface="+mn-ea"/>
              </a:rPr>
              <a:t>11160</a:t>
            </a:r>
            <a:r>
              <a:rPr lang="ja-JP" altLang="en-US" b="1" u="sng" dirty="0">
                <a:solidFill>
                  <a:schemeClr val="bg1"/>
                </a:solidFill>
                <a:latin typeface="+mn-ea"/>
              </a:rPr>
              <a:t>人</a:t>
            </a:r>
            <a:r>
              <a:rPr lang="en-US" altLang="ja-JP" b="1" u="sng" dirty="0">
                <a:solidFill>
                  <a:schemeClr val="bg1"/>
                </a:solidFill>
                <a:latin typeface="+mn-ea"/>
              </a:rPr>
              <a:t>/</a:t>
            </a:r>
            <a:r>
              <a:rPr lang="ja-JP" altLang="en-US" b="1" u="sng" dirty="0">
                <a:solidFill>
                  <a:schemeClr val="bg1"/>
                </a:solidFill>
                <a:latin typeface="+mn-ea"/>
              </a:rPr>
              <a:t>年利用</a:t>
            </a:r>
            <a:r>
              <a:rPr lang="ja-JP" altLang="en-US" dirty="0">
                <a:solidFill>
                  <a:schemeClr val="bg1"/>
                </a:solidFill>
                <a:latin typeface="+mn-ea"/>
              </a:rPr>
              <a:t>することになる。</a:t>
            </a:r>
          </a:p>
          <a:p>
            <a:pPr algn="ctr" fontAlgn="base"/>
            <a:endParaRPr lang="en-US" altLang="ja-JP" dirty="0">
              <a:solidFill>
                <a:schemeClr val="bg1"/>
              </a:solidFill>
              <a:latin typeface="+mn-ea"/>
            </a:endParaRPr>
          </a:p>
          <a:p>
            <a:pPr algn="ctr" fontAlgn="base"/>
            <a:endParaRPr lang="ja-JP" altLang="en-US" dirty="0">
              <a:solidFill>
                <a:schemeClr val="bg1"/>
              </a:solidFill>
              <a:latin typeface="+mn-ea"/>
            </a:endParaRPr>
          </a:p>
          <a:p>
            <a:pPr algn="ctr"/>
            <a:endParaRPr lang="en-US" altLang="ja-JP" dirty="0">
              <a:solidFill>
                <a:schemeClr val="bg1"/>
              </a:solidFill>
              <a:latin typeface="Calibri" panose="020F0502020204030204" pitchFamily="34" charset="0"/>
            </a:endParaRPr>
          </a:p>
          <a:p>
            <a:pPr algn="ctr"/>
            <a:endParaRPr lang="ja-JP" altLang="en-US" dirty="0">
              <a:solidFill>
                <a:schemeClr val="bg1"/>
              </a:solidFill>
              <a:latin typeface="Arial" panose="020B0604020202020204" pitchFamily="34" charset="0"/>
            </a:endParaRPr>
          </a:p>
        </p:txBody>
      </p:sp>
      <p:sp>
        <p:nvSpPr>
          <p:cNvPr id="13" name="テキスト ボックス 12"/>
          <p:cNvSpPr txBox="1"/>
          <p:nvPr/>
        </p:nvSpPr>
        <p:spPr>
          <a:xfrm>
            <a:off x="4432650" y="2508367"/>
            <a:ext cx="4912779" cy="3170099"/>
          </a:xfrm>
          <a:prstGeom prst="rect">
            <a:avLst/>
          </a:prstGeom>
          <a:noFill/>
        </p:spPr>
        <p:txBody>
          <a:bodyPr wrap="square" rtlCol="0">
            <a:spAutoFit/>
          </a:bodyPr>
          <a:lstStyle/>
          <a:p>
            <a:pPr algn="ctr" fontAlgn="base"/>
            <a:r>
              <a:rPr lang="ja-JP" altLang="en-US" sz="2000" b="1" u="sng" dirty="0">
                <a:solidFill>
                  <a:schemeClr val="bg1"/>
                </a:solidFill>
                <a:latin typeface="+mn-ea"/>
              </a:rPr>
              <a:t>収支率計算</a:t>
            </a:r>
            <a:endParaRPr lang="en-US" altLang="ja-JP" sz="2000" b="1" u="sng" dirty="0">
              <a:solidFill>
                <a:schemeClr val="bg1"/>
              </a:solidFill>
              <a:latin typeface="+mn-ea"/>
            </a:endParaRPr>
          </a:p>
          <a:p>
            <a:pPr algn="ctr" fontAlgn="base"/>
            <a:r>
              <a:rPr lang="ja-JP" altLang="en-US" dirty="0">
                <a:solidFill>
                  <a:schemeClr val="bg1"/>
                </a:solidFill>
                <a:latin typeface="+mn-ea"/>
              </a:rPr>
              <a:t>約</a:t>
            </a:r>
            <a:r>
              <a:rPr lang="en-US" altLang="ja-JP" dirty="0">
                <a:solidFill>
                  <a:schemeClr val="bg1"/>
                </a:solidFill>
                <a:latin typeface="+mn-ea"/>
              </a:rPr>
              <a:t>30</a:t>
            </a:r>
            <a:r>
              <a:rPr lang="ja-JP" altLang="en-US" dirty="0">
                <a:solidFill>
                  <a:schemeClr val="bg1"/>
                </a:solidFill>
                <a:latin typeface="+mn-ea"/>
              </a:rPr>
              <a:t>人</a:t>
            </a:r>
            <a:r>
              <a:rPr lang="en-US" altLang="ja-JP" dirty="0">
                <a:solidFill>
                  <a:schemeClr val="bg1"/>
                </a:solidFill>
                <a:latin typeface="+mn-ea"/>
              </a:rPr>
              <a:t>/</a:t>
            </a:r>
            <a:r>
              <a:rPr lang="ja-JP" altLang="en-US" dirty="0">
                <a:solidFill>
                  <a:schemeClr val="bg1"/>
                </a:solidFill>
                <a:latin typeface="+mn-ea"/>
              </a:rPr>
              <a:t>日使うので、</a:t>
            </a:r>
            <a:endParaRPr lang="en-US" altLang="ja-JP" dirty="0">
              <a:solidFill>
                <a:schemeClr val="bg1"/>
              </a:solidFill>
              <a:latin typeface="+mn-ea"/>
            </a:endParaRPr>
          </a:p>
          <a:p>
            <a:pPr algn="ctr" fontAlgn="base"/>
            <a:r>
              <a:rPr lang="en-US" altLang="ja-JP" dirty="0">
                <a:solidFill>
                  <a:schemeClr val="bg1"/>
                </a:solidFill>
                <a:latin typeface="+mn-ea"/>
              </a:rPr>
              <a:t>8</a:t>
            </a:r>
            <a:r>
              <a:rPr lang="ja-JP" altLang="en-US" dirty="0">
                <a:solidFill>
                  <a:schemeClr val="bg1"/>
                </a:solidFill>
                <a:latin typeface="+mn-ea"/>
              </a:rPr>
              <a:t>人乗りが</a:t>
            </a:r>
            <a:r>
              <a:rPr lang="en-US" altLang="ja-JP" dirty="0">
                <a:solidFill>
                  <a:schemeClr val="bg1"/>
                </a:solidFill>
                <a:latin typeface="+mn-ea"/>
              </a:rPr>
              <a:t>5</a:t>
            </a:r>
            <a:r>
              <a:rPr lang="ja-JP" altLang="en-US" dirty="0">
                <a:solidFill>
                  <a:schemeClr val="bg1"/>
                </a:solidFill>
                <a:latin typeface="+mn-ea"/>
              </a:rPr>
              <a:t>回運行するとする。</a:t>
            </a:r>
          </a:p>
          <a:p>
            <a:pPr algn="ctr" fontAlgn="base"/>
            <a:r>
              <a:rPr lang="ja-JP" altLang="en-US" dirty="0">
                <a:solidFill>
                  <a:schemeClr val="bg1"/>
                </a:solidFill>
                <a:latin typeface="+mn-ea"/>
              </a:rPr>
              <a:t>一回運行で</a:t>
            </a:r>
            <a:r>
              <a:rPr lang="en-US" altLang="ja-JP" b="1" u="sng" dirty="0">
                <a:solidFill>
                  <a:schemeClr val="bg1"/>
                </a:solidFill>
                <a:latin typeface="+mn-ea"/>
              </a:rPr>
              <a:t>3000</a:t>
            </a:r>
            <a:r>
              <a:rPr lang="ja-JP" altLang="en-US" b="1" u="sng" dirty="0">
                <a:solidFill>
                  <a:schemeClr val="bg1"/>
                </a:solidFill>
                <a:latin typeface="+mn-ea"/>
              </a:rPr>
              <a:t>円の費用</a:t>
            </a:r>
            <a:r>
              <a:rPr lang="ja-JP" altLang="en-US" dirty="0">
                <a:solidFill>
                  <a:schemeClr val="bg1"/>
                </a:solidFill>
                <a:latin typeface="+mn-ea"/>
              </a:rPr>
              <a:t>。</a:t>
            </a:r>
            <a:r>
              <a:rPr lang="ja-JP" altLang="en-US" b="1" u="sng" dirty="0">
                <a:solidFill>
                  <a:schemeClr val="bg1"/>
                </a:solidFill>
                <a:latin typeface="+mn-ea"/>
              </a:rPr>
              <a:t>利用料</a:t>
            </a:r>
            <a:r>
              <a:rPr lang="en-US" altLang="ja-JP" b="1" u="sng" dirty="0">
                <a:solidFill>
                  <a:schemeClr val="bg1"/>
                </a:solidFill>
                <a:latin typeface="+mn-ea"/>
              </a:rPr>
              <a:t>200</a:t>
            </a:r>
            <a:r>
              <a:rPr lang="ja-JP" altLang="en-US" b="1" u="sng" dirty="0">
                <a:solidFill>
                  <a:schemeClr val="bg1"/>
                </a:solidFill>
                <a:latin typeface="+mn-ea"/>
              </a:rPr>
              <a:t>円</a:t>
            </a:r>
            <a:r>
              <a:rPr lang="ja-JP" altLang="en-US" dirty="0">
                <a:solidFill>
                  <a:schemeClr val="bg1"/>
                </a:solidFill>
                <a:latin typeface="+mn-ea"/>
              </a:rPr>
              <a:t>。</a:t>
            </a:r>
          </a:p>
          <a:p>
            <a:pPr algn="ctr" fontAlgn="base"/>
            <a:r>
              <a:rPr lang="en-US" altLang="ja-JP" dirty="0">
                <a:solidFill>
                  <a:schemeClr val="bg1"/>
                </a:solidFill>
                <a:latin typeface="+mn-ea"/>
              </a:rPr>
              <a:t>3000*5</a:t>
            </a:r>
            <a:r>
              <a:rPr lang="ja-JP" altLang="en-US" dirty="0">
                <a:solidFill>
                  <a:schemeClr val="bg1"/>
                </a:solidFill>
                <a:latin typeface="+mn-ea"/>
              </a:rPr>
              <a:t>＝</a:t>
            </a:r>
            <a:r>
              <a:rPr lang="en-US" altLang="ja-JP" dirty="0">
                <a:solidFill>
                  <a:schemeClr val="bg1"/>
                </a:solidFill>
                <a:latin typeface="+mn-ea"/>
              </a:rPr>
              <a:t>15000</a:t>
            </a:r>
            <a:r>
              <a:rPr lang="ja-JP" altLang="en-US" dirty="0">
                <a:solidFill>
                  <a:schemeClr val="bg1"/>
                </a:solidFill>
                <a:latin typeface="+mn-ea"/>
              </a:rPr>
              <a:t>円</a:t>
            </a:r>
            <a:r>
              <a:rPr lang="en-US" altLang="ja-JP" dirty="0">
                <a:solidFill>
                  <a:schemeClr val="bg1"/>
                </a:solidFill>
                <a:latin typeface="+mn-ea"/>
              </a:rPr>
              <a:t>/</a:t>
            </a:r>
            <a:r>
              <a:rPr lang="ja-JP" altLang="en-US" dirty="0">
                <a:solidFill>
                  <a:schemeClr val="bg1"/>
                </a:solidFill>
                <a:latin typeface="+mn-ea"/>
              </a:rPr>
              <a:t>日の費用と、</a:t>
            </a:r>
            <a:endParaRPr lang="en-US" altLang="ja-JP" dirty="0">
              <a:solidFill>
                <a:schemeClr val="bg1"/>
              </a:solidFill>
              <a:latin typeface="+mn-ea"/>
            </a:endParaRPr>
          </a:p>
          <a:p>
            <a:pPr algn="ctr" fontAlgn="base"/>
            <a:r>
              <a:rPr lang="en-US" altLang="ja-JP" dirty="0">
                <a:solidFill>
                  <a:schemeClr val="bg1"/>
                </a:solidFill>
                <a:latin typeface="+mn-ea"/>
              </a:rPr>
              <a:t>30*200</a:t>
            </a:r>
            <a:r>
              <a:rPr lang="ja-JP" altLang="en-US" dirty="0">
                <a:solidFill>
                  <a:schemeClr val="bg1"/>
                </a:solidFill>
                <a:latin typeface="+mn-ea"/>
              </a:rPr>
              <a:t>＝</a:t>
            </a:r>
            <a:r>
              <a:rPr lang="en-US" altLang="ja-JP" dirty="0">
                <a:solidFill>
                  <a:schemeClr val="bg1"/>
                </a:solidFill>
                <a:latin typeface="+mn-ea"/>
              </a:rPr>
              <a:t>6000</a:t>
            </a:r>
            <a:r>
              <a:rPr lang="ja-JP" altLang="en-US" dirty="0">
                <a:solidFill>
                  <a:schemeClr val="bg1"/>
                </a:solidFill>
                <a:latin typeface="+mn-ea"/>
              </a:rPr>
              <a:t>円</a:t>
            </a:r>
            <a:r>
              <a:rPr lang="en-US" altLang="ja-JP" dirty="0">
                <a:solidFill>
                  <a:schemeClr val="bg1"/>
                </a:solidFill>
                <a:latin typeface="+mn-ea"/>
              </a:rPr>
              <a:t>/</a:t>
            </a:r>
            <a:r>
              <a:rPr lang="ja-JP" altLang="en-US" dirty="0">
                <a:solidFill>
                  <a:schemeClr val="bg1"/>
                </a:solidFill>
                <a:latin typeface="+mn-ea"/>
              </a:rPr>
              <a:t>日の運賃収入。</a:t>
            </a:r>
          </a:p>
          <a:p>
            <a:pPr algn="ctr" fontAlgn="base"/>
            <a:r>
              <a:rPr lang="ja-JP" altLang="en-US" b="1" u="sng" dirty="0">
                <a:solidFill>
                  <a:schemeClr val="bg1"/>
                </a:solidFill>
                <a:latin typeface="+mn-ea"/>
              </a:rPr>
              <a:t>収支率約</a:t>
            </a:r>
            <a:r>
              <a:rPr lang="en-US" altLang="ja-JP" b="1" u="sng" dirty="0">
                <a:solidFill>
                  <a:schemeClr val="bg1"/>
                </a:solidFill>
                <a:latin typeface="+mn-ea"/>
              </a:rPr>
              <a:t>40</a:t>
            </a:r>
            <a:r>
              <a:rPr lang="ja-JP" altLang="en-US" b="1" u="sng" dirty="0">
                <a:solidFill>
                  <a:schemeClr val="bg1"/>
                </a:solidFill>
                <a:latin typeface="+mn-ea"/>
              </a:rPr>
              <a:t>パーセント</a:t>
            </a:r>
          </a:p>
          <a:p>
            <a:pPr algn="ctr" fontAlgn="base"/>
            <a:endParaRPr lang="en-US" altLang="ja-JP" dirty="0">
              <a:solidFill>
                <a:schemeClr val="bg1"/>
              </a:solidFill>
              <a:latin typeface="+mn-ea"/>
            </a:endParaRPr>
          </a:p>
          <a:p>
            <a:pPr algn="ctr" fontAlgn="base"/>
            <a:endParaRPr lang="ja-JP" altLang="en-US" dirty="0">
              <a:solidFill>
                <a:schemeClr val="bg1"/>
              </a:solidFill>
              <a:latin typeface="+mn-ea"/>
            </a:endParaRPr>
          </a:p>
          <a:p>
            <a:pPr algn="ctr"/>
            <a:endParaRPr lang="en-US" altLang="ja-JP" dirty="0">
              <a:solidFill>
                <a:schemeClr val="bg1"/>
              </a:solidFill>
              <a:latin typeface="Calibri" panose="020F0502020204030204" pitchFamily="34" charset="0"/>
            </a:endParaRPr>
          </a:p>
          <a:p>
            <a:pPr algn="ctr"/>
            <a:endParaRPr lang="ja-JP" altLang="en-US" dirty="0">
              <a:solidFill>
                <a:schemeClr val="bg1"/>
              </a:solidFill>
              <a:latin typeface="Arial" panose="020B0604020202020204" pitchFamily="34" charset="0"/>
            </a:endParaRPr>
          </a:p>
        </p:txBody>
      </p:sp>
      <p:sp>
        <p:nvSpPr>
          <p:cNvPr id="14" name="テキスト ボックス 13"/>
          <p:cNvSpPr txBox="1"/>
          <p:nvPr/>
        </p:nvSpPr>
        <p:spPr>
          <a:xfrm>
            <a:off x="4765550" y="5139857"/>
            <a:ext cx="3745149" cy="1077218"/>
          </a:xfrm>
          <a:prstGeom prst="rect">
            <a:avLst/>
          </a:prstGeom>
          <a:noFill/>
        </p:spPr>
        <p:txBody>
          <a:bodyPr wrap="square" rtlCol="0">
            <a:spAutoFit/>
          </a:bodyPr>
          <a:lstStyle/>
          <a:p>
            <a:pPr algn="ctr"/>
            <a:r>
              <a:rPr lang="ja-JP" altLang="en-US" sz="3200" b="1" u="sng" dirty="0">
                <a:latin typeface="+mn-ea"/>
              </a:rPr>
              <a:t>収支率約</a:t>
            </a:r>
            <a:r>
              <a:rPr lang="en-US" altLang="ja-JP" sz="3200" b="1" u="sng" dirty="0">
                <a:latin typeface="+mn-ea"/>
              </a:rPr>
              <a:t>40</a:t>
            </a:r>
            <a:r>
              <a:rPr lang="ja-JP" altLang="en-US" sz="3200" b="1" u="sng" dirty="0">
                <a:latin typeface="+mn-ea"/>
              </a:rPr>
              <a:t>％</a:t>
            </a:r>
            <a:endParaRPr lang="en-US" altLang="ja-JP" sz="3200" b="1" u="sng" dirty="0">
              <a:latin typeface="+mn-ea"/>
            </a:endParaRPr>
          </a:p>
          <a:p>
            <a:pPr algn="ctr"/>
            <a:r>
              <a:rPr lang="ja-JP" altLang="en-US" sz="3200" b="1" u="sng" dirty="0">
                <a:latin typeface="+mn-ea"/>
              </a:rPr>
              <a:t>年間</a:t>
            </a:r>
            <a:r>
              <a:rPr lang="en-US" altLang="ja-JP" sz="3200" b="1" u="sng" dirty="0">
                <a:latin typeface="+mn-ea"/>
              </a:rPr>
              <a:t>11160</a:t>
            </a:r>
            <a:r>
              <a:rPr lang="ja-JP" altLang="en-US" sz="3200" b="1" u="sng" dirty="0">
                <a:latin typeface="+mn-ea"/>
              </a:rPr>
              <a:t>人利用</a:t>
            </a:r>
          </a:p>
        </p:txBody>
      </p:sp>
    </p:spTree>
    <p:extLst>
      <p:ext uri="{BB962C8B-B14F-4D97-AF65-F5344CB8AC3E}">
        <p14:creationId xmlns:p14="http://schemas.microsoft.com/office/powerpoint/2010/main" val="377937133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正方形/長方形 1"/>
          <p:cNvSpPr/>
          <p:nvPr/>
        </p:nvSpPr>
        <p:spPr>
          <a:xfrm>
            <a:off x="4837176" y="632880"/>
            <a:ext cx="3941064" cy="668042"/>
          </a:xfrm>
          <a:prstGeom prst="rect">
            <a:avLst/>
          </a:prstGeom>
          <a:solidFill>
            <a:srgbClr val="457830"/>
          </a:solid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2700" dirty="0">
                <a:latin typeface="HGP行書体" panose="03000600000000000000" pitchFamily="66" charset="-128"/>
                <a:ea typeface="HGP行書体" panose="03000600000000000000" pitchFamily="66" charset="-128"/>
              </a:rPr>
              <a:t>拠点内の交通不便地域</a:t>
            </a:r>
          </a:p>
        </p:txBody>
      </p:sp>
      <p:sp>
        <p:nvSpPr>
          <p:cNvPr id="3" name="正方形/長方形 2"/>
          <p:cNvSpPr/>
          <p:nvPr/>
        </p:nvSpPr>
        <p:spPr>
          <a:xfrm>
            <a:off x="896112" y="632880"/>
            <a:ext cx="3941064"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2700" dirty="0">
                <a:solidFill>
                  <a:schemeClr val="tx1"/>
                </a:solidFill>
                <a:latin typeface="HGP行書体" panose="03000600000000000000" pitchFamily="66" charset="-128"/>
                <a:ea typeface="HGP行書体" panose="03000600000000000000" pitchFamily="66" charset="-128"/>
              </a:rPr>
              <a:t>構造の効率化</a:t>
            </a:r>
          </a:p>
        </p:txBody>
      </p:sp>
      <p:sp>
        <p:nvSpPr>
          <p:cNvPr id="4" name="矩形 9"/>
          <p:cNvSpPr/>
          <p:nvPr/>
        </p:nvSpPr>
        <p:spPr>
          <a:xfrm rot="5400000" flipV="1">
            <a:off x="451428" y="1063945"/>
            <a:ext cx="727305" cy="1389051"/>
          </a:xfrm>
          <a:prstGeom prst="rect">
            <a:avLst/>
          </a:prstGeom>
          <a:solidFill>
            <a:schemeClr val="accent4">
              <a:lumMod val="40000"/>
              <a:lumOff val="6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テキスト ボックス 4"/>
          <p:cNvSpPr txBox="1"/>
          <p:nvPr/>
        </p:nvSpPr>
        <p:spPr>
          <a:xfrm>
            <a:off x="120555" y="1459875"/>
            <a:ext cx="2230413" cy="646331"/>
          </a:xfrm>
          <a:prstGeom prst="rect">
            <a:avLst/>
          </a:prstGeom>
          <a:noFill/>
        </p:spPr>
        <p:txBody>
          <a:bodyPr wrap="square" rtlCol="0">
            <a:spAutoFit/>
          </a:bodyPr>
          <a:lstStyle/>
          <a:p>
            <a:r>
              <a:rPr lang="ja-JP" altLang="en-US" sz="3600" dirty="0"/>
              <a:t>提案</a:t>
            </a:r>
            <a:r>
              <a:rPr lang="en-US" altLang="ja-JP" sz="3600" dirty="0"/>
              <a:t>2</a:t>
            </a:r>
            <a:endParaRPr lang="ja-JP" altLang="en-US" sz="3600" dirty="0"/>
          </a:p>
        </p:txBody>
      </p:sp>
      <p:sp>
        <p:nvSpPr>
          <p:cNvPr id="6" name="テキスト ボックス 5"/>
          <p:cNvSpPr txBox="1"/>
          <p:nvPr/>
        </p:nvSpPr>
        <p:spPr>
          <a:xfrm>
            <a:off x="1449423" y="1259827"/>
            <a:ext cx="7607030" cy="800219"/>
          </a:xfrm>
          <a:prstGeom prst="rect">
            <a:avLst/>
          </a:prstGeom>
          <a:noFill/>
        </p:spPr>
        <p:txBody>
          <a:bodyPr wrap="square" rtlCol="0">
            <a:spAutoFit/>
          </a:bodyPr>
          <a:lstStyle/>
          <a:p>
            <a:endParaRPr lang="en-US" altLang="ja-JP" dirty="0"/>
          </a:p>
          <a:p>
            <a:r>
              <a:rPr lang="ja-JP" altLang="en-US" sz="2800" dirty="0"/>
              <a:t>モビリティ・マネジメント教育の実施</a:t>
            </a:r>
          </a:p>
        </p:txBody>
      </p:sp>
      <p:pic>
        <p:nvPicPr>
          <p:cNvPr id="2050" name="Picture 2" descr="ããããã¨ããå­¦æ ¡ãã®ç»åæ¤ç´¢çµæ"/>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472" y="1927869"/>
            <a:ext cx="3961024" cy="249527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ããããã¨ããå­ä¾ãã®ç»åæ¤ç´¢çµæ"/>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11968" y="2290787"/>
            <a:ext cx="3109351" cy="286448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ããããã¨ããç¤¾ä¼äººãã®ç»åæ¤ç´¢çµæ"/>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51315" y="2393503"/>
            <a:ext cx="3926174" cy="2625629"/>
          </a:xfrm>
          <a:prstGeom prst="rect">
            <a:avLst/>
          </a:prstGeom>
          <a:noFill/>
          <a:extLst>
            <a:ext uri="{909E8E84-426E-40DD-AFC4-6F175D3DCCD1}">
              <a14:hiddenFill xmlns:a14="http://schemas.microsoft.com/office/drawing/2010/main">
                <a:solidFill>
                  <a:srgbClr val="FFFFFF"/>
                </a:solidFill>
              </a14:hiddenFill>
            </a:ext>
          </a:extLst>
        </p:spPr>
      </p:pic>
      <p:sp>
        <p:nvSpPr>
          <p:cNvPr id="11" name="角丸四角形 10"/>
          <p:cNvSpPr/>
          <p:nvPr/>
        </p:nvSpPr>
        <p:spPr>
          <a:xfrm>
            <a:off x="337155" y="5070027"/>
            <a:ext cx="4340063" cy="1543714"/>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地域の公共交通・車社会</a:t>
            </a:r>
            <a:endParaRPr kumimoji="1" lang="en-US" altLang="ja-JP" sz="2400" dirty="0">
              <a:solidFill>
                <a:schemeClr val="tx1"/>
              </a:solidFill>
            </a:endParaRPr>
          </a:p>
          <a:p>
            <a:pPr algn="ctr"/>
            <a:r>
              <a:rPr kumimoji="1" lang="ja-JP" altLang="en-US" sz="2400" dirty="0">
                <a:solidFill>
                  <a:schemeClr val="tx1"/>
                </a:solidFill>
              </a:rPr>
              <a:t>交通まちづくり・モノの流れについて勉強</a:t>
            </a:r>
          </a:p>
        </p:txBody>
      </p:sp>
      <p:sp>
        <p:nvSpPr>
          <p:cNvPr id="20" name="角丸四角形 19"/>
          <p:cNvSpPr/>
          <p:nvPr/>
        </p:nvSpPr>
        <p:spPr>
          <a:xfrm>
            <a:off x="4933117" y="5070027"/>
            <a:ext cx="3854369" cy="1543714"/>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将来、社会や環境に配慮した適切な交通手段を</a:t>
            </a:r>
            <a:endParaRPr kumimoji="1" lang="en-US" altLang="ja-JP" sz="2400" dirty="0">
              <a:solidFill>
                <a:schemeClr val="tx1"/>
              </a:solidFill>
            </a:endParaRPr>
          </a:p>
          <a:p>
            <a:pPr algn="ctr"/>
            <a:r>
              <a:rPr kumimoji="1" lang="ja-JP" altLang="en-US" sz="2400" dirty="0">
                <a:solidFill>
                  <a:schemeClr val="tx1"/>
                </a:solidFill>
              </a:rPr>
              <a:t>選択できるような人</a:t>
            </a:r>
            <a:endParaRPr kumimoji="1" lang="en-US" altLang="ja-JP" sz="2400" dirty="0">
              <a:solidFill>
                <a:schemeClr val="tx1"/>
              </a:solidFill>
            </a:endParaRPr>
          </a:p>
        </p:txBody>
      </p:sp>
    </p:spTree>
    <p:extLst>
      <p:ext uri="{BB962C8B-B14F-4D97-AF65-F5344CB8AC3E}">
        <p14:creationId xmlns:p14="http://schemas.microsoft.com/office/powerpoint/2010/main" val="2346737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down)">
                                      <p:cBhvr>
                                        <p:cTn id="7" dur="500"/>
                                        <p:tgtEl>
                                          <p:spTgt spid="2050"/>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052"/>
                                        </p:tgtEl>
                                        <p:attrNameLst>
                                          <p:attrName>style.visibility</p:attrName>
                                        </p:attrNameLst>
                                      </p:cBhvr>
                                      <p:to>
                                        <p:strVal val="visible"/>
                                      </p:to>
                                    </p:set>
                                    <p:animEffect transition="in" filter="barn(inVertical)">
                                      <p:cBhvr>
                                        <p:cTn id="20" dur="500"/>
                                        <p:tgtEl>
                                          <p:spTgt spid="2052"/>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randombar(horizontal)">
                                      <p:cBhvr>
                                        <p:cTn id="2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696361" y="679269"/>
            <a:ext cx="6441565" cy="584775"/>
          </a:xfrm>
          <a:prstGeom prst="rect">
            <a:avLst/>
          </a:prstGeom>
          <a:noFill/>
        </p:spPr>
        <p:txBody>
          <a:bodyPr wrap="square" rtlCol="0">
            <a:spAutoFit/>
          </a:bodyPr>
          <a:lstStyle/>
          <a:p>
            <a:r>
              <a:rPr kumimoji="1" lang="ja-JP" altLang="en-US" sz="3200" b="1" dirty="0">
                <a:latin typeface="HGP行書体" panose="03000600000000000000" pitchFamily="66" charset="-128"/>
                <a:ea typeface="HGP行書体" panose="03000600000000000000" pitchFamily="66" charset="-128"/>
              </a:rPr>
              <a:t>悲し土浦</a:t>
            </a:r>
          </a:p>
        </p:txBody>
      </p:sp>
      <p:sp>
        <p:nvSpPr>
          <p:cNvPr id="6" name="テキスト ボックス 5"/>
          <p:cNvSpPr txBox="1"/>
          <p:nvPr/>
        </p:nvSpPr>
        <p:spPr>
          <a:xfrm>
            <a:off x="8674768" y="7391327"/>
            <a:ext cx="4450257" cy="1477328"/>
          </a:xfrm>
          <a:prstGeom prst="rect">
            <a:avLst/>
          </a:prstGeom>
          <a:noFill/>
        </p:spPr>
        <p:txBody>
          <a:bodyPr wrap="none" rtlCol="0">
            <a:spAutoFit/>
          </a:bodyPr>
          <a:lstStyle/>
          <a:p>
            <a:r>
              <a:rPr kumimoji="1" lang="ja-JP" altLang="en-US" dirty="0"/>
              <a:t>財政破綻した夕張市の例</a:t>
            </a:r>
            <a:endParaRPr kumimoji="1" lang="en-US" altLang="ja-JP" dirty="0"/>
          </a:p>
          <a:p>
            <a:pPr marL="285750" indent="-285750">
              <a:buFont typeface="Arial" panose="020B0604020202020204" pitchFamily="34" charset="0"/>
              <a:buChar char="•"/>
            </a:pPr>
            <a:r>
              <a:rPr kumimoji="1" lang="ja-JP" altLang="en-US" dirty="0"/>
              <a:t>実情に合わせた予算の見直しができない</a:t>
            </a:r>
            <a:endParaRPr kumimoji="1" lang="en-US" altLang="ja-JP" dirty="0"/>
          </a:p>
          <a:p>
            <a:pPr marL="285750" indent="-285750">
              <a:buFont typeface="Arial" panose="020B0604020202020204" pitchFamily="34" charset="0"/>
              <a:buChar char="•"/>
            </a:pPr>
            <a:r>
              <a:rPr kumimoji="1" lang="ja-JP" altLang="en-US" dirty="0"/>
              <a:t>市の人件費大幅にダウン＆仕事量増加</a:t>
            </a:r>
            <a:endParaRPr kumimoji="1" lang="en-US" altLang="ja-JP" dirty="0"/>
          </a:p>
          <a:p>
            <a:pPr marL="285750" indent="-285750">
              <a:buFont typeface="Arial" panose="020B0604020202020204" pitchFamily="34" charset="0"/>
              <a:buChar char="•"/>
            </a:pPr>
            <a:r>
              <a:rPr kumimoji="1" lang="ja-JP" altLang="en-US" dirty="0"/>
              <a:t>最低の行政サービス＆最高の市民負担</a:t>
            </a:r>
            <a:endParaRPr kumimoji="1" lang="en-US" altLang="ja-JP" dirty="0"/>
          </a:p>
          <a:p>
            <a:pPr marL="285750" indent="-285750">
              <a:buFont typeface="Arial" panose="020B0604020202020204" pitchFamily="34" charset="0"/>
              <a:buChar char="•"/>
            </a:pPr>
            <a:r>
              <a:rPr kumimoji="1" lang="ja-JP" altLang="en-US" dirty="0"/>
              <a:t>税金もやばい高さ</a:t>
            </a:r>
            <a:endParaRPr kumimoji="1" lang="en-US" altLang="ja-JP" dirty="0"/>
          </a:p>
        </p:txBody>
      </p:sp>
      <p:grpSp>
        <p:nvGrpSpPr>
          <p:cNvPr id="21" name="グループ化 20"/>
          <p:cNvGrpSpPr/>
          <p:nvPr/>
        </p:nvGrpSpPr>
        <p:grpSpPr>
          <a:xfrm>
            <a:off x="538992" y="1472985"/>
            <a:ext cx="3544452" cy="2254768"/>
            <a:chOff x="628155" y="1471654"/>
            <a:chExt cx="3544452" cy="2254768"/>
          </a:xfrm>
        </p:grpSpPr>
        <p:grpSp>
          <p:nvGrpSpPr>
            <p:cNvPr id="19" name="グループ化 18"/>
            <p:cNvGrpSpPr/>
            <p:nvPr/>
          </p:nvGrpSpPr>
          <p:grpSpPr>
            <a:xfrm>
              <a:off x="628155" y="1471654"/>
              <a:ext cx="3544452" cy="2184806"/>
              <a:chOff x="890337" y="1940173"/>
              <a:chExt cx="3544452" cy="2184806"/>
            </a:xfrm>
          </p:grpSpPr>
          <p:pic>
            <p:nvPicPr>
              <p:cNvPr id="8" name="図 7"/>
              <p:cNvPicPr>
                <a:picLocks noChangeAspect="1"/>
              </p:cNvPicPr>
              <p:nvPr/>
            </p:nvPicPr>
            <p:blipFill rotWithShape="1">
              <a:blip r:embed="rId3" cstate="print">
                <a:extLst>
                  <a:ext uri="{28A0092B-C50C-407E-A947-70E740481C1C}">
                    <a14:useLocalDpi xmlns:a14="http://schemas.microsoft.com/office/drawing/2010/main" val="0"/>
                  </a:ext>
                </a:extLst>
              </a:blip>
              <a:srcRect l="11134"/>
              <a:stretch/>
            </p:blipFill>
            <p:spPr>
              <a:xfrm>
                <a:off x="890337" y="1940173"/>
                <a:ext cx="3544452" cy="2184806"/>
              </a:xfrm>
              <a:prstGeom prst="rect">
                <a:avLst/>
              </a:prstGeom>
              <a:ln>
                <a:noFill/>
              </a:ln>
              <a:effectLst>
                <a:outerShdw blurRad="190500" algn="tl" rotWithShape="0">
                  <a:srgbClr val="000000">
                    <a:alpha val="70000"/>
                  </a:srgbClr>
                </a:outerShdw>
              </a:effectLst>
            </p:spPr>
          </p:pic>
          <p:pic>
            <p:nvPicPr>
              <p:cNvPr id="7" name="図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3430" y="2134074"/>
                <a:ext cx="904859" cy="904859"/>
              </a:xfrm>
              <a:prstGeom prst="rect">
                <a:avLst/>
              </a:prstGeom>
            </p:spPr>
          </p:pic>
          <p:pic>
            <p:nvPicPr>
              <p:cNvPr id="13" name="図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298289" y="2228420"/>
                <a:ext cx="1128670" cy="1128670"/>
              </a:xfrm>
              <a:prstGeom prst="rect">
                <a:avLst/>
              </a:prstGeom>
            </p:spPr>
          </p:pic>
        </p:grpSp>
        <p:sp>
          <p:nvSpPr>
            <p:cNvPr id="20" name="正方形/長方形 19"/>
            <p:cNvSpPr/>
            <p:nvPr/>
          </p:nvSpPr>
          <p:spPr>
            <a:xfrm>
              <a:off x="628155" y="2804000"/>
              <a:ext cx="2880052" cy="922422"/>
            </a:xfrm>
            <a:prstGeom prst="rect">
              <a:avLst/>
            </a:prstGeom>
            <a:solidFill>
              <a:schemeClr val="bg1">
                <a:alpha val="90000"/>
              </a:schemeClr>
            </a:soli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游ゴシック" panose="020B0400000000000000" pitchFamily="50" charset="-128"/>
                  <a:ea typeface="游ゴシック" panose="020B0400000000000000" pitchFamily="50" charset="-128"/>
                </a:rPr>
                <a:t>人口の流出</a:t>
              </a:r>
            </a:p>
          </p:txBody>
        </p:sp>
      </p:grpSp>
      <p:grpSp>
        <p:nvGrpSpPr>
          <p:cNvPr id="5" name="グループ化 4"/>
          <p:cNvGrpSpPr/>
          <p:nvPr/>
        </p:nvGrpSpPr>
        <p:grpSpPr>
          <a:xfrm>
            <a:off x="529680" y="3946038"/>
            <a:ext cx="3548181" cy="2553207"/>
            <a:chOff x="4988302" y="1174546"/>
            <a:chExt cx="3548181" cy="2553207"/>
          </a:xfrm>
        </p:grpSpPr>
        <p:grpSp>
          <p:nvGrpSpPr>
            <p:cNvPr id="28" name="グループ化 27"/>
            <p:cNvGrpSpPr/>
            <p:nvPr/>
          </p:nvGrpSpPr>
          <p:grpSpPr>
            <a:xfrm>
              <a:off x="4988303" y="1174546"/>
              <a:ext cx="3548180" cy="2483245"/>
              <a:chOff x="4988303" y="1174546"/>
              <a:chExt cx="3548180" cy="2483245"/>
            </a:xfrm>
          </p:grpSpPr>
          <p:pic>
            <p:nvPicPr>
              <p:cNvPr id="25" name="図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88303" y="1469137"/>
                <a:ext cx="3548180" cy="2188654"/>
              </a:xfrm>
              <a:prstGeom prst="rect">
                <a:avLst/>
              </a:prstGeom>
              <a:ln>
                <a:noFill/>
              </a:ln>
              <a:effectLst>
                <a:outerShdw blurRad="190500" algn="tl" rotWithShape="0">
                  <a:srgbClr val="000000">
                    <a:alpha val="70000"/>
                  </a:srgbClr>
                </a:outerShdw>
              </a:effectLst>
            </p:spPr>
          </p:pic>
          <p:pic>
            <p:nvPicPr>
              <p:cNvPr id="23" name="図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8966" y="1174546"/>
                <a:ext cx="2302042" cy="2302042"/>
              </a:xfrm>
              <a:prstGeom prst="rect">
                <a:avLst/>
              </a:prstGeom>
            </p:spPr>
          </p:pic>
        </p:grpSp>
        <p:sp>
          <p:nvSpPr>
            <p:cNvPr id="27" name="正方形/長方形 26"/>
            <p:cNvSpPr/>
            <p:nvPr/>
          </p:nvSpPr>
          <p:spPr>
            <a:xfrm>
              <a:off x="4988302" y="2805331"/>
              <a:ext cx="3082705" cy="922422"/>
            </a:xfrm>
            <a:prstGeom prst="rect">
              <a:avLst/>
            </a:prstGeom>
            <a:solidFill>
              <a:schemeClr val="bg1">
                <a:alpha val="90000"/>
              </a:schemeClr>
            </a:soli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游ゴシック" panose="020B0400000000000000" pitchFamily="50" charset="-128"/>
                  <a:ea typeface="游ゴシック" panose="020B0400000000000000" pitchFamily="50" charset="-128"/>
                </a:rPr>
                <a:t>住民の財政負担増加</a:t>
              </a:r>
            </a:p>
          </p:txBody>
        </p:sp>
      </p:grpSp>
      <p:grpSp>
        <p:nvGrpSpPr>
          <p:cNvPr id="3" name="グループ化 2"/>
          <p:cNvGrpSpPr/>
          <p:nvPr/>
        </p:nvGrpSpPr>
        <p:grpSpPr>
          <a:xfrm>
            <a:off x="4826996" y="1488798"/>
            <a:ext cx="3673198" cy="2331132"/>
            <a:chOff x="4863284" y="4226911"/>
            <a:chExt cx="3673198" cy="2331132"/>
          </a:xfrm>
        </p:grpSpPr>
        <p:grpSp>
          <p:nvGrpSpPr>
            <p:cNvPr id="24" name="グループ化 23"/>
            <p:cNvGrpSpPr/>
            <p:nvPr/>
          </p:nvGrpSpPr>
          <p:grpSpPr>
            <a:xfrm>
              <a:off x="4988302" y="4226911"/>
              <a:ext cx="3548180" cy="2188654"/>
              <a:chOff x="580490" y="1895541"/>
              <a:chExt cx="3548180" cy="2188654"/>
            </a:xfrm>
          </p:grpSpPr>
          <p:pic>
            <p:nvPicPr>
              <p:cNvPr id="26" name="図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0490" y="1895541"/>
                <a:ext cx="3548180" cy="2188654"/>
              </a:xfrm>
              <a:prstGeom prst="rect">
                <a:avLst/>
              </a:prstGeom>
              <a:ln>
                <a:noFill/>
              </a:ln>
              <a:effectLst>
                <a:outerShdw blurRad="190500" algn="tl" rotWithShape="0">
                  <a:srgbClr val="000000">
                    <a:alpha val="70000"/>
                  </a:srgbClr>
                </a:outerShdw>
              </a:effectLst>
            </p:spPr>
          </p:pic>
          <p:grpSp>
            <p:nvGrpSpPr>
              <p:cNvPr id="29" name="グループ化 28"/>
              <p:cNvGrpSpPr/>
              <p:nvPr/>
            </p:nvGrpSpPr>
            <p:grpSpPr>
              <a:xfrm>
                <a:off x="1260157" y="2166055"/>
                <a:ext cx="2188845" cy="1390916"/>
                <a:chOff x="5208126" y="4084195"/>
                <a:chExt cx="2023110" cy="1360819"/>
              </a:xfrm>
            </p:grpSpPr>
            <p:sp>
              <p:nvSpPr>
                <p:cNvPr id="34" name="楕円 33"/>
                <p:cNvSpPr/>
                <p:nvPr/>
              </p:nvSpPr>
              <p:spPr>
                <a:xfrm>
                  <a:off x="5208126" y="4084195"/>
                  <a:ext cx="2023110" cy="1360819"/>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楕円 34"/>
                <p:cNvSpPr/>
                <p:nvPr/>
              </p:nvSpPr>
              <p:spPr>
                <a:xfrm>
                  <a:off x="5479808" y="4217243"/>
                  <a:ext cx="1479745" cy="10947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30" name="図 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01936" y="3082689"/>
                <a:ext cx="605790" cy="605790"/>
              </a:xfrm>
              <a:prstGeom prst="rect">
                <a:avLst/>
              </a:prstGeom>
            </p:spPr>
          </p:pic>
          <p:pic>
            <p:nvPicPr>
              <p:cNvPr id="31" name="図 3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730114" y="3059371"/>
                <a:ext cx="605790" cy="605790"/>
              </a:xfrm>
              <a:prstGeom prst="rect">
                <a:avLst/>
              </a:prstGeom>
            </p:spPr>
          </p:pic>
          <p:pic>
            <p:nvPicPr>
              <p:cNvPr id="32" name="図 3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334184" y="2081183"/>
                <a:ext cx="605790" cy="605790"/>
              </a:xfrm>
              <a:prstGeom prst="rect">
                <a:avLst/>
              </a:prstGeom>
            </p:spPr>
          </p:pic>
          <p:pic>
            <p:nvPicPr>
              <p:cNvPr id="33" name="図 3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730114" y="2081183"/>
                <a:ext cx="605790" cy="605790"/>
              </a:xfrm>
              <a:prstGeom prst="rect">
                <a:avLst/>
              </a:prstGeom>
            </p:spPr>
          </p:pic>
        </p:grpSp>
        <p:sp>
          <p:nvSpPr>
            <p:cNvPr id="18" name="正方形/長方形 17"/>
            <p:cNvSpPr/>
            <p:nvPr/>
          </p:nvSpPr>
          <p:spPr>
            <a:xfrm>
              <a:off x="4863284" y="5635621"/>
              <a:ext cx="3332739" cy="922422"/>
            </a:xfrm>
            <a:prstGeom prst="rect">
              <a:avLst/>
            </a:prstGeom>
            <a:solidFill>
              <a:schemeClr val="bg1">
                <a:alpha val="90000"/>
              </a:schemeClr>
            </a:soli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游ゴシック" panose="020B0400000000000000" pitchFamily="50" charset="-128"/>
                  <a:ea typeface="游ゴシック" panose="020B0400000000000000" pitchFamily="50" charset="-128"/>
                </a:rPr>
                <a:t>公共サービス水準低下</a:t>
              </a:r>
            </a:p>
          </p:txBody>
        </p:sp>
      </p:grpSp>
      <p:sp>
        <p:nvSpPr>
          <p:cNvPr id="14" name="スライド番号プレースホルダー 13"/>
          <p:cNvSpPr>
            <a:spLocks noGrp="1"/>
          </p:cNvSpPr>
          <p:nvPr>
            <p:ph type="sldNum" sz="quarter" idx="12"/>
          </p:nvPr>
        </p:nvSpPr>
        <p:spPr/>
        <p:txBody>
          <a:bodyPr/>
          <a:lstStyle/>
          <a:p>
            <a:fld id="{31BD7D11-E03D-42B4-A3DE-E3A4D59A83C8}" type="slidenum">
              <a:rPr lang="zh-CN" altLang="en-US" smtClean="0"/>
              <a:t>6</a:t>
            </a:fld>
            <a:endParaRPr lang="zh-CN" altLang="en-US"/>
          </a:p>
        </p:txBody>
      </p:sp>
      <p:grpSp>
        <p:nvGrpSpPr>
          <p:cNvPr id="10" name="グループ化 9"/>
          <p:cNvGrpSpPr/>
          <p:nvPr/>
        </p:nvGrpSpPr>
        <p:grpSpPr>
          <a:xfrm>
            <a:off x="4952011" y="4246627"/>
            <a:ext cx="3548181" cy="2258616"/>
            <a:chOff x="4952011" y="4246627"/>
            <a:chExt cx="3548181" cy="2258616"/>
          </a:xfrm>
        </p:grpSpPr>
        <p:grpSp>
          <p:nvGrpSpPr>
            <p:cNvPr id="37" name="グループ化 36"/>
            <p:cNvGrpSpPr/>
            <p:nvPr/>
          </p:nvGrpSpPr>
          <p:grpSpPr>
            <a:xfrm>
              <a:off x="4952011" y="4246627"/>
              <a:ext cx="3548181" cy="2258616"/>
              <a:chOff x="4988302" y="1469137"/>
              <a:chExt cx="3548181" cy="2258616"/>
            </a:xfrm>
          </p:grpSpPr>
          <p:pic>
            <p:nvPicPr>
              <p:cNvPr id="40" name="図 3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88303" y="1469137"/>
                <a:ext cx="3548180" cy="2188654"/>
              </a:xfrm>
              <a:prstGeom prst="rect">
                <a:avLst/>
              </a:prstGeom>
              <a:ln>
                <a:noFill/>
              </a:ln>
              <a:effectLst>
                <a:outerShdw blurRad="190500" algn="tl" rotWithShape="0">
                  <a:srgbClr val="000000">
                    <a:alpha val="70000"/>
                  </a:srgbClr>
                </a:outerShdw>
              </a:effectLst>
            </p:spPr>
          </p:pic>
          <p:sp>
            <p:nvSpPr>
              <p:cNvPr id="39" name="正方形/長方形 38"/>
              <p:cNvSpPr/>
              <p:nvPr/>
            </p:nvSpPr>
            <p:spPr>
              <a:xfrm>
                <a:off x="4988302" y="2805331"/>
                <a:ext cx="3082705" cy="922422"/>
              </a:xfrm>
              <a:prstGeom prst="rect">
                <a:avLst/>
              </a:prstGeom>
              <a:solidFill>
                <a:schemeClr val="bg1">
                  <a:alpha val="90000"/>
                </a:schemeClr>
              </a:soli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游ゴシック" panose="020B0400000000000000" pitchFamily="50" charset="-128"/>
                    <a:ea typeface="游ゴシック" panose="020B0400000000000000" pitchFamily="50" charset="-128"/>
                  </a:rPr>
                  <a:t>愛着の低下</a:t>
                </a:r>
              </a:p>
            </p:txBody>
          </p:sp>
        </p:grpSp>
        <p:pic>
          <p:nvPicPr>
            <p:cNvPr id="9" name="図 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631681" y="4958126"/>
              <a:ext cx="969977" cy="969977"/>
            </a:xfrm>
            <a:prstGeom prst="rect">
              <a:avLst/>
            </a:prstGeom>
          </p:spPr>
        </p:pic>
        <p:pic>
          <p:nvPicPr>
            <p:cNvPr id="4" name="図 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755196">
              <a:off x="6985968" y="4321155"/>
              <a:ext cx="781467" cy="781467"/>
            </a:xfrm>
            <a:prstGeom prst="rect">
              <a:avLst/>
            </a:prstGeom>
          </p:spPr>
        </p:pic>
        <p:cxnSp>
          <p:nvCxnSpPr>
            <p:cNvPr id="11" name="曲線コネクタ 10"/>
            <p:cNvCxnSpPr/>
            <p:nvPr/>
          </p:nvCxnSpPr>
          <p:spPr>
            <a:xfrm flipV="1">
              <a:off x="6682115" y="5025570"/>
              <a:ext cx="414602" cy="333991"/>
            </a:xfrm>
            <a:prstGeom prst="curvedConnector3">
              <a:avLst>
                <a:gd name="adj1" fmla="val 50000"/>
              </a:avLst>
            </a:prstGeom>
            <a:ln w="38100">
              <a:solidFill>
                <a:srgbClr val="4B4B4B"/>
              </a:solidFill>
            </a:ln>
          </p:spPr>
          <p:style>
            <a:lnRef idx="1">
              <a:schemeClr val="accent1"/>
            </a:lnRef>
            <a:fillRef idx="0">
              <a:schemeClr val="accent1"/>
            </a:fillRef>
            <a:effectRef idx="0">
              <a:schemeClr val="accent1"/>
            </a:effectRef>
            <a:fontRef idx="minor">
              <a:schemeClr val="tx1"/>
            </a:fontRef>
          </p:style>
        </p:cxnSp>
      </p:grpSp>
      <p:sp>
        <p:nvSpPr>
          <p:cNvPr id="36" name="正方形/長方形 35"/>
          <p:cNvSpPr/>
          <p:nvPr/>
        </p:nvSpPr>
        <p:spPr>
          <a:xfrm>
            <a:off x="0" y="14317"/>
            <a:ext cx="9144000" cy="6858000"/>
          </a:xfrm>
          <a:prstGeom prst="rect">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b="1" dirty="0">
                <a:solidFill>
                  <a:schemeClr val="tx1"/>
                </a:solidFill>
                <a:effectLst>
                  <a:outerShdw blurRad="38100" dist="38100" dir="2700000" algn="tl">
                    <a:srgbClr val="000000">
                      <a:alpha val="43137"/>
                    </a:srgbClr>
                  </a:outerShdw>
                </a:effectLst>
              </a:rPr>
              <a:t>大切にされない</a:t>
            </a:r>
            <a:endParaRPr kumimoji="1" lang="en-US" altLang="ja-JP" sz="4400" b="1" dirty="0">
              <a:solidFill>
                <a:schemeClr val="tx1"/>
              </a:solidFill>
              <a:effectLst>
                <a:outerShdw blurRad="38100" dist="38100" dir="2700000" algn="tl">
                  <a:srgbClr val="000000">
                    <a:alpha val="43137"/>
                  </a:srgbClr>
                </a:outerShdw>
              </a:effectLst>
            </a:endParaRPr>
          </a:p>
          <a:p>
            <a:pPr algn="ctr"/>
            <a:r>
              <a:rPr kumimoji="1" lang="ja-JP" altLang="en-US" sz="4400" b="1" dirty="0">
                <a:solidFill>
                  <a:schemeClr val="tx1"/>
                </a:solidFill>
                <a:effectLst>
                  <a:outerShdw blurRad="38100" dist="38100" dir="2700000" algn="tl">
                    <a:srgbClr val="000000">
                      <a:alpha val="43137"/>
                    </a:srgbClr>
                  </a:outerShdw>
                </a:effectLst>
              </a:rPr>
              <a:t>失われるかもしれないまち</a:t>
            </a:r>
            <a:endParaRPr kumimoji="1" lang="en-US" altLang="ja-JP" sz="4400" b="1" dirty="0">
              <a:solidFill>
                <a:schemeClr val="tx1"/>
              </a:solidFill>
              <a:effectLst>
                <a:outerShdw blurRad="38100" dist="38100" dir="2700000" algn="tl">
                  <a:srgbClr val="000000">
                    <a:alpha val="43137"/>
                  </a:srgbClr>
                </a:outerShdw>
              </a:effectLst>
            </a:endParaRPr>
          </a:p>
          <a:p>
            <a:pPr algn="ctr"/>
            <a:r>
              <a:rPr kumimoji="1" lang="ja-JP" altLang="en-US" sz="9600" b="1" dirty="0">
                <a:solidFill>
                  <a:schemeClr val="tx1"/>
                </a:solidFill>
                <a:effectLst>
                  <a:outerShdw blurRad="38100" dist="38100" dir="2700000" algn="tl">
                    <a:srgbClr val="000000">
                      <a:alpha val="43137"/>
                    </a:srgbClr>
                  </a:outerShdw>
                </a:effectLst>
                <a:latin typeface="HG行書体" panose="03000609000000000000" pitchFamily="65" charset="-128"/>
                <a:ea typeface="HG行書体" panose="03000609000000000000" pitchFamily="65" charset="-128"/>
              </a:rPr>
              <a:t>悲し土浦</a:t>
            </a:r>
          </a:p>
        </p:txBody>
      </p:sp>
    </p:spTree>
    <p:extLst>
      <p:ext uri="{BB962C8B-B14F-4D97-AF65-F5344CB8AC3E}">
        <p14:creationId xmlns:p14="http://schemas.microsoft.com/office/powerpoint/2010/main" val="2192979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角丸四角形 8"/>
          <p:cNvSpPr/>
          <p:nvPr/>
        </p:nvSpPr>
        <p:spPr>
          <a:xfrm>
            <a:off x="73012" y="2308279"/>
            <a:ext cx="4004327" cy="4203834"/>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dirty="0">
                <a:solidFill>
                  <a:schemeClr val="tx1"/>
                </a:solidFill>
              </a:rPr>
              <a:t>・共通</a:t>
            </a:r>
            <a:endParaRPr kumimoji="1" lang="en-US" altLang="ja-JP" sz="2400" dirty="0">
              <a:solidFill>
                <a:schemeClr val="tx1"/>
              </a:solidFill>
            </a:endParaRPr>
          </a:p>
          <a:p>
            <a:r>
              <a:rPr kumimoji="1" lang="ja-JP" altLang="en-US" sz="2400" dirty="0">
                <a:solidFill>
                  <a:schemeClr val="tx1"/>
                </a:solidFill>
              </a:rPr>
              <a:t>徒歩圏内に幼稚園、</a:t>
            </a:r>
            <a:endParaRPr kumimoji="1" lang="en-US" altLang="ja-JP" sz="2400" dirty="0">
              <a:solidFill>
                <a:schemeClr val="tx1"/>
              </a:solidFill>
            </a:endParaRPr>
          </a:p>
          <a:p>
            <a:r>
              <a:rPr kumimoji="1" lang="ja-JP" altLang="en-US" sz="2400" dirty="0">
                <a:solidFill>
                  <a:schemeClr val="tx1"/>
                </a:solidFill>
              </a:rPr>
              <a:t>小・中学校</a:t>
            </a:r>
            <a:endParaRPr kumimoji="1" lang="en-US" altLang="ja-JP" sz="2400" dirty="0">
              <a:solidFill>
                <a:schemeClr val="tx1"/>
              </a:solidFill>
            </a:endParaRPr>
          </a:p>
          <a:p>
            <a:r>
              <a:rPr kumimoji="1" lang="ja-JP" altLang="en-US" sz="2400" dirty="0">
                <a:solidFill>
                  <a:schemeClr val="tx1"/>
                </a:solidFill>
              </a:rPr>
              <a:t>・荒川沖</a:t>
            </a:r>
            <a:endParaRPr kumimoji="1" lang="en-US" altLang="ja-JP" sz="2400" dirty="0">
              <a:solidFill>
                <a:schemeClr val="tx1"/>
              </a:solidFill>
            </a:endParaRPr>
          </a:p>
          <a:p>
            <a:r>
              <a:rPr kumimoji="1" lang="ja-JP" altLang="en-US" sz="2400" dirty="0">
                <a:solidFill>
                  <a:schemeClr val="tx1"/>
                </a:solidFill>
              </a:rPr>
              <a:t>国道</a:t>
            </a:r>
            <a:r>
              <a:rPr kumimoji="1" lang="en-US" altLang="ja-JP" sz="2400" dirty="0">
                <a:solidFill>
                  <a:schemeClr val="tx1"/>
                </a:solidFill>
              </a:rPr>
              <a:t>125</a:t>
            </a:r>
            <a:r>
              <a:rPr kumimoji="1" lang="ja-JP" altLang="en-US" sz="2400" dirty="0">
                <a:solidFill>
                  <a:schemeClr val="tx1"/>
                </a:solidFill>
              </a:rPr>
              <a:t>号南バイパス</a:t>
            </a:r>
            <a:endParaRPr kumimoji="1" lang="en-US" altLang="ja-JP" sz="2400" dirty="0">
              <a:solidFill>
                <a:schemeClr val="tx1"/>
              </a:solidFill>
            </a:endParaRPr>
          </a:p>
          <a:p>
            <a:r>
              <a:rPr kumimoji="1" lang="ja-JP" altLang="en-US" sz="2400" dirty="0">
                <a:solidFill>
                  <a:schemeClr val="tx1"/>
                </a:solidFill>
              </a:rPr>
              <a:t>国道</a:t>
            </a:r>
            <a:r>
              <a:rPr kumimoji="1" lang="en-US" altLang="ja-JP" sz="2400" dirty="0">
                <a:solidFill>
                  <a:schemeClr val="tx1"/>
                </a:solidFill>
              </a:rPr>
              <a:t>354</a:t>
            </a:r>
            <a:r>
              <a:rPr kumimoji="1" lang="ja-JP" altLang="en-US" sz="2400" dirty="0">
                <a:solidFill>
                  <a:schemeClr val="tx1"/>
                </a:solidFill>
              </a:rPr>
              <a:t>号線</a:t>
            </a:r>
            <a:endParaRPr kumimoji="1" lang="en-US" altLang="ja-JP" sz="2400" dirty="0">
              <a:solidFill>
                <a:schemeClr val="tx1"/>
              </a:solidFill>
            </a:endParaRPr>
          </a:p>
          <a:p>
            <a:r>
              <a:rPr kumimoji="1" lang="ja-JP" altLang="en-US" sz="2400" dirty="0">
                <a:solidFill>
                  <a:schemeClr val="tx1"/>
                </a:solidFill>
              </a:rPr>
              <a:t>常磐自動車道桜土浦</a:t>
            </a:r>
            <a:r>
              <a:rPr kumimoji="1" lang="en-US" altLang="ja-JP" sz="2400" dirty="0">
                <a:solidFill>
                  <a:schemeClr val="tx1"/>
                </a:solidFill>
              </a:rPr>
              <a:t>IC</a:t>
            </a:r>
          </a:p>
          <a:p>
            <a:r>
              <a:rPr kumimoji="1" lang="ja-JP" altLang="en-US" sz="2400" dirty="0">
                <a:solidFill>
                  <a:schemeClr val="tx1"/>
                </a:solidFill>
              </a:rPr>
              <a:t>・神立</a:t>
            </a:r>
            <a:endParaRPr kumimoji="1" lang="en-US" altLang="ja-JP" sz="2400" dirty="0">
              <a:solidFill>
                <a:schemeClr val="tx1"/>
              </a:solidFill>
            </a:endParaRPr>
          </a:p>
          <a:p>
            <a:r>
              <a:rPr kumimoji="1" lang="ja-JP" altLang="en-US" sz="2400" dirty="0">
                <a:solidFill>
                  <a:schemeClr val="tx1"/>
                </a:solidFill>
              </a:rPr>
              <a:t>都市計画道路土浦新治線</a:t>
            </a:r>
            <a:endParaRPr kumimoji="1" lang="en-US" altLang="ja-JP" sz="2400" dirty="0">
              <a:solidFill>
                <a:schemeClr val="tx1"/>
              </a:solidFill>
            </a:endParaRPr>
          </a:p>
        </p:txBody>
      </p:sp>
      <p:sp>
        <p:nvSpPr>
          <p:cNvPr id="2" name="矩形 9"/>
          <p:cNvSpPr/>
          <p:nvPr/>
        </p:nvSpPr>
        <p:spPr>
          <a:xfrm rot="5400000" flipV="1">
            <a:off x="354356" y="1174801"/>
            <a:ext cx="833254" cy="1259600"/>
          </a:xfrm>
          <a:prstGeom prst="rect">
            <a:avLst/>
          </a:prstGeom>
          <a:solidFill>
            <a:schemeClr val="accent4">
              <a:lumMod val="40000"/>
              <a:lumOff val="6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テキスト ボックス 2"/>
          <p:cNvSpPr txBox="1"/>
          <p:nvPr/>
        </p:nvSpPr>
        <p:spPr>
          <a:xfrm>
            <a:off x="210188" y="1481435"/>
            <a:ext cx="1685465" cy="646331"/>
          </a:xfrm>
          <a:prstGeom prst="rect">
            <a:avLst/>
          </a:prstGeom>
          <a:noFill/>
        </p:spPr>
        <p:txBody>
          <a:bodyPr wrap="square" rtlCol="0">
            <a:spAutoFit/>
          </a:bodyPr>
          <a:lstStyle/>
          <a:p>
            <a:r>
              <a:rPr lang="ja-JP" altLang="en-US" sz="3600" dirty="0"/>
              <a:t>背景</a:t>
            </a:r>
          </a:p>
        </p:txBody>
      </p:sp>
      <p:sp>
        <p:nvSpPr>
          <p:cNvPr id="7" name="正方形/長方形 6"/>
          <p:cNvSpPr/>
          <p:nvPr/>
        </p:nvSpPr>
        <p:spPr>
          <a:xfrm>
            <a:off x="4837176" y="632880"/>
            <a:ext cx="3941064" cy="668042"/>
          </a:xfrm>
          <a:prstGeom prst="rect">
            <a:avLst/>
          </a:prstGeom>
          <a:solidFill>
            <a:srgbClr val="457830"/>
          </a:solid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2700" dirty="0">
                <a:latin typeface="HGP行書体" panose="03000600000000000000" pitchFamily="66" charset="-128"/>
                <a:ea typeface="HGP行書体" panose="03000600000000000000" pitchFamily="66" charset="-128"/>
              </a:rPr>
              <a:t>拠点内の交通不便地域</a:t>
            </a:r>
          </a:p>
        </p:txBody>
      </p:sp>
      <p:sp>
        <p:nvSpPr>
          <p:cNvPr id="8" name="正方形/長方形 7"/>
          <p:cNvSpPr/>
          <p:nvPr/>
        </p:nvSpPr>
        <p:spPr>
          <a:xfrm>
            <a:off x="896112" y="632880"/>
            <a:ext cx="3941064"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2700" dirty="0">
                <a:solidFill>
                  <a:schemeClr val="tx1"/>
                </a:solidFill>
                <a:latin typeface="HGP行書体" panose="03000600000000000000" pitchFamily="66" charset="-128"/>
                <a:ea typeface="HGP行書体" panose="03000600000000000000" pitchFamily="66" charset="-128"/>
              </a:rPr>
              <a:t>構造の効率化</a:t>
            </a:r>
          </a:p>
        </p:txBody>
      </p:sp>
      <p:sp>
        <p:nvSpPr>
          <p:cNvPr id="34" name="テキスト ボックス 33"/>
          <p:cNvSpPr txBox="1"/>
          <p:nvPr/>
        </p:nvSpPr>
        <p:spPr>
          <a:xfrm>
            <a:off x="1568234" y="1481435"/>
            <a:ext cx="1420238" cy="707886"/>
          </a:xfrm>
          <a:prstGeom prst="rect">
            <a:avLst/>
          </a:prstGeom>
          <a:noFill/>
        </p:spPr>
        <p:txBody>
          <a:bodyPr wrap="square" rtlCol="0">
            <a:spAutoFit/>
          </a:bodyPr>
          <a:lstStyle/>
          <a:p>
            <a:r>
              <a:rPr lang="ja-JP" altLang="en-US" sz="4000" dirty="0">
                <a:latin typeface="HGP行書体" panose="03000600000000000000" pitchFamily="66" charset="-128"/>
                <a:ea typeface="HGP行書体" panose="03000600000000000000" pitchFamily="66" charset="-128"/>
              </a:rPr>
              <a:t>現在</a:t>
            </a:r>
          </a:p>
        </p:txBody>
      </p:sp>
      <p:sp>
        <p:nvSpPr>
          <p:cNvPr id="35" name="テキスト ボックス 34"/>
          <p:cNvSpPr txBox="1"/>
          <p:nvPr/>
        </p:nvSpPr>
        <p:spPr>
          <a:xfrm>
            <a:off x="6060093" y="1481435"/>
            <a:ext cx="1420238" cy="707886"/>
          </a:xfrm>
          <a:prstGeom prst="rect">
            <a:avLst/>
          </a:prstGeom>
          <a:noFill/>
        </p:spPr>
        <p:txBody>
          <a:bodyPr wrap="square" rtlCol="0">
            <a:spAutoFit/>
          </a:bodyPr>
          <a:lstStyle/>
          <a:p>
            <a:r>
              <a:rPr lang="ja-JP" altLang="en-US" sz="4000" dirty="0">
                <a:latin typeface="HGP行書体" panose="03000600000000000000" pitchFamily="66" charset="-128"/>
                <a:ea typeface="HGP行書体" panose="03000600000000000000" pitchFamily="66" charset="-128"/>
              </a:rPr>
              <a:t>将来</a:t>
            </a:r>
          </a:p>
        </p:txBody>
      </p:sp>
      <p:sp>
        <p:nvSpPr>
          <p:cNvPr id="38" name="角丸四角形 37"/>
          <p:cNvSpPr/>
          <p:nvPr/>
        </p:nvSpPr>
        <p:spPr>
          <a:xfrm>
            <a:off x="4150351" y="4803874"/>
            <a:ext cx="4975757" cy="1616787"/>
          </a:xfrm>
          <a:prstGeom prst="roundRect">
            <a:avLst/>
          </a:prstGeom>
          <a:solidFill>
            <a:srgbClr val="FFEAAB">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生活拠点地域において</a:t>
            </a:r>
            <a:endParaRPr lang="en-US" altLang="ja-JP" sz="2400" dirty="0">
              <a:solidFill>
                <a:schemeClr val="tx1"/>
              </a:solidFill>
            </a:endParaRPr>
          </a:p>
          <a:p>
            <a:pPr algn="ctr"/>
            <a:r>
              <a:rPr lang="ja-JP" altLang="en-US" sz="2400" dirty="0">
                <a:solidFill>
                  <a:srgbClr val="FF0000"/>
                </a:solidFill>
              </a:rPr>
              <a:t>交通機能が麻痺</a:t>
            </a:r>
            <a:r>
              <a:rPr lang="ja-JP" altLang="en-US" sz="2400" dirty="0">
                <a:solidFill>
                  <a:schemeClr val="tx1"/>
                </a:solidFill>
              </a:rPr>
              <a:t>してしまう可能性</a:t>
            </a:r>
            <a:endParaRPr lang="en-US" altLang="ja-JP" sz="2400" dirty="0">
              <a:solidFill>
                <a:schemeClr val="tx1"/>
              </a:solidFill>
            </a:endParaRPr>
          </a:p>
        </p:txBody>
      </p:sp>
      <p:sp>
        <p:nvSpPr>
          <p:cNvPr id="10" name="角丸四角形 9"/>
          <p:cNvSpPr/>
          <p:nvPr/>
        </p:nvSpPr>
        <p:spPr>
          <a:xfrm>
            <a:off x="5085855" y="2369834"/>
            <a:ext cx="3368713" cy="2459838"/>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dirty="0">
                <a:solidFill>
                  <a:schemeClr val="tx1"/>
                </a:solidFill>
              </a:rPr>
              <a:t>・高齢者の増加</a:t>
            </a:r>
            <a:endParaRPr kumimoji="1" lang="en-US" altLang="ja-JP" sz="2400" dirty="0">
              <a:solidFill>
                <a:schemeClr val="tx1"/>
              </a:solidFill>
            </a:endParaRPr>
          </a:p>
          <a:p>
            <a:r>
              <a:rPr kumimoji="1" lang="ja-JP" altLang="en-US" sz="2400" dirty="0">
                <a:solidFill>
                  <a:schemeClr val="tx1"/>
                </a:solidFill>
              </a:rPr>
              <a:t>・移動困難者が増加</a:t>
            </a:r>
            <a:endParaRPr kumimoji="1" lang="en-US" altLang="ja-JP" sz="2400" dirty="0">
              <a:solidFill>
                <a:schemeClr val="tx1"/>
              </a:solidFill>
            </a:endParaRPr>
          </a:p>
          <a:p>
            <a:r>
              <a:rPr kumimoji="1" lang="ja-JP" altLang="en-US" sz="2400" dirty="0">
                <a:solidFill>
                  <a:schemeClr val="tx1"/>
                </a:solidFill>
              </a:rPr>
              <a:t>・車社会による様々な弊害が顕在化</a:t>
            </a:r>
          </a:p>
        </p:txBody>
      </p:sp>
      <p:pic>
        <p:nvPicPr>
          <p:cNvPr id="25" name="図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403671">
            <a:off x="3977360" y="3702826"/>
            <a:ext cx="1285823" cy="1285823"/>
          </a:xfrm>
          <a:prstGeom prst="rect">
            <a:avLst/>
          </a:prstGeom>
          <a:noFill/>
          <a:scene3d>
            <a:camera prst="isometricBottomDown"/>
            <a:lightRig rig="threePt" dir="t"/>
          </a:scene3d>
        </p:spPr>
      </p:pic>
      <p:sp>
        <p:nvSpPr>
          <p:cNvPr id="24" name="テキスト ボックス 23"/>
          <p:cNvSpPr txBox="1"/>
          <p:nvPr/>
        </p:nvSpPr>
        <p:spPr>
          <a:xfrm>
            <a:off x="0" y="2884819"/>
            <a:ext cx="9144000" cy="2062103"/>
          </a:xfrm>
          <a:prstGeom prst="rect">
            <a:avLst/>
          </a:prstGeom>
          <a:solidFill>
            <a:schemeClr val="bg1">
              <a:alpha val="90000"/>
            </a:schemeClr>
          </a:solidFill>
          <a:effectLst>
            <a:softEdge rad="127000"/>
          </a:effectLst>
        </p:spPr>
        <p:txBody>
          <a:bodyPr wrap="square" rtlCol="0">
            <a:spAutoFit/>
          </a:bodyPr>
          <a:lstStyle/>
          <a:p>
            <a:pPr algn="ctr"/>
            <a:endParaRPr lang="en-US" altLang="ja-JP" sz="2400" dirty="0">
              <a:latin typeface="游ゴシック Medium" panose="020B0500000000000000" pitchFamily="50" charset="-128"/>
              <a:ea typeface="游ゴシック Medium" panose="020B0500000000000000" pitchFamily="50" charset="-128"/>
            </a:endParaRPr>
          </a:p>
          <a:p>
            <a:pPr algn="ctr"/>
            <a:r>
              <a:rPr lang="ja-JP" altLang="en-US" sz="4000" dirty="0">
                <a:latin typeface="游ゴシック Medium" panose="020B0500000000000000" pitchFamily="50" charset="-128"/>
                <a:ea typeface="游ゴシック Medium" panose="020B0500000000000000" pitchFamily="50" charset="-128"/>
              </a:rPr>
              <a:t>交通不便地域を解消</a:t>
            </a:r>
            <a:endParaRPr lang="en-US" altLang="ja-JP" sz="4000" dirty="0">
              <a:latin typeface="游ゴシック Medium" panose="020B0500000000000000" pitchFamily="50" charset="-128"/>
              <a:ea typeface="游ゴシック Medium" panose="020B0500000000000000" pitchFamily="50" charset="-128"/>
            </a:endParaRPr>
          </a:p>
          <a:p>
            <a:pPr algn="ctr"/>
            <a:r>
              <a:rPr lang="ja-JP" altLang="en-US" sz="4000" dirty="0">
                <a:latin typeface="游ゴシック Medium" panose="020B0500000000000000" pitchFamily="50" charset="-128"/>
                <a:ea typeface="游ゴシック Medium" panose="020B0500000000000000" pitchFamily="50" charset="-128"/>
              </a:rPr>
              <a:t>移動困難者に対する施策の必要性</a:t>
            </a:r>
            <a:endParaRPr lang="en-US" altLang="ja-JP" sz="4000" dirty="0">
              <a:latin typeface="游ゴシック Medium" panose="020B0500000000000000" pitchFamily="50" charset="-128"/>
              <a:ea typeface="游ゴシック Medium" panose="020B0500000000000000" pitchFamily="50" charset="-128"/>
            </a:endParaRPr>
          </a:p>
          <a:p>
            <a:pPr algn="ctr"/>
            <a:endParaRPr lang="ja-JP" altLang="en-US" sz="2400"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2831651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arn(inVertical)">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4" grpId="0"/>
      <p:bldP spid="35" grpId="0"/>
      <p:bldP spid="38" grpId="0" animBg="1"/>
      <p:bldP spid="10" grpId="0" animBg="1"/>
      <p:bldP spid="24"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テキスト ボックス 1"/>
          <p:cNvSpPr txBox="1"/>
          <p:nvPr/>
        </p:nvSpPr>
        <p:spPr>
          <a:xfrm>
            <a:off x="263769" y="1433147"/>
            <a:ext cx="5671039" cy="523220"/>
          </a:xfrm>
          <a:prstGeom prst="rect">
            <a:avLst/>
          </a:prstGeom>
          <a:noFill/>
        </p:spPr>
        <p:txBody>
          <a:bodyPr wrap="square" rtlCol="0">
            <a:spAutoFit/>
          </a:bodyPr>
          <a:lstStyle/>
          <a:p>
            <a:r>
              <a:rPr kumimoji="1" lang="ja-JP" altLang="en-US" sz="2800" dirty="0"/>
              <a:t>デマンド型タクシーとは？</a:t>
            </a:r>
          </a:p>
        </p:txBody>
      </p:sp>
      <p:pic>
        <p:nvPicPr>
          <p:cNvPr id="4098" name="Picture 2" descr="ããããã¨ã çåãã®ç»åæ¤ç´¢çµæ"/>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31" y="4766847"/>
            <a:ext cx="1576509" cy="1818572"/>
          </a:xfrm>
          <a:prstGeom prst="rect">
            <a:avLst/>
          </a:prstGeom>
          <a:noFill/>
          <a:extLst>
            <a:ext uri="{909E8E84-426E-40DD-AFC4-6F175D3DCCD1}">
              <a14:hiddenFill xmlns:a14="http://schemas.microsoft.com/office/drawing/2010/main">
                <a:solidFill>
                  <a:srgbClr val="FFFFFF"/>
                </a:solidFill>
              </a14:hiddenFill>
            </a:ext>
          </a:extLst>
        </p:spPr>
      </p:pic>
      <p:sp>
        <p:nvSpPr>
          <p:cNvPr id="3" name="角丸四角形吹き出し 2"/>
          <p:cNvSpPr/>
          <p:nvPr/>
        </p:nvSpPr>
        <p:spPr>
          <a:xfrm>
            <a:off x="1943101" y="1978426"/>
            <a:ext cx="7025054" cy="3481597"/>
          </a:xfrm>
          <a:prstGeom prst="wedgeRoundRectCallout">
            <a:avLst>
              <a:gd name="adj1" fmla="val -60257"/>
              <a:gd name="adj2" fmla="val 6295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2000" dirty="0"/>
              <a:t>Q</a:t>
            </a:r>
            <a:r>
              <a:rPr kumimoji="1" lang="ja-JP" altLang="en-US" sz="2000" dirty="0"/>
              <a:t>：デマンド型タクシーって？</a:t>
            </a:r>
            <a:endParaRPr kumimoji="1" lang="en-US" altLang="ja-JP" sz="2000" dirty="0"/>
          </a:p>
          <a:p>
            <a:r>
              <a:rPr lang="en-US" altLang="ja-JP" sz="2000" dirty="0"/>
              <a:t>A</a:t>
            </a:r>
            <a:r>
              <a:rPr lang="ja-JP" altLang="en-US" sz="2000" dirty="0"/>
              <a:t>：自宅や指定の場所から目的地（戸口から戸口）まで，お客様の希望時間帯，乗車場所などの要望（デマンド）に，バス並みの安価な料金で応える市民限定の公共交通サービスです。</a:t>
            </a:r>
          </a:p>
          <a:p>
            <a:r>
              <a:rPr lang="ja-JP" altLang="en-US" sz="2000" dirty="0"/>
              <a:t>電話で予約し，乗車，目的地まで向かいます。</a:t>
            </a:r>
          </a:p>
          <a:p>
            <a:r>
              <a:rPr lang="ja-JP" altLang="en-US" sz="2000" dirty="0"/>
              <a:t>乗り合いのため，ほかにも同じ便に予約された方がいれば道順に回ってそれぞれの目的地まで運行します。（待ち時間・到着時間が異なるため，時間に余裕を持ってご利用ください。）</a:t>
            </a:r>
          </a:p>
          <a:p>
            <a:endParaRPr kumimoji="1" lang="ja-JP" altLang="en-US" dirty="0"/>
          </a:p>
        </p:txBody>
      </p:sp>
    </p:spTree>
    <p:extLst>
      <p:ext uri="{BB962C8B-B14F-4D97-AF65-F5344CB8AC3E}">
        <p14:creationId xmlns:p14="http://schemas.microsoft.com/office/powerpoint/2010/main" val="9632001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テキスト ボックス 1"/>
          <p:cNvSpPr txBox="1"/>
          <p:nvPr/>
        </p:nvSpPr>
        <p:spPr>
          <a:xfrm>
            <a:off x="2866293" y="246185"/>
            <a:ext cx="3930161" cy="369332"/>
          </a:xfrm>
          <a:prstGeom prst="rect">
            <a:avLst/>
          </a:prstGeom>
          <a:noFill/>
        </p:spPr>
        <p:txBody>
          <a:bodyPr wrap="square" rtlCol="0">
            <a:spAutoFit/>
          </a:bodyPr>
          <a:lstStyle/>
          <a:p>
            <a:r>
              <a:rPr kumimoji="1" lang="ja-JP" altLang="en-US" dirty="0"/>
              <a:t>交通不便地域とは</a:t>
            </a:r>
          </a:p>
        </p:txBody>
      </p:sp>
      <p:pic>
        <p:nvPicPr>
          <p:cNvPr id="5122" name="Picture 2" descr="ããããã¨ããçåãã®ç»åæ¤ç´¢çµæ"/>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953" y="1760713"/>
            <a:ext cx="1402134" cy="1614245"/>
          </a:xfrm>
          <a:prstGeom prst="rect">
            <a:avLst/>
          </a:prstGeom>
          <a:noFill/>
          <a:extLst>
            <a:ext uri="{909E8E84-426E-40DD-AFC4-6F175D3DCCD1}">
              <a14:hiddenFill xmlns:a14="http://schemas.microsoft.com/office/drawing/2010/main">
                <a:solidFill>
                  <a:srgbClr val="FFFFFF"/>
                </a:solidFill>
              </a14:hiddenFill>
            </a:ext>
          </a:extLst>
        </p:spPr>
      </p:pic>
      <p:sp>
        <p:nvSpPr>
          <p:cNvPr id="3" name="角丸四角形吹き出し 2"/>
          <p:cNvSpPr/>
          <p:nvPr/>
        </p:nvSpPr>
        <p:spPr>
          <a:xfrm>
            <a:off x="2558560" y="1518093"/>
            <a:ext cx="6418384" cy="1167126"/>
          </a:xfrm>
          <a:prstGeom prst="wedgeRoundRectCallout">
            <a:avLst>
              <a:gd name="adj1" fmla="val -67008"/>
              <a:gd name="adj2" fmla="val 5645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dirty="0"/>
              <a:t>Q</a:t>
            </a:r>
            <a:r>
              <a:rPr kumimoji="1" lang="ja-JP" altLang="en-US" dirty="0"/>
              <a:t>：交通不便地域って？</a:t>
            </a:r>
            <a:endParaRPr kumimoji="1" lang="en-US" altLang="ja-JP" dirty="0"/>
          </a:p>
          <a:p>
            <a:r>
              <a:rPr lang="en-US" altLang="ja-JP" dirty="0"/>
              <a:t>A</a:t>
            </a:r>
            <a:r>
              <a:rPr lang="ja-JP" altLang="en-US" dirty="0"/>
              <a:t>：交通不便地域とは、バス停から３００ｍ以上、駅から８００ｍ以上離れてしまっている地域のことです</a:t>
            </a:r>
            <a:r>
              <a:rPr lang="ja-JP" altLang="en-US" sz="2400" dirty="0"/>
              <a:t>。</a:t>
            </a:r>
            <a:endParaRPr kumimoji="1" lang="ja-JP" altLang="en-US" sz="2400" dirty="0"/>
          </a:p>
        </p:txBody>
      </p:sp>
      <p:sp>
        <p:nvSpPr>
          <p:cNvPr id="4" name="テキスト ボックス 3"/>
          <p:cNvSpPr txBox="1"/>
          <p:nvPr/>
        </p:nvSpPr>
        <p:spPr>
          <a:xfrm>
            <a:off x="79131" y="1360603"/>
            <a:ext cx="3833446" cy="400110"/>
          </a:xfrm>
          <a:prstGeom prst="rect">
            <a:avLst/>
          </a:prstGeom>
          <a:noFill/>
        </p:spPr>
        <p:txBody>
          <a:bodyPr wrap="square" rtlCol="0">
            <a:spAutoFit/>
          </a:bodyPr>
          <a:lstStyle/>
          <a:p>
            <a:r>
              <a:rPr kumimoji="1" lang="ja-JP" altLang="en-US" sz="2000" dirty="0"/>
              <a:t>交通不便地域とは？</a:t>
            </a:r>
          </a:p>
        </p:txBody>
      </p:sp>
      <p:pic>
        <p:nvPicPr>
          <p:cNvPr id="7" name="Picture 2" descr="ããããã¨ããçåãã®ç»åæ¤ç´¢çµæ"/>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35" y="5150891"/>
            <a:ext cx="1189344" cy="1459862"/>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ボックス 7"/>
          <p:cNvSpPr txBox="1"/>
          <p:nvPr/>
        </p:nvSpPr>
        <p:spPr>
          <a:xfrm>
            <a:off x="36641" y="3369592"/>
            <a:ext cx="6427178" cy="400110"/>
          </a:xfrm>
          <a:prstGeom prst="rect">
            <a:avLst/>
          </a:prstGeom>
          <a:noFill/>
        </p:spPr>
        <p:txBody>
          <a:bodyPr wrap="square" rtlCol="0">
            <a:spAutoFit/>
          </a:bodyPr>
          <a:lstStyle/>
          <a:p>
            <a:r>
              <a:rPr kumimoji="1" lang="ja-JP" altLang="en-US" sz="2000" dirty="0"/>
              <a:t>モビリティ・マネジメント教育とは？</a:t>
            </a:r>
          </a:p>
        </p:txBody>
      </p:sp>
      <p:sp>
        <p:nvSpPr>
          <p:cNvPr id="9" name="角丸四角形吹き出し 8"/>
          <p:cNvSpPr/>
          <p:nvPr/>
        </p:nvSpPr>
        <p:spPr>
          <a:xfrm>
            <a:off x="1441937" y="3766987"/>
            <a:ext cx="7535007" cy="1815542"/>
          </a:xfrm>
          <a:prstGeom prst="wedgeRoundRectCallout">
            <a:avLst>
              <a:gd name="adj1" fmla="val -54064"/>
              <a:gd name="adj2" fmla="val 6632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t>Ｑ：モビリティ・マネジメント教育って？</a:t>
            </a:r>
            <a:endParaRPr lang="en-US" altLang="ja-JP" dirty="0"/>
          </a:p>
          <a:p>
            <a:r>
              <a:rPr lang="ja-JP" altLang="en-US" dirty="0"/>
              <a:t>Ａ：モビリティ・マネジメント教育とは、われわれ一人ひとりの移動手段や社会全体の交通流動を「人や社会、環境にやさしい」という観点から見直し、改善していくために自発的な行動を取れるような人間を育成することを目指した教育活動を意味します。</a:t>
            </a:r>
            <a:endParaRPr kumimoji="1" lang="ja-JP" altLang="en-US" dirty="0"/>
          </a:p>
        </p:txBody>
      </p:sp>
    </p:spTree>
    <p:extLst>
      <p:ext uri="{BB962C8B-B14F-4D97-AF65-F5344CB8AC3E}">
        <p14:creationId xmlns:p14="http://schemas.microsoft.com/office/powerpoint/2010/main" val="397836746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63</a:t>
            </a:fld>
            <a:endParaRPr lang="zh-CN" altLang="en-US"/>
          </a:p>
        </p:txBody>
      </p:sp>
      <p:sp>
        <p:nvSpPr>
          <p:cNvPr id="3" name="正方形/長方形 2"/>
          <p:cNvSpPr/>
          <p:nvPr/>
        </p:nvSpPr>
        <p:spPr>
          <a:xfrm>
            <a:off x="0" y="1529542"/>
            <a:ext cx="2685011" cy="748145"/>
          </a:xfrm>
          <a:prstGeom prst="rect">
            <a:avLst/>
          </a:prstGeom>
          <a:solidFill>
            <a:srgbClr val="E7EE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4000" dirty="0">
                <a:solidFill>
                  <a:schemeClr val="tx1"/>
                </a:solidFill>
                <a:latin typeface="HGP行書体" panose="03000600000000000000" pitchFamily="66" charset="-128"/>
                <a:ea typeface="HGP行書体" panose="03000600000000000000" pitchFamily="66" charset="-128"/>
              </a:rPr>
              <a:t>効果</a:t>
            </a:r>
            <a:endParaRPr kumimoji="1" lang="en-US" altLang="ja-JP" sz="4000" dirty="0">
              <a:solidFill>
                <a:schemeClr val="tx1"/>
              </a:solidFill>
              <a:latin typeface="HGP行書体" panose="03000600000000000000" pitchFamily="66" charset="-128"/>
              <a:ea typeface="HGP行書体" panose="03000600000000000000" pitchFamily="66" charset="-128"/>
            </a:endParaRPr>
          </a:p>
        </p:txBody>
      </p:sp>
      <p:sp>
        <p:nvSpPr>
          <p:cNvPr id="4" name="正方形/長方形 3"/>
          <p:cNvSpPr/>
          <p:nvPr/>
        </p:nvSpPr>
        <p:spPr>
          <a:xfrm>
            <a:off x="848758" y="2626380"/>
            <a:ext cx="2245828" cy="635317"/>
          </a:xfrm>
          <a:prstGeom prst="rect">
            <a:avLst/>
          </a:prstGeom>
          <a:solidFill>
            <a:srgbClr val="2F5597"/>
          </a:solidFill>
          <a:ln w="38100">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latin typeface="HGPｺﾞｼｯｸE" panose="020B0900000000000000" pitchFamily="50" charset="-128"/>
                <a:ea typeface="HGPｺﾞｼｯｸE" panose="020B0900000000000000" pitchFamily="50" charset="-128"/>
              </a:rPr>
              <a:t>個人負担の軽減</a:t>
            </a:r>
          </a:p>
        </p:txBody>
      </p:sp>
      <p:sp>
        <p:nvSpPr>
          <p:cNvPr id="10" name="正方形/長方形 9"/>
          <p:cNvSpPr/>
          <p:nvPr/>
        </p:nvSpPr>
        <p:spPr>
          <a:xfrm>
            <a:off x="848758" y="3655456"/>
            <a:ext cx="2245828" cy="635317"/>
          </a:xfrm>
          <a:prstGeom prst="rect">
            <a:avLst/>
          </a:prstGeom>
          <a:solidFill>
            <a:srgbClr val="2F5597"/>
          </a:solidFill>
          <a:ln w="38100">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latin typeface="HGPｺﾞｼｯｸE" panose="020B0900000000000000" pitchFamily="50" charset="-128"/>
                <a:ea typeface="HGPｺﾞｼｯｸE" panose="020B0900000000000000" pitchFamily="50" charset="-128"/>
              </a:rPr>
              <a:t>収入の安定化</a:t>
            </a:r>
          </a:p>
        </p:txBody>
      </p:sp>
      <p:sp>
        <p:nvSpPr>
          <p:cNvPr id="11" name="正方形/長方形 10"/>
          <p:cNvSpPr/>
          <p:nvPr/>
        </p:nvSpPr>
        <p:spPr>
          <a:xfrm>
            <a:off x="848758" y="4684532"/>
            <a:ext cx="2245828" cy="635317"/>
          </a:xfrm>
          <a:prstGeom prst="rect">
            <a:avLst/>
          </a:prstGeom>
          <a:solidFill>
            <a:srgbClr val="2F5597"/>
          </a:solidFill>
          <a:ln w="38100">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latin typeface="HGPｺﾞｼｯｸE" panose="020B0900000000000000" pitchFamily="50" charset="-128"/>
                <a:ea typeface="HGPｺﾞｼｯｸE" panose="020B0900000000000000" pitchFamily="50" charset="-128"/>
              </a:rPr>
              <a:t>耕作放棄地の利用</a:t>
            </a:r>
          </a:p>
        </p:txBody>
      </p:sp>
      <p:sp>
        <p:nvSpPr>
          <p:cNvPr id="12" name="正方形/長方形 11"/>
          <p:cNvSpPr/>
          <p:nvPr/>
        </p:nvSpPr>
        <p:spPr>
          <a:xfrm>
            <a:off x="848758" y="5713608"/>
            <a:ext cx="2245828" cy="635317"/>
          </a:xfrm>
          <a:prstGeom prst="rect">
            <a:avLst/>
          </a:prstGeom>
          <a:solidFill>
            <a:srgbClr val="2F5597"/>
          </a:solidFill>
          <a:ln w="38100">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latin typeface="HGPｺﾞｼｯｸE" panose="020B0900000000000000" pitchFamily="50" charset="-128"/>
                <a:ea typeface="HGPｺﾞｼｯｸE" panose="020B0900000000000000" pitchFamily="50" charset="-128"/>
              </a:rPr>
              <a:t>新規就農者の獲得</a:t>
            </a:r>
          </a:p>
        </p:txBody>
      </p:sp>
      <p:sp>
        <p:nvSpPr>
          <p:cNvPr id="13" name="正方形/長方形 12"/>
          <p:cNvSpPr/>
          <p:nvPr/>
        </p:nvSpPr>
        <p:spPr>
          <a:xfrm>
            <a:off x="3094585" y="2626380"/>
            <a:ext cx="4973090" cy="635317"/>
          </a:xfrm>
          <a:prstGeom prst="rect">
            <a:avLst/>
          </a:prstGeom>
          <a:noFill/>
          <a:ln w="38100">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latin typeface="HGPｺﾞｼｯｸE" panose="020B0900000000000000" pitchFamily="50" charset="-128"/>
                <a:ea typeface="HGPｺﾞｼｯｸE" panose="020B0900000000000000" pitchFamily="50" charset="-128"/>
              </a:rPr>
              <a:t>作付け時期などのずれを利用した協力体制</a:t>
            </a:r>
          </a:p>
        </p:txBody>
      </p:sp>
      <p:sp>
        <p:nvSpPr>
          <p:cNvPr id="14" name="正方形/長方形 13"/>
          <p:cNvSpPr/>
          <p:nvPr/>
        </p:nvSpPr>
        <p:spPr>
          <a:xfrm>
            <a:off x="3094585" y="3655455"/>
            <a:ext cx="4973090" cy="635317"/>
          </a:xfrm>
          <a:prstGeom prst="rect">
            <a:avLst/>
          </a:prstGeom>
          <a:noFill/>
          <a:ln w="38100">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latin typeface="HGPｺﾞｼｯｸE" panose="020B0900000000000000" pitchFamily="50" charset="-128"/>
                <a:ea typeface="HGPｺﾞｼｯｸE" panose="020B0900000000000000" pitchFamily="50" charset="-128"/>
              </a:rPr>
              <a:t>収入のコミュニティ内一括管理</a:t>
            </a:r>
          </a:p>
        </p:txBody>
      </p:sp>
      <p:sp>
        <p:nvSpPr>
          <p:cNvPr id="15" name="正方形/長方形 14"/>
          <p:cNvSpPr/>
          <p:nvPr/>
        </p:nvSpPr>
        <p:spPr>
          <a:xfrm>
            <a:off x="3094585" y="4684530"/>
            <a:ext cx="4973090" cy="635317"/>
          </a:xfrm>
          <a:prstGeom prst="rect">
            <a:avLst/>
          </a:prstGeom>
          <a:noFill/>
          <a:ln w="38100">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latin typeface="HGPｺﾞｼｯｸE" panose="020B0900000000000000" pitchFamily="50" charset="-128"/>
                <a:ea typeface="HGPｺﾞｼｯｸE" panose="020B0900000000000000" pitchFamily="50" charset="-128"/>
              </a:rPr>
              <a:t>若い世代の就農者が独立の際に利用</a:t>
            </a:r>
          </a:p>
        </p:txBody>
      </p:sp>
      <p:sp>
        <p:nvSpPr>
          <p:cNvPr id="16" name="正方形/長方形 15"/>
          <p:cNvSpPr/>
          <p:nvPr/>
        </p:nvSpPr>
        <p:spPr>
          <a:xfrm>
            <a:off x="3094585" y="5713608"/>
            <a:ext cx="4973090" cy="635317"/>
          </a:xfrm>
          <a:prstGeom prst="rect">
            <a:avLst/>
          </a:prstGeom>
          <a:noFill/>
          <a:ln w="38100">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latin typeface="HGPｺﾞｼｯｸE" panose="020B0900000000000000" pitchFamily="50" charset="-128"/>
                <a:ea typeface="HGPｺﾞｼｯｸE" panose="020B0900000000000000" pitchFamily="50" charset="-128"/>
              </a:rPr>
              <a:t>新規就農者が農業を始めやすい体制の構築</a:t>
            </a:r>
          </a:p>
        </p:txBody>
      </p:sp>
    </p:spTree>
    <p:extLst>
      <p:ext uri="{BB962C8B-B14F-4D97-AF65-F5344CB8AC3E}">
        <p14:creationId xmlns:p14="http://schemas.microsoft.com/office/powerpoint/2010/main" val="195648187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テキスト ボックス 2"/>
          <p:cNvSpPr txBox="1"/>
          <p:nvPr/>
        </p:nvSpPr>
        <p:spPr>
          <a:xfrm>
            <a:off x="578193" y="1643692"/>
            <a:ext cx="4758577" cy="584775"/>
          </a:xfrm>
          <a:prstGeom prst="rect">
            <a:avLst/>
          </a:prstGeom>
          <a:noFill/>
        </p:spPr>
        <p:txBody>
          <a:bodyPr wrap="square" rtlCol="0">
            <a:spAutoFit/>
          </a:bodyPr>
          <a:lstStyle/>
          <a:p>
            <a:r>
              <a:rPr kumimoji="1" lang="ja-JP" altLang="en-US" sz="3200" b="1" dirty="0"/>
              <a:t>農家</a:t>
            </a:r>
            <a:r>
              <a:rPr kumimoji="1" lang="en-US" altLang="ja-JP" sz="3200" b="1" dirty="0"/>
              <a:t>1</a:t>
            </a:r>
            <a:r>
              <a:rPr kumimoji="1" lang="ja-JP" altLang="en-US" sz="3200" b="1" dirty="0"/>
              <a:t>人</a:t>
            </a:r>
            <a:r>
              <a:rPr kumimoji="1" lang="en-US" altLang="ja-JP" sz="3200" b="1" dirty="0"/>
              <a:t>1</a:t>
            </a:r>
            <a:r>
              <a:rPr kumimoji="1" lang="ja-JP" altLang="en-US" sz="3200" b="1" dirty="0"/>
              <a:t>人の負担を軽減</a:t>
            </a:r>
          </a:p>
        </p:txBody>
      </p:sp>
      <p:graphicFrame>
        <p:nvGraphicFramePr>
          <p:cNvPr id="4" name="表 3"/>
          <p:cNvGraphicFramePr>
            <a:graphicFrameLocks noGrp="1"/>
          </p:cNvGraphicFramePr>
          <p:nvPr>
            <p:extLst/>
          </p:nvPr>
        </p:nvGraphicFramePr>
        <p:xfrm>
          <a:off x="1035181" y="3068772"/>
          <a:ext cx="7418863" cy="3111909"/>
        </p:xfrm>
        <a:graphic>
          <a:graphicData uri="http://schemas.openxmlformats.org/drawingml/2006/table">
            <a:tbl>
              <a:tblPr firstRow="1" bandRow="1">
                <a:tableStyleId>{5C22544A-7EE6-4342-B048-85BDC9FD1C3A}</a:tableStyleId>
              </a:tblPr>
              <a:tblGrid>
                <a:gridCol w="890590">
                  <a:extLst>
                    <a:ext uri="{9D8B030D-6E8A-4147-A177-3AD203B41FA5}">
                      <a16:colId xmlns:a16="http://schemas.microsoft.com/office/drawing/2014/main" val="2332390195"/>
                    </a:ext>
                  </a:extLst>
                </a:gridCol>
                <a:gridCol w="6528273">
                  <a:extLst>
                    <a:ext uri="{9D8B030D-6E8A-4147-A177-3AD203B41FA5}">
                      <a16:colId xmlns:a16="http://schemas.microsoft.com/office/drawing/2014/main" val="1416628791"/>
                    </a:ext>
                  </a:extLst>
                </a:gridCol>
              </a:tblGrid>
              <a:tr h="1037303">
                <a:tc>
                  <a:txBody>
                    <a:bodyPr/>
                    <a:lstStyle/>
                    <a:p>
                      <a:endParaRPr kumimoji="1" lang="ja-JP" altLang="en-US" sz="3800" dirty="0"/>
                    </a:p>
                  </a:txBody>
                  <a:tcPr marL="190652" marR="190652" marT="95326" marB="953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3800" dirty="0"/>
                    </a:p>
                  </a:txBody>
                  <a:tcPr marL="190652" marR="190652" marT="95326" marB="953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36716258"/>
                  </a:ext>
                </a:extLst>
              </a:tr>
              <a:tr h="1037303">
                <a:tc>
                  <a:txBody>
                    <a:bodyPr/>
                    <a:lstStyle/>
                    <a:p>
                      <a:endParaRPr kumimoji="1" lang="ja-JP" altLang="en-US" sz="3800"/>
                    </a:p>
                  </a:txBody>
                  <a:tcPr marL="190652" marR="190652" marT="95326" marB="953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3800" dirty="0"/>
                    </a:p>
                  </a:txBody>
                  <a:tcPr marL="190652" marR="190652" marT="95326" marB="953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28153354"/>
                  </a:ext>
                </a:extLst>
              </a:tr>
              <a:tr h="1037303">
                <a:tc>
                  <a:txBody>
                    <a:bodyPr/>
                    <a:lstStyle/>
                    <a:p>
                      <a:endParaRPr kumimoji="1" lang="ja-JP" altLang="en-US" sz="3800" dirty="0"/>
                    </a:p>
                  </a:txBody>
                  <a:tcPr marL="190652" marR="190652" marT="95326" marB="953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3800" dirty="0"/>
                    </a:p>
                  </a:txBody>
                  <a:tcPr marL="190652" marR="190652" marT="95326" marB="953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5388177"/>
                  </a:ext>
                </a:extLst>
              </a:tr>
            </a:tbl>
          </a:graphicData>
        </a:graphic>
      </p:graphicFrame>
      <p:sp>
        <p:nvSpPr>
          <p:cNvPr id="5" name="テキスト ボックス 4"/>
          <p:cNvSpPr txBox="1"/>
          <p:nvPr/>
        </p:nvSpPr>
        <p:spPr>
          <a:xfrm>
            <a:off x="1259837" y="3477199"/>
            <a:ext cx="766917" cy="369332"/>
          </a:xfrm>
          <a:prstGeom prst="rect">
            <a:avLst/>
          </a:prstGeom>
          <a:noFill/>
        </p:spPr>
        <p:txBody>
          <a:bodyPr wrap="square" rtlCol="0">
            <a:spAutoFit/>
          </a:bodyPr>
          <a:lstStyle/>
          <a:p>
            <a:r>
              <a:rPr kumimoji="1" lang="ja-JP" altLang="en-US" dirty="0"/>
              <a:t>米</a:t>
            </a:r>
          </a:p>
        </p:txBody>
      </p:sp>
      <p:sp>
        <p:nvSpPr>
          <p:cNvPr id="6" name="テキスト ボックス 5"/>
          <p:cNvSpPr txBox="1"/>
          <p:nvPr/>
        </p:nvSpPr>
        <p:spPr>
          <a:xfrm>
            <a:off x="1160733" y="4459608"/>
            <a:ext cx="766917" cy="369332"/>
          </a:xfrm>
          <a:prstGeom prst="rect">
            <a:avLst/>
          </a:prstGeom>
          <a:noFill/>
        </p:spPr>
        <p:txBody>
          <a:bodyPr wrap="square" rtlCol="0">
            <a:spAutoFit/>
          </a:bodyPr>
          <a:lstStyle/>
          <a:p>
            <a:r>
              <a:rPr kumimoji="1" lang="ja-JP" altLang="en-US" dirty="0"/>
              <a:t>大豆</a:t>
            </a:r>
          </a:p>
        </p:txBody>
      </p:sp>
      <p:sp>
        <p:nvSpPr>
          <p:cNvPr id="7" name="テキスト ボックス 6"/>
          <p:cNvSpPr txBox="1"/>
          <p:nvPr/>
        </p:nvSpPr>
        <p:spPr>
          <a:xfrm>
            <a:off x="1160733" y="5512744"/>
            <a:ext cx="766917" cy="369332"/>
          </a:xfrm>
          <a:prstGeom prst="rect">
            <a:avLst/>
          </a:prstGeom>
          <a:noFill/>
        </p:spPr>
        <p:txBody>
          <a:bodyPr wrap="square" rtlCol="0">
            <a:spAutoFit/>
          </a:bodyPr>
          <a:lstStyle/>
          <a:p>
            <a:r>
              <a:rPr kumimoji="1" lang="ja-JP" altLang="en-US" dirty="0"/>
              <a:t>そば</a:t>
            </a:r>
          </a:p>
        </p:txBody>
      </p:sp>
      <p:sp>
        <p:nvSpPr>
          <p:cNvPr id="8" name="テキスト ボックス 7"/>
          <p:cNvSpPr txBox="1"/>
          <p:nvPr/>
        </p:nvSpPr>
        <p:spPr>
          <a:xfrm>
            <a:off x="1882045" y="2692324"/>
            <a:ext cx="556303" cy="369332"/>
          </a:xfrm>
          <a:prstGeom prst="rect">
            <a:avLst/>
          </a:prstGeom>
          <a:noFill/>
        </p:spPr>
        <p:txBody>
          <a:bodyPr wrap="square" rtlCol="0">
            <a:spAutoFit/>
          </a:bodyPr>
          <a:lstStyle/>
          <a:p>
            <a:r>
              <a:rPr kumimoji="1" lang="en-US" altLang="ja-JP" dirty="0"/>
              <a:t>4</a:t>
            </a:r>
            <a:r>
              <a:rPr kumimoji="1" lang="ja-JP" altLang="en-US" dirty="0"/>
              <a:t>月</a:t>
            </a:r>
          </a:p>
        </p:txBody>
      </p:sp>
      <p:sp>
        <p:nvSpPr>
          <p:cNvPr id="9" name="テキスト ボックス 8"/>
          <p:cNvSpPr txBox="1"/>
          <p:nvPr/>
        </p:nvSpPr>
        <p:spPr>
          <a:xfrm>
            <a:off x="7649310" y="2695708"/>
            <a:ext cx="556303" cy="369332"/>
          </a:xfrm>
          <a:prstGeom prst="rect">
            <a:avLst/>
          </a:prstGeom>
          <a:noFill/>
        </p:spPr>
        <p:txBody>
          <a:bodyPr wrap="square" rtlCol="0">
            <a:spAutoFit/>
          </a:bodyPr>
          <a:lstStyle/>
          <a:p>
            <a:r>
              <a:rPr kumimoji="1" lang="en-US" altLang="ja-JP" dirty="0"/>
              <a:t>3</a:t>
            </a:r>
            <a:r>
              <a:rPr kumimoji="1" lang="ja-JP" altLang="en-US" dirty="0"/>
              <a:t>月</a:t>
            </a:r>
          </a:p>
        </p:txBody>
      </p:sp>
      <p:sp>
        <p:nvSpPr>
          <p:cNvPr id="10" name="テキスト ボックス 9"/>
          <p:cNvSpPr txBox="1"/>
          <p:nvPr/>
        </p:nvSpPr>
        <p:spPr>
          <a:xfrm>
            <a:off x="4490639" y="2686056"/>
            <a:ext cx="556303" cy="369332"/>
          </a:xfrm>
          <a:prstGeom prst="rect">
            <a:avLst/>
          </a:prstGeom>
          <a:noFill/>
        </p:spPr>
        <p:txBody>
          <a:bodyPr wrap="square" rtlCol="0">
            <a:spAutoFit/>
          </a:bodyPr>
          <a:lstStyle/>
          <a:p>
            <a:r>
              <a:rPr kumimoji="1" lang="en-US" altLang="ja-JP" dirty="0"/>
              <a:t>9</a:t>
            </a:r>
            <a:r>
              <a:rPr kumimoji="1" lang="ja-JP" altLang="en-US" dirty="0"/>
              <a:t>月</a:t>
            </a:r>
          </a:p>
        </p:txBody>
      </p:sp>
      <p:sp>
        <p:nvSpPr>
          <p:cNvPr id="11" name="テキスト ボックス 10"/>
          <p:cNvSpPr txBox="1"/>
          <p:nvPr/>
        </p:nvSpPr>
        <p:spPr>
          <a:xfrm>
            <a:off x="4973664" y="2686056"/>
            <a:ext cx="691708" cy="369332"/>
          </a:xfrm>
          <a:prstGeom prst="rect">
            <a:avLst/>
          </a:prstGeom>
          <a:noFill/>
        </p:spPr>
        <p:txBody>
          <a:bodyPr wrap="square" rtlCol="0">
            <a:spAutoFit/>
          </a:bodyPr>
          <a:lstStyle/>
          <a:p>
            <a:r>
              <a:rPr kumimoji="1" lang="en-US" altLang="ja-JP" dirty="0"/>
              <a:t>10</a:t>
            </a:r>
            <a:r>
              <a:rPr kumimoji="1" lang="ja-JP" altLang="en-US" dirty="0"/>
              <a:t>月</a:t>
            </a:r>
          </a:p>
        </p:txBody>
      </p:sp>
      <p:sp>
        <p:nvSpPr>
          <p:cNvPr id="12" name="テキスト ボックス 11"/>
          <p:cNvSpPr txBox="1"/>
          <p:nvPr/>
        </p:nvSpPr>
        <p:spPr>
          <a:xfrm>
            <a:off x="2438348" y="2689422"/>
            <a:ext cx="691708" cy="369332"/>
          </a:xfrm>
          <a:prstGeom prst="rect">
            <a:avLst/>
          </a:prstGeom>
          <a:noFill/>
        </p:spPr>
        <p:txBody>
          <a:bodyPr wrap="square" rtlCol="0">
            <a:spAutoFit/>
          </a:bodyPr>
          <a:lstStyle/>
          <a:p>
            <a:r>
              <a:rPr kumimoji="1" lang="en-US" altLang="ja-JP" dirty="0"/>
              <a:t>5</a:t>
            </a:r>
            <a:r>
              <a:rPr kumimoji="1" lang="ja-JP" altLang="en-US" dirty="0"/>
              <a:t>月</a:t>
            </a:r>
          </a:p>
        </p:txBody>
      </p:sp>
      <p:sp>
        <p:nvSpPr>
          <p:cNvPr id="13" name="テキスト ボックス 12"/>
          <p:cNvSpPr txBox="1"/>
          <p:nvPr/>
        </p:nvSpPr>
        <p:spPr>
          <a:xfrm>
            <a:off x="2976406" y="2689422"/>
            <a:ext cx="691708" cy="369332"/>
          </a:xfrm>
          <a:prstGeom prst="rect">
            <a:avLst/>
          </a:prstGeom>
          <a:noFill/>
        </p:spPr>
        <p:txBody>
          <a:bodyPr wrap="square" rtlCol="0">
            <a:spAutoFit/>
          </a:bodyPr>
          <a:lstStyle/>
          <a:p>
            <a:r>
              <a:rPr kumimoji="1" lang="en-US" altLang="ja-JP" dirty="0"/>
              <a:t>6</a:t>
            </a:r>
            <a:r>
              <a:rPr kumimoji="1" lang="ja-JP" altLang="en-US" dirty="0"/>
              <a:t>月</a:t>
            </a:r>
          </a:p>
        </p:txBody>
      </p:sp>
      <p:sp>
        <p:nvSpPr>
          <p:cNvPr id="14" name="テキスト ボックス 13"/>
          <p:cNvSpPr txBox="1"/>
          <p:nvPr/>
        </p:nvSpPr>
        <p:spPr>
          <a:xfrm>
            <a:off x="3478342" y="2689422"/>
            <a:ext cx="691708" cy="369332"/>
          </a:xfrm>
          <a:prstGeom prst="rect">
            <a:avLst/>
          </a:prstGeom>
          <a:noFill/>
        </p:spPr>
        <p:txBody>
          <a:bodyPr wrap="square" rtlCol="0">
            <a:spAutoFit/>
          </a:bodyPr>
          <a:lstStyle/>
          <a:p>
            <a:r>
              <a:rPr kumimoji="1" lang="en-US" altLang="ja-JP" dirty="0"/>
              <a:t>7</a:t>
            </a:r>
            <a:r>
              <a:rPr kumimoji="1" lang="ja-JP" altLang="en-US" dirty="0"/>
              <a:t>月</a:t>
            </a:r>
          </a:p>
        </p:txBody>
      </p:sp>
      <p:sp>
        <p:nvSpPr>
          <p:cNvPr id="15" name="テキスト ボックス 14"/>
          <p:cNvSpPr txBox="1"/>
          <p:nvPr/>
        </p:nvSpPr>
        <p:spPr>
          <a:xfrm>
            <a:off x="4006966" y="2686056"/>
            <a:ext cx="691708" cy="369332"/>
          </a:xfrm>
          <a:prstGeom prst="rect">
            <a:avLst/>
          </a:prstGeom>
          <a:noFill/>
        </p:spPr>
        <p:txBody>
          <a:bodyPr wrap="square" rtlCol="0">
            <a:spAutoFit/>
          </a:bodyPr>
          <a:lstStyle/>
          <a:p>
            <a:r>
              <a:rPr kumimoji="1" lang="en-US" altLang="ja-JP" dirty="0"/>
              <a:t>8</a:t>
            </a:r>
            <a:r>
              <a:rPr kumimoji="1" lang="ja-JP" altLang="en-US" dirty="0"/>
              <a:t>月</a:t>
            </a:r>
          </a:p>
        </p:txBody>
      </p:sp>
      <p:sp>
        <p:nvSpPr>
          <p:cNvPr id="16" name="テキスト ボックス 15"/>
          <p:cNvSpPr txBox="1"/>
          <p:nvPr/>
        </p:nvSpPr>
        <p:spPr>
          <a:xfrm>
            <a:off x="5548509" y="2689422"/>
            <a:ext cx="691708" cy="369332"/>
          </a:xfrm>
          <a:prstGeom prst="rect">
            <a:avLst/>
          </a:prstGeom>
          <a:noFill/>
        </p:spPr>
        <p:txBody>
          <a:bodyPr wrap="square" rtlCol="0">
            <a:spAutoFit/>
          </a:bodyPr>
          <a:lstStyle/>
          <a:p>
            <a:r>
              <a:rPr kumimoji="1" lang="en-US" altLang="ja-JP" dirty="0"/>
              <a:t>11</a:t>
            </a:r>
            <a:r>
              <a:rPr kumimoji="1" lang="ja-JP" altLang="en-US" dirty="0"/>
              <a:t>月</a:t>
            </a:r>
          </a:p>
        </p:txBody>
      </p:sp>
      <p:sp>
        <p:nvSpPr>
          <p:cNvPr id="17" name="テキスト ボックス 16"/>
          <p:cNvSpPr txBox="1"/>
          <p:nvPr/>
        </p:nvSpPr>
        <p:spPr>
          <a:xfrm>
            <a:off x="6156108" y="2686056"/>
            <a:ext cx="691708" cy="369332"/>
          </a:xfrm>
          <a:prstGeom prst="rect">
            <a:avLst/>
          </a:prstGeom>
          <a:noFill/>
        </p:spPr>
        <p:txBody>
          <a:bodyPr wrap="square" rtlCol="0">
            <a:spAutoFit/>
          </a:bodyPr>
          <a:lstStyle/>
          <a:p>
            <a:r>
              <a:rPr kumimoji="1" lang="en-US" altLang="ja-JP" dirty="0"/>
              <a:t>12</a:t>
            </a:r>
            <a:r>
              <a:rPr kumimoji="1" lang="ja-JP" altLang="en-US" dirty="0"/>
              <a:t>月           </a:t>
            </a:r>
          </a:p>
        </p:txBody>
      </p:sp>
      <p:sp>
        <p:nvSpPr>
          <p:cNvPr id="18" name="テキスト ボックス 17"/>
          <p:cNvSpPr txBox="1"/>
          <p:nvPr/>
        </p:nvSpPr>
        <p:spPr>
          <a:xfrm>
            <a:off x="6721936" y="2686056"/>
            <a:ext cx="691708" cy="369332"/>
          </a:xfrm>
          <a:prstGeom prst="rect">
            <a:avLst/>
          </a:prstGeom>
          <a:noFill/>
        </p:spPr>
        <p:txBody>
          <a:bodyPr wrap="square" rtlCol="0">
            <a:spAutoFit/>
          </a:bodyPr>
          <a:lstStyle/>
          <a:p>
            <a:r>
              <a:rPr kumimoji="1" lang="en-US" altLang="ja-JP" dirty="0"/>
              <a:t>1</a:t>
            </a:r>
            <a:r>
              <a:rPr kumimoji="1" lang="ja-JP" altLang="en-US" dirty="0"/>
              <a:t>月</a:t>
            </a:r>
          </a:p>
        </p:txBody>
      </p:sp>
      <p:sp>
        <p:nvSpPr>
          <p:cNvPr id="19" name="テキスト ボックス 18"/>
          <p:cNvSpPr txBox="1"/>
          <p:nvPr/>
        </p:nvSpPr>
        <p:spPr>
          <a:xfrm>
            <a:off x="7179696" y="2688592"/>
            <a:ext cx="691708" cy="369332"/>
          </a:xfrm>
          <a:prstGeom prst="rect">
            <a:avLst/>
          </a:prstGeom>
          <a:noFill/>
        </p:spPr>
        <p:txBody>
          <a:bodyPr wrap="square" rtlCol="0">
            <a:spAutoFit/>
          </a:bodyPr>
          <a:lstStyle/>
          <a:p>
            <a:r>
              <a:rPr kumimoji="1" lang="en-US" altLang="ja-JP" dirty="0"/>
              <a:t>2</a:t>
            </a:r>
            <a:r>
              <a:rPr kumimoji="1" lang="ja-JP" altLang="en-US" dirty="0"/>
              <a:t>月</a:t>
            </a:r>
          </a:p>
        </p:txBody>
      </p:sp>
      <p:sp>
        <p:nvSpPr>
          <p:cNvPr id="25" name="正方形/長方形 24"/>
          <p:cNvSpPr/>
          <p:nvPr/>
        </p:nvSpPr>
        <p:spPr>
          <a:xfrm>
            <a:off x="1927650" y="3524002"/>
            <a:ext cx="430394" cy="16202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p:cNvSpPr/>
          <p:nvPr/>
        </p:nvSpPr>
        <p:spPr>
          <a:xfrm>
            <a:off x="2438348" y="3524002"/>
            <a:ext cx="538058" cy="16202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p:nvSpPr>
        <p:spPr>
          <a:xfrm>
            <a:off x="3130056" y="3524002"/>
            <a:ext cx="1320312" cy="16202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4591815" y="3524002"/>
            <a:ext cx="392294" cy="16202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p:cNvSpPr txBox="1"/>
          <p:nvPr/>
        </p:nvSpPr>
        <p:spPr>
          <a:xfrm>
            <a:off x="1839006" y="3657197"/>
            <a:ext cx="994274" cy="338554"/>
          </a:xfrm>
          <a:prstGeom prst="rect">
            <a:avLst/>
          </a:prstGeom>
          <a:noFill/>
        </p:spPr>
        <p:txBody>
          <a:bodyPr wrap="square" rtlCol="0">
            <a:spAutoFit/>
          </a:bodyPr>
          <a:lstStyle/>
          <a:p>
            <a:r>
              <a:rPr kumimoji="1" lang="ja-JP" altLang="en-US" sz="1600" dirty="0"/>
              <a:t>種まき</a:t>
            </a:r>
          </a:p>
        </p:txBody>
      </p:sp>
      <p:sp>
        <p:nvSpPr>
          <p:cNvPr id="30" name="テキスト ボックス 29"/>
          <p:cNvSpPr txBox="1"/>
          <p:nvPr/>
        </p:nvSpPr>
        <p:spPr>
          <a:xfrm>
            <a:off x="2438348" y="3647179"/>
            <a:ext cx="994274" cy="338554"/>
          </a:xfrm>
          <a:prstGeom prst="rect">
            <a:avLst/>
          </a:prstGeom>
          <a:noFill/>
        </p:spPr>
        <p:txBody>
          <a:bodyPr wrap="square" rtlCol="0">
            <a:spAutoFit/>
          </a:bodyPr>
          <a:lstStyle/>
          <a:p>
            <a:r>
              <a:rPr kumimoji="1" lang="ja-JP" altLang="en-US" sz="1600" dirty="0"/>
              <a:t>田植</a:t>
            </a:r>
          </a:p>
        </p:txBody>
      </p:sp>
      <p:sp>
        <p:nvSpPr>
          <p:cNvPr id="31" name="テキスト ボックス 30"/>
          <p:cNvSpPr txBox="1"/>
          <p:nvPr/>
        </p:nvSpPr>
        <p:spPr>
          <a:xfrm>
            <a:off x="3414224" y="3633795"/>
            <a:ext cx="994274" cy="338554"/>
          </a:xfrm>
          <a:prstGeom prst="rect">
            <a:avLst/>
          </a:prstGeom>
          <a:noFill/>
        </p:spPr>
        <p:txBody>
          <a:bodyPr wrap="square" rtlCol="0">
            <a:spAutoFit/>
          </a:bodyPr>
          <a:lstStyle/>
          <a:p>
            <a:r>
              <a:rPr kumimoji="1" lang="ja-JP" altLang="en-US" sz="1600" dirty="0"/>
              <a:t>成長</a:t>
            </a:r>
          </a:p>
        </p:txBody>
      </p:sp>
      <p:sp>
        <p:nvSpPr>
          <p:cNvPr id="32" name="テキスト ボックス 31"/>
          <p:cNvSpPr txBox="1"/>
          <p:nvPr/>
        </p:nvSpPr>
        <p:spPr>
          <a:xfrm>
            <a:off x="4513438" y="3633795"/>
            <a:ext cx="994274" cy="338554"/>
          </a:xfrm>
          <a:prstGeom prst="rect">
            <a:avLst/>
          </a:prstGeom>
          <a:noFill/>
        </p:spPr>
        <p:txBody>
          <a:bodyPr wrap="square" rtlCol="0">
            <a:spAutoFit/>
          </a:bodyPr>
          <a:lstStyle/>
          <a:p>
            <a:r>
              <a:rPr kumimoji="1" lang="ja-JP" altLang="en-US" sz="1600" dirty="0"/>
              <a:t>収穫　　　　　　　　　　　　　　　　　　　　　　　　　　　　　　　　　　</a:t>
            </a:r>
          </a:p>
        </p:txBody>
      </p:sp>
      <p:sp>
        <p:nvSpPr>
          <p:cNvPr id="33" name="正方形/長方形 32"/>
          <p:cNvSpPr/>
          <p:nvPr/>
        </p:nvSpPr>
        <p:spPr>
          <a:xfrm>
            <a:off x="2891866" y="4200630"/>
            <a:ext cx="952078" cy="16202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p:cNvSpPr txBox="1"/>
          <p:nvPr/>
        </p:nvSpPr>
        <p:spPr>
          <a:xfrm>
            <a:off x="2981205" y="4321109"/>
            <a:ext cx="994274" cy="338554"/>
          </a:xfrm>
          <a:prstGeom prst="rect">
            <a:avLst/>
          </a:prstGeom>
          <a:noFill/>
        </p:spPr>
        <p:txBody>
          <a:bodyPr wrap="square" rtlCol="0">
            <a:spAutoFit/>
          </a:bodyPr>
          <a:lstStyle/>
          <a:p>
            <a:r>
              <a:rPr kumimoji="1" lang="ja-JP" altLang="en-US" sz="1600" dirty="0"/>
              <a:t>種まき</a:t>
            </a:r>
          </a:p>
        </p:txBody>
      </p:sp>
      <p:sp>
        <p:nvSpPr>
          <p:cNvPr id="35" name="正方形/長方形 34"/>
          <p:cNvSpPr/>
          <p:nvPr/>
        </p:nvSpPr>
        <p:spPr>
          <a:xfrm>
            <a:off x="3222702" y="4666779"/>
            <a:ext cx="2621491" cy="16202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p:cNvSpPr txBox="1"/>
          <p:nvPr/>
        </p:nvSpPr>
        <p:spPr>
          <a:xfrm>
            <a:off x="4290825" y="4783820"/>
            <a:ext cx="994274" cy="338554"/>
          </a:xfrm>
          <a:prstGeom prst="rect">
            <a:avLst/>
          </a:prstGeom>
          <a:noFill/>
        </p:spPr>
        <p:txBody>
          <a:bodyPr wrap="square" rtlCol="0">
            <a:spAutoFit/>
          </a:bodyPr>
          <a:lstStyle/>
          <a:p>
            <a:r>
              <a:rPr kumimoji="1" lang="ja-JP" altLang="en-US" sz="1600" dirty="0"/>
              <a:t>成長</a:t>
            </a:r>
          </a:p>
        </p:txBody>
      </p:sp>
      <p:sp>
        <p:nvSpPr>
          <p:cNvPr id="37" name="正方形/長方形 36"/>
          <p:cNvSpPr/>
          <p:nvPr/>
        </p:nvSpPr>
        <p:spPr>
          <a:xfrm>
            <a:off x="5224590" y="4196410"/>
            <a:ext cx="1497346" cy="16202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ボックス 37"/>
          <p:cNvSpPr txBox="1"/>
          <p:nvPr/>
        </p:nvSpPr>
        <p:spPr>
          <a:xfrm>
            <a:off x="5700629" y="4335945"/>
            <a:ext cx="994274" cy="338554"/>
          </a:xfrm>
          <a:prstGeom prst="rect">
            <a:avLst/>
          </a:prstGeom>
          <a:noFill/>
        </p:spPr>
        <p:txBody>
          <a:bodyPr wrap="square" rtlCol="0">
            <a:spAutoFit/>
          </a:bodyPr>
          <a:lstStyle/>
          <a:p>
            <a:r>
              <a:rPr kumimoji="1" lang="ja-JP" altLang="en-US" sz="1600" dirty="0"/>
              <a:t>収穫　　　　　　　　　　　　　　　　　　　　　　　　　　　　　　　　　　</a:t>
            </a:r>
          </a:p>
        </p:txBody>
      </p:sp>
      <p:sp>
        <p:nvSpPr>
          <p:cNvPr id="40" name="正方形/長方形 39"/>
          <p:cNvSpPr/>
          <p:nvPr/>
        </p:nvSpPr>
        <p:spPr>
          <a:xfrm>
            <a:off x="2165368" y="5268160"/>
            <a:ext cx="545960" cy="1620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ボックス 40"/>
          <p:cNvSpPr txBox="1"/>
          <p:nvPr/>
        </p:nvSpPr>
        <p:spPr>
          <a:xfrm>
            <a:off x="2072674" y="5379867"/>
            <a:ext cx="994274" cy="338554"/>
          </a:xfrm>
          <a:prstGeom prst="rect">
            <a:avLst/>
          </a:prstGeom>
          <a:noFill/>
        </p:spPr>
        <p:txBody>
          <a:bodyPr wrap="square" rtlCol="0">
            <a:spAutoFit/>
          </a:bodyPr>
          <a:lstStyle/>
          <a:p>
            <a:r>
              <a:rPr kumimoji="1" lang="ja-JP" altLang="en-US" sz="1600" dirty="0"/>
              <a:t>種まき</a:t>
            </a:r>
          </a:p>
        </p:txBody>
      </p:sp>
      <p:sp>
        <p:nvSpPr>
          <p:cNvPr id="43" name="テキスト ボックス 42"/>
          <p:cNvSpPr txBox="1"/>
          <p:nvPr/>
        </p:nvSpPr>
        <p:spPr>
          <a:xfrm>
            <a:off x="2886662" y="5397400"/>
            <a:ext cx="994274" cy="338554"/>
          </a:xfrm>
          <a:prstGeom prst="rect">
            <a:avLst/>
          </a:prstGeom>
          <a:noFill/>
        </p:spPr>
        <p:txBody>
          <a:bodyPr wrap="square" rtlCol="0">
            <a:spAutoFit/>
          </a:bodyPr>
          <a:lstStyle/>
          <a:p>
            <a:r>
              <a:rPr kumimoji="1" lang="ja-JP" altLang="en-US" sz="1600" dirty="0"/>
              <a:t>開花</a:t>
            </a:r>
          </a:p>
        </p:txBody>
      </p:sp>
      <p:sp>
        <p:nvSpPr>
          <p:cNvPr id="46" name="正方形/長方形 45"/>
          <p:cNvSpPr/>
          <p:nvPr/>
        </p:nvSpPr>
        <p:spPr>
          <a:xfrm>
            <a:off x="3733986" y="5285468"/>
            <a:ext cx="611608" cy="1620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p:cNvSpPr/>
          <p:nvPr/>
        </p:nvSpPr>
        <p:spPr>
          <a:xfrm>
            <a:off x="2977635" y="5285467"/>
            <a:ext cx="355620" cy="1620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テキスト ボックス 47"/>
          <p:cNvSpPr txBox="1"/>
          <p:nvPr/>
        </p:nvSpPr>
        <p:spPr>
          <a:xfrm>
            <a:off x="3732353" y="5390152"/>
            <a:ext cx="994274" cy="338554"/>
          </a:xfrm>
          <a:prstGeom prst="rect">
            <a:avLst/>
          </a:prstGeom>
          <a:noFill/>
        </p:spPr>
        <p:txBody>
          <a:bodyPr wrap="square" rtlCol="0">
            <a:spAutoFit/>
          </a:bodyPr>
          <a:lstStyle/>
          <a:p>
            <a:r>
              <a:rPr kumimoji="1" lang="ja-JP" altLang="en-US" sz="1600" dirty="0"/>
              <a:t>収穫</a:t>
            </a:r>
          </a:p>
        </p:txBody>
      </p:sp>
      <p:sp>
        <p:nvSpPr>
          <p:cNvPr id="49" name="正方形/長方形 48"/>
          <p:cNvSpPr/>
          <p:nvPr/>
        </p:nvSpPr>
        <p:spPr>
          <a:xfrm>
            <a:off x="3621517" y="5735105"/>
            <a:ext cx="545960" cy="1620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テキスト ボックス 49"/>
          <p:cNvSpPr txBox="1"/>
          <p:nvPr/>
        </p:nvSpPr>
        <p:spPr>
          <a:xfrm>
            <a:off x="3528823" y="5846812"/>
            <a:ext cx="994274" cy="338554"/>
          </a:xfrm>
          <a:prstGeom prst="rect">
            <a:avLst/>
          </a:prstGeom>
          <a:noFill/>
        </p:spPr>
        <p:txBody>
          <a:bodyPr wrap="square" rtlCol="0">
            <a:spAutoFit/>
          </a:bodyPr>
          <a:lstStyle/>
          <a:p>
            <a:r>
              <a:rPr kumimoji="1" lang="ja-JP" altLang="en-US" sz="1600" dirty="0"/>
              <a:t>種まき</a:t>
            </a:r>
          </a:p>
        </p:txBody>
      </p:sp>
      <p:sp>
        <p:nvSpPr>
          <p:cNvPr id="51" name="テキスト ボックス 50"/>
          <p:cNvSpPr txBox="1"/>
          <p:nvPr/>
        </p:nvSpPr>
        <p:spPr>
          <a:xfrm>
            <a:off x="4290825" y="5850491"/>
            <a:ext cx="994274" cy="338554"/>
          </a:xfrm>
          <a:prstGeom prst="rect">
            <a:avLst/>
          </a:prstGeom>
          <a:noFill/>
        </p:spPr>
        <p:txBody>
          <a:bodyPr wrap="square" rtlCol="0">
            <a:spAutoFit/>
          </a:bodyPr>
          <a:lstStyle/>
          <a:p>
            <a:r>
              <a:rPr kumimoji="1" lang="ja-JP" altLang="en-US" sz="1600" dirty="0"/>
              <a:t>開花</a:t>
            </a:r>
          </a:p>
        </p:txBody>
      </p:sp>
      <p:sp>
        <p:nvSpPr>
          <p:cNvPr id="52" name="正方形/長方形 51"/>
          <p:cNvSpPr/>
          <p:nvPr/>
        </p:nvSpPr>
        <p:spPr>
          <a:xfrm>
            <a:off x="4351144" y="5738558"/>
            <a:ext cx="438950" cy="1620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正方形/長方形 53"/>
          <p:cNvSpPr/>
          <p:nvPr/>
        </p:nvSpPr>
        <p:spPr>
          <a:xfrm>
            <a:off x="4986605" y="5732271"/>
            <a:ext cx="611608" cy="1620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テキスト ボックス 54"/>
          <p:cNvSpPr txBox="1"/>
          <p:nvPr/>
        </p:nvSpPr>
        <p:spPr>
          <a:xfrm>
            <a:off x="4984972" y="5836955"/>
            <a:ext cx="994274" cy="338554"/>
          </a:xfrm>
          <a:prstGeom prst="rect">
            <a:avLst/>
          </a:prstGeom>
          <a:noFill/>
        </p:spPr>
        <p:txBody>
          <a:bodyPr wrap="square" rtlCol="0">
            <a:spAutoFit/>
          </a:bodyPr>
          <a:lstStyle/>
          <a:p>
            <a:r>
              <a:rPr kumimoji="1" lang="ja-JP" altLang="en-US" sz="1600" dirty="0"/>
              <a:t>収穫</a:t>
            </a:r>
          </a:p>
        </p:txBody>
      </p:sp>
      <p:pic>
        <p:nvPicPr>
          <p:cNvPr id="56" name="Picture 6" descr="関連画像">
            <a:hlinkClick r:id="rId2"/>
          </p:cNvPr>
          <p:cNvPicPr>
            <a:picLocks noChangeAspect="1" noChangeArrowheads="1"/>
          </p:cNvPicPr>
          <p:nvPr/>
        </p:nvPicPr>
        <p:blipFill>
          <a:blip r:embed="rId3" cstate="print"/>
          <a:srcRect/>
          <a:stretch>
            <a:fillRect/>
          </a:stretch>
        </p:blipFill>
        <p:spPr bwMode="auto">
          <a:xfrm>
            <a:off x="433104" y="3123299"/>
            <a:ext cx="579003" cy="941881"/>
          </a:xfrm>
          <a:prstGeom prst="rect">
            <a:avLst/>
          </a:prstGeom>
          <a:noFill/>
        </p:spPr>
      </p:pic>
      <p:pic>
        <p:nvPicPr>
          <p:cNvPr id="58" name="Picture 2" descr="ãçºããã®ã¤ã©ã¹ãï¼ååãï¼"/>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0056" y="5036268"/>
            <a:ext cx="549670" cy="1177865"/>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 descr="関連画像">
            <a:hlinkClick r:id="rId5"/>
          </p:cNvPr>
          <p:cNvPicPr>
            <a:picLocks noChangeAspect="1" noChangeArrowheads="1"/>
          </p:cNvPicPr>
          <p:nvPr/>
        </p:nvPicPr>
        <p:blipFill>
          <a:blip r:embed="rId6" cstate="print"/>
          <a:srcRect/>
          <a:stretch>
            <a:fillRect/>
          </a:stretch>
        </p:blipFill>
        <p:spPr bwMode="auto">
          <a:xfrm flipH="1">
            <a:off x="307417" y="4083458"/>
            <a:ext cx="734934" cy="1063245"/>
          </a:xfrm>
          <a:prstGeom prst="rect">
            <a:avLst/>
          </a:prstGeom>
          <a:noFill/>
        </p:spPr>
      </p:pic>
      <p:sp>
        <p:nvSpPr>
          <p:cNvPr id="60" name="テキスト ボックス 59"/>
          <p:cNvSpPr txBox="1"/>
          <p:nvPr/>
        </p:nvSpPr>
        <p:spPr>
          <a:xfrm>
            <a:off x="307417" y="2493189"/>
            <a:ext cx="969428" cy="523220"/>
          </a:xfrm>
          <a:prstGeom prst="rect">
            <a:avLst/>
          </a:prstGeom>
          <a:noFill/>
        </p:spPr>
        <p:txBody>
          <a:bodyPr wrap="square" rtlCol="0">
            <a:spAutoFit/>
          </a:bodyPr>
          <a:lstStyle/>
          <a:p>
            <a:r>
              <a:rPr kumimoji="1" lang="en-US" altLang="ja-JP" sz="2800" b="1" dirty="0"/>
              <a:t>(</a:t>
            </a:r>
            <a:r>
              <a:rPr kumimoji="1" lang="ja-JP" altLang="en-US" sz="2800" b="1" dirty="0"/>
              <a:t>例</a:t>
            </a:r>
            <a:r>
              <a:rPr kumimoji="1" lang="en-US" altLang="ja-JP" sz="2800" b="1" dirty="0"/>
              <a:t>)</a:t>
            </a:r>
            <a:endParaRPr kumimoji="1" lang="ja-JP" altLang="en-US" sz="2800" b="1" dirty="0"/>
          </a:p>
        </p:txBody>
      </p:sp>
      <p:pic>
        <p:nvPicPr>
          <p:cNvPr id="61" name="Picture 6" descr="関連画像">
            <a:hlinkClick r:id="rId2"/>
          </p:cNvPr>
          <p:cNvPicPr>
            <a:picLocks noChangeAspect="1" noChangeArrowheads="1"/>
          </p:cNvPicPr>
          <p:nvPr/>
        </p:nvPicPr>
        <p:blipFill>
          <a:blip r:embed="rId3" cstate="print"/>
          <a:srcRect/>
          <a:stretch>
            <a:fillRect/>
          </a:stretch>
        </p:blipFill>
        <p:spPr bwMode="auto">
          <a:xfrm>
            <a:off x="5725841" y="3698780"/>
            <a:ext cx="407807" cy="663391"/>
          </a:xfrm>
          <a:prstGeom prst="rect">
            <a:avLst/>
          </a:prstGeom>
          <a:noFill/>
        </p:spPr>
      </p:pic>
      <p:pic>
        <p:nvPicPr>
          <p:cNvPr id="62" name="Picture 2" descr="ãçºããã®ã¤ã©ã¹ãï¼ååãï¼"/>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63534" y="3602049"/>
            <a:ext cx="364257" cy="780551"/>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6" descr="関連画像">
            <a:hlinkClick r:id="rId2"/>
          </p:cNvPr>
          <p:cNvPicPr>
            <a:picLocks noChangeAspect="1" noChangeArrowheads="1"/>
          </p:cNvPicPr>
          <p:nvPr/>
        </p:nvPicPr>
        <p:blipFill>
          <a:blip r:embed="rId3" cstate="print"/>
          <a:srcRect/>
          <a:stretch>
            <a:fillRect/>
          </a:stretch>
        </p:blipFill>
        <p:spPr bwMode="auto">
          <a:xfrm>
            <a:off x="2054891" y="4722506"/>
            <a:ext cx="407807" cy="663391"/>
          </a:xfrm>
          <a:prstGeom prst="rect">
            <a:avLst/>
          </a:prstGeom>
          <a:noFill/>
        </p:spPr>
      </p:pic>
      <p:pic>
        <p:nvPicPr>
          <p:cNvPr id="67" name="Picture 2" descr="関連画像">
            <a:hlinkClick r:id="rId5"/>
          </p:cNvPr>
          <p:cNvPicPr>
            <a:picLocks noChangeAspect="1" noChangeArrowheads="1"/>
          </p:cNvPicPr>
          <p:nvPr/>
        </p:nvPicPr>
        <p:blipFill>
          <a:blip r:embed="rId6" cstate="print"/>
          <a:srcRect/>
          <a:stretch>
            <a:fillRect/>
          </a:stretch>
        </p:blipFill>
        <p:spPr bwMode="auto">
          <a:xfrm>
            <a:off x="2331529" y="4703239"/>
            <a:ext cx="490750" cy="709979"/>
          </a:xfrm>
          <a:prstGeom prst="rect">
            <a:avLst/>
          </a:prstGeom>
          <a:noFill/>
        </p:spPr>
      </p:pic>
      <p:pic>
        <p:nvPicPr>
          <p:cNvPr id="68" name="Picture 2" descr="関連画像">
            <a:hlinkClick r:id="rId5"/>
          </p:cNvPr>
          <p:cNvPicPr>
            <a:picLocks noChangeAspect="1" noChangeArrowheads="1"/>
          </p:cNvPicPr>
          <p:nvPr/>
        </p:nvPicPr>
        <p:blipFill>
          <a:blip r:embed="rId6" cstate="print"/>
          <a:srcRect/>
          <a:stretch>
            <a:fillRect/>
          </a:stretch>
        </p:blipFill>
        <p:spPr bwMode="auto">
          <a:xfrm>
            <a:off x="2591998" y="2989540"/>
            <a:ext cx="490750" cy="709979"/>
          </a:xfrm>
          <a:prstGeom prst="rect">
            <a:avLst/>
          </a:prstGeom>
          <a:noFill/>
        </p:spPr>
      </p:pic>
      <p:sp>
        <p:nvSpPr>
          <p:cNvPr id="69" name="角丸四角形吹き出し 68"/>
          <p:cNvSpPr/>
          <p:nvPr/>
        </p:nvSpPr>
        <p:spPr>
          <a:xfrm>
            <a:off x="7135813" y="3104120"/>
            <a:ext cx="1956175" cy="1315271"/>
          </a:xfrm>
          <a:prstGeom prst="wedgeRoundRectCallout">
            <a:avLst>
              <a:gd name="adj1" fmla="val -88605"/>
              <a:gd name="adj2" fmla="val 8492"/>
              <a:gd name="adj3" fmla="val 16667"/>
            </a:avLst>
          </a:prstGeom>
          <a:solidFill>
            <a:srgbClr val="5E84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協力体制</a:t>
            </a:r>
          </a:p>
        </p:txBody>
      </p:sp>
      <p:pic>
        <p:nvPicPr>
          <p:cNvPr id="70" name="Picture 2" descr="ãçºããã®ã¤ã©ã¹ãï¼ååãï¼"/>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91694" y="2912359"/>
            <a:ext cx="364257" cy="780551"/>
          </a:xfrm>
          <a:prstGeom prst="rect">
            <a:avLst/>
          </a:prstGeom>
          <a:noFill/>
          <a:extLst>
            <a:ext uri="{909E8E84-426E-40DD-AFC4-6F175D3DCCD1}">
              <a14:hiddenFill xmlns:a14="http://schemas.microsoft.com/office/drawing/2010/main">
                <a:solidFill>
                  <a:srgbClr val="FFFFFF"/>
                </a:solidFill>
              </a14:hiddenFill>
            </a:ext>
          </a:extLst>
        </p:spPr>
      </p:pic>
      <p:sp>
        <p:nvSpPr>
          <p:cNvPr id="64" name="楕円 63"/>
          <p:cNvSpPr/>
          <p:nvPr/>
        </p:nvSpPr>
        <p:spPr>
          <a:xfrm>
            <a:off x="191305" y="1719949"/>
            <a:ext cx="432262" cy="432262"/>
          </a:xfrm>
          <a:prstGeom prst="ellipse">
            <a:avLst/>
          </a:prstGeom>
          <a:solidFill>
            <a:srgbClr val="7DA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36676844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楕円 3"/>
          <p:cNvSpPr/>
          <p:nvPr/>
        </p:nvSpPr>
        <p:spPr>
          <a:xfrm>
            <a:off x="191305" y="1719949"/>
            <a:ext cx="432262" cy="432262"/>
          </a:xfrm>
          <a:prstGeom prst="ellipse">
            <a:avLst/>
          </a:prstGeom>
          <a:solidFill>
            <a:srgbClr val="7DA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578194" y="1643692"/>
            <a:ext cx="3341840" cy="584775"/>
          </a:xfrm>
          <a:prstGeom prst="rect">
            <a:avLst/>
          </a:prstGeom>
          <a:noFill/>
        </p:spPr>
        <p:txBody>
          <a:bodyPr wrap="square" rtlCol="0">
            <a:spAutoFit/>
          </a:bodyPr>
          <a:lstStyle/>
          <a:p>
            <a:r>
              <a:rPr kumimoji="1" lang="ja-JP" altLang="en-US" sz="3200" b="1" dirty="0"/>
              <a:t>収入の安定化</a:t>
            </a:r>
          </a:p>
        </p:txBody>
      </p:sp>
      <p:sp>
        <p:nvSpPr>
          <p:cNvPr id="6" name="正方形/長方形 5"/>
          <p:cNvSpPr/>
          <p:nvPr/>
        </p:nvSpPr>
        <p:spPr>
          <a:xfrm>
            <a:off x="3601234" y="1719949"/>
            <a:ext cx="2415406" cy="467949"/>
          </a:xfrm>
          <a:prstGeom prst="rect">
            <a:avLst/>
          </a:prstGeom>
          <a:solidFill>
            <a:srgbClr val="5E8468"/>
          </a:solidFill>
          <a:ln>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bg1"/>
                </a:solidFill>
              </a:rPr>
              <a:t>コミュニティ直売所</a:t>
            </a:r>
          </a:p>
        </p:txBody>
      </p:sp>
      <p:sp>
        <p:nvSpPr>
          <p:cNvPr id="7" name="乗算 6"/>
          <p:cNvSpPr/>
          <p:nvPr/>
        </p:nvSpPr>
        <p:spPr>
          <a:xfrm>
            <a:off x="5971092" y="1588163"/>
            <a:ext cx="731520" cy="731520"/>
          </a:xfrm>
          <a:prstGeom prst="mathMultiply">
            <a:avLst/>
          </a:prstGeom>
          <a:solidFill>
            <a:srgbClr val="FCEEE4"/>
          </a:solidFill>
          <a:ln>
            <a:solidFill>
              <a:srgbClr val="D396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6702612" y="1716774"/>
            <a:ext cx="2329681" cy="459288"/>
          </a:xfrm>
          <a:prstGeom prst="rect">
            <a:avLst/>
          </a:prstGeom>
          <a:noFill/>
          <a:ln w="101600">
            <a:solidFill>
              <a:srgbClr val="5E8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200" b="1" dirty="0">
                <a:solidFill>
                  <a:schemeClr val="tx1"/>
                </a:solidFill>
              </a:rPr>
              <a:t>JA</a:t>
            </a:r>
            <a:r>
              <a:rPr kumimoji="1" lang="ja-JP" altLang="en-US" sz="2200" b="1" dirty="0">
                <a:solidFill>
                  <a:schemeClr val="tx1"/>
                </a:solidFill>
              </a:rPr>
              <a:t>における加工</a:t>
            </a:r>
          </a:p>
        </p:txBody>
      </p:sp>
      <p:pic>
        <p:nvPicPr>
          <p:cNvPr id="2050" name="Picture 2" descr="https://3.bp.blogspot.com/-jSl412zL-hk/VSufNcT3_SI/AAAAAAAAs4A/W8y-bSva7oE/s800/ichiba_marusy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19492" y="2858765"/>
            <a:ext cx="1500024" cy="162180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ã¹ã¼ãã¼ã§è²·ãç©ä¸­ã®æ¯è¦ªã¨å­ä¾ã®ã¤ã©ã¹ã"/>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746935" y="3056611"/>
            <a:ext cx="1219406" cy="1224473"/>
          </a:xfrm>
          <a:prstGeom prst="rect">
            <a:avLst/>
          </a:prstGeom>
          <a:noFill/>
          <a:extLst>
            <a:ext uri="{909E8E84-426E-40DD-AFC4-6F175D3DCCD1}">
              <a14:hiddenFill xmlns:a14="http://schemas.microsoft.com/office/drawing/2010/main">
                <a:solidFill>
                  <a:srgbClr val="FFFFFF"/>
                </a:solidFill>
              </a14:hiddenFill>
            </a:ext>
          </a:extLst>
        </p:spPr>
      </p:pic>
      <p:sp>
        <p:nvSpPr>
          <p:cNvPr id="3" name="正方形/長方形 2"/>
          <p:cNvSpPr/>
          <p:nvPr/>
        </p:nvSpPr>
        <p:spPr>
          <a:xfrm>
            <a:off x="3758411" y="4771332"/>
            <a:ext cx="2241346" cy="343531"/>
          </a:xfrm>
          <a:prstGeom prst="rect">
            <a:avLst/>
          </a:prstGeom>
          <a:noFill/>
          <a:ln w="38100">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消費者ニーズの把握</a:t>
            </a:r>
          </a:p>
        </p:txBody>
      </p:sp>
      <p:sp>
        <p:nvSpPr>
          <p:cNvPr id="22" name="正方形/長方形 21"/>
          <p:cNvSpPr/>
          <p:nvPr/>
        </p:nvSpPr>
        <p:spPr>
          <a:xfrm>
            <a:off x="3746936" y="5362861"/>
            <a:ext cx="2252822" cy="343531"/>
          </a:xfrm>
          <a:prstGeom prst="rect">
            <a:avLst/>
          </a:prstGeom>
          <a:noFill/>
          <a:ln w="38100">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品質の向上</a:t>
            </a:r>
          </a:p>
        </p:txBody>
      </p:sp>
      <p:pic>
        <p:nvPicPr>
          <p:cNvPr id="2056" name="Picture 8" descr="ã¬ã³ã³ã³ã®åç©«ã®ã¤ã©ã¹ã"/>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52311" y="2906415"/>
            <a:ext cx="1478492" cy="1484635"/>
          </a:xfrm>
          <a:prstGeom prst="rect">
            <a:avLst/>
          </a:prstGeom>
          <a:noFill/>
          <a:extLst>
            <a:ext uri="{909E8E84-426E-40DD-AFC4-6F175D3DCCD1}">
              <a14:hiddenFill xmlns:a14="http://schemas.microsoft.com/office/drawing/2010/main">
                <a:solidFill>
                  <a:srgbClr val="FFFFFF"/>
                </a:solidFill>
              </a14:hiddenFill>
            </a:ext>
          </a:extLst>
        </p:spPr>
      </p:pic>
      <p:sp>
        <p:nvSpPr>
          <p:cNvPr id="25" name="正方形/長方形 24"/>
          <p:cNvSpPr/>
          <p:nvPr/>
        </p:nvSpPr>
        <p:spPr>
          <a:xfrm>
            <a:off x="3746935" y="5954390"/>
            <a:ext cx="2252822" cy="343531"/>
          </a:xfrm>
          <a:prstGeom prst="rect">
            <a:avLst/>
          </a:prstGeom>
          <a:noFill/>
          <a:ln w="38100">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売上向上</a:t>
            </a:r>
          </a:p>
        </p:txBody>
      </p:sp>
      <p:sp>
        <p:nvSpPr>
          <p:cNvPr id="9" name="右矢印 8"/>
          <p:cNvSpPr/>
          <p:nvPr/>
        </p:nvSpPr>
        <p:spPr>
          <a:xfrm>
            <a:off x="6238922" y="5349224"/>
            <a:ext cx="347133" cy="36500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p:cNvSpPr/>
          <p:nvPr/>
        </p:nvSpPr>
        <p:spPr>
          <a:xfrm>
            <a:off x="6779471" y="5370610"/>
            <a:ext cx="2252822" cy="343531"/>
          </a:xfrm>
          <a:prstGeom prst="rect">
            <a:avLst/>
          </a:prstGeom>
          <a:noFill/>
          <a:ln w="38100">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加工品の品質も向上</a:t>
            </a:r>
          </a:p>
        </p:txBody>
      </p:sp>
      <p:sp>
        <p:nvSpPr>
          <p:cNvPr id="10" name="下矢印 9"/>
          <p:cNvSpPr/>
          <p:nvPr/>
        </p:nvSpPr>
        <p:spPr>
          <a:xfrm>
            <a:off x="3267891" y="2642848"/>
            <a:ext cx="448734" cy="3939354"/>
          </a:xfrm>
          <a:prstGeom prst="downArrow">
            <a:avLst>
              <a:gd name="adj1" fmla="val 41509"/>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167585" y="4195062"/>
            <a:ext cx="3008511" cy="2308324"/>
          </a:xfrm>
          <a:prstGeom prst="rect">
            <a:avLst/>
          </a:prstGeom>
          <a:noFill/>
        </p:spPr>
        <p:txBody>
          <a:bodyPr wrap="square" rtlCol="0">
            <a:spAutoFit/>
          </a:bodyPr>
          <a:lstStyle/>
          <a:p>
            <a:r>
              <a:rPr kumimoji="1" lang="ja-JP" altLang="en-US" dirty="0"/>
              <a:t>手取り金がなんとかかんとか</a:t>
            </a:r>
            <a:endParaRPr kumimoji="1" lang="en-US" altLang="ja-JP" dirty="0"/>
          </a:p>
          <a:p>
            <a:r>
              <a:rPr kumimoji="1" lang="ja-JP" altLang="en-US" dirty="0"/>
              <a:t>直接利益につながるとか</a:t>
            </a:r>
            <a:endParaRPr kumimoji="1" lang="en-US" altLang="ja-JP" dirty="0"/>
          </a:p>
          <a:p>
            <a:r>
              <a:rPr kumimoji="1" lang="ja-JP" altLang="en-US" dirty="0"/>
              <a:t>品質重視傾向</a:t>
            </a:r>
            <a:endParaRPr kumimoji="1" lang="en-US" altLang="ja-JP" dirty="0"/>
          </a:p>
          <a:p>
            <a:r>
              <a:rPr kumimoji="1" lang="en-US" altLang="ja-JP" dirty="0"/>
              <a:t>JA</a:t>
            </a:r>
            <a:r>
              <a:rPr kumimoji="1" lang="ja-JP" altLang="en-US" dirty="0"/>
              <a:t>の直売所だと収入一括管理ができないとか</a:t>
            </a:r>
            <a:endParaRPr kumimoji="1" lang="en-US" altLang="ja-JP" dirty="0"/>
          </a:p>
          <a:p>
            <a:r>
              <a:rPr kumimoji="1" lang="ja-JP" altLang="en-US" dirty="0"/>
              <a:t>それか一般の流通</a:t>
            </a:r>
            <a:r>
              <a:rPr kumimoji="1" lang="en-US" altLang="ja-JP" dirty="0"/>
              <a:t>(</a:t>
            </a:r>
            <a:r>
              <a:rPr kumimoji="1" lang="ja-JP" altLang="en-US" dirty="0"/>
              <a:t>仲卸とかを介した時</a:t>
            </a:r>
            <a:r>
              <a:rPr kumimoji="1" lang="en-US" altLang="ja-JP" dirty="0"/>
              <a:t>)</a:t>
            </a:r>
            <a:r>
              <a:rPr kumimoji="1" lang="ja-JP" altLang="en-US" dirty="0"/>
              <a:t>とプロセスを比較</a:t>
            </a:r>
            <a:endParaRPr kumimoji="1" lang="en-US" altLang="ja-JP" dirty="0"/>
          </a:p>
          <a:p>
            <a:endParaRPr kumimoji="1" lang="ja-JP" altLang="en-US" dirty="0"/>
          </a:p>
        </p:txBody>
      </p:sp>
    </p:spTree>
    <p:extLst>
      <p:ext uri="{BB962C8B-B14F-4D97-AF65-F5344CB8AC3E}">
        <p14:creationId xmlns:p14="http://schemas.microsoft.com/office/powerpoint/2010/main" val="67575471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正方形/長方形 6"/>
          <p:cNvSpPr/>
          <p:nvPr/>
        </p:nvSpPr>
        <p:spPr>
          <a:xfrm>
            <a:off x="742510" y="2264317"/>
            <a:ext cx="1955491" cy="432262"/>
          </a:xfrm>
          <a:prstGeom prst="rect">
            <a:avLst/>
          </a:prstGeom>
          <a:solidFill>
            <a:srgbClr val="2F5597"/>
          </a:solid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楕円 2"/>
          <p:cNvSpPr/>
          <p:nvPr/>
        </p:nvSpPr>
        <p:spPr>
          <a:xfrm>
            <a:off x="191305" y="1719949"/>
            <a:ext cx="432262" cy="432262"/>
          </a:xfrm>
          <a:prstGeom prst="ellipse">
            <a:avLst/>
          </a:prstGeom>
          <a:solidFill>
            <a:srgbClr val="7DA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578194" y="1643692"/>
            <a:ext cx="3341840" cy="584775"/>
          </a:xfrm>
          <a:prstGeom prst="rect">
            <a:avLst/>
          </a:prstGeom>
          <a:noFill/>
        </p:spPr>
        <p:txBody>
          <a:bodyPr wrap="square" rtlCol="0">
            <a:spAutoFit/>
          </a:bodyPr>
          <a:lstStyle/>
          <a:p>
            <a:r>
              <a:rPr kumimoji="1" lang="ja-JP" altLang="en-US" sz="3200" b="1" dirty="0"/>
              <a:t>新規就農者</a:t>
            </a:r>
          </a:p>
        </p:txBody>
      </p:sp>
      <p:sp>
        <p:nvSpPr>
          <p:cNvPr id="5" name="テキスト ボックス 4"/>
          <p:cNvSpPr txBox="1"/>
          <p:nvPr/>
        </p:nvSpPr>
        <p:spPr>
          <a:xfrm>
            <a:off x="922824" y="2295782"/>
            <a:ext cx="2131755" cy="369332"/>
          </a:xfrm>
          <a:prstGeom prst="rect">
            <a:avLst/>
          </a:prstGeom>
          <a:noFill/>
        </p:spPr>
        <p:txBody>
          <a:bodyPr wrap="square" rtlCol="0">
            <a:spAutoFit/>
          </a:bodyPr>
          <a:lstStyle/>
          <a:p>
            <a:r>
              <a:rPr kumimoji="1" lang="ja-JP" altLang="en-US" b="1" dirty="0">
                <a:solidFill>
                  <a:schemeClr val="bg1"/>
                </a:solidFill>
              </a:rPr>
              <a:t>土浦市の現状</a:t>
            </a:r>
          </a:p>
        </p:txBody>
      </p:sp>
      <p:sp>
        <p:nvSpPr>
          <p:cNvPr id="10" name="正方形/長方形 9"/>
          <p:cNvSpPr/>
          <p:nvPr/>
        </p:nvSpPr>
        <p:spPr>
          <a:xfrm>
            <a:off x="0" y="5918662"/>
            <a:ext cx="9144000" cy="939338"/>
          </a:xfrm>
          <a:prstGeom prst="rect">
            <a:avLst/>
          </a:prstGeom>
          <a:solidFill>
            <a:srgbClr val="5E84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新規就農者を取り入れる土浦独自の集落営農を考える必要</a:t>
            </a:r>
          </a:p>
        </p:txBody>
      </p:sp>
      <p:sp>
        <p:nvSpPr>
          <p:cNvPr id="12" name="正方形/長方形 11"/>
          <p:cNvSpPr/>
          <p:nvPr/>
        </p:nvSpPr>
        <p:spPr>
          <a:xfrm>
            <a:off x="2863322" y="2336877"/>
            <a:ext cx="4387740" cy="369332"/>
          </a:xfrm>
          <a:prstGeom prst="rect">
            <a:avLst/>
          </a:prstGeom>
        </p:spPr>
        <p:txBody>
          <a:bodyPr wrap="none">
            <a:spAutoFit/>
          </a:bodyPr>
          <a:lstStyle/>
          <a:p>
            <a:r>
              <a:rPr kumimoji="1" lang="ja-JP" altLang="en-US" dirty="0"/>
              <a:t>農業経営体における家族経営の割合：</a:t>
            </a:r>
            <a:r>
              <a:rPr kumimoji="1" lang="en-US" altLang="ja-JP" dirty="0"/>
              <a:t>99</a:t>
            </a:r>
            <a:r>
              <a:rPr kumimoji="1" lang="ja-JP" altLang="en-US" dirty="0"/>
              <a:t>％</a:t>
            </a:r>
            <a:endParaRPr kumimoji="1" lang="en-US" altLang="ja-JP" dirty="0"/>
          </a:p>
        </p:txBody>
      </p:sp>
      <p:sp>
        <p:nvSpPr>
          <p:cNvPr id="14" name="正方形/長方形 13"/>
          <p:cNvSpPr/>
          <p:nvPr/>
        </p:nvSpPr>
        <p:spPr>
          <a:xfrm>
            <a:off x="2698001" y="2264514"/>
            <a:ext cx="4783453" cy="432262"/>
          </a:xfrm>
          <a:prstGeom prst="rect">
            <a:avLst/>
          </a:prstGeom>
          <a:no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17" name="グラフ 16"/>
          <p:cNvGraphicFramePr>
            <a:graphicFrameLocks/>
          </p:cNvGraphicFramePr>
          <p:nvPr>
            <p:extLst/>
          </p:nvPr>
        </p:nvGraphicFramePr>
        <p:xfrm>
          <a:off x="1865655" y="2778572"/>
          <a:ext cx="5412690" cy="324761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5018419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楕円 1"/>
          <p:cNvSpPr/>
          <p:nvPr/>
        </p:nvSpPr>
        <p:spPr>
          <a:xfrm>
            <a:off x="191305" y="1719949"/>
            <a:ext cx="432262" cy="432262"/>
          </a:xfrm>
          <a:prstGeom prst="ellipse">
            <a:avLst/>
          </a:prstGeom>
          <a:solidFill>
            <a:srgbClr val="7DA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578194" y="1643692"/>
            <a:ext cx="3341840" cy="584775"/>
          </a:xfrm>
          <a:prstGeom prst="rect">
            <a:avLst/>
          </a:prstGeom>
          <a:noFill/>
        </p:spPr>
        <p:txBody>
          <a:bodyPr wrap="square" rtlCol="0">
            <a:spAutoFit/>
          </a:bodyPr>
          <a:lstStyle/>
          <a:p>
            <a:r>
              <a:rPr kumimoji="1" lang="ja-JP" altLang="en-US" sz="3200" b="1" dirty="0"/>
              <a:t>新規就農者</a:t>
            </a:r>
          </a:p>
        </p:txBody>
      </p:sp>
      <p:sp>
        <p:nvSpPr>
          <p:cNvPr id="4" name="正方形/長方形 3"/>
          <p:cNvSpPr/>
          <p:nvPr/>
        </p:nvSpPr>
        <p:spPr>
          <a:xfrm>
            <a:off x="719398" y="2304724"/>
            <a:ext cx="2730271" cy="432262"/>
          </a:xfrm>
          <a:prstGeom prst="rect">
            <a:avLst/>
          </a:prstGeom>
          <a:solidFill>
            <a:srgbClr val="2F5597"/>
          </a:solid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5" name="テキスト ボックス 4"/>
          <p:cNvSpPr txBox="1"/>
          <p:nvPr/>
        </p:nvSpPr>
        <p:spPr>
          <a:xfrm>
            <a:off x="764771" y="2350941"/>
            <a:ext cx="3155263" cy="369332"/>
          </a:xfrm>
          <a:prstGeom prst="rect">
            <a:avLst/>
          </a:prstGeom>
          <a:noFill/>
        </p:spPr>
        <p:txBody>
          <a:bodyPr wrap="square" rtlCol="0">
            <a:spAutoFit/>
          </a:bodyPr>
          <a:lstStyle/>
          <a:p>
            <a:r>
              <a:rPr kumimoji="1" lang="ja-JP" altLang="en-US" b="1" dirty="0">
                <a:solidFill>
                  <a:schemeClr val="bg1"/>
                </a:solidFill>
              </a:rPr>
              <a:t>若者の収入に対する不安</a:t>
            </a:r>
          </a:p>
        </p:txBody>
      </p:sp>
      <p:graphicFrame>
        <p:nvGraphicFramePr>
          <p:cNvPr id="6" name="表 5"/>
          <p:cNvGraphicFramePr>
            <a:graphicFrameLocks noGrp="1"/>
          </p:cNvGraphicFramePr>
          <p:nvPr>
            <p:extLst/>
          </p:nvPr>
        </p:nvGraphicFramePr>
        <p:xfrm>
          <a:off x="764771" y="3003348"/>
          <a:ext cx="7535140" cy="2423508"/>
        </p:xfrm>
        <a:graphic>
          <a:graphicData uri="http://schemas.openxmlformats.org/drawingml/2006/table">
            <a:tbl>
              <a:tblPr firstRow="1" bandRow="1">
                <a:tableStyleId>{5C22544A-7EE6-4342-B048-85BDC9FD1C3A}</a:tableStyleId>
              </a:tblPr>
              <a:tblGrid>
                <a:gridCol w="1068552">
                  <a:extLst>
                    <a:ext uri="{9D8B030D-6E8A-4147-A177-3AD203B41FA5}">
                      <a16:colId xmlns:a16="http://schemas.microsoft.com/office/drawing/2014/main" val="20000"/>
                    </a:ext>
                  </a:extLst>
                </a:gridCol>
                <a:gridCol w="2728001">
                  <a:extLst>
                    <a:ext uri="{9D8B030D-6E8A-4147-A177-3AD203B41FA5}">
                      <a16:colId xmlns:a16="http://schemas.microsoft.com/office/drawing/2014/main" val="20001"/>
                    </a:ext>
                  </a:extLst>
                </a:gridCol>
                <a:gridCol w="724531">
                  <a:extLst>
                    <a:ext uri="{9D8B030D-6E8A-4147-A177-3AD203B41FA5}">
                      <a16:colId xmlns:a16="http://schemas.microsoft.com/office/drawing/2014/main" val="20002"/>
                    </a:ext>
                  </a:extLst>
                </a:gridCol>
                <a:gridCol w="1724388">
                  <a:extLst>
                    <a:ext uri="{9D8B030D-6E8A-4147-A177-3AD203B41FA5}">
                      <a16:colId xmlns:a16="http://schemas.microsoft.com/office/drawing/2014/main" val="20003"/>
                    </a:ext>
                  </a:extLst>
                </a:gridCol>
                <a:gridCol w="1289668">
                  <a:extLst>
                    <a:ext uri="{9D8B030D-6E8A-4147-A177-3AD203B41FA5}">
                      <a16:colId xmlns:a16="http://schemas.microsoft.com/office/drawing/2014/main" val="20004"/>
                    </a:ext>
                  </a:extLst>
                </a:gridCol>
              </a:tblGrid>
              <a:tr h="402098">
                <a:tc rowSpan="3" gridSpan="2">
                  <a:txBody>
                    <a:bodyPr/>
                    <a:lstStyle/>
                    <a:p>
                      <a:r>
                        <a:rPr kumimoji="1" lang="ja-JP" altLang="en-US" sz="2000" b="0" dirty="0">
                          <a:solidFill>
                            <a:schemeClr val="tx1"/>
                          </a:solidFill>
                        </a:rPr>
                        <a:t>農業就業人口</a:t>
                      </a:r>
                    </a:p>
                  </a:txBody>
                  <a:tcPr marL="99119" marR="99119" marT="49559" marB="495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hMerge="1">
                  <a:txBody>
                    <a:bodyPr/>
                    <a:lstStyle/>
                    <a:p>
                      <a:endParaRPr kumimoji="1" lang="ja-JP" alt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b="0" dirty="0">
                          <a:solidFill>
                            <a:schemeClr val="tx1"/>
                          </a:solidFill>
                        </a:rPr>
                        <a:t>男</a:t>
                      </a:r>
                    </a:p>
                  </a:txBody>
                  <a:tcPr marL="99119" marR="99119" marT="49559" marB="495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kumimoji="1" lang="en-US" altLang="ja-JP" sz="2000" b="0" dirty="0">
                          <a:solidFill>
                            <a:schemeClr val="tx1"/>
                          </a:solidFill>
                        </a:rPr>
                        <a:t>1092</a:t>
                      </a:r>
                      <a:endParaRPr kumimoji="1" lang="ja-JP" altLang="en-US" sz="2000" b="0" dirty="0">
                        <a:solidFill>
                          <a:schemeClr val="tx1"/>
                        </a:solidFill>
                      </a:endParaRPr>
                    </a:p>
                  </a:txBody>
                  <a:tcPr marL="99119" marR="99119" marT="49559" marB="495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402098">
                <a:tc gridSpan="2" vMerge="1">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kumimoji="1" lang="ja-JP" altLang="en-US"/>
                    </a:p>
                  </a:txBody>
                  <a:tcPr/>
                </a:tc>
                <a:tc>
                  <a:txBody>
                    <a:bodyPr/>
                    <a:lstStyle/>
                    <a:p>
                      <a:r>
                        <a:rPr kumimoji="1" lang="ja-JP" altLang="en-US" sz="2000" dirty="0">
                          <a:solidFill>
                            <a:schemeClr val="tx1"/>
                          </a:solidFill>
                        </a:rPr>
                        <a:t>女</a:t>
                      </a:r>
                    </a:p>
                  </a:txBody>
                  <a:tcPr marL="99119" marR="99119" marT="49559" marB="495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kumimoji="1" lang="en-US" altLang="ja-JP" sz="2000" dirty="0">
                          <a:solidFill>
                            <a:schemeClr val="tx1"/>
                          </a:solidFill>
                        </a:rPr>
                        <a:t>1038</a:t>
                      </a:r>
                      <a:endParaRPr kumimoji="1" lang="ja-JP" altLang="en-US" sz="2000" dirty="0">
                        <a:solidFill>
                          <a:schemeClr val="tx1"/>
                        </a:solidFill>
                      </a:endParaRPr>
                    </a:p>
                  </a:txBody>
                  <a:tcPr marL="99119" marR="99119" marT="49559" marB="495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02098">
                <a:tc gridSpan="2" vMerge="1">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dirty="0">
                          <a:solidFill>
                            <a:schemeClr val="tx1"/>
                          </a:solidFill>
                        </a:rPr>
                        <a:t>計</a:t>
                      </a:r>
                    </a:p>
                  </a:txBody>
                  <a:tcPr marL="99119" marR="99119" marT="49559" marB="495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kumimoji="1" lang="en-US" altLang="ja-JP" sz="2000" dirty="0">
                          <a:solidFill>
                            <a:schemeClr val="tx1"/>
                          </a:solidFill>
                        </a:rPr>
                        <a:t>2130</a:t>
                      </a:r>
                      <a:endParaRPr kumimoji="1" lang="ja-JP" altLang="en-US" sz="2000" dirty="0">
                        <a:solidFill>
                          <a:schemeClr val="tx1"/>
                        </a:solidFill>
                      </a:endParaRPr>
                    </a:p>
                  </a:txBody>
                  <a:tcPr marL="99119" marR="99119" marT="49559" marB="495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02098">
                <a:tc rowSpan="3">
                  <a:txBody>
                    <a:bodyPr/>
                    <a:lstStyle/>
                    <a:p>
                      <a:endParaRPr kumimoji="1" lang="ja-JP" altLang="en-US" sz="2000" dirty="0">
                        <a:solidFill>
                          <a:schemeClr val="tx1"/>
                        </a:solidFill>
                      </a:endParaRPr>
                    </a:p>
                  </a:txBody>
                  <a:tcPr marL="99119" marR="99119" marT="49559" marB="495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r>
                        <a:rPr kumimoji="1" lang="ja-JP" altLang="en-US" sz="2000" dirty="0">
                          <a:solidFill>
                            <a:schemeClr val="tx1"/>
                          </a:solidFill>
                        </a:rPr>
                        <a:t>基幹的農業従事者数</a:t>
                      </a:r>
                      <a:endParaRPr kumimoji="1" lang="en-US" altLang="ja-JP" sz="2000" dirty="0">
                        <a:solidFill>
                          <a:schemeClr val="tx1"/>
                        </a:solidFill>
                      </a:endParaRPr>
                    </a:p>
                    <a:p>
                      <a:r>
                        <a:rPr kumimoji="1" lang="en-US" altLang="ja-JP" sz="2000" dirty="0">
                          <a:solidFill>
                            <a:schemeClr val="tx1"/>
                          </a:solidFill>
                        </a:rPr>
                        <a:t>(</a:t>
                      </a:r>
                      <a:r>
                        <a:rPr kumimoji="1" lang="ja-JP" altLang="en-US" sz="2000" dirty="0">
                          <a:solidFill>
                            <a:schemeClr val="tx1"/>
                          </a:solidFill>
                        </a:rPr>
                        <a:t>右列は</a:t>
                      </a:r>
                      <a:r>
                        <a:rPr kumimoji="1" lang="en-US" altLang="ja-JP" sz="2000" dirty="0">
                          <a:solidFill>
                            <a:schemeClr val="tx1"/>
                          </a:solidFill>
                        </a:rPr>
                        <a:t>65</a:t>
                      </a:r>
                      <a:r>
                        <a:rPr kumimoji="1" lang="ja-JP" altLang="en-US" sz="2000" dirty="0">
                          <a:solidFill>
                            <a:schemeClr val="tx1"/>
                          </a:solidFill>
                        </a:rPr>
                        <a:t>歳</a:t>
                      </a:r>
                      <a:r>
                        <a:rPr kumimoji="1" lang="ja-JP" altLang="en-US" sz="2000" u="sng" dirty="0">
                          <a:solidFill>
                            <a:schemeClr val="tx1"/>
                          </a:solidFill>
                        </a:rPr>
                        <a:t>未満</a:t>
                      </a:r>
                      <a:r>
                        <a:rPr kumimoji="1" lang="en-US" altLang="ja-JP" sz="2000" dirty="0">
                          <a:solidFill>
                            <a:schemeClr val="tx1"/>
                          </a:solidFill>
                        </a:rPr>
                        <a:t>)</a:t>
                      </a:r>
                      <a:endParaRPr kumimoji="1" lang="ja-JP" altLang="en-US" sz="2000" dirty="0">
                        <a:solidFill>
                          <a:schemeClr val="tx1"/>
                        </a:solidFill>
                      </a:endParaRPr>
                    </a:p>
                  </a:txBody>
                  <a:tcPr marL="99119" marR="99119" marT="49559" marB="495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dirty="0">
                          <a:solidFill>
                            <a:schemeClr val="tx1"/>
                          </a:solidFill>
                        </a:rPr>
                        <a:t>男</a:t>
                      </a:r>
                    </a:p>
                  </a:txBody>
                  <a:tcPr marL="99119" marR="99119" marT="49559" marB="495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2000" dirty="0">
                          <a:solidFill>
                            <a:schemeClr val="tx1"/>
                          </a:solidFill>
                        </a:rPr>
                        <a:t>1055</a:t>
                      </a:r>
                      <a:endParaRPr kumimoji="1" lang="ja-JP" altLang="en-US" sz="2000" dirty="0">
                        <a:solidFill>
                          <a:schemeClr val="tx1"/>
                        </a:solidFill>
                      </a:endParaRPr>
                    </a:p>
                  </a:txBody>
                  <a:tcPr marL="99119" marR="99119" marT="49559" marB="495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2000" dirty="0">
                          <a:solidFill>
                            <a:schemeClr val="tx1"/>
                          </a:solidFill>
                        </a:rPr>
                        <a:t>395</a:t>
                      </a:r>
                      <a:endParaRPr kumimoji="1" lang="ja-JP" altLang="en-US" sz="2000" dirty="0">
                        <a:solidFill>
                          <a:schemeClr val="tx1"/>
                        </a:solidFill>
                      </a:endParaRPr>
                    </a:p>
                  </a:txBody>
                  <a:tcPr marL="99119" marR="99119" marT="49559" marB="495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402098">
                <a:tc vMerge="1">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dirty="0">
                          <a:solidFill>
                            <a:schemeClr val="tx1"/>
                          </a:solidFill>
                        </a:rPr>
                        <a:t>女</a:t>
                      </a:r>
                    </a:p>
                  </a:txBody>
                  <a:tcPr marL="99119" marR="99119" marT="49559" marB="495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2000" dirty="0">
                          <a:solidFill>
                            <a:schemeClr val="tx1"/>
                          </a:solidFill>
                        </a:rPr>
                        <a:t>874</a:t>
                      </a:r>
                      <a:endParaRPr kumimoji="1" lang="ja-JP" altLang="en-US" sz="2000" dirty="0">
                        <a:solidFill>
                          <a:schemeClr val="tx1"/>
                        </a:solidFill>
                      </a:endParaRPr>
                    </a:p>
                  </a:txBody>
                  <a:tcPr marL="99119" marR="99119" marT="49559" marB="495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2000" dirty="0">
                          <a:solidFill>
                            <a:schemeClr val="tx1"/>
                          </a:solidFill>
                        </a:rPr>
                        <a:t>305</a:t>
                      </a:r>
                      <a:endParaRPr kumimoji="1" lang="ja-JP" altLang="en-US" sz="2000" dirty="0">
                        <a:solidFill>
                          <a:schemeClr val="tx1"/>
                        </a:solidFill>
                      </a:endParaRPr>
                    </a:p>
                  </a:txBody>
                  <a:tcPr marL="99119" marR="99119" marT="49559" marB="495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402098">
                <a:tc vMerge="1">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dirty="0">
                          <a:solidFill>
                            <a:schemeClr val="tx1"/>
                          </a:solidFill>
                        </a:rPr>
                        <a:t>計</a:t>
                      </a:r>
                    </a:p>
                  </a:txBody>
                  <a:tcPr marL="99119" marR="99119" marT="49559" marB="495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2000" dirty="0">
                          <a:solidFill>
                            <a:schemeClr val="tx1"/>
                          </a:solidFill>
                        </a:rPr>
                        <a:t>1929</a:t>
                      </a:r>
                      <a:endParaRPr kumimoji="1" lang="ja-JP" altLang="en-US" sz="2000" dirty="0">
                        <a:solidFill>
                          <a:schemeClr val="tx1"/>
                        </a:solidFill>
                      </a:endParaRPr>
                    </a:p>
                  </a:txBody>
                  <a:tcPr marL="99119" marR="99119" marT="49559" marB="495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2000" dirty="0">
                          <a:solidFill>
                            <a:schemeClr val="tx1"/>
                          </a:solidFill>
                        </a:rPr>
                        <a:t>700</a:t>
                      </a:r>
                      <a:endParaRPr kumimoji="1" lang="ja-JP" altLang="en-US" sz="2000" dirty="0">
                        <a:solidFill>
                          <a:schemeClr val="tx1"/>
                        </a:solidFill>
                      </a:endParaRPr>
                    </a:p>
                  </a:txBody>
                  <a:tcPr marL="99119" marR="99119" marT="49559" marB="495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7" name="正方形/長方形 6"/>
          <p:cNvSpPr/>
          <p:nvPr/>
        </p:nvSpPr>
        <p:spPr>
          <a:xfrm>
            <a:off x="0" y="5918662"/>
            <a:ext cx="9144000" cy="939338"/>
          </a:xfrm>
          <a:prstGeom prst="rect">
            <a:avLst/>
          </a:prstGeom>
          <a:solidFill>
            <a:srgbClr val="5E84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収入を安定させることは新規就農者獲得にも必要な体制</a:t>
            </a:r>
          </a:p>
        </p:txBody>
      </p:sp>
    </p:spTree>
    <p:extLst>
      <p:ext uri="{BB962C8B-B14F-4D97-AF65-F5344CB8AC3E}">
        <p14:creationId xmlns:p14="http://schemas.microsoft.com/office/powerpoint/2010/main" val="267103091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楕円 1"/>
          <p:cNvSpPr/>
          <p:nvPr/>
        </p:nvSpPr>
        <p:spPr>
          <a:xfrm>
            <a:off x="191305" y="1719949"/>
            <a:ext cx="432262" cy="432262"/>
          </a:xfrm>
          <a:prstGeom prst="ellipse">
            <a:avLst/>
          </a:prstGeom>
          <a:solidFill>
            <a:srgbClr val="7DA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578194" y="1643692"/>
            <a:ext cx="3341840" cy="584775"/>
          </a:xfrm>
          <a:prstGeom prst="rect">
            <a:avLst/>
          </a:prstGeom>
          <a:noFill/>
        </p:spPr>
        <p:txBody>
          <a:bodyPr wrap="square" rtlCol="0">
            <a:spAutoFit/>
          </a:bodyPr>
          <a:lstStyle/>
          <a:p>
            <a:r>
              <a:rPr kumimoji="1" lang="ja-JP" altLang="en-US" sz="3200" b="1" dirty="0"/>
              <a:t>新規就農者</a:t>
            </a:r>
          </a:p>
        </p:txBody>
      </p:sp>
      <p:pic>
        <p:nvPicPr>
          <p:cNvPr id="4" name="Picture 2" descr="「農地　イラスト」の画像検索結果">
            <a:hlinkClick r:id="rId2"/>
          </p:cNvPr>
          <p:cNvPicPr>
            <a:picLocks noChangeAspect="1" noChangeArrowheads="1"/>
          </p:cNvPicPr>
          <p:nvPr/>
        </p:nvPicPr>
        <p:blipFill>
          <a:blip r:embed="rId3" cstate="print"/>
          <a:srcRect/>
          <a:stretch>
            <a:fillRect/>
          </a:stretch>
        </p:blipFill>
        <p:spPr bwMode="auto">
          <a:xfrm>
            <a:off x="2303118" y="5187932"/>
            <a:ext cx="1088571" cy="1027449"/>
          </a:xfrm>
          <a:prstGeom prst="rect">
            <a:avLst/>
          </a:prstGeom>
          <a:noFill/>
        </p:spPr>
      </p:pic>
      <p:graphicFrame>
        <p:nvGraphicFramePr>
          <p:cNvPr id="5" name="表 4"/>
          <p:cNvGraphicFramePr>
            <a:graphicFrameLocks noGrp="1"/>
          </p:cNvGraphicFramePr>
          <p:nvPr>
            <p:extLst/>
          </p:nvPr>
        </p:nvGraphicFramePr>
        <p:xfrm>
          <a:off x="623567" y="3511507"/>
          <a:ext cx="8272783" cy="2812162"/>
        </p:xfrm>
        <a:graphic>
          <a:graphicData uri="http://schemas.openxmlformats.org/drawingml/2006/table">
            <a:tbl>
              <a:tblPr firstRow="1" bandRow="1">
                <a:tableStyleId>{5C22544A-7EE6-4342-B048-85BDC9FD1C3A}</a:tableStyleId>
              </a:tblPr>
              <a:tblGrid>
                <a:gridCol w="3010653">
                  <a:extLst>
                    <a:ext uri="{9D8B030D-6E8A-4147-A177-3AD203B41FA5}">
                      <a16:colId xmlns:a16="http://schemas.microsoft.com/office/drawing/2014/main" val="20000"/>
                    </a:ext>
                  </a:extLst>
                </a:gridCol>
                <a:gridCol w="2604655">
                  <a:extLst>
                    <a:ext uri="{9D8B030D-6E8A-4147-A177-3AD203B41FA5}">
                      <a16:colId xmlns:a16="http://schemas.microsoft.com/office/drawing/2014/main" val="20001"/>
                    </a:ext>
                  </a:extLst>
                </a:gridCol>
                <a:gridCol w="2657475">
                  <a:extLst>
                    <a:ext uri="{9D8B030D-6E8A-4147-A177-3AD203B41FA5}">
                      <a16:colId xmlns:a16="http://schemas.microsoft.com/office/drawing/2014/main" val="20002"/>
                    </a:ext>
                  </a:extLst>
                </a:gridCol>
              </a:tblGrid>
              <a:tr h="393743">
                <a:tc>
                  <a:txBody>
                    <a:bodyPr/>
                    <a:lstStyle/>
                    <a:p>
                      <a:pPr algn="ctr"/>
                      <a:r>
                        <a:rPr kumimoji="1" lang="ja-JP" altLang="en-US" sz="1700" dirty="0">
                          <a:solidFill>
                            <a:schemeClr val="tx1"/>
                          </a:solidFill>
                        </a:rPr>
                        <a:t>土地がない　知識がない</a:t>
                      </a:r>
                    </a:p>
                  </a:txBody>
                  <a:tcPr marL="117087" marR="117087" marT="58544" marB="5854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kumimoji="1" lang="ja-JP" altLang="en-US" sz="1700" dirty="0">
                          <a:solidFill>
                            <a:schemeClr val="tx1"/>
                          </a:solidFill>
                        </a:rPr>
                        <a:t>周りに若者仲間がいない</a:t>
                      </a:r>
                    </a:p>
                  </a:txBody>
                  <a:tcPr marL="117087" marR="117087" marT="58544" marB="5854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kumimoji="1" lang="ja-JP" altLang="en-US" sz="1700" dirty="0">
                          <a:solidFill>
                            <a:schemeClr val="tx1"/>
                          </a:solidFill>
                        </a:rPr>
                        <a:t>始め方が分からない</a:t>
                      </a:r>
                    </a:p>
                  </a:txBody>
                  <a:tcPr marL="117087" marR="117087" marT="58544" marB="5854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0"/>
                  </a:ext>
                </a:extLst>
              </a:tr>
              <a:tr h="2418419">
                <a:tc>
                  <a:txBody>
                    <a:bodyPr/>
                    <a:lstStyle/>
                    <a:p>
                      <a:pPr algn="ctr"/>
                      <a:endParaRPr kumimoji="1" lang="ja-JP" altLang="en-US" sz="2300" dirty="0">
                        <a:solidFill>
                          <a:schemeClr val="tx1"/>
                        </a:solidFill>
                      </a:endParaRPr>
                    </a:p>
                  </a:txBody>
                  <a:tcPr marL="117087" marR="117087" marT="58544" marB="5854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2300" dirty="0">
                        <a:solidFill>
                          <a:schemeClr val="tx1"/>
                        </a:solidFill>
                      </a:endParaRPr>
                    </a:p>
                  </a:txBody>
                  <a:tcPr marL="117087" marR="117087" marT="58544" marB="5854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2300" dirty="0">
                        <a:solidFill>
                          <a:schemeClr val="tx1"/>
                        </a:solidFill>
                      </a:endParaRPr>
                    </a:p>
                  </a:txBody>
                  <a:tcPr marL="117087" marR="117087" marT="58544" marB="5854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pic>
        <p:nvPicPr>
          <p:cNvPr id="6" name="Picture 6" descr="関連画像">
            <a:hlinkClick r:id="rId4"/>
          </p:cNvPr>
          <p:cNvPicPr>
            <a:picLocks noChangeAspect="1" noChangeArrowheads="1"/>
          </p:cNvPicPr>
          <p:nvPr/>
        </p:nvPicPr>
        <p:blipFill>
          <a:blip r:embed="rId5" cstate="print"/>
          <a:srcRect/>
          <a:stretch>
            <a:fillRect/>
          </a:stretch>
        </p:blipFill>
        <p:spPr bwMode="auto">
          <a:xfrm>
            <a:off x="3102188" y="4799372"/>
            <a:ext cx="579003" cy="941881"/>
          </a:xfrm>
          <a:prstGeom prst="rect">
            <a:avLst/>
          </a:prstGeom>
          <a:noFill/>
        </p:spPr>
      </p:pic>
      <p:pic>
        <p:nvPicPr>
          <p:cNvPr id="11" name="Picture 16" descr="https://3.bp.blogspot.com/-JexvR0mWETo/VaMN4vYqcTI/AAAAAAAAvfw/hn98h_oFyHw/s800/youngman_26.png"/>
          <p:cNvPicPr>
            <a:picLocks noChangeAspect="1" noChangeArrowheads="1"/>
          </p:cNvPicPr>
          <p:nvPr/>
        </p:nvPicPr>
        <p:blipFill>
          <a:blip r:embed="rId6" cstate="print"/>
          <a:srcRect/>
          <a:stretch>
            <a:fillRect/>
          </a:stretch>
        </p:blipFill>
        <p:spPr bwMode="auto">
          <a:xfrm>
            <a:off x="4000664" y="5276492"/>
            <a:ext cx="718000" cy="719330"/>
          </a:xfrm>
          <a:prstGeom prst="rect">
            <a:avLst/>
          </a:prstGeom>
          <a:noFill/>
        </p:spPr>
      </p:pic>
      <p:pic>
        <p:nvPicPr>
          <p:cNvPr id="12" name="Picture 18" descr="https://1.bp.blogspot.com/-he4Yrl9RW8k/VaMN4xy3SyI/AAAAAAAAvfU/IRUcSilyIcw/s800/youngman_27.png"/>
          <p:cNvPicPr>
            <a:picLocks noChangeAspect="1" noChangeArrowheads="1"/>
          </p:cNvPicPr>
          <p:nvPr/>
        </p:nvPicPr>
        <p:blipFill>
          <a:blip r:embed="rId7" cstate="print"/>
          <a:srcRect/>
          <a:stretch>
            <a:fillRect/>
          </a:stretch>
        </p:blipFill>
        <p:spPr bwMode="auto">
          <a:xfrm>
            <a:off x="5262610" y="5242543"/>
            <a:ext cx="663996" cy="665227"/>
          </a:xfrm>
          <a:prstGeom prst="rect">
            <a:avLst/>
          </a:prstGeom>
          <a:noFill/>
        </p:spPr>
      </p:pic>
      <p:pic>
        <p:nvPicPr>
          <p:cNvPr id="13" name="Picture 20" descr="https://4.bp.blogspot.com/-JW9IHh4fQ_g/VaMN9C_Zs7I/AAAAAAAAvgY/91QhSXR-HGc/s800/youngman_36.png"/>
          <p:cNvPicPr>
            <a:picLocks noChangeAspect="1" noChangeArrowheads="1"/>
          </p:cNvPicPr>
          <p:nvPr/>
        </p:nvPicPr>
        <p:blipFill>
          <a:blip r:embed="rId8" cstate="print"/>
          <a:srcRect/>
          <a:stretch>
            <a:fillRect/>
          </a:stretch>
        </p:blipFill>
        <p:spPr bwMode="auto">
          <a:xfrm>
            <a:off x="4677497" y="5473169"/>
            <a:ext cx="608664" cy="609792"/>
          </a:xfrm>
          <a:prstGeom prst="rect">
            <a:avLst/>
          </a:prstGeom>
          <a:noFill/>
        </p:spPr>
      </p:pic>
      <p:pic>
        <p:nvPicPr>
          <p:cNvPr id="19" name="Picture 6" descr="https://2.bp.blogspot.com/-msTjpwP8wDI/Ws2vbupRBUI/AAAAAAABLVw/ivuPJjTqNvUwW_uWmHUsIrLYdlFL1DskACLcBGAs/s800/mensetsu_baito_asia_man.png"/>
          <p:cNvPicPr>
            <a:picLocks noChangeAspect="1" noChangeArrowheads="1"/>
          </p:cNvPicPr>
          <p:nvPr/>
        </p:nvPicPr>
        <p:blipFill>
          <a:blip r:embed="rId9" cstate="print"/>
          <a:srcRect/>
          <a:stretch>
            <a:fillRect/>
          </a:stretch>
        </p:blipFill>
        <p:spPr bwMode="auto">
          <a:xfrm>
            <a:off x="6825084" y="4767775"/>
            <a:ext cx="1374658" cy="1374658"/>
          </a:xfrm>
          <a:prstGeom prst="rect">
            <a:avLst/>
          </a:prstGeom>
          <a:noFill/>
        </p:spPr>
      </p:pic>
      <p:sp>
        <p:nvSpPr>
          <p:cNvPr id="21" name="正方形/長方形 20"/>
          <p:cNvSpPr/>
          <p:nvPr/>
        </p:nvSpPr>
        <p:spPr>
          <a:xfrm>
            <a:off x="694572" y="2389874"/>
            <a:ext cx="2364511" cy="432262"/>
          </a:xfrm>
          <a:prstGeom prst="rect">
            <a:avLst/>
          </a:prstGeom>
          <a:solidFill>
            <a:srgbClr val="2F5597"/>
          </a:solid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20" name="テキスト ボックス 19"/>
          <p:cNvSpPr txBox="1"/>
          <p:nvPr/>
        </p:nvSpPr>
        <p:spPr>
          <a:xfrm>
            <a:off x="694572" y="2436091"/>
            <a:ext cx="3155263" cy="369332"/>
          </a:xfrm>
          <a:prstGeom prst="rect">
            <a:avLst/>
          </a:prstGeom>
          <a:noFill/>
        </p:spPr>
        <p:txBody>
          <a:bodyPr wrap="square" rtlCol="0">
            <a:spAutoFit/>
          </a:bodyPr>
          <a:lstStyle/>
          <a:p>
            <a:r>
              <a:rPr kumimoji="1" lang="ja-JP" altLang="en-US" b="1" dirty="0">
                <a:solidFill>
                  <a:schemeClr val="bg1"/>
                </a:solidFill>
              </a:rPr>
              <a:t>マッチング制度の検討</a:t>
            </a:r>
          </a:p>
        </p:txBody>
      </p:sp>
      <p:pic>
        <p:nvPicPr>
          <p:cNvPr id="7170" name="Picture 2" descr="ã­ã£ãªã¼ã±ã¼ã¹ãå¼ãäººã®ã¤ã©ã¹ãï¼ç·æ§ï¼"/>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flipH="1">
            <a:off x="649980" y="4699064"/>
            <a:ext cx="863859" cy="1042189"/>
          </a:xfrm>
          <a:prstGeom prst="rect">
            <a:avLst/>
          </a:prstGeom>
          <a:noFill/>
          <a:extLst>
            <a:ext uri="{909E8E84-426E-40DD-AFC4-6F175D3DCCD1}">
              <a14:hiddenFill xmlns:a14="http://schemas.microsoft.com/office/drawing/2010/main">
                <a:solidFill>
                  <a:srgbClr val="FFFFFF"/>
                </a:solidFill>
              </a14:hiddenFill>
            </a:ext>
          </a:extLst>
        </p:spPr>
      </p:pic>
      <p:sp>
        <p:nvSpPr>
          <p:cNvPr id="22" name="右矢印 21"/>
          <p:cNvSpPr/>
          <p:nvPr/>
        </p:nvSpPr>
        <p:spPr>
          <a:xfrm>
            <a:off x="1470734" y="4946781"/>
            <a:ext cx="1588349" cy="160991"/>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694572" y="3971345"/>
            <a:ext cx="2772528" cy="646331"/>
          </a:xfrm>
          <a:prstGeom prst="rect">
            <a:avLst/>
          </a:prstGeom>
          <a:noFill/>
        </p:spPr>
        <p:txBody>
          <a:bodyPr wrap="square" rtlCol="0">
            <a:spAutoFit/>
          </a:bodyPr>
          <a:lstStyle/>
          <a:p>
            <a:r>
              <a:rPr kumimoji="1" lang="ja-JP" altLang="en-US" dirty="0"/>
              <a:t>新規就農者は既存農家に派遣</a:t>
            </a:r>
          </a:p>
        </p:txBody>
      </p:sp>
      <p:sp>
        <p:nvSpPr>
          <p:cNvPr id="16" name="テキスト ボックス 15"/>
          <p:cNvSpPr txBox="1"/>
          <p:nvPr/>
        </p:nvSpPr>
        <p:spPr>
          <a:xfrm>
            <a:off x="3595565" y="3965002"/>
            <a:ext cx="2772528" cy="646331"/>
          </a:xfrm>
          <a:prstGeom prst="rect">
            <a:avLst/>
          </a:prstGeom>
          <a:noFill/>
        </p:spPr>
        <p:txBody>
          <a:bodyPr wrap="square" rtlCol="0">
            <a:spAutoFit/>
          </a:bodyPr>
          <a:lstStyle/>
          <a:p>
            <a:r>
              <a:rPr kumimoji="1" lang="ja-JP" altLang="en-US" dirty="0"/>
              <a:t>コミュニティ単位で受け入れるので、複数人で対応</a:t>
            </a:r>
          </a:p>
        </p:txBody>
      </p:sp>
      <p:sp>
        <p:nvSpPr>
          <p:cNvPr id="17" name="テキスト ボックス 16"/>
          <p:cNvSpPr txBox="1"/>
          <p:nvPr/>
        </p:nvSpPr>
        <p:spPr>
          <a:xfrm>
            <a:off x="6194827" y="3977614"/>
            <a:ext cx="2772528" cy="646331"/>
          </a:xfrm>
          <a:prstGeom prst="rect">
            <a:avLst/>
          </a:prstGeom>
          <a:noFill/>
        </p:spPr>
        <p:txBody>
          <a:bodyPr wrap="square" rtlCol="0">
            <a:spAutoFit/>
          </a:bodyPr>
          <a:lstStyle/>
          <a:p>
            <a:r>
              <a:rPr kumimoji="1" lang="ja-JP" altLang="en-US" dirty="0"/>
              <a:t>様々な農家がいるからこそその人にあった始め方</a:t>
            </a:r>
          </a:p>
        </p:txBody>
      </p:sp>
    </p:spTree>
    <p:extLst>
      <p:ext uri="{BB962C8B-B14F-4D97-AF65-F5344CB8AC3E}">
        <p14:creationId xmlns:p14="http://schemas.microsoft.com/office/powerpoint/2010/main" val="60557260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楕円 1"/>
          <p:cNvSpPr/>
          <p:nvPr/>
        </p:nvSpPr>
        <p:spPr>
          <a:xfrm>
            <a:off x="191305" y="1719949"/>
            <a:ext cx="432262" cy="432262"/>
          </a:xfrm>
          <a:prstGeom prst="ellipse">
            <a:avLst/>
          </a:prstGeom>
          <a:solidFill>
            <a:srgbClr val="7DA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578194" y="1643692"/>
            <a:ext cx="3341840" cy="584775"/>
          </a:xfrm>
          <a:prstGeom prst="rect">
            <a:avLst/>
          </a:prstGeom>
          <a:noFill/>
        </p:spPr>
        <p:txBody>
          <a:bodyPr wrap="square" rtlCol="0">
            <a:spAutoFit/>
          </a:bodyPr>
          <a:lstStyle/>
          <a:p>
            <a:r>
              <a:rPr kumimoji="1" lang="ja-JP" altLang="en-US" sz="3200" b="1" dirty="0"/>
              <a:t>耕作放棄地利用</a:t>
            </a:r>
          </a:p>
        </p:txBody>
      </p:sp>
      <p:sp>
        <p:nvSpPr>
          <p:cNvPr id="4" name="正方形/長方形 3"/>
          <p:cNvSpPr/>
          <p:nvPr/>
        </p:nvSpPr>
        <p:spPr>
          <a:xfrm>
            <a:off x="694572" y="2232655"/>
            <a:ext cx="3155263" cy="432262"/>
          </a:xfrm>
          <a:prstGeom prst="rect">
            <a:avLst/>
          </a:prstGeom>
          <a:solidFill>
            <a:srgbClr val="2F5597"/>
          </a:solid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5" name="テキスト ボックス 4"/>
          <p:cNvSpPr txBox="1"/>
          <p:nvPr/>
        </p:nvSpPr>
        <p:spPr>
          <a:xfrm>
            <a:off x="743272" y="2263662"/>
            <a:ext cx="3155263" cy="369332"/>
          </a:xfrm>
          <a:prstGeom prst="rect">
            <a:avLst/>
          </a:prstGeom>
          <a:noFill/>
        </p:spPr>
        <p:txBody>
          <a:bodyPr wrap="square" rtlCol="0">
            <a:spAutoFit/>
          </a:bodyPr>
          <a:lstStyle/>
          <a:p>
            <a:r>
              <a:rPr kumimoji="1" lang="ja-JP" altLang="en-US" b="1" dirty="0">
                <a:solidFill>
                  <a:schemeClr val="bg1"/>
                </a:solidFill>
              </a:rPr>
              <a:t>新規就農者のその後を考える</a:t>
            </a:r>
          </a:p>
        </p:txBody>
      </p:sp>
      <p:pic>
        <p:nvPicPr>
          <p:cNvPr id="6" name="Picture 2" descr="「農地　イラスト」の画像検索結果">
            <a:hlinkClick r:id="rId2"/>
          </p:cNvPr>
          <p:cNvPicPr>
            <a:picLocks noChangeAspect="1" noChangeArrowheads="1"/>
          </p:cNvPicPr>
          <p:nvPr/>
        </p:nvPicPr>
        <p:blipFill>
          <a:blip r:embed="rId3" cstate="print"/>
          <a:srcRect/>
          <a:stretch>
            <a:fillRect/>
          </a:stretch>
        </p:blipFill>
        <p:spPr bwMode="auto">
          <a:xfrm>
            <a:off x="3276821" y="3606476"/>
            <a:ext cx="1058823" cy="1044035"/>
          </a:xfrm>
          <a:prstGeom prst="rect">
            <a:avLst/>
          </a:prstGeom>
          <a:noFill/>
        </p:spPr>
      </p:pic>
      <p:pic>
        <p:nvPicPr>
          <p:cNvPr id="8" name="Picture 4" descr="https://1.bp.blogspot.com/-RgAYqVjbH80/XAY6LeezFhI/AAAAAAABQh0/NpfkD8gNJPovH2qSMn-Fp7yxDAJ55DL-QCLcBGAs/s800/pose_gutspose_sagyouin.png"/>
          <p:cNvPicPr>
            <a:picLocks noChangeAspect="1" noChangeArrowheads="1"/>
          </p:cNvPicPr>
          <p:nvPr/>
        </p:nvPicPr>
        <p:blipFill>
          <a:blip r:embed="rId4" cstate="print"/>
          <a:srcRect/>
          <a:stretch>
            <a:fillRect/>
          </a:stretch>
        </p:blipFill>
        <p:spPr bwMode="auto">
          <a:xfrm>
            <a:off x="4276043" y="3290670"/>
            <a:ext cx="1203164" cy="1174289"/>
          </a:xfrm>
          <a:prstGeom prst="rect">
            <a:avLst/>
          </a:prstGeom>
          <a:noFill/>
        </p:spPr>
      </p:pic>
      <p:pic>
        <p:nvPicPr>
          <p:cNvPr id="9" name="図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3716" y="3284481"/>
            <a:ext cx="881330" cy="818378"/>
          </a:xfrm>
          <a:prstGeom prst="rect">
            <a:avLst/>
          </a:prstGeom>
        </p:spPr>
      </p:pic>
      <p:pic>
        <p:nvPicPr>
          <p:cNvPr id="10" name="Picture 20" descr="https://4.bp.blogspot.com/-JW9IHh4fQ_g/VaMN9C_Zs7I/AAAAAAAAvgY/91QhSXR-HGc/s800/youngman_36.png"/>
          <p:cNvPicPr>
            <a:picLocks noChangeAspect="1" noChangeArrowheads="1"/>
          </p:cNvPicPr>
          <p:nvPr/>
        </p:nvPicPr>
        <p:blipFill>
          <a:blip r:embed="rId6" cstate="print"/>
          <a:srcRect/>
          <a:stretch>
            <a:fillRect/>
          </a:stretch>
        </p:blipFill>
        <p:spPr bwMode="auto">
          <a:xfrm>
            <a:off x="1418945" y="3555150"/>
            <a:ext cx="599268" cy="600379"/>
          </a:xfrm>
          <a:prstGeom prst="rect">
            <a:avLst/>
          </a:prstGeom>
          <a:noFill/>
        </p:spPr>
      </p:pic>
      <p:pic>
        <p:nvPicPr>
          <p:cNvPr id="11" name="Picture 12" descr="「お年寄り　　イラスト」の画像検索結果">
            <a:hlinkClick r:id="rId7"/>
          </p:cNvPr>
          <p:cNvPicPr>
            <a:picLocks noChangeAspect="1" noChangeArrowheads="1"/>
          </p:cNvPicPr>
          <p:nvPr/>
        </p:nvPicPr>
        <p:blipFill>
          <a:blip r:embed="rId8" cstate="print"/>
          <a:srcRect/>
          <a:stretch>
            <a:fillRect/>
          </a:stretch>
        </p:blipFill>
        <p:spPr bwMode="auto">
          <a:xfrm>
            <a:off x="366264" y="3719720"/>
            <a:ext cx="564276" cy="930791"/>
          </a:xfrm>
          <a:prstGeom prst="rect">
            <a:avLst/>
          </a:prstGeom>
          <a:noFill/>
        </p:spPr>
      </p:pic>
      <p:pic>
        <p:nvPicPr>
          <p:cNvPr id="14" name="図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492379" y="4677921"/>
            <a:ext cx="1220238" cy="908399"/>
          </a:xfrm>
          <a:prstGeom prst="rect">
            <a:avLst/>
          </a:prstGeom>
        </p:spPr>
      </p:pic>
      <p:pic>
        <p:nvPicPr>
          <p:cNvPr id="15" name="Picture 10" descr="「農家若者　イラスト」の画像検索結果">
            <a:hlinkClick r:id="rId10"/>
          </p:cNvPr>
          <p:cNvPicPr>
            <a:picLocks noChangeAspect="1" noChangeArrowheads="1"/>
          </p:cNvPicPr>
          <p:nvPr/>
        </p:nvPicPr>
        <p:blipFill>
          <a:blip r:embed="rId11" cstate="print"/>
          <a:srcRect/>
          <a:stretch>
            <a:fillRect/>
          </a:stretch>
        </p:blipFill>
        <p:spPr bwMode="auto">
          <a:xfrm flipH="1">
            <a:off x="7806654" y="4677921"/>
            <a:ext cx="938335" cy="938336"/>
          </a:xfrm>
          <a:prstGeom prst="rect">
            <a:avLst/>
          </a:prstGeom>
          <a:noFill/>
        </p:spPr>
      </p:pic>
      <p:pic>
        <p:nvPicPr>
          <p:cNvPr id="18" name="Picture 12" descr="「農家イラスト」の画像検索結果">
            <a:hlinkClick r:id="rId12"/>
          </p:cNvPr>
          <p:cNvPicPr>
            <a:picLocks noChangeAspect="1" noChangeArrowheads="1"/>
          </p:cNvPicPr>
          <p:nvPr/>
        </p:nvPicPr>
        <p:blipFill>
          <a:blip r:embed="rId13" cstate="print"/>
          <a:srcRect/>
          <a:stretch>
            <a:fillRect/>
          </a:stretch>
        </p:blipFill>
        <p:spPr bwMode="auto">
          <a:xfrm>
            <a:off x="7102498" y="2692328"/>
            <a:ext cx="496101" cy="1054961"/>
          </a:xfrm>
          <a:prstGeom prst="rect">
            <a:avLst/>
          </a:prstGeom>
          <a:noFill/>
        </p:spPr>
      </p:pic>
      <p:pic>
        <p:nvPicPr>
          <p:cNvPr id="20" name="Picture 12" descr="「お年寄り　　イラスト」の画像検索結果">
            <a:hlinkClick r:id="rId7"/>
          </p:cNvPr>
          <p:cNvPicPr>
            <a:picLocks noChangeAspect="1" noChangeArrowheads="1"/>
          </p:cNvPicPr>
          <p:nvPr/>
        </p:nvPicPr>
        <p:blipFill>
          <a:blip r:embed="rId8" cstate="print"/>
          <a:srcRect/>
          <a:stretch>
            <a:fillRect/>
          </a:stretch>
        </p:blipFill>
        <p:spPr bwMode="auto">
          <a:xfrm>
            <a:off x="2834461" y="3777542"/>
            <a:ext cx="564276" cy="930791"/>
          </a:xfrm>
          <a:prstGeom prst="rect">
            <a:avLst/>
          </a:prstGeom>
          <a:noFill/>
        </p:spPr>
      </p:pic>
      <p:pic>
        <p:nvPicPr>
          <p:cNvPr id="21" name="Picture 12" descr="「お年寄り　　イラスト」の画像検索結果">
            <a:hlinkClick r:id="rId7"/>
          </p:cNvPr>
          <p:cNvPicPr>
            <a:picLocks noChangeAspect="1" noChangeArrowheads="1"/>
          </p:cNvPicPr>
          <p:nvPr/>
        </p:nvPicPr>
        <p:blipFill>
          <a:blip r:embed="rId8" cstate="print"/>
          <a:srcRect/>
          <a:stretch>
            <a:fillRect/>
          </a:stretch>
        </p:blipFill>
        <p:spPr bwMode="auto">
          <a:xfrm>
            <a:off x="7549339" y="2780485"/>
            <a:ext cx="564276" cy="930791"/>
          </a:xfrm>
          <a:prstGeom prst="rect">
            <a:avLst/>
          </a:prstGeom>
          <a:noFill/>
        </p:spPr>
      </p:pic>
      <p:sp>
        <p:nvSpPr>
          <p:cNvPr id="22" name="角丸四角形 21"/>
          <p:cNvSpPr/>
          <p:nvPr/>
        </p:nvSpPr>
        <p:spPr>
          <a:xfrm>
            <a:off x="399042" y="2821818"/>
            <a:ext cx="1545127" cy="462646"/>
          </a:xfrm>
          <a:prstGeom prst="round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新規派遣</a:t>
            </a:r>
          </a:p>
        </p:txBody>
      </p:sp>
      <p:sp>
        <p:nvSpPr>
          <p:cNvPr id="23" name="角丸四角形 22"/>
          <p:cNvSpPr/>
          <p:nvPr/>
        </p:nvSpPr>
        <p:spPr>
          <a:xfrm>
            <a:off x="3272004" y="2821818"/>
            <a:ext cx="1545127" cy="462646"/>
          </a:xfrm>
          <a:prstGeom prst="round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自立</a:t>
            </a:r>
          </a:p>
        </p:txBody>
      </p:sp>
      <p:sp>
        <p:nvSpPr>
          <p:cNvPr id="24" name="角丸四角形 23"/>
          <p:cNvSpPr/>
          <p:nvPr/>
        </p:nvSpPr>
        <p:spPr>
          <a:xfrm>
            <a:off x="6871884" y="2180167"/>
            <a:ext cx="1545127" cy="462646"/>
          </a:xfrm>
          <a:prstGeom prst="round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後継</a:t>
            </a:r>
          </a:p>
        </p:txBody>
      </p:sp>
      <p:sp>
        <p:nvSpPr>
          <p:cNvPr id="25" name="角丸四角形 24"/>
          <p:cNvSpPr/>
          <p:nvPr/>
        </p:nvSpPr>
        <p:spPr>
          <a:xfrm>
            <a:off x="6669544" y="4063658"/>
            <a:ext cx="2075445" cy="558007"/>
          </a:xfrm>
          <a:prstGeom prst="round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耕作放棄地を</a:t>
            </a:r>
            <a:endParaRPr kumimoji="1" lang="en-US" altLang="ja-JP" dirty="0">
              <a:solidFill>
                <a:schemeClr val="tx1"/>
              </a:solidFill>
            </a:endParaRPr>
          </a:p>
          <a:p>
            <a:pPr algn="ctr"/>
            <a:r>
              <a:rPr kumimoji="1" lang="ja-JP" altLang="en-US" dirty="0">
                <a:solidFill>
                  <a:schemeClr val="tx1"/>
                </a:solidFill>
              </a:rPr>
              <a:t>利用した独立</a:t>
            </a:r>
          </a:p>
        </p:txBody>
      </p:sp>
      <p:sp>
        <p:nvSpPr>
          <p:cNvPr id="26" name="正方形/長方形 25"/>
          <p:cNvSpPr/>
          <p:nvPr/>
        </p:nvSpPr>
        <p:spPr>
          <a:xfrm>
            <a:off x="0" y="5918662"/>
            <a:ext cx="9144000" cy="939338"/>
          </a:xfrm>
          <a:prstGeom prst="rect">
            <a:avLst/>
          </a:prstGeom>
          <a:solidFill>
            <a:srgbClr val="5E84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新規就農者の希望に合わせた農業の将来設計</a:t>
            </a:r>
          </a:p>
        </p:txBody>
      </p:sp>
      <p:sp>
        <p:nvSpPr>
          <p:cNvPr id="27" name="右矢印 26"/>
          <p:cNvSpPr/>
          <p:nvPr/>
        </p:nvSpPr>
        <p:spPr>
          <a:xfrm>
            <a:off x="2195721" y="3606476"/>
            <a:ext cx="581891" cy="34206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右矢印 27"/>
          <p:cNvSpPr/>
          <p:nvPr/>
        </p:nvSpPr>
        <p:spPr>
          <a:xfrm>
            <a:off x="5896538" y="2263662"/>
            <a:ext cx="581891" cy="34206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右矢印 28"/>
          <p:cNvSpPr/>
          <p:nvPr/>
        </p:nvSpPr>
        <p:spPr>
          <a:xfrm>
            <a:off x="5896538" y="4170944"/>
            <a:ext cx="581891" cy="34206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上カーブ矢印 29"/>
          <p:cNvSpPr/>
          <p:nvPr/>
        </p:nvSpPr>
        <p:spPr>
          <a:xfrm flipH="1">
            <a:off x="1097174" y="4879398"/>
            <a:ext cx="5226737" cy="835087"/>
          </a:xfrm>
          <a:prstGeom prst="curvedUpArrow">
            <a:avLst>
              <a:gd name="adj1" fmla="val 23414"/>
              <a:gd name="adj2" fmla="val 53875"/>
              <a:gd name="adj3" fmla="val 21156"/>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320163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p:cNvSpPr/>
          <p:nvPr/>
        </p:nvSpPr>
        <p:spPr>
          <a:xfrm>
            <a:off x="8307684" y="1594765"/>
            <a:ext cx="751827" cy="2439811"/>
          </a:xfrm>
          <a:prstGeom prst="rect">
            <a:avLst/>
          </a:prstGeom>
          <a:solidFill>
            <a:srgbClr val="FEE3DA"/>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7</a:t>
            </a:fld>
            <a:endParaRPr lang="zh-CN" altLang="en-US"/>
          </a:p>
        </p:txBody>
      </p:sp>
      <p:sp>
        <p:nvSpPr>
          <p:cNvPr id="4" name="テキスト ボックス 3"/>
          <p:cNvSpPr txBox="1"/>
          <p:nvPr/>
        </p:nvSpPr>
        <p:spPr>
          <a:xfrm>
            <a:off x="8406497" y="2313657"/>
            <a:ext cx="554200" cy="954107"/>
          </a:xfrm>
          <a:prstGeom prst="rect">
            <a:avLst/>
          </a:prstGeom>
          <a:noFill/>
        </p:spPr>
        <p:txBody>
          <a:bodyPr wrap="square" rtlCol="0">
            <a:spAutoFit/>
          </a:bodyPr>
          <a:lstStyle/>
          <a:p>
            <a:r>
              <a:rPr kumimoji="1" lang="ja-JP" altLang="en-US" sz="2800" dirty="0"/>
              <a:t>背</a:t>
            </a:r>
            <a:endParaRPr kumimoji="1" lang="en-US" altLang="ja-JP" sz="2800" dirty="0"/>
          </a:p>
          <a:p>
            <a:r>
              <a:rPr kumimoji="1" lang="ja-JP" altLang="en-US" sz="2800" dirty="0"/>
              <a:t>景</a:t>
            </a:r>
          </a:p>
        </p:txBody>
      </p:sp>
      <p:sp>
        <p:nvSpPr>
          <p:cNvPr id="20" name="正方形/長方形 19"/>
          <p:cNvSpPr/>
          <p:nvPr/>
        </p:nvSpPr>
        <p:spPr>
          <a:xfrm>
            <a:off x="7252630" y="1615931"/>
            <a:ext cx="751827" cy="2439811"/>
          </a:xfrm>
          <a:prstGeom prst="rect">
            <a:avLst/>
          </a:prstGeom>
          <a:solidFill>
            <a:srgbClr val="FEE3DA"/>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7351443" y="1842380"/>
            <a:ext cx="554200" cy="1815882"/>
          </a:xfrm>
          <a:prstGeom prst="rect">
            <a:avLst/>
          </a:prstGeom>
          <a:noFill/>
        </p:spPr>
        <p:txBody>
          <a:bodyPr wrap="square" rtlCol="0">
            <a:spAutoFit/>
          </a:bodyPr>
          <a:lstStyle/>
          <a:p>
            <a:r>
              <a:rPr kumimoji="1" lang="ja-JP" altLang="en-US" sz="2800" dirty="0"/>
              <a:t>全体構想</a:t>
            </a:r>
            <a:endParaRPr kumimoji="1" lang="en-US" altLang="ja-JP" sz="2800" dirty="0"/>
          </a:p>
        </p:txBody>
      </p:sp>
      <p:sp>
        <p:nvSpPr>
          <p:cNvPr id="22" name="正方形/長方形 21"/>
          <p:cNvSpPr/>
          <p:nvPr/>
        </p:nvSpPr>
        <p:spPr>
          <a:xfrm>
            <a:off x="6197576" y="1615931"/>
            <a:ext cx="751827" cy="2439812"/>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00"/>
          </a:p>
        </p:txBody>
      </p:sp>
      <p:sp>
        <p:nvSpPr>
          <p:cNvPr id="23" name="テキスト ボックス 22"/>
          <p:cNvSpPr txBox="1"/>
          <p:nvPr/>
        </p:nvSpPr>
        <p:spPr>
          <a:xfrm>
            <a:off x="6288199" y="1685366"/>
            <a:ext cx="554200" cy="2246769"/>
          </a:xfrm>
          <a:prstGeom prst="rect">
            <a:avLst/>
          </a:prstGeom>
          <a:noFill/>
        </p:spPr>
        <p:txBody>
          <a:bodyPr wrap="square" rtlCol="0">
            <a:spAutoFit/>
          </a:bodyPr>
          <a:lstStyle/>
          <a:p>
            <a:r>
              <a:rPr kumimoji="1" lang="ja-JP" altLang="en-US" sz="2800" dirty="0"/>
              <a:t>分野別構想</a:t>
            </a:r>
            <a:endParaRPr kumimoji="1" lang="en-US" altLang="ja-JP" sz="2800" dirty="0"/>
          </a:p>
        </p:txBody>
      </p:sp>
      <p:sp>
        <p:nvSpPr>
          <p:cNvPr id="24" name="正方形/長方形 23"/>
          <p:cNvSpPr/>
          <p:nvPr/>
        </p:nvSpPr>
        <p:spPr>
          <a:xfrm>
            <a:off x="1129841" y="1615931"/>
            <a:ext cx="751827" cy="2439812"/>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p:cNvSpPr txBox="1"/>
          <p:nvPr/>
        </p:nvSpPr>
        <p:spPr>
          <a:xfrm>
            <a:off x="1238363" y="2184337"/>
            <a:ext cx="554200" cy="1384995"/>
          </a:xfrm>
          <a:prstGeom prst="rect">
            <a:avLst/>
          </a:prstGeom>
          <a:noFill/>
        </p:spPr>
        <p:txBody>
          <a:bodyPr wrap="square" rtlCol="0">
            <a:spAutoFit/>
          </a:bodyPr>
          <a:lstStyle/>
          <a:p>
            <a:r>
              <a:rPr kumimoji="1" lang="ja-JP" altLang="en-US" sz="2800" dirty="0"/>
              <a:t>将来像</a:t>
            </a:r>
            <a:endParaRPr kumimoji="1" lang="en-US" altLang="ja-JP" sz="2800" dirty="0"/>
          </a:p>
        </p:txBody>
      </p:sp>
      <p:sp>
        <p:nvSpPr>
          <p:cNvPr id="26" name="正方形/長方形 25"/>
          <p:cNvSpPr/>
          <p:nvPr/>
        </p:nvSpPr>
        <p:spPr>
          <a:xfrm>
            <a:off x="80156" y="1615931"/>
            <a:ext cx="751827" cy="2439812"/>
          </a:xfrm>
          <a:prstGeom prst="rect">
            <a:avLst/>
          </a:prstGeom>
          <a:solidFill>
            <a:srgbClr val="FEE3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p:cNvSpPr txBox="1"/>
          <p:nvPr/>
        </p:nvSpPr>
        <p:spPr>
          <a:xfrm>
            <a:off x="171326" y="1685366"/>
            <a:ext cx="554200" cy="2246769"/>
          </a:xfrm>
          <a:prstGeom prst="rect">
            <a:avLst/>
          </a:prstGeom>
          <a:noFill/>
        </p:spPr>
        <p:txBody>
          <a:bodyPr wrap="square" rtlCol="0">
            <a:spAutoFit/>
          </a:bodyPr>
          <a:lstStyle/>
          <a:p>
            <a:r>
              <a:rPr kumimoji="1" lang="ja-JP" altLang="en-US" sz="2800" dirty="0"/>
              <a:t>今後の展開</a:t>
            </a:r>
            <a:endParaRPr kumimoji="1" lang="en-US" altLang="ja-JP" sz="2800" dirty="0"/>
          </a:p>
        </p:txBody>
      </p:sp>
      <p:sp>
        <p:nvSpPr>
          <p:cNvPr id="28" name="正方形/長方形 27"/>
          <p:cNvSpPr/>
          <p:nvPr/>
        </p:nvSpPr>
        <p:spPr>
          <a:xfrm>
            <a:off x="5525242" y="2589937"/>
            <a:ext cx="568079" cy="1843515"/>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p:cNvSpPr txBox="1"/>
          <p:nvPr/>
        </p:nvSpPr>
        <p:spPr>
          <a:xfrm>
            <a:off x="5565932" y="2542198"/>
            <a:ext cx="554200" cy="1938992"/>
          </a:xfrm>
          <a:prstGeom prst="rect">
            <a:avLst/>
          </a:prstGeom>
          <a:noFill/>
        </p:spPr>
        <p:txBody>
          <a:bodyPr wrap="square" rtlCol="0">
            <a:spAutoFit/>
          </a:bodyPr>
          <a:lstStyle/>
          <a:p>
            <a:r>
              <a:rPr kumimoji="1" lang="ja-JP" altLang="en-US" sz="2400" dirty="0"/>
              <a:t>まちを守る</a:t>
            </a:r>
            <a:endParaRPr kumimoji="1" lang="en-US" altLang="ja-JP" sz="2400" dirty="0"/>
          </a:p>
        </p:txBody>
      </p:sp>
      <p:sp>
        <p:nvSpPr>
          <p:cNvPr id="31" name="正方形/長方形 30"/>
          <p:cNvSpPr/>
          <p:nvPr/>
        </p:nvSpPr>
        <p:spPr>
          <a:xfrm>
            <a:off x="3450315" y="2637674"/>
            <a:ext cx="533546" cy="1843516"/>
          </a:xfrm>
          <a:prstGeom prst="rect">
            <a:avLst/>
          </a:prstGeom>
          <a:solidFill>
            <a:srgbClr val="DDDC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ボックス 31"/>
          <p:cNvSpPr txBox="1"/>
          <p:nvPr/>
        </p:nvSpPr>
        <p:spPr>
          <a:xfrm>
            <a:off x="3474857" y="2609964"/>
            <a:ext cx="554200" cy="1938992"/>
          </a:xfrm>
          <a:prstGeom prst="rect">
            <a:avLst/>
          </a:prstGeom>
          <a:noFill/>
        </p:spPr>
        <p:txBody>
          <a:bodyPr wrap="square" rtlCol="0">
            <a:spAutoFit/>
          </a:bodyPr>
          <a:lstStyle/>
          <a:p>
            <a:r>
              <a:rPr kumimoji="1" lang="ja-JP" altLang="en-US" sz="2400" dirty="0"/>
              <a:t>愛着を築く</a:t>
            </a:r>
            <a:endParaRPr kumimoji="1" lang="en-US" altLang="ja-JP" sz="2400" dirty="0"/>
          </a:p>
        </p:txBody>
      </p:sp>
      <p:sp>
        <p:nvSpPr>
          <p:cNvPr id="41" name="正方形/長方形 40"/>
          <p:cNvSpPr/>
          <p:nvPr/>
        </p:nvSpPr>
        <p:spPr>
          <a:xfrm>
            <a:off x="0" y="1359184"/>
            <a:ext cx="9144000" cy="83128"/>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二等辺三角形 44"/>
          <p:cNvSpPr/>
          <p:nvPr/>
        </p:nvSpPr>
        <p:spPr>
          <a:xfrm rot="16200000">
            <a:off x="8022308"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二等辺三角形 45"/>
          <p:cNvSpPr/>
          <p:nvPr/>
        </p:nvSpPr>
        <p:spPr>
          <a:xfrm rot="16200000">
            <a:off x="6975467"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二等辺三角形 46"/>
          <p:cNvSpPr/>
          <p:nvPr/>
        </p:nvSpPr>
        <p:spPr>
          <a:xfrm rot="16200000">
            <a:off x="1912299" y="2812295"/>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二等辺三角形 47"/>
          <p:cNvSpPr/>
          <p:nvPr/>
        </p:nvSpPr>
        <p:spPr>
          <a:xfrm rot="16200000">
            <a:off x="824022" y="2808593"/>
            <a:ext cx="259312" cy="223545"/>
          </a:xfrm>
          <a:prstGeom prst="triangl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p:cNvSpPr/>
          <p:nvPr/>
        </p:nvSpPr>
        <p:spPr>
          <a:xfrm>
            <a:off x="4816800" y="3443712"/>
            <a:ext cx="568079" cy="2143046"/>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p:cNvSpPr txBox="1"/>
          <p:nvPr/>
        </p:nvSpPr>
        <p:spPr>
          <a:xfrm>
            <a:off x="4856028" y="3590780"/>
            <a:ext cx="554200" cy="1569660"/>
          </a:xfrm>
          <a:prstGeom prst="rect">
            <a:avLst/>
          </a:prstGeom>
          <a:noFill/>
        </p:spPr>
        <p:txBody>
          <a:bodyPr wrap="square" rtlCol="0">
            <a:spAutoFit/>
          </a:bodyPr>
          <a:lstStyle/>
          <a:p>
            <a:r>
              <a:rPr kumimoji="1" lang="ja-JP" altLang="en-US" sz="2400" dirty="0"/>
              <a:t>都市運営</a:t>
            </a:r>
            <a:endParaRPr kumimoji="1" lang="en-US" altLang="ja-JP" sz="2400" dirty="0"/>
          </a:p>
        </p:txBody>
      </p:sp>
      <p:sp>
        <p:nvSpPr>
          <p:cNvPr id="43" name="正方形/長方形 42"/>
          <p:cNvSpPr/>
          <p:nvPr/>
        </p:nvSpPr>
        <p:spPr>
          <a:xfrm>
            <a:off x="4130939" y="3443388"/>
            <a:ext cx="568079" cy="2143370"/>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テキスト ボックス 43"/>
          <p:cNvSpPr txBox="1"/>
          <p:nvPr/>
        </p:nvSpPr>
        <p:spPr>
          <a:xfrm>
            <a:off x="4196509" y="3960111"/>
            <a:ext cx="554200" cy="830997"/>
          </a:xfrm>
          <a:prstGeom prst="rect">
            <a:avLst/>
          </a:prstGeom>
          <a:noFill/>
        </p:spPr>
        <p:txBody>
          <a:bodyPr wrap="square" rtlCol="0">
            <a:spAutoFit/>
          </a:bodyPr>
          <a:lstStyle/>
          <a:p>
            <a:r>
              <a:rPr kumimoji="1" lang="ja-JP" altLang="en-US" sz="2400" dirty="0"/>
              <a:t>交通</a:t>
            </a:r>
            <a:endParaRPr kumimoji="1" lang="en-US" altLang="ja-JP" sz="2400" dirty="0"/>
          </a:p>
        </p:txBody>
      </p:sp>
      <p:sp>
        <p:nvSpPr>
          <p:cNvPr id="49" name="正方形/長方形 48"/>
          <p:cNvSpPr/>
          <p:nvPr/>
        </p:nvSpPr>
        <p:spPr>
          <a:xfrm>
            <a:off x="2734900" y="3443712"/>
            <a:ext cx="568079" cy="2143046"/>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テキスト ボックス 49"/>
          <p:cNvSpPr txBox="1"/>
          <p:nvPr/>
        </p:nvSpPr>
        <p:spPr>
          <a:xfrm>
            <a:off x="2742124" y="3469919"/>
            <a:ext cx="492443" cy="2738328"/>
          </a:xfrm>
          <a:prstGeom prst="rect">
            <a:avLst/>
          </a:prstGeom>
          <a:noFill/>
        </p:spPr>
        <p:txBody>
          <a:bodyPr vert="eaVert" wrap="square" rtlCol="0">
            <a:spAutoFit/>
          </a:bodyPr>
          <a:lstStyle/>
          <a:p>
            <a:r>
              <a:rPr kumimoji="1" lang="ja-JP" altLang="en-US" sz="2000" dirty="0"/>
              <a:t>アイデンティティ</a:t>
            </a:r>
            <a:endParaRPr kumimoji="1" lang="en-US" altLang="ja-JP" sz="2000" dirty="0"/>
          </a:p>
        </p:txBody>
      </p:sp>
      <p:sp>
        <p:nvSpPr>
          <p:cNvPr id="51" name="正方形/長方形 50"/>
          <p:cNvSpPr/>
          <p:nvPr/>
        </p:nvSpPr>
        <p:spPr>
          <a:xfrm>
            <a:off x="2049039" y="3443388"/>
            <a:ext cx="568079" cy="2143370"/>
          </a:xfrm>
          <a:prstGeom prst="rect">
            <a:avLst/>
          </a:prstGeom>
          <a:noFill/>
          <a:ln w="63500">
            <a:solidFill>
              <a:srgbClr val="DDDC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テキスト ボックス 51"/>
          <p:cNvSpPr txBox="1"/>
          <p:nvPr/>
        </p:nvSpPr>
        <p:spPr>
          <a:xfrm>
            <a:off x="2114609" y="3775444"/>
            <a:ext cx="554200" cy="1200329"/>
          </a:xfrm>
          <a:prstGeom prst="rect">
            <a:avLst/>
          </a:prstGeom>
          <a:noFill/>
        </p:spPr>
        <p:txBody>
          <a:bodyPr wrap="square" rtlCol="0">
            <a:spAutoFit/>
          </a:bodyPr>
          <a:lstStyle/>
          <a:p>
            <a:r>
              <a:rPr kumimoji="1" lang="ja-JP" altLang="en-US" sz="2400" dirty="0"/>
              <a:t>くらし</a:t>
            </a:r>
            <a:endParaRPr kumimoji="1" lang="en-US" altLang="ja-JP" sz="2400" dirty="0"/>
          </a:p>
        </p:txBody>
      </p:sp>
    </p:spTree>
    <p:extLst>
      <p:ext uri="{BB962C8B-B14F-4D97-AF65-F5344CB8AC3E}">
        <p14:creationId xmlns:p14="http://schemas.microsoft.com/office/powerpoint/2010/main" val="123001202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31BD7D11-E03D-42B4-A3DE-E3A4D59A83C8}" type="slidenum">
              <a:rPr lang="zh-CN" altLang="en-US" smtClean="0"/>
              <a:t>70</a:t>
            </a:fld>
            <a:endParaRPr lang="zh-CN" altLang="en-US"/>
          </a:p>
        </p:txBody>
      </p:sp>
      <p:sp>
        <p:nvSpPr>
          <p:cNvPr id="18" name="正方形/長方形 17"/>
          <p:cNvSpPr/>
          <p:nvPr/>
        </p:nvSpPr>
        <p:spPr>
          <a:xfrm>
            <a:off x="292316" y="2509007"/>
            <a:ext cx="8592500" cy="423583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p:cNvSpPr/>
          <p:nvPr/>
        </p:nvSpPr>
        <p:spPr>
          <a:xfrm>
            <a:off x="-7786" y="1614427"/>
            <a:ext cx="2685011" cy="74814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kumimoji="1" lang="ja-JP" altLang="en-US" sz="4000" dirty="0">
                <a:solidFill>
                  <a:schemeClr val="tx1"/>
                </a:solidFill>
                <a:latin typeface="HGP行書体" panose="03000600000000000000" pitchFamily="66" charset="-128"/>
                <a:ea typeface="HGP行書体" panose="03000600000000000000" pitchFamily="66" charset="-128"/>
              </a:rPr>
              <a:t>背景</a:t>
            </a:r>
            <a:endParaRPr kumimoji="1" lang="en-US" altLang="ja-JP" sz="4000" dirty="0">
              <a:solidFill>
                <a:schemeClr val="tx1"/>
              </a:solidFill>
              <a:latin typeface="HGP行書体" panose="03000600000000000000" pitchFamily="66" charset="-128"/>
              <a:ea typeface="HGP行書体" panose="03000600000000000000" pitchFamily="66" charset="-128"/>
            </a:endParaRPr>
          </a:p>
        </p:txBody>
      </p:sp>
      <p:sp>
        <p:nvSpPr>
          <p:cNvPr id="28" name="正方形/長方形 27"/>
          <p:cNvSpPr/>
          <p:nvPr/>
        </p:nvSpPr>
        <p:spPr>
          <a:xfrm>
            <a:off x="4837176" y="632880"/>
            <a:ext cx="3941064" cy="668042"/>
          </a:xfrm>
          <a:prstGeom prst="rect">
            <a:avLst/>
          </a:prstGeom>
          <a:solidFill>
            <a:srgbClr val="457830"/>
          </a:solid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2700" dirty="0">
                <a:latin typeface="HGP行書体" panose="03000600000000000000" pitchFamily="66" charset="-128"/>
                <a:ea typeface="HGP行書体" panose="03000600000000000000" pitchFamily="66" charset="-128"/>
              </a:rPr>
              <a:t>くらしを守る</a:t>
            </a:r>
          </a:p>
        </p:txBody>
      </p:sp>
      <p:sp>
        <p:nvSpPr>
          <p:cNvPr id="31" name="正方形/長方形 30"/>
          <p:cNvSpPr/>
          <p:nvPr/>
        </p:nvSpPr>
        <p:spPr>
          <a:xfrm>
            <a:off x="896112" y="632880"/>
            <a:ext cx="3941064"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2700" dirty="0">
                <a:solidFill>
                  <a:schemeClr val="tx1"/>
                </a:solidFill>
                <a:latin typeface="HGP行書体" panose="03000600000000000000" pitchFamily="66" charset="-128"/>
                <a:ea typeface="HGP行書体" panose="03000600000000000000" pitchFamily="66" charset="-128"/>
              </a:rPr>
              <a:t>アイデンティティを守る</a:t>
            </a:r>
          </a:p>
        </p:txBody>
      </p:sp>
      <p:sp>
        <p:nvSpPr>
          <p:cNvPr id="21" name="角丸四角形 20"/>
          <p:cNvSpPr/>
          <p:nvPr/>
        </p:nvSpPr>
        <p:spPr>
          <a:xfrm>
            <a:off x="567007" y="2817420"/>
            <a:ext cx="4515632" cy="361900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20" name="グラフ 19"/>
          <p:cNvGraphicFramePr>
            <a:graphicFrameLocks/>
          </p:cNvGraphicFramePr>
          <p:nvPr>
            <p:extLst/>
          </p:nvPr>
        </p:nvGraphicFramePr>
        <p:xfrm>
          <a:off x="264064" y="3065375"/>
          <a:ext cx="5205160" cy="3123096"/>
        </p:xfrm>
        <a:graphic>
          <a:graphicData uri="http://schemas.openxmlformats.org/drawingml/2006/chart">
            <c:chart xmlns:c="http://schemas.openxmlformats.org/drawingml/2006/chart" xmlns:r="http://schemas.openxmlformats.org/officeDocument/2006/relationships" r:id="rId3"/>
          </a:graphicData>
        </a:graphic>
      </p:graphicFrame>
      <p:sp>
        <p:nvSpPr>
          <p:cNvPr id="6" name="楕円 5"/>
          <p:cNvSpPr/>
          <p:nvPr/>
        </p:nvSpPr>
        <p:spPr>
          <a:xfrm>
            <a:off x="1358470" y="3752602"/>
            <a:ext cx="3023525" cy="12706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5161900" y="2736431"/>
            <a:ext cx="3711358" cy="1754326"/>
          </a:xfrm>
          <a:prstGeom prst="rect">
            <a:avLst/>
          </a:prstGeom>
          <a:noFill/>
        </p:spPr>
        <p:txBody>
          <a:bodyPr wrap="square" rtlCol="0">
            <a:spAutoFit/>
          </a:bodyPr>
          <a:lstStyle/>
          <a:p>
            <a:r>
              <a:rPr kumimoji="1" lang="ja-JP" altLang="en-US" sz="2400" dirty="0"/>
              <a:t>現在仕事をしている高齢者</a:t>
            </a:r>
            <a:r>
              <a:rPr kumimoji="1" lang="ja-JP" altLang="en-US" sz="3600" dirty="0"/>
              <a:t>約</a:t>
            </a:r>
            <a:r>
              <a:rPr kumimoji="1" lang="en-US" altLang="ja-JP" sz="3600" b="1" dirty="0"/>
              <a:t>4</a:t>
            </a:r>
            <a:r>
              <a:rPr kumimoji="1" lang="ja-JP" altLang="en-US" sz="3600" b="1" dirty="0"/>
              <a:t>割</a:t>
            </a:r>
            <a:endParaRPr kumimoji="1" lang="en-US" altLang="ja-JP" sz="3600" b="1" dirty="0"/>
          </a:p>
          <a:p>
            <a:r>
              <a:rPr kumimoji="1" lang="ja-JP" altLang="en-US" sz="2400" dirty="0"/>
              <a:t>「働けるうちはいつまでも」働きたい</a:t>
            </a:r>
          </a:p>
        </p:txBody>
      </p:sp>
      <p:sp>
        <p:nvSpPr>
          <p:cNvPr id="25" name="テキスト ボックス 24"/>
          <p:cNvSpPr txBox="1"/>
          <p:nvPr/>
        </p:nvSpPr>
        <p:spPr>
          <a:xfrm>
            <a:off x="5128048" y="4729346"/>
            <a:ext cx="3711358" cy="1754326"/>
          </a:xfrm>
          <a:prstGeom prst="rect">
            <a:avLst/>
          </a:prstGeom>
          <a:noFill/>
        </p:spPr>
        <p:txBody>
          <a:bodyPr wrap="square" rtlCol="0">
            <a:spAutoFit/>
          </a:bodyPr>
          <a:lstStyle/>
          <a:p>
            <a:r>
              <a:rPr kumimoji="1" lang="en-US" altLang="ja-JP" sz="2400" dirty="0"/>
              <a:t>70</a:t>
            </a:r>
            <a:r>
              <a:rPr kumimoji="1" lang="ja-JP" altLang="en-US" sz="2400" dirty="0"/>
              <a:t>歳くらいまでもしくはそれ以上は</a:t>
            </a:r>
            <a:r>
              <a:rPr kumimoji="1" lang="ja-JP" altLang="en-US" sz="3600" dirty="0"/>
              <a:t>約</a:t>
            </a:r>
            <a:r>
              <a:rPr kumimoji="1" lang="en-US" altLang="ja-JP" sz="3600" dirty="0"/>
              <a:t>8</a:t>
            </a:r>
            <a:r>
              <a:rPr kumimoji="1" lang="ja-JP" altLang="en-US" sz="3600" dirty="0"/>
              <a:t>割</a:t>
            </a:r>
            <a:endParaRPr kumimoji="1" lang="en-US" altLang="ja-JP" sz="3600" dirty="0"/>
          </a:p>
          <a:p>
            <a:r>
              <a:rPr kumimoji="1" lang="ja-JP" altLang="en-US" sz="2400" dirty="0"/>
              <a:t>高齢期にも高い就業意欲を持っている</a:t>
            </a:r>
          </a:p>
        </p:txBody>
      </p:sp>
      <p:sp>
        <p:nvSpPr>
          <p:cNvPr id="26" name="楕円 25"/>
          <p:cNvSpPr/>
          <p:nvPr/>
        </p:nvSpPr>
        <p:spPr>
          <a:xfrm>
            <a:off x="2677225" y="3909947"/>
            <a:ext cx="1701181" cy="10687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p:cNvSpPr txBox="1"/>
          <p:nvPr/>
        </p:nvSpPr>
        <p:spPr>
          <a:xfrm>
            <a:off x="111046" y="3599164"/>
            <a:ext cx="9139093" cy="1569660"/>
          </a:xfrm>
          <a:prstGeom prst="rect">
            <a:avLst/>
          </a:prstGeom>
          <a:solidFill>
            <a:schemeClr val="bg1">
              <a:alpha val="90000"/>
            </a:schemeClr>
          </a:solidFill>
          <a:effectLst>
            <a:softEdge rad="127000"/>
          </a:effectLst>
        </p:spPr>
        <p:txBody>
          <a:bodyPr wrap="square" rtlCol="0">
            <a:spAutoFit/>
          </a:bodyPr>
          <a:lstStyle/>
          <a:p>
            <a:pPr algn="ctr"/>
            <a:endParaRPr kumimoji="1" lang="en-US" altLang="ja-JP" sz="3200" dirty="0">
              <a:latin typeface="游ゴシック Medium" panose="020B0500000000000000" pitchFamily="50" charset="-128"/>
              <a:ea typeface="游ゴシック Medium" panose="020B0500000000000000" pitchFamily="50" charset="-128"/>
            </a:endParaRPr>
          </a:p>
          <a:p>
            <a:pPr algn="ctr"/>
            <a:r>
              <a:rPr kumimoji="1" lang="ja-JP" altLang="en-US" sz="3200" dirty="0">
                <a:latin typeface="游ゴシック Medium" panose="020B0500000000000000" pitchFamily="50" charset="-128"/>
                <a:ea typeface="游ゴシック Medium" panose="020B0500000000000000" pitchFamily="50" charset="-128"/>
              </a:rPr>
              <a:t>就労意欲の高い高齢者は多い</a:t>
            </a:r>
            <a:endParaRPr kumimoji="1" lang="en-US" altLang="ja-JP" sz="3200" dirty="0">
              <a:latin typeface="游ゴシック Medium" panose="020B0500000000000000" pitchFamily="50" charset="-128"/>
              <a:ea typeface="游ゴシック Medium" panose="020B0500000000000000" pitchFamily="50" charset="-128"/>
            </a:endParaRPr>
          </a:p>
          <a:p>
            <a:pPr algn="ctr"/>
            <a:endParaRPr kumimoji="1" lang="en-US" altLang="ja-JP" sz="3200" dirty="0">
              <a:latin typeface="游ゴシック Medium" panose="020B0500000000000000" pitchFamily="50" charset="-128"/>
              <a:ea typeface="游ゴシック Medium" panose="020B0500000000000000" pitchFamily="50" charset="-128"/>
            </a:endParaRPr>
          </a:p>
        </p:txBody>
      </p:sp>
      <p:sp>
        <p:nvSpPr>
          <p:cNvPr id="30" name="テキスト ボックス 29"/>
          <p:cNvSpPr txBox="1"/>
          <p:nvPr/>
        </p:nvSpPr>
        <p:spPr>
          <a:xfrm>
            <a:off x="2699471" y="6444378"/>
            <a:ext cx="3430519" cy="253916"/>
          </a:xfrm>
          <a:prstGeom prst="rect">
            <a:avLst/>
          </a:prstGeom>
          <a:noFill/>
        </p:spPr>
        <p:txBody>
          <a:bodyPr wrap="square" rtlCol="0">
            <a:spAutoFit/>
          </a:bodyPr>
          <a:lstStyle/>
          <a:p>
            <a:r>
              <a:rPr kumimoji="1" lang="ja-JP" altLang="en-US" sz="1050" dirty="0"/>
              <a:t>平成</a:t>
            </a:r>
            <a:r>
              <a:rPr kumimoji="1" lang="en-US" altLang="ja-JP" sz="1050" dirty="0"/>
              <a:t>29</a:t>
            </a:r>
            <a:r>
              <a:rPr kumimoji="1" lang="ja-JP" altLang="en-US" sz="1050" dirty="0"/>
              <a:t>年度版高齢社会白書より</a:t>
            </a:r>
          </a:p>
        </p:txBody>
      </p:sp>
    </p:spTree>
    <p:extLst>
      <p:ext uri="{BB962C8B-B14F-4D97-AF65-F5344CB8AC3E}">
        <p14:creationId xmlns:p14="http://schemas.microsoft.com/office/powerpoint/2010/main" val="3492114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barn(inVertical)">
                                      <p:cBhvr>
                                        <p:cTn id="23" dur="500"/>
                                        <p:tgtEl>
                                          <p:spTgt spid="27"/>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1"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barn(inVertical)">
                                      <p:cBhvr>
                                        <p:cTn id="2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25" grpId="0"/>
      <p:bldP spid="26" grpId="0" animBg="1"/>
      <p:bldP spid="27" grpId="0" animBg="1"/>
      <p:bldP spid="27" grpId="1" animBg="1"/>
    </p:bld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楕円 16"/>
          <p:cNvSpPr/>
          <p:nvPr/>
        </p:nvSpPr>
        <p:spPr>
          <a:xfrm>
            <a:off x="373667" y="3573470"/>
            <a:ext cx="2784312" cy="2784312"/>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楕円 14"/>
          <p:cNvSpPr/>
          <p:nvPr/>
        </p:nvSpPr>
        <p:spPr>
          <a:xfrm>
            <a:off x="259732" y="1391992"/>
            <a:ext cx="2784312" cy="2784312"/>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71</a:t>
            </a:fld>
            <a:endParaRPr lang="zh-CN" altLang="en-US"/>
          </a:p>
        </p:txBody>
      </p:sp>
      <p:sp>
        <p:nvSpPr>
          <p:cNvPr id="3" name="テキスト ボックス 2"/>
          <p:cNvSpPr txBox="1"/>
          <p:nvPr/>
        </p:nvSpPr>
        <p:spPr>
          <a:xfrm>
            <a:off x="1651890" y="5472844"/>
            <a:ext cx="3077736" cy="400110"/>
          </a:xfrm>
          <a:prstGeom prst="rect">
            <a:avLst/>
          </a:prstGeom>
          <a:noFill/>
        </p:spPr>
        <p:txBody>
          <a:bodyPr wrap="square" rtlCol="0">
            <a:spAutoFit/>
          </a:bodyPr>
          <a:lstStyle/>
          <a:p>
            <a:r>
              <a:rPr kumimoji="1" lang="ja-JP" altLang="en-US" sz="2000" dirty="0"/>
              <a:t>高齢者</a:t>
            </a:r>
          </a:p>
        </p:txBody>
      </p:sp>
      <p:pic>
        <p:nvPicPr>
          <p:cNvPr id="4" name="Picture 4" descr="è¥ããããçºããã®ã¤ã©ã¹ã"/>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9111" y="3917919"/>
            <a:ext cx="1126712" cy="1837029"/>
          </a:xfrm>
          <a:prstGeom prst="rect">
            <a:avLst/>
          </a:prstGeom>
          <a:noFill/>
          <a:extLst>
            <a:ext uri="{909E8E84-426E-40DD-AFC4-6F175D3DCCD1}">
              <a14:hiddenFill xmlns:a14="http://schemas.microsoft.com/office/drawing/2010/main">
                <a:solidFill>
                  <a:srgbClr val="FFFFFF"/>
                </a:solidFill>
              </a14:hiddenFill>
            </a:ext>
          </a:extLst>
        </p:spPr>
      </p:pic>
      <p:sp>
        <p:nvSpPr>
          <p:cNvPr id="5" name="右矢印 4"/>
          <p:cNvSpPr/>
          <p:nvPr/>
        </p:nvSpPr>
        <p:spPr>
          <a:xfrm>
            <a:off x="2334642" y="4574190"/>
            <a:ext cx="635620" cy="7136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3190758" y="4243296"/>
            <a:ext cx="3711497" cy="461665"/>
          </a:xfrm>
          <a:prstGeom prst="rect">
            <a:avLst/>
          </a:prstGeom>
          <a:noFill/>
        </p:spPr>
        <p:txBody>
          <a:bodyPr wrap="square" rtlCol="0">
            <a:spAutoFit/>
          </a:bodyPr>
          <a:lstStyle/>
          <a:p>
            <a:r>
              <a:rPr kumimoji="1" lang="ja-JP" altLang="en-US" dirty="0"/>
              <a:t>①主に</a:t>
            </a:r>
            <a:r>
              <a:rPr kumimoji="1" lang="ja-JP" altLang="en-US" sz="2400" dirty="0"/>
              <a:t>相談スタッフ</a:t>
            </a:r>
            <a:r>
              <a:rPr kumimoji="1" lang="ja-JP" altLang="en-US" dirty="0"/>
              <a:t>としての役割</a:t>
            </a:r>
            <a:endParaRPr kumimoji="1" lang="en-US" altLang="ja-JP" dirty="0"/>
          </a:p>
        </p:txBody>
      </p:sp>
      <p:sp>
        <p:nvSpPr>
          <p:cNvPr id="7" name="テキスト ボックス 6"/>
          <p:cNvSpPr txBox="1"/>
          <p:nvPr/>
        </p:nvSpPr>
        <p:spPr>
          <a:xfrm>
            <a:off x="3190758" y="5672899"/>
            <a:ext cx="6042688" cy="646331"/>
          </a:xfrm>
          <a:prstGeom prst="rect">
            <a:avLst/>
          </a:prstGeom>
          <a:noFill/>
        </p:spPr>
        <p:txBody>
          <a:bodyPr wrap="square" rtlCol="0">
            <a:spAutoFit/>
          </a:bodyPr>
          <a:lstStyle/>
          <a:p>
            <a:r>
              <a:rPr kumimoji="1" lang="ja-JP" altLang="en-US" dirty="0"/>
              <a:t>効果</a:t>
            </a:r>
            <a:endParaRPr kumimoji="1" lang="en-US" altLang="ja-JP" dirty="0"/>
          </a:p>
          <a:p>
            <a:r>
              <a:rPr kumimoji="1" lang="ja-JP" altLang="en-US" dirty="0"/>
              <a:t>・子供と触れ合うことで、高齢者自身の活性につながる</a:t>
            </a:r>
            <a:endParaRPr kumimoji="1" lang="en-US" altLang="ja-JP" dirty="0"/>
          </a:p>
        </p:txBody>
      </p:sp>
      <p:sp>
        <p:nvSpPr>
          <p:cNvPr id="8" name="テキスト ボックス 7"/>
          <p:cNvSpPr txBox="1"/>
          <p:nvPr/>
        </p:nvSpPr>
        <p:spPr>
          <a:xfrm>
            <a:off x="3190758" y="6247432"/>
            <a:ext cx="6042688" cy="369332"/>
          </a:xfrm>
          <a:prstGeom prst="rect">
            <a:avLst/>
          </a:prstGeom>
          <a:noFill/>
        </p:spPr>
        <p:txBody>
          <a:bodyPr wrap="square" rtlCol="0">
            <a:spAutoFit/>
          </a:bodyPr>
          <a:lstStyle/>
          <a:p>
            <a:r>
              <a:rPr kumimoji="1" lang="ja-JP" altLang="en-US" dirty="0"/>
              <a:t>・高齢者ならではの知恵を生かせる</a:t>
            </a:r>
            <a:endParaRPr kumimoji="1" lang="en-US" altLang="ja-JP" dirty="0"/>
          </a:p>
        </p:txBody>
      </p:sp>
      <p:sp>
        <p:nvSpPr>
          <p:cNvPr id="9" name="テキスト ボックス 8"/>
          <p:cNvSpPr txBox="1"/>
          <p:nvPr/>
        </p:nvSpPr>
        <p:spPr>
          <a:xfrm>
            <a:off x="3190758" y="4834822"/>
            <a:ext cx="5512999" cy="461665"/>
          </a:xfrm>
          <a:prstGeom prst="rect">
            <a:avLst/>
          </a:prstGeom>
          <a:noFill/>
        </p:spPr>
        <p:txBody>
          <a:bodyPr wrap="square" rtlCol="0">
            <a:spAutoFit/>
          </a:bodyPr>
          <a:lstStyle/>
          <a:p>
            <a:r>
              <a:rPr kumimoji="1" lang="ja-JP" altLang="en-US" dirty="0"/>
              <a:t>②</a:t>
            </a:r>
            <a:r>
              <a:rPr kumimoji="1" lang="ja-JP" altLang="en-US" sz="2400" dirty="0"/>
              <a:t>保育士の補助やサポート業務</a:t>
            </a:r>
            <a:r>
              <a:rPr kumimoji="1" lang="ja-JP" altLang="en-US" dirty="0"/>
              <a:t>としての役割</a:t>
            </a:r>
            <a:endParaRPr kumimoji="1" lang="en-US" altLang="ja-JP" dirty="0"/>
          </a:p>
        </p:txBody>
      </p:sp>
      <p:pic>
        <p:nvPicPr>
          <p:cNvPr id="2050" name="Picture 2" descr="â "/>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9111" y="1708435"/>
            <a:ext cx="1012779" cy="1700561"/>
          </a:xfrm>
          <a:prstGeom prst="rect">
            <a:avLst/>
          </a:prstGeom>
          <a:noFill/>
          <a:extLst>
            <a:ext uri="{909E8E84-426E-40DD-AFC4-6F175D3DCCD1}">
              <a14:hiddenFill xmlns:a14="http://schemas.microsoft.com/office/drawing/2010/main">
                <a:solidFill>
                  <a:srgbClr val="FFFFFF"/>
                </a:solidFill>
              </a14:hiddenFill>
            </a:ext>
          </a:extLst>
        </p:spPr>
      </p:pic>
      <p:sp>
        <p:nvSpPr>
          <p:cNvPr id="11" name="テキスト ボックス 10"/>
          <p:cNvSpPr txBox="1"/>
          <p:nvPr/>
        </p:nvSpPr>
        <p:spPr>
          <a:xfrm>
            <a:off x="1651889" y="3164569"/>
            <a:ext cx="3077736" cy="400110"/>
          </a:xfrm>
          <a:prstGeom prst="rect">
            <a:avLst/>
          </a:prstGeom>
          <a:noFill/>
        </p:spPr>
        <p:txBody>
          <a:bodyPr wrap="square" rtlCol="0">
            <a:spAutoFit/>
          </a:bodyPr>
          <a:lstStyle/>
          <a:p>
            <a:r>
              <a:rPr kumimoji="1" lang="ja-JP" altLang="en-US" sz="2000" dirty="0"/>
              <a:t>保育士</a:t>
            </a:r>
          </a:p>
        </p:txBody>
      </p:sp>
      <p:sp>
        <p:nvSpPr>
          <p:cNvPr id="12" name="テキスト ボックス 11"/>
          <p:cNvSpPr txBox="1"/>
          <p:nvPr/>
        </p:nvSpPr>
        <p:spPr>
          <a:xfrm>
            <a:off x="3190757" y="2322483"/>
            <a:ext cx="5512999" cy="461665"/>
          </a:xfrm>
          <a:prstGeom prst="rect">
            <a:avLst/>
          </a:prstGeom>
          <a:noFill/>
        </p:spPr>
        <p:txBody>
          <a:bodyPr wrap="square" rtlCol="0">
            <a:spAutoFit/>
          </a:bodyPr>
          <a:lstStyle/>
          <a:p>
            <a:r>
              <a:rPr kumimoji="1" lang="ja-JP" altLang="en-US" sz="2400" dirty="0"/>
              <a:t>子供の世話など主な仕事を担う</a:t>
            </a:r>
            <a:endParaRPr kumimoji="1" lang="en-US" altLang="ja-JP" sz="2400" dirty="0"/>
          </a:p>
        </p:txBody>
      </p:sp>
      <p:sp>
        <p:nvSpPr>
          <p:cNvPr id="13" name="右矢印 12"/>
          <p:cNvSpPr/>
          <p:nvPr/>
        </p:nvSpPr>
        <p:spPr>
          <a:xfrm>
            <a:off x="2334642" y="2196477"/>
            <a:ext cx="635620" cy="7136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図 13"/>
          <p:cNvPicPr>
            <a:picLocks noChangeAspect="1"/>
          </p:cNvPicPr>
          <p:nvPr/>
        </p:nvPicPr>
        <p:blipFill rotWithShape="1">
          <a:blip r:embed="rId5"/>
          <a:srcRect l="4306" t="24378" r="2070" b="22031"/>
          <a:stretch/>
        </p:blipFill>
        <p:spPr>
          <a:xfrm>
            <a:off x="6212102" y="440795"/>
            <a:ext cx="2715318" cy="1718811"/>
          </a:xfrm>
          <a:prstGeom prst="rect">
            <a:avLst/>
          </a:prstGeom>
        </p:spPr>
      </p:pic>
      <p:sp>
        <p:nvSpPr>
          <p:cNvPr id="10" name="テキスト ボックス 9"/>
          <p:cNvSpPr txBox="1"/>
          <p:nvPr/>
        </p:nvSpPr>
        <p:spPr>
          <a:xfrm>
            <a:off x="-7733" y="1333957"/>
            <a:ext cx="2658028" cy="523220"/>
          </a:xfrm>
          <a:prstGeom prst="rect">
            <a:avLst/>
          </a:prstGeom>
          <a:noFill/>
        </p:spPr>
        <p:txBody>
          <a:bodyPr wrap="square" rtlCol="0">
            <a:spAutoFit/>
          </a:bodyPr>
          <a:lstStyle/>
          <a:p>
            <a:r>
              <a:rPr kumimoji="1" lang="ja-JP" altLang="en-US" sz="2800" dirty="0"/>
              <a:t>スタッフ</a:t>
            </a:r>
          </a:p>
        </p:txBody>
      </p:sp>
    </p:spTree>
    <p:extLst>
      <p:ext uri="{BB962C8B-B14F-4D97-AF65-F5344CB8AC3E}">
        <p14:creationId xmlns:p14="http://schemas.microsoft.com/office/powerpoint/2010/main" val="2479689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角丸四角形 19"/>
          <p:cNvSpPr/>
          <p:nvPr/>
        </p:nvSpPr>
        <p:spPr>
          <a:xfrm>
            <a:off x="332509" y="2671948"/>
            <a:ext cx="8594911" cy="3431969"/>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角丸四角形 15"/>
          <p:cNvSpPr/>
          <p:nvPr/>
        </p:nvSpPr>
        <p:spPr>
          <a:xfrm>
            <a:off x="332509" y="1389413"/>
            <a:ext cx="3942608" cy="770193"/>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72</a:t>
            </a:fld>
            <a:endParaRPr lang="zh-CN" altLang="en-US"/>
          </a:p>
        </p:txBody>
      </p:sp>
      <p:pic>
        <p:nvPicPr>
          <p:cNvPr id="14" name="図 13"/>
          <p:cNvPicPr>
            <a:picLocks noChangeAspect="1"/>
          </p:cNvPicPr>
          <p:nvPr/>
        </p:nvPicPr>
        <p:blipFill rotWithShape="1">
          <a:blip r:embed="rId3"/>
          <a:srcRect l="4306" t="24378" r="2070" b="22031"/>
          <a:stretch/>
        </p:blipFill>
        <p:spPr>
          <a:xfrm>
            <a:off x="6212102" y="440795"/>
            <a:ext cx="2715318" cy="1718811"/>
          </a:xfrm>
          <a:prstGeom prst="rect">
            <a:avLst/>
          </a:prstGeom>
        </p:spPr>
      </p:pic>
      <p:sp>
        <p:nvSpPr>
          <p:cNvPr id="10" name="テキスト ボックス 9"/>
          <p:cNvSpPr txBox="1"/>
          <p:nvPr/>
        </p:nvSpPr>
        <p:spPr>
          <a:xfrm>
            <a:off x="733136" y="1512899"/>
            <a:ext cx="3773312" cy="523220"/>
          </a:xfrm>
          <a:prstGeom prst="rect">
            <a:avLst/>
          </a:prstGeom>
          <a:noFill/>
        </p:spPr>
        <p:txBody>
          <a:bodyPr wrap="square" rtlCol="0">
            <a:spAutoFit/>
          </a:bodyPr>
          <a:lstStyle/>
          <a:p>
            <a:r>
              <a:rPr kumimoji="1" lang="en-US" altLang="ja-JP" sz="2800" dirty="0"/>
              <a:t>Q. </a:t>
            </a:r>
            <a:r>
              <a:rPr kumimoji="1" lang="ja-JP" altLang="en-US" sz="2800" dirty="0"/>
              <a:t>保育補助とは？</a:t>
            </a:r>
          </a:p>
        </p:txBody>
      </p:sp>
      <p:sp>
        <p:nvSpPr>
          <p:cNvPr id="18" name="テキスト ボックス 17"/>
          <p:cNvSpPr txBox="1"/>
          <p:nvPr/>
        </p:nvSpPr>
        <p:spPr>
          <a:xfrm>
            <a:off x="516556" y="2852040"/>
            <a:ext cx="8410864" cy="1692771"/>
          </a:xfrm>
          <a:prstGeom prst="rect">
            <a:avLst/>
          </a:prstGeom>
          <a:noFill/>
        </p:spPr>
        <p:txBody>
          <a:bodyPr wrap="square" rtlCol="0">
            <a:spAutoFit/>
          </a:bodyPr>
          <a:lstStyle/>
          <a:p>
            <a:r>
              <a:rPr kumimoji="1" lang="ja-JP" altLang="en-US" sz="3200" u="sng" dirty="0"/>
              <a:t>保育士が手の回らない部分の業務を行う</a:t>
            </a:r>
            <a:endParaRPr kumimoji="1" lang="en-US" altLang="ja-JP" sz="3200" u="sng" dirty="0"/>
          </a:p>
          <a:p>
            <a:endParaRPr kumimoji="1" lang="en-US" altLang="ja-JP" sz="2400" dirty="0"/>
          </a:p>
          <a:p>
            <a:r>
              <a:rPr kumimoji="1" lang="ja-JP" altLang="en-US" sz="2400" dirty="0"/>
              <a:t>（食事・トイレの補助やお昼寝のときの見守り、おもちゃの準備や片付け、消毒など）</a:t>
            </a:r>
          </a:p>
        </p:txBody>
      </p:sp>
      <p:sp>
        <p:nvSpPr>
          <p:cNvPr id="19" name="テキスト ボックス 18"/>
          <p:cNvSpPr txBox="1"/>
          <p:nvPr/>
        </p:nvSpPr>
        <p:spPr>
          <a:xfrm>
            <a:off x="516556" y="5237621"/>
            <a:ext cx="5478966" cy="584775"/>
          </a:xfrm>
          <a:prstGeom prst="rect">
            <a:avLst/>
          </a:prstGeom>
          <a:noFill/>
        </p:spPr>
        <p:txBody>
          <a:bodyPr wrap="square" rtlCol="0">
            <a:spAutoFit/>
          </a:bodyPr>
          <a:lstStyle/>
          <a:p>
            <a:r>
              <a:rPr kumimoji="1" lang="ja-JP" altLang="en-US" sz="3200" u="sng" dirty="0"/>
              <a:t>資格・経験は必須ではない</a:t>
            </a:r>
          </a:p>
        </p:txBody>
      </p:sp>
    </p:spTree>
    <p:extLst>
      <p:ext uri="{BB962C8B-B14F-4D97-AF65-F5344CB8AC3E}">
        <p14:creationId xmlns:p14="http://schemas.microsoft.com/office/powerpoint/2010/main" val="734019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楕円 19"/>
          <p:cNvSpPr/>
          <p:nvPr/>
        </p:nvSpPr>
        <p:spPr>
          <a:xfrm>
            <a:off x="3356584" y="3469981"/>
            <a:ext cx="2897627" cy="2859779"/>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楕円 18"/>
          <p:cNvSpPr/>
          <p:nvPr/>
        </p:nvSpPr>
        <p:spPr>
          <a:xfrm>
            <a:off x="6527116" y="4065030"/>
            <a:ext cx="2784312" cy="2784312"/>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楕円 17"/>
          <p:cNvSpPr/>
          <p:nvPr/>
        </p:nvSpPr>
        <p:spPr>
          <a:xfrm>
            <a:off x="121324" y="2077826"/>
            <a:ext cx="2784312" cy="2784312"/>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73</a:t>
            </a:fld>
            <a:endParaRPr lang="zh-CN" altLang="en-US"/>
          </a:p>
        </p:txBody>
      </p:sp>
      <p:sp>
        <p:nvSpPr>
          <p:cNvPr id="3" name="テキスト ボックス 2"/>
          <p:cNvSpPr txBox="1"/>
          <p:nvPr/>
        </p:nvSpPr>
        <p:spPr>
          <a:xfrm>
            <a:off x="256476" y="1502666"/>
            <a:ext cx="4204011" cy="400110"/>
          </a:xfrm>
          <a:prstGeom prst="rect">
            <a:avLst/>
          </a:prstGeom>
          <a:noFill/>
        </p:spPr>
        <p:txBody>
          <a:bodyPr wrap="square" rtlCol="0">
            <a:spAutoFit/>
          </a:bodyPr>
          <a:lstStyle/>
          <a:p>
            <a:r>
              <a:rPr kumimoji="1" lang="ja-JP" altLang="en-US" sz="2000" dirty="0"/>
              <a:t>高齢者が活躍するまでの流れ</a:t>
            </a:r>
          </a:p>
        </p:txBody>
      </p:sp>
      <p:sp>
        <p:nvSpPr>
          <p:cNvPr id="5" name="右矢印 4"/>
          <p:cNvSpPr/>
          <p:nvPr/>
        </p:nvSpPr>
        <p:spPr>
          <a:xfrm>
            <a:off x="6063122" y="4597178"/>
            <a:ext cx="635620" cy="7136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Picture 8" descr="ãããã¡ããã»ãã°ãã¡ããã»å­«ã®ã¤ã©ã¹ããæ¬èã®æ¥ã"/>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98742" y="4429714"/>
            <a:ext cx="2534527" cy="1460809"/>
          </a:xfrm>
          <a:prstGeom prst="rect">
            <a:avLst/>
          </a:prstGeom>
          <a:noFill/>
          <a:extLst>
            <a:ext uri="{909E8E84-426E-40DD-AFC4-6F175D3DCCD1}">
              <a14:hiddenFill xmlns:a14="http://schemas.microsoft.com/office/drawing/2010/main">
                <a:solidFill>
                  <a:srgbClr val="FFFFFF"/>
                </a:solidFill>
              </a14:hiddenFill>
            </a:ext>
          </a:extLst>
        </p:spPr>
      </p:pic>
      <p:sp>
        <p:nvSpPr>
          <p:cNvPr id="11" name="テキスト ボックス 10"/>
          <p:cNvSpPr txBox="1"/>
          <p:nvPr/>
        </p:nvSpPr>
        <p:spPr>
          <a:xfrm>
            <a:off x="6653878" y="5868096"/>
            <a:ext cx="2624253" cy="461665"/>
          </a:xfrm>
          <a:prstGeom prst="rect">
            <a:avLst/>
          </a:prstGeom>
          <a:noFill/>
        </p:spPr>
        <p:txBody>
          <a:bodyPr wrap="square" rtlCol="0">
            <a:spAutoFit/>
          </a:bodyPr>
          <a:lstStyle/>
          <a:p>
            <a:r>
              <a:rPr kumimoji="1" lang="ja-JP" altLang="en-US" sz="2400" dirty="0"/>
              <a:t>保育施設で活躍！</a:t>
            </a:r>
          </a:p>
        </p:txBody>
      </p:sp>
      <p:pic>
        <p:nvPicPr>
          <p:cNvPr id="1026" name="Picture 2" descr="åå¼·ä¼ã®ã¤ã©ã¹ã"/>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19691" y="3315368"/>
            <a:ext cx="2515320" cy="199548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ã±ã¢ããã¸ã£ã¼ã®ã¤ã©ã¹ãï¼å¥³æ§ï¼"/>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4458" y="1984291"/>
            <a:ext cx="2206667" cy="2101850"/>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p:cNvSpPr txBox="1"/>
          <p:nvPr/>
        </p:nvSpPr>
        <p:spPr>
          <a:xfrm>
            <a:off x="180010" y="4183660"/>
            <a:ext cx="2611408" cy="461665"/>
          </a:xfrm>
          <a:prstGeom prst="rect">
            <a:avLst/>
          </a:prstGeom>
          <a:noFill/>
        </p:spPr>
        <p:txBody>
          <a:bodyPr wrap="square" rtlCol="0">
            <a:spAutoFit/>
          </a:bodyPr>
          <a:lstStyle/>
          <a:p>
            <a:r>
              <a:rPr kumimoji="1" lang="ja-JP" altLang="en-US" sz="2400" dirty="0"/>
              <a:t>希望者の申し込み</a:t>
            </a:r>
          </a:p>
        </p:txBody>
      </p:sp>
      <p:sp>
        <p:nvSpPr>
          <p:cNvPr id="15" name="テキスト ボックス 14"/>
          <p:cNvSpPr txBox="1"/>
          <p:nvPr/>
        </p:nvSpPr>
        <p:spPr>
          <a:xfrm>
            <a:off x="3742804" y="5226354"/>
            <a:ext cx="2955938" cy="461665"/>
          </a:xfrm>
          <a:prstGeom prst="rect">
            <a:avLst/>
          </a:prstGeom>
          <a:noFill/>
        </p:spPr>
        <p:txBody>
          <a:bodyPr wrap="square" rtlCol="0">
            <a:spAutoFit/>
          </a:bodyPr>
          <a:lstStyle/>
          <a:p>
            <a:r>
              <a:rPr kumimoji="1" lang="ja-JP" altLang="en-US" sz="2400" dirty="0"/>
              <a:t>養成講座を受講</a:t>
            </a:r>
          </a:p>
        </p:txBody>
      </p:sp>
      <p:sp>
        <p:nvSpPr>
          <p:cNvPr id="16" name="右矢印 15"/>
          <p:cNvSpPr/>
          <p:nvPr/>
        </p:nvSpPr>
        <p:spPr>
          <a:xfrm>
            <a:off x="2834280" y="3469982"/>
            <a:ext cx="635620" cy="7136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p:cNvSpPr txBox="1"/>
          <p:nvPr/>
        </p:nvSpPr>
        <p:spPr>
          <a:xfrm>
            <a:off x="3845600" y="5643164"/>
            <a:ext cx="2051825" cy="461665"/>
          </a:xfrm>
          <a:prstGeom prst="rect">
            <a:avLst/>
          </a:prstGeom>
          <a:noFill/>
        </p:spPr>
        <p:txBody>
          <a:bodyPr wrap="square" rtlCol="0">
            <a:spAutoFit/>
          </a:bodyPr>
          <a:lstStyle/>
          <a:p>
            <a:r>
              <a:rPr kumimoji="1" lang="ja-JP" altLang="en-US" sz="2400" dirty="0"/>
              <a:t>（座学＋実習）</a:t>
            </a:r>
          </a:p>
        </p:txBody>
      </p:sp>
    </p:spTree>
    <p:extLst>
      <p:ext uri="{BB962C8B-B14F-4D97-AF65-F5344CB8AC3E}">
        <p14:creationId xmlns:p14="http://schemas.microsoft.com/office/powerpoint/2010/main" val="151530786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31BD7D11-E03D-42B4-A3DE-E3A4D59A83C8}" type="slidenum">
              <a:rPr lang="zh-CN" altLang="en-US" smtClean="0"/>
              <a:t>74</a:t>
            </a:fld>
            <a:endParaRPr lang="zh-CN" altLang="en-US"/>
          </a:p>
        </p:txBody>
      </p:sp>
      <p:sp>
        <p:nvSpPr>
          <p:cNvPr id="37" name="正方形/長方形 36"/>
          <p:cNvSpPr/>
          <p:nvPr/>
        </p:nvSpPr>
        <p:spPr>
          <a:xfrm>
            <a:off x="-7786" y="1614427"/>
            <a:ext cx="2707241" cy="755433"/>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kumimoji="1" lang="ja-JP" altLang="en-US" sz="4000" dirty="0">
                <a:solidFill>
                  <a:schemeClr val="tx1"/>
                </a:solidFill>
                <a:latin typeface="HGP行書体" panose="03000600000000000000" pitchFamily="66" charset="-128"/>
                <a:ea typeface="HGP行書体" panose="03000600000000000000" pitchFamily="66" charset="-128"/>
              </a:rPr>
              <a:t>背景</a:t>
            </a:r>
            <a:endParaRPr kumimoji="1" lang="en-US" altLang="ja-JP" sz="4000" dirty="0">
              <a:solidFill>
                <a:schemeClr val="tx1"/>
              </a:solidFill>
              <a:latin typeface="HGP行書体" panose="03000600000000000000" pitchFamily="66" charset="-128"/>
              <a:ea typeface="HGP行書体" panose="03000600000000000000" pitchFamily="66" charset="-128"/>
            </a:endParaRPr>
          </a:p>
        </p:txBody>
      </p:sp>
      <p:sp>
        <p:nvSpPr>
          <p:cNvPr id="7" name="テキスト ボックス 6"/>
          <p:cNvSpPr txBox="1"/>
          <p:nvPr/>
        </p:nvSpPr>
        <p:spPr>
          <a:xfrm>
            <a:off x="-7786" y="5925786"/>
            <a:ext cx="9151786" cy="932213"/>
          </a:xfrm>
          <a:prstGeom prst="rect">
            <a:avLst/>
          </a:prstGeom>
          <a:solidFill>
            <a:schemeClr val="accent4">
              <a:lumMod val="20000"/>
              <a:lumOff val="80000"/>
            </a:schemeClr>
          </a:solidFill>
        </p:spPr>
        <p:txBody>
          <a:bodyPr wrap="square" rtlCol="0">
            <a:spAutoFit/>
          </a:bodyPr>
          <a:lstStyle/>
          <a:p>
            <a:endParaRPr kumimoji="1" lang="ja-JP" altLang="en-US" dirty="0"/>
          </a:p>
        </p:txBody>
      </p:sp>
      <p:sp>
        <p:nvSpPr>
          <p:cNvPr id="8" name="テキスト ボックス 7"/>
          <p:cNvSpPr txBox="1"/>
          <p:nvPr/>
        </p:nvSpPr>
        <p:spPr>
          <a:xfrm>
            <a:off x="583868" y="2635954"/>
            <a:ext cx="8538359" cy="2862322"/>
          </a:xfrm>
          <a:prstGeom prst="rect">
            <a:avLst/>
          </a:prstGeom>
          <a:noFill/>
        </p:spPr>
        <p:txBody>
          <a:bodyPr wrap="square" rtlCol="0">
            <a:spAutoFit/>
          </a:bodyPr>
          <a:lstStyle/>
          <a:p>
            <a:r>
              <a:rPr kumimoji="1" lang="ja-JP" altLang="en-US" sz="2000" dirty="0"/>
              <a:t>核家族化の影響</a:t>
            </a:r>
            <a:endParaRPr kumimoji="1" lang="en-US" altLang="ja-JP" sz="2000" dirty="0"/>
          </a:p>
          <a:p>
            <a:endParaRPr kumimoji="1" lang="en-US" altLang="ja-JP" sz="2000" dirty="0"/>
          </a:p>
          <a:p>
            <a:r>
              <a:rPr kumimoji="1" lang="ja-JP" altLang="en-US" sz="2000" dirty="0"/>
              <a:t>かつては大家族内部にいた非労働人口が子育てや介護を担っていた</a:t>
            </a:r>
            <a:endParaRPr kumimoji="1" lang="en-US" altLang="ja-JP" sz="2000" dirty="0"/>
          </a:p>
          <a:p>
            <a:r>
              <a:rPr kumimoji="1" lang="ja-JP" altLang="en-US" sz="2000" dirty="0"/>
              <a:t>↓</a:t>
            </a:r>
            <a:endParaRPr kumimoji="1" lang="en-US" altLang="ja-JP" sz="2000" dirty="0"/>
          </a:p>
          <a:p>
            <a:r>
              <a:rPr kumimoji="1" lang="ja-JP" altLang="en-US" sz="2000" dirty="0"/>
              <a:t>核家族内の少ない人数でこれらを負担しなければならない</a:t>
            </a:r>
            <a:endParaRPr kumimoji="1" lang="en-US" altLang="ja-JP" sz="2000" dirty="0"/>
          </a:p>
          <a:p>
            <a:r>
              <a:rPr kumimoji="1" lang="ja-JP" altLang="en-US" sz="2000" dirty="0"/>
              <a:t>↓</a:t>
            </a:r>
            <a:endParaRPr kumimoji="1" lang="en-US" altLang="ja-JP" sz="2000" dirty="0"/>
          </a:p>
          <a:p>
            <a:r>
              <a:rPr kumimoji="1" lang="ja-JP" altLang="en-US" sz="2000" dirty="0"/>
              <a:t>女性の社会進出も合わさり、その結果負担しきれなくなった子育て・介護</a:t>
            </a:r>
            <a:endParaRPr kumimoji="1" lang="en-US" altLang="ja-JP" sz="2000" dirty="0"/>
          </a:p>
          <a:p>
            <a:r>
              <a:rPr kumimoji="1" lang="ja-JP" altLang="en-US" sz="2000" dirty="0"/>
              <a:t>↓</a:t>
            </a:r>
            <a:endParaRPr kumimoji="1" lang="en-US" altLang="ja-JP" sz="2000" dirty="0"/>
          </a:p>
          <a:p>
            <a:r>
              <a:rPr kumimoji="1" lang="ja-JP" altLang="en-US" sz="2000" dirty="0"/>
              <a:t>家族内にいた非労働人口が担っていた役割を新しい文化で補う必要</a:t>
            </a:r>
            <a:endParaRPr kumimoji="1" lang="en-US" altLang="ja-JP" sz="2000" dirty="0"/>
          </a:p>
        </p:txBody>
      </p:sp>
      <p:sp>
        <p:nvSpPr>
          <p:cNvPr id="10" name="テキスト ボックス 9"/>
          <p:cNvSpPr txBox="1"/>
          <p:nvPr/>
        </p:nvSpPr>
        <p:spPr>
          <a:xfrm>
            <a:off x="314696" y="6191880"/>
            <a:ext cx="8538359" cy="400110"/>
          </a:xfrm>
          <a:prstGeom prst="rect">
            <a:avLst/>
          </a:prstGeom>
          <a:noFill/>
        </p:spPr>
        <p:txBody>
          <a:bodyPr wrap="square" rtlCol="0">
            <a:spAutoFit/>
          </a:bodyPr>
          <a:lstStyle/>
          <a:p>
            <a:r>
              <a:rPr kumimoji="1" lang="ja-JP" altLang="en-US" sz="2000" b="1" dirty="0"/>
              <a:t>その一環として、「地域子育て拠点事業」を行政も推進しています</a:t>
            </a:r>
            <a:endParaRPr kumimoji="1" lang="en-US" altLang="ja-JP" sz="2000" b="1" dirty="0"/>
          </a:p>
        </p:txBody>
      </p:sp>
      <p:sp>
        <p:nvSpPr>
          <p:cNvPr id="9" name="正方形/長方形 8"/>
          <p:cNvSpPr/>
          <p:nvPr/>
        </p:nvSpPr>
        <p:spPr>
          <a:xfrm>
            <a:off x="4837176" y="632880"/>
            <a:ext cx="3941064" cy="668042"/>
          </a:xfrm>
          <a:prstGeom prst="rect">
            <a:avLst/>
          </a:prstGeom>
          <a:solidFill>
            <a:srgbClr val="457830"/>
          </a:solid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2700" dirty="0">
                <a:latin typeface="HGP行書体" panose="03000600000000000000" pitchFamily="66" charset="-128"/>
                <a:ea typeface="HGP行書体" panose="03000600000000000000" pitchFamily="66" charset="-128"/>
              </a:rPr>
              <a:t>くらしを守る</a:t>
            </a:r>
          </a:p>
        </p:txBody>
      </p:sp>
      <p:sp>
        <p:nvSpPr>
          <p:cNvPr id="11" name="正方形/長方形 10"/>
          <p:cNvSpPr/>
          <p:nvPr/>
        </p:nvSpPr>
        <p:spPr>
          <a:xfrm>
            <a:off x="896112" y="632880"/>
            <a:ext cx="3941064"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2700" dirty="0">
                <a:solidFill>
                  <a:schemeClr val="tx1"/>
                </a:solidFill>
                <a:latin typeface="HGP行書体" panose="03000600000000000000" pitchFamily="66" charset="-128"/>
                <a:ea typeface="HGP行書体" panose="03000600000000000000" pitchFamily="66" charset="-128"/>
              </a:rPr>
              <a:t>アイデンティティを守る</a:t>
            </a:r>
          </a:p>
        </p:txBody>
      </p:sp>
    </p:spTree>
    <p:extLst>
      <p:ext uri="{BB962C8B-B14F-4D97-AF65-F5344CB8AC3E}">
        <p14:creationId xmlns:p14="http://schemas.microsoft.com/office/powerpoint/2010/main" val="245806102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31BD7D11-E03D-42B4-A3DE-E3A4D59A83C8}" type="slidenum">
              <a:rPr lang="zh-CN" altLang="en-US" smtClean="0"/>
              <a:t>75</a:t>
            </a:fld>
            <a:endParaRPr lang="zh-CN" altLang="en-US"/>
          </a:p>
        </p:txBody>
      </p:sp>
      <p:sp>
        <p:nvSpPr>
          <p:cNvPr id="37" name="正方形/長方形 36"/>
          <p:cNvSpPr/>
          <p:nvPr/>
        </p:nvSpPr>
        <p:spPr>
          <a:xfrm>
            <a:off x="0" y="1464056"/>
            <a:ext cx="2707241" cy="755433"/>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kumimoji="1" lang="ja-JP" altLang="en-US" sz="4000" dirty="0">
                <a:solidFill>
                  <a:schemeClr val="tx1"/>
                </a:solidFill>
                <a:latin typeface="HGP行書体" panose="03000600000000000000" pitchFamily="66" charset="-128"/>
                <a:ea typeface="HGP行書体" panose="03000600000000000000" pitchFamily="66" charset="-128"/>
              </a:rPr>
              <a:t>背景</a:t>
            </a:r>
            <a:endParaRPr kumimoji="1" lang="en-US" altLang="ja-JP" sz="4000" dirty="0">
              <a:solidFill>
                <a:schemeClr val="tx1"/>
              </a:solidFill>
              <a:latin typeface="HGP行書体" panose="03000600000000000000" pitchFamily="66" charset="-128"/>
              <a:ea typeface="HGP行書体" panose="03000600000000000000" pitchFamily="66" charset="-128"/>
            </a:endParaRPr>
          </a:p>
        </p:txBody>
      </p:sp>
      <p:sp>
        <p:nvSpPr>
          <p:cNvPr id="7" name="テキスト ボックス 6"/>
          <p:cNvSpPr txBox="1"/>
          <p:nvPr/>
        </p:nvSpPr>
        <p:spPr>
          <a:xfrm>
            <a:off x="15632" y="5409210"/>
            <a:ext cx="9144000" cy="1448790"/>
          </a:xfrm>
          <a:prstGeom prst="rect">
            <a:avLst/>
          </a:prstGeom>
          <a:solidFill>
            <a:schemeClr val="accent4">
              <a:lumMod val="20000"/>
              <a:lumOff val="80000"/>
            </a:schemeClr>
          </a:solidFill>
        </p:spPr>
        <p:txBody>
          <a:bodyPr wrap="square" rtlCol="0">
            <a:spAutoFit/>
          </a:bodyPr>
          <a:lstStyle/>
          <a:p>
            <a:endParaRPr kumimoji="1" lang="ja-JP" altLang="en-US" dirty="0"/>
          </a:p>
        </p:txBody>
      </p:sp>
      <p:pic>
        <p:nvPicPr>
          <p:cNvPr id="2" name="図 1"/>
          <p:cNvPicPr>
            <a:picLocks noChangeAspect="1"/>
          </p:cNvPicPr>
          <p:nvPr/>
        </p:nvPicPr>
        <p:blipFill rotWithShape="1">
          <a:blip r:embed="rId3"/>
          <a:srcRect l="17370" t="13360" r="17286" b="42674"/>
          <a:stretch/>
        </p:blipFill>
        <p:spPr>
          <a:xfrm>
            <a:off x="4295577" y="2219489"/>
            <a:ext cx="4948995" cy="3623110"/>
          </a:xfrm>
          <a:prstGeom prst="rect">
            <a:avLst/>
          </a:prstGeom>
        </p:spPr>
      </p:pic>
      <p:pic>
        <p:nvPicPr>
          <p:cNvPr id="3" name="図 2"/>
          <p:cNvPicPr>
            <a:picLocks noChangeAspect="1"/>
          </p:cNvPicPr>
          <p:nvPr/>
        </p:nvPicPr>
        <p:blipFill rotWithShape="1">
          <a:blip r:embed="rId3"/>
          <a:srcRect l="19468" t="57261" r="20271" b="526"/>
          <a:stretch/>
        </p:blipFill>
        <p:spPr>
          <a:xfrm>
            <a:off x="15632" y="2369860"/>
            <a:ext cx="4556368" cy="3472739"/>
          </a:xfrm>
          <a:prstGeom prst="rect">
            <a:avLst/>
          </a:prstGeom>
        </p:spPr>
      </p:pic>
      <p:sp>
        <p:nvSpPr>
          <p:cNvPr id="6" name="楕円 5"/>
          <p:cNvSpPr/>
          <p:nvPr/>
        </p:nvSpPr>
        <p:spPr>
          <a:xfrm>
            <a:off x="1413491" y="3514582"/>
            <a:ext cx="1041531" cy="90252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楕円 17"/>
          <p:cNvSpPr/>
          <p:nvPr/>
        </p:nvSpPr>
        <p:spPr>
          <a:xfrm>
            <a:off x="5761518" y="3559371"/>
            <a:ext cx="1041531" cy="90252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748145" y="5923152"/>
            <a:ext cx="8395855" cy="830997"/>
          </a:xfrm>
          <a:prstGeom prst="rect">
            <a:avLst/>
          </a:prstGeom>
          <a:noFill/>
        </p:spPr>
        <p:txBody>
          <a:bodyPr wrap="square" rtlCol="0">
            <a:spAutoFit/>
          </a:bodyPr>
          <a:lstStyle/>
          <a:p>
            <a:r>
              <a:rPr kumimoji="1" lang="ja-JP" altLang="en-US" sz="2400" dirty="0"/>
              <a:t>男女ともに</a:t>
            </a:r>
            <a:r>
              <a:rPr kumimoji="1" lang="en-US" altLang="ja-JP" sz="2400" dirty="0"/>
              <a:t>30</a:t>
            </a:r>
            <a:r>
              <a:rPr kumimoji="1" lang="ja-JP" altLang="en-US" sz="2400" dirty="0"/>
              <a:t>歳代での転出超過が目立つ</a:t>
            </a:r>
            <a:endParaRPr kumimoji="1" lang="en-US" altLang="ja-JP" sz="2400" dirty="0"/>
          </a:p>
          <a:p>
            <a:r>
              <a:rPr kumimoji="1" lang="ja-JP" altLang="en-US" sz="2400" dirty="0"/>
              <a:t>→子育て世代が土浦から出て行ってしまうのではないか</a:t>
            </a:r>
          </a:p>
        </p:txBody>
      </p:sp>
      <p:sp>
        <p:nvSpPr>
          <p:cNvPr id="12" name="正方形/長方形 11"/>
          <p:cNvSpPr/>
          <p:nvPr/>
        </p:nvSpPr>
        <p:spPr>
          <a:xfrm>
            <a:off x="4837176" y="632880"/>
            <a:ext cx="3941064" cy="668042"/>
          </a:xfrm>
          <a:prstGeom prst="rect">
            <a:avLst/>
          </a:prstGeom>
          <a:solidFill>
            <a:srgbClr val="457830"/>
          </a:solid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2700" dirty="0">
                <a:latin typeface="HGP行書体" panose="03000600000000000000" pitchFamily="66" charset="-128"/>
                <a:ea typeface="HGP行書体" panose="03000600000000000000" pitchFamily="66" charset="-128"/>
              </a:rPr>
              <a:t>くらしを守る</a:t>
            </a:r>
          </a:p>
        </p:txBody>
      </p:sp>
      <p:sp>
        <p:nvSpPr>
          <p:cNvPr id="13" name="正方形/長方形 12"/>
          <p:cNvSpPr/>
          <p:nvPr/>
        </p:nvSpPr>
        <p:spPr>
          <a:xfrm>
            <a:off x="896112" y="632880"/>
            <a:ext cx="3941064" cy="668042"/>
          </a:xfrm>
          <a:prstGeom prst="rect">
            <a:avLst/>
          </a:prstGeom>
          <a:noFill/>
          <a:ln w="57150">
            <a:solidFill>
              <a:srgbClr val="457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2700" dirty="0">
                <a:solidFill>
                  <a:schemeClr val="tx1"/>
                </a:solidFill>
                <a:latin typeface="HGP行書体" panose="03000600000000000000" pitchFamily="66" charset="-128"/>
                <a:ea typeface="HGP行書体" panose="03000600000000000000" pitchFamily="66" charset="-128"/>
              </a:rPr>
              <a:t>アイデンティティを守る</a:t>
            </a:r>
          </a:p>
        </p:txBody>
      </p:sp>
    </p:spTree>
    <p:extLst>
      <p:ext uri="{BB962C8B-B14F-4D97-AF65-F5344CB8AC3E}">
        <p14:creationId xmlns:p14="http://schemas.microsoft.com/office/powerpoint/2010/main" val="364653497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76</a:t>
            </a:fld>
            <a:endParaRPr lang="zh-CN" altLang="en-US"/>
          </a:p>
        </p:txBody>
      </p:sp>
      <p:pic>
        <p:nvPicPr>
          <p:cNvPr id="3" name="図 2"/>
          <p:cNvPicPr>
            <a:picLocks noChangeAspect="1"/>
          </p:cNvPicPr>
          <p:nvPr/>
        </p:nvPicPr>
        <p:blipFill rotWithShape="1">
          <a:blip r:embed="rId3"/>
          <a:srcRect l="14964" t="37045" r="17275" b="3387"/>
          <a:stretch/>
        </p:blipFill>
        <p:spPr>
          <a:xfrm>
            <a:off x="3051959" y="902525"/>
            <a:ext cx="6008914" cy="5747657"/>
          </a:xfrm>
          <a:prstGeom prst="rect">
            <a:avLst/>
          </a:prstGeom>
        </p:spPr>
      </p:pic>
      <p:cxnSp>
        <p:nvCxnSpPr>
          <p:cNvPr id="5" name="直線コネクタ 4"/>
          <p:cNvCxnSpPr/>
          <p:nvPr/>
        </p:nvCxnSpPr>
        <p:spPr>
          <a:xfrm>
            <a:off x="4987636" y="5320850"/>
            <a:ext cx="581892" cy="52181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テキスト ボックス 5"/>
          <p:cNvSpPr txBox="1"/>
          <p:nvPr/>
        </p:nvSpPr>
        <p:spPr>
          <a:xfrm>
            <a:off x="5569528" y="5723906"/>
            <a:ext cx="1377537" cy="523220"/>
          </a:xfrm>
          <a:prstGeom prst="rect">
            <a:avLst/>
          </a:prstGeom>
          <a:noFill/>
        </p:spPr>
        <p:txBody>
          <a:bodyPr wrap="square" rtlCol="0">
            <a:spAutoFit/>
          </a:bodyPr>
          <a:lstStyle/>
          <a:p>
            <a:r>
              <a:rPr kumimoji="1" lang="ja-JP" altLang="en-US" sz="2800" b="1" dirty="0"/>
              <a:t>荒川沖</a:t>
            </a:r>
          </a:p>
        </p:txBody>
      </p:sp>
      <p:sp>
        <p:nvSpPr>
          <p:cNvPr id="9" name="テキスト ボックス 8"/>
          <p:cNvSpPr txBox="1"/>
          <p:nvPr/>
        </p:nvSpPr>
        <p:spPr>
          <a:xfrm>
            <a:off x="356259" y="2351314"/>
            <a:ext cx="2517569" cy="2308324"/>
          </a:xfrm>
          <a:prstGeom prst="rect">
            <a:avLst/>
          </a:prstGeom>
          <a:noFill/>
        </p:spPr>
        <p:txBody>
          <a:bodyPr wrap="square" rtlCol="0">
            <a:spAutoFit/>
          </a:bodyPr>
          <a:lstStyle/>
          <a:p>
            <a:r>
              <a:rPr kumimoji="1" lang="ja-JP" altLang="en-US" dirty="0"/>
              <a:t>荒川沖駅</a:t>
            </a:r>
            <a:endParaRPr kumimoji="1" lang="en-US" altLang="ja-JP" dirty="0"/>
          </a:p>
          <a:p>
            <a:endParaRPr kumimoji="1" lang="en-US" altLang="ja-JP" dirty="0"/>
          </a:p>
          <a:p>
            <a:r>
              <a:rPr kumimoji="1" lang="en-US" altLang="ja-JP" dirty="0"/>
              <a:t>800</a:t>
            </a:r>
            <a:r>
              <a:rPr kumimoji="1" lang="ja-JP" altLang="en-US" dirty="0" err="1"/>
              <a:t>ｍ</a:t>
            </a:r>
            <a:r>
              <a:rPr kumimoji="1" lang="ja-JP" altLang="en-US" dirty="0"/>
              <a:t>徒歩圏内に</a:t>
            </a:r>
            <a:endParaRPr kumimoji="1" lang="en-US" altLang="ja-JP" dirty="0"/>
          </a:p>
          <a:p>
            <a:r>
              <a:rPr kumimoji="1" lang="ja-JP" altLang="en-US" dirty="0"/>
              <a:t>保育施設が</a:t>
            </a:r>
            <a:r>
              <a:rPr kumimoji="1" lang="ja-JP" altLang="en-US" b="1" dirty="0"/>
              <a:t>一か所</a:t>
            </a:r>
            <a:r>
              <a:rPr kumimoji="1" lang="ja-JP" altLang="en-US" dirty="0"/>
              <a:t>しかない</a:t>
            </a:r>
            <a:endParaRPr kumimoji="1" lang="en-US" altLang="ja-JP" dirty="0"/>
          </a:p>
          <a:p>
            <a:endParaRPr kumimoji="1" lang="en-US" altLang="ja-JP" dirty="0"/>
          </a:p>
          <a:p>
            <a:r>
              <a:rPr kumimoji="1" lang="ja-JP" altLang="en-US" dirty="0"/>
              <a:t>神立駅、土浦駅周辺と比べても少ない</a:t>
            </a:r>
          </a:p>
        </p:txBody>
      </p:sp>
    </p:spTree>
    <p:extLst>
      <p:ext uri="{BB962C8B-B14F-4D97-AF65-F5344CB8AC3E}">
        <p14:creationId xmlns:p14="http://schemas.microsoft.com/office/powerpoint/2010/main" val="268443731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77</a:t>
            </a:fld>
            <a:endParaRPr lang="zh-CN" altLang="en-US"/>
          </a:p>
        </p:txBody>
      </p:sp>
      <p:pic>
        <p:nvPicPr>
          <p:cNvPr id="3" name="図 2"/>
          <p:cNvPicPr>
            <a:picLocks noChangeAspect="1"/>
          </p:cNvPicPr>
          <p:nvPr/>
        </p:nvPicPr>
        <p:blipFill rotWithShape="1">
          <a:blip r:embed="rId2"/>
          <a:srcRect l="16169" t="20999" r="17810" b="11877"/>
          <a:stretch/>
        </p:blipFill>
        <p:spPr>
          <a:xfrm>
            <a:off x="3135085" y="182562"/>
            <a:ext cx="5854535" cy="6476608"/>
          </a:xfrm>
          <a:prstGeom prst="rect">
            <a:avLst/>
          </a:prstGeom>
        </p:spPr>
      </p:pic>
      <p:sp>
        <p:nvSpPr>
          <p:cNvPr id="4" name="テキスト ボックス 3"/>
          <p:cNvSpPr txBox="1"/>
          <p:nvPr/>
        </p:nvSpPr>
        <p:spPr>
          <a:xfrm>
            <a:off x="356259" y="2351314"/>
            <a:ext cx="2517569" cy="3139321"/>
          </a:xfrm>
          <a:prstGeom prst="rect">
            <a:avLst/>
          </a:prstGeom>
          <a:noFill/>
        </p:spPr>
        <p:txBody>
          <a:bodyPr wrap="square" rtlCol="0">
            <a:spAutoFit/>
          </a:bodyPr>
          <a:lstStyle/>
          <a:p>
            <a:r>
              <a:rPr kumimoji="1" lang="ja-JP" altLang="en-US" dirty="0"/>
              <a:t>荒川沖駅</a:t>
            </a:r>
            <a:endParaRPr kumimoji="1" lang="en-US" altLang="ja-JP" dirty="0"/>
          </a:p>
          <a:p>
            <a:endParaRPr kumimoji="1" lang="en-US" altLang="ja-JP" dirty="0"/>
          </a:p>
          <a:p>
            <a:r>
              <a:rPr kumimoji="1" lang="en-US" altLang="ja-JP" dirty="0"/>
              <a:t>800</a:t>
            </a:r>
            <a:r>
              <a:rPr kumimoji="1" lang="ja-JP" altLang="en-US" dirty="0" err="1"/>
              <a:t>ｍ</a:t>
            </a:r>
            <a:r>
              <a:rPr kumimoji="1" lang="ja-JP" altLang="en-US" dirty="0"/>
              <a:t>徒歩圏内に</a:t>
            </a:r>
            <a:endParaRPr kumimoji="1" lang="en-US" altLang="ja-JP" dirty="0"/>
          </a:p>
          <a:p>
            <a:r>
              <a:rPr kumimoji="1" lang="ja-JP" altLang="en-US" dirty="0"/>
              <a:t>保育施設が</a:t>
            </a:r>
            <a:r>
              <a:rPr kumimoji="1" lang="ja-JP" altLang="en-US" b="1" dirty="0"/>
              <a:t>一か所</a:t>
            </a:r>
            <a:r>
              <a:rPr kumimoji="1" lang="ja-JP" altLang="en-US" dirty="0"/>
              <a:t>しかない</a:t>
            </a:r>
            <a:endParaRPr kumimoji="1" lang="en-US" altLang="ja-JP" dirty="0"/>
          </a:p>
          <a:p>
            <a:endParaRPr kumimoji="1" lang="en-US" altLang="ja-JP" dirty="0"/>
          </a:p>
          <a:p>
            <a:r>
              <a:rPr kumimoji="1" lang="ja-JP" altLang="en-US" dirty="0"/>
              <a:t>神立駅、土浦駅周辺と比べても少ない</a:t>
            </a:r>
            <a:endParaRPr kumimoji="1" lang="en-US" altLang="ja-JP" dirty="0"/>
          </a:p>
          <a:p>
            <a:endParaRPr kumimoji="1" lang="en-US" altLang="ja-JP" dirty="0"/>
          </a:p>
          <a:p>
            <a:endParaRPr kumimoji="1" lang="en-US" altLang="ja-JP" dirty="0"/>
          </a:p>
          <a:p>
            <a:r>
              <a:rPr kumimoji="1" lang="en-US" altLang="ja-JP" b="1" dirty="0"/>
              <a:t>5</a:t>
            </a:r>
            <a:r>
              <a:rPr kumimoji="1" lang="ja-JP" altLang="en-US" b="1" dirty="0"/>
              <a:t>歳未満人口は多い</a:t>
            </a:r>
          </a:p>
        </p:txBody>
      </p:sp>
    </p:spTree>
    <p:extLst>
      <p:ext uri="{BB962C8B-B14F-4D97-AF65-F5344CB8AC3E}">
        <p14:creationId xmlns:p14="http://schemas.microsoft.com/office/powerpoint/2010/main" val="9887594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関連画像">
            <a:hlinkClick r:id="rId3"/>
          </p:cNvPr>
          <p:cNvPicPr>
            <a:picLocks noChangeAspect="1" noChangeArrowheads="1"/>
          </p:cNvPicPr>
          <p:nvPr/>
        </p:nvPicPr>
        <p:blipFill>
          <a:blip r:embed="rId4" cstate="print"/>
          <a:srcRect/>
          <a:stretch>
            <a:fillRect/>
          </a:stretch>
        </p:blipFill>
        <p:spPr bwMode="auto">
          <a:xfrm>
            <a:off x="-51411" y="2188709"/>
            <a:ext cx="2168996" cy="1443369"/>
          </a:xfrm>
          <a:prstGeom prst="rect">
            <a:avLst/>
          </a:prstGeom>
          <a:ln>
            <a:noFill/>
          </a:ln>
          <a:effectLst>
            <a:softEdge rad="112500"/>
          </a:effectLst>
        </p:spPr>
      </p:pic>
      <p:pic>
        <p:nvPicPr>
          <p:cNvPr id="2056" name="Picture 8" descr="ãå»çãã®ç»åæ¤ç´¢çµæ"/>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1079" y="3726383"/>
            <a:ext cx="2202193" cy="146666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8" name="Picture 10" descr="https://seniorguide.jp/img/sng/docs/1001/284/70th4s.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411" y="3648547"/>
            <a:ext cx="2163113" cy="162233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60" name="Picture 12" descr="ãå®¶æãã®ç»åæ¤ç´¢çµæ"/>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56179" y="2187078"/>
            <a:ext cx="2087821" cy="158948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6" name="乗算 15"/>
          <p:cNvSpPr/>
          <p:nvPr/>
        </p:nvSpPr>
        <p:spPr>
          <a:xfrm>
            <a:off x="4208197" y="2317253"/>
            <a:ext cx="739151" cy="739151"/>
          </a:xfrm>
          <a:prstGeom prst="mathMultiply">
            <a:avLst>
              <a:gd name="adj1" fmla="val 8975"/>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 name="グループ化 2"/>
          <p:cNvGrpSpPr/>
          <p:nvPr/>
        </p:nvGrpSpPr>
        <p:grpSpPr>
          <a:xfrm>
            <a:off x="2487327" y="1983886"/>
            <a:ext cx="1405887" cy="2370597"/>
            <a:chOff x="2487327" y="1983886"/>
            <a:chExt cx="1405887" cy="2370597"/>
          </a:xfrm>
        </p:grpSpPr>
        <p:grpSp>
          <p:nvGrpSpPr>
            <p:cNvPr id="15" name="グループ化 14"/>
            <p:cNvGrpSpPr/>
            <p:nvPr/>
          </p:nvGrpSpPr>
          <p:grpSpPr>
            <a:xfrm>
              <a:off x="2487327" y="1983886"/>
              <a:ext cx="1405887" cy="1405887"/>
              <a:chOff x="2487327" y="2320496"/>
              <a:chExt cx="1628888" cy="1628888"/>
            </a:xfrm>
          </p:grpSpPr>
          <p:pic>
            <p:nvPicPr>
              <p:cNvPr id="14" name="図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87328" y="2320497"/>
                <a:ext cx="1628887" cy="1628887"/>
              </a:xfrm>
              <a:prstGeom prst="rect">
                <a:avLst/>
              </a:prstGeom>
            </p:spPr>
          </p:pic>
          <p:sp>
            <p:nvSpPr>
              <p:cNvPr id="10" name="正方形/長方形 9"/>
              <p:cNvSpPr/>
              <p:nvPr/>
            </p:nvSpPr>
            <p:spPr>
              <a:xfrm>
                <a:off x="2487327" y="2320496"/>
                <a:ext cx="1628887" cy="1628887"/>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7" name="テキスト ボックス 16"/>
            <p:cNvSpPr txBox="1"/>
            <p:nvPr/>
          </p:nvSpPr>
          <p:spPr>
            <a:xfrm>
              <a:off x="2576133" y="3400376"/>
              <a:ext cx="1261884" cy="954107"/>
            </a:xfrm>
            <a:prstGeom prst="rect">
              <a:avLst/>
            </a:prstGeom>
            <a:noFill/>
          </p:spPr>
          <p:txBody>
            <a:bodyPr wrap="none" rtlCol="0">
              <a:spAutoFit/>
            </a:bodyPr>
            <a:lstStyle/>
            <a:p>
              <a:pPr algn="ctr"/>
              <a:r>
                <a:rPr kumimoji="1" lang="ja-JP" altLang="en-US" sz="2800" dirty="0">
                  <a:latin typeface="游ゴシック Medium" panose="020B0500000000000000" pitchFamily="50" charset="-128"/>
                  <a:ea typeface="游ゴシック Medium" panose="020B0500000000000000" pitchFamily="50" charset="-128"/>
                </a:rPr>
                <a:t>まちを</a:t>
              </a:r>
              <a:endParaRPr kumimoji="1" lang="en-US" altLang="ja-JP" sz="2800" dirty="0">
                <a:latin typeface="游ゴシック Medium" panose="020B0500000000000000" pitchFamily="50" charset="-128"/>
                <a:ea typeface="游ゴシック Medium" panose="020B0500000000000000" pitchFamily="50" charset="-128"/>
              </a:endParaRPr>
            </a:p>
            <a:p>
              <a:pPr algn="ctr"/>
              <a:r>
                <a:rPr kumimoji="1" lang="ja-JP" altLang="en-US" sz="2800" dirty="0">
                  <a:latin typeface="游ゴシック Medium" panose="020B0500000000000000" pitchFamily="50" charset="-128"/>
                  <a:ea typeface="游ゴシック Medium" panose="020B0500000000000000" pitchFamily="50" charset="-128"/>
                </a:rPr>
                <a:t>守る</a:t>
              </a:r>
            </a:p>
          </p:txBody>
        </p:sp>
      </p:grpSp>
      <p:grpSp>
        <p:nvGrpSpPr>
          <p:cNvPr id="4" name="グループ化 3"/>
          <p:cNvGrpSpPr/>
          <p:nvPr/>
        </p:nvGrpSpPr>
        <p:grpSpPr>
          <a:xfrm>
            <a:off x="5262333" y="2063563"/>
            <a:ext cx="1326209" cy="2280316"/>
            <a:chOff x="5262333" y="2063563"/>
            <a:chExt cx="1326209" cy="2280316"/>
          </a:xfrm>
        </p:grpSpPr>
        <p:sp>
          <p:nvSpPr>
            <p:cNvPr id="9" name="ハート 8"/>
            <p:cNvSpPr/>
            <p:nvPr/>
          </p:nvSpPr>
          <p:spPr>
            <a:xfrm>
              <a:off x="5262333" y="2063563"/>
              <a:ext cx="1326209" cy="1326209"/>
            </a:xfrm>
            <a:prstGeom prst="heart">
              <a:avLst/>
            </a:prstGeom>
            <a:solidFill>
              <a:srgbClr val="F3C9F0"/>
            </a:solidFill>
            <a:ln>
              <a:solidFill>
                <a:srgbClr val="F3C9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2" name="テキスト ボックス 21"/>
            <p:cNvSpPr txBox="1"/>
            <p:nvPr/>
          </p:nvSpPr>
          <p:spPr>
            <a:xfrm>
              <a:off x="5294496" y="3389772"/>
              <a:ext cx="1261884" cy="954107"/>
            </a:xfrm>
            <a:prstGeom prst="rect">
              <a:avLst/>
            </a:prstGeom>
            <a:noFill/>
          </p:spPr>
          <p:txBody>
            <a:bodyPr wrap="none" rtlCol="0">
              <a:spAutoFit/>
            </a:bodyPr>
            <a:lstStyle/>
            <a:p>
              <a:pPr algn="ctr"/>
              <a:r>
                <a:rPr kumimoji="1" lang="ja-JP" altLang="en-US" sz="2800" dirty="0">
                  <a:latin typeface="游ゴシック Medium" panose="020B0500000000000000" pitchFamily="50" charset="-128"/>
                  <a:ea typeface="游ゴシック Medium" panose="020B0500000000000000" pitchFamily="50" charset="-128"/>
                </a:rPr>
                <a:t>愛着を</a:t>
              </a:r>
              <a:endParaRPr kumimoji="1" lang="en-US" altLang="ja-JP" sz="2800" dirty="0">
                <a:latin typeface="游ゴシック Medium" panose="020B0500000000000000" pitchFamily="50" charset="-128"/>
                <a:ea typeface="游ゴシック Medium" panose="020B0500000000000000" pitchFamily="50" charset="-128"/>
              </a:endParaRPr>
            </a:p>
            <a:p>
              <a:pPr algn="ctr"/>
              <a:r>
                <a:rPr kumimoji="1" lang="ja-JP" altLang="en-US" sz="2800" dirty="0">
                  <a:latin typeface="游ゴシック Medium" panose="020B0500000000000000" pitchFamily="50" charset="-128"/>
                  <a:ea typeface="游ゴシック Medium" panose="020B0500000000000000" pitchFamily="50" charset="-128"/>
                </a:rPr>
                <a:t>築く</a:t>
              </a:r>
              <a:endParaRPr kumimoji="1" lang="en-US" altLang="ja-JP" sz="2800" dirty="0">
                <a:latin typeface="游ゴシック Medium" panose="020B0500000000000000" pitchFamily="50" charset="-128"/>
                <a:ea typeface="游ゴシック Medium" panose="020B0500000000000000" pitchFamily="50" charset="-128"/>
              </a:endParaRPr>
            </a:p>
          </p:txBody>
        </p:sp>
      </p:grpSp>
      <p:sp>
        <p:nvSpPr>
          <p:cNvPr id="19" name="等号 18"/>
          <p:cNvSpPr/>
          <p:nvPr/>
        </p:nvSpPr>
        <p:spPr>
          <a:xfrm rot="5400000">
            <a:off x="4107869" y="4343879"/>
            <a:ext cx="914400" cy="914400"/>
          </a:xfrm>
          <a:prstGeom prst="mathEqual">
            <a:avLst>
              <a:gd name="adj1" fmla="val 9884"/>
              <a:gd name="adj2" fmla="val 22669"/>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 name="スライド番号プレースホルダー 1"/>
          <p:cNvSpPr>
            <a:spLocks noGrp="1"/>
          </p:cNvSpPr>
          <p:nvPr>
            <p:ph type="sldNum" sz="quarter" idx="12"/>
          </p:nvPr>
        </p:nvSpPr>
        <p:spPr/>
        <p:txBody>
          <a:bodyPr/>
          <a:lstStyle/>
          <a:p>
            <a:fld id="{31BD7D11-E03D-42B4-A3DE-E3A4D59A83C8}" type="slidenum">
              <a:rPr lang="zh-CN" altLang="en-US" smtClean="0"/>
              <a:t>8</a:t>
            </a:fld>
            <a:endParaRPr lang="zh-CN" altLang="en-US"/>
          </a:p>
        </p:txBody>
      </p:sp>
      <p:sp>
        <p:nvSpPr>
          <p:cNvPr id="5" name="角丸四角形 4"/>
          <p:cNvSpPr/>
          <p:nvPr/>
        </p:nvSpPr>
        <p:spPr>
          <a:xfrm>
            <a:off x="1561310" y="5336607"/>
            <a:ext cx="6007517" cy="1397856"/>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b="1" dirty="0">
                <a:solidFill>
                  <a:schemeClr val="tx1"/>
                </a:solidFill>
                <a:latin typeface="游ゴシック Medium" panose="020B0500000000000000" pitchFamily="50" charset="-128"/>
                <a:ea typeface="游ゴシック Medium" panose="020B0500000000000000" pitchFamily="50" charset="-128"/>
              </a:rPr>
              <a:t>大切にされるまち</a:t>
            </a:r>
            <a:endParaRPr kumimoji="1" lang="en-US" altLang="ja-JP" sz="3600" b="1" dirty="0">
              <a:solidFill>
                <a:schemeClr val="tx1"/>
              </a:solidFill>
              <a:latin typeface="游ゴシック Medium" panose="020B0500000000000000" pitchFamily="50" charset="-128"/>
              <a:ea typeface="游ゴシック Medium" panose="020B0500000000000000" pitchFamily="50" charset="-128"/>
            </a:endParaRPr>
          </a:p>
          <a:p>
            <a:pPr algn="ctr"/>
            <a:r>
              <a:rPr kumimoji="1" lang="ja-JP" altLang="en-US" sz="3600" b="1" dirty="0">
                <a:solidFill>
                  <a:schemeClr val="tx1"/>
                </a:solidFill>
                <a:latin typeface="游ゴシック Medium" panose="020B0500000000000000" pitchFamily="50" charset="-128"/>
                <a:ea typeface="游ゴシック Medium" panose="020B0500000000000000" pitchFamily="50" charset="-128"/>
              </a:rPr>
              <a:t>未来に届くまち</a:t>
            </a:r>
          </a:p>
        </p:txBody>
      </p:sp>
      <p:sp>
        <p:nvSpPr>
          <p:cNvPr id="20" name="テキスト ボックス 19"/>
          <p:cNvSpPr txBox="1"/>
          <p:nvPr/>
        </p:nvSpPr>
        <p:spPr>
          <a:xfrm>
            <a:off x="82550" y="108254"/>
            <a:ext cx="2029152" cy="523220"/>
          </a:xfrm>
          <a:prstGeom prst="rect">
            <a:avLst/>
          </a:prstGeom>
          <a:noFill/>
        </p:spPr>
        <p:txBody>
          <a:bodyPr wrap="square" rtlCol="0">
            <a:spAutoFit/>
          </a:bodyPr>
          <a:lstStyle/>
          <a:p>
            <a:r>
              <a:rPr kumimoji="1" lang="en-US" altLang="ja-JP" sz="2800" dirty="0"/>
              <a:t>2.</a:t>
            </a:r>
            <a:r>
              <a:rPr kumimoji="1" lang="ja-JP" altLang="en-US" sz="2800" dirty="0"/>
              <a:t>全体構想</a:t>
            </a:r>
          </a:p>
        </p:txBody>
      </p:sp>
    </p:spTree>
    <p:extLst>
      <p:ext uri="{BB962C8B-B14F-4D97-AF65-F5344CB8AC3E}">
        <p14:creationId xmlns:p14="http://schemas.microsoft.com/office/powerpoint/2010/main" val="29499068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par>
                          <p:cTn id="26" fill="hold">
                            <p:stCondLst>
                              <p:cond delay="500"/>
                            </p:stCondLst>
                            <p:childTnLst>
                              <p:par>
                                <p:cTn id="27" presetID="16" presetClass="entr" presetSubtype="2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inVertical)">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rotWithShape="1">
          <a:blip r:embed="rId3">
            <a:extLst>
              <a:ext uri="{28A0092B-C50C-407E-A947-70E740481C1C}">
                <a14:useLocalDpi xmlns:a14="http://schemas.microsoft.com/office/drawing/2010/main" val="0"/>
              </a:ext>
            </a:extLst>
          </a:blip>
          <a:srcRect l="18091" t="1913" r="25819" b="1755"/>
          <a:stretch/>
        </p:blipFill>
        <p:spPr>
          <a:xfrm>
            <a:off x="2640645" y="1873914"/>
            <a:ext cx="4375690" cy="4297680"/>
          </a:xfrm>
          <a:prstGeom prst="rect">
            <a:avLst/>
          </a:prstGeom>
        </p:spPr>
      </p:pic>
      <p:sp>
        <p:nvSpPr>
          <p:cNvPr id="7" name="フローチャート: 結合子 6"/>
          <p:cNvSpPr/>
          <p:nvPr/>
        </p:nvSpPr>
        <p:spPr>
          <a:xfrm>
            <a:off x="3332885" y="5222211"/>
            <a:ext cx="1013460" cy="1013460"/>
          </a:xfrm>
          <a:prstGeom prst="flowChartConnector">
            <a:avLst/>
          </a:prstGeom>
          <a:solidFill>
            <a:schemeClr val="accent4">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ローチャート: 結合子 7"/>
          <p:cNvSpPr/>
          <p:nvPr/>
        </p:nvSpPr>
        <p:spPr>
          <a:xfrm>
            <a:off x="4346345" y="2612361"/>
            <a:ext cx="1013460" cy="1013460"/>
          </a:xfrm>
          <a:prstGeom prst="flowChartConnector">
            <a:avLst/>
          </a:prstGeom>
          <a:solidFill>
            <a:schemeClr val="accent4">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フローチャート: 結合子 8"/>
          <p:cNvSpPr/>
          <p:nvPr/>
        </p:nvSpPr>
        <p:spPr>
          <a:xfrm>
            <a:off x="4268420" y="3919191"/>
            <a:ext cx="1013460" cy="1013460"/>
          </a:xfrm>
          <a:prstGeom prst="flowChartConnector">
            <a:avLst/>
          </a:prstGeom>
          <a:solidFill>
            <a:srgbClr val="DC5ED3">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フローチャート: 結合子 9"/>
          <p:cNvSpPr/>
          <p:nvPr/>
        </p:nvSpPr>
        <p:spPr>
          <a:xfrm>
            <a:off x="3041600" y="2311371"/>
            <a:ext cx="1013460" cy="1013460"/>
          </a:xfrm>
          <a:prstGeom prst="flowChartConnector">
            <a:avLst/>
          </a:prstGeom>
          <a:solidFill>
            <a:schemeClr val="accent6">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フローチャート: 結合子 10"/>
          <p:cNvSpPr/>
          <p:nvPr/>
        </p:nvSpPr>
        <p:spPr>
          <a:xfrm>
            <a:off x="5457140" y="3759171"/>
            <a:ext cx="1013460" cy="1013460"/>
          </a:xfrm>
          <a:prstGeom prst="flowChartConnector">
            <a:avLst/>
          </a:prstGeom>
          <a:solidFill>
            <a:schemeClr val="accent6">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 12"/>
          <p:cNvSpPr/>
          <p:nvPr/>
        </p:nvSpPr>
        <p:spPr>
          <a:xfrm>
            <a:off x="27609" y="1413510"/>
            <a:ext cx="2613036" cy="1751907"/>
          </a:xfrm>
          <a:prstGeom prst="roundRect">
            <a:avLst/>
          </a:prstGeom>
          <a:solidFill>
            <a:srgbClr val="CFDDB8">
              <a:alpha val="50000"/>
            </a:srgbClr>
          </a:solidFill>
          <a:ln>
            <a:solidFill>
              <a:srgbClr val="A0B8CD">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角丸四角形 13"/>
          <p:cNvSpPr/>
          <p:nvPr/>
        </p:nvSpPr>
        <p:spPr>
          <a:xfrm>
            <a:off x="6504122" y="4381587"/>
            <a:ext cx="2613036" cy="1751907"/>
          </a:xfrm>
          <a:prstGeom prst="roundRect">
            <a:avLst/>
          </a:prstGeom>
          <a:solidFill>
            <a:srgbClr val="CFDDB8">
              <a:alpha val="50000"/>
            </a:srgbClr>
          </a:solidFill>
          <a:ln>
            <a:solidFill>
              <a:srgbClr val="A0B8CD">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角丸四角形 14"/>
          <p:cNvSpPr/>
          <p:nvPr/>
        </p:nvSpPr>
        <p:spPr>
          <a:xfrm>
            <a:off x="6504122" y="1776153"/>
            <a:ext cx="2613036" cy="1751907"/>
          </a:xfrm>
          <a:prstGeom prst="roundRect">
            <a:avLst/>
          </a:prstGeom>
          <a:solidFill>
            <a:srgbClr val="FFEAAB">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角丸四角形 15"/>
          <p:cNvSpPr/>
          <p:nvPr/>
        </p:nvSpPr>
        <p:spPr>
          <a:xfrm>
            <a:off x="27609" y="5045826"/>
            <a:ext cx="2613036" cy="1751907"/>
          </a:xfrm>
          <a:prstGeom prst="roundRect">
            <a:avLst/>
          </a:prstGeom>
          <a:solidFill>
            <a:srgbClr val="FFEAAB">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角丸四角形 16"/>
          <p:cNvSpPr/>
          <p:nvPr/>
        </p:nvSpPr>
        <p:spPr>
          <a:xfrm>
            <a:off x="27609" y="3229668"/>
            <a:ext cx="2613036" cy="1751907"/>
          </a:xfrm>
          <a:prstGeom prst="roundRect">
            <a:avLst/>
          </a:prstGeom>
          <a:solidFill>
            <a:srgbClr val="F3C7E8">
              <a:alpha val="50000"/>
            </a:srgbClr>
          </a:solidFill>
          <a:ln>
            <a:solidFill>
              <a:srgbClr val="A0B8CD">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205740" y="1473804"/>
            <a:ext cx="1676400" cy="584775"/>
          </a:xfrm>
          <a:prstGeom prst="rect">
            <a:avLst/>
          </a:prstGeom>
          <a:noFill/>
        </p:spPr>
        <p:txBody>
          <a:bodyPr wrap="square" rtlCol="0">
            <a:spAutoFit/>
          </a:bodyPr>
          <a:lstStyle/>
          <a:p>
            <a:r>
              <a:rPr kumimoji="1" lang="ja-JP" altLang="en-US" sz="3200" b="1" dirty="0">
                <a:latin typeface="游ゴシック Medium" panose="020B0500000000000000" pitchFamily="50" charset="-128"/>
                <a:ea typeface="游ゴシック Medium" panose="020B0500000000000000" pitchFamily="50" charset="-128"/>
              </a:rPr>
              <a:t>新治</a:t>
            </a:r>
          </a:p>
        </p:txBody>
      </p:sp>
      <p:sp>
        <p:nvSpPr>
          <p:cNvPr id="19" name="テキスト ボックス 18"/>
          <p:cNvSpPr txBox="1"/>
          <p:nvPr/>
        </p:nvSpPr>
        <p:spPr>
          <a:xfrm>
            <a:off x="205740" y="3251082"/>
            <a:ext cx="1676400" cy="584775"/>
          </a:xfrm>
          <a:prstGeom prst="rect">
            <a:avLst/>
          </a:prstGeom>
          <a:noFill/>
        </p:spPr>
        <p:txBody>
          <a:bodyPr wrap="square" rtlCol="0">
            <a:spAutoFit/>
          </a:bodyPr>
          <a:lstStyle/>
          <a:p>
            <a:r>
              <a:rPr kumimoji="1" lang="ja-JP" altLang="en-US" sz="3200" b="1" dirty="0">
                <a:latin typeface="游ゴシック Medium" panose="020B0500000000000000" pitchFamily="50" charset="-128"/>
                <a:ea typeface="游ゴシック Medium" panose="020B0500000000000000" pitchFamily="50" charset="-128"/>
              </a:rPr>
              <a:t>中央</a:t>
            </a:r>
          </a:p>
        </p:txBody>
      </p:sp>
      <p:sp>
        <p:nvSpPr>
          <p:cNvPr id="20" name="テキスト ボックス 19"/>
          <p:cNvSpPr txBox="1"/>
          <p:nvPr/>
        </p:nvSpPr>
        <p:spPr>
          <a:xfrm>
            <a:off x="205740" y="5045826"/>
            <a:ext cx="1676400" cy="584775"/>
          </a:xfrm>
          <a:prstGeom prst="rect">
            <a:avLst/>
          </a:prstGeom>
          <a:noFill/>
        </p:spPr>
        <p:txBody>
          <a:bodyPr wrap="square" rtlCol="0">
            <a:spAutoFit/>
          </a:bodyPr>
          <a:lstStyle/>
          <a:p>
            <a:r>
              <a:rPr kumimoji="1" lang="ja-JP" altLang="en-US" sz="3200" b="1" dirty="0">
                <a:latin typeface="游ゴシック Medium" panose="020B0500000000000000" pitchFamily="50" charset="-128"/>
                <a:ea typeface="游ゴシック Medium" panose="020B0500000000000000" pitchFamily="50" charset="-128"/>
              </a:rPr>
              <a:t>荒川沖</a:t>
            </a:r>
          </a:p>
        </p:txBody>
      </p:sp>
      <p:sp>
        <p:nvSpPr>
          <p:cNvPr id="21" name="テキスト ボックス 20"/>
          <p:cNvSpPr txBox="1"/>
          <p:nvPr/>
        </p:nvSpPr>
        <p:spPr>
          <a:xfrm>
            <a:off x="6637020" y="1770777"/>
            <a:ext cx="1676400" cy="584775"/>
          </a:xfrm>
          <a:prstGeom prst="rect">
            <a:avLst/>
          </a:prstGeom>
          <a:noFill/>
        </p:spPr>
        <p:txBody>
          <a:bodyPr wrap="square" rtlCol="0">
            <a:spAutoFit/>
          </a:bodyPr>
          <a:lstStyle/>
          <a:p>
            <a:r>
              <a:rPr kumimoji="1" lang="ja-JP" altLang="en-US" sz="3200" b="1" dirty="0">
                <a:latin typeface="游ゴシック Medium" panose="020B0500000000000000" pitchFamily="50" charset="-128"/>
                <a:ea typeface="游ゴシック Medium" panose="020B0500000000000000" pitchFamily="50" charset="-128"/>
              </a:rPr>
              <a:t>神立</a:t>
            </a:r>
          </a:p>
        </p:txBody>
      </p:sp>
      <p:sp>
        <p:nvSpPr>
          <p:cNvPr id="22" name="テキスト ボックス 21"/>
          <p:cNvSpPr txBox="1"/>
          <p:nvPr/>
        </p:nvSpPr>
        <p:spPr>
          <a:xfrm>
            <a:off x="6601456" y="4412067"/>
            <a:ext cx="1942179" cy="584775"/>
          </a:xfrm>
          <a:prstGeom prst="rect">
            <a:avLst/>
          </a:prstGeom>
          <a:noFill/>
        </p:spPr>
        <p:txBody>
          <a:bodyPr wrap="square" rtlCol="0">
            <a:spAutoFit/>
          </a:bodyPr>
          <a:lstStyle/>
          <a:p>
            <a:r>
              <a:rPr kumimoji="1" lang="ja-JP" altLang="en-US" sz="3200" b="1" dirty="0">
                <a:latin typeface="游ゴシック Medium" panose="020B0500000000000000" pitchFamily="50" charset="-128"/>
                <a:ea typeface="游ゴシック Medium" panose="020B0500000000000000" pitchFamily="50" charset="-128"/>
              </a:rPr>
              <a:t>おおつ野</a:t>
            </a:r>
          </a:p>
        </p:txBody>
      </p:sp>
      <p:sp>
        <p:nvSpPr>
          <p:cNvPr id="23" name="正方形/長方形 22"/>
          <p:cNvSpPr/>
          <p:nvPr/>
        </p:nvSpPr>
        <p:spPr>
          <a:xfrm>
            <a:off x="2943813" y="6508205"/>
            <a:ext cx="894485" cy="274320"/>
          </a:xfrm>
          <a:prstGeom prst="rect">
            <a:avLst/>
          </a:prstGeom>
          <a:solidFill>
            <a:srgbClr val="FFEA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p:cNvSpPr txBox="1"/>
          <p:nvPr/>
        </p:nvSpPr>
        <p:spPr>
          <a:xfrm>
            <a:off x="3798949" y="6460699"/>
            <a:ext cx="1178155" cy="369332"/>
          </a:xfrm>
          <a:prstGeom prst="rect">
            <a:avLst/>
          </a:prstGeom>
          <a:noFill/>
        </p:spPr>
        <p:txBody>
          <a:bodyPr wrap="square" rtlCol="0">
            <a:spAutoFit/>
          </a:bodyPr>
          <a:lstStyle/>
          <a:p>
            <a:r>
              <a:rPr kumimoji="1" lang="ja-JP" altLang="en-US" dirty="0">
                <a:latin typeface="游ゴシック Medium" panose="020B0500000000000000" pitchFamily="50" charset="-128"/>
                <a:ea typeface="游ゴシック Medium" panose="020B0500000000000000" pitchFamily="50" charset="-128"/>
              </a:rPr>
              <a:t>生活拠点</a:t>
            </a:r>
          </a:p>
        </p:txBody>
      </p:sp>
      <p:sp>
        <p:nvSpPr>
          <p:cNvPr id="25" name="正方形/長方形 24"/>
          <p:cNvSpPr/>
          <p:nvPr/>
        </p:nvSpPr>
        <p:spPr>
          <a:xfrm>
            <a:off x="4894757" y="6505520"/>
            <a:ext cx="894485" cy="274320"/>
          </a:xfrm>
          <a:prstGeom prst="rect">
            <a:avLst/>
          </a:prstGeom>
          <a:solidFill>
            <a:srgbClr val="F3C7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テキスト ボックス 25"/>
          <p:cNvSpPr txBox="1"/>
          <p:nvPr/>
        </p:nvSpPr>
        <p:spPr>
          <a:xfrm>
            <a:off x="5789242" y="6460699"/>
            <a:ext cx="1178155" cy="369332"/>
          </a:xfrm>
          <a:prstGeom prst="rect">
            <a:avLst/>
          </a:prstGeom>
          <a:noFill/>
        </p:spPr>
        <p:txBody>
          <a:bodyPr wrap="square" rtlCol="0">
            <a:spAutoFit/>
          </a:bodyPr>
          <a:lstStyle/>
          <a:p>
            <a:r>
              <a:rPr kumimoji="1" lang="ja-JP" altLang="en-US" dirty="0">
                <a:latin typeface="游ゴシック Medium" panose="020B0500000000000000" pitchFamily="50" charset="-128"/>
                <a:ea typeface="游ゴシック Medium" panose="020B0500000000000000" pitchFamily="50" charset="-128"/>
              </a:rPr>
              <a:t>都市拠点</a:t>
            </a:r>
          </a:p>
        </p:txBody>
      </p:sp>
      <p:sp>
        <p:nvSpPr>
          <p:cNvPr id="28" name="正方形/長方形 27"/>
          <p:cNvSpPr/>
          <p:nvPr/>
        </p:nvSpPr>
        <p:spPr>
          <a:xfrm>
            <a:off x="6885050" y="6505520"/>
            <a:ext cx="894485" cy="274320"/>
          </a:xfrm>
          <a:prstGeom prst="rect">
            <a:avLst/>
          </a:prstGeom>
          <a:solidFill>
            <a:srgbClr val="E7EE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p:cNvSpPr txBox="1"/>
          <p:nvPr/>
        </p:nvSpPr>
        <p:spPr>
          <a:xfrm>
            <a:off x="7728760" y="6458014"/>
            <a:ext cx="1178155" cy="369332"/>
          </a:xfrm>
          <a:prstGeom prst="rect">
            <a:avLst/>
          </a:prstGeom>
          <a:noFill/>
        </p:spPr>
        <p:txBody>
          <a:bodyPr wrap="square" rtlCol="0">
            <a:spAutoFit/>
          </a:bodyPr>
          <a:lstStyle/>
          <a:p>
            <a:r>
              <a:rPr kumimoji="1" lang="ja-JP" altLang="en-US" dirty="0">
                <a:latin typeface="游ゴシック Medium" panose="020B0500000000000000" pitchFamily="50" charset="-128"/>
                <a:ea typeface="游ゴシック Medium" panose="020B0500000000000000" pitchFamily="50" charset="-128"/>
              </a:rPr>
              <a:t>農業地域</a:t>
            </a:r>
          </a:p>
        </p:txBody>
      </p:sp>
      <p:sp>
        <p:nvSpPr>
          <p:cNvPr id="34" name="フリーフォーム 33"/>
          <p:cNvSpPr/>
          <p:nvPr/>
        </p:nvSpPr>
        <p:spPr>
          <a:xfrm>
            <a:off x="3329940" y="1851660"/>
            <a:ext cx="1886971" cy="4549140"/>
          </a:xfrm>
          <a:custGeom>
            <a:avLst/>
            <a:gdLst>
              <a:gd name="connsiteX0" fmla="*/ 1920240 w 1966621"/>
              <a:gd name="connsiteY0" fmla="*/ 0 h 4480560"/>
              <a:gd name="connsiteX1" fmla="*/ 1958340 w 1966621"/>
              <a:gd name="connsiteY1" fmla="*/ 1577340 h 4480560"/>
              <a:gd name="connsiteX2" fmla="*/ 1828800 w 1966621"/>
              <a:gd name="connsiteY2" fmla="*/ 2644140 h 4480560"/>
              <a:gd name="connsiteX3" fmla="*/ 708660 w 1966621"/>
              <a:gd name="connsiteY3" fmla="*/ 3543300 h 4480560"/>
              <a:gd name="connsiteX4" fmla="*/ 0 w 1966621"/>
              <a:gd name="connsiteY4" fmla="*/ 4480560 h 4480560"/>
              <a:gd name="connsiteX0" fmla="*/ 1920240 w 1964799"/>
              <a:gd name="connsiteY0" fmla="*/ 0 h 4480560"/>
              <a:gd name="connsiteX1" fmla="*/ 1958340 w 1964799"/>
              <a:gd name="connsiteY1" fmla="*/ 1577340 h 4480560"/>
              <a:gd name="connsiteX2" fmla="*/ 1798320 w 1964799"/>
              <a:gd name="connsiteY2" fmla="*/ 2621280 h 4480560"/>
              <a:gd name="connsiteX3" fmla="*/ 708660 w 1964799"/>
              <a:gd name="connsiteY3" fmla="*/ 3543300 h 4480560"/>
              <a:gd name="connsiteX4" fmla="*/ 0 w 1964799"/>
              <a:gd name="connsiteY4" fmla="*/ 4480560 h 4480560"/>
              <a:gd name="connsiteX0" fmla="*/ 1920240 w 1964799"/>
              <a:gd name="connsiteY0" fmla="*/ 0 h 4480560"/>
              <a:gd name="connsiteX1" fmla="*/ 1958340 w 1964799"/>
              <a:gd name="connsiteY1" fmla="*/ 1577340 h 4480560"/>
              <a:gd name="connsiteX2" fmla="*/ 1798320 w 1964799"/>
              <a:gd name="connsiteY2" fmla="*/ 2621280 h 4480560"/>
              <a:gd name="connsiteX3" fmla="*/ 708660 w 1964799"/>
              <a:gd name="connsiteY3" fmla="*/ 3543300 h 4480560"/>
              <a:gd name="connsiteX4" fmla="*/ 502920 w 1964799"/>
              <a:gd name="connsiteY4" fmla="*/ 4000500 h 4480560"/>
              <a:gd name="connsiteX5" fmla="*/ 0 w 1964799"/>
              <a:gd name="connsiteY5" fmla="*/ 4480560 h 4480560"/>
              <a:gd name="connsiteX0" fmla="*/ 1920240 w 1964799"/>
              <a:gd name="connsiteY0" fmla="*/ 0 h 4480560"/>
              <a:gd name="connsiteX1" fmla="*/ 1958340 w 1964799"/>
              <a:gd name="connsiteY1" fmla="*/ 1577340 h 4480560"/>
              <a:gd name="connsiteX2" fmla="*/ 1798320 w 1964799"/>
              <a:gd name="connsiteY2" fmla="*/ 2621280 h 4480560"/>
              <a:gd name="connsiteX3" fmla="*/ 784860 w 1964799"/>
              <a:gd name="connsiteY3" fmla="*/ 3543300 h 4480560"/>
              <a:gd name="connsiteX4" fmla="*/ 502920 w 1964799"/>
              <a:gd name="connsiteY4" fmla="*/ 4000500 h 4480560"/>
              <a:gd name="connsiteX5" fmla="*/ 0 w 1964799"/>
              <a:gd name="connsiteY5" fmla="*/ 4480560 h 4480560"/>
              <a:gd name="connsiteX0" fmla="*/ 1920240 w 1964799"/>
              <a:gd name="connsiteY0" fmla="*/ 0 h 4480560"/>
              <a:gd name="connsiteX1" fmla="*/ 1958340 w 1964799"/>
              <a:gd name="connsiteY1" fmla="*/ 1577340 h 4480560"/>
              <a:gd name="connsiteX2" fmla="*/ 1798320 w 1964799"/>
              <a:gd name="connsiteY2" fmla="*/ 2621280 h 4480560"/>
              <a:gd name="connsiteX3" fmla="*/ 784860 w 1964799"/>
              <a:gd name="connsiteY3" fmla="*/ 3543300 h 4480560"/>
              <a:gd name="connsiteX4" fmla="*/ 502920 w 1964799"/>
              <a:gd name="connsiteY4" fmla="*/ 4000500 h 4480560"/>
              <a:gd name="connsiteX5" fmla="*/ 0 w 1964799"/>
              <a:gd name="connsiteY5" fmla="*/ 4480560 h 4480560"/>
              <a:gd name="connsiteX0" fmla="*/ 1920240 w 1952174"/>
              <a:gd name="connsiteY0" fmla="*/ 0 h 4480560"/>
              <a:gd name="connsiteX1" fmla="*/ 1943100 w 1952174"/>
              <a:gd name="connsiteY1" fmla="*/ 1531620 h 4480560"/>
              <a:gd name="connsiteX2" fmla="*/ 1798320 w 1952174"/>
              <a:gd name="connsiteY2" fmla="*/ 2621280 h 4480560"/>
              <a:gd name="connsiteX3" fmla="*/ 784860 w 1952174"/>
              <a:gd name="connsiteY3" fmla="*/ 3543300 h 4480560"/>
              <a:gd name="connsiteX4" fmla="*/ 502920 w 1952174"/>
              <a:gd name="connsiteY4" fmla="*/ 4000500 h 4480560"/>
              <a:gd name="connsiteX5" fmla="*/ 0 w 1952174"/>
              <a:gd name="connsiteY5" fmla="*/ 4480560 h 4480560"/>
              <a:gd name="connsiteX0" fmla="*/ 1920240 w 1955551"/>
              <a:gd name="connsiteY0" fmla="*/ 0 h 4480560"/>
              <a:gd name="connsiteX1" fmla="*/ 1943100 w 1955551"/>
              <a:gd name="connsiteY1" fmla="*/ 1531620 h 4480560"/>
              <a:gd name="connsiteX2" fmla="*/ 1798320 w 1955551"/>
              <a:gd name="connsiteY2" fmla="*/ 2621280 h 4480560"/>
              <a:gd name="connsiteX3" fmla="*/ 784860 w 1955551"/>
              <a:gd name="connsiteY3" fmla="*/ 3543300 h 4480560"/>
              <a:gd name="connsiteX4" fmla="*/ 502920 w 1955551"/>
              <a:gd name="connsiteY4" fmla="*/ 4000500 h 4480560"/>
              <a:gd name="connsiteX5" fmla="*/ 0 w 1955551"/>
              <a:gd name="connsiteY5" fmla="*/ 4480560 h 4480560"/>
              <a:gd name="connsiteX0" fmla="*/ 1920240 w 1955551"/>
              <a:gd name="connsiteY0" fmla="*/ 0 h 4480560"/>
              <a:gd name="connsiteX1" fmla="*/ 1943100 w 1955551"/>
              <a:gd name="connsiteY1" fmla="*/ 1531620 h 4480560"/>
              <a:gd name="connsiteX2" fmla="*/ 1798320 w 1955551"/>
              <a:gd name="connsiteY2" fmla="*/ 2621280 h 4480560"/>
              <a:gd name="connsiteX3" fmla="*/ 792480 w 1955551"/>
              <a:gd name="connsiteY3" fmla="*/ 3543300 h 4480560"/>
              <a:gd name="connsiteX4" fmla="*/ 502920 w 1955551"/>
              <a:gd name="connsiteY4" fmla="*/ 4000500 h 4480560"/>
              <a:gd name="connsiteX5" fmla="*/ 0 w 1955551"/>
              <a:gd name="connsiteY5" fmla="*/ 4480560 h 4480560"/>
              <a:gd name="connsiteX0" fmla="*/ 1920240 w 1955551"/>
              <a:gd name="connsiteY0" fmla="*/ 0 h 4480560"/>
              <a:gd name="connsiteX1" fmla="*/ 1943100 w 1955551"/>
              <a:gd name="connsiteY1" fmla="*/ 1531620 h 4480560"/>
              <a:gd name="connsiteX2" fmla="*/ 1798320 w 1955551"/>
              <a:gd name="connsiteY2" fmla="*/ 2621280 h 4480560"/>
              <a:gd name="connsiteX3" fmla="*/ 792480 w 1955551"/>
              <a:gd name="connsiteY3" fmla="*/ 3543300 h 4480560"/>
              <a:gd name="connsiteX4" fmla="*/ 502920 w 1955551"/>
              <a:gd name="connsiteY4" fmla="*/ 4000500 h 4480560"/>
              <a:gd name="connsiteX5" fmla="*/ 0 w 1955551"/>
              <a:gd name="connsiteY5" fmla="*/ 4480560 h 4480560"/>
              <a:gd name="connsiteX0" fmla="*/ 1920240 w 1955551"/>
              <a:gd name="connsiteY0" fmla="*/ 0 h 4480560"/>
              <a:gd name="connsiteX1" fmla="*/ 1943100 w 1955551"/>
              <a:gd name="connsiteY1" fmla="*/ 1531620 h 4480560"/>
              <a:gd name="connsiteX2" fmla="*/ 1798320 w 1955551"/>
              <a:gd name="connsiteY2" fmla="*/ 2621280 h 4480560"/>
              <a:gd name="connsiteX3" fmla="*/ 792480 w 1955551"/>
              <a:gd name="connsiteY3" fmla="*/ 3543300 h 4480560"/>
              <a:gd name="connsiteX4" fmla="*/ 480060 w 1955551"/>
              <a:gd name="connsiteY4" fmla="*/ 3924300 h 4480560"/>
              <a:gd name="connsiteX5" fmla="*/ 0 w 1955551"/>
              <a:gd name="connsiteY5" fmla="*/ 4480560 h 4480560"/>
              <a:gd name="connsiteX0" fmla="*/ 1851660 w 1886971"/>
              <a:gd name="connsiteY0" fmla="*/ 0 h 4549140"/>
              <a:gd name="connsiteX1" fmla="*/ 1874520 w 1886971"/>
              <a:gd name="connsiteY1" fmla="*/ 1531620 h 4549140"/>
              <a:gd name="connsiteX2" fmla="*/ 1729740 w 1886971"/>
              <a:gd name="connsiteY2" fmla="*/ 2621280 h 4549140"/>
              <a:gd name="connsiteX3" fmla="*/ 723900 w 1886971"/>
              <a:gd name="connsiteY3" fmla="*/ 3543300 h 4549140"/>
              <a:gd name="connsiteX4" fmla="*/ 411480 w 1886971"/>
              <a:gd name="connsiteY4" fmla="*/ 3924300 h 4549140"/>
              <a:gd name="connsiteX5" fmla="*/ 0 w 1886971"/>
              <a:gd name="connsiteY5" fmla="*/ 4549140 h 4549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6971" h="4549140">
                <a:moveTo>
                  <a:pt x="1851660" y="0"/>
                </a:moveTo>
                <a:cubicBezTo>
                  <a:pt x="1878330" y="568325"/>
                  <a:pt x="1902460" y="1102360"/>
                  <a:pt x="1874520" y="1531620"/>
                </a:cubicBezTo>
                <a:cubicBezTo>
                  <a:pt x="1846580" y="1960880"/>
                  <a:pt x="1921510" y="2286000"/>
                  <a:pt x="1729740" y="2621280"/>
                </a:cubicBezTo>
                <a:cubicBezTo>
                  <a:pt x="1537970" y="2956560"/>
                  <a:pt x="943610" y="3326130"/>
                  <a:pt x="723900" y="3543300"/>
                </a:cubicBezTo>
                <a:cubicBezTo>
                  <a:pt x="504190" y="3760470"/>
                  <a:pt x="529590" y="3768090"/>
                  <a:pt x="411480" y="3924300"/>
                </a:cubicBezTo>
                <a:cubicBezTo>
                  <a:pt x="293370" y="4080510"/>
                  <a:pt x="73660" y="4446270"/>
                  <a:pt x="0" y="4549140"/>
                </a:cubicBezTo>
              </a:path>
            </a:pathLst>
          </a:custGeom>
          <a:noFill/>
          <a:ln w="349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p:cNvSpPr txBox="1"/>
          <p:nvPr/>
        </p:nvSpPr>
        <p:spPr>
          <a:xfrm>
            <a:off x="240533" y="2126969"/>
            <a:ext cx="2225801" cy="707886"/>
          </a:xfrm>
          <a:prstGeom prst="rect">
            <a:avLst/>
          </a:prstGeom>
          <a:noFill/>
        </p:spPr>
        <p:txBody>
          <a:bodyPr wrap="square" rtlCol="0">
            <a:spAutoFit/>
          </a:bodyPr>
          <a:lstStyle/>
          <a:p>
            <a:r>
              <a:rPr kumimoji="1" lang="ja-JP" altLang="en-US" sz="2000" dirty="0">
                <a:latin typeface="游ゴシック Medium" panose="020B0500000000000000" pitchFamily="50" charset="-128"/>
                <a:ea typeface="游ゴシック Medium" panose="020B0500000000000000" pitchFamily="50" charset="-128"/>
              </a:rPr>
              <a:t>稲作を中心とした盛んな農業地域</a:t>
            </a:r>
          </a:p>
        </p:txBody>
      </p:sp>
      <p:sp>
        <p:nvSpPr>
          <p:cNvPr id="36" name="テキスト ボックス 35"/>
          <p:cNvSpPr txBox="1"/>
          <p:nvPr/>
        </p:nvSpPr>
        <p:spPr>
          <a:xfrm>
            <a:off x="6785560" y="5103704"/>
            <a:ext cx="2021865" cy="707886"/>
          </a:xfrm>
          <a:prstGeom prst="rect">
            <a:avLst/>
          </a:prstGeom>
          <a:noFill/>
        </p:spPr>
        <p:txBody>
          <a:bodyPr wrap="square" rtlCol="0">
            <a:spAutoFit/>
          </a:bodyPr>
          <a:lstStyle/>
          <a:p>
            <a:r>
              <a:rPr kumimoji="1" lang="ja-JP" altLang="en-US" sz="2000" dirty="0">
                <a:latin typeface="游ゴシック Medium" panose="020B0500000000000000" pitchFamily="50" charset="-128"/>
                <a:ea typeface="游ゴシック Medium" panose="020B0500000000000000" pitchFamily="50" charset="-128"/>
              </a:rPr>
              <a:t>水辺を生かしたレンコン農業</a:t>
            </a:r>
          </a:p>
        </p:txBody>
      </p:sp>
      <p:sp>
        <p:nvSpPr>
          <p:cNvPr id="30" name="テキスト ボックス 29"/>
          <p:cNvSpPr txBox="1"/>
          <p:nvPr/>
        </p:nvSpPr>
        <p:spPr>
          <a:xfrm>
            <a:off x="240533" y="3911958"/>
            <a:ext cx="1965912" cy="707886"/>
          </a:xfrm>
          <a:prstGeom prst="rect">
            <a:avLst/>
          </a:prstGeom>
          <a:noFill/>
        </p:spPr>
        <p:txBody>
          <a:bodyPr wrap="square" rtlCol="0">
            <a:spAutoFit/>
          </a:bodyPr>
          <a:lstStyle/>
          <a:p>
            <a:r>
              <a:rPr kumimoji="1" lang="ja-JP" altLang="en-US" sz="2000" dirty="0">
                <a:latin typeface="游ゴシック Medium" panose="020B0500000000000000" pitchFamily="50" charset="-128"/>
                <a:ea typeface="游ゴシック Medium" panose="020B0500000000000000" pitchFamily="50" charset="-128"/>
              </a:rPr>
              <a:t>都市機能が集積するまちの拠点</a:t>
            </a:r>
          </a:p>
        </p:txBody>
      </p:sp>
      <p:sp>
        <p:nvSpPr>
          <p:cNvPr id="31" name="テキスト ボックス 30"/>
          <p:cNvSpPr txBox="1"/>
          <p:nvPr/>
        </p:nvSpPr>
        <p:spPr>
          <a:xfrm>
            <a:off x="355804" y="5714808"/>
            <a:ext cx="1965912" cy="707886"/>
          </a:xfrm>
          <a:prstGeom prst="rect">
            <a:avLst/>
          </a:prstGeom>
          <a:noFill/>
        </p:spPr>
        <p:txBody>
          <a:bodyPr wrap="square" rtlCol="0">
            <a:spAutoFit/>
          </a:bodyPr>
          <a:lstStyle/>
          <a:p>
            <a:r>
              <a:rPr kumimoji="1" lang="ja-JP" altLang="en-US" sz="2000" dirty="0">
                <a:latin typeface="游ゴシック Medium" panose="020B0500000000000000" pitchFamily="50" charset="-128"/>
                <a:ea typeface="游ゴシック Medium" panose="020B0500000000000000" pitchFamily="50" charset="-128"/>
              </a:rPr>
              <a:t>住環境が整った</a:t>
            </a:r>
            <a:endParaRPr kumimoji="1" lang="en-US" altLang="ja-JP" sz="2000" dirty="0">
              <a:latin typeface="游ゴシック Medium" panose="020B0500000000000000" pitchFamily="50" charset="-128"/>
              <a:ea typeface="游ゴシック Medium" panose="020B0500000000000000" pitchFamily="50" charset="-128"/>
            </a:endParaRPr>
          </a:p>
          <a:p>
            <a:r>
              <a:rPr kumimoji="1" lang="ja-JP" altLang="en-US" sz="2000" dirty="0">
                <a:latin typeface="游ゴシック Medium" panose="020B0500000000000000" pitchFamily="50" charset="-128"/>
                <a:ea typeface="游ゴシック Medium" panose="020B0500000000000000" pitchFamily="50" charset="-128"/>
              </a:rPr>
              <a:t>生活拠点</a:t>
            </a:r>
          </a:p>
        </p:txBody>
      </p:sp>
      <p:sp>
        <p:nvSpPr>
          <p:cNvPr id="32" name="テキスト ボックス 31"/>
          <p:cNvSpPr txBox="1"/>
          <p:nvPr/>
        </p:nvSpPr>
        <p:spPr>
          <a:xfrm>
            <a:off x="6738978" y="2327023"/>
            <a:ext cx="2115031" cy="1015663"/>
          </a:xfrm>
          <a:prstGeom prst="rect">
            <a:avLst/>
          </a:prstGeom>
          <a:noFill/>
        </p:spPr>
        <p:txBody>
          <a:bodyPr wrap="square" rtlCol="0">
            <a:spAutoFit/>
          </a:bodyPr>
          <a:lstStyle/>
          <a:p>
            <a:r>
              <a:rPr kumimoji="1" lang="ja-JP" altLang="en-US" sz="2000" dirty="0">
                <a:latin typeface="游ゴシック Medium" panose="020B0500000000000000" pitchFamily="50" charset="-128"/>
                <a:ea typeface="游ゴシック Medium" panose="020B0500000000000000" pitchFamily="50" charset="-128"/>
              </a:rPr>
              <a:t>かすみがうら市とつながる生活拠点</a:t>
            </a:r>
          </a:p>
        </p:txBody>
      </p:sp>
      <p:sp>
        <p:nvSpPr>
          <p:cNvPr id="4" name="スライド番号プレースホルダー 3"/>
          <p:cNvSpPr>
            <a:spLocks noGrp="1"/>
          </p:cNvSpPr>
          <p:nvPr>
            <p:ph type="sldNum" sz="quarter" idx="12"/>
          </p:nvPr>
        </p:nvSpPr>
        <p:spPr/>
        <p:txBody>
          <a:bodyPr/>
          <a:lstStyle/>
          <a:p>
            <a:fld id="{31BD7D11-E03D-42B4-A3DE-E3A4D59A83C8}" type="slidenum">
              <a:rPr lang="zh-CN" altLang="en-US" smtClean="0"/>
              <a:t>9</a:t>
            </a:fld>
            <a:endParaRPr lang="zh-CN" altLang="en-US"/>
          </a:p>
        </p:txBody>
      </p:sp>
      <p:sp>
        <p:nvSpPr>
          <p:cNvPr id="33" name="テキスト ボックス 32"/>
          <p:cNvSpPr txBox="1"/>
          <p:nvPr/>
        </p:nvSpPr>
        <p:spPr>
          <a:xfrm>
            <a:off x="82550" y="108254"/>
            <a:ext cx="2029152" cy="523220"/>
          </a:xfrm>
          <a:prstGeom prst="rect">
            <a:avLst/>
          </a:prstGeom>
          <a:noFill/>
        </p:spPr>
        <p:txBody>
          <a:bodyPr wrap="square" rtlCol="0">
            <a:spAutoFit/>
          </a:bodyPr>
          <a:lstStyle/>
          <a:p>
            <a:r>
              <a:rPr kumimoji="1" lang="en-US" altLang="ja-JP" sz="2800" dirty="0"/>
              <a:t>2.</a:t>
            </a:r>
            <a:r>
              <a:rPr kumimoji="1" lang="ja-JP" altLang="en-US" sz="2800" dirty="0"/>
              <a:t>全体構想</a:t>
            </a:r>
          </a:p>
        </p:txBody>
      </p:sp>
    </p:spTree>
    <p:extLst>
      <p:ext uri="{BB962C8B-B14F-4D97-AF65-F5344CB8AC3E}">
        <p14:creationId xmlns:p14="http://schemas.microsoft.com/office/powerpoint/2010/main" val="3585912205"/>
      </p:ext>
    </p:extLst>
  </p:cSld>
  <p:clrMapOvr>
    <a:masterClrMapping/>
  </p:clrMapOvr>
</p:sld>
</file>

<file path=ppt/theme/theme1.xml><?xml version="1.0" encoding="utf-8"?>
<a:theme xmlns:a="http://schemas.openxmlformats.org/drawingml/2006/main" name="1_www.freeppt7.com-Best powerpoint templates free download-slideshow">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ユーザー定義 1">
      <a:majorFont>
        <a:latin typeface="游ゴシック Medium"/>
        <a:ea typeface="游ゴシック Medium"/>
        <a:cs typeface=""/>
      </a:majorFont>
      <a:minorFont>
        <a:latin typeface="游ゴシック Medium"/>
        <a:ea typeface="游ゴシック Medium"/>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3183</TotalTime>
  <Words>3515</Words>
  <Application>Microsoft Office PowerPoint</Application>
  <PresentationFormat>画面に合わせる (4:3)</PresentationFormat>
  <Paragraphs>1019</Paragraphs>
  <Slides>77</Slides>
  <Notes>53</Notes>
  <HiddenSlides>33</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77</vt:i4>
      </vt:variant>
    </vt:vector>
  </HeadingPairs>
  <TitlesOfParts>
    <vt:vector size="89" baseType="lpstr">
      <vt:lpstr>HGPｺﾞｼｯｸE</vt:lpstr>
      <vt:lpstr>HGP行書体</vt:lpstr>
      <vt:lpstr>HGP創英ﾌﾟﾚｾﾞﾝｽEB</vt:lpstr>
      <vt:lpstr>HGS行書体</vt:lpstr>
      <vt:lpstr>HG行書体</vt:lpstr>
      <vt:lpstr>メイリオ</vt:lpstr>
      <vt:lpstr>游ゴシック</vt:lpstr>
      <vt:lpstr>游ゴシック Medium</vt:lpstr>
      <vt:lpstr>Arial</vt:lpstr>
      <vt:lpstr>Calibri</vt:lpstr>
      <vt:lpstr>Wingdings</vt:lpstr>
      <vt:lpstr>1_www.freeppt7.com-Best powerpoint templates free download-slideshow</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財政効率化案１　～家賃補助～</vt:lpstr>
      <vt:lpstr>②家賃設定の困難性</vt:lpstr>
      <vt:lpstr>③需要の多さ</vt:lpstr>
      <vt:lpstr>PowerPoint プレゼンテーション</vt:lpstr>
      <vt:lpstr>PowerPoint プレゼンテーション</vt:lpstr>
      <vt:lpstr>PowerPoint プレゼンテーション</vt:lpstr>
      <vt:lpstr>PowerPoint プレゼンテーション</vt:lpstr>
      <vt:lpstr>②民間賃貸住宅が必要</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春眠不觉晓</dc:title>
  <dc:creator>unique</dc:creator>
  <cp:lastModifiedBy>蒲倉 光</cp:lastModifiedBy>
  <cp:revision>303</cp:revision>
  <dcterms:created xsi:type="dcterms:W3CDTF">2016-09-27T02:58:00Z</dcterms:created>
  <dcterms:modified xsi:type="dcterms:W3CDTF">2019-02-13T04:39:48Z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2052-10.1.0.7468</vt:lpwstr>
  </property>
</Properties>
</file>