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0"/>
  </p:notesMasterIdLst>
  <p:sldIdLst>
    <p:sldId id="274" r:id="rId2"/>
    <p:sldId id="290" r:id="rId3"/>
    <p:sldId id="271" r:id="rId4"/>
    <p:sldId id="268" r:id="rId5"/>
    <p:sldId id="329" r:id="rId6"/>
    <p:sldId id="342" r:id="rId7"/>
    <p:sldId id="382" r:id="rId8"/>
    <p:sldId id="272" r:id="rId9"/>
    <p:sldId id="343" r:id="rId10"/>
    <p:sldId id="325" r:id="rId11"/>
    <p:sldId id="381" r:id="rId12"/>
    <p:sldId id="414" r:id="rId13"/>
    <p:sldId id="383" r:id="rId14"/>
    <p:sldId id="389" r:id="rId15"/>
    <p:sldId id="391" r:id="rId16"/>
    <p:sldId id="390" r:id="rId17"/>
    <p:sldId id="420" r:id="rId18"/>
    <p:sldId id="392" r:id="rId19"/>
    <p:sldId id="335" r:id="rId20"/>
    <p:sldId id="415" r:id="rId21"/>
    <p:sldId id="403" r:id="rId22"/>
    <p:sldId id="407" r:id="rId23"/>
    <p:sldId id="408" r:id="rId24"/>
    <p:sldId id="409" r:id="rId25"/>
    <p:sldId id="416" r:id="rId26"/>
    <p:sldId id="404" r:id="rId27"/>
    <p:sldId id="397" r:id="rId28"/>
    <p:sldId id="399" r:id="rId29"/>
    <p:sldId id="402" r:id="rId30"/>
    <p:sldId id="405" r:id="rId31"/>
    <p:sldId id="378" r:id="rId32"/>
    <p:sldId id="379" r:id="rId33"/>
    <p:sldId id="380" r:id="rId34"/>
    <p:sldId id="291" r:id="rId35"/>
    <p:sldId id="303" r:id="rId36"/>
    <p:sldId id="269" r:id="rId37"/>
    <p:sldId id="305" r:id="rId38"/>
    <p:sldId id="418" r:id="rId39"/>
    <p:sldId id="419" r:id="rId40"/>
    <p:sldId id="344" r:id="rId41"/>
    <p:sldId id="356" r:id="rId42"/>
    <p:sldId id="358" r:id="rId43"/>
    <p:sldId id="366" r:id="rId44"/>
    <p:sldId id="363" r:id="rId45"/>
    <p:sldId id="398" r:id="rId46"/>
    <p:sldId id="421" r:id="rId47"/>
    <p:sldId id="400" r:id="rId48"/>
    <p:sldId id="401" r:id="rId49"/>
    <p:sldId id="410" r:id="rId50"/>
    <p:sldId id="411" r:id="rId51"/>
    <p:sldId id="412" r:id="rId52"/>
    <p:sldId id="413" r:id="rId53"/>
    <p:sldId id="355" r:id="rId54"/>
    <p:sldId id="324" r:id="rId55"/>
    <p:sldId id="322" r:id="rId56"/>
    <p:sldId id="417" r:id="rId57"/>
    <p:sldId id="345" r:id="rId58"/>
    <p:sldId id="304" r:id="rId5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B58B"/>
    <a:srgbClr val="FB9CB9"/>
    <a:srgbClr val="70D4F3"/>
    <a:srgbClr val="92AFEC"/>
    <a:srgbClr val="78CC99"/>
    <a:srgbClr val="FCD9D3"/>
    <a:srgbClr val="F78D7C"/>
    <a:srgbClr val="FA8CB1"/>
    <a:srgbClr val="95A4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6" autoAdjust="0"/>
    <p:restoredTop sz="65505" autoAdjust="0"/>
  </p:normalViewPr>
  <p:slideViewPr>
    <p:cSldViewPr snapToGrid="0">
      <p:cViewPr varScale="1">
        <p:scale>
          <a:sx n="75" d="100"/>
          <a:sy n="75" d="100"/>
        </p:scale>
        <p:origin x="254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a:t>専従職員数　</a:t>
            </a:r>
            <a:r>
              <a:rPr lang="en-US" altLang="ja-JP"/>
              <a:t>142</a:t>
            </a:r>
            <a:r>
              <a:rPr lang="ja-JP" altLang="en-US"/>
              <a:t>社</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8D2-4AEA-9637-36F119C8649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8D2-4AEA-9637-36F119C8649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8D2-4AEA-9637-36F119C8649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8D2-4AEA-9637-36F119C86490}"/>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8D2-4AEA-9637-36F119C86490}"/>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68D2-4AEA-9637-36F119C86490}"/>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Sheet1!$B$2:$B$7</c:f>
              <c:strCache>
                <c:ptCount val="6"/>
                <c:pt idx="0">
                  <c:v>0人</c:v>
                </c:pt>
                <c:pt idx="1">
                  <c:v>5人未満</c:v>
                </c:pt>
                <c:pt idx="2">
                  <c:v>5人以上10人未満</c:v>
                </c:pt>
                <c:pt idx="3">
                  <c:v>10人以上20人未満</c:v>
                </c:pt>
                <c:pt idx="4">
                  <c:v>20人以上</c:v>
                </c:pt>
                <c:pt idx="5">
                  <c:v>未回答</c:v>
                </c:pt>
              </c:strCache>
            </c:strRef>
          </c:cat>
          <c:val>
            <c:numRef>
              <c:f>Sheet1!$C$2:$C$7</c:f>
              <c:numCache>
                <c:formatCode>0%</c:formatCode>
                <c:ptCount val="6"/>
                <c:pt idx="0">
                  <c:v>0.22</c:v>
                </c:pt>
                <c:pt idx="1">
                  <c:v>0.47</c:v>
                </c:pt>
                <c:pt idx="2">
                  <c:v>0.17</c:v>
                </c:pt>
                <c:pt idx="3">
                  <c:v>7.0000000000000007E-2</c:v>
                </c:pt>
                <c:pt idx="4">
                  <c:v>0.06</c:v>
                </c:pt>
                <c:pt idx="5">
                  <c:v>0.01</c:v>
                </c:pt>
              </c:numCache>
            </c:numRef>
          </c:val>
          <c:extLst>
            <c:ext xmlns:c16="http://schemas.microsoft.com/office/drawing/2014/chart" uri="{C3380CC4-5D6E-409C-BE32-E72D297353CC}">
              <c16:uniqueId val="{0000000C-68D2-4AEA-9637-36F119C86490}"/>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a:t>給料を払っている職員数　</a:t>
            </a:r>
            <a:r>
              <a:rPr lang="en-US" altLang="ja-JP"/>
              <a:t>112</a:t>
            </a:r>
            <a:r>
              <a:rPr lang="ja-JP" altLang="en-US"/>
              <a:t>社</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967-44C5-8347-4F1996B3F6F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967-44C5-8347-4F1996B3F6F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967-44C5-8347-4F1996B3F6F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967-44C5-8347-4F1996B3F6F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967-44C5-8347-4F1996B3F6F5}"/>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Sheet2!$B$2:$B$6</c:f>
              <c:strCache>
                <c:ptCount val="5"/>
                <c:pt idx="0">
                  <c:v>0人</c:v>
                </c:pt>
                <c:pt idx="1">
                  <c:v>5人未満</c:v>
                </c:pt>
                <c:pt idx="2">
                  <c:v>5人以上10人未満</c:v>
                </c:pt>
                <c:pt idx="3">
                  <c:v>10人以上20人未満</c:v>
                </c:pt>
                <c:pt idx="4">
                  <c:v>20人以上</c:v>
                </c:pt>
              </c:strCache>
            </c:strRef>
          </c:cat>
          <c:val>
            <c:numRef>
              <c:f>Sheet2!$C$2:$C$6</c:f>
              <c:numCache>
                <c:formatCode>0%</c:formatCode>
                <c:ptCount val="5"/>
                <c:pt idx="0">
                  <c:v>0.26</c:v>
                </c:pt>
                <c:pt idx="1">
                  <c:v>0.51</c:v>
                </c:pt>
                <c:pt idx="2">
                  <c:v>0.13</c:v>
                </c:pt>
                <c:pt idx="3">
                  <c:v>0.04</c:v>
                </c:pt>
                <c:pt idx="4">
                  <c:v>0.06</c:v>
                </c:pt>
              </c:numCache>
            </c:numRef>
          </c:val>
          <c:extLst>
            <c:ext xmlns:c16="http://schemas.microsoft.com/office/drawing/2014/chart" uri="{C3380CC4-5D6E-409C-BE32-E72D297353CC}">
              <c16:uniqueId val="{0000000A-8967-44C5-8347-4F1996B3F6F5}"/>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DD37FF-7684-4B9A-9BB1-09E88C76E424}"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kumimoji="1" lang="ja-JP" altLang="en-US"/>
        </a:p>
      </dgm:t>
    </dgm:pt>
    <dgm:pt modelId="{2A26D9E1-2C9F-41CC-82F9-A49FCDB81F32}">
      <dgm:prSet phldrT="[テキスト]" custT="1"/>
      <dgm:spPr>
        <a:solidFill>
          <a:schemeClr val="accent5">
            <a:lumMod val="40000"/>
            <a:lumOff val="60000"/>
          </a:schemeClr>
        </a:solidFill>
      </dgm:spPr>
      <dgm:t>
        <a:bodyPr/>
        <a:lstStyle/>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人口</a:t>
          </a:r>
          <a:endParaRPr kumimoji="1" lang="en-US" altLang="ja-JP" sz="2400" dirty="0">
            <a:solidFill>
              <a:schemeClr val="tx1"/>
            </a:solidFill>
            <a:latin typeface="HGP創英角ｺﾞｼｯｸUB" panose="020B0900000000000000" pitchFamily="50" charset="-128"/>
            <a:ea typeface="HGP創英角ｺﾞｼｯｸUB" panose="020B0900000000000000" pitchFamily="50" charset="-128"/>
          </a:endParaRPr>
        </a:p>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減少</a:t>
          </a:r>
        </a:p>
      </dgm:t>
    </dgm:pt>
    <dgm:pt modelId="{252D8B4E-8B6D-4779-99D0-D7EA493680C6}" type="parTrans" cxnId="{9AED5F24-E8DB-47E1-92CC-30DAAF78C272}">
      <dgm:prSet/>
      <dgm:spPr/>
      <dgm:t>
        <a:bodyPr/>
        <a:lstStyle/>
        <a:p>
          <a:endParaRPr kumimoji="1" lang="ja-JP" altLang="en-US" sz="2400"/>
        </a:p>
      </dgm:t>
    </dgm:pt>
    <dgm:pt modelId="{B2A020B9-CDB2-418D-841C-946AF612F916}" type="sibTrans" cxnId="{9AED5F24-E8DB-47E1-92CC-30DAAF78C272}">
      <dgm:prSet custT="1"/>
      <dgm:spPr>
        <a:solidFill>
          <a:schemeClr val="accent5">
            <a:lumMod val="75000"/>
          </a:schemeClr>
        </a:solidFill>
      </dgm:spPr>
      <dgm:t>
        <a:bodyPr/>
        <a:lstStyle/>
        <a:p>
          <a:endParaRPr kumimoji="1" lang="ja-JP" altLang="en-US" sz="2400">
            <a:solidFill>
              <a:schemeClr val="tx1">
                <a:lumMod val="75000"/>
                <a:lumOff val="25000"/>
              </a:schemeClr>
            </a:solidFill>
          </a:endParaRPr>
        </a:p>
      </dgm:t>
    </dgm:pt>
    <dgm:pt modelId="{E133FBD8-B2D2-4DB5-990D-C9A91C280552}">
      <dgm:prSet phldrT="[テキスト]" custT="1"/>
      <dgm:spPr>
        <a:solidFill>
          <a:schemeClr val="accent5">
            <a:lumMod val="40000"/>
            <a:lumOff val="60000"/>
          </a:schemeClr>
        </a:solidFill>
      </dgm:spPr>
      <dgm:t>
        <a:bodyPr/>
        <a:lstStyle/>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財政</a:t>
          </a:r>
          <a:endParaRPr kumimoji="1" lang="en-US" altLang="ja-JP" sz="2400" dirty="0">
            <a:solidFill>
              <a:schemeClr val="tx1"/>
            </a:solidFill>
            <a:latin typeface="HGP創英角ｺﾞｼｯｸUB" panose="020B0900000000000000" pitchFamily="50" charset="-128"/>
            <a:ea typeface="HGP創英角ｺﾞｼｯｸUB" panose="020B0900000000000000" pitchFamily="50" charset="-128"/>
          </a:endParaRPr>
        </a:p>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不足</a:t>
          </a:r>
        </a:p>
      </dgm:t>
    </dgm:pt>
    <dgm:pt modelId="{7A3F2CF4-BB7A-4793-9012-2EEB29137D39}" type="parTrans" cxnId="{E2290B70-60F4-4F1A-97CD-55C568B17D76}">
      <dgm:prSet/>
      <dgm:spPr/>
      <dgm:t>
        <a:bodyPr/>
        <a:lstStyle/>
        <a:p>
          <a:endParaRPr kumimoji="1" lang="ja-JP" altLang="en-US" sz="2400"/>
        </a:p>
      </dgm:t>
    </dgm:pt>
    <dgm:pt modelId="{1CBEAD6D-C382-4F3F-B2D9-9027DFD0EC37}" type="sibTrans" cxnId="{E2290B70-60F4-4F1A-97CD-55C568B17D76}">
      <dgm:prSet custT="1"/>
      <dgm:spPr>
        <a:solidFill>
          <a:schemeClr val="accent5">
            <a:lumMod val="75000"/>
          </a:schemeClr>
        </a:solidFill>
      </dgm:spPr>
      <dgm:t>
        <a:bodyPr/>
        <a:lstStyle/>
        <a:p>
          <a:endParaRPr kumimoji="1" lang="ja-JP" altLang="en-US" sz="2400">
            <a:solidFill>
              <a:schemeClr val="tx1">
                <a:lumMod val="75000"/>
                <a:lumOff val="25000"/>
              </a:schemeClr>
            </a:solidFill>
          </a:endParaRPr>
        </a:p>
      </dgm:t>
    </dgm:pt>
    <dgm:pt modelId="{7343D2E1-7A2D-46F4-ABF0-CADE285B22CB}">
      <dgm:prSet phldrT="[テキスト]" custT="1"/>
      <dgm:spPr>
        <a:solidFill>
          <a:schemeClr val="accent5">
            <a:lumMod val="40000"/>
            <a:lumOff val="60000"/>
          </a:schemeClr>
        </a:solidFill>
      </dgm:spPr>
      <dgm:t>
        <a:bodyPr/>
        <a:lstStyle/>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まちづくり困難</a:t>
          </a:r>
        </a:p>
      </dgm:t>
    </dgm:pt>
    <dgm:pt modelId="{2E327D01-C4D1-4283-8DE8-428A132C6681}" type="parTrans" cxnId="{D91C76E7-CFBD-433C-9DE1-822D7EA19274}">
      <dgm:prSet/>
      <dgm:spPr/>
      <dgm:t>
        <a:bodyPr/>
        <a:lstStyle/>
        <a:p>
          <a:endParaRPr kumimoji="1" lang="ja-JP" altLang="en-US" sz="2400"/>
        </a:p>
      </dgm:t>
    </dgm:pt>
    <dgm:pt modelId="{7CB980D7-50FF-4655-9A2F-3537B21E1E02}" type="sibTrans" cxnId="{D91C76E7-CFBD-433C-9DE1-822D7EA19274}">
      <dgm:prSet custT="1"/>
      <dgm:spPr>
        <a:solidFill>
          <a:schemeClr val="accent5">
            <a:lumMod val="75000"/>
          </a:schemeClr>
        </a:solidFill>
      </dgm:spPr>
      <dgm:t>
        <a:bodyPr/>
        <a:lstStyle/>
        <a:p>
          <a:endParaRPr kumimoji="1" lang="ja-JP" altLang="en-US" sz="2400">
            <a:solidFill>
              <a:schemeClr val="tx1">
                <a:lumMod val="75000"/>
                <a:lumOff val="25000"/>
              </a:schemeClr>
            </a:solidFill>
          </a:endParaRPr>
        </a:p>
      </dgm:t>
    </dgm:pt>
    <dgm:pt modelId="{76B577ED-0A2A-4E2E-9EFC-F7B34CF136A9}">
      <dgm:prSet phldrT="[テキスト]" custT="1"/>
      <dgm:spPr>
        <a:solidFill>
          <a:schemeClr val="accent5">
            <a:lumMod val="40000"/>
            <a:lumOff val="60000"/>
          </a:schemeClr>
        </a:solidFill>
      </dgm:spPr>
      <dgm:t>
        <a:bodyPr/>
        <a:lstStyle/>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活気</a:t>
          </a:r>
          <a:endParaRPr kumimoji="1" lang="en-US" altLang="ja-JP" sz="2400" dirty="0">
            <a:solidFill>
              <a:schemeClr val="tx1"/>
            </a:solidFill>
            <a:latin typeface="HGP創英角ｺﾞｼｯｸUB" panose="020B0900000000000000" pitchFamily="50" charset="-128"/>
            <a:ea typeface="HGP創英角ｺﾞｼｯｸUB" panose="020B0900000000000000" pitchFamily="50" charset="-128"/>
          </a:endParaRPr>
        </a:p>
        <a:p>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低下</a:t>
          </a:r>
        </a:p>
      </dgm:t>
    </dgm:pt>
    <dgm:pt modelId="{B7783A80-1EC7-4C64-AF33-A603010B1A4D}" type="parTrans" cxnId="{94065EAA-130F-4BBC-BFDB-EFB68CB19A25}">
      <dgm:prSet/>
      <dgm:spPr/>
      <dgm:t>
        <a:bodyPr/>
        <a:lstStyle/>
        <a:p>
          <a:endParaRPr kumimoji="1" lang="ja-JP" altLang="en-US" sz="2400"/>
        </a:p>
      </dgm:t>
    </dgm:pt>
    <dgm:pt modelId="{A2F0F4FF-EEA0-4FA1-A69C-919EB0DB5756}" type="sibTrans" cxnId="{94065EAA-130F-4BBC-BFDB-EFB68CB19A25}">
      <dgm:prSet custT="1"/>
      <dgm:spPr>
        <a:solidFill>
          <a:schemeClr val="accent5">
            <a:lumMod val="75000"/>
          </a:schemeClr>
        </a:solidFill>
      </dgm:spPr>
      <dgm:t>
        <a:bodyPr/>
        <a:lstStyle/>
        <a:p>
          <a:endParaRPr kumimoji="1" lang="ja-JP" altLang="en-US" sz="2400">
            <a:solidFill>
              <a:schemeClr val="tx1">
                <a:lumMod val="75000"/>
                <a:lumOff val="25000"/>
              </a:schemeClr>
            </a:solidFill>
          </a:endParaRPr>
        </a:p>
      </dgm:t>
    </dgm:pt>
    <dgm:pt modelId="{4F96D579-53B4-4D56-B5A5-35AFAE3B1909}" type="pres">
      <dgm:prSet presAssocID="{D5DD37FF-7684-4B9A-9BB1-09E88C76E424}" presName="cycle" presStyleCnt="0">
        <dgm:presLayoutVars>
          <dgm:dir/>
          <dgm:resizeHandles val="exact"/>
        </dgm:presLayoutVars>
      </dgm:prSet>
      <dgm:spPr/>
      <dgm:t>
        <a:bodyPr/>
        <a:lstStyle/>
        <a:p>
          <a:endParaRPr kumimoji="1" lang="ja-JP" altLang="en-US"/>
        </a:p>
      </dgm:t>
    </dgm:pt>
    <dgm:pt modelId="{2D8EB3A0-4F3C-453F-A52B-93AF17BAF474}" type="pres">
      <dgm:prSet presAssocID="{2A26D9E1-2C9F-41CC-82F9-A49FCDB81F32}" presName="node" presStyleLbl="node1" presStyleIdx="0" presStyleCnt="4">
        <dgm:presLayoutVars>
          <dgm:bulletEnabled val="1"/>
        </dgm:presLayoutVars>
      </dgm:prSet>
      <dgm:spPr/>
      <dgm:t>
        <a:bodyPr/>
        <a:lstStyle/>
        <a:p>
          <a:endParaRPr kumimoji="1" lang="ja-JP" altLang="en-US"/>
        </a:p>
      </dgm:t>
    </dgm:pt>
    <dgm:pt modelId="{F82464BB-7C93-49C4-BEEF-7042A91B53AC}" type="pres">
      <dgm:prSet presAssocID="{B2A020B9-CDB2-418D-841C-946AF612F916}" presName="sibTrans" presStyleLbl="sibTrans2D1" presStyleIdx="0" presStyleCnt="4"/>
      <dgm:spPr/>
      <dgm:t>
        <a:bodyPr/>
        <a:lstStyle/>
        <a:p>
          <a:endParaRPr kumimoji="1" lang="ja-JP" altLang="en-US"/>
        </a:p>
      </dgm:t>
    </dgm:pt>
    <dgm:pt modelId="{E0069935-4D69-4A85-9AB2-D1746FE5902F}" type="pres">
      <dgm:prSet presAssocID="{B2A020B9-CDB2-418D-841C-946AF612F916}" presName="connectorText" presStyleLbl="sibTrans2D1" presStyleIdx="0" presStyleCnt="4"/>
      <dgm:spPr/>
      <dgm:t>
        <a:bodyPr/>
        <a:lstStyle/>
        <a:p>
          <a:endParaRPr kumimoji="1" lang="ja-JP" altLang="en-US"/>
        </a:p>
      </dgm:t>
    </dgm:pt>
    <dgm:pt modelId="{8D82A28E-FF24-4244-8ECF-BCA505283F4F}" type="pres">
      <dgm:prSet presAssocID="{E133FBD8-B2D2-4DB5-990D-C9A91C280552}" presName="node" presStyleLbl="node1" presStyleIdx="1" presStyleCnt="4">
        <dgm:presLayoutVars>
          <dgm:bulletEnabled val="1"/>
        </dgm:presLayoutVars>
      </dgm:prSet>
      <dgm:spPr/>
      <dgm:t>
        <a:bodyPr/>
        <a:lstStyle/>
        <a:p>
          <a:endParaRPr kumimoji="1" lang="ja-JP" altLang="en-US"/>
        </a:p>
      </dgm:t>
    </dgm:pt>
    <dgm:pt modelId="{2EF176FB-44B1-4AFB-BA89-FAC60007AAB2}" type="pres">
      <dgm:prSet presAssocID="{1CBEAD6D-C382-4F3F-B2D9-9027DFD0EC37}" presName="sibTrans" presStyleLbl="sibTrans2D1" presStyleIdx="1" presStyleCnt="4"/>
      <dgm:spPr/>
      <dgm:t>
        <a:bodyPr/>
        <a:lstStyle/>
        <a:p>
          <a:endParaRPr kumimoji="1" lang="ja-JP" altLang="en-US"/>
        </a:p>
      </dgm:t>
    </dgm:pt>
    <dgm:pt modelId="{E5DDA4E1-E38E-4DBA-B394-FDCBDA08FCAA}" type="pres">
      <dgm:prSet presAssocID="{1CBEAD6D-C382-4F3F-B2D9-9027DFD0EC37}" presName="connectorText" presStyleLbl="sibTrans2D1" presStyleIdx="1" presStyleCnt="4"/>
      <dgm:spPr/>
      <dgm:t>
        <a:bodyPr/>
        <a:lstStyle/>
        <a:p>
          <a:endParaRPr kumimoji="1" lang="ja-JP" altLang="en-US"/>
        </a:p>
      </dgm:t>
    </dgm:pt>
    <dgm:pt modelId="{BD12FA14-A1DC-49F9-AC04-95D7C0714FC0}" type="pres">
      <dgm:prSet presAssocID="{7343D2E1-7A2D-46F4-ABF0-CADE285B22CB}" presName="node" presStyleLbl="node1" presStyleIdx="2" presStyleCnt="4">
        <dgm:presLayoutVars>
          <dgm:bulletEnabled val="1"/>
        </dgm:presLayoutVars>
      </dgm:prSet>
      <dgm:spPr/>
      <dgm:t>
        <a:bodyPr/>
        <a:lstStyle/>
        <a:p>
          <a:endParaRPr kumimoji="1" lang="ja-JP" altLang="en-US"/>
        </a:p>
      </dgm:t>
    </dgm:pt>
    <dgm:pt modelId="{77A9CBE9-9BFA-4B60-A505-A563E4980FA0}" type="pres">
      <dgm:prSet presAssocID="{7CB980D7-50FF-4655-9A2F-3537B21E1E02}" presName="sibTrans" presStyleLbl="sibTrans2D1" presStyleIdx="2" presStyleCnt="4"/>
      <dgm:spPr/>
      <dgm:t>
        <a:bodyPr/>
        <a:lstStyle/>
        <a:p>
          <a:endParaRPr kumimoji="1" lang="ja-JP" altLang="en-US"/>
        </a:p>
      </dgm:t>
    </dgm:pt>
    <dgm:pt modelId="{BF2D83AA-5CC7-4BEB-8E4B-4B8C02DB9105}" type="pres">
      <dgm:prSet presAssocID="{7CB980D7-50FF-4655-9A2F-3537B21E1E02}" presName="connectorText" presStyleLbl="sibTrans2D1" presStyleIdx="2" presStyleCnt="4"/>
      <dgm:spPr/>
      <dgm:t>
        <a:bodyPr/>
        <a:lstStyle/>
        <a:p>
          <a:endParaRPr kumimoji="1" lang="ja-JP" altLang="en-US"/>
        </a:p>
      </dgm:t>
    </dgm:pt>
    <dgm:pt modelId="{4D660BD7-8561-4854-A6AF-B854CF0E3E1F}" type="pres">
      <dgm:prSet presAssocID="{76B577ED-0A2A-4E2E-9EFC-F7B34CF136A9}" presName="node" presStyleLbl="node1" presStyleIdx="3" presStyleCnt="4">
        <dgm:presLayoutVars>
          <dgm:bulletEnabled val="1"/>
        </dgm:presLayoutVars>
      </dgm:prSet>
      <dgm:spPr/>
      <dgm:t>
        <a:bodyPr/>
        <a:lstStyle/>
        <a:p>
          <a:endParaRPr kumimoji="1" lang="ja-JP" altLang="en-US"/>
        </a:p>
      </dgm:t>
    </dgm:pt>
    <dgm:pt modelId="{94B39D26-24FA-4A71-929D-493017322920}" type="pres">
      <dgm:prSet presAssocID="{A2F0F4FF-EEA0-4FA1-A69C-919EB0DB5756}" presName="sibTrans" presStyleLbl="sibTrans2D1" presStyleIdx="3" presStyleCnt="4"/>
      <dgm:spPr/>
      <dgm:t>
        <a:bodyPr/>
        <a:lstStyle/>
        <a:p>
          <a:endParaRPr kumimoji="1" lang="ja-JP" altLang="en-US"/>
        </a:p>
      </dgm:t>
    </dgm:pt>
    <dgm:pt modelId="{E0C84EDE-1C5E-455E-B0BD-BFBF089200B4}" type="pres">
      <dgm:prSet presAssocID="{A2F0F4FF-EEA0-4FA1-A69C-919EB0DB5756}" presName="connectorText" presStyleLbl="sibTrans2D1" presStyleIdx="3" presStyleCnt="4"/>
      <dgm:spPr/>
      <dgm:t>
        <a:bodyPr/>
        <a:lstStyle/>
        <a:p>
          <a:endParaRPr kumimoji="1" lang="ja-JP" altLang="en-US"/>
        </a:p>
      </dgm:t>
    </dgm:pt>
  </dgm:ptLst>
  <dgm:cxnLst>
    <dgm:cxn modelId="{39040106-5B06-45DE-9109-DB40128EC564}" type="presOf" srcId="{76B577ED-0A2A-4E2E-9EFC-F7B34CF136A9}" destId="{4D660BD7-8561-4854-A6AF-B854CF0E3E1F}" srcOrd="0" destOrd="0" presId="urn:microsoft.com/office/officeart/2005/8/layout/cycle2"/>
    <dgm:cxn modelId="{BC626FD9-A768-4BC6-B495-F3FBE6A36918}" type="presOf" srcId="{1CBEAD6D-C382-4F3F-B2D9-9027DFD0EC37}" destId="{2EF176FB-44B1-4AFB-BA89-FAC60007AAB2}" srcOrd="0" destOrd="0" presId="urn:microsoft.com/office/officeart/2005/8/layout/cycle2"/>
    <dgm:cxn modelId="{08BE12CE-DA2F-4B30-BC28-0D9E6B2D8226}" type="presOf" srcId="{E133FBD8-B2D2-4DB5-990D-C9A91C280552}" destId="{8D82A28E-FF24-4244-8ECF-BCA505283F4F}" srcOrd="0" destOrd="0" presId="urn:microsoft.com/office/officeart/2005/8/layout/cycle2"/>
    <dgm:cxn modelId="{4BDC167B-3B8F-4A9F-B844-71BF94A2AD43}" type="presOf" srcId="{A2F0F4FF-EEA0-4FA1-A69C-919EB0DB5756}" destId="{E0C84EDE-1C5E-455E-B0BD-BFBF089200B4}" srcOrd="1" destOrd="0" presId="urn:microsoft.com/office/officeart/2005/8/layout/cycle2"/>
    <dgm:cxn modelId="{C3AAA5F6-29A1-4291-9A32-AE6AF93AA61F}" type="presOf" srcId="{B2A020B9-CDB2-418D-841C-946AF612F916}" destId="{F82464BB-7C93-49C4-BEEF-7042A91B53AC}" srcOrd="0" destOrd="0" presId="urn:microsoft.com/office/officeart/2005/8/layout/cycle2"/>
    <dgm:cxn modelId="{E2290B70-60F4-4F1A-97CD-55C568B17D76}" srcId="{D5DD37FF-7684-4B9A-9BB1-09E88C76E424}" destId="{E133FBD8-B2D2-4DB5-990D-C9A91C280552}" srcOrd="1" destOrd="0" parTransId="{7A3F2CF4-BB7A-4793-9012-2EEB29137D39}" sibTransId="{1CBEAD6D-C382-4F3F-B2D9-9027DFD0EC37}"/>
    <dgm:cxn modelId="{D91C76E7-CFBD-433C-9DE1-822D7EA19274}" srcId="{D5DD37FF-7684-4B9A-9BB1-09E88C76E424}" destId="{7343D2E1-7A2D-46F4-ABF0-CADE285B22CB}" srcOrd="2" destOrd="0" parTransId="{2E327D01-C4D1-4283-8DE8-428A132C6681}" sibTransId="{7CB980D7-50FF-4655-9A2F-3537B21E1E02}"/>
    <dgm:cxn modelId="{124C40C9-9F96-408F-8BD1-9E47A70AA2C2}" type="presOf" srcId="{2A26D9E1-2C9F-41CC-82F9-A49FCDB81F32}" destId="{2D8EB3A0-4F3C-453F-A52B-93AF17BAF474}" srcOrd="0" destOrd="0" presId="urn:microsoft.com/office/officeart/2005/8/layout/cycle2"/>
    <dgm:cxn modelId="{9AED5F24-E8DB-47E1-92CC-30DAAF78C272}" srcId="{D5DD37FF-7684-4B9A-9BB1-09E88C76E424}" destId="{2A26D9E1-2C9F-41CC-82F9-A49FCDB81F32}" srcOrd="0" destOrd="0" parTransId="{252D8B4E-8B6D-4779-99D0-D7EA493680C6}" sibTransId="{B2A020B9-CDB2-418D-841C-946AF612F916}"/>
    <dgm:cxn modelId="{DE83D499-7628-4645-B85B-18BE86A17EE8}" type="presOf" srcId="{7CB980D7-50FF-4655-9A2F-3537B21E1E02}" destId="{BF2D83AA-5CC7-4BEB-8E4B-4B8C02DB9105}" srcOrd="1" destOrd="0" presId="urn:microsoft.com/office/officeart/2005/8/layout/cycle2"/>
    <dgm:cxn modelId="{52F8FFFF-3B25-4E5B-A55A-14121C859691}" type="presOf" srcId="{D5DD37FF-7684-4B9A-9BB1-09E88C76E424}" destId="{4F96D579-53B4-4D56-B5A5-35AFAE3B1909}" srcOrd="0" destOrd="0" presId="urn:microsoft.com/office/officeart/2005/8/layout/cycle2"/>
    <dgm:cxn modelId="{CE4CCE69-A396-41AE-B58D-B4F0FB35EE66}" type="presOf" srcId="{7343D2E1-7A2D-46F4-ABF0-CADE285B22CB}" destId="{BD12FA14-A1DC-49F9-AC04-95D7C0714FC0}" srcOrd="0" destOrd="0" presId="urn:microsoft.com/office/officeart/2005/8/layout/cycle2"/>
    <dgm:cxn modelId="{4297AB5F-520A-4B91-B387-DF70CDE28179}" type="presOf" srcId="{B2A020B9-CDB2-418D-841C-946AF612F916}" destId="{E0069935-4D69-4A85-9AB2-D1746FE5902F}" srcOrd="1" destOrd="0" presId="urn:microsoft.com/office/officeart/2005/8/layout/cycle2"/>
    <dgm:cxn modelId="{94065EAA-130F-4BBC-BFDB-EFB68CB19A25}" srcId="{D5DD37FF-7684-4B9A-9BB1-09E88C76E424}" destId="{76B577ED-0A2A-4E2E-9EFC-F7B34CF136A9}" srcOrd="3" destOrd="0" parTransId="{B7783A80-1EC7-4C64-AF33-A603010B1A4D}" sibTransId="{A2F0F4FF-EEA0-4FA1-A69C-919EB0DB5756}"/>
    <dgm:cxn modelId="{4FA117E5-9F05-46DA-A270-83B58880FFDB}" type="presOf" srcId="{7CB980D7-50FF-4655-9A2F-3537B21E1E02}" destId="{77A9CBE9-9BFA-4B60-A505-A563E4980FA0}" srcOrd="0" destOrd="0" presId="urn:microsoft.com/office/officeart/2005/8/layout/cycle2"/>
    <dgm:cxn modelId="{626653D5-0F28-405D-AAAC-2C909E54B959}" type="presOf" srcId="{A2F0F4FF-EEA0-4FA1-A69C-919EB0DB5756}" destId="{94B39D26-24FA-4A71-929D-493017322920}" srcOrd="0" destOrd="0" presId="urn:microsoft.com/office/officeart/2005/8/layout/cycle2"/>
    <dgm:cxn modelId="{F1D185D6-093E-403B-BD07-8798D1432721}" type="presOf" srcId="{1CBEAD6D-C382-4F3F-B2D9-9027DFD0EC37}" destId="{E5DDA4E1-E38E-4DBA-B394-FDCBDA08FCAA}" srcOrd="1" destOrd="0" presId="urn:microsoft.com/office/officeart/2005/8/layout/cycle2"/>
    <dgm:cxn modelId="{309789F4-2DEF-44A7-A401-57E8C08DF3AD}" type="presParOf" srcId="{4F96D579-53B4-4D56-B5A5-35AFAE3B1909}" destId="{2D8EB3A0-4F3C-453F-A52B-93AF17BAF474}" srcOrd="0" destOrd="0" presId="urn:microsoft.com/office/officeart/2005/8/layout/cycle2"/>
    <dgm:cxn modelId="{918251BE-7D3A-4370-9D3D-46637499416F}" type="presParOf" srcId="{4F96D579-53B4-4D56-B5A5-35AFAE3B1909}" destId="{F82464BB-7C93-49C4-BEEF-7042A91B53AC}" srcOrd="1" destOrd="0" presId="urn:microsoft.com/office/officeart/2005/8/layout/cycle2"/>
    <dgm:cxn modelId="{2A069C61-D4A3-495F-AEB9-ECB1E9292D81}" type="presParOf" srcId="{F82464BB-7C93-49C4-BEEF-7042A91B53AC}" destId="{E0069935-4D69-4A85-9AB2-D1746FE5902F}" srcOrd="0" destOrd="0" presId="urn:microsoft.com/office/officeart/2005/8/layout/cycle2"/>
    <dgm:cxn modelId="{12C54F98-8421-48A4-9A30-94858903D38B}" type="presParOf" srcId="{4F96D579-53B4-4D56-B5A5-35AFAE3B1909}" destId="{8D82A28E-FF24-4244-8ECF-BCA505283F4F}" srcOrd="2" destOrd="0" presId="urn:microsoft.com/office/officeart/2005/8/layout/cycle2"/>
    <dgm:cxn modelId="{10810BEB-FAFF-4407-9E3E-F6CBC4CFB923}" type="presParOf" srcId="{4F96D579-53B4-4D56-B5A5-35AFAE3B1909}" destId="{2EF176FB-44B1-4AFB-BA89-FAC60007AAB2}" srcOrd="3" destOrd="0" presId="urn:microsoft.com/office/officeart/2005/8/layout/cycle2"/>
    <dgm:cxn modelId="{EBD9974F-EB21-4EFE-A3DF-FD1340CA6016}" type="presParOf" srcId="{2EF176FB-44B1-4AFB-BA89-FAC60007AAB2}" destId="{E5DDA4E1-E38E-4DBA-B394-FDCBDA08FCAA}" srcOrd="0" destOrd="0" presId="urn:microsoft.com/office/officeart/2005/8/layout/cycle2"/>
    <dgm:cxn modelId="{BA9614F3-9EF5-434C-989C-9193D00ECE3C}" type="presParOf" srcId="{4F96D579-53B4-4D56-B5A5-35AFAE3B1909}" destId="{BD12FA14-A1DC-49F9-AC04-95D7C0714FC0}" srcOrd="4" destOrd="0" presId="urn:microsoft.com/office/officeart/2005/8/layout/cycle2"/>
    <dgm:cxn modelId="{2EBF98B5-4464-424F-AFB8-8EE3555A7BC5}" type="presParOf" srcId="{4F96D579-53B4-4D56-B5A5-35AFAE3B1909}" destId="{77A9CBE9-9BFA-4B60-A505-A563E4980FA0}" srcOrd="5" destOrd="0" presId="urn:microsoft.com/office/officeart/2005/8/layout/cycle2"/>
    <dgm:cxn modelId="{F2145180-72F4-4EFD-8144-70FD63C7A321}" type="presParOf" srcId="{77A9CBE9-9BFA-4B60-A505-A563E4980FA0}" destId="{BF2D83AA-5CC7-4BEB-8E4B-4B8C02DB9105}" srcOrd="0" destOrd="0" presId="urn:microsoft.com/office/officeart/2005/8/layout/cycle2"/>
    <dgm:cxn modelId="{25096B5B-28CB-4203-8869-EC8E48B83A4D}" type="presParOf" srcId="{4F96D579-53B4-4D56-B5A5-35AFAE3B1909}" destId="{4D660BD7-8561-4854-A6AF-B854CF0E3E1F}" srcOrd="6" destOrd="0" presId="urn:microsoft.com/office/officeart/2005/8/layout/cycle2"/>
    <dgm:cxn modelId="{89C9DD27-1CB8-4F67-BD7A-5EF10A91A15B}" type="presParOf" srcId="{4F96D579-53B4-4D56-B5A5-35AFAE3B1909}" destId="{94B39D26-24FA-4A71-929D-493017322920}" srcOrd="7" destOrd="0" presId="urn:microsoft.com/office/officeart/2005/8/layout/cycle2"/>
    <dgm:cxn modelId="{BFBF986C-3514-4EF7-B36E-4977F49CA2C6}" type="presParOf" srcId="{94B39D26-24FA-4A71-929D-493017322920}" destId="{E0C84EDE-1C5E-455E-B0BD-BFBF089200B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8EB3A0-4F3C-453F-A52B-93AF17BAF474}">
      <dsp:nvSpPr>
        <dsp:cNvPr id="0" name=""/>
        <dsp:cNvSpPr/>
      </dsp:nvSpPr>
      <dsp:spPr>
        <a:xfrm>
          <a:off x="3167462" y="1428"/>
          <a:ext cx="1718412" cy="1718412"/>
        </a:xfrm>
        <a:prstGeom prst="ellipse">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人口</a:t>
          </a:r>
          <a:endParaRPr kumimoji="1" lang="en-US" altLang="ja-JP" sz="2400" kern="1200" dirty="0">
            <a:solidFill>
              <a:schemeClr val="tx1"/>
            </a:solidFill>
            <a:latin typeface="HGP創英角ｺﾞｼｯｸUB" panose="020B0900000000000000" pitchFamily="50" charset="-128"/>
            <a:ea typeface="HGP創英角ｺﾞｼｯｸUB" panose="020B0900000000000000" pitchFamily="50" charset="-128"/>
          </a:endParaRPr>
        </a:p>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減少</a:t>
          </a:r>
        </a:p>
      </dsp:txBody>
      <dsp:txXfrm>
        <a:off x="3419118" y="253084"/>
        <a:ext cx="1215100" cy="1215100"/>
      </dsp:txXfrm>
    </dsp:sp>
    <dsp:sp modelId="{F82464BB-7C93-49C4-BEEF-7042A91B53AC}">
      <dsp:nvSpPr>
        <dsp:cNvPr id="0" name=""/>
        <dsp:cNvSpPr/>
      </dsp:nvSpPr>
      <dsp:spPr>
        <a:xfrm rot="2700000">
          <a:off x="4701319" y="1473427"/>
          <a:ext cx="456248" cy="579964"/>
        </a:xfrm>
        <a:prstGeom prst="rightArrow">
          <a:avLst>
            <a:gd name="adj1" fmla="val 60000"/>
            <a:gd name="adj2" fmla="val 5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kumimoji="1" lang="ja-JP" altLang="en-US" sz="2400" kern="1200">
            <a:solidFill>
              <a:schemeClr val="tx1">
                <a:lumMod val="75000"/>
                <a:lumOff val="25000"/>
              </a:schemeClr>
            </a:solidFill>
          </a:endParaRPr>
        </a:p>
      </dsp:txBody>
      <dsp:txXfrm>
        <a:off x="4721364" y="1541028"/>
        <a:ext cx="319374" cy="347978"/>
      </dsp:txXfrm>
    </dsp:sp>
    <dsp:sp modelId="{8D82A28E-FF24-4244-8ECF-BCA505283F4F}">
      <dsp:nvSpPr>
        <dsp:cNvPr id="0" name=""/>
        <dsp:cNvSpPr/>
      </dsp:nvSpPr>
      <dsp:spPr>
        <a:xfrm>
          <a:off x="4991273" y="1825239"/>
          <a:ext cx="1718412" cy="1718412"/>
        </a:xfrm>
        <a:prstGeom prst="ellipse">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財政</a:t>
          </a:r>
          <a:endParaRPr kumimoji="1" lang="en-US" altLang="ja-JP" sz="2400" kern="1200" dirty="0">
            <a:solidFill>
              <a:schemeClr val="tx1"/>
            </a:solidFill>
            <a:latin typeface="HGP創英角ｺﾞｼｯｸUB" panose="020B0900000000000000" pitchFamily="50" charset="-128"/>
            <a:ea typeface="HGP創英角ｺﾞｼｯｸUB" panose="020B0900000000000000" pitchFamily="50" charset="-128"/>
          </a:endParaRPr>
        </a:p>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不足</a:t>
          </a:r>
        </a:p>
      </dsp:txBody>
      <dsp:txXfrm>
        <a:off x="5242929" y="2076895"/>
        <a:ext cx="1215100" cy="1215100"/>
      </dsp:txXfrm>
    </dsp:sp>
    <dsp:sp modelId="{2EF176FB-44B1-4AFB-BA89-FAC60007AAB2}">
      <dsp:nvSpPr>
        <dsp:cNvPr id="0" name=""/>
        <dsp:cNvSpPr/>
      </dsp:nvSpPr>
      <dsp:spPr>
        <a:xfrm rot="8100000">
          <a:off x="4719580" y="3297238"/>
          <a:ext cx="456248" cy="579964"/>
        </a:xfrm>
        <a:prstGeom prst="rightArrow">
          <a:avLst>
            <a:gd name="adj1" fmla="val 60000"/>
            <a:gd name="adj2" fmla="val 5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kumimoji="1" lang="ja-JP" altLang="en-US" sz="2400" kern="1200">
            <a:solidFill>
              <a:schemeClr val="tx1">
                <a:lumMod val="75000"/>
                <a:lumOff val="25000"/>
              </a:schemeClr>
            </a:solidFill>
          </a:endParaRPr>
        </a:p>
      </dsp:txBody>
      <dsp:txXfrm rot="10800000">
        <a:off x="4836409" y="3364839"/>
        <a:ext cx="319374" cy="347978"/>
      </dsp:txXfrm>
    </dsp:sp>
    <dsp:sp modelId="{BD12FA14-A1DC-49F9-AC04-95D7C0714FC0}">
      <dsp:nvSpPr>
        <dsp:cNvPr id="0" name=""/>
        <dsp:cNvSpPr/>
      </dsp:nvSpPr>
      <dsp:spPr>
        <a:xfrm>
          <a:off x="3167462" y="3649050"/>
          <a:ext cx="1718412" cy="1718412"/>
        </a:xfrm>
        <a:prstGeom prst="ellipse">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まちづくり困難</a:t>
          </a:r>
        </a:p>
      </dsp:txBody>
      <dsp:txXfrm>
        <a:off x="3419118" y="3900706"/>
        <a:ext cx="1215100" cy="1215100"/>
      </dsp:txXfrm>
    </dsp:sp>
    <dsp:sp modelId="{77A9CBE9-9BFA-4B60-A505-A563E4980FA0}">
      <dsp:nvSpPr>
        <dsp:cNvPr id="0" name=""/>
        <dsp:cNvSpPr/>
      </dsp:nvSpPr>
      <dsp:spPr>
        <a:xfrm rot="13500000">
          <a:off x="2895770" y="3315499"/>
          <a:ext cx="456248" cy="579964"/>
        </a:xfrm>
        <a:prstGeom prst="rightArrow">
          <a:avLst>
            <a:gd name="adj1" fmla="val 60000"/>
            <a:gd name="adj2" fmla="val 5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kumimoji="1" lang="ja-JP" altLang="en-US" sz="2400" kern="1200">
            <a:solidFill>
              <a:schemeClr val="tx1">
                <a:lumMod val="75000"/>
                <a:lumOff val="25000"/>
              </a:schemeClr>
            </a:solidFill>
          </a:endParaRPr>
        </a:p>
      </dsp:txBody>
      <dsp:txXfrm rot="10800000">
        <a:off x="3012599" y="3479884"/>
        <a:ext cx="319374" cy="347978"/>
      </dsp:txXfrm>
    </dsp:sp>
    <dsp:sp modelId="{4D660BD7-8561-4854-A6AF-B854CF0E3E1F}">
      <dsp:nvSpPr>
        <dsp:cNvPr id="0" name=""/>
        <dsp:cNvSpPr/>
      </dsp:nvSpPr>
      <dsp:spPr>
        <a:xfrm>
          <a:off x="1343651" y="1825239"/>
          <a:ext cx="1718412" cy="1718412"/>
        </a:xfrm>
        <a:prstGeom prst="ellipse">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活気</a:t>
          </a:r>
          <a:endParaRPr kumimoji="1" lang="en-US" altLang="ja-JP" sz="2400" kern="1200" dirty="0">
            <a:solidFill>
              <a:schemeClr val="tx1"/>
            </a:solidFill>
            <a:latin typeface="HGP創英角ｺﾞｼｯｸUB" panose="020B0900000000000000" pitchFamily="50" charset="-128"/>
            <a:ea typeface="HGP創英角ｺﾞｼｯｸUB" panose="020B0900000000000000" pitchFamily="50" charset="-128"/>
          </a:endParaRPr>
        </a:p>
        <a:p>
          <a:pPr lvl="0" algn="ctr" defTabSz="1066800">
            <a:lnSpc>
              <a:spcPct val="90000"/>
            </a:lnSpc>
            <a:spcBef>
              <a:spcPct val="0"/>
            </a:spcBef>
            <a:spcAft>
              <a:spcPct val="35000"/>
            </a:spcAft>
          </a:pPr>
          <a:r>
            <a:rPr kumimoji="1" lang="ja-JP" altLang="en-US" sz="2400" kern="1200" dirty="0">
              <a:solidFill>
                <a:schemeClr val="tx1"/>
              </a:solidFill>
              <a:latin typeface="HGP創英角ｺﾞｼｯｸUB" panose="020B0900000000000000" pitchFamily="50" charset="-128"/>
              <a:ea typeface="HGP創英角ｺﾞｼｯｸUB" panose="020B0900000000000000" pitchFamily="50" charset="-128"/>
            </a:rPr>
            <a:t>低下</a:t>
          </a:r>
        </a:p>
      </dsp:txBody>
      <dsp:txXfrm>
        <a:off x="1595307" y="2076895"/>
        <a:ext cx="1215100" cy="1215100"/>
      </dsp:txXfrm>
    </dsp:sp>
    <dsp:sp modelId="{94B39D26-24FA-4A71-929D-493017322920}">
      <dsp:nvSpPr>
        <dsp:cNvPr id="0" name=""/>
        <dsp:cNvSpPr/>
      </dsp:nvSpPr>
      <dsp:spPr>
        <a:xfrm rot="18900000">
          <a:off x="2877508" y="1491689"/>
          <a:ext cx="456248" cy="579964"/>
        </a:xfrm>
        <a:prstGeom prst="rightArrow">
          <a:avLst>
            <a:gd name="adj1" fmla="val 60000"/>
            <a:gd name="adj2" fmla="val 5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kumimoji="1" lang="ja-JP" altLang="en-US" sz="2400" kern="1200">
            <a:solidFill>
              <a:schemeClr val="tx1">
                <a:lumMod val="75000"/>
                <a:lumOff val="25000"/>
              </a:schemeClr>
            </a:solidFill>
          </a:endParaRPr>
        </a:p>
      </dsp:txBody>
      <dsp:txXfrm>
        <a:off x="2897553" y="1656074"/>
        <a:ext cx="319374" cy="34797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65CB2D-279B-407F-84EC-61BE382577A6}" type="datetimeFigureOut">
              <a:rPr kumimoji="1" lang="ja-JP" altLang="en-US" smtClean="0"/>
              <a:t>2019/2/8</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F85C31-86BE-4F1C-A1AD-D020EC464045}" type="slidenum">
              <a:rPr kumimoji="1" lang="ja-JP" altLang="en-US" smtClean="0"/>
              <a:t>‹#›</a:t>
            </a:fld>
            <a:endParaRPr kumimoji="1" lang="ja-JP" altLang="en-US"/>
          </a:p>
        </p:txBody>
      </p:sp>
    </p:spTree>
    <p:extLst>
      <p:ext uri="{BB962C8B-B14F-4D97-AF65-F5344CB8AC3E}">
        <p14:creationId xmlns:p14="http://schemas.microsoft.com/office/powerpoint/2010/main" val="285054855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2F85C31-86BE-4F1C-A1AD-D020EC464045}" type="slidenum">
              <a:rPr kumimoji="1" lang="ja-JP" altLang="en-US" smtClean="0"/>
              <a:t>11</a:t>
            </a:fld>
            <a:endParaRPr kumimoji="1" lang="ja-JP" altLang="en-US"/>
          </a:p>
        </p:txBody>
      </p:sp>
    </p:spTree>
    <p:extLst>
      <p:ext uri="{BB962C8B-B14F-4D97-AF65-F5344CB8AC3E}">
        <p14:creationId xmlns:p14="http://schemas.microsoft.com/office/powerpoint/2010/main" val="3377856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市では、既存の庭やこれから生むオープンガーデンを利用して公開イベントを行えます。</a:t>
            </a:r>
          </a:p>
          <a:p>
            <a:r>
              <a:rPr kumimoji="1" lang="ja-JP" altLang="en-US" dirty="0" smtClean="0"/>
              <a:t>オープンガーデンによるイベントは市内外から人を呼び、ガーデニングの促進や都市の緑化について興味を持ってもらうことができます。</a:t>
            </a:r>
          </a:p>
          <a:p>
            <a:r>
              <a:rPr kumimoji="1" lang="ja-JP" altLang="en-US" dirty="0" smtClean="0"/>
              <a:t>また、荒川沖の魅力をアピールすることで将来、この地域に住みたいと思う人を増加させる効果にも期待できます。</a:t>
            </a:r>
          </a:p>
          <a:p>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1F68D68-5881-47F0-B00F-4CE4A42262C2}" type="slidenum">
              <a:rPr kumimoji="1" lang="ja-JP" altLang="en-US" smtClean="0"/>
              <a:t>24</a:t>
            </a:fld>
            <a:endParaRPr kumimoji="1" lang="ja-JP" altLang="en-US"/>
          </a:p>
        </p:txBody>
      </p:sp>
    </p:spTree>
    <p:extLst>
      <p:ext uri="{BB962C8B-B14F-4D97-AF65-F5344CB8AC3E}">
        <p14:creationId xmlns:p14="http://schemas.microsoft.com/office/powerpoint/2010/main" val="3088371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39" name="Google Shape;239;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5418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荒川地区には、</a:t>
            </a:r>
            <a:r>
              <a:rPr kumimoji="1" lang="en-US" altLang="ja-JP" dirty="0"/>
              <a:t>JR</a:t>
            </a:r>
            <a:r>
              <a:rPr kumimoji="1" lang="ja-JP" altLang="en-US" dirty="0"/>
              <a:t>常磐線の荒川沖駅があり東京へ</a:t>
            </a:r>
            <a:r>
              <a:rPr kumimoji="1" lang="en-US" altLang="ja-JP" dirty="0"/>
              <a:t>1</a:t>
            </a:r>
            <a:r>
              <a:rPr kumimoji="1" lang="ja-JP" altLang="en-US" dirty="0"/>
              <a:t>時間</a:t>
            </a:r>
            <a:r>
              <a:rPr kumimoji="1" lang="en-US" altLang="ja-JP" dirty="0"/>
              <a:t>30</a:t>
            </a:r>
            <a:r>
              <a:rPr kumimoji="1" lang="ja-JP" altLang="en-US" dirty="0"/>
              <a:t>分で行けます。また、車両交通の点では常磐線と並行する形で、かつて水戸街道であった国道</a:t>
            </a:r>
            <a:r>
              <a:rPr kumimoji="1" lang="en-US" altLang="ja-JP" dirty="0"/>
              <a:t>6</a:t>
            </a:r>
            <a:r>
              <a:rPr kumimoji="1" lang="ja-JP" altLang="en-US" dirty="0"/>
              <a:t>号や県道</a:t>
            </a:r>
            <a:r>
              <a:rPr kumimoji="1" lang="en-US" altLang="ja-JP" dirty="0"/>
              <a:t>48</a:t>
            </a:r>
            <a:r>
              <a:rPr kumimoji="1" lang="ja-JP" altLang="en-US" dirty="0"/>
              <a:t>号、それらと直行する形で研究所の多いつくば市に続く県道</a:t>
            </a:r>
            <a:r>
              <a:rPr kumimoji="1" lang="en-US" altLang="ja-JP" dirty="0"/>
              <a:t>55</a:t>
            </a:r>
            <a:r>
              <a:rPr kumimoji="1" lang="ja-JP" altLang="en-US" dirty="0"/>
              <a:t>号などの交通アクセスの非常に良い地域となっています。</a:t>
            </a:r>
          </a:p>
        </p:txBody>
      </p:sp>
      <p:sp>
        <p:nvSpPr>
          <p:cNvPr id="4" name="スライド番号プレースホルダー 3"/>
          <p:cNvSpPr>
            <a:spLocks noGrp="1"/>
          </p:cNvSpPr>
          <p:nvPr>
            <p:ph type="sldNum" sz="quarter" idx="10"/>
          </p:nvPr>
        </p:nvSpPr>
        <p:spPr/>
        <p:txBody>
          <a:bodyPr/>
          <a:lstStyle/>
          <a:p>
            <a:fld id="{61F68D68-5881-47F0-B00F-4CE4A42262C2}" type="slidenum">
              <a:rPr kumimoji="1" lang="ja-JP" altLang="en-US" smtClean="0"/>
              <a:t>41</a:t>
            </a:fld>
            <a:endParaRPr kumimoji="1" lang="ja-JP" altLang="en-US"/>
          </a:p>
        </p:txBody>
      </p:sp>
    </p:spTree>
    <p:extLst>
      <p:ext uri="{BB962C8B-B14F-4D97-AF65-F5344CB8AC3E}">
        <p14:creationId xmlns:p14="http://schemas.microsoft.com/office/powerpoint/2010/main" val="1075485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次にまちづくり株式会社の説明をしていきます。</a:t>
            </a:r>
            <a:endParaRPr kumimoji="1" lang="en-US" altLang="ja-JP" dirty="0"/>
          </a:p>
          <a:p>
            <a:r>
              <a:rPr kumimoji="1" lang="ja-JP" altLang="en-US" dirty="0"/>
              <a:t>まちづくり株式会社は、市民や一般人からの投資によって、資金を得ます。</a:t>
            </a:r>
            <a:endParaRPr kumimoji="1" lang="en-US" altLang="ja-JP" dirty="0"/>
          </a:p>
          <a:p>
            <a:r>
              <a:rPr kumimoji="1" lang="ja-JP" altLang="en-US" dirty="0"/>
              <a:t>そして、まちづくりという形で市民に還元していきます。</a:t>
            </a:r>
            <a:endParaRPr kumimoji="1" lang="en-US" altLang="ja-JP" dirty="0"/>
          </a:p>
          <a:p>
            <a:endParaRPr kumimoji="1" lang="en-US" altLang="ja-JP" dirty="0"/>
          </a:p>
          <a:p>
            <a:r>
              <a:rPr kumimoji="1" lang="ja-JP" altLang="en-US" dirty="0" smtClean="0"/>
              <a:t>市</a:t>
            </a:r>
            <a:r>
              <a:rPr kumimoji="1" lang="ja-JP" altLang="en-US" dirty="0"/>
              <a:t>は、補助</a:t>
            </a:r>
            <a:r>
              <a:rPr kumimoji="1" lang="ja-JP" altLang="en-US" dirty="0" smtClean="0"/>
              <a:t>金など</a:t>
            </a:r>
            <a:r>
              <a:rPr kumimoji="1" lang="ja-JP" altLang="en-US" dirty="0"/>
              <a:t>の支援をすることでまちづくりに携わっていきます</a:t>
            </a:r>
            <a:r>
              <a:rPr kumimoji="1" lang="ja-JP" altLang="en-US" dirty="0" smtClean="0"/>
              <a:t>。</a:t>
            </a:r>
            <a:endParaRPr kumimoji="1" lang="en-US" altLang="ja-JP" dirty="0" smtClean="0"/>
          </a:p>
          <a:p>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なぜ、このような株式会社を導入するのかというと、</a:t>
            </a:r>
            <a:endParaRPr kumimoji="1" lang="en-US" altLang="ja-JP" dirty="0" smtClean="0"/>
          </a:p>
          <a:p>
            <a:endParaRPr kumimoji="1" lang="ja-JP" altLang="en-US" dirty="0"/>
          </a:p>
        </p:txBody>
      </p:sp>
      <p:sp>
        <p:nvSpPr>
          <p:cNvPr id="4" name="スライド番号プレースホルダー 3"/>
          <p:cNvSpPr>
            <a:spLocks noGrp="1"/>
          </p:cNvSpPr>
          <p:nvPr>
            <p:ph type="sldNum" sz="quarter" idx="5"/>
          </p:nvPr>
        </p:nvSpPr>
        <p:spPr/>
        <p:txBody>
          <a:bodyPr/>
          <a:lstStyle/>
          <a:p>
            <a:fld id="{22F85C31-86BE-4F1C-A1AD-D020EC464045}" type="slidenum">
              <a:rPr kumimoji="1" lang="ja-JP" altLang="en-US" smtClean="0"/>
              <a:t>13</a:t>
            </a:fld>
            <a:endParaRPr kumimoji="1" lang="ja-JP" altLang="en-US"/>
          </a:p>
        </p:txBody>
      </p:sp>
    </p:spTree>
    <p:extLst>
      <p:ext uri="{BB962C8B-B14F-4D97-AF65-F5344CB8AC3E}">
        <p14:creationId xmlns:p14="http://schemas.microsoft.com/office/powerpoint/2010/main" val="191321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次のようなメリットが考えられるからです。</a:t>
            </a:r>
            <a:endParaRPr kumimoji="1" lang="en-US" altLang="ja-JP" dirty="0"/>
          </a:p>
          <a:p>
            <a:r>
              <a:rPr kumimoji="1" lang="ja-JP" altLang="en-US" dirty="0"/>
              <a:t>はじめに、必要な時に必要な人材を雇うことができるので、専従職員は少なく済むので、人件費が削減できます。</a:t>
            </a:r>
            <a:endParaRPr kumimoji="1" lang="en-US" altLang="ja-JP" dirty="0"/>
          </a:p>
          <a:p>
            <a:endParaRPr kumimoji="1" lang="en-US" altLang="ja-JP" dirty="0"/>
          </a:p>
          <a:p>
            <a:r>
              <a:rPr kumimoji="1" lang="ja-JP" altLang="en-US" dirty="0"/>
              <a:t>二つ目に、市民とまちづくり会社が近い距離でまちづくりを行うので、基本的に市民が資金の使い方決めることができます。</a:t>
            </a:r>
            <a:endParaRPr kumimoji="1" lang="en-US" altLang="ja-JP" dirty="0"/>
          </a:p>
          <a:p>
            <a:endParaRPr kumimoji="1" lang="en-US" altLang="ja-JP" dirty="0"/>
          </a:p>
          <a:p>
            <a:r>
              <a:rPr kumimoji="1" lang="ja-JP" altLang="en-US" dirty="0"/>
              <a:t>三つ目に、市民のまちづくりへの参加が活発になり、土浦市への関心が高まると考えられます。</a:t>
            </a:r>
            <a:endParaRPr kumimoji="1" lang="en-US" altLang="ja-JP" dirty="0"/>
          </a:p>
          <a:p>
            <a:endParaRPr kumimoji="1" lang="en-US" altLang="ja-JP" dirty="0"/>
          </a:p>
          <a:p>
            <a:r>
              <a:rPr kumimoji="1" lang="ja-JP" altLang="en-US" dirty="0"/>
              <a:t>最後に、企画から実行までの期間が短く済むので、地域課題をスピーディに解決できます。</a:t>
            </a:r>
            <a:endParaRPr kumimoji="1" lang="en-US" altLang="ja-JP" dirty="0"/>
          </a:p>
        </p:txBody>
      </p:sp>
      <p:sp>
        <p:nvSpPr>
          <p:cNvPr id="4" name="スライド番号プレースホルダー 3"/>
          <p:cNvSpPr>
            <a:spLocks noGrp="1"/>
          </p:cNvSpPr>
          <p:nvPr>
            <p:ph type="sldNum" sz="quarter" idx="5"/>
          </p:nvPr>
        </p:nvSpPr>
        <p:spPr/>
        <p:txBody>
          <a:bodyPr/>
          <a:lstStyle/>
          <a:p>
            <a:fld id="{22F85C31-86BE-4F1C-A1AD-D020EC464045}" type="slidenum">
              <a:rPr kumimoji="1" lang="ja-JP" altLang="en-US" smtClean="0"/>
              <a:t>14</a:t>
            </a:fld>
            <a:endParaRPr kumimoji="1" lang="ja-JP" altLang="en-US"/>
          </a:p>
        </p:txBody>
      </p:sp>
    </p:spTree>
    <p:extLst>
      <p:ext uri="{BB962C8B-B14F-4D97-AF65-F5344CB8AC3E}">
        <p14:creationId xmlns:p14="http://schemas.microsoft.com/office/powerpoint/2010/main" val="458616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では、どのように土浦市に導入していくか見ていきます。</a:t>
            </a:r>
            <a:endParaRPr kumimoji="1" lang="en-US" altLang="ja-JP" dirty="0"/>
          </a:p>
          <a:p>
            <a:endParaRPr kumimoji="1" lang="en-US" altLang="ja-JP" dirty="0"/>
          </a:p>
          <a:p>
            <a:r>
              <a:rPr kumimoji="1" lang="ja-JP" altLang="en-US" dirty="0"/>
              <a:t>資金の調達に関しては、土浦市民だけではなく、今後土浦市に住みたいと考えている市外の人からも出資できるような体制にします。</a:t>
            </a:r>
          </a:p>
        </p:txBody>
      </p:sp>
      <p:sp>
        <p:nvSpPr>
          <p:cNvPr id="4" name="スライド番号プレースホルダー 3"/>
          <p:cNvSpPr>
            <a:spLocks noGrp="1"/>
          </p:cNvSpPr>
          <p:nvPr>
            <p:ph type="sldNum" sz="quarter" idx="5"/>
          </p:nvPr>
        </p:nvSpPr>
        <p:spPr/>
        <p:txBody>
          <a:bodyPr/>
          <a:lstStyle/>
          <a:p>
            <a:fld id="{22F85C31-86BE-4F1C-A1AD-D020EC464045}" type="slidenum">
              <a:rPr kumimoji="1" lang="ja-JP" altLang="en-US" smtClean="0"/>
              <a:t>15</a:t>
            </a:fld>
            <a:endParaRPr kumimoji="1" lang="ja-JP" altLang="en-US"/>
          </a:p>
        </p:txBody>
      </p:sp>
    </p:spTree>
    <p:extLst>
      <p:ext uri="{BB962C8B-B14F-4D97-AF65-F5344CB8AC3E}">
        <p14:creationId xmlns:p14="http://schemas.microsoft.com/office/powerpoint/2010/main" val="2601523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実際にどのくらいの費用でまちづくりできるか簡単に見積もってみました。</a:t>
            </a:r>
            <a:endParaRPr kumimoji="1" lang="en-US" altLang="ja-JP" dirty="0"/>
          </a:p>
          <a:p>
            <a:endParaRPr kumimoji="1" lang="en-US" altLang="ja-JP" dirty="0"/>
          </a:p>
          <a:p>
            <a:r>
              <a:rPr kumimoji="1" lang="ja-JP" altLang="en-US" dirty="0"/>
              <a:t>既存の建物を利用したカフェを作る場合、</a:t>
            </a:r>
            <a:endParaRPr kumimoji="1" lang="en-US" altLang="ja-JP" dirty="0"/>
          </a:p>
          <a:p>
            <a:r>
              <a:rPr kumimoji="1" lang="ja-JP" altLang="en-US" dirty="0"/>
              <a:t>このような費用が必要になります。</a:t>
            </a:r>
            <a:endParaRPr kumimoji="1" lang="en-US" altLang="ja-JP" dirty="0"/>
          </a:p>
          <a:p>
            <a:endParaRPr kumimoji="1" lang="en-US" altLang="ja-JP" dirty="0"/>
          </a:p>
          <a:p>
            <a:r>
              <a:rPr kumimoji="1" lang="ja-JP" altLang="en-US" dirty="0"/>
              <a:t>このカフェを徒歩</a:t>
            </a:r>
            <a:r>
              <a:rPr kumimoji="1" lang="en-US" altLang="ja-JP" dirty="0"/>
              <a:t>300m</a:t>
            </a:r>
            <a:r>
              <a:rPr kumimoji="1" lang="ja-JP" altLang="en-US" dirty="0"/>
              <a:t>県圏内のニーズにあわせて計画すると、</a:t>
            </a:r>
            <a:endParaRPr kumimoji="1" lang="en-US" altLang="ja-JP" dirty="0"/>
          </a:p>
          <a:p>
            <a:r>
              <a:rPr kumimoji="1" lang="ja-JP" altLang="en-US" dirty="0"/>
              <a:t>市民が～</a:t>
            </a:r>
          </a:p>
        </p:txBody>
      </p:sp>
      <p:sp>
        <p:nvSpPr>
          <p:cNvPr id="4" name="スライド番号プレースホルダー 3"/>
          <p:cNvSpPr>
            <a:spLocks noGrp="1"/>
          </p:cNvSpPr>
          <p:nvPr>
            <p:ph type="sldNum" sz="quarter" idx="5"/>
          </p:nvPr>
        </p:nvSpPr>
        <p:spPr/>
        <p:txBody>
          <a:bodyPr/>
          <a:lstStyle/>
          <a:p>
            <a:fld id="{22F85C31-86BE-4F1C-A1AD-D020EC464045}" type="slidenum">
              <a:rPr kumimoji="1" lang="ja-JP" altLang="en-US" smtClean="0"/>
              <a:t>16</a:t>
            </a:fld>
            <a:endParaRPr kumimoji="1" lang="ja-JP" altLang="en-US"/>
          </a:p>
        </p:txBody>
      </p:sp>
    </p:spTree>
    <p:extLst>
      <p:ext uri="{BB962C8B-B14F-4D97-AF65-F5344CB8AC3E}">
        <p14:creationId xmlns:p14="http://schemas.microsoft.com/office/powerpoint/2010/main" val="522154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余剰地の活用方法としては、カフェのほかにも、都市農園やトランクルームなどの事例もあります。</a:t>
            </a:r>
            <a:endParaRPr kumimoji="1" lang="ja-JP" altLang="en-US" dirty="0"/>
          </a:p>
        </p:txBody>
      </p:sp>
      <p:sp>
        <p:nvSpPr>
          <p:cNvPr id="4" name="スライド番号プレースホルダー 3"/>
          <p:cNvSpPr>
            <a:spLocks noGrp="1"/>
          </p:cNvSpPr>
          <p:nvPr>
            <p:ph type="sldNum" sz="quarter" idx="10"/>
          </p:nvPr>
        </p:nvSpPr>
        <p:spPr/>
        <p:txBody>
          <a:bodyPr/>
          <a:lstStyle/>
          <a:p>
            <a:fld id="{22F85C31-86BE-4F1C-A1AD-D020EC464045}" type="slidenum">
              <a:rPr kumimoji="1" lang="ja-JP" altLang="en-US" smtClean="0"/>
              <a:t>17</a:t>
            </a:fld>
            <a:endParaRPr kumimoji="1" lang="ja-JP" altLang="en-US"/>
          </a:p>
        </p:txBody>
      </p:sp>
    </p:spTree>
    <p:extLst>
      <p:ext uri="{BB962C8B-B14F-4D97-AF65-F5344CB8AC3E}">
        <p14:creationId xmlns:p14="http://schemas.microsoft.com/office/powerpoint/2010/main" val="3656991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また、会社をひとつだけ置くのではなく、</a:t>
            </a:r>
            <a:endParaRPr kumimoji="1" lang="en-US" altLang="ja-JP" dirty="0"/>
          </a:p>
          <a:p>
            <a:r>
              <a:rPr kumimoji="1" lang="ja-JP" altLang="en-US" dirty="0"/>
              <a:t>将来像や課題にあった支社を置き、本社と連携しながらまちづくりをしていきます。</a:t>
            </a:r>
            <a:endParaRPr kumimoji="1" lang="en-US" altLang="ja-JP" dirty="0"/>
          </a:p>
          <a:p>
            <a:endParaRPr kumimoji="1" lang="en-US" altLang="ja-JP" dirty="0"/>
          </a:p>
          <a:p>
            <a:r>
              <a:rPr kumimoji="1" lang="ja-JP" altLang="en-US" dirty="0"/>
              <a:t>その際に、市は情報提供や補助によりまちづくりに携わっていきます。</a:t>
            </a:r>
          </a:p>
        </p:txBody>
      </p:sp>
      <p:sp>
        <p:nvSpPr>
          <p:cNvPr id="4" name="スライド番号プレースホルダー 3"/>
          <p:cNvSpPr>
            <a:spLocks noGrp="1"/>
          </p:cNvSpPr>
          <p:nvPr>
            <p:ph type="sldNum" sz="quarter" idx="5"/>
          </p:nvPr>
        </p:nvSpPr>
        <p:spPr/>
        <p:txBody>
          <a:bodyPr/>
          <a:lstStyle/>
          <a:p>
            <a:fld id="{22F85C31-86BE-4F1C-A1AD-D020EC464045}" type="slidenum">
              <a:rPr kumimoji="1" lang="ja-JP" altLang="en-US" smtClean="0"/>
              <a:t>18</a:t>
            </a:fld>
            <a:endParaRPr kumimoji="1" lang="ja-JP" altLang="en-US"/>
          </a:p>
        </p:txBody>
      </p:sp>
    </p:spTree>
    <p:extLst>
      <p:ext uri="{BB962C8B-B14F-4D97-AF65-F5344CB8AC3E}">
        <p14:creationId xmlns:p14="http://schemas.microsoft.com/office/powerpoint/2010/main" val="1150110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荒川沖地区では、昔は水戸街道の宿場町で今でも名残があります。</a:t>
            </a:r>
            <a:endParaRPr kumimoji="1" lang="en-US" altLang="ja-JP" dirty="0" smtClean="0"/>
          </a:p>
          <a:p>
            <a:r>
              <a:rPr kumimoji="1" lang="ja-JP" altLang="en-US" dirty="0" smtClean="0"/>
              <a:t>現在、荒川沖は</a:t>
            </a:r>
            <a:r>
              <a:rPr kumimoji="1" lang="en-US" altLang="ja-JP" dirty="0" smtClean="0"/>
              <a:t>JR</a:t>
            </a:r>
            <a:r>
              <a:rPr kumimoji="1" lang="ja-JP" altLang="en-US" dirty="0" smtClean="0"/>
              <a:t>常磐線の荒川沖駅や国道</a:t>
            </a:r>
            <a:r>
              <a:rPr kumimoji="1" lang="en-US" altLang="ja-JP" dirty="0" smtClean="0"/>
              <a:t>6</a:t>
            </a:r>
            <a:r>
              <a:rPr kumimoji="1" lang="ja-JP" altLang="en-US" dirty="0" smtClean="0"/>
              <a:t>号をはじめとする道路が多く、</a:t>
            </a:r>
          </a:p>
          <a:p>
            <a:r>
              <a:rPr kumimoji="1" lang="ja-JP" altLang="en-US" dirty="0" smtClean="0"/>
              <a:t>周辺からのアクセスの良い住宅地です。</a:t>
            </a:r>
            <a:endParaRPr kumimoji="1" lang="en-US" altLang="ja-JP" dirty="0" smtClean="0"/>
          </a:p>
          <a:p>
            <a:r>
              <a:rPr kumimoji="1" lang="ja-JP" altLang="en-US" dirty="0" smtClean="0"/>
              <a:t>そして今後も住宅地としての機能が期待されます。</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しかし、地域内での公園が少ないという現状があります。</a:t>
            </a:r>
            <a:endParaRPr kumimoji="1" lang="en-US" altLang="ja-JP" dirty="0" smtClean="0"/>
          </a:p>
          <a:p>
            <a:r>
              <a:rPr kumimoji="1" lang="ja-JP" altLang="en-US" dirty="0" smtClean="0"/>
              <a:t>荒川沖地区の魅力を最大限生かし、課題を解決するために余剰地や既存の庭園を生かした活動、オープンガーデンを提案します。</a:t>
            </a:r>
            <a:endParaRPr kumimoji="1" lang="ja-JP" altLang="en-US" dirty="0"/>
          </a:p>
        </p:txBody>
      </p:sp>
      <p:sp>
        <p:nvSpPr>
          <p:cNvPr id="4" name="スライド番号プレースホルダー 3"/>
          <p:cNvSpPr>
            <a:spLocks noGrp="1"/>
          </p:cNvSpPr>
          <p:nvPr>
            <p:ph type="sldNum" sz="quarter" idx="10"/>
          </p:nvPr>
        </p:nvSpPr>
        <p:spPr/>
        <p:txBody>
          <a:bodyPr/>
          <a:lstStyle/>
          <a:p>
            <a:fld id="{22F85C31-86BE-4F1C-A1AD-D020EC464045}" type="slidenum">
              <a:rPr lang="ja-JP" altLang="en-US" smtClean="0"/>
              <a:pPr/>
              <a:t>22</a:t>
            </a:fld>
            <a:endParaRPr lang="ja-JP" altLang="en-US" dirty="0"/>
          </a:p>
        </p:txBody>
      </p:sp>
    </p:spTree>
    <p:extLst>
      <p:ext uri="{BB962C8B-B14F-4D97-AF65-F5344CB8AC3E}">
        <p14:creationId xmlns:p14="http://schemas.microsoft.com/office/powerpoint/2010/main" val="2013259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オープンガーデンとは、自宅の庭を一般に提供する活動です。</a:t>
            </a:r>
            <a:endParaRPr kumimoji="1" lang="en-US" altLang="ja-JP" dirty="0" smtClean="0"/>
          </a:p>
          <a:p>
            <a:r>
              <a:rPr kumimoji="1" lang="ja-JP" altLang="en-US" dirty="0" smtClean="0"/>
              <a:t>（大きく</a:t>
            </a:r>
            <a:r>
              <a:rPr kumimoji="1" lang="en-US" altLang="ja-JP" dirty="0" smtClean="0"/>
              <a:t>4</a:t>
            </a:r>
            <a:r>
              <a:rPr kumimoji="1" lang="ja-JP" altLang="en-US" dirty="0" err="1" smtClean="0"/>
              <a:t>つの</a:t>
            </a:r>
            <a:r>
              <a:rPr kumimoji="1" lang="ja-JP" altLang="en-US" dirty="0" smtClean="0"/>
              <a:t>型があります。</a:t>
            </a:r>
            <a:endParaRPr kumimoji="1" lang="en-US" altLang="ja-JP" dirty="0" smtClean="0"/>
          </a:p>
          <a:p>
            <a:r>
              <a:rPr kumimoji="1" lang="en-US" altLang="ja-JP" dirty="0" smtClean="0"/>
              <a:t>1</a:t>
            </a:r>
            <a:r>
              <a:rPr kumimoji="1" lang="ja-JP" altLang="en-US" dirty="0" err="1" smtClean="0"/>
              <a:t>．</a:t>
            </a:r>
            <a:r>
              <a:rPr kumimoji="1" lang="ja-JP" altLang="en-US" dirty="0" smtClean="0"/>
              <a:t>敷地内鑑賞</a:t>
            </a:r>
            <a:endParaRPr kumimoji="1" lang="en-US" altLang="ja-JP" dirty="0" smtClean="0"/>
          </a:p>
          <a:p>
            <a:r>
              <a:rPr kumimoji="1" lang="en-US" altLang="ja-JP" dirty="0" smtClean="0"/>
              <a:t>2</a:t>
            </a:r>
            <a:r>
              <a:rPr kumimoji="1" lang="ja-JP" altLang="en-US" dirty="0" err="1" smtClean="0"/>
              <a:t>．</a:t>
            </a:r>
            <a:r>
              <a:rPr kumimoji="1" lang="ja-JP" altLang="en-US" dirty="0" smtClean="0"/>
              <a:t>敷地外鑑賞</a:t>
            </a:r>
            <a:endParaRPr kumimoji="1" lang="en-US" altLang="ja-JP" dirty="0" smtClean="0"/>
          </a:p>
          <a:p>
            <a:r>
              <a:rPr kumimoji="1" lang="en-US" altLang="ja-JP" dirty="0" smtClean="0"/>
              <a:t>3</a:t>
            </a:r>
            <a:r>
              <a:rPr kumimoji="1" lang="ja-JP" altLang="en-US" dirty="0" err="1" smtClean="0"/>
              <a:t>．</a:t>
            </a:r>
            <a:r>
              <a:rPr kumimoji="1" lang="ja-JP" altLang="en-US" dirty="0" smtClean="0"/>
              <a:t>店舗併設型</a:t>
            </a:r>
            <a:endParaRPr kumimoji="1" lang="en-US" altLang="ja-JP" dirty="0" smtClean="0"/>
          </a:p>
          <a:p>
            <a:r>
              <a:rPr kumimoji="1" lang="en-US" altLang="ja-JP" dirty="0" smtClean="0"/>
              <a:t>4</a:t>
            </a:r>
            <a:r>
              <a:rPr kumimoji="1" lang="ja-JP" altLang="en-US" dirty="0" err="1" smtClean="0"/>
              <a:t>．</a:t>
            </a:r>
            <a:r>
              <a:rPr kumimoji="1" lang="ja-JP" altLang="en-US" dirty="0" smtClean="0"/>
              <a:t>公共施設型</a:t>
            </a:r>
            <a:endParaRPr kumimoji="1" lang="en-US" altLang="ja-JP" dirty="0" smtClean="0"/>
          </a:p>
          <a:p>
            <a:r>
              <a:rPr kumimoji="1" lang="en-US" altLang="ja-JP" dirty="0" smtClean="0"/>
              <a:t>5</a:t>
            </a:r>
            <a:r>
              <a:rPr kumimoji="1" lang="ja-JP" altLang="en-US" dirty="0" err="1" smtClean="0"/>
              <a:t>．</a:t>
            </a:r>
            <a:endParaRPr kumimoji="1" lang="en-US" altLang="ja-JP" dirty="0" smtClean="0"/>
          </a:p>
          <a:p>
            <a:r>
              <a:rPr kumimoji="1" lang="ja-JP" altLang="en-US" dirty="0" smtClean="0"/>
              <a:t>オープンガーデンの利点としては</a:t>
            </a:r>
            <a:r>
              <a:rPr kumimoji="1" lang="en-US" altLang="ja-JP" dirty="0" smtClean="0"/>
              <a:t>3</a:t>
            </a:r>
            <a:r>
              <a:rPr kumimoji="1" lang="ja-JP" altLang="en-US" dirty="0" smtClean="0"/>
              <a:t>つ考えられ、</a:t>
            </a:r>
            <a:endParaRPr kumimoji="1" lang="en-US" altLang="ja-JP" dirty="0" smtClean="0"/>
          </a:p>
          <a:p>
            <a:r>
              <a:rPr kumimoji="1" lang="ja-JP" altLang="en-US" dirty="0" smtClean="0"/>
              <a:t>都市緑地の増加や都市景観の向上コミュニティの形成などが考えられます。</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F68D68-5881-47F0-B00F-4CE4A42262C2}"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51068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511146C-5E52-47FF-A17D-1F67E987E9B5}" type="datetime1">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4214584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FF42E99-9A39-4B26-8535-9169989B9D38}" type="datetime1">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2516213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E0EB23-63FA-484F-B6DF-9C85194FD398}" type="datetime1">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2610668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タイトルとコンテンツ" userDrawn="1">
  <p:cSld name="1_タイトルとコンテンツ">
    <p:spTree>
      <p:nvGrpSpPr>
        <p:cNvPr id="1" name="Shape 15"/>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745CD25-C1CB-464A-BFCF-F4F5DE7FD71B}"/>
              </a:ext>
            </a:extLst>
          </p:cNvPr>
          <p:cNvSpPr>
            <a:spLocks noGrp="1"/>
          </p:cNvSpPr>
          <p:nvPr>
            <p:ph type="sldNum" sz="quarter" idx="4"/>
          </p:nvPr>
        </p:nvSpPr>
        <p:spPr>
          <a:xfrm>
            <a:off x="7086600" y="0"/>
            <a:ext cx="2057400" cy="365125"/>
          </a:xfrm>
          <a:prstGeom prst="rect">
            <a:avLst/>
          </a:prstGeom>
        </p:spPr>
        <p:txBody>
          <a:bodyPr vert="horz" lIns="91440" tIns="45720" rIns="91440" bIns="45720" rtlCol="0" anchor="ctr"/>
          <a:lstStyle>
            <a:lvl1pPr algn="r">
              <a:defRPr sz="1800">
                <a:solidFill>
                  <a:schemeClr val="bg1"/>
                </a:solidFill>
                <a:latin typeface="UD Digi Kyokasho N-B" panose="02020700000000000000" pitchFamily="17" charset="-128"/>
                <a:ea typeface="UD Digi Kyokasho N-B" panose="02020700000000000000" pitchFamily="17" charset="-128"/>
              </a:defRPr>
            </a:lvl1pPr>
          </a:lstStyle>
          <a:p>
            <a:fld id="{F0C66C73-63EE-462C-AF7D-E93A9EFC1007}" type="slidenum">
              <a:rPr kumimoji="1" lang="ja-JP" altLang="en-US" smtClean="0"/>
              <a:pPr/>
              <a:t>‹#›</a:t>
            </a:fld>
            <a:endParaRPr kumimoji="1" lang="ja-JP" altLang="en-US"/>
          </a:p>
        </p:txBody>
      </p:sp>
    </p:spTree>
    <p:extLst>
      <p:ext uri="{BB962C8B-B14F-4D97-AF65-F5344CB8AC3E}">
        <p14:creationId xmlns:p14="http://schemas.microsoft.com/office/powerpoint/2010/main" val="1621724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80E3F54-7D4C-4662-B83A-FA4E964B60CB}" type="datetime1">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996430" y="47627"/>
            <a:ext cx="2057400" cy="365125"/>
          </a:xfrm>
        </p:spPr>
        <p:txBody>
          <a:bodyPr/>
          <a:lstStyle>
            <a:lvl1pPr>
              <a:defRPr sz="2000">
                <a:solidFill>
                  <a:schemeClr val="tx1">
                    <a:lumMod val="75000"/>
                    <a:lumOff val="25000"/>
                  </a:schemeClr>
                </a:solidFill>
                <a:latin typeface="HGS創英角ｺﾞｼｯｸUB" panose="020B0900000000000000" pitchFamily="50" charset="-128"/>
                <a:ea typeface="HGS創英角ｺﾞｼｯｸUB" panose="020B0900000000000000" pitchFamily="50" charset="-128"/>
              </a:defRPr>
            </a:lvl1pPr>
          </a:lstStyle>
          <a:p>
            <a:fld id="{6A9E7CFA-0D18-4517-9194-46F97BD31C02}" type="slidenum">
              <a:rPr lang="ja-JP" altLang="en-US" smtClean="0"/>
              <a:pPr/>
              <a:t>‹#›</a:t>
            </a:fld>
            <a:endParaRPr lang="ja-JP" altLang="en-US"/>
          </a:p>
        </p:txBody>
      </p:sp>
    </p:spTree>
    <p:extLst>
      <p:ext uri="{BB962C8B-B14F-4D97-AF65-F5344CB8AC3E}">
        <p14:creationId xmlns:p14="http://schemas.microsoft.com/office/powerpoint/2010/main" val="2977672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6C201A1-D646-4EB5-A042-771DEE1F7D01}" type="datetime1">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3569889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67D42EC-C84A-4E31-A53D-4A1BCD5BA636}" type="datetime1">
              <a:rPr kumimoji="1" lang="ja-JP" altLang="en-US" smtClean="0"/>
              <a:t>2019/2/8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337475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A4D1C48-5BB5-42B6-892F-7809C373878E}" type="datetime1">
              <a:rPr kumimoji="1" lang="ja-JP" altLang="en-US" smtClean="0"/>
              <a:t>2019/2/8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164739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7AD228F-B268-40ED-B8AF-FE376A051EDA}" type="datetime1">
              <a:rPr kumimoji="1" lang="ja-JP" altLang="en-US" smtClean="0"/>
              <a:t>2019/2/8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3567737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EC1AC6-DD63-4814-9259-C711EE27237E}" type="datetime1">
              <a:rPr kumimoji="1" lang="ja-JP" altLang="en-US" smtClean="0"/>
              <a:t>2019/2/8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857070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7430D16-82B6-44F0-9429-1EC28D24A6A9}" type="datetime1">
              <a:rPr kumimoji="1" lang="ja-JP" altLang="en-US" smtClean="0"/>
              <a:t>2019/2/8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646505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72C775BC-409C-41E3-AF9B-A18DA75BCAC5}" type="datetime1">
              <a:rPr kumimoji="1" lang="ja-JP" altLang="en-US" smtClean="0"/>
              <a:t>2019/2/8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2197521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77F7D7-527E-44BE-B170-C22B592D30C6}" type="datetime1">
              <a:rPr kumimoji="1" lang="ja-JP" altLang="en-US" smtClean="0"/>
              <a:t>2019/2/8</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9E7CFA-0D18-4517-9194-46F97BD31C02}" type="slidenum">
              <a:rPr kumimoji="1" lang="ja-JP" altLang="en-US" smtClean="0"/>
              <a:t>‹#›</a:t>
            </a:fld>
            <a:endParaRPr kumimoji="1" lang="ja-JP" altLang="en-US"/>
          </a:p>
        </p:txBody>
      </p:sp>
    </p:spTree>
    <p:extLst>
      <p:ext uri="{BB962C8B-B14F-4D97-AF65-F5344CB8AC3E}">
        <p14:creationId xmlns:p14="http://schemas.microsoft.com/office/powerpoint/2010/main" val="33264168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5.PNG"/><Relationship Id="rId4" Type="http://schemas.microsoft.com/office/2007/relationships/hdphoto" Target="../media/hdphoto3.wdp"/><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9.png"/><Relationship Id="rId7" Type="http://schemas.openxmlformats.org/officeDocument/2006/relationships/image" Target="../media/image23.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1.png"/><Relationship Id="rId4" Type="http://schemas.openxmlformats.org/officeDocument/2006/relationships/image" Target="../media/image18.png"/><Relationship Id="rId9" Type="http://schemas.openxmlformats.org/officeDocument/2006/relationships/image" Target="../media/image25.sv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6.png"/><Relationship Id="rId7" Type="http://schemas.openxmlformats.org/officeDocument/2006/relationships/image" Target="../media/image28.png"/><Relationship Id="rId12" Type="http://schemas.openxmlformats.org/officeDocument/2006/relationships/image" Target="../media/image37.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svg"/><Relationship Id="rId11" Type="http://schemas.openxmlformats.org/officeDocument/2006/relationships/image" Target="../media/image30.png"/><Relationship Id="rId5" Type="http://schemas.openxmlformats.org/officeDocument/2006/relationships/image" Target="../media/image27.png"/><Relationship Id="rId10" Type="http://schemas.openxmlformats.org/officeDocument/2006/relationships/image" Target="../media/image35.svg"/><Relationship Id="rId4" Type="http://schemas.openxmlformats.org/officeDocument/2006/relationships/image" Target="../media/image25.sv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1.wdp"/><Relationship Id="rId7"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8.jpeg"/><Relationship Id="rId5" Type="http://schemas.microsoft.com/office/2007/relationships/hdphoto" Target="../media/hdphoto2.wdp"/><Relationship Id="rId10" Type="http://schemas.openxmlformats.org/officeDocument/2006/relationships/image" Target="../media/image7.jpeg"/><Relationship Id="rId4" Type="http://schemas.openxmlformats.org/officeDocument/2006/relationships/image" Target="../media/image2.png"/><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jpeg"/><Relationship Id="rId3" Type="http://schemas.openxmlformats.org/officeDocument/2006/relationships/image" Target="../media/image32.png"/><Relationship Id="rId7" Type="http://schemas.openxmlformats.org/officeDocument/2006/relationships/image" Target="../media/image36.jpeg"/><Relationship Id="rId12"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2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3.png"/><Relationship Id="rId7" Type="http://schemas.openxmlformats.org/officeDocument/2006/relationships/image" Target="../media/image400.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80.svg"/></Relationships>
</file>

<file path=ppt/slides/_rels/slide24.xml.rels><?xml version="1.0" encoding="UTF-8" standalone="yes"?>
<Relationships xmlns="http://schemas.openxmlformats.org/package/2006/relationships"><Relationship Id="rId13" Type="http://schemas.openxmlformats.org/officeDocument/2006/relationships/image" Target="../media/image38.svg"/><Relationship Id="rId3" Type="http://schemas.openxmlformats.org/officeDocument/2006/relationships/image" Target="../media/image46.png"/><Relationship Id="rId12" Type="http://schemas.openxmlformats.org/officeDocument/2006/relationships/image" Target="../media/image43.png"/><Relationship Id="rId7" Type="http://schemas.openxmlformats.org/officeDocument/2006/relationships/image" Target="../media/image40.svg"/><Relationship Id="rId2" Type="http://schemas.openxmlformats.org/officeDocument/2006/relationships/notesSlide" Target="../notesSlides/notesSlide10.xml"/><Relationship Id="rId1" Type="http://schemas.openxmlformats.org/officeDocument/2006/relationships/slideLayout" Target="../slideLayouts/slideLayout2.xml"/><Relationship Id="rId11" Type="http://schemas.openxmlformats.org/officeDocument/2006/relationships/image" Target="../media/image44.svg"/><Relationship Id="rId5" Type="http://schemas.openxmlformats.org/officeDocument/2006/relationships/image" Target="../media/image47.png"/><Relationship Id="rId15" Type="http://schemas.openxmlformats.org/officeDocument/2006/relationships/image" Target="../media/image45.PNG"/><Relationship Id="rId4" Type="http://schemas.openxmlformats.org/officeDocument/2006/relationships/image" Target="../media/image38.svg"/><Relationship Id="rId14"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67.svg"/><Relationship Id="rId7" Type="http://schemas.microsoft.com/office/2007/relationships/hdphoto" Target="../media/hdphoto3.wdp"/><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5.svg"/><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8.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www.meti.go.jp/" TargetMode="External"/><Relationship Id="rId7" Type="http://schemas.openxmlformats.org/officeDocument/2006/relationships/hyperlink" Target="https://www.city.kodaira.tokyo.jp/" TargetMode="External"/><Relationship Id="rId2" Type="http://schemas.openxmlformats.org/officeDocument/2006/relationships/hyperlink" Target="http://www.mlit.go.jp/" TargetMode="External"/><Relationship Id="rId1" Type="http://schemas.openxmlformats.org/officeDocument/2006/relationships/slideLayout" Target="../slideLayouts/slideLayout2.xml"/><Relationship Id="rId6" Type="http://schemas.openxmlformats.org/officeDocument/2006/relationships/hyperlink" Target="https://www.projectdesign.jp/" TargetMode="External"/><Relationship Id="rId5" Type="http://schemas.openxmlformats.org/officeDocument/2006/relationships/hyperlink" Target="http://nagisanoterrace.jp/" TargetMode="External"/><Relationship Id="rId4" Type="http://schemas.openxmlformats.org/officeDocument/2006/relationships/hyperlink" Target="http://www.midorii.co.jp/" TargetMode="Externa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p:cNvGrpSpPr/>
          <p:nvPr/>
        </p:nvGrpSpPr>
        <p:grpSpPr>
          <a:xfrm>
            <a:off x="0" y="3932179"/>
            <a:ext cx="9152313" cy="2925820"/>
            <a:chOff x="0" y="3932179"/>
            <a:chExt cx="9152313" cy="2925820"/>
          </a:xfrm>
        </p:grpSpPr>
        <p:sp>
          <p:nvSpPr>
            <p:cNvPr id="6" name="正方形/長方形 5"/>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5" name="図 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7" name="テキスト ボックス 6"/>
          <p:cNvSpPr txBox="1"/>
          <p:nvPr/>
        </p:nvSpPr>
        <p:spPr>
          <a:xfrm>
            <a:off x="1855816" y="2126181"/>
            <a:ext cx="5432367" cy="1015663"/>
          </a:xfrm>
          <a:prstGeom prst="rect">
            <a:avLst/>
          </a:prstGeom>
          <a:noFill/>
        </p:spPr>
        <p:txBody>
          <a:bodyPr wrap="square" rtlCol="0">
            <a:spAutoFit/>
          </a:bodyPr>
          <a:lstStyle/>
          <a:p>
            <a:r>
              <a:rPr lang="en-US" altLang="ja-JP" sz="6000" dirty="0">
                <a:solidFill>
                  <a:schemeClr val="accent5"/>
                </a:solidFill>
                <a:latin typeface="HGP創英角ｺﾞｼｯｸUB" panose="020B0900000000000000" pitchFamily="50" charset="-128"/>
                <a:ea typeface="HGP創英角ｺﾞｼｯｸUB" panose="020B0900000000000000" pitchFamily="50" charset="-128"/>
              </a:rPr>
              <a:t>EE</a:t>
            </a:r>
            <a:r>
              <a:rPr lang="ja-JP" altLang="en-US" sz="6000" dirty="0">
                <a:solidFill>
                  <a:schemeClr val="accent5"/>
                </a:solidFill>
                <a:latin typeface="HGP創英角ｺﾞｼｯｸUB" panose="020B0900000000000000" pitchFamily="50" charset="-128"/>
                <a:ea typeface="HGP創英角ｺﾞｼｯｸUB" panose="020B0900000000000000" pitchFamily="50" charset="-128"/>
              </a:rPr>
              <a:t>まち　つちうら</a:t>
            </a:r>
            <a:endParaRPr kumimoji="1" lang="ja-JP" altLang="en-US" sz="6000" dirty="0">
              <a:solidFill>
                <a:schemeClr val="accent5"/>
              </a:solidFill>
              <a:latin typeface="HGP創英角ｺﾞｼｯｸUB" panose="020B0900000000000000" pitchFamily="50" charset="-128"/>
              <a:ea typeface="HGP創英角ｺﾞｼｯｸUB" panose="020B0900000000000000" pitchFamily="50" charset="-128"/>
            </a:endParaRPr>
          </a:p>
        </p:txBody>
      </p:sp>
      <p:sp>
        <p:nvSpPr>
          <p:cNvPr id="8" name="テキスト ボックス 7"/>
          <p:cNvSpPr txBox="1"/>
          <p:nvPr/>
        </p:nvSpPr>
        <p:spPr>
          <a:xfrm>
            <a:off x="4430685" y="4804756"/>
            <a:ext cx="4646814" cy="1938992"/>
          </a:xfrm>
          <a:prstGeom prst="rect">
            <a:avLst/>
          </a:prstGeom>
          <a:noFill/>
        </p:spPr>
        <p:txBody>
          <a:bodyPr wrap="square" rtlCol="0">
            <a:spAutoFit/>
          </a:bodyPr>
          <a:lstStyle/>
          <a:p>
            <a:pPr algn="r"/>
            <a:r>
              <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rPr>
              <a:t>都市計画マスタープラン　</a:t>
            </a: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計画</a:t>
            </a:r>
            <a:r>
              <a:rPr kumimoji="1" lang="en-US" altLang="ja-JP" sz="2400" dirty="0" smtClean="0">
                <a:solidFill>
                  <a:schemeClr val="bg1"/>
                </a:solidFill>
                <a:latin typeface="HGP創英角ｺﾞｼｯｸUB" panose="020B0900000000000000" pitchFamily="50" charset="-128"/>
                <a:ea typeface="HGP創英角ｺﾞｼｯｸUB" panose="020B0900000000000000" pitchFamily="50" charset="-128"/>
              </a:rPr>
              <a:t>7</a:t>
            </a:r>
            <a:r>
              <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rPr>
              <a:t>班</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r"/>
            <a:r>
              <a:rPr lang="en-US" altLang="ja-JP" sz="2400" dirty="0">
                <a:solidFill>
                  <a:schemeClr val="bg1"/>
                </a:solidFill>
                <a:latin typeface="HGP創英角ｺﾞｼｯｸUB" panose="020B0900000000000000" pitchFamily="50" charset="-128"/>
                <a:ea typeface="HGP創英角ｺﾞｼｯｸUB" panose="020B0900000000000000" pitchFamily="50" charset="-128"/>
              </a:rPr>
              <a:t>2019</a:t>
            </a: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年</a:t>
            </a:r>
            <a:r>
              <a:rPr lang="en-US" altLang="ja-JP" sz="2400" dirty="0">
                <a:solidFill>
                  <a:schemeClr val="bg1"/>
                </a:solidFill>
                <a:latin typeface="HGP創英角ｺﾞｼｯｸUB" panose="020B0900000000000000" pitchFamily="50" charset="-128"/>
                <a:ea typeface="HGP創英角ｺﾞｼｯｸUB" panose="020B0900000000000000" pitchFamily="50" charset="-128"/>
              </a:rPr>
              <a:t>2</a:t>
            </a: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月</a:t>
            </a:r>
            <a:r>
              <a:rPr lang="en-US" altLang="ja-JP" sz="2400" dirty="0">
                <a:solidFill>
                  <a:schemeClr val="bg1"/>
                </a:solidFill>
                <a:latin typeface="HGP創英角ｺﾞｼｯｸUB" panose="020B0900000000000000" pitchFamily="50" charset="-128"/>
                <a:ea typeface="HGP創英角ｺﾞｼｯｸUB" panose="020B0900000000000000" pitchFamily="50" charset="-128"/>
              </a:rPr>
              <a:t>8</a:t>
            </a: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日金曜日</a:t>
            </a:r>
            <a:endParaRPr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今井秀太・熊谷兼人・識名和生</a:t>
            </a:r>
            <a:endParaRPr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r"/>
            <a:r>
              <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rPr>
              <a:t>須藤ゆき・堀川尚駿</a:t>
            </a:r>
          </a:p>
        </p:txBody>
      </p:sp>
      <p:sp>
        <p:nvSpPr>
          <p:cNvPr id="9" name="スライド番号プレースホルダー 8">
            <a:extLst>
              <a:ext uri="{FF2B5EF4-FFF2-40B4-BE49-F238E27FC236}">
                <a16:creationId xmlns:a16="http://schemas.microsoft.com/office/drawing/2014/main" id="{4A424DAF-A24D-42A7-8D43-D3673CECD97F}"/>
              </a:ext>
            </a:extLst>
          </p:cNvPr>
          <p:cNvSpPr>
            <a:spLocks noGrp="1"/>
          </p:cNvSpPr>
          <p:nvPr>
            <p:ph type="sldNum" sz="quarter" idx="12"/>
          </p:nvPr>
        </p:nvSpPr>
        <p:spPr/>
        <p:txBody>
          <a:bodyPr/>
          <a:lstStyle/>
          <a:p>
            <a:fld id="{6A9E7CFA-0D18-4517-9194-46F97BD31C02}" type="slidenum">
              <a:rPr kumimoji="1" lang="ja-JP" altLang="en-US" smtClean="0"/>
              <a:t>1</a:t>
            </a:fld>
            <a:endParaRPr kumimoji="1" lang="ja-JP" altLang="en-US"/>
          </a:p>
        </p:txBody>
      </p:sp>
    </p:spTree>
    <p:extLst>
      <p:ext uri="{BB962C8B-B14F-4D97-AF65-F5344CB8AC3E}">
        <p14:creationId xmlns:p14="http://schemas.microsoft.com/office/powerpoint/2010/main" val="26507930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602838"/>
            <a:ext cx="9144000" cy="1266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25"/>
          <p:cNvSpPr>
            <a:spLocks noChangeArrowheads="1"/>
          </p:cNvSpPr>
          <p:nvPr/>
        </p:nvSpPr>
        <p:spPr bwMode="auto">
          <a:xfrm>
            <a:off x="366021" y="127793"/>
            <a:ext cx="390042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積極的撤退区域</a:t>
            </a: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条例　概要</a:t>
            </a:r>
          </a:p>
        </p:txBody>
      </p:sp>
      <p:sp>
        <p:nvSpPr>
          <p:cNvPr id="2" name="円/楕円 1"/>
          <p:cNvSpPr/>
          <p:nvPr/>
        </p:nvSpPr>
        <p:spPr>
          <a:xfrm>
            <a:off x="2225599" y="1288333"/>
            <a:ext cx="4692802" cy="1368395"/>
          </a:xfrm>
          <a:prstGeom prst="ellipse">
            <a:avLst/>
          </a:prstGeom>
          <a:solidFill>
            <a:srgbClr val="FA8CB1"/>
          </a:solidFill>
          <a:ln>
            <a:solidFill>
              <a:srgbClr val="FA8C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a:blip r:embed="rId2">
            <a:biLevel thresh="75000"/>
            <a:extLst>
              <a:ext uri="{28A0092B-C50C-407E-A947-70E740481C1C}">
                <a14:useLocalDpi xmlns:a14="http://schemas.microsoft.com/office/drawing/2010/main"/>
              </a:ext>
            </a:extLst>
          </a:blip>
          <a:stretch>
            <a:fillRect/>
          </a:stretch>
        </p:blipFill>
        <p:spPr>
          <a:xfrm>
            <a:off x="2855128" y="858892"/>
            <a:ext cx="1419092" cy="1419092"/>
          </a:xfrm>
          <a:prstGeom prst="rect">
            <a:avLst/>
          </a:prstGeom>
        </p:spPr>
      </p:pic>
      <p:pic>
        <p:nvPicPr>
          <p:cNvPr id="18" name="図 17"/>
          <p:cNvPicPr>
            <a:picLocks noChangeAspect="1"/>
          </p:cNvPicPr>
          <p:nvPr/>
        </p:nvPicPr>
        <p:blipFill>
          <a:blip r:embed="rId2">
            <a:biLevel thresh="75000"/>
            <a:extLst>
              <a:ext uri="{28A0092B-C50C-407E-A947-70E740481C1C}">
                <a14:useLocalDpi xmlns:a14="http://schemas.microsoft.com/office/drawing/2010/main"/>
              </a:ext>
            </a:extLst>
          </a:blip>
          <a:stretch>
            <a:fillRect/>
          </a:stretch>
        </p:blipFill>
        <p:spPr>
          <a:xfrm>
            <a:off x="4925948" y="858892"/>
            <a:ext cx="1419092" cy="1419092"/>
          </a:xfrm>
          <a:prstGeom prst="rect">
            <a:avLst/>
          </a:prstGeom>
        </p:spPr>
      </p:pic>
      <p:sp>
        <p:nvSpPr>
          <p:cNvPr id="4" name="テキスト ボックス 3"/>
          <p:cNvSpPr txBox="1"/>
          <p:nvPr/>
        </p:nvSpPr>
        <p:spPr>
          <a:xfrm>
            <a:off x="2855128" y="2132426"/>
            <a:ext cx="3489912" cy="646331"/>
          </a:xfrm>
          <a:prstGeom prst="rect">
            <a:avLst/>
          </a:prstGeom>
          <a:noFill/>
        </p:spPr>
        <p:txBody>
          <a:bodyPr wrap="square" rtlCol="0">
            <a:spAutoFit/>
          </a:bodyPr>
          <a:lstStyle/>
          <a:p>
            <a:pPr algn="ctr"/>
            <a:r>
              <a:rPr lang="ja-JP" altLang="en-US" sz="3600" dirty="0">
                <a:latin typeface="HGP創英角ｺﾞｼｯｸUB" panose="020B0900000000000000" pitchFamily="50" charset="-128"/>
                <a:ea typeface="HGP創英角ｺﾞｼｯｸUB" panose="020B0900000000000000" pitchFamily="50" charset="-128"/>
              </a:rPr>
              <a:t>積極的撤退</a:t>
            </a:r>
            <a:r>
              <a:rPr kumimoji="1" lang="ja-JP" altLang="en-US" sz="3600" dirty="0">
                <a:latin typeface="HGP創英角ｺﾞｼｯｸUB" panose="020B0900000000000000" pitchFamily="50" charset="-128"/>
                <a:ea typeface="HGP創英角ｺﾞｼｯｸUB" panose="020B0900000000000000" pitchFamily="50" charset="-128"/>
              </a:rPr>
              <a:t>区域</a:t>
            </a:r>
          </a:p>
        </p:txBody>
      </p:sp>
      <p:sp>
        <p:nvSpPr>
          <p:cNvPr id="9" name="角丸四角形 8"/>
          <p:cNvSpPr/>
          <p:nvPr/>
        </p:nvSpPr>
        <p:spPr>
          <a:xfrm>
            <a:off x="526847" y="3086169"/>
            <a:ext cx="8146473" cy="1953491"/>
          </a:xfrm>
          <a:prstGeom prst="roundRect">
            <a:avLst/>
          </a:prstGeom>
          <a:solidFill>
            <a:srgbClr val="FCD9D3"/>
          </a:solidFill>
          <a:ln>
            <a:solidFill>
              <a:srgbClr val="FCD9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1274617" y="3325091"/>
            <a:ext cx="6774873" cy="1384995"/>
          </a:xfrm>
          <a:prstGeom prst="rect">
            <a:avLst/>
          </a:prstGeom>
          <a:noFill/>
        </p:spPr>
        <p:txBody>
          <a:bodyPr wrap="square" rtlCol="0">
            <a:spAutoFit/>
          </a:bodyPr>
          <a:lstStyle/>
          <a:p>
            <a:pPr algn="ctr"/>
            <a:r>
              <a:rPr lang="ja-JP" altLang="en-US" sz="2800" dirty="0">
                <a:latin typeface="HGP創英角ｺﾞｼｯｸUB" panose="020B0900000000000000" pitchFamily="50" charset="-128"/>
                <a:ea typeface="HGP創英角ｺﾞｼｯｸUB" panose="020B0900000000000000" pitchFamily="50" charset="-128"/>
              </a:rPr>
              <a:t>建築物</a:t>
            </a:r>
            <a:r>
              <a:rPr lang="ja-JP" altLang="en-US" sz="2400" dirty="0">
                <a:latin typeface="HGP創英角ｺﾞｼｯｸUB" panose="020B0900000000000000" pitchFamily="50" charset="-128"/>
                <a:ea typeface="HGP創英角ｺﾞｼｯｸUB" panose="020B0900000000000000" pitchFamily="50" charset="-128"/>
              </a:rPr>
              <a:t>の</a:t>
            </a:r>
            <a:r>
              <a:rPr lang="ja-JP" altLang="en-US" sz="2800" dirty="0">
                <a:latin typeface="HGP創英角ｺﾞｼｯｸUB" panose="020B0900000000000000" pitchFamily="50" charset="-128"/>
                <a:ea typeface="HGP創英角ｺﾞｼｯｸUB" panose="020B0900000000000000" pitchFamily="50" charset="-128"/>
              </a:rPr>
              <a:t>新築・増改築</a:t>
            </a:r>
            <a:r>
              <a:rPr lang="ja-JP" altLang="en-US" sz="2400" dirty="0">
                <a:latin typeface="HGP創英角ｺﾞｼｯｸUB" panose="020B0900000000000000" pitchFamily="50" charset="-128"/>
                <a:ea typeface="HGP創英角ｺﾞｼｯｸUB" panose="020B0900000000000000" pitchFamily="50" charset="-128"/>
              </a:rPr>
              <a:t>を</a:t>
            </a:r>
            <a:r>
              <a:rPr lang="ja-JP" altLang="en-US" sz="2800" dirty="0">
                <a:latin typeface="HGP創英角ｺﾞｼｯｸUB" panose="020B0900000000000000" pitchFamily="50" charset="-128"/>
                <a:ea typeface="HGP創英角ｺﾞｼｯｸUB" panose="020B0900000000000000" pitchFamily="50" charset="-128"/>
              </a:rPr>
              <a:t>実施した場合、</a:t>
            </a:r>
            <a:endParaRPr lang="en-US" altLang="ja-JP" sz="2800" dirty="0">
              <a:latin typeface="HGP創英角ｺﾞｼｯｸUB" panose="020B0900000000000000" pitchFamily="50" charset="-128"/>
              <a:ea typeface="HGP創英角ｺﾞｼｯｸUB" panose="020B0900000000000000" pitchFamily="50" charset="-128"/>
            </a:endParaRPr>
          </a:p>
          <a:p>
            <a:pPr algn="ctr"/>
            <a:r>
              <a:rPr kumimoji="1" lang="ja-JP" altLang="en-US" sz="2800" dirty="0">
                <a:latin typeface="HGP創英角ｺﾞｼｯｸUB" panose="020B0900000000000000" pitchFamily="50" charset="-128"/>
                <a:ea typeface="HGP創英角ｺﾞｼｯｸUB" panose="020B0900000000000000" pitchFamily="50" charset="-128"/>
              </a:rPr>
              <a:t>対象</a:t>
            </a:r>
            <a:r>
              <a:rPr kumimoji="1" lang="ja-JP" altLang="en-US" sz="2400" dirty="0">
                <a:latin typeface="HGP創英角ｺﾞｼｯｸUB" panose="020B0900000000000000" pitchFamily="50" charset="-128"/>
                <a:ea typeface="HGP創英角ｺﾞｼｯｸUB" panose="020B0900000000000000" pitchFamily="50" charset="-128"/>
              </a:rPr>
              <a:t>の</a:t>
            </a:r>
            <a:r>
              <a:rPr kumimoji="1" lang="ja-JP" altLang="en-US" sz="2800" dirty="0">
                <a:latin typeface="HGP創英角ｺﾞｼｯｸUB" panose="020B0900000000000000" pitchFamily="50" charset="-128"/>
                <a:ea typeface="HGP創英角ｺﾞｼｯｸUB" panose="020B0900000000000000" pitchFamily="50" charset="-128"/>
              </a:rPr>
              <a:t>土地・建物</a:t>
            </a:r>
            <a:r>
              <a:rPr kumimoji="1" lang="ja-JP" altLang="en-US" sz="2400" dirty="0">
                <a:latin typeface="HGP創英角ｺﾞｼｯｸUB" panose="020B0900000000000000" pitchFamily="50" charset="-128"/>
                <a:ea typeface="HGP創英角ｺﾞｼｯｸUB" panose="020B0900000000000000" pitchFamily="50" charset="-128"/>
              </a:rPr>
              <a:t>に</a:t>
            </a:r>
            <a:r>
              <a:rPr kumimoji="1" lang="ja-JP" altLang="en-US" sz="2800" dirty="0">
                <a:latin typeface="HGP創英角ｺﾞｼｯｸUB" panose="020B0900000000000000" pitchFamily="50" charset="-128"/>
                <a:ea typeface="HGP創英角ｺﾞｼｯｸUB" panose="020B0900000000000000" pitchFamily="50" charset="-128"/>
              </a:rPr>
              <a:t>かかる固定資産税率</a:t>
            </a:r>
            <a:r>
              <a:rPr kumimoji="1" lang="ja-JP" altLang="en-US" sz="2400" dirty="0">
                <a:latin typeface="HGP創英角ｺﾞｼｯｸUB" panose="020B0900000000000000" pitchFamily="50" charset="-128"/>
                <a:ea typeface="HGP創英角ｺﾞｼｯｸUB" panose="020B0900000000000000" pitchFamily="50" charset="-128"/>
              </a:rPr>
              <a:t>を</a:t>
            </a:r>
            <a:endParaRPr kumimoji="1" lang="en-US" altLang="ja-JP" sz="2400" dirty="0">
              <a:latin typeface="HGP創英角ｺﾞｼｯｸUB" panose="020B0900000000000000" pitchFamily="50" charset="-128"/>
              <a:ea typeface="HGP創英角ｺﾞｼｯｸUB" panose="020B0900000000000000" pitchFamily="50" charset="-128"/>
            </a:endParaRPr>
          </a:p>
          <a:p>
            <a:pPr algn="ctr"/>
            <a:r>
              <a:rPr kumimoji="1" lang="ja-JP" altLang="en-US" sz="2800" dirty="0">
                <a:latin typeface="HGP創英角ｺﾞｼｯｸUB" panose="020B0900000000000000" pitchFamily="50" charset="-128"/>
                <a:ea typeface="HGP創英角ｺﾞｼｯｸUB" panose="020B0900000000000000" pitchFamily="50" charset="-128"/>
              </a:rPr>
              <a:t>高く（</a:t>
            </a:r>
            <a:r>
              <a:rPr kumimoji="1" lang="en-US" altLang="ja-JP" sz="2800" dirty="0">
                <a:latin typeface="HGP創英角ｺﾞｼｯｸUB" panose="020B0900000000000000" pitchFamily="50" charset="-128"/>
                <a:ea typeface="HGP創英角ｺﾞｼｯｸUB" panose="020B0900000000000000" pitchFamily="50" charset="-128"/>
              </a:rPr>
              <a:t>2.1</a:t>
            </a:r>
            <a:r>
              <a:rPr lang="ja-JP" altLang="en-US" sz="2800" dirty="0">
                <a:latin typeface="HGP創英角ｺﾞｼｯｸUB" panose="020B0900000000000000" pitchFamily="50" charset="-128"/>
                <a:ea typeface="HGP創英角ｺﾞｼｯｸUB" panose="020B0900000000000000" pitchFamily="50" charset="-128"/>
              </a:rPr>
              <a:t>％</a:t>
            </a:r>
            <a:r>
              <a:rPr kumimoji="1" lang="ja-JP" altLang="en-US" sz="2800" dirty="0">
                <a:latin typeface="HGP創英角ｺﾞｼｯｸUB" panose="020B0900000000000000" pitchFamily="50" charset="-128"/>
                <a:ea typeface="HGP創英角ｺﾞｼｯｸUB" panose="020B0900000000000000" pitchFamily="50" charset="-128"/>
              </a:rPr>
              <a:t>）設定する</a:t>
            </a:r>
          </a:p>
        </p:txBody>
      </p:sp>
      <p:sp>
        <p:nvSpPr>
          <p:cNvPr id="32" name="Google Shape;344;p29"/>
          <p:cNvSpPr>
            <a:spLocks noChangeArrowheads="1"/>
          </p:cNvSpPr>
          <p:nvPr/>
        </p:nvSpPr>
        <p:spPr bwMode="auto">
          <a:xfrm>
            <a:off x="0" y="5137547"/>
            <a:ext cx="9144000" cy="1773237"/>
          </a:xfrm>
          <a:prstGeom prst="rect">
            <a:avLst/>
          </a:prstGeom>
          <a:solidFill>
            <a:srgbClr val="F78D7C"/>
          </a:solidFill>
          <a:ln>
            <a:solidFill>
              <a:srgbClr val="F78D7C"/>
            </a:solid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pic>
        <p:nvPicPr>
          <p:cNvPr id="11" name="図 10"/>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361849" y="2323107"/>
            <a:ext cx="1526123" cy="1526123"/>
          </a:xfrm>
          <a:prstGeom prst="rect">
            <a:avLst/>
          </a:prstGeom>
        </p:spPr>
      </p:pic>
      <p:sp>
        <p:nvSpPr>
          <p:cNvPr id="12" name="テキスト ボックス 11"/>
          <p:cNvSpPr txBox="1"/>
          <p:nvPr/>
        </p:nvSpPr>
        <p:spPr>
          <a:xfrm>
            <a:off x="1399494" y="5424000"/>
            <a:ext cx="6525117" cy="1200329"/>
          </a:xfrm>
          <a:prstGeom prst="rect">
            <a:avLst/>
          </a:prstGeom>
          <a:noFill/>
        </p:spPr>
        <p:txBody>
          <a:bodyPr wrap="square" rtlCol="0">
            <a:spAutoFit/>
          </a:bodyPr>
          <a:lstStyle/>
          <a:p>
            <a:pPr algn="ct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撤退区域</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での</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新設</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を</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抑制し、</a:t>
            </a:r>
            <a:endParaRPr kumimoji="1"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長期的な都市</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の</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縮小</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を</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図る</a:t>
            </a:r>
          </a:p>
        </p:txBody>
      </p:sp>
      <p:sp>
        <p:nvSpPr>
          <p:cNvPr id="5" name="スライド番号プレースホルダー 4">
            <a:extLst>
              <a:ext uri="{FF2B5EF4-FFF2-40B4-BE49-F238E27FC236}">
                <a16:creationId xmlns:a16="http://schemas.microsoft.com/office/drawing/2014/main" id="{561932E2-366B-489A-9D4C-14E1150A9498}"/>
              </a:ext>
            </a:extLst>
          </p:cNvPr>
          <p:cNvSpPr>
            <a:spLocks noGrp="1"/>
          </p:cNvSpPr>
          <p:nvPr>
            <p:ph type="sldNum" sz="quarter" idx="12"/>
          </p:nvPr>
        </p:nvSpPr>
        <p:spPr/>
        <p:txBody>
          <a:bodyPr/>
          <a:lstStyle/>
          <a:p>
            <a:fld id="{6A9E7CFA-0D18-4517-9194-46F97BD31C02}" type="slidenum">
              <a:rPr kumimoji="1" lang="ja-JP" altLang="en-US" smtClean="0"/>
              <a:t>10</a:t>
            </a:fld>
            <a:endParaRPr kumimoji="1" lang="ja-JP" altLang="en-US"/>
          </a:p>
        </p:txBody>
      </p:sp>
    </p:spTree>
    <p:extLst>
      <p:ext uri="{BB962C8B-B14F-4D97-AF65-F5344CB8AC3E}">
        <p14:creationId xmlns:p14="http://schemas.microsoft.com/office/powerpoint/2010/main" val="189114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9" grpId="0" animBg="1"/>
      <p:bldP spid="10" grpId="0"/>
      <p:bldP spid="32"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左矢印 55"/>
          <p:cNvSpPr/>
          <p:nvPr/>
        </p:nvSpPr>
        <p:spPr>
          <a:xfrm>
            <a:off x="3714518" y="5347429"/>
            <a:ext cx="3428470" cy="775983"/>
          </a:xfrm>
          <a:prstGeom prst="leftArrow">
            <a:avLst>
              <a:gd name="adj1" fmla="val 50000"/>
              <a:gd name="adj2" fmla="val 82733"/>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10">
            <a:extLst>
              <a:ext uri="{FF2B5EF4-FFF2-40B4-BE49-F238E27FC236}">
                <a16:creationId xmlns:a16="http://schemas.microsoft.com/office/drawing/2014/main" id="{CA27025D-7D27-4675-925F-A77AFC69AE28}"/>
              </a:ext>
            </a:extLst>
          </p:cNvPr>
          <p:cNvSpPr/>
          <p:nvPr/>
        </p:nvSpPr>
        <p:spPr>
          <a:xfrm>
            <a:off x="7202161" y="4487255"/>
            <a:ext cx="1437933" cy="2003277"/>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602838"/>
            <a:ext cx="9144000" cy="1266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Rectangle 25"/>
          <p:cNvSpPr>
            <a:spLocks noChangeArrowheads="1"/>
          </p:cNvSpPr>
          <p:nvPr/>
        </p:nvSpPr>
        <p:spPr bwMode="auto">
          <a:xfrm>
            <a:off x="366021" y="127793"/>
            <a:ext cx="37753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積極的撤退区域条例　概要</a:t>
            </a:r>
          </a:p>
        </p:txBody>
      </p:sp>
      <p:grpSp>
        <p:nvGrpSpPr>
          <p:cNvPr id="13" name="グループ化 12"/>
          <p:cNvGrpSpPr/>
          <p:nvPr/>
        </p:nvGrpSpPr>
        <p:grpSpPr>
          <a:xfrm>
            <a:off x="4493564" y="794050"/>
            <a:ext cx="2040927" cy="1111292"/>
            <a:chOff x="6787318" y="904327"/>
            <a:chExt cx="2040927" cy="1111292"/>
          </a:xfrm>
        </p:grpSpPr>
        <p:sp>
          <p:nvSpPr>
            <p:cNvPr id="16" name="吹き出し: 角を丸めた四角形 15">
              <a:extLst>
                <a:ext uri="{FF2B5EF4-FFF2-40B4-BE49-F238E27FC236}">
                  <a16:creationId xmlns:a16="http://schemas.microsoft.com/office/drawing/2014/main" id="{E5A88DBD-42FA-404A-BFFC-33BE8B277C1B}"/>
                </a:ext>
              </a:extLst>
            </p:cNvPr>
            <p:cNvSpPr/>
            <p:nvPr/>
          </p:nvSpPr>
          <p:spPr>
            <a:xfrm>
              <a:off x="6787318" y="904327"/>
              <a:ext cx="2030127" cy="1111292"/>
            </a:xfrm>
            <a:prstGeom prst="wedgeRoundRectCallout">
              <a:avLst>
                <a:gd name="adj1" fmla="val -18142"/>
                <a:gd name="adj2" fmla="val 36472"/>
                <a:gd name="adj3" fmla="val 16667"/>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テキスト ボックス 18">
              <a:extLst>
                <a:ext uri="{FF2B5EF4-FFF2-40B4-BE49-F238E27FC236}">
                  <a16:creationId xmlns:a16="http://schemas.microsoft.com/office/drawing/2014/main" id="{1BECEF5A-54F2-487E-BAC8-97671D770259}"/>
                </a:ext>
              </a:extLst>
            </p:cNvPr>
            <p:cNvSpPr txBox="1"/>
            <p:nvPr/>
          </p:nvSpPr>
          <p:spPr>
            <a:xfrm>
              <a:off x="6823976" y="935769"/>
              <a:ext cx="2004269" cy="954107"/>
            </a:xfrm>
            <a:prstGeom prst="rect">
              <a:avLst/>
            </a:prstGeom>
            <a:noFill/>
          </p:spPr>
          <p:txBody>
            <a:bodyPr wrap="square" rtlCol="0">
              <a:spAutoFit/>
            </a:bodyPr>
            <a:lstStyle/>
            <a:p>
              <a:pPr algn="ct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借り入れ</a:t>
              </a:r>
              <a:endParaRPr lang="en-US" altLang="ja-JP" sz="2800" dirty="0">
                <a:solidFill>
                  <a:prstClr val="black"/>
                </a:solidFill>
                <a:latin typeface="HGS創英角ｺﾞｼｯｸUB" panose="020B0900000000000000" pitchFamily="50" charset="-128"/>
                <a:ea typeface="HGS創英角ｺﾞｼｯｸUB" panose="020B0900000000000000" pitchFamily="50" charset="-128"/>
              </a:endParaRPr>
            </a:p>
            <a:p>
              <a:pPr algn="ct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運営・管理</a:t>
              </a:r>
            </a:p>
          </p:txBody>
        </p:sp>
      </p:grpSp>
      <p:pic>
        <p:nvPicPr>
          <p:cNvPr id="23" name="図 22">
            <a:extLst>
              <a:ext uri="{FF2B5EF4-FFF2-40B4-BE49-F238E27FC236}">
                <a16:creationId xmlns:a16="http://schemas.microsoft.com/office/drawing/2014/main" id="{25D3D3B1-4ACD-414A-98BC-542C0848ED9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800" b="93400" l="10000" r="90000">
                        <a14:foregroundMark x1="19200" y1="8000" x2="32400" y2="7800"/>
                        <a14:foregroundMark x1="50200" y1="50000" x2="54800" y2="50000"/>
                        <a14:foregroundMark x1="30000" y1="93400" x2="30600" y2="88600"/>
                        <a14:backgroundMark x1="57600" y1="57600" x2="85800" y2="79200"/>
                      </a14:backgroundRemoval>
                    </a14:imgEffect>
                  </a14:imgLayer>
                </a14:imgProps>
              </a:ext>
              <a:ext uri="{28A0092B-C50C-407E-A947-70E740481C1C}">
                <a14:useLocalDpi xmlns:a14="http://schemas.microsoft.com/office/drawing/2010/main"/>
              </a:ext>
            </a:extLst>
          </a:blip>
          <a:stretch>
            <a:fillRect/>
          </a:stretch>
        </p:blipFill>
        <p:spPr>
          <a:xfrm>
            <a:off x="7126165" y="4672788"/>
            <a:ext cx="1632210" cy="1632210"/>
          </a:xfrm>
          <a:prstGeom prst="rect">
            <a:avLst/>
          </a:prstGeom>
        </p:spPr>
      </p:pic>
      <p:pic>
        <p:nvPicPr>
          <p:cNvPr id="8" name="グラフィックス 7" descr="ユーザー">
            <a:extLst>
              <a:ext uri="{FF2B5EF4-FFF2-40B4-BE49-F238E27FC236}">
                <a16:creationId xmlns:a16="http://schemas.microsoft.com/office/drawing/2014/main" id="{1A939F80-8838-4462-BCBE-B07740E86550}"/>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475732" y="4044512"/>
            <a:ext cx="933076" cy="933076"/>
          </a:xfrm>
          <a:prstGeom prst="rect">
            <a:avLst/>
          </a:prstGeom>
        </p:spPr>
      </p:pic>
      <p:sp>
        <p:nvSpPr>
          <p:cNvPr id="28" name="テキスト ボックス 27"/>
          <p:cNvSpPr txBox="1"/>
          <p:nvPr/>
        </p:nvSpPr>
        <p:spPr>
          <a:xfrm>
            <a:off x="7172574" y="6033671"/>
            <a:ext cx="1497106" cy="584775"/>
          </a:xfrm>
          <a:prstGeom prst="rect">
            <a:avLst/>
          </a:prstGeom>
          <a:noFill/>
        </p:spPr>
        <p:txBody>
          <a:bodyPr wrap="square" rtlCol="0">
            <a:spAutoFit/>
          </a:bodyPr>
          <a:lstStyle/>
          <a:p>
            <a:pPr algn="ctr"/>
            <a:r>
              <a:rPr lang="ja-JP" altLang="en-US" sz="3200" dirty="0">
                <a:solidFill>
                  <a:prstClr val="black"/>
                </a:solidFill>
                <a:latin typeface="HGP創英角ｺﾞｼｯｸUB" panose="020B0900000000000000" pitchFamily="50" charset="-128"/>
                <a:ea typeface="HGP創英角ｺﾞｼｯｸUB" panose="020B0900000000000000" pitchFamily="50" charset="-128"/>
              </a:rPr>
              <a:t>土浦市</a:t>
            </a:r>
          </a:p>
        </p:txBody>
      </p:sp>
      <p:grpSp>
        <p:nvGrpSpPr>
          <p:cNvPr id="35" name="グループ化 34"/>
          <p:cNvGrpSpPr/>
          <p:nvPr/>
        </p:nvGrpSpPr>
        <p:grpSpPr>
          <a:xfrm>
            <a:off x="4507221" y="4852399"/>
            <a:ext cx="2313754" cy="1766047"/>
            <a:chOff x="3321980" y="3794912"/>
            <a:chExt cx="2313754" cy="1766047"/>
          </a:xfrm>
        </p:grpSpPr>
        <p:sp>
          <p:nvSpPr>
            <p:cNvPr id="33" name="角丸四角形吹き出し 32"/>
            <p:cNvSpPr/>
            <p:nvPr/>
          </p:nvSpPr>
          <p:spPr>
            <a:xfrm>
              <a:off x="3321980" y="3794912"/>
              <a:ext cx="2313754" cy="1766047"/>
            </a:xfrm>
            <a:prstGeom prst="wedgeRoundRectCallout">
              <a:avLst>
                <a:gd name="adj1" fmla="val 34041"/>
                <a:gd name="adj2" fmla="val -45706"/>
                <a:gd name="adj3" fmla="val 16667"/>
              </a:avLst>
            </a:prstGeom>
            <a:solidFill>
              <a:srgbClr val="F78D7C"/>
            </a:solidFill>
            <a:ln>
              <a:solidFill>
                <a:srgbClr val="F78D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4" name="テキスト ボックス 33"/>
            <p:cNvSpPr txBox="1"/>
            <p:nvPr/>
          </p:nvSpPr>
          <p:spPr>
            <a:xfrm>
              <a:off x="3398610" y="3985435"/>
              <a:ext cx="2160494" cy="1384995"/>
            </a:xfrm>
            <a:prstGeom prst="rect">
              <a:avLst/>
            </a:prstGeom>
            <a:noFill/>
          </p:spPr>
          <p:txBody>
            <a:bodyPr wrap="square" rtlCol="0">
              <a:spAutoFit/>
            </a:bodyPr>
            <a:lstStyle/>
            <a:p>
              <a:pPr algn="ctr"/>
              <a:r>
                <a:rPr lang="ja-JP" altLang="en-US" sz="2800" dirty="0">
                  <a:solidFill>
                    <a:prstClr val="black"/>
                  </a:solidFill>
                  <a:latin typeface="HGP創英角ｺﾞｼｯｸUB" panose="020B0900000000000000" pitchFamily="50" charset="-128"/>
                  <a:ea typeface="HGP創英角ｺﾞｼｯｸUB" panose="020B0900000000000000" pitchFamily="50" charset="-128"/>
                </a:rPr>
                <a:t>固定資産税</a:t>
              </a:r>
              <a:endParaRPr lang="en-US" altLang="ja-JP" sz="2800" dirty="0">
                <a:solidFill>
                  <a:prstClr val="black"/>
                </a:solidFill>
                <a:latin typeface="HGP創英角ｺﾞｼｯｸUB" panose="020B0900000000000000" pitchFamily="50" charset="-128"/>
                <a:ea typeface="HGP創英角ｺﾞｼｯｸUB" panose="020B0900000000000000" pitchFamily="50" charset="-128"/>
              </a:endParaRPr>
            </a:p>
            <a:p>
              <a:pPr algn="ctr"/>
              <a:r>
                <a:rPr lang="ja-JP" altLang="en-US" sz="2800" dirty="0">
                  <a:solidFill>
                    <a:prstClr val="black"/>
                  </a:solidFill>
                  <a:latin typeface="HGP創英角ｺﾞｼｯｸUB" panose="020B0900000000000000" pitchFamily="50" charset="-128"/>
                  <a:ea typeface="HGP創英角ｺﾞｼｯｸUB" panose="020B0900000000000000" pitchFamily="50" charset="-128"/>
                </a:rPr>
                <a:t>都市計画税</a:t>
              </a:r>
              <a:endParaRPr lang="en-US" altLang="ja-JP" sz="2800" dirty="0">
                <a:solidFill>
                  <a:prstClr val="black"/>
                </a:solidFill>
                <a:latin typeface="HGP創英角ｺﾞｼｯｸUB" panose="020B0900000000000000" pitchFamily="50" charset="-128"/>
                <a:ea typeface="HGP創英角ｺﾞｼｯｸUB" panose="020B0900000000000000" pitchFamily="50" charset="-128"/>
              </a:endParaRPr>
            </a:p>
            <a:p>
              <a:pPr algn="ctr"/>
              <a:r>
                <a:rPr lang="ja-JP" altLang="en-US" sz="2800" dirty="0">
                  <a:solidFill>
                    <a:prstClr val="black"/>
                  </a:solidFill>
                  <a:latin typeface="HGP創英角ｺﾞｼｯｸUB" panose="020B0900000000000000" pitchFamily="50" charset="-128"/>
                  <a:ea typeface="HGP創英角ｺﾞｼｯｸUB" panose="020B0900000000000000" pitchFamily="50" charset="-128"/>
                </a:rPr>
                <a:t>免除</a:t>
              </a:r>
            </a:p>
          </p:txBody>
        </p:sp>
      </p:grpSp>
      <p:grpSp>
        <p:nvGrpSpPr>
          <p:cNvPr id="10" name="グループ化 9"/>
          <p:cNvGrpSpPr/>
          <p:nvPr/>
        </p:nvGrpSpPr>
        <p:grpSpPr>
          <a:xfrm>
            <a:off x="6797179" y="1770682"/>
            <a:ext cx="2247900" cy="2273830"/>
            <a:chOff x="6629400" y="2737134"/>
            <a:chExt cx="2247900" cy="2273830"/>
          </a:xfrm>
        </p:grpSpPr>
        <p:sp>
          <p:nvSpPr>
            <p:cNvPr id="9" name="円/楕円 8"/>
            <p:cNvSpPr/>
            <p:nvPr/>
          </p:nvSpPr>
          <p:spPr>
            <a:xfrm>
              <a:off x="6629400" y="3451036"/>
              <a:ext cx="2247900" cy="965421"/>
            </a:xfrm>
            <a:prstGeom prst="ellipse">
              <a:avLst/>
            </a:prstGeom>
            <a:solidFill>
              <a:srgbClr val="FCD9D3"/>
            </a:solidFill>
            <a:ln>
              <a:solidFill>
                <a:srgbClr val="FCD9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6717939" y="3933746"/>
              <a:ext cx="2070820" cy="1077218"/>
            </a:xfrm>
            <a:prstGeom prst="rect">
              <a:avLst/>
            </a:prstGeom>
            <a:noFill/>
          </p:spPr>
          <p:txBody>
            <a:bodyPr wrap="square" rtlCol="0">
              <a:spAutoFit/>
            </a:bodyPr>
            <a:lstStyle/>
            <a:p>
              <a:pPr algn="ctr"/>
              <a:r>
                <a:rPr lang="ja-JP" altLang="en-US" sz="3200" dirty="0">
                  <a:solidFill>
                    <a:prstClr val="black"/>
                  </a:solidFill>
                  <a:latin typeface="HGP創英角ｺﾞｼｯｸUB" panose="020B0900000000000000" pitchFamily="50" charset="-128"/>
                  <a:ea typeface="HGP創英角ｺﾞｼｯｸUB" panose="020B0900000000000000" pitchFamily="50" charset="-128"/>
                </a:rPr>
                <a:t>まちづくり会社</a:t>
              </a:r>
            </a:p>
          </p:txBody>
        </p:sp>
        <p:pic>
          <p:nvPicPr>
            <p:cNvPr id="15" name="グラフィックス 14" descr="建物">
              <a:extLst>
                <a:ext uri="{FF2B5EF4-FFF2-40B4-BE49-F238E27FC236}">
                  <a16:creationId xmlns:a16="http://schemas.microsoft.com/office/drawing/2014/main" id="{293D1646-2B7C-4F51-9410-01FC87AF9832}"/>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122870" y="2737134"/>
              <a:ext cx="1260959" cy="1260959"/>
            </a:xfrm>
            <a:prstGeom prst="rect">
              <a:avLst/>
            </a:prstGeom>
          </p:spPr>
        </p:pic>
      </p:grpSp>
      <p:sp>
        <p:nvSpPr>
          <p:cNvPr id="11" name="左矢印 10"/>
          <p:cNvSpPr/>
          <p:nvPr/>
        </p:nvSpPr>
        <p:spPr>
          <a:xfrm>
            <a:off x="4351418" y="2014086"/>
            <a:ext cx="2273300" cy="775983"/>
          </a:xfrm>
          <a:prstGeom prst="leftArrow">
            <a:avLst>
              <a:gd name="adj1" fmla="val 50000"/>
              <a:gd name="adj2" fmla="val 82733"/>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左矢印 31"/>
          <p:cNvSpPr/>
          <p:nvPr/>
        </p:nvSpPr>
        <p:spPr>
          <a:xfrm rot="10800000">
            <a:off x="4351417" y="2750766"/>
            <a:ext cx="2273300" cy="775983"/>
          </a:xfrm>
          <a:prstGeom prst="leftArrow">
            <a:avLst>
              <a:gd name="adj1" fmla="val 50000"/>
              <a:gd name="adj2" fmla="val 82733"/>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0" name="グループ化 49"/>
          <p:cNvGrpSpPr/>
          <p:nvPr/>
        </p:nvGrpSpPr>
        <p:grpSpPr>
          <a:xfrm>
            <a:off x="312420" y="1669468"/>
            <a:ext cx="3882594" cy="2089343"/>
            <a:chOff x="312420" y="1989158"/>
            <a:chExt cx="3882594" cy="2089343"/>
          </a:xfrm>
        </p:grpSpPr>
        <p:sp>
          <p:nvSpPr>
            <p:cNvPr id="2" name="円/楕円 1"/>
            <p:cNvSpPr/>
            <p:nvPr/>
          </p:nvSpPr>
          <p:spPr>
            <a:xfrm>
              <a:off x="312420" y="2753485"/>
              <a:ext cx="3882594" cy="940242"/>
            </a:xfrm>
            <a:prstGeom prst="ellipse">
              <a:avLst/>
            </a:prstGeom>
            <a:solidFill>
              <a:srgbClr val="FA8CB1"/>
            </a:solidFill>
            <a:ln>
              <a:solidFill>
                <a:srgbClr val="FA8C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テキスト ボックス 3"/>
            <p:cNvSpPr txBox="1"/>
            <p:nvPr/>
          </p:nvSpPr>
          <p:spPr>
            <a:xfrm>
              <a:off x="602541" y="3333781"/>
              <a:ext cx="3302351" cy="744720"/>
            </a:xfrm>
            <a:prstGeom prst="rect">
              <a:avLst/>
            </a:prstGeom>
            <a:noFill/>
          </p:spPr>
          <p:txBody>
            <a:bodyPr wrap="square" rtlCol="0">
              <a:spAutoFit/>
            </a:bodyPr>
            <a:lstStyle/>
            <a:p>
              <a:pPr algn="ctr"/>
              <a:r>
                <a:rPr lang="ja-JP" altLang="en-US" sz="3200" dirty="0">
                  <a:solidFill>
                    <a:prstClr val="black"/>
                  </a:solidFill>
                  <a:latin typeface="HGP創英角ｺﾞｼｯｸUB" panose="020B0900000000000000" pitchFamily="50" charset="-128"/>
                  <a:ea typeface="HGP創英角ｺﾞｼｯｸUB" panose="020B0900000000000000" pitchFamily="50" charset="-128"/>
                </a:rPr>
                <a:t>積極的撤退区域</a:t>
              </a:r>
              <a:r>
                <a:rPr lang="ja-JP" altLang="en-US" sz="3600" dirty="0">
                  <a:solidFill>
                    <a:prstClr val="black"/>
                  </a:solidFill>
                  <a:latin typeface="HGP創英角ｺﾞｼｯｸUB" panose="020B0900000000000000" pitchFamily="50" charset="-128"/>
                  <a:ea typeface="HGP創英角ｺﾞｼｯｸUB" panose="020B0900000000000000" pitchFamily="50" charset="-128"/>
                </a:rPr>
                <a:t>　　　　　　　　　　　　　　　　　　　　　　　　　　　</a:t>
              </a:r>
            </a:p>
          </p:txBody>
        </p:sp>
        <p:grpSp>
          <p:nvGrpSpPr>
            <p:cNvPr id="41" name="グループ化 40"/>
            <p:cNvGrpSpPr/>
            <p:nvPr/>
          </p:nvGrpSpPr>
          <p:grpSpPr>
            <a:xfrm>
              <a:off x="2217868" y="1989158"/>
              <a:ext cx="1548302" cy="1402339"/>
              <a:chOff x="4774053" y="4923821"/>
              <a:chExt cx="1548302" cy="1402339"/>
            </a:xfrm>
          </p:grpSpPr>
          <p:pic>
            <p:nvPicPr>
              <p:cNvPr id="20" name="図 19"/>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847035" y="4923821"/>
                <a:ext cx="1402339" cy="1402339"/>
              </a:xfrm>
              <a:prstGeom prst="rect">
                <a:avLst/>
              </a:prstGeom>
            </p:spPr>
          </p:pic>
          <p:grpSp>
            <p:nvGrpSpPr>
              <p:cNvPr id="17" name="グループ化 16"/>
              <p:cNvGrpSpPr/>
              <p:nvPr/>
            </p:nvGrpSpPr>
            <p:grpSpPr>
              <a:xfrm>
                <a:off x="4774053" y="5701202"/>
                <a:ext cx="1548302" cy="211956"/>
                <a:chOff x="4539497" y="5059375"/>
                <a:chExt cx="2551248" cy="509307"/>
              </a:xfrm>
              <a:solidFill>
                <a:schemeClr val="tx1">
                  <a:lumMod val="95000"/>
                  <a:lumOff val="5000"/>
                </a:schemeClr>
              </a:solidFill>
            </p:grpSpPr>
            <p:sp>
              <p:nvSpPr>
                <p:cNvPr id="37" name="フリーフォーム 36"/>
                <p:cNvSpPr/>
                <p:nvPr/>
              </p:nvSpPr>
              <p:spPr>
                <a:xfrm rot="17902512" flipH="1">
                  <a:off x="5578215" y="4056152"/>
                  <a:ext cx="490379" cy="2534681"/>
                </a:xfrm>
                <a:custGeom>
                  <a:avLst/>
                  <a:gdLst>
                    <a:gd name="connsiteX0" fmla="*/ 0 w 340389"/>
                    <a:gd name="connsiteY0" fmla="*/ 381597 h 2705507"/>
                    <a:gd name="connsiteX1" fmla="*/ 1 w 340389"/>
                    <a:gd name="connsiteY1" fmla="*/ 381597 h 2705507"/>
                    <a:gd name="connsiteX2" fmla="*/ 1 w 340389"/>
                    <a:gd name="connsiteY2" fmla="*/ 2323910 h 2705507"/>
                    <a:gd name="connsiteX3" fmla="*/ 3968 w 340389"/>
                    <a:gd name="connsiteY3" fmla="*/ 2323910 h 2705507"/>
                    <a:gd name="connsiteX4" fmla="*/ 172179 w 340389"/>
                    <a:gd name="connsiteY4" fmla="*/ 2705507 h 2705507"/>
                    <a:gd name="connsiteX5" fmla="*/ 340389 w 340389"/>
                    <a:gd name="connsiteY5" fmla="*/ 2323910 h 2705507"/>
                    <a:gd name="connsiteX6" fmla="*/ 336422 w 340389"/>
                    <a:gd name="connsiteY6" fmla="*/ 2323910 h 2705507"/>
                    <a:gd name="connsiteX7" fmla="*/ 336422 w 340389"/>
                    <a:gd name="connsiteY7" fmla="*/ 381597 h 2705507"/>
                    <a:gd name="connsiteX8" fmla="*/ 336421 w 340389"/>
                    <a:gd name="connsiteY8" fmla="*/ 381597 h 2705507"/>
                    <a:gd name="connsiteX9" fmla="*/ 168211 w 340389"/>
                    <a:gd name="connsiteY9" fmla="*/ 0 h 270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89" h="2705507">
                      <a:moveTo>
                        <a:pt x="0" y="381597"/>
                      </a:moveTo>
                      <a:lnTo>
                        <a:pt x="1" y="381597"/>
                      </a:lnTo>
                      <a:lnTo>
                        <a:pt x="1" y="2323910"/>
                      </a:lnTo>
                      <a:lnTo>
                        <a:pt x="3968" y="2323910"/>
                      </a:lnTo>
                      <a:lnTo>
                        <a:pt x="172179" y="2705507"/>
                      </a:lnTo>
                      <a:lnTo>
                        <a:pt x="340389" y="2323910"/>
                      </a:lnTo>
                      <a:lnTo>
                        <a:pt x="336422" y="2323910"/>
                      </a:lnTo>
                      <a:lnTo>
                        <a:pt x="336422" y="381597"/>
                      </a:lnTo>
                      <a:lnTo>
                        <a:pt x="336421" y="381597"/>
                      </a:lnTo>
                      <a:lnTo>
                        <a:pt x="168211" y="0"/>
                      </a:lnTo>
                      <a:close/>
                    </a:path>
                  </a:pathLst>
                </a:cu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フリーフォーム 39"/>
                <p:cNvSpPr/>
                <p:nvPr/>
              </p:nvSpPr>
              <p:spPr>
                <a:xfrm rot="3726686" flipH="1">
                  <a:off x="5561648" y="4037224"/>
                  <a:ext cx="490379" cy="2534681"/>
                </a:xfrm>
                <a:custGeom>
                  <a:avLst/>
                  <a:gdLst>
                    <a:gd name="connsiteX0" fmla="*/ 0 w 340389"/>
                    <a:gd name="connsiteY0" fmla="*/ 381597 h 2705507"/>
                    <a:gd name="connsiteX1" fmla="*/ 1 w 340389"/>
                    <a:gd name="connsiteY1" fmla="*/ 381597 h 2705507"/>
                    <a:gd name="connsiteX2" fmla="*/ 1 w 340389"/>
                    <a:gd name="connsiteY2" fmla="*/ 2323910 h 2705507"/>
                    <a:gd name="connsiteX3" fmla="*/ 3968 w 340389"/>
                    <a:gd name="connsiteY3" fmla="*/ 2323910 h 2705507"/>
                    <a:gd name="connsiteX4" fmla="*/ 172179 w 340389"/>
                    <a:gd name="connsiteY4" fmla="*/ 2705507 h 2705507"/>
                    <a:gd name="connsiteX5" fmla="*/ 340389 w 340389"/>
                    <a:gd name="connsiteY5" fmla="*/ 2323910 h 2705507"/>
                    <a:gd name="connsiteX6" fmla="*/ 336422 w 340389"/>
                    <a:gd name="connsiteY6" fmla="*/ 2323910 h 2705507"/>
                    <a:gd name="connsiteX7" fmla="*/ 336422 w 340389"/>
                    <a:gd name="connsiteY7" fmla="*/ 381597 h 2705507"/>
                    <a:gd name="connsiteX8" fmla="*/ 336421 w 340389"/>
                    <a:gd name="connsiteY8" fmla="*/ 381597 h 2705507"/>
                    <a:gd name="connsiteX9" fmla="*/ 168211 w 340389"/>
                    <a:gd name="connsiteY9" fmla="*/ 0 h 270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89" h="2705507">
                      <a:moveTo>
                        <a:pt x="0" y="381597"/>
                      </a:moveTo>
                      <a:lnTo>
                        <a:pt x="1" y="381597"/>
                      </a:lnTo>
                      <a:lnTo>
                        <a:pt x="1" y="2323910"/>
                      </a:lnTo>
                      <a:lnTo>
                        <a:pt x="3968" y="2323910"/>
                      </a:lnTo>
                      <a:lnTo>
                        <a:pt x="172179" y="2705507"/>
                      </a:lnTo>
                      <a:lnTo>
                        <a:pt x="340389" y="2323910"/>
                      </a:lnTo>
                      <a:lnTo>
                        <a:pt x="336422" y="2323910"/>
                      </a:lnTo>
                      <a:lnTo>
                        <a:pt x="336422" y="381597"/>
                      </a:lnTo>
                      <a:lnTo>
                        <a:pt x="336421" y="381597"/>
                      </a:lnTo>
                      <a:lnTo>
                        <a:pt x="168211" y="0"/>
                      </a:lnTo>
                      <a:close/>
                    </a:path>
                  </a:pathLst>
                </a:cu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42" name="グループ化 41"/>
            <p:cNvGrpSpPr/>
            <p:nvPr/>
          </p:nvGrpSpPr>
          <p:grpSpPr>
            <a:xfrm>
              <a:off x="704978" y="1989158"/>
              <a:ext cx="1548302" cy="1402339"/>
              <a:chOff x="4774053" y="4923821"/>
              <a:chExt cx="1548302" cy="1402339"/>
            </a:xfrm>
          </p:grpSpPr>
          <p:pic>
            <p:nvPicPr>
              <p:cNvPr id="43" name="図 42"/>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847035" y="4923821"/>
                <a:ext cx="1402339" cy="1402339"/>
              </a:xfrm>
              <a:prstGeom prst="rect">
                <a:avLst/>
              </a:prstGeom>
            </p:spPr>
          </p:pic>
          <p:grpSp>
            <p:nvGrpSpPr>
              <p:cNvPr id="44" name="グループ化 43"/>
              <p:cNvGrpSpPr/>
              <p:nvPr/>
            </p:nvGrpSpPr>
            <p:grpSpPr>
              <a:xfrm>
                <a:off x="4774053" y="5701202"/>
                <a:ext cx="1548302" cy="211956"/>
                <a:chOff x="4539497" y="5059375"/>
                <a:chExt cx="2551248" cy="509307"/>
              </a:xfrm>
              <a:solidFill>
                <a:schemeClr val="tx1">
                  <a:lumMod val="95000"/>
                  <a:lumOff val="5000"/>
                </a:schemeClr>
              </a:solidFill>
            </p:grpSpPr>
            <p:sp>
              <p:nvSpPr>
                <p:cNvPr id="45" name="フリーフォーム 44"/>
                <p:cNvSpPr/>
                <p:nvPr/>
              </p:nvSpPr>
              <p:spPr>
                <a:xfrm rot="17902512" flipH="1">
                  <a:off x="5578215" y="4056152"/>
                  <a:ext cx="490379" cy="2534681"/>
                </a:xfrm>
                <a:custGeom>
                  <a:avLst/>
                  <a:gdLst>
                    <a:gd name="connsiteX0" fmla="*/ 0 w 340389"/>
                    <a:gd name="connsiteY0" fmla="*/ 381597 h 2705507"/>
                    <a:gd name="connsiteX1" fmla="*/ 1 w 340389"/>
                    <a:gd name="connsiteY1" fmla="*/ 381597 h 2705507"/>
                    <a:gd name="connsiteX2" fmla="*/ 1 w 340389"/>
                    <a:gd name="connsiteY2" fmla="*/ 2323910 h 2705507"/>
                    <a:gd name="connsiteX3" fmla="*/ 3968 w 340389"/>
                    <a:gd name="connsiteY3" fmla="*/ 2323910 h 2705507"/>
                    <a:gd name="connsiteX4" fmla="*/ 172179 w 340389"/>
                    <a:gd name="connsiteY4" fmla="*/ 2705507 h 2705507"/>
                    <a:gd name="connsiteX5" fmla="*/ 340389 w 340389"/>
                    <a:gd name="connsiteY5" fmla="*/ 2323910 h 2705507"/>
                    <a:gd name="connsiteX6" fmla="*/ 336422 w 340389"/>
                    <a:gd name="connsiteY6" fmla="*/ 2323910 h 2705507"/>
                    <a:gd name="connsiteX7" fmla="*/ 336422 w 340389"/>
                    <a:gd name="connsiteY7" fmla="*/ 381597 h 2705507"/>
                    <a:gd name="connsiteX8" fmla="*/ 336421 w 340389"/>
                    <a:gd name="connsiteY8" fmla="*/ 381597 h 2705507"/>
                    <a:gd name="connsiteX9" fmla="*/ 168211 w 340389"/>
                    <a:gd name="connsiteY9" fmla="*/ 0 h 270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89" h="2705507">
                      <a:moveTo>
                        <a:pt x="0" y="381597"/>
                      </a:moveTo>
                      <a:lnTo>
                        <a:pt x="1" y="381597"/>
                      </a:lnTo>
                      <a:lnTo>
                        <a:pt x="1" y="2323910"/>
                      </a:lnTo>
                      <a:lnTo>
                        <a:pt x="3968" y="2323910"/>
                      </a:lnTo>
                      <a:lnTo>
                        <a:pt x="172179" y="2705507"/>
                      </a:lnTo>
                      <a:lnTo>
                        <a:pt x="340389" y="2323910"/>
                      </a:lnTo>
                      <a:lnTo>
                        <a:pt x="336422" y="2323910"/>
                      </a:lnTo>
                      <a:lnTo>
                        <a:pt x="336422" y="381597"/>
                      </a:lnTo>
                      <a:lnTo>
                        <a:pt x="336421" y="381597"/>
                      </a:lnTo>
                      <a:lnTo>
                        <a:pt x="168211" y="0"/>
                      </a:lnTo>
                      <a:close/>
                    </a:path>
                  </a:pathLst>
                </a:cu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リーフォーム 45"/>
                <p:cNvSpPr/>
                <p:nvPr/>
              </p:nvSpPr>
              <p:spPr>
                <a:xfrm rot="3726686" flipH="1">
                  <a:off x="5561648" y="4037224"/>
                  <a:ext cx="490379" cy="2534681"/>
                </a:xfrm>
                <a:custGeom>
                  <a:avLst/>
                  <a:gdLst>
                    <a:gd name="connsiteX0" fmla="*/ 0 w 340389"/>
                    <a:gd name="connsiteY0" fmla="*/ 381597 h 2705507"/>
                    <a:gd name="connsiteX1" fmla="*/ 1 w 340389"/>
                    <a:gd name="connsiteY1" fmla="*/ 381597 h 2705507"/>
                    <a:gd name="connsiteX2" fmla="*/ 1 w 340389"/>
                    <a:gd name="connsiteY2" fmla="*/ 2323910 h 2705507"/>
                    <a:gd name="connsiteX3" fmla="*/ 3968 w 340389"/>
                    <a:gd name="connsiteY3" fmla="*/ 2323910 h 2705507"/>
                    <a:gd name="connsiteX4" fmla="*/ 172179 w 340389"/>
                    <a:gd name="connsiteY4" fmla="*/ 2705507 h 2705507"/>
                    <a:gd name="connsiteX5" fmla="*/ 340389 w 340389"/>
                    <a:gd name="connsiteY5" fmla="*/ 2323910 h 2705507"/>
                    <a:gd name="connsiteX6" fmla="*/ 336422 w 340389"/>
                    <a:gd name="connsiteY6" fmla="*/ 2323910 h 2705507"/>
                    <a:gd name="connsiteX7" fmla="*/ 336422 w 340389"/>
                    <a:gd name="connsiteY7" fmla="*/ 381597 h 2705507"/>
                    <a:gd name="connsiteX8" fmla="*/ 336421 w 340389"/>
                    <a:gd name="connsiteY8" fmla="*/ 381597 h 2705507"/>
                    <a:gd name="connsiteX9" fmla="*/ 168211 w 340389"/>
                    <a:gd name="connsiteY9" fmla="*/ 0 h 270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89" h="2705507">
                      <a:moveTo>
                        <a:pt x="0" y="381597"/>
                      </a:moveTo>
                      <a:lnTo>
                        <a:pt x="1" y="381597"/>
                      </a:lnTo>
                      <a:lnTo>
                        <a:pt x="1" y="2323910"/>
                      </a:lnTo>
                      <a:lnTo>
                        <a:pt x="3968" y="2323910"/>
                      </a:lnTo>
                      <a:lnTo>
                        <a:pt x="172179" y="2705507"/>
                      </a:lnTo>
                      <a:lnTo>
                        <a:pt x="340389" y="2323910"/>
                      </a:lnTo>
                      <a:lnTo>
                        <a:pt x="336422" y="2323910"/>
                      </a:lnTo>
                      <a:lnTo>
                        <a:pt x="336422" y="381597"/>
                      </a:lnTo>
                      <a:lnTo>
                        <a:pt x="336421" y="381597"/>
                      </a:lnTo>
                      <a:lnTo>
                        <a:pt x="168211" y="0"/>
                      </a:lnTo>
                      <a:close/>
                    </a:path>
                  </a:pathLst>
                </a:cu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grpSp>
        <p:nvGrpSpPr>
          <p:cNvPr id="47" name="グループ化 46"/>
          <p:cNvGrpSpPr/>
          <p:nvPr/>
        </p:nvGrpSpPr>
        <p:grpSpPr>
          <a:xfrm>
            <a:off x="4329910" y="3569336"/>
            <a:ext cx="2368237" cy="1111292"/>
            <a:chOff x="6569965" y="919772"/>
            <a:chExt cx="2368237" cy="1111292"/>
          </a:xfrm>
        </p:grpSpPr>
        <p:sp>
          <p:nvSpPr>
            <p:cNvPr id="48" name="吹き出し: 角を丸めた四角形 15">
              <a:extLst>
                <a:ext uri="{FF2B5EF4-FFF2-40B4-BE49-F238E27FC236}">
                  <a16:creationId xmlns:a16="http://schemas.microsoft.com/office/drawing/2014/main" id="{E5A88DBD-42FA-404A-BFFC-33BE8B277C1B}"/>
                </a:ext>
              </a:extLst>
            </p:cNvPr>
            <p:cNvSpPr/>
            <p:nvPr/>
          </p:nvSpPr>
          <p:spPr>
            <a:xfrm>
              <a:off x="6600387" y="919772"/>
              <a:ext cx="2307395" cy="1111292"/>
            </a:xfrm>
            <a:prstGeom prst="wedgeRoundRectCallout">
              <a:avLst>
                <a:gd name="adj1" fmla="val 35958"/>
                <a:gd name="adj2" fmla="val -43525"/>
                <a:gd name="adj3" fmla="val 16667"/>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9" name="テキスト ボックス 48">
              <a:extLst>
                <a:ext uri="{FF2B5EF4-FFF2-40B4-BE49-F238E27FC236}">
                  <a16:creationId xmlns:a16="http://schemas.microsoft.com/office/drawing/2014/main" id="{1BECEF5A-54F2-487E-BAC8-97671D770259}"/>
                </a:ext>
              </a:extLst>
            </p:cNvPr>
            <p:cNvSpPr txBox="1"/>
            <p:nvPr/>
          </p:nvSpPr>
          <p:spPr>
            <a:xfrm>
              <a:off x="6569965" y="998364"/>
              <a:ext cx="2368237" cy="954107"/>
            </a:xfrm>
            <a:prstGeom prst="rect">
              <a:avLst/>
            </a:prstGeom>
            <a:noFill/>
          </p:spPr>
          <p:txBody>
            <a:bodyPr wrap="square" rtlCol="0">
              <a:spAutoFit/>
            </a:bodyPr>
            <a:lstStyle/>
            <a:p>
              <a:pPr algn="ct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土地・空き家</a:t>
              </a:r>
              <a:endParaRPr lang="en-US" altLang="ja-JP" sz="2800" dirty="0">
                <a:solidFill>
                  <a:prstClr val="black"/>
                </a:solidFill>
                <a:latin typeface="HGS創英角ｺﾞｼｯｸUB" panose="020B0900000000000000" pitchFamily="50" charset="-128"/>
                <a:ea typeface="HGS創英角ｺﾞｼｯｸUB" panose="020B0900000000000000" pitchFamily="50" charset="-128"/>
              </a:endParaRPr>
            </a:p>
            <a:p>
              <a:pPr algn="ct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貸し出し</a:t>
              </a:r>
              <a:endParaRPr lang="en-US" altLang="ja-JP" sz="2800" dirty="0">
                <a:solidFill>
                  <a:prstClr val="black"/>
                </a:solidFill>
                <a:latin typeface="HGS創英角ｺﾞｼｯｸUB" panose="020B0900000000000000" pitchFamily="50" charset="-128"/>
                <a:ea typeface="HGS創英角ｺﾞｼｯｸUB" panose="020B0900000000000000" pitchFamily="50" charset="-128"/>
              </a:endParaRPr>
            </a:p>
          </p:txBody>
        </p:sp>
      </p:grpSp>
      <p:sp>
        <p:nvSpPr>
          <p:cNvPr id="52" name="円/楕円 51"/>
          <p:cNvSpPr/>
          <p:nvPr/>
        </p:nvSpPr>
        <p:spPr>
          <a:xfrm>
            <a:off x="812951" y="5391021"/>
            <a:ext cx="2881529" cy="688804"/>
          </a:xfrm>
          <a:prstGeom prst="ellipse">
            <a:avLst/>
          </a:prstGeom>
          <a:solidFill>
            <a:srgbClr val="FA8CB1"/>
          </a:solidFill>
          <a:ln>
            <a:solidFill>
              <a:srgbClr val="FA8C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3" name="図 52"/>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1625692" y="4479377"/>
            <a:ext cx="1256046" cy="1256046"/>
          </a:xfrm>
          <a:prstGeom prst="rect">
            <a:avLst/>
          </a:prstGeom>
        </p:spPr>
      </p:pic>
      <p:sp>
        <p:nvSpPr>
          <p:cNvPr id="54" name="テキスト ボックス 53"/>
          <p:cNvSpPr txBox="1"/>
          <p:nvPr/>
        </p:nvSpPr>
        <p:spPr>
          <a:xfrm>
            <a:off x="1019550" y="5706801"/>
            <a:ext cx="2468330" cy="1077218"/>
          </a:xfrm>
          <a:prstGeom prst="rect">
            <a:avLst/>
          </a:prstGeom>
          <a:noFill/>
        </p:spPr>
        <p:txBody>
          <a:bodyPr wrap="square" rtlCol="0">
            <a:spAutoFit/>
          </a:bodyPr>
          <a:lstStyle/>
          <a:p>
            <a:pPr algn="ctr"/>
            <a:r>
              <a:rPr kumimoji="1" lang="ja-JP" altLang="en-US" sz="3200" dirty="0">
                <a:latin typeface="HGP創英角ｺﾞｼｯｸUB" panose="020B0900000000000000" pitchFamily="50" charset="-128"/>
                <a:ea typeface="HGP創英角ｺﾞｼｯｸUB" panose="020B0900000000000000" pitchFamily="50" charset="-128"/>
              </a:rPr>
              <a:t>土地・空き家</a:t>
            </a:r>
            <a:endParaRPr kumimoji="1" lang="en-US" altLang="ja-JP" sz="3200" dirty="0">
              <a:latin typeface="HGP創英角ｺﾞｼｯｸUB" panose="020B0900000000000000" pitchFamily="50" charset="-128"/>
              <a:ea typeface="HGP創英角ｺﾞｼｯｸUB" panose="020B0900000000000000" pitchFamily="50" charset="-128"/>
            </a:endParaRPr>
          </a:p>
          <a:p>
            <a:pPr algn="ctr"/>
            <a:r>
              <a:rPr kumimoji="1" lang="ja-JP" altLang="en-US" sz="3200" dirty="0">
                <a:latin typeface="HGP創英角ｺﾞｼｯｸUB" panose="020B0900000000000000" pitchFamily="50" charset="-128"/>
                <a:ea typeface="HGP創英角ｺﾞｼｯｸUB" panose="020B0900000000000000" pitchFamily="50" charset="-128"/>
              </a:rPr>
              <a:t>所有者</a:t>
            </a:r>
          </a:p>
        </p:txBody>
      </p:sp>
      <p:sp>
        <p:nvSpPr>
          <p:cNvPr id="57" name="テキスト ボックス 56"/>
          <p:cNvSpPr txBox="1"/>
          <p:nvPr/>
        </p:nvSpPr>
        <p:spPr>
          <a:xfrm>
            <a:off x="1207571" y="1133136"/>
            <a:ext cx="2092288" cy="523220"/>
          </a:xfrm>
          <a:prstGeom prst="rect">
            <a:avLst/>
          </a:prstGeom>
          <a:noFill/>
        </p:spPr>
        <p:txBody>
          <a:bodyPr wrap="square" rtlCol="0">
            <a:spAutoFit/>
          </a:bodyPr>
          <a:lstStyle/>
          <a:p>
            <a:r>
              <a:rPr lang="ja-JP" altLang="en-US" sz="28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土地・空き家</a:t>
            </a:r>
            <a:endParaRPr kumimoji="1" lang="ja-JP" altLang="en-US" sz="28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58" name="Google Shape;344;p29"/>
          <p:cNvSpPr>
            <a:spLocks noChangeArrowheads="1"/>
          </p:cNvSpPr>
          <p:nvPr/>
        </p:nvSpPr>
        <p:spPr bwMode="auto">
          <a:xfrm>
            <a:off x="0" y="5137547"/>
            <a:ext cx="9144000" cy="1773237"/>
          </a:xfrm>
          <a:prstGeom prst="rect">
            <a:avLst/>
          </a:prstGeom>
          <a:solidFill>
            <a:srgbClr val="F78D7C"/>
          </a:solidFill>
          <a:ln>
            <a:solidFill>
              <a:srgbClr val="F78D7C"/>
            </a:solid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59" name="テキスト ボックス 58"/>
          <p:cNvSpPr txBox="1"/>
          <p:nvPr/>
        </p:nvSpPr>
        <p:spPr>
          <a:xfrm>
            <a:off x="1399494" y="5424000"/>
            <a:ext cx="6525117" cy="1754326"/>
          </a:xfrm>
          <a:prstGeom prst="rect">
            <a:avLst/>
          </a:prstGeom>
          <a:noFill/>
        </p:spPr>
        <p:txBody>
          <a:bodyPr wrap="square" rtlCol="0">
            <a:spAutoFit/>
          </a:bodyPr>
          <a:lstStyle/>
          <a:p>
            <a:pPr algn="ct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未活用</a:t>
            </a:r>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の</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空き家・空地</a:t>
            </a:r>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を</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貸し出す</a:t>
            </a:r>
            <a:endParaRPr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インセンティブ</a:t>
            </a:r>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を</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与える</a:t>
            </a:r>
          </a:p>
          <a:p>
            <a:pPr algn="ctr"/>
            <a:endParaRPr kumimoji="1"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 name="スライド番号プレースホルダー 2">
            <a:extLst>
              <a:ext uri="{FF2B5EF4-FFF2-40B4-BE49-F238E27FC236}">
                <a16:creationId xmlns:a16="http://schemas.microsoft.com/office/drawing/2014/main" id="{EFDCDF35-9A64-4CF4-904B-4BA01F993358}"/>
              </a:ext>
            </a:extLst>
          </p:cNvPr>
          <p:cNvSpPr>
            <a:spLocks noGrp="1"/>
          </p:cNvSpPr>
          <p:nvPr>
            <p:ph type="sldNum" sz="quarter" idx="12"/>
          </p:nvPr>
        </p:nvSpPr>
        <p:spPr/>
        <p:txBody>
          <a:bodyPr/>
          <a:lstStyle/>
          <a:p>
            <a:fld id="{6A9E7CFA-0D18-4517-9194-46F97BD31C02}" type="slidenum">
              <a:rPr kumimoji="1" lang="ja-JP" altLang="en-US" smtClean="0"/>
              <a:t>11</a:t>
            </a:fld>
            <a:endParaRPr kumimoji="1" lang="ja-JP" altLang="en-US"/>
          </a:p>
        </p:txBody>
      </p:sp>
    </p:spTree>
    <p:extLst>
      <p:ext uri="{BB962C8B-B14F-4D97-AF65-F5344CB8AC3E}">
        <p14:creationId xmlns:p14="http://schemas.microsoft.com/office/powerpoint/2010/main" val="3345182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10" presetClass="entr" presetSubtype="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1" grpId="0" animBg="1"/>
      <p:bldP spid="32" grpId="0" animBg="1"/>
      <p:bldP spid="58" grpId="0" animBg="1"/>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602838"/>
            <a:ext cx="9144000" cy="1266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5" name="Rectangle 25"/>
          <p:cNvSpPr>
            <a:spLocks noChangeArrowheads="1"/>
          </p:cNvSpPr>
          <p:nvPr/>
        </p:nvSpPr>
        <p:spPr bwMode="auto">
          <a:xfrm>
            <a:off x="366021" y="127793"/>
            <a:ext cx="315983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latin typeface="HGP創英角ｺﾞｼｯｸUB" panose="020B0900000000000000" pitchFamily="50" charset="-128"/>
                <a:ea typeface="HGP創英角ｺﾞｼｯｸUB" panose="020B0900000000000000" pitchFamily="50" charset="-128"/>
              </a:rPr>
              <a:t>積極的撤退区域条例　</a:t>
            </a:r>
          </a:p>
        </p:txBody>
      </p:sp>
      <p:sp>
        <p:nvSpPr>
          <p:cNvPr id="7" name="テキスト ボックス 6"/>
          <p:cNvSpPr txBox="1"/>
          <p:nvPr/>
        </p:nvSpPr>
        <p:spPr>
          <a:xfrm>
            <a:off x="366021" y="1287745"/>
            <a:ext cx="1703294" cy="861774"/>
          </a:xfrm>
          <a:prstGeom prst="rect">
            <a:avLst/>
          </a:prstGeom>
          <a:noFill/>
        </p:spPr>
        <p:txBody>
          <a:bodyPr wrap="square" rtlCol="0">
            <a:spAutoFit/>
          </a:bodyPr>
          <a:lstStyle/>
          <a:p>
            <a:pPr algn="ctr"/>
            <a:r>
              <a:rPr kumimoji="1" lang="ja-JP" altLang="en-US" sz="3200" dirty="0">
                <a:latin typeface="HGP創英角ｺﾞｼｯｸUB" panose="020B0900000000000000" pitchFamily="50" charset="-128"/>
                <a:ea typeface="HGP創英角ｺﾞｼｯｸUB" panose="020B0900000000000000" pitchFamily="50" charset="-128"/>
              </a:rPr>
              <a:t>メリット</a:t>
            </a:r>
            <a:endParaRPr kumimoji="1" lang="en-US" altLang="ja-JP" sz="3200" dirty="0">
              <a:latin typeface="HGP創英角ｺﾞｼｯｸUB" panose="020B0900000000000000" pitchFamily="50" charset="-128"/>
              <a:ea typeface="HGP創英角ｺﾞｼｯｸUB" panose="020B0900000000000000" pitchFamily="50" charset="-128"/>
            </a:endParaRPr>
          </a:p>
          <a:p>
            <a:endParaRPr kumimoji="1" lang="ja-JP" altLang="en-US" dirty="0">
              <a:ea typeface="HGP創英角ｺﾞｼｯｸUB" panose="020B0900000000000000" pitchFamily="50" charset="-128"/>
            </a:endParaRPr>
          </a:p>
        </p:txBody>
      </p:sp>
      <p:grpSp>
        <p:nvGrpSpPr>
          <p:cNvPr id="2" name="グループ化 1"/>
          <p:cNvGrpSpPr/>
          <p:nvPr/>
        </p:nvGrpSpPr>
        <p:grpSpPr>
          <a:xfrm>
            <a:off x="366021" y="4328989"/>
            <a:ext cx="8369525" cy="1163219"/>
            <a:chOff x="366021" y="1391722"/>
            <a:chExt cx="8369525" cy="1163219"/>
          </a:xfrm>
        </p:grpSpPr>
        <p:sp>
          <p:nvSpPr>
            <p:cNvPr id="6" name="角丸四角形 5"/>
            <p:cNvSpPr/>
            <p:nvPr/>
          </p:nvSpPr>
          <p:spPr>
            <a:xfrm>
              <a:off x="366021" y="1391722"/>
              <a:ext cx="8132520" cy="1163219"/>
            </a:xfrm>
            <a:prstGeom prst="roundRect">
              <a:avLst/>
            </a:prstGeom>
            <a:solidFill>
              <a:srgbClr val="F78D7C"/>
            </a:solidFill>
            <a:ln>
              <a:solidFill>
                <a:srgbClr val="F78D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8" name="テキスト ボックス 7"/>
            <p:cNvSpPr txBox="1"/>
            <p:nvPr/>
          </p:nvSpPr>
          <p:spPr>
            <a:xfrm>
              <a:off x="408454" y="1672447"/>
              <a:ext cx="8327092" cy="523220"/>
            </a:xfrm>
            <a:prstGeom prst="rect">
              <a:avLst/>
            </a:prstGeom>
            <a:noFill/>
          </p:spPr>
          <p:txBody>
            <a:bodyPr wrap="square" rtlCol="0">
              <a:spAutoFit/>
            </a:bodyPr>
            <a:lstStyle/>
            <a:p>
              <a:r>
                <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rPr>
                <a:t>利用度の低い土地・建物の効用を高めることができる</a:t>
              </a:r>
            </a:p>
          </p:txBody>
        </p:sp>
      </p:grpSp>
      <p:grpSp>
        <p:nvGrpSpPr>
          <p:cNvPr id="13" name="グループ化 12"/>
          <p:cNvGrpSpPr/>
          <p:nvPr/>
        </p:nvGrpSpPr>
        <p:grpSpPr>
          <a:xfrm>
            <a:off x="366021" y="2420406"/>
            <a:ext cx="8327092" cy="1163219"/>
            <a:chOff x="408454" y="2835666"/>
            <a:chExt cx="8327092" cy="1163219"/>
          </a:xfrm>
        </p:grpSpPr>
        <p:sp>
          <p:nvSpPr>
            <p:cNvPr id="9" name="角丸四角形 8"/>
            <p:cNvSpPr/>
            <p:nvPr/>
          </p:nvSpPr>
          <p:spPr>
            <a:xfrm>
              <a:off x="408454" y="2835666"/>
              <a:ext cx="8132520" cy="1163219"/>
            </a:xfrm>
            <a:prstGeom prst="roundRect">
              <a:avLst/>
            </a:prstGeom>
            <a:solidFill>
              <a:srgbClr val="F78D7C"/>
            </a:solidFill>
            <a:ln>
              <a:solidFill>
                <a:srgbClr val="F78D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10" name="テキスト ボックス 9"/>
            <p:cNvSpPr txBox="1"/>
            <p:nvPr/>
          </p:nvSpPr>
          <p:spPr>
            <a:xfrm>
              <a:off x="408454" y="3155665"/>
              <a:ext cx="8327092" cy="523220"/>
            </a:xfrm>
            <a:prstGeom prst="rect">
              <a:avLst/>
            </a:prstGeom>
            <a:noFill/>
          </p:spPr>
          <p:txBody>
            <a:bodyPr wrap="square" rtlCol="0">
              <a:spAutoFit/>
            </a:bodyPr>
            <a:lstStyle/>
            <a:p>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都市の拡大を抑制し、財政健全化に寄与できる</a:t>
              </a:r>
              <a:endPar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endParaRPr>
            </a:p>
          </p:txBody>
        </p:sp>
      </p:grpSp>
    </p:spTree>
    <p:extLst>
      <p:ext uri="{BB962C8B-B14F-4D97-AF65-F5344CB8AC3E}">
        <p14:creationId xmlns:p14="http://schemas.microsoft.com/office/powerpoint/2010/main" val="41041789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0" y="602838"/>
            <a:ext cx="9144000" cy="1266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3465512"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まちづくり株式会社　概要</a:t>
            </a:r>
          </a:p>
        </p:txBody>
      </p:sp>
      <p:pic>
        <p:nvPicPr>
          <p:cNvPr id="8" name="Google Shape;326;p29" descr="建物"/>
          <p:cNvPicPr preferRelativeResize="0">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80069" y="1486724"/>
            <a:ext cx="1703387" cy="170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グループ化 31"/>
          <p:cNvGrpSpPr/>
          <p:nvPr/>
        </p:nvGrpSpPr>
        <p:grpSpPr>
          <a:xfrm>
            <a:off x="1026466" y="4872300"/>
            <a:ext cx="7281862" cy="1411287"/>
            <a:chOff x="982663" y="3434160"/>
            <a:chExt cx="7281862" cy="1411287"/>
          </a:xfrm>
          <a:solidFill>
            <a:schemeClr val="bg1">
              <a:lumMod val="85000"/>
            </a:schemeClr>
          </a:solidFill>
        </p:grpSpPr>
        <p:sp>
          <p:nvSpPr>
            <p:cNvPr id="6" name="Google Shape;321;p29"/>
            <p:cNvSpPr>
              <a:spLocks noChangeArrowheads="1"/>
            </p:cNvSpPr>
            <p:nvPr/>
          </p:nvSpPr>
          <p:spPr bwMode="auto">
            <a:xfrm>
              <a:off x="982663" y="3434160"/>
              <a:ext cx="7281862" cy="1411287"/>
            </a:xfrm>
            <a:prstGeom prst="roundRect">
              <a:avLst>
                <a:gd name="adj" fmla="val 16667"/>
              </a:avLst>
            </a:prstGeom>
            <a:grp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pic>
          <p:nvPicPr>
            <p:cNvPr id="7" name="Google Shape;325;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04900"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Google Shape;327;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65326"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Google Shape;328;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64313"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 name="Google Shape;329;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5863"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 name="Google Shape;330;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72000"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 name="Google Shape;331;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86400"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 name="Google Shape;332;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00800" y="3886597"/>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 name="Google Shape;333;p29" descr="ストア"/>
            <p:cNvPicPr preferRelativeResize="0">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46937" y="3873515"/>
              <a:ext cx="914400" cy="914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 name="Google Shape;334;p29"/>
            <p:cNvSpPr txBox="1">
              <a:spLocks noChangeArrowheads="1"/>
            </p:cNvSpPr>
            <p:nvPr/>
          </p:nvSpPr>
          <p:spPr bwMode="auto">
            <a:xfrm>
              <a:off x="1231900" y="3550047"/>
              <a:ext cx="2044700" cy="481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ja-JP" sz="24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市民</a:t>
              </a:r>
              <a:r>
                <a:rPr lang="ja-JP" altLang="en-US" sz="20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や</a:t>
              </a:r>
              <a:r>
                <a:rPr lang="ja-JP" altLang="en-US" sz="24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一般人</a:t>
              </a:r>
              <a:endParaRPr lang="ja-JP" altLang="ja-JP" sz="2400" u="none" dirty="0">
                <a:latin typeface="HGS創英角ｺﾞｼｯｸUB" panose="020B0900000000000000" pitchFamily="50" charset="-128"/>
                <a:ea typeface="HGS創英角ｺﾞｼｯｸUB" panose="020B0900000000000000" pitchFamily="50" charset="-128"/>
              </a:endParaRPr>
            </a:p>
            <a:p>
              <a:pPr>
                <a:spcBef>
                  <a:spcPct val="0"/>
                </a:spcBef>
                <a:buFontTx/>
                <a:buNone/>
              </a:pPr>
              <a:endParaRPr lang="ja-JP" altLang="ja-JP" sz="2400" u="none" dirty="0">
                <a:latin typeface="HGS創英角ｺﾞｼｯｸUB" panose="020B0900000000000000" pitchFamily="50" charset="-128"/>
                <a:ea typeface="HGS創英角ｺﾞｼｯｸUB" panose="020B0900000000000000" pitchFamily="50" charset="-128"/>
                <a:sym typeface="Arial" panose="020B0604020202020204" pitchFamily="34" charset="0"/>
              </a:endParaRPr>
            </a:p>
          </p:txBody>
        </p:sp>
      </p:grpSp>
      <p:sp>
        <p:nvSpPr>
          <p:cNvPr id="17" name="Google Shape;335;p29"/>
          <p:cNvSpPr>
            <a:spLocks noChangeArrowheads="1"/>
          </p:cNvSpPr>
          <p:nvPr/>
        </p:nvSpPr>
        <p:spPr bwMode="auto">
          <a:xfrm>
            <a:off x="3733800" y="3465482"/>
            <a:ext cx="630238" cy="1166748"/>
          </a:xfrm>
          <a:prstGeom prst="upArrow">
            <a:avLst>
              <a:gd name="adj1" fmla="val 50000"/>
              <a:gd name="adj2" fmla="val 50000"/>
            </a:avLst>
          </a:prstGeom>
          <a:solidFill>
            <a:srgbClr val="3F3F3F"/>
          </a:solidFill>
          <a:ln w="12700">
            <a:solidFill>
              <a:srgbClr val="3F3F3F"/>
            </a:solidFill>
            <a:miter lim="800000"/>
            <a:headEnd type="none" w="sm" len="sm"/>
            <a:tailEnd type="none" w="sm" len="sm"/>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18" name="Google Shape;336;p29"/>
          <p:cNvSpPr txBox="1">
            <a:spLocks noChangeArrowheads="1"/>
          </p:cNvSpPr>
          <p:nvPr/>
        </p:nvSpPr>
        <p:spPr bwMode="auto">
          <a:xfrm>
            <a:off x="3025775" y="1012004"/>
            <a:ext cx="2978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ja-JP"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sym typeface="Arial" panose="020B0604020202020204" pitchFamily="34" charset="0"/>
              </a:rPr>
              <a:t>まちづくり株式会社</a:t>
            </a:r>
            <a:endParaRPr lang="ja-JP" altLang="ja-JP"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19" name="Google Shape;337;p29"/>
          <p:cNvSpPr>
            <a:spLocks noChangeArrowheads="1"/>
          </p:cNvSpPr>
          <p:nvPr/>
        </p:nvSpPr>
        <p:spPr bwMode="auto">
          <a:xfrm>
            <a:off x="4779963" y="3465482"/>
            <a:ext cx="600075" cy="1166748"/>
          </a:xfrm>
          <a:prstGeom prst="downArrow">
            <a:avLst>
              <a:gd name="adj1" fmla="val 50000"/>
              <a:gd name="adj2" fmla="val 49957"/>
            </a:avLst>
          </a:prstGeom>
          <a:solidFill>
            <a:srgbClr val="3F3F3F"/>
          </a:solidFill>
          <a:ln w="12700">
            <a:solidFill>
              <a:srgbClr val="3F3F3F"/>
            </a:solidFill>
            <a:miter lim="800000"/>
            <a:headEnd type="none" w="sm" len="sm"/>
            <a:tailEnd type="none" w="sm" len="sm"/>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20" name="Google Shape;338;p29"/>
          <p:cNvSpPr>
            <a:spLocks noChangeArrowheads="1"/>
          </p:cNvSpPr>
          <p:nvPr/>
        </p:nvSpPr>
        <p:spPr bwMode="auto">
          <a:xfrm>
            <a:off x="579438" y="1981170"/>
            <a:ext cx="1747837" cy="1712912"/>
          </a:xfrm>
          <a:prstGeom prst="ellipse">
            <a:avLst/>
          </a:prstGeom>
          <a:solidFill>
            <a:schemeClr val="accent1">
              <a:lumMod val="40000"/>
              <a:lumOff val="60000"/>
            </a:schemeClr>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21" name="Google Shape;339;p29"/>
          <p:cNvSpPr txBox="1">
            <a:spLocks noChangeArrowheads="1"/>
          </p:cNvSpPr>
          <p:nvPr/>
        </p:nvSpPr>
        <p:spPr bwMode="auto">
          <a:xfrm>
            <a:off x="887413" y="2601882"/>
            <a:ext cx="1131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ja-JP" sz="24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国</a:t>
            </a:r>
            <a:r>
              <a:rPr lang="ja-JP" altLang="ja-JP" sz="20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や</a:t>
            </a:r>
            <a:r>
              <a:rPr lang="ja-JP" altLang="ja-JP" sz="24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市</a:t>
            </a:r>
            <a:endParaRPr lang="ja-JP" altLang="ja-JP" sz="2400" u="none" dirty="0">
              <a:latin typeface="HGS創英角ｺﾞｼｯｸUB" panose="020B0900000000000000" pitchFamily="50" charset="-128"/>
              <a:ea typeface="HGS創英角ｺﾞｼｯｸUB" panose="020B0900000000000000" pitchFamily="50" charset="-128"/>
            </a:endParaRPr>
          </a:p>
        </p:txBody>
      </p:sp>
      <p:sp>
        <p:nvSpPr>
          <p:cNvPr id="22" name="Google Shape;340;p29"/>
          <p:cNvSpPr>
            <a:spLocks noChangeArrowheads="1"/>
          </p:cNvSpPr>
          <p:nvPr/>
        </p:nvSpPr>
        <p:spPr bwMode="auto">
          <a:xfrm>
            <a:off x="2498726" y="2609820"/>
            <a:ext cx="1227138" cy="309562"/>
          </a:xfrm>
          <a:prstGeom prst="rightArrow">
            <a:avLst>
              <a:gd name="adj1" fmla="val 50000"/>
              <a:gd name="adj2" fmla="val 50066"/>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23" name="Google Shape;341;p29"/>
          <p:cNvSpPr txBox="1">
            <a:spLocks noChangeArrowheads="1"/>
          </p:cNvSpPr>
          <p:nvPr/>
        </p:nvSpPr>
        <p:spPr bwMode="auto">
          <a:xfrm>
            <a:off x="2802732" y="2335919"/>
            <a:ext cx="619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ja-JP" sz="16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sym typeface="Arial" panose="020B0604020202020204" pitchFamily="34" charset="0"/>
              </a:rPr>
              <a:t>支援</a:t>
            </a:r>
            <a:endParaRPr lang="ja-JP" altLang="ja-JP" sz="18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24" name="Google Shape;342;p29"/>
          <p:cNvSpPr txBox="1">
            <a:spLocks noChangeArrowheads="1"/>
          </p:cNvSpPr>
          <p:nvPr/>
        </p:nvSpPr>
        <p:spPr bwMode="auto">
          <a:xfrm>
            <a:off x="2891707" y="3864706"/>
            <a:ext cx="86110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rPr>
              <a:t>出資</a:t>
            </a:r>
            <a:endParaRPr lang="ja-JP" altLang="ja-JP"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25" name="Google Shape;343;p29"/>
          <p:cNvSpPr txBox="1">
            <a:spLocks noChangeArrowheads="1"/>
          </p:cNvSpPr>
          <p:nvPr/>
        </p:nvSpPr>
        <p:spPr bwMode="auto">
          <a:xfrm>
            <a:off x="5383456" y="3829019"/>
            <a:ext cx="941144"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ja-JP"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sym typeface="Arial" panose="020B0604020202020204" pitchFamily="34" charset="0"/>
              </a:rPr>
              <a:t>還元</a:t>
            </a:r>
            <a:endParaRPr lang="ja-JP" altLang="ja-JP"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28" name="吹き出し: 円形 1"/>
          <p:cNvSpPr>
            <a:spLocks noChangeArrowheads="1"/>
          </p:cNvSpPr>
          <p:nvPr/>
        </p:nvSpPr>
        <p:spPr bwMode="auto">
          <a:xfrm>
            <a:off x="6003672" y="1801423"/>
            <a:ext cx="2705353" cy="1943459"/>
          </a:xfrm>
          <a:prstGeom prst="wedgeEllipseCallout">
            <a:avLst>
              <a:gd name="adj1" fmla="val -59880"/>
              <a:gd name="adj2" fmla="val 53477"/>
            </a:avLst>
          </a:prstGeom>
          <a:solidFill>
            <a:schemeClr val="accent1">
              <a:lumMod val="40000"/>
              <a:lumOff val="60000"/>
            </a:schemeClr>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2400" u="none">
              <a:solidFill>
                <a:schemeClr val="tx1">
                  <a:lumMod val="85000"/>
                  <a:lumOff val="15000"/>
                </a:schemeClr>
              </a:solidFill>
            </a:endParaRPr>
          </a:p>
        </p:txBody>
      </p:sp>
      <p:sp>
        <p:nvSpPr>
          <p:cNvPr id="29" name="テキスト ボックス 2"/>
          <p:cNvSpPr txBox="1">
            <a:spLocks noChangeArrowheads="1"/>
          </p:cNvSpPr>
          <p:nvPr/>
        </p:nvSpPr>
        <p:spPr bwMode="auto">
          <a:xfrm>
            <a:off x="6309391" y="2400755"/>
            <a:ext cx="20939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2400" u="none" dirty="0">
                <a:latin typeface="HGS創英角ｺﾞｼｯｸUB" panose="020B0900000000000000" pitchFamily="50" charset="-128"/>
                <a:ea typeface="HGS創英角ｺﾞｼｯｸUB" panose="020B0900000000000000" pitchFamily="50" charset="-128"/>
              </a:rPr>
              <a:t>良い空間</a:t>
            </a:r>
            <a:r>
              <a:rPr lang="ja-JP" altLang="en-US" sz="2000" u="none" dirty="0">
                <a:latin typeface="HGS創英角ｺﾞｼｯｸUB" panose="020B0900000000000000" pitchFamily="50" charset="-128"/>
                <a:ea typeface="HGS創英角ｺﾞｼｯｸUB" panose="020B0900000000000000" pitchFamily="50" charset="-128"/>
              </a:rPr>
              <a:t>を</a:t>
            </a:r>
            <a:endParaRPr lang="en-US" altLang="ja-JP" sz="2000" u="none" dirty="0">
              <a:latin typeface="HGS創英角ｺﾞｼｯｸUB" panose="020B0900000000000000" pitchFamily="50" charset="-128"/>
              <a:ea typeface="HGS創英角ｺﾞｼｯｸUB" panose="020B0900000000000000" pitchFamily="50" charset="-128"/>
            </a:endParaRPr>
          </a:p>
          <a:p>
            <a:pPr algn="ctr">
              <a:spcBef>
                <a:spcPct val="0"/>
              </a:spcBef>
              <a:buFontTx/>
              <a:buNone/>
            </a:pPr>
            <a:r>
              <a:rPr lang="ja-JP" altLang="en-US" sz="2400" u="none" dirty="0">
                <a:latin typeface="HGS創英角ｺﾞｼｯｸUB" panose="020B0900000000000000" pitchFamily="50" charset="-128"/>
                <a:ea typeface="HGS創英角ｺﾞｼｯｸUB" panose="020B0900000000000000" pitchFamily="50" charset="-128"/>
              </a:rPr>
              <a:t>提供</a:t>
            </a:r>
          </a:p>
        </p:txBody>
      </p:sp>
      <p:sp>
        <p:nvSpPr>
          <p:cNvPr id="2" name="スライド番号プレースホルダー 1">
            <a:extLst>
              <a:ext uri="{FF2B5EF4-FFF2-40B4-BE49-F238E27FC236}">
                <a16:creationId xmlns:a16="http://schemas.microsoft.com/office/drawing/2014/main" id="{5E63AF43-698C-4D17-83E6-BD1FD8C30791}"/>
              </a:ext>
            </a:extLst>
          </p:cNvPr>
          <p:cNvSpPr>
            <a:spLocks noGrp="1"/>
          </p:cNvSpPr>
          <p:nvPr>
            <p:ph type="sldNum" sz="quarter" idx="12"/>
          </p:nvPr>
        </p:nvSpPr>
        <p:spPr/>
        <p:txBody>
          <a:bodyPr/>
          <a:lstStyle/>
          <a:p>
            <a:fld id="{6A9E7CFA-0D18-4517-9194-46F97BD31C02}" type="slidenum">
              <a:rPr kumimoji="1" lang="ja-JP" altLang="en-US" smtClean="0"/>
              <a:t>13</a:t>
            </a:fld>
            <a:endParaRPr kumimoji="1" lang="ja-JP" altLang="en-US"/>
          </a:p>
        </p:txBody>
      </p:sp>
    </p:spTree>
    <p:extLst>
      <p:ext uri="{BB962C8B-B14F-4D97-AF65-F5344CB8AC3E}">
        <p14:creationId xmlns:p14="http://schemas.microsoft.com/office/powerpoint/2010/main" val="165358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down)">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p:bldP spid="22" grpId="0" animBg="1"/>
      <p:bldP spid="23" grpId="0"/>
      <p:bldP spid="24" grpId="0"/>
      <p:bldP spid="25" grpId="0"/>
      <p:bldP spid="28"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四角形: 角を丸くする 5"/>
          <p:cNvSpPr>
            <a:spLocks noChangeArrowheads="1"/>
          </p:cNvSpPr>
          <p:nvPr/>
        </p:nvSpPr>
        <p:spPr bwMode="auto">
          <a:xfrm>
            <a:off x="685800" y="1553471"/>
            <a:ext cx="7391400" cy="914400"/>
          </a:xfrm>
          <a:prstGeom prst="roundRect">
            <a:avLst>
              <a:gd name="adj" fmla="val 16667"/>
            </a:avLst>
          </a:prstGeom>
          <a:solidFill>
            <a:schemeClr val="accent1">
              <a:lumMod val="40000"/>
              <a:lumOff val="60000"/>
            </a:schemeClr>
          </a:solidFill>
          <a:ln>
            <a:noFill/>
          </a:ln>
        </p:spPr>
        <p:txBody>
          <a:bodyPr/>
          <a:lstStyle>
            <a:lvl1pPr>
              <a:defRPr kumimoji="1" u="sng">
                <a:solidFill>
                  <a:schemeClr val="tx1"/>
                </a:solidFill>
                <a:latin typeface="Arial" panose="020B0604020202020204" pitchFamily="34" charset="0"/>
                <a:ea typeface="ＭＳ Ｐゴシック" panose="020B0600070205080204" pitchFamily="50" charset="-128"/>
              </a:defRPr>
            </a:lvl1pPr>
            <a:lvl2pPr marL="742950" indent="-285750">
              <a:defRPr kumimoji="1" u="sng">
                <a:solidFill>
                  <a:schemeClr val="tx1"/>
                </a:solidFill>
                <a:latin typeface="Arial" panose="020B0604020202020204" pitchFamily="34" charset="0"/>
                <a:ea typeface="ＭＳ Ｐゴシック" panose="020B0600070205080204" pitchFamily="50" charset="-128"/>
              </a:defRPr>
            </a:lvl2pPr>
            <a:lvl3pPr marL="1143000" indent="-228600">
              <a:defRPr kumimoji="1" u="sng">
                <a:solidFill>
                  <a:schemeClr val="tx1"/>
                </a:solidFill>
                <a:latin typeface="Arial" panose="020B0604020202020204" pitchFamily="34" charset="0"/>
                <a:ea typeface="ＭＳ Ｐゴシック" panose="020B0600070205080204" pitchFamily="50" charset="-128"/>
              </a:defRPr>
            </a:lvl3pPr>
            <a:lvl4pPr marL="1600200" indent="-228600">
              <a:defRPr kumimoji="1" u="sng">
                <a:solidFill>
                  <a:schemeClr val="tx1"/>
                </a:solidFill>
                <a:latin typeface="Arial" panose="020B0604020202020204" pitchFamily="34" charset="0"/>
                <a:ea typeface="ＭＳ Ｐゴシック" panose="020B0600070205080204" pitchFamily="50" charset="-128"/>
              </a:defRPr>
            </a:lvl4pPr>
            <a:lvl5pPr marL="2057400" indent="-228600">
              <a:defRPr kumimoji="1" u="sng">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a:latin typeface="HGP創英角ｺﾞｼｯｸUB" panose="020B0900000000000000" pitchFamily="50" charset="-128"/>
              <a:ea typeface="HGP創英角ｺﾞｼｯｸUB" panose="020B0900000000000000" pitchFamily="50" charset="-128"/>
            </a:endParaRPr>
          </a:p>
        </p:txBody>
      </p:sp>
      <p:sp>
        <p:nvSpPr>
          <p:cNvPr id="19463" name="テキスト ボックス 1"/>
          <p:cNvSpPr txBox="1">
            <a:spLocks noChangeArrowheads="1"/>
          </p:cNvSpPr>
          <p:nvPr/>
        </p:nvSpPr>
        <p:spPr bwMode="auto">
          <a:xfrm>
            <a:off x="838200" y="1780484"/>
            <a:ext cx="6934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①人件費</a:t>
            </a:r>
            <a:r>
              <a:rPr lang="ja-JP" altLang="en-US" sz="2000" u="none" dirty="0">
                <a:latin typeface="HGP創英角ｺﾞｼｯｸUB" panose="020B0900000000000000" pitchFamily="50" charset="-128"/>
                <a:ea typeface="HGP創英角ｺﾞｼｯｸUB" panose="020B0900000000000000" pitchFamily="50" charset="-128"/>
              </a:rPr>
              <a:t>が</a:t>
            </a:r>
            <a:r>
              <a:rPr lang="ja-JP" altLang="en-US" sz="2400" u="none" dirty="0">
                <a:latin typeface="HGP創英角ｺﾞｼｯｸUB" panose="020B0900000000000000" pitchFamily="50" charset="-128"/>
                <a:ea typeface="HGP創英角ｺﾞｼｯｸUB" panose="020B0900000000000000" pitchFamily="50" charset="-128"/>
              </a:rPr>
              <a:t>削減できる　</a:t>
            </a:r>
            <a:endParaRPr lang="en-US" altLang="ja-JP" sz="2400" u="none" dirty="0">
              <a:latin typeface="HGP創英角ｺﾞｼｯｸUB" panose="020B0900000000000000" pitchFamily="50" charset="-128"/>
              <a:ea typeface="HGP創英角ｺﾞｼｯｸUB" panose="020B0900000000000000" pitchFamily="50" charset="-128"/>
            </a:endParaRPr>
          </a:p>
        </p:txBody>
      </p:sp>
      <p:sp>
        <p:nvSpPr>
          <p:cNvPr id="19464" name="四角形: 角を丸くする 7"/>
          <p:cNvSpPr>
            <a:spLocks noChangeArrowheads="1"/>
          </p:cNvSpPr>
          <p:nvPr/>
        </p:nvSpPr>
        <p:spPr bwMode="auto">
          <a:xfrm>
            <a:off x="685800" y="2694884"/>
            <a:ext cx="7391400" cy="914400"/>
          </a:xfrm>
          <a:prstGeom prst="roundRect">
            <a:avLst>
              <a:gd name="adj" fmla="val 16667"/>
            </a:avLst>
          </a:prstGeom>
          <a:solidFill>
            <a:schemeClr val="accent1">
              <a:lumMod val="40000"/>
              <a:lumOff val="60000"/>
            </a:schemeClr>
          </a:solidFill>
          <a:ln>
            <a:noFill/>
          </a:ln>
        </p:spPr>
        <p:txBody>
          <a:bodyPr/>
          <a:lstStyle>
            <a:lvl1pPr>
              <a:defRPr kumimoji="1" u="sng">
                <a:solidFill>
                  <a:schemeClr val="tx1"/>
                </a:solidFill>
                <a:latin typeface="Arial" panose="020B0604020202020204" pitchFamily="34" charset="0"/>
                <a:ea typeface="ＭＳ Ｐゴシック" panose="020B0600070205080204" pitchFamily="50" charset="-128"/>
              </a:defRPr>
            </a:lvl1pPr>
            <a:lvl2pPr marL="742950" indent="-285750">
              <a:defRPr kumimoji="1" u="sng">
                <a:solidFill>
                  <a:schemeClr val="tx1"/>
                </a:solidFill>
                <a:latin typeface="Arial" panose="020B0604020202020204" pitchFamily="34" charset="0"/>
                <a:ea typeface="ＭＳ Ｐゴシック" panose="020B0600070205080204" pitchFamily="50" charset="-128"/>
              </a:defRPr>
            </a:lvl2pPr>
            <a:lvl3pPr marL="1143000" indent="-228600">
              <a:defRPr kumimoji="1" u="sng">
                <a:solidFill>
                  <a:schemeClr val="tx1"/>
                </a:solidFill>
                <a:latin typeface="Arial" panose="020B0604020202020204" pitchFamily="34" charset="0"/>
                <a:ea typeface="ＭＳ Ｐゴシック" panose="020B0600070205080204" pitchFamily="50" charset="-128"/>
              </a:defRPr>
            </a:lvl3pPr>
            <a:lvl4pPr marL="1600200" indent="-228600">
              <a:defRPr kumimoji="1" u="sng">
                <a:solidFill>
                  <a:schemeClr val="tx1"/>
                </a:solidFill>
                <a:latin typeface="Arial" panose="020B0604020202020204" pitchFamily="34" charset="0"/>
                <a:ea typeface="ＭＳ Ｐゴシック" panose="020B0600070205080204" pitchFamily="50" charset="-128"/>
              </a:defRPr>
            </a:lvl4pPr>
            <a:lvl5pPr marL="2057400" indent="-228600">
              <a:defRPr kumimoji="1" u="sng">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a:latin typeface="HGP創英角ｺﾞｼｯｸUB" panose="020B0900000000000000" pitchFamily="50" charset="-128"/>
              <a:ea typeface="HGP創英角ｺﾞｼｯｸUB" panose="020B0900000000000000" pitchFamily="50" charset="-128"/>
            </a:endParaRPr>
          </a:p>
        </p:txBody>
      </p:sp>
      <p:sp>
        <p:nvSpPr>
          <p:cNvPr id="19465" name="テキスト ボックス 1"/>
          <p:cNvSpPr txBox="1">
            <a:spLocks noChangeArrowheads="1"/>
          </p:cNvSpPr>
          <p:nvPr/>
        </p:nvSpPr>
        <p:spPr bwMode="auto">
          <a:xfrm>
            <a:off x="838200" y="2921897"/>
            <a:ext cx="6934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②</a:t>
            </a:r>
            <a:r>
              <a:rPr lang="ja-JP" altLang="en-US" sz="2400" u="none" dirty="0">
                <a:latin typeface="HGP創英角ｺﾞｼｯｸUB" panose="020B0900000000000000" pitchFamily="50" charset="-128"/>
                <a:ea typeface="HGP創英角ｺﾞｼｯｸUB" panose="020B0900000000000000" pitchFamily="50" charset="-128"/>
              </a:rPr>
              <a:t>お金</a:t>
            </a:r>
            <a:r>
              <a:rPr lang="ja-JP" altLang="en-US" sz="2000" u="none" dirty="0">
                <a:latin typeface="HGP創英角ｺﾞｼｯｸUB" panose="020B0900000000000000" pitchFamily="50" charset="-128"/>
                <a:ea typeface="HGP創英角ｺﾞｼｯｸUB" panose="020B0900000000000000" pitchFamily="50" charset="-128"/>
              </a:rPr>
              <a:t>の</a:t>
            </a:r>
            <a:r>
              <a:rPr lang="ja-JP" altLang="en-US" sz="2400" u="none" dirty="0">
                <a:latin typeface="HGP創英角ｺﾞｼｯｸUB" panose="020B0900000000000000" pitchFamily="50" charset="-128"/>
                <a:ea typeface="HGP創英角ｺﾞｼｯｸUB" panose="020B0900000000000000" pitchFamily="50" charset="-128"/>
              </a:rPr>
              <a:t>使い道</a:t>
            </a:r>
            <a:r>
              <a:rPr lang="ja-JP" altLang="en-US" sz="2000" u="none" dirty="0">
                <a:latin typeface="HGP創英角ｺﾞｼｯｸUB" panose="020B0900000000000000" pitchFamily="50" charset="-128"/>
                <a:ea typeface="HGP創英角ｺﾞｼｯｸUB" panose="020B0900000000000000" pitchFamily="50" charset="-128"/>
              </a:rPr>
              <a:t>を</a:t>
            </a:r>
            <a:r>
              <a:rPr lang="ja-JP" altLang="en-US" sz="2400" u="none" dirty="0">
                <a:latin typeface="HGP創英角ｺﾞｼｯｸUB" panose="020B0900000000000000" pitchFamily="50" charset="-128"/>
                <a:ea typeface="HGP創英角ｺﾞｼｯｸUB" panose="020B0900000000000000" pitchFamily="50" charset="-128"/>
              </a:rPr>
              <a:t>市民</a:t>
            </a:r>
            <a:r>
              <a:rPr lang="ja-JP" altLang="en-US" sz="2000" u="none" dirty="0">
                <a:latin typeface="HGP創英角ｺﾞｼｯｸUB" panose="020B0900000000000000" pitchFamily="50" charset="-128"/>
                <a:ea typeface="HGP創英角ｺﾞｼｯｸUB" panose="020B0900000000000000" pitchFamily="50" charset="-128"/>
              </a:rPr>
              <a:t>が</a:t>
            </a:r>
            <a:r>
              <a:rPr lang="ja-JP" altLang="en-US" sz="2400" u="none" dirty="0">
                <a:latin typeface="HGP創英角ｺﾞｼｯｸUB" panose="020B0900000000000000" pitchFamily="50" charset="-128"/>
                <a:ea typeface="HGP創英角ｺﾞｼｯｸUB" panose="020B0900000000000000" pitchFamily="50" charset="-128"/>
              </a:rPr>
              <a:t>決められる</a:t>
            </a:r>
            <a:endParaRPr lang="en-US" altLang="ja-JP" sz="2400" u="none" dirty="0">
              <a:latin typeface="HGP創英角ｺﾞｼｯｸUB" panose="020B0900000000000000" pitchFamily="50" charset="-128"/>
              <a:ea typeface="HGP創英角ｺﾞｼｯｸUB" panose="020B0900000000000000" pitchFamily="50" charset="-128"/>
            </a:endParaRPr>
          </a:p>
          <a:p>
            <a:pPr>
              <a:spcBef>
                <a:spcPct val="0"/>
              </a:spcBef>
              <a:buFontTx/>
              <a:buNone/>
            </a:pPr>
            <a:r>
              <a:rPr lang="ja-JP" altLang="en-US" sz="2400" u="none" dirty="0">
                <a:latin typeface="HGP創英角ｺﾞｼｯｸUB" panose="020B0900000000000000" pitchFamily="50" charset="-128"/>
                <a:ea typeface="HGP創英角ｺﾞｼｯｸUB" panose="020B0900000000000000" pitchFamily="50" charset="-128"/>
              </a:rPr>
              <a:t>　</a:t>
            </a:r>
            <a:endParaRPr lang="en-US" altLang="ja-JP" sz="2400" u="none" dirty="0">
              <a:latin typeface="HGP創英角ｺﾞｼｯｸUB" panose="020B0900000000000000" pitchFamily="50" charset="-128"/>
              <a:ea typeface="HGP創英角ｺﾞｼｯｸUB" panose="020B0900000000000000" pitchFamily="50" charset="-128"/>
            </a:endParaRPr>
          </a:p>
        </p:txBody>
      </p:sp>
      <p:sp>
        <p:nvSpPr>
          <p:cNvPr id="19466" name="四角形: 角を丸くする 9"/>
          <p:cNvSpPr>
            <a:spLocks noChangeArrowheads="1"/>
          </p:cNvSpPr>
          <p:nvPr/>
        </p:nvSpPr>
        <p:spPr bwMode="auto">
          <a:xfrm>
            <a:off x="685800" y="3836297"/>
            <a:ext cx="7391400" cy="914400"/>
          </a:xfrm>
          <a:prstGeom prst="roundRect">
            <a:avLst>
              <a:gd name="adj" fmla="val 16667"/>
            </a:avLst>
          </a:prstGeom>
          <a:solidFill>
            <a:schemeClr val="accent1">
              <a:lumMod val="40000"/>
              <a:lumOff val="60000"/>
            </a:schemeClr>
          </a:solidFill>
          <a:ln>
            <a:noFill/>
          </a:ln>
        </p:spPr>
        <p:txBody>
          <a:bodyPr/>
          <a:lstStyle>
            <a:lvl1pPr>
              <a:defRPr kumimoji="1" u="sng">
                <a:solidFill>
                  <a:schemeClr val="tx1"/>
                </a:solidFill>
                <a:latin typeface="Arial" panose="020B0604020202020204" pitchFamily="34" charset="0"/>
                <a:ea typeface="ＭＳ Ｐゴシック" panose="020B0600070205080204" pitchFamily="50" charset="-128"/>
              </a:defRPr>
            </a:lvl1pPr>
            <a:lvl2pPr marL="742950" indent="-285750">
              <a:defRPr kumimoji="1" u="sng">
                <a:solidFill>
                  <a:schemeClr val="tx1"/>
                </a:solidFill>
                <a:latin typeface="Arial" panose="020B0604020202020204" pitchFamily="34" charset="0"/>
                <a:ea typeface="ＭＳ Ｐゴシック" panose="020B0600070205080204" pitchFamily="50" charset="-128"/>
              </a:defRPr>
            </a:lvl2pPr>
            <a:lvl3pPr marL="1143000" indent="-228600">
              <a:defRPr kumimoji="1" u="sng">
                <a:solidFill>
                  <a:schemeClr val="tx1"/>
                </a:solidFill>
                <a:latin typeface="Arial" panose="020B0604020202020204" pitchFamily="34" charset="0"/>
                <a:ea typeface="ＭＳ Ｐゴシック" panose="020B0600070205080204" pitchFamily="50" charset="-128"/>
              </a:defRPr>
            </a:lvl3pPr>
            <a:lvl4pPr marL="1600200" indent="-228600">
              <a:defRPr kumimoji="1" u="sng">
                <a:solidFill>
                  <a:schemeClr val="tx1"/>
                </a:solidFill>
                <a:latin typeface="Arial" panose="020B0604020202020204" pitchFamily="34" charset="0"/>
                <a:ea typeface="ＭＳ Ｐゴシック" panose="020B0600070205080204" pitchFamily="50" charset="-128"/>
              </a:defRPr>
            </a:lvl4pPr>
            <a:lvl5pPr marL="2057400" indent="-228600">
              <a:defRPr kumimoji="1" u="sng">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a:latin typeface="HGP創英角ｺﾞｼｯｸUB" panose="020B0900000000000000" pitchFamily="50" charset="-128"/>
              <a:ea typeface="HGP創英角ｺﾞｼｯｸUB" panose="020B0900000000000000" pitchFamily="50" charset="-128"/>
            </a:endParaRPr>
          </a:p>
        </p:txBody>
      </p:sp>
      <p:sp>
        <p:nvSpPr>
          <p:cNvPr id="19467" name="テキスト ボックス 1"/>
          <p:cNvSpPr txBox="1">
            <a:spLocks noChangeArrowheads="1"/>
          </p:cNvSpPr>
          <p:nvPr/>
        </p:nvSpPr>
        <p:spPr bwMode="auto">
          <a:xfrm>
            <a:off x="838200" y="4063310"/>
            <a:ext cx="6934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③</a:t>
            </a:r>
            <a:r>
              <a:rPr lang="ja-JP" altLang="en-US" sz="2400" u="none" dirty="0">
                <a:latin typeface="HGP創英角ｺﾞｼｯｸUB" panose="020B0900000000000000" pitchFamily="50" charset="-128"/>
                <a:ea typeface="HGP創英角ｺﾞｼｯｸUB" panose="020B0900000000000000" pitchFamily="50" charset="-128"/>
              </a:rPr>
              <a:t>市民</a:t>
            </a:r>
            <a:r>
              <a:rPr lang="ja-JP" altLang="en-US" sz="2000" u="none" dirty="0">
                <a:latin typeface="HGP創英角ｺﾞｼｯｸUB" panose="020B0900000000000000" pitchFamily="50" charset="-128"/>
                <a:ea typeface="HGP創英角ｺﾞｼｯｸUB" panose="020B0900000000000000" pitchFamily="50" charset="-128"/>
              </a:rPr>
              <a:t>の</a:t>
            </a:r>
            <a:r>
              <a:rPr lang="ja-JP" altLang="en-US" sz="2400" u="none" dirty="0">
                <a:latin typeface="HGP創英角ｺﾞｼｯｸUB" panose="020B0900000000000000" pitchFamily="50" charset="-128"/>
                <a:ea typeface="HGP創英角ｺﾞｼｯｸUB" panose="020B0900000000000000" pitchFamily="50" charset="-128"/>
              </a:rPr>
              <a:t>まち</a:t>
            </a:r>
            <a:r>
              <a:rPr lang="ja-JP" altLang="en-US" sz="2000" u="none" dirty="0">
                <a:latin typeface="HGP創英角ｺﾞｼｯｸUB" panose="020B0900000000000000" pitchFamily="50" charset="-128"/>
                <a:ea typeface="HGP創英角ｺﾞｼｯｸUB" panose="020B0900000000000000" pitchFamily="50" charset="-128"/>
              </a:rPr>
              <a:t>への</a:t>
            </a:r>
            <a:r>
              <a:rPr lang="ja-JP" altLang="en-US" sz="2400" u="none" dirty="0">
                <a:latin typeface="HGP創英角ｺﾞｼｯｸUB" panose="020B0900000000000000" pitchFamily="50" charset="-128"/>
                <a:ea typeface="HGP創英角ｺﾞｼｯｸUB" panose="020B0900000000000000" pitchFamily="50" charset="-128"/>
              </a:rPr>
              <a:t>関心</a:t>
            </a:r>
            <a:r>
              <a:rPr lang="ja-JP" altLang="en-US" sz="2000" u="none" dirty="0">
                <a:latin typeface="HGP創英角ｺﾞｼｯｸUB" panose="020B0900000000000000" pitchFamily="50" charset="-128"/>
                <a:ea typeface="HGP創英角ｺﾞｼｯｸUB" panose="020B0900000000000000" pitchFamily="50" charset="-128"/>
              </a:rPr>
              <a:t>が</a:t>
            </a:r>
            <a:r>
              <a:rPr lang="ja-JP" altLang="en-US" sz="2400" u="none" dirty="0">
                <a:latin typeface="HGP創英角ｺﾞｼｯｸUB" panose="020B0900000000000000" pitchFamily="50" charset="-128"/>
                <a:ea typeface="HGP創英角ｺﾞｼｯｸUB" panose="020B0900000000000000" pitchFamily="50" charset="-128"/>
              </a:rPr>
              <a:t>高まる</a:t>
            </a:r>
            <a:endParaRPr lang="en-US" altLang="ja-JP" sz="2400" u="none" dirty="0">
              <a:latin typeface="HGP創英角ｺﾞｼｯｸUB" panose="020B0900000000000000" pitchFamily="50" charset="-128"/>
              <a:ea typeface="HGP創英角ｺﾞｼｯｸUB" panose="020B0900000000000000" pitchFamily="50" charset="-128"/>
            </a:endParaRPr>
          </a:p>
          <a:p>
            <a:pPr>
              <a:spcBef>
                <a:spcPct val="0"/>
              </a:spcBef>
              <a:buFontTx/>
              <a:buNone/>
            </a:pPr>
            <a:r>
              <a:rPr lang="ja-JP" altLang="en-US" sz="2400" u="none" dirty="0">
                <a:latin typeface="HGP創英角ｺﾞｼｯｸUB" panose="020B0900000000000000" pitchFamily="50" charset="-128"/>
                <a:ea typeface="HGP創英角ｺﾞｼｯｸUB" panose="020B0900000000000000" pitchFamily="50" charset="-128"/>
              </a:rPr>
              <a:t>　</a:t>
            </a:r>
            <a:endParaRPr lang="en-US" altLang="ja-JP" sz="2400" u="none" dirty="0">
              <a:latin typeface="HGP創英角ｺﾞｼｯｸUB" panose="020B0900000000000000" pitchFamily="50" charset="-128"/>
              <a:ea typeface="HGP創英角ｺﾞｼｯｸUB" panose="020B0900000000000000" pitchFamily="50" charset="-128"/>
            </a:endParaRPr>
          </a:p>
        </p:txBody>
      </p:sp>
      <p:sp>
        <p:nvSpPr>
          <p:cNvPr id="14" name="正方形/長方形 13"/>
          <p:cNvSpPr/>
          <p:nvPr/>
        </p:nvSpPr>
        <p:spPr>
          <a:xfrm>
            <a:off x="0" y="602838"/>
            <a:ext cx="9144000" cy="1266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Rectangle 25"/>
          <p:cNvSpPr>
            <a:spLocks noChangeArrowheads="1"/>
          </p:cNvSpPr>
          <p:nvPr/>
        </p:nvSpPr>
        <p:spPr bwMode="auto">
          <a:xfrm>
            <a:off x="366021" y="127793"/>
            <a:ext cx="60067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まちづくり株式会社　</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なぜ、株式会社なのか？</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12" name="四角形: 角を丸くする 9"/>
          <p:cNvSpPr>
            <a:spLocks noChangeArrowheads="1"/>
          </p:cNvSpPr>
          <p:nvPr/>
        </p:nvSpPr>
        <p:spPr bwMode="auto">
          <a:xfrm>
            <a:off x="685800" y="4977710"/>
            <a:ext cx="7391400" cy="827311"/>
          </a:xfrm>
          <a:prstGeom prst="roundRect">
            <a:avLst>
              <a:gd name="adj" fmla="val 16667"/>
            </a:avLst>
          </a:prstGeom>
          <a:solidFill>
            <a:schemeClr val="accent1">
              <a:lumMod val="40000"/>
              <a:lumOff val="60000"/>
            </a:schemeClr>
          </a:solidFill>
          <a:ln>
            <a:noFill/>
          </a:ln>
        </p:spPr>
        <p:txBody>
          <a:bodyPr/>
          <a:lstStyle>
            <a:lvl1pPr>
              <a:defRPr kumimoji="1" u="sng">
                <a:solidFill>
                  <a:schemeClr val="tx1"/>
                </a:solidFill>
                <a:latin typeface="Arial" panose="020B0604020202020204" pitchFamily="34" charset="0"/>
                <a:ea typeface="ＭＳ Ｐゴシック" panose="020B0600070205080204" pitchFamily="50" charset="-128"/>
              </a:defRPr>
            </a:lvl1pPr>
            <a:lvl2pPr marL="742950" indent="-285750">
              <a:defRPr kumimoji="1" u="sng">
                <a:solidFill>
                  <a:schemeClr val="tx1"/>
                </a:solidFill>
                <a:latin typeface="Arial" panose="020B0604020202020204" pitchFamily="34" charset="0"/>
                <a:ea typeface="ＭＳ Ｐゴシック" panose="020B0600070205080204" pitchFamily="50" charset="-128"/>
              </a:defRPr>
            </a:lvl2pPr>
            <a:lvl3pPr marL="1143000" indent="-228600">
              <a:defRPr kumimoji="1" u="sng">
                <a:solidFill>
                  <a:schemeClr val="tx1"/>
                </a:solidFill>
                <a:latin typeface="Arial" panose="020B0604020202020204" pitchFamily="34" charset="0"/>
                <a:ea typeface="ＭＳ Ｐゴシック" panose="020B0600070205080204" pitchFamily="50" charset="-128"/>
              </a:defRPr>
            </a:lvl3pPr>
            <a:lvl4pPr marL="1600200" indent="-228600">
              <a:defRPr kumimoji="1" u="sng">
                <a:solidFill>
                  <a:schemeClr val="tx1"/>
                </a:solidFill>
                <a:latin typeface="Arial" panose="020B0604020202020204" pitchFamily="34" charset="0"/>
                <a:ea typeface="ＭＳ Ｐゴシック" panose="020B0600070205080204" pitchFamily="50" charset="-128"/>
              </a:defRPr>
            </a:lvl4pPr>
            <a:lvl5pPr marL="2057400" indent="-228600">
              <a:defRPr kumimoji="1" u="sng">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u="sng">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a:latin typeface="HGP創英角ｺﾞｼｯｸUB" panose="020B0900000000000000" pitchFamily="50" charset="-128"/>
              <a:ea typeface="HGP創英角ｺﾞｼｯｸUB" panose="020B0900000000000000" pitchFamily="50" charset="-128"/>
            </a:endParaRPr>
          </a:p>
        </p:txBody>
      </p:sp>
      <p:sp>
        <p:nvSpPr>
          <p:cNvPr id="13" name="テキスト ボックス 1"/>
          <p:cNvSpPr txBox="1">
            <a:spLocks noChangeArrowheads="1"/>
          </p:cNvSpPr>
          <p:nvPr/>
        </p:nvSpPr>
        <p:spPr bwMode="auto">
          <a:xfrm>
            <a:off x="838200" y="5204723"/>
            <a:ext cx="6934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dirty="0">
                <a:latin typeface="HGP創英角ﾎﾟｯﾌﾟ体" panose="040B0A00000000000000" pitchFamily="50" charset="-128"/>
                <a:ea typeface="HGP創英角ﾎﾟｯﾌﾟ体" panose="040B0A00000000000000" pitchFamily="50" charset="-128"/>
              </a:rPr>
              <a:t>④企画から実行まで</a:t>
            </a:r>
            <a:r>
              <a:rPr lang="ja-JP" altLang="en-US" sz="2000" dirty="0">
                <a:latin typeface="HGP創英角ﾎﾟｯﾌﾟ体" panose="040B0A00000000000000" pitchFamily="50" charset="-128"/>
                <a:ea typeface="HGP創英角ﾎﾟｯﾌﾟ体" panose="040B0A00000000000000" pitchFamily="50" charset="-128"/>
              </a:rPr>
              <a:t>の</a:t>
            </a:r>
            <a:r>
              <a:rPr lang="ja-JP" altLang="en-US" sz="2400" dirty="0">
                <a:latin typeface="HGP創英角ﾎﾟｯﾌﾟ体" panose="040B0A00000000000000" pitchFamily="50" charset="-128"/>
                <a:ea typeface="HGP創英角ﾎﾟｯﾌﾟ体" panose="040B0A00000000000000" pitchFamily="50" charset="-128"/>
              </a:rPr>
              <a:t>期間</a:t>
            </a:r>
            <a:r>
              <a:rPr lang="ja-JP" altLang="en-US" sz="2000" dirty="0">
                <a:latin typeface="HGP創英角ﾎﾟｯﾌﾟ体" panose="040B0A00000000000000" pitchFamily="50" charset="-128"/>
                <a:ea typeface="HGP創英角ﾎﾟｯﾌﾟ体" panose="040B0A00000000000000" pitchFamily="50" charset="-128"/>
              </a:rPr>
              <a:t>が</a:t>
            </a:r>
            <a:r>
              <a:rPr lang="ja-JP" altLang="en-US" sz="2400" dirty="0">
                <a:latin typeface="HGP創英角ﾎﾟｯﾌﾟ体" panose="040B0A00000000000000" pitchFamily="50" charset="-128"/>
                <a:ea typeface="HGP創英角ﾎﾟｯﾌﾟ体" panose="040B0A00000000000000" pitchFamily="50" charset="-128"/>
              </a:rPr>
              <a:t>短い</a:t>
            </a:r>
            <a:endParaRPr lang="en-US" altLang="ja-JP" sz="2400" u="none" dirty="0">
              <a:latin typeface="HGP創英角ﾎﾟｯﾌﾟ体" panose="040B0A00000000000000" pitchFamily="50" charset="-128"/>
              <a:ea typeface="HGP創英角ﾎﾟｯﾌﾟ体" panose="040B0A00000000000000" pitchFamily="50" charset="-128"/>
            </a:endParaRPr>
          </a:p>
          <a:p>
            <a:pPr>
              <a:spcBef>
                <a:spcPct val="0"/>
              </a:spcBef>
              <a:buFontTx/>
              <a:buNone/>
            </a:pPr>
            <a:r>
              <a:rPr lang="ja-JP" altLang="en-US" sz="2400" u="none" dirty="0">
                <a:latin typeface="HGP創英角ﾎﾟｯﾌﾟ体" panose="040B0A00000000000000" pitchFamily="50" charset="-128"/>
                <a:ea typeface="HGP創英角ﾎﾟｯﾌﾟ体" panose="040B0A00000000000000" pitchFamily="50" charset="-128"/>
              </a:rPr>
              <a:t>　</a:t>
            </a:r>
            <a:endParaRPr lang="en-US" altLang="ja-JP" sz="2400" u="none" dirty="0">
              <a:latin typeface="HGP創英角ﾎﾟｯﾌﾟ体" panose="040B0A00000000000000" pitchFamily="50" charset="-128"/>
              <a:ea typeface="HGP創英角ﾎﾟｯﾌﾟ体" panose="040B0A00000000000000" pitchFamily="50" charset="-128"/>
            </a:endParaRPr>
          </a:p>
        </p:txBody>
      </p:sp>
      <p:sp>
        <p:nvSpPr>
          <p:cNvPr id="2" name="スライド番号プレースホルダー 1">
            <a:extLst>
              <a:ext uri="{FF2B5EF4-FFF2-40B4-BE49-F238E27FC236}">
                <a16:creationId xmlns:a16="http://schemas.microsoft.com/office/drawing/2014/main" id="{866ACBF0-15BD-413E-A26E-D2761E777712}"/>
              </a:ext>
            </a:extLst>
          </p:cNvPr>
          <p:cNvSpPr>
            <a:spLocks noGrp="1"/>
          </p:cNvSpPr>
          <p:nvPr>
            <p:ph type="sldNum" sz="quarter" idx="12"/>
          </p:nvPr>
        </p:nvSpPr>
        <p:spPr>
          <a:xfrm>
            <a:off x="6886927" y="93250"/>
            <a:ext cx="2057400" cy="365125"/>
          </a:xfrm>
        </p:spPr>
        <p:txBody>
          <a:bodyPr/>
          <a:lstStyle/>
          <a:p>
            <a:r>
              <a:rPr kumimoji="1" lang="en-US" altLang="ja-JP" sz="2000" dirty="0" smtClean="0">
                <a:solidFill>
                  <a:schemeClr val="tx1"/>
                </a:solidFill>
              </a:rPr>
              <a:t>15</a:t>
            </a:r>
            <a:endParaRPr kumimoji="1" lang="ja-JP" altLang="en-US" sz="2000" dirty="0">
              <a:solidFill>
                <a:schemeClr val="tx1"/>
              </a:solidFill>
            </a:endParaRPr>
          </a:p>
        </p:txBody>
      </p:sp>
    </p:spTree>
    <p:extLst>
      <p:ext uri="{BB962C8B-B14F-4D97-AF65-F5344CB8AC3E}">
        <p14:creationId xmlns:p14="http://schemas.microsoft.com/office/powerpoint/2010/main" val="83365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fade">
                                      <p:cBhvr>
                                        <p:cTn id="7" dur="500"/>
                                        <p:tgtEl>
                                          <p:spTgt spid="1946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462"/>
                                        </p:tgtEl>
                                        <p:attrNameLst>
                                          <p:attrName>style.visibility</p:attrName>
                                        </p:attrNameLst>
                                      </p:cBhvr>
                                      <p:to>
                                        <p:strVal val="visible"/>
                                      </p:to>
                                    </p:set>
                                    <p:animEffect transition="in" filter="fade">
                                      <p:cBhvr>
                                        <p:cTn id="10" dur="500"/>
                                        <p:tgtEl>
                                          <p:spTgt spid="1946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464"/>
                                        </p:tgtEl>
                                        <p:attrNameLst>
                                          <p:attrName>style.visibility</p:attrName>
                                        </p:attrNameLst>
                                      </p:cBhvr>
                                      <p:to>
                                        <p:strVal val="visible"/>
                                      </p:to>
                                    </p:set>
                                    <p:animEffect transition="in" filter="fade">
                                      <p:cBhvr>
                                        <p:cTn id="15" dur="500"/>
                                        <p:tgtEl>
                                          <p:spTgt spid="1946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465"/>
                                        </p:tgtEl>
                                        <p:attrNameLst>
                                          <p:attrName>style.visibility</p:attrName>
                                        </p:attrNameLst>
                                      </p:cBhvr>
                                      <p:to>
                                        <p:strVal val="visible"/>
                                      </p:to>
                                    </p:set>
                                    <p:animEffect transition="in" filter="fade">
                                      <p:cBhvr>
                                        <p:cTn id="18" dur="500"/>
                                        <p:tgtEl>
                                          <p:spTgt spid="1946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466"/>
                                        </p:tgtEl>
                                        <p:attrNameLst>
                                          <p:attrName>style.visibility</p:attrName>
                                        </p:attrNameLst>
                                      </p:cBhvr>
                                      <p:to>
                                        <p:strVal val="visible"/>
                                      </p:to>
                                    </p:set>
                                    <p:animEffect transition="in" filter="fade">
                                      <p:cBhvr>
                                        <p:cTn id="23" dur="500"/>
                                        <p:tgtEl>
                                          <p:spTgt spid="1946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467"/>
                                        </p:tgtEl>
                                        <p:attrNameLst>
                                          <p:attrName>style.visibility</p:attrName>
                                        </p:attrNameLst>
                                      </p:cBhvr>
                                      <p:to>
                                        <p:strVal val="visible"/>
                                      </p:to>
                                    </p:set>
                                    <p:animEffect transition="in" filter="fade">
                                      <p:cBhvr>
                                        <p:cTn id="26" dur="500"/>
                                        <p:tgtEl>
                                          <p:spTgt spid="1946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P spid="19463" grpId="0"/>
      <p:bldP spid="19464" grpId="0" animBg="1"/>
      <p:bldP spid="19465" grpId="0"/>
      <p:bldP spid="19466" grpId="0" animBg="1"/>
      <p:bldP spid="19467" grpId="0"/>
      <p:bldP spid="12"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602838"/>
            <a:ext cx="9144000" cy="1266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496321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まちづくり株式会社　</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土浦市への導入</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pic>
        <p:nvPicPr>
          <p:cNvPr id="6" name="図 5">
            <a:extLst>
              <a:ext uri="{FF2B5EF4-FFF2-40B4-BE49-F238E27FC236}">
                <a16:creationId xmlns:a16="http://schemas.microsoft.com/office/drawing/2014/main" id="{BA8A53B3-D386-41A4-8AC1-DE2BF33F6EEA}"/>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3853127" y="666147"/>
            <a:ext cx="5961715" cy="5961715"/>
          </a:xfrm>
          <a:prstGeom prst="rect">
            <a:avLst/>
          </a:prstGeom>
        </p:spPr>
      </p:pic>
      <p:pic>
        <p:nvPicPr>
          <p:cNvPr id="9" name="グラフィックス 8" descr="ユーザー">
            <a:extLst>
              <a:ext uri="{FF2B5EF4-FFF2-40B4-BE49-F238E27FC236}">
                <a16:creationId xmlns:a16="http://schemas.microsoft.com/office/drawing/2014/main" id="{99BCE82D-DD9A-4111-8AAA-C98AF27BF981}"/>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792585" y="4606045"/>
            <a:ext cx="914400" cy="914400"/>
          </a:xfrm>
          <a:prstGeom prst="rect">
            <a:avLst/>
          </a:prstGeom>
        </p:spPr>
      </p:pic>
      <p:pic>
        <p:nvPicPr>
          <p:cNvPr id="10" name="グラフィックス 9" descr="ユーザー">
            <a:extLst>
              <a:ext uri="{FF2B5EF4-FFF2-40B4-BE49-F238E27FC236}">
                <a16:creationId xmlns:a16="http://schemas.microsoft.com/office/drawing/2014/main" id="{14A95185-C6C2-48C5-974E-1F579560DB8E}"/>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137265" y="1042908"/>
            <a:ext cx="914400" cy="914400"/>
          </a:xfrm>
          <a:prstGeom prst="rect">
            <a:avLst/>
          </a:prstGeom>
        </p:spPr>
      </p:pic>
      <p:pic>
        <p:nvPicPr>
          <p:cNvPr id="18" name="グラフィックス 17" descr="ユーザー">
            <a:extLst>
              <a:ext uri="{FF2B5EF4-FFF2-40B4-BE49-F238E27FC236}">
                <a16:creationId xmlns:a16="http://schemas.microsoft.com/office/drawing/2014/main" id="{5EDF09D6-01AA-479F-90FC-A01F163B81DF}"/>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1891891" y="3597800"/>
            <a:ext cx="914400" cy="914400"/>
          </a:xfrm>
          <a:prstGeom prst="rect">
            <a:avLst/>
          </a:prstGeom>
        </p:spPr>
      </p:pic>
      <p:sp>
        <p:nvSpPr>
          <p:cNvPr id="19" name="思考の吹き出し: 雲形 18">
            <a:extLst>
              <a:ext uri="{FF2B5EF4-FFF2-40B4-BE49-F238E27FC236}">
                <a16:creationId xmlns:a16="http://schemas.microsoft.com/office/drawing/2014/main" id="{04071663-2BF8-41BD-BB41-C2FC87F74BC4}"/>
              </a:ext>
            </a:extLst>
          </p:cNvPr>
          <p:cNvSpPr/>
          <p:nvPr/>
        </p:nvSpPr>
        <p:spPr>
          <a:xfrm>
            <a:off x="300748" y="2366036"/>
            <a:ext cx="2034875" cy="1426264"/>
          </a:xfrm>
          <a:prstGeom prst="cloudCallout">
            <a:avLst>
              <a:gd name="adj1" fmla="val 39556"/>
              <a:gd name="adj2" fmla="val 54083"/>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B89FB5C4-697B-4D4C-AC3C-16AC29C57B01}"/>
              </a:ext>
            </a:extLst>
          </p:cNvPr>
          <p:cNvSpPr txBox="1"/>
          <p:nvPr/>
        </p:nvSpPr>
        <p:spPr>
          <a:xfrm>
            <a:off x="645636" y="2773952"/>
            <a:ext cx="1345098" cy="461665"/>
          </a:xfrm>
          <a:prstGeom prst="rect">
            <a:avLst/>
          </a:prstGeom>
          <a:noFill/>
        </p:spPr>
        <p:txBody>
          <a:bodyPr wrap="square" rtlCol="0">
            <a:spAutoFit/>
          </a:bodyPr>
          <a:lstStyle/>
          <a:p>
            <a:r>
              <a:rPr kumimoji="1" lang="ja-JP" altLang="en-US" sz="2400" dirty="0">
                <a:latin typeface="HGP創英角ｺﾞｼｯｸUB" panose="020B0900000000000000" pitchFamily="50" charset="-128"/>
                <a:ea typeface="HGP創英角ｺﾞｼｯｸUB" panose="020B0900000000000000" pitchFamily="50" charset="-128"/>
              </a:rPr>
              <a:t>住みたい</a:t>
            </a:r>
          </a:p>
        </p:txBody>
      </p:sp>
      <p:pic>
        <p:nvPicPr>
          <p:cNvPr id="28" name="グラフィックス 27" descr="建物">
            <a:extLst>
              <a:ext uri="{FF2B5EF4-FFF2-40B4-BE49-F238E27FC236}">
                <a16:creationId xmlns:a16="http://schemas.microsoft.com/office/drawing/2014/main" id="{586810A2-397C-4ECB-BD7A-A16D8847AC95}"/>
              </a:ext>
            </a:extLst>
          </p:cNvPr>
          <p:cNvPicPr>
            <a:picLocks noChangeAspect="1"/>
          </p:cNvPicPr>
          <p:nvPr/>
        </p:nvPicPr>
        <p:blipFill>
          <a:blip r:embed="rId8" cstate="print">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6431838" y="2967511"/>
            <a:ext cx="914400" cy="914400"/>
          </a:xfrm>
          <a:prstGeom prst="rect">
            <a:avLst/>
          </a:prstGeom>
        </p:spPr>
      </p:pic>
      <p:pic>
        <p:nvPicPr>
          <p:cNvPr id="29" name="グラフィックス 28" descr="お金">
            <a:extLst>
              <a:ext uri="{FF2B5EF4-FFF2-40B4-BE49-F238E27FC236}">
                <a16:creationId xmlns:a16="http://schemas.microsoft.com/office/drawing/2014/main" id="{11EA7A4E-7FB8-46F9-BDA4-8D4967CFC030}"/>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5437821" y="4932324"/>
            <a:ext cx="624937" cy="624937"/>
          </a:xfrm>
          <a:prstGeom prst="rect">
            <a:avLst/>
          </a:prstGeom>
        </p:spPr>
      </p:pic>
      <p:pic>
        <p:nvPicPr>
          <p:cNvPr id="30" name="グラフィックス 29" descr="お金">
            <a:extLst>
              <a:ext uri="{FF2B5EF4-FFF2-40B4-BE49-F238E27FC236}">
                <a16:creationId xmlns:a16="http://schemas.microsoft.com/office/drawing/2014/main" id="{5337A6E0-EB76-471E-9BD6-AD65C2764AE0}"/>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2493822" y="4015153"/>
            <a:ext cx="624937" cy="624937"/>
          </a:xfrm>
          <a:prstGeom prst="rect">
            <a:avLst/>
          </a:prstGeom>
        </p:spPr>
      </p:pic>
      <p:pic>
        <p:nvPicPr>
          <p:cNvPr id="26" name="グラフィックス 25" descr="お金">
            <a:extLst>
              <a:ext uri="{FF2B5EF4-FFF2-40B4-BE49-F238E27FC236}">
                <a16:creationId xmlns:a16="http://schemas.microsoft.com/office/drawing/2014/main" id="{AE67580C-A2BC-4D50-A5C5-567AE1B8C900}"/>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4710364" y="1395680"/>
            <a:ext cx="624937" cy="624937"/>
          </a:xfrm>
          <a:prstGeom prst="rect">
            <a:avLst/>
          </a:prstGeom>
        </p:spPr>
      </p:pic>
      <p:sp>
        <p:nvSpPr>
          <p:cNvPr id="2" name="スライド番号プレースホルダー 1">
            <a:extLst>
              <a:ext uri="{FF2B5EF4-FFF2-40B4-BE49-F238E27FC236}">
                <a16:creationId xmlns:a16="http://schemas.microsoft.com/office/drawing/2014/main" id="{69E31B77-B411-404D-BC81-ECD6DF4C40D6}"/>
              </a:ext>
            </a:extLst>
          </p:cNvPr>
          <p:cNvSpPr>
            <a:spLocks noGrp="1"/>
          </p:cNvSpPr>
          <p:nvPr>
            <p:ph type="sldNum" sz="quarter" idx="12"/>
          </p:nvPr>
        </p:nvSpPr>
        <p:spPr/>
        <p:txBody>
          <a:bodyPr/>
          <a:lstStyle/>
          <a:p>
            <a:fld id="{6A9E7CFA-0D18-4517-9194-46F97BD31C02}" type="slidenum">
              <a:rPr kumimoji="1" lang="ja-JP" altLang="en-US" smtClean="0"/>
              <a:t>15</a:t>
            </a:fld>
            <a:endParaRPr kumimoji="1" lang="ja-JP" altLang="en-US"/>
          </a:p>
        </p:txBody>
      </p:sp>
    </p:spTree>
    <p:extLst>
      <p:ext uri="{BB962C8B-B14F-4D97-AF65-F5344CB8AC3E}">
        <p14:creationId xmlns:p14="http://schemas.microsoft.com/office/powerpoint/2010/main" val="397115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4.44444E-6 -4.07407E-6 L 0.14027 0.2051 " pathEditMode="relative" rAng="0" ptsTypes="AA">
                                      <p:cBhvr>
                                        <p:cTn id="6" dur="2000" fill="hold"/>
                                        <p:tgtEl>
                                          <p:spTgt spid="26"/>
                                        </p:tgtEl>
                                        <p:attrNameLst>
                                          <p:attrName>ppt_x</p:attrName>
                                          <p:attrName>ppt_y</p:attrName>
                                        </p:attrNameLst>
                                      </p:cBhvr>
                                      <p:rCtr x="7014" y="10255"/>
                                    </p:animMotion>
                                  </p:childTnLst>
                                </p:cTn>
                              </p:par>
                            </p:childTnLst>
                          </p:cTn>
                        </p:par>
                      </p:childTnLst>
                    </p:cTn>
                  </p:par>
                  <p:par>
                    <p:cTn id="7" fill="hold">
                      <p:stCondLst>
                        <p:cond delay="indefinite"/>
                      </p:stCondLst>
                      <p:childTnLst>
                        <p:par>
                          <p:cTn id="8" fill="hold">
                            <p:stCondLst>
                              <p:cond delay="0"/>
                            </p:stCondLst>
                            <p:childTnLst>
                              <p:par>
                                <p:cTn id="9" presetID="56" presetClass="path" presetSubtype="0" accel="50000" decel="50000" fill="hold" nodeType="clickEffect">
                                  <p:stCondLst>
                                    <p:cond delay="0"/>
                                  </p:stCondLst>
                                  <p:childTnLst>
                                    <p:animMotion origin="layout" path="M 5.55556E-7 -4.81481E-6 L 0.0684 -0.1618 " pathEditMode="relative" rAng="0" ptsTypes="AA">
                                      <p:cBhvr>
                                        <p:cTn id="10" dur="2000" fill="hold"/>
                                        <p:tgtEl>
                                          <p:spTgt spid="29"/>
                                        </p:tgtEl>
                                        <p:attrNameLst>
                                          <p:attrName>ppt_x</p:attrName>
                                          <p:attrName>ppt_y</p:attrName>
                                        </p:attrNameLst>
                                      </p:cBhvr>
                                      <p:rCtr x="3420" y="-8102"/>
                                    </p:animMotion>
                                  </p:childTnLst>
                                </p:cTn>
                              </p:par>
                            </p:childTnLst>
                          </p:cTn>
                        </p:par>
                      </p:childTnLst>
                    </p:cTn>
                  </p:par>
                  <p:par>
                    <p:cTn id="11" fill="hold">
                      <p:stCondLst>
                        <p:cond delay="indefinite"/>
                      </p:stCondLst>
                      <p:childTnLst>
                        <p:par>
                          <p:cTn id="12" fill="hold">
                            <p:stCondLst>
                              <p:cond delay="0"/>
                            </p:stCondLst>
                            <p:childTnLst>
                              <p:par>
                                <p:cTn id="13" presetID="56" presetClass="path" presetSubtype="0" accel="50000" decel="50000" fill="hold" nodeType="clickEffect">
                                  <p:stCondLst>
                                    <p:cond delay="0"/>
                                  </p:stCondLst>
                                  <p:childTnLst>
                                    <p:animMotion origin="layout" path="M -4.44444E-6 1.48148E-6 L 0.35608 -0.10648 " pathEditMode="relative" rAng="0" ptsTypes="AA">
                                      <p:cBhvr>
                                        <p:cTn id="14" dur="2000" fill="hold"/>
                                        <p:tgtEl>
                                          <p:spTgt spid="30"/>
                                        </p:tgtEl>
                                        <p:attrNameLst>
                                          <p:attrName>ppt_x</p:attrName>
                                          <p:attrName>ppt_y</p:attrName>
                                        </p:attrNameLst>
                                      </p:cBhvr>
                                      <p:rCtr x="17795" y="-5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376236" y="1539082"/>
          <a:ext cx="6391528" cy="2396825"/>
        </p:xfrm>
        <a:graphic>
          <a:graphicData uri="http://schemas.openxmlformats.org/drawingml/2006/table">
            <a:tbl>
              <a:tblPr firstRow="1" bandRow="1">
                <a:tableStyleId>{5C22544A-7EE6-4342-B048-85BDC9FD1C3A}</a:tableStyleId>
              </a:tblPr>
              <a:tblGrid>
                <a:gridCol w="3195764">
                  <a:extLst>
                    <a:ext uri="{9D8B030D-6E8A-4147-A177-3AD203B41FA5}">
                      <a16:colId xmlns:a16="http://schemas.microsoft.com/office/drawing/2014/main" val="2839482998"/>
                    </a:ext>
                  </a:extLst>
                </a:gridCol>
                <a:gridCol w="3195764">
                  <a:extLst>
                    <a:ext uri="{9D8B030D-6E8A-4147-A177-3AD203B41FA5}">
                      <a16:colId xmlns:a16="http://schemas.microsoft.com/office/drawing/2014/main" val="3785435788"/>
                    </a:ext>
                  </a:extLst>
                </a:gridCol>
              </a:tblGrid>
              <a:tr h="479365">
                <a:tc>
                  <a:txBody>
                    <a:bodyPr/>
                    <a:lstStyle/>
                    <a:p>
                      <a:r>
                        <a:rPr kumimoji="1" lang="ja-JP" altLang="en-US" sz="2500" dirty="0">
                          <a:latin typeface="HGP創英角ｺﾞｼｯｸUB" panose="020B0900000000000000" pitchFamily="50" charset="-128"/>
                          <a:ea typeface="HGP創英角ｺﾞｼｯｸUB" panose="020B0900000000000000" pitchFamily="50" charset="-128"/>
                        </a:rPr>
                        <a:t>内容</a:t>
                      </a:r>
                    </a:p>
                  </a:txBody>
                  <a:tcPr marL="95873" marR="95873" marT="47936" marB="47936"/>
                </a:tc>
                <a:tc>
                  <a:txBody>
                    <a:bodyPr/>
                    <a:lstStyle/>
                    <a:p>
                      <a:r>
                        <a:rPr kumimoji="1" lang="ja-JP" altLang="en-US" sz="2500" dirty="0">
                          <a:latin typeface="HGP創英角ｺﾞｼｯｸUB" panose="020B0900000000000000" pitchFamily="50" charset="-128"/>
                          <a:ea typeface="HGP創英角ｺﾞｼｯｸUB" panose="020B0900000000000000" pitchFamily="50" charset="-128"/>
                        </a:rPr>
                        <a:t>資金</a:t>
                      </a:r>
                      <a:endParaRPr kumimoji="1" lang="en-US" altLang="ja-JP" sz="2500" dirty="0">
                        <a:latin typeface="HGP創英角ｺﾞｼｯｸUB" panose="020B0900000000000000" pitchFamily="50" charset="-128"/>
                        <a:ea typeface="HGP創英角ｺﾞｼｯｸUB" panose="020B0900000000000000" pitchFamily="50" charset="-128"/>
                      </a:endParaRPr>
                    </a:p>
                  </a:txBody>
                  <a:tcPr marL="95873" marR="95873" marT="47936" marB="47936"/>
                </a:tc>
                <a:extLst>
                  <a:ext uri="{0D108BD9-81ED-4DB2-BD59-A6C34878D82A}">
                    <a16:rowId xmlns:a16="http://schemas.microsoft.com/office/drawing/2014/main" val="1407694853"/>
                  </a:ext>
                </a:extLst>
              </a:tr>
              <a:tr h="479365">
                <a:tc>
                  <a:txBody>
                    <a:bodyPr/>
                    <a:lstStyle/>
                    <a:p>
                      <a:r>
                        <a:rPr kumimoji="1" lang="ja-JP" altLang="en-US" sz="2500" dirty="0">
                          <a:latin typeface="HGP創英角ｺﾞｼｯｸUB" panose="020B0900000000000000" pitchFamily="50" charset="-128"/>
                          <a:ea typeface="HGP創英角ｺﾞｼｯｸUB" panose="020B0900000000000000" pitchFamily="50" charset="-128"/>
                        </a:rPr>
                        <a:t>内装工事</a:t>
                      </a:r>
                      <a:endParaRPr kumimoji="1" lang="en-US" altLang="ja-JP" sz="2500" dirty="0">
                        <a:latin typeface="HGP創英角ｺﾞｼｯｸUB" panose="020B0900000000000000" pitchFamily="50" charset="-128"/>
                        <a:ea typeface="HGP創英角ｺﾞｼｯｸUB" panose="020B0900000000000000" pitchFamily="50" charset="-128"/>
                      </a:endParaRPr>
                    </a:p>
                  </a:txBody>
                  <a:tcPr marL="95873" marR="95873" marT="47936" marB="47936"/>
                </a:tc>
                <a:tc>
                  <a:txBody>
                    <a:bodyPr/>
                    <a:lstStyle/>
                    <a:p>
                      <a:r>
                        <a:rPr kumimoji="1" lang="en-US" altLang="ja-JP" sz="2500" dirty="0">
                          <a:latin typeface="HGP創英角ｺﾞｼｯｸUB" panose="020B0900000000000000" pitchFamily="50" charset="-128"/>
                          <a:ea typeface="HGP創英角ｺﾞｼｯｸUB" panose="020B0900000000000000" pitchFamily="50" charset="-128"/>
                        </a:rPr>
                        <a:t>150</a:t>
                      </a:r>
                      <a:r>
                        <a:rPr kumimoji="1" lang="ja-JP" altLang="en-US" sz="2500" dirty="0">
                          <a:latin typeface="HGP創英角ｺﾞｼｯｸUB" panose="020B0900000000000000" pitchFamily="50" charset="-128"/>
                          <a:ea typeface="HGP創英角ｺﾞｼｯｸUB" panose="020B0900000000000000" pitchFamily="50" charset="-128"/>
                        </a:rPr>
                        <a:t>万</a:t>
                      </a:r>
                    </a:p>
                  </a:txBody>
                  <a:tcPr marL="95873" marR="95873" marT="47936" marB="47936"/>
                </a:tc>
                <a:extLst>
                  <a:ext uri="{0D108BD9-81ED-4DB2-BD59-A6C34878D82A}">
                    <a16:rowId xmlns:a16="http://schemas.microsoft.com/office/drawing/2014/main" val="3132369670"/>
                  </a:ext>
                </a:extLst>
              </a:tr>
              <a:tr h="479365">
                <a:tc>
                  <a:txBody>
                    <a:bodyPr/>
                    <a:lstStyle/>
                    <a:p>
                      <a:r>
                        <a:rPr kumimoji="1" lang="ja-JP" altLang="en-US" sz="2500" dirty="0">
                          <a:latin typeface="HGP創英角ｺﾞｼｯｸUB" panose="020B0900000000000000" pitchFamily="50" charset="-128"/>
                          <a:ea typeface="HGP創英角ｺﾞｼｯｸUB" panose="020B0900000000000000" pitchFamily="50" charset="-128"/>
                        </a:rPr>
                        <a:t>店舗の家具や機器</a:t>
                      </a:r>
                    </a:p>
                  </a:txBody>
                  <a:tcPr marL="95873" marR="95873" marT="47936" marB="47936"/>
                </a:tc>
                <a:tc>
                  <a:txBody>
                    <a:bodyPr/>
                    <a:lstStyle/>
                    <a:p>
                      <a:r>
                        <a:rPr kumimoji="1" lang="en-US" altLang="ja-JP" sz="2500" dirty="0">
                          <a:latin typeface="HGP創英角ｺﾞｼｯｸUB" panose="020B0900000000000000" pitchFamily="50" charset="-128"/>
                          <a:ea typeface="HGP創英角ｺﾞｼｯｸUB" panose="020B0900000000000000" pitchFamily="50" charset="-128"/>
                        </a:rPr>
                        <a:t>250</a:t>
                      </a:r>
                      <a:r>
                        <a:rPr kumimoji="1" lang="ja-JP" altLang="en-US" sz="2500" dirty="0">
                          <a:latin typeface="HGP創英角ｺﾞｼｯｸUB" panose="020B0900000000000000" pitchFamily="50" charset="-128"/>
                          <a:ea typeface="HGP創英角ｺﾞｼｯｸUB" panose="020B0900000000000000" pitchFamily="50" charset="-128"/>
                        </a:rPr>
                        <a:t>万</a:t>
                      </a:r>
                    </a:p>
                  </a:txBody>
                  <a:tcPr marL="95873" marR="95873" marT="47936" marB="47936"/>
                </a:tc>
                <a:extLst>
                  <a:ext uri="{0D108BD9-81ED-4DB2-BD59-A6C34878D82A}">
                    <a16:rowId xmlns:a16="http://schemas.microsoft.com/office/drawing/2014/main" val="4265871592"/>
                  </a:ext>
                </a:extLst>
              </a:tr>
              <a:tr h="479365">
                <a:tc>
                  <a:txBody>
                    <a:bodyPr/>
                    <a:lstStyle/>
                    <a:p>
                      <a:r>
                        <a:rPr kumimoji="1" lang="ja-JP" altLang="en-US" sz="2500" dirty="0">
                          <a:latin typeface="HGP創英角ｺﾞｼｯｸUB" panose="020B0900000000000000" pitchFamily="50" charset="-128"/>
                          <a:ea typeface="HGP創英角ｺﾞｼｯｸUB" panose="020B0900000000000000" pitchFamily="50" charset="-128"/>
                        </a:rPr>
                        <a:t>運転資金</a:t>
                      </a:r>
                    </a:p>
                  </a:txBody>
                  <a:tcPr marL="95873" marR="95873" marT="47936" marB="47936"/>
                </a:tc>
                <a:tc>
                  <a:txBody>
                    <a:bodyPr/>
                    <a:lstStyle/>
                    <a:p>
                      <a:r>
                        <a:rPr kumimoji="1" lang="en-US" altLang="ja-JP" sz="2500" dirty="0">
                          <a:latin typeface="HGP創英角ｺﾞｼｯｸUB" panose="020B0900000000000000" pitchFamily="50" charset="-128"/>
                          <a:ea typeface="HGP創英角ｺﾞｼｯｸUB" panose="020B0900000000000000" pitchFamily="50" charset="-128"/>
                        </a:rPr>
                        <a:t>60</a:t>
                      </a:r>
                      <a:r>
                        <a:rPr kumimoji="1" lang="ja-JP" altLang="en-US" sz="2500" dirty="0">
                          <a:latin typeface="HGP創英角ｺﾞｼｯｸUB" panose="020B0900000000000000" pitchFamily="50" charset="-128"/>
                          <a:ea typeface="HGP創英角ｺﾞｼｯｸUB" panose="020B0900000000000000" pitchFamily="50" charset="-128"/>
                        </a:rPr>
                        <a:t>万</a:t>
                      </a:r>
                    </a:p>
                  </a:txBody>
                  <a:tcPr marL="95873" marR="95873" marT="47936" marB="47936"/>
                </a:tc>
                <a:extLst>
                  <a:ext uri="{0D108BD9-81ED-4DB2-BD59-A6C34878D82A}">
                    <a16:rowId xmlns:a16="http://schemas.microsoft.com/office/drawing/2014/main" val="4065042266"/>
                  </a:ext>
                </a:extLst>
              </a:tr>
              <a:tr h="479365">
                <a:tc>
                  <a:txBody>
                    <a:bodyPr/>
                    <a:lstStyle/>
                    <a:p>
                      <a:r>
                        <a:rPr kumimoji="1" lang="ja-JP" altLang="en-US" sz="2500" dirty="0">
                          <a:latin typeface="HGP創英角ｺﾞｼｯｸUB" panose="020B0900000000000000" pitchFamily="50" charset="-128"/>
                          <a:ea typeface="HGP創英角ｺﾞｼｯｸUB" panose="020B0900000000000000" pitchFamily="50" charset="-128"/>
                        </a:rPr>
                        <a:t>合計</a:t>
                      </a:r>
                    </a:p>
                  </a:txBody>
                  <a:tcPr marL="95873" marR="95873" marT="47936" marB="47936"/>
                </a:tc>
                <a:tc>
                  <a:txBody>
                    <a:bodyPr/>
                    <a:lstStyle/>
                    <a:p>
                      <a:r>
                        <a:rPr kumimoji="1" lang="en-US" altLang="ja-JP" sz="2500" dirty="0">
                          <a:latin typeface="HGP創英角ｺﾞｼｯｸUB" panose="020B0900000000000000" pitchFamily="50" charset="-128"/>
                          <a:ea typeface="HGP創英角ｺﾞｼｯｸUB" panose="020B0900000000000000" pitchFamily="50" charset="-128"/>
                        </a:rPr>
                        <a:t>460</a:t>
                      </a:r>
                      <a:r>
                        <a:rPr kumimoji="1" lang="ja-JP" altLang="en-US" sz="2500" dirty="0">
                          <a:latin typeface="HGP創英角ｺﾞｼｯｸUB" panose="020B0900000000000000" pitchFamily="50" charset="-128"/>
                          <a:ea typeface="HGP創英角ｺﾞｼｯｸUB" panose="020B0900000000000000" pitchFamily="50" charset="-128"/>
                        </a:rPr>
                        <a:t>万</a:t>
                      </a:r>
                    </a:p>
                  </a:txBody>
                  <a:tcPr marL="95873" marR="95873" marT="47936" marB="47936"/>
                </a:tc>
                <a:extLst>
                  <a:ext uri="{0D108BD9-81ED-4DB2-BD59-A6C34878D82A}">
                    <a16:rowId xmlns:a16="http://schemas.microsoft.com/office/drawing/2014/main" val="2185273902"/>
                  </a:ext>
                </a:extLst>
              </a:tr>
            </a:tbl>
          </a:graphicData>
        </a:graphic>
      </p:graphicFrame>
      <p:sp>
        <p:nvSpPr>
          <p:cNvPr id="5" name="正方形/長方形 4"/>
          <p:cNvSpPr/>
          <p:nvPr/>
        </p:nvSpPr>
        <p:spPr>
          <a:xfrm>
            <a:off x="0" y="602838"/>
            <a:ext cx="9144000" cy="1266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Rectangle 25"/>
          <p:cNvSpPr>
            <a:spLocks noChangeArrowheads="1"/>
          </p:cNvSpPr>
          <p:nvPr/>
        </p:nvSpPr>
        <p:spPr bwMode="auto">
          <a:xfrm>
            <a:off x="366021" y="127793"/>
            <a:ext cx="3466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まちづくり株式会社　費用</a:t>
            </a:r>
            <a:endParaRPr lang="en-US" altLang="ja-JP"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7" name="Rectangle 25"/>
          <p:cNvSpPr>
            <a:spLocks noChangeArrowheads="1"/>
          </p:cNvSpPr>
          <p:nvPr/>
        </p:nvSpPr>
        <p:spPr bwMode="auto">
          <a:xfrm>
            <a:off x="366021" y="979240"/>
            <a:ext cx="47227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既存</a:t>
            </a:r>
            <a:r>
              <a:rPr lang="ja-JP" altLang="en-US" sz="20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の</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建物</a:t>
            </a:r>
            <a:r>
              <a:rPr lang="ja-JP" altLang="en-US" sz="20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を</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利用したカフェ</a:t>
            </a:r>
            <a:r>
              <a:rPr lang="ja-JP" altLang="en-US" sz="20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の</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事例</a:t>
            </a:r>
            <a:endParaRPr lang="en-US" altLang="ja-JP"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8" name="Rectangle 25"/>
          <p:cNvSpPr>
            <a:spLocks noChangeArrowheads="1"/>
          </p:cNvSpPr>
          <p:nvPr/>
        </p:nvSpPr>
        <p:spPr bwMode="auto">
          <a:xfrm>
            <a:off x="4463802" y="4020144"/>
            <a:ext cx="337784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None/>
            </a:pPr>
            <a:r>
              <a:rPr lang="ja-JP" altLang="en-US" sz="1400" dirty="0">
                <a:latin typeface="HGP創英角ｺﾞｼｯｸUB" panose="020B0900000000000000" pitchFamily="50" charset="-128"/>
                <a:ea typeface="HGP創英角ｺﾞｼｯｸUB" panose="020B0900000000000000" pitchFamily="50" charset="-128"/>
              </a:rPr>
              <a:t>参考：経営</a:t>
            </a:r>
            <a:r>
              <a:rPr lang="en-US" altLang="ja-JP" sz="1400" dirty="0">
                <a:latin typeface="HGP創英角ｺﾞｼｯｸUB" panose="020B0900000000000000" pitchFamily="50" charset="-128"/>
                <a:ea typeface="HGP創英角ｺﾞｼｯｸUB" panose="020B0900000000000000" pitchFamily="50" charset="-128"/>
              </a:rPr>
              <a:t>book</a:t>
            </a:r>
            <a:r>
              <a:rPr lang="ja-JP" altLang="en-US" sz="1400" dirty="0">
                <a:latin typeface="HGP創英角ｺﾞｼｯｸUB" panose="020B0900000000000000" pitchFamily="50" charset="-128"/>
                <a:ea typeface="HGP創英角ｺﾞｼｯｸUB" panose="020B0900000000000000" pitchFamily="50" charset="-128"/>
              </a:rPr>
              <a:t>　</a:t>
            </a:r>
            <a:r>
              <a:rPr lang="en-US" altLang="ja-JP" sz="1400" dirty="0">
                <a:latin typeface="HGP創英角ｺﾞｼｯｸUB" panose="020B0900000000000000" pitchFamily="50" charset="-128"/>
                <a:ea typeface="HGP創英角ｺﾞｼｯｸUB" panose="020B0900000000000000" pitchFamily="50" charset="-128"/>
              </a:rPr>
              <a:t>https://manageboard.jp</a:t>
            </a:r>
          </a:p>
        </p:txBody>
      </p:sp>
      <p:sp>
        <p:nvSpPr>
          <p:cNvPr id="9" name="Google Shape;344;p29"/>
          <p:cNvSpPr>
            <a:spLocks noChangeArrowheads="1"/>
          </p:cNvSpPr>
          <p:nvPr/>
        </p:nvSpPr>
        <p:spPr bwMode="auto">
          <a:xfrm>
            <a:off x="0" y="5137547"/>
            <a:ext cx="9144000" cy="1773237"/>
          </a:xfrm>
          <a:prstGeom prst="rect">
            <a:avLst/>
          </a:prstGeom>
          <a:solidFill>
            <a:schemeClr val="accent1"/>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10" name="Google Shape;345;p29"/>
          <p:cNvSpPr txBox="1">
            <a:spLocks noChangeArrowheads="1"/>
          </p:cNvSpPr>
          <p:nvPr/>
        </p:nvSpPr>
        <p:spPr bwMode="auto">
          <a:xfrm>
            <a:off x="758825" y="5393452"/>
            <a:ext cx="77644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3600" dirty="0">
                <a:solidFill>
                  <a:schemeClr val="bg1"/>
                </a:solidFill>
                <a:latin typeface="HGS創英角ｺﾞｼｯｸUB" panose="020B0900000000000000" pitchFamily="50" charset="-128"/>
                <a:ea typeface="HGS創英角ｺﾞｼｯｸUB" panose="020B0900000000000000" pitchFamily="50" charset="-128"/>
              </a:rPr>
              <a:t>市民</a:t>
            </a:r>
            <a:r>
              <a:rPr lang="ja-JP" altLang="en-US" dirty="0">
                <a:solidFill>
                  <a:schemeClr val="bg1"/>
                </a:solidFill>
                <a:latin typeface="HGS創英角ｺﾞｼｯｸUB" panose="020B0900000000000000" pitchFamily="50" charset="-128"/>
                <a:ea typeface="HGS創英角ｺﾞｼｯｸUB" panose="020B0900000000000000" pitchFamily="50" charset="-128"/>
              </a:rPr>
              <a:t>が</a:t>
            </a:r>
            <a:r>
              <a:rPr lang="en-US" altLang="ja-JP" sz="3600" dirty="0">
                <a:solidFill>
                  <a:schemeClr val="bg1"/>
                </a:solidFill>
                <a:latin typeface="HGS創英角ｺﾞｼｯｸUB" panose="020B0900000000000000" pitchFamily="50" charset="-128"/>
                <a:ea typeface="HGS創英角ｺﾞｼｯｸUB" panose="020B0900000000000000" pitchFamily="50" charset="-128"/>
              </a:rPr>
              <a:t>1</a:t>
            </a:r>
            <a:r>
              <a:rPr lang="ja-JP" altLang="en-US" sz="3600" dirty="0">
                <a:solidFill>
                  <a:schemeClr val="bg1"/>
                </a:solidFill>
                <a:latin typeface="HGS創英角ｺﾞｼｯｸUB" panose="020B0900000000000000" pitchFamily="50" charset="-128"/>
                <a:ea typeface="HGS創英角ｺﾞｼｯｸUB" panose="020B0900000000000000" pitchFamily="50" charset="-128"/>
              </a:rPr>
              <a:t>人</a:t>
            </a:r>
            <a:r>
              <a:rPr lang="en-US" altLang="ja-JP" sz="3600" dirty="0">
                <a:solidFill>
                  <a:schemeClr val="bg1"/>
                </a:solidFill>
                <a:latin typeface="HGS創英角ｺﾞｼｯｸUB" panose="020B0900000000000000" pitchFamily="50" charset="-128"/>
                <a:ea typeface="HGS創英角ｺﾞｼｯｸUB" panose="020B0900000000000000" pitchFamily="50" charset="-128"/>
              </a:rPr>
              <a:t>1000</a:t>
            </a:r>
            <a:r>
              <a:rPr lang="ja-JP" altLang="en-US" sz="3600" dirty="0">
                <a:solidFill>
                  <a:schemeClr val="bg1"/>
                </a:solidFill>
                <a:latin typeface="HGS創英角ｺﾞｼｯｸUB" panose="020B0900000000000000" pitchFamily="50" charset="-128"/>
                <a:ea typeface="HGS創英角ｺﾞｼｯｸUB" panose="020B0900000000000000" pitchFamily="50" charset="-128"/>
              </a:rPr>
              <a:t>円出資した場合</a:t>
            </a:r>
            <a:endParaRPr lang="en-US" altLang="ja-JP" sz="3600" dirty="0">
              <a:solidFill>
                <a:schemeClr val="bg1"/>
              </a:solidFill>
              <a:latin typeface="HGS創英角ｺﾞｼｯｸUB" panose="020B0900000000000000" pitchFamily="50" charset="-128"/>
              <a:ea typeface="HGS創英角ｺﾞｼｯｸUB" panose="020B0900000000000000" pitchFamily="50" charset="-128"/>
            </a:endParaRPr>
          </a:p>
          <a:p>
            <a:pPr algn="ctr">
              <a:spcBef>
                <a:spcPct val="0"/>
              </a:spcBef>
              <a:buFontTx/>
              <a:buNone/>
            </a:pPr>
            <a:r>
              <a:rPr lang="ja-JP" altLang="en-US" sz="3600" u="none" dirty="0">
                <a:solidFill>
                  <a:schemeClr val="bg1"/>
                </a:solidFill>
                <a:latin typeface="HGS創英角ｺﾞｼｯｸUB" panose="020B0900000000000000" pitchFamily="50" charset="-128"/>
                <a:ea typeface="HGS創英角ｺﾞｼｯｸUB" panose="020B0900000000000000" pitchFamily="50" charset="-128"/>
              </a:rPr>
              <a:t>市</a:t>
            </a:r>
            <a:r>
              <a:rPr lang="ja-JP" altLang="en-US" u="none" dirty="0">
                <a:solidFill>
                  <a:schemeClr val="bg1"/>
                </a:solidFill>
                <a:latin typeface="HGS創英角ｺﾞｼｯｸUB" panose="020B0900000000000000" pitchFamily="50" charset="-128"/>
                <a:ea typeface="HGS創英角ｺﾞｼｯｸUB" panose="020B0900000000000000" pitchFamily="50" charset="-128"/>
              </a:rPr>
              <a:t>の</a:t>
            </a:r>
            <a:r>
              <a:rPr lang="ja-JP" altLang="en-US" sz="3600" u="none" dirty="0">
                <a:solidFill>
                  <a:schemeClr val="bg1"/>
                </a:solidFill>
                <a:latin typeface="HGS創英角ｺﾞｼｯｸUB" panose="020B0900000000000000" pitchFamily="50" charset="-128"/>
                <a:ea typeface="HGS創英角ｺﾞｼｯｸUB" panose="020B0900000000000000" pitchFamily="50" charset="-128"/>
              </a:rPr>
              <a:t>最大負担費用</a:t>
            </a:r>
            <a:r>
              <a:rPr lang="ja-JP" altLang="en-US" u="none" dirty="0">
                <a:solidFill>
                  <a:schemeClr val="bg1"/>
                </a:solidFill>
                <a:latin typeface="HGS創英角ｺﾞｼｯｸUB" panose="020B0900000000000000" pitchFamily="50" charset="-128"/>
                <a:ea typeface="HGS創英角ｺﾞｼｯｸUB" panose="020B0900000000000000" pitchFamily="50" charset="-128"/>
              </a:rPr>
              <a:t>は</a:t>
            </a:r>
            <a:r>
              <a:rPr lang="ja-JP" altLang="en-US" sz="3600" u="none" dirty="0">
                <a:solidFill>
                  <a:schemeClr val="bg1"/>
                </a:solidFill>
                <a:latin typeface="HGS創英角ｺﾞｼｯｸUB" panose="020B0900000000000000" pitchFamily="50" charset="-128"/>
                <a:ea typeface="HGS創英角ｺﾞｼｯｸUB" panose="020B0900000000000000" pitchFamily="50" charset="-128"/>
              </a:rPr>
              <a:t>約</a:t>
            </a:r>
            <a:r>
              <a:rPr lang="en-US" altLang="ja-JP" sz="3600" u="none" dirty="0">
                <a:solidFill>
                  <a:schemeClr val="bg1"/>
                </a:solidFill>
                <a:latin typeface="HGS創英角ｺﾞｼｯｸUB" panose="020B0900000000000000" pitchFamily="50" charset="-128"/>
                <a:ea typeface="HGS創英角ｺﾞｼｯｸUB" panose="020B0900000000000000" pitchFamily="50" charset="-128"/>
              </a:rPr>
              <a:t>445</a:t>
            </a:r>
            <a:r>
              <a:rPr lang="ja-JP" altLang="en-US" sz="3600" u="none" dirty="0">
                <a:solidFill>
                  <a:schemeClr val="bg1"/>
                </a:solidFill>
                <a:latin typeface="HGS創英角ｺﾞｼｯｸUB" panose="020B0900000000000000" pitchFamily="50" charset="-128"/>
                <a:ea typeface="HGS創英角ｺﾞｼｯｸUB" panose="020B0900000000000000" pitchFamily="50" charset="-128"/>
              </a:rPr>
              <a:t>万円</a:t>
            </a:r>
            <a:endParaRPr lang="ja-JP" altLang="ja-JP" sz="3600" u="none" dirty="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11" name="Rectangle 25"/>
          <p:cNvSpPr>
            <a:spLocks noChangeArrowheads="1"/>
          </p:cNvSpPr>
          <p:nvPr/>
        </p:nvSpPr>
        <p:spPr bwMode="auto">
          <a:xfrm>
            <a:off x="476857" y="4431946"/>
            <a:ext cx="6668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徒歩</a:t>
            </a:r>
            <a:r>
              <a:rPr lang="en-US" altLang="ja-JP"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300</a:t>
            </a:r>
            <a:r>
              <a:rPr lang="ja-JP" altLang="en-US" sz="2400" dirty="0" err="1">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ｍ</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圏内</a:t>
            </a:r>
            <a:r>
              <a:rPr lang="ja-JP" altLang="en-US" sz="20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の</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ニーズ</a:t>
            </a:r>
            <a:r>
              <a:rPr lang="ja-JP" altLang="en-US" sz="20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に</a:t>
            </a: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合わせて計画すると・・・</a:t>
            </a:r>
            <a:endParaRPr lang="en-US" altLang="ja-JP"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pic>
        <p:nvPicPr>
          <p:cNvPr id="12" name="図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348039">
            <a:off x="5897443" y="270982"/>
            <a:ext cx="2932583" cy="19550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スライド番号プレースホルダー 1">
            <a:extLst>
              <a:ext uri="{FF2B5EF4-FFF2-40B4-BE49-F238E27FC236}">
                <a16:creationId xmlns:a16="http://schemas.microsoft.com/office/drawing/2014/main" id="{923F68CE-ECD7-4A7F-945B-C5FAB4F99133}"/>
              </a:ext>
            </a:extLst>
          </p:cNvPr>
          <p:cNvSpPr>
            <a:spLocks noGrp="1"/>
          </p:cNvSpPr>
          <p:nvPr>
            <p:ph type="sldNum" sz="quarter" idx="12"/>
          </p:nvPr>
        </p:nvSpPr>
        <p:spPr/>
        <p:txBody>
          <a:bodyPr/>
          <a:lstStyle/>
          <a:p>
            <a:fld id="{6A9E7CFA-0D18-4517-9194-46F97BD31C02}" type="slidenum">
              <a:rPr kumimoji="1" lang="ja-JP" altLang="en-US" smtClean="0"/>
              <a:t>16</a:t>
            </a:fld>
            <a:endParaRPr kumimoji="1" lang="ja-JP" altLang="en-US"/>
          </a:p>
        </p:txBody>
      </p:sp>
    </p:spTree>
    <p:extLst>
      <p:ext uri="{BB962C8B-B14F-4D97-AF65-F5344CB8AC3E}">
        <p14:creationId xmlns:p14="http://schemas.microsoft.com/office/powerpoint/2010/main" val="394876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6A9E7CFA-0D18-4517-9194-46F97BD31C02}" type="slidenum">
              <a:rPr lang="ja-JP" altLang="en-US" smtClean="0"/>
              <a:pPr/>
              <a:t>17</a:t>
            </a:fld>
            <a:endParaRPr lang="ja-JP" altLang="en-US"/>
          </a:p>
        </p:txBody>
      </p:sp>
      <p:sp>
        <p:nvSpPr>
          <p:cNvPr id="5" name="正方形/長方形 4"/>
          <p:cNvSpPr/>
          <p:nvPr/>
        </p:nvSpPr>
        <p:spPr>
          <a:xfrm>
            <a:off x="0" y="602838"/>
            <a:ext cx="9144000" cy="1266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Rectangle 25"/>
          <p:cNvSpPr>
            <a:spLocks noChangeArrowheads="1"/>
          </p:cNvSpPr>
          <p:nvPr/>
        </p:nvSpPr>
        <p:spPr bwMode="auto">
          <a:xfrm>
            <a:off x="366021" y="127793"/>
            <a:ext cx="3466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まちづくり株式会社　</a:t>
            </a:r>
            <a:r>
              <a:rPr lang="ja-JP" altLang="en-US" sz="2400" dirty="0" smtClean="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事例</a:t>
            </a:r>
            <a:endParaRPr lang="en-US" altLang="ja-JP" sz="2400" dirty="0" smtClean="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pic>
        <p:nvPicPr>
          <p:cNvPr id="8" name="図 7"/>
          <p:cNvPicPr>
            <a:picLocks noChangeAspect="1"/>
          </p:cNvPicPr>
          <p:nvPr/>
        </p:nvPicPr>
        <p:blipFill>
          <a:blip r:embed="rId3"/>
          <a:stretch>
            <a:fillRect/>
          </a:stretch>
        </p:blipFill>
        <p:spPr>
          <a:xfrm>
            <a:off x="366021" y="4137467"/>
            <a:ext cx="3257929" cy="24149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図 8"/>
          <p:cNvPicPr>
            <a:picLocks noChangeAspect="1"/>
          </p:cNvPicPr>
          <p:nvPr/>
        </p:nvPicPr>
        <p:blipFill>
          <a:blip r:embed="rId4"/>
          <a:stretch>
            <a:fillRect/>
          </a:stretch>
        </p:blipFill>
        <p:spPr>
          <a:xfrm>
            <a:off x="3032732" y="3293650"/>
            <a:ext cx="3078753" cy="23058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図 9"/>
          <p:cNvPicPr>
            <a:picLocks noChangeAspect="1"/>
          </p:cNvPicPr>
          <p:nvPr/>
        </p:nvPicPr>
        <p:blipFill>
          <a:blip r:embed="rId5"/>
          <a:stretch>
            <a:fillRect/>
          </a:stretch>
        </p:blipFill>
        <p:spPr>
          <a:xfrm>
            <a:off x="5520267" y="4137467"/>
            <a:ext cx="3159971" cy="23194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角丸四角形 10"/>
          <p:cNvSpPr/>
          <p:nvPr/>
        </p:nvSpPr>
        <p:spPr>
          <a:xfrm>
            <a:off x="496712" y="1038578"/>
            <a:ext cx="8183526" cy="1636889"/>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671409" y="1606681"/>
            <a:ext cx="7834132" cy="584775"/>
          </a:xfrm>
          <a:prstGeom prst="rect">
            <a:avLst/>
          </a:prstGeom>
          <a:noFill/>
        </p:spPr>
        <p:txBody>
          <a:bodyPr wrap="square" rtlCol="0">
            <a:spAutoFit/>
          </a:bodyPr>
          <a:lstStyle/>
          <a:p>
            <a:r>
              <a:rPr kumimoji="1" lang="ja-JP" altLang="en-US" sz="3200" dirty="0" smtClean="0">
                <a:latin typeface="HGS創英角ｺﾞｼｯｸUB" panose="020B0900000000000000" pitchFamily="50" charset="-128"/>
                <a:ea typeface="HGS創英角ｺﾞｼｯｸUB" panose="020B0900000000000000" pitchFamily="50" charset="-128"/>
              </a:rPr>
              <a:t>都市農園・カフェ・トランクルーム </a:t>
            </a:r>
            <a:r>
              <a:rPr kumimoji="1" lang="en-US" altLang="ja-JP" sz="3200" dirty="0" smtClean="0">
                <a:latin typeface="HGS創英角ｺﾞｼｯｸUB" panose="020B0900000000000000" pitchFamily="50" charset="-128"/>
                <a:ea typeface="HGS創英角ｺﾞｼｯｸUB" panose="020B0900000000000000" pitchFamily="50" charset="-128"/>
              </a:rPr>
              <a:t>etc</a:t>
            </a:r>
            <a:r>
              <a:rPr lang="en-US" altLang="ja-JP" sz="3200" dirty="0" smtClean="0">
                <a:latin typeface="HGS創英角ｺﾞｼｯｸUB" panose="020B0900000000000000" pitchFamily="50" charset="-128"/>
                <a:ea typeface="HGS創英角ｺﾞｼｯｸUB" panose="020B0900000000000000" pitchFamily="50" charset="-128"/>
              </a:rPr>
              <a:t>…</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3" name="テキスト ボックス 12"/>
          <p:cNvSpPr txBox="1"/>
          <p:nvPr/>
        </p:nvSpPr>
        <p:spPr>
          <a:xfrm>
            <a:off x="667430" y="1237217"/>
            <a:ext cx="3307644" cy="461665"/>
          </a:xfrm>
          <a:prstGeom prst="rect">
            <a:avLst/>
          </a:prstGeom>
          <a:noFill/>
        </p:spPr>
        <p:txBody>
          <a:bodyPr wrap="square" rtlCol="0">
            <a:spAutoFit/>
          </a:bodyPr>
          <a:lstStyle/>
          <a:p>
            <a:r>
              <a:rPr lang="ja-JP" altLang="en-US" sz="2400" dirty="0" smtClean="0">
                <a:latin typeface="HGS創英角ｺﾞｼｯｸUB" panose="020B0900000000000000" pitchFamily="50" charset="-128"/>
                <a:ea typeface="HGS創英角ｺﾞｼｯｸUB" panose="020B0900000000000000" pitchFamily="50" charset="-128"/>
              </a:rPr>
              <a:t>余剰地活用として、</a:t>
            </a:r>
            <a:endParaRPr kumimoji="1" lang="ja-JP" altLang="en-US" sz="24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80543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ABBCCF0D-C7F3-43E7-B55A-39445AAF8430}"/>
              </a:ext>
            </a:extLst>
          </p:cNvPr>
          <p:cNvSpPr/>
          <p:nvPr/>
        </p:nvSpPr>
        <p:spPr>
          <a:xfrm>
            <a:off x="889000" y="3319861"/>
            <a:ext cx="7152183" cy="164933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0" y="602838"/>
            <a:ext cx="9144000" cy="1266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43893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まちづくり株式会社　地区別構想</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29" name="Google Shape;336;p29"/>
          <p:cNvSpPr txBox="1">
            <a:spLocks noChangeArrowheads="1"/>
          </p:cNvSpPr>
          <p:nvPr/>
        </p:nvSpPr>
        <p:spPr bwMode="auto">
          <a:xfrm>
            <a:off x="4079847" y="884098"/>
            <a:ext cx="84518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2400"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sym typeface="Arial" panose="020B0604020202020204" pitchFamily="34" charset="0"/>
              </a:rPr>
              <a:t>本社</a:t>
            </a:r>
            <a:endParaRPr lang="ja-JP" altLang="ja-JP" sz="24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31" name="Google Shape;338;p29"/>
          <p:cNvSpPr>
            <a:spLocks noChangeArrowheads="1"/>
          </p:cNvSpPr>
          <p:nvPr/>
        </p:nvSpPr>
        <p:spPr bwMode="auto">
          <a:xfrm>
            <a:off x="579438" y="1168202"/>
            <a:ext cx="1747837" cy="1712912"/>
          </a:xfrm>
          <a:prstGeom prst="ellipse">
            <a:avLst/>
          </a:prstGeom>
          <a:solidFill>
            <a:schemeClr val="accent1">
              <a:lumMod val="40000"/>
              <a:lumOff val="60000"/>
            </a:schemeClr>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32" name="Google Shape;339;p29"/>
          <p:cNvSpPr txBox="1">
            <a:spLocks noChangeArrowheads="1"/>
          </p:cNvSpPr>
          <p:nvPr/>
        </p:nvSpPr>
        <p:spPr bwMode="auto">
          <a:xfrm>
            <a:off x="1231582" y="1758832"/>
            <a:ext cx="44354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ja-JP" sz="2400" u="none" dirty="0">
                <a:latin typeface="HGS創英角ｺﾞｼｯｸUB" panose="020B0900000000000000" pitchFamily="50" charset="-128"/>
                <a:ea typeface="HGS創英角ｺﾞｼｯｸUB" panose="020B0900000000000000" pitchFamily="50" charset="-128"/>
                <a:sym typeface="Arial" panose="020B0604020202020204" pitchFamily="34" charset="0"/>
              </a:rPr>
              <a:t>市</a:t>
            </a:r>
            <a:endParaRPr lang="ja-JP" altLang="ja-JP" sz="2400" u="none" dirty="0">
              <a:latin typeface="HGS創英角ｺﾞｼｯｸUB" panose="020B0900000000000000" pitchFamily="50" charset="-128"/>
              <a:ea typeface="HGS創英角ｺﾞｼｯｸUB" panose="020B0900000000000000" pitchFamily="50" charset="-128"/>
            </a:endParaRPr>
          </a:p>
        </p:txBody>
      </p:sp>
      <p:sp>
        <p:nvSpPr>
          <p:cNvPr id="33" name="Google Shape;340;p29"/>
          <p:cNvSpPr>
            <a:spLocks noChangeArrowheads="1"/>
          </p:cNvSpPr>
          <p:nvPr/>
        </p:nvSpPr>
        <p:spPr bwMode="auto">
          <a:xfrm>
            <a:off x="2498725" y="1881585"/>
            <a:ext cx="1229995" cy="309562"/>
          </a:xfrm>
          <a:prstGeom prst="rightArrow">
            <a:avLst>
              <a:gd name="adj1" fmla="val 50000"/>
              <a:gd name="adj2" fmla="val 50066"/>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chemeClr val="tx1">
                  <a:lumMod val="85000"/>
                  <a:lumOff val="15000"/>
                </a:schemeClr>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34" name="Google Shape;341;p29"/>
          <p:cNvSpPr txBox="1">
            <a:spLocks noChangeArrowheads="1"/>
          </p:cNvSpPr>
          <p:nvPr/>
        </p:nvSpPr>
        <p:spPr bwMode="auto">
          <a:xfrm>
            <a:off x="2507994" y="1605360"/>
            <a:ext cx="1216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sym typeface="Arial" panose="020B0604020202020204" pitchFamily="34" charset="0"/>
              </a:rPr>
              <a:t>情報・補助</a:t>
            </a:r>
            <a:endParaRPr lang="ja-JP" altLang="ja-JP" sz="18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pic>
        <p:nvPicPr>
          <p:cNvPr id="3" name="グラフィックス 2" descr="建物">
            <a:extLst>
              <a:ext uri="{FF2B5EF4-FFF2-40B4-BE49-F238E27FC236}">
                <a16:creationId xmlns:a16="http://schemas.microsoft.com/office/drawing/2014/main" id="{29A9B087-A1E2-472F-B3F9-6200D2018494}"/>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3847754" y="1335484"/>
            <a:ext cx="1216025" cy="1216025"/>
          </a:xfrm>
          <a:prstGeom prst="rect">
            <a:avLst/>
          </a:prstGeom>
        </p:spPr>
      </p:pic>
      <p:pic>
        <p:nvPicPr>
          <p:cNvPr id="38" name="グラフィックス 37" descr="建物">
            <a:extLst>
              <a:ext uri="{FF2B5EF4-FFF2-40B4-BE49-F238E27FC236}">
                <a16:creationId xmlns:a16="http://schemas.microsoft.com/office/drawing/2014/main" id="{0C7EB832-577B-49B2-84E4-D38AF2A37AB1}"/>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1061604" y="3397967"/>
            <a:ext cx="1414808" cy="1414808"/>
          </a:xfrm>
          <a:prstGeom prst="rect">
            <a:avLst/>
          </a:prstGeom>
        </p:spPr>
      </p:pic>
      <p:pic>
        <p:nvPicPr>
          <p:cNvPr id="39" name="グラフィックス 38" descr="建物">
            <a:extLst>
              <a:ext uri="{FF2B5EF4-FFF2-40B4-BE49-F238E27FC236}">
                <a16:creationId xmlns:a16="http://schemas.microsoft.com/office/drawing/2014/main" id="{C068A3B9-39FA-4B45-8464-FDEA75ED334B}"/>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6626375" y="3397967"/>
            <a:ext cx="1414808" cy="1414808"/>
          </a:xfrm>
          <a:prstGeom prst="rect">
            <a:avLst/>
          </a:prstGeom>
        </p:spPr>
      </p:pic>
      <p:pic>
        <p:nvPicPr>
          <p:cNvPr id="40" name="グラフィックス 39" descr="建物">
            <a:extLst>
              <a:ext uri="{FF2B5EF4-FFF2-40B4-BE49-F238E27FC236}">
                <a16:creationId xmlns:a16="http://schemas.microsoft.com/office/drawing/2014/main" id="{F4DA34EC-BC7C-4CC5-BC76-389EDFA03C19}"/>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4770167" y="3397967"/>
            <a:ext cx="1414808" cy="1414808"/>
          </a:xfrm>
          <a:prstGeom prst="rect">
            <a:avLst/>
          </a:prstGeom>
        </p:spPr>
      </p:pic>
      <p:pic>
        <p:nvPicPr>
          <p:cNvPr id="41" name="グラフィックス 40" descr="建物">
            <a:extLst>
              <a:ext uri="{FF2B5EF4-FFF2-40B4-BE49-F238E27FC236}">
                <a16:creationId xmlns:a16="http://schemas.microsoft.com/office/drawing/2014/main" id="{BBBD433A-EE72-47D0-8F4E-FD4971B08682}"/>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2913959" y="3397967"/>
            <a:ext cx="1414808" cy="1414808"/>
          </a:xfrm>
          <a:prstGeom prst="rect">
            <a:avLst/>
          </a:prstGeom>
        </p:spPr>
      </p:pic>
      <p:sp>
        <p:nvSpPr>
          <p:cNvPr id="6" name="矢印: 上下 5">
            <a:extLst>
              <a:ext uri="{FF2B5EF4-FFF2-40B4-BE49-F238E27FC236}">
                <a16:creationId xmlns:a16="http://schemas.microsoft.com/office/drawing/2014/main" id="{4C8E652A-F3DF-448F-8CD2-E9735BF0707C}"/>
              </a:ext>
            </a:extLst>
          </p:cNvPr>
          <p:cNvSpPr/>
          <p:nvPr/>
        </p:nvSpPr>
        <p:spPr>
          <a:xfrm>
            <a:off x="4187594" y="2524126"/>
            <a:ext cx="554994" cy="853756"/>
          </a:xfrm>
          <a:prstGeom prst="upDown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Google Shape;341;p29">
            <a:extLst>
              <a:ext uri="{FF2B5EF4-FFF2-40B4-BE49-F238E27FC236}">
                <a16:creationId xmlns:a16="http://schemas.microsoft.com/office/drawing/2014/main" id="{42E90355-2633-4557-9048-434BE6529FD6}"/>
              </a:ext>
            </a:extLst>
          </p:cNvPr>
          <p:cNvSpPr txBox="1">
            <a:spLocks noChangeArrowheads="1"/>
          </p:cNvSpPr>
          <p:nvPr/>
        </p:nvSpPr>
        <p:spPr bwMode="auto">
          <a:xfrm>
            <a:off x="4846843" y="2766616"/>
            <a:ext cx="619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sym typeface="Arial" panose="020B0604020202020204" pitchFamily="34" charset="0"/>
              </a:rPr>
              <a:t>連携</a:t>
            </a:r>
            <a:endParaRPr lang="ja-JP" altLang="ja-JP" sz="1800" u="none"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7" name="正方形/長方形 6">
            <a:extLst>
              <a:ext uri="{FF2B5EF4-FFF2-40B4-BE49-F238E27FC236}">
                <a16:creationId xmlns:a16="http://schemas.microsoft.com/office/drawing/2014/main" id="{DDEBBA69-BAB7-4618-85F2-AB2448FBDC60}"/>
              </a:ext>
            </a:extLst>
          </p:cNvPr>
          <p:cNvSpPr/>
          <p:nvPr/>
        </p:nvSpPr>
        <p:spPr>
          <a:xfrm>
            <a:off x="0" y="5090160"/>
            <a:ext cx="9144000" cy="1767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90D2601F-8C9D-432C-9EB3-4E7C722BCA54}"/>
              </a:ext>
            </a:extLst>
          </p:cNvPr>
          <p:cNvSpPr txBox="1"/>
          <p:nvPr/>
        </p:nvSpPr>
        <p:spPr>
          <a:xfrm>
            <a:off x="985449" y="5336044"/>
            <a:ext cx="7055733" cy="1200329"/>
          </a:xfrm>
          <a:prstGeom prst="rect">
            <a:avLst/>
          </a:prstGeom>
          <a:noFill/>
        </p:spPr>
        <p:txBody>
          <a:bodyPr wrap="square" rtlCol="0">
            <a:spAutoFit/>
          </a:bodyPr>
          <a:lstStyle/>
          <a:p>
            <a:pPr algn="ctr"/>
            <a:r>
              <a:rPr lang="ja-JP" altLang="en-US" sz="3600" dirty="0">
                <a:solidFill>
                  <a:schemeClr val="bg1"/>
                </a:solidFill>
                <a:latin typeface="HG創英角ｺﾞｼｯｸUB" panose="020B0909000000000000" pitchFamily="49" charset="-128"/>
                <a:ea typeface="HG創英角ｺﾞｼｯｸUB" panose="020B0909000000000000" pitchFamily="49" charset="-128"/>
              </a:rPr>
              <a:t>将来像</a:t>
            </a:r>
            <a:r>
              <a:rPr kumimoji="1" lang="ja-JP" altLang="en-US" sz="3200" dirty="0">
                <a:solidFill>
                  <a:schemeClr val="bg1"/>
                </a:solidFill>
                <a:latin typeface="HG創英角ｺﾞｼｯｸUB" panose="020B0909000000000000" pitchFamily="49" charset="-128"/>
                <a:ea typeface="HG創英角ｺﾞｼｯｸUB" panose="020B0909000000000000" pitchFamily="49" charset="-128"/>
              </a:rPr>
              <a:t>や</a:t>
            </a:r>
            <a:r>
              <a:rPr kumimoji="1" lang="ja-JP" altLang="en-US" sz="3600" dirty="0">
                <a:solidFill>
                  <a:schemeClr val="bg1"/>
                </a:solidFill>
                <a:latin typeface="HG創英角ｺﾞｼｯｸUB" panose="020B0909000000000000" pitchFamily="49" charset="-128"/>
                <a:ea typeface="HG創英角ｺﾞｼｯｸUB" panose="020B0909000000000000" pitchFamily="49" charset="-128"/>
              </a:rPr>
              <a:t>課題</a:t>
            </a:r>
            <a:r>
              <a:rPr kumimoji="1" lang="ja-JP" altLang="en-US" sz="3200" dirty="0">
                <a:solidFill>
                  <a:schemeClr val="bg1"/>
                </a:solidFill>
                <a:latin typeface="HG創英角ｺﾞｼｯｸUB" panose="020B0909000000000000" pitchFamily="49" charset="-128"/>
                <a:ea typeface="HG創英角ｺﾞｼｯｸUB" panose="020B0909000000000000" pitchFamily="49" charset="-128"/>
              </a:rPr>
              <a:t>に</a:t>
            </a:r>
            <a:r>
              <a:rPr kumimoji="1" lang="ja-JP" altLang="en-US" sz="3600" dirty="0">
                <a:solidFill>
                  <a:schemeClr val="bg1"/>
                </a:solidFill>
                <a:latin typeface="HG創英角ｺﾞｼｯｸUB" panose="020B0909000000000000" pitchFamily="49" charset="-128"/>
                <a:ea typeface="HG創英角ｺﾞｼｯｸUB" panose="020B0909000000000000" pitchFamily="49" charset="-128"/>
              </a:rPr>
              <a:t>あった支社</a:t>
            </a:r>
            <a:r>
              <a:rPr kumimoji="1" lang="ja-JP" altLang="en-US" sz="3200" dirty="0">
                <a:solidFill>
                  <a:schemeClr val="bg1"/>
                </a:solidFill>
                <a:latin typeface="HG創英角ｺﾞｼｯｸUB" panose="020B0909000000000000" pitchFamily="49" charset="-128"/>
                <a:ea typeface="HG創英角ｺﾞｼｯｸUB" panose="020B0909000000000000" pitchFamily="49" charset="-128"/>
              </a:rPr>
              <a:t>を</a:t>
            </a:r>
            <a:r>
              <a:rPr kumimoji="1" lang="ja-JP" altLang="en-US" sz="3600" dirty="0">
                <a:solidFill>
                  <a:schemeClr val="bg1"/>
                </a:solidFill>
                <a:latin typeface="HG創英角ｺﾞｼｯｸUB" panose="020B0909000000000000" pitchFamily="49" charset="-128"/>
                <a:ea typeface="HG創英角ｺﾞｼｯｸUB" panose="020B0909000000000000" pitchFamily="49" charset="-128"/>
              </a:rPr>
              <a:t>置き、</a:t>
            </a:r>
            <a:endParaRPr kumimoji="1" lang="en-US" altLang="ja-JP" sz="3600" dirty="0">
              <a:solidFill>
                <a:schemeClr val="bg1"/>
              </a:solidFill>
              <a:latin typeface="HG創英角ｺﾞｼｯｸUB" panose="020B0909000000000000" pitchFamily="49" charset="-128"/>
              <a:ea typeface="HG創英角ｺﾞｼｯｸUB" panose="020B0909000000000000" pitchFamily="49" charset="-128"/>
            </a:endParaRPr>
          </a:p>
          <a:p>
            <a:pPr algn="ctr"/>
            <a:r>
              <a:rPr kumimoji="1" lang="ja-JP" altLang="en-US" sz="3600" dirty="0">
                <a:solidFill>
                  <a:schemeClr val="bg1"/>
                </a:solidFill>
                <a:latin typeface="HG創英角ｺﾞｼｯｸUB" panose="020B0909000000000000" pitchFamily="49" charset="-128"/>
                <a:ea typeface="HG創英角ｺﾞｼｯｸUB" panose="020B0909000000000000" pitchFamily="49" charset="-128"/>
              </a:rPr>
              <a:t>連携しながらまちづくり</a:t>
            </a:r>
          </a:p>
        </p:txBody>
      </p:sp>
      <p:sp>
        <p:nvSpPr>
          <p:cNvPr id="9" name="スライド番号プレースホルダー 8">
            <a:extLst>
              <a:ext uri="{FF2B5EF4-FFF2-40B4-BE49-F238E27FC236}">
                <a16:creationId xmlns:a16="http://schemas.microsoft.com/office/drawing/2014/main" id="{9952BD06-C7E4-4A7F-B951-791F8CD869ED}"/>
              </a:ext>
            </a:extLst>
          </p:cNvPr>
          <p:cNvSpPr>
            <a:spLocks noGrp="1"/>
          </p:cNvSpPr>
          <p:nvPr>
            <p:ph type="sldNum" sz="quarter" idx="12"/>
          </p:nvPr>
        </p:nvSpPr>
        <p:spPr/>
        <p:txBody>
          <a:bodyPr/>
          <a:lstStyle/>
          <a:p>
            <a:fld id="{6A9E7CFA-0D18-4517-9194-46F97BD31C02}" type="slidenum">
              <a:rPr kumimoji="1" lang="ja-JP" altLang="en-US" smtClean="0"/>
              <a:t>18</a:t>
            </a:fld>
            <a:endParaRPr kumimoji="1" lang="ja-JP" altLang="en-US"/>
          </a:p>
        </p:txBody>
      </p:sp>
    </p:spTree>
    <p:extLst>
      <p:ext uri="{BB962C8B-B14F-4D97-AF65-F5344CB8AC3E}">
        <p14:creationId xmlns:p14="http://schemas.microsoft.com/office/powerpoint/2010/main" val="267651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509404" y="2305271"/>
            <a:ext cx="4125191" cy="1015663"/>
          </a:xfrm>
          <a:prstGeom prst="rect">
            <a:avLst/>
          </a:prstGeom>
          <a:noFill/>
        </p:spPr>
        <p:txBody>
          <a:bodyPr wrap="square" rtlCol="0">
            <a:spAutoFit/>
          </a:bodyPr>
          <a:lstStyle/>
          <a:p>
            <a:r>
              <a:rPr lang="ja-JP" altLang="en-US" sz="6000" dirty="0">
                <a:latin typeface="HGP創英角ｺﾞｼｯｸUB" panose="020B0900000000000000" pitchFamily="50" charset="-128"/>
                <a:ea typeface="HGP創英角ｺﾞｼｯｸUB" panose="020B0900000000000000" pitchFamily="50" charset="-128"/>
              </a:rPr>
              <a:t>地区別提案</a:t>
            </a:r>
            <a:endParaRPr kumimoji="1" lang="ja-JP" altLang="en-US" sz="6000" dirty="0">
              <a:latin typeface="HGP創英角ｺﾞｼｯｸUB" panose="020B0900000000000000" pitchFamily="50" charset="-128"/>
              <a:ea typeface="HGP創英角ｺﾞｼｯｸUB" panose="020B0900000000000000" pitchFamily="50" charset="-128"/>
            </a:endParaRPr>
          </a:p>
        </p:txBody>
      </p:sp>
      <p:grpSp>
        <p:nvGrpSpPr>
          <p:cNvPr id="5" name="グループ化 4"/>
          <p:cNvGrpSpPr/>
          <p:nvPr/>
        </p:nvGrpSpPr>
        <p:grpSpPr>
          <a:xfrm>
            <a:off x="0" y="3932179"/>
            <a:ext cx="9152313" cy="2925820"/>
            <a:chOff x="0" y="3932179"/>
            <a:chExt cx="9152313" cy="2925820"/>
          </a:xfrm>
        </p:grpSpPr>
        <p:sp>
          <p:nvSpPr>
            <p:cNvPr id="9" name="正方形/長方形 8"/>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11" name="図 1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2" name="スライド番号プレースホルダー 1">
            <a:extLst>
              <a:ext uri="{FF2B5EF4-FFF2-40B4-BE49-F238E27FC236}">
                <a16:creationId xmlns:a16="http://schemas.microsoft.com/office/drawing/2014/main" id="{A01B26AC-AEE2-483F-8E64-0FFCBBC5895D}"/>
              </a:ext>
            </a:extLst>
          </p:cNvPr>
          <p:cNvSpPr>
            <a:spLocks noGrp="1"/>
          </p:cNvSpPr>
          <p:nvPr>
            <p:ph type="sldNum" sz="quarter" idx="12"/>
          </p:nvPr>
        </p:nvSpPr>
        <p:spPr/>
        <p:txBody>
          <a:bodyPr/>
          <a:lstStyle/>
          <a:p>
            <a:fld id="{6A9E7CFA-0D18-4517-9194-46F97BD31C02}" type="slidenum">
              <a:rPr kumimoji="1" lang="ja-JP" altLang="en-US" smtClean="0"/>
              <a:t>19</a:t>
            </a:fld>
            <a:endParaRPr kumimoji="1" lang="ja-JP" altLang="en-US"/>
          </a:p>
        </p:txBody>
      </p:sp>
    </p:spTree>
    <p:extLst>
      <p:ext uri="{BB962C8B-B14F-4D97-AF65-F5344CB8AC3E}">
        <p14:creationId xmlns:p14="http://schemas.microsoft.com/office/powerpoint/2010/main" val="38723172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25"/>
          <p:cNvSpPr>
            <a:spLocks noChangeArrowheads="1"/>
          </p:cNvSpPr>
          <p:nvPr/>
        </p:nvSpPr>
        <p:spPr bwMode="auto">
          <a:xfrm>
            <a:off x="226285" y="127793"/>
            <a:ext cx="240963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u="none" dirty="0">
                <a:latin typeface="HGP創英角ｺﾞｼｯｸUB" panose="020B0900000000000000" pitchFamily="50" charset="-128"/>
                <a:ea typeface="HGP創英角ｺﾞｼｯｸUB" panose="020B0900000000000000" pitchFamily="50" charset="-128"/>
              </a:rPr>
              <a:t>メンバー紹介</a:t>
            </a:r>
          </a:p>
        </p:txBody>
      </p:sp>
      <p:grpSp>
        <p:nvGrpSpPr>
          <p:cNvPr id="19" name="グループ化 18"/>
          <p:cNvGrpSpPr/>
          <p:nvPr/>
        </p:nvGrpSpPr>
        <p:grpSpPr>
          <a:xfrm>
            <a:off x="0" y="3932179"/>
            <a:ext cx="9152313" cy="2925820"/>
            <a:chOff x="0" y="3932179"/>
            <a:chExt cx="9152313" cy="2925820"/>
          </a:xfrm>
        </p:grpSpPr>
        <p:sp>
          <p:nvSpPr>
            <p:cNvPr id="20" name="正方形/長方形 19"/>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22" name="図 2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8" name="雲 7"/>
          <p:cNvSpPr/>
          <p:nvPr/>
        </p:nvSpPr>
        <p:spPr>
          <a:xfrm>
            <a:off x="6197008" y="4729941"/>
            <a:ext cx="2875943" cy="2019992"/>
          </a:xfrm>
          <a:prstGeom prst="cloud">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9" name="雲 8"/>
          <p:cNvSpPr/>
          <p:nvPr/>
        </p:nvSpPr>
        <p:spPr>
          <a:xfrm>
            <a:off x="4168928" y="2802312"/>
            <a:ext cx="2875943" cy="2019992"/>
          </a:xfrm>
          <a:prstGeom prst="cloud">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0" name="雲 9"/>
          <p:cNvSpPr/>
          <p:nvPr/>
        </p:nvSpPr>
        <p:spPr>
          <a:xfrm>
            <a:off x="1602814" y="4715088"/>
            <a:ext cx="2875943" cy="2019992"/>
          </a:xfrm>
          <a:prstGeom prst="cloud">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1" name="雲 10"/>
          <p:cNvSpPr/>
          <p:nvPr/>
        </p:nvSpPr>
        <p:spPr>
          <a:xfrm>
            <a:off x="2635919" y="530347"/>
            <a:ext cx="2875943" cy="2019992"/>
          </a:xfrm>
          <a:prstGeom prst="cloud">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2" name="テキスト ボックス 11"/>
          <p:cNvSpPr txBox="1"/>
          <p:nvPr/>
        </p:nvSpPr>
        <p:spPr>
          <a:xfrm>
            <a:off x="7436755" y="4854636"/>
            <a:ext cx="1461655" cy="461665"/>
          </a:xfrm>
          <a:prstGeom prst="rect">
            <a:avLst/>
          </a:prstGeom>
          <a:noFill/>
        </p:spPr>
        <p:txBody>
          <a:bodyPr wrap="square" rtlCol="0">
            <a:spAutoFit/>
          </a:bodyPr>
          <a:lstStyle/>
          <a:p>
            <a:r>
              <a:rPr lang="ja-JP" altLang="en-US" sz="2400" dirty="0">
                <a:latin typeface="HGP創英角ｺﾞｼｯｸUB" panose="020B0900000000000000" pitchFamily="50" charset="-128"/>
                <a:ea typeface="HGP創英角ｺﾞｼｯｸUB" panose="020B0900000000000000" pitchFamily="50" charset="-128"/>
              </a:rPr>
              <a:t>須藤ゆき</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17" name="太陽 16"/>
          <p:cNvSpPr/>
          <p:nvPr/>
        </p:nvSpPr>
        <p:spPr>
          <a:xfrm>
            <a:off x="6174204" y="106300"/>
            <a:ext cx="2899225" cy="2918256"/>
          </a:xfrm>
          <a:prstGeom prst="sun">
            <a:avLst/>
          </a:prstGeom>
          <a:solidFill>
            <a:schemeClr val="accent5"/>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雲 1"/>
          <p:cNvSpPr/>
          <p:nvPr/>
        </p:nvSpPr>
        <p:spPr>
          <a:xfrm>
            <a:off x="491578" y="2709949"/>
            <a:ext cx="2875943" cy="2019992"/>
          </a:xfrm>
          <a:prstGeom prst="cloud">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3" name="テキスト ボックス 22"/>
          <p:cNvSpPr txBox="1"/>
          <p:nvPr/>
        </p:nvSpPr>
        <p:spPr>
          <a:xfrm>
            <a:off x="1704635" y="2891709"/>
            <a:ext cx="1461655" cy="461665"/>
          </a:xfrm>
          <a:prstGeom prst="rect">
            <a:avLst/>
          </a:prstGeom>
          <a:noFill/>
        </p:spPr>
        <p:txBody>
          <a:bodyPr wrap="square" rtlCol="0">
            <a:spAutoFit/>
          </a:bodyPr>
          <a:lstStyle/>
          <a:p>
            <a:r>
              <a:rPr lang="ja-JP" altLang="en-US" sz="2400" dirty="0">
                <a:latin typeface="HGP創英角ｺﾞｼｯｸUB" panose="020B0900000000000000" pitchFamily="50" charset="-128"/>
                <a:ea typeface="HGP創英角ｺﾞｼｯｸUB" panose="020B0900000000000000" pitchFamily="50" charset="-128"/>
              </a:rPr>
              <a:t>今井秀太</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pic>
        <p:nvPicPr>
          <p:cNvPr id="5" name="図 4"/>
          <p:cNvPicPr>
            <a:picLocks noChangeAspect="1"/>
          </p:cNvPicPr>
          <p:nvPr/>
        </p:nvPicPr>
        <p:blipFill rotWithShape="1">
          <a:blip r:embed="rId6" cstate="print">
            <a:extLst>
              <a:ext uri="{28A0092B-C50C-407E-A947-70E740481C1C}">
                <a14:useLocalDpi xmlns:a14="http://schemas.microsoft.com/office/drawing/2010/main"/>
              </a:ext>
            </a:extLst>
          </a:blip>
          <a:srcRect l="-53"/>
          <a:stretch/>
        </p:blipFill>
        <p:spPr>
          <a:xfrm rot="2538506">
            <a:off x="655505" y="3024556"/>
            <a:ext cx="1695797" cy="1653267"/>
          </a:xfrm>
          <a:prstGeom prst="ellipse">
            <a:avLst/>
          </a:prstGeom>
          <a:ln>
            <a:noFill/>
          </a:ln>
          <a:effectLst>
            <a:softEdge rad="112500"/>
          </a:effectLst>
        </p:spPr>
      </p:pic>
      <p:pic>
        <p:nvPicPr>
          <p:cNvPr id="6" name="図 5" descr="人, 空, 屋外, 座っている が含まれている画像&#10;&#10;自動的に生成された説明">
            <a:extLst>
              <a:ext uri="{FF2B5EF4-FFF2-40B4-BE49-F238E27FC236}">
                <a16:creationId xmlns:a16="http://schemas.microsoft.com/office/drawing/2014/main" id="{9D5857C8-EAD8-402B-9615-BDA486CC602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381687" y="4974744"/>
            <a:ext cx="1661868" cy="1728964"/>
          </a:xfrm>
          <a:prstGeom prst="ellipse">
            <a:avLst/>
          </a:prstGeom>
          <a:ln>
            <a:noFill/>
          </a:ln>
          <a:effectLst>
            <a:softEdge rad="112500"/>
          </a:effectLst>
        </p:spPr>
      </p:pic>
      <p:pic>
        <p:nvPicPr>
          <p:cNvPr id="3" name="図 2"/>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1704635" y="4986664"/>
            <a:ext cx="1747722" cy="1646891"/>
          </a:xfrm>
          <a:prstGeom prst="ellipse">
            <a:avLst/>
          </a:prstGeom>
          <a:ln>
            <a:noFill/>
          </a:ln>
          <a:effectLst>
            <a:softEdge rad="112500"/>
          </a:effectLst>
        </p:spPr>
      </p:pic>
      <p:pic>
        <p:nvPicPr>
          <p:cNvPr id="13" name="図 12"/>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263275" y="3129144"/>
            <a:ext cx="1854244" cy="1630104"/>
          </a:xfrm>
          <a:prstGeom prst="ellipse">
            <a:avLst/>
          </a:prstGeom>
          <a:ln>
            <a:noFill/>
          </a:ln>
          <a:effectLst>
            <a:softEdge rad="112500"/>
          </a:effectLst>
        </p:spPr>
      </p:pic>
      <p:sp>
        <p:nvSpPr>
          <p:cNvPr id="15" name="テキスト ボックス 14"/>
          <p:cNvSpPr txBox="1"/>
          <p:nvPr/>
        </p:nvSpPr>
        <p:spPr>
          <a:xfrm>
            <a:off x="5446749" y="3012712"/>
            <a:ext cx="1461655" cy="461665"/>
          </a:xfrm>
          <a:prstGeom prst="rect">
            <a:avLst/>
          </a:prstGeom>
          <a:noFill/>
        </p:spPr>
        <p:txBody>
          <a:bodyPr wrap="square" rtlCol="0">
            <a:spAutoFit/>
          </a:bodyPr>
          <a:lstStyle/>
          <a:p>
            <a:r>
              <a:rPr lang="ja-JP" altLang="en-US" sz="2400" dirty="0">
                <a:latin typeface="HGP創英角ｺﾞｼｯｸUB" panose="020B0900000000000000" pitchFamily="50" charset="-128"/>
                <a:ea typeface="HGP創英角ｺﾞｼｯｸUB" panose="020B0900000000000000" pitchFamily="50" charset="-128"/>
              </a:rPr>
              <a:t>識名和生</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16" name="テキスト ボックス 15"/>
          <p:cNvSpPr txBox="1"/>
          <p:nvPr/>
        </p:nvSpPr>
        <p:spPr>
          <a:xfrm>
            <a:off x="2786984" y="4861357"/>
            <a:ext cx="1461655" cy="461665"/>
          </a:xfrm>
          <a:prstGeom prst="rect">
            <a:avLst/>
          </a:prstGeom>
          <a:noFill/>
        </p:spPr>
        <p:txBody>
          <a:bodyPr wrap="square" rtlCol="0">
            <a:spAutoFit/>
          </a:bodyPr>
          <a:lstStyle/>
          <a:p>
            <a:r>
              <a:rPr lang="ja-JP" altLang="en-US" sz="2400" dirty="0">
                <a:latin typeface="HGP創英角ｺﾞｼｯｸUB" panose="020B0900000000000000" pitchFamily="50" charset="-128"/>
                <a:ea typeface="HGP創英角ｺﾞｼｯｸUB" panose="020B0900000000000000" pitchFamily="50" charset="-128"/>
              </a:rPr>
              <a:t>堀川尚駿</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pic>
        <p:nvPicPr>
          <p:cNvPr id="24" name="図 23"/>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726575" y="743639"/>
            <a:ext cx="1845425" cy="1745673"/>
          </a:xfrm>
          <a:prstGeom prst="ellipse">
            <a:avLst/>
          </a:prstGeom>
          <a:ln>
            <a:noFill/>
          </a:ln>
          <a:effectLst>
            <a:softEdge rad="112500"/>
          </a:effectLst>
        </p:spPr>
      </p:pic>
      <p:sp>
        <p:nvSpPr>
          <p:cNvPr id="14" name="テキスト ボックス 13"/>
          <p:cNvSpPr txBox="1"/>
          <p:nvPr/>
        </p:nvSpPr>
        <p:spPr>
          <a:xfrm>
            <a:off x="3958386" y="713411"/>
            <a:ext cx="1461655" cy="461665"/>
          </a:xfrm>
          <a:prstGeom prst="rect">
            <a:avLst/>
          </a:prstGeom>
          <a:noFill/>
        </p:spPr>
        <p:txBody>
          <a:bodyPr wrap="square" rtlCol="0">
            <a:spAutoFit/>
          </a:bodyPr>
          <a:lstStyle/>
          <a:p>
            <a:r>
              <a:rPr kumimoji="1" lang="ja-JP" altLang="en-US" sz="2400" dirty="0">
                <a:latin typeface="HGP創英角ｺﾞｼｯｸUB" panose="020B0900000000000000" pitchFamily="50" charset="-128"/>
                <a:ea typeface="HGP創英角ｺﾞｼｯｸUB" panose="020B0900000000000000" pitchFamily="50" charset="-128"/>
              </a:rPr>
              <a:t>熊谷兼人</a:t>
            </a:r>
          </a:p>
        </p:txBody>
      </p:sp>
      <p:sp>
        <p:nvSpPr>
          <p:cNvPr id="25" name="スライド番号プレースホルダー 24">
            <a:extLst>
              <a:ext uri="{FF2B5EF4-FFF2-40B4-BE49-F238E27FC236}">
                <a16:creationId xmlns:a16="http://schemas.microsoft.com/office/drawing/2014/main" id="{3CB4958A-F768-4E63-9C04-63235A4A4D75}"/>
              </a:ext>
            </a:extLst>
          </p:cNvPr>
          <p:cNvSpPr>
            <a:spLocks noGrp="1"/>
          </p:cNvSpPr>
          <p:nvPr>
            <p:ph type="sldNum" sz="quarter" idx="12"/>
          </p:nvPr>
        </p:nvSpPr>
        <p:spPr/>
        <p:txBody>
          <a:bodyPr/>
          <a:lstStyle/>
          <a:p>
            <a:fld id="{6A9E7CFA-0D18-4517-9194-46F97BD31C02}" type="slidenum">
              <a:rPr kumimoji="1" lang="ja-JP" altLang="en-US" smtClean="0"/>
              <a:t>2</a:t>
            </a:fld>
            <a:endParaRPr kumimoji="1" lang="ja-JP" altLang="en-US"/>
          </a:p>
        </p:txBody>
      </p:sp>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23521" y="791887"/>
            <a:ext cx="1222915" cy="1631289"/>
          </a:xfrm>
          <a:prstGeom prst="ellipse">
            <a:avLst/>
          </a:prstGeom>
          <a:ln>
            <a:noFill/>
          </a:ln>
          <a:effectLst>
            <a:softEdge rad="112500"/>
          </a:effectLst>
        </p:spPr>
      </p:pic>
      <p:sp>
        <p:nvSpPr>
          <p:cNvPr id="18" name="テキスト ボックス 17"/>
          <p:cNvSpPr txBox="1"/>
          <p:nvPr/>
        </p:nvSpPr>
        <p:spPr>
          <a:xfrm>
            <a:off x="7347929" y="437070"/>
            <a:ext cx="1886727" cy="461665"/>
          </a:xfrm>
          <a:prstGeom prst="rect">
            <a:avLst/>
          </a:prstGeom>
          <a:noFill/>
        </p:spPr>
        <p:txBody>
          <a:bodyPr wrap="square" rtlCol="0">
            <a:spAutoFit/>
          </a:bodyPr>
          <a:lstStyle/>
          <a:p>
            <a:r>
              <a:rPr lang="en-US" altLang="ja-JP" sz="2400" dirty="0" smtClean="0">
                <a:latin typeface="HGP創英角ｺﾞｼｯｸUB" panose="020B0900000000000000" pitchFamily="50" charset="-128"/>
                <a:ea typeface="HGP創英角ｺﾞｼｯｸUB" panose="020B0900000000000000" pitchFamily="50" charset="-128"/>
              </a:rPr>
              <a:t>TA</a:t>
            </a:r>
            <a:r>
              <a:rPr lang="ja-JP" altLang="en-US" sz="2400" dirty="0">
                <a:latin typeface="HGP創英角ｺﾞｼｯｸUB" panose="020B0900000000000000" pitchFamily="50" charset="-128"/>
                <a:ea typeface="HGP創英角ｺﾞｼｯｸUB" panose="020B0900000000000000" pitchFamily="50" charset="-128"/>
              </a:rPr>
              <a:t>　</a:t>
            </a:r>
            <a:r>
              <a:rPr lang="ja-JP" altLang="en-US" sz="2400" dirty="0" smtClean="0">
                <a:latin typeface="HGP創英角ｺﾞｼｯｸUB" panose="020B0900000000000000" pitchFamily="50" charset="-128"/>
                <a:ea typeface="HGP創英角ｺﾞｼｯｸUB" panose="020B0900000000000000" pitchFamily="50" charset="-128"/>
              </a:rPr>
              <a:t>西谷麟</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29524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par>
                                <p:cTn id="26" presetID="2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22" presetClass="entr" presetSubtype="4"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par>
                                <p:cTn id="56" presetID="2" presetClass="exit" presetSubtype="4" fill="hold" nodeType="withEffect">
                                  <p:stCondLst>
                                    <p:cond delay="0"/>
                                  </p:stCondLst>
                                  <p:childTnLst>
                                    <p:anim calcmode="lin" valueType="num">
                                      <p:cBhvr additive="base">
                                        <p:cTn id="57" dur="500"/>
                                        <p:tgtEl>
                                          <p:spTgt spid="19"/>
                                        </p:tgtEl>
                                        <p:attrNameLst>
                                          <p:attrName>ppt_x</p:attrName>
                                        </p:attrNameLst>
                                      </p:cBhvr>
                                      <p:tavLst>
                                        <p:tav tm="0">
                                          <p:val>
                                            <p:strVal val="ppt_x"/>
                                          </p:val>
                                        </p:tav>
                                        <p:tav tm="100000">
                                          <p:val>
                                            <p:strVal val="ppt_x"/>
                                          </p:val>
                                        </p:tav>
                                      </p:tavLst>
                                    </p:anim>
                                    <p:anim calcmode="lin" valueType="num">
                                      <p:cBhvr additive="base">
                                        <p:cTn id="58" dur="500"/>
                                        <p:tgtEl>
                                          <p:spTgt spid="19"/>
                                        </p:tgtEl>
                                        <p:attrNameLst>
                                          <p:attrName>ppt_y</p:attrName>
                                        </p:attrNameLst>
                                      </p:cBhvr>
                                      <p:tavLst>
                                        <p:tav tm="0">
                                          <p:val>
                                            <p:strVal val="ppt_y"/>
                                          </p:val>
                                        </p:tav>
                                        <p:tav tm="100000">
                                          <p:val>
                                            <p:strVal val="1+ppt_h/2"/>
                                          </p:val>
                                        </p:tav>
                                      </p:tavLst>
                                    </p:anim>
                                    <p:set>
                                      <p:cBhvr>
                                        <p:cTn id="5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7" grpId="0" animBg="1"/>
      <p:bldP spid="2" grpId="0" animBg="1"/>
      <p:bldP spid="23" grpId="0"/>
      <p:bldP spid="15" grpId="0"/>
      <p:bldP spid="16" grpId="0"/>
      <p:bldP spid="14"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正方形/長方形 48">
            <a:extLst>
              <a:ext uri="{FF2B5EF4-FFF2-40B4-BE49-F238E27FC236}">
                <a16:creationId xmlns:a16="http://schemas.microsoft.com/office/drawing/2014/main" id="{B312B04C-C655-4AA7-A5E0-DEE2E2EC1724}"/>
              </a:ext>
            </a:extLst>
          </p:cNvPr>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17235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地区別構想</a:t>
            </a:r>
            <a:endParaRPr lang="ja-JP" altLang="en-US" sz="2400" u="none" dirty="0">
              <a:latin typeface="HGP創英角ｺﾞｼｯｸUB" panose="020B0900000000000000" pitchFamily="50" charset="-128"/>
              <a:ea typeface="HGP創英角ｺﾞｼｯｸUB" panose="020B0900000000000000" pitchFamily="50" charset="-128"/>
            </a:endParaRPr>
          </a:p>
        </p:txBody>
      </p:sp>
      <p:pic>
        <p:nvPicPr>
          <p:cNvPr id="7" name="図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76762" y="1382015"/>
            <a:ext cx="3790476" cy="4542857"/>
          </a:xfrm>
          <a:prstGeom prst="rect">
            <a:avLst/>
          </a:prstGeom>
        </p:spPr>
      </p:pic>
      <p:sp>
        <p:nvSpPr>
          <p:cNvPr id="3" name="線吹き出し 1 (枠付き) 2"/>
          <p:cNvSpPr/>
          <p:nvPr/>
        </p:nvSpPr>
        <p:spPr>
          <a:xfrm>
            <a:off x="507076" y="1246909"/>
            <a:ext cx="1970117" cy="1213658"/>
          </a:xfrm>
          <a:prstGeom prst="borderCallout1">
            <a:avLst>
              <a:gd name="adj1" fmla="val 46832"/>
              <a:gd name="adj2" fmla="val 99261"/>
              <a:gd name="adj3" fmla="val 74829"/>
              <a:gd name="adj4" fmla="val 149009"/>
            </a:avLst>
          </a:prstGeom>
          <a:solidFill>
            <a:srgbClr val="78CC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線吹き出し 1 (枠付き) 7"/>
          <p:cNvSpPr/>
          <p:nvPr/>
        </p:nvSpPr>
        <p:spPr>
          <a:xfrm>
            <a:off x="6467238" y="3992880"/>
            <a:ext cx="1970117" cy="1213658"/>
          </a:xfrm>
          <a:prstGeom prst="borderCallout1">
            <a:avLst>
              <a:gd name="adj1" fmla="val 52311"/>
              <a:gd name="adj2" fmla="val 105"/>
              <a:gd name="adj3" fmla="val 57706"/>
              <a:gd name="adj4" fmla="val -37067"/>
            </a:avLst>
          </a:prstGeom>
          <a:solidFill>
            <a:srgbClr val="FFB58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線吹き出し 1 (枠付き) 8"/>
          <p:cNvSpPr/>
          <p:nvPr/>
        </p:nvSpPr>
        <p:spPr>
          <a:xfrm>
            <a:off x="659475" y="3130420"/>
            <a:ext cx="1970117" cy="1213658"/>
          </a:xfrm>
          <a:prstGeom prst="borderCallout1">
            <a:avLst>
              <a:gd name="adj1" fmla="val 46832"/>
              <a:gd name="adj2" fmla="val 99261"/>
              <a:gd name="adj3" fmla="val 74829"/>
              <a:gd name="adj4" fmla="val 149009"/>
            </a:avLst>
          </a:prstGeom>
          <a:solidFill>
            <a:srgbClr val="FB9CB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線吹き出し 1 (枠付き) 9"/>
          <p:cNvSpPr/>
          <p:nvPr/>
        </p:nvSpPr>
        <p:spPr>
          <a:xfrm>
            <a:off x="6362007" y="1382015"/>
            <a:ext cx="1970117" cy="1213658"/>
          </a:xfrm>
          <a:prstGeom prst="borderCallout1">
            <a:avLst>
              <a:gd name="adj1" fmla="val 52311"/>
              <a:gd name="adj2" fmla="val -739"/>
              <a:gd name="adj3" fmla="val 137843"/>
              <a:gd name="adj4" fmla="val -75885"/>
            </a:avLst>
          </a:prstGeom>
          <a:solidFill>
            <a:srgbClr val="92AFE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線吹き出し 1 (枠付き) 10"/>
          <p:cNvSpPr/>
          <p:nvPr/>
        </p:nvSpPr>
        <p:spPr>
          <a:xfrm>
            <a:off x="706645" y="5381067"/>
            <a:ext cx="1970117" cy="1213658"/>
          </a:xfrm>
          <a:prstGeom prst="borderCallout1">
            <a:avLst>
              <a:gd name="adj1" fmla="val 46832"/>
              <a:gd name="adj2" fmla="val 99261"/>
              <a:gd name="adj3" fmla="val 171"/>
              <a:gd name="adj4" fmla="val 144790"/>
            </a:avLst>
          </a:prstGeom>
          <a:solidFill>
            <a:srgbClr val="70D4F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706645" y="1345504"/>
            <a:ext cx="1512915" cy="1015663"/>
          </a:xfrm>
          <a:prstGeom prst="rect">
            <a:avLst/>
          </a:prstGeom>
          <a:noFill/>
        </p:spPr>
        <p:txBody>
          <a:bodyPr wrap="square" rtlCol="0">
            <a:spAutoFit/>
          </a:bodyPr>
          <a:lstStyle/>
          <a:p>
            <a:pPr algn="ctr"/>
            <a:r>
              <a:rPr lang="ja-JP" altLang="en-US" sz="1200" dirty="0">
                <a:latin typeface="HGP創英角ｺﾞｼｯｸUB" panose="020B0900000000000000" pitchFamily="50" charset="-128"/>
                <a:ea typeface="HGP創英角ｺﾞｼｯｸUB" panose="020B0900000000000000" pitchFamily="50" charset="-128"/>
              </a:rPr>
              <a:t>農泊などの</a:t>
            </a:r>
            <a:endParaRPr lang="en-US" altLang="ja-JP" sz="1200" dirty="0">
              <a:latin typeface="HGP創英角ｺﾞｼｯｸUB" panose="020B0900000000000000" pitchFamily="50" charset="-128"/>
              <a:ea typeface="HGP創英角ｺﾞｼｯｸUB" panose="020B0900000000000000" pitchFamily="50" charset="-128"/>
            </a:endParaRPr>
          </a:p>
          <a:p>
            <a:pPr algn="ctr"/>
            <a:r>
              <a:rPr lang="ja-JP" altLang="en-US" sz="2400" dirty="0">
                <a:latin typeface="HGP創英角ｺﾞｼｯｸUB" panose="020B0900000000000000" pitchFamily="50" charset="-128"/>
                <a:ea typeface="HGP創英角ｺﾞｼｯｸUB" panose="020B0900000000000000" pitchFamily="50" charset="-128"/>
              </a:rPr>
              <a:t>グリーン</a:t>
            </a:r>
            <a:endParaRPr lang="en-US" altLang="ja-JP" sz="2400" dirty="0">
              <a:latin typeface="HGP創英角ｺﾞｼｯｸUB" panose="020B0900000000000000" pitchFamily="50" charset="-128"/>
              <a:ea typeface="HGP創英角ｺﾞｼｯｸUB" panose="020B0900000000000000" pitchFamily="50" charset="-128"/>
            </a:endParaRPr>
          </a:p>
          <a:p>
            <a:pPr algn="ctr"/>
            <a:r>
              <a:rPr lang="ja-JP" altLang="en-US" sz="2400" dirty="0">
                <a:latin typeface="HGP創英角ｺﾞｼｯｸUB" panose="020B0900000000000000" pitchFamily="50" charset="-128"/>
                <a:ea typeface="HGP創英角ｺﾞｼｯｸUB" panose="020B0900000000000000" pitchFamily="50" charset="-128"/>
              </a:rPr>
              <a:t>ツーリズム</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12" name="テキスト ボックス 11"/>
          <p:cNvSpPr txBox="1"/>
          <p:nvPr/>
        </p:nvSpPr>
        <p:spPr>
          <a:xfrm>
            <a:off x="773775" y="3414083"/>
            <a:ext cx="1741516" cy="646331"/>
          </a:xfrm>
          <a:prstGeom prst="rect">
            <a:avLst/>
          </a:prstGeom>
          <a:noFill/>
        </p:spPr>
        <p:txBody>
          <a:bodyPr wrap="square" rtlCol="0">
            <a:spAutoFit/>
          </a:bodyPr>
          <a:lstStyle/>
          <a:p>
            <a:pPr algn="ctr"/>
            <a:r>
              <a:rPr lang="ja-JP" altLang="en-US" sz="1200" dirty="0">
                <a:latin typeface="HGP創英角ｺﾞｼｯｸUB" panose="020B0900000000000000" pitchFamily="50" charset="-128"/>
                <a:ea typeface="HGP創英角ｺﾞｼｯｸUB" panose="020B0900000000000000" pitchFamily="50" charset="-128"/>
              </a:rPr>
              <a:t>蘇る水路</a:t>
            </a:r>
            <a:endParaRPr lang="en-US" altLang="ja-JP" sz="1200" dirty="0">
              <a:latin typeface="HGP創英角ｺﾞｼｯｸUB" panose="020B0900000000000000" pitchFamily="50" charset="-128"/>
              <a:ea typeface="HGP創英角ｺﾞｼｯｸUB" panose="020B0900000000000000" pitchFamily="50" charset="-128"/>
            </a:endParaRPr>
          </a:p>
          <a:p>
            <a:pPr algn="ctr"/>
            <a:r>
              <a:rPr lang="ja-JP" altLang="en-US" sz="2400" dirty="0">
                <a:latin typeface="HGP創英角ｺﾞｼｯｸUB" panose="020B0900000000000000" pitchFamily="50" charset="-128"/>
                <a:ea typeface="HGP創英角ｺﾞｼｯｸUB" panose="020B0900000000000000" pitchFamily="50" charset="-128"/>
              </a:rPr>
              <a:t>水の都土浦</a:t>
            </a:r>
            <a:endParaRPr lang="en-US" altLang="ja-JP" sz="2400" dirty="0">
              <a:latin typeface="HGP創英角ｺﾞｼｯｸUB" panose="020B0900000000000000" pitchFamily="50" charset="-128"/>
              <a:ea typeface="HGP創英角ｺﾞｼｯｸUB" panose="020B0900000000000000" pitchFamily="50" charset="-128"/>
            </a:endParaRPr>
          </a:p>
        </p:txBody>
      </p:sp>
      <p:sp>
        <p:nvSpPr>
          <p:cNvPr id="13" name="テキスト ボックス 12"/>
          <p:cNvSpPr txBox="1"/>
          <p:nvPr/>
        </p:nvSpPr>
        <p:spPr>
          <a:xfrm>
            <a:off x="6714607" y="4091877"/>
            <a:ext cx="1512915" cy="1015663"/>
          </a:xfrm>
          <a:prstGeom prst="rect">
            <a:avLst/>
          </a:prstGeom>
          <a:noFill/>
        </p:spPr>
        <p:txBody>
          <a:bodyPr wrap="square" rtlCol="0">
            <a:spAutoFit/>
          </a:bodyPr>
          <a:lstStyle/>
          <a:p>
            <a:pPr algn="ctr"/>
            <a:r>
              <a:rPr lang="ja-JP" altLang="en-US" sz="1200" dirty="0">
                <a:latin typeface="HGP創英角ｺﾞｼｯｸUB" panose="020B0900000000000000" pitchFamily="50" charset="-128"/>
                <a:ea typeface="HGP創英角ｺﾞｼｯｸUB" panose="020B0900000000000000" pitchFamily="50" charset="-128"/>
              </a:rPr>
              <a:t>回遊性を高める</a:t>
            </a:r>
            <a:endParaRPr lang="en-US" altLang="ja-JP" sz="1200" dirty="0">
              <a:latin typeface="HGP創英角ｺﾞｼｯｸUB" panose="020B0900000000000000" pitchFamily="50" charset="-128"/>
              <a:ea typeface="HGP創英角ｺﾞｼｯｸUB" panose="020B0900000000000000" pitchFamily="50" charset="-128"/>
            </a:endParaRPr>
          </a:p>
          <a:p>
            <a:pPr algn="ctr"/>
            <a:r>
              <a:rPr lang="ja-JP" altLang="en-US" sz="2400" dirty="0">
                <a:latin typeface="HGP創英角ｺﾞｼｯｸUB" panose="020B0900000000000000" pitchFamily="50" charset="-128"/>
                <a:ea typeface="HGP創英角ｺﾞｼｯｸUB" panose="020B0900000000000000" pitchFamily="50" charset="-128"/>
              </a:rPr>
              <a:t>ウォーターフロント</a:t>
            </a:r>
            <a:endParaRPr lang="en-US" altLang="ja-JP" sz="2400" dirty="0">
              <a:latin typeface="HGP創英角ｺﾞｼｯｸUB" panose="020B0900000000000000" pitchFamily="50" charset="-128"/>
              <a:ea typeface="HGP創英角ｺﾞｼｯｸUB" panose="020B0900000000000000" pitchFamily="50" charset="-128"/>
            </a:endParaRPr>
          </a:p>
        </p:txBody>
      </p:sp>
      <p:sp>
        <p:nvSpPr>
          <p:cNvPr id="14" name="テキスト ボックス 13"/>
          <p:cNvSpPr txBox="1"/>
          <p:nvPr/>
        </p:nvSpPr>
        <p:spPr>
          <a:xfrm>
            <a:off x="854511" y="5664730"/>
            <a:ext cx="1674386" cy="646331"/>
          </a:xfrm>
          <a:prstGeom prst="rect">
            <a:avLst/>
          </a:prstGeom>
          <a:noFill/>
        </p:spPr>
        <p:txBody>
          <a:bodyPr wrap="square" rtlCol="0">
            <a:spAutoFit/>
          </a:bodyPr>
          <a:lstStyle/>
          <a:p>
            <a:pPr algn="ctr"/>
            <a:r>
              <a:rPr lang="ja-JP" altLang="en-US" sz="1200" dirty="0">
                <a:latin typeface="HGP創英角ｺﾞｼｯｸUB" panose="020B0900000000000000" pitchFamily="50" charset="-128"/>
                <a:ea typeface="HGP創英角ｺﾞｼｯｸUB" panose="020B0900000000000000" pitchFamily="50" charset="-128"/>
              </a:rPr>
              <a:t>緑あふれる</a:t>
            </a:r>
            <a:endParaRPr lang="en-US" altLang="ja-JP" sz="1200" dirty="0">
              <a:latin typeface="HGP創英角ｺﾞｼｯｸUB" panose="020B0900000000000000" pitchFamily="50" charset="-128"/>
              <a:ea typeface="HGP創英角ｺﾞｼｯｸUB" panose="020B0900000000000000" pitchFamily="50" charset="-128"/>
            </a:endParaRPr>
          </a:p>
          <a:p>
            <a:pPr algn="ctr"/>
            <a:r>
              <a:rPr lang="ja-JP" altLang="en-US" sz="2400" dirty="0">
                <a:latin typeface="HGP創英角ｺﾞｼｯｸUB" panose="020B0900000000000000" pitchFamily="50" charset="-128"/>
                <a:ea typeface="HGP創英角ｺﾞｼｯｸUB" panose="020B0900000000000000" pitchFamily="50" charset="-128"/>
              </a:rPr>
              <a:t>ベッドタウン</a:t>
            </a:r>
            <a:endParaRPr lang="en-US" altLang="ja-JP" sz="2400" dirty="0">
              <a:latin typeface="HGP創英角ｺﾞｼｯｸUB" panose="020B0900000000000000" pitchFamily="50" charset="-128"/>
              <a:ea typeface="HGP創英角ｺﾞｼｯｸUB" panose="020B0900000000000000" pitchFamily="50" charset="-128"/>
            </a:endParaRPr>
          </a:p>
        </p:txBody>
      </p:sp>
      <p:sp>
        <p:nvSpPr>
          <p:cNvPr id="15" name="テキスト ボックス 14"/>
          <p:cNvSpPr txBox="1"/>
          <p:nvPr/>
        </p:nvSpPr>
        <p:spPr>
          <a:xfrm>
            <a:off x="6467239" y="1481012"/>
            <a:ext cx="1741516" cy="1015663"/>
          </a:xfrm>
          <a:prstGeom prst="rect">
            <a:avLst/>
          </a:prstGeom>
          <a:noFill/>
        </p:spPr>
        <p:txBody>
          <a:bodyPr wrap="square" rtlCol="0">
            <a:spAutoFit/>
          </a:bodyPr>
          <a:lstStyle/>
          <a:p>
            <a:pPr algn="ctr"/>
            <a:endParaRPr lang="en-US" altLang="ja-JP" sz="1200" dirty="0">
              <a:latin typeface="HGP創英角ｺﾞｼｯｸUB" panose="020B0900000000000000" pitchFamily="50" charset="-128"/>
              <a:ea typeface="HGP創英角ｺﾞｼｯｸUB" panose="020B0900000000000000" pitchFamily="50" charset="-128"/>
            </a:endParaRPr>
          </a:p>
          <a:p>
            <a:pPr algn="ctr"/>
            <a:r>
              <a:rPr lang="ja-JP" altLang="en-US" sz="2400" dirty="0">
                <a:latin typeface="HGP創英角ｺﾞｼｯｸUB" panose="020B0900000000000000" pitchFamily="50" charset="-128"/>
                <a:ea typeface="HGP創英角ｺﾞｼｯｸUB" panose="020B0900000000000000" pitchFamily="50" charset="-128"/>
              </a:rPr>
              <a:t>エネルギー拠点</a:t>
            </a:r>
            <a:endParaRPr lang="en-US" altLang="ja-JP" sz="2400" dirty="0">
              <a:latin typeface="HGP創英角ｺﾞｼｯｸUB" panose="020B0900000000000000" pitchFamily="50" charset="-128"/>
              <a:ea typeface="HGP創英角ｺﾞｼｯｸUB" panose="020B0900000000000000" pitchFamily="50" charset="-128"/>
            </a:endParaRPr>
          </a:p>
        </p:txBody>
      </p:sp>
      <p:sp>
        <p:nvSpPr>
          <p:cNvPr id="2" name="正方形/長方形 1">
            <a:extLst>
              <a:ext uri="{FF2B5EF4-FFF2-40B4-BE49-F238E27FC236}">
                <a16:creationId xmlns:a16="http://schemas.microsoft.com/office/drawing/2014/main" id="{1B121825-64CD-4F32-836B-1272A8EF9EE0}"/>
              </a:ext>
            </a:extLst>
          </p:cNvPr>
          <p:cNvSpPr/>
          <p:nvPr/>
        </p:nvSpPr>
        <p:spPr>
          <a:xfrm>
            <a:off x="5063310" y="3554368"/>
            <a:ext cx="807720" cy="182880"/>
          </a:xfrm>
          <a:prstGeom prst="rect">
            <a:avLst/>
          </a:prstGeom>
          <a:solidFill>
            <a:srgbClr val="92A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rPr>
              <a:t>北部地区</a:t>
            </a:r>
          </a:p>
        </p:txBody>
      </p:sp>
      <p:grpSp>
        <p:nvGrpSpPr>
          <p:cNvPr id="28" name="グループ化 27"/>
          <p:cNvGrpSpPr/>
          <p:nvPr/>
        </p:nvGrpSpPr>
        <p:grpSpPr>
          <a:xfrm>
            <a:off x="2208244" y="945458"/>
            <a:ext cx="2008911" cy="2008911"/>
            <a:chOff x="2566902" y="1939710"/>
            <a:chExt cx="2008911" cy="2008911"/>
          </a:xfrm>
        </p:grpSpPr>
        <p:sp>
          <p:nvSpPr>
            <p:cNvPr id="29" name="ハート 28"/>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31" name="グループ化 30"/>
          <p:cNvGrpSpPr/>
          <p:nvPr/>
        </p:nvGrpSpPr>
        <p:grpSpPr>
          <a:xfrm>
            <a:off x="6987196" y="797304"/>
            <a:ext cx="2008911" cy="2008911"/>
            <a:chOff x="511581" y="1939710"/>
            <a:chExt cx="2008911" cy="2008911"/>
          </a:xfrm>
        </p:grpSpPr>
        <p:sp>
          <p:nvSpPr>
            <p:cNvPr id="32" name="ハート 31"/>
            <p:cNvSpPr/>
            <p:nvPr/>
          </p:nvSpPr>
          <p:spPr>
            <a:xfrm>
              <a:off x="511581"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p:cNvSpPr txBox="1"/>
            <p:nvPr/>
          </p:nvSpPr>
          <p:spPr>
            <a:xfrm>
              <a:off x="947652" y="2665628"/>
              <a:ext cx="1136767"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Energy</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34" name="グループ化 33"/>
          <p:cNvGrpSpPr/>
          <p:nvPr/>
        </p:nvGrpSpPr>
        <p:grpSpPr>
          <a:xfrm>
            <a:off x="125400" y="920609"/>
            <a:ext cx="2008911" cy="2008911"/>
            <a:chOff x="6677545" y="1931763"/>
            <a:chExt cx="2008911" cy="2008911"/>
          </a:xfrm>
        </p:grpSpPr>
        <p:sp>
          <p:nvSpPr>
            <p:cNvPr id="35" name="ハート 34"/>
            <p:cNvSpPr/>
            <p:nvPr/>
          </p:nvSpPr>
          <p:spPr>
            <a:xfrm>
              <a:off x="6677545" y="1931763"/>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6950368" y="2665628"/>
              <a:ext cx="1508761"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Education</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37" name="グループ化 36"/>
          <p:cNvGrpSpPr/>
          <p:nvPr/>
        </p:nvGrpSpPr>
        <p:grpSpPr>
          <a:xfrm>
            <a:off x="2107697" y="4898789"/>
            <a:ext cx="2074338" cy="2008911"/>
            <a:chOff x="4621530" y="1937125"/>
            <a:chExt cx="2074338" cy="2008911"/>
          </a:xfrm>
        </p:grpSpPr>
        <p:sp>
          <p:nvSpPr>
            <p:cNvPr id="38" name="ハート 37"/>
            <p:cNvSpPr/>
            <p:nvPr/>
          </p:nvSpPr>
          <p:spPr>
            <a:xfrm>
              <a:off x="4621530" y="1937125"/>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4763548" y="2647557"/>
              <a:ext cx="1932320"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Environment</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40" name="グループ化 39"/>
          <p:cNvGrpSpPr/>
          <p:nvPr/>
        </p:nvGrpSpPr>
        <p:grpSpPr>
          <a:xfrm>
            <a:off x="59639" y="4837445"/>
            <a:ext cx="2008911" cy="2008911"/>
            <a:chOff x="2566902" y="1939710"/>
            <a:chExt cx="2008911" cy="2008911"/>
          </a:xfrm>
        </p:grpSpPr>
        <p:sp>
          <p:nvSpPr>
            <p:cNvPr id="41" name="ハート 40"/>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43" name="グループ化 42"/>
          <p:cNvGrpSpPr/>
          <p:nvPr/>
        </p:nvGrpSpPr>
        <p:grpSpPr>
          <a:xfrm>
            <a:off x="1138427" y="2862367"/>
            <a:ext cx="2008911" cy="2008911"/>
            <a:chOff x="2566902" y="1939710"/>
            <a:chExt cx="2008911" cy="2008911"/>
          </a:xfrm>
        </p:grpSpPr>
        <p:sp>
          <p:nvSpPr>
            <p:cNvPr id="44" name="ハート 43"/>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46" name="グループ化 45"/>
          <p:cNvGrpSpPr/>
          <p:nvPr/>
        </p:nvGrpSpPr>
        <p:grpSpPr>
          <a:xfrm>
            <a:off x="6968404" y="3642329"/>
            <a:ext cx="2074338" cy="2008911"/>
            <a:chOff x="4621530" y="1937125"/>
            <a:chExt cx="2074338" cy="2008911"/>
          </a:xfrm>
        </p:grpSpPr>
        <p:sp>
          <p:nvSpPr>
            <p:cNvPr id="47" name="ハート 46"/>
            <p:cNvSpPr/>
            <p:nvPr/>
          </p:nvSpPr>
          <p:spPr>
            <a:xfrm>
              <a:off x="4621530" y="1937125"/>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p:cNvSpPr txBox="1"/>
            <p:nvPr/>
          </p:nvSpPr>
          <p:spPr>
            <a:xfrm>
              <a:off x="4763548" y="2647557"/>
              <a:ext cx="1932320"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Environment</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sp>
        <p:nvSpPr>
          <p:cNvPr id="16" name="スライド番号プレースホルダー 15">
            <a:extLst>
              <a:ext uri="{FF2B5EF4-FFF2-40B4-BE49-F238E27FC236}">
                <a16:creationId xmlns:a16="http://schemas.microsoft.com/office/drawing/2014/main" id="{3CF9420F-28CD-4301-BD83-9D3719A95544}"/>
              </a:ext>
            </a:extLst>
          </p:cNvPr>
          <p:cNvSpPr>
            <a:spLocks noGrp="1"/>
          </p:cNvSpPr>
          <p:nvPr>
            <p:ph type="sldNum" sz="quarter" idx="12"/>
          </p:nvPr>
        </p:nvSpPr>
        <p:spPr/>
        <p:txBody>
          <a:bodyPr/>
          <a:lstStyle/>
          <a:p>
            <a:fld id="{6A9E7CFA-0D18-4517-9194-46F97BD31C02}" type="slidenum">
              <a:rPr kumimoji="1" lang="ja-JP" altLang="en-US" smtClean="0"/>
              <a:t>20</a:t>
            </a:fld>
            <a:endParaRPr kumimoji="1" lang="ja-JP" altLang="en-US"/>
          </a:p>
        </p:txBody>
      </p:sp>
    </p:spTree>
    <p:extLst>
      <p:ext uri="{BB962C8B-B14F-4D97-AF65-F5344CB8AC3E}">
        <p14:creationId xmlns:p14="http://schemas.microsoft.com/office/powerpoint/2010/main" val="369328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34"/>
                                        </p:tgtEl>
                                      </p:cBhvr>
                                      <p:by x="50000" y="50000"/>
                                    </p:animScale>
                                  </p:childTnLst>
                                </p:cTn>
                              </p:par>
                              <p:par>
                                <p:cTn id="15" presetID="6" presetClass="emph" presetSubtype="0" fill="hold" nodeType="withEffect">
                                  <p:stCondLst>
                                    <p:cond delay="0"/>
                                  </p:stCondLst>
                                  <p:childTnLst>
                                    <p:animScale>
                                      <p:cBhvr>
                                        <p:cTn id="16" dur="2000" fill="hold"/>
                                        <p:tgtEl>
                                          <p:spTgt spid="28"/>
                                        </p:tgtEl>
                                      </p:cBhvr>
                                      <p:by x="50000" y="50000"/>
                                    </p:animScale>
                                  </p:childTnLst>
                                </p:cTn>
                              </p:par>
                              <p:par>
                                <p:cTn id="17" presetID="49" presetClass="path" presetSubtype="0" accel="50000" decel="50000" fill="hold" nodeType="withEffect">
                                  <p:stCondLst>
                                    <p:cond delay="0"/>
                                  </p:stCondLst>
                                  <p:childTnLst>
                                    <p:animMotion origin="layout" path="M 2.5E-6 4.44444E-6 L -0.07431 -0.11922 " pathEditMode="relative" rAng="0" ptsTypes="AA">
                                      <p:cBhvr>
                                        <p:cTn id="18" dur="2000" fill="hold"/>
                                        <p:tgtEl>
                                          <p:spTgt spid="34"/>
                                        </p:tgtEl>
                                        <p:attrNameLst>
                                          <p:attrName>ppt_x</p:attrName>
                                          <p:attrName>ppt_y</p:attrName>
                                        </p:attrNameLst>
                                      </p:cBhvr>
                                      <p:rCtr x="-3715" y="-5972"/>
                                    </p:animMotion>
                                  </p:childTnLst>
                                </p:cTn>
                              </p:par>
                              <p:par>
                                <p:cTn id="19" presetID="49" presetClass="path" presetSubtype="0" accel="50000" decel="50000" fill="hold" nodeType="withEffect">
                                  <p:stCondLst>
                                    <p:cond delay="0"/>
                                  </p:stCondLst>
                                  <p:childTnLst>
                                    <p:animMotion origin="layout" path="M 4.72222E-6 7.40741E-7 L -0.06181 -0.10764 " pathEditMode="relative" rAng="0" ptsTypes="AA">
                                      <p:cBhvr>
                                        <p:cTn id="20" dur="2000" fill="hold"/>
                                        <p:tgtEl>
                                          <p:spTgt spid="28"/>
                                        </p:tgtEl>
                                        <p:attrNameLst>
                                          <p:attrName>ppt_x</p:attrName>
                                          <p:attrName>ppt_y</p:attrName>
                                        </p:attrNameLst>
                                      </p:cBhvr>
                                      <p:rCtr x="-3090" y="-5394"/>
                                    </p:animMotion>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down)">
                                      <p:cBhvr>
                                        <p:cTn id="25" dur="500"/>
                                        <p:tgtEl>
                                          <p:spTgt spid="43"/>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mph" presetSubtype="0" fill="hold" nodeType="clickEffect">
                                  <p:stCondLst>
                                    <p:cond delay="0"/>
                                  </p:stCondLst>
                                  <p:childTnLst>
                                    <p:animScale>
                                      <p:cBhvr>
                                        <p:cTn id="29" dur="2000" fill="hold"/>
                                        <p:tgtEl>
                                          <p:spTgt spid="43"/>
                                        </p:tgtEl>
                                      </p:cBhvr>
                                      <p:by x="50000" y="50000"/>
                                    </p:animScale>
                                  </p:childTnLst>
                                </p:cTn>
                              </p:par>
                              <p:par>
                                <p:cTn id="30" presetID="49" presetClass="path" presetSubtype="0" accel="50000" decel="50000" fill="hold" nodeType="withEffect">
                                  <p:stCondLst>
                                    <p:cond delay="0"/>
                                  </p:stCondLst>
                                  <p:childTnLst>
                                    <p:animMotion origin="layout" path="M 5E-6 1.11111E-6 L -0.16233 0.07083 " pathEditMode="relative" rAng="0" ptsTypes="AA">
                                      <p:cBhvr>
                                        <p:cTn id="31" dur="2000" fill="hold"/>
                                        <p:tgtEl>
                                          <p:spTgt spid="43"/>
                                        </p:tgtEl>
                                        <p:attrNameLst>
                                          <p:attrName>ppt_x</p:attrName>
                                          <p:attrName>ppt_y</p:attrName>
                                        </p:attrNameLst>
                                      </p:cBhvr>
                                      <p:rCtr x="-8125" y="3542"/>
                                    </p:animMotion>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down)">
                                      <p:cBhvr>
                                        <p:cTn id="36" dur="500"/>
                                        <p:tgtEl>
                                          <p:spTgt spid="37"/>
                                        </p:tgtEl>
                                      </p:cBhvr>
                                    </p:animEffect>
                                  </p:childTnLst>
                                </p:cTn>
                              </p:par>
                              <p:par>
                                <p:cTn id="37" presetID="22" presetClass="entr" presetSubtype="4"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7"/>
                                        </p:tgtEl>
                                      </p:cBhvr>
                                      <p:by x="50000" y="50000"/>
                                    </p:animScale>
                                  </p:childTnLst>
                                </p:cTn>
                              </p:par>
                              <p:par>
                                <p:cTn id="44" presetID="6" presetClass="emph" presetSubtype="0" fill="hold" nodeType="withEffect">
                                  <p:stCondLst>
                                    <p:cond delay="0"/>
                                  </p:stCondLst>
                                  <p:childTnLst>
                                    <p:animScale>
                                      <p:cBhvr>
                                        <p:cTn id="45" dur="2000" fill="hold"/>
                                        <p:tgtEl>
                                          <p:spTgt spid="40"/>
                                        </p:tgtEl>
                                      </p:cBhvr>
                                      <p:by x="50000" y="50000"/>
                                    </p:animScale>
                                  </p:childTnLst>
                                </p:cTn>
                              </p:par>
                              <p:par>
                                <p:cTn id="46" presetID="49" presetClass="path" presetSubtype="0" accel="50000" decel="50000" fill="hold" nodeType="withEffect">
                                  <p:stCondLst>
                                    <p:cond delay="0"/>
                                  </p:stCondLst>
                                  <p:childTnLst>
                                    <p:animMotion origin="layout" path="M -3.61111E-6 1.85185E-6 L -0.04687 0.09583 " pathEditMode="relative" rAng="0" ptsTypes="AA">
                                      <p:cBhvr>
                                        <p:cTn id="47" dur="2000" fill="hold"/>
                                        <p:tgtEl>
                                          <p:spTgt spid="37"/>
                                        </p:tgtEl>
                                        <p:attrNameLst>
                                          <p:attrName>ppt_x</p:attrName>
                                          <p:attrName>ppt_y</p:attrName>
                                        </p:attrNameLst>
                                      </p:cBhvr>
                                      <p:rCtr x="-2344" y="4792"/>
                                    </p:animMotion>
                                  </p:childTnLst>
                                </p:cTn>
                              </p:par>
                              <p:par>
                                <p:cTn id="48" presetID="49" presetClass="path" presetSubtype="0" accel="50000" decel="50000" fill="hold" nodeType="withEffect">
                                  <p:stCondLst>
                                    <p:cond delay="0"/>
                                  </p:stCondLst>
                                  <p:childTnLst>
                                    <p:animMotion origin="layout" path="M 5.55556E-7 -1.85185E-6 L -0.04427 0.10972 " pathEditMode="relative" rAng="0" ptsTypes="AA">
                                      <p:cBhvr>
                                        <p:cTn id="49" dur="2000" fill="hold"/>
                                        <p:tgtEl>
                                          <p:spTgt spid="40"/>
                                        </p:tgtEl>
                                        <p:attrNameLst>
                                          <p:attrName>ppt_x</p:attrName>
                                          <p:attrName>ppt_y</p:attrName>
                                        </p:attrNameLst>
                                      </p:cBhvr>
                                      <p:rCtr x="-2222" y="5486"/>
                                    </p:animMotion>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down)">
                                      <p:cBhvr>
                                        <p:cTn id="54" dur="5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mph" presetSubtype="0" fill="hold" nodeType="clickEffect">
                                  <p:stCondLst>
                                    <p:cond delay="0"/>
                                  </p:stCondLst>
                                  <p:childTnLst>
                                    <p:animScale>
                                      <p:cBhvr>
                                        <p:cTn id="58" dur="2000" fill="hold"/>
                                        <p:tgtEl>
                                          <p:spTgt spid="31"/>
                                        </p:tgtEl>
                                      </p:cBhvr>
                                      <p:by x="50000" y="50000"/>
                                    </p:animScale>
                                  </p:childTnLst>
                                </p:cTn>
                              </p:par>
                              <p:par>
                                <p:cTn id="59" presetID="49" presetClass="path" presetSubtype="0" accel="50000" decel="50000" fill="hold" nodeType="withEffect">
                                  <p:stCondLst>
                                    <p:cond delay="0"/>
                                  </p:stCondLst>
                                  <p:childTnLst>
                                    <p:animMotion origin="layout" path="M 1.66667E-6 -1.48148E-6 L 0.03732 0.11574 " pathEditMode="relative" rAng="0" ptsTypes="AA">
                                      <p:cBhvr>
                                        <p:cTn id="60" dur="2000" fill="hold"/>
                                        <p:tgtEl>
                                          <p:spTgt spid="31"/>
                                        </p:tgtEl>
                                        <p:attrNameLst>
                                          <p:attrName>ppt_x</p:attrName>
                                          <p:attrName>ppt_y</p:attrName>
                                        </p:attrNameLst>
                                      </p:cBhvr>
                                      <p:rCtr x="1858" y="5787"/>
                                    </p:animMotion>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down)">
                                      <p:cBhvr>
                                        <p:cTn id="65" dur="500"/>
                                        <p:tgtEl>
                                          <p:spTgt spid="46"/>
                                        </p:tgtEl>
                                      </p:cBhvr>
                                    </p:animEffect>
                                  </p:childTnLst>
                                </p:cTn>
                              </p:par>
                            </p:childTnLst>
                          </p:cTn>
                        </p:par>
                      </p:childTnLst>
                    </p:cTn>
                  </p:par>
                  <p:par>
                    <p:cTn id="66" fill="hold">
                      <p:stCondLst>
                        <p:cond delay="indefinite"/>
                      </p:stCondLst>
                      <p:childTnLst>
                        <p:par>
                          <p:cTn id="67" fill="hold">
                            <p:stCondLst>
                              <p:cond delay="0"/>
                            </p:stCondLst>
                            <p:childTnLst>
                              <p:par>
                                <p:cTn id="68" presetID="6" presetClass="emph" presetSubtype="0" fill="hold" nodeType="clickEffect">
                                  <p:stCondLst>
                                    <p:cond delay="0"/>
                                  </p:stCondLst>
                                  <p:childTnLst>
                                    <p:animScale>
                                      <p:cBhvr>
                                        <p:cTn id="69" dur="2000" fill="hold"/>
                                        <p:tgtEl>
                                          <p:spTgt spid="46"/>
                                        </p:tgtEl>
                                      </p:cBhvr>
                                      <p:by x="50000" y="50000"/>
                                    </p:animScale>
                                  </p:childTnLst>
                                </p:cTn>
                              </p:par>
                              <p:par>
                                <p:cTn id="70" presetID="49" presetClass="path" presetSubtype="0" accel="50000" decel="50000" fill="hold" nodeType="withEffect">
                                  <p:stCondLst>
                                    <p:cond delay="0"/>
                                  </p:stCondLst>
                                  <p:childTnLst>
                                    <p:animMotion origin="layout" path="M -8.33333E-7 3.7037E-6 L 0.06267 0.07569 " pathEditMode="relative" rAng="0" ptsTypes="AA">
                                      <p:cBhvr>
                                        <p:cTn id="71" dur="2000" fill="hold"/>
                                        <p:tgtEl>
                                          <p:spTgt spid="46"/>
                                        </p:tgtEl>
                                        <p:attrNameLst>
                                          <p:attrName>ppt_x</p:attrName>
                                          <p:attrName>ppt_y</p:attrName>
                                        </p:attrNameLst>
                                      </p:cBhvr>
                                      <p:rCtr x="3125" y="37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AF1069-53AD-4119-804B-8D3FB3978843}"/>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BCBBE0ED-B83E-4712-B298-309D1901C69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C5184F45-EB48-45BA-B6F8-100DFF45D535}"/>
              </a:ext>
            </a:extLst>
          </p:cNvPr>
          <p:cNvSpPr/>
          <p:nvPr/>
        </p:nvSpPr>
        <p:spPr>
          <a:xfrm>
            <a:off x="0" y="0"/>
            <a:ext cx="914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10AEA303-FDA9-439D-88FF-04E97D9606BE}"/>
              </a:ext>
            </a:extLst>
          </p:cNvPr>
          <p:cNvSpPr txBox="1"/>
          <p:nvPr/>
        </p:nvSpPr>
        <p:spPr>
          <a:xfrm>
            <a:off x="1776845" y="2767280"/>
            <a:ext cx="5590309" cy="1323439"/>
          </a:xfrm>
          <a:prstGeom prst="rect">
            <a:avLst/>
          </a:prstGeom>
          <a:noFill/>
        </p:spPr>
        <p:txBody>
          <a:bodyPr wrap="square" rtlCol="0">
            <a:spAutoFit/>
          </a:bodyPr>
          <a:lstStyle/>
          <a:p>
            <a:r>
              <a:rPr kumimoji="1" lang="ja-JP" altLang="en-US" sz="8000" dirty="0">
                <a:solidFill>
                  <a:schemeClr val="bg1"/>
                </a:solidFill>
                <a:latin typeface="HGP創英角ｺﾞｼｯｸUB" panose="020B0900000000000000" pitchFamily="50" charset="-128"/>
                <a:ea typeface="HGP創英角ｺﾞｼｯｸUB" panose="020B0900000000000000" pitchFamily="50" charset="-128"/>
              </a:rPr>
              <a:t>荒川沖地区</a:t>
            </a:r>
          </a:p>
        </p:txBody>
      </p:sp>
      <p:sp>
        <p:nvSpPr>
          <p:cNvPr id="6" name="スライド番号プレースホルダー 5">
            <a:extLst>
              <a:ext uri="{FF2B5EF4-FFF2-40B4-BE49-F238E27FC236}">
                <a16:creationId xmlns:a16="http://schemas.microsoft.com/office/drawing/2014/main" id="{7412BB8B-C73F-4D7A-B42A-B4EA355C1B3C}"/>
              </a:ext>
            </a:extLst>
          </p:cNvPr>
          <p:cNvSpPr>
            <a:spLocks noGrp="1"/>
          </p:cNvSpPr>
          <p:nvPr>
            <p:ph type="sldNum" sz="quarter" idx="12"/>
          </p:nvPr>
        </p:nvSpPr>
        <p:spPr/>
        <p:txBody>
          <a:bodyPr/>
          <a:lstStyle/>
          <a:p>
            <a:fld id="{6A9E7CFA-0D18-4517-9194-46F97BD31C02}" type="slidenum">
              <a:rPr kumimoji="1" lang="ja-JP" altLang="en-US" smtClean="0"/>
              <a:t>21</a:t>
            </a:fld>
            <a:endParaRPr kumimoji="1" lang="ja-JP" altLang="en-US"/>
          </a:p>
        </p:txBody>
      </p:sp>
    </p:spTree>
    <p:extLst>
      <p:ext uri="{BB962C8B-B14F-4D97-AF65-F5344CB8AC3E}">
        <p14:creationId xmlns:p14="http://schemas.microsoft.com/office/powerpoint/2010/main" val="11623331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602838"/>
            <a:ext cx="9144000" cy="126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HGP創英角ｺﾞｼｯｸUB" panose="020B0900000000000000" pitchFamily="50" charset="-128"/>
              <a:ea typeface="HGP創英角ｺﾞｼｯｸUB" panose="020B0900000000000000" pitchFamily="50" charset="-128"/>
            </a:endParaRPr>
          </a:p>
        </p:txBody>
      </p:sp>
      <p:sp>
        <p:nvSpPr>
          <p:cNvPr id="5" name="Rectangle 25"/>
          <p:cNvSpPr>
            <a:spLocks noChangeArrowheads="1"/>
          </p:cNvSpPr>
          <p:nvPr/>
        </p:nvSpPr>
        <p:spPr bwMode="auto">
          <a:xfrm>
            <a:off x="366021" y="127793"/>
            <a:ext cx="4916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smtClean="0">
                <a:latin typeface="HGP創英角ｺﾞｼｯｸUB" panose="020B0900000000000000" pitchFamily="50" charset="-128"/>
                <a:ea typeface="HGP創英角ｺﾞｼｯｸUB" panose="020B0900000000000000" pitchFamily="50" charset="-128"/>
              </a:rPr>
              <a:t>荒川沖地区　緑あふれるベッドタウン</a:t>
            </a:r>
            <a:endParaRPr lang="ja-JP" altLang="en-US" sz="2400" u="none" dirty="0">
              <a:latin typeface="HGP創英角ｺﾞｼｯｸUB" panose="020B0900000000000000" pitchFamily="50" charset="-128"/>
              <a:ea typeface="HGP創英角ｺﾞｼｯｸUB" panose="020B0900000000000000" pitchFamily="50" charset="-128"/>
            </a:endParaRPr>
          </a:p>
        </p:txBody>
      </p:sp>
      <p:pic>
        <p:nvPicPr>
          <p:cNvPr id="7" name="図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9985" y="2820713"/>
            <a:ext cx="4104002" cy="2734787"/>
          </a:xfrm>
          <a:prstGeom prst="rect">
            <a:avLst/>
          </a:prstGeom>
        </p:spPr>
      </p:pic>
      <p:pic>
        <p:nvPicPr>
          <p:cNvPr id="8" name="図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14402" y="2826815"/>
            <a:ext cx="4198083" cy="2728685"/>
          </a:xfrm>
          <a:prstGeom prst="rect">
            <a:avLst/>
          </a:prstGeom>
        </p:spPr>
      </p:pic>
      <p:pic>
        <p:nvPicPr>
          <p:cNvPr id="14" name="図 1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76126" y="1000802"/>
            <a:ext cx="1706513" cy="1137170"/>
          </a:xfrm>
          <a:prstGeom prst="rect">
            <a:avLst/>
          </a:prstGeom>
        </p:spPr>
      </p:pic>
      <p:pic>
        <p:nvPicPr>
          <p:cNvPr id="15" name="図 1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63358" y="1000802"/>
            <a:ext cx="1743555" cy="1133282"/>
          </a:xfrm>
          <a:prstGeom prst="rect">
            <a:avLst/>
          </a:prstGeom>
        </p:spPr>
      </p:pic>
      <p:sp>
        <p:nvSpPr>
          <p:cNvPr id="10" name="角丸四角形 9"/>
          <p:cNvSpPr/>
          <p:nvPr/>
        </p:nvSpPr>
        <p:spPr>
          <a:xfrm>
            <a:off x="4799282" y="2064036"/>
            <a:ext cx="3794194" cy="627321"/>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tx1"/>
                </a:solidFill>
              </a:rPr>
              <a:t>交通</a:t>
            </a:r>
            <a:r>
              <a:rPr lang="ja-JP" altLang="en-US" sz="2400" dirty="0">
                <a:solidFill>
                  <a:schemeClr val="tx1"/>
                </a:solidFill>
              </a:rPr>
              <a:t>アクセス</a:t>
            </a:r>
            <a:r>
              <a:rPr lang="ja-JP" altLang="en-US" sz="2400" dirty="0" smtClean="0">
                <a:solidFill>
                  <a:schemeClr val="tx1"/>
                </a:solidFill>
              </a:rPr>
              <a:t>が</a:t>
            </a:r>
            <a:r>
              <a:rPr lang="ja-JP" altLang="en-US" sz="2400" dirty="0">
                <a:solidFill>
                  <a:schemeClr val="tx1"/>
                </a:solidFill>
              </a:rPr>
              <a:t>良</a:t>
            </a:r>
            <a:r>
              <a:rPr lang="ja-JP" altLang="en-US" sz="2400" dirty="0" smtClean="0">
                <a:solidFill>
                  <a:schemeClr val="tx1"/>
                </a:solidFill>
              </a:rPr>
              <a:t>い</a:t>
            </a:r>
            <a:endParaRPr kumimoji="1" lang="ja-JP" altLang="en-US" sz="2400" dirty="0">
              <a:solidFill>
                <a:schemeClr val="tx1"/>
              </a:solidFill>
            </a:endParaRPr>
          </a:p>
        </p:txBody>
      </p:sp>
      <p:pic>
        <p:nvPicPr>
          <p:cNvPr id="6" name="図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98108" y="2826815"/>
            <a:ext cx="3862174" cy="2594954"/>
          </a:xfrm>
          <a:prstGeom prst="rect">
            <a:avLst/>
          </a:prstGeom>
        </p:spPr>
      </p:pic>
      <p:pic>
        <p:nvPicPr>
          <p:cNvPr id="16" name="図 1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44650" y="1000802"/>
            <a:ext cx="2305966" cy="1549354"/>
          </a:xfrm>
          <a:prstGeom prst="rect">
            <a:avLst/>
          </a:prstGeom>
        </p:spPr>
      </p:pic>
      <p:sp>
        <p:nvSpPr>
          <p:cNvPr id="11" name="角丸四角形 10"/>
          <p:cNvSpPr/>
          <p:nvPr/>
        </p:nvSpPr>
        <p:spPr>
          <a:xfrm>
            <a:off x="613200" y="2081828"/>
            <a:ext cx="3794194" cy="627321"/>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伝統ある宿場町</a:t>
            </a:r>
            <a:endParaRPr kumimoji="1" lang="ja-JP" altLang="en-US" sz="2400" dirty="0">
              <a:solidFill>
                <a:schemeClr val="tx1"/>
              </a:solidFill>
            </a:endParaRPr>
          </a:p>
        </p:txBody>
      </p:sp>
      <p:pic>
        <p:nvPicPr>
          <p:cNvPr id="13" name="図 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643508" y="2932275"/>
            <a:ext cx="3941788" cy="2511661"/>
          </a:xfrm>
          <a:prstGeom prst="rect">
            <a:avLst/>
          </a:prstGeom>
        </p:spPr>
      </p:pic>
      <p:pic>
        <p:nvPicPr>
          <p:cNvPr id="17" name="図 1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512993" y="4539544"/>
            <a:ext cx="2305966" cy="1469334"/>
          </a:xfrm>
          <a:prstGeom prst="rect">
            <a:avLst/>
          </a:prstGeom>
        </p:spPr>
      </p:pic>
      <p:sp>
        <p:nvSpPr>
          <p:cNvPr id="18" name="角丸四角形 17"/>
          <p:cNvSpPr/>
          <p:nvPr/>
        </p:nvSpPr>
        <p:spPr>
          <a:xfrm>
            <a:off x="700536" y="5901790"/>
            <a:ext cx="3794194" cy="627321"/>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住宅街</a:t>
            </a:r>
            <a:endParaRPr kumimoji="1" lang="ja-JP" altLang="en-US" sz="2400" dirty="0">
              <a:solidFill>
                <a:schemeClr val="tx1"/>
              </a:solidFill>
            </a:endParaRPr>
          </a:p>
        </p:txBody>
      </p:sp>
      <p:grpSp>
        <p:nvGrpSpPr>
          <p:cNvPr id="22" name="グループ化 21"/>
          <p:cNvGrpSpPr/>
          <p:nvPr/>
        </p:nvGrpSpPr>
        <p:grpSpPr>
          <a:xfrm>
            <a:off x="81787" y="1394605"/>
            <a:ext cx="8894816" cy="4738704"/>
            <a:chOff x="366021" y="1227221"/>
            <a:chExt cx="8380937" cy="4259179"/>
          </a:xfrm>
        </p:grpSpPr>
        <p:sp>
          <p:nvSpPr>
            <p:cNvPr id="23" name="正方形/長方形 22"/>
            <p:cNvSpPr/>
            <p:nvPr/>
          </p:nvSpPr>
          <p:spPr>
            <a:xfrm>
              <a:off x="366021" y="1227221"/>
              <a:ext cx="8380937" cy="425917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65484" y="1588168"/>
              <a:ext cx="8001000" cy="3525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 name="グループ化 24"/>
            <p:cNvGrpSpPr/>
            <p:nvPr/>
          </p:nvGrpSpPr>
          <p:grpSpPr>
            <a:xfrm>
              <a:off x="574375" y="1692276"/>
              <a:ext cx="7995249" cy="3329067"/>
              <a:chOff x="266508" y="1727540"/>
              <a:chExt cx="7995249" cy="3329067"/>
            </a:xfrm>
          </p:grpSpPr>
          <p:pic>
            <p:nvPicPr>
              <p:cNvPr id="26" name="図 25"/>
              <p:cNvPicPr/>
              <p:nvPr/>
            </p:nvPicPr>
            <p:blipFill>
              <a:blip r:embed="rId11" cstate="print">
                <a:extLst>
                  <a:ext uri="{28A0092B-C50C-407E-A947-70E740481C1C}">
                    <a14:useLocalDpi xmlns:a14="http://schemas.microsoft.com/office/drawing/2010/main"/>
                  </a:ext>
                </a:extLst>
              </a:blip>
              <a:srcRect/>
              <a:stretch>
                <a:fillRect/>
              </a:stretch>
            </p:blipFill>
            <p:spPr bwMode="auto">
              <a:xfrm>
                <a:off x="266508" y="1727540"/>
                <a:ext cx="5137539" cy="3329067"/>
              </a:xfrm>
              <a:prstGeom prst="rect">
                <a:avLst/>
              </a:prstGeom>
              <a:noFill/>
              <a:ln>
                <a:noFill/>
              </a:ln>
            </p:spPr>
          </p:pic>
          <p:pic>
            <p:nvPicPr>
              <p:cNvPr id="27" name="図 26" descr="C:\Users\s1611252\AppData\Local\Microsoft\Windows\INetCache\Content.Word\凡例.png"/>
              <p:cNvPicPr/>
              <p:nvPr/>
            </p:nvPicPr>
            <p:blipFill rotWithShape="1">
              <a:blip r:embed="rId12" cstate="print">
                <a:extLst>
                  <a:ext uri="{28A0092B-C50C-407E-A947-70E740481C1C}">
                    <a14:useLocalDpi xmlns:a14="http://schemas.microsoft.com/office/drawing/2010/main"/>
                  </a:ext>
                </a:extLst>
              </a:blip>
              <a:srcRect/>
              <a:stretch/>
            </p:blipFill>
            <p:spPr bwMode="auto">
              <a:xfrm>
                <a:off x="5404047" y="2425768"/>
                <a:ext cx="2857710" cy="2177570"/>
              </a:xfrm>
              <a:prstGeom prst="rect">
                <a:avLst/>
              </a:prstGeom>
              <a:noFill/>
              <a:ln>
                <a:noFill/>
              </a:ln>
            </p:spPr>
          </p:pic>
        </p:grpSp>
      </p:grpSp>
      <p:grpSp>
        <p:nvGrpSpPr>
          <p:cNvPr id="28" name="グループ化 27"/>
          <p:cNvGrpSpPr/>
          <p:nvPr/>
        </p:nvGrpSpPr>
        <p:grpSpPr>
          <a:xfrm>
            <a:off x="4929336" y="4377898"/>
            <a:ext cx="3580351" cy="1907428"/>
            <a:chOff x="366021" y="1227221"/>
            <a:chExt cx="8380937" cy="4259179"/>
          </a:xfrm>
        </p:grpSpPr>
        <p:sp>
          <p:nvSpPr>
            <p:cNvPr id="29" name="正方形/長方形 28"/>
            <p:cNvSpPr/>
            <p:nvPr/>
          </p:nvSpPr>
          <p:spPr>
            <a:xfrm>
              <a:off x="366021" y="1227221"/>
              <a:ext cx="8380937" cy="425917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565484" y="1588168"/>
              <a:ext cx="8001000" cy="3525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 name="グループ化 30"/>
            <p:cNvGrpSpPr/>
            <p:nvPr/>
          </p:nvGrpSpPr>
          <p:grpSpPr>
            <a:xfrm>
              <a:off x="574375" y="1692276"/>
              <a:ext cx="7995249" cy="3329067"/>
              <a:chOff x="266508" y="1727540"/>
              <a:chExt cx="7995249" cy="3329067"/>
            </a:xfrm>
          </p:grpSpPr>
          <p:pic>
            <p:nvPicPr>
              <p:cNvPr id="32" name="図 3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66508" y="1727540"/>
                <a:ext cx="5137539" cy="3329067"/>
              </a:xfrm>
              <a:prstGeom prst="rect">
                <a:avLst/>
              </a:prstGeom>
              <a:noFill/>
              <a:ln>
                <a:noFill/>
              </a:ln>
            </p:spPr>
          </p:pic>
          <p:pic>
            <p:nvPicPr>
              <p:cNvPr id="33" name="図 32" descr="C:\Users\s1611252\AppData\Local\Microsoft\Windows\INetCache\Content.Word\凡例.png"/>
              <p:cNvPicPr/>
              <p:nvPr/>
            </p:nvPicPr>
            <p:blipFill rotWithShape="1">
              <a:blip r:embed="rId12" cstate="print">
                <a:extLst>
                  <a:ext uri="{28A0092B-C50C-407E-A947-70E740481C1C}">
                    <a14:useLocalDpi xmlns:a14="http://schemas.microsoft.com/office/drawing/2010/main"/>
                  </a:ext>
                </a:extLst>
              </a:blip>
              <a:srcRect/>
              <a:stretch/>
            </p:blipFill>
            <p:spPr bwMode="auto">
              <a:xfrm>
                <a:off x="5404047" y="2425768"/>
                <a:ext cx="2857710" cy="2177570"/>
              </a:xfrm>
              <a:prstGeom prst="rect">
                <a:avLst/>
              </a:prstGeom>
              <a:noFill/>
              <a:ln>
                <a:noFill/>
              </a:ln>
            </p:spPr>
          </p:pic>
        </p:grpSp>
      </p:grpSp>
      <p:sp>
        <p:nvSpPr>
          <p:cNvPr id="34" name="角丸四角形 33"/>
          <p:cNvSpPr/>
          <p:nvPr/>
        </p:nvSpPr>
        <p:spPr>
          <a:xfrm>
            <a:off x="4826470" y="5898283"/>
            <a:ext cx="3794194" cy="627321"/>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tx1"/>
                </a:solidFill>
              </a:rPr>
              <a:t>公園不足</a:t>
            </a:r>
            <a:endParaRPr kumimoji="1" lang="ja-JP" altLang="en-US" sz="2400" dirty="0">
              <a:solidFill>
                <a:schemeClr val="tx1"/>
              </a:solidFill>
            </a:endParaRPr>
          </a:p>
        </p:txBody>
      </p:sp>
      <p:sp>
        <p:nvSpPr>
          <p:cNvPr id="3" name="正方形/長方形 2"/>
          <p:cNvSpPr/>
          <p:nvPr/>
        </p:nvSpPr>
        <p:spPr>
          <a:xfrm>
            <a:off x="0" y="2737"/>
            <a:ext cx="9144000" cy="695395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dirty="0"/>
          </a:p>
        </p:txBody>
      </p:sp>
      <p:pic>
        <p:nvPicPr>
          <p:cNvPr id="6148" name="Picture 4" descr="é¢é£ç»å"/>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1343726" y="2115365"/>
            <a:ext cx="6291455" cy="4187753"/>
          </a:xfrm>
          <a:prstGeom prst="rect">
            <a:avLst/>
          </a:prstGeom>
          <a:noFill/>
          <a:extLst>
            <a:ext uri="{909E8E84-426E-40DD-AFC4-6F175D3DCCD1}">
              <a14:hiddenFill xmlns:a14="http://schemas.microsoft.com/office/drawing/2010/main">
                <a:solidFill>
                  <a:srgbClr val="FFFFFF"/>
                </a:solidFill>
              </a14:hiddenFill>
            </a:ext>
          </a:extLst>
        </p:spPr>
      </p:pic>
      <p:sp>
        <p:nvSpPr>
          <p:cNvPr id="2" name="スライド番号プレースホルダー 1"/>
          <p:cNvSpPr>
            <a:spLocks noGrp="1"/>
          </p:cNvSpPr>
          <p:nvPr>
            <p:ph type="sldNum" sz="quarter" idx="12"/>
          </p:nvPr>
        </p:nvSpPr>
        <p:spPr/>
        <p:txBody>
          <a:bodyPr/>
          <a:lstStyle/>
          <a:p>
            <a:fld id="{6A9E7CFA-0D18-4517-9194-46F97BD31C02}" type="slidenum">
              <a:rPr lang="ja-JP" altLang="en-US" smtClean="0"/>
              <a:pPr/>
              <a:t>22</a:t>
            </a:fld>
            <a:endParaRPr lang="ja-JP" altLang="en-US"/>
          </a:p>
        </p:txBody>
      </p:sp>
      <p:sp>
        <p:nvSpPr>
          <p:cNvPr id="9" name="テキスト ボックス 8"/>
          <p:cNvSpPr txBox="1"/>
          <p:nvPr/>
        </p:nvSpPr>
        <p:spPr>
          <a:xfrm>
            <a:off x="1738488" y="1196558"/>
            <a:ext cx="5667023" cy="646331"/>
          </a:xfrm>
          <a:prstGeom prst="rect">
            <a:avLst/>
          </a:prstGeom>
          <a:noFill/>
        </p:spPr>
        <p:txBody>
          <a:bodyPr wrap="square" rtlCol="0">
            <a:spAutoFit/>
          </a:bodyPr>
          <a:lstStyle/>
          <a:p>
            <a:pPr algn="ctr"/>
            <a:r>
              <a:rPr kumimoji="1" lang="ja-JP" altLang="en-US" sz="3600" dirty="0" smtClean="0">
                <a:latin typeface="HGP創英角ｺﾞｼｯｸUB" panose="020B0900000000000000" pitchFamily="50" charset="-128"/>
                <a:ea typeface="HGP創英角ｺﾞｼｯｸUB" panose="020B0900000000000000" pitchFamily="50" charset="-128"/>
              </a:rPr>
              <a:t>オープンガーデン</a:t>
            </a:r>
            <a:endParaRPr kumimoji="1" lang="ja-JP" altLang="en-US" sz="3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719264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22"/>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fade">
                                      <p:cBhvr>
                                        <p:cTn id="85" dur="500"/>
                                        <p:tgtEl>
                                          <p:spTgt spid="3"/>
                                        </p:tgtEl>
                                      </p:cBhvr>
                                    </p:animEffect>
                                  </p:childTnLst>
                                </p:cTn>
                              </p:par>
                              <p:par>
                                <p:cTn id="86" presetID="10" presetClass="entr" presetSubtype="0" fill="hold" nodeType="withEffect">
                                  <p:stCondLst>
                                    <p:cond delay="0"/>
                                  </p:stCondLst>
                                  <p:childTnLst>
                                    <p:set>
                                      <p:cBhvr>
                                        <p:cTn id="87" dur="1" fill="hold">
                                          <p:stCondLst>
                                            <p:cond delay="0"/>
                                          </p:stCondLst>
                                        </p:cTn>
                                        <p:tgtEl>
                                          <p:spTgt spid="6148"/>
                                        </p:tgtEl>
                                        <p:attrNameLst>
                                          <p:attrName>style.visibility</p:attrName>
                                        </p:attrNameLst>
                                      </p:cBhvr>
                                      <p:to>
                                        <p:strVal val="visible"/>
                                      </p:to>
                                    </p:set>
                                    <p:animEffect transition="in" filter="fade">
                                      <p:cBhvr>
                                        <p:cTn id="88" dur="500"/>
                                        <p:tgtEl>
                                          <p:spTgt spid="614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8" grpId="0" animBg="1"/>
      <p:bldP spid="34" grpId="0" animBg="1"/>
      <p:bldP spid="3"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4ABB745-25F4-45FC-AA07-1C6E4FD70B17}"/>
              </a:ext>
            </a:extLst>
          </p:cNvPr>
          <p:cNvSpPr/>
          <p:nvPr/>
        </p:nvSpPr>
        <p:spPr>
          <a:xfrm>
            <a:off x="0" y="602838"/>
            <a:ext cx="9144000" cy="126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 name="Rectangle 25">
            <a:extLst>
              <a:ext uri="{FF2B5EF4-FFF2-40B4-BE49-F238E27FC236}">
                <a16:creationId xmlns:a16="http://schemas.microsoft.com/office/drawing/2014/main" id="{ED0930A8-FC07-4034-8F1D-8AAF979D2C25}"/>
              </a:ext>
            </a:extLst>
          </p:cNvPr>
          <p:cNvSpPr>
            <a:spLocks noChangeArrowheads="1"/>
          </p:cNvSpPr>
          <p:nvPr/>
        </p:nvSpPr>
        <p:spPr bwMode="auto">
          <a:xfrm>
            <a:off x="366021" y="127793"/>
            <a:ext cx="41232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rPr>
              <a:t>荒川沖地区　オープンガーデン</a:t>
            </a:r>
          </a:p>
        </p:txBody>
      </p:sp>
      <p:sp>
        <p:nvSpPr>
          <p:cNvPr id="14" name="吹き出し: 円形 13">
            <a:extLst>
              <a:ext uri="{FF2B5EF4-FFF2-40B4-BE49-F238E27FC236}">
                <a16:creationId xmlns:a16="http://schemas.microsoft.com/office/drawing/2014/main" id="{7ACD6115-C080-4C87-8983-E1CB54CA7857}"/>
              </a:ext>
            </a:extLst>
          </p:cNvPr>
          <p:cNvSpPr/>
          <p:nvPr/>
        </p:nvSpPr>
        <p:spPr>
          <a:xfrm>
            <a:off x="579714" y="3871173"/>
            <a:ext cx="2280920" cy="2153920"/>
          </a:xfrm>
          <a:prstGeom prst="wedgeEllipseCallout">
            <a:avLst>
              <a:gd name="adj1" fmla="val 48209"/>
              <a:gd name="adj2" fmla="val -49057"/>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吹き出し: 円形 15">
            <a:extLst>
              <a:ext uri="{FF2B5EF4-FFF2-40B4-BE49-F238E27FC236}">
                <a16:creationId xmlns:a16="http://schemas.microsoft.com/office/drawing/2014/main" id="{BC094C87-E421-4B62-912A-39AAC2053C37}"/>
              </a:ext>
            </a:extLst>
          </p:cNvPr>
          <p:cNvSpPr/>
          <p:nvPr/>
        </p:nvSpPr>
        <p:spPr>
          <a:xfrm>
            <a:off x="6438224" y="3827472"/>
            <a:ext cx="2280920" cy="2153920"/>
          </a:xfrm>
          <a:prstGeom prst="wedgeEllipseCallout">
            <a:avLst>
              <a:gd name="adj1" fmla="val -51796"/>
              <a:gd name="adj2" fmla="val -4881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74403A80-1964-4701-AFE5-D098611E5836}"/>
              </a:ext>
            </a:extLst>
          </p:cNvPr>
          <p:cNvSpPr txBox="1"/>
          <p:nvPr/>
        </p:nvSpPr>
        <p:spPr>
          <a:xfrm>
            <a:off x="956950" y="4491403"/>
            <a:ext cx="1404813" cy="830997"/>
          </a:xfrm>
          <a:prstGeom prst="rect">
            <a:avLst/>
          </a:prstGeom>
          <a:noFill/>
        </p:spPr>
        <p:txBody>
          <a:bodyPr wrap="square" rtlCol="0">
            <a:spAutoFit/>
          </a:bodyPr>
          <a:lstStyle/>
          <a:p>
            <a:pPr lvl="0" algn="ctr"/>
            <a:r>
              <a:rPr kumimoji="1" lang="ja-JP" altLang="en-US"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rPr>
              <a:t>公園の</a:t>
            </a:r>
            <a:endParaRPr kumimoji="1" lang="en-US" altLang="ja-JP"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endParaRPr>
          </a:p>
          <a:p>
            <a:pPr lvl="0" algn="ctr"/>
            <a:r>
              <a:rPr lang="ja-JP" altLang="en-US" sz="2400" dirty="0" smtClean="0">
                <a:solidFill>
                  <a:prstClr val="black"/>
                </a:solidFill>
                <a:latin typeface="HGS創英角ｺﾞｼｯｸUB" panose="020B0900000000000000" pitchFamily="50" charset="-128"/>
                <a:ea typeface="HGS創英角ｺﾞｼｯｸUB" panose="020B0900000000000000" pitchFamily="50" charset="-128"/>
              </a:rPr>
              <a:t>代替</a:t>
            </a:r>
            <a:r>
              <a:rPr lang="ja-JP" altLang="en-US" sz="2400" dirty="0">
                <a:solidFill>
                  <a:prstClr val="black"/>
                </a:solidFill>
                <a:latin typeface="HGS創英角ｺﾞｼｯｸUB" panose="020B0900000000000000" pitchFamily="50" charset="-128"/>
                <a:ea typeface="HGS創英角ｺﾞｼｯｸUB" panose="020B0900000000000000" pitchFamily="50" charset="-128"/>
              </a:rPr>
              <a:t>機能</a:t>
            </a:r>
            <a:endParaRPr kumimoji="1" lang="ja-JP" altLang="en-US" sz="2400" b="0" i="0" u="none" strike="noStrike" kern="1200" cap="none" spc="0" normalizeH="0" baseline="0" noProof="0" dirty="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endParaRPr>
          </a:p>
        </p:txBody>
      </p:sp>
      <p:sp>
        <p:nvSpPr>
          <p:cNvPr id="18" name="テキスト ボックス 17">
            <a:extLst>
              <a:ext uri="{FF2B5EF4-FFF2-40B4-BE49-F238E27FC236}">
                <a16:creationId xmlns:a16="http://schemas.microsoft.com/office/drawing/2014/main" id="{A08182B3-FFB2-42FF-BF53-A2C3DEB6BC63}"/>
              </a:ext>
            </a:extLst>
          </p:cNvPr>
          <p:cNvSpPr txBox="1"/>
          <p:nvPr/>
        </p:nvSpPr>
        <p:spPr>
          <a:xfrm>
            <a:off x="6334084" y="4491402"/>
            <a:ext cx="24892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rPr>
              <a:t>コミュニティの</a:t>
            </a:r>
            <a:endParaRPr kumimoji="1" lang="en-US" altLang="ja-JP" sz="2400" b="0" i="0" u="none" strike="noStrike" kern="1200" cap="none" spc="0" normalizeH="0" baseline="0" noProof="0" dirty="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rPr>
              <a:t>形成</a:t>
            </a:r>
          </a:p>
        </p:txBody>
      </p:sp>
      <p:sp>
        <p:nvSpPr>
          <p:cNvPr id="20" name="正方形/長方形 19"/>
          <p:cNvSpPr/>
          <p:nvPr/>
        </p:nvSpPr>
        <p:spPr>
          <a:xfrm>
            <a:off x="366021" y="998994"/>
            <a:ext cx="5833082" cy="8293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32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2" name="グループ化 1"/>
          <p:cNvGrpSpPr/>
          <p:nvPr/>
        </p:nvGrpSpPr>
        <p:grpSpPr>
          <a:xfrm>
            <a:off x="3105856" y="1638056"/>
            <a:ext cx="3004478" cy="2087880"/>
            <a:chOff x="2833678" y="2052045"/>
            <a:chExt cx="3004478" cy="2087880"/>
          </a:xfrm>
        </p:grpSpPr>
        <p:pic>
          <p:nvPicPr>
            <p:cNvPr id="7" name="グラフィックス 6" descr="家">
              <a:extLst>
                <a:ext uri="{FF2B5EF4-FFF2-40B4-BE49-F238E27FC236}">
                  <a16:creationId xmlns:a16="http://schemas.microsoft.com/office/drawing/2014/main" id="{7FECD3DA-705C-498F-8A46-2A88A8BE9B2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3750276" y="2052045"/>
              <a:ext cx="2087880" cy="2087880"/>
            </a:xfrm>
            <a:prstGeom prst="rect">
              <a:avLst/>
            </a:prstGeom>
          </p:spPr>
        </p:pic>
        <p:pic>
          <p:nvPicPr>
            <p:cNvPr id="9" name="グラフィックス 8" descr="鉢の花">
              <a:extLst>
                <a:ext uri="{FF2B5EF4-FFF2-40B4-BE49-F238E27FC236}">
                  <a16:creationId xmlns:a16="http://schemas.microsoft.com/office/drawing/2014/main" id="{3476D50C-B854-480E-8290-F7DEC5266B0B}"/>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3615656" y="3232489"/>
              <a:ext cx="640080" cy="640080"/>
            </a:xfrm>
            <a:prstGeom prst="rect">
              <a:avLst/>
            </a:prstGeom>
          </p:spPr>
        </p:pic>
        <p:pic>
          <p:nvPicPr>
            <p:cNvPr id="10" name="グラフィックス 9" descr="鉢の花">
              <a:extLst>
                <a:ext uri="{FF2B5EF4-FFF2-40B4-BE49-F238E27FC236}">
                  <a16:creationId xmlns:a16="http://schemas.microsoft.com/office/drawing/2014/main" id="{0FD6C098-3251-453F-9A12-FB160A2589AB}"/>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4088095" y="3422989"/>
              <a:ext cx="640080" cy="640080"/>
            </a:xfrm>
            <a:prstGeom prst="rect">
              <a:avLst/>
            </a:prstGeom>
          </p:spPr>
        </p:pic>
        <p:pic>
          <p:nvPicPr>
            <p:cNvPr id="11" name="グラフィックス 10" descr="鉢の花">
              <a:extLst>
                <a:ext uri="{FF2B5EF4-FFF2-40B4-BE49-F238E27FC236}">
                  <a16:creationId xmlns:a16="http://schemas.microsoft.com/office/drawing/2014/main" id="{C803D672-1C0E-49D7-ABA7-A0FC3307CD1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5063456" y="3303609"/>
              <a:ext cx="640080" cy="640080"/>
            </a:xfrm>
            <a:prstGeom prst="rect">
              <a:avLst/>
            </a:prstGeom>
          </p:spPr>
        </p:pic>
        <p:pic>
          <p:nvPicPr>
            <p:cNvPr id="23" name="図 22"/>
            <p:cNvPicPr>
              <a:picLocks noChangeAspect="1"/>
            </p:cNvPicPr>
            <p:nvPr/>
          </p:nvPicPr>
          <p:blipFill>
            <a:blip r:embed="rId8">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2833678" y="2404927"/>
              <a:ext cx="1691297" cy="1691297"/>
            </a:xfrm>
            <a:prstGeom prst="rect">
              <a:avLst/>
            </a:prstGeom>
          </p:spPr>
        </p:pic>
      </p:grpSp>
      <p:sp>
        <p:nvSpPr>
          <p:cNvPr id="6" name="正方形/長方形 5"/>
          <p:cNvSpPr/>
          <p:nvPr/>
        </p:nvSpPr>
        <p:spPr>
          <a:xfrm>
            <a:off x="521264" y="1018656"/>
            <a:ext cx="4956402" cy="83099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rPr>
              <a:t>オープンガーデンは</a:t>
            </a: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rPr>
              <a:t>一般の人にお庭を公開</a:t>
            </a:r>
            <a:r>
              <a:rPr lang="ja-JP" altLang="en-US" sz="2400" dirty="0" smtClean="0">
                <a:solidFill>
                  <a:prstClr val="black"/>
                </a:solidFill>
                <a:latin typeface="HGS創英角ｺﾞｼｯｸUB" panose="020B0900000000000000" pitchFamily="50" charset="-128"/>
                <a:ea typeface="HGS創英角ｺﾞｼｯｸUB" panose="020B0900000000000000" pitchFamily="50" charset="-128"/>
              </a:rPr>
              <a:t>すること</a:t>
            </a:r>
            <a:endParaRPr kumimoji="1" lang="en-US" altLang="ja-JP"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endParaRPr>
          </a:p>
        </p:txBody>
      </p:sp>
      <p:sp>
        <p:nvSpPr>
          <p:cNvPr id="19" name="吹き出し: 円形 13">
            <a:extLst>
              <a:ext uri="{FF2B5EF4-FFF2-40B4-BE49-F238E27FC236}">
                <a16:creationId xmlns:a16="http://schemas.microsoft.com/office/drawing/2014/main" id="{7ACD6115-C080-4C87-8983-E1CB54CA7857}"/>
              </a:ext>
            </a:extLst>
          </p:cNvPr>
          <p:cNvSpPr/>
          <p:nvPr/>
        </p:nvSpPr>
        <p:spPr>
          <a:xfrm>
            <a:off x="3595964" y="4617449"/>
            <a:ext cx="2280920" cy="2153920"/>
          </a:xfrm>
          <a:prstGeom prst="wedgeEllipseCallout">
            <a:avLst>
              <a:gd name="adj1" fmla="val 1263"/>
              <a:gd name="adj2" fmla="val -7307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 name="テキスト ボックス 20">
            <a:extLst>
              <a:ext uri="{FF2B5EF4-FFF2-40B4-BE49-F238E27FC236}">
                <a16:creationId xmlns:a16="http://schemas.microsoft.com/office/drawing/2014/main" id="{74403A80-1964-4701-AFE5-D098611E5836}"/>
              </a:ext>
            </a:extLst>
          </p:cNvPr>
          <p:cNvSpPr txBox="1"/>
          <p:nvPr/>
        </p:nvSpPr>
        <p:spPr>
          <a:xfrm>
            <a:off x="3986359" y="5281380"/>
            <a:ext cx="148345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smtClean="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rPr>
              <a:t>都市景観の向上</a:t>
            </a:r>
            <a:endParaRPr kumimoji="1" lang="ja-JP" altLang="en-US" sz="2400" b="0" i="0" u="none" strike="noStrike" kern="1200" cap="none" spc="0" normalizeH="0" baseline="0" noProof="0" dirty="0">
              <a:ln>
                <a:noFill/>
              </a:ln>
              <a:solidFill>
                <a:prstClr val="black"/>
              </a:solidFill>
              <a:effectLst/>
              <a:uLnTx/>
              <a:uFillTx/>
              <a:latin typeface="HGS創英角ｺﾞｼｯｸUB" panose="020B0900000000000000" pitchFamily="50" charset="-128"/>
              <a:ea typeface="HGS創英角ｺﾞｼｯｸUB" panose="020B0900000000000000" pitchFamily="50" charset="-128"/>
              <a:cs typeface="+mn-cs"/>
            </a:endParaRPr>
          </a:p>
        </p:txBody>
      </p:sp>
      <p:sp>
        <p:nvSpPr>
          <p:cNvPr id="3" name="スライド番号プレースホルダー 2"/>
          <p:cNvSpPr>
            <a:spLocks noGrp="1"/>
          </p:cNvSpPr>
          <p:nvPr>
            <p:ph type="sldNum" sz="quarter" idx="12"/>
          </p:nvPr>
        </p:nvSpPr>
        <p:spPr/>
        <p:txBody>
          <a:bodyPr/>
          <a:lstStyle/>
          <a:p>
            <a:fld id="{6A9E7CFA-0D18-4517-9194-46F97BD31C02}" type="slidenum">
              <a:rPr lang="ja-JP" altLang="en-US" smtClean="0"/>
              <a:pPr/>
              <a:t>23</a:t>
            </a:fld>
            <a:endParaRPr lang="ja-JP" altLang="en-US"/>
          </a:p>
        </p:txBody>
      </p:sp>
      <p:sp>
        <p:nvSpPr>
          <p:cNvPr id="22" name="吹き出し: 円形 15">
            <a:extLst>
              <a:ext uri="{FF2B5EF4-FFF2-40B4-BE49-F238E27FC236}">
                <a16:creationId xmlns:a16="http://schemas.microsoft.com/office/drawing/2014/main" id="{BC094C87-E421-4B62-912A-39AAC2053C37}"/>
              </a:ext>
            </a:extLst>
          </p:cNvPr>
          <p:cNvSpPr/>
          <p:nvPr/>
        </p:nvSpPr>
        <p:spPr>
          <a:xfrm>
            <a:off x="6438224" y="3827472"/>
            <a:ext cx="2280920" cy="2153920"/>
          </a:xfrm>
          <a:prstGeom prst="wedgeEllipseCallout">
            <a:avLst>
              <a:gd name="adj1" fmla="val -51796"/>
              <a:gd name="adj2" fmla="val -4881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p:cNvSpPr txBox="1"/>
          <p:nvPr/>
        </p:nvSpPr>
        <p:spPr>
          <a:xfrm>
            <a:off x="4527914" y="2268826"/>
            <a:ext cx="3908088" cy="1077218"/>
          </a:xfrm>
          <a:prstGeom prst="rect">
            <a:avLst/>
          </a:prstGeom>
          <a:solidFill>
            <a:srgbClr val="FFC000"/>
          </a:solidFill>
        </p:spPr>
        <p:txBody>
          <a:bodyPr wrap="square" rtlCol="0">
            <a:spAutoFit/>
          </a:bodyPr>
          <a:lstStyle/>
          <a:p>
            <a:r>
              <a:rPr lang="ja-JP" altLang="en-US" sz="3200" dirty="0" smtClean="0"/>
              <a:t>ま</a:t>
            </a:r>
            <a:r>
              <a:rPr lang="ja-JP" altLang="en-US" sz="3200" dirty="0"/>
              <a:t>ち</a:t>
            </a:r>
            <a:r>
              <a:rPr kumimoji="1" lang="ja-JP" altLang="en-US" sz="3200" dirty="0" smtClean="0"/>
              <a:t>づくり会社導入</a:t>
            </a:r>
            <a:endParaRPr kumimoji="1" lang="en-US" altLang="ja-JP" sz="3200" dirty="0" smtClean="0"/>
          </a:p>
          <a:p>
            <a:r>
              <a:rPr kumimoji="1" lang="ja-JP" altLang="en-US" sz="3200" dirty="0" smtClean="0"/>
              <a:t>をスムーズに</a:t>
            </a:r>
            <a:endParaRPr kumimoji="1" lang="ja-JP" altLang="en-US" sz="3200" dirty="0"/>
          </a:p>
        </p:txBody>
      </p:sp>
    </p:spTree>
    <p:extLst>
      <p:ext uri="{BB962C8B-B14F-4D97-AF65-F5344CB8AC3E}">
        <p14:creationId xmlns:p14="http://schemas.microsoft.com/office/powerpoint/2010/main" val="3893311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xit" presetSubtype="0" fill="hold" grpId="1" nodeType="withEffect">
                                  <p:stCondLst>
                                    <p:cond delay="0"/>
                                  </p:stCondLst>
                                  <p:childTnLst>
                                    <p:animEffect transition="out" filter="fade">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9"/>
                                        </p:tgtEl>
                                      </p:cBhvr>
                                    </p:animEffect>
                                    <p:set>
                                      <p:cBhvr>
                                        <p:cTn id="38" dur="1" fill="hold">
                                          <p:stCondLst>
                                            <p:cond delay="499"/>
                                          </p:stCondLst>
                                        </p:cTn>
                                        <p:tgtEl>
                                          <p:spTgt spid="1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1"/>
                                        </p:tgtEl>
                                      </p:cBhvr>
                                    </p:animEffect>
                                    <p:set>
                                      <p:cBhvr>
                                        <p:cTn id="41" dur="1" fill="hold">
                                          <p:stCondLst>
                                            <p:cond delay="499"/>
                                          </p:stCondLst>
                                        </p:cTn>
                                        <p:tgtEl>
                                          <p:spTgt spid="2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6"/>
                                        </p:tgtEl>
                                      </p:cBhvr>
                                    </p:animEffect>
                                    <p:set>
                                      <p:cBhvr>
                                        <p:cTn id="47" dur="1" fill="hold">
                                          <p:stCondLst>
                                            <p:cond delay="499"/>
                                          </p:stCondLst>
                                        </p:cTn>
                                        <p:tgtEl>
                                          <p:spTgt spid="6"/>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2"/>
                                        </p:tgtEl>
                                      </p:cBhvr>
                                    </p:animEffect>
                                    <p:set>
                                      <p:cBhvr>
                                        <p:cTn id="50"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6" grpId="0" animBg="1"/>
      <p:bldP spid="17" grpId="0"/>
      <p:bldP spid="17" grpId="1"/>
      <p:bldP spid="18" grpId="0"/>
      <p:bldP spid="6" grpId="0"/>
      <p:bldP spid="19" grpId="0" animBg="1"/>
      <p:bldP spid="19" grpId="1" animBg="1"/>
      <p:bldP spid="21" grpId="0"/>
      <p:bldP spid="21" grpId="1"/>
      <p:bldP spid="22"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雲形吹き出し 41"/>
          <p:cNvSpPr/>
          <p:nvPr/>
        </p:nvSpPr>
        <p:spPr>
          <a:xfrm>
            <a:off x="3060396" y="755392"/>
            <a:ext cx="3596739" cy="2136324"/>
          </a:xfrm>
          <a:prstGeom prst="cloudCallout">
            <a:avLst>
              <a:gd name="adj1" fmla="val 18410"/>
              <a:gd name="adj2" fmla="val 5887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4" name="正方形/長方形 3">
            <a:extLst>
              <a:ext uri="{FF2B5EF4-FFF2-40B4-BE49-F238E27FC236}">
                <a16:creationId xmlns:a16="http://schemas.microsoft.com/office/drawing/2014/main" id="{94ABB745-25F4-45FC-AA07-1C6E4FD70B17}"/>
              </a:ext>
            </a:extLst>
          </p:cNvPr>
          <p:cNvSpPr/>
          <p:nvPr/>
        </p:nvSpPr>
        <p:spPr>
          <a:xfrm>
            <a:off x="0" y="602838"/>
            <a:ext cx="9144000" cy="126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5" name="Rectangle 25">
            <a:extLst>
              <a:ext uri="{FF2B5EF4-FFF2-40B4-BE49-F238E27FC236}">
                <a16:creationId xmlns:a16="http://schemas.microsoft.com/office/drawing/2014/main" id="{ED0930A8-FC07-4034-8F1D-8AAF979D2C25}"/>
              </a:ext>
            </a:extLst>
          </p:cNvPr>
          <p:cNvSpPr>
            <a:spLocks noChangeArrowheads="1"/>
          </p:cNvSpPr>
          <p:nvPr/>
        </p:nvSpPr>
        <p:spPr bwMode="auto">
          <a:xfrm>
            <a:off x="366021" y="127793"/>
            <a:ext cx="41232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荒川沖地区　オープンガーデン</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15" name="テキスト ボックス 14"/>
          <p:cNvSpPr txBox="1"/>
          <p:nvPr/>
        </p:nvSpPr>
        <p:spPr>
          <a:xfrm>
            <a:off x="3299670" y="1387987"/>
            <a:ext cx="3357465" cy="830997"/>
          </a:xfrm>
          <a:prstGeom prst="rect">
            <a:avLst/>
          </a:prstGeom>
          <a:noFill/>
        </p:spPr>
        <p:txBody>
          <a:bodyPr wrap="square" rtlCol="0">
            <a:spAutoFit/>
          </a:bodyPr>
          <a:lstStyle/>
          <a:p>
            <a:r>
              <a:rPr kumimoji="1" lang="ja-JP" altLang="en-US" sz="2400" dirty="0" smtClean="0">
                <a:latin typeface="HGP創英角ｺﾞｼｯｸUB" panose="020B0900000000000000" pitchFamily="50" charset="-128"/>
                <a:ea typeface="HGP創英角ｺﾞｼｯｸUB" panose="020B0900000000000000" pitchFamily="50" charset="-128"/>
              </a:rPr>
              <a:t>市は宣伝やマップ作成で</a:t>
            </a:r>
            <a:endParaRPr kumimoji="1" lang="en-US" altLang="ja-JP" sz="2400" dirty="0" smtClean="0">
              <a:latin typeface="HGP創英角ｺﾞｼｯｸUB" panose="020B0900000000000000" pitchFamily="50" charset="-128"/>
              <a:ea typeface="HGP創英角ｺﾞｼｯｸUB" panose="020B0900000000000000" pitchFamily="50" charset="-128"/>
            </a:endParaRPr>
          </a:p>
          <a:p>
            <a:r>
              <a:rPr kumimoji="1" lang="ja-JP" altLang="en-US" sz="2400" dirty="0" smtClean="0">
                <a:latin typeface="HGP創英角ｺﾞｼｯｸUB" panose="020B0900000000000000" pitchFamily="50" charset="-128"/>
                <a:ea typeface="HGP創英角ｺﾞｼｯｸUB" panose="020B0900000000000000" pitchFamily="50" charset="-128"/>
              </a:rPr>
              <a:t>市民の活動をサポート！</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pic>
        <p:nvPicPr>
          <p:cNvPr id="29" name="グラフィックス 6" descr="家">
            <a:extLst>
              <a:ext uri="{FF2B5EF4-FFF2-40B4-BE49-F238E27FC236}">
                <a16:creationId xmlns:a16="http://schemas.microsoft.com/office/drawing/2014/main" id="{7FECD3DA-705C-498F-8A46-2A88A8BE9B2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7585936" y="2405935"/>
            <a:ext cx="888159" cy="888159"/>
          </a:xfrm>
          <a:prstGeom prst="rect">
            <a:avLst/>
          </a:prstGeom>
        </p:spPr>
      </p:pic>
      <p:pic>
        <p:nvPicPr>
          <p:cNvPr id="30" name="グラフィックス 6" descr="家">
            <a:extLst>
              <a:ext uri="{FF2B5EF4-FFF2-40B4-BE49-F238E27FC236}">
                <a16:creationId xmlns:a16="http://schemas.microsoft.com/office/drawing/2014/main" id="{7FECD3DA-705C-498F-8A46-2A88A8BE9B2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058681" y="1517776"/>
            <a:ext cx="888159" cy="888159"/>
          </a:xfrm>
          <a:prstGeom prst="rect">
            <a:avLst/>
          </a:prstGeom>
        </p:spPr>
      </p:pic>
      <p:pic>
        <p:nvPicPr>
          <p:cNvPr id="32" name="グラフィックス 25" descr="チーム">
            <a:extLst>
              <a:ext uri="{FF2B5EF4-FFF2-40B4-BE49-F238E27FC236}">
                <a16:creationId xmlns:a16="http://schemas.microsoft.com/office/drawing/2014/main" id="{64B63A1F-2AA9-48D1-80C0-8FF924ED545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1680042" y="3408227"/>
            <a:ext cx="963476" cy="963476"/>
          </a:xfrm>
          <a:prstGeom prst="rect">
            <a:avLst/>
          </a:prstGeom>
        </p:spPr>
      </p:pic>
      <p:pic>
        <p:nvPicPr>
          <p:cNvPr id="33" name="グラフィックス 25" descr="チーム">
            <a:extLst>
              <a:ext uri="{FF2B5EF4-FFF2-40B4-BE49-F238E27FC236}">
                <a16:creationId xmlns:a16="http://schemas.microsoft.com/office/drawing/2014/main" id="{64B63A1F-2AA9-48D1-80C0-8FF924ED545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11108616" y="4271113"/>
            <a:ext cx="963476" cy="963476"/>
          </a:xfrm>
          <a:prstGeom prst="rect">
            <a:avLst/>
          </a:prstGeom>
        </p:spPr>
      </p:pic>
      <p:sp>
        <p:nvSpPr>
          <p:cNvPr id="34" name="正方形/長方形 33">
            <a:extLst>
              <a:ext uri="{FF2B5EF4-FFF2-40B4-BE49-F238E27FC236}">
                <a16:creationId xmlns:a16="http://schemas.microsoft.com/office/drawing/2014/main" id="{1C66EFCD-C7F3-4F38-BAA4-C87E6CDA5364}"/>
              </a:ext>
            </a:extLst>
          </p:cNvPr>
          <p:cNvSpPr/>
          <p:nvPr/>
        </p:nvSpPr>
        <p:spPr>
          <a:xfrm>
            <a:off x="-4968" y="5075832"/>
            <a:ext cx="9144000" cy="17821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ja-JP" altLang="en-US" sz="3600" dirty="0">
                <a:solidFill>
                  <a:prstClr val="white"/>
                </a:solidFill>
                <a:latin typeface="HGS創英角ｺﾞｼｯｸUB" panose="020B0900000000000000" pitchFamily="50" charset="-128"/>
                <a:ea typeface="HGS創英角ｺﾞｼｯｸUB" panose="020B0900000000000000" pitchFamily="50" charset="-128"/>
              </a:rPr>
              <a:t>市</a:t>
            </a:r>
            <a:r>
              <a:rPr lang="ja-JP" altLang="en-US" sz="3600" dirty="0" smtClean="0">
                <a:solidFill>
                  <a:prstClr val="white"/>
                </a:solidFill>
                <a:latin typeface="HGS創英角ｺﾞｼｯｸUB" panose="020B0900000000000000" pitchFamily="50" charset="-128"/>
                <a:ea typeface="HGS創英角ｺﾞｼｯｸUB" panose="020B0900000000000000" pitchFamily="50" charset="-128"/>
              </a:rPr>
              <a:t>外</a:t>
            </a:r>
            <a:r>
              <a:rPr lang="ja-JP" altLang="en-US" sz="3600" dirty="0">
                <a:solidFill>
                  <a:prstClr val="white"/>
                </a:solidFill>
                <a:latin typeface="HGS創英角ｺﾞｼｯｸUB" panose="020B0900000000000000" pitchFamily="50" charset="-128"/>
                <a:ea typeface="HGS創英角ｺﾞｼｯｸUB" panose="020B0900000000000000" pitchFamily="50" charset="-128"/>
              </a:rPr>
              <a:t>や周辺</a:t>
            </a:r>
            <a:r>
              <a:rPr lang="ja-JP" altLang="en-US" sz="3600" dirty="0" smtClean="0">
                <a:solidFill>
                  <a:prstClr val="white"/>
                </a:solidFill>
                <a:latin typeface="HGS創英角ｺﾞｼｯｸUB" panose="020B0900000000000000" pitchFamily="50" charset="-128"/>
                <a:ea typeface="HGS創英角ｺﾞｼｯｸUB" panose="020B0900000000000000" pitchFamily="50" charset="-128"/>
              </a:rPr>
              <a:t>地域</a:t>
            </a:r>
            <a:r>
              <a:rPr lang="ja-JP" altLang="en-US" sz="3600" dirty="0">
                <a:solidFill>
                  <a:prstClr val="white"/>
                </a:solidFill>
                <a:latin typeface="HGS創英角ｺﾞｼｯｸUB" panose="020B0900000000000000" pitchFamily="50" charset="-128"/>
                <a:ea typeface="HGS創英角ｺﾞｼｯｸUB" panose="020B0900000000000000" pitchFamily="50" charset="-128"/>
              </a:rPr>
              <a:t>の</a:t>
            </a:r>
            <a:r>
              <a:rPr lang="ja-JP" altLang="en-US" sz="3600" dirty="0" smtClean="0">
                <a:solidFill>
                  <a:prstClr val="white"/>
                </a:solidFill>
                <a:latin typeface="HGS創英角ｺﾞｼｯｸUB" panose="020B0900000000000000" pitchFamily="50" charset="-128"/>
                <a:ea typeface="HGS創英角ｺﾞｼｯｸUB" panose="020B0900000000000000" pitchFamily="50" charset="-128"/>
              </a:rPr>
              <a:t>人</a:t>
            </a:r>
            <a:r>
              <a:rPr lang="ja-JP" altLang="en-US" sz="3600" dirty="0">
                <a:solidFill>
                  <a:prstClr val="white"/>
                </a:solidFill>
                <a:latin typeface="HGS創英角ｺﾞｼｯｸUB" panose="020B0900000000000000" pitchFamily="50" charset="-128"/>
                <a:ea typeface="HGS創英角ｺﾞｼｯｸUB" panose="020B0900000000000000" pitchFamily="50" charset="-128"/>
              </a:rPr>
              <a:t>へ</a:t>
            </a:r>
            <a:r>
              <a:rPr lang="ja-JP" altLang="en-US" sz="3600" dirty="0" smtClean="0">
                <a:solidFill>
                  <a:prstClr val="white"/>
                </a:solidFill>
                <a:latin typeface="HGS創英角ｺﾞｼｯｸUB" panose="020B0900000000000000" pitchFamily="50" charset="-128"/>
                <a:ea typeface="HGS創英角ｺﾞｼｯｸUB" panose="020B0900000000000000" pitchFamily="50" charset="-128"/>
              </a:rPr>
              <a:t>荒川沖をアピール</a:t>
            </a:r>
            <a:endParaRPr lang="en-US" altLang="ja-JP" sz="3600" dirty="0" smtClean="0">
              <a:solidFill>
                <a:prstClr val="white"/>
              </a:solidFill>
              <a:latin typeface="HGS創英角ｺﾞｼｯｸUB" panose="020B0900000000000000" pitchFamily="50" charset="-128"/>
              <a:ea typeface="HGS創英角ｺﾞｼｯｸUB" panose="020B0900000000000000" pitchFamily="50" charset="-128"/>
            </a:endParaRPr>
          </a:p>
          <a:p>
            <a:pPr lvl="0" algn="ctr"/>
            <a:r>
              <a:rPr lang="ja-JP" altLang="en-US" sz="3600" dirty="0" smtClean="0">
                <a:solidFill>
                  <a:prstClr val="white"/>
                </a:solidFill>
                <a:latin typeface="HGS創英角ｺﾞｼｯｸUB" panose="020B0900000000000000" pitchFamily="50" charset="-128"/>
                <a:ea typeface="HGS創英角ｺﾞｼｯｸUB" panose="020B0900000000000000" pitchFamily="50" charset="-128"/>
              </a:rPr>
              <a:t>移住希望者を増やす</a:t>
            </a:r>
            <a:endParaRPr lang="en-US" altLang="ja-JP" sz="3600" dirty="0">
              <a:solidFill>
                <a:prstClr val="white"/>
              </a:solidFill>
              <a:latin typeface="HGS創英角ｺﾞｼｯｸUB" panose="020B0900000000000000" pitchFamily="50" charset="-128"/>
              <a:ea typeface="HGS創英角ｺﾞｼｯｸUB" panose="020B0900000000000000" pitchFamily="50" charset="-128"/>
            </a:endParaRPr>
          </a:p>
        </p:txBody>
      </p:sp>
      <p:grpSp>
        <p:nvGrpSpPr>
          <p:cNvPr id="35" name="グループ化 34"/>
          <p:cNvGrpSpPr/>
          <p:nvPr/>
        </p:nvGrpSpPr>
        <p:grpSpPr>
          <a:xfrm>
            <a:off x="3083906" y="2844766"/>
            <a:ext cx="3004478" cy="2087880"/>
            <a:chOff x="2833678" y="2052045"/>
            <a:chExt cx="3004478" cy="2087880"/>
          </a:xfrm>
        </p:grpSpPr>
        <p:pic>
          <p:nvPicPr>
            <p:cNvPr id="36" name="グラフィックス 6" descr="家">
              <a:extLst>
                <a:ext uri="{FF2B5EF4-FFF2-40B4-BE49-F238E27FC236}">
                  <a16:creationId xmlns:a16="http://schemas.microsoft.com/office/drawing/2014/main" id="{7FECD3DA-705C-498F-8A46-2A88A8BE9B2B}"/>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 xmlns:asvg="http://schemas.microsoft.com/office/drawing/2016/SVG/main" r:embed="rId13"/>
                </a:ext>
              </a:extLst>
            </a:blip>
            <a:stretch>
              <a:fillRect/>
            </a:stretch>
          </p:blipFill>
          <p:spPr>
            <a:xfrm>
              <a:off x="3750276" y="2052045"/>
              <a:ext cx="2087880" cy="2087880"/>
            </a:xfrm>
            <a:prstGeom prst="rect">
              <a:avLst/>
            </a:prstGeom>
          </p:spPr>
        </p:pic>
        <p:pic>
          <p:nvPicPr>
            <p:cNvPr id="37" name="グラフィックス 8" descr="鉢の花">
              <a:extLst>
                <a:ext uri="{FF2B5EF4-FFF2-40B4-BE49-F238E27FC236}">
                  <a16:creationId xmlns:a16="http://schemas.microsoft.com/office/drawing/2014/main" id="{3476D50C-B854-480E-8290-F7DEC5266B0B}"/>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3615656" y="3232489"/>
              <a:ext cx="640080" cy="640080"/>
            </a:xfrm>
            <a:prstGeom prst="rect">
              <a:avLst/>
            </a:prstGeom>
          </p:spPr>
        </p:pic>
        <p:pic>
          <p:nvPicPr>
            <p:cNvPr id="38" name="グラフィックス 9" descr="鉢の花">
              <a:extLst>
                <a:ext uri="{FF2B5EF4-FFF2-40B4-BE49-F238E27FC236}">
                  <a16:creationId xmlns:a16="http://schemas.microsoft.com/office/drawing/2014/main" id="{0FD6C098-3251-453F-9A12-FB160A2589AB}"/>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4088095" y="3422989"/>
              <a:ext cx="640080" cy="640080"/>
            </a:xfrm>
            <a:prstGeom prst="rect">
              <a:avLst/>
            </a:prstGeom>
          </p:spPr>
        </p:pic>
        <p:pic>
          <p:nvPicPr>
            <p:cNvPr id="39" name="グラフィックス 10" descr="鉢の花">
              <a:extLst>
                <a:ext uri="{FF2B5EF4-FFF2-40B4-BE49-F238E27FC236}">
                  <a16:creationId xmlns:a16="http://schemas.microsoft.com/office/drawing/2014/main" id="{C803D672-1C0E-49D7-ABA7-A0FC3307CD15}"/>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5063456" y="3303609"/>
              <a:ext cx="640080" cy="640080"/>
            </a:xfrm>
            <a:prstGeom prst="rect">
              <a:avLst/>
            </a:prstGeom>
          </p:spPr>
        </p:pic>
        <p:pic>
          <p:nvPicPr>
            <p:cNvPr id="40" name="図 39"/>
            <p:cNvPicPr>
              <a:picLocks noChangeAspect="1"/>
            </p:cNvPicPr>
            <p:nvPr/>
          </p:nvPicPr>
          <p:blipFill>
            <a:blip r:embed="rId15">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833678" y="2404927"/>
              <a:ext cx="1691297" cy="1691297"/>
            </a:xfrm>
            <a:prstGeom prst="rect">
              <a:avLst/>
            </a:prstGeom>
          </p:spPr>
        </p:pic>
      </p:grpSp>
      <p:pic>
        <p:nvPicPr>
          <p:cNvPr id="22" name="グラフィックス 25" descr="チーム">
            <a:extLst>
              <a:ext uri="{FF2B5EF4-FFF2-40B4-BE49-F238E27FC236}">
                <a16:creationId xmlns:a16="http://schemas.microsoft.com/office/drawing/2014/main" id="{64B63A1F-2AA9-48D1-80C0-8FF924ED545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9359694" y="304219"/>
            <a:ext cx="963476" cy="963476"/>
          </a:xfrm>
          <a:prstGeom prst="rect">
            <a:avLst/>
          </a:prstGeom>
        </p:spPr>
      </p:pic>
      <p:pic>
        <p:nvPicPr>
          <p:cNvPr id="24" name="グラフィックス 25" descr="チーム">
            <a:extLst>
              <a:ext uri="{FF2B5EF4-FFF2-40B4-BE49-F238E27FC236}">
                <a16:creationId xmlns:a16="http://schemas.microsoft.com/office/drawing/2014/main" id="{64B63A1F-2AA9-48D1-80C0-8FF924ED545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10626878" y="2405935"/>
            <a:ext cx="963476" cy="963476"/>
          </a:xfrm>
          <a:prstGeom prst="rect">
            <a:avLst/>
          </a:prstGeom>
        </p:spPr>
      </p:pic>
      <p:pic>
        <p:nvPicPr>
          <p:cNvPr id="25" name="グラフィックス 25" descr="チーム">
            <a:extLst>
              <a:ext uri="{FF2B5EF4-FFF2-40B4-BE49-F238E27FC236}">
                <a16:creationId xmlns:a16="http://schemas.microsoft.com/office/drawing/2014/main" id="{64B63A1F-2AA9-48D1-80C0-8FF924ED545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1400999" y="1228290"/>
            <a:ext cx="963476" cy="963476"/>
          </a:xfrm>
          <a:prstGeom prst="rect">
            <a:avLst/>
          </a:prstGeom>
        </p:spPr>
      </p:pic>
      <p:sp>
        <p:nvSpPr>
          <p:cNvPr id="2" name="スライド番号プレースホルダー 1"/>
          <p:cNvSpPr>
            <a:spLocks noGrp="1"/>
          </p:cNvSpPr>
          <p:nvPr>
            <p:ph type="sldNum" sz="quarter" idx="12"/>
          </p:nvPr>
        </p:nvSpPr>
        <p:spPr/>
        <p:txBody>
          <a:bodyPr/>
          <a:lstStyle/>
          <a:p>
            <a:fld id="{6A9E7CFA-0D18-4517-9194-46F97BD31C02}" type="slidenum">
              <a:rPr lang="ja-JP" altLang="en-US" smtClean="0"/>
              <a:pPr/>
              <a:t>24</a:t>
            </a:fld>
            <a:endParaRPr lang="ja-JP" altLang="en-US"/>
          </a:p>
        </p:txBody>
      </p:sp>
    </p:spTree>
    <p:extLst>
      <p:ext uri="{BB962C8B-B14F-4D97-AF65-F5344CB8AC3E}">
        <p14:creationId xmlns:p14="http://schemas.microsoft.com/office/powerpoint/2010/main" val="2897178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8.33333E-7 4.44444E-6 L 0.51719 0.39606 " pathEditMode="relative" rAng="0" ptsTypes="AA">
                                      <p:cBhvr>
                                        <p:cTn id="6" dur="2000" fill="hold"/>
                                        <p:tgtEl>
                                          <p:spTgt spid="25"/>
                                        </p:tgtEl>
                                        <p:attrNameLst>
                                          <p:attrName>ppt_x</p:attrName>
                                          <p:attrName>ppt_y</p:attrName>
                                        </p:attrNameLst>
                                      </p:cBhvr>
                                      <p:rCtr x="25851" y="19792"/>
                                    </p:animMotion>
                                  </p:childTnLst>
                                </p:cTn>
                              </p:par>
                              <p:par>
                                <p:cTn id="7" presetID="42" presetClass="path" presetSubtype="0" accel="50000" decel="50000" fill="hold" nodeType="withEffect">
                                  <p:stCondLst>
                                    <p:cond delay="0"/>
                                  </p:stCondLst>
                                  <p:childTnLst>
                                    <p:animMotion origin="layout" path="M 4.72222E-6 -3.33333E-6 L -0.38612 0.47686 " pathEditMode="relative" rAng="0" ptsTypes="AA">
                                      <p:cBhvr>
                                        <p:cTn id="8" dur="2000" fill="hold"/>
                                        <p:tgtEl>
                                          <p:spTgt spid="22"/>
                                        </p:tgtEl>
                                        <p:attrNameLst>
                                          <p:attrName>ppt_x</p:attrName>
                                          <p:attrName>ppt_y</p:attrName>
                                        </p:attrNameLst>
                                      </p:cBhvr>
                                      <p:rCtr x="-19306" y="23843"/>
                                    </p:animMotion>
                                  </p:childTnLst>
                                </p:cTn>
                              </p:par>
                              <p:par>
                                <p:cTn id="9" presetID="42" presetClass="path" presetSubtype="0" accel="50000" decel="50000" fill="hold" nodeType="withEffect">
                                  <p:stCondLst>
                                    <p:cond delay="0"/>
                                  </p:stCondLst>
                                  <p:childTnLst>
                                    <p:animMotion origin="layout" path="M 3.05556E-6 -4.81481E-6 L -0.61146 0.24514 " pathEditMode="relative" rAng="0" ptsTypes="AA">
                                      <p:cBhvr>
                                        <p:cTn id="10" dur="2000" fill="hold"/>
                                        <p:tgtEl>
                                          <p:spTgt spid="24"/>
                                        </p:tgtEl>
                                        <p:attrNameLst>
                                          <p:attrName>ppt_x</p:attrName>
                                          <p:attrName>ppt_y</p:attrName>
                                        </p:attrNameLst>
                                      </p:cBhvr>
                                      <p:rCtr x="-30573" y="12245"/>
                                    </p:animMotion>
                                  </p:childTnLst>
                                </p:cTn>
                              </p:par>
                              <p:par>
                                <p:cTn id="11" presetID="42" presetClass="path" presetSubtype="0" accel="50000" decel="50000" fill="hold" nodeType="withEffect">
                                  <p:stCondLst>
                                    <p:cond delay="0"/>
                                  </p:stCondLst>
                                  <p:childTnLst>
                                    <p:animMotion origin="layout" path="M 2.77778E-6 3.7037E-7 L 0.3184 -0.24745 " pathEditMode="relative" rAng="0" ptsTypes="AA">
                                      <p:cBhvr>
                                        <p:cTn id="12" dur="2000" fill="hold"/>
                                        <p:tgtEl>
                                          <p:spTgt spid="32"/>
                                        </p:tgtEl>
                                        <p:attrNameLst>
                                          <p:attrName>ppt_x</p:attrName>
                                          <p:attrName>ppt_y</p:attrName>
                                        </p:attrNameLst>
                                      </p:cBhvr>
                                      <p:rCtr x="15920" y="-12384"/>
                                    </p:animMotion>
                                  </p:childTnLst>
                                </p:cTn>
                              </p:par>
                              <p:par>
                                <p:cTn id="13" presetID="42" presetClass="path" presetSubtype="0" accel="50000" decel="50000" fill="hold" nodeType="withEffect">
                                  <p:stCondLst>
                                    <p:cond delay="0"/>
                                  </p:stCondLst>
                                  <p:childTnLst>
                                    <p:animMotion origin="layout" path="M -4.72222E-6 -4.07407E-6 L -0.36718 -0.24328 " pathEditMode="relative" rAng="0" ptsTypes="AA">
                                      <p:cBhvr>
                                        <p:cTn id="14" dur="2000" fill="hold"/>
                                        <p:tgtEl>
                                          <p:spTgt spid="33"/>
                                        </p:tgtEl>
                                        <p:attrNameLst>
                                          <p:attrName>ppt_x</p:attrName>
                                          <p:attrName>ppt_y</p:attrName>
                                        </p:attrNameLst>
                                      </p:cBhvr>
                                      <p:rCtr x="-18368" y="-12176"/>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4716969" y="1135850"/>
            <a:ext cx="2074338" cy="2008911"/>
            <a:chOff x="4621530" y="1937125"/>
            <a:chExt cx="2074338" cy="2008911"/>
          </a:xfrm>
        </p:grpSpPr>
        <p:sp>
          <p:nvSpPr>
            <p:cNvPr id="9" name="ハート 8"/>
            <p:cNvSpPr/>
            <p:nvPr/>
          </p:nvSpPr>
          <p:spPr>
            <a:xfrm>
              <a:off x="4621530" y="1937125"/>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10" name="テキスト ボックス 9"/>
            <p:cNvSpPr txBox="1"/>
            <p:nvPr/>
          </p:nvSpPr>
          <p:spPr>
            <a:xfrm>
              <a:off x="4763548" y="2647557"/>
              <a:ext cx="1932320"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Environment</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11" name="グループ化 10"/>
          <p:cNvGrpSpPr/>
          <p:nvPr/>
        </p:nvGrpSpPr>
        <p:grpSpPr>
          <a:xfrm>
            <a:off x="2451147" y="1135851"/>
            <a:ext cx="2008911" cy="2008911"/>
            <a:chOff x="2566902" y="1939710"/>
            <a:chExt cx="2008911" cy="2008911"/>
          </a:xfrm>
        </p:grpSpPr>
        <p:sp>
          <p:nvSpPr>
            <p:cNvPr id="12" name="ハート 11"/>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13" name="テキスト ボックス 12"/>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sp>
        <p:nvSpPr>
          <p:cNvPr id="16" name="正方形/長方形 15"/>
          <p:cNvSpPr/>
          <p:nvPr/>
        </p:nvSpPr>
        <p:spPr>
          <a:xfrm>
            <a:off x="211015" y="3409693"/>
            <a:ext cx="8768862" cy="3448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7" name="角丸四角形 6"/>
          <p:cNvSpPr/>
          <p:nvPr/>
        </p:nvSpPr>
        <p:spPr>
          <a:xfrm>
            <a:off x="304800" y="3739662"/>
            <a:ext cx="8604738" cy="2883876"/>
          </a:xfrm>
          <a:prstGeom prst="roundRect">
            <a:avLst/>
          </a:prstGeom>
          <a:noFill/>
          <a:ln w="76200">
            <a:solidFill>
              <a:srgbClr val="A7EA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5" name="楕円 4"/>
          <p:cNvSpPr/>
          <p:nvPr/>
        </p:nvSpPr>
        <p:spPr>
          <a:xfrm>
            <a:off x="588232" y="4214140"/>
            <a:ext cx="1839411" cy="1839411"/>
          </a:xfrm>
          <a:prstGeom prst="ellipse">
            <a:avLst/>
          </a:prstGeom>
          <a:solidFill>
            <a:srgbClr val="A7EA52"/>
          </a:solidFill>
          <a:ln>
            <a:solidFill>
              <a:srgbClr val="A7EA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4" name="正方形/長方形 13"/>
          <p:cNvSpPr/>
          <p:nvPr/>
        </p:nvSpPr>
        <p:spPr>
          <a:xfrm>
            <a:off x="0" y="602838"/>
            <a:ext cx="9144000" cy="126618"/>
          </a:xfrm>
          <a:prstGeom prst="rect">
            <a:avLst/>
          </a:prstGeom>
          <a:solidFill>
            <a:srgbClr val="A7EA52"/>
          </a:solidFill>
          <a:ln>
            <a:solidFill>
              <a:srgbClr val="A7EA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HGP創英角ｺﾞｼｯｸUB" panose="020B0900000000000000" pitchFamily="50" charset="-128"/>
            </a:endParaRPr>
          </a:p>
        </p:txBody>
      </p:sp>
      <p:sp>
        <p:nvSpPr>
          <p:cNvPr id="15" name="Rectangle 25"/>
          <p:cNvSpPr>
            <a:spLocks noChangeArrowheads="1"/>
          </p:cNvSpPr>
          <p:nvPr/>
        </p:nvSpPr>
        <p:spPr bwMode="auto">
          <a:xfrm>
            <a:off x="366021" y="127793"/>
            <a:ext cx="41232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smtClean="0">
                <a:latin typeface="HGP創英角ｺﾞｼｯｸUB" panose="020B0900000000000000" pitchFamily="50" charset="-128"/>
                <a:ea typeface="HGP創英角ｺﾞｼｯｸUB" panose="020B0900000000000000" pitchFamily="50" charset="-128"/>
              </a:rPr>
              <a:t>荒川沖</a:t>
            </a:r>
            <a:r>
              <a:rPr lang="ja-JP" altLang="en-US" sz="2400" dirty="0">
                <a:latin typeface="HGP創英角ｺﾞｼｯｸUB" panose="020B0900000000000000" pitchFamily="50" charset="-128"/>
                <a:ea typeface="HGP創英角ｺﾞｼｯｸUB" panose="020B0900000000000000" pitchFamily="50" charset="-128"/>
              </a:rPr>
              <a:t>地区</a:t>
            </a:r>
            <a:r>
              <a:rPr lang="ja-JP" altLang="en-US" sz="2400" dirty="0" smtClean="0">
                <a:latin typeface="HGP創英角ｺﾞｼｯｸUB" panose="020B0900000000000000" pitchFamily="50" charset="-128"/>
                <a:ea typeface="HGP創英角ｺﾞｼｯｸUB" panose="020B0900000000000000" pitchFamily="50" charset="-128"/>
              </a:rPr>
              <a:t>　オープン</a:t>
            </a:r>
            <a:r>
              <a:rPr lang="ja-JP" altLang="en-US" sz="2400" dirty="0">
                <a:latin typeface="HGP創英角ｺﾞｼｯｸUB" panose="020B0900000000000000" pitchFamily="50" charset="-128"/>
                <a:ea typeface="HGP創英角ｺﾞｼｯｸUB" panose="020B0900000000000000" pitchFamily="50" charset="-128"/>
              </a:rPr>
              <a:t>ガーデン</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2" name="テキスト ボックス 1"/>
          <p:cNvSpPr txBox="1"/>
          <p:nvPr/>
        </p:nvSpPr>
        <p:spPr>
          <a:xfrm>
            <a:off x="3645551" y="4704546"/>
            <a:ext cx="1852897" cy="954107"/>
          </a:xfrm>
          <a:prstGeom prst="rect">
            <a:avLst/>
          </a:prstGeom>
          <a:noFill/>
        </p:spPr>
        <p:txBody>
          <a:bodyPr wrap="square" rtlCol="0">
            <a:spAutoFit/>
          </a:bodyPr>
          <a:lstStyle/>
          <a:p>
            <a:pPr algn="ctr"/>
            <a:r>
              <a:rPr lang="ja-JP" altLang="en-US" sz="2800" dirty="0" smtClean="0">
                <a:solidFill>
                  <a:schemeClr val="bg1"/>
                </a:solidFill>
                <a:latin typeface="HGP創英角ｺﾞｼｯｸUB" panose="020B0900000000000000" pitchFamily="50" charset="-128"/>
                <a:ea typeface="HGP創英角ｺﾞｼｯｸUB" panose="020B0900000000000000" pitchFamily="50" charset="-128"/>
              </a:rPr>
              <a:t>コミュニティ形成</a:t>
            </a:r>
            <a:endPar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 name="テキスト ボックス 2"/>
          <p:cNvSpPr txBox="1"/>
          <p:nvPr/>
        </p:nvSpPr>
        <p:spPr>
          <a:xfrm>
            <a:off x="6691005" y="4919989"/>
            <a:ext cx="1641493" cy="523220"/>
          </a:xfrm>
          <a:prstGeom prst="rect">
            <a:avLst/>
          </a:prstGeom>
          <a:noFill/>
        </p:spPr>
        <p:txBody>
          <a:bodyPr wrap="square" rtlCol="0">
            <a:spAutoFit/>
          </a:bodyPr>
          <a:lstStyle/>
          <a:p>
            <a:r>
              <a:rPr lang="ja-JP" altLang="en-US" sz="2800" dirty="0" smtClean="0">
                <a:solidFill>
                  <a:schemeClr val="bg1"/>
                </a:solidFill>
                <a:latin typeface="HGP創英角ｺﾞｼｯｸUB" panose="020B0900000000000000" pitchFamily="50" charset="-128"/>
                <a:ea typeface="HGP創英角ｺﾞｼｯｸUB" panose="020B0900000000000000" pitchFamily="50" charset="-128"/>
              </a:rPr>
              <a:t>緑地</a:t>
            </a: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増加</a:t>
            </a:r>
            <a:endPar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7" name="楕円 4"/>
          <p:cNvSpPr/>
          <p:nvPr/>
        </p:nvSpPr>
        <p:spPr>
          <a:xfrm>
            <a:off x="2606472" y="4214139"/>
            <a:ext cx="1839411" cy="1839411"/>
          </a:xfrm>
          <a:prstGeom prst="ellipse">
            <a:avLst/>
          </a:prstGeom>
          <a:solidFill>
            <a:srgbClr val="A7EA52"/>
          </a:solidFill>
          <a:ln>
            <a:solidFill>
              <a:srgbClr val="A7EA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8" name="楕円 4"/>
          <p:cNvSpPr/>
          <p:nvPr/>
        </p:nvSpPr>
        <p:spPr>
          <a:xfrm>
            <a:off x="4624712" y="4261893"/>
            <a:ext cx="1839411" cy="1839411"/>
          </a:xfrm>
          <a:prstGeom prst="ellipse">
            <a:avLst/>
          </a:prstGeom>
          <a:solidFill>
            <a:srgbClr val="A7EA52"/>
          </a:solidFill>
          <a:ln>
            <a:solidFill>
              <a:srgbClr val="A7EA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9" name="楕円 4"/>
          <p:cNvSpPr/>
          <p:nvPr/>
        </p:nvSpPr>
        <p:spPr>
          <a:xfrm>
            <a:off x="6655438" y="4261893"/>
            <a:ext cx="1839411" cy="1839411"/>
          </a:xfrm>
          <a:prstGeom prst="ellipse">
            <a:avLst/>
          </a:prstGeom>
          <a:solidFill>
            <a:srgbClr val="A7EA52"/>
          </a:solidFill>
          <a:ln>
            <a:solidFill>
              <a:srgbClr val="A7EA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20" name="テキスト ボックス 19"/>
          <p:cNvSpPr txBox="1"/>
          <p:nvPr/>
        </p:nvSpPr>
        <p:spPr>
          <a:xfrm>
            <a:off x="651517" y="4872234"/>
            <a:ext cx="1712840" cy="523220"/>
          </a:xfrm>
          <a:prstGeom prst="rect">
            <a:avLst/>
          </a:prstGeom>
          <a:noFill/>
        </p:spPr>
        <p:txBody>
          <a:bodyPr wrap="square" rtlCol="0">
            <a:spAutoFit/>
          </a:bodyPr>
          <a:lstStyle/>
          <a:p>
            <a:pPr algn="ctr"/>
            <a:r>
              <a:rPr lang="ja-JP" altLang="en-US" sz="2800" dirty="0" smtClean="0">
                <a:solidFill>
                  <a:schemeClr val="bg1"/>
                </a:solidFill>
                <a:latin typeface="HGP創英角ｺﾞｼｯｸUB" panose="020B0900000000000000" pitchFamily="50" charset="-128"/>
                <a:ea typeface="HGP創英角ｺﾞｼｯｸUB" panose="020B0900000000000000" pitchFamily="50" charset="-128"/>
              </a:rPr>
              <a:t>緑地</a:t>
            </a: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増加</a:t>
            </a:r>
            <a:endPar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21" name="テキスト ボックス 20"/>
          <p:cNvSpPr txBox="1"/>
          <p:nvPr/>
        </p:nvSpPr>
        <p:spPr>
          <a:xfrm>
            <a:off x="2669757" y="4872234"/>
            <a:ext cx="1712840" cy="523220"/>
          </a:xfrm>
          <a:prstGeom prst="rect">
            <a:avLst/>
          </a:prstGeom>
          <a:noFill/>
        </p:spPr>
        <p:txBody>
          <a:bodyPr wrap="square" rtlCol="0">
            <a:spAutoFit/>
          </a:bodyPr>
          <a:lstStyle/>
          <a:p>
            <a:pPr algn="ctr"/>
            <a:r>
              <a:rPr lang="ja-JP" altLang="en-US" sz="2800" dirty="0" smtClean="0">
                <a:solidFill>
                  <a:schemeClr val="bg1"/>
                </a:solidFill>
                <a:latin typeface="HGP創英角ｺﾞｼｯｸUB" panose="020B0900000000000000" pitchFamily="50" charset="-128"/>
                <a:ea typeface="HGP創英角ｺﾞｼｯｸUB" panose="020B0900000000000000" pitchFamily="50" charset="-128"/>
              </a:rPr>
              <a:t>環境</a:t>
            </a: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改善</a:t>
            </a:r>
            <a:endPar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22" name="テキスト ボックス 21"/>
          <p:cNvSpPr txBox="1"/>
          <p:nvPr/>
        </p:nvSpPr>
        <p:spPr>
          <a:xfrm>
            <a:off x="4687997" y="4704546"/>
            <a:ext cx="1712840" cy="954107"/>
          </a:xfrm>
          <a:prstGeom prst="rect">
            <a:avLst/>
          </a:prstGeom>
          <a:noFill/>
        </p:spPr>
        <p:txBody>
          <a:bodyPr wrap="square" rtlCol="0">
            <a:spAutoFit/>
          </a:bodyPr>
          <a:lstStyle/>
          <a:p>
            <a:pPr algn="ctr"/>
            <a:r>
              <a:rPr lang="ja-JP" altLang="en-US" sz="2800" dirty="0" smtClean="0">
                <a:solidFill>
                  <a:schemeClr val="bg1"/>
                </a:solidFill>
                <a:latin typeface="HGP創英角ｺﾞｼｯｸUB" panose="020B0900000000000000" pitchFamily="50" charset="-128"/>
                <a:ea typeface="HGP創英角ｺﾞｼｯｸUB" panose="020B0900000000000000" pitchFamily="50" charset="-128"/>
              </a:rPr>
              <a:t>資産価値</a:t>
            </a:r>
            <a:endParaRPr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a:p>
            <a:pPr algn="ctr"/>
            <a:r>
              <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rPr>
              <a:t>向上</a:t>
            </a:r>
          </a:p>
        </p:txBody>
      </p:sp>
      <p:sp>
        <p:nvSpPr>
          <p:cNvPr id="23" name="テキスト ボックス 22"/>
          <p:cNvSpPr txBox="1"/>
          <p:nvPr/>
        </p:nvSpPr>
        <p:spPr>
          <a:xfrm>
            <a:off x="6642952" y="4704544"/>
            <a:ext cx="1869911" cy="954107"/>
          </a:xfrm>
          <a:prstGeom prst="rect">
            <a:avLst/>
          </a:prstGeom>
          <a:noFill/>
        </p:spPr>
        <p:txBody>
          <a:bodyPr wrap="square" rtlCol="0">
            <a:spAutoFit/>
          </a:bodyPr>
          <a:lstStyle/>
          <a:p>
            <a:pPr algn="ctr"/>
            <a:r>
              <a:rPr lang="ja-JP" altLang="en-US" sz="2800" dirty="0" smtClean="0">
                <a:solidFill>
                  <a:schemeClr val="bg1"/>
                </a:solidFill>
                <a:latin typeface="HGP創英角ｺﾞｼｯｸUB" panose="020B0900000000000000" pitchFamily="50" charset="-128"/>
                <a:ea typeface="HGP創英角ｺﾞｼｯｸUB" panose="020B0900000000000000" pitchFamily="50" charset="-128"/>
              </a:rPr>
              <a:t>コミュニティ</a:t>
            </a:r>
            <a:endParaRPr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形成</a:t>
            </a:r>
            <a:endParaRPr lang="en-US" altLang="ja-JP" sz="2800" dirty="0" smtClean="0">
              <a:solidFill>
                <a:schemeClr val="bg1"/>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97066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ppt_x"/>
                                          </p:val>
                                        </p:tav>
                                        <p:tav tm="100000">
                                          <p:val>
                                            <p:strVal val="#ppt_x"/>
                                          </p:val>
                                        </p:tav>
                                      </p:tavLst>
                                    </p:anim>
                                    <p:anim calcmode="lin" valueType="num">
                                      <p:cBhvr additive="base">
                                        <p:cTn id="12"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146BAE0-FFFC-4855-9150-A5304CF19A43}"/>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C56BE9E1-41F5-4D1F-B2B2-408E29CCC8DF}"/>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B60C2623-4DDC-49F5-8E74-678E1D13BFD4}"/>
              </a:ext>
            </a:extLst>
          </p:cNvPr>
          <p:cNvSpPr/>
          <p:nvPr/>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C2BEEBB-6E66-4ED0-AA5E-E450D5FE58E4}"/>
              </a:ext>
            </a:extLst>
          </p:cNvPr>
          <p:cNvSpPr txBox="1"/>
          <p:nvPr/>
        </p:nvSpPr>
        <p:spPr>
          <a:xfrm>
            <a:off x="1776845" y="2206171"/>
            <a:ext cx="5590309" cy="2554545"/>
          </a:xfrm>
          <a:prstGeom prst="rect">
            <a:avLst/>
          </a:prstGeom>
          <a:noFill/>
        </p:spPr>
        <p:txBody>
          <a:bodyPr wrap="square" rtlCol="0">
            <a:spAutoFit/>
          </a:bodyPr>
          <a:lstStyle/>
          <a:p>
            <a:pPr algn="ctr"/>
            <a:r>
              <a:rPr lang="ja-JP" altLang="en-US" sz="8000" dirty="0">
                <a:solidFill>
                  <a:schemeClr val="bg1"/>
                </a:solidFill>
                <a:latin typeface="HGP創英角ｺﾞｼｯｸUB" panose="020B0900000000000000" pitchFamily="50" charset="-128"/>
                <a:ea typeface="HGP創英角ｺﾞｼｯｸUB" panose="020B0900000000000000" pitchFamily="50" charset="-128"/>
              </a:rPr>
              <a:t>中心市街地霞ケ浦</a:t>
            </a:r>
            <a:endParaRPr kumimoji="1" lang="ja-JP" altLang="en-US" sz="80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6" name="スライド番号プレースホルダー 5">
            <a:extLst>
              <a:ext uri="{FF2B5EF4-FFF2-40B4-BE49-F238E27FC236}">
                <a16:creationId xmlns:a16="http://schemas.microsoft.com/office/drawing/2014/main" id="{B1798BF3-4C2A-49F0-BB6B-C4EED9923569}"/>
              </a:ext>
            </a:extLst>
          </p:cNvPr>
          <p:cNvSpPr>
            <a:spLocks noGrp="1"/>
          </p:cNvSpPr>
          <p:nvPr>
            <p:ph type="sldNum" sz="quarter" idx="12"/>
          </p:nvPr>
        </p:nvSpPr>
        <p:spPr/>
        <p:txBody>
          <a:bodyPr/>
          <a:lstStyle/>
          <a:p>
            <a:fld id="{6A9E7CFA-0D18-4517-9194-46F97BD31C02}" type="slidenum">
              <a:rPr kumimoji="1" lang="ja-JP" altLang="en-US" smtClean="0"/>
              <a:t>26</a:t>
            </a:fld>
            <a:endParaRPr kumimoji="1" lang="ja-JP" altLang="en-US"/>
          </a:p>
        </p:txBody>
      </p:sp>
    </p:spTree>
    <p:extLst>
      <p:ext uri="{BB962C8B-B14F-4D97-AF65-F5344CB8AC3E}">
        <p14:creationId xmlns:p14="http://schemas.microsoft.com/office/powerpoint/2010/main" val="28464093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0" y="621310"/>
            <a:ext cx="9144000" cy="1266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Rectangle 25"/>
          <p:cNvSpPr>
            <a:spLocks noChangeArrowheads="1"/>
          </p:cNvSpPr>
          <p:nvPr/>
        </p:nvSpPr>
        <p:spPr bwMode="auto">
          <a:xfrm>
            <a:off x="366021" y="146265"/>
            <a:ext cx="44374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中心市街地・霞ヶ浦　水の都土浦</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pic>
        <p:nvPicPr>
          <p:cNvPr id="13" name="図 12">
            <a:extLst>
              <a:ext uri="{FF2B5EF4-FFF2-40B4-BE49-F238E27FC236}">
                <a16:creationId xmlns:a16="http://schemas.microsoft.com/office/drawing/2014/main" id="{BA8A53B3-D386-41A4-8AC1-DE2BF33F6EEA}"/>
              </a:ext>
            </a:extLst>
          </p:cNvPr>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2019565" y="1312985"/>
            <a:ext cx="5545015" cy="5545015"/>
          </a:xfrm>
          <a:prstGeom prst="rect">
            <a:avLst/>
          </a:prstGeom>
        </p:spPr>
      </p:pic>
      <p:sp>
        <p:nvSpPr>
          <p:cNvPr id="2" name="楕円 1"/>
          <p:cNvSpPr/>
          <p:nvPr/>
        </p:nvSpPr>
        <p:spPr>
          <a:xfrm>
            <a:off x="366021" y="896285"/>
            <a:ext cx="2388902" cy="2388902"/>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HGP創英角ｺﾞｼｯｸUB" panose="020B0900000000000000" pitchFamily="50" charset="-128"/>
                <a:ea typeface="HGP創英角ｺﾞｼｯｸUB" panose="020B0900000000000000" pitchFamily="50" charset="-128"/>
              </a:rPr>
              <a:t>城下町</a:t>
            </a:r>
            <a:endParaRPr kumimoji="1" lang="en-US" altLang="ja-JP" sz="2800" dirty="0">
              <a:solidFill>
                <a:schemeClr val="tx1"/>
              </a:solidFill>
              <a:latin typeface="HGP創英角ｺﾞｼｯｸUB" panose="020B0900000000000000" pitchFamily="50" charset="-128"/>
              <a:ea typeface="HGP創英角ｺﾞｼｯｸUB" panose="020B0900000000000000" pitchFamily="50" charset="-128"/>
            </a:endParaRPr>
          </a:p>
          <a:p>
            <a:pPr algn="ctr"/>
            <a:r>
              <a:rPr kumimoji="1" lang="ja-JP" altLang="en-US" sz="2800" dirty="0">
                <a:solidFill>
                  <a:schemeClr val="tx1"/>
                </a:solidFill>
                <a:latin typeface="HGP創英角ｺﾞｼｯｸUB" panose="020B0900000000000000" pitchFamily="50" charset="-128"/>
                <a:ea typeface="HGP創英角ｺﾞｼｯｸUB" panose="020B0900000000000000" pitchFamily="50" charset="-128"/>
              </a:rPr>
              <a:t>水路</a:t>
            </a:r>
          </a:p>
        </p:txBody>
      </p:sp>
      <p:sp>
        <p:nvSpPr>
          <p:cNvPr id="8" name="楕円 7"/>
          <p:cNvSpPr/>
          <p:nvPr/>
        </p:nvSpPr>
        <p:spPr>
          <a:xfrm>
            <a:off x="6370129" y="1048685"/>
            <a:ext cx="2388902" cy="2388902"/>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HGP創英角ｺﾞｼｯｸUB" panose="020B0900000000000000" pitchFamily="50" charset="-128"/>
                <a:ea typeface="HGP創英角ｺﾞｼｯｸUB" panose="020B0900000000000000" pitchFamily="50" charset="-128"/>
              </a:rPr>
              <a:t>霞ヶ浦</a:t>
            </a:r>
          </a:p>
        </p:txBody>
      </p:sp>
      <p:sp>
        <p:nvSpPr>
          <p:cNvPr id="9" name="楕円 8"/>
          <p:cNvSpPr/>
          <p:nvPr/>
        </p:nvSpPr>
        <p:spPr>
          <a:xfrm>
            <a:off x="248790" y="4085492"/>
            <a:ext cx="2388902" cy="2388902"/>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tx1"/>
                </a:solidFill>
                <a:latin typeface="HGP創英角ｺﾞｼｯｸUB" panose="020B0900000000000000" pitchFamily="50" charset="-128"/>
                <a:ea typeface="HGP創英角ｺﾞｼｯｸUB" panose="020B0900000000000000" pitchFamily="50" charset="-128"/>
              </a:rPr>
              <a:t>8</a:t>
            </a:r>
            <a:r>
              <a:rPr kumimoji="1" lang="ja-JP" altLang="en-US" sz="2800" dirty="0">
                <a:solidFill>
                  <a:schemeClr val="tx1"/>
                </a:solidFill>
                <a:latin typeface="HGP創英角ｺﾞｼｯｸUB" panose="020B0900000000000000" pitchFamily="50" charset="-128"/>
                <a:ea typeface="HGP創英角ｺﾞｼｯｸUB" panose="020B0900000000000000" pitchFamily="50" charset="-128"/>
              </a:rPr>
              <a:t>本の</a:t>
            </a:r>
            <a:endParaRPr kumimoji="1" lang="en-US" altLang="ja-JP" sz="2800" dirty="0">
              <a:solidFill>
                <a:schemeClr val="tx1"/>
              </a:solidFill>
              <a:latin typeface="HGP創英角ｺﾞｼｯｸUB" panose="020B0900000000000000" pitchFamily="50" charset="-128"/>
              <a:ea typeface="HGP創英角ｺﾞｼｯｸUB" panose="020B0900000000000000" pitchFamily="50" charset="-128"/>
            </a:endParaRPr>
          </a:p>
          <a:p>
            <a:pPr algn="ctr"/>
            <a:r>
              <a:rPr kumimoji="1" lang="ja-JP" altLang="en-US" sz="2800" dirty="0">
                <a:solidFill>
                  <a:schemeClr val="tx1"/>
                </a:solidFill>
                <a:latin typeface="HGP創英角ｺﾞｼｯｸUB" panose="020B0900000000000000" pitchFamily="50" charset="-128"/>
                <a:ea typeface="HGP創英角ｺﾞｼｯｸUB" panose="020B0900000000000000" pitchFamily="50" charset="-128"/>
              </a:rPr>
              <a:t>一級河川</a:t>
            </a:r>
          </a:p>
        </p:txBody>
      </p:sp>
      <p:cxnSp>
        <p:nvCxnSpPr>
          <p:cNvPr id="4" name="直線コネクタ 3"/>
          <p:cNvCxnSpPr>
            <a:stCxn id="8" idx="3"/>
          </p:cNvCxnSpPr>
          <p:nvPr/>
        </p:nvCxnSpPr>
        <p:spPr>
          <a:xfrm flipH="1">
            <a:off x="5404338" y="3087740"/>
            <a:ext cx="1315638" cy="1413922"/>
          </a:xfrm>
          <a:prstGeom prst="line">
            <a:avLst/>
          </a:prstGeom>
        </p:spPr>
        <p:style>
          <a:lnRef idx="1">
            <a:schemeClr val="dk1"/>
          </a:lnRef>
          <a:fillRef idx="0">
            <a:schemeClr val="dk1"/>
          </a:fillRef>
          <a:effectRef idx="0">
            <a:schemeClr val="dk1"/>
          </a:effectRef>
          <a:fontRef idx="minor">
            <a:schemeClr val="tx1"/>
          </a:fontRef>
        </p:style>
      </p:cxnSp>
      <p:cxnSp>
        <p:nvCxnSpPr>
          <p:cNvPr id="10" name="直線コネクタ 9"/>
          <p:cNvCxnSpPr>
            <a:stCxn id="2" idx="5"/>
          </p:cNvCxnSpPr>
          <p:nvPr/>
        </p:nvCxnSpPr>
        <p:spPr>
          <a:xfrm>
            <a:off x="2405076" y="2935340"/>
            <a:ext cx="2386996" cy="1683552"/>
          </a:xfrm>
          <a:prstGeom prst="line">
            <a:avLst/>
          </a:prstGeom>
        </p:spPr>
        <p:style>
          <a:lnRef idx="1">
            <a:schemeClr val="dk1"/>
          </a:lnRef>
          <a:fillRef idx="0">
            <a:schemeClr val="dk1"/>
          </a:fillRef>
          <a:effectRef idx="0">
            <a:schemeClr val="dk1"/>
          </a:effectRef>
          <a:fontRef idx="minor">
            <a:schemeClr val="tx1"/>
          </a:fontRef>
        </p:style>
      </p:cxnSp>
      <p:cxnSp>
        <p:nvCxnSpPr>
          <p:cNvPr id="15" name="直線コネクタ 14"/>
          <p:cNvCxnSpPr/>
          <p:nvPr/>
        </p:nvCxnSpPr>
        <p:spPr>
          <a:xfrm flipV="1">
            <a:off x="2637692" y="4700954"/>
            <a:ext cx="2391508" cy="820615"/>
          </a:xfrm>
          <a:prstGeom prst="line">
            <a:avLst/>
          </a:prstGeom>
        </p:spPr>
        <p:style>
          <a:lnRef idx="1">
            <a:schemeClr val="dk1"/>
          </a:lnRef>
          <a:fillRef idx="0">
            <a:schemeClr val="dk1"/>
          </a:fillRef>
          <a:effectRef idx="0">
            <a:schemeClr val="dk1"/>
          </a:effectRef>
          <a:fontRef idx="minor">
            <a:schemeClr val="tx1"/>
          </a:fontRef>
        </p:style>
      </p:cxnSp>
      <p:sp>
        <p:nvSpPr>
          <p:cNvPr id="16" name="楕円 15"/>
          <p:cNvSpPr/>
          <p:nvPr/>
        </p:nvSpPr>
        <p:spPr>
          <a:xfrm>
            <a:off x="340682" y="896285"/>
            <a:ext cx="2388902" cy="238890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水路再生</a:t>
            </a:r>
            <a:endParaRPr kumimoji="1"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7" name="楕円 16"/>
          <p:cNvSpPr/>
          <p:nvPr/>
        </p:nvSpPr>
        <p:spPr>
          <a:xfrm>
            <a:off x="248790" y="4085492"/>
            <a:ext cx="2388902" cy="238890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水質改善</a:t>
            </a:r>
            <a:endParaRPr kumimoji="1"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8" name="楕円 17"/>
          <p:cNvSpPr/>
          <p:nvPr/>
        </p:nvSpPr>
        <p:spPr>
          <a:xfrm>
            <a:off x="6398772" y="1048685"/>
            <a:ext cx="2388902" cy="238890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ウォーター</a:t>
            </a:r>
            <a:endParaRPr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フロント</a:t>
            </a:r>
            <a:endParaRPr kumimoji="1"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 name="スライド番号プレースホルダー 2">
            <a:extLst>
              <a:ext uri="{FF2B5EF4-FFF2-40B4-BE49-F238E27FC236}">
                <a16:creationId xmlns:a16="http://schemas.microsoft.com/office/drawing/2014/main" id="{5834B431-8938-4067-A574-A4977E62B6E1}"/>
              </a:ext>
            </a:extLst>
          </p:cNvPr>
          <p:cNvSpPr>
            <a:spLocks noGrp="1"/>
          </p:cNvSpPr>
          <p:nvPr>
            <p:ph type="sldNum" sz="quarter" idx="12"/>
          </p:nvPr>
        </p:nvSpPr>
        <p:spPr/>
        <p:txBody>
          <a:bodyPr/>
          <a:lstStyle/>
          <a:p>
            <a:fld id="{6A9E7CFA-0D18-4517-9194-46F97BD31C02}" type="slidenum">
              <a:rPr kumimoji="1" lang="ja-JP" altLang="en-US" smtClean="0"/>
              <a:t>27</a:t>
            </a:fld>
            <a:endParaRPr kumimoji="1" lang="ja-JP" altLang="en-US"/>
          </a:p>
        </p:txBody>
      </p:sp>
    </p:spTree>
    <p:extLst>
      <p:ext uri="{BB962C8B-B14F-4D97-AF65-F5344CB8AC3E}">
        <p14:creationId xmlns:p14="http://schemas.microsoft.com/office/powerpoint/2010/main" val="263365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571812" y="1887415"/>
            <a:ext cx="4443234" cy="2532185"/>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0" y="593602"/>
            <a:ext cx="9144000" cy="1266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創英角ｺﾞｼｯｸUB" panose="020B0900000000000000" pitchFamily="50" charset="-128"/>
              <a:ea typeface="HGP創英角ｺﾞｼｯｸUB" panose="020B0900000000000000" pitchFamily="50" charset="-128"/>
            </a:endParaRPr>
          </a:p>
        </p:txBody>
      </p:sp>
      <p:sp>
        <p:nvSpPr>
          <p:cNvPr id="8" name="Rectangle 25"/>
          <p:cNvSpPr>
            <a:spLocks noChangeArrowheads="1"/>
          </p:cNvSpPr>
          <p:nvPr/>
        </p:nvSpPr>
        <p:spPr bwMode="auto">
          <a:xfrm>
            <a:off x="366021" y="118557"/>
            <a:ext cx="3159839"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中心市街地　水質改善</a:t>
            </a:r>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760" y="1367653"/>
            <a:ext cx="3830841" cy="3549913"/>
          </a:xfrm>
          <a:prstGeom prst="rect">
            <a:avLst/>
          </a:prstGeom>
        </p:spPr>
      </p:pic>
      <p:sp>
        <p:nvSpPr>
          <p:cNvPr id="6" name="テキスト ボックス 5"/>
          <p:cNvSpPr txBox="1"/>
          <p:nvPr/>
        </p:nvSpPr>
        <p:spPr>
          <a:xfrm>
            <a:off x="1075681" y="813104"/>
            <a:ext cx="6028504" cy="461665"/>
          </a:xfrm>
          <a:prstGeom prst="rect">
            <a:avLst/>
          </a:prstGeom>
          <a:noFill/>
        </p:spPr>
        <p:txBody>
          <a:bodyPr wrap="square" rtlCol="0">
            <a:spAutoFit/>
          </a:bodyPr>
          <a:lstStyle/>
          <a:p>
            <a:pPr algn="ctr"/>
            <a:r>
              <a:rPr lang="ja-JP" altLang="en-US"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事例　シェ</a:t>
            </a:r>
            <a:r>
              <a:rPr lang="en-US" altLang="ja-JP"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a:t>
            </a:r>
            <a:r>
              <a:rPr lang="ja-JP" altLang="en-US"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ボーン・コモン</a:t>
            </a:r>
            <a:r>
              <a:rPr lang="en-US" altLang="ja-JP"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a:t>
            </a:r>
            <a:r>
              <a:rPr lang="ja-JP" altLang="en-US"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カナダ・トロント</a:t>
            </a:r>
            <a:r>
              <a:rPr lang="en-US" altLang="ja-JP"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a:t>
            </a:r>
            <a:endParaRPr kumimoji="1" lang="ja-JP" altLang="en-US" sz="2400" b="1"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9" name="テキスト ボックス 8"/>
          <p:cNvSpPr txBox="1"/>
          <p:nvPr/>
        </p:nvSpPr>
        <p:spPr>
          <a:xfrm>
            <a:off x="4815203" y="2117116"/>
            <a:ext cx="3962400" cy="1938992"/>
          </a:xfrm>
          <a:prstGeom prst="rect">
            <a:avLst/>
          </a:prstGeom>
          <a:noFill/>
        </p:spPr>
        <p:txBody>
          <a:bodyPr wrap="square" rtlCol="0">
            <a:spAutoFit/>
          </a:bodyPr>
          <a:lstStyle/>
          <a:p>
            <a:r>
              <a:rPr kumimoji="1" lang="ja-JP" altLang="en-US" sz="2400" dirty="0">
                <a:latin typeface="HGP創英角ｺﾞｼｯｸUB" panose="020B0900000000000000" pitchFamily="50" charset="-128"/>
                <a:ea typeface="HGP創英角ｺﾞｼｯｸUB" panose="020B0900000000000000" pitchFamily="50" charset="-128"/>
              </a:rPr>
              <a:t>・紫外線</a:t>
            </a:r>
            <a:r>
              <a:rPr kumimoji="1" lang="ja-JP" altLang="en-US" sz="2000" dirty="0">
                <a:latin typeface="HGP創英角ｺﾞｼｯｸUB" panose="020B0900000000000000" pitchFamily="50" charset="-128"/>
                <a:ea typeface="HGP創英角ｺﾞｼｯｸUB" panose="020B0900000000000000" pitchFamily="50" charset="-128"/>
              </a:rPr>
              <a:t>による</a:t>
            </a:r>
            <a:r>
              <a:rPr kumimoji="1" lang="ja-JP" altLang="en-US" sz="2400" dirty="0">
                <a:latin typeface="HGP創英角ｺﾞｼｯｸUB" panose="020B0900000000000000" pitchFamily="50" charset="-128"/>
                <a:ea typeface="HGP創英角ｺﾞｼｯｸUB" panose="020B0900000000000000" pitchFamily="50" charset="-128"/>
              </a:rPr>
              <a:t>汚染水浄化</a:t>
            </a:r>
            <a:endParaRPr kumimoji="1" lang="en-US" altLang="ja-JP" sz="2400" dirty="0">
              <a:latin typeface="HGP創英角ｺﾞｼｯｸUB" panose="020B0900000000000000" pitchFamily="50" charset="-128"/>
              <a:ea typeface="HGP創英角ｺﾞｼｯｸUB" panose="020B0900000000000000" pitchFamily="50" charset="-128"/>
            </a:endParaRPr>
          </a:p>
          <a:p>
            <a:r>
              <a:rPr lang="ja-JP" altLang="en-US" sz="2400" dirty="0">
                <a:latin typeface="HGP創英角ｺﾞｼｯｸUB" panose="020B0900000000000000" pitchFamily="50" charset="-128"/>
                <a:ea typeface="HGP創英角ｺﾞｼｯｸUB" panose="020B0900000000000000" pitchFamily="50" charset="-128"/>
              </a:rPr>
              <a:t>・有害</a:t>
            </a:r>
            <a:r>
              <a:rPr lang="ja-JP" altLang="en-US" sz="2000" dirty="0">
                <a:latin typeface="HGP創英角ｺﾞｼｯｸUB" panose="020B0900000000000000" pitchFamily="50" charset="-128"/>
                <a:ea typeface="HGP創英角ｺﾞｼｯｸUB" panose="020B0900000000000000" pitchFamily="50" charset="-128"/>
              </a:rPr>
              <a:t>な</a:t>
            </a:r>
            <a:r>
              <a:rPr lang="ja-JP" altLang="en-US" sz="2400" dirty="0">
                <a:latin typeface="HGP創英角ｺﾞｼｯｸUB" panose="020B0900000000000000" pitchFamily="50" charset="-128"/>
                <a:ea typeface="HGP創英角ｺﾞｼｯｸUB" panose="020B0900000000000000" pitchFamily="50" charset="-128"/>
              </a:rPr>
              <a:t>副産物</a:t>
            </a:r>
            <a:r>
              <a:rPr lang="ja-JP" altLang="en-US" sz="2000" dirty="0">
                <a:latin typeface="HGP創英角ｺﾞｼｯｸUB" panose="020B0900000000000000" pitchFamily="50" charset="-128"/>
                <a:ea typeface="HGP創英角ｺﾞｼｯｸUB" panose="020B0900000000000000" pitchFamily="50" charset="-128"/>
              </a:rPr>
              <a:t>は</a:t>
            </a:r>
            <a:r>
              <a:rPr lang="ja-JP" altLang="en-US" sz="2400" dirty="0">
                <a:latin typeface="HGP創英角ｺﾞｼｯｸUB" panose="020B0900000000000000" pitchFamily="50" charset="-128"/>
                <a:ea typeface="HGP創英角ｺﾞｼｯｸUB" panose="020B0900000000000000" pitchFamily="50" charset="-128"/>
              </a:rPr>
              <a:t>発生しない</a:t>
            </a:r>
          </a:p>
          <a:p>
            <a:r>
              <a:rPr kumimoji="1" lang="ja-JP" altLang="en-US" sz="2400" dirty="0">
                <a:latin typeface="HGP創英角ｺﾞｼｯｸUB" panose="020B0900000000000000" pitchFamily="50" charset="-128"/>
                <a:ea typeface="HGP創英角ｺﾞｼｯｸUB" panose="020B0900000000000000" pitchFamily="50" charset="-128"/>
              </a:rPr>
              <a:t>・汚染水処理施設</a:t>
            </a:r>
            <a:r>
              <a:rPr kumimoji="1" lang="ja-JP" altLang="en-US" sz="2000" dirty="0">
                <a:latin typeface="HGP創英角ｺﾞｼｯｸUB" panose="020B0900000000000000" pitchFamily="50" charset="-128"/>
                <a:ea typeface="HGP創英角ｺﾞｼｯｸUB" panose="020B0900000000000000" pitchFamily="50" charset="-128"/>
              </a:rPr>
              <a:t>の</a:t>
            </a:r>
            <a:endParaRPr kumimoji="1" lang="en-US" altLang="ja-JP" sz="2400" dirty="0">
              <a:latin typeface="HGP創英角ｺﾞｼｯｸUB" panose="020B0900000000000000" pitchFamily="50" charset="-128"/>
              <a:ea typeface="HGP創英角ｺﾞｼｯｸUB" panose="020B0900000000000000" pitchFamily="50" charset="-128"/>
            </a:endParaRPr>
          </a:p>
          <a:p>
            <a:r>
              <a:rPr kumimoji="1" lang="ja-JP" altLang="en-US" sz="2400" dirty="0">
                <a:latin typeface="HGP創英角ｺﾞｼｯｸUB" panose="020B0900000000000000" pitchFamily="50" charset="-128"/>
                <a:ea typeface="HGP創英角ｺﾞｼｯｸUB" panose="020B0900000000000000" pitchFamily="50" charset="-128"/>
              </a:rPr>
              <a:t>「汚い」イメージを払拭</a:t>
            </a:r>
            <a:endParaRPr kumimoji="1" lang="en-US" altLang="ja-JP" sz="2400" dirty="0">
              <a:latin typeface="HGP創英角ｺﾞｼｯｸUB" panose="020B0900000000000000" pitchFamily="50" charset="-128"/>
              <a:ea typeface="HGP創英角ｺﾞｼｯｸUB" panose="020B0900000000000000" pitchFamily="50" charset="-128"/>
            </a:endParaRPr>
          </a:p>
          <a:p>
            <a:r>
              <a:rPr lang="ja-JP" altLang="en-US" sz="2400" dirty="0">
                <a:latin typeface="HGP創英角ｺﾞｼｯｸUB" panose="020B0900000000000000" pitchFamily="50" charset="-128"/>
                <a:ea typeface="HGP創英角ｺﾞｼｯｸUB" panose="020B0900000000000000" pitchFamily="50" charset="-128"/>
              </a:rPr>
              <a:t>・賑わい創出</a:t>
            </a:r>
            <a:r>
              <a:rPr lang="ja-JP" altLang="en-US" sz="2000" dirty="0">
                <a:latin typeface="HGP創英角ｺﾞｼｯｸUB" panose="020B0900000000000000" pitchFamily="50" charset="-128"/>
                <a:ea typeface="HGP創英角ｺﾞｼｯｸUB" panose="020B0900000000000000" pitchFamily="50" charset="-128"/>
              </a:rPr>
              <a:t>の</a:t>
            </a:r>
            <a:r>
              <a:rPr lang="ja-JP" altLang="en-US" sz="2400" dirty="0">
                <a:latin typeface="HGP創英角ｺﾞｼｯｸUB" panose="020B0900000000000000" pitchFamily="50" charset="-128"/>
                <a:ea typeface="HGP創英角ｺﾞｼｯｸUB" panose="020B0900000000000000" pitchFamily="50" charset="-128"/>
              </a:rPr>
              <a:t>場</a:t>
            </a:r>
            <a:endParaRPr kumimoji="1" lang="ja-JP" altLang="en-US" dirty="0">
              <a:latin typeface="HGP創英角ｺﾞｼｯｸUB" panose="020B0900000000000000" pitchFamily="50" charset="-128"/>
              <a:ea typeface="HGP創英角ｺﾞｼｯｸUB" panose="020B0900000000000000" pitchFamily="50" charset="-128"/>
            </a:endParaRPr>
          </a:p>
        </p:txBody>
      </p:sp>
      <p:sp>
        <p:nvSpPr>
          <p:cNvPr id="10" name="Google Shape;344;p29"/>
          <p:cNvSpPr>
            <a:spLocks noChangeArrowheads="1"/>
          </p:cNvSpPr>
          <p:nvPr/>
        </p:nvSpPr>
        <p:spPr bwMode="auto">
          <a:xfrm>
            <a:off x="0" y="5240215"/>
            <a:ext cx="9144000" cy="1670569"/>
          </a:xfrm>
          <a:prstGeom prst="rect">
            <a:avLst/>
          </a:prstGeom>
          <a:solidFill>
            <a:schemeClr val="accent2"/>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P創英角ｺﾞｼｯｸUB" panose="020B0900000000000000" pitchFamily="50" charset="-128"/>
              <a:ea typeface="HGP創英角ｺﾞｼｯｸUB" panose="020B0900000000000000" pitchFamily="50" charset="-128"/>
              <a:cs typeface="Calibri" panose="020F0502020204030204" pitchFamily="34" charset="0"/>
              <a:sym typeface="Calibri" panose="020F0502020204030204" pitchFamily="34" charset="0"/>
            </a:endParaRPr>
          </a:p>
        </p:txBody>
      </p:sp>
      <p:sp>
        <p:nvSpPr>
          <p:cNvPr id="11" name="Google Shape;345;p29"/>
          <p:cNvSpPr txBox="1">
            <a:spLocks noChangeArrowheads="1"/>
          </p:cNvSpPr>
          <p:nvPr/>
        </p:nvSpPr>
        <p:spPr bwMode="auto">
          <a:xfrm>
            <a:off x="366021" y="5712839"/>
            <a:ext cx="8411582" cy="60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河川沿い</a:t>
            </a:r>
            <a:r>
              <a:rPr lang="ja-JP" altLang="en-US" dirty="0">
                <a:solidFill>
                  <a:schemeClr val="bg1"/>
                </a:solidFill>
                <a:latin typeface="HGP創英角ｺﾞｼｯｸUB" panose="020B0900000000000000" pitchFamily="50" charset="-128"/>
                <a:ea typeface="HGP創英角ｺﾞｼｯｸUB" panose="020B0900000000000000" pitchFamily="50" charset="-128"/>
              </a:rPr>
              <a:t>の</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空き地</a:t>
            </a:r>
            <a:r>
              <a:rPr lang="ja-JP" altLang="en-US" dirty="0">
                <a:solidFill>
                  <a:schemeClr val="bg1"/>
                </a:solidFill>
                <a:latin typeface="HGP創英角ｺﾞｼｯｸUB" panose="020B0900000000000000" pitchFamily="50" charset="-128"/>
                <a:ea typeface="HGP創英角ｺﾞｼｯｸUB" panose="020B0900000000000000" pitchFamily="50" charset="-128"/>
              </a:rPr>
              <a:t>を</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有効活用</a:t>
            </a:r>
            <a:endParaRPr lang="ja-JP" altLang="ja-JP" sz="3600" u="none"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45257581-41F6-4797-9DE2-940CF2D13AB8}"/>
              </a:ext>
            </a:extLst>
          </p:cNvPr>
          <p:cNvSpPr>
            <a:spLocks noGrp="1"/>
          </p:cNvSpPr>
          <p:nvPr>
            <p:ph type="sldNum" sz="quarter" idx="12"/>
          </p:nvPr>
        </p:nvSpPr>
        <p:spPr/>
        <p:txBody>
          <a:bodyPr/>
          <a:lstStyle/>
          <a:p>
            <a:fld id="{6A9E7CFA-0D18-4517-9194-46F97BD31C02}" type="slidenum">
              <a:rPr kumimoji="1" lang="ja-JP" altLang="en-US" smtClean="0"/>
              <a:t>28</a:t>
            </a:fld>
            <a:endParaRPr kumimoji="1" lang="ja-JP" altLang="en-US"/>
          </a:p>
        </p:txBody>
      </p:sp>
    </p:spTree>
    <p:extLst>
      <p:ext uri="{BB962C8B-B14F-4D97-AF65-F5344CB8AC3E}">
        <p14:creationId xmlns:p14="http://schemas.microsoft.com/office/powerpoint/2010/main" val="18891612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4716969" y="1135850"/>
            <a:ext cx="2074338" cy="2008911"/>
            <a:chOff x="4621530" y="1937125"/>
            <a:chExt cx="2074338" cy="2008911"/>
          </a:xfrm>
        </p:grpSpPr>
        <p:sp>
          <p:nvSpPr>
            <p:cNvPr id="9" name="ハート 8"/>
            <p:cNvSpPr/>
            <p:nvPr/>
          </p:nvSpPr>
          <p:spPr>
            <a:xfrm>
              <a:off x="4621530" y="1937125"/>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4763548" y="2647557"/>
              <a:ext cx="1932320"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Environment</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11" name="グループ化 10"/>
          <p:cNvGrpSpPr/>
          <p:nvPr/>
        </p:nvGrpSpPr>
        <p:grpSpPr>
          <a:xfrm>
            <a:off x="2451147" y="1135851"/>
            <a:ext cx="2008911" cy="2008911"/>
            <a:chOff x="2566902" y="1939710"/>
            <a:chExt cx="2008911" cy="2008911"/>
          </a:xfrm>
        </p:grpSpPr>
        <p:sp>
          <p:nvSpPr>
            <p:cNvPr id="12" name="ハート 11"/>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sp>
        <p:nvSpPr>
          <p:cNvPr id="16" name="正方形/長方形 15"/>
          <p:cNvSpPr/>
          <p:nvPr/>
        </p:nvSpPr>
        <p:spPr>
          <a:xfrm>
            <a:off x="211015" y="3409693"/>
            <a:ext cx="8768862" cy="3448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p:cNvSpPr/>
          <p:nvPr/>
        </p:nvSpPr>
        <p:spPr>
          <a:xfrm>
            <a:off x="304800" y="3739662"/>
            <a:ext cx="8604738" cy="2883876"/>
          </a:xfrm>
          <a:prstGeom prst="roundRect">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楕円 3"/>
          <p:cNvSpPr/>
          <p:nvPr/>
        </p:nvSpPr>
        <p:spPr>
          <a:xfrm>
            <a:off x="3400995" y="3987149"/>
            <a:ext cx="2388902" cy="238890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水路再生</a:t>
            </a:r>
            <a:endParaRPr kumimoji="1"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5" name="楕円 4"/>
          <p:cNvSpPr/>
          <p:nvPr/>
        </p:nvSpPr>
        <p:spPr>
          <a:xfrm>
            <a:off x="484689" y="3987149"/>
            <a:ext cx="2388902" cy="238890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水質改善</a:t>
            </a:r>
            <a:endParaRPr kumimoji="1"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6" name="楕円 5"/>
          <p:cNvSpPr/>
          <p:nvPr/>
        </p:nvSpPr>
        <p:spPr>
          <a:xfrm>
            <a:off x="6317301" y="3987149"/>
            <a:ext cx="2388902" cy="238890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ウォーター</a:t>
            </a:r>
            <a:endParaRPr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フロント</a:t>
            </a:r>
            <a:endParaRPr kumimoji="1"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4" name="正方形/長方形 13"/>
          <p:cNvSpPr/>
          <p:nvPr/>
        </p:nvSpPr>
        <p:spPr>
          <a:xfrm>
            <a:off x="0" y="602838"/>
            <a:ext cx="9144000" cy="1266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Rectangle 25"/>
          <p:cNvSpPr>
            <a:spLocks noChangeArrowheads="1"/>
          </p:cNvSpPr>
          <p:nvPr/>
        </p:nvSpPr>
        <p:spPr bwMode="auto">
          <a:xfrm>
            <a:off x="366021" y="127793"/>
            <a:ext cx="464261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中心市街地・霞ヶ浦　水の都　土浦</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2A12E0FD-8B82-49FA-9617-2FAD0BD33F24}"/>
              </a:ext>
            </a:extLst>
          </p:cNvPr>
          <p:cNvSpPr>
            <a:spLocks noGrp="1"/>
          </p:cNvSpPr>
          <p:nvPr>
            <p:ph type="sldNum" sz="quarter" idx="12"/>
          </p:nvPr>
        </p:nvSpPr>
        <p:spPr/>
        <p:txBody>
          <a:bodyPr/>
          <a:lstStyle/>
          <a:p>
            <a:fld id="{6A9E7CFA-0D18-4517-9194-46F97BD31C02}" type="slidenum">
              <a:rPr kumimoji="1" lang="ja-JP" altLang="en-US" smtClean="0"/>
              <a:t>29</a:t>
            </a:fld>
            <a:endParaRPr kumimoji="1" lang="ja-JP" altLang="en-US"/>
          </a:p>
        </p:txBody>
      </p:sp>
    </p:spTree>
    <p:extLst>
      <p:ext uri="{BB962C8B-B14F-4D97-AF65-F5344CB8AC3E}">
        <p14:creationId xmlns:p14="http://schemas.microsoft.com/office/powerpoint/2010/main" val="188374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ppt_x"/>
                                          </p:val>
                                        </p:tav>
                                        <p:tav tm="100000">
                                          <p:val>
                                            <p:strVal val="#ppt_x"/>
                                          </p:val>
                                        </p:tav>
                                      </p:tavLst>
                                    </p:anim>
                                    <p:anim calcmode="lin" valueType="num">
                                      <p:cBhvr additive="base">
                                        <p:cTn id="12"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3688772" y="2380086"/>
            <a:ext cx="1766455" cy="1015663"/>
          </a:xfrm>
          <a:prstGeom prst="rect">
            <a:avLst/>
          </a:prstGeom>
          <a:noFill/>
        </p:spPr>
        <p:txBody>
          <a:bodyPr wrap="square" rtlCol="0">
            <a:spAutoFit/>
          </a:bodyPr>
          <a:lstStyle/>
          <a:p>
            <a:r>
              <a:rPr lang="ja-JP" altLang="en-US" sz="6000" dirty="0">
                <a:latin typeface="HGP創英角ｺﾞｼｯｸUB" panose="020B0900000000000000" pitchFamily="50" charset="-128"/>
                <a:ea typeface="HGP創英角ｺﾞｼｯｸUB" panose="020B0900000000000000" pitchFamily="50" charset="-128"/>
              </a:rPr>
              <a:t>背景</a:t>
            </a:r>
            <a:endParaRPr kumimoji="1" lang="ja-JP" altLang="en-US" sz="6000" dirty="0">
              <a:latin typeface="HGP創英角ｺﾞｼｯｸUB" panose="020B0900000000000000" pitchFamily="50" charset="-128"/>
              <a:ea typeface="HGP創英角ｺﾞｼｯｸUB" panose="020B0900000000000000" pitchFamily="50" charset="-128"/>
            </a:endParaRPr>
          </a:p>
        </p:txBody>
      </p:sp>
      <p:grpSp>
        <p:nvGrpSpPr>
          <p:cNvPr id="6" name="グループ化 5"/>
          <p:cNvGrpSpPr/>
          <p:nvPr/>
        </p:nvGrpSpPr>
        <p:grpSpPr>
          <a:xfrm>
            <a:off x="0" y="3932179"/>
            <a:ext cx="9152313" cy="2925820"/>
            <a:chOff x="0" y="3932179"/>
            <a:chExt cx="9152313" cy="2925820"/>
          </a:xfrm>
        </p:grpSpPr>
        <p:sp>
          <p:nvSpPr>
            <p:cNvPr id="7" name="正方形/長方形 6"/>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9" name="図 8"/>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2" name="スライド番号プレースホルダー 1">
            <a:extLst>
              <a:ext uri="{FF2B5EF4-FFF2-40B4-BE49-F238E27FC236}">
                <a16:creationId xmlns:a16="http://schemas.microsoft.com/office/drawing/2014/main" id="{4045F254-AC4E-40B2-B748-CE9C766BD665}"/>
              </a:ext>
            </a:extLst>
          </p:cNvPr>
          <p:cNvSpPr>
            <a:spLocks noGrp="1"/>
          </p:cNvSpPr>
          <p:nvPr>
            <p:ph type="sldNum" sz="quarter" idx="12"/>
          </p:nvPr>
        </p:nvSpPr>
        <p:spPr/>
        <p:txBody>
          <a:bodyPr/>
          <a:lstStyle/>
          <a:p>
            <a:fld id="{6A9E7CFA-0D18-4517-9194-46F97BD31C02}" type="slidenum">
              <a:rPr kumimoji="1" lang="ja-JP" altLang="en-US" smtClean="0"/>
              <a:t>3</a:t>
            </a:fld>
            <a:endParaRPr kumimoji="1" lang="ja-JP" altLang="en-US"/>
          </a:p>
        </p:txBody>
      </p:sp>
    </p:spTree>
    <p:extLst>
      <p:ext uri="{BB962C8B-B14F-4D97-AF65-F5344CB8AC3E}">
        <p14:creationId xmlns:p14="http://schemas.microsoft.com/office/powerpoint/2010/main" val="3872208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92157F-8B03-4C51-AF43-2F201C176670}"/>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6FE15366-5B85-4A3B-B3CB-5790F73A408B}"/>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0AD90A79-0239-4F23-A613-A99F1A5F2017}"/>
              </a:ext>
            </a:extLst>
          </p:cNvPr>
          <p:cNvSpPr/>
          <p:nvPr/>
        </p:nvSpPr>
        <p:spPr>
          <a:xfrm>
            <a:off x="0" y="0"/>
            <a:ext cx="914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44EB4DD4-ADFB-48B6-B6BD-B2B52C95D945}"/>
              </a:ext>
            </a:extLst>
          </p:cNvPr>
          <p:cNvSpPr txBox="1"/>
          <p:nvPr/>
        </p:nvSpPr>
        <p:spPr>
          <a:xfrm>
            <a:off x="2426277" y="2767280"/>
            <a:ext cx="4291446" cy="1323439"/>
          </a:xfrm>
          <a:prstGeom prst="rect">
            <a:avLst/>
          </a:prstGeom>
          <a:noFill/>
        </p:spPr>
        <p:txBody>
          <a:bodyPr wrap="square" rtlCol="0">
            <a:spAutoFit/>
          </a:bodyPr>
          <a:lstStyle/>
          <a:p>
            <a:r>
              <a:rPr lang="ja-JP" altLang="en-US" sz="8000" dirty="0">
                <a:solidFill>
                  <a:schemeClr val="bg1"/>
                </a:solidFill>
                <a:latin typeface="HGP創英角ｺﾞｼｯｸUB" panose="020B0900000000000000" pitchFamily="50" charset="-128"/>
                <a:ea typeface="HGP創英角ｺﾞｼｯｸUB" panose="020B0900000000000000" pitchFamily="50" charset="-128"/>
              </a:rPr>
              <a:t>新治</a:t>
            </a:r>
            <a:r>
              <a:rPr kumimoji="1" lang="ja-JP" altLang="en-US" sz="8000" dirty="0">
                <a:solidFill>
                  <a:schemeClr val="bg1"/>
                </a:solidFill>
                <a:latin typeface="HGP創英角ｺﾞｼｯｸUB" panose="020B0900000000000000" pitchFamily="50" charset="-128"/>
                <a:ea typeface="HGP創英角ｺﾞｼｯｸUB" panose="020B0900000000000000" pitchFamily="50" charset="-128"/>
              </a:rPr>
              <a:t>地区</a:t>
            </a:r>
          </a:p>
        </p:txBody>
      </p:sp>
      <p:sp>
        <p:nvSpPr>
          <p:cNvPr id="6" name="スライド番号プレースホルダー 5">
            <a:extLst>
              <a:ext uri="{FF2B5EF4-FFF2-40B4-BE49-F238E27FC236}">
                <a16:creationId xmlns:a16="http://schemas.microsoft.com/office/drawing/2014/main" id="{DF2BC7E1-1127-4D81-B784-C4FA774C9A75}"/>
              </a:ext>
            </a:extLst>
          </p:cNvPr>
          <p:cNvSpPr>
            <a:spLocks noGrp="1"/>
          </p:cNvSpPr>
          <p:nvPr>
            <p:ph type="sldNum" sz="quarter" idx="12"/>
          </p:nvPr>
        </p:nvSpPr>
        <p:spPr/>
        <p:txBody>
          <a:bodyPr/>
          <a:lstStyle/>
          <a:p>
            <a:fld id="{6A9E7CFA-0D18-4517-9194-46F97BD31C02}" type="slidenum">
              <a:rPr kumimoji="1" lang="ja-JP" altLang="en-US" smtClean="0"/>
              <a:t>30</a:t>
            </a:fld>
            <a:endParaRPr kumimoji="1" lang="ja-JP" altLang="en-US"/>
          </a:p>
        </p:txBody>
      </p:sp>
    </p:spTree>
    <p:extLst>
      <p:ext uri="{BB962C8B-B14F-4D97-AF65-F5344CB8AC3E}">
        <p14:creationId xmlns:p14="http://schemas.microsoft.com/office/powerpoint/2010/main" val="36627109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19A2ED87-F6E5-4B44-8F8F-732AB1DB479A}"/>
              </a:ext>
            </a:extLst>
          </p:cNvPr>
          <p:cNvSpPr/>
          <p:nvPr/>
        </p:nvSpPr>
        <p:spPr>
          <a:xfrm>
            <a:off x="50366" y="589458"/>
            <a:ext cx="9144000" cy="126618"/>
          </a:xfrm>
          <a:prstGeom prst="rect">
            <a:avLst/>
          </a:prstGeom>
          <a:solidFill>
            <a:srgbClr val="5DC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創英角ｺﾞｼｯｸUB" panose="020B0900000000000000" pitchFamily="50" charset="-128"/>
              <a:ea typeface="HGP創英角ｺﾞｼｯｸUB" panose="020B0900000000000000" pitchFamily="50" charset="-128"/>
            </a:endParaRPr>
          </a:p>
        </p:txBody>
      </p:sp>
      <p:sp>
        <p:nvSpPr>
          <p:cNvPr id="5" name="Rectangle 25">
            <a:extLst>
              <a:ext uri="{FF2B5EF4-FFF2-40B4-BE49-F238E27FC236}">
                <a16:creationId xmlns:a16="http://schemas.microsoft.com/office/drawing/2014/main" id="{95AD81E6-2379-486E-838D-E1202D0579ED}"/>
              </a:ext>
            </a:extLst>
          </p:cNvPr>
          <p:cNvSpPr>
            <a:spLocks noChangeArrowheads="1"/>
          </p:cNvSpPr>
          <p:nvPr/>
        </p:nvSpPr>
        <p:spPr bwMode="auto">
          <a:xfrm>
            <a:off x="366021" y="127793"/>
            <a:ext cx="34676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地区別将来像　新治地区</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grpSp>
        <p:nvGrpSpPr>
          <p:cNvPr id="22" name="グループ化 21">
            <a:extLst>
              <a:ext uri="{FF2B5EF4-FFF2-40B4-BE49-F238E27FC236}">
                <a16:creationId xmlns:a16="http://schemas.microsoft.com/office/drawing/2014/main" id="{25E8C791-F706-4228-A89D-430C8C6705E0}"/>
              </a:ext>
            </a:extLst>
          </p:cNvPr>
          <p:cNvGrpSpPr/>
          <p:nvPr/>
        </p:nvGrpSpPr>
        <p:grpSpPr>
          <a:xfrm>
            <a:off x="59944" y="864482"/>
            <a:ext cx="4264234" cy="5218266"/>
            <a:chOff x="-4496556" y="674778"/>
            <a:chExt cx="4516084" cy="4832915"/>
          </a:xfrm>
        </p:grpSpPr>
        <p:sp>
          <p:nvSpPr>
            <p:cNvPr id="24" name="角丸四角形 26">
              <a:extLst>
                <a:ext uri="{FF2B5EF4-FFF2-40B4-BE49-F238E27FC236}">
                  <a16:creationId xmlns:a16="http://schemas.microsoft.com/office/drawing/2014/main" id="{E74CE9D1-4522-43E5-9ADD-7F3957DF1517}"/>
                </a:ext>
              </a:extLst>
            </p:cNvPr>
            <p:cNvSpPr/>
            <p:nvPr/>
          </p:nvSpPr>
          <p:spPr>
            <a:xfrm>
              <a:off x="-4496556" y="845134"/>
              <a:ext cx="4516084" cy="4662559"/>
            </a:xfrm>
            <a:prstGeom prst="roundRect">
              <a:avLst/>
            </a:prstGeom>
            <a:solidFill>
              <a:schemeClr val="accent5">
                <a:lumMod val="40000"/>
                <a:lumOff val="60000"/>
                <a:alpha val="34000"/>
              </a:schemeClr>
            </a:solidFill>
            <a:ln w="5715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1600" dirty="0">
                <a:solidFill>
                  <a:srgbClr val="000000"/>
                </a:solidFill>
                <a:latin typeface="HGP創英角ｺﾞｼｯｸUB" panose="020B0900000000000000" pitchFamily="50" charset="-128"/>
                <a:ea typeface="HGP創英角ｺﾞｼｯｸUB" panose="020B0900000000000000" pitchFamily="50" charset="-128"/>
              </a:endParaRPr>
            </a:p>
          </p:txBody>
        </p:sp>
        <p:sp>
          <p:nvSpPr>
            <p:cNvPr id="23" name="角丸四角形 19">
              <a:extLst>
                <a:ext uri="{FF2B5EF4-FFF2-40B4-BE49-F238E27FC236}">
                  <a16:creationId xmlns:a16="http://schemas.microsoft.com/office/drawing/2014/main" id="{565A9801-3E78-41A9-A462-4245B2442971}"/>
                </a:ext>
              </a:extLst>
            </p:cNvPr>
            <p:cNvSpPr/>
            <p:nvPr/>
          </p:nvSpPr>
          <p:spPr>
            <a:xfrm>
              <a:off x="-4300621" y="674778"/>
              <a:ext cx="4087826" cy="512255"/>
            </a:xfrm>
            <a:prstGeom prst="roundRect">
              <a:avLst/>
            </a:prstGeom>
            <a:solidFill>
              <a:schemeClr val="accent5">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新治地区</a:t>
              </a:r>
              <a:r>
                <a:rPr lang="ja-JP" altLang="en-US" sz="2400" spc="-300" dirty="0">
                  <a:solidFill>
                    <a:srgbClr val="000000"/>
                  </a:solidFill>
                  <a:latin typeface="HGP創英角ｺﾞｼｯｸUB" panose="020B0900000000000000" pitchFamily="50" charset="-128"/>
                  <a:ea typeface="HGP創英角ｺﾞｼｯｸUB" panose="020B0900000000000000" pitchFamily="50" charset="-128"/>
                </a:rPr>
                <a:t>の</a:t>
              </a:r>
              <a:r>
                <a:rPr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課題</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3" name="グループ化 2">
            <a:extLst>
              <a:ext uri="{FF2B5EF4-FFF2-40B4-BE49-F238E27FC236}">
                <a16:creationId xmlns:a16="http://schemas.microsoft.com/office/drawing/2014/main" id="{720653A0-09E2-414B-81B2-8F4C5B465EDD}"/>
              </a:ext>
            </a:extLst>
          </p:cNvPr>
          <p:cNvGrpSpPr/>
          <p:nvPr/>
        </p:nvGrpSpPr>
        <p:grpSpPr>
          <a:xfrm>
            <a:off x="297083" y="1552965"/>
            <a:ext cx="3824877" cy="1948589"/>
            <a:chOff x="251851" y="1326516"/>
            <a:chExt cx="4087826" cy="1948589"/>
          </a:xfrm>
        </p:grpSpPr>
        <p:sp>
          <p:nvSpPr>
            <p:cNvPr id="18" name="角丸四角形 19">
              <a:extLst>
                <a:ext uri="{FF2B5EF4-FFF2-40B4-BE49-F238E27FC236}">
                  <a16:creationId xmlns:a16="http://schemas.microsoft.com/office/drawing/2014/main" id="{96FAA471-6CC7-4AC7-8CE7-5C82E3521418}"/>
                </a:ext>
              </a:extLst>
            </p:cNvPr>
            <p:cNvSpPr/>
            <p:nvPr/>
          </p:nvSpPr>
          <p:spPr>
            <a:xfrm>
              <a:off x="251851" y="1326516"/>
              <a:ext cx="4087826" cy="512255"/>
            </a:xfrm>
            <a:prstGeom prst="round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人口減少・少子高齢化</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sp>
          <p:nvSpPr>
            <p:cNvPr id="20" name="角丸四角形 26">
              <a:extLst>
                <a:ext uri="{FF2B5EF4-FFF2-40B4-BE49-F238E27FC236}">
                  <a16:creationId xmlns:a16="http://schemas.microsoft.com/office/drawing/2014/main" id="{AEDB51A8-9E81-48BF-943E-D23B3A281A20}"/>
                </a:ext>
              </a:extLst>
            </p:cNvPr>
            <p:cNvSpPr/>
            <p:nvPr/>
          </p:nvSpPr>
          <p:spPr>
            <a:xfrm>
              <a:off x="251851" y="1828768"/>
              <a:ext cx="4087826" cy="1446337"/>
            </a:xfrm>
            <a:prstGeom prst="roundRect">
              <a:avLst/>
            </a:prstGeom>
            <a:solidFill>
              <a:schemeClr val="accent1">
                <a:lumMod val="40000"/>
                <a:lumOff val="60000"/>
              </a:schemeClr>
            </a:solidFill>
            <a:ln w="5715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新治の人口・高齢化率</a:t>
              </a:r>
              <a:endParaRPr lang="en-US" altLang="ja-JP" sz="2400" dirty="0">
                <a:solidFill>
                  <a:srgbClr val="000000"/>
                </a:solidFill>
                <a:latin typeface="HGP創英角ｺﾞｼｯｸUB" panose="020B0900000000000000" pitchFamily="50" charset="-128"/>
                <a:ea typeface="HGP創英角ｺﾞｼｯｸUB" panose="020B0900000000000000" pitchFamily="50" charset="-128"/>
              </a:endParaRPr>
            </a:p>
            <a:p>
              <a:pPr algn="ct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人口：</a:t>
              </a:r>
              <a: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t>8316</a:t>
              </a: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人</a:t>
              </a:r>
              <a: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t/>
              </a:r>
              <a:b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b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高齢化率：</a:t>
              </a:r>
              <a: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t>34.4</a:t>
              </a: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a:t>
              </a:r>
              <a:endParaRPr lang="en-US" altLang="ja-JP" sz="2400" dirty="0">
                <a:solidFill>
                  <a:srgbClr val="000000"/>
                </a:solidFill>
                <a:latin typeface="HGP創英角ｺﾞｼｯｸUB" panose="020B0900000000000000" pitchFamily="50" charset="-128"/>
                <a:ea typeface="HGP創英角ｺﾞｼｯｸUB" panose="020B0900000000000000" pitchFamily="50" charset="-128"/>
              </a:endParaRPr>
            </a:p>
            <a:p>
              <a:pPr algn="ctr"/>
              <a:r>
                <a:rPr lang="en-US" altLang="ja-JP" sz="1600" dirty="0">
                  <a:solidFill>
                    <a:srgbClr val="000000"/>
                  </a:solidFill>
                  <a:latin typeface="HGP創英角ｺﾞｼｯｸUB" panose="020B0900000000000000" pitchFamily="50" charset="-128"/>
                  <a:ea typeface="HGP創英角ｺﾞｼｯｸUB" panose="020B0900000000000000" pitchFamily="50" charset="-128"/>
                </a:rPr>
                <a:t>(2018</a:t>
              </a:r>
              <a:r>
                <a:rPr lang="ja-JP" altLang="en-US" sz="1600" dirty="0">
                  <a:solidFill>
                    <a:srgbClr val="000000"/>
                  </a:solidFill>
                  <a:latin typeface="HGP創英角ｺﾞｼｯｸUB" panose="020B0900000000000000" pitchFamily="50" charset="-128"/>
                  <a:ea typeface="HGP創英角ｺﾞｼｯｸUB" panose="020B0900000000000000" pitchFamily="50" charset="-128"/>
                </a:rPr>
                <a:t>年</a:t>
              </a:r>
              <a:r>
                <a:rPr lang="en-US" altLang="ja-JP" sz="1600" dirty="0">
                  <a:solidFill>
                    <a:srgbClr val="000000"/>
                  </a:solidFill>
                  <a:latin typeface="HGP創英角ｺﾞｼｯｸUB" panose="020B0900000000000000" pitchFamily="50" charset="-128"/>
                  <a:ea typeface="HGP創英角ｺﾞｼｯｸUB" panose="020B0900000000000000" pitchFamily="50" charset="-128"/>
                </a:rPr>
                <a:t>10</a:t>
              </a:r>
              <a:r>
                <a:rPr lang="ja-JP" altLang="en-US" sz="1600" dirty="0">
                  <a:solidFill>
                    <a:srgbClr val="000000"/>
                  </a:solidFill>
                  <a:latin typeface="HGP創英角ｺﾞｼｯｸUB" panose="020B0900000000000000" pitchFamily="50" charset="-128"/>
                  <a:ea typeface="HGP創英角ｺﾞｼｯｸUB" panose="020B0900000000000000" pitchFamily="50" charset="-128"/>
                </a:rPr>
                <a:t>月</a:t>
              </a:r>
              <a:r>
                <a:rPr lang="en-US" altLang="ja-JP" sz="1600" dirty="0">
                  <a:solidFill>
                    <a:srgbClr val="000000"/>
                  </a:solidFill>
                  <a:latin typeface="HGP創英角ｺﾞｼｯｸUB" panose="020B0900000000000000" pitchFamily="50" charset="-128"/>
                  <a:ea typeface="HGP創英角ｺﾞｼｯｸUB" panose="020B0900000000000000" pitchFamily="50" charset="-128"/>
                </a:rPr>
                <a:t>1</a:t>
              </a:r>
              <a:r>
                <a:rPr lang="ja-JP" altLang="en-US" sz="1600" dirty="0">
                  <a:solidFill>
                    <a:srgbClr val="000000"/>
                  </a:solidFill>
                  <a:latin typeface="HGP創英角ｺﾞｼｯｸUB" panose="020B0900000000000000" pitchFamily="50" charset="-128"/>
                  <a:ea typeface="HGP創英角ｺﾞｼｯｸUB" panose="020B0900000000000000" pitchFamily="50" charset="-128"/>
                </a:rPr>
                <a:t>日時点</a:t>
              </a:r>
              <a:r>
                <a:rPr lang="ja-JP" altLang="ja-JP" sz="1600" dirty="0">
                  <a:solidFill>
                    <a:srgbClr val="000000"/>
                  </a:solidFill>
                  <a:latin typeface="HGP創英角ｺﾞｼｯｸUB" panose="020B0900000000000000" pitchFamily="50" charset="-128"/>
                  <a:ea typeface="HGP創英角ｺﾞｼｯｸUB" panose="020B0900000000000000" pitchFamily="50" charset="-128"/>
                </a:rPr>
                <a:t>)</a:t>
              </a:r>
              <a:endParaRPr lang="en-US" altLang="ja-JP" sz="16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26" name="グループ化 25">
            <a:extLst>
              <a:ext uri="{FF2B5EF4-FFF2-40B4-BE49-F238E27FC236}">
                <a16:creationId xmlns:a16="http://schemas.microsoft.com/office/drawing/2014/main" id="{BC607B4D-8A0C-471E-8FFB-71B48689B95E}"/>
              </a:ext>
            </a:extLst>
          </p:cNvPr>
          <p:cNvGrpSpPr/>
          <p:nvPr/>
        </p:nvGrpSpPr>
        <p:grpSpPr>
          <a:xfrm>
            <a:off x="4829402" y="864482"/>
            <a:ext cx="4023310" cy="5102700"/>
            <a:chOff x="-4496556" y="728595"/>
            <a:chExt cx="4516084" cy="4779098"/>
          </a:xfrm>
        </p:grpSpPr>
        <p:sp>
          <p:nvSpPr>
            <p:cNvPr id="27" name="角丸四角形 26">
              <a:extLst>
                <a:ext uri="{FF2B5EF4-FFF2-40B4-BE49-F238E27FC236}">
                  <a16:creationId xmlns:a16="http://schemas.microsoft.com/office/drawing/2014/main" id="{58F03869-19B0-49FF-9281-5C67BBB55776}"/>
                </a:ext>
              </a:extLst>
            </p:cNvPr>
            <p:cNvSpPr/>
            <p:nvPr/>
          </p:nvSpPr>
          <p:spPr>
            <a:xfrm>
              <a:off x="-4496556" y="845134"/>
              <a:ext cx="4516084" cy="4662559"/>
            </a:xfrm>
            <a:prstGeom prst="roundRect">
              <a:avLst/>
            </a:prstGeom>
            <a:solidFill>
              <a:schemeClr val="accent5">
                <a:lumMod val="40000"/>
                <a:lumOff val="60000"/>
                <a:alpha val="34000"/>
              </a:schemeClr>
            </a:solidFill>
            <a:ln w="5715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1600" dirty="0">
                <a:solidFill>
                  <a:srgbClr val="000000"/>
                </a:solidFill>
                <a:latin typeface="HGP創英角ｺﾞｼｯｸUB" panose="020B0900000000000000" pitchFamily="50" charset="-128"/>
                <a:ea typeface="HGP創英角ｺﾞｼｯｸUB" panose="020B0900000000000000" pitchFamily="50" charset="-128"/>
              </a:endParaRPr>
            </a:p>
          </p:txBody>
        </p:sp>
        <p:sp>
          <p:nvSpPr>
            <p:cNvPr id="28" name="角丸四角形 19">
              <a:extLst>
                <a:ext uri="{FF2B5EF4-FFF2-40B4-BE49-F238E27FC236}">
                  <a16:creationId xmlns:a16="http://schemas.microsoft.com/office/drawing/2014/main" id="{5E4DB70F-5708-4DF5-A9F3-DE7DF416691B}"/>
                </a:ext>
              </a:extLst>
            </p:cNvPr>
            <p:cNvSpPr/>
            <p:nvPr/>
          </p:nvSpPr>
          <p:spPr>
            <a:xfrm>
              <a:off x="-4185849" y="728595"/>
              <a:ext cx="4087827" cy="515453"/>
            </a:xfrm>
            <a:prstGeom prst="roundRect">
              <a:avLst/>
            </a:prstGeom>
            <a:solidFill>
              <a:schemeClr val="accent5">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新治地区</a:t>
              </a:r>
              <a:r>
                <a:rPr lang="ja-JP" altLang="en-US" sz="2400" spc="-300" dirty="0">
                  <a:solidFill>
                    <a:srgbClr val="000000"/>
                  </a:solidFill>
                  <a:latin typeface="HGP創英角ｺﾞｼｯｸUB" panose="020B0900000000000000" pitchFamily="50" charset="-128"/>
                  <a:ea typeface="HGP創英角ｺﾞｼｯｸUB" panose="020B0900000000000000" pitchFamily="50" charset="-128"/>
                </a:rPr>
                <a:t>の</a:t>
              </a:r>
              <a:r>
                <a:rPr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ポテンシャル</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6" name="グループ化 5">
            <a:extLst>
              <a:ext uri="{FF2B5EF4-FFF2-40B4-BE49-F238E27FC236}">
                <a16:creationId xmlns:a16="http://schemas.microsoft.com/office/drawing/2014/main" id="{C434BC22-97C4-4F30-BE59-56412BAFEA10}"/>
              </a:ext>
            </a:extLst>
          </p:cNvPr>
          <p:cNvGrpSpPr/>
          <p:nvPr/>
        </p:nvGrpSpPr>
        <p:grpSpPr>
          <a:xfrm>
            <a:off x="235374" y="3776578"/>
            <a:ext cx="3843071" cy="1958592"/>
            <a:chOff x="251851" y="3387332"/>
            <a:chExt cx="4087826" cy="1958592"/>
          </a:xfrm>
        </p:grpSpPr>
        <p:sp>
          <p:nvSpPr>
            <p:cNvPr id="19" name="角丸四角形 19">
              <a:extLst>
                <a:ext uri="{FF2B5EF4-FFF2-40B4-BE49-F238E27FC236}">
                  <a16:creationId xmlns:a16="http://schemas.microsoft.com/office/drawing/2014/main" id="{0EE9A468-4F29-49FD-89F8-82327F6B48DD}"/>
                </a:ext>
              </a:extLst>
            </p:cNvPr>
            <p:cNvSpPr/>
            <p:nvPr/>
          </p:nvSpPr>
          <p:spPr>
            <a:xfrm>
              <a:off x="251851" y="3387332"/>
              <a:ext cx="4087826" cy="512255"/>
            </a:xfrm>
            <a:prstGeom prst="round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耕作放棄地</a:t>
              </a:r>
              <a:r>
                <a:rPr lang="ja-JP" altLang="en-US" sz="2400" spc="-300" dirty="0">
                  <a:solidFill>
                    <a:srgbClr val="000000"/>
                  </a:solidFill>
                  <a:latin typeface="HGP創英角ｺﾞｼｯｸUB" panose="020B0900000000000000" pitchFamily="50" charset="-128"/>
                  <a:ea typeface="HGP創英角ｺﾞｼｯｸUB" panose="020B0900000000000000" pitchFamily="50" charset="-128"/>
                </a:rPr>
                <a:t>の</a:t>
              </a:r>
              <a:r>
                <a:rPr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増加</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sp>
          <p:nvSpPr>
            <p:cNvPr id="21" name="角丸四角形 26">
              <a:extLst>
                <a:ext uri="{FF2B5EF4-FFF2-40B4-BE49-F238E27FC236}">
                  <a16:creationId xmlns:a16="http://schemas.microsoft.com/office/drawing/2014/main" id="{E0CB1747-2EE8-48D1-87A4-FFCE50D7364C}"/>
                </a:ext>
              </a:extLst>
            </p:cNvPr>
            <p:cNvSpPr/>
            <p:nvPr/>
          </p:nvSpPr>
          <p:spPr>
            <a:xfrm>
              <a:off x="251851" y="3899587"/>
              <a:ext cx="4087826" cy="1446337"/>
            </a:xfrm>
            <a:prstGeom prst="roundRect">
              <a:avLst/>
            </a:prstGeom>
            <a:solidFill>
              <a:schemeClr val="accent1">
                <a:lumMod val="40000"/>
                <a:lumOff val="60000"/>
              </a:schemeClr>
            </a:solidFill>
            <a:ln w="5715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新治の農地用区域</a:t>
              </a:r>
              <a:endParaRPr lang="en-US" altLang="ja-JP" sz="2400" dirty="0">
                <a:solidFill>
                  <a:srgbClr val="000000"/>
                </a:solidFill>
                <a:latin typeface="HGP創英角ｺﾞｼｯｸUB" panose="020B0900000000000000" pitchFamily="50" charset="-128"/>
                <a:ea typeface="HGP創英角ｺﾞｼｯｸUB" panose="020B0900000000000000" pitchFamily="50" charset="-128"/>
              </a:endParaRPr>
            </a:p>
            <a:p>
              <a:pPr algn="ct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農地用区域：</a:t>
              </a:r>
              <a: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t>106.6ha</a:t>
              </a:r>
              <a:b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br>
              <a:r>
                <a:rPr lang="ja-JP" altLang="en-US" sz="2400" dirty="0">
                  <a:solidFill>
                    <a:srgbClr val="000000"/>
                  </a:solidFill>
                  <a:latin typeface="HGP創英角ｺﾞｼｯｸUB" panose="020B0900000000000000" pitchFamily="50" charset="-128"/>
                  <a:ea typeface="HGP創英角ｺﾞｼｯｸUB" panose="020B0900000000000000" pitchFamily="50" charset="-128"/>
                </a:rPr>
                <a:t>耕作放棄地：</a:t>
              </a:r>
              <a:r>
                <a:rPr lang="en-US" altLang="ja-JP" sz="2400" dirty="0">
                  <a:solidFill>
                    <a:srgbClr val="000000"/>
                  </a:solidFill>
                  <a:latin typeface="HGP創英角ｺﾞｼｯｸUB" panose="020B0900000000000000" pitchFamily="50" charset="-128"/>
                  <a:ea typeface="HGP創英角ｺﾞｼｯｸUB" panose="020B0900000000000000" pitchFamily="50" charset="-128"/>
                </a:rPr>
                <a:t> 42.2ha</a:t>
              </a:r>
            </a:p>
            <a:p>
              <a:pPr algn="ctr"/>
              <a:r>
                <a:rPr lang="en-US" altLang="ja-JP" sz="1600" dirty="0">
                  <a:solidFill>
                    <a:srgbClr val="000000"/>
                  </a:solidFill>
                  <a:latin typeface="HGP創英角ｺﾞｼｯｸUB" panose="020B0900000000000000" pitchFamily="50" charset="-128"/>
                  <a:ea typeface="HGP創英角ｺﾞｼｯｸUB" panose="020B0900000000000000" pitchFamily="50" charset="-128"/>
                </a:rPr>
                <a:t>(2010</a:t>
              </a:r>
              <a:r>
                <a:rPr lang="ja-JP" altLang="en-US" sz="1600" dirty="0">
                  <a:solidFill>
                    <a:srgbClr val="000000"/>
                  </a:solidFill>
                  <a:latin typeface="HGP創英角ｺﾞｼｯｸUB" panose="020B0900000000000000" pitchFamily="50" charset="-128"/>
                  <a:ea typeface="HGP創英角ｺﾞｼｯｸUB" panose="020B0900000000000000" pitchFamily="50" charset="-128"/>
                </a:rPr>
                <a:t>年</a:t>
              </a:r>
              <a:r>
                <a:rPr lang="en-US" altLang="ja-JP" sz="1600" dirty="0">
                  <a:solidFill>
                    <a:srgbClr val="000000"/>
                  </a:solidFill>
                  <a:latin typeface="HGP創英角ｺﾞｼｯｸUB" panose="020B0900000000000000" pitchFamily="50" charset="-128"/>
                  <a:ea typeface="HGP創英角ｺﾞｼｯｸUB" panose="020B0900000000000000" pitchFamily="50" charset="-128"/>
                </a:rPr>
                <a:t>3</a:t>
              </a:r>
              <a:r>
                <a:rPr lang="ja-JP" altLang="en-US" sz="1600" dirty="0">
                  <a:solidFill>
                    <a:srgbClr val="000000"/>
                  </a:solidFill>
                  <a:latin typeface="HGP創英角ｺﾞｼｯｸUB" panose="020B0900000000000000" pitchFamily="50" charset="-128"/>
                  <a:ea typeface="HGP創英角ｺﾞｼｯｸUB" panose="020B0900000000000000" pitchFamily="50" charset="-128"/>
                </a:rPr>
                <a:t>月</a:t>
              </a:r>
              <a:r>
                <a:rPr lang="en-US" altLang="ja-JP" sz="1600" dirty="0">
                  <a:solidFill>
                    <a:srgbClr val="000000"/>
                  </a:solidFill>
                  <a:latin typeface="HGP創英角ｺﾞｼｯｸUB" panose="020B0900000000000000" pitchFamily="50" charset="-128"/>
                  <a:ea typeface="HGP創英角ｺﾞｼｯｸUB" panose="020B0900000000000000" pitchFamily="50" charset="-128"/>
                </a:rPr>
                <a:t>1</a:t>
              </a:r>
              <a:r>
                <a:rPr lang="ja-JP" altLang="en-US" sz="1600" dirty="0">
                  <a:solidFill>
                    <a:srgbClr val="000000"/>
                  </a:solidFill>
                  <a:latin typeface="HGP創英角ｺﾞｼｯｸUB" panose="020B0900000000000000" pitchFamily="50" charset="-128"/>
                  <a:ea typeface="HGP創英角ｺﾞｼｯｸUB" panose="020B0900000000000000" pitchFamily="50" charset="-128"/>
                </a:rPr>
                <a:t>日時点</a:t>
              </a:r>
              <a:r>
                <a:rPr lang="ja-JP" altLang="ja-JP" sz="1600" dirty="0">
                  <a:solidFill>
                    <a:srgbClr val="000000"/>
                  </a:solidFill>
                  <a:latin typeface="HGP創英角ｺﾞｼｯｸUB" panose="020B0900000000000000" pitchFamily="50" charset="-128"/>
                  <a:ea typeface="HGP創英角ｺﾞｼｯｸUB" panose="020B0900000000000000" pitchFamily="50" charset="-128"/>
                </a:rPr>
                <a:t>)</a:t>
              </a:r>
              <a:endParaRPr lang="en-US" altLang="ja-JP" sz="16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34" name="グループ化 33">
            <a:extLst>
              <a:ext uri="{FF2B5EF4-FFF2-40B4-BE49-F238E27FC236}">
                <a16:creationId xmlns:a16="http://schemas.microsoft.com/office/drawing/2014/main" id="{3FFE1DEC-68D9-4999-95FD-06D34946D3A9}"/>
              </a:ext>
            </a:extLst>
          </p:cNvPr>
          <p:cNvGrpSpPr/>
          <p:nvPr/>
        </p:nvGrpSpPr>
        <p:grpSpPr>
          <a:xfrm>
            <a:off x="5037388" y="1495783"/>
            <a:ext cx="3441296" cy="2062954"/>
            <a:chOff x="5037388" y="1495783"/>
            <a:chExt cx="3441296" cy="2062954"/>
          </a:xfrm>
        </p:grpSpPr>
        <p:pic>
          <p:nvPicPr>
            <p:cNvPr id="8" name="図 7">
              <a:extLst>
                <a:ext uri="{FF2B5EF4-FFF2-40B4-BE49-F238E27FC236}">
                  <a16:creationId xmlns:a16="http://schemas.microsoft.com/office/drawing/2014/main" id="{25B6C331-A382-4561-BCB8-10BF784E7E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7388" y="1495783"/>
              <a:ext cx="3441296" cy="2062954"/>
            </a:xfrm>
            <a:prstGeom prst="rect">
              <a:avLst/>
            </a:prstGeom>
            <a:ln>
              <a:noFill/>
            </a:ln>
            <a:effectLst>
              <a:softEdge rad="112500"/>
            </a:effectLst>
          </p:spPr>
        </p:pic>
        <p:sp>
          <p:nvSpPr>
            <p:cNvPr id="31" name="角丸四角形 11">
              <a:extLst>
                <a:ext uri="{FF2B5EF4-FFF2-40B4-BE49-F238E27FC236}">
                  <a16:creationId xmlns:a16="http://schemas.microsoft.com/office/drawing/2014/main" id="{7140CDC9-0215-42F5-A98F-9A7E7C9D6A29}"/>
                </a:ext>
              </a:extLst>
            </p:cNvPr>
            <p:cNvSpPr/>
            <p:nvPr/>
          </p:nvSpPr>
          <p:spPr>
            <a:xfrm>
              <a:off x="5542613" y="1518641"/>
              <a:ext cx="2430847" cy="618753"/>
            </a:xfrm>
            <a:prstGeom prst="roundRect">
              <a:avLst/>
            </a:prstGeom>
            <a:solidFill>
              <a:schemeClr val="accent3">
                <a:lumMod val="60000"/>
                <a:lumOff val="40000"/>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豊富</a:t>
              </a:r>
              <a:r>
                <a:rPr kumimoji="1" lang="ja-JP" altLang="en-US" sz="2400" spc="-300" dirty="0">
                  <a:solidFill>
                    <a:srgbClr val="000000"/>
                  </a:solidFill>
                  <a:latin typeface="HGP創英角ｺﾞｼｯｸUB" panose="020B0900000000000000" pitchFamily="50" charset="-128"/>
                  <a:ea typeface="HGP創英角ｺﾞｼｯｸUB" panose="020B0900000000000000" pitchFamily="50" charset="-128"/>
                </a:rPr>
                <a:t>な</a:t>
              </a:r>
              <a:r>
                <a:rPr kumimoji="1"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自然</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33" name="グループ化 32">
            <a:extLst>
              <a:ext uri="{FF2B5EF4-FFF2-40B4-BE49-F238E27FC236}">
                <a16:creationId xmlns:a16="http://schemas.microsoft.com/office/drawing/2014/main" id="{AFFA0A45-35FB-426F-8A5B-3E405930CF99}"/>
              </a:ext>
            </a:extLst>
          </p:cNvPr>
          <p:cNvGrpSpPr/>
          <p:nvPr/>
        </p:nvGrpSpPr>
        <p:grpSpPr>
          <a:xfrm>
            <a:off x="5037388" y="3582604"/>
            <a:ext cx="3441296" cy="2328185"/>
            <a:chOff x="5037388" y="3582604"/>
            <a:chExt cx="3441296" cy="2328185"/>
          </a:xfrm>
        </p:grpSpPr>
        <p:pic>
          <p:nvPicPr>
            <p:cNvPr id="25" name="図 24" descr="n1601313s.jpg">
              <a:extLst>
                <a:ext uri="{FF2B5EF4-FFF2-40B4-BE49-F238E27FC236}">
                  <a16:creationId xmlns:a16="http://schemas.microsoft.com/office/drawing/2014/main" id="{62541C0E-8172-4208-9E54-CD53A1010B4B}"/>
                </a:ext>
              </a:extLst>
            </p:cNvPr>
            <p:cNvPicPr>
              <a:picLocks noChangeAspect="1"/>
            </p:cNvPicPr>
            <p:nvPr/>
          </p:nvPicPr>
          <p:blipFill rotWithShape="1">
            <a:blip r:embed="rId3">
              <a:extLst>
                <a:ext uri="{28A0092B-C50C-407E-A947-70E740481C1C}">
                  <a14:useLocalDpi xmlns:a14="http://schemas.microsoft.com/office/drawing/2010/main" val="0"/>
                </a:ext>
              </a:extLst>
            </a:blip>
            <a:srcRect l="-927" t="7348" r="278" b="10199"/>
            <a:stretch/>
          </p:blipFill>
          <p:spPr>
            <a:xfrm>
              <a:off x="5037388" y="3942290"/>
              <a:ext cx="3441296" cy="1968499"/>
            </a:xfrm>
            <a:prstGeom prst="rect">
              <a:avLst/>
            </a:prstGeom>
            <a:ln>
              <a:noFill/>
            </a:ln>
            <a:effectLst>
              <a:softEdge rad="112500"/>
            </a:effectLst>
          </p:spPr>
        </p:pic>
        <p:sp>
          <p:nvSpPr>
            <p:cNvPr id="32" name="角丸四角形 9">
              <a:extLst>
                <a:ext uri="{FF2B5EF4-FFF2-40B4-BE49-F238E27FC236}">
                  <a16:creationId xmlns:a16="http://schemas.microsoft.com/office/drawing/2014/main" id="{D49497A7-2D81-4DE3-80D2-C88226CFA1CC}"/>
                </a:ext>
              </a:extLst>
            </p:cNvPr>
            <p:cNvSpPr/>
            <p:nvPr/>
          </p:nvSpPr>
          <p:spPr>
            <a:xfrm>
              <a:off x="5129348" y="3582604"/>
              <a:ext cx="3285782" cy="786207"/>
            </a:xfrm>
            <a:prstGeom prst="roundRect">
              <a:avLst/>
            </a:prstGeom>
            <a:solidFill>
              <a:schemeClr val="accent3">
                <a:lumMod val="60000"/>
                <a:lumOff val="40000"/>
                <a:alpha val="7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a:solidFill>
                    <a:srgbClr val="000000"/>
                  </a:solidFill>
                  <a:latin typeface="HGP創英角ｺﾞｼｯｸUB" panose="020B0900000000000000" pitchFamily="50" charset="-128"/>
                  <a:ea typeface="HGP創英角ｺﾞｼｯｸUB" panose="020B0900000000000000" pitchFamily="50" charset="-128"/>
                </a:rPr>
                <a:t>様々</a:t>
              </a:r>
              <a:r>
                <a:rPr kumimoji="1" lang="ja-JP" altLang="en-US" sz="2400" dirty="0">
                  <a:solidFill>
                    <a:srgbClr val="000000"/>
                  </a:solidFill>
                  <a:latin typeface="HGP創英角ｺﾞｼｯｸUB" panose="020B0900000000000000" pitchFamily="50" charset="-128"/>
                  <a:ea typeface="HGP創英角ｺﾞｼｯｸUB" panose="020B0900000000000000" pitchFamily="50" charset="-128"/>
                </a:rPr>
                <a:t>な</a:t>
              </a:r>
              <a:endParaRPr kumimoji="1" lang="en-US" altLang="ja-JP" sz="2800" dirty="0">
                <a:solidFill>
                  <a:srgbClr val="000000"/>
                </a:solidFill>
                <a:latin typeface="HGP創英角ｺﾞｼｯｸUB" panose="020B0900000000000000" pitchFamily="50" charset="-128"/>
                <a:ea typeface="HGP創英角ｺﾞｼｯｸUB" panose="020B0900000000000000" pitchFamily="50" charset="-128"/>
              </a:endParaRPr>
            </a:p>
            <a:p>
              <a:pPr algn="ctr"/>
              <a:r>
                <a:rPr kumimoji="1" lang="ja-JP" altLang="en-US" sz="2800" dirty="0">
                  <a:solidFill>
                    <a:srgbClr val="000000"/>
                  </a:solidFill>
                  <a:latin typeface="HGP創英角ｺﾞｼｯｸUB" panose="020B0900000000000000" pitchFamily="50" charset="-128"/>
                  <a:ea typeface="HGP創英角ｺﾞｼｯｸUB" panose="020B0900000000000000" pitchFamily="50" charset="-128"/>
                </a:rPr>
                <a:t>レクリエーション</a:t>
              </a:r>
              <a:endParaRPr kumimoji="1" lang="en-US" altLang="ja-JP" sz="28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41" name="グループ化 40">
            <a:extLst>
              <a:ext uri="{FF2B5EF4-FFF2-40B4-BE49-F238E27FC236}">
                <a16:creationId xmlns:a16="http://schemas.microsoft.com/office/drawing/2014/main" id="{5064B936-08C5-49FD-9287-9D257106E976}"/>
              </a:ext>
            </a:extLst>
          </p:cNvPr>
          <p:cNvGrpSpPr/>
          <p:nvPr/>
        </p:nvGrpSpPr>
        <p:grpSpPr>
          <a:xfrm>
            <a:off x="0" y="5665745"/>
            <a:ext cx="9144000" cy="1292191"/>
            <a:chOff x="0" y="5665745"/>
            <a:chExt cx="9144000" cy="1292191"/>
          </a:xfrm>
        </p:grpSpPr>
        <p:sp>
          <p:nvSpPr>
            <p:cNvPr id="15" name="正方形/長方形 14">
              <a:extLst>
                <a:ext uri="{FF2B5EF4-FFF2-40B4-BE49-F238E27FC236}">
                  <a16:creationId xmlns:a16="http://schemas.microsoft.com/office/drawing/2014/main" id="{0981656D-420C-4C03-B621-66FDB5F9B895}"/>
                </a:ext>
              </a:extLst>
            </p:cNvPr>
            <p:cNvSpPr/>
            <p:nvPr/>
          </p:nvSpPr>
          <p:spPr>
            <a:xfrm>
              <a:off x="0" y="5665745"/>
              <a:ext cx="9144000" cy="1207265"/>
            </a:xfrm>
            <a:prstGeom prst="rect">
              <a:avLst/>
            </a:prstGeom>
            <a:solidFill>
              <a:srgbClr val="5DC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HGP創英角ｺﾞｼｯｸUB" panose="020B0900000000000000" pitchFamily="50" charset="-128"/>
                <a:ea typeface="HGP創英角ｺﾞｼｯｸUB" panose="020B0900000000000000" pitchFamily="50" charset="-128"/>
              </a:endParaRPr>
            </a:p>
          </p:txBody>
        </p:sp>
        <p:sp>
          <p:nvSpPr>
            <p:cNvPr id="40" name="正方形/長方形 39">
              <a:extLst>
                <a:ext uri="{FF2B5EF4-FFF2-40B4-BE49-F238E27FC236}">
                  <a16:creationId xmlns:a16="http://schemas.microsoft.com/office/drawing/2014/main" id="{6FA8A0E7-976A-4CC3-B564-1B71FBD02C5A}"/>
                </a:ext>
              </a:extLst>
            </p:cNvPr>
            <p:cNvSpPr/>
            <p:nvPr/>
          </p:nvSpPr>
          <p:spPr>
            <a:xfrm>
              <a:off x="1717308" y="5757607"/>
              <a:ext cx="5333627" cy="1200329"/>
            </a:xfrm>
            <a:prstGeom prst="rect">
              <a:avLst/>
            </a:prstGeom>
          </p:spPr>
          <p:txBody>
            <a:bodyPr wrap="square">
              <a:spAutoFit/>
            </a:bodyPr>
            <a:lstStyle/>
            <a:p>
              <a:pPr lvl="0" algn="ctr"/>
              <a:r>
                <a:rPr lang="ja-JP" altLang="en-US" sz="3600" dirty="0">
                  <a:solidFill>
                    <a:prstClr val="white"/>
                  </a:solidFill>
                  <a:latin typeface="HGP創英角ｺﾞｼｯｸUB" panose="020B0900000000000000" pitchFamily="50" charset="-128"/>
                  <a:ea typeface="HGP創英角ｺﾞｼｯｸUB" panose="020B0900000000000000" pitchFamily="50" charset="-128"/>
                </a:rPr>
                <a:t>資源</a:t>
              </a:r>
              <a:r>
                <a:rPr lang="ja-JP" altLang="en-US" sz="3200" dirty="0">
                  <a:solidFill>
                    <a:prstClr val="white"/>
                  </a:solidFill>
                  <a:latin typeface="HGP創英角ｺﾞｼｯｸUB" panose="020B0900000000000000" pitchFamily="50" charset="-128"/>
                  <a:ea typeface="HGP創英角ｺﾞｼｯｸUB" panose="020B0900000000000000" pitchFamily="50" charset="-128"/>
                </a:rPr>
                <a:t>を</a:t>
              </a:r>
              <a:r>
                <a:rPr lang="ja-JP" altLang="en-US" sz="3600" dirty="0">
                  <a:solidFill>
                    <a:prstClr val="white"/>
                  </a:solidFill>
                  <a:latin typeface="HGP創英角ｺﾞｼｯｸUB" panose="020B0900000000000000" pitchFamily="50" charset="-128"/>
                  <a:ea typeface="HGP創英角ｺﾞｼｯｸUB" panose="020B0900000000000000" pitchFamily="50" charset="-128"/>
                </a:rPr>
                <a:t>活用し</a:t>
              </a:r>
              <a:endParaRPr lang="en-US" altLang="ja-JP" sz="3600" dirty="0">
                <a:solidFill>
                  <a:prstClr val="white"/>
                </a:solidFill>
                <a:latin typeface="HGP創英角ｺﾞｼｯｸUB" panose="020B0900000000000000" pitchFamily="50" charset="-128"/>
                <a:ea typeface="HGP創英角ｺﾞｼｯｸUB" panose="020B0900000000000000" pitchFamily="50" charset="-128"/>
              </a:endParaRPr>
            </a:p>
            <a:p>
              <a:pPr lvl="0" algn="ctr"/>
              <a:r>
                <a:rPr lang="ja-JP" altLang="en-US" sz="3600" dirty="0">
                  <a:solidFill>
                    <a:prstClr val="white"/>
                  </a:solidFill>
                  <a:latin typeface="HGP創英角ｺﾞｼｯｸUB" panose="020B0900000000000000" pitchFamily="50" charset="-128"/>
                  <a:ea typeface="HGP創英角ｺﾞｼｯｸUB" panose="020B0900000000000000" pitchFamily="50" charset="-128"/>
                </a:rPr>
                <a:t>様々</a:t>
              </a:r>
              <a:r>
                <a:rPr lang="ja-JP" altLang="en-US" sz="3200" dirty="0">
                  <a:solidFill>
                    <a:prstClr val="white"/>
                  </a:solidFill>
                  <a:latin typeface="HGP創英角ｺﾞｼｯｸUB" panose="020B0900000000000000" pitchFamily="50" charset="-128"/>
                  <a:ea typeface="HGP創英角ｺﾞｼｯｸUB" panose="020B0900000000000000" pitchFamily="50" charset="-128"/>
                </a:rPr>
                <a:t>な</a:t>
              </a:r>
              <a:r>
                <a:rPr lang="ja-JP" altLang="en-US" sz="3600" dirty="0">
                  <a:solidFill>
                    <a:prstClr val="white"/>
                  </a:solidFill>
                  <a:latin typeface="HGP創英角ｺﾞｼｯｸUB" panose="020B0900000000000000" pitchFamily="50" charset="-128"/>
                  <a:ea typeface="HGP創英角ｺﾞｼｯｸUB" panose="020B0900000000000000" pitchFamily="50" charset="-128"/>
                </a:rPr>
                <a:t>体験</a:t>
              </a:r>
              <a:r>
                <a:rPr lang="ja-JP" altLang="en-US" sz="3200" dirty="0">
                  <a:solidFill>
                    <a:prstClr val="white"/>
                  </a:solidFill>
                  <a:latin typeface="HGP創英角ｺﾞｼｯｸUB" panose="020B0900000000000000" pitchFamily="50" charset="-128"/>
                  <a:ea typeface="HGP創英角ｺﾞｼｯｸUB" panose="020B0900000000000000" pitchFamily="50" charset="-128"/>
                </a:rPr>
                <a:t>を</a:t>
              </a:r>
              <a:r>
                <a:rPr lang="ja-JP" altLang="en-US" sz="3600" dirty="0">
                  <a:solidFill>
                    <a:prstClr val="white"/>
                  </a:solidFill>
                  <a:latin typeface="HGP創英角ｺﾞｼｯｸUB" panose="020B0900000000000000" pitchFamily="50" charset="-128"/>
                  <a:ea typeface="HGP創英角ｺﾞｼｯｸUB" panose="020B0900000000000000" pitchFamily="50" charset="-128"/>
                </a:rPr>
                <a:t>提供する</a:t>
              </a:r>
            </a:p>
          </p:txBody>
        </p:sp>
      </p:grpSp>
      <p:sp>
        <p:nvSpPr>
          <p:cNvPr id="2" name="スライド番号プレースホルダー 1">
            <a:extLst>
              <a:ext uri="{FF2B5EF4-FFF2-40B4-BE49-F238E27FC236}">
                <a16:creationId xmlns:a16="http://schemas.microsoft.com/office/drawing/2014/main" id="{48AAD389-2738-4804-B511-12F85CF98C0B}"/>
              </a:ext>
            </a:extLst>
          </p:cNvPr>
          <p:cNvSpPr>
            <a:spLocks noGrp="1"/>
          </p:cNvSpPr>
          <p:nvPr>
            <p:ph type="sldNum" sz="quarter" idx="12"/>
          </p:nvPr>
        </p:nvSpPr>
        <p:spPr/>
        <p:txBody>
          <a:bodyPr/>
          <a:lstStyle/>
          <a:p>
            <a:fld id="{6A9E7CFA-0D18-4517-9194-46F97BD31C02}" type="slidenum">
              <a:rPr kumimoji="1" lang="ja-JP" altLang="en-US" smtClean="0"/>
              <a:t>31</a:t>
            </a:fld>
            <a:endParaRPr kumimoji="1" lang="ja-JP" altLang="en-US"/>
          </a:p>
        </p:txBody>
      </p:sp>
    </p:spTree>
    <p:extLst>
      <p:ext uri="{BB962C8B-B14F-4D97-AF65-F5344CB8AC3E}">
        <p14:creationId xmlns:p14="http://schemas.microsoft.com/office/powerpoint/2010/main" val="237584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ppt_x"/>
                                          </p:val>
                                        </p:tav>
                                        <p:tav tm="100000">
                                          <p:val>
                                            <p:strVal val="#ppt_x"/>
                                          </p:val>
                                        </p:tav>
                                      </p:tavLst>
                                    </p:anim>
                                    <p:anim calcmode="lin" valueType="num">
                                      <p:cBhvr additive="base">
                                        <p:cTn id="3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18" name="図 17">
            <a:extLst>
              <a:ext uri="{FF2B5EF4-FFF2-40B4-BE49-F238E27FC236}">
                <a16:creationId xmlns:a16="http://schemas.microsoft.com/office/drawing/2014/main" id="{D6DD7C65-7A25-4389-83AF-A0E7D0982913}"/>
              </a:ext>
            </a:extLst>
          </p:cNvPr>
          <p:cNvPicPr>
            <a:picLocks noChangeAspect="1"/>
          </p:cNvPicPr>
          <p:nvPr/>
        </p:nvPicPr>
        <p:blipFill>
          <a:blip r:embed="rId3"/>
          <a:stretch>
            <a:fillRect/>
          </a:stretch>
        </p:blipFill>
        <p:spPr>
          <a:xfrm>
            <a:off x="2582614" y="3513528"/>
            <a:ext cx="4029794" cy="2793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グループ化 12">
            <a:extLst>
              <a:ext uri="{FF2B5EF4-FFF2-40B4-BE49-F238E27FC236}">
                <a16:creationId xmlns:a16="http://schemas.microsoft.com/office/drawing/2014/main" id="{A56084A3-EE3B-4886-AD83-A81027F24E04}"/>
              </a:ext>
            </a:extLst>
          </p:cNvPr>
          <p:cNvGrpSpPr/>
          <p:nvPr/>
        </p:nvGrpSpPr>
        <p:grpSpPr>
          <a:xfrm>
            <a:off x="193039" y="862018"/>
            <a:ext cx="8757920" cy="1406245"/>
            <a:chOff x="193039" y="1193141"/>
            <a:chExt cx="8757920" cy="1406245"/>
          </a:xfrm>
          <a:solidFill>
            <a:schemeClr val="accent2">
              <a:lumMod val="40000"/>
              <a:lumOff val="60000"/>
            </a:schemeClr>
          </a:solidFill>
        </p:grpSpPr>
        <p:sp>
          <p:nvSpPr>
            <p:cNvPr id="5" name="四角形: 角を丸くする 4">
              <a:extLst>
                <a:ext uri="{FF2B5EF4-FFF2-40B4-BE49-F238E27FC236}">
                  <a16:creationId xmlns:a16="http://schemas.microsoft.com/office/drawing/2014/main" id="{C37409C3-EFA0-44DC-AF1C-01C7340C942F}"/>
                </a:ext>
              </a:extLst>
            </p:cNvPr>
            <p:cNvSpPr/>
            <p:nvPr/>
          </p:nvSpPr>
          <p:spPr>
            <a:xfrm>
              <a:off x="193039" y="1193141"/>
              <a:ext cx="8757920" cy="140624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HGP創英角ｺﾞｼｯｸUB" panose="020B0900000000000000" pitchFamily="50" charset="-128"/>
                <a:ea typeface="HGP創英角ｺﾞｼｯｸUB" panose="020B0900000000000000" pitchFamily="50" charset="-128"/>
              </a:endParaRPr>
            </a:p>
          </p:txBody>
        </p:sp>
        <p:sp>
          <p:nvSpPr>
            <p:cNvPr id="7" name="テキスト ボックス 6">
              <a:extLst>
                <a:ext uri="{FF2B5EF4-FFF2-40B4-BE49-F238E27FC236}">
                  <a16:creationId xmlns:a16="http://schemas.microsoft.com/office/drawing/2014/main" id="{9D37A176-46F2-46F5-83FD-1D8A4AC92FA2}"/>
                </a:ext>
              </a:extLst>
            </p:cNvPr>
            <p:cNvSpPr txBox="1"/>
            <p:nvPr/>
          </p:nvSpPr>
          <p:spPr>
            <a:xfrm>
              <a:off x="371201" y="1244600"/>
              <a:ext cx="2996839" cy="400110"/>
            </a:xfrm>
            <a:prstGeom prst="rect">
              <a:avLst/>
            </a:prstGeom>
            <a:grpFill/>
          </p:spPr>
          <p:txBody>
            <a:bodyPr wrap="square" rtlCol="0">
              <a:spAutoFit/>
            </a:bodyPr>
            <a:lstStyle/>
            <a:p>
              <a:r>
                <a:rPr kumimoji="1" lang="ja-JP" altLang="en-US" sz="2000" dirty="0">
                  <a:latin typeface="HGP創英角ｺﾞｼｯｸUB" panose="020B0900000000000000" pitchFamily="50" charset="-128"/>
                  <a:ea typeface="HGP創英角ｺﾞｼｯｸUB" panose="020B0900000000000000" pitchFamily="50" charset="-128"/>
                </a:rPr>
                <a:t>グリーンツーリズム</a:t>
              </a:r>
              <a:r>
                <a:rPr kumimoji="1" lang="ja-JP" altLang="en-US" dirty="0">
                  <a:latin typeface="HGP創英角ｺﾞｼｯｸUB" panose="020B0900000000000000" pitchFamily="50" charset="-128"/>
                  <a:ea typeface="HGP創英角ｺﾞｼｯｸUB" panose="020B0900000000000000" pitchFamily="50" charset="-128"/>
                </a:rPr>
                <a:t>とは</a:t>
              </a:r>
              <a:endParaRPr kumimoji="1" lang="ja-JP" altLang="en-US" sz="2000" dirty="0">
                <a:latin typeface="HGP創英角ｺﾞｼｯｸUB" panose="020B0900000000000000" pitchFamily="50" charset="-128"/>
                <a:ea typeface="HGP創英角ｺﾞｼｯｸUB" panose="020B0900000000000000" pitchFamily="50" charset="-128"/>
              </a:endParaRPr>
            </a:p>
          </p:txBody>
        </p:sp>
        <p:sp>
          <p:nvSpPr>
            <p:cNvPr id="8" name="テキスト ボックス 7">
              <a:extLst>
                <a:ext uri="{FF2B5EF4-FFF2-40B4-BE49-F238E27FC236}">
                  <a16:creationId xmlns:a16="http://schemas.microsoft.com/office/drawing/2014/main" id="{E8068CA8-BFD2-42C4-937D-FFD894434076}"/>
                </a:ext>
              </a:extLst>
            </p:cNvPr>
            <p:cNvSpPr txBox="1"/>
            <p:nvPr/>
          </p:nvSpPr>
          <p:spPr>
            <a:xfrm>
              <a:off x="384586" y="1593772"/>
              <a:ext cx="7909560" cy="830997"/>
            </a:xfrm>
            <a:prstGeom prst="rect">
              <a:avLst/>
            </a:prstGeom>
            <a:grpFill/>
          </p:spPr>
          <p:txBody>
            <a:bodyPr wrap="square" rtlCol="0">
              <a:spAutoFit/>
            </a:bodyPr>
            <a:lstStyle/>
            <a:p>
              <a:r>
                <a:rPr lang="ja-JP" altLang="en-US" sz="2400" dirty="0">
                  <a:latin typeface="HGP創英角ｺﾞｼｯｸUB" panose="020B0900000000000000" pitchFamily="50" charset="-128"/>
                  <a:ea typeface="HGP創英角ｺﾞｼｯｸUB" panose="020B0900000000000000" pitchFamily="50" charset="-128"/>
                </a:rPr>
                <a:t>緑豊かな農村等</a:t>
              </a:r>
              <a:r>
                <a:rPr lang="ja-JP" altLang="en-US" sz="2000" dirty="0">
                  <a:latin typeface="HGP創英角ｺﾞｼｯｸUB" panose="020B0900000000000000" pitchFamily="50" charset="-128"/>
                  <a:ea typeface="HGP創英角ｺﾞｼｯｸUB" panose="020B0900000000000000" pitchFamily="50" charset="-128"/>
                </a:rPr>
                <a:t>に</a:t>
              </a:r>
              <a:r>
                <a:rPr lang="ja-JP" altLang="en-US" sz="2400" dirty="0">
                  <a:latin typeface="HGP創英角ｺﾞｼｯｸUB" panose="020B0900000000000000" pitchFamily="50" charset="-128"/>
                  <a:ea typeface="HGP創英角ｺﾞｼｯｸUB" panose="020B0900000000000000" pitchFamily="50" charset="-128"/>
                </a:rPr>
                <a:t>滞在し、訪れた地域</a:t>
              </a:r>
              <a:r>
                <a:rPr lang="ja-JP" altLang="en-US" sz="2000" dirty="0">
                  <a:latin typeface="HGP創英角ｺﾞｼｯｸUB" panose="020B0900000000000000" pitchFamily="50" charset="-128"/>
                  <a:ea typeface="HGP創英角ｺﾞｼｯｸUB" panose="020B0900000000000000" pitchFamily="50" charset="-128"/>
                </a:rPr>
                <a:t>での</a:t>
              </a:r>
              <a:r>
                <a:rPr lang="ja-JP" altLang="en-US" sz="2400" dirty="0">
                  <a:latin typeface="HGP創英角ｺﾞｼｯｸUB" panose="020B0900000000000000" pitchFamily="50" charset="-128"/>
                  <a:ea typeface="HGP創英角ｺﾞｼｯｸUB" panose="020B0900000000000000" pitchFamily="50" charset="-128"/>
                </a:rPr>
                <a:t>交流</a:t>
              </a:r>
              <a:r>
                <a:rPr lang="ja-JP" altLang="en-US" sz="2000" dirty="0">
                  <a:latin typeface="HGP創英角ｺﾞｼｯｸUB" panose="020B0900000000000000" pitchFamily="50" charset="-128"/>
                  <a:ea typeface="HGP創英角ｺﾞｼｯｸUB" panose="020B0900000000000000" pitchFamily="50" charset="-128"/>
                </a:rPr>
                <a:t>を</a:t>
              </a:r>
              <a:r>
                <a:rPr lang="ja-JP" altLang="en-US" sz="2400" dirty="0">
                  <a:latin typeface="HGP創英角ｺﾞｼｯｸUB" panose="020B0900000000000000" pitchFamily="50" charset="-128"/>
                  <a:ea typeface="HGP創英角ｺﾞｼｯｸUB" panose="020B0900000000000000" pitchFamily="50" charset="-128"/>
                </a:rPr>
                <a:t>通じて、</a:t>
              </a:r>
              <a:endParaRPr lang="en-US" altLang="ja-JP" sz="2400" dirty="0">
                <a:latin typeface="HGP創英角ｺﾞｼｯｸUB" panose="020B0900000000000000" pitchFamily="50" charset="-128"/>
                <a:ea typeface="HGP創英角ｺﾞｼｯｸUB" panose="020B0900000000000000" pitchFamily="50" charset="-128"/>
              </a:endParaRPr>
            </a:p>
            <a:p>
              <a:r>
                <a:rPr lang="ja-JP" altLang="en-US" sz="2400" dirty="0">
                  <a:latin typeface="HGP創英角ｺﾞｼｯｸUB" panose="020B0900000000000000" pitchFamily="50" charset="-128"/>
                  <a:ea typeface="HGP創英角ｺﾞｼｯｸUB" panose="020B0900000000000000" pitchFamily="50" charset="-128"/>
                </a:rPr>
                <a:t>魅力</a:t>
              </a:r>
              <a:r>
                <a:rPr lang="ja-JP" altLang="en-US" sz="2000" dirty="0">
                  <a:latin typeface="HGP創英角ｺﾞｼｯｸUB" panose="020B0900000000000000" pitchFamily="50" charset="-128"/>
                  <a:ea typeface="HGP創英角ｺﾞｼｯｸUB" panose="020B0900000000000000" pitchFamily="50" charset="-128"/>
                </a:rPr>
                <a:t>に</a:t>
              </a:r>
              <a:r>
                <a:rPr lang="ja-JP" altLang="en-US" sz="2400" dirty="0">
                  <a:latin typeface="HGP創英角ｺﾞｼｯｸUB" panose="020B0900000000000000" pitchFamily="50" charset="-128"/>
                  <a:ea typeface="HGP創英角ｺﾞｼｯｸUB" panose="020B0900000000000000" pitchFamily="50" charset="-128"/>
                </a:rPr>
                <a:t>触れ、農村等</a:t>
              </a:r>
              <a:r>
                <a:rPr lang="ja-JP" altLang="en-US" sz="2000" dirty="0">
                  <a:latin typeface="HGP創英角ｺﾞｼｯｸUB" panose="020B0900000000000000" pitchFamily="50" charset="-128"/>
                  <a:ea typeface="HGP創英角ｺﾞｼｯｸUB" panose="020B0900000000000000" pitchFamily="50" charset="-128"/>
                </a:rPr>
                <a:t>で</a:t>
              </a:r>
              <a:r>
                <a:rPr lang="ja-JP" altLang="en-US" sz="2400" dirty="0">
                  <a:latin typeface="HGP創英角ｺﾞｼｯｸUB" panose="020B0900000000000000" pitchFamily="50" charset="-128"/>
                  <a:ea typeface="HGP創英角ｺﾞｼｯｸUB" panose="020B0900000000000000" pitchFamily="50" charset="-128"/>
                </a:rPr>
                <a:t>様々</a:t>
              </a:r>
              <a:r>
                <a:rPr lang="ja-JP" altLang="en-US" sz="2000" dirty="0">
                  <a:latin typeface="HGP創英角ｺﾞｼｯｸUB" panose="020B0900000000000000" pitchFamily="50" charset="-128"/>
                  <a:ea typeface="HGP創英角ｺﾞｼｯｸUB" panose="020B0900000000000000" pitchFamily="50" charset="-128"/>
                </a:rPr>
                <a:t>な</a:t>
              </a:r>
              <a:r>
                <a:rPr lang="ja-JP" altLang="en-US" sz="2400" dirty="0">
                  <a:latin typeface="HGP創英角ｺﾞｼｯｸUB" panose="020B0900000000000000" pitchFamily="50" charset="-128"/>
                  <a:ea typeface="HGP創英角ｺﾞｼｯｸUB" panose="020B0900000000000000" pitchFamily="50" charset="-128"/>
                </a:rPr>
                <a:t>体験</a:t>
              </a:r>
              <a:r>
                <a:rPr lang="ja-JP" altLang="en-US" sz="2000" dirty="0">
                  <a:latin typeface="HGP創英角ｺﾞｼｯｸUB" panose="020B0900000000000000" pitchFamily="50" charset="-128"/>
                  <a:ea typeface="HGP創英角ｺﾞｼｯｸUB" panose="020B0900000000000000" pitchFamily="50" charset="-128"/>
                </a:rPr>
                <a:t>を</a:t>
              </a:r>
              <a:r>
                <a:rPr lang="ja-JP" altLang="en-US" sz="2400" dirty="0">
                  <a:latin typeface="HGP創英角ｺﾞｼｯｸUB" panose="020B0900000000000000" pitchFamily="50" charset="-128"/>
                  <a:ea typeface="HGP創英角ｺﾞｼｯｸUB" panose="020B0900000000000000" pitchFamily="50" charset="-128"/>
                </a:rPr>
                <a:t>楽しむ余暇活動</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sp>
        <p:nvSpPr>
          <p:cNvPr id="25" name="四角形: 角を丸くする 24">
            <a:extLst>
              <a:ext uri="{FF2B5EF4-FFF2-40B4-BE49-F238E27FC236}">
                <a16:creationId xmlns:a16="http://schemas.microsoft.com/office/drawing/2014/main" id="{C5674426-02C7-42DA-909E-C8DAE8F33A6D}"/>
              </a:ext>
            </a:extLst>
          </p:cNvPr>
          <p:cNvSpPr/>
          <p:nvPr/>
        </p:nvSpPr>
        <p:spPr>
          <a:xfrm>
            <a:off x="2609972" y="2802888"/>
            <a:ext cx="3692213" cy="10302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latin typeface="HGP創英角ｺﾞｼｯｸUB" panose="020B0900000000000000" pitchFamily="50" charset="-128"/>
                <a:ea typeface="HGP創英角ｺﾞｼｯｸUB" panose="020B0900000000000000" pitchFamily="50" charset="-128"/>
              </a:rPr>
              <a:t>空き家・民家を</a:t>
            </a:r>
            <a:endParaRPr kumimoji="1" lang="en-US" altLang="ja-JP" sz="2800" dirty="0">
              <a:latin typeface="HGP創英角ｺﾞｼｯｸUB" panose="020B0900000000000000" pitchFamily="50" charset="-128"/>
              <a:ea typeface="HGP創英角ｺﾞｼｯｸUB" panose="020B0900000000000000" pitchFamily="50" charset="-128"/>
            </a:endParaRPr>
          </a:p>
          <a:p>
            <a:pPr algn="ctr"/>
            <a:r>
              <a:rPr kumimoji="1" lang="ja-JP" altLang="en-US" sz="2800" dirty="0">
                <a:latin typeface="HGP創英角ｺﾞｼｯｸUB" panose="020B0900000000000000" pitchFamily="50" charset="-128"/>
                <a:ea typeface="HGP創英角ｺﾞｼｯｸUB" panose="020B0900000000000000" pitchFamily="50" charset="-128"/>
              </a:rPr>
              <a:t>農泊施設として利用</a:t>
            </a:r>
          </a:p>
        </p:txBody>
      </p:sp>
      <p:sp>
        <p:nvSpPr>
          <p:cNvPr id="3" name="スライド番号プレースホルダー 2">
            <a:extLst>
              <a:ext uri="{FF2B5EF4-FFF2-40B4-BE49-F238E27FC236}">
                <a16:creationId xmlns:a16="http://schemas.microsoft.com/office/drawing/2014/main" id="{531EB6EE-9D45-4C4D-B119-4BF16D0D75C4}"/>
              </a:ext>
            </a:extLst>
          </p:cNvPr>
          <p:cNvSpPr>
            <a:spLocks noGrp="1"/>
          </p:cNvSpPr>
          <p:nvPr>
            <p:ph type="sldNum" sz="quarter" idx="4"/>
          </p:nvPr>
        </p:nvSpPr>
        <p:spPr/>
        <p:txBody>
          <a:bodyPr/>
          <a:lstStyle/>
          <a:p>
            <a:fld id="{F0C66C73-63EE-462C-AF7D-E93A9EFC1007}" type="slidenum">
              <a:rPr kumimoji="1" lang="ja-JP" altLang="en-US" smtClean="0">
                <a:latin typeface="HGP創英角ｺﾞｼｯｸUB" panose="020B0900000000000000" pitchFamily="50" charset="-128"/>
                <a:ea typeface="HGP創英角ｺﾞｼｯｸUB" panose="020B0900000000000000" pitchFamily="50" charset="-128"/>
              </a:rPr>
              <a:pPr/>
              <a:t>32</a:t>
            </a:fld>
            <a:endParaRPr kumimoji="1" lang="ja-JP" altLang="en-US">
              <a:latin typeface="HGP創英角ｺﾞｼｯｸUB" panose="020B0900000000000000" pitchFamily="50" charset="-128"/>
              <a:ea typeface="HGP創英角ｺﾞｼｯｸUB" panose="020B0900000000000000" pitchFamily="50" charset="-128"/>
            </a:endParaRPr>
          </a:p>
        </p:txBody>
      </p:sp>
      <p:sp>
        <p:nvSpPr>
          <p:cNvPr id="19" name="正方形/長方形 18">
            <a:extLst>
              <a:ext uri="{FF2B5EF4-FFF2-40B4-BE49-F238E27FC236}">
                <a16:creationId xmlns:a16="http://schemas.microsoft.com/office/drawing/2014/main" id="{454B5E4D-099A-492B-8BFB-0CF1FB00B669}"/>
              </a:ext>
            </a:extLst>
          </p:cNvPr>
          <p:cNvSpPr/>
          <p:nvPr/>
        </p:nvSpPr>
        <p:spPr>
          <a:xfrm>
            <a:off x="0" y="602838"/>
            <a:ext cx="9144000" cy="126618"/>
          </a:xfrm>
          <a:prstGeom prst="rect">
            <a:avLst/>
          </a:prstGeom>
          <a:solidFill>
            <a:srgbClr val="5DC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創英角ｺﾞｼｯｸUB" panose="020B0900000000000000" pitchFamily="50" charset="-128"/>
              <a:ea typeface="HGP創英角ｺﾞｼｯｸUB" panose="020B0900000000000000" pitchFamily="50" charset="-128"/>
            </a:endParaRPr>
          </a:p>
        </p:txBody>
      </p:sp>
      <p:sp>
        <p:nvSpPr>
          <p:cNvPr id="20" name="Rectangle 25">
            <a:extLst>
              <a:ext uri="{FF2B5EF4-FFF2-40B4-BE49-F238E27FC236}">
                <a16:creationId xmlns:a16="http://schemas.microsoft.com/office/drawing/2014/main" id="{1917C41F-82A4-4F73-8BEC-CB7790A0834A}"/>
              </a:ext>
            </a:extLst>
          </p:cNvPr>
          <p:cNvSpPr>
            <a:spLocks noChangeArrowheads="1"/>
          </p:cNvSpPr>
          <p:nvPr/>
        </p:nvSpPr>
        <p:spPr bwMode="auto">
          <a:xfrm>
            <a:off x="366021" y="127793"/>
            <a:ext cx="41360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新治地区　グリーンツーリズム　</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grpSp>
        <p:nvGrpSpPr>
          <p:cNvPr id="21" name="グループ化 20">
            <a:extLst>
              <a:ext uri="{FF2B5EF4-FFF2-40B4-BE49-F238E27FC236}">
                <a16:creationId xmlns:a16="http://schemas.microsoft.com/office/drawing/2014/main" id="{60FB178F-09DF-402D-9D6B-B3D5BACDF698}"/>
              </a:ext>
            </a:extLst>
          </p:cNvPr>
          <p:cNvGrpSpPr/>
          <p:nvPr/>
        </p:nvGrpSpPr>
        <p:grpSpPr>
          <a:xfrm>
            <a:off x="299016" y="2244757"/>
            <a:ext cx="2902218" cy="2125251"/>
            <a:chOff x="607788" y="2310201"/>
            <a:chExt cx="2902218" cy="2125251"/>
          </a:xfrm>
        </p:grpSpPr>
        <p:pic>
          <p:nvPicPr>
            <p:cNvPr id="9" name="図 8">
              <a:extLst>
                <a:ext uri="{FF2B5EF4-FFF2-40B4-BE49-F238E27FC236}">
                  <a16:creationId xmlns:a16="http://schemas.microsoft.com/office/drawing/2014/main" id="{7C4035A2-A931-429D-893D-3D548CF1E365}"/>
                </a:ext>
              </a:extLst>
            </p:cNvPr>
            <p:cNvPicPr>
              <a:picLocks noChangeAspect="1"/>
            </p:cNvPicPr>
            <p:nvPr/>
          </p:nvPicPr>
          <p:blipFill rotWithShape="1">
            <a:blip r:embed="rId4"/>
            <a:srcRect r="37837"/>
            <a:stretch/>
          </p:blipFill>
          <p:spPr>
            <a:xfrm>
              <a:off x="607788" y="2549820"/>
              <a:ext cx="2902218" cy="18856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角丸四角形 11">
              <a:extLst>
                <a:ext uri="{FF2B5EF4-FFF2-40B4-BE49-F238E27FC236}">
                  <a16:creationId xmlns:a16="http://schemas.microsoft.com/office/drawing/2014/main" id="{C615BEFD-70CA-4685-81D7-5D8B870A5747}"/>
                </a:ext>
              </a:extLst>
            </p:cNvPr>
            <p:cNvSpPr/>
            <p:nvPr/>
          </p:nvSpPr>
          <p:spPr>
            <a:xfrm>
              <a:off x="999027" y="2310201"/>
              <a:ext cx="1944034" cy="618753"/>
            </a:xfrm>
            <a:prstGeom prst="roundRect">
              <a:avLst/>
            </a:prstGeom>
            <a:solidFill>
              <a:schemeClr val="accent3">
                <a:lumMod val="60000"/>
                <a:lumOff val="40000"/>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農業体験</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22" name="グループ化 21">
            <a:extLst>
              <a:ext uri="{FF2B5EF4-FFF2-40B4-BE49-F238E27FC236}">
                <a16:creationId xmlns:a16="http://schemas.microsoft.com/office/drawing/2014/main" id="{65AB44E8-84F0-4849-A65D-71C92F2D1368}"/>
              </a:ext>
            </a:extLst>
          </p:cNvPr>
          <p:cNvGrpSpPr/>
          <p:nvPr/>
        </p:nvGrpSpPr>
        <p:grpSpPr>
          <a:xfrm>
            <a:off x="299016" y="4546454"/>
            <a:ext cx="2865926" cy="2145818"/>
            <a:chOff x="515366" y="4580197"/>
            <a:chExt cx="2865926" cy="2145818"/>
          </a:xfrm>
        </p:grpSpPr>
        <p:pic>
          <p:nvPicPr>
            <p:cNvPr id="12" name="図 11">
              <a:extLst>
                <a:ext uri="{FF2B5EF4-FFF2-40B4-BE49-F238E27FC236}">
                  <a16:creationId xmlns:a16="http://schemas.microsoft.com/office/drawing/2014/main" id="{C532A1B4-A263-496D-BB06-D6E2C9561053}"/>
                </a:ext>
              </a:extLst>
            </p:cNvPr>
            <p:cNvPicPr>
              <a:picLocks noChangeAspect="1"/>
            </p:cNvPicPr>
            <p:nvPr/>
          </p:nvPicPr>
          <p:blipFill>
            <a:blip r:embed="rId5"/>
            <a:stretch>
              <a:fillRect/>
            </a:stretch>
          </p:blipFill>
          <p:spPr>
            <a:xfrm>
              <a:off x="515366" y="4840383"/>
              <a:ext cx="2865926" cy="18856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2" name="角丸四角形 11">
              <a:extLst>
                <a:ext uri="{FF2B5EF4-FFF2-40B4-BE49-F238E27FC236}">
                  <a16:creationId xmlns:a16="http://schemas.microsoft.com/office/drawing/2014/main" id="{34786930-732E-49A7-81F9-FCE4616CD6F2}"/>
                </a:ext>
              </a:extLst>
            </p:cNvPr>
            <p:cNvSpPr/>
            <p:nvPr/>
          </p:nvSpPr>
          <p:spPr>
            <a:xfrm>
              <a:off x="719654" y="4580197"/>
              <a:ext cx="2381356" cy="618753"/>
            </a:xfrm>
            <a:prstGeom prst="roundRect">
              <a:avLst/>
            </a:prstGeom>
            <a:solidFill>
              <a:schemeClr val="accent3">
                <a:lumMod val="60000"/>
                <a:lumOff val="40000"/>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spc="-300" dirty="0">
                  <a:solidFill>
                    <a:srgbClr val="000000"/>
                  </a:solidFill>
                  <a:latin typeface="HGP創英角ｺﾞｼｯｸUB" panose="020B0900000000000000" pitchFamily="50" charset="-128"/>
                  <a:ea typeface="HGP創英角ｺﾞｼｯｸUB" panose="020B0900000000000000" pitchFamily="50" charset="-128"/>
                </a:rPr>
                <a:t>レクリエーション</a:t>
              </a:r>
              <a:endParaRPr kumimoji="1" lang="en-US" altLang="ja-JP" sz="24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24" name="グループ化 23">
            <a:extLst>
              <a:ext uri="{FF2B5EF4-FFF2-40B4-BE49-F238E27FC236}">
                <a16:creationId xmlns:a16="http://schemas.microsoft.com/office/drawing/2014/main" id="{25BE94D4-AE8A-42C9-8617-CF3E58837C06}"/>
              </a:ext>
            </a:extLst>
          </p:cNvPr>
          <p:cNvGrpSpPr/>
          <p:nvPr/>
        </p:nvGrpSpPr>
        <p:grpSpPr>
          <a:xfrm>
            <a:off x="5865534" y="4658251"/>
            <a:ext cx="3085423" cy="2085899"/>
            <a:chOff x="5619741" y="4644307"/>
            <a:chExt cx="3085423" cy="2085899"/>
          </a:xfrm>
        </p:grpSpPr>
        <p:pic>
          <p:nvPicPr>
            <p:cNvPr id="16" name="図 15">
              <a:extLst>
                <a:ext uri="{FF2B5EF4-FFF2-40B4-BE49-F238E27FC236}">
                  <a16:creationId xmlns:a16="http://schemas.microsoft.com/office/drawing/2014/main" id="{9C68AA64-0176-4F17-9C46-ABEC78338BA0}"/>
                </a:ext>
              </a:extLst>
            </p:cNvPr>
            <p:cNvPicPr>
              <a:picLocks noChangeAspect="1"/>
            </p:cNvPicPr>
            <p:nvPr/>
          </p:nvPicPr>
          <p:blipFill>
            <a:blip r:embed="rId6"/>
            <a:stretch>
              <a:fillRect/>
            </a:stretch>
          </p:blipFill>
          <p:spPr>
            <a:xfrm>
              <a:off x="5619741" y="4756679"/>
              <a:ext cx="3085423" cy="19735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3" name="角丸四角形 11">
              <a:extLst>
                <a:ext uri="{FF2B5EF4-FFF2-40B4-BE49-F238E27FC236}">
                  <a16:creationId xmlns:a16="http://schemas.microsoft.com/office/drawing/2014/main" id="{8F127B1C-A874-417B-9426-9C6F9C7D1AE9}"/>
                </a:ext>
              </a:extLst>
            </p:cNvPr>
            <p:cNvSpPr/>
            <p:nvPr/>
          </p:nvSpPr>
          <p:spPr>
            <a:xfrm>
              <a:off x="5993499" y="4644307"/>
              <a:ext cx="2430847" cy="618753"/>
            </a:xfrm>
            <a:prstGeom prst="roundRect">
              <a:avLst/>
            </a:prstGeom>
            <a:solidFill>
              <a:schemeClr val="accent3">
                <a:lumMod val="60000"/>
                <a:lumOff val="40000"/>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自然体験</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grpSp>
        <p:nvGrpSpPr>
          <p:cNvPr id="23" name="グループ化 22">
            <a:extLst>
              <a:ext uri="{FF2B5EF4-FFF2-40B4-BE49-F238E27FC236}">
                <a16:creationId xmlns:a16="http://schemas.microsoft.com/office/drawing/2014/main" id="{7C3DE39B-73DB-47EB-BB14-4324AF21AF94}"/>
              </a:ext>
            </a:extLst>
          </p:cNvPr>
          <p:cNvGrpSpPr/>
          <p:nvPr/>
        </p:nvGrpSpPr>
        <p:grpSpPr>
          <a:xfrm>
            <a:off x="5822850" y="2354909"/>
            <a:ext cx="3128109" cy="2126839"/>
            <a:chOff x="5577055" y="2340965"/>
            <a:chExt cx="3128109" cy="2126839"/>
          </a:xfrm>
        </p:grpSpPr>
        <p:pic>
          <p:nvPicPr>
            <p:cNvPr id="17" name="図 16">
              <a:extLst>
                <a:ext uri="{FF2B5EF4-FFF2-40B4-BE49-F238E27FC236}">
                  <a16:creationId xmlns:a16="http://schemas.microsoft.com/office/drawing/2014/main" id="{C0C11AE1-F154-439E-B796-D881F20BC0CC}"/>
                </a:ext>
              </a:extLst>
            </p:cNvPr>
            <p:cNvPicPr>
              <a:picLocks noChangeAspect="1"/>
            </p:cNvPicPr>
            <p:nvPr/>
          </p:nvPicPr>
          <p:blipFill>
            <a:blip r:embed="rId7"/>
            <a:stretch>
              <a:fillRect/>
            </a:stretch>
          </p:blipFill>
          <p:spPr>
            <a:xfrm>
              <a:off x="5577055" y="2517468"/>
              <a:ext cx="3128109" cy="19503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8" name="角丸四角形 11">
              <a:extLst>
                <a:ext uri="{FF2B5EF4-FFF2-40B4-BE49-F238E27FC236}">
                  <a16:creationId xmlns:a16="http://schemas.microsoft.com/office/drawing/2014/main" id="{B6451632-7343-4071-9651-37CB9A99D8FE}"/>
                </a:ext>
              </a:extLst>
            </p:cNvPr>
            <p:cNvSpPr/>
            <p:nvPr/>
          </p:nvSpPr>
          <p:spPr>
            <a:xfrm>
              <a:off x="5947028" y="2340965"/>
              <a:ext cx="2430847" cy="618753"/>
            </a:xfrm>
            <a:prstGeom prst="roundRect">
              <a:avLst/>
            </a:prstGeom>
            <a:solidFill>
              <a:schemeClr val="accent3">
                <a:lumMod val="60000"/>
                <a:lumOff val="40000"/>
                <a:alpha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spc="-300" dirty="0">
                  <a:solidFill>
                    <a:srgbClr val="000000"/>
                  </a:solidFill>
                  <a:latin typeface="HGP創英角ｺﾞｼｯｸUB" panose="020B0900000000000000" pitchFamily="50" charset="-128"/>
                  <a:ea typeface="HGP創英角ｺﾞｼｯｸUB" panose="020B0900000000000000" pitchFamily="50" charset="-128"/>
                </a:rPr>
                <a:t>観光果樹園</a:t>
              </a:r>
              <a:endParaRPr kumimoji="1" lang="en-US" altLang="ja-JP" sz="2800" spc="-300" dirty="0">
                <a:solidFill>
                  <a:srgbClr val="000000"/>
                </a:solidFill>
                <a:latin typeface="HGP創英角ｺﾞｼｯｸUB" panose="020B0900000000000000" pitchFamily="50" charset="-128"/>
                <a:ea typeface="HGP創英角ｺﾞｼｯｸUB" panose="020B0900000000000000" pitchFamily="50" charset="-128"/>
              </a:endParaRPr>
            </a:p>
          </p:txBody>
        </p:sp>
      </p:grpSp>
      <p:sp>
        <p:nvSpPr>
          <p:cNvPr id="39" name="角丸四角形 21">
            <a:extLst>
              <a:ext uri="{FF2B5EF4-FFF2-40B4-BE49-F238E27FC236}">
                <a16:creationId xmlns:a16="http://schemas.microsoft.com/office/drawing/2014/main" id="{EA8CFAAC-89D7-4841-B37C-95EE621017D2}"/>
              </a:ext>
            </a:extLst>
          </p:cNvPr>
          <p:cNvSpPr/>
          <p:nvPr/>
        </p:nvSpPr>
        <p:spPr>
          <a:xfrm>
            <a:off x="-32353" y="5020040"/>
            <a:ext cx="9143999" cy="1812069"/>
          </a:xfrm>
          <a:prstGeom prst="roundRect">
            <a:avLst/>
          </a:prstGeom>
          <a:solidFill>
            <a:srgbClr val="FFC96E"/>
          </a:solidFill>
          <a:ln w="5715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600" dirty="0">
                <a:solidFill>
                  <a:srgbClr val="000000"/>
                </a:solidFill>
                <a:latin typeface="HGP創英角ｺﾞｼｯｸUB" panose="020B0900000000000000" pitchFamily="50" charset="-128"/>
                <a:ea typeface="HGP創英角ｺﾞｼｯｸUB" panose="020B0900000000000000" pitchFamily="50" charset="-128"/>
              </a:rPr>
              <a:t>新治</a:t>
            </a:r>
            <a:r>
              <a:rPr kumimoji="1" lang="ja-JP" altLang="en-US" sz="3200" dirty="0">
                <a:solidFill>
                  <a:srgbClr val="000000"/>
                </a:solidFill>
                <a:latin typeface="HGP創英角ｺﾞｼｯｸUB" panose="020B0900000000000000" pitchFamily="50" charset="-128"/>
                <a:ea typeface="HGP創英角ｺﾞｼｯｸUB" panose="020B0900000000000000" pitchFamily="50" charset="-128"/>
              </a:rPr>
              <a:t>を</a:t>
            </a:r>
            <a:r>
              <a:rPr kumimoji="1" lang="ja-JP" altLang="en-US" sz="3600" dirty="0">
                <a:solidFill>
                  <a:srgbClr val="000000"/>
                </a:solidFill>
                <a:latin typeface="HGP創英角ｺﾞｼｯｸUB" panose="020B0900000000000000" pitchFamily="50" charset="-128"/>
                <a:ea typeface="HGP創英角ｺﾞｼｯｸUB" panose="020B0900000000000000" pitchFamily="50" charset="-128"/>
              </a:rPr>
              <a:t>体験できるプログラム</a:t>
            </a:r>
            <a:r>
              <a:rPr kumimoji="1" lang="ja-JP" altLang="en-US" sz="3200" dirty="0">
                <a:solidFill>
                  <a:srgbClr val="000000"/>
                </a:solidFill>
                <a:latin typeface="HGP創英角ｺﾞｼｯｸUB" panose="020B0900000000000000" pitchFamily="50" charset="-128"/>
                <a:ea typeface="HGP創英角ｺﾞｼｯｸUB" panose="020B0900000000000000" pitchFamily="50" charset="-128"/>
              </a:rPr>
              <a:t>を</a:t>
            </a:r>
            <a:r>
              <a:rPr kumimoji="1" lang="ja-JP" altLang="en-US" sz="3600" dirty="0">
                <a:solidFill>
                  <a:srgbClr val="000000"/>
                </a:solidFill>
                <a:latin typeface="HGP創英角ｺﾞｼｯｸUB" panose="020B0900000000000000" pitchFamily="50" charset="-128"/>
                <a:ea typeface="HGP創英角ｺﾞｼｯｸUB" panose="020B0900000000000000" pitchFamily="50" charset="-128"/>
              </a:rPr>
              <a:t>提供</a:t>
            </a:r>
            <a:endParaRPr kumimoji="1" lang="en-US" altLang="ja-JP" sz="3600" dirty="0">
              <a:solidFill>
                <a:srgbClr val="000000"/>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004934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グループ化 36"/>
          <p:cNvGrpSpPr/>
          <p:nvPr/>
        </p:nvGrpSpPr>
        <p:grpSpPr>
          <a:xfrm>
            <a:off x="4571869" y="810408"/>
            <a:ext cx="2008911" cy="2008911"/>
            <a:chOff x="2566902" y="1939710"/>
            <a:chExt cx="2008911" cy="2008911"/>
          </a:xfrm>
        </p:grpSpPr>
        <p:sp>
          <p:nvSpPr>
            <p:cNvPr id="38" name="ハート 37"/>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40" name="グループ化 39"/>
          <p:cNvGrpSpPr/>
          <p:nvPr/>
        </p:nvGrpSpPr>
        <p:grpSpPr>
          <a:xfrm>
            <a:off x="2419713" y="753971"/>
            <a:ext cx="2008911" cy="2008911"/>
            <a:chOff x="6677545" y="1931763"/>
            <a:chExt cx="2008911" cy="2008911"/>
          </a:xfrm>
        </p:grpSpPr>
        <p:sp>
          <p:nvSpPr>
            <p:cNvPr id="41" name="ハート 40"/>
            <p:cNvSpPr/>
            <p:nvPr/>
          </p:nvSpPr>
          <p:spPr>
            <a:xfrm>
              <a:off x="6677545" y="1931763"/>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6950368" y="2665628"/>
              <a:ext cx="1508761"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Education</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sp>
        <p:nvSpPr>
          <p:cNvPr id="36" name="角丸四角形 35"/>
          <p:cNvSpPr/>
          <p:nvPr/>
        </p:nvSpPr>
        <p:spPr>
          <a:xfrm>
            <a:off x="366021" y="2926081"/>
            <a:ext cx="8603412" cy="3931920"/>
          </a:xfrm>
          <a:prstGeom prst="roundRect">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94ABB745-25F4-45FC-AA07-1C6E4FD70B17}"/>
              </a:ext>
            </a:extLst>
          </p:cNvPr>
          <p:cNvSpPr/>
          <p:nvPr/>
        </p:nvSpPr>
        <p:spPr>
          <a:xfrm>
            <a:off x="0" y="602838"/>
            <a:ext cx="9144000" cy="126618"/>
          </a:xfrm>
          <a:prstGeom prst="rect">
            <a:avLst/>
          </a:prstGeom>
          <a:solidFill>
            <a:srgbClr val="5DC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a:extLst>
              <a:ext uri="{FF2B5EF4-FFF2-40B4-BE49-F238E27FC236}">
                <a16:creationId xmlns:a16="http://schemas.microsoft.com/office/drawing/2014/main" id="{ED0930A8-FC07-4034-8F1D-8AAF979D2C25}"/>
              </a:ext>
            </a:extLst>
          </p:cNvPr>
          <p:cNvSpPr>
            <a:spLocks noChangeArrowheads="1"/>
          </p:cNvSpPr>
          <p:nvPr/>
        </p:nvSpPr>
        <p:spPr bwMode="auto">
          <a:xfrm>
            <a:off x="366021" y="127793"/>
            <a:ext cx="39196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グリーンツーリズムによる効果</a:t>
            </a:r>
            <a:endParaRPr lang="en-US" altLang="ja-JP"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grpSp>
        <p:nvGrpSpPr>
          <p:cNvPr id="8" name="グループ化 7">
            <a:extLst>
              <a:ext uri="{FF2B5EF4-FFF2-40B4-BE49-F238E27FC236}">
                <a16:creationId xmlns:a16="http://schemas.microsoft.com/office/drawing/2014/main" id="{7269B7AC-BADB-4FC1-A9D4-AB6C69D44765}"/>
              </a:ext>
            </a:extLst>
          </p:cNvPr>
          <p:cNvGrpSpPr/>
          <p:nvPr/>
        </p:nvGrpSpPr>
        <p:grpSpPr>
          <a:xfrm>
            <a:off x="1676922" y="3132660"/>
            <a:ext cx="2524375" cy="1692774"/>
            <a:chOff x="1676922" y="3105880"/>
            <a:chExt cx="2825635" cy="1666878"/>
          </a:xfrm>
        </p:grpSpPr>
        <p:sp>
          <p:nvSpPr>
            <p:cNvPr id="2" name="角丸四角形 1"/>
            <p:cNvSpPr/>
            <p:nvPr/>
          </p:nvSpPr>
          <p:spPr>
            <a:xfrm>
              <a:off x="1746235" y="3105880"/>
              <a:ext cx="2756322" cy="166687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676922" y="3615763"/>
              <a:ext cx="2825635" cy="461665"/>
            </a:xfrm>
            <a:prstGeom prst="rect">
              <a:avLst/>
            </a:prstGeom>
            <a:noFill/>
          </p:spPr>
          <p:txBody>
            <a:bodyPr wrap="square" rtlCol="0">
              <a:spAutoFit/>
            </a:bodyPr>
            <a:lstStyle/>
            <a:p>
              <a:pPr lvl="0"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遊休資源</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の</a:t>
              </a: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活用</a:t>
              </a:r>
            </a:p>
          </p:txBody>
        </p:sp>
      </p:grpSp>
      <p:grpSp>
        <p:nvGrpSpPr>
          <p:cNvPr id="9" name="グループ化 8">
            <a:extLst>
              <a:ext uri="{FF2B5EF4-FFF2-40B4-BE49-F238E27FC236}">
                <a16:creationId xmlns:a16="http://schemas.microsoft.com/office/drawing/2014/main" id="{E39CD331-A751-467D-BFF6-FC8419AD05EC}"/>
              </a:ext>
            </a:extLst>
          </p:cNvPr>
          <p:cNvGrpSpPr/>
          <p:nvPr/>
        </p:nvGrpSpPr>
        <p:grpSpPr>
          <a:xfrm>
            <a:off x="6148201" y="4984356"/>
            <a:ext cx="2349471" cy="1666878"/>
            <a:chOff x="4829509" y="3115442"/>
            <a:chExt cx="2349471" cy="1666878"/>
          </a:xfrm>
        </p:grpSpPr>
        <p:sp>
          <p:nvSpPr>
            <p:cNvPr id="28" name="角丸四角形 27"/>
            <p:cNvSpPr/>
            <p:nvPr/>
          </p:nvSpPr>
          <p:spPr>
            <a:xfrm>
              <a:off x="4829509" y="3115442"/>
              <a:ext cx="2349471" cy="166687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4894039" y="3523820"/>
              <a:ext cx="2220409" cy="1200329"/>
            </a:xfrm>
            <a:prstGeom prst="rect">
              <a:avLst/>
            </a:prstGeom>
            <a:noFill/>
          </p:spPr>
          <p:txBody>
            <a:bodyPr wrap="square" rtlCol="0">
              <a:spAutoFit/>
            </a:bodyPr>
            <a:lstStyle/>
            <a:p>
              <a:pPr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観光地</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としての</a:t>
              </a:r>
              <a:endParaRPr lang="en-US" altLang="ja-JP" sz="2400" dirty="0">
                <a:latin typeface="HGP創英角ｺﾞｼｯｸUB" panose="020B0900000000000000" pitchFamily="50" charset="-128"/>
                <a:ea typeface="HGP創英角ｺﾞｼｯｸUB" panose="020B0900000000000000" pitchFamily="50" charset="-128"/>
                <a:cs typeface="Calibri"/>
                <a:sym typeface="Calibri"/>
              </a:endParaRPr>
            </a:p>
            <a:p>
              <a:pPr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魅力増大</a:t>
              </a:r>
            </a:p>
            <a:p>
              <a:pPr lvl="0" algn="ctr"/>
              <a:endParaRPr lang="ja-JP" altLang="en-US" sz="2400" dirty="0">
                <a:latin typeface="HGP創英角ｺﾞｼｯｸUB" panose="020B0900000000000000" pitchFamily="50" charset="-128"/>
                <a:ea typeface="HGP創英角ｺﾞｼｯｸUB" panose="020B0900000000000000" pitchFamily="50" charset="-128"/>
                <a:cs typeface="Calibri"/>
                <a:sym typeface="Calibri"/>
              </a:endParaRPr>
            </a:p>
          </p:txBody>
        </p:sp>
      </p:grpSp>
      <p:grpSp>
        <p:nvGrpSpPr>
          <p:cNvPr id="7" name="グループ化 6">
            <a:extLst>
              <a:ext uri="{FF2B5EF4-FFF2-40B4-BE49-F238E27FC236}">
                <a16:creationId xmlns:a16="http://schemas.microsoft.com/office/drawing/2014/main" id="{24F9D58F-015A-4623-9971-65539C605017}"/>
              </a:ext>
            </a:extLst>
          </p:cNvPr>
          <p:cNvGrpSpPr/>
          <p:nvPr/>
        </p:nvGrpSpPr>
        <p:grpSpPr>
          <a:xfrm>
            <a:off x="4973466" y="3158556"/>
            <a:ext cx="2349471" cy="1666878"/>
            <a:chOff x="646066" y="4988633"/>
            <a:chExt cx="2349471" cy="1666878"/>
          </a:xfrm>
        </p:grpSpPr>
        <p:sp>
          <p:nvSpPr>
            <p:cNvPr id="30" name="角丸四角形 29"/>
            <p:cNvSpPr/>
            <p:nvPr/>
          </p:nvSpPr>
          <p:spPr>
            <a:xfrm>
              <a:off x="646066" y="4988633"/>
              <a:ext cx="2349471" cy="166687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794525" y="5406573"/>
              <a:ext cx="2052551" cy="830997"/>
            </a:xfrm>
            <a:prstGeom prst="rect">
              <a:avLst/>
            </a:prstGeom>
            <a:noFill/>
          </p:spPr>
          <p:txBody>
            <a:bodyPr wrap="square" rtlCol="0">
              <a:spAutoFit/>
            </a:bodyPr>
            <a:lstStyle/>
            <a:p>
              <a:pPr lvl="0"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将来</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の</a:t>
              </a: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農業</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の</a:t>
              </a:r>
              <a:endParaRPr lang="en-US" altLang="ja-JP" sz="2400" dirty="0">
                <a:latin typeface="HGP創英角ｺﾞｼｯｸUB" panose="020B0900000000000000" pitchFamily="50" charset="-128"/>
                <a:ea typeface="HGP創英角ｺﾞｼｯｸUB" panose="020B0900000000000000" pitchFamily="50" charset="-128"/>
                <a:cs typeface="Calibri"/>
                <a:sym typeface="Calibri"/>
              </a:endParaRPr>
            </a:p>
            <a:p>
              <a:pPr lvl="0"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担い手</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の</a:t>
              </a: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発掘</a:t>
              </a:r>
            </a:p>
          </p:txBody>
        </p:sp>
      </p:grpSp>
      <p:grpSp>
        <p:nvGrpSpPr>
          <p:cNvPr id="6" name="グループ化 5">
            <a:extLst>
              <a:ext uri="{FF2B5EF4-FFF2-40B4-BE49-F238E27FC236}">
                <a16:creationId xmlns:a16="http://schemas.microsoft.com/office/drawing/2014/main" id="{70E46CEF-758D-4316-9997-9A6E87E1F5E0}"/>
              </a:ext>
            </a:extLst>
          </p:cNvPr>
          <p:cNvGrpSpPr/>
          <p:nvPr/>
        </p:nvGrpSpPr>
        <p:grpSpPr>
          <a:xfrm>
            <a:off x="3397134" y="4988633"/>
            <a:ext cx="2349471" cy="1666878"/>
            <a:chOff x="3397134" y="4988633"/>
            <a:chExt cx="2349471" cy="1666878"/>
          </a:xfrm>
        </p:grpSpPr>
        <p:sp>
          <p:nvSpPr>
            <p:cNvPr id="32" name="角丸四角形 31"/>
            <p:cNvSpPr/>
            <p:nvPr/>
          </p:nvSpPr>
          <p:spPr>
            <a:xfrm>
              <a:off x="3397134" y="4988633"/>
              <a:ext cx="2349471" cy="166687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p:cNvSpPr txBox="1"/>
            <p:nvPr/>
          </p:nvSpPr>
          <p:spPr>
            <a:xfrm>
              <a:off x="3422649" y="5585927"/>
              <a:ext cx="2298440" cy="461665"/>
            </a:xfrm>
            <a:prstGeom prst="rect">
              <a:avLst/>
            </a:prstGeom>
            <a:noFill/>
          </p:spPr>
          <p:txBody>
            <a:bodyPr wrap="square" rtlCol="0">
              <a:spAutoFit/>
            </a:bodyPr>
            <a:lstStyle/>
            <a:p>
              <a:pPr lvl="0"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交流人口</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の</a:t>
              </a: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増加</a:t>
              </a:r>
            </a:p>
          </p:txBody>
        </p:sp>
      </p:grpSp>
      <p:grpSp>
        <p:nvGrpSpPr>
          <p:cNvPr id="10" name="グループ化 9">
            <a:extLst>
              <a:ext uri="{FF2B5EF4-FFF2-40B4-BE49-F238E27FC236}">
                <a16:creationId xmlns:a16="http://schemas.microsoft.com/office/drawing/2014/main" id="{9EDAF1CF-A7A2-489A-94A6-5D6C5050835B}"/>
              </a:ext>
            </a:extLst>
          </p:cNvPr>
          <p:cNvGrpSpPr/>
          <p:nvPr/>
        </p:nvGrpSpPr>
        <p:grpSpPr>
          <a:xfrm>
            <a:off x="646067" y="4984356"/>
            <a:ext cx="2349471" cy="1666878"/>
            <a:chOff x="646067" y="4984356"/>
            <a:chExt cx="2349471" cy="1666878"/>
          </a:xfrm>
        </p:grpSpPr>
        <p:sp>
          <p:nvSpPr>
            <p:cNvPr id="34" name="角丸四角形 33"/>
            <p:cNvSpPr/>
            <p:nvPr/>
          </p:nvSpPr>
          <p:spPr>
            <a:xfrm>
              <a:off x="646067" y="4984356"/>
              <a:ext cx="2349471" cy="166687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5" name="テキスト ボックス 24">
              <a:extLst>
                <a:ext uri="{FF2B5EF4-FFF2-40B4-BE49-F238E27FC236}">
                  <a16:creationId xmlns:a16="http://schemas.microsoft.com/office/drawing/2014/main" id="{2EEC560B-6CCB-4106-88A6-5A45A69679B6}"/>
                </a:ext>
              </a:extLst>
            </p:cNvPr>
            <p:cNvSpPr txBox="1"/>
            <p:nvPr/>
          </p:nvSpPr>
          <p:spPr>
            <a:xfrm>
              <a:off x="671631" y="5610031"/>
              <a:ext cx="2298440" cy="461665"/>
            </a:xfrm>
            <a:prstGeom prst="rect">
              <a:avLst/>
            </a:prstGeom>
            <a:noFill/>
          </p:spPr>
          <p:txBody>
            <a:bodyPr wrap="square" rtlCol="0">
              <a:spAutoFit/>
            </a:bodyPr>
            <a:lstStyle/>
            <a:p>
              <a:pPr lvl="0" algn="ct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環境教育</a:t>
              </a:r>
              <a:r>
                <a:rPr lang="ja-JP" altLang="en-US" sz="2000" dirty="0">
                  <a:latin typeface="HGP創英角ｺﾞｼｯｸUB" panose="020B0900000000000000" pitchFamily="50" charset="-128"/>
                  <a:ea typeface="HGP創英角ｺﾞｼｯｸUB" panose="020B0900000000000000" pitchFamily="50" charset="-128"/>
                  <a:cs typeface="Calibri"/>
                  <a:sym typeface="Calibri"/>
                </a:rPr>
                <a:t>の</a:t>
              </a:r>
              <a:r>
                <a:rPr lang="ja-JP" altLang="en-US" sz="2400" dirty="0">
                  <a:latin typeface="HGP創英角ｺﾞｼｯｸUB" panose="020B0900000000000000" pitchFamily="50" charset="-128"/>
                  <a:ea typeface="HGP創英角ｺﾞｼｯｸUB" panose="020B0900000000000000" pitchFamily="50" charset="-128"/>
                  <a:cs typeface="Calibri"/>
                  <a:sym typeface="Calibri"/>
                </a:rPr>
                <a:t>実施</a:t>
              </a:r>
            </a:p>
          </p:txBody>
        </p:sp>
      </p:grpSp>
      <p:sp>
        <p:nvSpPr>
          <p:cNvPr id="11" name="スライド番号プレースホルダー 10">
            <a:extLst>
              <a:ext uri="{FF2B5EF4-FFF2-40B4-BE49-F238E27FC236}">
                <a16:creationId xmlns:a16="http://schemas.microsoft.com/office/drawing/2014/main" id="{B3D0D39E-EB5E-4762-892E-4D3CA685E4C8}"/>
              </a:ext>
            </a:extLst>
          </p:cNvPr>
          <p:cNvSpPr>
            <a:spLocks noGrp="1"/>
          </p:cNvSpPr>
          <p:nvPr>
            <p:ph type="sldNum" sz="quarter" idx="12"/>
          </p:nvPr>
        </p:nvSpPr>
        <p:spPr/>
        <p:txBody>
          <a:bodyPr/>
          <a:lstStyle/>
          <a:p>
            <a:fld id="{6A9E7CFA-0D18-4517-9194-46F97BD31C02}" type="slidenum">
              <a:rPr kumimoji="1" lang="ja-JP" altLang="en-US" smtClean="0"/>
              <a:t>33</a:t>
            </a:fld>
            <a:endParaRPr kumimoji="1" lang="ja-JP" altLang="en-US"/>
          </a:p>
        </p:txBody>
      </p:sp>
    </p:spTree>
    <p:extLst>
      <p:ext uri="{BB962C8B-B14F-4D97-AF65-F5344CB8AC3E}">
        <p14:creationId xmlns:p14="http://schemas.microsoft.com/office/powerpoint/2010/main" val="1125831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388870" y="2313584"/>
            <a:ext cx="4366260" cy="1015663"/>
          </a:xfrm>
          <a:prstGeom prst="rect">
            <a:avLst/>
          </a:prstGeom>
          <a:noFill/>
        </p:spPr>
        <p:txBody>
          <a:bodyPr wrap="square" rtlCol="0">
            <a:spAutoFit/>
          </a:bodyPr>
          <a:lstStyle/>
          <a:p>
            <a:r>
              <a:rPr lang="ja-JP" altLang="en-US" sz="6000" dirty="0">
                <a:latin typeface="HGP創英角ｺﾞｼｯｸUB" panose="020B0900000000000000" pitchFamily="50" charset="-128"/>
                <a:ea typeface="HGP創英角ｺﾞｼｯｸUB" panose="020B0900000000000000" pitchFamily="50" charset="-128"/>
              </a:rPr>
              <a:t>提案のまとめ</a:t>
            </a:r>
            <a:endParaRPr kumimoji="1" lang="ja-JP" altLang="en-US" sz="6000" dirty="0">
              <a:latin typeface="HGP創英角ｺﾞｼｯｸUB" panose="020B0900000000000000" pitchFamily="50" charset="-128"/>
              <a:ea typeface="HGP創英角ｺﾞｼｯｸUB" panose="020B0900000000000000" pitchFamily="50" charset="-128"/>
            </a:endParaRPr>
          </a:p>
        </p:txBody>
      </p:sp>
      <p:grpSp>
        <p:nvGrpSpPr>
          <p:cNvPr id="5" name="グループ化 4"/>
          <p:cNvGrpSpPr/>
          <p:nvPr/>
        </p:nvGrpSpPr>
        <p:grpSpPr>
          <a:xfrm>
            <a:off x="0" y="3932179"/>
            <a:ext cx="9152313" cy="2925820"/>
            <a:chOff x="0" y="3932179"/>
            <a:chExt cx="9152313" cy="2925820"/>
          </a:xfrm>
        </p:grpSpPr>
        <p:sp>
          <p:nvSpPr>
            <p:cNvPr id="9" name="正方形/長方形 8"/>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11" name="図 1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2" name="スライド番号プレースホルダー 1">
            <a:extLst>
              <a:ext uri="{FF2B5EF4-FFF2-40B4-BE49-F238E27FC236}">
                <a16:creationId xmlns:a16="http://schemas.microsoft.com/office/drawing/2014/main" id="{4A6EABDB-B49D-42AF-85B8-28F13BBF5DBB}"/>
              </a:ext>
            </a:extLst>
          </p:cNvPr>
          <p:cNvSpPr>
            <a:spLocks noGrp="1"/>
          </p:cNvSpPr>
          <p:nvPr>
            <p:ph type="sldNum" sz="quarter" idx="12"/>
          </p:nvPr>
        </p:nvSpPr>
        <p:spPr/>
        <p:txBody>
          <a:bodyPr/>
          <a:lstStyle/>
          <a:p>
            <a:fld id="{6A9E7CFA-0D18-4517-9194-46F97BD31C02}" type="slidenum">
              <a:rPr kumimoji="1" lang="ja-JP" altLang="en-US" smtClean="0"/>
              <a:t>34</a:t>
            </a:fld>
            <a:endParaRPr kumimoji="1" lang="ja-JP" altLang="en-US"/>
          </a:p>
        </p:txBody>
      </p:sp>
    </p:spTree>
    <p:extLst>
      <p:ext uri="{BB962C8B-B14F-4D97-AF65-F5344CB8AC3E}">
        <p14:creationId xmlns:p14="http://schemas.microsoft.com/office/powerpoint/2010/main" val="1162258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B312B04C-C655-4AA7-A5E0-DEE2E2EC1724}"/>
              </a:ext>
            </a:extLst>
          </p:cNvPr>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ハート 17">
            <a:extLst>
              <a:ext uri="{FF2B5EF4-FFF2-40B4-BE49-F238E27FC236}">
                <a16:creationId xmlns:a16="http://schemas.microsoft.com/office/drawing/2014/main" id="{8C0215FC-10F4-4F01-A7F2-14AD238AD535}"/>
              </a:ext>
            </a:extLst>
          </p:cNvPr>
          <p:cNvSpPr/>
          <p:nvPr/>
        </p:nvSpPr>
        <p:spPr>
          <a:xfrm>
            <a:off x="3226492" y="882764"/>
            <a:ext cx="2691016" cy="269101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187583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提案のまとめ</a:t>
            </a:r>
            <a:endParaRPr lang="ja-JP" altLang="en-US" sz="2400" u="none" dirty="0">
              <a:latin typeface="HGP創英角ｺﾞｼｯｸUB" panose="020B0900000000000000" pitchFamily="50" charset="-128"/>
              <a:ea typeface="HGP創英角ｺﾞｼｯｸUB" panose="020B0900000000000000" pitchFamily="50" charset="-128"/>
            </a:endParaRPr>
          </a:p>
        </p:txBody>
      </p:sp>
      <p:pic>
        <p:nvPicPr>
          <p:cNvPr id="13" name="グラフィックス 12" descr="2 人の子供がいる家族">
            <a:extLst>
              <a:ext uri="{FF2B5EF4-FFF2-40B4-BE49-F238E27FC236}">
                <a16:creationId xmlns:a16="http://schemas.microsoft.com/office/drawing/2014/main" id="{009F66FA-5F92-4BF0-BD8E-C3B6A1799B0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3187700" y="1018540"/>
            <a:ext cx="2768600" cy="2768600"/>
          </a:xfrm>
          <a:prstGeom prst="rect">
            <a:avLst/>
          </a:prstGeom>
        </p:spPr>
      </p:pic>
      <p:sp>
        <p:nvSpPr>
          <p:cNvPr id="19" name="四角形: 角を丸くする 18">
            <a:extLst>
              <a:ext uri="{FF2B5EF4-FFF2-40B4-BE49-F238E27FC236}">
                <a16:creationId xmlns:a16="http://schemas.microsoft.com/office/drawing/2014/main" id="{CC19463F-C467-4B7F-AAEE-A39639660F9A}"/>
              </a:ext>
            </a:extLst>
          </p:cNvPr>
          <p:cNvSpPr/>
          <p:nvPr/>
        </p:nvSpPr>
        <p:spPr>
          <a:xfrm>
            <a:off x="2387600" y="4292600"/>
            <a:ext cx="4368800" cy="2565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グラフィックス 20" descr="建物">
            <a:extLst>
              <a:ext uri="{FF2B5EF4-FFF2-40B4-BE49-F238E27FC236}">
                <a16:creationId xmlns:a16="http://schemas.microsoft.com/office/drawing/2014/main" id="{12555B3E-FE95-4D71-9037-DE27813495FB}"/>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4866641" y="5211232"/>
            <a:ext cx="1445520" cy="1445520"/>
          </a:xfrm>
          <a:prstGeom prst="rect">
            <a:avLst/>
          </a:prstGeom>
        </p:spPr>
      </p:pic>
      <p:pic>
        <p:nvPicPr>
          <p:cNvPr id="22" name="図 21">
            <a:extLst>
              <a:ext uri="{FF2B5EF4-FFF2-40B4-BE49-F238E27FC236}">
                <a16:creationId xmlns:a16="http://schemas.microsoft.com/office/drawing/2014/main" id="{EBADB31A-D0B3-43E7-8694-726A4FF494AB}"/>
              </a:ext>
            </a:extLst>
          </p:cNvPr>
          <p:cNvPicPr>
            <a:picLocks noChangeAspect="1"/>
          </p:cNvPicPr>
          <p:nvPr/>
        </p:nvPicPr>
        <p:blipFill>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backgroundRemoval t="7800" b="93400" l="10000" r="90000">
                        <a14:foregroundMark x1="19200" y1="8000" x2="32400" y2="7800"/>
                        <a14:foregroundMark x1="50200" y1="50000" x2="54800" y2="50000"/>
                        <a14:foregroundMark x1="30000" y1="93400" x2="30600" y2="88600"/>
                        <a14:backgroundMark x1="57600" y1="57600" x2="85800" y2="79200"/>
                      </a14:backgroundRemoval>
                    </a14:imgEffect>
                  </a14:imgLayer>
                </a14:imgProps>
              </a:ext>
              <a:ext uri="{28A0092B-C50C-407E-A947-70E740481C1C}">
                <a14:useLocalDpi xmlns:a14="http://schemas.microsoft.com/office/drawing/2010/main"/>
              </a:ext>
            </a:extLst>
          </a:blip>
          <a:stretch>
            <a:fillRect/>
          </a:stretch>
        </p:blipFill>
        <p:spPr>
          <a:xfrm>
            <a:off x="2829560" y="5009983"/>
            <a:ext cx="1848017" cy="1848017"/>
          </a:xfrm>
          <a:prstGeom prst="rect">
            <a:avLst/>
          </a:prstGeom>
        </p:spPr>
      </p:pic>
      <p:sp>
        <p:nvSpPr>
          <p:cNvPr id="23" name="テキスト ボックス 22">
            <a:extLst>
              <a:ext uri="{FF2B5EF4-FFF2-40B4-BE49-F238E27FC236}">
                <a16:creationId xmlns:a16="http://schemas.microsoft.com/office/drawing/2014/main" id="{87F4FB95-FF71-41D0-BA02-7675C08B5962}"/>
              </a:ext>
            </a:extLst>
          </p:cNvPr>
          <p:cNvSpPr txBox="1"/>
          <p:nvPr/>
        </p:nvSpPr>
        <p:spPr>
          <a:xfrm>
            <a:off x="3091180" y="4475480"/>
            <a:ext cx="2961640" cy="461665"/>
          </a:xfrm>
          <a:prstGeom prst="rect">
            <a:avLst/>
          </a:prstGeom>
          <a:noFill/>
        </p:spPr>
        <p:txBody>
          <a:bodyPr wrap="square" rtlCol="0">
            <a:spAutoFit/>
          </a:bodyPr>
          <a:lstStyle/>
          <a:p>
            <a:r>
              <a:rPr kumimoji="1" lang="ja-JP" altLang="en-US" sz="2400" dirty="0">
                <a:latin typeface="HG創英角ｺﾞｼｯｸUB" panose="020B0909000000000000" pitchFamily="49" charset="-128"/>
                <a:ea typeface="HG創英角ｺﾞｼｯｸUB" panose="020B0909000000000000" pitchFamily="49" charset="-128"/>
              </a:rPr>
              <a:t>土浦市</a:t>
            </a:r>
            <a:r>
              <a:rPr kumimoji="1" lang="ja-JP" altLang="en-US" sz="2000" dirty="0">
                <a:latin typeface="HG創英角ｺﾞｼｯｸUB" panose="020B0909000000000000" pitchFamily="49" charset="-128"/>
                <a:ea typeface="HG創英角ｺﾞｼｯｸUB" panose="020B0909000000000000" pitchFamily="49" charset="-128"/>
              </a:rPr>
              <a:t>と</a:t>
            </a:r>
            <a:r>
              <a:rPr kumimoji="1" lang="ja-JP" altLang="en-US" sz="2400" dirty="0">
                <a:latin typeface="HG創英角ｺﾞｼｯｸUB" panose="020B0909000000000000" pitchFamily="49" charset="-128"/>
                <a:ea typeface="HG創英角ｺﾞｼｯｸUB" panose="020B0909000000000000" pitchFamily="49" charset="-128"/>
              </a:rPr>
              <a:t>市民</a:t>
            </a:r>
            <a:r>
              <a:rPr lang="ja-JP" altLang="en-US" sz="2000" dirty="0">
                <a:latin typeface="HG創英角ｺﾞｼｯｸUB" panose="020B0909000000000000" pitchFamily="49" charset="-128"/>
                <a:ea typeface="HG創英角ｺﾞｼｯｸUB" panose="020B0909000000000000" pitchFamily="49" charset="-128"/>
              </a:rPr>
              <a:t>の</a:t>
            </a:r>
            <a:r>
              <a:rPr lang="ja-JP" altLang="en-US" sz="2400" dirty="0">
                <a:latin typeface="HG創英角ｺﾞｼｯｸUB" panose="020B0909000000000000" pitchFamily="49" charset="-128"/>
                <a:ea typeface="HG創英角ｺﾞｼｯｸUB" panose="020B0909000000000000" pitchFamily="49" charset="-128"/>
              </a:rPr>
              <a:t>協力</a:t>
            </a:r>
            <a:endParaRPr kumimoji="1" lang="en-US" altLang="ja-JP" sz="2400" dirty="0">
              <a:latin typeface="HG創英角ｺﾞｼｯｸUB" panose="020B0909000000000000" pitchFamily="49" charset="-128"/>
              <a:ea typeface="HG創英角ｺﾞｼｯｸUB" panose="020B0909000000000000" pitchFamily="49" charset="-128"/>
            </a:endParaRPr>
          </a:p>
        </p:txBody>
      </p:sp>
      <p:sp>
        <p:nvSpPr>
          <p:cNvPr id="2" name="スライド番号プレースホルダー 1">
            <a:extLst>
              <a:ext uri="{FF2B5EF4-FFF2-40B4-BE49-F238E27FC236}">
                <a16:creationId xmlns:a16="http://schemas.microsoft.com/office/drawing/2014/main" id="{9DAE5ED6-74E0-48AA-9E5E-F185A74F0AD0}"/>
              </a:ext>
            </a:extLst>
          </p:cNvPr>
          <p:cNvSpPr>
            <a:spLocks noGrp="1"/>
          </p:cNvSpPr>
          <p:nvPr>
            <p:ph type="sldNum" sz="quarter" idx="12"/>
          </p:nvPr>
        </p:nvSpPr>
        <p:spPr/>
        <p:txBody>
          <a:bodyPr/>
          <a:lstStyle/>
          <a:p>
            <a:fld id="{6A9E7CFA-0D18-4517-9194-46F97BD31C02}" type="slidenum">
              <a:rPr kumimoji="1" lang="ja-JP" altLang="en-US" smtClean="0"/>
              <a:t>35</a:t>
            </a:fld>
            <a:endParaRPr kumimoji="1" lang="ja-JP" altLang="en-US"/>
          </a:p>
        </p:txBody>
      </p:sp>
    </p:spTree>
    <p:extLst>
      <p:ext uri="{BB962C8B-B14F-4D97-AF65-F5344CB8AC3E}">
        <p14:creationId xmlns:p14="http://schemas.microsoft.com/office/powerpoint/2010/main" val="13406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正方形/長方形 67">
            <a:extLst>
              <a:ext uri="{FF2B5EF4-FFF2-40B4-BE49-F238E27FC236}">
                <a16:creationId xmlns:a16="http://schemas.microsoft.com/office/drawing/2014/main" id="{B312B04C-C655-4AA7-A5E0-DEE2E2EC1724}"/>
              </a:ext>
            </a:extLst>
          </p:cNvPr>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backgroundRemoval t="7800" b="93400" l="10000" r="90000">
                        <a14:foregroundMark x1="19200" y1="8000" x2="32400" y2="7800"/>
                        <a14:foregroundMark x1="50200" y1="50000" x2="54800" y2="50000"/>
                        <a14:foregroundMark x1="30000" y1="93400" x2="30600" y2="88600"/>
                        <a14:backgroundMark x1="57600" y1="57600" x2="85800" y2="79200"/>
                      </a14:backgroundRemoval>
                    </a14:imgEffect>
                  </a14:imgLayer>
                </a14:imgProps>
              </a:ext>
              <a:ext uri="{28A0092B-C50C-407E-A947-70E740481C1C}">
                <a14:useLocalDpi xmlns:a14="http://schemas.microsoft.com/office/drawing/2010/main"/>
              </a:ext>
            </a:extLst>
          </a:blip>
          <a:stretch>
            <a:fillRect/>
          </a:stretch>
        </p:blipFill>
        <p:spPr>
          <a:xfrm>
            <a:off x="2367072" y="742836"/>
            <a:ext cx="4517952" cy="4517952"/>
          </a:xfrm>
          <a:prstGeom prst="rect">
            <a:avLst/>
          </a:prstGeom>
        </p:spPr>
      </p:pic>
      <p:pic>
        <p:nvPicPr>
          <p:cNvPr id="19" name="図 18"/>
          <p:cNvPicPr>
            <a:picLocks noChangeAspect="1"/>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r:embed="rId3">
                    <a14:imgEffect>
                      <a14:backgroundRemoval t="7800" b="93400" l="10000" r="90000">
                        <a14:foregroundMark x1="19200" y1="8000" x2="32400" y2="7800"/>
                        <a14:foregroundMark x1="50200" y1="50000" x2="54800" y2="50000"/>
                        <a14:foregroundMark x1="30000" y1="93400" x2="30600" y2="88600"/>
                        <a14:backgroundMark x1="57600" y1="57600" x2="85800" y2="79200"/>
                      </a14:backgroundRemoval>
                    </a14:imgEffect>
                  </a14:imgLayer>
                </a14:imgProps>
              </a:ext>
              <a:ext uri="{28A0092B-C50C-407E-A947-70E740481C1C}">
                <a14:useLocalDpi xmlns:a14="http://schemas.microsoft.com/office/drawing/2010/main"/>
              </a:ext>
            </a:extLst>
          </a:blip>
          <a:stretch>
            <a:fillRect/>
          </a:stretch>
        </p:blipFill>
        <p:spPr>
          <a:xfrm>
            <a:off x="2367072" y="756216"/>
            <a:ext cx="4517952" cy="4517952"/>
          </a:xfrm>
          <a:prstGeom prst="rect">
            <a:avLst/>
          </a:prstGeom>
        </p:spPr>
      </p:pic>
      <p:sp>
        <p:nvSpPr>
          <p:cNvPr id="17" name="Google Shape;344;p29"/>
          <p:cNvSpPr>
            <a:spLocks noChangeArrowheads="1"/>
          </p:cNvSpPr>
          <p:nvPr/>
        </p:nvSpPr>
        <p:spPr bwMode="auto">
          <a:xfrm>
            <a:off x="0" y="5137547"/>
            <a:ext cx="9144000" cy="1773237"/>
          </a:xfrm>
          <a:prstGeom prst="rect">
            <a:avLst/>
          </a:prstGeom>
          <a:solidFill>
            <a:schemeClr val="accent5"/>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18" name="Google Shape;345;p29"/>
          <p:cNvSpPr txBox="1">
            <a:spLocks noChangeArrowheads="1"/>
          </p:cNvSpPr>
          <p:nvPr/>
        </p:nvSpPr>
        <p:spPr bwMode="auto">
          <a:xfrm>
            <a:off x="689768" y="5357728"/>
            <a:ext cx="77644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3600" u="none" dirty="0">
                <a:solidFill>
                  <a:schemeClr val="bg1"/>
                </a:solidFill>
                <a:latin typeface="HGS創英角ｺﾞｼｯｸUB" panose="020B0900000000000000" pitchFamily="50" charset="-128"/>
                <a:ea typeface="HGS創英角ｺﾞｼｯｸUB" panose="020B0900000000000000" pitchFamily="50" charset="-128"/>
              </a:rPr>
              <a:t>市街地</a:t>
            </a:r>
            <a:r>
              <a:rPr lang="ja-JP" altLang="en-US" u="none" dirty="0">
                <a:solidFill>
                  <a:schemeClr val="bg1"/>
                </a:solidFill>
                <a:latin typeface="HGS創英角ｺﾞｼｯｸUB" panose="020B0900000000000000" pitchFamily="50" charset="-128"/>
                <a:ea typeface="HGS創英角ｺﾞｼｯｸUB" panose="020B0900000000000000" pitchFamily="50" charset="-128"/>
              </a:rPr>
              <a:t>を</a:t>
            </a:r>
            <a:r>
              <a:rPr lang="ja-JP" altLang="en-US" sz="3600" u="none" dirty="0">
                <a:solidFill>
                  <a:schemeClr val="bg1"/>
                </a:solidFill>
                <a:latin typeface="HGS創英角ｺﾞｼｯｸUB" panose="020B0900000000000000" pitchFamily="50" charset="-128"/>
                <a:ea typeface="HGS創英角ｺﾞｼｯｸUB" panose="020B0900000000000000" pitchFamily="50" charset="-128"/>
              </a:rPr>
              <a:t>縮小</a:t>
            </a:r>
            <a:endParaRPr lang="en-US" altLang="ja-JP" sz="3600" u="none" dirty="0">
              <a:solidFill>
                <a:schemeClr val="bg1"/>
              </a:solidFill>
              <a:latin typeface="HGS創英角ｺﾞｼｯｸUB" panose="020B0900000000000000" pitchFamily="50" charset="-128"/>
              <a:ea typeface="HGS創英角ｺﾞｼｯｸUB" panose="020B0900000000000000" pitchFamily="50" charset="-128"/>
            </a:endParaRPr>
          </a:p>
          <a:p>
            <a:pPr algn="ctr">
              <a:spcBef>
                <a:spcPct val="0"/>
              </a:spcBef>
              <a:buFontTx/>
              <a:buNone/>
            </a:pPr>
            <a:r>
              <a:rPr lang="ja-JP" altLang="en-US" sz="3600" dirty="0">
                <a:solidFill>
                  <a:schemeClr val="bg1"/>
                </a:solidFill>
                <a:latin typeface="HGS創英角ｺﾞｼｯｸUB" panose="020B0900000000000000" pitchFamily="50" charset="-128"/>
                <a:ea typeface="HGS創英角ｺﾞｼｯｸUB" panose="020B0900000000000000" pitchFamily="50" charset="-128"/>
              </a:rPr>
              <a:t>余剰地</a:t>
            </a:r>
            <a:r>
              <a:rPr lang="ja-JP" altLang="en-US" dirty="0">
                <a:solidFill>
                  <a:schemeClr val="bg1"/>
                </a:solidFill>
                <a:latin typeface="HGS創英角ｺﾞｼｯｸUB" panose="020B0900000000000000" pitchFamily="50" charset="-128"/>
                <a:ea typeface="HGS創英角ｺﾞｼｯｸUB" panose="020B0900000000000000" pitchFamily="50" charset="-128"/>
              </a:rPr>
              <a:t>を</a:t>
            </a:r>
            <a:r>
              <a:rPr lang="ja-JP" altLang="en-US" sz="3600" dirty="0">
                <a:solidFill>
                  <a:schemeClr val="bg1"/>
                </a:solidFill>
                <a:latin typeface="HGS創英角ｺﾞｼｯｸUB" panose="020B0900000000000000" pitchFamily="50" charset="-128"/>
                <a:ea typeface="HGS創英角ｺﾞｼｯｸUB" panose="020B0900000000000000" pitchFamily="50" charset="-128"/>
              </a:rPr>
              <a:t>新たに活用</a:t>
            </a:r>
            <a:endParaRPr lang="ja-JP" altLang="ja-JP" sz="3600" u="none" dirty="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56" name="ハート 55">
            <a:extLst>
              <a:ext uri="{FF2B5EF4-FFF2-40B4-BE49-F238E27FC236}">
                <a16:creationId xmlns:a16="http://schemas.microsoft.com/office/drawing/2014/main" id="{8C0215FC-10F4-4F01-A7F2-14AD238AD535}"/>
              </a:ext>
            </a:extLst>
          </p:cNvPr>
          <p:cNvSpPr/>
          <p:nvPr/>
        </p:nvSpPr>
        <p:spPr>
          <a:xfrm>
            <a:off x="3564682" y="958326"/>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57" name="ハート 56">
            <a:extLst>
              <a:ext uri="{FF2B5EF4-FFF2-40B4-BE49-F238E27FC236}">
                <a16:creationId xmlns:a16="http://schemas.microsoft.com/office/drawing/2014/main" id="{8C0215FC-10F4-4F01-A7F2-14AD238AD535}"/>
              </a:ext>
            </a:extLst>
          </p:cNvPr>
          <p:cNvSpPr/>
          <p:nvPr/>
        </p:nvSpPr>
        <p:spPr>
          <a:xfrm>
            <a:off x="3162831" y="1483307"/>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58" name="ハート 57">
            <a:extLst>
              <a:ext uri="{FF2B5EF4-FFF2-40B4-BE49-F238E27FC236}">
                <a16:creationId xmlns:a16="http://schemas.microsoft.com/office/drawing/2014/main" id="{8C0215FC-10F4-4F01-A7F2-14AD238AD535}"/>
              </a:ext>
            </a:extLst>
          </p:cNvPr>
          <p:cNvSpPr/>
          <p:nvPr/>
        </p:nvSpPr>
        <p:spPr>
          <a:xfrm>
            <a:off x="3947936" y="1454085"/>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59" name="ハート 58">
            <a:extLst>
              <a:ext uri="{FF2B5EF4-FFF2-40B4-BE49-F238E27FC236}">
                <a16:creationId xmlns:a16="http://schemas.microsoft.com/office/drawing/2014/main" id="{8C0215FC-10F4-4F01-A7F2-14AD238AD535}"/>
              </a:ext>
            </a:extLst>
          </p:cNvPr>
          <p:cNvSpPr/>
          <p:nvPr/>
        </p:nvSpPr>
        <p:spPr>
          <a:xfrm>
            <a:off x="3567200" y="2028638"/>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0" name="ハート 59">
            <a:extLst>
              <a:ext uri="{FF2B5EF4-FFF2-40B4-BE49-F238E27FC236}">
                <a16:creationId xmlns:a16="http://schemas.microsoft.com/office/drawing/2014/main" id="{8C0215FC-10F4-4F01-A7F2-14AD238AD535}"/>
              </a:ext>
            </a:extLst>
          </p:cNvPr>
          <p:cNvSpPr/>
          <p:nvPr/>
        </p:nvSpPr>
        <p:spPr>
          <a:xfrm>
            <a:off x="4352305" y="2323784"/>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1" name="ハート 60">
            <a:extLst>
              <a:ext uri="{FF2B5EF4-FFF2-40B4-BE49-F238E27FC236}">
                <a16:creationId xmlns:a16="http://schemas.microsoft.com/office/drawing/2014/main" id="{8C0215FC-10F4-4F01-A7F2-14AD238AD535}"/>
              </a:ext>
            </a:extLst>
          </p:cNvPr>
          <p:cNvSpPr/>
          <p:nvPr/>
        </p:nvSpPr>
        <p:spPr>
          <a:xfrm>
            <a:off x="3747676" y="2871270"/>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2" name="ハート 61">
            <a:extLst>
              <a:ext uri="{FF2B5EF4-FFF2-40B4-BE49-F238E27FC236}">
                <a16:creationId xmlns:a16="http://schemas.microsoft.com/office/drawing/2014/main" id="{8C0215FC-10F4-4F01-A7F2-14AD238AD535}"/>
              </a:ext>
            </a:extLst>
          </p:cNvPr>
          <p:cNvSpPr/>
          <p:nvPr/>
        </p:nvSpPr>
        <p:spPr>
          <a:xfrm>
            <a:off x="5075519" y="2295415"/>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3" name="ハート 62">
            <a:extLst>
              <a:ext uri="{FF2B5EF4-FFF2-40B4-BE49-F238E27FC236}">
                <a16:creationId xmlns:a16="http://schemas.microsoft.com/office/drawing/2014/main" id="{8C0215FC-10F4-4F01-A7F2-14AD238AD535}"/>
              </a:ext>
            </a:extLst>
          </p:cNvPr>
          <p:cNvSpPr/>
          <p:nvPr/>
        </p:nvSpPr>
        <p:spPr>
          <a:xfrm>
            <a:off x="4142762" y="3620282"/>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4" name="ハート 63">
            <a:extLst>
              <a:ext uri="{FF2B5EF4-FFF2-40B4-BE49-F238E27FC236}">
                <a16:creationId xmlns:a16="http://schemas.microsoft.com/office/drawing/2014/main" id="{8C0215FC-10F4-4F01-A7F2-14AD238AD535}"/>
              </a:ext>
            </a:extLst>
          </p:cNvPr>
          <p:cNvSpPr/>
          <p:nvPr/>
        </p:nvSpPr>
        <p:spPr>
          <a:xfrm>
            <a:off x="5349262" y="2952991"/>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5" name="ハート 64">
            <a:extLst>
              <a:ext uri="{FF2B5EF4-FFF2-40B4-BE49-F238E27FC236}">
                <a16:creationId xmlns:a16="http://schemas.microsoft.com/office/drawing/2014/main" id="{8C0215FC-10F4-4F01-A7F2-14AD238AD535}"/>
              </a:ext>
            </a:extLst>
          </p:cNvPr>
          <p:cNvSpPr/>
          <p:nvPr/>
        </p:nvSpPr>
        <p:spPr>
          <a:xfrm>
            <a:off x="3442876" y="4065080"/>
            <a:ext cx="547486" cy="547486"/>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latin typeface="HGP創英角ｺﾞｼｯｸUB" panose="020B0900000000000000" pitchFamily="50" charset="-128"/>
                <a:ea typeface="HGP創英角ｺﾞｼｯｸUB" panose="020B0900000000000000" pitchFamily="50" charset="-128"/>
              </a:rPr>
              <a:t>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sp>
        <p:nvSpPr>
          <p:cNvPr id="66" name="正方形/長方形 65"/>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Rectangle 25"/>
          <p:cNvSpPr>
            <a:spLocks noChangeArrowheads="1"/>
          </p:cNvSpPr>
          <p:nvPr/>
        </p:nvSpPr>
        <p:spPr bwMode="auto">
          <a:xfrm>
            <a:off x="366021" y="127793"/>
            <a:ext cx="187583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提案のまとめ</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2C5E8CEC-9F55-44FD-B79F-635BEE4C35A8}"/>
              </a:ext>
            </a:extLst>
          </p:cNvPr>
          <p:cNvSpPr>
            <a:spLocks noGrp="1"/>
          </p:cNvSpPr>
          <p:nvPr>
            <p:ph type="sldNum" sz="quarter" idx="12"/>
          </p:nvPr>
        </p:nvSpPr>
        <p:spPr/>
        <p:txBody>
          <a:bodyPr/>
          <a:lstStyle/>
          <a:p>
            <a:fld id="{6A9E7CFA-0D18-4517-9194-46F97BD31C02}" type="slidenum">
              <a:rPr kumimoji="1" lang="ja-JP" altLang="en-US" smtClean="0"/>
              <a:t>36</a:t>
            </a:fld>
            <a:endParaRPr kumimoji="1" lang="ja-JP" altLang="en-US"/>
          </a:p>
        </p:txBody>
      </p:sp>
    </p:spTree>
    <p:extLst>
      <p:ext uri="{BB962C8B-B14F-4D97-AF65-F5344CB8AC3E}">
        <p14:creationId xmlns:p14="http://schemas.microsoft.com/office/powerpoint/2010/main" val="78927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down)">
                                      <p:cBhvr>
                                        <p:cTn id="10" dur="5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down)">
                                      <p:cBhvr>
                                        <p:cTn id="15" dur="500"/>
                                        <p:tgtEl>
                                          <p:spTgt spid="5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down)">
                                      <p:cBhvr>
                                        <p:cTn id="20" dur="500"/>
                                        <p:tgtEl>
                                          <p:spTgt spid="6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down)">
                                      <p:cBhvr>
                                        <p:cTn id="23" dur="500"/>
                                        <p:tgtEl>
                                          <p:spTgt spid="6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down)">
                                      <p:cBhvr>
                                        <p:cTn id="28" dur="500"/>
                                        <p:tgtEl>
                                          <p:spTgt spid="5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down)">
                                      <p:cBhvr>
                                        <p:cTn id="33" dur="500"/>
                                        <p:tgtEl>
                                          <p:spTgt spid="6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down)">
                                      <p:cBhvr>
                                        <p:cTn id="36" dur="500"/>
                                        <p:tgtEl>
                                          <p:spTgt spid="64"/>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heel(1)">
                                      <p:cBhvr>
                                        <p:cTn id="41" dur="20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arn(inVertical)">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57" grpId="0" animBg="1"/>
      <p:bldP spid="58" grpId="0" animBg="1"/>
      <p:bldP spid="59" grpId="0" animBg="1"/>
      <p:bldP spid="60" grpId="0" animBg="1"/>
      <p:bldP spid="61" grpId="0" animBg="1"/>
      <p:bldP spid="62" grpId="0" animBg="1"/>
      <p:bldP spid="64" grpId="0" animBg="1"/>
      <p:bldP spid="6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a16="http://schemas.microsoft.com/office/drawing/2014/main" id="{B312B04C-C655-4AA7-A5E0-DEE2E2EC1724}"/>
              </a:ext>
            </a:extLst>
          </p:cNvPr>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1075267" y="2176177"/>
            <a:ext cx="6891866" cy="1446415"/>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角丸四角形 1"/>
          <p:cNvSpPr/>
          <p:nvPr/>
        </p:nvSpPr>
        <p:spPr>
          <a:xfrm>
            <a:off x="785553" y="796752"/>
            <a:ext cx="7572894" cy="122751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 8"/>
          <p:cNvSpPr/>
          <p:nvPr/>
        </p:nvSpPr>
        <p:spPr>
          <a:xfrm>
            <a:off x="1906322" y="3734133"/>
            <a:ext cx="2614877" cy="144641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4848819" y="3734132"/>
            <a:ext cx="2700867" cy="144641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187583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提案のまとめ</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3" name="テキスト ボックス 2"/>
          <p:cNvSpPr txBox="1"/>
          <p:nvPr/>
        </p:nvSpPr>
        <p:spPr>
          <a:xfrm>
            <a:off x="2318859" y="2237664"/>
            <a:ext cx="4225874" cy="1323439"/>
          </a:xfrm>
          <a:prstGeom prst="rect">
            <a:avLst/>
          </a:prstGeom>
          <a:noFill/>
        </p:spPr>
        <p:txBody>
          <a:bodyPr wrap="square" rtlCol="0">
            <a:spAutoFit/>
          </a:bodyPr>
          <a:lstStyle/>
          <a:p>
            <a:pPr algn="ctr"/>
            <a:r>
              <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rPr>
              <a:t>全域提案</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積極的撤退区域制度</a:t>
            </a:r>
            <a:endParaRPr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kumimoji="1" lang="ja-JP" altLang="en-US" sz="2800" dirty="0">
                <a:solidFill>
                  <a:schemeClr val="bg1"/>
                </a:solidFill>
                <a:latin typeface="HGP創英角ｺﾞｼｯｸUB" panose="020B0900000000000000" pitchFamily="50" charset="-128"/>
                <a:ea typeface="HGP創英角ｺﾞｼｯｸUB" panose="020B0900000000000000" pitchFamily="50" charset="-128"/>
              </a:rPr>
              <a:t>まちづくり株式会社</a:t>
            </a:r>
          </a:p>
        </p:txBody>
      </p:sp>
      <p:sp>
        <p:nvSpPr>
          <p:cNvPr id="12" name="テキスト ボックス 11"/>
          <p:cNvSpPr txBox="1"/>
          <p:nvPr/>
        </p:nvSpPr>
        <p:spPr>
          <a:xfrm>
            <a:off x="1254061" y="823936"/>
            <a:ext cx="6634717" cy="1200329"/>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コンセプト</a:t>
            </a:r>
            <a:endParaRPr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en-US" altLang="ja-JP" sz="4800" dirty="0">
                <a:solidFill>
                  <a:schemeClr val="bg1"/>
                </a:solidFill>
                <a:latin typeface="HGP創英角ｺﾞｼｯｸUB" panose="020B0900000000000000" pitchFamily="50" charset="-128"/>
                <a:ea typeface="HGP創英角ｺﾞｼｯｸUB" panose="020B0900000000000000" pitchFamily="50" charset="-128"/>
              </a:rPr>
              <a:t>EE</a:t>
            </a:r>
            <a:r>
              <a:rPr lang="ja-JP" altLang="en-US" sz="4800" dirty="0">
                <a:solidFill>
                  <a:schemeClr val="bg1"/>
                </a:solidFill>
                <a:latin typeface="HGP創英角ｺﾞｼｯｸUB" panose="020B0900000000000000" pitchFamily="50" charset="-128"/>
                <a:ea typeface="HGP創英角ｺﾞｼｯｸUB" panose="020B0900000000000000" pitchFamily="50" charset="-128"/>
              </a:rPr>
              <a:t>まち つちうら</a:t>
            </a:r>
            <a:endParaRPr lang="en-US" altLang="ja-JP" sz="4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4" name="角丸四角形 13"/>
          <p:cNvSpPr/>
          <p:nvPr/>
        </p:nvSpPr>
        <p:spPr>
          <a:xfrm>
            <a:off x="185274" y="5292089"/>
            <a:ext cx="2614877" cy="144641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3213761" y="5292089"/>
            <a:ext cx="2614877" cy="144641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p:cNvSpPr/>
          <p:nvPr/>
        </p:nvSpPr>
        <p:spPr>
          <a:xfrm>
            <a:off x="6242248" y="5292089"/>
            <a:ext cx="2614877" cy="1446415"/>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1990765" y="4041840"/>
            <a:ext cx="2568571" cy="830997"/>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新治地区</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グリーンツーリズム</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7" name="テキスト ボックス 36"/>
          <p:cNvSpPr txBox="1"/>
          <p:nvPr/>
        </p:nvSpPr>
        <p:spPr>
          <a:xfrm>
            <a:off x="4974374" y="4041842"/>
            <a:ext cx="2449756" cy="830997"/>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北部地区</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エネルギー拠点</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8" name="テキスト ボックス 37"/>
          <p:cNvSpPr txBox="1"/>
          <p:nvPr/>
        </p:nvSpPr>
        <p:spPr>
          <a:xfrm>
            <a:off x="609062" y="5599797"/>
            <a:ext cx="2083183" cy="830997"/>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荒川沖地区</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ベッドタウン</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9" name="テキスト ボックス 38"/>
          <p:cNvSpPr txBox="1"/>
          <p:nvPr/>
        </p:nvSpPr>
        <p:spPr>
          <a:xfrm>
            <a:off x="6349551" y="5589943"/>
            <a:ext cx="2400270" cy="830997"/>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霞ヶ浦</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ウォーターフロント</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40" name="テキスト ボックス 39"/>
          <p:cNvSpPr txBox="1"/>
          <p:nvPr/>
        </p:nvSpPr>
        <p:spPr>
          <a:xfrm>
            <a:off x="3679112" y="5589944"/>
            <a:ext cx="2083183" cy="830997"/>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中心市街地</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水の都土浦</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6" name="スライド番号プレースホルダー 5">
            <a:extLst>
              <a:ext uri="{FF2B5EF4-FFF2-40B4-BE49-F238E27FC236}">
                <a16:creationId xmlns:a16="http://schemas.microsoft.com/office/drawing/2014/main" id="{A2532D84-9B09-45AB-95E7-7B110910DFD8}"/>
              </a:ext>
            </a:extLst>
          </p:cNvPr>
          <p:cNvSpPr>
            <a:spLocks noGrp="1"/>
          </p:cNvSpPr>
          <p:nvPr>
            <p:ph type="sldNum" sz="quarter" idx="12"/>
          </p:nvPr>
        </p:nvSpPr>
        <p:spPr/>
        <p:txBody>
          <a:bodyPr/>
          <a:lstStyle/>
          <a:p>
            <a:fld id="{6A9E7CFA-0D18-4517-9194-46F97BD31C02}" type="slidenum">
              <a:rPr kumimoji="1" lang="ja-JP" altLang="en-US" smtClean="0"/>
              <a:t>37</a:t>
            </a:fld>
            <a:endParaRPr kumimoji="1" lang="ja-JP" altLang="en-US"/>
          </a:p>
        </p:txBody>
      </p:sp>
    </p:spTree>
    <p:extLst>
      <p:ext uri="{BB962C8B-B14F-4D97-AF65-F5344CB8AC3E}">
        <p14:creationId xmlns:p14="http://schemas.microsoft.com/office/powerpoint/2010/main" val="23218500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146BAE0-FFFC-4855-9150-A5304CF19A43}"/>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C56BE9E1-41F5-4D1F-B2B2-408E29CCC8DF}"/>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B60C2623-4DDC-49F5-8E74-678E1D13BFD4}"/>
              </a:ext>
            </a:extLst>
          </p:cNvPr>
          <p:cNvSpPr/>
          <p:nvPr/>
        </p:nvSpPr>
        <p:spPr>
          <a:xfrm>
            <a:off x="0" y="0"/>
            <a:ext cx="9144000"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C2BEEBB-6E66-4ED0-AA5E-E450D5FE58E4}"/>
              </a:ext>
            </a:extLst>
          </p:cNvPr>
          <p:cNvSpPr txBox="1"/>
          <p:nvPr/>
        </p:nvSpPr>
        <p:spPr>
          <a:xfrm>
            <a:off x="1776845" y="2206171"/>
            <a:ext cx="5590309" cy="1323439"/>
          </a:xfrm>
          <a:prstGeom prst="rect">
            <a:avLst/>
          </a:prstGeom>
          <a:noFill/>
        </p:spPr>
        <p:txBody>
          <a:bodyPr wrap="square" rtlCol="0">
            <a:spAutoFit/>
          </a:bodyPr>
          <a:lstStyle/>
          <a:p>
            <a:pPr algn="ctr"/>
            <a:r>
              <a:rPr kumimoji="1" lang="ja-JP" altLang="en-US" sz="8000" dirty="0" smtClean="0">
                <a:solidFill>
                  <a:schemeClr val="bg1"/>
                </a:solidFill>
                <a:latin typeface="HGP創英角ｺﾞｼｯｸUB" panose="020B0900000000000000" pitchFamily="50" charset="-128"/>
                <a:ea typeface="HGP創英角ｺﾞｼｯｸUB" panose="020B0900000000000000" pitchFamily="50" charset="-128"/>
              </a:rPr>
              <a:t>北部地区</a:t>
            </a:r>
            <a:endParaRPr kumimoji="1" lang="ja-JP" altLang="en-US" sz="80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6" name="スライド番号プレースホルダー 5">
            <a:extLst>
              <a:ext uri="{FF2B5EF4-FFF2-40B4-BE49-F238E27FC236}">
                <a16:creationId xmlns:a16="http://schemas.microsoft.com/office/drawing/2014/main" id="{B1798BF3-4C2A-49F0-BB6B-C4EED9923569}"/>
              </a:ext>
            </a:extLst>
          </p:cNvPr>
          <p:cNvSpPr>
            <a:spLocks noGrp="1"/>
          </p:cNvSpPr>
          <p:nvPr>
            <p:ph type="sldNum" sz="quarter" idx="12"/>
          </p:nvPr>
        </p:nvSpPr>
        <p:spPr/>
        <p:txBody>
          <a:bodyPr/>
          <a:lstStyle/>
          <a:p>
            <a:fld id="{6A9E7CFA-0D18-4517-9194-46F97BD31C02}" type="slidenum">
              <a:rPr kumimoji="1" lang="ja-JP" altLang="en-US" smtClean="0"/>
              <a:t>38</a:t>
            </a:fld>
            <a:endParaRPr kumimoji="1" lang="ja-JP" altLang="en-US"/>
          </a:p>
        </p:txBody>
      </p:sp>
    </p:spTree>
    <p:extLst>
      <p:ext uri="{BB962C8B-B14F-4D97-AF65-F5344CB8AC3E}">
        <p14:creationId xmlns:p14="http://schemas.microsoft.com/office/powerpoint/2010/main" val="29876627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6A9E7CFA-0D18-4517-9194-46F97BD31C02}" type="slidenum">
              <a:rPr lang="ja-JP" altLang="en-US" smtClean="0"/>
              <a:pPr/>
              <a:t>39</a:t>
            </a:fld>
            <a:endParaRPr lang="ja-JP" altLang="en-US"/>
          </a:p>
        </p:txBody>
      </p:sp>
      <p:sp>
        <p:nvSpPr>
          <p:cNvPr id="5" name="正方形/長方形 4"/>
          <p:cNvSpPr/>
          <p:nvPr/>
        </p:nvSpPr>
        <p:spPr>
          <a:xfrm>
            <a:off x="0" y="602838"/>
            <a:ext cx="9144000" cy="12661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6" name="Rectangle 25"/>
          <p:cNvSpPr>
            <a:spLocks noChangeArrowheads="1"/>
          </p:cNvSpPr>
          <p:nvPr/>
        </p:nvSpPr>
        <p:spPr bwMode="auto">
          <a:xfrm>
            <a:off x="366021" y="127793"/>
            <a:ext cx="215956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smtClean="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エネルギー拠点</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70158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Rectangle 25"/>
          <p:cNvSpPr>
            <a:spLocks noChangeArrowheads="1"/>
          </p:cNvSpPr>
          <p:nvPr/>
        </p:nvSpPr>
        <p:spPr bwMode="auto">
          <a:xfrm>
            <a:off x="258228" y="127793"/>
            <a:ext cx="8002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背景</a:t>
            </a:r>
            <a:endParaRPr lang="ja-JP" altLang="en-US" sz="2400" u="none" dirty="0">
              <a:latin typeface="HGP創英角ｺﾞｼｯｸUB" panose="020B0900000000000000" pitchFamily="50" charset="-128"/>
              <a:ea typeface="HGP創英角ｺﾞｼｯｸUB" panose="020B0900000000000000" pitchFamily="50" charset="-128"/>
            </a:endParaRPr>
          </a:p>
        </p:txBody>
      </p:sp>
      <p:graphicFrame>
        <p:nvGraphicFramePr>
          <p:cNvPr id="5" name="図表 4"/>
          <p:cNvGraphicFramePr/>
          <p:nvPr>
            <p:extLst>
              <p:ext uri="{D42A27DB-BD31-4B8C-83A1-F6EECF244321}">
                <p14:modId xmlns:p14="http://schemas.microsoft.com/office/powerpoint/2010/main" val="2773100693"/>
              </p:ext>
            </p:extLst>
          </p:nvPr>
        </p:nvGraphicFramePr>
        <p:xfrm>
          <a:off x="549486" y="1090096"/>
          <a:ext cx="8053338" cy="5368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乗算記号 1">
            <a:extLst>
              <a:ext uri="{FF2B5EF4-FFF2-40B4-BE49-F238E27FC236}">
                <a16:creationId xmlns:a16="http://schemas.microsoft.com/office/drawing/2014/main" id="{6652A91B-85C7-4827-B1DE-9632E3714422}"/>
              </a:ext>
            </a:extLst>
          </p:cNvPr>
          <p:cNvSpPr/>
          <p:nvPr/>
        </p:nvSpPr>
        <p:spPr>
          <a:xfrm>
            <a:off x="3110345" y="691084"/>
            <a:ext cx="2923310" cy="2493818"/>
          </a:xfrm>
          <a:prstGeom prst="mathMultiply">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楕円 2">
            <a:extLst>
              <a:ext uri="{FF2B5EF4-FFF2-40B4-BE49-F238E27FC236}">
                <a16:creationId xmlns:a16="http://schemas.microsoft.com/office/drawing/2014/main" id="{6451A3BE-01BE-4599-98F1-630A95D60223}"/>
              </a:ext>
            </a:extLst>
          </p:cNvPr>
          <p:cNvSpPr/>
          <p:nvPr/>
        </p:nvSpPr>
        <p:spPr>
          <a:xfrm>
            <a:off x="1250372" y="2585257"/>
            <a:ext cx="6643255" cy="4073237"/>
          </a:xfrm>
          <a:prstGeom prst="ellips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id="{22A8C624-68B7-4752-929F-8846EE5F2578}"/>
              </a:ext>
            </a:extLst>
          </p:cNvPr>
          <p:cNvSpPr>
            <a:spLocks noGrp="1"/>
          </p:cNvSpPr>
          <p:nvPr>
            <p:ph type="sldNum" sz="quarter" idx="12"/>
          </p:nvPr>
        </p:nvSpPr>
        <p:spPr/>
        <p:txBody>
          <a:bodyPr/>
          <a:lstStyle/>
          <a:p>
            <a:fld id="{6A9E7CFA-0D18-4517-9194-46F97BD31C02}" type="slidenum">
              <a:rPr kumimoji="1" lang="ja-JP" altLang="en-US" smtClean="0"/>
              <a:t>4</a:t>
            </a:fld>
            <a:endParaRPr kumimoji="1" lang="ja-JP" altLang="en-US"/>
          </a:p>
        </p:txBody>
      </p:sp>
    </p:spTree>
    <p:extLst>
      <p:ext uri="{BB962C8B-B14F-4D97-AF65-F5344CB8AC3E}">
        <p14:creationId xmlns:p14="http://schemas.microsoft.com/office/powerpoint/2010/main" val="380688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積極的市民参加を促す</a:t>
            </a:r>
            <a:r>
              <a:rPr lang="en-US" altLang="ja-JP" dirty="0"/>
              <a:t/>
            </a:r>
            <a:br>
              <a:rPr lang="en-US" altLang="ja-JP" dirty="0"/>
            </a:b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dirty="0" err="1"/>
              <a:t>ー</a:t>
            </a:r>
            <a:r>
              <a:rPr lang="ja-JP" altLang="en-US" dirty="0"/>
              <a:t>資料の配布</a:t>
            </a:r>
            <a:endParaRPr lang="en-US" altLang="ja-JP" dirty="0"/>
          </a:p>
          <a:p>
            <a:pPr marL="0" indent="0">
              <a:buNone/>
            </a:pPr>
            <a:r>
              <a:rPr kumimoji="1" lang="ja-JP" altLang="en-US" dirty="0"/>
              <a:t>ー小学校の授業の一部に取り込む</a:t>
            </a:r>
            <a:endParaRPr kumimoji="1" lang="en-US" altLang="ja-JP" dirty="0"/>
          </a:p>
          <a:p>
            <a:pPr marL="0" indent="0">
              <a:buNone/>
            </a:pPr>
            <a:r>
              <a:rPr kumimoji="1" lang="ja-JP" altLang="en-US" dirty="0" err="1"/>
              <a:t>ー</a:t>
            </a:r>
            <a:r>
              <a:rPr kumimoji="1" lang="en-US" altLang="ja-JP" dirty="0"/>
              <a:t>HP</a:t>
            </a:r>
            <a:r>
              <a:rPr kumimoji="1" lang="ja-JP" altLang="en-US" dirty="0"/>
              <a:t>などで情報発信</a:t>
            </a:r>
            <a:endParaRPr kumimoji="1" lang="en-US" altLang="ja-JP" dirty="0"/>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3A9010C2-EEE1-45DA-B4EC-98FE8577CB3C}"/>
              </a:ext>
            </a:extLst>
          </p:cNvPr>
          <p:cNvSpPr>
            <a:spLocks noGrp="1"/>
          </p:cNvSpPr>
          <p:nvPr>
            <p:ph type="sldNum" sz="quarter" idx="12"/>
          </p:nvPr>
        </p:nvSpPr>
        <p:spPr/>
        <p:txBody>
          <a:bodyPr/>
          <a:lstStyle/>
          <a:p>
            <a:fld id="{6A9E7CFA-0D18-4517-9194-46F97BD31C02}" type="slidenum">
              <a:rPr kumimoji="1" lang="ja-JP" altLang="en-US" smtClean="0"/>
              <a:t>40</a:t>
            </a:fld>
            <a:endParaRPr kumimoji="1" lang="ja-JP" altLang="en-US"/>
          </a:p>
        </p:txBody>
      </p:sp>
    </p:spTree>
    <p:extLst>
      <p:ext uri="{BB962C8B-B14F-4D97-AF65-F5344CB8AC3E}">
        <p14:creationId xmlns:p14="http://schemas.microsoft.com/office/powerpoint/2010/main" val="2873547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19A2ED87-F6E5-4B44-8F8F-732AB1DB479A}"/>
              </a:ext>
            </a:extLst>
          </p:cNvPr>
          <p:cNvSpPr/>
          <p:nvPr/>
        </p:nvSpPr>
        <p:spPr>
          <a:xfrm>
            <a:off x="0" y="602838"/>
            <a:ext cx="9144000" cy="126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a:extLst>
              <a:ext uri="{FF2B5EF4-FFF2-40B4-BE49-F238E27FC236}">
                <a16:creationId xmlns:a16="http://schemas.microsoft.com/office/drawing/2014/main" id="{95AD81E6-2379-486E-838D-E1202D0579ED}"/>
              </a:ext>
            </a:extLst>
          </p:cNvPr>
          <p:cNvSpPr>
            <a:spLocks noChangeArrowheads="1"/>
          </p:cNvSpPr>
          <p:nvPr/>
        </p:nvSpPr>
        <p:spPr bwMode="auto">
          <a:xfrm>
            <a:off x="366021" y="127793"/>
            <a:ext cx="37753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地区別将来像　荒川沖地区</a:t>
            </a:r>
            <a:endParaRPr lang="ja-JP" altLang="en-US" sz="2400" u="none" dirty="0">
              <a:latin typeface="HGP創英角ｺﾞｼｯｸUB" panose="020B0900000000000000" pitchFamily="50" charset="-128"/>
              <a:ea typeface="HGP創英角ｺﾞｼｯｸUB" panose="020B0900000000000000" pitchFamily="50" charset="-128"/>
            </a:endParaRPr>
          </a:p>
        </p:txBody>
      </p:sp>
      <p:pic>
        <p:nvPicPr>
          <p:cNvPr id="10" name="図 9"/>
          <p:cNvPicPr>
            <a:picLocks noChangeAspect="1"/>
          </p:cNvPicPr>
          <p:nvPr/>
        </p:nvPicPr>
        <p:blipFill>
          <a:blip r:embed="rId3"/>
          <a:stretch>
            <a:fillRect/>
          </a:stretch>
        </p:blipFill>
        <p:spPr>
          <a:xfrm>
            <a:off x="231700" y="1971705"/>
            <a:ext cx="8450058" cy="4450360"/>
          </a:xfrm>
          <a:prstGeom prst="rect">
            <a:avLst/>
          </a:prstGeom>
        </p:spPr>
      </p:pic>
      <p:sp>
        <p:nvSpPr>
          <p:cNvPr id="12" name="楕円 11"/>
          <p:cNvSpPr/>
          <p:nvPr/>
        </p:nvSpPr>
        <p:spPr>
          <a:xfrm>
            <a:off x="4456729" y="1957340"/>
            <a:ext cx="4423145" cy="17056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ysClr val="windowText" lastClr="000000"/>
                </a:solidFill>
              </a:rPr>
              <a:t>交通の便がいい地域</a:t>
            </a:r>
          </a:p>
        </p:txBody>
      </p:sp>
      <p:sp>
        <p:nvSpPr>
          <p:cNvPr id="13" name="楕円 12"/>
          <p:cNvSpPr/>
          <p:nvPr/>
        </p:nvSpPr>
        <p:spPr>
          <a:xfrm>
            <a:off x="2206287" y="3934046"/>
            <a:ext cx="1793242" cy="1743740"/>
          </a:xfrm>
          <a:prstGeom prst="ellipse">
            <a:avLst/>
          </a:prstGeom>
          <a:noFill/>
          <a:ln w="412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235603" y="1043828"/>
            <a:ext cx="4221126" cy="584775"/>
          </a:xfrm>
          <a:prstGeom prst="rect">
            <a:avLst/>
          </a:prstGeom>
          <a:noFill/>
        </p:spPr>
        <p:txBody>
          <a:bodyPr wrap="square" rtlCol="0">
            <a:spAutoFit/>
          </a:bodyPr>
          <a:lstStyle/>
          <a:p>
            <a:r>
              <a:rPr kumimoji="1" lang="ja-JP" altLang="en-US" sz="3200" b="1" u="sng" dirty="0"/>
              <a:t>荒川沖地区の特徴</a:t>
            </a:r>
          </a:p>
        </p:txBody>
      </p:sp>
      <p:sp>
        <p:nvSpPr>
          <p:cNvPr id="2" name="スライド番号プレースホルダー 1">
            <a:extLst>
              <a:ext uri="{FF2B5EF4-FFF2-40B4-BE49-F238E27FC236}">
                <a16:creationId xmlns:a16="http://schemas.microsoft.com/office/drawing/2014/main" id="{3E320134-DD55-4374-A51A-942721969600}"/>
              </a:ext>
            </a:extLst>
          </p:cNvPr>
          <p:cNvSpPr>
            <a:spLocks noGrp="1"/>
          </p:cNvSpPr>
          <p:nvPr>
            <p:ph type="sldNum" sz="quarter" idx="12"/>
          </p:nvPr>
        </p:nvSpPr>
        <p:spPr/>
        <p:txBody>
          <a:bodyPr/>
          <a:lstStyle/>
          <a:p>
            <a:fld id="{6A9E7CFA-0D18-4517-9194-46F97BD31C02}" type="slidenum">
              <a:rPr kumimoji="1" lang="ja-JP" altLang="en-US" smtClean="0"/>
              <a:t>41</a:t>
            </a:fld>
            <a:endParaRPr kumimoji="1" lang="ja-JP" altLang="en-US"/>
          </a:p>
        </p:txBody>
      </p:sp>
    </p:spTree>
    <p:extLst>
      <p:ext uri="{BB962C8B-B14F-4D97-AF65-F5344CB8AC3E}">
        <p14:creationId xmlns:p14="http://schemas.microsoft.com/office/powerpoint/2010/main" val="3151189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p:cNvPicPr/>
          <p:nvPr/>
        </p:nvPicPr>
        <p:blipFill>
          <a:blip r:embed="rId2" cstate="print">
            <a:extLst>
              <a:ext uri="{28A0092B-C50C-407E-A947-70E740481C1C}">
                <a14:useLocalDpi xmlns:a14="http://schemas.microsoft.com/office/drawing/2010/main"/>
              </a:ext>
            </a:extLst>
          </a:blip>
          <a:srcRect/>
          <a:stretch>
            <a:fillRect/>
          </a:stretch>
        </p:blipFill>
        <p:spPr bwMode="auto">
          <a:xfrm>
            <a:off x="366021" y="1338372"/>
            <a:ext cx="5137539" cy="3329067"/>
          </a:xfrm>
          <a:prstGeom prst="rect">
            <a:avLst/>
          </a:prstGeom>
          <a:noFill/>
          <a:ln>
            <a:noFill/>
          </a:ln>
        </p:spPr>
      </p:pic>
      <p:sp>
        <p:nvSpPr>
          <p:cNvPr id="6" name="正方形/長方形 5">
            <a:extLst>
              <a:ext uri="{FF2B5EF4-FFF2-40B4-BE49-F238E27FC236}">
                <a16:creationId xmlns:a16="http://schemas.microsoft.com/office/drawing/2014/main" id="{19A2ED87-F6E5-4B44-8F8F-732AB1DB479A}"/>
              </a:ext>
            </a:extLst>
          </p:cNvPr>
          <p:cNvSpPr/>
          <p:nvPr/>
        </p:nvSpPr>
        <p:spPr>
          <a:xfrm>
            <a:off x="0" y="602838"/>
            <a:ext cx="9144000" cy="1266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25">
            <a:extLst>
              <a:ext uri="{FF2B5EF4-FFF2-40B4-BE49-F238E27FC236}">
                <a16:creationId xmlns:a16="http://schemas.microsoft.com/office/drawing/2014/main" id="{95AD81E6-2379-486E-838D-E1202D0579ED}"/>
              </a:ext>
            </a:extLst>
          </p:cNvPr>
          <p:cNvSpPr>
            <a:spLocks noChangeArrowheads="1"/>
          </p:cNvSpPr>
          <p:nvPr/>
        </p:nvSpPr>
        <p:spPr bwMode="auto">
          <a:xfrm>
            <a:off x="366021" y="127793"/>
            <a:ext cx="37753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地区別将来像　荒川沖地区</a:t>
            </a:r>
            <a:endParaRPr lang="ja-JP" altLang="en-US" sz="2400" u="none" dirty="0">
              <a:latin typeface="HGP創英角ｺﾞｼｯｸUB" panose="020B0900000000000000" pitchFamily="50" charset="-128"/>
              <a:ea typeface="HGP創英角ｺﾞｼｯｸUB" panose="020B0900000000000000" pitchFamily="50" charset="-128"/>
            </a:endParaRPr>
          </a:p>
        </p:txBody>
      </p:sp>
      <p:pic>
        <p:nvPicPr>
          <p:cNvPr id="9" name="図 8" descr="C:\Users\s1611252\AppData\Local\Microsoft\Windows\INetCache\Content.Word\凡例.png"/>
          <p:cNvPicPr/>
          <p:nvPr/>
        </p:nvPicPr>
        <p:blipFill rotWithShape="1">
          <a:blip r:embed="rId3" cstate="print">
            <a:extLst>
              <a:ext uri="{28A0092B-C50C-407E-A947-70E740481C1C}">
                <a14:useLocalDpi xmlns:a14="http://schemas.microsoft.com/office/drawing/2010/main"/>
              </a:ext>
            </a:extLst>
          </a:blip>
          <a:srcRect/>
          <a:stretch/>
        </p:blipFill>
        <p:spPr bwMode="auto">
          <a:xfrm>
            <a:off x="5754036" y="2064821"/>
            <a:ext cx="2857710" cy="2177570"/>
          </a:xfrm>
          <a:prstGeom prst="rect">
            <a:avLst/>
          </a:prstGeom>
          <a:noFill/>
          <a:ln>
            <a:noFill/>
          </a:ln>
        </p:spPr>
      </p:pic>
      <p:sp>
        <p:nvSpPr>
          <p:cNvPr id="10" name="テキスト ボックス 9"/>
          <p:cNvSpPr txBox="1"/>
          <p:nvPr/>
        </p:nvSpPr>
        <p:spPr>
          <a:xfrm>
            <a:off x="2414370" y="4907023"/>
            <a:ext cx="4315259" cy="369332"/>
          </a:xfrm>
          <a:prstGeom prst="rect">
            <a:avLst/>
          </a:prstGeom>
          <a:noFill/>
        </p:spPr>
        <p:txBody>
          <a:bodyPr wrap="square" rtlCol="0">
            <a:spAutoFit/>
          </a:bodyPr>
          <a:lstStyle/>
          <a:p>
            <a:r>
              <a:rPr lang="ja-JP" altLang="en-US" dirty="0"/>
              <a:t>市街化区域に徒歩圏内の公園が少ない</a:t>
            </a:r>
            <a:endParaRPr kumimoji="1" lang="ja-JP" altLang="en-US" dirty="0"/>
          </a:p>
        </p:txBody>
      </p:sp>
      <p:sp>
        <p:nvSpPr>
          <p:cNvPr id="2" name="スライド番号プレースホルダー 1">
            <a:extLst>
              <a:ext uri="{FF2B5EF4-FFF2-40B4-BE49-F238E27FC236}">
                <a16:creationId xmlns:a16="http://schemas.microsoft.com/office/drawing/2014/main" id="{1348454F-4CEA-4924-BC36-4074CAF09B08}"/>
              </a:ext>
            </a:extLst>
          </p:cNvPr>
          <p:cNvSpPr>
            <a:spLocks noGrp="1"/>
          </p:cNvSpPr>
          <p:nvPr>
            <p:ph type="sldNum" sz="quarter" idx="12"/>
          </p:nvPr>
        </p:nvSpPr>
        <p:spPr/>
        <p:txBody>
          <a:bodyPr/>
          <a:lstStyle/>
          <a:p>
            <a:fld id="{6A9E7CFA-0D18-4517-9194-46F97BD31C02}" type="slidenum">
              <a:rPr kumimoji="1" lang="ja-JP" altLang="en-US" smtClean="0"/>
              <a:t>42</a:t>
            </a:fld>
            <a:endParaRPr kumimoji="1" lang="ja-JP" altLang="en-US"/>
          </a:p>
        </p:txBody>
      </p:sp>
    </p:spTree>
    <p:extLst>
      <p:ext uri="{BB962C8B-B14F-4D97-AF65-F5344CB8AC3E}">
        <p14:creationId xmlns:p14="http://schemas.microsoft.com/office/powerpoint/2010/main" val="2264180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緑化の費用と資産価値</a:t>
            </a:r>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2351954755"/>
              </p:ext>
            </p:extLst>
          </p:nvPr>
        </p:nvGraphicFramePr>
        <p:xfrm>
          <a:off x="159488" y="2147778"/>
          <a:ext cx="8825023" cy="3508106"/>
        </p:xfrm>
        <a:graphic>
          <a:graphicData uri="http://schemas.openxmlformats.org/drawingml/2006/table">
            <a:tbl>
              <a:tblPr firstRow="1" firstCol="1" bandRow="1">
                <a:tableStyleId>{F5AB1C69-6EDB-4FF4-983F-18BD219EF322}</a:tableStyleId>
              </a:tblPr>
              <a:tblGrid>
                <a:gridCol w="2941328">
                  <a:extLst>
                    <a:ext uri="{9D8B030D-6E8A-4147-A177-3AD203B41FA5}">
                      <a16:colId xmlns:a16="http://schemas.microsoft.com/office/drawing/2014/main" val="3656598971"/>
                    </a:ext>
                  </a:extLst>
                </a:gridCol>
                <a:gridCol w="2941328">
                  <a:extLst>
                    <a:ext uri="{9D8B030D-6E8A-4147-A177-3AD203B41FA5}">
                      <a16:colId xmlns:a16="http://schemas.microsoft.com/office/drawing/2014/main" val="888837793"/>
                    </a:ext>
                  </a:extLst>
                </a:gridCol>
                <a:gridCol w="2942367">
                  <a:extLst>
                    <a:ext uri="{9D8B030D-6E8A-4147-A177-3AD203B41FA5}">
                      <a16:colId xmlns:a16="http://schemas.microsoft.com/office/drawing/2014/main" val="3020600517"/>
                    </a:ext>
                  </a:extLst>
                </a:gridCol>
              </a:tblGrid>
              <a:tr h="877706">
                <a:tc>
                  <a:txBody>
                    <a:bodyPr/>
                    <a:lstStyle/>
                    <a:p>
                      <a:pPr algn="ctr">
                        <a:spcAft>
                          <a:spcPts val="0"/>
                        </a:spcAft>
                      </a:pPr>
                      <a:r>
                        <a:rPr lang="ja-JP" sz="1800" kern="100" dirty="0">
                          <a:effectLst/>
                        </a:rPr>
                        <a:t>経済的便益結果のまとめ</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spcAft>
                          <a:spcPts val="0"/>
                        </a:spcAft>
                      </a:pPr>
                      <a:r>
                        <a:rPr lang="ja-JP" sz="1800" kern="100" dirty="0">
                          <a:effectLst/>
                        </a:rPr>
                        <a:t>資産価値の向上</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spcAft>
                          <a:spcPts val="0"/>
                        </a:spcAft>
                      </a:pPr>
                      <a:r>
                        <a:rPr lang="ja-JP" sz="1800" kern="100" dirty="0">
                          <a:effectLst/>
                        </a:rPr>
                        <a:t>整備費用</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430911627"/>
                  </a:ext>
                </a:extLst>
              </a:tr>
              <a:tr h="1315200">
                <a:tc>
                  <a:txBody>
                    <a:bodyPr/>
                    <a:lstStyle/>
                    <a:p>
                      <a:pPr algn="ctr">
                        <a:spcAft>
                          <a:spcPts val="0"/>
                        </a:spcAft>
                      </a:pPr>
                      <a:r>
                        <a:rPr lang="ja-JP" sz="2400" kern="100" dirty="0">
                          <a:effectLst/>
                        </a:rPr>
                        <a:t>中古売りマンション</a:t>
                      </a:r>
                      <a:endParaRPr lang="ja-JP" sz="2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spcAft>
                          <a:spcPts val="0"/>
                        </a:spcAft>
                      </a:pPr>
                      <a:r>
                        <a:rPr lang="ja-JP" sz="1600" kern="100" dirty="0">
                          <a:effectLst/>
                        </a:rPr>
                        <a:t>約</a:t>
                      </a:r>
                      <a:r>
                        <a:rPr lang="en-US" sz="1600" kern="100" dirty="0">
                          <a:effectLst/>
                        </a:rPr>
                        <a:t> 494 </a:t>
                      </a:r>
                      <a:r>
                        <a:rPr lang="ja-JP" sz="1600" kern="100" dirty="0">
                          <a:effectLst/>
                        </a:rPr>
                        <a:t>万円</a:t>
                      </a:r>
                      <a:r>
                        <a:rPr lang="en-US" sz="1600" kern="100" dirty="0">
                          <a:effectLst/>
                        </a:rPr>
                        <a:t> × </a:t>
                      </a:r>
                      <a:r>
                        <a:rPr lang="ja-JP" sz="1600" kern="100" dirty="0">
                          <a:effectLst/>
                        </a:rPr>
                        <a:t>戸数</a:t>
                      </a:r>
                    </a:p>
                  </a:txBody>
                  <a:tcPr marL="68580" marR="68580" marT="0" marB="0" anchor="ctr"/>
                </a:tc>
                <a:tc>
                  <a:txBody>
                    <a:bodyPr/>
                    <a:lstStyle/>
                    <a:p>
                      <a:pPr indent="133350" algn="ctr">
                        <a:spcAft>
                          <a:spcPts val="0"/>
                        </a:spcAft>
                      </a:pPr>
                      <a:r>
                        <a:rPr lang="ja-JP" sz="1600" kern="100" dirty="0">
                          <a:effectLst/>
                        </a:rPr>
                        <a:t>約</a:t>
                      </a:r>
                      <a:r>
                        <a:rPr lang="en-US" sz="1600" kern="100" dirty="0">
                          <a:effectLst/>
                        </a:rPr>
                        <a:t> 39 </a:t>
                      </a:r>
                      <a:r>
                        <a:rPr lang="ja-JP" sz="1600" kern="100" dirty="0">
                          <a:effectLst/>
                        </a:rPr>
                        <a:t>万円</a:t>
                      </a:r>
                      <a:r>
                        <a:rPr lang="en-US" sz="1600" kern="100" dirty="0">
                          <a:effectLst/>
                        </a:rPr>
                        <a:t> × </a:t>
                      </a:r>
                      <a:r>
                        <a:rPr lang="ja-JP" sz="1600" kern="100" dirty="0">
                          <a:effectLst/>
                        </a:rPr>
                        <a:t>戸数</a:t>
                      </a:r>
                    </a:p>
                  </a:txBody>
                  <a:tcPr marL="68580" marR="68580" marT="0" marB="0" anchor="ctr"/>
                </a:tc>
                <a:extLst>
                  <a:ext uri="{0D108BD9-81ED-4DB2-BD59-A6C34878D82A}">
                    <a16:rowId xmlns:a16="http://schemas.microsoft.com/office/drawing/2014/main" val="1788896456"/>
                  </a:ext>
                </a:extLst>
              </a:tr>
              <a:tr h="1315200">
                <a:tc>
                  <a:txBody>
                    <a:bodyPr/>
                    <a:lstStyle/>
                    <a:p>
                      <a:pPr indent="133350" algn="ctr">
                        <a:spcAft>
                          <a:spcPts val="0"/>
                        </a:spcAft>
                      </a:pPr>
                      <a:r>
                        <a:rPr lang="ja-JP" sz="2400" kern="100" dirty="0">
                          <a:effectLst/>
                        </a:rPr>
                        <a:t>中古売り戸建住宅</a:t>
                      </a:r>
                      <a:endParaRPr lang="ja-JP" sz="2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indent="133350" algn="ctr">
                        <a:spcAft>
                          <a:spcPts val="0"/>
                        </a:spcAft>
                      </a:pPr>
                      <a:r>
                        <a:rPr lang="ja-JP" sz="1600" kern="100" dirty="0">
                          <a:effectLst/>
                        </a:rPr>
                        <a:t>約</a:t>
                      </a:r>
                      <a:r>
                        <a:rPr lang="en-US" sz="1600" kern="100" dirty="0">
                          <a:effectLst/>
                        </a:rPr>
                        <a:t> 254 </a:t>
                      </a:r>
                      <a:r>
                        <a:rPr lang="ja-JP" sz="1600" kern="100" dirty="0">
                          <a:effectLst/>
                        </a:rPr>
                        <a:t>万円</a:t>
                      </a:r>
                    </a:p>
                  </a:txBody>
                  <a:tcPr marL="68580" marR="68580" marT="0" marB="0" anchor="ctr"/>
                </a:tc>
                <a:tc>
                  <a:txBody>
                    <a:bodyPr/>
                    <a:lstStyle/>
                    <a:p>
                      <a:pPr indent="133350" algn="ctr">
                        <a:spcAft>
                          <a:spcPts val="0"/>
                        </a:spcAft>
                      </a:pPr>
                      <a:r>
                        <a:rPr lang="ja-JP" sz="1600" kern="100" dirty="0">
                          <a:effectLst/>
                        </a:rPr>
                        <a:t>約</a:t>
                      </a:r>
                      <a:r>
                        <a:rPr lang="en-US" sz="1600" kern="100" dirty="0">
                          <a:effectLst/>
                        </a:rPr>
                        <a:t> 163 </a:t>
                      </a:r>
                      <a:r>
                        <a:rPr lang="ja-JP" sz="1600" kern="100" dirty="0">
                          <a:effectLst/>
                        </a:rPr>
                        <a:t>万円</a:t>
                      </a:r>
                    </a:p>
                  </a:txBody>
                  <a:tcPr marL="68580" marR="68580" marT="0" marB="0" anchor="ctr"/>
                </a:tc>
                <a:extLst>
                  <a:ext uri="{0D108BD9-81ED-4DB2-BD59-A6C34878D82A}">
                    <a16:rowId xmlns:a16="http://schemas.microsoft.com/office/drawing/2014/main" val="3329641334"/>
                  </a:ext>
                </a:extLst>
              </a:tr>
            </a:tbl>
          </a:graphicData>
        </a:graphic>
      </p:graphicFrame>
      <p:sp>
        <p:nvSpPr>
          <p:cNvPr id="3" name="スライド番号プレースホルダー 2">
            <a:extLst>
              <a:ext uri="{FF2B5EF4-FFF2-40B4-BE49-F238E27FC236}">
                <a16:creationId xmlns:a16="http://schemas.microsoft.com/office/drawing/2014/main" id="{B097459E-949A-4907-84F3-EA2270969627}"/>
              </a:ext>
            </a:extLst>
          </p:cNvPr>
          <p:cNvSpPr>
            <a:spLocks noGrp="1"/>
          </p:cNvSpPr>
          <p:nvPr>
            <p:ph type="sldNum" sz="quarter" idx="12"/>
          </p:nvPr>
        </p:nvSpPr>
        <p:spPr/>
        <p:txBody>
          <a:bodyPr/>
          <a:lstStyle/>
          <a:p>
            <a:fld id="{6A9E7CFA-0D18-4517-9194-46F97BD31C02}" type="slidenum">
              <a:rPr kumimoji="1" lang="ja-JP" altLang="en-US" smtClean="0"/>
              <a:t>43</a:t>
            </a:fld>
            <a:endParaRPr kumimoji="1" lang="ja-JP" altLang="en-US"/>
          </a:p>
        </p:txBody>
      </p:sp>
    </p:spTree>
    <p:extLst>
      <p:ext uri="{BB962C8B-B14F-4D97-AF65-F5344CB8AC3E}">
        <p14:creationId xmlns:p14="http://schemas.microsoft.com/office/powerpoint/2010/main" val="22706330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9307" y="394001"/>
            <a:ext cx="8538184" cy="1325563"/>
          </a:xfrm>
        </p:spPr>
        <p:txBody>
          <a:bodyPr>
            <a:normAutofit/>
          </a:bodyPr>
          <a:lstStyle/>
          <a:p>
            <a:r>
              <a:rPr kumimoji="1" lang="ja-JP" altLang="en-US" sz="4000" dirty="0"/>
              <a:t>オープンガーデンイベント参加者数</a:t>
            </a:r>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3979427253"/>
              </p:ext>
            </p:extLst>
          </p:nvPr>
        </p:nvGraphicFramePr>
        <p:xfrm>
          <a:off x="259307" y="2808263"/>
          <a:ext cx="8407020" cy="1752600"/>
        </p:xfrm>
        <a:graphic>
          <a:graphicData uri="http://schemas.openxmlformats.org/drawingml/2006/table">
            <a:tbl>
              <a:tblPr firstRow="1" bandRow="1">
                <a:tableStyleId>{F5AB1C69-6EDB-4FF4-983F-18BD219EF322}</a:tableStyleId>
              </a:tblPr>
              <a:tblGrid>
                <a:gridCol w="2101755">
                  <a:extLst>
                    <a:ext uri="{9D8B030D-6E8A-4147-A177-3AD203B41FA5}">
                      <a16:colId xmlns:a16="http://schemas.microsoft.com/office/drawing/2014/main" val="2861121241"/>
                    </a:ext>
                  </a:extLst>
                </a:gridCol>
                <a:gridCol w="2101755">
                  <a:extLst>
                    <a:ext uri="{9D8B030D-6E8A-4147-A177-3AD203B41FA5}">
                      <a16:colId xmlns:a16="http://schemas.microsoft.com/office/drawing/2014/main" val="2099020090"/>
                    </a:ext>
                  </a:extLst>
                </a:gridCol>
                <a:gridCol w="2306473">
                  <a:extLst>
                    <a:ext uri="{9D8B030D-6E8A-4147-A177-3AD203B41FA5}">
                      <a16:colId xmlns:a16="http://schemas.microsoft.com/office/drawing/2014/main" val="1215964591"/>
                    </a:ext>
                  </a:extLst>
                </a:gridCol>
                <a:gridCol w="1897037">
                  <a:extLst>
                    <a:ext uri="{9D8B030D-6E8A-4147-A177-3AD203B41FA5}">
                      <a16:colId xmlns:a16="http://schemas.microsoft.com/office/drawing/2014/main" val="1863743587"/>
                    </a:ext>
                  </a:extLst>
                </a:gridCol>
              </a:tblGrid>
              <a:tr h="370840">
                <a:tc>
                  <a:txBody>
                    <a:bodyPr/>
                    <a:lstStyle/>
                    <a:p>
                      <a:pPr algn="ctr"/>
                      <a:r>
                        <a:rPr kumimoji="1" lang="ja-JP" altLang="en-US" dirty="0"/>
                        <a:t>事例</a:t>
                      </a:r>
                    </a:p>
                  </a:txBody>
                  <a:tcPr anchor="ctr"/>
                </a:tc>
                <a:tc>
                  <a:txBody>
                    <a:bodyPr/>
                    <a:lstStyle/>
                    <a:p>
                      <a:pPr algn="ctr"/>
                      <a:r>
                        <a:rPr kumimoji="1" lang="ja-JP" altLang="en-US" dirty="0"/>
                        <a:t>参加人数（人）</a:t>
                      </a:r>
                    </a:p>
                  </a:txBody>
                  <a:tcPr anchor="ctr"/>
                </a:tc>
                <a:tc>
                  <a:txBody>
                    <a:bodyPr/>
                    <a:lstStyle/>
                    <a:p>
                      <a:pPr algn="ctr"/>
                      <a:r>
                        <a:rPr kumimoji="1" lang="ja-JP" altLang="en-US" dirty="0"/>
                        <a:t>市のコスト（万円）</a:t>
                      </a:r>
                    </a:p>
                  </a:txBody>
                  <a:tcPr anchor="ctr"/>
                </a:tc>
                <a:tc>
                  <a:txBody>
                    <a:bodyPr/>
                    <a:lstStyle/>
                    <a:p>
                      <a:pPr algn="ctr"/>
                      <a:r>
                        <a:rPr kumimoji="1" lang="ja-JP" altLang="en-US" dirty="0"/>
                        <a:t>観光による消費推計（万円）</a:t>
                      </a:r>
                    </a:p>
                  </a:txBody>
                  <a:tcPr anchor="ctr"/>
                </a:tc>
                <a:extLst>
                  <a:ext uri="{0D108BD9-81ED-4DB2-BD59-A6C34878D82A}">
                    <a16:rowId xmlns:a16="http://schemas.microsoft.com/office/drawing/2014/main" val="96980619"/>
                  </a:ext>
                </a:extLst>
              </a:tr>
              <a:tr h="370840">
                <a:tc>
                  <a:txBody>
                    <a:bodyPr/>
                    <a:lstStyle/>
                    <a:p>
                      <a:pPr algn="ctr"/>
                      <a:r>
                        <a:rPr kumimoji="1" lang="ja-JP" altLang="en-US" dirty="0"/>
                        <a:t>千葉県流山市</a:t>
                      </a:r>
                    </a:p>
                  </a:txBody>
                  <a:tcPr anchor="ctr"/>
                </a:tc>
                <a:tc>
                  <a:txBody>
                    <a:bodyPr/>
                    <a:lstStyle/>
                    <a:p>
                      <a:pPr algn="ctr"/>
                      <a:r>
                        <a:rPr kumimoji="1" lang="en-US" altLang="ja-JP" dirty="0" err="1"/>
                        <a:t>6,900</a:t>
                      </a:r>
                      <a:endParaRPr kumimoji="1" lang="ja-JP" altLang="en-US" dirty="0"/>
                    </a:p>
                  </a:txBody>
                  <a:tcPr anchor="ctr"/>
                </a:tc>
                <a:tc>
                  <a:txBody>
                    <a:bodyPr/>
                    <a:lstStyle/>
                    <a:p>
                      <a:pPr algn="ctr"/>
                      <a:r>
                        <a:rPr kumimoji="1" lang="ja-JP" altLang="en-US" dirty="0" err="1"/>
                        <a:t>ー</a:t>
                      </a:r>
                      <a:endParaRPr kumimoji="1" lang="ja-JP" altLang="en-US" dirty="0"/>
                    </a:p>
                  </a:txBody>
                  <a:tcPr anchor="ctr"/>
                </a:tc>
                <a:tc>
                  <a:txBody>
                    <a:bodyPr/>
                    <a:lstStyle/>
                    <a:p>
                      <a:pPr algn="ctr"/>
                      <a:r>
                        <a:rPr kumimoji="1" lang="ja-JP" altLang="en-US" dirty="0" err="1"/>
                        <a:t>ー</a:t>
                      </a:r>
                      <a:endParaRPr kumimoji="1" lang="ja-JP" altLang="en-US" dirty="0"/>
                    </a:p>
                  </a:txBody>
                  <a:tcPr anchor="ctr"/>
                </a:tc>
                <a:extLst>
                  <a:ext uri="{0D108BD9-81ED-4DB2-BD59-A6C34878D82A}">
                    <a16:rowId xmlns:a16="http://schemas.microsoft.com/office/drawing/2014/main" val="1619745848"/>
                  </a:ext>
                </a:extLst>
              </a:tr>
              <a:tr h="370840">
                <a:tc>
                  <a:txBody>
                    <a:bodyPr/>
                    <a:lstStyle/>
                    <a:p>
                      <a:pPr algn="ctr"/>
                      <a:r>
                        <a:rPr kumimoji="1" lang="ja-JP" altLang="en-US" dirty="0"/>
                        <a:t>兵庫県宝塚市</a:t>
                      </a:r>
                    </a:p>
                  </a:txBody>
                  <a:tcPr anchor="ctr"/>
                </a:tc>
                <a:tc>
                  <a:txBody>
                    <a:bodyPr/>
                    <a:lstStyle/>
                    <a:p>
                      <a:pPr algn="ctr"/>
                      <a:r>
                        <a:rPr kumimoji="1" lang="en-US" altLang="ja-JP" dirty="0"/>
                        <a:t>10,000</a:t>
                      </a:r>
                      <a:endParaRPr kumimoji="1" lang="ja-JP" altLang="en-US" dirty="0"/>
                    </a:p>
                  </a:txBody>
                  <a:tcPr anchor="ctr"/>
                </a:tc>
                <a:tc>
                  <a:txBody>
                    <a:bodyPr/>
                    <a:lstStyle/>
                    <a:p>
                      <a:pPr algn="ctr"/>
                      <a:r>
                        <a:rPr kumimoji="1" lang="en-US" altLang="ja-JP" dirty="0"/>
                        <a:t>240</a:t>
                      </a:r>
                      <a:endParaRPr kumimoji="1" lang="ja-JP" altLang="en-US" dirty="0"/>
                    </a:p>
                  </a:txBody>
                  <a:tcPr anchor="ctr"/>
                </a:tc>
                <a:tc>
                  <a:txBody>
                    <a:bodyPr/>
                    <a:lstStyle/>
                    <a:p>
                      <a:pPr algn="ctr"/>
                      <a:r>
                        <a:rPr kumimoji="1" lang="en-US" altLang="ja-JP" dirty="0"/>
                        <a:t>2400</a:t>
                      </a:r>
                      <a:endParaRPr kumimoji="1" lang="ja-JP" altLang="en-US" dirty="0"/>
                    </a:p>
                  </a:txBody>
                  <a:tcPr anchor="ctr"/>
                </a:tc>
                <a:extLst>
                  <a:ext uri="{0D108BD9-81ED-4DB2-BD59-A6C34878D82A}">
                    <a16:rowId xmlns:a16="http://schemas.microsoft.com/office/drawing/2014/main" val="2376258994"/>
                  </a:ext>
                </a:extLst>
              </a:tr>
              <a:tr h="370840">
                <a:tc>
                  <a:txBody>
                    <a:bodyPr/>
                    <a:lstStyle/>
                    <a:p>
                      <a:pPr algn="ctr"/>
                      <a:r>
                        <a:rPr kumimoji="1" lang="ja-JP" altLang="en-US" dirty="0"/>
                        <a:t>兵庫県三田市</a:t>
                      </a:r>
                    </a:p>
                  </a:txBody>
                  <a:tcPr anchor="ctr"/>
                </a:tc>
                <a:tc>
                  <a:txBody>
                    <a:bodyPr/>
                    <a:lstStyle/>
                    <a:p>
                      <a:pPr algn="ctr"/>
                      <a:r>
                        <a:rPr kumimoji="1" lang="en-US" altLang="ja-JP" dirty="0"/>
                        <a:t>3,000</a:t>
                      </a:r>
                      <a:endParaRPr kumimoji="1" lang="ja-JP" altLang="en-US" dirty="0"/>
                    </a:p>
                  </a:txBody>
                  <a:tcPr anchor="ctr"/>
                </a:tc>
                <a:tc>
                  <a:txBody>
                    <a:bodyPr/>
                    <a:lstStyle/>
                    <a:p>
                      <a:pPr algn="ctr"/>
                      <a:r>
                        <a:rPr kumimoji="1" lang="en-US" altLang="ja-JP" dirty="0"/>
                        <a:t>70</a:t>
                      </a:r>
                      <a:endParaRPr kumimoji="1" lang="ja-JP" altLang="en-US" dirty="0"/>
                    </a:p>
                  </a:txBody>
                  <a:tcPr anchor="ctr"/>
                </a:tc>
                <a:tc>
                  <a:txBody>
                    <a:bodyPr/>
                    <a:lstStyle/>
                    <a:p>
                      <a:pPr algn="ctr"/>
                      <a:r>
                        <a:rPr kumimoji="1" lang="en-US" altLang="ja-JP" dirty="0"/>
                        <a:t>400</a:t>
                      </a:r>
                      <a:endParaRPr kumimoji="1" lang="ja-JP" altLang="en-US" dirty="0"/>
                    </a:p>
                  </a:txBody>
                  <a:tcPr anchor="ctr"/>
                </a:tc>
                <a:extLst>
                  <a:ext uri="{0D108BD9-81ED-4DB2-BD59-A6C34878D82A}">
                    <a16:rowId xmlns:a16="http://schemas.microsoft.com/office/drawing/2014/main" val="2240919523"/>
                  </a:ext>
                </a:extLst>
              </a:tr>
            </a:tbl>
          </a:graphicData>
        </a:graphic>
      </p:graphicFrame>
      <p:sp>
        <p:nvSpPr>
          <p:cNvPr id="3" name="スライド番号プレースホルダー 2">
            <a:extLst>
              <a:ext uri="{FF2B5EF4-FFF2-40B4-BE49-F238E27FC236}">
                <a16:creationId xmlns:a16="http://schemas.microsoft.com/office/drawing/2014/main" id="{363916A5-39D0-4D4D-BFBC-6413371329CE}"/>
              </a:ext>
            </a:extLst>
          </p:cNvPr>
          <p:cNvSpPr>
            <a:spLocks noGrp="1"/>
          </p:cNvSpPr>
          <p:nvPr>
            <p:ph type="sldNum" sz="quarter" idx="12"/>
          </p:nvPr>
        </p:nvSpPr>
        <p:spPr/>
        <p:txBody>
          <a:bodyPr/>
          <a:lstStyle/>
          <a:p>
            <a:fld id="{6A9E7CFA-0D18-4517-9194-46F97BD31C02}" type="slidenum">
              <a:rPr kumimoji="1" lang="ja-JP" altLang="en-US" smtClean="0"/>
              <a:t>44</a:t>
            </a:fld>
            <a:endParaRPr kumimoji="1" lang="ja-JP" altLang="en-US"/>
          </a:p>
        </p:txBody>
      </p:sp>
    </p:spTree>
    <p:extLst>
      <p:ext uri="{BB962C8B-B14F-4D97-AF65-F5344CB8AC3E}">
        <p14:creationId xmlns:p14="http://schemas.microsoft.com/office/powerpoint/2010/main" val="14328150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グループ化 1"/>
          <p:cNvGrpSpPr/>
          <p:nvPr/>
        </p:nvGrpSpPr>
        <p:grpSpPr>
          <a:xfrm>
            <a:off x="1840523" y="1092657"/>
            <a:ext cx="5462954" cy="3690968"/>
            <a:chOff x="1691858" y="1355493"/>
            <a:chExt cx="5489981" cy="3709228"/>
          </a:xfrm>
        </p:grpSpPr>
        <p:pic>
          <p:nvPicPr>
            <p:cNvPr id="1026" name="Picture 2" descr="https://attachments.office.net/owa/s1611228@s.tsukuba.ac.jp/service.svc/s/GetFileAttachment?id=AAMkAGViNmMzNDM1LTU3MDAtNDYxMi1iM2UzLTViNzY0NzQyZWIzOABGAAAAAACtECPn%2FeRHQI9iGZxHQ6MJBwCpmgBZuaEPR7LE2oed558%2BAAAAAAEMAACpmgBZuaEPR7LE2oed558%2BAAG3KSyUAAABEgAQAOR%2F01mgmc1EopY%2BhjOVG8A%3D&amp;X-OWA-CANARY=iOHSgasn10WDmX1Y2qhvsCDQh9criNYYnRG-_8Ezzi0wUJHUtN25XfmHd_VsE2I1yp77vxcJXL4.&amp;token=eyJhbGciOiJSUzI1NiIsImtpZCI6IjA2MDBGOUY2NzQ2MjA3MzdFNzM0MDRFMjg3QzQ1QTgxOENCN0NFQjgiLCJ4NXQiOiJCZ0Q1OW5SaUJ6Zm5OQVRpaDhSYWdZeTN6cmciLCJ0eXAiOiJKV1QifQ.eyJ2ZXIiOiJFeGNoYW5nZS5DYWxsYmFjay5WMSIsImFwcGN0eHNlbmRlciI6Ik93YURvd25sb2FkQDAyMTQxNzJjLWYzMzktNDE5MC1iNjZiLWE4MzI3NDFhNzg5ZiIsImFwcGN0eCI6IntcIm1zZXhjaHByb3RcIjpcIm93YVwiLFwicHJpbWFyeXNpZFwiOlwiUy0xLTUtMjEtODE4Mjk5OTQyLTEyNzcyODA1Mi00ODU0OTMxODYtODIwNTk3N1wiLFwicHVpZFwiOlwiMTE1MzgzNjI5NjY3MDc2ODc0NFwiLFwib2lkXCI6XCIwNWNiZmZjYi04ZmM5LTQ5MzctOWI1OS04NWU5NTE5YmJhZjJcIixcInNjb3BlXCI6XCJPd2FEb3dubG9hZFwifSIsIm5iZiI6MTU0OTAxNTExNywiZXhwIjoxNTQ5MDE1NzE3LCJpc3MiOiIwMDAwMDAwMi0wMDAwLTBmZjEtY2UwMC0wMDAwMDAwMDAwMDBAMDIxNDE3MmMtZjMzOS00MTkwLWI2NmItYTgzMjc0MWE3ODlmIiwiYXVkIjoiMDAwMDAwMDItMDAwMC0wZmYxLWNlMDAtMDAwMDAwMDAwMDAwL2F0dGFjaG1lbnRzLm9mZmljZS5uZXRAMDIxNDE3MmMtZjMzOS00MTkwLWI2NmItYTgzMjc0MWE3ODlmIn0.rz8XtHNKjLu-4B_YzYHQkB1NXH0uwpBRH6D935CL-yO7MrNAH2EwQ-HPx_FcK_yZOu2itfqqYNer2OhsThfvblukI6BBmTx2NN2sQAbFQOpaMavywewFGy1RRK9xrfbmbP4hrksFtkX8EtalPmeZoc-5rMozFcQFewkM6NRRlSH2vs2lJ2RXeVwk4JVd1cSYTrvzpdzkHW2u5pnCbskpalETOEBI--WEWh7JE-c2VG74dZjKSm2mwZVRJl4JmzxgkQgaihYhMeAxXM3DzMSI8RYezw8IQBRKDCpF7bIjsbWYEZHoNNBwmeMjpEvxw_n8sHuWJWJ6PDYlit8krD2F9A&amp;owa=outlook.office365.com&amp;isImagePreview=True"/>
            <p:cNvPicPr>
              <a:picLocks noChangeAspect="1" noChangeArrowheads="1"/>
            </p:cNvPicPr>
            <p:nvPr/>
          </p:nvPicPr>
          <p:blipFill rotWithShape="1">
            <a:blip r:embed="rId2">
              <a:extLst>
                <a:ext uri="{28A0092B-C50C-407E-A947-70E740481C1C}">
                  <a14:useLocalDpi xmlns:a14="http://schemas.microsoft.com/office/drawing/2010/main" val="0"/>
                </a:ext>
              </a:extLst>
            </a:blip>
            <a:srcRect l="10465" t="9436" r="14174"/>
            <a:stretch/>
          </p:blipFill>
          <p:spPr bwMode="auto">
            <a:xfrm>
              <a:off x="1691858" y="1355493"/>
              <a:ext cx="5489981" cy="3709228"/>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3757809" y="3256768"/>
              <a:ext cx="1782600" cy="461665"/>
            </a:xfrm>
            <a:prstGeom prst="rect">
              <a:avLst/>
            </a:prstGeom>
            <a:noFill/>
          </p:spPr>
          <p:txBody>
            <a:bodyPr wrap="square" rtlCol="0">
              <a:spAutoFit/>
            </a:bodyPr>
            <a:lstStyle/>
            <a:p>
              <a:r>
                <a:rPr kumimoji="1" lang="ja-JP" altLang="en-US" sz="2400" b="1" dirty="0"/>
                <a:t>港町エリア</a:t>
              </a:r>
            </a:p>
          </p:txBody>
        </p:sp>
        <p:sp>
          <p:nvSpPr>
            <p:cNvPr id="10" name="テキスト ボックス 9"/>
            <p:cNvSpPr txBox="1"/>
            <p:nvPr/>
          </p:nvSpPr>
          <p:spPr>
            <a:xfrm>
              <a:off x="3545162" y="1465529"/>
              <a:ext cx="1569660" cy="369332"/>
            </a:xfrm>
            <a:prstGeom prst="rect">
              <a:avLst/>
            </a:prstGeom>
            <a:noFill/>
          </p:spPr>
          <p:txBody>
            <a:bodyPr wrap="none" rtlCol="0">
              <a:spAutoFit/>
            </a:bodyPr>
            <a:lstStyle/>
            <a:p>
              <a:r>
                <a:rPr kumimoji="1" lang="ja-JP" altLang="en-US" b="1" dirty="0"/>
                <a:t>川口運動公園</a:t>
              </a:r>
            </a:p>
          </p:txBody>
        </p:sp>
      </p:grpSp>
      <p:sp>
        <p:nvSpPr>
          <p:cNvPr id="13" name="正方形/長方形 12"/>
          <p:cNvSpPr/>
          <p:nvPr/>
        </p:nvSpPr>
        <p:spPr>
          <a:xfrm>
            <a:off x="0" y="621310"/>
            <a:ext cx="9144000" cy="1266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Rectangle 25"/>
          <p:cNvSpPr>
            <a:spLocks noChangeArrowheads="1"/>
          </p:cNvSpPr>
          <p:nvPr/>
        </p:nvSpPr>
        <p:spPr bwMode="auto">
          <a:xfrm>
            <a:off x="366021" y="146265"/>
            <a:ext cx="36311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　霞ヶ浦　ウォーターフロント</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3" name="円形吹き出し 2"/>
          <p:cNvSpPr/>
          <p:nvPr/>
        </p:nvSpPr>
        <p:spPr>
          <a:xfrm>
            <a:off x="82461" y="1040520"/>
            <a:ext cx="2180492" cy="1944052"/>
          </a:xfrm>
          <a:prstGeom prst="wedgeEllipseCallout">
            <a:avLst>
              <a:gd name="adj1" fmla="val 98016"/>
              <a:gd name="adj2" fmla="val -26369"/>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つながり</a:t>
            </a:r>
            <a:r>
              <a:rPr lang="ja-JP" altLang="en-US" sz="2000" dirty="0">
                <a:solidFill>
                  <a:schemeClr val="tx1"/>
                </a:solidFill>
                <a:latin typeface="HGP創英角ｺﾞｼｯｸUB" panose="020B0900000000000000" pitchFamily="50" charset="-128"/>
                <a:ea typeface="HGP創英角ｺﾞｼｯｸUB" panose="020B0900000000000000" pitchFamily="50" charset="-128"/>
              </a:rPr>
              <a:t>が</a:t>
            </a:r>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弱い</a:t>
            </a:r>
          </a:p>
        </p:txBody>
      </p:sp>
      <p:sp>
        <p:nvSpPr>
          <p:cNvPr id="15" name="円形吹き出し 14"/>
          <p:cNvSpPr/>
          <p:nvPr/>
        </p:nvSpPr>
        <p:spPr>
          <a:xfrm>
            <a:off x="6881047" y="2984572"/>
            <a:ext cx="2180492" cy="1944052"/>
          </a:xfrm>
          <a:prstGeom prst="wedgeEllipseCallout">
            <a:avLst>
              <a:gd name="adj1" fmla="val -71339"/>
              <a:gd name="adj2" fmla="val -17324"/>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魅力</a:t>
            </a:r>
            <a:r>
              <a:rPr kumimoji="1" lang="ja-JP" altLang="en-US" sz="2000" dirty="0">
                <a:solidFill>
                  <a:schemeClr val="tx1"/>
                </a:solidFill>
                <a:latin typeface="HGP創英角ｺﾞｼｯｸUB" panose="020B0900000000000000" pitchFamily="50" charset="-128"/>
                <a:ea typeface="HGP創英角ｺﾞｼｯｸUB" panose="020B0900000000000000" pitchFamily="50" charset="-128"/>
              </a:rPr>
              <a:t>が</a:t>
            </a:r>
            <a:endParaRPr kumimoji="1" lang="en-US" altLang="ja-JP" sz="2000" dirty="0">
              <a:solidFill>
                <a:schemeClr val="tx1"/>
              </a:solidFill>
              <a:latin typeface="HGP創英角ｺﾞｼｯｸUB" panose="020B0900000000000000" pitchFamily="50" charset="-128"/>
              <a:ea typeface="HGP創英角ｺﾞｼｯｸUB" panose="020B0900000000000000" pitchFamily="50" charset="-128"/>
            </a:endParaRPr>
          </a:p>
          <a:p>
            <a:pPr algn="ctr"/>
            <a:r>
              <a:rPr kumimoji="1" lang="ja-JP" altLang="en-US" sz="2400" dirty="0">
                <a:solidFill>
                  <a:schemeClr val="tx1"/>
                </a:solidFill>
                <a:latin typeface="HGP創英角ｺﾞｼｯｸUB" panose="020B0900000000000000" pitchFamily="50" charset="-128"/>
                <a:ea typeface="HGP創英角ｺﾞｼｯｸUB" panose="020B0900000000000000" pitchFamily="50" charset="-128"/>
              </a:rPr>
              <a:t>活かせていない</a:t>
            </a:r>
          </a:p>
        </p:txBody>
      </p:sp>
      <p:sp>
        <p:nvSpPr>
          <p:cNvPr id="4" name="正方形/長方形 3"/>
          <p:cNvSpPr/>
          <p:nvPr/>
        </p:nvSpPr>
        <p:spPr>
          <a:xfrm>
            <a:off x="0" y="4928624"/>
            <a:ext cx="9144000" cy="1929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458503" y="5248673"/>
            <a:ext cx="8226994" cy="1754326"/>
          </a:xfrm>
          <a:prstGeom prst="rect">
            <a:avLst/>
          </a:prstGeom>
          <a:noFill/>
        </p:spPr>
        <p:txBody>
          <a:bodyPr wrap="square" rtlCol="0">
            <a:spAutoFit/>
          </a:bodyPr>
          <a:lstStyle/>
          <a:p>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まちづくり会社</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と</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市民による提案</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を</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参考</a:t>
            </a:r>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に</a:t>
            </a:r>
            <a:endParaRPr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回遊性</a:t>
            </a:r>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を</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高めるとともに、新たな観光地へ</a:t>
            </a:r>
          </a:p>
          <a:p>
            <a:endPar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endParaRPr>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05041">
            <a:off x="6135928" y="263337"/>
            <a:ext cx="2733218" cy="20499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スライド番号プレースホルダー 6">
            <a:extLst>
              <a:ext uri="{FF2B5EF4-FFF2-40B4-BE49-F238E27FC236}">
                <a16:creationId xmlns:a16="http://schemas.microsoft.com/office/drawing/2014/main" id="{86E0EBD4-20EF-4028-B1B1-EB8B8B8909F5}"/>
              </a:ext>
            </a:extLst>
          </p:cNvPr>
          <p:cNvSpPr>
            <a:spLocks noGrp="1"/>
          </p:cNvSpPr>
          <p:nvPr>
            <p:ph type="sldNum" sz="quarter" idx="12"/>
          </p:nvPr>
        </p:nvSpPr>
        <p:spPr/>
        <p:txBody>
          <a:bodyPr/>
          <a:lstStyle/>
          <a:p>
            <a:fld id="{6A9E7CFA-0D18-4517-9194-46F97BD31C02}" type="slidenum">
              <a:rPr kumimoji="1" lang="ja-JP" altLang="en-US" smtClean="0"/>
              <a:t>45</a:t>
            </a:fld>
            <a:endParaRPr kumimoji="1" lang="ja-JP" altLang="en-US" dirty="0"/>
          </a:p>
        </p:txBody>
      </p:sp>
    </p:spTree>
    <p:extLst>
      <p:ext uri="{BB962C8B-B14F-4D97-AF65-F5344CB8AC3E}">
        <p14:creationId xmlns:p14="http://schemas.microsoft.com/office/powerpoint/2010/main" val="1373467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4" grpId="0" animBg="1"/>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68718" y="136224"/>
            <a:ext cx="2057400" cy="365125"/>
          </a:xfrm>
        </p:spPr>
        <p:txBody>
          <a:bodyPr/>
          <a:lstStyle/>
          <a:p>
            <a:fld id="{6A9E7CFA-0D18-4517-9194-46F97BD31C02}" type="slidenum">
              <a:rPr kumimoji="1" lang="ja-JP" altLang="en-US" sz="2000" b="1" smtClean="0">
                <a:solidFill>
                  <a:schemeClr val="tx1">
                    <a:lumMod val="75000"/>
                    <a:lumOff val="25000"/>
                  </a:schemeClr>
                </a:solidFill>
                <a:latin typeface="HGS創英角ｺﾞｼｯｸUB" panose="020B0900000000000000" pitchFamily="50" charset="-128"/>
                <a:ea typeface="HGS創英角ｺﾞｼｯｸUB" panose="020B0900000000000000" pitchFamily="50" charset="-128"/>
              </a:rPr>
              <a:t>46</a:t>
            </a:fld>
            <a:endParaRPr kumimoji="1" lang="ja-JP" altLang="en-US" sz="2000" b="1" dirty="0">
              <a:solidFill>
                <a:schemeClr val="tx1">
                  <a:lumMod val="75000"/>
                  <a:lumOff val="25000"/>
                </a:schemeClr>
              </a:solidFill>
              <a:latin typeface="HGS創英角ｺﾞｼｯｸUB" panose="020B0900000000000000" pitchFamily="50" charset="-128"/>
              <a:ea typeface="HGS創英角ｺﾞｼｯｸUB" panose="020B0900000000000000" pitchFamily="50" charset="-128"/>
            </a:endParaRPr>
          </a:p>
        </p:txBody>
      </p:sp>
      <p:sp>
        <p:nvSpPr>
          <p:cNvPr id="27" name="テキスト ボックス 26"/>
          <p:cNvSpPr txBox="1"/>
          <p:nvPr/>
        </p:nvSpPr>
        <p:spPr>
          <a:xfrm>
            <a:off x="200993" y="1155743"/>
            <a:ext cx="3877985" cy="461665"/>
          </a:xfrm>
          <a:prstGeom prst="rect">
            <a:avLst/>
          </a:prstGeom>
          <a:noFill/>
        </p:spPr>
        <p:txBody>
          <a:bodyPr wrap="none" rtlCol="0">
            <a:spAutoFit/>
          </a:bodyPr>
          <a:lstStyle/>
          <a:p>
            <a:r>
              <a:rPr kumimoji="1" lang="ja-JP" altLang="en-US" sz="2400" dirty="0" smtClean="0"/>
              <a:t>土浦市の最重要課題の一つ</a:t>
            </a:r>
            <a:endParaRPr lang="en-US" altLang="ja-JP" sz="2400" dirty="0" smtClean="0"/>
          </a:p>
        </p:txBody>
      </p:sp>
      <p:sp>
        <p:nvSpPr>
          <p:cNvPr id="28" name="正方形/長方形 27"/>
          <p:cNvSpPr/>
          <p:nvPr/>
        </p:nvSpPr>
        <p:spPr>
          <a:xfrm>
            <a:off x="0" y="593602"/>
            <a:ext cx="9144000" cy="12661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Rectangle 25"/>
          <p:cNvSpPr>
            <a:spLocks noChangeArrowheads="1"/>
          </p:cNvSpPr>
          <p:nvPr/>
        </p:nvSpPr>
        <p:spPr bwMode="auto">
          <a:xfrm>
            <a:off x="366021" y="118557"/>
            <a:ext cx="3137397"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smtClean="0">
                <a:latin typeface="HGP創英角ｺﾞｼｯｸUB" panose="020B0900000000000000" pitchFamily="50" charset="-128"/>
                <a:ea typeface="HGP創英角ｺﾞｼｯｸUB" panose="020B0900000000000000" pitchFamily="50" charset="-128"/>
              </a:rPr>
              <a:t>水の都土浦　水質改善</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30" name="角丸四角形 29"/>
          <p:cNvSpPr/>
          <p:nvPr/>
        </p:nvSpPr>
        <p:spPr>
          <a:xfrm>
            <a:off x="4263626" y="827776"/>
            <a:ext cx="4276436" cy="1117600"/>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smtClean="0"/>
              <a:t>霞ケ浦の水質浄化</a:t>
            </a:r>
            <a:endParaRPr kumimoji="1" lang="ja-JP" altLang="en-US" sz="2800" b="1"/>
          </a:p>
        </p:txBody>
      </p:sp>
      <p:pic>
        <p:nvPicPr>
          <p:cNvPr id="31" name="図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11" y="2911641"/>
            <a:ext cx="3944705" cy="3655427"/>
          </a:xfrm>
          <a:prstGeom prst="rect">
            <a:avLst/>
          </a:prstGeom>
        </p:spPr>
      </p:pic>
      <p:sp>
        <p:nvSpPr>
          <p:cNvPr id="32" name="テキスト ボックス 31"/>
          <p:cNvSpPr txBox="1"/>
          <p:nvPr/>
        </p:nvSpPr>
        <p:spPr>
          <a:xfrm>
            <a:off x="4660105" y="2911641"/>
            <a:ext cx="3337313" cy="830997"/>
          </a:xfrm>
          <a:prstGeom prst="rect">
            <a:avLst/>
          </a:prstGeom>
          <a:noFill/>
        </p:spPr>
        <p:txBody>
          <a:bodyPr wrap="square" rtlCol="0">
            <a:spAutoFit/>
          </a:bodyPr>
          <a:lstStyle/>
          <a:p>
            <a:pPr algn="ctr"/>
            <a:r>
              <a:rPr lang="ja-JP" altLang="en-US" sz="2400" b="1" dirty="0" smtClean="0"/>
              <a:t>シェ</a:t>
            </a:r>
            <a:r>
              <a:rPr lang="en-US" altLang="ja-JP" sz="2400" b="1" dirty="0" smtClean="0"/>
              <a:t>―</a:t>
            </a:r>
            <a:r>
              <a:rPr lang="ja-JP" altLang="en-US" sz="2400" b="1" dirty="0" smtClean="0"/>
              <a:t>ボーン・コモン</a:t>
            </a:r>
            <a:r>
              <a:rPr lang="en-US" altLang="ja-JP" sz="2400" b="1" dirty="0" smtClean="0"/>
              <a:t>(</a:t>
            </a:r>
            <a:r>
              <a:rPr lang="ja-JP" altLang="en-US" sz="2400" b="1" dirty="0" smtClean="0"/>
              <a:t>カナダ・トロント</a:t>
            </a:r>
            <a:r>
              <a:rPr lang="en-US" altLang="ja-JP" sz="2400" b="1" dirty="0" smtClean="0"/>
              <a:t>)</a:t>
            </a:r>
            <a:endParaRPr kumimoji="1" lang="ja-JP" altLang="en-US" sz="2400" b="1" dirty="0"/>
          </a:p>
        </p:txBody>
      </p:sp>
      <p:sp>
        <p:nvSpPr>
          <p:cNvPr id="33" name="テキスト ボックス 32"/>
          <p:cNvSpPr txBox="1"/>
          <p:nvPr/>
        </p:nvSpPr>
        <p:spPr>
          <a:xfrm>
            <a:off x="4426083" y="3943139"/>
            <a:ext cx="4185761" cy="1938992"/>
          </a:xfrm>
          <a:prstGeom prst="rect">
            <a:avLst/>
          </a:prstGeom>
          <a:noFill/>
        </p:spPr>
        <p:txBody>
          <a:bodyPr wrap="none" rtlCol="0">
            <a:spAutoFit/>
          </a:bodyPr>
          <a:lstStyle/>
          <a:p>
            <a:r>
              <a:rPr kumimoji="1" lang="ja-JP" altLang="en-US" sz="2400" smtClean="0"/>
              <a:t>・紫外線による汚染水浄化</a:t>
            </a:r>
            <a:endParaRPr kumimoji="1" lang="en-US" altLang="ja-JP" sz="2400" smtClean="0"/>
          </a:p>
          <a:p>
            <a:r>
              <a:rPr lang="ja-JP" altLang="en-US" sz="2400" smtClean="0"/>
              <a:t>・有害な副産物は発生しない</a:t>
            </a:r>
          </a:p>
          <a:p>
            <a:r>
              <a:rPr kumimoji="1" lang="ja-JP" altLang="en-US" sz="2400" smtClean="0"/>
              <a:t>・汚染水処理施設の</a:t>
            </a:r>
            <a:endParaRPr kumimoji="1" lang="en-US" altLang="ja-JP" sz="2400" smtClean="0"/>
          </a:p>
          <a:p>
            <a:r>
              <a:rPr kumimoji="1" lang="ja-JP" altLang="en-US" sz="2400" smtClean="0"/>
              <a:t>「汚い」イメージを払拭</a:t>
            </a:r>
            <a:endParaRPr kumimoji="1" lang="en-US" altLang="ja-JP" sz="2400" smtClean="0"/>
          </a:p>
          <a:p>
            <a:r>
              <a:rPr lang="ja-JP" altLang="en-US" sz="2400" smtClean="0"/>
              <a:t>・賑わい創出の場</a:t>
            </a:r>
            <a:endParaRPr kumimoji="1" lang="ja-JP" altLang="en-US"/>
          </a:p>
        </p:txBody>
      </p:sp>
      <p:pic>
        <p:nvPicPr>
          <p:cNvPr id="34" name="図 33"/>
          <p:cNvPicPr>
            <a:picLocks noChangeAspect="1"/>
          </p:cNvPicPr>
          <p:nvPr/>
        </p:nvPicPr>
        <p:blipFill rotWithShape="1">
          <a:blip r:embed="rId3">
            <a:extLst>
              <a:ext uri="{28A0092B-C50C-407E-A947-70E740481C1C}">
                <a14:useLocalDpi xmlns:a14="http://schemas.microsoft.com/office/drawing/2010/main" val="0"/>
              </a:ext>
            </a:extLst>
          </a:blip>
          <a:srcRect l="39614" t="26027" r="8678" b="11823"/>
          <a:stretch/>
        </p:blipFill>
        <p:spPr>
          <a:xfrm>
            <a:off x="0" y="720220"/>
            <a:ext cx="9144000" cy="6137780"/>
          </a:xfrm>
          <a:prstGeom prst="rect">
            <a:avLst/>
          </a:prstGeom>
        </p:spPr>
      </p:pic>
      <p:sp>
        <p:nvSpPr>
          <p:cNvPr id="35" name="楕円 34"/>
          <p:cNvSpPr/>
          <p:nvPr/>
        </p:nvSpPr>
        <p:spPr>
          <a:xfrm rot="21190514">
            <a:off x="4817073" y="1594533"/>
            <a:ext cx="1395664" cy="4211053"/>
          </a:xfrm>
          <a:prstGeom prst="ellipse">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36" name="Google Shape;344;p29"/>
          <p:cNvSpPr>
            <a:spLocks noChangeArrowheads="1"/>
          </p:cNvSpPr>
          <p:nvPr/>
        </p:nvSpPr>
        <p:spPr bwMode="auto">
          <a:xfrm>
            <a:off x="0" y="5573316"/>
            <a:ext cx="9144000" cy="1284684"/>
          </a:xfrm>
          <a:prstGeom prst="rect">
            <a:avLst/>
          </a:prstGeom>
          <a:solidFill>
            <a:schemeClr val="bg2">
              <a:lumMod val="90000"/>
            </a:schemeClr>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37" name="Google Shape;345;p29"/>
          <p:cNvSpPr txBox="1">
            <a:spLocks noChangeArrowheads="1"/>
          </p:cNvSpPr>
          <p:nvPr/>
        </p:nvSpPr>
        <p:spPr bwMode="auto">
          <a:xfrm>
            <a:off x="366021" y="5919519"/>
            <a:ext cx="8411582" cy="60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2800" u="none" dirty="0" smtClean="0">
                <a:latin typeface="HGS創英角ｺﾞｼｯｸUB" panose="020B0900000000000000" pitchFamily="50" charset="-128"/>
                <a:ea typeface="HGS創英角ｺﾞｼｯｸUB" panose="020B0900000000000000" pitchFamily="50" charset="-128"/>
              </a:rPr>
              <a:t>川口運動公園のマンション予定地</a:t>
            </a:r>
            <a:r>
              <a:rPr lang="en-US" altLang="ja-JP" sz="2800" u="none" dirty="0" smtClean="0">
                <a:latin typeface="HGS創英角ｺﾞｼｯｸUB" panose="020B0900000000000000" pitchFamily="50" charset="-128"/>
                <a:ea typeface="HGS創英角ｺﾞｼｯｸUB" panose="020B0900000000000000" pitchFamily="50" charset="-128"/>
              </a:rPr>
              <a:t>(</a:t>
            </a:r>
            <a:r>
              <a:rPr lang="ja-JP" altLang="en-US" sz="2800" u="none" dirty="0" smtClean="0">
                <a:latin typeface="HGS創英角ｺﾞｼｯｸUB" panose="020B0900000000000000" pitchFamily="50" charset="-128"/>
                <a:ea typeface="HGS創英角ｺﾞｼｯｸUB" panose="020B0900000000000000" pitchFamily="50" charset="-128"/>
              </a:rPr>
              <a:t>元</a:t>
            </a:r>
            <a:r>
              <a:rPr lang="en-US" altLang="ja-JP" sz="2800" u="none" dirty="0" smtClean="0">
                <a:latin typeface="HGS創英角ｺﾞｼｯｸUB" panose="020B0900000000000000" pitchFamily="50" charset="-128"/>
                <a:ea typeface="HGS創英角ｺﾞｼｯｸUB" panose="020B0900000000000000" pitchFamily="50" charset="-128"/>
              </a:rPr>
              <a:t>)</a:t>
            </a:r>
            <a:r>
              <a:rPr lang="ja-JP" altLang="en-US" sz="2800" u="none" dirty="0" smtClean="0">
                <a:latin typeface="HGS創英角ｺﾞｼｯｸUB" panose="020B0900000000000000" pitchFamily="50" charset="-128"/>
                <a:ea typeface="HGS創英角ｺﾞｼｯｸUB" panose="020B0900000000000000" pitchFamily="50" charset="-128"/>
              </a:rPr>
              <a:t>に整備</a:t>
            </a:r>
            <a:endParaRPr lang="ja-JP" altLang="ja-JP" sz="2800" u="none"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266900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C6092422-1E71-4960-837F-CCB019AEC0D2}"/>
              </a:ext>
            </a:extLst>
          </p:cNvPr>
          <p:cNvSpPr/>
          <p:nvPr/>
        </p:nvSpPr>
        <p:spPr>
          <a:xfrm>
            <a:off x="1330035" y="966960"/>
            <a:ext cx="6982691" cy="921327"/>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l="21010" t="43422" r="6637" b="21306"/>
          <a:stretch/>
        </p:blipFill>
        <p:spPr>
          <a:xfrm>
            <a:off x="631883" y="2144470"/>
            <a:ext cx="8187397" cy="4207941"/>
          </a:xfrm>
          <a:prstGeom prst="rect">
            <a:avLst/>
          </a:prstGeom>
        </p:spPr>
      </p:pic>
      <p:sp>
        <p:nvSpPr>
          <p:cNvPr id="6" name="正方形/長方形 5"/>
          <p:cNvSpPr/>
          <p:nvPr/>
        </p:nvSpPr>
        <p:spPr>
          <a:xfrm>
            <a:off x="0" y="602838"/>
            <a:ext cx="9144000" cy="1266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25"/>
          <p:cNvSpPr>
            <a:spLocks noChangeArrowheads="1"/>
          </p:cNvSpPr>
          <p:nvPr/>
        </p:nvSpPr>
        <p:spPr bwMode="auto">
          <a:xfrm>
            <a:off x="366021" y="127793"/>
            <a:ext cx="315983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中心市街地　水路再生</a:t>
            </a:r>
          </a:p>
        </p:txBody>
      </p:sp>
      <p:sp>
        <p:nvSpPr>
          <p:cNvPr id="2" name="テキスト ボックス 1"/>
          <p:cNvSpPr txBox="1"/>
          <p:nvPr/>
        </p:nvSpPr>
        <p:spPr>
          <a:xfrm>
            <a:off x="2104765" y="1196790"/>
            <a:ext cx="5057795" cy="461665"/>
          </a:xfrm>
          <a:prstGeom prst="rect">
            <a:avLst/>
          </a:prstGeom>
          <a:noFill/>
        </p:spPr>
        <p:txBody>
          <a:bodyPr wrap="none" rtlCol="0">
            <a:spAutoFit/>
          </a:bodyPr>
          <a:lstStyle/>
          <a:p>
            <a:r>
              <a:rPr lang="ja-JP" altLang="en-US" sz="2400" dirty="0">
                <a:latin typeface="HGP創英角ｺﾞｼｯｸUB" panose="020B0900000000000000" pitchFamily="50" charset="-128"/>
                <a:ea typeface="HGP創英角ｺﾞｼｯｸUB" panose="020B0900000000000000" pitchFamily="50" charset="-128"/>
              </a:rPr>
              <a:t>江戸時代：土浦城</a:t>
            </a:r>
            <a:r>
              <a:rPr lang="ja-JP" altLang="en-US" sz="2000" dirty="0">
                <a:latin typeface="HGP創英角ｺﾞｼｯｸUB" panose="020B0900000000000000" pitchFamily="50" charset="-128"/>
                <a:ea typeface="HGP創英角ｺﾞｼｯｸUB" panose="020B0900000000000000" pitchFamily="50" charset="-128"/>
              </a:rPr>
              <a:t>を</a:t>
            </a:r>
            <a:r>
              <a:rPr lang="ja-JP" altLang="en-US" sz="2400" dirty="0">
                <a:latin typeface="HGP創英角ｺﾞｼｯｸUB" panose="020B0900000000000000" pitchFamily="50" charset="-128"/>
                <a:ea typeface="HGP創英角ｺﾞｼｯｸUB" panose="020B0900000000000000" pitchFamily="50" charset="-128"/>
              </a:rPr>
              <a:t>中心</a:t>
            </a:r>
            <a:r>
              <a:rPr lang="ja-JP" altLang="en-US" sz="2000" dirty="0">
                <a:latin typeface="HGP創英角ｺﾞｼｯｸUB" panose="020B0900000000000000" pitchFamily="50" charset="-128"/>
                <a:ea typeface="HGP創英角ｺﾞｼｯｸUB" panose="020B0900000000000000" pitchFamily="50" charset="-128"/>
              </a:rPr>
              <a:t>に</a:t>
            </a:r>
            <a:r>
              <a:rPr lang="ja-JP" altLang="en-US" sz="2400" dirty="0">
                <a:latin typeface="HGP創英角ｺﾞｼｯｸUB" panose="020B0900000000000000" pitchFamily="50" charset="-128"/>
                <a:ea typeface="HGP創英角ｺﾞｼｯｸUB" panose="020B0900000000000000" pitchFamily="50" charset="-128"/>
              </a:rPr>
              <a:t>多く</a:t>
            </a:r>
            <a:r>
              <a:rPr lang="ja-JP" altLang="en-US" sz="2000" dirty="0">
                <a:latin typeface="HGP創英角ｺﾞｼｯｸUB" panose="020B0900000000000000" pitchFamily="50" charset="-128"/>
                <a:ea typeface="HGP創英角ｺﾞｼｯｸUB" panose="020B0900000000000000" pitchFamily="50" charset="-128"/>
              </a:rPr>
              <a:t>の</a:t>
            </a:r>
            <a:r>
              <a:rPr lang="ja-JP" altLang="en-US" sz="2400" dirty="0">
                <a:latin typeface="HGP創英角ｺﾞｼｯｸUB" panose="020B0900000000000000" pitchFamily="50" charset="-128"/>
                <a:ea typeface="HGP創英角ｺﾞｼｯｸUB" panose="020B0900000000000000" pitchFamily="50" charset="-128"/>
              </a:rPr>
              <a:t>水路</a:t>
            </a:r>
            <a:endParaRPr lang="en-US" altLang="ja-JP" sz="2400" dirty="0">
              <a:latin typeface="HGP創英角ｺﾞｼｯｸUB" panose="020B0900000000000000" pitchFamily="50" charset="-128"/>
              <a:ea typeface="HGP創英角ｺﾞｼｯｸUB" panose="020B0900000000000000" pitchFamily="50" charset="-128"/>
            </a:endParaRPr>
          </a:p>
        </p:txBody>
      </p:sp>
      <p:sp>
        <p:nvSpPr>
          <p:cNvPr id="10" name="Google Shape;344;p29">
            <a:extLst>
              <a:ext uri="{FF2B5EF4-FFF2-40B4-BE49-F238E27FC236}">
                <a16:creationId xmlns:a16="http://schemas.microsoft.com/office/drawing/2014/main" id="{305C1A32-804B-4585-9B9D-095E88ACA6E7}"/>
              </a:ext>
            </a:extLst>
          </p:cNvPr>
          <p:cNvSpPr>
            <a:spLocks noChangeArrowheads="1"/>
          </p:cNvSpPr>
          <p:nvPr/>
        </p:nvSpPr>
        <p:spPr bwMode="auto">
          <a:xfrm>
            <a:off x="-6929" y="2927141"/>
            <a:ext cx="9144000" cy="3044168"/>
          </a:xfrm>
          <a:prstGeom prst="rect">
            <a:avLst/>
          </a:prstGeom>
          <a:solidFill>
            <a:schemeClr val="accent2"/>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P創英角ｺﾞｼｯｸUB" panose="020B0900000000000000" pitchFamily="50" charset="-128"/>
              <a:ea typeface="HGP創英角ｺﾞｼｯｸUB" panose="020B0900000000000000" pitchFamily="50" charset="-128"/>
              <a:cs typeface="Calibri" panose="020F0502020204030204" pitchFamily="34" charset="0"/>
              <a:sym typeface="Calibri" panose="020F0502020204030204" pitchFamily="34" charset="0"/>
            </a:endParaRPr>
          </a:p>
        </p:txBody>
      </p:sp>
      <p:sp>
        <p:nvSpPr>
          <p:cNvPr id="4" name="テキスト ボックス 3"/>
          <p:cNvSpPr txBox="1"/>
          <p:nvPr/>
        </p:nvSpPr>
        <p:spPr>
          <a:xfrm>
            <a:off x="1839214" y="3849060"/>
            <a:ext cx="5772734" cy="1200329"/>
          </a:xfrm>
          <a:prstGeom prst="rect">
            <a:avLst/>
          </a:prstGeom>
          <a:noFill/>
        </p:spPr>
        <p:txBody>
          <a:bodyPr wrap="none" rtlCol="0">
            <a:spAutoFit/>
          </a:bodyPr>
          <a:lstStyle/>
          <a:p>
            <a:pPr algn="ct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都市</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の</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発展、人口増加</a:t>
            </a:r>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により</a:t>
            </a:r>
            <a:endParaRPr kumimoji="1"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埋め立て</a:t>
            </a:r>
            <a:r>
              <a:rPr kumimoji="1" lang="en-US" altLang="ja-JP" sz="3600" dirty="0">
                <a:solidFill>
                  <a:schemeClr val="bg1"/>
                </a:solidFill>
                <a:latin typeface="HGP創英角ｺﾞｼｯｸUB" panose="020B0900000000000000" pitchFamily="50" charset="-128"/>
                <a:ea typeface="HGP創英角ｺﾞｼｯｸUB" panose="020B0900000000000000" pitchFamily="50" charset="-128"/>
              </a:rPr>
              <a:t>&amp;</a:t>
            </a:r>
            <a:r>
              <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rPr>
              <a:t>暗渠化</a:t>
            </a:r>
          </a:p>
        </p:txBody>
      </p:sp>
      <p:sp>
        <p:nvSpPr>
          <p:cNvPr id="11" name="スライド番号プレースホルダー 10">
            <a:extLst>
              <a:ext uri="{FF2B5EF4-FFF2-40B4-BE49-F238E27FC236}">
                <a16:creationId xmlns:a16="http://schemas.microsoft.com/office/drawing/2014/main" id="{FEC82324-4705-4368-BF9B-E7E0D2BCD5F9}"/>
              </a:ext>
            </a:extLst>
          </p:cNvPr>
          <p:cNvSpPr>
            <a:spLocks noGrp="1"/>
          </p:cNvSpPr>
          <p:nvPr>
            <p:ph type="sldNum" sz="quarter" idx="12"/>
          </p:nvPr>
        </p:nvSpPr>
        <p:spPr/>
        <p:txBody>
          <a:bodyPr/>
          <a:lstStyle/>
          <a:p>
            <a:fld id="{6A9E7CFA-0D18-4517-9194-46F97BD31C02}" type="slidenum">
              <a:rPr kumimoji="1" lang="ja-JP" altLang="en-US" smtClean="0"/>
              <a:t>47</a:t>
            </a:fld>
            <a:endParaRPr kumimoji="1" lang="ja-JP" altLang="en-US"/>
          </a:p>
        </p:txBody>
      </p:sp>
    </p:spTree>
    <p:extLst>
      <p:ext uri="{BB962C8B-B14F-4D97-AF65-F5344CB8AC3E}">
        <p14:creationId xmlns:p14="http://schemas.microsoft.com/office/powerpoint/2010/main" val="1750398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 name="Google Shape;345;p29"/>
          <p:cNvSpPr txBox="1">
            <a:spLocks noChangeArrowheads="1"/>
          </p:cNvSpPr>
          <p:nvPr/>
        </p:nvSpPr>
        <p:spPr bwMode="auto">
          <a:xfrm>
            <a:off x="758825" y="5283200"/>
            <a:ext cx="77644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dirty="0">
              <a:latin typeface="HGS創英角ｺﾞｼｯｸUB" panose="020B0900000000000000" pitchFamily="50" charset="-128"/>
              <a:ea typeface="HGS創英角ｺﾞｼｯｸUB" panose="020B0900000000000000" pitchFamily="50" charset="-128"/>
            </a:endParaRPr>
          </a:p>
        </p:txBody>
      </p:sp>
      <p:sp>
        <p:nvSpPr>
          <p:cNvPr id="6" name="正方形/長方形 5"/>
          <p:cNvSpPr/>
          <p:nvPr/>
        </p:nvSpPr>
        <p:spPr>
          <a:xfrm>
            <a:off x="0" y="602838"/>
            <a:ext cx="9144000" cy="1266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25"/>
          <p:cNvSpPr>
            <a:spLocks noChangeArrowheads="1"/>
          </p:cNvSpPr>
          <p:nvPr/>
        </p:nvSpPr>
        <p:spPr bwMode="auto">
          <a:xfrm>
            <a:off x="366021" y="127793"/>
            <a:ext cx="315983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中心市街地　</a:t>
            </a:r>
            <a:r>
              <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水路再生</a:t>
            </a:r>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29457"/>
            <a:ext cx="9144000" cy="6128544"/>
          </a:xfrm>
          <a:prstGeom prst="rect">
            <a:avLst/>
          </a:prstGeom>
        </p:spPr>
      </p:pic>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l="817" t="-247"/>
          <a:stretch/>
        </p:blipFill>
        <p:spPr>
          <a:xfrm>
            <a:off x="0" y="711585"/>
            <a:ext cx="9144000" cy="6146415"/>
          </a:xfrm>
          <a:prstGeom prst="rect">
            <a:avLst/>
          </a:prstGeom>
        </p:spPr>
      </p:pic>
      <p:sp>
        <p:nvSpPr>
          <p:cNvPr id="8" name="Google Shape;344;p29"/>
          <p:cNvSpPr>
            <a:spLocks noChangeArrowheads="1"/>
          </p:cNvSpPr>
          <p:nvPr/>
        </p:nvSpPr>
        <p:spPr bwMode="auto">
          <a:xfrm>
            <a:off x="0" y="5240215"/>
            <a:ext cx="9144000" cy="1670569"/>
          </a:xfrm>
          <a:prstGeom prst="rect">
            <a:avLst/>
          </a:prstGeom>
          <a:solidFill>
            <a:schemeClr val="accent2"/>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P創英角ｺﾞｼｯｸUB" panose="020B0900000000000000" pitchFamily="50" charset="-128"/>
              <a:ea typeface="HGP創英角ｺﾞｼｯｸUB" panose="020B0900000000000000" pitchFamily="50" charset="-128"/>
              <a:cs typeface="Calibri" panose="020F0502020204030204" pitchFamily="34" charset="0"/>
              <a:sym typeface="Calibri" panose="020F0502020204030204" pitchFamily="34" charset="0"/>
            </a:endParaRPr>
          </a:p>
        </p:txBody>
      </p:sp>
      <p:sp>
        <p:nvSpPr>
          <p:cNvPr id="9" name="Google Shape;345;p29"/>
          <p:cNvSpPr txBox="1">
            <a:spLocks noChangeArrowheads="1"/>
          </p:cNvSpPr>
          <p:nvPr/>
        </p:nvSpPr>
        <p:spPr bwMode="auto">
          <a:xfrm>
            <a:off x="252066" y="5502918"/>
            <a:ext cx="8777979" cy="114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環境学習</a:t>
            </a:r>
            <a:r>
              <a:rPr lang="ja-JP" altLang="en-US" dirty="0">
                <a:solidFill>
                  <a:schemeClr val="bg1"/>
                </a:solidFill>
                <a:latin typeface="HGP創英角ｺﾞｼｯｸUB" panose="020B0900000000000000" pitchFamily="50" charset="-128"/>
                <a:ea typeface="HGP創英角ｺﾞｼｯｸUB" panose="020B0900000000000000" pitchFamily="50" charset="-128"/>
              </a:rPr>
              <a:t>の</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場、地域コミュニティ再生</a:t>
            </a:r>
            <a:r>
              <a:rPr lang="ja-JP" altLang="en-US" dirty="0">
                <a:solidFill>
                  <a:schemeClr val="bg1"/>
                </a:solidFill>
                <a:latin typeface="HGP創英角ｺﾞｼｯｸUB" panose="020B0900000000000000" pitchFamily="50" charset="-128"/>
                <a:ea typeface="HGP創英角ｺﾞｼｯｸUB" panose="020B0900000000000000" pitchFamily="50" charset="-128"/>
              </a:rPr>
              <a:t>の</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場、</a:t>
            </a:r>
            <a:endParaRPr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spcBef>
                <a:spcPct val="0"/>
              </a:spcBef>
              <a:buFontTx/>
              <a:buNone/>
            </a:pP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土浦</a:t>
            </a:r>
            <a:r>
              <a:rPr lang="ja-JP" altLang="en-US" dirty="0">
                <a:solidFill>
                  <a:schemeClr val="bg1"/>
                </a:solidFill>
                <a:latin typeface="HGP創英角ｺﾞｼｯｸUB" panose="020B0900000000000000" pitchFamily="50" charset="-128"/>
                <a:ea typeface="HGP創英角ｺﾞｼｯｸUB" panose="020B0900000000000000" pitchFamily="50" charset="-128"/>
              </a:rPr>
              <a:t>の</a:t>
            </a: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新しいシンボル　</a:t>
            </a:r>
          </a:p>
        </p:txBody>
      </p:sp>
      <p:sp>
        <p:nvSpPr>
          <p:cNvPr id="4" name="スライド番号プレースホルダー 3">
            <a:extLst>
              <a:ext uri="{FF2B5EF4-FFF2-40B4-BE49-F238E27FC236}">
                <a16:creationId xmlns:a16="http://schemas.microsoft.com/office/drawing/2014/main" id="{03F0ED2B-D0B4-497F-BD14-2E10DED26017}"/>
              </a:ext>
            </a:extLst>
          </p:cNvPr>
          <p:cNvSpPr>
            <a:spLocks noGrp="1"/>
          </p:cNvSpPr>
          <p:nvPr>
            <p:ph type="sldNum" sz="quarter" idx="12"/>
          </p:nvPr>
        </p:nvSpPr>
        <p:spPr/>
        <p:txBody>
          <a:bodyPr/>
          <a:lstStyle/>
          <a:p>
            <a:fld id="{6A9E7CFA-0D18-4517-9194-46F97BD31C02}" type="slidenum">
              <a:rPr kumimoji="1" lang="ja-JP" altLang="en-US" smtClean="0"/>
              <a:t>48</a:t>
            </a:fld>
            <a:endParaRPr kumimoji="1" lang="ja-JP" altLang="en-US"/>
          </a:p>
        </p:txBody>
      </p:sp>
    </p:spTree>
    <p:extLst>
      <p:ext uri="{BB962C8B-B14F-4D97-AF65-F5344CB8AC3E}">
        <p14:creationId xmlns:p14="http://schemas.microsoft.com/office/powerpoint/2010/main" val="2297695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1947962041"/>
              </p:ext>
            </p:extLst>
          </p:nvPr>
        </p:nvGraphicFramePr>
        <p:xfrm>
          <a:off x="679690" y="808893"/>
          <a:ext cx="8030556" cy="5989135"/>
        </p:xfrm>
        <a:graphic>
          <a:graphicData uri="http://schemas.openxmlformats.org/drawingml/2006/table">
            <a:tbl>
              <a:tblPr>
                <a:tableStyleId>{5C22544A-7EE6-4342-B048-85BDC9FD1C3A}</a:tableStyleId>
              </a:tblPr>
              <a:tblGrid>
                <a:gridCol w="2474279">
                  <a:extLst>
                    <a:ext uri="{9D8B030D-6E8A-4147-A177-3AD203B41FA5}">
                      <a16:colId xmlns:a16="http://schemas.microsoft.com/office/drawing/2014/main" val="2838830273"/>
                    </a:ext>
                  </a:extLst>
                </a:gridCol>
                <a:gridCol w="3863348">
                  <a:extLst>
                    <a:ext uri="{9D8B030D-6E8A-4147-A177-3AD203B41FA5}">
                      <a16:colId xmlns:a16="http://schemas.microsoft.com/office/drawing/2014/main" val="3484578125"/>
                    </a:ext>
                  </a:extLst>
                </a:gridCol>
                <a:gridCol w="1692929">
                  <a:extLst>
                    <a:ext uri="{9D8B030D-6E8A-4147-A177-3AD203B41FA5}">
                      <a16:colId xmlns:a16="http://schemas.microsoft.com/office/drawing/2014/main" val="3047415087"/>
                    </a:ext>
                  </a:extLst>
                </a:gridCol>
              </a:tblGrid>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dirty="0">
                          <a:effectLst/>
                        </a:rPr>
                        <a:t>費用項目</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a:effectLst/>
                        </a:rPr>
                        <a:t>金額（千円）</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3577184888"/>
                  </a:ext>
                </a:extLst>
              </a:tr>
              <a:tr h="157052">
                <a:tc>
                  <a:txBody>
                    <a:bodyPr/>
                    <a:lstStyle/>
                    <a:p>
                      <a:pPr algn="l" fontAlgn="ctr"/>
                      <a:r>
                        <a:rPr lang="zh-TW" altLang="en-US" sz="1200" u="none" strike="noStrike">
                          <a:effectLst/>
                        </a:rPr>
                        <a:t>実施者（</a:t>
                      </a:r>
                      <a:r>
                        <a:rPr lang="en-US" altLang="zh-TW" sz="1200" u="none" strike="noStrike">
                          <a:effectLst/>
                        </a:rPr>
                        <a:t>50</a:t>
                      </a:r>
                      <a:r>
                        <a:rPr lang="zh-TW" altLang="en-US" sz="1200" u="none" strike="noStrike">
                          <a:effectLst/>
                        </a:rPr>
                        <a:t>軒）</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a:effectLst/>
                        </a:rPr>
                        <a:t>園芸植物等購入費</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5,000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4025485886"/>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水道代</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154695614"/>
                  </a:ext>
                </a:extLst>
              </a:tr>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dirty="0">
                          <a:effectLst/>
                        </a:rPr>
                        <a:t>準備作業費用</a:t>
                      </a:r>
                      <a:endParaRPr lang="zh-TW"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107092475"/>
                  </a:ext>
                </a:extLst>
              </a:tr>
              <a:tr h="169616">
                <a:tc>
                  <a:txBody>
                    <a:bodyPr/>
                    <a:lstStyle/>
                    <a:p>
                      <a:pPr algn="l" fontAlgn="ctr"/>
                      <a:r>
                        <a:rPr lang="ja-JP" altLang="en-US" sz="1200" u="none" strike="noStrike">
                          <a:effectLst/>
                        </a:rPr>
                        <a:t>市民負担額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dirty="0">
                          <a:effectLst/>
                        </a:rPr>
                        <a:t>7,000</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001360594"/>
                  </a:ext>
                </a:extLst>
              </a:tr>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en-US" altLang="ja-JP" sz="1200" u="none" strike="noStrike">
                          <a:effectLst/>
                        </a:rPr>
                        <a:t>PR</a:t>
                      </a:r>
                      <a:r>
                        <a:rPr lang="ja-JP" altLang="en-US" sz="1200" u="none" strike="noStrike">
                          <a:effectLst/>
                        </a:rPr>
                        <a:t>費用（チラシ印刷）</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550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211990028"/>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a:effectLst/>
                        </a:rPr>
                        <a:t>運営経費（看板、案内板設置）</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550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4178181153"/>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運営経費（マップ案内冊子）</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1,175</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094856815"/>
                  </a:ext>
                </a:extLst>
              </a:tr>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a:effectLst/>
                        </a:rPr>
                        <a:t>運営経費（案内員配置）</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130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193758924"/>
                  </a:ext>
                </a:extLst>
              </a:tr>
              <a:tr h="169616">
                <a:tc>
                  <a:txBody>
                    <a:bodyPr/>
                    <a:lstStyle/>
                    <a:p>
                      <a:pPr algn="l" fontAlgn="ctr"/>
                      <a:r>
                        <a:rPr lang="ja-JP" altLang="en-US" sz="1200" u="none" strike="noStrike">
                          <a:effectLst/>
                        </a:rPr>
                        <a:t>市負担額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2000" u="none" strike="noStrike" dirty="0">
                          <a:solidFill>
                            <a:srgbClr val="FF0000"/>
                          </a:solidFill>
                          <a:effectLst/>
                        </a:rPr>
                        <a:t>2,405</a:t>
                      </a:r>
                      <a:endParaRPr lang="en-US" altLang="ja-JP" sz="20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3659559351"/>
                  </a:ext>
                </a:extLst>
              </a:tr>
              <a:tr h="169616">
                <a:tc>
                  <a:txBody>
                    <a:bodyPr/>
                    <a:lstStyle/>
                    <a:p>
                      <a:pPr algn="l" fontAlgn="ctr"/>
                      <a:r>
                        <a:rPr lang="ja-JP" altLang="en-US" sz="1200" u="none" strike="noStrike">
                          <a:effectLst/>
                        </a:rPr>
                        <a:t>開催経費</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9,405</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3209631582"/>
                  </a:ext>
                </a:extLst>
              </a:tr>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4181501949"/>
                  </a:ext>
                </a:extLst>
              </a:tr>
              <a:tr h="157052">
                <a:tc>
                  <a:txBody>
                    <a:bodyPr/>
                    <a:lstStyle/>
                    <a:p>
                      <a:pPr algn="l" fontAlgn="ctr"/>
                      <a:r>
                        <a:rPr lang="ja-JP" altLang="en-US" sz="1200" u="none" strike="noStrike">
                          <a:effectLst/>
                        </a:rPr>
                        <a:t>来訪者（３</a:t>
                      </a:r>
                      <a:r>
                        <a:rPr lang="en-US" altLang="ja-JP" sz="1200" u="none" strike="noStrike">
                          <a:effectLst/>
                        </a:rPr>
                        <a:t>,000</a:t>
                      </a:r>
                      <a:r>
                        <a:rPr lang="ja-JP" altLang="en-US" sz="1200" u="none" strike="noStrike">
                          <a:effectLst/>
                        </a:rPr>
                        <a:t>人）</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交通費</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1,113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657931953"/>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788897830"/>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a:effectLst/>
                        </a:rPr>
                        <a:t>飲食代（遠隔発車）</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600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146432639"/>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zh-TW" altLang="en-US" sz="1200" u="none" strike="noStrike">
                          <a:effectLst/>
                        </a:rPr>
                        <a:t>飲食代（近隣）</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360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101372888"/>
                  </a:ext>
                </a:extLst>
              </a:tr>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お土産代（遠隔発車）</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300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4133279129"/>
                  </a:ext>
                </a:extLst>
              </a:tr>
              <a:tr h="163334">
                <a:tc>
                  <a:txBody>
                    <a:bodyPr/>
                    <a:lstStyle/>
                    <a:p>
                      <a:pPr algn="l" fontAlgn="ctr"/>
                      <a:r>
                        <a:rPr lang="ja-JP" altLang="en-US" sz="1200" u="none" strike="noStrike">
                          <a:effectLst/>
                        </a:rPr>
                        <a:t>消費統計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2,373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625794874"/>
                  </a:ext>
                </a:extLst>
              </a:tr>
              <a:tr h="163334">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984988"/>
                  </a:ext>
                </a:extLst>
              </a:tr>
              <a:tr h="169616">
                <a:tc>
                  <a:txBody>
                    <a:bodyPr/>
                    <a:lstStyle/>
                    <a:p>
                      <a:pPr algn="l" fontAlgn="ctr"/>
                      <a:r>
                        <a:rPr lang="ja-JP" altLang="en-US" sz="1200" u="none" strike="noStrike">
                          <a:effectLst/>
                        </a:rPr>
                        <a:t>合計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11,778</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599664883"/>
                  </a:ext>
                </a:extLst>
              </a:tr>
              <a:tr h="157052">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862144368"/>
                  </a:ext>
                </a:extLst>
              </a:tr>
              <a:tr h="157052">
                <a:tc>
                  <a:txBody>
                    <a:bodyPr/>
                    <a:lstStyle/>
                    <a:p>
                      <a:pPr algn="l" fontAlgn="ctr"/>
                      <a:r>
                        <a:rPr lang="ja-JP" altLang="en-US" sz="1200" u="none" strike="noStrike">
                          <a:effectLst/>
                        </a:rPr>
                        <a:t>波及効果</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dirty="0">
                          <a:effectLst/>
                        </a:rPr>
                        <a:t>12,000</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1726356730"/>
                  </a:ext>
                </a:extLst>
              </a:tr>
              <a:tr h="157052">
                <a:tc>
                  <a:txBody>
                    <a:bodyPr/>
                    <a:lstStyle/>
                    <a:p>
                      <a:pPr algn="l" fontAlgn="ctr"/>
                      <a:r>
                        <a:rPr lang="zh-TW" altLang="en-US" sz="1200" u="none" strike="noStrike">
                          <a:effectLst/>
                        </a:rPr>
                        <a:t>生産誘発倍率</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1.018883304</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705171015"/>
                  </a:ext>
                </a:extLst>
              </a:tr>
              <a:tr h="157052">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501653327"/>
                  </a:ext>
                </a:extLst>
              </a:tr>
              <a:tr h="157052">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733188178"/>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土浦市</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981032891"/>
                  </a:ext>
                </a:extLst>
              </a:tr>
              <a:tr h="157052">
                <a:tc>
                  <a:txBody>
                    <a:bodyPr/>
                    <a:lstStyle/>
                    <a:p>
                      <a:pPr algn="l" fontAlgn="ctr"/>
                      <a:r>
                        <a:rPr lang="ja-JP" altLang="en-US" sz="1200" u="none" strike="noStrike">
                          <a:effectLst/>
                        </a:rPr>
                        <a:t>最終需要額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11,778</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713053375"/>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うち公共投資・支出が占める割合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2,405</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4210393212"/>
                  </a:ext>
                </a:extLst>
              </a:tr>
              <a:tr h="157052">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最終需要額に占める割合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0.204160299</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911785296"/>
                  </a:ext>
                </a:extLst>
              </a:tr>
              <a:tr h="157052">
                <a:tc>
                  <a:txBody>
                    <a:bodyPr/>
                    <a:lstStyle/>
                    <a:p>
                      <a:pPr algn="l" fontAlgn="ctr"/>
                      <a:r>
                        <a:rPr lang="ja-JP" altLang="en-US" sz="1200" u="none" strike="noStrike">
                          <a:effectLst/>
                        </a:rPr>
                        <a:t>生産誘発額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a:effectLst/>
                        </a:rPr>
                        <a:t>12,000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71958276"/>
                  </a:ext>
                </a:extLst>
              </a:tr>
              <a:tr h="157052">
                <a:tc>
                  <a:txBody>
                    <a:bodyPr/>
                    <a:lstStyle/>
                    <a:p>
                      <a:pPr algn="l" fontAlgn="ctr"/>
                      <a:r>
                        <a:rPr lang="ja-JP" altLang="en-US" sz="1200" u="none" strike="noStrike">
                          <a:effectLst/>
                        </a:rPr>
                        <a:t>公共の支出の割合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l" fontAlgn="ctr"/>
                      <a:r>
                        <a:rPr lang="ja-JP" altLang="en-US" sz="1200" u="none" strike="noStrike">
                          <a:effectLst/>
                        </a:rPr>
                        <a:t>　</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tc>
                  <a:txBody>
                    <a:bodyPr/>
                    <a:lstStyle/>
                    <a:p>
                      <a:pPr algn="r" fontAlgn="ctr"/>
                      <a:r>
                        <a:rPr lang="en-US" altLang="ja-JP" sz="1200" u="none" strike="noStrike" dirty="0">
                          <a:effectLst/>
                        </a:rPr>
                        <a:t>0.200383333</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85" marR="6385" marT="6385" marB="0" anchor="ctr"/>
                </a:tc>
                <a:extLst>
                  <a:ext uri="{0D108BD9-81ED-4DB2-BD59-A6C34878D82A}">
                    <a16:rowId xmlns:a16="http://schemas.microsoft.com/office/drawing/2014/main" val="293459565"/>
                  </a:ext>
                </a:extLst>
              </a:tr>
            </a:tbl>
          </a:graphicData>
        </a:graphic>
      </p:graphicFrame>
      <p:sp>
        <p:nvSpPr>
          <p:cNvPr id="5" name="テキスト ボックス 4"/>
          <p:cNvSpPr txBox="1"/>
          <p:nvPr/>
        </p:nvSpPr>
        <p:spPr>
          <a:xfrm>
            <a:off x="363415" y="211015"/>
            <a:ext cx="5814647" cy="369332"/>
          </a:xfrm>
          <a:prstGeom prst="rect">
            <a:avLst/>
          </a:prstGeom>
          <a:noFill/>
        </p:spPr>
        <p:txBody>
          <a:bodyPr wrap="square" rtlCol="0">
            <a:spAutoFit/>
          </a:bodyPr>
          <a:lstStyle/>
          <a:p>
            <a:r>
              <a:rPr kumimoji="1" lang="ja-JP" altLang="en-US" dirty="0" smtClean="0"/>
              <a:t>参加者小・政府支出大</a:t>
            </a:r>
            <a:endParaRPr kumimoji="1" lang="ja-JP" altLang="en-US" dirty="0"/>
          </a:p>
        </p:txBody>
      </p:sp>
    </p:spTree>
    <p:extLst>
      <p:ext uri="{BB962C8B-B14F-4D97-AF65-F5344CB8AC3E}">
        <p14:creationId xmlns:p14="http://schemas.microsoft.com/office/powerpoint/2010/main" val="1212625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ホームベース 3"/>
          <p:cNvSpPr/>
          <p:nvPr/>
        </p:nvSpPr>
        <p:spPr>
          <a:xfrm>
            <a:off x="258228" y="1858181"/>
            <a:ext cx="8677953" cy="3591098"/>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p>
          <a:p>
            <a:pPr algn="ctr"/>
            <a:endParaRPr lang="en-US" altLang="ja-JP" dirty="0"/>
          </a:p>
          <a:p>
            <a:pPr algn="ctr"/>
            <a:endParaRPr kumimoji="1" lang="en-US" altLang="ja-JP" dirty="0"/>
          </a:p>
        </p:txBody>
      </p:sp>
      <p:sp>
        <p:nvSpPr>
          <p:cNvPr id="5" name="ホームベース 4"/>
          <p:cNvSpPr/>
          <p:nvPr/>
        </p:nvSpPr>
        <p:spPr>
          <a:xfrm>
            <a:off x="258229" y="1858181"/>
            <a:ext cx="6026194" cy="3591098"/>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p>
          <a:p>
            <a:pPr algn="ctr"/>
            <a:endParaRPr lang="en-US" altLang="ja-JP" dirty="0"/>
          </a:p>
          <a:p>
            <a:pPr algn="ctr"/>
            <a:endParaRPr kumimoji="1" lang="en-US" altLang="ja-JP" dirty="0"/>
          </a:p>
          <a:p>
            <a:pPr algn="ctr"/>
            <a:endParaRPr kumimoji="1" lang="ja-JP" altLang="en-US" dirty="0"/>
          </a:p>
        </p:txBody>
      </p:sp>
      <p:sp>
        <p:nvSpPr>
          <p:cNvPr id="6" name="ホームベース 5"/>
          <p:cNvSpPr/>
          <p:nvPr/>
        </p:nvSpPr>
        <p:spPr>
          <a:xfrm>
            <a:off x="258228" y="1858181"/>
            <a:ext cx="3316245" cy="3591098"/>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p>
          <a:p>
            <a:pPr algn="ctr"/>
            <a:endParaRPr lang="en-US" altLang="ja-JP" dirty="0"/>
          </a:p>
          <a:p>
            <a:pPr algn="ctr"/>
            <a:endParaRPr kumimoji="1" lang="en-US" altLang="ja-JP" dirty="0"/>
          </a:p>
          <a:p>
            <a:pPr algn="ctr"/>
            <a:endParaRPr kumimoji="1" lang="ja-JP" altLang="en-US" dirty="0"/>
          </a:p>
        </p:txBody>
      </p:sp>
      <p:sp>
        <p:nvSpPr>
          <p:cNvPr id="10" name="正方形/長方形 9"/>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ectangle 25"/>
          <p:cNvSpPr>
            <a:spLocks noChangeArrowheads="1"/>
          </p:cNvSpPr>
          <p:nvPr/>
        </p:nvSpPr>
        <p:spPr bwMode="auto">
          <a:xfrm>
            <a:off x="258228" y="127793"/>
            <a:ext cx="8002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背景</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12" name="テキスト ボックス 11"/>
          <p:cNvSpPr txBox="1"/>
          <p:nvPr/>
        </p:nvSpPr>
        <p:spPr>
          <a:xfrm>
            <a:off x="498762" y="3313112"/>
            <a:ext cx="2552007" cy="523220"/>
          </a:xfrm>
          <a:prstGeom prst="rect">
            <a:avLst/>
          </a:prstGeom>
          <a:noFill/>
        </p:spPr>
        <p:txBody>
          <a:bodyPr wrap="square" rtlCol="0">
            <a:spAutoFit/>
          </a:bodyPr>
          <a:lstStyle/>
          <a:p>
            <a:r>
              <a:rPr kumimoji="1" lang="ja-JP" altLang="en-US" sz="2800" dirty="0">
                <a:latin typeface="HGP創英角ｺﾞｼｯｸUB" panose="020B0900000000000000" pitchFamily="50" charset="-128"/>
                <a:ea typeface="HGP創英角ｺﾞｼｯｸUB" panose="020B0900000000000000" pitchFamily="50" charset="-128"/>
              </a:rPr>
              <a:t>市街地</a:t>
            </a:r>
            <a:r>
              <a:rPr kumimoji="1" lang="ja-JP" altLang="en-US" sz="2400" dirty="0">
                <a:latin typeface="HGP創英角ｺﾞｼｯｸUB" panose="020B0900000000000000" pitchFamily="50" charset="-128"/>
                <a:ea typeface="HGP創英角ｺﾞｼｯｸUB" panose="020B0900000000000000" pitchFamily="50" charset="-128"/>
              </a:rPr>
              <a:t>を</a:t>
            </a:r>
            <a:r>
              <a:rPr kumimoji="1" lang="ja-JP" altLang="en-US" sz="2800" dirty="0">
                <a:latin typeface="HGP創英角ｺﾞｼｯｸUB" panose="020B0900000000000000" pitchFamily="50" charset="-128"/>
                <a:ea typeface="HGP創英角ｺﾞｼｯｸUB" panose="020B0900000000000000" pitchFamily="50" charset="-128"/>
              </a:rPr>
              <a:t>縮小</a:t>
            </a:r>
          </a:p>
        </p:txBody>
      </p:sp>
      <p:sp>
        <p:nvSpPr>
          <p:cNvPr id="13" name="テキスト ボックス 12"/>
          <p:cNvSpPr txBox="1"/>
          <p:nvPr/>
        </p:nvSpPr>
        <p:spPr>
          <a:xfrm>
            <a:off x="3732416" y="3313112"/>
            <a:ext cx="2552007" cy="523220"/>
          </a:xfrm>
          <a:prstGeom prst="rect">
            <a:avLst/>
          </a:prstGeom>
          <a:noFill/>
        </p:spPr>
        <p:txBody>
          <a:bodyPr wrap="square" rtlCol="0">
            <a:spAutoFit/>
          </a:bodyPr>
          <a:lstStyle/>
          <a:p>
            <a:r>
              <a:rPr lang="ja-JP" altLang="en-US" sz="2800" dirty="0">
                <a:latin typeface="HGP創英角ｺﾞｼｯｸUB" panose="020B0900000000000000" pitchFamily="50" charset="-128"/>
                <a:ea typeface="HGP創英角ｺﾞｼｯｸUB" panose="020B0900000000000000" pitchFamily="50" charset="-128"/>
              </a:rPr>
              <a:t>余剰地</a:t>
            </a:r>
            <a:r>
              <a:rPr lang="ja-JP" altLang="en-US" sz="2400" dirty="0">
                <a:latin typeface="HGP創英角ｺﾞｼｯｸUB" panose="020B0900000000000000" pitchFamily="50" charset="-128"/>
                <a:ea typeface="HGP創英角ｺﾞｼｯｸUB" panose="020B0900000000000000" pitchFamily="50" charset="-128"/>
              </a:rPr>
              <a:t>を</a:t>
            </a:r>
            <a:r>
              <a:rPr lang="ja-JP" altLang="en-US" sz="2800" dirty="0">
                <a:latin typeface="HGP創英角ｺﾞｼｯｸUB" panose="020B0900000000000000" pitchFamily="50" charset="-128"/>
                <a:ea typeface="HGP創英角ｺﾞｼｯｸUB" panose="020B0900000000000000" pitchFamily="50" charset="-128"/>
              </a:rPr>
              <a:t>活用</a:t>
            </a:r>
            <a:endParaRPr kumimoji="1" lang="ja-JP" altLang="en-US" sz="2800" dirty="0">
              <a:latin typeface="HGP創英角ｺﾞｼｯｸUB" panose="020B0900000000000000" pitchFamily="50" charset="-128"/>
              <a:ea typeface="HGP創英角ｺﾞｼｯｸUB" panose="020B0900000000000000" pitchFamily="50" charset="-128"/>
            </a:endParaRPr>
          </a:p>
        </p:txBody>
      </p:sp>
      <p:sp>
        <p:nvSpPr>
          <p:cNvPr id="14" name="テキスト ボックス 13"/>
          <p:cNvSpPr txBox="1"/>
          <p:nvPr/>
        </p:nvSpPr>
        <p:spPr>
          <a:xfrm>
            <a:off x="6524956" y="3313112"/>
            <a:ext cx="2552007" cy="523220"/>
          </a:xfrm>
          <a:prstGeom prst="rect">
            <a:avLst/>
          </a:prstGeom>
          <a:noFill/>
        </p:spPr>
        <p:txBody>
          <a:bodyPr wrap="square" rtlCol="0">
            <a:spAutoFit/>
          </a:bodyPr>
          <a:lstStyle/>
          <a:p>
            <a:r>
              <a:rPr lang="ja-JP" altLang="en-US" sz="2800" dirty="0">
                <a:latin typeface="HGP創英角ｺﾞｼｯｸUB" panose="020B0900000000000000" pitchFamily="50" charset="-128"/>
                <a:ea typeface="HGP創英角ｺﾞｼｯｸUB" panose="020B0900000000000000" pitchFamily="50" charset="-128"/>
              </a:rPr>
              <a:t>将来都市像</a:t>
            </a:r>
            <a:endParaRPr kumimoji="1" lang="ja-JP" altLang="en-US" sz="2800" dirty="0">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3A253CA7-3E7D-44DF-934A-E1F2EE7CFE5C}"/>
              </a:ext>
            </a:extLst>
          </p:cNvPr>
          <p:cNvSpPr>
            <a:spLocks noGrp="1"/>
          </p:cNvSpPr>
          <p:nvPr>
            <p:ph type="sldNum" sz="quarter" idx="12"/>
          </p:nvPr>
        </p:nvSpPr>
        <p:spPr/>
        <p:txBody>
          <a:bodyPr/>
          <a:lstStyle/>
          <a:p>
            <a:fld id="{6A9E7CFA-0D18-4517-9194-46F97BD31C02}" type="slidenum">
              <a:rPr kumimoji="1" lang="ja-JP" altLang="en-US" smtClean="0"/>
              <a:t>5</a:t>
            </a:fld>
            <a:endParaRPr kumimoji="1" lang="ja-JP" altLang="en-US"/>
          </a:p>
        </p:txBody>
      </p:sp>
    </p:spTree>
    <p:extLst>
      <p:ext uri="{BB962C8B-B14F-4D97-AF65-F5344CB8AC3E}">
        <p14:creationId xmlns:p14="http://schemas.microsoft.com/office/powerpoint/2010/main" val="41603934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1"/>
            <p:extLst/>
          </p:nvPr>
        </p:nvGraphicFramePr>
        <p:xfrm>
          <a:off x="1052792" y="550983"/>
          <a:ext cx="7141638" cy="6205192"/>
        </p:xfrm>
        <a:graphic>
          <a:graphicData uri="http://schemas.openxmlformats.org/drawingml/2006/table">
            <a:tbl>
              <a:tblPr>
                <a:tableStyleId>{5C22544A-7EE6-4342-B048-85BDC9FD1C3A}</a:tableStyleId>
              </a:tblPr>
              <a:tblGrid>
                <a:gridCol w="2125709">
                  <a:extLst>
                    <a:ext uri="{9D8B030D-6E8A-4147-A177-3AD203B41FA5}">
                      <a16:colId xmlns:a16="http://schemas.microsoft.com/office/drawing/2014/main" val="2424618677"/>
                    </a:ext>
                  </a:extLst>
                </a:gridCol>
                <a:gridCol w="3561496">
                  <a:extLst>
                    <a:ext uri="{9D8B030D-6E8A-4147-A177-3AD203B41FA5}">
                      <a16:colId xmlns:a16="http://schemas.microsoft.com/office/drawing/2014/main" val="2223483577"/>
                    </a:ext>
                  </a:extLst>
                </a:gridCol>
                <a:gridCol w="1454433">
                  <a:extLst>
                    <a:ext uri="{9D8B030D-6E8A-4147-A177-3AD203B41FA5}">
                      <a16:colId xmlns:a16="http://schemas.microsoft.com/office/drawing/2014/main" val="671168464"/>
                    </a:ext>
                  </a:extLst>
                </a:gridCol>
              </a:tblGrid>
              <a:tr h="206371">
                <a:tc>
                  <a:txBody>
                    <a:bodyPr/>
                    <a:lstStyle/>
                    <a:p>
                      <a:pPr algn="l" fontAlgn="ct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zh-TW" altLang="en-US" sz="1400" u="none" strike="noStrike">
                          <a:effectLst/>
                        </a:rPr>
                        <a:t>準備作業費用</a:t>
                      </a:r>
                      <a:endParaRPr lang="zh-TW"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1000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027610974"/>
                  </a:ext>
                </a:extLst>
              </a:tr>
              <a:tr h="206371">
                <a:tc>
                  <a:txBody>
                    <a:bodyPr/>
                    <a:lstStyle/>
                    <a:p>
                      <a:pPr algn="l" fontAlgn="ctr"/>
                      <a:r>
                        <a:rPr lang="ja-JP" altLang="en-US" sz="1400" u="none" strike="noStrike">
                          <a:effectLst/>
                        </a:rPr>
                        <a:t>市民負担額</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7000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553756456"/>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en-US" altLang="ja-JP" sz="1400" u="none" strike="noStrike">
                          <a:effectLst/>
                        </a:rPr>
                        <a:t>PR</a:t>
                      </a:r>
                      <a:r>
                        <a:rPr lang="ja-JP" altLang="en-US" sz="1400" u="none" strike="noStrike">
                          <a:effectLst/>
                        </a:rPr>
                        <a:t>費用（チラシ印刷）</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550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467463509"/>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zh-TW" altLang="en-US" sz="1400" u="none" strike="noStrike">
                          <a:effectLst/>
                        </a:rPr>
                        <a:t>運営経費（看板、案内板設置）</a:t>
                      </a:r>
                      <a:endParaRPr lang="zh-TW"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550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266169695"/>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ja-JP" altLang="en-US" sz="1400" u="none" strike="noStrike">
                          <a:effectLst/>
                        </a:rPr>
                        <a:t>運営経費（マップ案内冊子）</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1175</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374289842"/>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zh-TW" altLang="en-US" sz="1400" u="none" strike="noStrike">
                          <a:effectLst/>
                        </a:rPr>
                        <a:t>運営経費（案内員配置）</a:t>
                      </a:r>
                      <a:endParaRPr lang="zh-TW"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129.6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2678769474"/>
                  </a:ext>
                </a:extLst>
              </a:tr>
              <a:tr h="206371">
                <a:tc>
                  <a:txBody>
                    <a:bodyPr/>
                    <a:lstStyle/>
                    <a:p>
                      <a:pPr algn="l" fontAlgn="ctr"/>
                      <a:r>
                        <a:rPr lang="ja-JP" altLang="en-US" sz="1400" u="none" strike="noStrike">
                          <a:effectLst/>
                        </a:rPr>
                        <a:t>市負担額</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2404.6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2746613266"/>
                  </a:ext>
                </a:extLst>
              </a:tr>
              <a:tr h="206371">
                <a:tc>
                  <a:txBody>
                    <a:bodyPr/>
                    <a:lstStyle/>
                    <a:p>
                      <a:pPr algn="l" fontAlgn="ctr"/>
                      <a:r>
                        <a:rPr lang="ja-JP" altLang="en-US" sz="1400" u="none" strike="noStrike">
                          <a:effectLst/>
                        </a:rPr>
                        <a:t>開催経費</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9404.6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655482449"/>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566375694"/>
                  </a:ext>
                </a:extLst>
              </a:tr>
              <a:tr h="206371">
                <a:tc>
                  <a:txBody>
                    <a:bodyPr/>
                    <a:lstStyle/>
                    <a:p>
                      <a:pPr algn="l" fontAlgn="ctr"/>
                      <a:r>
                        <a:rPr lang="ja-JP" altLang="en-US" sz="1400" u="none" strike="noStrike">
                          <a:effectLst/>
                        </a:rPr>
                        <a:t>来訪者（６</a:t>
                      </a:r>
                      <a:r>
                        <a:rPr lang="en-US" altLang="ja-JP" sz="1400" u="none" strike="noStrike">
                          <a:effectLst/>
                        </a:rPr>
                        <a:t>,000</a:t>
                      </a:r>
                      <a:r>
                        <a:rPr lang="ja-JP" altLang="en-US" sz="1400" u="none" strike="noStrike">
                          <a:effectLst/>
                        </a:rPr>
                        <a:t>人）</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ja-JP" altLang="en-US" sz="1400" u="none" strike="noStrike">
                          <a:effectLst/>
                        </a:rPr>
                        <a:t>交通費</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2,226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212206747"/>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021606479"/>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zh-TW" altLang="en-US" sz="1400" u="none" strike="noStrike">
                          <a:effectLst/>
                        </a:rPr>
                        <a:t>飲食代（遠隔発車）</a:t>
                      </a:r>
                      <a:endParaRPr lang="zh-TW"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1,200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4198584243"/>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zh-TW" altLang="en-US" sz="1400" u="none" strike="noStrike">
                          <a:effectLst/>
                        </a:rPr>
                        <a:t>飲食代（近隣）</a:t>
                      </a:r>
                      <a:endParaRPr lang="zh-TW"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720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777851654"/>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ja-JP" altLang="en-US" sz="1400" u="none" strike="noStrike">
                          <a:effectLst/>
                        </a:rPr>
                        <a:t>お土産代（遠隔発車）</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600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238974625"/>
                  </a:ext>
                </a:extLst>
              </a:tr>
              <a:tr h="206371">
                <a:tc>
                  <a:txBody>
                    <a:bodyPr/>
                    <a:lstStyle/>
                    <a:p>
                      <a:pPr algn="l" fontAlgn="ctr"/>
                      <a:r>
                        <a:rPr lang="ja-JP" altLang="en-US" sz="1400" u="none" strike="noStrike">
                          <a:effectLst/>
                        </a:rPr>
                        <a:t>消費統計</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4746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940279873"/>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423526913"/>
                  </a:ext>
                </a:extLst>
              </a:tr>
              <a:tr h="206371">
                <a:tc>
                  <a:txBody>
                    <a:bodyPr/>
                    <a:lstStyle/>
                    <a:p>
                      <a:pPr algn="l" fontAlgn="ctr"/>
                      <a:r>
                        <a:rPr lang="ja-JP" altLang="en-US" sz="1400" u="none" strike="noStrike">
                          <a:effectLst/>
                        </a:rPr>
                        <a:t>合計</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14150.6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2048025526"/>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085874789"/>
                  </a:ext>
                </a:extLst>
              </a:tr>
              <a:tr h="206371">
                <a:tc>
                  <a:txBody>
                    <a:bodyPr/>
                    <a:lstStyle/>
                    <a:p>
                      <a:pPr algn="l" fontAlgn="ctr"/>
                      <a:r>
                        <a:rPr lang="ja-JP" altLang="en-US" sz="1400" u="none" strike="noStrike">
                          <a:effectLst/>
                        </a:rPr>
                        <a:t>波及効果</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17000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525534050"/>
                  </a:ext>
                </a:extLst>
              </a:tr>
              <a:tr h="206371">
                <a:tc>
                  <a:txBody>
                    <a:bodyPr/>
                    <a:lstStyle/>
                    <a:p>
                      <a:pPr algn="l" fontAlgn="ctr"/>
                      <a:r>
                        <a:rPr lang="zh-TW" altLang="en-US" sz="1400" u="none" strike="noStrike">
                          <a:effectLst/>
                        </a:rPr>
                        <a:t>生産誘発倍率</a:t>
                      </a:r>
                      <a:endParaRPr lang="zh-TW"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1.201362486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471622545"/>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729017799"/>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92100190"/>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ja-JP" altLang="en-US" sz="1400" u="none" strike="noStrike">
                          <a:effectLst/>
                        </a:rPr>
                        <a:t>土浦市</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879005074"/>
                  </a:ext>
                </a:extLst>
              </a:tr>
              <a:tr h="206371">
                <a:tc>
                  <a:txBody>
                    <a:bodyPr/>
                    <a:lstStyle/>
                    <a:p>
                      <a:pPr algn="l" fontAlgn="ctr"/>
                      <a:r>
                        <a:rPr lang="ja-JP" altLang="en-US" sz="1400" u="none" strike="noStrike">
                          <a:effectLst/>
                        </a:rPr>
                        <a:t>最終需要額</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14150.6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782832000"/>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ja-JP" altLang="en-US" sz="1400" u="none" strike="noStrike">
                          <a:effectLst/>
                        </a:rPr>
                        <a:t>うち公共投資・支出が占める割合</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2404.6</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1785898978"/>
                  </a:ext>
                </a:extLst>
              </a:tr>
              <a:tr h="206371">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r>
                        <a:rPr lang="ja-JP" altLang="en-US" sz="1400" u="none" strike="noStrike">
                          <a:effectLst/>
                        </a:rPr>
                        <a:t>最終需要額に占める割合</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0.16992919</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3734809795"/>
                  </a:ext>
                </a:extLst>
              </a:tr>
              <a:tr h="206371">
                <a:tc>
                  <a:txBody>
                    <a:bodyPr/>
                    <a:lstStyle/>
                    <a:p>
                      <a:pPr algn="l" fontAlgn="ctr"/>
                      <a:r>
                        <a:rPr lang="ja-JP" altLang="en-US" sz="1400" u="none" strike="noStrike">
                          <a:effectLst/>
                        </a:rPr>
                        <a:t>生産誘発額</a:t>
                      </a: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a:effectLst/>
                        </a:rPr>
                        <a:t>17000</a:t>
                      </a:r>
                      <a:endParaRPr lang="en-US" altLang="ja-JP"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493730772"/>
                  </a:ext>
                </a:extLst>
              </a:tr>
              <a:tr h="206371">
                <a:tc>
                  <a:txBody>
                    <a:bodyPr/>
                    <a:lstStyle/>
                    <a:p>
                      <a:pPr algn="l" fontAlgn="ctr"/>
                      <a:r>
                        <a:rPr lang="ja-JP" altLang="en-US" sz="1400" u="none" strike="noStrike" dirty="0">
                          <a:effectLst/>
                        </a:rPr>
                        <a:t>公共の支出の割合</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l" fontAlgn="ctr"/>
                      <a:endParaRPr lang="ja-JP" altLang="en-US" sz="1400" b="0" i="0" u="none" strike="noStrike">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tc>
                  <a:txBody>
                    <a:bodyPr/>
                    <a:lstStyle/>
                    <a:p>
                      <a:pPr algn="r" fontAlgn="ctr"/>
                      <a:r>
                        <a:rPr lang="en-US" altLang="ja-JP" sz="1400" u="none" strike="noStrike" dirty="0">
                          <a:effectLst/>
                        </a:rPr>
                        <a:t>0.141447059</a:t>
                      </a:r>
                      <a:endPar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254" marR="8254" marT="8254" marB="0" anchor="ctr"/>
                </a:tc>
                <a:extLst>
                  <a:ext uri="{0D108BD9-81ED-4DB2-BD59-A6C34878D82A}">
                    <a16:rowId xmlns:a16="http://schemas.microsoft.com/office/drawing/2014/main" val="212196082"/>
                  </a:ext>
                </a:extLst>
              </a:tr>
            </a:tbl>
          </a:graphicData>
        </a:graphic>
      </p:graphicFrame>
      <p:sp>
        <p:nvSpPr>
          <p:cNvPr id="5" name="テキスト ボックス 4"/>
          <p:cNvSpPr txBox="1"/>
          <p:nvPr/>
        </p:nvSpPr>
        <p:spPr>
          <a:xfrm>
            <a:off x="363415" y="211015"/>
            <a:ext cx="5814647" cy="369332"/>
          </a:xfrm>
          <a:prstGeom prst="rect">
            <a:avLst/>
          </a:prstGeom>
          <a:noFill/>
        </p:spPr>
        <p:txBody>
          <a:bodyPr wrap="square" rtlCol="0">
            <a:spAutoFit/>
          </a:bodyPr>
          <a:lstStyle/>
          <a:p>
            <a:r>
              <a:rPr kumimoji="1" lang="ja-JP" altLang="en-US" dirty="0" smtClean="0"/>
              <a:t>参加者大・政府支出大</a:t>
            </a:r>
            <a:endParaRPr kumimoji="1" lang="ja-JP" altLang="en-US" dirty="0"/>
          </a:p>
        </p:txBody>
      </p:sp>
    </p:spTree>
    <p:extLst>
      <p:ext uri="{BB962C8B-B14F-4D97-AF65-F5344CB8AC3E}">
        <p14:creationId xmlns:p14="http://schemas.microsoft.com/office/powerpoint/2010/main" val="42274845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4187306298"/>
              </p:ext>
            </p:extLst>
          </p:nvPr>
        </p:nvGraphicFramePr>
        <p:xfrm>
          <a:off x="487215" y="559528"/>
          <a:ext cx="8211309" cy="6148145"/>
        </p:xfrm>
        <a:graphic>
          <a:graphicData uri="http://schemas.openxmlformats.org/drawingml/2006/table">
            <a:tbl>
              <a:tblPr>
                <a:tableStyleId>{5C22544A-7EE6-4342-B048-85BDC9FD1C3A}</a:tableStyleId>
              </a:tblPr>
              <a:tblGrid>
                <a:gridCol w="2363862">
                  <a:extLst>
                    <a:ext uri="{9D8B030D-6E8A-4147-A177-3AD203B41FA5}">
                      <a16:colId xmlns:a16="http://schemas.microsoft.com/office/drawing/2014/main" val="3225719451"/>
                    </a:ext>
                  </a:extLst>
                </a:gridCol>
                <a:gridCol w="3960504">
                  <a:extLst>
                    <a:ext uri="{9D8B030D-6E8A-4147-A177-3AD203B41FA5}">
                      <a16:colId xmlns:a16="http://schemas.microsoft.com/office/drawing/2014/main" val="505831816"/>
                    </a:ext>
                  </a:extLst>
                </a:gridCol>
                <a:gridCol w="1886943">
                  <a:extLst>
                    <a:ext uri="{9D8B030D-6E8A-4147-A177-3AD203B41FA5}">
                      <a16:colId xmlns:a16="http://schemas.microsoft.com/office/drawing/2014/main" val="3487923965"/>
                    </a:ext>
                  </a:extLst>
                </a:gridCol>
              </a:tblGrid>
              <a:tr h="166116">
                <a:tc>
                  <a:txBody>
                    <a:bodyPr/>
                    <a:lstStyle/>
                    <a:p>
                      <a:pPr algn="l" fontAlgn="ct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費用項目</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200" u="none" strike="noStrike">
                          <a:effectLst/>
                        </a:rPr>
                        <a:t>金額（千円）</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98280716"/>
                  </a:ext>
                </a:extLst>
              </a:tr>
              <a:tr h="166116">
                <a:tc>
                  <a:txBody>
                    <a:bodyPr/>
                    <a:lstStyle/>
                    <a:p>
                      <a:pPr algn="l" fontAlgn="ctr"/>
                      <a:r>
                        <a:rPr lang="zh-TW" altLang="en-US" sz="1200" u="none" strike="noStrike">
                          <a:effectLst/>
                        </a:rPr>
                        <a:t>実施者（</a:t>
                      </a:r>
                      <a:r>
                        <a:rPr lang="en-US" altLang="zh-TW" sz="1200" u="none" strike="noStrike">
                          <a:effectLst/>
                        </a:rPr>
                        <a:t>50</a:t>
                      </a:r>
                      <a:r>
                        <a:rPr lang="zh-TW" altLang="en-US" sz="1200" u="none" strike="noStrike">
                          <a:effectLst/>
                        </a:rPr>
                        <a:t>軒）</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200" u="none" strike="noStrike">
                          <a:effectLst/>
                        </a:rPr>
                        <a:t>園芸植物等購入費</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5000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854722719"/>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水道代</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725251276"/>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200" u="none" strike="noStrike">
                          <a:effectLst/>
                        </a:rPr>
                        <a:t>準備作業費用</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54196946"/>
                  </a:ext>
                </a:extLst>
              </a:tr>
              <a:tr h="166116">
                <a:tc>
                  <a:txBody>
                    <a:bodyPr/>
                    <a:lstStyle/>
                    <a:p>
                      <a:pPr algn="l" fontAlgn="ctr"/>
                      <a:r>
                        <a:rPr lang="ja-JP" altLang="en-US" sz="1200" u="none" strike="noStrike">
                          <a:effectLst/>
                        </a:rPr>
                        <a:t>市民負担額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7000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989439451"/>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en-US" altLang="ja-JP" sz="1200" u="none" strike="noStrike">
                          <a:effectLst/>
                        </a:rPr>
                        <a:t>PR</a:t>
                      </a:r>
                      <a:r>
                        <a:rPr lang="ja-JP" altLang="en-US" sz="1200" u="none" strike="noStrike">
                          <a:effectLst/>
                        </a:rPr>
                        <a:t>費用（マップ印刷）</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300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834417816"/>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運営経費（無料バス）</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400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4188067413"/>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775035684"/>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4253377780"/>
                  </a:ext>
                </a:extLst>
              </a:tr>
              <a:tr h="166116">
                <a:tc>
                  <a:txBody>
                    <a:bodyPr/>
                    <a:lstStyle/>
                    <a:p>
                      <a:pPr algn="l" fontAlgn="ctr"/>
                      <a:r>
                        <a:rPr lang="ja-JP" altLang="en-US" sz="1200" u="none" strike="noStrike">
                          <a:effectLst/>
                        </a:rPr>
                        <a:t>市負担額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3200" u="none" strike="noStrike" dirty="0">
                          <a:solidFill>
                            <a:srgbClr val="FF0000"/>
                          </a:solidFill>
                          <a:effectLst/>
                        </a:rPr>
                        <a:t>700</a:t>
                      </a:r>
                      <a:endParaRPr lang="en-US" altLang="ja-JP" sz="32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785195133"/>
                  </a:ext>
                </a:extLst>
              </a:tr>
              <a:tr h="166116">
                <a:tc>
                  <a:txBody>
                    <a:bodyPr/>
                    <a:lstStyle/>
                    <a:p>
                      <a:pPr algn="l" fontAlgn="ctr"/>
                      <a:r>
                        <a:rPr lang="ja-JP" altLang="en-US" sz="1200" u="none" strike="noStrike">
                          <a:effectLst/>
                        </a:rPr>
                        <a:t>開催経費</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7700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921573580"/>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471743912"/>
                  </a:ext>
                </a:extLst>
              </a:tr>
              <a:tr h="166116">
                <a:tc>
                  <a:txBody>
                    <a:bodyPr/>
                    <a:lstStyle/>
                    <a:p>
                      <a:pPr algn="l" fontAlgn="ctr"/>
                      <a:r>
                        <a:rPr lang="ja-JP" altLang="en-US" sz="1200" u="none" strike="noStrike">
                          <a:effectLst/>
                        </a:rPr>
                        <a:t>来訪者（３</a:t>
                      </a:r>
                      <a:r>
                        <a:rPr lang="en-US" altLang="ja-JP" sz="1200" u="none" strike="noStrike">
                          <a:effectLst/>
                        </a:rPr>
                        <a:t>,000</a:t>
                      </a:r>
                      <a:r>
                        <a:rPr lang="ja-JP" altLang="en-US" sz="1200" u="none" strike="noStrike">
                          <a:effectLst/>
                        </a:rPr>
                        <a:t>人）</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交通費</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1113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146113542"/>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031222096"/>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200" u="none" strike="noStrike">
                          <a:effectLst/>
                        </a:rPr>
                        <a:t>飲食代（遠隔発車）</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600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020133127"/>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200" u="none" strike="noStrike">
                          <a:effectLst/>
                        </a:rPr>
                        <a:t>飲食代（近隣）</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360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422919781"/>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お土産代（遠隔発車）</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300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406491395"/>
                  </a:ext>
                </a:extLst>
              </a:tr>
              <a:tr h="166116">
                <a:tc>
                  <a:txBody>
                    <a:bodyPr/>
                    <a:lstStyle/>
                    <a:p>
                      <a:pPr algn="l" fontAlgn="ctr"/>
                      <a:r>
                        <a:rPr lang="ja-JP" altLang="en-US" sz="1200" u="none" strike="noStrike">
                          <a:effectLst/>
                        </a:rPr>
                        <a:t>消費統計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2373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406981023"/>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543681329"/>
                  </a:ext>
                </a:extLst>
              </a:tr>
              <a:tr h="166116">
                <a:tc>
                  <a:txBody>
                    <a:bodyPr/>
                    <a:lstStyle/>
                    <a:p>
                      <a:pPr algn="l" fontAlgn="ctr"/>
                      <a:r>
                        <a:rPr lang="ja-JP" altLang="en-US" sz="1200" u="none" strike="noStrike">
                          <a:effectLst/>
                        </a:rPr>
                        <a:t>合計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10073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72124096"/>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974227979"/>
                  </a:ext>
                </a:extLst>
              </a:tr>
              <a:tr h="166116">
                <a:tc>
                  <a:txBody>
                    <a:bodyPr/>
                    <a:lstStyle/>
                    <a:p>
                      <a:pPr algn="l" fontAlgn="ctr"/>
                      <a:r>
                        <a:rPr lang="ja-JP" altLang="en-US" sz="1200" u="none" strike="noStrike">
                          <a:effectLst/>
                        </a:rPr>
                        <a:t>波及効果</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11000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323211273"/>
                  </a:ext>
                </a:extLst>
              </a:tr>
              <a:tr h="166116">
                <a:tc>
                  <a:txBody>
                    <a:bodyPr/>
                    <a:lstStyle/>
                    <a:p>
                      <a:pPr algn="l" fontAlgn="ctr"/>
                      <a:r>
                        <a:rPr lang="zh-TW" altLang="en-US" sz="1200" u="none" strike="noStrike">
                          <a:effectLst/>
                        </a:rPr>
                        <a:t>生産誘発倍率</a:t>
                      </a:r>
                      <a:endParaRPr lang="zh-TW"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1.092028194</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277106600"/>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398433778"/>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889285687"/>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土浦市</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430949985"/>
                  </a:ext>
                </a:extLst>
              </a:tr>
              <a:tr h="166116">
                <a:tc>
                  <a:txBody>
                    <a:bodyPr/>
                    <a:lstStyle/>
                    <a:p>
                      <a:pPr algn="l" fontAlgn="ctr"/>
                      <a:r>
                        <a:rPr lang="ja-JP" altLang="en-US" sz="1200" u="none" strike="noStrike">
                          <a:effectLst/>
                        </a:rPr>
                        <a:t>最終需要額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10073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933662962"/>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うち公共投資・支出が占める割合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700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4083143949"/>
                  </a:ext>
                </a:extLst>
              </a:tr>
              <a:tr h="166116">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200" u="none" strike="noStrike">
                          <a:effectLst/>
                        </a:rPr>
                        <a:t>最終需要額に占める割合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0.069492703</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950444897"/>
                  </a:ext>
                </a:extLst>
              </a:tr>
              <a:tr h="166116">
                <a:tc>
                  <a:txBody>
                    <a:bodyPr/>
                    <a:lstStyle/>
                    <a:p>
                      <a:pPr algn="l" fontAlgn="ctr"/>
                      <a:r>
                        <a:rPr lang="ja-JP" altLang="en-US" sz="1200" u="none" strike="noStrike">
                          <a:effectLst/>
                        </a:rPr>
                        <a:t>生産誘発額</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a:effectLst/>
                        </a:rPr>
                        <a:t>13000</a:t>
                      </a:r>
                      <a:endParaRPr lang="en-US" altLang="ja-JP"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239914528"/>
                  </a:ext>
                </a:extLst>
              </a:tr>
              <a:tr h="166116">
                <a:tc>
                  <a:txBody>
                    <a:bodyPr/>
                    <a:lstStyle/>
                    <a:p>
                      <a:pPr algn="l" fontAlgn="ctr"/>
                      <a:r>
                        <a:rPr lang="ja-JP" altLang="en-US" sz="1200" u="none" strike="noStrike">
                          <a:effectLst/>
                        </a:rPr>
                        <a:t>公共の支出の割合</a:t>
                      </a: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2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200" u="none" strike="noStrike" dirty="0">
                          <a:effectLst/>
                        </a:rPr>
                        <a:t>0.053846154</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4145513473"/>
                  </a:ext>
                </a:extLst>
              </a:tr>
            </a:tbl>
          </a:graphicData>
        </a:graphic>
      </p:graphicFrame>
      <p:sp>
        <p:nvSpPr>
          <p:cNvPr id="5" name="テキスト ボックス 4"/>
          <p:cNvSpPr txBox="1"/>
          <p:nvPr/>
        </p:nvSpPr>
        <p:spPr>
          <a:xfrm>
            <a:off x="363415" y="211015"/>
            <a:ext cx="5814647" cy="369332"/>
          </a:xfrm>
          <a:prstGeom prst="rect">
            <a:avLst/>
          </a:prstGeom>
          <a:noFill/>
        </p:spPr>
        <p:txBody>
          <a:bodyPr wrap="square" rtlCol="0">
            <a:spAutoFit/>
          </a:bodyPr>
          <a:lstStyle/>
          <a:p>
            <a:r>
              <a:rPr kumimoji="1" lang="ja-JP" altLang="en-US" dirty="0" smtClean="0"/>
              <a:t>参加者小・政府支出小</a:t>
            </a:r>
            <a:endParaRPr kumimoji="1" lang="ja-JP" altLang="en-US" dirty="0"/>
          </a:p>
        </p:txBody>
      </p:sp>
    </p:spTree>
    <p:extLst>
      <p:ext uri="{BB962C8B-B14F-4D97-AF65-F5344CB8AC3E}">
        <p14:creationId xmlns:p14="http://schemas.microsoft.com/office/powerpoint/2010/main" val="32367952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1"/>
            <p:extLst/>
          </p:nvPr>
        </p:nvGraphicFramePr>
        <p:xfrm>
          <a:off x="433754" y="692062"/>
          <a:ext cx="8276492" cy="5370905"/>
        </p:xfrm>
        <a:graphic>
          <a:graphicData uri="http://schemas.openxmlformats.org/drawingml/2006/table">
            <a:tbl>
              <a:tblPr>
                <a:tableStyleId>{5C22544A-7EE6-4342-B048-85BDC9FD1C3A}</a:tableStyleId>
              </a:tblPr>
              <a:tblGrid>
                <a:gridCol w="2463500">
                  <a:extLst>
                    <a:ext uri="{9D8B030D-6E8A-4147-A177-3AD203B41FA5}">
                      <a16:colId xmlns:a16="http://schemas.microsoft.com/office/drawing/2014/main" val="2477358310"/>
                    </a:ext>
                  </a:extLst>
                </a:gridCol>
                <a:gridCol w="4127441">
                  <a:extLst>
                    <a:ext uri="{9D8B030D-6E8A-4147-A177-3AD203B41FA5}">
                      <a16:colId xmlns:a16="http://schemas.microsoft.com/office/drawing/2014/main" val="3226202083"/>
                    </a:ext>
                  </a:extLst>
                </a:gridCol>
                <a:gridCol w="1685551">
                  <a:extLst>
                    <a:ext uri="{9D8B030D-6E8A-4147-A177-3AD203B41FA5}">
                      <a16:colId xmlns:a16="http://schemas.microsoft.com/office/drawing/2014/main" val="2153226642"/>
                    </a:ext>
                  </a:extLst>
                </a:gridCol>
              </a:tblGrid>
              <a:tr h="0">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a:effectLst/>
                        </a:rPr>
                        <a:t>費用項目</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100" u="none" strike="noStrike">
                          <a:effectLst/>
                        </a:rPr>
                        <a:t>金額（千円）</a:t>
                      </a:r>
                      <a:endParaRPr lang="zh-TW"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748108582"/>
                  </a:ext>
                </a:extLst>
              </a:tr>
              <a:tr h="135761">
                <a:tc>
                  <a:txBody>
                    <a:bodyPr/>
                    <a:lstStyle/>
                    <a:p>
                      <a:pPr algn="l" fontAlgn="ctr"/>
                      <a:r>
                        <a:rPr lang="zh-TW" altLang="en-US" sz="1100" u="none" strike="noStrike" dirty="0">
                          <a:effectLst/>
                        </a:rPr>
                        <a:t>実施者（</a:t>
                      </a:r>
                      <a:r>
                        <a:rPr lang="en-US" altLang="zh-TW" sz="1100" u="none" strike="noStrike" dirty="0">
                          <a:effectLst/>
                        </a:rPr>
                        <a:t>50</a:t>
                      </a:r>
                      <a:r>
                        <a:rPr lang="zh-TW" altLang="en-US" sz="1100" u="none" strike="noStrike" dirty="0">
                          <a:effectLst/>
                        </a:rPr>
                        <a:t>軒）</a:t>
                      </a:r>
                      <a:endParaRPr lang="zh-TW"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100" u="none" strike="noStrike">
                          <a:effectLst/>
                        </a:rPr>
                        <a:t>園芸植物等購入費</a:t>
                      </a:r>
                      <a:endParaRPr lang="zh-TW"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5000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352772630"/>
                  </a:ext>
                </a:extLst>
              </a:tr>
              <a:tr h="135761">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a:effectLst/>
                        </a:rPr>
                        <a:t>水道代</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1000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29651443"/>
                  </a:ext>
                </a:extLst>
              </a:tr>
              <a:tr h="135761">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100" u="none" strike="noStrike">
                          <a:effectLst/>
                        </a:rPr>
                        <a:t>準備作業費用</a:t>
                      </a:r>
                      <a:endParaRPr lang="zh-TW"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1000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41629246"/>
                  </a:ext>
                </a:extLst>
              </a:tr>
              <a:tr h="135761">
                <a:tc>
                  <a:txBody>
                    <a:bodyPr/>
                    <a:lstStyle/>
                    <a:p>
                      <a:pPr algn="l" fontAlgn="ctr"/>
                      <a:r>
                        <a:rPr lang="ja-JP" altLang="en-US" sz="1100" u="none" strike="noStrike" dirty="0">
                          <a:effectLst/>
                        </a:rPr>
                        <a:t>市民負担額</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7000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99683023"/>
                  </a:ext>
                </a:extLst>
              </a:tr>
              <a:tr h="135761">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en-US" altLang="ja-JP" sz="1100" u="none" strike="noStrike">
                          <a:effectLst/>
                        </a:rPr>
                        <a:t>PR</a:t>
                      </a:r>
                      <a:r>
                        <a:rPr lang="ja-JP" altLang="en-US" sz="1100" u="none" strike="noStrike">
                          <a:effectLst/>
                        </a:rPr>
                        <a:t>費用（マップ印刷）</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300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563046641"/>
                  </a:ext>
                </a:extLst>
              </a:tr>
              <a:tr h="135761">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a:effectLst/>
                        </a:rPr>
                        <a:t>運営経費（無料バス）</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400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125205898"/>
                  </a:ext>
                </a:extLst>
              </a:tr>
              <a:tr h="135761">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336812893"/>
                  </a:ext>
                </a:extLst>
              </a:tr>
              <a:tr h="135761">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759851339"/>
                  </a:ext>
                </a:extLst>
              </a:tr>
              <a:tr h="135761">
                <a:tc>
                  <a:txBody>
                    <a:bodyPr/>
                    <a:lstStyle/>
                    <a:p>
                      <a:pPr algn="l" fontAlgn="ctr"/>
                      <a:r>
                        <a:rPr lang="ja-JP" altLang="en-US" sz="1100" u="none" strike="noStrike" dirty="0">
                          <a:effectLst/>
                        </a:rPr>
                        <a:t>市負担額</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700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401581344"/>
                  </a:ext>
                </a:extLst>
              </a:tr>
              <a:tr h="135761">
                <a:tc>
                  <a:txBody>
                    <a:bodyPr/>
                    <a:lstStyle/>
                    <a:p>
                      <a:pPr algn="l" fontAlgn="ctr"/>
                      <a:r>
                        <a:rPr lang="ja-JP" altLang="en-US" sz="1100" u="none" strike="noStrike">
                          <a:effectLst/>
                        </a:rPr>
                        <a:t>開催経費</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7700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181061111"/>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79035885"/>
                  </a:ext>
                </a:extLst>
              </a:tr>
              <a:tr h="135761">
                <a:tc>
                  <a:txBody>
                    <a:bodyPr/>
                    <a:lstStyle/>
                    <a:p>
                      <a:pPr algn="l" fontAlgn="ctr"/>
                      <a:r>
                        <a:rPr lang="ja-JP" altLang="en-US" sz="1100" u="none" strike="noStrike">
                          <a:effectLst/>
                        </a:rPr>
                        <a:t>来訪者（３</a:t>
                      </a:r>
                      <a:r>
                        <a:rPr lang="en-US" altLang="ja-JP" sz="1100" u="none" strike="noStrike">
                          <a:effectLst/>
                        </a:rPr>
                        <a:t>,000</a:t>
                      </a:r>
                      <a:r>
                        <a:rPr lang="ja-JP" altLang="en-US" sz="1100" u="none" strike="noStrike">
                          <a:effectLst/>
                        </a:rPr>
                        <a:t>人）</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dirty="0">
                          <a:effectLst/>
                        </a:rPr>
                        <a:t>交通費</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2226</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968871496"/>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189672504"/>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100" u="none" strike="noStrike" dirty="0">
                          <a:effectLst/>
                        </a:rPr>
                        <a:t>飲食代（遠隔発車）</a:t>
                      </a:r>
                      <a:endParaRPr lang="zh-TW"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1200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906259324"/>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zh-TW" altLang="en-US" sz="1100" u="none" strike="noStrike" dirty="0">
                          <a:effectLst/>
                        </a:rPr>
                        <a:t>飲食代（近隣）</a:t>
                      </a:r>
                      <a:endParaRPr lang="zh-TW"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720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469683917"/>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dirty="0">
                          <a:effectLst/>
                        </a:rPr>
                        <a:t>お土産代（遠隔発車）</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600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311615035"/>
                  </a:ext>
                </a:extLst>
              </a:tr>
              <a:tr h="135761">
                <a:tc>
                  <a:txBody>
                    <a:bodyPr/>
                    <a:lstStyle/>
                    <a:p>
                      <a:pPr algn="l" fontAlgn="ctr"/>
                      <a:r>
                        <a:rPr lang="ja-JP" altLang="en-US" sz="1100" u="none" strike="noStrike">
                          <a:effectLst/>
                        </a:rPr>
                        <a:t>消費統計</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4746</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939918455"/>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754024449"/>
                  </a:ext>
                </a:extLst>
              </a:tr>
              <a:tr h="135761">
                <a:tc>
                  <a:txBody>
                    <a:bodyPr/>
                    <a:lstStyle/>
                    <a:p>
                      <a:pPr algn="l" fontAlgn="ctr"/>
                      <a:r>
                        <a:rPr lang="ja-JP" altLang="en-US" sz="1100" u="none" strike="noStrike">
                          <a:effectLst/>
                        </a:rPr>
                        <a:t>合計</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12446</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037436118"/>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816739742"/>
                  </a:ext>
                </a:extLst>
              </a:tr>
              <a:tr h="135761">
                <a:tc>
                  <a:txBody>
                    <a:bodyPr/>
                    <a:lstStyle/>
                    <a:p>
                      <a:pPr algn="l" fontAlgn="ctr"/>
                      <a:r>
                        <a:rPr lang="ja-JP" altLang="en-US" sz="1100" u="none" strike="noStrike">
                          <a:effectLst/>
                        </a:rPr>
                        <a:t>波及効果</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13000</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699348925"/>
                  </a:ext>
                </a:extLst>
              </a:tr>
              <a:tr h="135761">
                <a:tc>
                  <a:txBody>
                    <a:bodyPr/>
                    <a:lstStyle/>
                    <a:p>
                      <a:pPr algn="l" fontAlgn="ctr"/>
                      <a:r>
                        <a:rPr lang="zh-TW" altLang="en-US" sz="1100" u="none" strike="noStrike">
                          <a:effectLst/>
                        </a:rPr>
                        <a:t>生産誘発倍率</a:t>
                      </a:r>
                      <a:endParaRPr lang="zh-TW"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a:effectLst/>
                        </a:rPr>
                        <a:t>1.044512293</a:t>
                      </a:r>
                      <a:endParaRPr lang="en-US" altLang="ja-JP"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945095617"/>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938316311"/>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066097287"/>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dirty="0">
                          <a:effectLst/>
                        </a:rPr>
                        <a:t>土浦市</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830528653"/>
                  </a:ext>
                </a:extLst>
              </a:tr>
              <a:tr h="135761">
                <a:tc>
                  <a:txBody>
                    <a:bodyPr/>
                    <a:lstStyle/>
                    <a:p>
                      <a:pPr algn="l" fontAlgn="ctr"/>
                      <a:r>
                        <a:rPr lang="ja-JP" altLang="en-US" sz="1100" u="none" strike="noStrike">
                          <a:effectLst/>
                        </a:rPr>
                        <a:t>最終需要額</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dirty="0">
                          <a:effectLst/>
                        </a:rPr>
                        <a:t>12446</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839074233"/>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a:effectLst/>
                        </a:rPr>
                        <a:t>うち公共投資・支出が占める割合</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dirty="0">
                          <a:effectLst/>
                        </a:rPr>
                        <a:t>700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1440432622"/>
                  </a:ext>
                </a:extLst>
              </a:tr>
              <a:tr h="135761">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r>
                        <a:rPr lang="ja-JP" altLang="en-US" sz="1100" u="none" strike="noStrike">
                          <a:effectLst/>
                        </a:rPr>
                        <a:t>最終需要額に占める割合</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dirty="0">
                          <a:effectLst/>
                        </a:rPr>
                        <a:t>0.05624297</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717139530"/>
                  </a:ext>
                </a:extLst>
              </a:tr>
              <a:tr h="135761">
                <a:tc>
                  <a:txBody>
                    <a:bodyPr/>
                    <a:lstStyle/>
                    <a:p>
                      <a:pPr algn="l" fontAlgn="ctr"/>
                      <a:r>
                        <a:rPr lang="ja-JP" altLang="en-US" sz="1100" u="none" strike="noStrike">
                          <a:effectLst/>
                        </a:rPr>
                        <a:t>生産誘発額</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dirty="0">
                          <a:effectLst/>
                        </a:rPr>
                        <a:t>13000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2795322839"/>
                  </a:ext>
                </a:extLst>
              </a:tr>
              <a:tr h="135761">
                <a:tc>
                  <a:txBody>
                    <a:bodyPr/>
                    <a:lstStyle/>
                    <a:p>
                      <a:pPr algn="l" fontAlgn="ctr"/>
                      <a:r>
                        <a:rPr lang="ja-JP" altLang="en-US" sz="1100" u="none" strike="noStrike">
                          <a:effectLst/>
                        </a:rPr>
                        <a:t>公共の支出の割合</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tc>
                  <a:txBody>
                    <a:bodyPr/>
                    <a:lstStyle/>
                    <a:p>
                      <a:pPr algn="r" fontAlgn="ctr"/>
                      <a:r>
                        <a:rPr lang="en-US" altLang="ja-JP" sz="1100" u="none" strike="noStrike" dirty="0">
                          <a:effectLst/>
                        </a:rPr>
                        <a:t>0.053846154</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615" marR="5615" marT="5615" marB="0" anchor="ctr"/>
                </a:tc>
                <a:extLst>
                  <a:ext uri="{0D108BD9-81ED-4DB2-BD59-A6C34878D82A}">
                    <a16:rowId xmlns:a16="http://schemas.microsoft.com/office/drawing/2014/main" val="3269200449"/>
                  </a:ext>
                </a:extLst>
              </a:tr>
            </a:tbl>
          </a:graphicData>
        </a:graphic>
      </p:graphicFrame>
      <p:sp>
        <p:nvSpPr>
          <p:cNvPr id="5" name="テキスト ボックス 4"/>
          <p:cNvSpPr txBox="1"/>
          <p:nvPr/>
        </p:nvSpPr>
        <p:spPr>
          <a:xfrm>
            <a:off x="363415" y="211015"/>
            <a:ext cx="5814647" cy="369332"/>
          </a:xfrm>
          <a:prstGeom prst="rect">
            <a:avLst/>
          </a:prstGeom>
          <a:noFill/>
        </p:spPr>
        <p:txBody>
          <a:bodyPr wrap="square" rtlCol="0">
            <a:spAutoFit/>
          </a:bodyPr>
          <a:lstStyle/>
          <a:p>
            <a:r>
              <a:rPr kumimoji="1" lang="ja-JP" altLang="en-US" dirty="0" smtClean="0"/>
              <a:t>参加者小・政府支出小</a:t>
            </a:r>
            <a:endParaRPr kumimoji="1" lang="ja-JP" altLang="en-US" dirty="0"/>
          </a:p>
        </p:txBody>
      </p:sp>
    </p:spTree>
    <p:extLst>
      <p:ext uri="{BB962C8B-B14F-4D97-AF65-F5344CB8AC3E}">
        <p14:creationId xmlns:p14="http://schemas.microsoft.com/office/powerpoint/2010/main" val="30813209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57447" y="365126"/>
            <a:ext cx="8157903" cy="1325563"/>
          </a:xfrm>
        </p:spPr>
        <p:txBody>
          <a:bodyPr>
            <a:normAutofit/>
          </a:bodyPr>
          <a:lstStyle/>
          <a:p>
            <a:r>
              <a:rPr kumimoji="1" lang="ja-JP" altLang="en-US" sz="4000" dirty="0"/>
              <a:t>星</a:t>
            </a:r>
            <a:r>
              <a:rPr lang="ja-JP" altLang="en-US" sz="4000" dirty="0"/>
              <a:t>ふる学校　栃木県塩谷郡塩谷町</a:t>
            </a:r>
            <a:endParaRPr kumimoji="1" lang="ja-JP" altLang="en-US" sz="4000" dirty="0"/>
          </a:p>
        </p:txBody>
      </p:sp>
      <p:sp>
        <p:nvSpPr>
          <p:cNvPr id="3" name="コンテンツ プレースホルダー 2"/>
          <p:cNvSpPr>
            <a:spLocks noGrp="1"/>
          </p:cNvSpPr>
          <p:nvPr>
            <p:ph idx="1"/>
          </p:nvPr>
        </p:nvSpPr>
        <p:spPr>
          <a:xfrm>
            <a:off x="628650" y="1825625"/>
            <a:ext cx="7886700" cy="896938"/>
          </a:xfrm>
        </p:spPr>
        <p:txBody>
          <a:bodyPr>
            <a:normAutofit fontScale="92500" lnSpcReduction="10000"/>
          </a:bodyPr>
          <a:lstStyle/>
          <a:p>
            <a:pPr marL="0" indent="0">
              <a:buNone/>
            </a:pPr>
            <a:r>
              <a:rPr lang="ja-JP" altLang="en-US" dirty="0"/>
              <a:t>受託型体験プログラムは、</a:t>
            </a:r>
            <a:endParaRPr lang="en-US" altLang="ja-JP" dirty="0"/>
          </a:p>
          <a:p>
            <a:pPr marL="0" indent="0">
              <a:buNone/>
            </a:pPr>
            <a:r>
              <a:rPr lang="en-US" altLang="ja-JP" dirty="0"/>
              <a:t>16 </a:t>
            </a:r>
            <a:r>
              <a:rPr lang="ja-JP" altLang="en-US" dirty="0"/>
              <a:t>種類 </a:t>
            </a:r>
            <a:r>
              <a:rPr lang="en-US" altLang="ja-JP" dirty="0"/>
              <a:t>114 </a:t>
            </a:r>
            <a:r>
              <a:rPr lang="ja-JP" altLang="en-US" dirty="0"/>
              <a:t>本を実施し、計 </a:t>
            </a:r>
            <a:r>
              <a:rPr lang="en-US" altLang="ja-JP" dirty="0"/>
              <a:t>2,306 </a:t>
            </a:r>
            <a:r>
              <a:rPr lang="ja-JP" altLang="en-US" dirty="0"/>
              <a:t>人の参加</a:t>
            </a:r>
            <a:endParaRPr lang="en-US" altLang="ja-JP" dirty="0"/>
          </a:p>
          <a:p>
            <a:pPr marL="0" indent="0">
              <a:buNone/>
            </a:pPr>
            <a:endParaRPr lang="en-US" altLang="ja-JP" dirty="0"/>
          </a:p>
        </p:txBody>
      </p:sp>
      <p:graphicFrame>
        <p:nvGraphicFramePr>
          <p:cNvPr id="4" name="表 3"/>
          <p:cNvGraphicFramePr>
            <a:graphicFrameLocks noGrp="1"/>
          </p:cNvGraphicFramePr>
          <p:nvPr>
            <p:extLst>
              <p:ext uri="{D42A27DB-BD31-4B8C-83A1-F6EECF244321}">
                <p14:modId xmlns:p14="http://schemas.microsoft.com/office/powerpoint/2010/main" val="1277000111"/>
              </p:ext>
            </p:extLst>
          </p:nvPr>
        </p:nvGraphicFramePr>
        <p:xfrm>
          <a:off x="74814" y="2943167"/>
          <a:ext cx="9069186" cy="1010920"/>
        </p:xfrm>
        <a:graphic>
          <a:graphicData uri="http://schemas.openxmlformats.org/drawingml/2006/table">
            <a:tbl>
              <a:tblPr firstRow="1" bandRow="1">
                <a:tableStyleId>{5C22544A-7EE6-4342-B048-85BDC9FD1C3A}</a:tableStyleId>
              </a:tblPr>
              <a:tblGrid>
                <a:gridCol w="647799">
                  <a:extLst>
                    <a:ext uri="{9D8B030D-6E8A-4147-A177-3AD203B41FA5}">
                      <a16:colId xmlns:a16="http://schemas.microsoft.com/office/drawing/2014/main" val="4213271023"/>
                    </a:ext>
                  </a:extLst>
                </a:gridCol>
                <a:gridCol w="647799">
                  <a:extLst>
                    <a:ext uri="{9D8B030D-6E8A-4147-A177-3AD203B41FA5}">
                      <a16:colId xmlns:a16="http://schemas.microsoft.com/office/drawing/2014/main" val="1612072171"/>
                    </a:ext>
                  </a:extLst>
                </a:gridCol>
                <a:gridCol w="647799">
                  <a:extLst>
                    <a:ext uri="{9D8B030D-6E8A-4147-A177-3AD203B41FA5}">
                      <a16:colId xmlns:a16="http://schemas.microsoft.com/office/drawing/2014/main" val="2134882771"/>
                    </a:ext>
                  </a:extLst>
                </a:gridCol>
                <a:gridCol w="647799">
                  <a:extLst>
                    <a:ext uri="{9D8B030D-6E8A-4147-A177-3AD203B41FA5}">
                      <a16:colId xmlns:a16="http://schemas.microsoft.com/office/drawing/2014/main" val="3729140234"/>
                    </a:ext>
                  </a:extLst>
                </a:gridCol>
                <a:gridCol w="647799">
                  <a:extLst>
                    <a:ext uri="{9D8B030D-6E8A-4147-A177-3AD203B41FA5}">
                      <a16:colId xmlns:a16="http://schemas.microsoft.com/office/drawing/2014/main" val="1456859096"/>
                    </a:ext>
                  </a:extLst>
                </a:gridCol>
                <a:gridCol w="647799">
                  <a:extLst>
                    <a:ext uri="{9D8B030D-6E8A-4147-A177-3AD203B41FA5}">
                      <a16:colId xmlns:a16="http://schemas.microsoft.com/office/drawing/2014/main" val="1065356574"/>
                    </a:ext>
                  </a:extLst>
                </a:gridCol>
                <a:gridCol w="647799">
                  <a:extLst>
                    <a:ext uri="{9D8B030D-6E8A-4147-A177-3AD203B41FA5}">
                      <a16:colId xmlns:a16="http://schemas.microsoft.com/office/drawing/2014/main" val="3334490320"/>
                    </a:ext>
                  </a:extLst>
                </a:gridCol>
                <a:gridCol w="647799">
                  <a:extLst>
                    <a:ext uri="{9D8B030D-6E8A-4147-A177-3AD203B41FA5}">
                      <a16:colId xmlns:a16="http://schemas.microsoft.com/office/drawing/2014/main" val="3491553585"/>
                    </a:ext>
                  </a:extLst>
                </a:gridCol>
                <a:gridCol w="647799">
                  <a:extLst>
                    <a:ext uri="{9D8B030D-6E8A-4147-A177-3AD203B41FA5}">
                      <a16:colId xmlns:a16="http://schemas.microsoft.com/office/drawing/2014/main" val="353996596"/>
                    </a:ext>
                  </a:extLst>
                </a:gridCol>
                <a:gridCol w="647799">
                  <a:extLst>
                    <a:ext uri="{9D8B030D-6E8A-4147-A177-3AD203B41FA5}">
                      <a16:colId xmlns:a16="http://schemas.microsoft.com/office/drawing/2014/main" val="2338437494"/>
                    </a:ext>
                  </a:extLst>
                </a:gridCol>
                <a:gridCol w="647799">
                  <a:extLst>
                    <a:ext uri="{9D8B030D-6E8A-4147-A177-3AD203B41FA5}">
                      <a16:colId xmlns:a16="http://schemas.microsoft.com/office/drawing/2014/main" val="3351733811"/>
                    </a:ext>
                  </a:extLst>
                </a:gridCol>
                <a:gridCol w="647799">
                  <a:extLst>
                    <a:ext uri="{9D8B030D-6E8A-4147-A177-3AD203B41FA5}">
                      <a16:colId xmlns:a16="http://schemas.microsoft.com/office/drawing/2014/main" val="899649423"/>
                    </a:ext>
                  </a:extLst>
                </a:gridCol>
                <a:gridCol w="647799">
                  <a:extLst>
                    <a:ext uri="{9D8B030D-6E8A-4147-A177-3AD203B41FA5}">
                      <a16:colId xmlns:a16="http://schemas.microsoft.com/office/drawing/2014/main" val="4001328113"/>
                    </a:ext>
                  </a:extLst>
                </a:gridCol>
                <a:gridCol w="647799">
                  <a:extLst>
                    <a:ext uri="{9D8B030D-6E8A-4147-A177-3AD203B41FA5}">
                      <a16:colId xmlns:a16="http://schemas.microsoft.com/office/drawing/2014/main" val="1820770317"/>
                    </a:ext>
                  </a:extLst>
                </a:gridCol>
              </a:tblGrid>
              <a:tr h="370840">
                <a:tc>
                  <a:txBody>
                    <a:bodyPr/>
                    <a:lstStyle/>
                    <a:p>
                      <a:r>
                        <a:rPr kumimoji="1" lang="ja-JP" altLang="en-US" dirty="0"/>
                        <a:t>月</a:t>
                      </a:r>
                    </a:p>
                  </a:txBody>
                  <a:tcPr/>
                </a:tc>
                <a:tc>
                  <a:txBody>
                    <a:bodyPr/>
                    <a:lstStyle/>
                    <a:p>
                      <a:r>
                        <a:rPr kumimoji="1" lang="en-US" altLang="ja-JP" dirty="0"/>
                        <a:t>4</a:t>
                      </a:r>
                      <a:r>
                        <a:rPr kumimoji="1" lang="ja-JP" altLang="en-US" dirty="0"/>
                        <a:t>月</a:t>
                      </a:r>
                    </a:p>
                  </a:txBody>
                  <a:tcPr/>
                </a:tc>
                <a:tc>
                  <a:txBody>
                    <a:bodyPr/>
                    <a:lstStyle/>
                    <a:p>
                      <a:r>
                        <a:rPr kumimoji="1" lang="en-US" altLang="ja-JP" dirty="0"/>
                        <a:t>5</a:t>
                      </a:r>
                      <a:r>
                        <a:rPr kumimoji="1" lang="ja-JP" altLang="en-US" dirty="0"/>
                        <a:t>月</a:t>
                      </a:r>
                    </a:p>
                  </a:txBody>
                  <a:tcPr/>
                </a:tc>
                <a:tc>
                  <a:txBody>
                    <a:bodyPr/>
                    <a:lstStyle/>
                    <a:p>
                      <a:r>
                        <a:rPr kumimoji="1" lang="en-US" altLang="ja-JP" dirty="0"/>
                        <a:t>6</a:t>
                      </a:r>
                      <a:r>
                        <a:rPr kumimoji="1" lang="ja-JP" altLang="en-US" dirty="0"/>
                        <a:t>月</a:t>
                      </a:r>
                    </a:p>
                  </a:txBody>
                  <a:tcPr/>
                </a:tc>
                <a:tc>
                  <a:txBody>
                    <a:bodyPr/>
                    <a:lstStyle/>
                    <a:p>
                      <a:r>
                        <a:rPr kumimoji="1" lang="en-US" altLang="ja-JP" dirty="0"/>
                        <a:t>7</a:t>
                      </a:r>
                      <a:r>
                        <a:rPr kumimoji="1" lang="ja-JP" altLang="en-US" dirty="0"/>
                        <a:t>月</a:t>
                      </a:r>
                    </a:p>
                  </a:txBody>
                  <a:tcPr/>
                </a:tc>
                <a:tc>
                  <a:txBody>
                    <a:bodyPr/>
                    <a:lstStyle/>
                    <a:p>
                      <a:r>
                        <a:rPr kumimoji="1" lang="en-US" altLang="ja-JP" dirty="0"/>
                        <a:t>8</a:t>
                      </a:r>
                      <a:r>
                        <a:rPr kumimoji="1" lang="ja-JP" altLang="en-US" dirty="0"/>
                        <a:t>月</a:t>
                      </a:r>
                    </a:p>
                  </a:txBody>
                  <a:tcPr/>
                </a:tc>
                <a:tc>
                  <a:txBody>
                    <a:bodyPr/>
                    <a:lstStyle/>
                    <a:p>
                      <a:r>
                        <a:rPr kumimoji="1" lang="en-US" altLang="ja-JP" dirty="0"/>
                        <a:t>9</a:t>
                      </a:r>
                      <a:r>
                        <a:rPr kumimoji="1" lang="ja-JP" altLang="en-US" dirty="0"/>
                        <a:t>月</a:t>
                      </a:r>
                    </a:p>
                  </a:txBody>
                  <a:tcPr/>
                </a:tc>
                <a:tc>
                  <a:txBody>
                    <a:bodyPr/>
                    <a:lstStyle/>
                    <a:p>
                      <a:r>
                        <a:rPr kumimoji="1" lang="en-US" altLang="ja-JP" dirty="0"/>
                        <a:t>10</a:t>
                      </a:r>
                      <a:r>
                        <a:rPr kumimoji="1" lang="ja-JP" altLang="en-US" dirty="0"/>
                        <a:t>月</a:t>
                      </a:r>
                    </a:p>
                  </a:txBody>
                  <a:tcPr/>
                </a:tc>
                <a:tc>
                  <a:txBody>
                    <a:bodyPr/>
                    <a:lstStyle/>
                    <a:p>
                      <a:r>
                        <a:rPr kumimoji="1" lang="en-US" altLang="ja-JP" dirty="0"/>
                        <a:t>11</a:t>
                      </a:r>
                      <a:r>
                        <a:rPr kumimoji="1" lang="ja-JP" altLang="en-US" dirty="0"/>
                        <a:t>月</a:t>
                      </a:r>
                    </a:p>
                  </a:txBody>
                  <a:tcPr/>
                </a:tc>
                <a:tc>
                  <a:txBody>
                    <a:bodyPr/>
                    <a:lstStyle/>
                    <a:p>
                      <a:r>
                        <a:rPr kumimoji="1" lang="en-US" altLang="ja-JP" dirty="0"/>
                        <a:t>12</a:t>
                      </a:r>
                      <a:r>
                        <a:rPr kumimoji="1" lang="ja-JP" altLang="en-US" dirty="0"/>
                        <a:t>月</a:t>
                      </a:r>
                    </a:p>
                  </a:txBody>
                  <a:tcPr/>
                </a:tc>
                <a:tc>
                  <a:txBody>
                    <a:bodyPr/>
                    <a:lstStyle/>
                    <a:p>
                      <a:r>
                        <a:rPr kumimoji="1" lang="en-US" altLang="ja-JP" dirty="0"/>
                        <a:t>1</a:t>
                      </a:r>
                      <a:r>
                        <a:rPr kumimoji="1" lang="ja-JP" altLang="en-US" dirty="0"/>
                        <a:t>月</a:t>
                      </a:r>
                    </a:p>
                  </a:txBody>
                  <a:tcPr/>
                </a:tc>
                <a:tc>
                  <a:txBody>
                    <a:bodyPr/>
                    <a:lstStyle/>
                    <a:p>
                      <a:r>
                        <a:rPr kumimoji="1" lang="en-US" altLang="ja-JP" dirty="0"/>
                        <a:t>2</a:t>
                      </a:r>
                      <a:r>
                        <a:rPr kumimoji="1" lang="ja-JP" altLang="en-US" dirty="0"/>
                        <a:t>月</a:t>
                      </a:r>
                    </a:p>
                  </a:txBody>
                  <a:tcPr/>
                </a:tc>
                <a:tc>
                  <a:txBody>
                    <a:bodyPr/>
                    <a:lstStyle/>
                    <a:p>
                      <a:r>
                        <a:rPr kumimoji="1" lang="en-US" altLang="ja-JP" dirty="0"/>
                        <a:t>3</a:t>
                      </a:r>
                      <a:r>
                        <a:rPr kumimoji="1" lang="ja-JP" altLang="en-US" dirty="0"/>
                        <a:t>月</a:t>
                      </a:r>
                    </a:p>
                  </a:txBody>
                  <a:tcPr/>
                </a:tc>
                <a:tc>
                  <a:txBody>
                    <a:bodyPr/>
                    <a:lstStyle/>
                    <a:p>
                      <a:r>
                        <a:rPr kumimoji="1" lang="ja-JP" altLang="en-US" dirty="0"/>
                        <a:t>合計</a:t>
                      </a:r>
                    </a:p>
                  </a:txBody>
                  <a:tcPr/>
                </a:tc>
                <a:extLst>
                  <a:ext uri="{0D108BD9-81ED-4DB2-BD59-A6C34878D82A}">
                    <a16:rowId xmlns:a16="http://schemas.microsoft.com/office/drawing/2014/main" val="1115173298"/>
                  </a:ext>
                </a:extLst>
              </a:tr>
              <a:tr h="370840">
                <a:tc>
                  <a:txBody>
                    <a:bodyPr/>
                    <a:lstStyle/>
                    <a:p>
                      <a:r>
                        <a:rPr kumimoji="1" lang="ja-JP" altLang="en-US" dirty="0"/>
                        <a:t>宿泊者数</a:t>
                      </a:r>
                    </a:p>
                  </a:txBody>
                  <a:tcPr/>
                </a:tc>
                <a:tc>
                  <a:txBody>
                    <a:bodyPr/>
                    <a:lstStyle/>
                    <a:p>
                      <a:r>
                        <a:rPr kumimoji="1" lang="en-US" altLang="ja-JP" dirty="0"/>
                        <a:t>249</a:t>
                      </a:r>
                    </a:p>
                    <a:p>
                      <a:endParaRPr kumimoji="1" lang="ja-JP" altLang="en-US" dirty="0"/>
                    </a:p>
                  </a:txBody>
                  <a:tcPr/>
                </a:tc>
                <a:tc>
                  <a:txBody>
                    <a:bodyPr/>
                    <a:lstStyle/>
                    <a:p>
                      <a:r>
                        <a:rPr kumimoji="1" lang="en-US" altLang="ja-JP" dirty="0"/>
                        <a:t>562</a:t>
                      </a:r>
                      <a:endParaRPr kumimoji="1" lang="ja-JP" altLang="en-US" dirty="0"/>
                    </a:p>
                  </a:txBody>
                  <a:tcPr/>
                </a:tc>
                <a:tc>
                  <a:txBody>
                    <a:bodyPr/>
                    <a:lstStyle/>
                    <a:p>
                      <a:r>
                        <a:rPr kumimoji="1" lang="en-US" altLang="ja-JP" dirty="0"/>
                        <a:t>226</a:t>
                      </a:r>
                      <a:endParaRPr kumimoji="1" lang="ja-JP" altLang="en-US" dirty="0"/>
                    </a:p>
                  </a:txBody>
                  <a:tcPr/>
                </a:tc>
                <a:tc>
                  <a:txBody>
                    <a:bodyPr/>
                    <a:lstStyle/>
                    <a:p>
                      <a:r>
                        <a:rPr kumimoji="1" lang="en-US" altLang="ja-JP" dirty="0"/>
                        <a:t>875</a:t>
                      </a:r>
                      <a:endParaRPr kumimoji="1" lang="ja-JP" altLang="en-US" dirty="0"/>
                    </a:p>
                  </a:txBody>
                  <a:tcPr/>
                </a:tc>
                <a:tc>
                  <a:txBody>
                    <a:bodyPr/>
                    <a:lstStyle/>
                    <a:p>
                      <a:r>
                        <a:rPr kumimoji="1" lang="en-US" altLang="ja-JP" dirty="0"/>
                        <a:t>1715</a:t>
                      </a:r>
                      <a:endParaRPr kumimoji="1" lang="ja-JP" altLang="en-US" dirty="0"/>
                    </a:p>
                  </a:txBody>
                  <a:tcPr/>
                </a:tc>
                <a:tc>
                  <a:txBody>
                    <a:bodyPr/>
                    <a:lstStyle/>
                    <a:p>
                      <a:r>
                        <a:rPr kumimoji="1" lang="en-US" altLang="ja-JP" dirty="0"/>
                        <a:t>668</a:t>
                      </a:r>
                      <a:endParaRPr kumimoji="1" lang="ja-JP" altLang="en-US" dirty="0"/>
                    </a:p>
                  </a:txBody>
                  <a:tcPr/>
                </a:tc>
                <a:tc>
                  <a:txBody>
                    <a:bodyPr/>
                    <a:lstStyle/>
                    <a:p>
                      <a:r>
                        <a:rPr kumimoji="1" lang="en-US" altLang="ja-JP" dirty="0"/>
                        <a:t>335</a:t>
                      </a:r>
                      <a:endParaRPr kumimoji="1" lang="ja-JP" altLang="en-US" dirty="0"/>
                    </a:p>
                  </a:txBody>
                  <a:tcPr/>
                </a:tc>
                <a:tc>
                  <a:txBody>
                    <a:bodyPr/>
                    <a:lstStyle/>
                    <a:p>
                      <a:r>
                        <a:rPr kumimoji="1" lang="en-US" altLang="ja-JP" dirty="0"/>
                        <a:t>716</a:t>
                      </a:r>
                      <a:endParaRPr kumimoji="1" lang="ja-JP" altLang="en-US" dirty="0"/>
                    </a:p>
                  </a:txBody>
                  <a:tcPr/>
                </a:tc>
                <a:tc>
                  <a:txBody>
                    <a:bodyPr/>
                    <a:lstStyle/>
                    <a:p>
                      <a:r>
                        <a:rPr kumimoji="1" lang="en-US" altLang="ja-JP" dirty="0"/>
                        <a:t>200</a:t>
                      </a:r>
                      <a:endParaRPr kumimoji="1" lang="ja-JP" altLang="en-US" dirty="0"/>
                    </a:p>
                  </a:txBody>
                  <a:tcPr/>
                </a:tc>
                <a:tc>
                  <a:txBody>
                    <a:bodyPr/>
                    <a:lstStyle/>
                    <a:p>
                      <a:r>
                        <a:rPr kumimoji="1" lang="en-US" altLang="ja-JP" dirty="0"/>
                        <a:t>286</a:t>
                      </a:r>
                      <a:endParaRPr kumimoji="1" lang="ja-JP" altLang="en-US" dirty="0"/>
                    </a:p>
                  </a:txBody>
                  <a:tcPr/>
                </a:tc>
                <a:tc>
                  <a:txBody>
                    <a:bodyPr/>
                    <a:lstStyle/>
                    <a:p>
                      <a:r>
                        <a:rPr kumimoji="1" lang="en-US" altLang="ja-JP" dirty="0"/>
                        <a:t>267</a:t>
                      </a:r>
                      <a:endParaRPr kumimoji="1" lang="ja-JP" altLang="en-US" dirty="0"/>
                    </a:p>
                  </a:txBody>
                  <a:tcPr/>
                </a:tc>
                <a:tc>
                  <a:txBody>
                    <a:bodyPr/>
                    <a:lstStyle/>
                    <a:p>
                      <a:r>
                        <a:rPr kumimoji="1" lang="en-US" altLang="ja-JP" dirty="0"/>
                        <a:t>305</a:t>
                      </a:r>
                      <a:endParaRPr kumimoji="1" lang="ja-JP" altLang="en-US" dirty="0"/>
                    </a:p>
                  </a:txBody>
                  <a:tcPr/>
                </a:tc>
                <a:tc>
                  <a:txBody>
                    <a:bodyPr/>
                    <a:lstStyle/>
                    <a:p>
                      <a:r>
                        <a:rPr kumimoji="1" lang="en-US" altLang="ja-JP" dirty="0"/>
                        <a:t>6404</a:t>
                      </a:r>
                      <a:endParaRPr kumimoji="1" lang="ja-JP" altLang="en-US" dirty="0"/>
                    </a:p>
                  </a:txBody>
                  <a:tcPr/>
                </a:tc>
                <a:extLst>
                  <a:ext uri="{0D108BD9-81ED-4DB2-BD59-A6C34878D82A}">
                    <a16:rowId xmlns:a16="http://schemas.microsoft.com/office/drawing/2014/main" val="1534571870"/>
                  </a:ext>
                </a:extLst>
              </a:tr>
            </a:tbl>
          </a:graphicData>
        </a:graphic>
      </p:graphicFrame>
      <p:sp>
        <p:nvSpPr>
          <p:cNvPr id="5" name="スライド番号プレースホルダー 4">
            <a:extLst>
              <a:ext uri="{FF2B5EF4-FFF2-40B4-BE49-F238E27FC236}">
                <a16:creationId xmlns:a16="http://schemas.microsoft.com/office/drawing/2014/main" id="{4CC45D4F-D320-4086-B32F-DDDEAD478FCC}"/>
              </a:ext>
            </a:extLst>
          </p:cNvPr>
          <p:cNvSpPr>
            <a:spLocks noGrp="1"/>
          </p:cNvSpPr>
          <p:nvPr>
            <p:ph type="sldNum" sz="quarter" idx="12"/>
          </p:nvPr>
        </p:nvSpPr>
        <p:spPr/>
        <p:txBody>
          <a:bodyPr/>
          <a:lstStyle/>
          <a:p>
            <a:fld id="{6A9E7CFA-0D18-4517-9194-46F97BD31C02}" type="slidenum">
              <a:rPr kumimoji="1" lang="ja-JP" altLang="en-US" smtClean="0"/>
              <a:t>53</a:t>
            </a:fld>
            <a:endParaRPr kumimoji="1" lang="ja-JP" altLang="en-US"/>
          </a:p>
        </p:txBody>
      </p:sp>
    </p:spTree>
    <p:extLst>
      <p:ext uri="{BB962C8B-B14F-4D97-AF65-F5344CB8AC3E}">
        <p14:creationId xmlns:p14="http://schemas.microsoft.com/office/powerpoint/2010/main" val="41182281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4" name="コンテンツ プレースホルダー 3"/>
          <p:cNvPicPr>
            <a:picLocks noGrp="1" noChangeAspect="1"/>
          </p:cNvPicPr>
          <p:nvPr>
            <p:ph idx="1"/>
          </p:nvPr>
        </p:nvPicPr>
        <p:blipFill>
          <a:blip r:embed="rId2"/>
          <a:stretch>
            <a:fillRect/>
          </a:stretch>
        </p:blipFill>
        <p:spPr>
          <a:xfrm>
            <a:off x="1261659" y="1959335"/>
            <a:ext cx="6620682" cy="3979453"/>
          </a:xfrm>
          <a:prstGeom prst="rect">
            <a:avLst/>
          </a:prstGeom>
        </p:spPr>
      </p:pic>
      <p:sp>
        <p:nvSpPr>
          <p:cNvPr id="3" name="スライド番号プレースホルダー 2">
            <a:extLst>
              <a:ext uri="{FF2B5EF4-FFF2-40B4-BE49-F238E27FC236}">
                <a16:creationId xmlns:a16="http://schemas.microsoft.com/office/drawing/2014/main" id="{4BC3607D-DD82-49EB-8B6F-57FD9D22E55E}"/>
              </a:ext>
            </a:extLst>
          </p:cNvPr>
          <p:cNvSpPr>
            <a:spLocks noGrp="1"/>
          </p:cNvSpPr>
          <p:nvPr>
            <p:ph type="sldNum" sz="quarter" idx="12"/>
          </p:nvPr>
        </p:nvSpPr>
        <p:spPr/>
        <p:txBody>
          <a:bodyPr/>
          <a:lstStyle/>
          <a:p>
            <a:fld id="{6A9E7CFA-0D18-4517-9194-46F97BD31C02}" type="slidenum">
              <a:rPr kumimoji="1" lang="ja-JP" altLang="en-US" smtClean="0"/>
              <a:t>54</a:t>
            </a:fld>
            <a:endParaRPr kumimoji="1" lang="ja-JP" altLang="en-US"/>
          </a:p>
        </p:txBody>
      </p:sp>
    </p:spTree>
    <p:extLst>
      <p:ext uri="{BB962C8B-B14F-4D97-AF65-F5344CB8AC3E}">
        <p14:creationId xmlns:p14="http://schemas.microsoft.com/office/powerpoint/2010/main" val="26918384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graphicFrame>
        <p:nvGraphicFramePr>
          <p:cNvPr id="8" name="グラフ 7"/>
          <p:cNvGraphicFramePr>
            <a:graphicFrameLocks/>
          </p:cNvGraphicFramePr>
          <p:nvPr>
            <p:extLst>
              <p:ext uri="{D42A27DB-BD31-4B8C-83A1-F6EECF244321}">
                <p14:modId xmlns:p14="http://schemas.microsoft.com/office/powerpoint/2010/main" val="569295766"/>
              </p:ext>
            </p:extLst>
          </p:nvPr>
        </p:nvGraphicFramePr>
        <p:xfrm>
          <a:off x="-140003" y="2570163"/>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グラフ 8"/>
          <p:cNvGraphicFramePr>
            <a:graphicFrameLocks/>
          </p:cNvGraphicFramePr>
          <p:nvPr>
            <p:extLst>
              <p:ext uri="{D42A27DB-BD31-4B8C-83A1-F6EECF244321}">
                <p14:modId xmlns:p14="http://schemas.microsoft.com/office/powerpoint/2010/main" val="2654683717"/>
              </p:ext>
            </p:extLst>
          </p:nvPr>
        </p:nvGraphicFramePr>
        <p:xfrm>
          <a:off x="4431997" y="2570163"/>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3" name="スライド番号プレースホルダー 2">
            <a:extLst>
              <a:ext uri="{FF2B5EF4-FFF2-40B4-BE49-F238E27FC236}">
                <a16:creationId xmlns:a16="http://schemas.microsoft.com/office/drawing/2014/main" id="{1311D375-FDBB-4BC3-B6CB-890CB96E0921}"/>
              </a:ext>
            </a:extLst>
          </p:cNvPr>
          <p:cNvSpPr>
            <a:spLocks noGrp="1"/>
          </p:cNvSpPr>
          <p:nvPr>
            <p:ph type="sldNum" sz="quarter" idx="12"/>
          </p:nvPr>
        </p:nvSpPr>
        <p:spPr/>
        <p:txBody>
          <a:bodyPr/>
          <a:lstStyle/>
          <a:p>
            <a:fld id="{6A9E7CFA-0D18-4517-9194-46F97BD31C02}" type="slidenum">
              <a:rPr kumimoji="1" lang="ja-JP" altLang="en-US" smtClean="0"/>
              <a:t>55</a:t>
            </a:fld>
            <a:endParaRPr kumimoji="1" lang="ja-JP" altLang="en-US"/>
          </a:p>
        </p:txBody>
      </p:sp>
    </p:spTree>
    <p:extLst>
      <p:ext uri="{BB962C8B-B14F-4D97-AF65-F5344CB8AC3E}">
        <p14:creationId xmlns:p14="http://schemas.microsoft.com/office/powerpoint/2010/main" val="24987842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A9E7CFA-0D18-4517-9194-46F97BD31C02}" type="slidenum">
              <a:rPr lang="ja-JP" altLang="en-US" smtClean="0"/>
              <a:pPr/>
              <a:t>56</a:t>
            </a:fld>
            <a:endParaRPr lang="ja-JP" altLang="en-US"/>
          </a:p>
        </p:txBody>
      </p:sp>
    </p:spTree>
    <p:extLst>
      <p:ext uri="{BB962C8B-B14F-4D97-AF65-F5344CB8AC3E}">
        <p14:creationId xmlns:p14="http://schemas.microsoft.com/office/powerpoint/2010/main" val="3577701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E</a:t>
            </a:r>
            <a:r>
              <a:rPr kumimoji="1" lang="ja-JP" altLang="en-US" dirty="0"/>
              <a:t>の理由</a:t>
            </a:r>
          </a:p>
        </p:txBody>
      </p:sp>
      <p:sp>
        <p:nvSpPr>
          <p:cNvPr id="3" name="コンテンツ プレースホルダー 2"/>
          <p:cNvSpPr>
            <a:spLocks noGrp="1"/>
          </p:cNvSpPr>
          <p:nvPr>
            <p:ph idx="1"/>
          </p:nvPr>
        </p:nvSpPr>
        <p:spPr/>
        <p:txBody>
          <a:bodyPr/>
          <a:lstStyle/>
          <a:p>
            <a:pPr marL="0" indent="0">
              <a:buNone/>
            </a:pPr>
            <a:r>
              <a:rPr kumimoji="1" lang="ja-JP" altLang="en-US" dirty="0"/>
              <a:t>私たちが考える土浦市のポテンシャル</a:t>
            </a:r>
          </a:p>
        </p:txBody>
      </p:sp>
      <p:sp>
        <p:nvSpPr>
          <p:cNvPr id="4" name="スライド番号プレースホルダー 3">
            <a:extLst>
              <a:ext uri="{FF2B5EF4-FFF2-40B4-BE49-F238E27FC236}">
                <a16:creationId xmlns:a16="http://schemas.microsoft.com/office/drawing/2014/main" id="{5C62EEC7-9361-49FF-B836-1A6D951475E8}"/>
              </a:ext>
            </a:extLst>
          </p:cNvPr>
          <p:cNvSpPr>
            <a:spLocks noGrp="1"/>
          </p:cNvSpPr>
          <p:nvPr>
            <p:ph type="sldNum" sz="quarter" idx="12"/>
          </p:nvPr>
        </p:nvSpPr>
        <p:spPr/>
        <p:txBody>
          <a:bodyPr/>
          <a:lstStyle/>
          <a:p>
            <a:fld id="{6A9E7CFA-0D18-4517-9194-46F97BD31C02}" type="slidenum">
              <a:rPr kumimoji="1" lang="ja-JP" altLang="en-US" smtClean="0"/>
              <a:t>57</a:t>
            </a:fld>
            <a:endParaRPr kumimoji="1" lang="ja-JP" altLang="en-US"/>
          </a:p>
        </p:txBody>
      </p:sp>
    </p:spTree>
    <p:extLst>
      <p:ext uri="{BB962C8B-B14F-4D97-AF65-F5344CB8AC3E}">
        <p14:creationId xmlns:p14="http://schemas.microsoft.com/office/powerpoint/2010/main" val="2556846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602838"/>
            <a:ext cx="9144000" cy="1266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Rectangle 25"/>
          <p:cNvSpPr>
            <a:spLocks noChangeArrowheads="1"/>
          </p:cNvSpPr>
          <p:nvPr/>
        </p:nvSpPr>
        <p:spPr bwMode="auto">
          <a:xfrm>
            <a:off x="366021" y="127793"/>
            <a:ext cx="14157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参考文献</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6" name="テキスト ボックス 5"/>
          <p:cNvSpPr txBox="1"/>
          <p:nvPr/>
        </p:nvSpPr>
        <p:spPr>
          <a:xfrm>
            <a:off x="631767" y="1055716"/>
            <a:ext cx="7697586" cy="2800767"/>
          </a:xfrm>
          <a:prstGeom prst="rect">
            <a:avLst/>
          </a:prstGeom>
          <a:noFill/>
        </p:spPr>
        <p:txBody>
          <a:bodyPr wrap="square" rtlCol="0">
            <a:spAutoFit/>
          </a:bodyPr>
          <a:lstStyle/>
          <a:p>
            <a:r>
              <a:rPr lang="ja-JP" altLang="en-US" sz="1100" dirty="0"/>
              <a:t>まちづくり会社の設立・活動の手引き </a:t>
            </a:r>
            <a:r>
              <a:rPr lang="en-US" altLang="ja-JP" sz="1100" dirty="0"/>
              <a:t>Q&amp;A</a:t>
            </a:r>
            <a:r>
              <a:rPr lang="ja-JP" altLang="en-US" sz="1100" dirty="0"/>
              <a:t>　</a:t>
            </a:r>
            <a:r>
              <a:rPr lang="en-US" altLang="ja-JP" sz="1100" dirty="0">
                <a:hlinkClick r:id="rId2"/>
              </a:rPr>
              <a:t>http://www.mlit.go.jp</a:t>
            </a:r>
            <a:endParaRPr lang="en-US" altLang="ja-JP" sz="1100" dirty="0"/>
          </a:p>
          <a:p>
            <a:r>
              <a:rPr lang="ja-JP" altLang="en-US" sz="1100" dirty="0"/>
              <a:t>まちづくり会社がまちを動かす！　</a:t>
            </a:r>
            <a:r>
              <a:rPr lang="en-US" altLang="ja-JP" sz="1100" dirty="0">
                <a:hlinkClick r:id="rId3"/>
              </a:rPr>
              <a:t>http://www.meti.go.jp</a:t>
            </a:r>
            <a:endParaRPr lang="en-US" altLang="ja-JP" sz="1100" dirty="0"/>
          </a:p>
          <a:p>
            <a:r>
              <a:rPr kumimoji="1" lang="ja-JP" altLang="en-US" sz="1100" dirty="0"/>
              <a:t>緑井まちづくり株式会社　</a:t>
            </a:r>
            <a:r>
              <a:rPr lang="en-US" altLang="ja-JP" sz="1100" dirty="0">
                <a:hlinkClick r:id="rId4"/>
              </a:rPr>
              <a:t>http://www.midorii.co.jp</a:t>
            </a:r>
            <a:endParaRPr lang="en-US" altLang="ja-JP" sz="1100" dirty="0"/>
          </a:p>
          <a:p>
            <a:r>
              <a:rPr kumimoji="1" lang="ja-JP" altLang="en-US" sz="1100" dirty="0"/>
              <a:t>なぎさのテラス　</a:t>
            </a:r>
            <a:r>
              <a:rPr lang="en-US" altLang="ja-JP" sz="1100" dirty="0">
                <a:hlinkClick r:id="rId5"/>
              </a:rPr>
              <a:t>http://nagisanoterrace.jp/</a:t>
            </a:r>
            <a:endParaRPr lang="en-US" altLang="ja-JP" sz="1100" dirty="0"/>
          </a:p>
          <a:p>
            <a:r>
              <a:rPr kumimoji="1" lang="ja-JP" altLang="en-US" sz="1100" dirty="0"/>
              <a:t>事業構想　</a:t>
            </a:r>
            <a:r>
              <a:rPr lang="en-US" altLang="ja-JP" sz="1100" dirty="0">
                <a:hlinkClick r:id="rId6"/>
              </a:rPr>
              <a:t>https://www.projectdesign.jp</a:t>
            </a:r>
            <a:endParaRPr lang="en-US" altLang="ja-JP" sz="1100" dirty="0"/>
          </a:p>
          <a:p>
            <a:r>
              <a:rPr kumimoji="1" lang="ja-JP" altLang="en-US" sz="1100" dirty="0"/>
              <a:t>こだいらオープンガーデン　</a:t>
            </a:r>
            <a:r>
              <a:rPr lang="en-US" altLang="ja-JP" sz="1100" dirty="0">
                <a:hlinkClick r:id="rId7"/>
              </a:rPr>
              <a:t>https://www.city.kodaira.tokyo.jp</a:t>
            </a:r>
            <a:endParaRPr lang="en-US" altLang="ja-JP" sz="1100" dirty="0"/>
          </a:p>
          <a:p>
            <a:r>
              <a:rPr lang="ja-JP" altLang="en-US" sz="1100" dirty="0"/>
              <a:t>参加型まちづくりに関する現状と課題　</a:t>
            </a:r>
            <a:r>
              <a:rPr lang="en-US" altLang="ja-JP" sz="1100" dirty="0">
                <a:hlinkClick r:id="rId2"/>
              </a:rPr>
              <a:t>http://www.mlit.go.jp</a:t>
            </a:r>
            <a:endParaRPr lang="en-US" altLang="ja-JP" sz="1100" dirty="0"/>
          </a:p>
          <a:p>
            <a:r>
              <a:rPr lang="en-US" altLang="ja-JP" sz="1100" dirty="0"/>
              <a:t>[</a:t>
            </a:r>
            <a:r>
              <a:rPr lang="ja-JP" altLang="en-US" sz="1100" dirty="0"/>
              <a:t>〇</a:t>
            </a:r>
            <a:r>
              <a:rPr lang="en-US" altLang="ja-JP" sz="1100" dirty="0"/>
              <a:t>]</a:t>
            </a:r>
            <a:r>
              <a:rPr lang="ja-JP" altLang="en-US" sz="1100" dirty="0"/>
              <a:t>平田富士夫</a:t>
            </a:r>
            <a:r>
              <a:rPr lang="en-US" altLang="ja-JP" sz="1100" dirty="0"/>
              <a:t>,</a:t>
            </a:r>
            <a:r>
              <a:rPr lang="ja-JP" altLang="en-US" sz="1100" dirty="0"/>
              <a:t>橘俊光</a:t>
            </a:r>
            <a:r>
              <a:rPr lang="en-US" altLang="ja-JP" sz="1100" dirty="0"/>
              <a:t>,</a:t>
            </a:r>
            <a:r>
              <a:rPr lang="ja-JP" altLang="en-US" sz="1100" dirty="0"/>
              <a:t>望月昭（</a:t>
            </a:r>
            <a:r>
              <a:rPr lang="en-US" altLang="ja-JP" sz="1100" dirty="0"/>
              <a:t>2003</a:t>
            </a:r>
            <a:r>
              <a:rPr lang="ja-JP" altLang="en-US" sz="1100" dirty="0"/>
              <a:t>）「我が国におけるオープンガーデンの地域経済への波及効果の把握に関する研究」（日本造園学会誌</a:t>
            </a:r>
            <a:r>
              <a:rPr lang="en-US" altLang="ja-JP" sz="1100" dirty="0"/>
              <a:t>66</a:t>
            </a:r>
            <a:r>
              <a:rPr lang="ja-JP" altLang="en-US" sz="1100" dirty="0"/>
              <a:t>巻）</a:t>
            </a:r>
            <a:r>
              <a:rPr lang="en-US" altLang="ja-JP" sz="1100" dirty="0"/>
              <a:t>pp.779-782,</a:t>
            </a:r>
            <a:r>
              <a:rPr lang="ja-JP" altLang="en-US" sz="1100" dirty="0"/>
              <a:t>＜</a:t>
            </a:r>
            <a:r>
              <a:rPr lang="en-US" altLang="ja-JP" sz="1100" dirty="0"/>
              <a:t>https://www.jstage.jst.go.jp/article/jila/66/5/66_5_779/_pdf/-char/ja</a:t>
            </a:r>
            <a:r>
              <a:rPr lang="ja-JP" altLang="en-US" sz="1100" dirty="0"/>
              <a:t>＞</a:t>
            </a:r>
            <a:r>
              <a:rPr lang="en-US" altLang="ja-JP" sz="1100" dirty="0"/>
              <a:t>2019</a:t>
            </a:r>
            <a:r>
              <a:rPr lang="ja-JP" altLang="en-US" sz="1100" dirty="0"/>
              <a:t>年</a:t>
            </a:r>
            <a:r>
              <a:rPr lang="en-US" altLang="ja-JP" sz="1100" dirty="0"/>
              <a:t>2</a:t>
            </a:r>
            <a:r>
              <a:rPr lang="ja-JP" altLang="en-US" sz="1100" dirty="0"/>
              <a:t>月</a:t>
            </a:r>
            <a:r>
              <a:rPr lang="en-US" altLang="ja-JP" sz="1100" dirty="0"/>
              <a:t>6</a:t>
            </a:r>
            <a:r>
              <a:rPr lang="ja-JP" altLang="en-US" sz="1100" dirty="0"/>
              <a:t>日アクセス</a:t>
            </a:r>
            <a:r>
              <a:rPr lang="en-US" altLang="ja-JP" sz="1100" dirty="0"/>
              <a:t>.</a:t>
            </a:r>
          </a:p>
          <a:p>
            <a:r>
              <a:rPr lang="en-US" altLang="ja-JP" sz="1100" dirty="0"/>
              <a:t>[</a:t>
            </a:r>
            <a:r>
              <a:rPr lang="ja-JP" altLang="en-US" sz="1100" dirty="0"/>
              <a:t>〇</a:t>
            </a:r>
            <a:r>
              <a:rPr lang="en-US" altLang="ja-JP" sz="1100" dirty="0"/>
              <a:t>]</a:t>
            </a:r>
            <a:r>
              <a:rPr lang="ja-JP" altLang="en-US" sz="1100" dirty="0"/>
              <a:t>土屋薫（</a:t>
            </a:r>
            <a:r>
              <a:rPr lang="en-US" altLang="ja-JP" sz="1100" dirty="0"/>
              <a:t>2010</a:t>
            </a:r>
            <a:r>
              <a:rPr lang="ja-JP" altLang="en-US" sz="1100" dirty="0"/>
              <a:t>）「レジャー志向性尺度によるセグメンテーションとアセスメントの妥当性に関する研究</a:t>
            </a:r>
            <a:r>
              <a:rPr lang="en-US" altLang="ja-JP" sz="1100" dirty="0"/>
              <a:t>―</a:t>
            </a:r>
            <a:r>
              <a:rPr lang="ja-JP" altLang="en-US" sz="1100" dirty="0"/>
              <a:t>千葉県流山市を事例として」（情報と社会</a:t>
            </a:r>
            <a:r>
              <a:rPr lang="en-US" altLang="ja-JP" sz="1100" dirty="0"/>
              <a:t>20</a:t>
            </a:r>
            <a:r>
              <a:rPr lang="ja-JP" altLang="en-US" sz="1100" dirty="0"/>
              <a:t>巻）</a:t>
            </a:r>
            <a:r>
              <a:rPr lang="en-US" altLang="ja-JP" sz="1100" dirty="0"/>
              <a:t>pp.211-217,</a:t>
            </a:r>
            <a:r>
              <a:rPr lang="ja-JP" altLang="en-US" sz="1100" dirty="0"/>
              <a:t>＜</a:t>
            </a:r>
            <a:r>
              <a:rPr lang="en-US" altLang="ja-JP" sz="1100" dirty="0"/>
              <a:t>file:///Z:/WinFiles/Downloads/19_%E5%9C%9F%E5%B1%8B.pdf</a:t>
            </a:r>
            <a:r>
              <a:rPr lang="ja-JP" altLang="en-US" sz="1100" dirty="0"/>
              <a:t>　＞</a:t>
            </a:r>
            <a:r>
              <a:rPr lang="en-US" altLang="ja-JP" sz="1100" dirty="0"/>
              <a:t>2019</a:t>
            </a:r>
            <a:r>
              <a:rPr lang="ja-JP" altLang="en-US" sz="1100" dirty="0"/>
              <a:t>年</a:t>
            </a:r>
            <a:r>
              <a:rPr lang="en-US" altLang="ja-JP" sz="1100" dirty="0"/>
              <a:t>2</a:t>
            </a:r>
            <a:r>
              <a:rPr lang="ja-JP" altLang="en-US" sz="1100" dirty="0"/>
              <a:t>月</a:t>
            </a:r>
            <a:r>
              <a:rPr lang="en-US" altLang="ja-JP" sz="1100" dirty="0"/>
              <a:t>6</a:t>
            </a:r>
            <a:r>
              <a:rPr lang="ja-JP" altLang="en-US" sz="1100" dirty="0"/>
              <a:t>日アクセス</a:t>
            </a:r>
            <a:r>
              <a:rPr lang="en-US" altLang="ja-JP" sz="1100" dirty="0"/>
              <a:t>.</a:t>
            </a:r>
          </a:p>
          <a:p>
            <a:r>
              <a:rPr lang="en-US" altLang="ja-JP" sz="1100" dirty="0"/>
              <a:t> </a:t>
            </a:r>
          </a:p>
          <a:p>
            <a:endParaRPr lang="en-US" altLang="ja-JP" sz="1100" dirty="0"/>
          </a:p>
          <a:p>
            <a:endParaRPr kumimoji="1" lang="ja-JP" altLang="en-US" sz="1100" dirty="0"/>
          </a:p>
        </p:txBody>
      </p:sp>
      <p:sp>
        <p:nvSpPr>
          <p:cNvPr id="2" name="スライド番号プレースホルダー 1">
            <a:extLst>
              <a:ext uri="{FF2B5EF4-FFF2-40B4-BE49-F238E27FC236}">
                <a16:creationId xmlns:a16="http://schemas.microsoft.com/office/drawing/2014/main" id="{C8353D9B-20A5-4F5F-9C0B-1830653C3BE8}"/>
              </a:ext>
            </a:extLst>
          </p:cNvPr>
          <p:cNvSpPr>
            <a:spLocks noGrp="1"/>
          </p:cNvSpPr>
          <p:nvPr>
            <p:ph type="sldNum" sz="quarter" idx="12"/>
          </p:nvPr>
        </p:nvSpPr>
        <p:spPr/>
        <p:txBody>
          <a:bodyPr/>
          <a:lstStyle/>
          <a:p>
            <a:fld id="{6A9E7CFA-0D18-4517-9194-46F97BD31C02}" type="slidenum">
              <a:rPr kumimoji="1" lang="ja-JP" altLang="en-US" smtClean="0"/>
              <a:t>58</a:t>
            </a:fld>
            <a:endParaRPr kumimoji="1" lang="ja-JP" altLang="en-US"/>
          </a:p>
        </p:txBody>
      </p:sp>
    </p:spTree>
    <p:extLst>
      <p:ext uri="{BB962C8B-B14F-4D97-AF65-F5344CB8AC3E}">
        <p14:creationId xmlns:p14="http://schemas.microsoft.com/office/powerpoint/2010/main" val="1636470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正方形/長方形 67">
            <a:extLst>
              <a:ext uri="{FF2B5EF4-FFF2-40B4-BE49-F238E27FC236}">
                <a16:creationId xmlns:a16="http://schemas.microsoft.com/office/drawing/2014/main" id="{B312B04C-C655-4AA7-A5E0-DEE2E2EC1724}"/>
              </a:ext>
            </a:extLst>
          </p:cNvPr>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backgroundRemoval t="7800" b="93400" l="10000" r="90000">
                        <a14:foregroundMark x1="19200" y1="8000" x2="32400" y2="7800"/>
                        <a14:foregroundMark x1="50200" y1="50000" x2="54800" y2="50000"/>
                        <a14:foregroundMark x1="30000" y1="93400" x2="30600" y2="88600"/>
                        <a14:backgroundMark x1="57600" y1="57600" x2="85800" y2="79200"/>
                      </a14:backgroundRemoval>
                    </a14:imgEffect>
                  </a14:imgLayer>
                </a14:imgProps>
              </a:ext>
              <a:ext uri="{28A0092B-C50C-407E-A947-70E740481C1C}">
                <a14:useLocalDpi xmlns:a14="http://schemas.microsoft.com/office/drawing/2010/main"/>
              </a:ext>
            </a:extLst>
          </a:blip>
          <a:stretch>
            <a:fillRect/>
          </a:stretch>
        </p:blipFill>
        <p:spPr>
          <a:xfrm>
            <a:off x="2367072" y="742836"/>
            <a:ext cx="4517952" cy="4517952"/>
          </a:xfrm>
          <a:prstGeom prst="rect">
            <a:avLst/>
          </a:prstGeom>
        </p:spPr>
      </p:pic>
      <p:sp>
        <p:nvSpPr>
          <p:cNvPr id="17" name="Google Shape;344;p29"/>
          <p:cNvSpPr>
            <a:spLocks noChangeArrowheads="1"/>
          </p:cNvSpPr>
          <p:nvPr/>
        </p:nvSpPr>
        <p:spPr bwMode="auto">
          <a:xfrm>
            <a:off x="0" y="5137547"/>
            <a:ext cx="9144000" cy="1773237"/>
          </a:xfrm>
          <a:prstGeom prst="rect">
            <a:avLst/>
          </a:prstGeom>
          <a:solidFill>
            <a:schemeClr val="accent5"/>
          </a:solidFill>
          <a:ln>
            <a:noFill/>
          </a:ln>
        </p:spPr>
        <p:txBody>
          <a:bodyPr lIns="91425" tIns="45700" rIns="91425" bIns="457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ja-JP" sz="1800" u="none">
              <a:solidFill>
                <a:srgbClr val="FFFFFF"/>
              </a:solidFill>
              <a:latin typeface="HGS創英角ｺﾞｼｯｸUB" panose="020B0900000000000000" pitchFamily="50" charset="-128"/>
              <a:ea typeface="HGS創英角ｺﾞｼｯｸUB" panose="020B0900000000000000" pitchFamily="50" charset="-128"/>
              <a:cs typeface="Calibri" panose="020F0502020204030204" pitchFamily="34" charset="0"/>
              <a:sym typeface="Calibri" panose="020F0502020204030204" pitchFamily="34" charset="0"/>
            </a:endParaRPr>
          </a:p>
        </p:txBody>
      </p:sp>
      <p:sp>
        <p:nvSpPr>
          <p:cNvPr id="18" name="Google Shape;345;p29"/>
          <p:cNvSpPr txBox="1">
            <a:spLocks noChangeArrowheads="1"/>
          </p:cNvSpPr>
          <p:nvPr/>
        </p:nvSpPr>
        <p:spPr bwMode="auto">
          <a:xfrm>
            <a:off x="689768" y="5619665"/>
            <a:ext cx="77644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4000" dirty="0">
                <a:solidFill>
                  <a:schemeClr val="bg1"/>
                </a:solidFill>
                <a:latin typeface="HGS創英角ｺﾞｼｯｸUB" panose="020B0900000000000000" pitchFamily="50" charset="-128"/>
                <a:ea typeface="HGS創英角ｺﾞｼｯｸUB" panose="020B0900000000000000" pitchFamily="50" charset="-128"/>
              </a:rPr>
              <a:t>余剰地</a:t>
            </a:r>
            <a:r>
              <a:rPr lang="ja-JP" altLang="en-US" sz="3600" dirty="0">
                <a:solidFill>
                  <a:schemeClr val="bg1"/>
                </a:solidFill>
                <a:latin typeface="HGS創英角ｺﾞｼｯｸUB" panose="020B0900000000000000" pitchFamily="50" charset="-128"/>
                <a:ea typeface="HGS創英角ｺﾞｼｯｸUB" panose="020B0900000000000000" pitchFamily="50" charset="-128"/>
              </a:rPr>
              <a:t>を</a:t>
            </a:r>
            <a:r>
              <a:rPr lang="ja-JP" altLang="en-US" sz="4000" dirty="0">
                <a:solidFill>
                  <a:schemeClr val="bg1"/>
                </a:solidFill>
                <a:latin typeface="HGS創英角ｺﾞｼｯｸUB" panose="020B0900000000000000" pitchFamily="50" charset="-128"/>
                <a:ea typeface="HGS創英角ｺﾞｼｯｸUB" panose="020B0900000000000000" pitchFamily="50" charset="-128"/>
              </a:rPr>
              <a:t>新たに活用</a:t>
            </a:r>
            <a:endParaRPr lang="ja-JP" altLang="ja-JP" sz="4000" u="none" dirty="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66" name="正方形/長方形 65"/>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Rectangle 25"/>
          <p:cNvSpPr>
            <a:spLocks noChangeArrowheads="1"/>
          </p:cNvSpPr>
          <p:nvPr/>
        </p:nvSpPr>
        <p:spPr bwMode="auto">
          <a:xfrm>
            <a:off x="366021" y="127793"/>
            <a:ext cx="14157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HGP創英角ｺﾞｼｯｸUB" panose="020B0900000000000000" pitchFamily="50" charset="-128"/>
                <a:ea typeface="HGP創英角ｺﾞｼｯｸUB" panose="020B0900000000000000" pitchFamily="50" charset="-128"/>
              </a:rPr>
              <a:t>全体構想</a:t>
            </a:r>
            <a:endParaRPr lang="ja-JP" altLang="en-US" sz="2400" u="none" dirty="0">
              <a:latin typeface="HGP創英角ｺﾞｼｯｸUB" panose="020B0900000000000000" pitchFamily="50" charset="-128"/>
              <a:ea typeface="HGP創英角ｺﾞｼｯｸUB" panose="020B0900000000000000" pitchFamily="50" charset="-128"/>
            </a:endParaRPr>
          </a:p>
        </p:txBody>
      </p:sp>
      <p:sp>
        <p:nvSpPr>
          <p:cNvPr id="2" name="楕円 1"/>
          <p:cNvSpPr/>
          <p:nvPr/>
        </p:nvSpPr>
        <p:spPr>
          <a:xfrm>
            <a:off x="3408218" y="1271848"/>
            <a:ext cx="490451" cy="490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楕円 19"/>
          <p:cNvSpPr/>
          <p:nvPr/>
        </p:nvSpPr>
        <p:spPr>
          <a:xfrm>
            <a:off x="3448396" y="4145898"/>
            <a:ext cx="490451" cy="490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p:cNvSpPr/>
          <p:nvPr/>
        </p:nvSpPr>
        <p:spPr>
          <a:xfrm>
            <a:off x="4202099" y="3429000"/>
            <a:ext cx="490451" cy="490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楕円 21"/>
          <p:cNvSpPr/>
          <p:nvPr/>
        </p:nvSpPr>
        <p:spPr>
          <a:xfrm>
            <a:off x="3872360" y="2443050"/>
            <a:ext cx="490451" cy="490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p:cNvSpPr/>
          <p:nvPr/>
        </p:nvSpPr>
        <p:spPr>
          <a:xfrm>
            <a:off x="5056909" y="2604655"/>
            <a:ext cx="490451" cy="490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a:extLst>
              <a:ext uri="{FF2B5EF4-FFF2-40B4-BE49-F238E27FC236}">
                <a16:creationId xmlns:a16="http://schemas.microsoft.com/office/drawing/2014/main" id="{F53A4361-8EF9-471F-B5CB-2578B547DB46}"/>
              </a:ext>
            </a:extLst>
          </p:cNvPr>
          <p:cNvSpPr/>
          <p:nvPr/>
        </p:nvSpPr>
        <p:spPr>
          <a:xfrm>
            <a:off x="0" y="47627"/>
            <a:ext cx="9144000" cy="6910784"/>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7" name="グループ化 56">
            <a:extLst>
              <a:ext uri="{FF2B5EF4-FFF2-40B4-BE49-F238E27FC236}">
                <a16:creationId xmlns:a16="http://schemas.microsoft.com/office/drawing/2014/main" id="{179AB0B5-AB98-4ADE-B0B2-01598A83B6BF}"/>
              </a:ext>
            </a:extLst>
          </p:cNvPr>
          <p:cNvGrpSpPr/>
          <p:nvPr/>
        </p:nvGrpSpPr>
        <p:grpSpPr>
          <a:xfrm>
            <a:off x="511581" y="1939710"/>
            <a:ext cx="2008911" cy="2008911"/>
            <a:chOff x="511581" y="1939710"/>
            <a:chExt cx="2008911" cy="2008911"/>
          </a:xfrm>
        </p:grpSpPr>
        <p:sp>
          <p:nvSpPr>
            <p:cNvPr id="58" name="ハート 57">
              <a:extLst>
                <a:ext uri="{FF2B5EF4-FFF2-40B4-BE49-F238E27FC236}">
                  <a16:creationId xmlns:a16="http://schemas.microsoft.com/office/drawing/2014/main" id="{6FEF533C-76E4-496C-A026-D65E968CD3C9}"/>
                </a:ext>
              </a:extLst>
            </p:cNvPr>
            <p:cNvSpPr/>
            <p:nvPr/>
          </p:nvSpPr>
          <p:spPr>
            <a:xfrm>
              <a:off x="511581"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a:extLst>
                <a:ext uri="{FF2B5EF4-FFF2-40B4-BE49-F238E27FC236}">
                  <a16:creationId xmlns:a16="http://schemas.microsoft.com/office/drawing/2014/main" id="{A66DAF7E-A7F7-4B20-8481-EC5AFD06C2A8}"/>
                </a:ext>
              </a:extLst>
            </p:cNvPr>
            <p:cNvSpPr txBox="1"/>
            <p:nvPr/>
          </p:nvSpPr>
          <p:spPr>
            <a:xfrm>
              <a:off x="947652" y="2665628"/>
              <a:ext cx="1136767"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Energy</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60" name="グループ化 59">
            <a:extLst>
              <a:ext uri="{FF2B5EF4-FFF2-40B4-BE49-F238E27FC236}">
                <a16:creationId xmlns:a16="http://schemas.microsoft.com/office/drawing/2014/main" id="{1C56579C-C957-4DF3-B0AB-1A5563129636}"/>
              </a:ext>
            </a:extLst>
          </p:cNvPr>
          <p:cNvGrpSpPr/>
          <p:nvPr/>
        </p:nvGrpSpPr>
        <p:grpSpPr>
          <a:xfrm>
            <a:off x="6677545" y="1931763"/>
            <a:ext cx="2008911" cy="2008911"/>
            <a:chOff x="6677545" y="1931763"/>
            <a:chExt cx="2008911" cy="2008911"/>
          </a:xfrm>
        </p:grpSpPr>
        <p:sp>
          <p:nvSpPr>
            <p:cNvPr id="61" name="ハート 60">
              <a:extLst>
                <a:ext uri="{FF2B5EF4-FFF2-40B4-BE49-F238E27FC236}">
                  <a16:creationId xmlns:a16="http://schemas.microsoft.com/office/drawing/2014/main" id="{A4A51970-A6AD-40CA-AD1E-BB1F8663DB35}"/>
                </a:ext>
              </a:extLst>
            </p:cNvPr>
            <p:cNvSpPr/>
            <p:nvPr/>
          </p:nvSpPr>
          <p:spPr>
            <a:xfrm>
              <a:off x="6677545" y="1931763"/>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a:extLst>
                <a:ext uri="{FF2B5EF4-FFF2-40B4-BE49-F238E27FC236}">
                  <a16:creationId xmlns:a16="http://schemas.microsoft.com/office/drawing/2014/main" id="{4A39C9B2-835F-40E8-A921-D631B61D7920}"/>
                </a:ext>
              </a:extLst>
            </p:cNvPr>
            <p:cNvSpPr txBox="1"/>
            <p:nvPr/>
          </p:nvSpPr>
          <p:spPr>
            <a:xfrm>
              <a:off x="6950368" y="2665628"/>
              <a:ext cx="1508761"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Education</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63" name="グループ化 62">
            <a:extLst>
              <a:ext uri="{FF2B5EF4-FFF2-40B4-BE49-F238E27FC236}">
                <a16:creationId xmlns:a16="http://schemas.microsoft.com/office/drawing/2014/main" id="{FB0D6C6A-1B6B-44C0-96FE-B3745C7AEC9C}"/>
              </a:ext>
            </a:extLst>
          </p:cNvPr>
          <p:cNvGrpSpPr/>
          <p:nvPr/>
        </p:nvGrpSpPr>
        <p:grpSpPr>
          <a:xfrm>
            <a:off x="4621530" y="1937125"/>
            <a:ext cx="2074338" cy="2008911"/>
            <a:chOff x="4621530" y="1937125"/>
            <a:chExt cx="2074338" cy="2008911"/>
          </a:xfrm>
        </p:grpSpPr>
        <p:sp>
          <p:nvSpPr>
            <p:cNvPr id="64" name="ハート 63">
              <a:extLst>
                <a:ext uri="{FF2B5EF4-FFF2-40B4-BE49-F238E27FC236}">
                  <a16:creationId xmlns:a16="http://schemas.microsoft.com/office/drawing/2014/main" id="{A2B403D9-CE68-40E1-A3CD-7EE3455799D0}"/>
                </a:ext>
              </a:extLst>
            </p:cNvPr>
            <p:cNvSpPr/>
            <p:nvPr/>
          </p:nvSpPr>
          <p:spPr>
            <a:xfrm>
              <a:off x="4621530" y="1937125"/>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a:extLst>
                <a:ext uri="{FF2B5EF4-FFF2-40B4-BE49-F238E27FC236}">
                  <a16:creationId xmlns:a16="http://schemas.microsoft.com/office/drawing/2014/main" id="{94E6369C-F5F4-4018-87EB-4DB7D3BCB645}"/>
                </a:ext>
              </a:extLst>
            </p:cNvPr>
            <p:cNvSpPr txBox="1"/>
            <p:nvPr/>
          </p:nvSpPr>
          <p:spPr>
            <a:xfrm>
              <a:off x="4763548" y="2647557"/>
              <a:ext cx="1932320" cy="461665"/>
            </a:xfrm>
            <a:prstGeom prst="rect">
              <a:avLst/>
            </a:prstGeom>
            <a:noFill/>
          </p:spPr>
          <p:txBody>
            <a:bodyPr wrap="square" rtlCol="0">
              <a:spAutoFit/>
            </a:bodyPr>
            <a:lstStyle/>
            <a:p>
              <a:r>
                <a:rPr kumimoji="1" lang="en-US" altLang="ja-JP" sz="2400" dirty="0">
                  <a:latin typeface="HGP創英角ｺﾞｼｯｸUB" panose="020B0900000000000000" pitchFamily="50" charset="-128"/>
                  <a:ea typeface="HGP創英角ｺﾞｼｯｸUB" panose="020B0900000000000000" pitchFamily="50" charset="-128"/>
                </a:rPr>
                <a:t>Environment</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grpSp>
        <p:nvGrpSpPr>
          <p:cNvPr id="69" name="グループ化 68">
            <a:extLst>
              <a:ext uri="{FF2B5EF4-FFF2-40B4-BE49-F238E27FC236}">
                <a16:creationId xmlns:a16="http://schemas.microsoft.com/office/drawing/2014/main" id="{BE404BB2-BE8E-4732-AFAD-788DE7930871}"/>
              </a:ext>
            </a:extLst>
          </p:cNvPr>
          <p:cNvGrpSpPr/>
          <p:nvPr/>
        </p:nvGrpSpPr>
        <p:grpSpPr>
          <a:xfrm>
            <a:off x="2566902" y="1939710"/>
            <a:ext cx="2008911" cy="2008911"/>
            <a:chOff x="2566902" y="1939710"/>
            <a:chExt cx="2008911" cy="2008911"/>
          </a:xfrm>
        </p:grpSpPr>
        <p:sp>
          <p:nvSpPr>
            <p:cNvPr id="70" name="ハート 69">
              <a:extLst>
                <a:ext uri="{FF2B5EF4-FFF2-40B4-BE49-F238E27FC236}">
                  <a16:creationId xmlns:a16="http://schemas.microsoft.com/office/drawing/2014/main" id="{8E5F655E-7CA2-4E44-AFF1-E71C5E1775FC}"/>
                </a:ext>
              </a:extLst>
            </p:cNvPr>
            <p:cNvSpPr/>
            <p:nvPr/>
          </p:nvSpPr>
          <p:spPr>
            <a:xfrm>
              <a:off x="2566902" y="1939710"/>
              <a:ext cx="2008911" cy="2008911"/>
            </a:xfrm>
            <a:prstGeom prst="heart">
              <a:avLst/>
            </a:prstGeom>
            <a:solidFill>
              <a:srgbClr val="FB9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テキスト ボックス 70">
              <a:extLst>
                <a:ext uri="{FF2B5EF4-FFF2-40B4-BE49-F238E27FC236}">
                  <a16:creationId xmlns:a16="http://schemas.microsoft.com/office/drawing/2014/main" id="{05F5DE99-0B11-4AA7-912A-62FEABF1F5E6}"/>
                </a:ext>
              </a:extLst>
            </p:cNvPr>
            <p:cNvSpPr txBox="1"/>
            <p:nvPr/>
          </p:nvSpPr>
          <p:spPr>
            <a:xfrm>
              <a:off x="2754637" y="2665628"/>
              <a:ext cx="1682157" cy="461665"/>
            </a:xfrm>
            <a:prstGeom prst="rect">
              <a:avLst/>
            </a:prstGeom>
            <a:noFill/>
          </p:spPr>
          <p:txBody>
            <a:bodyPr wrap="square" rtlCol="0">
              <a:spAutoFit/>
            </a:bodyPr>
            <a:lstStyle/>
            <a:p>
              <a:r>
                <a:rPr lang="en-US" altLang="ja-JP" sz="2400" dirty="0">
                  <a:latin typeface="HGP創英角ｺﾞｼｯｸUB" panose="020B0900000000000000" pitchFamily="50" charset="-128"/>
                  <a:ea typeface="HGP創英角ｺﾞｼｯｸUB" panose="020B0900000000000000" pitchFamily="50" charset="-128"/>
                </a:rPr>
                <a:t>Experience</a:t>
              </a:r>
              <a:endParaRPr kumimoji="1" lang="ja-JP" altLang="en-US" sz="2400" dirty="0">
                <a:latin typeface="HGP創英角ｺﾞｼｯｸUB" panose="020B0900000000000000" pitchFamily="50" charset="-128"/>
                <a:ea typeface="HGP創英角ｺﾞｼｯｸUB" panose="020B0900000000000000" pitchFamily="50" charset="-128"/>
              </a:endParaRPr>
            </a:p>
          </p:txBody>
        </p:sp>
      </p:grpSp>
      <p:sp>
        <p:nvSpPr>
          <p:cNvPr id="78" name="テキスト ボックス 77">
            <a:extLst>
              <a:ext uri="{FF2B5EF4-FFF2-40B4-BE49-F238E27FC236}">
                <a16:creationId xmlns:a16="http://schemas.microsoft.com/office/drawing/2014/main" id="{364DD256-ABB2-41DC-AABC-CF7052124A9D}"/>
              </a:ext>
            </a:extLst>
          </p:cNvPr>
          <p:cNvSpPr txBox="1"/>
          <p:nvPr/>
        </p:nvSpPr>
        <p:spPr>
          <a:xfrm>
            <a:off x="1855816" y="458467"/>
            <a:ext cx="5432367" cy="1015663"/>
          </a:xfrm>
          <a:prstGeom prst="rect">
            <a:avLst/>
          </a:prstGeom>
          <a:noFill/>
        </p:spPr>
        <p:txBody>
          <a:bodyPr wrap="square" rtlCol="0">
            <a:spAutoFit/>
          </a:bodyPr>
          <a:lstStyle/>
          <a:p>
            <a:r>
              <a:rPr lang="en-US" altLang="ja-JP" sz="6000" dirty="0">
                <a:solidFill>
                  <a:schemeClr val="accent5"/>
                </a:solidFill>
                <a:latin typeface="HGP創英角ｺﾞｼｯｸUB" panose="020B0900000000000000" pitchFamily="50" charset="-128"/>
                <a:ea typeface="HGP創英角ｺﾞｼｯｸUB" panose="020B0900000000000000" pitchFamily="50" charset="-128"/>
              </a:rPr>
              <a:t>EE</a:t>
            </a:r>
            <a:r>
              <a:rPr lang="ja-JP" altLang="en-US" sz="6000" dirty="0">
                <a:solidFill>
                  <a:schemeClr val="accent5"/>
                </a:solidFill>
                <a:latin typeface="HGP創英角ｺﾞｼｯｸUB" panose="020B0900000000000000" pitchFamily="50" charset="-128"/>
                <a:ea typeface="HGP創英角ｺﾞｼｯｸUB" panose="020B0900000000000000" pitchFamily="50" charset="-128"/>
              </a:rPr>
              <a:t>まち　つちうら</a:t>
            </a:r>
            <a:endParaRPr kumimoji="1" lang="ja-JP" altLang="en-US" sz="6000" dirty="0">
              <a:solidFill>
                <a:schemeClr val="accent5"/>
              </a:solidFill>
              <a:latin typeface="HGP創英角ｺﾞｼｯｸUB" panose="020B0900000000000000" pitchFamily="50" charset="-128"/>
              <a:ea typeface="HGP創英角ｺﾞｼｯｸUB" panose="020B0900000000000000" pitchFamily="50" charset="-128"/>
            </a:endParaRPr>
          </a:p>
        </p:txBody>
      </p:sp>
      <p:grpSp>
        <p:nvGrpSpPr>
          <p:cNvPr id="79" name="グループ化 78">
            <a:extLst>
              <a:ext uri="{FF2B5EF4-FFF2-40B4-BE49-F238E27FC236}">
                <a16:creationId xmlns:a16="http://schemas.microsoft.com/office/drawing/2014/main" id="{B3A969B0-DB78-454B-B61A-B83A507B3837}"/>
              </a:ext>
            </a:extLst>
          </p:cNvPr>
          <p:cNvGrpSpPr/>
          <p:nvPr/>
        </p:nvGrpSpPr>
        <p:grpSpPr>
          <a:xfrm>
            <a:off x="0" y="4020456"/>
            <a:ext cx="9152313" cy="2925820"/>
            <a:chOff x="0" y="3932179"/>
            <a:chExt cx="9152313" cy="2925820"/>
          </a:xfrm>
        </p:grpSpPr>
        <p:sp>
          <p:nvSpPr>
            <p:cNvPr id="80" name="正方形/長方形 79">
              <a:extLst>
                <a:ext uri="{FF2B5EF4-FFF2-40B4-BE49-F238E27FC236}">
                  <a16:creationId xmlns:a16="http://schemas.microsoft.com/office/drawing/2014/main" id="{E05F6E66-F480-4B8C-AA7E-81868177B0B8}"/>
                </a:ext>
              </a:extLst>
            </p:cNvPr>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1" name="図 80">
              <a:extLst>
                <a:ext uri="{FF2B5EF4-FFF2-40B4-BE49-F238E27FC236}">
                  <a16:creationId xmlns:a16="http://schemas.microsoft.com/office/drawing/2014/main" id="{7D9E12AF-A0C6-43E1-B68E-ADB7572148B7}"/>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82" name="図 81">
              <a:extLst>
                <a:ext uri="{FF2B5EF4-FFF2-40B4-BE49-F238E27FC236}">
                  <a16:creationId xmlns:a16="http://schemas.microsoft.com/office/drawing/2014/main" id="{D4E38442-7425-4FFF-8DB1-1D87491A6E33}"/>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8" name="スライド番号プレースホルダー 7">
            <a:extLst>
              <a:ext uri="{FF2B5EF4-FFF2-40B4-BE49-F238E27FC236}">
                <a16:creationId xmlns:a16="http://schemas.microsoft.com/office/drawing/2014/main" id="{F62A5B67-CAC7-4151-BD83-76A4A1DC1C11}"/>
              </a:ext>
            </a:extLst>
          </p:cNvPr>
          <p:cNvSpPr>
            <a:spLocks noGrp="1"/>
          </p:cNvSpPr>
          <p:nvPr>
            <p:ph type="sldNum" sz="quarter" idx="12"/>
          </p:nvPr>
        </p:nvSpPr>
        <p:spPr/>
        <p:txBody>
          <a:bodyPr/>
          <a:lstStyle/>
          <a:p>
            <a:fld id="{6A9E7CFA-0D18-4517-9194-46F97BD31C02}" type="slidenum">
              <a:rPr kumimoji="1" lang="ja-JP" altLang="en-US" smtClean="0"/>
              <a:t>6</a:t>
            </a:fld>
            <a:endParaRPr kumimoji="1" lang="ja-JP" altLang="en-US"/>
          </a:p>
        </p:txBody>
      </p:sp>
    </p:spTree>
    <p:extLst>
      <p:ext uri="{BB962C8B-B14F-4D97-AF65-F5344CB8AC3E}">
        <p14:creationId xmlns:p14="http://schemas.microsoft.com/office/powerpoint/2010/main" val="982725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1000" fill="hold"/>
                                        <p:tgtEl>
                                          <p:spTgt spid="7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1000"/>
                                        <p:tgtEl>
                                          <p:spTgt spid="78"/>
                                        </p:tgtEl>
                                      </p:cBhvr>
                                    </p:animEffect>
                                    <p:anim calcmode="lin" valueType="num">
                                      <p:cBhvr>
                                        <p:cTn id="27" dur="1000" fill="hold"/>
                                        <p:tgtEl>
                                          <p:spTgt spid="78"/>
                                        </p:tgtEl>
                                        <p:attrNameLst>
                                          <p:attrName>ppt_x</p:attrName>
                                        </p:attrNameLst>
                                      </p:cBhvr>
                                      <p:tavLst>
                                        <p:tav tm="0">
                                          <p:val>
                                            <p:strVal val="#ppt_x"/>
                                          </p:val>
                                        </p:tav>
                                        <p:tav tm="100000">
                                          <p:val>
                                            <p:strVal val="#ppt_x"/>
                                          </p:val>
                                        </p:tav>
                                      </p:tavLst>
                                    </p:anim>
                                    <p:anim calcmode="lin" valueType="num">
                                      <p:cBhvr>
                                        <p:cTn id="28" dur="1000" fill="hold"/>
                                        <p:tgtEl>
                                          <p:spTgt spid="7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1000"/>
                                        <p:tgtEl>
                                          <p:spTgt spid="79"/>
                                        </p:tgtEl>
                                      </p:cBhvr>
                                    </p:animEffect>
                                    <p:anim calcmode="lin" valueType="num">
                                      <p:cBhvr>
                                        <p:cTn id="32" dur="1000" fill="hold"/>
                                        <p:tgtEl>
                                          <p:spTgt spid="79"/>
                                        </p:tgtEl>
                                        <p:attrNameLst>
                                          <p:attrName>ppt_x</p:attrName>
                                        </p:attrNameLst>
                                      </p:cBhvr>
                                      <p:tavLst>
                                        <p:tav tm="0">
                                          <p:val>
                                            <p:strVal val="#ppt_x"/>
                                          </p:val>
                                        </p:tav>
                                        <p:tav tm="100000">
                                          <p:val>
                                            <p:strVal val="#ppt_x"/>
                                          </p:val>
                                        </p:tav>
                                      </p:tavLst>
                                    </p:anim>
                                    <p:anim calcmode="lin" valueType="num">
                                      <p:cBhvr>
                                        <p:cTn id="33"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2" presetClass="emph" presetSubtype="0" fill="hold" nodeType="clickEffect">
                                  <p:stCondLst>
                                    <p:cond delay="0"/>
                                  </p:stCondLst>
                                  <p:childTnLst>
                                    <p:animRot by="120000">
                                      <p:cBhvr>
                                        <p:cTn id="37" dur="100" fill="hold">
                                          <p:stCondLst>
                                            <p:cond delay="0"/>
                                          </p:stCondLst>
                                        </p:cTn>
                                        <p:tgtEl>
                                          <p:spTgt spid="57"/>
                                        </p:tgtEl>
                                        <p:attrNameLst>
                                          <p:attrName>r</p:attrName>
                                        </p:attrNameLst>
                                      </p:cBhvr>
                                    </p:animRot>
                                    <p:animRot by="-240000">
                                      <p:cBhvr>
                                        <p:cTn id="38" dur="200" fill="hold">
                                          <p:stCondLst>
                                            <p:cond delay="200"/>
                                          </p:stCondLst>
                                        </p:cTn>
                                        <p:tgtEl>
                                          <p:spTgt spid="57"/>
                                        </p:tgtEl>
                                        <p:attrNameLst>
                                          <p:attrName>r</p:attrName>
                                        </p:attrNameLst>
                                      </p:cBhvr>
                                    </p:animRot>
                                    <p:animRot by="240000">
                                      <p:cBhvr>
                                        <p:cTn id="39" dur="200" fill="hold">
                                          <p:stCondLst>
                                            <p:cond delay="400"/>
                                          </p:stCondLst>
                                        </p:cTn>
                                        <p:tgtEl>
                                          <p:spTgt spid="57"/>
                                        </p:tgtEl>
                                        <p:attrNameLst>
                                          <p:attrName>r</p:attrName>
                                        </p:attrNameLst>
                                      </p:cBhvr>
                                    </p:animRot>
                                    <p:animRot by="-240000">
                                      <p:cBhvr>
                                        <p:cTn id="40" dur="200" fill="hold">
                                          <p:stCondLst>
                                            <p:cond delay="600"/>
                                          </p:stCondLst>
                                        </p:cTn>
                                        <p:tgtEl>
                                          <p:spTgt spid="57"/>
                                        </p:tgtEl>
                                        <p:attrNameLst>
                                          <p:attrName>r</p:attrName>
                                        </p:attrNameLst>
                                      </p:cBhvr>
                                    </p:animRot>
                                    <p:animRot by="120000">
                                      <p:cBhvr>
                                        <p:cTn id="41" dur="200" fill="hold">
                                          <p:stCondLst>
                                            <p:cond delay="800"/>
                                          </p:stCondLst>
                                        </p:cTn>
                                        <p:tgtEl>
                                          <p:spTgt spid="57"/>
                                        </p:tgtEl>
                                        <p:attrNameLst>
                                          <p:attrName>r</p:attrName>
                                        </p:attrNameLst>
                                      </p:cBhvr>
                                    </p:animRot>
                                  </p:childTnLst>
                                </p:cTn>
                              </p:par>
                              <p:par>
                                <p:cTn id="42" presetID="32" presetClass="emph" presetSubtype="0" fill="hold" nodeType="withEffect">
                                  <p:stCondLst>
                                    <p:cond delay="0"/>
                                  </p:stCondLst>
                                  <p:childTnLst>
                                    <p:animRot by="120000">
                                      <p:cBhvr>
                                        <p:cTn id="43" dur="100" fill="hold">
                                          <p:stCondLst>
                                            <p:cond delay="0"/>
                                          </p:stCondLst>
                                        </p:cTn>
                                        <p:tgtEl>
                                          <p:spTgt spid="69"/>
                                        </p:tgtEl>
                                        <p:attrNameLst>
                                          <p:attrName>r</p:attrName>
                                        </p:attrNameLst>
                                      </p:cBhvr>
                                    </p:animRot>
                                    <p:animRot by="-240000">
                                      <p:cBhvr>
                                        <p:cTn id="44" dur="200" fill="hold">
                                          <p:stCondLst>
                                            <p:cond delay="200"/>
                                          </p:stCondLst>
                                        </p:cTn>
                                        <p:tgtEl>
                                          <p:spTgt spid="69"/>
                                        </p:tgtEl>
                                        <p:attrNameLst>
                                          <p:attrName>r</p:attrName>
                                        </p:attrNameLst>
                                      </p:cBhvr>
                                    </p:animRot>
                                    <p:animRot by="240000">
                                      <p:cBhvr>
                                        <p:cTn id="45" dur="200" fill="hold">
                                          <p:stCondLst>
                                            <p:cond delay="400"/>
                                          </p:stCondLst>
                                        </p:cTn>
                                        <p:tgtEl>
                                          <p:spTgt spid="69"/>
                                        </p:tgtEl>
                                        <p:attrNameLst>
                                          <p:attrName>r</p:attrName>
                                        </p:attrNameLst>
                                      </p:cBhvr>
                                    </p:animRot>
                                    <p:animRot by="-240000">
                                      <p:cBhvr>
                                        <p:cTn id="46" dur="200" fill="hold">
                                          <p:stCondLst>
                                            <p:cond delay="600"/>
                                          </p:stCondLst>
                                        </p:cTn>
                                        <p:tgtEl>
                                          <p:spTgt spid="69"/>
                                        </p:tgtEl>
                                        <p:attrNameLst>
                                          <p:attrName>r</p:attrName>
                                        </p:attrNameLst>
                                      </p:cBhvr>
                                    </p:animRot>
                                    <p:animRot by="120000">
                                      <p:cBhvr>
                                        <p:cTn id="47" dur="200" fill="hold">
                                          <p:stCondLst>
                                            <p:cond delay="800"/>
                                          </p:stCondLst>
                                        </p:cTn>
                                        <p:tgtEl>
                                          <p:spTgt spid="69"/>
                                        </p:tgtEl>
                                        <p:attrNameLst>
                                          <p:attrName>r</p:attrName>
                                        </p:attrNameLst>
                                      </p:cBhvr>
                                    </p:animRot>
                                  </p:childTnLst>
                                </p:cTn>
                              </p:par>
                              <p:par>
                                <p:cTn id="48" presetID="32" presetClass="emph" presetSubtype="0" fill="hold" nodeType="withEffect">
                                  <p:stCondLst>
                                    <p:cond delay="0"/>
                                  </p:stCondLst>
                                  <p:childTnLst>
                                    <p:animRot by="120000">
                                      <p:cBhvr>
                                        <p:cTn id="49" dur="100" fill="hold">
                                          <p:stCondLst>
                                            <p:cond delay="0"/>
                                          </p:stCondLst>
                                        </p:cTn>
                                        <p:tgtEl>
                                          <p:spTgt spid="63"/>
                                        </p:tgtEl>
                                        <p:attrNameLst>
                                          <p:attrName>r</p:attrName>
                                        </p:attrNameLst>
                                      </p:cBhvr>
                                    </p:animRot>
                                    <p:animRot by="-240000">
                                      <p:cBhvr>
                                        <p:cTn id="50" dur="200" fill="hold">
                                          <p:stCondLst>
                                            <p:cond delay="200"/>
                                          </p:stCondLst>
                                        </p:cTn>
                                        <p:tgtEl>
                                          <p:spTgt spid="63"/>
                                        </p:tgtEl>
                                        <p:attrNameLst>
                                          <p:attrName>r</p:attrName>
                                        </p:attrNameLst>
                                      </p:cBhvr>
                                    </p:animRot>
                                    <p:animRot by="240000">
                                      <p:cBhvr>
                                        <p:cTn id="51" dur="200" fill="hold">
                                          <p:stCondLst>
                                            <p:cond delay="400"/>
                                          </p:stCondLst>
                                        </p:cTn>
                                        <p:tgtEl>
                                          <p:spTgt spid="63"/>
                                        </p:tgtEl>
                                        <p:attrNameLst>
                                          <p:attrName>r</p:attrName>
                                        </p:attrNameLst>
                                      </p:cBhvr>
                                    </p:animRot>
                                    <p:animRot by="-240000">
                                      <p:cBhvr>
                                        <p:cTn id="52" dur="200" fill="hold">
                                          <p:stCondLst>
                                            <p:cond delay="600"/>
                                          </p:stCondLst>
                                        </p:cTn>
                                        <p:tgtEl>
                                          <p:spTgt spid="63"/>
                                        </p:tgtEl>
                                        <p:attrNameLst>
                                          <p:attrName>r</p:attrName>
                                        </p:attrNameLst>
                                      </p:cBhvr>
                                    </p:animRot>
                                    <p:animRot by="120000">
                                      <p:cBhvr>
                                        <p:cTn id="53" dur="200" fill="hold">
                                          <p:stCondLst>
                                            <p:cond delay="800"/>
                                          </p:stCondLst>
                                        </p:cTn>
                                        <p:tgtEl>
                                          <p:spTgt spid="63"/>
                                        </p:tgtEl>
                                        <p:attrNameLst>
                                          <p:attrName>r</p:attrName>
                                        </p:attrNameLst>
                                      </p:cBhvr>
                                    </p:animRot>
                                  </p:childTnLst>
                                </p:cTn>
                              </p:par>
                              <p:par>
                                <p:cTn id="54" presetID="32" presetClass="emph" presetSubtype="0" fill="hold" nodeType="withEffect">
                                  <p:stCondLst>
                                    <p:cond delay="0"/>
                                  </p:stCondLst>
                                  <p:childTnLst>
                                    <p:animRot by="120000">
                                      <p:cBhvr>
                                        <p:cTn id="55" dur="100" fill="hold">
                                          <p:stCondLst>
                                            <p:cond delay="0"/>
                                          </p:stCondLst>
                                        </p:cTn>
                                        <p:tgtEl>
                                          <p:spTgt spid="60"/>
                                        </p:tgtEl>
                                        <p:attrNameLst>
                                          <p:attrName>r</p:attrName>
                                        </p:attrNameLst>
                                      </p:cBhvr>
                                    </p:animRot>
                                    <p:animRot by="-240000">
                                      <p:cBhvr>
                                        <p:cTn id="56" dur="200" fill="hold">
                                          <p:stCondLst>
                                            <p:cond delay="200"/>
                                          </p:stCondLst>
                                        </p:cTn>
                                        <p:tgtEl>
                                          <p:spTgt spid="60"/>
                                        </p:tgtEl>
                                        <p:attrNameLst>
                                          <p:attrName>r</p:attrName>
                                        </p:attrNameLst>
                                      </p:cBhvr>
                                    </p:animRot>
                                    <p:animRot by="240000">
                                      <p:cBhvr>
                                        <p:cTn id="57" dur="200" fill="hold">
                                          <p:stCondLst>
                                            <p:cond delay="400"/>
                                          </p:stCondLst>
                                        </p:cTn>
                                        <p:tgtEl>
                                          <p:spTgt spid="60"/>
                                        </p:tgtEl>
                                        <p:attrNameLst>
                                          <p:attrName>r</p:attrName>
                                        </p:attrNameLst>
                                      </p:cBhvr>
                                    </p:animRot>
                                    <p:animRot by="-240000">
                                      <p:cBhvr>
                                        <p:cTn id="58" dur="200" fill="hold">
                                          <p:stCondLst>
                                            <p:cond delay="600"/>
                                          </p:stCondLst>
                                        </p:cTn>
                                        <p:tgtEl>
                                          <p:spTgt spid="60"/>
                                        </p:tgtEl>
                                        <p:attrNameLst>
                                          <p:attrName>r</p:attrName>
                                        </p:attrNameLst>
                                      </p:cBhvr>
                                    </p:animRot>
                                    <p:animRot by="120000">
                                      <p:cBhvr>
                                        <p:cTn id="59" dur="200" fill="hold">
                                          <p:stCondLst>
                                            <p:cond delay="800"/>
                                          </p:stCondLst>
                                        </p:cTn>
                                        <p:tgtEl>
                                          <p:spTgt spid="6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B312B04C-C655-4AA7-A5E0-DEE2E2EC1724}"/>
              </a:ext>
            </a:extLst>
          </p:cNvPr>
          <p:cNvSpPr/>
          <p:nvPr/>
        </p:nvSpPr>
        <p:spPr>
          <a:xfrm>
            <a:off x="0" y="0"/>
            <a:ext cx="9144000" cy="6910784"/>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602838"/>
            <a:ext cx="9144000" cy="1266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Rectangle 25"/>
          <p:cNvSpPr>
            <a:spLocks noChangeArrowheads="1"/>
          </p:cNvSpPr>
          <p:nvPr/>
        </p:nvSpPr>
        <p:spPr bwMode="auto">
          <a:xfrm>
            <a:off x="366021" y="127793"/>
            <a:ext cx="319991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smtClean="0">
                <a:latin typeface="HGP創英角ｺﾞｼｯｸUB" panose="020B0900000000000000" pitchFamily="50" charset="-128"/>
                <a:ea typeface="HGP創英角ｺﾞｼｯｸUB" panose="020B0900000000000000" pitchFamily="50" charset="-128"/>
              </a:rPr>
              <a:t>全域提案</a:t>
            </a:r>
            <a:r>
              <a:rPr lang="ja-JP" altLang="en-US" sz="2400" dirty="0">
                <a:latin typeface="HGP創英角ｺﾞｼｯｸUB" panose="020B0900000000000000" pitchFamily="50" charset="-128"/>
                <a:ea typeface="HGP創英角ｺﾞｼｯｸUB" panose="020B0900000000000000" pitchFamily="50" charset="-128"/>
              </a:rPr>
              <a:t>と地区別構想</a:t>
            </a:r>
            <a:endParaRPr lang="ja-JP" altLang="en-US" sz="2400" u="none" dirty="0">
              <a:latin typeface="HGP創英角ｺﾞｼｯｸUB" panose="020B0900000000000000" pitchFamily="50" charset="-128"/>
              <a:ea typeface="HGP創英角ｺﾞｼｯｸUB" panose="020B0900000000000000" pitchFamily="50" charset="-128"/>
            </a:endParaRPr>
          </a:p>
        </p:txBody>
      </p:sp>
      <p:grpSp>
        <p:nvGrpSpPr>
          <p:cNvPr id="47" name="グループ化 46"/>
          <p:cNvGrpSpPr/>
          <p:nvPr/>
        </p:nvGrpSpPr>
        <p:grpSpPr>
          <a:xfrm>
            <a:off x="373510" y="3117174"/>
            <a:ext cx="8396979" cy="3244220"/>
            <a:chOff x="373510" y="3117174"/>
            <a:chExt cx="8396979" cy="3244220"/>
          </a:xfrm>
        </p:grpSpPr>
        <p:sp>
          <p:nvSpPr>
            <p:cNvPr id="11" name="角丸四角形 10"/>
            <p:cNvSpPr/>
            <p:nvPr/>
          </p:nvSpPr>
          <p:spPr>
            <a:xfrm>
              <a:off x="373510" y="3472998"/>
              <a:ext cx="8396979" cy="2888396"/>
            </a:xfrm>
            <a:prstGeom prst="roundRect">
              <a:avLst/>
            </a:prstGeom>
            <a:noFill/>
            <a:ln w="76200">
              <a:solidFill>
                <a:srgbClr val="FFB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角丸四角形 18"/>
            <p:cNvSpPr/>
            <p:nvPr/>
          </p:nvSpPr>
          <p:spPr>
            <a:xfrm>
              <a:off x="2844797" y="3117174"/>
              <a:ext cx="3454400" cy="676436"/>
            </a:xfrm>
            <a:prstGeom prst="roundRect">
              <a:avLst/>
            </a:prstGeom>
            <a:solidFill>
              <a:srgbClr val="FFB58B"/>
            </a:solidFill>
            <a:ln>
              <a:solidFill>
                <a:srgbClr val="FFB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3403595" y="3163004"/>
              <a:ext cx="2336799" cy="584775"/>
            </a:xfrm>
            <a:prstGeom prst="rect">
              <a:avLst/>
            </a:prstGeom>
            <a:noFill/>
          </p:spPr>
          <p:txBody>
            <a:bodyPr wrap="square" rtlCol="0">
              <a:spAutoFit/>
            </a:bodyPr>
            <a:lstStyle/>
            <a:p>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地区別構想</a:t>
              </a:r>
              <a:endPar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endParaRPr>
            </a:p>
          </p:txBody>
        </p:sp>
        <p:grpSp>
          <p:nvGrpSpPr>
            <p:cNvPr id="25" name="グループ化 24"/>
            <p:cNvGrpSpPr/>
            <p:nvPr/>
          </p:nvGrpSpPr>
          <p:grpSpPr>
            <a:xfrm>
              <a:off x="1585749" y="3882715"/>
              <a:ext cx="2781301" cy="981725"/>
              <a:chOff x="622294" y="3935471"/>
              <a:chExt cx="3168182" cy="981725"/>
            </a:xfrm>
          </p:grpSpPr>
          <p:sp>
            <p:nvSpPr>
              <p:cNvPr id="23" name="角丸四角形 22"/>
              <p:cNvSpPr/>
              <p:nvPr/>
            </p:nvSpPr>
            <p:spPr>
              <a:xfrm>
                <a:off x="622294" y="3935471"/>
                <a:ext cx="3168182" cy="981725"/>
              </a:xfrm>
              <a:prstGeom prst="roundRect">
                <a:avLst/>
              </a:prstGeom>
              <a:solidFill>
                <a:srgbClr val="78CC99"/>
              </a:solidFill>
              <a:ln>
                <a:solidFill>
                  <a:srgbClr val="78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780884" y="4010833"/>
                <a:ext cx="2851001" cy="830997"/>
              </a:xfrm>
              <a:prstGeom prst="rect">
                <a:avLst/>
              </a:prstGeom>
              <a:noFill/>
            </p:spPr>
            <p:txBody>
              <a:bodyPr wrap="square" rtlCol="0">
                <a:spAutoFit/>
              </a:bodyPr>
              <a:lstStyle/>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新治地区</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グリーンツーリズム</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grpSp>
        <p:sp>
          <p:nvSpPr>
            <p:cNvPr id="27" name="角丸四角形 26"/>
            <p:cNvSpPr/>
            <p:nvPr/>
          </p:nvSpPr>
          <p:spPr>
            <a:xfrm>
              <a:off x="4770553" y="3898018"/>
              <a:ext cx="2781301" cy="981725"/>
            </a:xfrm>
            <a:prstGeom prst="roundRect">
              <a:avLst/>
            </a:prstGeom>
            <a:solidFill>
              <a:srgbClr val="92AFEC"/>
            </a:solidFill>
            <a:ln>
              <a:solidFill>
                <a:srgbClr val="92AF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4936325" y="3958077"/>
              <a:ext cx="2449756" cy="830997"/>
            </a:xfrm>
            <a:prstGeom prst="rect">
              <a:avLst/>
            </a:prstGeom>
            <a:noFill/>
          </p:spPr>
          <p:txBody>
            <a:bodyPr wrap="square" rtlCol="0">
              <a:spAutoFit/>
            </a:bodyPr>
            <a:lstStyle/>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北部地区</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エネルギー拠点</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31" name="角丸四角形 30"/>
            <p:cNvSpPr/>
            <p:nvPr/>
          </p:nvSpPr>
          <p:spPr>
            <a:xfrm>
              <a:off x="575327" y="5092842"/>
              <a:ext cx="2593981" cy="981725"/>
            </a:xfrm>
            <a:prstGeom prst="roundRect">
              <a:avLst/>
            </a:prstGeom>
            <a:solidFill>
              <a:srgbClr val="70D4F3"/>
            </a:solidFill>
            <a:ln>
              <a:solidFill>
                <a:srgbClr val="70D4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p:cNvSpPr/>
            <p:nvPr/>
          </p:nvSpPr>
          <p:spPr>
            <a:xfrm>
              <a:off x="3275392" y="5092842"/>
              <a:ext cx="2593981" cy="981725"/>
            </a:xfrm>
            <a:prstGeom prst="roundRect">
              <a:avLst/>
            </a:prstGeom>
            <a:solidFill>
              <a:srgbClr val="FB9CB9"/>
            </a:solidFill>
            <a:ln>
              <a:solidFill>
                <a:srgbClr val="FB9C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角丸四角形 39"/>
            <p:cNvSpPr/>
            <p:nvPr/>
          </p:nvSpPr>
          <p:spPr>
            <a:xfrm>
              <a:off x="5974692" y="5092842"/>
              <a:ext cx="2593981" cy="981725"/>
            </a:xfrm>
            <a:prstGeom prst="roundRect">
              <a:avLst/>
            </a:prstGeom>
            <a:solidFill>
              <a:srgbClr val="FFB58B"/>
            </a:solidFill>
            <a:ln>
              <a:solidFill>
                <a:srgbClr val="FFB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924386" y="5168205"/>
              <a:ext cx="2083183" cy="830997"/>
            </a:xfrm>
            <a:prstGeom prst="rect">
              <a:avLst/>
            </a:prstGeom>
            <a:noFill/>
          </p:spPr>
          <p:txBody>
            <a:bodyPr wrap="square" rtlCol="0">
              <a:spAutoFit/>
            </a:bodyPr>
            <a:lstStyle/>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荒川沖地区</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ベッドタウン</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43" name="テキスト ボックス 42"/>
            <p:cNvSpPr txBox="1"/>
            <p:nvPr/>
          </p:nvSpPr>
          <p:spPr>
            <a:xfrm>
              <a:off x="3530402" y="5168204"/>
              <a:ext cx="2083183" cy="830997"/>
            </a:xfrm>
            <a:prstGeom prst="rect">
              <a:avLst/>
            </a:prstGeom>
            <a:noFill/>
          </p:spPr>
          <p:txBody>
            <a:bodyPr wrap="square" rtlCol="0">
              <a:spAutoFit/>
            </a:bodyPr>
            <a:lstStyle/>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中心市街地</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水の都土浦</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44" name="テキスト ボックス 43"/>
            <p:cNvSpPr txBox="1"/>
            <p:nvPr/>
          </p:nvSpPr>
          <p:spPr>
            <a:xfrm>
              <a:off x="6071547" y="5189737"/>
              <a:ext cx="2400270" cy="830997"/>
            </a:xfrm>
            <a:prstGeom prst="rect">
              <a:avLst/>
            </a:prstGeom>
            <a:noFill/>
          </p:spPr>
          <p:txBody>
            <a:bodyPr wrap="square" rtlCol="0">
              <a:spAutoFit/>
            </a:bodyPr>
            <a:lstStyle/>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霞ヶ浦</a:t>
              </a:r>
              <a:endParaRPr kumimoji="1" lang="en-US" altLang="ja-JP" sz="24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ウォーターフロント</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grpSp>
      <p:grpSp>
        <p:nvGrpSpPr>
          <p:cNvPr id="48" name="グループ化 47"/>
          <p:cNvGrpSpPr/>
          <p:nvPr/>
        </p:nvGrpSpPr>
        <p:grpSpPr>
          <a:xfrm>
            <a:off x="340615" y="817635"/>
            <a:ext cx="8396979" cy="2168832"/>
            <a:chOff x="340615" y="817635"/>
            <a:chExt cx="8396979" cy="2168832"/>
          </a:xfrm>
        </p:grpSpPr>
        <p:grpSp>
          <p:nvGrpSpPr>
            <p:cNvPr id="14" name="グループ化 13"/>
            <p:cNvGrpSpPr/>
            <p:nvPr/>
          </p:nvGrpSpPr>
          <p:grpSpPr>
            <a:xfrm>
              <a:off x="411000" y="1542402"/>
              <a:ext cx="3956050" cy="1258804"/>
              <a:chOff x="628650" y="1192296"/>
              <a:chExt cx="4083050" cy="1258804"/>
            </a:xfrm>
          </p:grpSpPr>
          <p:sp>
            <p:nvSpPr>
              <p:cNvPr id="12" name="角丸四角形 11"/>
              <p:cNvSpPr/>
              <p:nvPr/>
            </p:nvSpPr>
            <p:spPr>
              <a:xfrm>
                <a:off x="628650" y="1192296"/>
                <a:ext cx="4083050" cy="1258804"/>
              </a:xfrm>
              <a:prstGeom prst="roundRect">
                <a:avLst/>
              </a:prstGeom>
              <a:solidFill>
                <a:srgbClr val="F78D7C"/>
              </a:solidFill>
              <a:ln>
                <a:solidFill>
                  <a:srgbClr val="F78D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703263" y="1525014"/>
                <a:ext cx="4008437" cy="584775"/>
              </a:xfrm>
              <a:prstGeom prst="rect">
                <a:avLst/>
              </a:prstGeom>
              <a:noFill/>
            </p:spPr>
            <p:txBody>
              <a:bodyPr wrap="square" rtlCol="0">
                <a:spAutoFit/>
              </a:bodyPr>
              <a:lstStyle/>
              <a:p>
                <a:r>
                  <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rPr>
                  <a:t>積極的撤退区域条例</a:t>
                </a:r>
              </a:p>
            </p:txBody>
          </p:sp>
        </p:grpSp>
        <p:grpSp>
          <p:nvGrpSpPr>
            <p:cNvPr id="17" name="グループ化 16"/>
            <p:cNvGrpSpPr/>
            <p:nvPr/>
          </p:nvGrpSpPr>
          <p:grpSpPr>
            <a:xfrm>
              <a:off x="4704658" y="1542402"/>
              <a:ext cx="3956050" cy="1258804"/>
              <a:chOff x="4656992" y="1166814"/>
              <a:chExt cx="3956050" cy="1258804"/>
            </a:xfrm>
          </p:grpSpPr>
          <p:sp>
            <p:nvSpPr>
              <p:cNvPr id="15" name="角丸四角形 14"/>
              <p:cNvSpPr/>
              <p:nvPr/>
            </p:nvSpPr>
            <p:spPr>
              <a:xfrm>
                <a:off x="4656992" y="1166814"/>
                <a:ext cx="3956050" cy="1258804"/>
              </a:xfrm>
              <a:prstGeom prst="roundRect">
                <a:avLst/>
              </a:prstGeom>
              <a:solidFill>
                <a:srgbClr val="92AFEC"/>
              </a:solidFill>
              <a:ln>
                <a:solidFill>
                  <a:srgbClr val="92AF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4878509" y="1503692"/>
                <a:ext cx="3513016" cy="584775"/>
              </a:xfrm>
              <a:prstGeom prst="rect">
                <a:avLst/>
              </a:prstGeom>
              <a:noFill/>
            </p:spPr>
            <p:txBody>
              <a:bodyPr wrap="square" rtlCol="0">
                <a:spAutoFit/>
              </a:bodyPr>
              <a:lstStyle/>
              <a:p>
                <a:r>
                  <a:rPr lang="ja-JP" altLang="en-US" sz="3200" dirty="0">
                    <a:solidFill>
                      <a:schemeClr val="bg1"/>
                    </a:solidFill>
                    <a:latin typeface="HGP創英角ｺﾞｼｯｸUB" panose="020B0900000000000000" pitchFamily="50" charset="-128"/>
                    <a:ea typeface="HGP創英角ｺﾞｼｯｸUB" panose="020B0900000000000000" pitchFamily="50" charset="-128"/>
                  </a:rPr>
                  <a:t>まちづくり株式会社</a:t>
                </a:r>
                <a:endParaRPr kumimoji="1" lang="ja-JP" altLang="en-US" sz="3200" dirty="0">
                  <a:solidFill>
                    <a:schemeClr val="bg1"/>
                  </a:solidFill>
                  <a:latin typeface="HGP創英角ｺﾞｼｯｸUB" panose="020B0900000000000000" pitchFamily="50" charset="-128"/>
                  <a:ea typeface="HGP創英角ｺﾞｼｯｸUB" panose="020B0900000000000000" pitchFamily="50" charset="-128"/>
                </a:endParaRPr>
              </a:p>
            </p:txBody>
          </p:sp>
        </p:grpSp>
        <p:sp>
          <p:nvSpPr>
            <p:cNvPr id="45" name="角丸四角形 44"/>
            <p:cNvSpPr/>
            <p:nvPr/>
          </p:nvSpPr>
          <p:spPr>
            <a:xfrm>
              <a:off x="340615" y="1192296"/>
              <a:ext cx="8396979" cy="1794171"/>
            </a:xfrm>
            <a:prstGeom prst="roundRect">
              <a:avLst/>
            </a:prstGeom>
            <a:no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角丸四角形 45"/>
            <p:cNvSpPr/>
            <p:nvPr/>
          </p:nvSpPr>
          <p:spPr>
            <a:xfrm>
              <a:off x="2977458" y="817635"/>
              <a:ext cx="3454400" cy="676436"/>
            </a:xfrm>
            <a:prstGeom prst="round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3504931" y="826791"/>
              <a:ext cx="2134129" cy="646331"/>
            </a:xfrm>
            <a:prstGeom prst="rect">
              <a:avLst/>
            </a:prstGeom>
            <a:noFill/>
          </p:spPr>
          <p:txBody>
            <a:bodyPr wrap="square" rtlCol="0">
              <a:spAutoFit/>
            </a:bodyPr>
            <a:lstStyle/>
            <a:p>
              <a:r>
                <a:rPr kumimoji="1" lang="ja-JP" altLang="en-US" sz="3600" dirty="0" smtClean="0">
                  <a:solidFill>
                    <a:schemeClr val="bg1"/>
                  </a:solidFill>
                  <a:latin typeface="HGP創英角ｺﾞｼｯｸUB" panose="020B0900000000000000" pitchFamily="50" charset="-128"/>
                  <a:ea typeface="HGP創英角ｺﾞｼｯｸUB" panose="020B0900000000000000" pitchFamily="50" charset="-128"/>
                </a:rPr>
                <a:t>全域提案</a:t>
              </a:r>
              <a:endParaRPr kumimoji="1" lang="ja-JP" altLang="en-US" sz="3600" dirty="0">
                <a:solidFill>
                  <a:schemeClr val="bg1"/>
                </a:solidFill>
                <a:latin typeface="HGP創英角ｺﾞｼｯｸUB" panose="020B0900000000000000" pitchFamily="50" charset="-128"/>
                <a:ea typeface="HGP創英角ｺﾞｼｯｸUB" panose="020B0900000000000000" pitchFamily="50" charset="-128"/>
              </a:endParaRPr>
            </a:p>
          </p:txBody>
        </p:sp>
      </p:grpSp>
      <p:sp>
        <p:nvSpPr>
          <p:cNvPr id="5" name="スライド番号プレースホルダー 4">
            <a:extLst>
              <a:ext uri="{FF2B5EF4-FFF2-40B4-BE49-F238E27FC236}">
                <a16:creationId xmlns:a16="http://schemas.microsoft.com/office/drawing/2014/main" id="{C50CDD4D-897E-4ED0-80BF-F109C5339CBB}"/>
              </a:ext>
            </a:extLst>
          </p:cNvPr>
          <p:cNvSpPr>
            <a:spLocks noGrp="1"/>
          </p:cNvSpPr>
          <p:nvPr>
            <p:ph type="sldNum" sz="quarter" idx="12"/>
          </p:nvPr>
        </p:nvSpPr>
        <p:spPr/>
        <p:txBody>
          <a:bodyPr/>
          <a:lstStyle/>
          <a:p>
            <a:fld id="{6A9E7CFA-0D18-4517-9194-46F97BD31C02}" type="slidenum">
              <a:rPr kumimoji="1" lang="ja-JP" altLang="en-US" smtClean="0"/>
              <a:t>7</a:t>
            </a:fld>
            <a:endParaRPr kumimoji="1" lang="ja-JP" altLang="en-US"/>
          </a:p>
        </p:txBody>
      </p:sp>
    </p:spTree>
    <p:extLst>
      <p:ext uri="{BB962C8B-B14F-4D97-AF65-F5344CB8AC3E}">
        <p14:creationId xmlns:p14="http://schemas.microsoft.com/office/powerpoint/2010/main" val="192847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0"/>
            <a:ext cx="9144000" cy="6858000"/>
          </a:xfrm>
          <a:prstGeom prst="rect">
            <a:avLst/>
          </a:prstGeom>
          <a:gradFill>
            <a:gsLst>
              <a:gs pos="0">
                <a:schemeClr val="accent2">
                  <a:lumMod val="60000"/>
                  <a:lumOff val="40000"/>
                </a:schemeClr>
              </a:gs>
              <a:gs pos="11000">
                <a:schemeClr val="accent2">
                  <a:lumMod val="60000"/>
                  <a:lumOff val="40000"/>
                </a:schemeClr>
              </a:gs>
              <a:gs pos="26000">
                <a:schemeClr val="accent2">
                  <a:lumMod val="60000"/>
                  <a:lumOff val="40000"/>
                </a:schemeClr>
              </a:gs>
              <a:gs pos="100000">
                <a:schemeClr val="bg1"/>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866851" y="2263708"/>
            <a:ext cx="3410297" cy="1015663"/>
          </a:xfrm>
          <a:prstGeom prst="rect">
            <a:avLst/>
          </a:prstGeom>
          <a:noFill/>
        </p:spPr>
        <p:txBody>
          <a:bodyPr wrap="square" rtlCol="0">
            <a:spAutoFit/>
          </a:bodyPr>
          <a:lstStyle/>
          <a:p>
            <a:r>
              <a:rPr lang="ja-JP" altLang="en-US" sz="6000" dirty="0">
                <a:latin typeface="HGP創英角ｺﾞｼｯｸUB" panose="020B0900000000000000" pitchFamily="50" charset="-128"/>
                <a:ea typeface="HGP創英角ｺﾞｼｯｸUB" panose="020B0900000000000000" pitchFamily="50" charset="-128"/>
              </a:rPr>
              <a:t>全域提案</a:t>
            </a:r>
            <a:endParaRPr kumimoji="1" lang="ja-JP" altLang="en-US" sz="6000" dirty="0">
              <a:latin typeface="HGP創英角ｺﾞｼｯｸUB" panose="020B0900000000000000" pitchFamily="50" charset="-128"/>
              <a:ea typeface="HGP創英角ｺﾞｼｯｸUB" panose="020B0900000000000000" pitchFamily="50" charset="-128"/>
            </a:endParaRPr>
          </a:p>
        </p:txBody>
      </p:sp>
      <p:grpSp>
        <p:nvGrpSpPr>
          <p:cNvPr id="5" name="グループ化 4"/>
          <p:cNvGrpSpPr/>
          <p:nvPr/>
        </p:nvGrpSpPr>
        <p:grpSpPr>
          <a:xfrm>
            <a:off x="0" y="3932179"/>
            <a:ext cx="9152313" cy="2925820"/>
            <a:chOff x="0" y="3932179"/>
            <a:chExt cx="9152313" cy="2925820"/>
          </a:xfrm>
        </p:grpSpPr>
        <p:sp>
          <p:nvSpPr>
            <p:cNvPr id="9" name="正方形/長方形 8"/>
            <p:cNvSpPr/>
            <p:nvPr/>
          </p:nvSpPr>
          <p:spPr>
            <a:xfrm>
              <a:off x="0" y="4763192"/>
              <a:ext cx="9144000" cy="2094807"/>
            </a:xfrm>
            <a:prstGeom prst="rect">
              <a:avLst/>
            </a:prstGeom>
            <a:solidFill>
              <a:srgbClr val="8CC5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5556" b="100000" l="268" r="100000">
                          <a14:foregroundMark x1="7775" y1="81481" x2="95979" y2="81481"/>
                          <a14:foregroundMark x1="804" y1="98148" x2="804" y2="98148"/>
                          <a14:foregroundMark x1="100000" y1="96296" x2="100000" y2="96296"/>
                        </a14:backgroundRemoval>
                      </a14:imgEffect>
                    </a14:imgLayer>
                  </a14:imgProps>
                </a:ext>
                <a:ext uri="{28A0092B-C50C-407E-A947-70E740481C1C}">
                  <a14:useLocalDpi xmlns:a14="http://schemas.microsoft.com/office/drawing/2010/main"/>
                </a:ext>
              </a:extLst>
            </a:blip>
            <a:srcRect t="-1943"/>
            <a:stretch/>
          </p:blipFill>
          <p:spPr>
            <a:xfrm>
              <a:off x="0" y="3932179"/>
              <a:ext cx="5902036" cy="872577"/>
            </a:xfrm>
            <a:prstGeom prst="rect">
              <a:avLst/>
            </a:prstGeom>
          </p:spPr>
        </p:pic>
        <p:pic>
          <p:nvPicPr>
            <p:cNvPr id="11" name="図 1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5556" b="100000" l="485" r="100000">
                          <a14:foregroundMark x1="14078" y1="81481" x2="99515" y2="81481"/>
                          <a14:foregroundMark x1="1456" y1="98148" x2="1456" y2="98148"/>
                        </a14:backgroundRemoval>
                      </a14:imgEffect>
                    </a14:imgLayer>
                  </a14:imgProps>
                </a:ext>
                <a:ext uri="{28A0092B-C50C-407E-A947-70E740481C1C}">
                  <a14:useLocalDpi xmlns:a14="http://schemas.microsoft.com/office/drawing/2010/main"/>
                </a:ext>
              </a:extLst>
            </a:blip>
            <a:srcRect t="-1943"/>
            <a:stretch/>
          </p:blipFill>
          <p:spPr>
            <a:xfrm>
              <a:off x="5902036" y="3932179"/>
              <a:ext cx="3250277" cy="872577"/>
            </a:xfrm>
            <a:prstGeom prst="rect">
              <a:avLst/>
            </a:prstGeom>
          </p:spPr>
        </p:pic>
      </p:grpSp>
      <p:sp>
        <p:nvSpPr>
          <p:cNvPr id="2" name="スライド番号プレースホルダー 1">
            <a:extLst>
              <a:ext uri="{FF2B5EF4-FFF2-40B4-BE49-F238E27FC236}">
                <a16:creationId xmlns:a16="http://schemas.microsoft.com/office/drawing/2014/main" id="{097392A8-9372-430E-8E9B-219C84C26583}"/>
              </a:ext>
            </a:extLst>
          </p:cNvPr>
          <p:cNvSpPr>
            <a:spLocks noGrp="1"/>
          </p:cNvSpPr>
          <p:nvPr>
            <p:ph type="sldNum" sz="quarter" idx="12"/>
          </p:nvPr>
        </p:nvSpPr>
        <p:spPr/>
        <p:txBody>
          <a:bodyPr/>
          <a:lstStyle/>
          <a:p>
            <a:fld id="{6A9E7CFA-0D18-4517-9194-46F97BD31C02}" type="slidenum">
              <a:rPr kumimoji="1" lang="ja-JP" altLang="en-US" smtClean="0"/>
              <a:t>8</a:t>
            </a:fld>
            <a:endParaRPr kumimoji="1" lang="ja-JP" altLang="en-US"/>
          </a:p>
        </p:txBody>
      </p:sp>
    </p:spTree>
    <p:extLst>
      <p:ext uri="{BB962C8B-B14F-4D97-AF65-F5344CB8AC3E}">
        <p14:creationId xmlns:p14="http://schemas.microsoft.com/office/powerpoint/2010/main" val="30649870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ホームベース 3"/>
          <p:cNvSpPr/>
          <p:nvPr/>
        </p:nvSpPr>
        <p:spPr>
          <a:xfrm>
            <a:off x="258228" y="2932494"/>
            <a:ext cx="8677953" cy="3591098"/>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p>
          <a:p>
            <a:pPr algn="ctr"/>
            <a:endParaRPr lang="en-US" altLang="ja-JP" dirty="0"/>
          </a:p>
          <a:p>
            <a:pPr algn="ctr"/>
            <a:endParaRPr kumimoji="1" lang="en-US" altLang="ja-JP" dirty="0"/>
          </a:p>
        </p:txBody>
      </p:sp>
      <p:sp>
        <p:nvSpPr>
          <p:cNvPr id="5" name="ホームベース 4"/>
          <p:cNvSpPr/>
          <p:nvPr/>
        </p:nvSpPr>
        <p:spPr>
          <a:xfrm>
            <a:off x="258229" y="2932494"/>
            <a:ext cx="6026194" cy="3591098"/>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p>
          <a:p>
            <a:pPr algn="ctr"/>
            <a:endParaRPr lang="en-US" altLang="ja-JP" dirty="0"/>
          </a:p>
          <a:p>
            <a:pPr algn="ctr"/>
            <a:endParaRPr kumimoji="1" lang="en-US" altLang="ja-JP" dirty="0"/>
          </a:p>
          <a:p>
            <a:pPr algn="ctr"/>
            <a:endParaRPr kumimoji="1" lang="ja-JP" altLang="en-US" dirty="0"/>
          </a:p>
        </p:txBody>
      </p:sp>
      <p:sp>
        <p:nvSpPr>
          <p:cNvPr id="6" name="ホームベース 5"/>
          <p:cNvSpPr/>
          <p:nvPr/>
        </p:nvSpPr>
        <p:spPr>
          <a:xfrm>
            <a:off x="258228" y="2932494"/>
            <a:ext cx="3316245" cy="3591098"/>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p>
          <a:p>
            <a:pPr algn="ctr"/>
            <a:endParaRPr lang="en-US" altLang="ja-JP" dirty="0"/>
          </a:p>
          <a:p>
            <a:pPr algn="ctr"/>
            <a:endParaRPr kumimoji="1" lang="en-US" altLang="ja-JP" dirty="0"/>
          </a:p>
          <a:p>
            <a:pPr algn="ctr"/>
            <a:endParaRPr kumimoji="1" lang="ja-JP" altLang="en-US" dirty="0"/>
          </a:p>
        </p:txBody>
      </p:sp>
      <p:sp>
        <p:nvSpPr>
          <p:cNvPr id="12" name="テキスト ボックス 11"/>
          <p:cNvSpPr txBox="1"/>
          <p:nvPr/>
        </p:nvSpPr>
        <p:spPr>
          <a:xfrm>
            <a:off x="498762" y="4387425"/>
            <a:ext cx="2552007" cy="523220"/>
          </a:xfrm>
          <a:prstGeom prst="rect">
            <a:avLst/>
          </a:prstGeom>
          <a:noFill/>
        </p:spPr>
        <p:txBody>
          <a:bodyPr wrap="square" rtlCol="0">
            <a:spAutoFit/>
          </a:bodyPr>
          <a:lstStyle/>
          <a:p>
            <a:r>
              <a:rPr kumimoji="1" lang="ja-JP" altLang="en-US" sz="2800" dirty="0">
                <a:latin typeface="HGP創英角ｺﾞｼｯｸUB" panose="020B0900000000000000" pitchFamily="50" charset="-128"/>
                <a:ea typeface="HGP創英角ｺﾞｼｯｸUB" panose="020B0900000000000000" pitchFamily="50" charset="-128"/>
              </a:rPr>
              <a:t>市街地</a:t>
            </a:r>
            <a:r>
              <a:rPr kumimoji="1" lang="ja-JP" altLang="en-US" sz="2400" dirty="0">
                <a:latin typeface="HGP創英角ｺﾞｼｯｸUB" panose="020B0900000000000000" pitchFamily="50" charset="-128"/>
                <a:ea typeface="HGP創英角ｺﾞｼｯｸUB" panose="020B0900000000000000" pitchFamily="50" charset="-128"/>
              </a:rPr>
              <a:t>を</a:t>
            </a:r>
            <a:r>
              <a:rPr kumimoji="1" lang="ja-JP" altLang="en-US" sz="2800" dirty="0">
                <a:latin typeface="HGP創英角ｺﾞｼｯｸUB" panose="020B0900000000000000" pitchFamily="50" charset="-128"/>
                <a:ea typeface="HGP創英角ｺﾞｼｯｸUB" panose="020B0900000000000000" pitchFamily="50" charset="-128"/>
              </a:rPr>
              <a:t>縮小</a:t>
            </a:r>
          </a:p>
        </p:txBody>
      </p:sp>
      <p:sp>
        <p:nvSpPr>
          <p:cNvPr id="13" name="テキスト ボックス 12"/>
          <p:cNvSpPr txBox="1"/>
          <p:nvPr/>
        </p:nvSpPr>
        <p:spPr>
          <a:xfrm>
            <a:off x="3732416" y="4387425"/>
            <a:ext cx="2552007" cy="523220"/>
          </a:xfrm>
          <a:prstGeom prst="rect">
            <a:avLst/>
          </a:prstGeom>
          <a:noFill/>
        </p:spPr>
        <p:txBody>
          <a:bodyPr wrap="square" rtlCol="0">
            <a:spAutoFit/>
          </a:bodyPr>
          <a:lstStyle/>
          <a:p>
            <a:r>
              <a:rPr lang="ja-JP" altLang="en-US" sz="2800" dirty="0">
                <a:latin typeface="HGP創英角ｺﾞｼｯｸUB" panose="020B0900000000000000" pitchFamily="50" charset="-128"/>
                <a:ea typeface="HGP創英角ｺﾞｼｯｸUB" panose="020B0900000000000000" pitchFamily="50" charset="-128"/>
              </a:rPr>
              <a:t>余剰地</a:t>
            </a:r>
            <a:r>
              <a:rPr lang="ja-JP" altLang="en-US" sz="2400" dirty="0">
                <a:latin typeface="HGP創英角ｺﾞｼｯｸUB" panose="020B0900000000000000" pitchFamily="50" charset="-128"/>
                <a:ea typeface="HGP創英角ｺﾞｼｯｸUB" panose="020B0900000000000000" pitchFamily="50" charset="-128"/>
              </a:rPr>
              <a:t>を</a:t>
            </a:r>
            <a:r>
              <a:rPr lang="ja-JP" altLang="en-US" sz="2800" dirty="0">
                <a:latin typeface="HGP創英角ｺﾞｼｯｸUB" panose="020B0900000000000000" pitchFamily="50" charset="-128"/>
                <a:ea typeface="HGP創英角ｺﾞｼｯｸUB" panose="020B0900000000000000" pitchFamily="50" charset="-128"/>
              </a:rPr>
              <a:t>活用</a:t>
            </a:r>
            <a:endParaRPr kumimoji="1" lang="ja-JP" altLang="en-US" sz="2800" dirty="0">
              <a:latin typeface="HGP創英角ｺﾞｼｯｸUB" panose="020B0900000000000000" pitchFamily="50" charset="-128"/>
              <a:ea typeface="HGP創英角ｺﾞｼｯｸUB" panose="020B0900000000000000" pitchFamily="50" charset="-128"/>
            </a:endParaRPr>
          </a:p>
        </p:txBody>
      </p:sp>
      <p:sp>
        <p:nvSpPr>
          <p:cNvPr id="14" name="テキスト ボックス 13"/>
          <p:cNvSpPr txBox="1"/>
          <p:nvPr/>
        </p:nvSpPr>
        <p:spPr>
          <a:xfrm>
            <a:off x="6524956" y="4387425"/>
            <a:ext cx="2552007" cy="523220"/>
          </a:xfrm>
          <a:prstGeom prst="rect">
            <a:avLst/>
          </a:prstGeom>
          <a:noFill/>
        </p:spPr>
        <p:txBody>
          <a:bodyPr wrap="square" rtlCol="0">
            <a:spAutoFit/>
          </a:bodyPr>
          <a:lstStyle/>
          <a:p>
            <a:r>
              <a:rPr lang="ja-JP" altLang="en-US" sz="2800" dirty="0">
                <a:latin typeface="HGP創英角ｺﾞｼｯｸUB" panose="020B0900000000000000" pitchFamily="50" charset="-128"/>
                <a:ea typeface="HGP創英角ｺﾞｼｯｸUB" panose="020B0900000000000000" pitchFamily="50" charset="-128"/>
              </a:rPr>
              <a:t>将来都市像</a:t>
            </a:r>
            <a:endParaRPr kumimoji="1" lang="ja-JP" altLang="en-US" sz="2800" dirty="0">
              <a:latin typeface="HGP創英角ｺﾞｼｯｸUB" panose="020B0900000000000000" pitchFamily="50" charset="-128"/>
              <a:ea typeface="HGP創英角ｺﾞｼｯｸUB" panose="020B0900000000000000" pitchFamily="50" charset="-128"/>
            </a:endParaRPr>
          </a:p>
        </p:txBody>
      </p:sp>
      <p:sp>
        <p:nvSpPr>
          <p:cNvPr id="15" name="円形吹き出し 14"/>
          <p:cNvSpPr/>
          <p:nvPr/>
        </p:nvSpPr>
        <p:spPr>
          <a:xfrm>
            <a:off x="498762" y="1302188"/>
            <a:ext cx="2150708" cy="1396535"/>
          </a:xfrm>
          <a:prstGeom prst="wedgeEllipseCallo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形吹き出し 15"/>
          <p:cNvSpPr/>
          <p:nvPr/>
        </p:nvSpPr>
        <p:spPr>
          <a:xfrm>
            <a:off x="3050769" y="1302189"/>
            <a:ext cx="2150708" cy="1396535"/>
          </a:xfrm>
          <a:prstGeom prst="wedgeEllipseCallo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713748" y="1769622"/>
            <a:ext cx="1720736" cy="461665"/>
          </a:xfrm>
          <a:prstGeom prst="rect">
            <a:avLst/>
          </a:prstGeom>
          <a:noFill/>
        </p:spPr>
        <p:txBody>
          <a:bodyPr wrap="square" rtlCol="0">
            <a:spAutoFit/>
          </a:bodyPr>
          <a:lstStyle/>
          <a:p>
            <a:r>
              <a:rPr lang="ja-JP" altLang="en-US" sz="2400" dirty="0">
                <a:solidFill>
                  <a:schemeClr val="bg1"/>
                </a:solidFill>
                <a:latin typeface="HGP創英角ｺﾞｼｯｸUB" panose="020B0900000000000000" pitchFamily="50" charset="-128"/>
                <a:ea typeface="HGP創英角ｺﾞｼｯｸUB" panose="020B0900000000000000" pitchFamily="50" charset="-128"/>
              </a:rPr>
              <a:t>制度の導入</a:t>
            </a:r>
            <a:endPar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8" name="テキスト ボックス 17"/>
          <p:cNvSpPr txBox="1"/>
          <p:nvPr/>
        </p:nvSpPr>
        <p:spPr>
          <a:xfrm>
            <a:off x="3172294" y="1722722"/>
            <a:ext cx="2180225" cy="461665"/>
          </a:xfrm>
          <a:prstGeom prst="rect">
            <a:avLst/>
          </a:prstGeom>
          <a:noFill/>
        </p:spPr>
        <p:txBody>
          <a:bodyPr wrap="square" rtlCol="0">
            <a:spAutoFit/>
          </a:bodyPr>
          <a:lstStyle/>
          <a:p>
            <a:r>
              <a:rPr kumimoji="1" lang="ja-JP" altLang="en-US" sz="2400" dirty="0">
                <a:solidFill>
                  <a:schemeClr val="bg1"/>
                </a:solidFill>
                <a:latin typeface="HGP創英角ｺﾞｼｯｸUB" panose="020B0900000000000000" pitchFamily="50" charset="-128"/>
                <a:ea typeface="HGP創英角ｺﾞｼｯｸUB" panose="020B0900000000000000" pitchFamily="50" charset="-128"/>
              </a:rPr>
              <a:t>まちづくり会社</a:t>
            </a:r>
          </a:p>
        </p:txBody>
      </p:sp>
      <p:sp>
        <p:nvSpPr>
          <p:cNvPr id="19" name="正方形/長方形 18"/>
          <p:cNvSpPr/>
          <p:nvPr/>
        </p:nvSpPr>
        <p:spPr>
          <a:xfrm>
            <a:off x="0" y="602838"/>
            <a:ext cx="9144000" cy="1266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Rectangle 25"/>
          <p:cNvSpPr>
            <a:spLocks noChangeArrowheads="1"/>
          </p:cNvSpPr>
          <p:nvPr/>
        </p:nvSpPr>
        <p:spPr bwMode="auto">
          <a:xfrm>
            <a:off x="366021" y="127793"/>
            <a:ext cx="14157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400"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rPr>
              <a:t>全域提案</a:t>
            </a:r>
            <a:endParaRPr lang="ja-JP" altLang="en-US" sz="2400" u="none" dirty="0">
              <a:solidFill>
                <a:schemeClr val="tx1">
                  <a:lumMod val="75000"/>
                  <a:lumOff val="25000"/>
                </a:schemeClr>
              </a:solidFill>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E013A0E2-12FA-406D-BA35-D86A4F13FF74}"/>
              </a:ext>
            </a:extLst>
          </p:cNvPr>
          <p:cNvSpPr>
            <a:spLocks noGrp="1"/>
          </p:cNvSpPr>
          <p:nvPr>
            <p:ph type="sldNum" sz="quarter" idx="12"/>
          </p:nvPr>
        </p:nvSpPr>
        <p:spPr/>
        <p:txBody>
          <a:bodyPr/>
          <a:lstStyle/>
          <a:p>
            <a:fld id="{6A9E7CFA-0D18-4517-9194-46F97BD31C02}" type="slidenum">
              <a:rPr kumimoji="1" lang="ja-JP" altLang="en-US" smtClean="0"/>
              <a:t>9</a:t>
            </a:fld>
            <a:endParaRPr kumimoji="1" lang="ja-JP" altLang="en-US"/>
          </a:p>
        </p:txBody>
      </p:sp>
    </p:spTree>
    <p:extLst>
      <p:ext uri="{BB962C8B-B14F-4D97-AF65-F5344CB8AC3E}">
        <p14:creationId xmlns:p14="http://schemas.microsoft.com/office/powerpoint/2010/main" val="2077329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8" grpId="0"/>
    </p:bldLst>
  </p:timing>
</p:sld>
</file>

<file path=ppt/theme/theme1.xml><?xml version="1.0" encoding="utf-8"?>
<a:theme xmlns:a="http://schemas.openxmlformats.org/drawingml/2006/main" name="Office Theme">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1983</TotalTime>
  <Words>2415</Words>
  <Application>Microsoft Office PowerPoint</Application>
  <PresentationFormat>画面に合わせる (4:3)</PresentationFormat>
  <Paragraphs>732</Paragraphs>
  <Slides>58</Slides>
  <Notes>12</Notes>
  <HiddenSlides>6</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58</vt:i4>
      </vt:variant>
    </vt:vector>
  </HeadingPairs>
  <TitlesOfParts>
    <vt:vector size="73" baseType="lpstr">
      <vt:lpstr>HGP創英角ｺﾞｼｯｸUB</vt:lpstr>
      <vt:lpstr>HGP創英角ﾎﾟｯﾌﾟ体</vt:lpstr>
      <vt:lpstr>HGS創英角ｺﾞｼｯｸUB</vt:lpstr>
      <vt:lpstr>HG創英角ｺﾞｼｯｸUB</vt:lpstr>
      <vt:lpstr>ＭＳ Ｐゴシック</vt:lpstr>
      <vt:lpstr>新細明體</vt:lpstr>
      <vt:lpstr>UD Digi Kyokasho N-B</vt:lpstr>
      <vt:lpstr>游ゴシック</vt:lpstr>
      <vt:lpstr>游ゴシック Light</vt:lpstr>
      <vt:lpstr>游明朝</vt:lpstr>
      <vt:lpstr>Arial</vt:lpstr>
      <vt:lpstr>Calibri</vt:lpstr>
      <vt:lpstr>Calibri Light</vt:lpstr>
      <vt:lpstr>Times New Roman</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積極的市民参加を促す </vt:lpstr>
      <vt:lpstr>PowerPoint プレゼンテーション</vt:lpstr>
      <vt:lpstr>PowerPoint プレゼンテーション</vt:lpstr>
      <vt:lpstr>緑化の費用と資産価値</vt:lpstr>
      <vt:lpstr>オープンガーデンイベント参加者数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星ふる学校　栃木県塩谷郡塩谷町</vt:lpstr>
      <vt:lpstr>PowerPoint プレゼンテーション</vt:lpstr>
      <vt:lpstr>PowerPoint プレゼンテーション</vt:lpstr>
      <vt:lpstr>PowerPoint プレゼンテーション</vt:lpstr>
      <vt:lpstr>Eの理由</vt:lpstr>
      <vt:lpstr>PowerPoint プレゼンテーション</vt:lpstr>
    </vt:vector>
  </TitlesOfParts>
  <Company>筑波大学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s1611272</dc:creator>
  <cp:lastModifiedBy>s1611228</cp:lastModifiedBy>
  <cp:revision>172</cp:revision>
  <dcterms:created xsi:type="dcterms:W3CDTF">2019-02-01T04:17:27Z</dcterms:created>
  <dcterms:modified xsi:type="dcterms:W3CDTF">2019-02-08T01:42:25Z</dcterms:modified>
</cp:coreProperties>
</file>