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96" r:id="rId3"/>
    <p:sldMasterId id="2147483708" r:id="rId4"/>
    <p:sldMasterId id="2147483720" r:id="rId5"/>
  </p:sldMasterIdLst>
  <p:notesMasterIdLst>
    <p:notesMasterId r:id="rId58"/>
  </p:notesMasterIdLst>
  <p:sldIdLst>
    <p:sldId id="425" r:id="rId6"/>
    <p:sldId id="415" r:id="rId7"/>
    <p:sldId id="391" r:id="rId8"/>
    <p:sldId id="410" r:id="rId9"/>
    <p:sldId id="416" r:id="rId10"/>
    <p:sldId id="402" r:id="rId11"/>
    <p:sldId id="397" r:id="rId12"/>
    <p:sldId id="403" r:id="rId13"/>
    <p:sldId id="417" r:id="rId14"/>
    <p:sldId id="418" r:id="rId15"/>
    <p:sldId id="364" r:id="rId16"/>
    <p:sldId id="365" r:id="rId17"/>
    <p:sldId id="366" r:id="rId18"/>
    <p:sldId id="384" r:id="rId19"/>
    <p:sldId id="404" r:id="rId20"/>
    <p:sldId id="377" r:id="rId21"/>
    <p:sldId id="419" r:id="rId22"/>
    <p:sldId id="379" r:id="rId23"/>
    <p:sldId id="380" r:id="rId24"/>
    <p:sldId id="381" r:id="rId25"/>
    <p:sldId id="383" r:id="rId26"/>
    <p:sldId id="405" r:id="rId27"/>
    <p:sldId id="389" r:id="rId28"/>
    <p:sldId id="386" r:id="rId29"/>
    <p:sldId id="387" r:id="rId30"/>
    <p:sldId id="406" r:id="rId31"/>
    <p:sldId id="414" r:id="rId32"/>
    <p:sldId id="426" r:id="rId33"/>
    <p:sldId id="350" r:id="rId34"/>
    <p:sldId id="351" r:id="rId35"/>
    <p:sldId id="357" r:id="rId36"/>
    <p:sldId id="356" r:id="rId37"/>
    <p:sldId id="355" r:id="rId38"/>
    <p:sldId id="359" r:id="rId39"/>
    <p:sldId id="407" r:id="rId40"/>
    <p:sldId id="368" r:id="rId41"/>
    <p:sldId id="420" r:id="rId42"/>
    <p:sldId id="370" r:id="rId43"/>
    <p:sldId id="371" r:id="rId44"/>
    <p:sldId id="372" r:id="rId45"/>
    <p:sldId id="373" r:id="rId46"/>
    <p:sldId id="374" r:id="rId47"/>
    <p:sldId id="375" r:id="rId48"/>
    <p:sldId id="392" r:id="rId49"/>
    <p:sldId id="421" r:id="rId50"/>
    <p:sldId id="422" r:id="rId51"/>
    <p:sldId id="423" r:id="rId52"/>
    <p:sldId id="424" r:id="rId53"/>
    <p:sldId id="413" r:id="rId54"/>
    <p:sldId id="390" r:id="rId55"/>
    <p:sldId id="408" r:id="rId56"/>
    <p:sldId id="409" r:id="rId5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2060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1"/>
    <p:restoredTop sz="94087" autoAdjust="0"/>
  </p:normalViewPr>
  <p:slideViewPr>
    <p:cSldViewPr snapToGrid="0" snapToObjects="1">
      <p:cViewPr varScale="1">
        <p:scale>
          <a:sx n="115" d="100"/>
          <a:sy n="115" d="100"/>
        </p:scale>
        <p:origin x="17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600" dirty="0"/>
              <a:t>中心</a:t>
            </a:r>
            <a:r>
              <a:rPr lang="ja-JP" altLang="en-US" sz="1600" dirty="0" smtClean="0"/>
              <a:t>市街地</a:t>
            </a:r>
            <a:endParaRPr lang="en-US" altLang="ja-JP" sz="1600" dirty="0" smtClean="0"/>
          </a:p>
          <a:p>
            <a:pPr>
              <a:defRPr sz="1600"/>
            </a:pPr>
            <a:r>
              <a:rPr lang="ja-JP" altLang="en-US" sz="1600" dirty="0" smtClean="0"/>
              <a:t>歩</a:t>
            </a:r>
            <a:r>
              <a:rPr lang="ja-JP" altLang="en-US" sz="1600" dirty="0"/>
              <a:t>行者交通量</a:t>
            </a:r>
          </a:p>
        </c:rich>
      </c:tx>
      <c:layout>
        <c:manualLayout>
          <c:xMode val="edge"/>
          <c:yMode val="edge"/>
          <c:x val="0.15079680748857746"/>
          <c:y val="0.64737835865017668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5413992242775482"/>
          <c:y val="9.9363163342620894E-2"/>
          <c:w val="0.80782806152964937"/>
          <c:h val="0.734196897480221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平日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H19</c:v>
                </c:pt>
                <c:pt idx="1">
                  <c:v>H20</c:v>
                </c:pt>
                <c:pt idx="2">
                  <c:v>H21</c:v>
                </c:pt>
                <c:pt idx="3">
                  <c:v>H22</c:v>
                </c:pt>
                <c:pt idx="4">
                  <c:v>H23</c:v>
                </c:pt>
                <c:pt idx="5">
                  <c:v>H24</c:v>
                </c:pt>
                <c:pt idx="6">
                  <c:v>H25</c:v>
                </c:pt>
                <c:pt idx="7">
                  <c:v>H26</c:v>
                </c:pt>
                <c:pt idx="8">
                  <c:v>H27</c:v>
                </c:pt>
                <c:pt idx="9">
                  <c:v>H28</c:v>
                </c:pt>
                <c:pt idx="10">
                  <c:v>H29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30317</c:v>
                </c:pt>
                <c:pt idx="1">
                  <c:v>28778</c:v>
                </c:pt>
                <c:pt idx="2">
                  <c:v>29548</c:v>
                </c:pt>
                <c:pt idx="3">
                  <c:v>25509</c:v>
                </c:pt>
                <c:pt idx="4">
                  <c:v>20403</c:v>
                </c:pt>
                <c:pt idx="5">
                  <c:v>25143</c:v>
                </c:pt>
                <c:pt idx="6">
                  <c:v>26822</c:v>
                </c:pt>
                <c:pt idx="7">
                  <c:v>27600</c:v>
                </c:pt>
                <c:pt idx="8">
                  <c:v>27764</c:v>
                </c:pt>
                <c:pt idx="9">
                  <c:v>28833</c:v>
                </c:pt>
                <c:pt idx="10">
                  <c:v>29439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52-4D86-AB77-874922F43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休日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H19</c:v>
                </c:pt>
                <c:pt idx="1">
                  <c:v>H20</c:v>
                </c:pt>
                <c:pt idx="2">
                  <c:v>H21</c:v>
                </c:pt>
                <c:pt idx="3">
                  <c:v>H22</c:v>
                </c:pt>
                <c:pt idx="4">
                  <c:v>H23</c:v>
                </c:pt>
                <c:pt idx="5">
                  <c:v>H24</c:v>
                </c:pt>
                <c:pt idx="6">
                  <c:v>H25</c:v>
                </c:pt>
                <c:pt idx="7">
                  <c:v>H26</c:v>
                </c:pt>
                <c:pt idx="8">
                  <c:v>H27</c:v>
                </c:pt>
                <c:pt idx="9">
                  <c:v>H28</c:v>
                </c:pt>
                <c:pt idx="10">
                  <c:v>H29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35736</c:v>
                </c:pt>
                <c:pt idx="1">
                  <c:v>36166</c:v>
                </c:pt>
                <c:pt idx="2">
                  <c:v>32576</c:v>
                </c:pt>
                <c:pt idx="3">
                  <c:v>31673</c:v>
                </c:pt>
                <c:pt idx="4">
                  <c:v>30718</c:v>
                </c:pt>
                <c:pt idx="5">
                  <c:v>27253</c:v>
                </c:pt>
                <c:pt idx="6">
                  <c:v>21138</c:v>
                </c:pt>
                <c:pt idx="7">
                  <c:v>19555</c:v>
                </c:pt>
                <c:pt idx="8">
                  <c:v>17347</c:v>
                </c:pt>
                <c:pt idx="9">
                  <c:v>23029</c:v>
                </c:pt>
                <c:pt idx="10">
                  <c:v>22912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52-4D86-AB77-874922F43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970264"/>
        <c:axId val="425974968"/>
      </c:lineChart>
      <c:catAx>
        <c:axId val="42597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25974968"/>
        <c:crosses val="autoZero"/>
        <c:auto val="1"/>
        <c:lblAlgn val="ctr"/>
        <c:lblOffset val="100"/>
        <c:noMultiLvlLbl val="0"/>
      </c:catAx>
      <c:valAx>
        <c:axId val="42597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2597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031659091007814"/>
          <c:y val="0.69471718592058707"/>
          <c:w val="0.3817031428275075"/>
          <c:h val="8.5003125331697946E-2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17T03:37:09.056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21C22-7990-E841-95DB-83A0465E5163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A85E6-A066-5E40-AB8E-29A9F1C683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753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/>
              <a:t>【</a:t>
            </a:r>
            <a:r>
              <a:rPr kumimoji="1" lang="ja-JP" altLang="en-US"/>
              <a:t>しゃべること</a:t>
            </a:r>
            <a:r>
              <a:rPr kumimoji="1" lang="en-US" altLang="ja-JP"/>
              <a:t>】</a:t>
            </a:r>
          </a:p>
          <a:p>
            <a:r>
              <a:rPr kumimoji="1" lang="ja-JP" altLang="en-US"/>
              <a:t>おおつ野地区では、オープンガーデンを提案します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5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しゃべること</a:t>
            </a:r>
            <a:r>
              <a:rPr kumimoji="1" lang="en-US" altLang="ja-JP"/>
              <a:t>】</a:t>
            </a:r>
          </a:p>
          <a:p>
            <a:r>
              <a:rPr kumimoji="1" lang="ja-JP" altLang="en-US"/>
              <a:t>プロジェクトにかかる費用ですが、おおつ野の各世帯に花の種、プランター、土を配布するとして、</a:t>
            </a:r>
            <a:endParaRPr kumimoji="1" lang="en-US" altLang="ja-JP"/>
          </a:p>
          <a:p>
            <a:r>
              <a:rPr kumimoji="1" lang="ja-JP" altLang="en-US"/>
              <a:t>マーガレットの花の種が約</a:t>
            </a:r>
            <a:r>
              <a:rPr kumimoji="1" lang="en-US" altLang="ja-JP"/>
              <a:t>60</a:t>
            </a:r>
            <a:r>
              <a:rPr kumimoji="1" lang="ja-JP" altLang="en-US"/>
              <a:t>万、プランターが約</a:t>
            </a:r>
            <a:r>
              <a:rPr kumimoji="1" lang="en-US" altLang="ja-JP"/>
              <a:t>30</a:t>
            </a:r>
            <a:r>
              <a:rPr kumimoji="1" lang="ja-JP" altLang="en-US"/>
              <a:t>万、培養土が約</a:t>
            </a:r>
            <a:r>
              <a:rPr kumimoji="1" lang="en-US" altLang="ja-JP"/>
              <a:t>10</a:t>
            </a:r>
            <a:r>
              <a:rPr kumimoji="1" lang="ja-JP" altLang="en-US"/>
              <a:t>万、合計で約</a:t>
            </a:r>
            <a:r>
              <a:rPr kumimoji="1" lang="en-US" altLang="ja-JP"/>
              <a:t>90</a:t>
            </a:r>
            <a:r>
              <a:rPr kumimoji="1" lang="ja-JP" altLang="en-US"/>
              <a:t>万円程度になる見込みです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5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88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85E6-A066-5E40-AB8E-29A9F1C6831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663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85E6-A066-5E40-AB8E-29A9F1C6831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936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75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中心市街地の将来像としては、市街地の各拠点を結ぶ空間を整備し、徒歩で回りやすい商業空間を目指す。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具体的なプロジェクトとして、モール</a:t>
            </a:r>
            <a:r>
              <a:rPr kumimoji="1" lang="en-US" altLang="ja-JP" dirty="0" smtClean="0"/>
              <a:t>505</a:t>
            </a:r>
            <a:r>
              <a:rPr kumimoji="1" lang="ja-JP" altLang="en-US" dirty="0" smtClean="0"/>
              <a:t>のコンパクト化、既存店の余剰スペース活用による出店支援を提案する。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5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中心市街地の将来像としては、市街地の各拠点を結ぶ空間を整備し、徒歩で回りやすい商業空間を目指す。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具体的なプロジェクトとして、モール</a:t>
            </a:r>
            <a:r>
              <a:rPr kumimoji="1" lang="en-US" altLang="ja-JP" dirty="0" smtClean="0"/>
              <a:t>505</a:t>
            </a:r>
            <a:r>
              <a:rPr kumimoji="1" lang="ja-JP" altLang="en-US" dirty="0" smtClean="0"/>
              <a:t>のコンパクト化、既存店の余剰スペース活用による出店支援を提案する。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36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/>
              <a:t>【</a:t>
            </a:r>
            <a:r>
              <a:rPr kumimoji="1" lang="ja-JP" altLang="en-US"/>
              <a:t>しゃべること</a:t>
            </a:r>
            <a:r>
              <a:rPr kumimoji="1" lang="en-US" altLang="ja-JP"/>
              <a:t>】</a:t>
            </a:r>
          </a:p>
          <a:p>
            <a:r>
              <a:rPr kumimoji="1" lang="ja-JP" altLang="en-US"/>
              <a:t>おおつ野地区では、オープンガーデンを提案します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84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新治、おおつの、神立、荒川沖、中央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DF9D0-6765-9B4B-BFC6-D7BF618FA65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33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新治、おおつの、神立、荒川沖、中央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DF9D0-6765-9B4B-BFC6-D7BF618FA650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92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新治、おおつの、神立、荒川沖、中央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DF9D0-6765-9B4B-BFC6-D7BF618FA65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9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新治、おおつの、神立、荒川沖、中央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DF9D0-6765-9B4B-BFC6-D7BF618FA65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3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/>
              <a:t>【</a:t>
            </a:r>
            <a:r>
              <a:rPr kumimoji="1" lang="ja-JP" altLang="en-US"/>
              <a:t>しゃべること</a:t>
            </a:r>
            <a:r>
              <a:rPr kumimoji="1" lang="en-US" altLang="ja-JP"/>
              <a:t>】</a:t>
            </a:r>
          </a:p>
          <a:p>
            <a:r>
              <a:rPr kumimoji="1" lang="ja-JP" altLang="en-US"/>
              <a:t>おおつ野地区では、オープンガーデンを提案します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7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54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5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しゃべること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おおつ野は土浦総合病院を中心とした新興住宅地で、開発後の歴史はまだ浅く、そのため文化も発展途上です。</a:t>
            </a:r>
            <a:endParaRPr kumimoji="1" lang="en-US" altLang="ja-JP" dirty="0"/>
          </a:p>
          <a:p>
            <a:r>
              <a:rPr kumimoji="1" lang="ja-JP" altLang="en-US" dirty="0"/>
              <a:t>主に家族世帯を中心に人口増加が起こっており、自治会のイベントに住民も積極的に参加している様子が見られ、住民同士の交流は盛んです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家族世帯が多め</a:t>
            </a:r>
            <a:endParaRPr kumimoji="1" lang="en-US" altLang="ja-JP" dirty="0"/>
          </a:p>
          <a:p>
            <a:r>
              <a:rPr kumimoji="1" lang="ja-JP" altLang="en-US" dirty="0"/>
              <a:t>歴史が浅い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もう少し整理して　提案に結びつくものを中心に</a:t>
            </a:r>
            <a:endParaRPr kumimoji="1" lang="en-US" altLang="ja-JP" dirty="0"/>
          </a:p>
          <a:p>
            <a:r>
              <a:rPr kumimoji="1" lang="ja-JP" altLang="en-US" dirty="0"/>
              <a:t>歴史が浅い・文化が発展途上な面を課題として入れる？</a:t>
            </a:r>
            <a:endParaRPr kumimoji="1" lang="en-US" altLang="ja-JP" dirty="0"/>
          </a:p>
          <a:p>
            <a:r>
              <a:rPr kumimoji="1" lang="ja-JP" altLang="en-US" dirty="0" err="1"/>
              <a:t>おおつのの象徴</a:t>
            </a:r>
            <a:r>
              <a:rPr kumimoji="1" lang="ja-JP" altLang="en-US" dirty="0"/>
              <a:t>不足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A85E6-A066-5E40-AB8E-29A9F1C68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66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しゃべること</a:t>
            </a:r>
            <a:r>
              <a:rPr kumimoji="1" lang="en-US" altLang="ja-JP" dirty="0"/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提案は、おおつ野でオープンガーデンを開催することです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住宅地をオープンガーデンとして、主に春、花の見ごろの時期に開放します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オープンガーデンに参加してもらうインセンティブとして、自治会でプランターと花の種や苗を配布します。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おおつ野には現在若い家族世帯が多く、ガーデニングは初心者ではないかと考え、育てやすいマーガレットや朝顔などを選びます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このことによって、オープンガーデンの花の種類に統一感を出せます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また、広報誌で参加者の庭を紹介し、意欲の向上を目指します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花の見ごろに開放、ってどんな形式？</a:t>
            </a:r>
            <a:endParaRPr kumimoji="1" lang="en-US" altLang="ja-JP" dirty="0"/>
          </a:p>
          <a:p>
            <a:r>
              <a:rPr kumimoji="1" lang="en-US" altLang="ja-JP" dirty="0"/>
              <a:t>4-6</a:t>
            </a:r>
            <a:r>
              <a:rPr kumimoji="1" lang="ja-JP" altLang="en-US" dirty="0"/>
              <a:t>月が見ごろ</a:t>
            </a:r>
            <a:endParaRPr kumimoji="1" lang="en-US" altLang="ja-JP" dirty="0"/>
          </a:p>
          <a:p>
            <a:r>
              <a:rPr kumimoji="1" lang="ja-JP" altLang="en-US" dirty="0"/>
              <a:t>開放は住民の自由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6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しゃべること</a:t>
            </a:r>
            <a:r>
              <a:rPr kumimoji="1" lang="en-US" altLang="ja-JP"/>
              <a:t>】</a:t>
            </a:r>
          </a:p>
          <a:p>
            <a:r>
              <a:rPr kumimoji="1" lang="ja-JP" altLang="en-US"/>
              <a:t>オープンガーデンを見に来てもらうため、オープンガーデン参加者の各所でスタンプラリーを企画します</a:t>
            </a:r>
            <a:endParaRPr kumimoji="1" lang="en-US" altLang="ja-JP"/>
          </a:p>
          <a:p>
            <a:r>
              <a:rPr kumimoji="1" lang="ja-JP" altLang="en-US"/>
              <a:t>集めたスタンプの量に応じて、植物の苗など景品をプレゼントします</a:t>
            </a:r>
            <a:endParaRPr kumimoji="1" lang="en-US" altLang="ja-JP"/>
          </a:p>
          <a:p>
            <a:r>
              <a:rPr kumimoji="1" lang="ja-JP" altLang="en-US"/>
              <a:t>オープンガーデンの鑑賞者が増えてきたら、開催中はおおつ野を歩行者天国とし、明確に区切るために道路の色を塗り替えるなどします</a:t>
            </a:r>
            <a:endParaRPr kumimoji="1" lang="en-US" altLang="ja-JP"/>
          </a:p>
          <a:p>
            <a:r>
              <a:rPr kumimoji="1" lang="ja-JP" altLang="en-US"/>
              <a:t>土浦市ではウォーキングイベントを開催し、庭所有者からの解説付きでオープンガーデンをまわります。</a:t>
            </a:r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en-US" altLang="ja-JP"/>
          </a:p>
          <a:p>
            <a:r>
              <a:rPr kumimoji="1" lang="ja-JP" altLang="en-US"/>
              <a:t>スタンプラリー</a:t>
            </a:r>
            <a:r>
              <a:rPr kumimoji="1" lang="ja-JP" altLang="en-US" dirty="0"/>
              <a:t>にするかどうか</a:t>
            </a:r>
            <a:endParaRPr kumimoji="1" lang="en-US" altLang="ja-JP" dirty="0"/>
          </a:p>
          <a:p>
            <a:r>
              <a:rPr kumimoji="1" lang="ja-JP" altLang="en-US" dirty="0"/>
              <a:t>ウォーキングでの庭所有者からのかいせつつき</a:t>
            </a:r>
            <a:endParaRPr kumimoji="1" lang="en-US" altLang="ja-JP" dirty="0"/>
          </a:p>
          <a:p>
            <a:r>
              <a:rPr kumimoji="1" lang="ja-JP" altLang="en-US" dirty="0"/>
              <a:t>配布することで統一感を出せるように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文字ばかりだと時間的にきついが、画像で直感的にわかるようにすれば聞く人に短い時間でも伝わる</a:t>
            </a:r>
            <a:endParaRPr kumimoji="1" lang="en-US" altLang="ja-JP" dirty="0"/>
          </a:p>
          <a:p>
            <a:r>
              <a:rPr kumimoji="1" lang="ja-JP" altLang="en-US" dirty="0"/>
              <a:t>提案</a:t>
            </a:r>
            <a:r>
              <a:rPr kumimoji="1" lang="en-US" altLang="ja-JP" dirty="0"/>
              <a:t>2-3</a:t>
            </a:r>
            <a:r>
              <a:rPr kumimoji="1" lang="ja-JP" altLang="en-US" dirty="0"/>
              <a:t>枚にどれだけ情報量を与えられるか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病院の要素も取り込めれば</a:t>
            </a:r>
            <a:endParaRPr kumimoji="1" lang="en-US" altLang="ja-JP" dirty="0"/>
          </a:p>
          <a:p>
            <a:r>
              <a:rPr kumimoji="1" lang="ja-JP" altLang="en-US" dirty="0"/>
              <a:t>例　通院・散歩で花が見えたらいいね</a:t>
            </a:r>
            <a:endParaRPr kumimoji="1" lang="en-US" altLang="ja-JP" dirty="0"/>
          </a:p>
          <a:p>
            <a:r>
              <a:rPr kumimoji="1" lang="ja-JP" altLang="en-US" dirty="0"/>
              <a:t>ホコ天、道路色のビジュアル</a:t>
            </a:r>
            <a:endParaRPr kumimoji="1" lang="en-US" altLang="ja-JP" dirty="0"/>
          </a:p>
          <a:p>
            <a:r>
              <a:rPr kumimoji="1" lang="en-US" altLang="ja-JP" dirty="0"/>
              <a:t>LUMION</a:t>
            </a:r>
            <a:r>
              <a:rPr kumimoji="1" lang="ja-JP" altLang="en-US" dirty="0"/>
              <a:t>は時間的にきついので</a:t>
            </a:r>
            <a:r>
              <a:rPr kumimoji="1" lang="en-US" altLang="ja-JP" dirty="0"/>
              <a:t>Photoshop</a:t>
            </a:r>
            <a:r>
              <a:rPr kumimoji="1" lang="ja-JP" altLang="en-US" dirty="0" err="1"/>
              <a:t>で修景</a:t>
            </a:r>
            <a:r>
              <a:rPr kumimoji="1" lang="ja-JP" altLang="en-US" dirty="0"/>
              <a:t>できるといいかも</a:t>
            </a:r>
            <a:endParaRPr kumimoji="1" lang="en-US" altLang="ja-JP" dirty="0"/>
          </a:p>
          <a:p>
            <a:r>
              <a:rPr kumimoji="1" lang="ja-JP" altLang="en-US" dirty="0"/>
              <a:t>予算が出しやすい政策なので試算してみて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85E6-A066-5E40-AB8E-29A9F1C68310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5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523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460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6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7574340" y="57196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おおつ野地区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3902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（タイトル</a:t>
            </a: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786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EEAB-D097-4546-816B-74E3DFE27EE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0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新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-9609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新治地区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0365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512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汎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-9609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951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荒川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7805172" y="5719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荒川沖地区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228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神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神立地区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840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おつ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 smtClean="0"/>
              <a:t>レベ</a:t>
            </a:r>
            <a:r>
              <a:rPr lang="ja-JP" altLang="en-US" dirty="0"/>
              <a:t>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7574340" y="57196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おおつ野地区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3902586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（タイトル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959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中央地区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4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7961351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神立地区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1713470" y="246711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133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9A8A-ADC1-4E57-9674-EB6B983E783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8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B98C-466F-43F8-8600-5C784C5654F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9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DF63-82AA-4FA7-9B88-E5ADE389F61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F11-E25D-47E2-9FB6-DE710F4A6B7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68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F68C-72BD-46B5-BBD9-80A1F7BA2A2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91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87D8-D300-4733-AAB4-CE1747DAFCC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90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5D05-C162-4CFE-8382-5CF9769ADB8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1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0C3-5BD8-47FE-BE09-E397F8C7F5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4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69A6-99F5-4A48-982F-2A52BD8610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4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新治地域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77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新治地域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6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46" y="1397256"/>
            <a:ext cx="7886700" cy="435133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
第 </a:t>
            </a:r>
            <a:r>
              <a:rPr lang="en-US" altLang="ja-JP" dirty="0"/>
              <a:t>2 </a:t>
            </a:r>
            <a:r>
              <a:rPr lang="ja-JP" altLang="en-US" dirty="0"/>
              <a:t>レベル
第 </a:t>
            </a:r>
            <a:r>
              <a:rPr lang="en-US" altLang="ja-JP" dirty="0"/>
              <a:t>3 </a:t>
            </a:r>
            <a:r>
              <a:rPr lang="ja-JP" altLang="en-US" dirty="0"/>
              <a:t>レベル
第 </a:t>
            </a:r>
            <a:r>
              <a:rPr lang="en-US" altLang="ja-JP" dirty="0"/>
              <a:t>4 </a:t>
            </a:r>
            <a:r>
              <a:rPr lang="ja-JP" altLang="en-US" dirty="0"/>
              <a:t>レベル
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-9609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036004" y="5719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white"/>
                </a:solidFill>
              </a:rPr>
              <a:t>中央地区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0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281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0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-9609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F78EB5-3C85-49D6-AEAD-9D343A9AA390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1713470" y="189330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19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09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9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11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9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12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9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21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18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12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3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13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37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65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4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98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1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3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94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90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415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44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75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22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 userDrawn="1"/>
        </p:nvSpPr>
        <p:spPr>
          <a:xfrm>
            <a:off x="0" y="-9609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686824" y="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78EB5-3C85-49D6-AEAD-9D343A9AA3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1713470" y="184666"/>
            <a:ext cx="5717059" cy="44787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4933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320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169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31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9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30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61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26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86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53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34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07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02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11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96A1C-9C68-6043-87C0-FD408D441CA1}" type="datetimeFigureOut">
              <a:rPr kumimoji="1" lang="ja-JP" altLang="en-US" smtClean="0"/>
              <a:t>2019/1/25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2D10-4AE6-8248-BDA2-BC7913DC7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57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AA698-5E61-4E88-9E09-F580381F5F9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2D10-4AE6-8248-BDA2-BC7913DC773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8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3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D96C-0F5F-7240-8846-113C61806D7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043B6-E9A5-5D49-BBBB-551B757C259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3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FA8F-5591-3E47-A93D-52E2FB18339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E1D1-C5CD-A847-B6F5-92CC73379EF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3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0FA8F-5591-3E47-A93D-52E2FB18339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2E1D1-C5CD-A847-B6F5-92CC73379E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7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25.png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0.svg"/><Relationship Id="rId4" Type="http://schemas.openxmlformats.org/officeDocument/2006/relationships/image" Target="../media/image22.svg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oukei.co.jp/kijidetail/0034812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DE2642-6F77-0D4B-8E5A-613C80A99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ACE19B0-1946-D244-928A-6BD2FC0D5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3545E4-FCD6-0F42-B70D-F75CB097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B15E16A-5CFB-3049-9290-8FCF730F1490}"/>
              </a:ext>
            </a:extLst>
          </p:cNvPr>
          <p:cNvSpPr/>
          <p:nvPr/>
        </p:nvSpPr>
        <p:spPr>
          <a:xfrm>
            <a:off x="524933" y="4604808"/>
            <a:ext cx="8094133" cy="193666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2B5D2C-46F6-864A-B12D-B5D77AC48589}"/>
              </a:ext>
            </a:extLst>
          </p:cNvPr>
          <p:cNvSpPr txBox="1"/>
          <p:nvPr/>
        </p:nvSpPr>
        <p:spPr>
          <a:xfrm>
            <a:off x="2016688" y="398476"/>
            <a:ext cx="7082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土浦を止めるな！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～住み続けたいまちを目指して～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9A884144-97C4-1844-872A-3B9F54190FA5}"/>
                  </a:ext>
                </a:extLst>
              </p14:cNvPr>
              <p14:cNvContentPartPr/>
              <p14:nvPr/>
            </p14:nvContentPartPr>
            <p14:xfrm>
              <a:off x="9241534" y="967637"/>
              <a:ext cx="360" cy="36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A884144-97C4-1844-872A-3B9F54190F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51534" y="787637"/>
                <a:ext cx="180360" cy="360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64B9B515-69AD-F040-9B9B-6E42183AC5DC}"/>
              </a:ext>
            </a:extLst>
          </p:cNvPr>
          <p:cNvCxnSpPr>
            <a:cxnSpLocks/>
          </p:cNvCxnSpPr>
          <p:nvPr/>
        </p:nvCxnSpPr>
        <p:spPr>
          <a:xfrm>
            <a:off x="2191657" y="1617607"/>
            <a:ext cx="673462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4DE6F26-1458-A041-BA2B-CDECB97B2BFE}"/>
              </a:ext>
            </a:extLst>
          </p:cNvPr>
          <p:cNvSpPr txBox="1"/>
          <p:nvPr/>
        </p:nvSpPr>
        <p:spPr>
          <a:xfrm>
            <a:off x="685800" y="4885976"/>
            <a:ext cx="638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都市計画マスタープラン策定実習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班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4E84AF1-88D0-3548-AD42-21A200A38ADE}"/>
              </a:ext>
            </a:extLst>
          </p:cNvPr>
          <p:cNvSpPr txBox="1"/>
          <p:nvPr/>
        </p:nvSpPr>
        <p:spPr>
          <a:xfrm>
            <a:off x="685800" y="5490458"/>
            <a:ext cx="803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稲見一貴・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河北拓人・佐野雅人・宮下夏子・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宮澤菜々子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0969" y="6035784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TA:</a:t>
            </a:r>
            <a:r>
              <a:rPr kumimoji="1" lang="ja-JP" altLang="en-US" sz="2400" dirty="0" smtClean="0"/>
              <a:t>中島遥希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347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背景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5628542" y="4454605"/>
            <a:ext cx="2384346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点在した集落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8147" y="4301441"/>
            <a:ext cx="3086814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集中する公共施設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07085" y="5907018"/>
            <a:ext cx="5929828" cy="578882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地域内で生活基盤を維持させる必要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6" t="10298" r="19179" b="11294"/>
          <a:stretch/>
        </p:blipFill>
        <p:spPr>
          <a:xfrm>
            <a:off x="5300870" y="1794307"/>
            <a:ext cx="3098442" cy="2312095"/>
          </a:xfrm>
          <a:prstGeom prst="rect">
            <a:avLst/>
          </a:prstGeom>
        </p:spPr>
      </p:pic>
      <p:sp>
        <p:nvSpPr>
          <p:cNvPr id="13" name="楕円 12"/>
          <p:cNvSpPr/>
          <p:nvPr/>
        </p:nvSpPr>
        <p:spPr>
          <a:xfrm>
            <a:off x="6629719" y="2368095"/>
            <a:ext cx="473138" cy="422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7478769" y="2368095"/>
            <a:ext cx="473138" cy="575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5249222" y="3130769"/>
            <a:ext cx="473138" cy="422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7368054" y="3354921"/>
            <a:ext cx="473138" cy="422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左右矢印 16"/>
          <p:cNvSpPr/>
          <p:nvPr/>
        </p:nvSpPr>
        <p:spPr>
          <a:xfrm>
            <a:off x="3894773" y="4623660"/>
            <a:ext cx="1354449" cy="64839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45693" y="1076049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高齢化が進む農業中心の地域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8146" y="4880323"/>
            <a:ext cx="3086815" cy="783193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新治公民館の新設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統合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された学校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28542" y="5014696"/>
            <a:ext cx="2384346" cy="44267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車中心の社会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2" y="1971271"/>
            <a:ext cx="3571101" cy="20087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770308" y="4114138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都市構造可視化計画より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1970308" y="287212"/>
            <a:ext cx="5717059" cy="447872"/>
          </a:xfrm>
        </p:spPr>
        <p:txBody>
          <a:bodyPr/>
          <a:lstStyle/>
          <a:p>
            <a:r>
              <a:rPr kumimoji="1" lang="ja-JP" altLang="en-US" dirty="0" smtClean="0"/>
              <a:t>コンセプト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8350" y="37949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公民館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61725" y="3548926"/>
            <a:ext cx="902811" cy="1969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prstClr val="black"/>
                </a:solidFill>
              </a:rPr>
              <a:t>教育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prstClr val="black"/>
                </a:solidFill>
              </a:rPr>
              <a:t>医療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prstClr val="black"/>
                </a:solidFill>
              </a:rPr>
              <a:t>共食</a:t>
            </a:r>
            <a:endParaRPr lang="en-US" altLang="ja-JP" sz="2800" dirty="0" smtClean="0">
              <a:solidFill>
                <a:prstClr val="black"/>
              </a:solidFill>
            </a:endParaRPr>
          </a:p>
        </p:txBody>
      </p:sp>
      <p:sp>
        <p:nvSpPr>
          <p:cNvPr id="7" name="十字形 6"/>
          <p:cNvSpPr/>
          <p:nvPr/>
        </p:nvSpPr>
        <p:spPr>
          <a:xfrm>
            <a:off x="1806142" y="4110117"/>
            <a:ext cx="939567" cy="847072"/>
          </a:xfrm>
          <a:prstGeom prst="plus">
            <a:avLst>
              <a:gd name="adj" fmla="val 4381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919448" y="4286176"/>
            <a:ext cx="1663157" cy="494951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17223" y="4005847"/>
            <a:ext cx="2426676" cy="1055608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prstClr val="white"/>
                </a:solidFill>
              </a:rPr>
              <a:t>多世代が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ctr"/>
            <a:r>
              <a:rPr lang="ja-JP" altLang="en-US" sz="2800" dirty="0" smtClean="0">
                <a:solidFill>
                  <a:prstClr val="white"/>
                </a:solidFill>
              </a:rPr>
              <a:t>集う施設に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54319" y="115695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交通の再編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12" name="上矢印 11"/>
          <p:cNvSpPr/>
          <p:nvPr/>
        </p:nvSpPr>
        <p:spPr>
          <a:xfrm rot="10800000">
            <a:off x="4453218" y="2665766"/>
            <a:ext cx="595619" cy="1143359"/>
          </a:xfrm>
          <a:prstGeom prst="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38" y="1552822"/>
            <a:ext cx="1260000" cy="12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0" y="419686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交通</a:t>
            </a:r>
            <a:r>
              <a:rPr lang="ja-JP" altLang="en-US" dirty="0" smtClean="0"/>
              <a:t>の再編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7392" y="1055022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地域限定型デマンド型タクシーの導入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921149"/>
            <a:ext cx="4331411" cy="243546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37584" y="4385140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prstClr val="black"/>
                </a:solidFill>
              </a:rPr>
              <a:t>倉敷市に導入されている</a:t>
            </a:r>
            <a:endParaRPr lang="en-US" altLang="ja-JP" sz="16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1600" dirty="0" smtClean="0">
                <a:solidFill>
                  <a:prstClr val="black"/>
                </a:solidFill>
              </a:rPr>
              <a:t>地域内コミュニティタクシー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34537" y="1690316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・新治公民館と各集落を結ぶ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34537" y="4542248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・赤字による損失は市と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</a:rPr>
              <a:t>住民が負担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134537" y="359160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・全年代が利用可能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34537" y="2640960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・運賃は一定（乗り放題パス）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13284" y="4859937"/>
            <a:ext cx="4823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prstClr val="black"/>
                </a:solidFill>
              </a:rPr>
              <a:t>引用元：</a:t>
            </a:r>
            <a:r>
              <a:rPr lang="en-US" altLang="ja-JP" sz="1200" dirty="0" smtClean="0">
                <a:solidFill>
                  <a:prstClr val="black"/>
                </a:solidFill>
                <a:latin typeface="游ゴシック" panose="020B0400000000000000" pitchFamily="50" charset="-128"/>
              </a:rPr>
              <a:t>https</a:t>
            </a:r>
            <a:r>
              <a:rPr lang="en-US" altLang="ja-JP" sz="1200" dirty="0">
                <a:solidFill>
                  <a:prstClr val="black"/>
                </a:solidFill>
                <a:latin typeface="游ゴシック" panose="020B0400000000000000" pitchFamily="50" charset="-128"/>
              </a:rPr>
              <a:t>://ryobi.gr.jp/saiyo/graduate/group_company/1444</a:t>
            </a:r>
            <a:endParaRPr lang="ja-JP" altLang="en-US" sz="1200" dirty="0">
              <a:solidFill>
                <a:prstClr val="black"/>
              </a:solidFill>
              <a:latin typeface="游ゴシック" panose="020B0400000000000000" pitchFamily="50" charset="-128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3979883" y="5200748"/>
            <a:ext cx="1184231" cy="888022"/>
          </a:xfrm>
          <a:prstGeom prst="downArrow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86621" y="6161375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地域から公民館に行きやすくなる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公民館に対する</a:t>
            </a:r>
            <a:r>
              <a:rPr kumimoji="1" lang="ja-JP" altLang="en-US" dirty="0" smtClean="0"/>
              <a:t>施策</a:t>
            </a:r>
            <a:endParaRPr kumimoji="1" lang="ja-JP" altLang="en-US" dirty="0"/>
          </a:p>
        </p:txBody>
      </p:sp>
      <p:sp>
        <p:nvSpPr>
          <p:cNvPr id="2" name="楕円 1"/>
          <p:cNvSpPr/>
          <p:nvPr/>
        </p:nvSpPr>
        <p:spPr>
          <a:xfrm>
            <a:off x="6830361" y="1977983"/>
            <a:ext cx="1485900" cy="7297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</a:rPr>
              <a:t>教育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6" name="楕円 5"/>
          <p:cNvSpPr/>
          <p:nvPr/>
        </p:nvSpPr>
        <p:spPr>
          <a:xfrm>
            <a:off x="734377" y="1980116"/>
            <a:ext cx="1485900" cy="7297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</a:rPr>
              <a:t>医療</a:t>
            </a:r>
          </a:p>
        </p:txBody>
      </p:sp>
      <p:sp>
        <p:nvSpPr>
          <p:cNvPr id="7" name="楕円 6"/>
          <p:cNvSpPr/>
          <p:nvPr/>
        </p:nvSpPr>
        <p:spPr>
          <a:xfrm>
            <a:off x="3848300" y="1101523"/>
            <a:ext cx="1485900" cy="7297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</a:rPr>
              <a:t>共食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97803" y="297822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公民館内の活動を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カリキュラム化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-1" y="2978224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定期的な医者に</a:t>
            </a:r>
            <a:r>
              <a:rPr lang="ja-JP" altLang="en-US" sz="2400" dirty="0" smtClean="0">
                <a:solidFill>
                  <a:prstClr val="black"/>
                </a:solidFill>
              </a:rPr>
              <a:t>よる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出前</a:t>
            </a:r>
            <a:r>
              <a:rPr lang="ja-JP" altLang="en-US" sz="2400" dirty="0">
                <a:solidFill>
                  <a:prstClr val="black"/>
                </a:solidFill>
              </a:rPr>
              <a:t>検診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60034" y="1898309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給食と同じメニューの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提供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3999134" y="4935616"/>
            <a:ext cx="1184231" cy="888022"/>
          </a:xfrm>
          <a:prstGeom prst="downArrow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43" y="2707744"/>
            <a:ext cx="2590214" cy="173056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038468" y="4427707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葛飾区役所で提供される給食</a:t>
            </a:r>
            <a:endParaRPr lang="en-US" altLang="ja-JP" sz="1600" dirty="0" smtClean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38754" y="4676625"/>
            <a:ext cx="4822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>
                <a:solidFill>
                  <a:prstClr val="black"/>
                </a:solidFill>
                <a:latin typeface="游ゴシック" panose="020B0400000000000000" pitchFamily="50" charset="-128"/>
              </a:rPr>
              <a:t>引用元：</a:t>
            </a:r>
            <a:r>
              <a:rPr lang="en-US" altLang="ja-JP" sz="1100" dirty="0" smtClean="0">
                <a:solidFill>
                  <a:prstClr val="black"/>
                </a:solidFill>
                <a:latin typeface="游ゴシック" panose="020B0400000000000000" pitchFamily="50" charset="-128"/>
              </a:rPr>
              <a:t>http</a:t>
            </a:r>
            <a:r>
              <a:rPr lang="en-US" altLang="ja-JP" sz="1100" dirty="0">
                <a:solidFill>
                  <a:prstClr val="black"/>
                </a:solidFill>
                <a:latin typeface="游ゴシック" panose="020B0400000000000000" pitchFamily="50" charset="-128"/>
              </a:rPr>
              <a:t>://www.city.katsushika.lg.jp/event/1000107/1019679.html</a:t>
            </a:r>
            <a:endParaRPr lang="ja-JP" altLang="en-US" sz="1100" dirty="0">
              <a:solidFill>
                <a:prstClr val="black"/>
              </a:solidFill>
              <a:latin typeface="游ゴシック" panose="020B04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77326" y="5879991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公民館での多世代での交流が生まれる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0924" y="1967732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地域内の自家用車以外での移動向上</a:t>
            </a:r>
          </a:p>
        </p:txBody>
      </p:sp>
      <p:sp>
        <p:nvSpPr>
          <p:cNvPr id="4" name="楕円 3"/>
          <p:cNvSpPr/>
          <p:nvPr/>
        </p:nvSpPr>
        <p:spPr>
          <a:xfrm>
            <a:off x="189186" y="2039007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315310" y="2490952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0924" y="2978404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地産地消の推進</a:t>
            </a:r>
          </a:p>
        </p:txBody>
      </p:sp>
      <p:sp>
        <p:nvSpPr>
          <p:cNvPr id="11" name="楕円 10"/>
          <p:cNvSpPr/>
          <p:nvPr/>
        </p:nvSpPr>
        <p:spPr>
          <a:xfrm>
            <a:off x="189186" y="3049679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15310" y="3501624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0924" y="3989075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地域内での交流の活発化</a:t>
            </a:r>
          </a:p>
        </p:txBody>
      </p:sp>
      <p:sp>
        <p:nvSpPr>
          <p:cNvPr id="14" name="楕円 13"/>
          <p:cNvSpPr/>
          <p:nvPr/>
        </p:nvSpPr>
        <p:spPr>
          <a:xfrm>
            <a:off x="189186" y="4060350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315310" y="4512295"/>
            <a:ext cx="809296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二等辺三角形 15"/>
          <p:cNvSpPr/>
          <p:nvPr/>
        </p:nvSpPr>
        <p:spPr>
          <a:xfrm rot="5400000">
            <a:off x="147142" y="5417864"/>
            <a:ext cx="798786" cy="52551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3378" y="5388234"/>
            <a:ext cx="825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</a:rPr>
              <a:t>新治地域内</a:t>
            </a:r>
            <a:r>
              <a:rPr lang="ja-JP" altLang="en-US" sz="3200" dirty="0" smtClean="0">
                <a:solidFill>
                  <a:schemeClr val="accent2"/>
                </a:solidFill>
              </a:rPr>
              <a:t>で生活基盤が維持される</a:t>
            </a:r>
            <a:endParaRPr lang="ja-JP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プロジェクトの効果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12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D9FCBE8-AC73-5F47-8092-3A30D25EE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8" y="160807"/>
            <a:ext cx="8068235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おおつ野地区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4966559" y="3389752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75000"/>
                  </a:prstClr>
                </a:solidFill>
              </a:rPr>
              <a:t>神立地区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75000"/>
                  </a:prstClr>
                </a:solidFill>
              </a:rPr>
              <a:t>産業地域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市街地活性化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小さな拠点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朝活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商業地域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農業地域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住宅街</a:t>
            </a: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D0EEADE0-1232-3A4A-A1CB-80F2B3C2E0F2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accent5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FF0C729-7C35-9E4D-88BA-0F8652565737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2D2AE3C1-5288-8943-8252-FCB64C619846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442EF0-3BCF-8443-9F90-60B3DBB0CC09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5B9BD5">
                    <a:lumMod val="50000"/>
                  </a:srgbClr>
                </a:solidFill>
              </a:rPr>
              <a:t>おおつ野地区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C7E13F3-ACF8-6846-B28C-4C961F29B26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新興地域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A2333BE-92DC-494B-BD78-0B188C69E093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オープンガーデン</a:t>
            </a:r>
          </a:p>
        </p:txBody>
      </p:sp>
    </p:spTree>
    <p:extLst>
      <p:ext uri="{BB962C8B-B14F-4D97-AF65-F5344CB8AC3E}">
        <p14:creationId xmlns:p14="http://schemas.microsoft.com/office/powerpoint/2010/main" val="34935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提案</a:t>
            </a:r>
            <a:r>
              <a:rPr lang="ja-JP" altLang="en-US" dirty="0"/>
              <a:t>内容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325229" y="986809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おおつ野オープンガーデン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767467" y="1707848"/>
            <a:ext cx="5609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住宅地をオープンガーデンと</a:t>
            </a:r>
            <a:r>
              <a:rPr lang="ja-JP" altLang="en-US" sz="2400" dirty="0" smtClean="0">
                <a:solidFill>
                  <a:prstClr val="black"/>
                </a:solidFill>
              </a:rPr>
              <a:t>して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花</a:t>
            </a:r>
            <a:r>
              <a:rPr lang="ja-JP" altLang="en-US" sz="2400" dirty="0">
                <a:solidFill>
                  <a:prstClr val="black"/>
                </a:solidFill>
              </a:rPr>
              <a:t>の見ごろの時期</a:t>
            </a:r>
            <a:r>
              <a:rPr lang="en-US" altLang="ja-JP" sz="2400" dirty="0">
                <a:solidFill>
                  <a:prstClr val="black"/>
                </a:solidFill>
              </a:rPr>
              <a:t>(</a:t>
            </a:r>
            <a:r>
              <a:rPr lang="ja-JP" altLang="en-US" sz="2400" dirty="0">
                <a:solidFill>
                  <a:prstClr val="black"/>
                </a:solidFill>
              </a:rPr>
              <a:t>主に春</a:t>
            </a:r>
            <a:r>
              <a:rPr lang="en-US" altLang="ja-JP" sz="2400" dirty="0">
                <a:solidFill>
                  <a:prstClr val="black"/>
                </a:solidFill>
              </a:rPr>
              <a:t>)</a:t>
            </a:r>
            <a:r>
              <a:rPr lang="ja-JP" altLang="en-US" sz="2400" dirty="0">
                <a:solidFill>
                  <a:prstClr val="black"/>
                </a:solidFill>
              </a:rPr>
              <a:t>に開放する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54" y="2538845"/>
            <a:ext cx="5679688" cy="3762793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2121814" y="6301638"/>
            <a:ext cx="7598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游ゴシック" panose="020B0400000000000000" pitchFamily="50" charset="-128"/>
              </a:rPr>
              <a:t>http://www.city.nagareyama.chiba.jp/appeal/1003978/1004001.html</a:t>
            </a:r>
          </a:p>
        </p:txBody>
      </p:sp>
    </p:spTree>
    <p:extLst>
      <p:ext uri="{BB962C8B-B14F-4D97-AF65-F5344CB8AC3E}">
        <p14:creationId xmlns:p14="http://schemas.microsoft.com/office/powerpoint/2010/main" val="10684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背景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5583970" y="4345039"/>
            <a:ext cx="2750364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発展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途上の文化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703031" y="4477588"/>
            <a:ext cx="3086814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充実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した医療環境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1730095" y="5867959"/>
            <a:ext cx="5929829" cy="578882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おおつ野を象徴するシンボルが必要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27548" y="1149789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土浦協同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病院を中心とした新興住宅地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89790" y="4923921"/>
            <a:ext cx="2744544" cy="783193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まちとしての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シンボルが欠如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3030" y="5056470"/>
            <a:ext cx="3086815" cy="44267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病院や薬局の充実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左右矢印 15"/>
          <p:cNvSpPr/>
          <p:nvPr/>
        </p:nvSpPr>
        <p:spPr>
          <a:xfrm>
            <a:off x="4012593" y="4680203"/>
            <a:ext cx="1354449" cy="64839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89" y="1821157"/>
            <a:ext cx="3897727" cy="231968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18195" y="4169811"/>
            <a:ext cx="3413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 smtClean="0">
                <a:latin typeface="+mn-ea"/>
              </a:rPr>
              <a:t>引用元：</a:t>
            </a:r>
            <a:r>
              <a:rPr lang="en-US" altLang="ja-JP" sz="1400" dirty="0" smtClean="0">
                <a:latin typeface="+mn-ea"/>
              </a:rPr>
              <a:t>http</a:t>
            </a:r>
            <a:r>
              <a:rPr lang="en-US" altLang="ja-JP" sz="1400" dirty="0">
                <a:latin typeface="+mn-ea"/>
              </a:rPr>
              <a:t>://www.tkgh.jp/guidance/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34" y="1809750"/>
            <a:ext cx="3496635" cy="23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提案内容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A738FF-3161-4EEB-A1AE-E8B4307D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698" y="3669473"/>
            <a:ext cx="4058726" cy="268687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-55506" y="991816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おおつのオープンガーデン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0890" y="1694597"/>
            <a:ext cx="3811905" cy="578882"/>
          </a:xfrm>
          <a:prstGeom prst="round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参加者増加の働きかけ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45682" y="2335255"/>
            <a:ext cx="72389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・参加のインセンティブとして、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自治会でプランターと花の種や苗を配布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en-US" altLang="ja-JP" sz="2800" dirty="0">
                <a:solidFill>
                  <a:prstClr val="black"/>
                </a:solidFill>
              </a:rPr>
              <a:t>(</a:t>
            </a:r>
            <a:r>
              <a:rPr lang="ja-JP" altLang="en-US" sz="2800" dirty="0">
                <a:solidFill>
                  <a:prstClr val="black"/>
                </a:solidFill>
              </a:rPr>
              <a:t>初心者でも育てやすいマーガレットや朝顔など</a:t>
            </a:r>
            <a:r>
              <a:rPr lang="en-US" altLang="ja-JP" sz="2800" dirty="0">
                <a:solidFill>
                  <a:prstClr val="black"/>
                </a:solidFill>
              </a:rPr>
              <a:t>)</a:t>
            </a: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→まちに統一感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・広報誌で庭を</a:t>
            </a:r>
            <a:r>
              <a:rPr lang="ja-JP" altLang="en-US" sz="2800" dirty="0" smtClean="0">
                <a:solidFill>
                  <a:prstClr val="black"/>
                </a:solidFill>
              </a:rPr>
              <a:t>紹介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→</a:t>
            </a:r>
            <a:r>
              <a:rPr lang="ja-JP" altLang="en-US" sz="2800" dirty="0">
                <a:solidFill>
                  <a:prstClr val="black"/>
                </a:solidFill>
              </a:rPr>
              <a:t>意欲向上を目指す</a:t>
            </a:r>
          </a:p>
        </p:txBody>
      </p:sp>
    </p:spTree>
    <p:extLst>
      <p:ext uri="{BB962C8B-B14F-4D97-AF65-F5344CB8AC3E}">
        <p14:creationId xmlns:p14="http://schemas.microsoft.com/office/powerpoint/2010/main" val="989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514F65-4570-449E-8845-AD1C4AF98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41" y="1636062"/>
            <a:ext cx="6536864" cy="4959094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オープンガーデン参加者の家を回る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スタンプラリー</a:t>
            </a:r>
            <a:r>
              <a:rPr lang="ja-JP" altLang="en-US" dirty="0"/>
              <a:t>を実施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→ガーデニング関係の景品</a:t>
            </a:r>
            <a:endParaRPr lang="en-US" altLang="ja-JP" dirty="0"/>
          </a:p>
          <a:p>
            <a:r>
              <a:rPr kumimoji="1" lang="ja-JP" altLang="en-US" dirty="0" smtClean="0"/>
              <a:t>ウォーキングイベント</a:t>
            </a:r>
            <a:r>
              <a:rPr kumimoji="1" lang="ja-JP" altLang="en-US" dirty="0"/>
              <a:t>の開催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(</a:t>
            </a:r>
            <a:r>
              <a:rPr lang="ja-JP" altLang="en-US" dirty="0"/>
              <a:t>庭所有者からの解説付き</a:t>
            </a:r>
            <a:r>
              <a:rPr kumimoji="1" lang="en-US" altLang="ja-JP" dirty="0"/>
              <a:t>)</a:t>
            </a: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4605AB2-2CBE-467E-9253-382C352B86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470" y="246711"/>
            <a:ext cx="5717059" cy="447872"/>
          </a:xfrm>
        </p:spPr>
        <p:txBody>
          <a:bodyPr/>
          <a:lstStyle/>
          <a:p>
            <a:r>
              <a:rPr lang="ja-JP" altLang="en-US" dirty="0"/>
              <a:t>提案内容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680" y="945887"/>
            <a:ext cx="3449360" cy="578882"/>
          </a:xfrm>
          <a:prstGeom prst="round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観覧者への働きかけ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3" y="3671538"/>
            <a:ext cx="3363548" cy="25226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81262" y="619419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</a:rPr>
              <a:t>狭山で行われているウォーキングイベント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776332" y="644483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  <a:latin typeface="游ゴシック" panose="020B0400000000000000" pitchFamily="50" charset="-128"/>
              </a:rPr>
              <a:t>https://</a:t>
            </a:r>
            <a:r>
              <a:rPr lang="en-US" altLang="ja-JP" sz="1100" dirty="0" smtClean="0">
                <a:solidFill>
                  <a:prstClr val="black"/>
                </a:solidFill>
                <a:latin typeface="游ゴシック" panose="020B0400000000000000" pitchFamily="50" charset="-128"/>
              </a:rPr>
              <a:t>sayakyo-net.jimdo.com</a:t>
            </a:r>
            <a:endParaRPr lang="ja-JP" altLang="en-US" sz="1100" dirty="0">
              <a:solidFill>
                <a:prstClr val="black"/>
              </a:solidFill>
              <a:latin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31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矢印 3">
            <a:extLst>
              <a:ext uri="{FF2B5EF4-FFF2-40B4-BE49-F238E27FC236}">
                <a16:creationId xmlns:a16="http://schemas.microsoft.com/office/drawing/2014/main" id="{592BF195-1FDD-7C45-AC14-E1D3783024CD}"/>
              </a:ext>
            </a:extLst>
          </p:cNvPr>
          <p:cNvSpPr/>
          <p:nvPr/>
        </p:nvSpPr>
        <p:spPr>
          <a:xfrm>
            <a:off x="242047" y="3160059"/>
            <a:ext cx="8901953" cy="10085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市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の現状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3A1502-F251-1549-84EB-73533228B81E}"/>
              </a:ext>
            </a:extLst>
          </p:cNvPr>
          <p:cNvSpPr/>
          <p:nvPr/>
        </p:nvSpPr>
        <p:spPr>
          <a:xfrm>
            <a:off x="600636" y="2909701"/>
            <a:ext cx="1398494" cy="15195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0EFED02-8AFD-4B4B-B68B-AB9B5475BC14}"/>
              </a:ext>
            </a:extLst>
          </p:cNvPr>
          <p:cNvSpPr/>
          <p:nvPr/>
        </p:nvSpPr>
        <p:spPr>
          <a:xfrm>
            <a:off x="2178425" y="2914837"/>
            <a:ext cx="1398494" cy="15195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7A94EF-A79D-DC45-8C80-BAEE27968DCF}"/>
              </a:ext>
            </a:extLst>
          </p:cNvPr>
          <p:cNvSpPr/>
          <p:nvPr/>
        </p:nvSpPr>
        <p:spPr>
          <a:xfrm>
            <a:off x="3756214" y="2914837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5FE0BD-5CC9-2842-9C85-A53503C05569}"/>
              </a:ext>
            </a:extLst>
          </p:cNvPr>
          <p:cNvSpPr/>
          <p:nvPr/>
        </p:nvSpPr>
        <p:spPr>
          <a:xfrm>
            <a:off x="5334005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86A9034-A7CD-8D45-8D97-ED440214C193}"/>
              </a:ext>
            </a:extLst>
          </p:cNvPr>
          <p:cNvSpPr/>
          <p:nvPr/>
        </p:nvSpPr>
        <p:spPr>
          <a:xfrm>
            <a:off x="6911794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グラフィックス 10" descr="ユーザー">
            <a:extLst>
              <a:ext uri="{FF2B5EF4-FFF2-40B4-BE49-F238E27FC236}">
                <a16:creationId xmlns:a16="http://schemas.microsoft.com/office/drawing/2014/main" id="{1107C2F9-44CA-B040-BA15-7FD805B8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7719" y="3132327"/>
            <a:ext cx="1063993" cy="1063993"/>
          </a:xfrm>
          <a:prstGeom prst="rect">
            <a:avLst/>
          </a:prstGeom>
        </p:spPr>
      </p:pic>
      <p:pic>
        <p:nvPicPr>
          <p:cNvPr id="15" name="コンテンツ プレースホルダー 3" descr="円グラフ">
            <a:extLst>
              <a:ext uri="{FF2B5EF4-FFF2-40B4-BE49-F238E27FC236}">
                <a16:creationId xmlns:a16="http://schemas.microsoft.com/office/drawing/2014/main" id="{E0ADBEED-C8C1-204C-AD42-6811AC2E6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032" y="3142332"/>
            <a:ext cx="991362" cy="99136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E0891D-2A0E-A24E-9C71-C8E3E7CC7F65}"/>
              </a:ext>
            </a:extLst>
          </p:cNvPr>
          <p:cNvSpPr txBox="1"/>
          <p:nvPr/>
        </p:nvSpPr>
        <p:spPr>
          <a:xfrm>
            <a:off x="2214616" y="232285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全体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構想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496397-4C46-9C43-9669-730005CD2FC5}"/>
              </a:ext>
            </a:extLst>
          </p:cNvPr>
          <p:cNvSpPr txBox="1"/>
          <p:nvPr/>
        </p:nvSpPr>
        <p:spPr>
          <a:xfrm>
            <a:off x="591997" y="23240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市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の現状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5325364" y="23674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施策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提案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左大かっこ 20">
            <a:extLst>
              <a:ext uri="{FF2B5EF4-FFF2-40B4-BE49-F238E27FC236}">
                <a16:creationId xmlns:a16="http://schemas.microsoft.com/office/drawing/2014/main" id="{96EC9073-A5B2-D044-B6DF-126DE54F95D5}"/>
              </a:ext>
            </a:extLst>
          </p:cNvPr>
          <p:cNvSpPr/>
          <p:nvPr/>
        </p:nvSpPr>
        <p:spPr>
          <a:xfrm rot="16200000">
            <a:off x="5125585" y="3828624"/>
            <a:ext cx="381177" cy="2041242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3873DE-4DA0-284B-AF01-347EA2910260}"/>
              </a:ext>
            </a:extLst>
          </p:cNvPr>
          <p:cNvSpPr txBox="1"/>
          <p:nvPr/>
        </p:nvSpPr>
        <p:spPr>
          <a:xfrm>
            <a:off x="4472230" y="52641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地区別提案</a:t>
            </a:r>
          </a:p>
        </p:txBody>
      </p:sp>
      <p:pic>
        <p:nvPicPr>
          <p:cNvPr id="23" name="グラフィックス 22" descr="教師">
            <a:extLst>
              <a:ext uri="{FF2B5EF4-FFF2-40B4-BE49-F238E27FC236}">
                <a16:creationId xmlns:a16="http://schemas.microsoft.com/office/drawing/2014/main" id="{6973C677-16A8-2547-B733-5D7471124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6460" y="3100015"/>
            <a:ext cx="1149161" cy="1149161"/>
          </a:xfrm>
          <a:prstGeom prst="rect">
            <a:avLst/>
          </a:prstGeom>
        </p:spPr>
      </p:pic>
      <p:pic>
        <p:nvPicPr>
          <p:cNvPr id="24" name="グラフィックス 23" descr="棒グラフ">
            <a:extLst>
              <a:ext uri="{FF2B5EF4-FFF2-40B4-BE49-F238E27FC236}">
                <a16:creationId xmlns:a16="http://schemas.microsoft.com/office/drawing/2014/main" id="{BCC7B17C-621C-4842-AE35-209AF2030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8219" y="3234504"/>
            <a:ext cx="1064400" cy="10644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96318A-756B-BC4F-BD83-57E86C31F326}"/>
              </a:ext>
            </a:extLst>
          </p:cNvPr>
          <p:cNvSpPr txBox="1"/>
          <p:nvPr/>
        </p:nvSpPr>
        <p:spPr>
          <a:xfrm>
            <a:off x="3837235" y="233629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将来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構想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103554B-2DF3-6D4F-98D2-45B70FA4420F}"/>
              </a:ext>
            </a:extLst>
          </p:cNvPr>
          <p:cNvSpPr txBox="1"/>
          <p:nvPr/>
        </p:nvSpPr>
        <p:spPr>
          <a:xfrm>
            <a:off x="3652200" y="202487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地区の現状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58" y="3142332"/>
            <a:ext cx="1065584" cy="106558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073394" y="5779998"/>
            <a:ext cx="261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新治　おおつ野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神立　荒川沖　中央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7020180" y="23449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まとめ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9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F859AA-B9A3-1844-95E1-6CF50C7E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97" y="2897991"/>
            <a:ext cx="7419204" cy="1597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花の種</a:t>
            </a:r>
            <a:r>
              <a:rPr lang="en-US" altLang="ja-JP" dirty="0"/>
              <a:t>(</a:t>
            </a:r>
            <a:r>
              <a:rPr lang="ja-JP" altLang="en-US" dirty="0"/>
              <a:t>マーガレット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r>
              <a:rPr lang="ja-JP" altLang="en-US" dirty="0"/>
              <a:t>プランター</a:t>
            </a:r>
            <a:r>
              <a:rPr lang="en-US" altLang="ja-JP" dirty="0"/>
              <a:t>(2.4L)</a:t>
            </a:r>
          </a:p>
          <a:p>
            <a:pPr marL="0" indent="0">
              <a:buNone/>
            </a:pPr>
            <a:r>
              <a:rPr lang="ja-JP" altLang="en-US" dirty="0"/>
              <a:t>培養土</a:t>
            </a:r>
            <a:r>
              <a:rPr lang="en-US" altLang="ja-JP" dirty="0"/>
              <a:t>(42L)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1713470" y="246711"/>
            <a:ext cx="5717059" cy="447872"/>
          </a:xfrm>
        </p:spPr>
        <p:txBody>
          <a:bodyPr/>
          <a:lstStyle/>
          <a:p>
            <a:r>
              <a:rPr kumimoji="1" lang="ja-JP" altLang="en-US" dirty="0"/>
              <a:t>プロジェクトの費用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58C13DC-4A68-441B-B4BA-20FFD6EE3920}"/>
              </a:ext>
            </a:extLst>
          </p:cNvPr>
          <p:cNvSpPr txBox="1">
            <a:spLocks/>
          </p:cNvSpPr>
          <p:nvPr/>
        </p:nvSpPr>
        <p:spPr>
          <a:xfrm>
            <a:off x="5474969" y="2897991"/>
            <a:ext cx="1701335" cy="159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</a:rPr>
              <a:t>約</a:t>
            </a:r>
            <a:r>
              <a:rPr lang="en-US" altLang="ja-JP" dirty="0">
                <a:solidFill>
                  <a:prstClr val="black"/>
                </a:solidFill>
              </a:rPr>
              <a:t>60</a:t>
            </a:r>
            <a:r>
              <a:rPr lang="ja-JP" altLang="en-US" dirty="0">
                <a:solidFill>
                  <a:prstClr val="black"/>
                </a:solidFill>
              </a:rPr>
              <a:t>万円</a:t>
            </a:r>
            <a:endParaRPr lang="en-US" altLang="ja-JP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</a:rPr>
              <a:t>約</a:t>
            </a:r>
            <a:r>
              <a:rPr lang="en-US" altLang="ja-JP" dirty="0">
                <a:solidFill>
                  <a:prstClr val="black"/>
                </a:solidFill>
              </a:rPr>
              <a:t>30</a:t>
            </a:r>
            <a:r>
              <a:rPr lang="ja-JP" altLang="en-US" dirty="0">
                <a:solidFill>
                  <a:prstClr val="black"/>
                </a:solidFill>
              </a:rPr>
              <a:t>万</a:t>
            </a:r>
            <a:endParaRPr lang="en-US" altLang="ja-JP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>
                <a:solidFill>
                  <a:prstClr val="black"/>
                </a:solidFill>
              </a:rPr>
              <a:t>約</a:t>
            </a:r>
            <a:r>
              <a:rPr lang="en-US" altLang="ja-JP" dirty="0" smtClean="0">
                <a:solidFill>
                  <a:prstClr val="black"/>
                </a:solidFill>
              </a:rPr>
              <a:t>30</a:t>
            </a:r>
            <a:r>
              <a:rPr lang="ja-JP" altLang="en-US" dirty="0" smtClean="0">
                <a:solidFill>
                  <a:prstClr val="black"/>
                </a:solidFill>
              </a:rPr>
              <a:t>万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AD82E76-8E6D-404A-B05C-42F093C54554}"/>
              </a:ext>
            </a:extLst>
          </p:cNvPr>
          <p:cNvSpPr txBox="1">
            <a:spLocks/>
          </p:cNvSpPr>
          <p:nvPr/>
        </p:nvSpPr>
        <p:spPr>
          <a:xfrm>
            <a:off x="862397" y="2011680"/>
            <a:ext cx="7419204" cy="54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>
                <a:solidFill>
                  <a:prstClr val="black"/>
                </a:solidFill>
              </a:rPr>
              <a:t>おおつ野の各世帯</a:t>
            </a:r>
            <a:r>
              <a:rPr lang="en-US" altLang="ja-JP">
                <a:solidFill>
                  <a:prstClr val="black"/>
                </a:solidFill>
              </a:rPr>
              <a:t>(955</a:t>
            </a:r>
            <a:r>
              <a:rPr lang="ja-JP" altLang="en-US">
                <a:solidFill>
                  <a:prstClr val="black"/>
                </a:solidFill>
              </a:rPr>
              <a:t>世帯</a:t>
            </a:r>
            <a:r>
              <a:rPr lang="en-US" altLang="ja-JP">
                <a:solidFill>
                  <a:prstClr val="black"/>
                </a:solidFill>
              </a:rPr>
              <a:t>)</a:t>
            </a:r>
            <a:r>
              <a:rPr lang="ja-JP" altLang="en-US">
                <a:solidFill>
                  <a:prstClr val="black"/>
                </a:solidFill>
              </a:rPr>
              <a:t>に配るとして、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9D66B631-15F2-410B-BCB7-15A498FBC1C0}"/>
              </a:ext>
            </a:extLst>
          </p:cNvPr>
          <p:cNvSpPr txBox="1">
            <a:spLocks/>
          </p:cNvSpPr>
          <p:nvPr/>
        </p:nvSpPr>
        <p:spPr>
          <a:xfrm>
            <a:off x="4400551" y="4632555"/>
            <a:ext cx="2775754" cy="75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</a:rPr>
              <a:t>合計　</a:t>
            </a:r>
            <a:r>
              <a:rPr lang="ja-JP" altLang="en-US" dirty="0" smtClean="0">
                <a:solidFill>
                  <a:prstClr val="black"/>
                </a:solidFill>
              </a:rPr>
              <a:t>約</a:t>
            </a:r>
            <a:r>
              <a:rPr lang="en-US" altLang="ja-JP" dirty="0" smtClean="0">
                <a:solidFill>
                  <a:prstClr val="black"/>
                </a:solidFill>
              </a:rPr>
              <a:t>120</a:t>
            </a:r>
            <a:r>
              <a:rPr lang="ja-JP" altLang="en-US" dirty="0" smtClean="0">
                <a:solidFill>
                  <a:prstClr val="black"/>
                </a:solidFill>
              </a:rPr>
              <a:t>万円</a:t>
            </a:r>
            <a:endParaRPr lang="en-US" altLang="ja-JP" dirty="0">
              <a:solidFill>
                <a:prstClr val="black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889A434-D3B3-4C19-AD50-B0BE7EB05F02}"/>
              </a:ext>
            </a:extLst>
          </p:cNvPr>
          <p:cNvCxnSpPr>
            <a:cxnSpLocks/>
          </p:cNvCxnSpPr>
          <p:nvPr/>
        </p:nvCxnSpPr>
        <p:spPr>
          <a:xfrm>
            <a:off x="514350" y="4495395"/>
            <a:ext cx="816833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3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0924" y="1673724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オープンガーデン鑑賞者は歩いて健康づくり</a:t>
            </a:r>
          </a:p>
        </p:txBody>
      </p:sp>
      <p:sp>
        <p:nvSpPr>
          <p:cNvPr id="4" name="楕円 3"/>
          <p:cNvSpPr/>
          <p:nvPr/>
        </p:nvSpPr>
        <p:spPr>
          <a:xfrm>
            <a:off x="189186" y="1744999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15310" y="2196944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0924" y="2509957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外を出歩くため、活気につながる</a:t>
            </a:r>
          </a:p>
        </p:txBody>
      </p:sp>
      <p:sp>
        <p:nvSpPr>
          <p:cNvPr id="11" name="楕円 10"/>
          <p:cNvSpPr/>
          <p:nvPr/>
        </p:nvSpPr>
        <p:spPr>
          <a:xfrm>
            <a:off x="189186" y="2581232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15310" y="3033177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0924" y="3346189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病院に通院する人の目にも楽しく</a:t>
            </a:r>
          </a:p>
        </p:txBody>
      </p:sp>
      <p:sp>
        <p:nvSpPr>
          <p:cNvPr id="14" name="楕円 13"/>
          <p:cNvSpPr/>
          <p:nvPr/>
        </p:nvSpPr>
        <p:spPr>
          <a:xfrm>
            <a:off x="189186" y="3417464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315310" y="3869409"/>
            <a:ext cx="809296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二等辺三角形 15"/>
          <p:cNvSpPr/>
          <p:nvPr/>
        </p:nvSpPr>
        <p:spPr>
          <a:xfrm rot="5400000">
            <a:off x="147142" y="5417864"/>
            <a:ext cx="798786" cy="52551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3378" y="5142012"/>
            <a:ext cx="8250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</a:rPr>
              <a:t>住民一人一人</a:t>
            </a:r>
            <a:r>
              <a:rPr lang="ja-JP" altLang="en-US" sz="3200" dirty="0" smtClean="0">
                <a:solidFill>
                  <a:schemeClr val="accent2"/>
                </a:solidFill>
              </a:rPr>
              <a:t>が</a:t>
            </a:r>
            <a:endParaRPr lang="en-US" altLang="ja-JP" sz="3200" dirty="0" smtClean="0">
              <a:solidFill>
                <a:schemeClr val="accent2"/>
              </a:solidFill>
            </a:endParaRPr>
          </a:p>
          <a:p>
            <a:r>
              <a:rPr lang="ja-JP" altLang="en-US" sz="3200" dirty="0" smtClean="0">
                <a:solidFill>
                  <a:schemeClr val="accent2"/>
                </a:solidFill>
              </a:rPr>
              <a:t>誇り</a:t>
            </a:r>
            <a:r>
              <a:rPr lang="ja-JP" altLang="en-US" sz="3200" dirty="0">
                <a:solidFill>
                  <a:schemeClr val="accent2"/>
                </a:solidFill>
              </a:rPr>
              <a:t>をもって生活することができる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プロジェクトの効果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0924" y="4095572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「オープンガーデンの街」というブランド化</a:t>
            </a:r>
          </a:p>
        </p:txBody>
      </p:sp>
      <p:sp>
        <p:nvSpPr>
          <p:cNvPr id="20" name="楕円 13"/>
          <p:cNvSpPr/>
          <p:nvPr/>
        </p:nvSpPr>
        <p:spPr>
          <a:xfrm>
            <a:off x="189186" y="4166847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315310" y="4618792"/>
            <a:ext cx="809296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>
            <a:extLst>
              <a:ext uri="{FF2B5EF4-FFF2-40B4-BE49-F238E27FC236}">
                <a16:creationId xmlns:a16="http://schemas.microsoft.com/office/drawing/2014/main" id="{6E188799-12B4-8A46-99E1-506B8C55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8" y="160807"/>
            <a:ext cx="8068235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神立</a:t>
            </a:r>
            <a:r>
              <a:rPr lang="ja-JP" altLang="en-US" b="1" dirty="0">
                <a:solidFill>
                  <a:prstClr val="white"/>
                </a:solidFill>
              </a:rPr>
              <a:t>地区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おおつ野地区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新興地域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オープンガーデン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市街地活性化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小さな拠点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朝活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商業地域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農業地域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住宅街</a:t>
            </a: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4350AD94-F491-674C-A2D4-8C593363F7D5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EB8941D-85AD-364F-A1AE-D2305074D4DC}"/>
              </a:ext>
            </a:extLst>
          </p:cNvPr>
          <p:cNvSpPr txBox="1"/>
          <p:nvPr/>
        </p:nvSpPr>
        <p:spPr>
          <a:xfrm>
            <a:off x="5014082" y="3407918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保育の充実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B2DF558-7F91-4442-9613-8CB756D9A697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7029397-81E6-4C44-8A64-63176CB77B3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8C7B8CE-CF40-BA4B-8611-794B3C9D646C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ED7D31"/>
                </a:solidFill>
              </a:rPr>
              <a:t>神立地区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6BBA423-7407-A941-85B9-1BC44E732049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産業地域</a:t>
            </a:r>
          </a:p>
        </p:txBody>
      </p:sp>
    </p:spTree>
    <p:extLst>
      <p:ext uri="{BB962C8B-B14F-4D97-AF65-F5344CB8AC3E}">
        <p14:creationId xmlns:p14="http://schemas.microsoft.com/office/powerpoint/2010/main" val="36126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講演者">
            <a:extLst>
              <a:ext uri="{FF2B5EF4-FFF2-40B4-BE49-F238E27FC236}">
                <a16:creationId xmlns:a16="http://schemas.microsoft.com/office/drawing/2014/main" id="{09503EF3-7628-9040-AC05-5774A853C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5859" y="2817147"/>
            <a:ext cx="1515036" cy="1515036"/>
          </a:xfr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296FC25-C8FB-4042-A7CC-4A4CE42AA08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現状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FA76E772-9E43-1F44-B59C-B7BBC5CBDFFA}"/>
              </a:ext>
            </a:extLst>
          </p:cNvPr>
          <p:cNvSpPr/>
          <p:nvPr/>
        </p:nvSpPr>
        <p:spPr>
          <a:xfrm>
            <a:off x="333935" y="1374414"/>
            <a:ext cx="4112559" cy="1007032"/>
          </a:xfrm>
          <a:prstGeom prst="wedgeRectCallout">
            <a:avLst>
              <a:gd name="adj1" fmla="val 44297"/>
              <a:gd name="adj2" fmla="val 9503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四角形吹き出し 7">
            <a:extLst>
              <a:ext uri="{FF2B5EF4-FFF2-40B4-BE49-F238E27FC236}">
                <a16:creationId xmlns:a16="http://schemas.microsoft.com/office/drawing/2014/main" id="{8BB94977-74C7-1C4E-9DB2-AFD4031CECBA}"/>
              </a:ext>
            </a:extLst>
          </p:cNvPr>
          <p:cNvSpPr/>
          <p:nvPr/>
        </p:nvSpPr>
        <p:spPr>
          <a:xfrm>
            <a:off x="1021975" y="2773082"/>
            <a:ext cx="1837765" cy="1195273"/>
          </a:xfrm>
          <a:prstGeom prst="wedgeRectCallout">
            <a:avLst>
              <a:gd name="adj1" fmla="val 96438"/>
              <a:gd name="adj2" fmla="val 1403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四角形吹き出し 8">
            <a:extLst>
              <a:ext uri="{FF2B5EF4-FFF2-40B4-BE49-F238E27FC236}">
                <a16:creationId xmlns:a16="http://schemas.microsoft.com/office/drawing/2014/main" id="{C13223CA-88DD-AF43-9DF8-633D2BC595B5}"/>
              </a:ext>
            </a:extLst>
          </p:cNvPr>
          <p:cNvSpPr/>
          <p:nvPr/>
        </p:nvSpPr>
        <p:spPr>
          <a:xfrm>
            <a:off x="333935" y="4309771"/>
            <a:ext cx="3213847" cy="1195273"/>
          </a:xfrm>
          <a:prstGeom prst="wedgeRectCallout">
            <a:avLst>
              <a:gd name="adj1" fmla="val 65345"/>
              <a:gd name="adj2" fmla="val -3996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0508B7-EACE-B147-9696-BBD85FC5645D}"/>
              </a:ext>
            </a:extLst>
          </p:cNvPr>
          <p:cNvSpPr txBox="1"/>
          <p:nvPr/>
        </p:nvSpPr>
        <p:spPr>
          <a:xfrm>
            <a:off x="412233" y="4430353"/>
            <a:ext cx="3057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prstClr val="black"/>
                </a:solidFill>
              </a:rPr>
              <a:t>市内唯一の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r>
              <a:rPr lang="ja-JP" altLang="en-US" sz="2800" b="1" dirty="0">
                <a:solidFill>
                  <a:prstClr val="black"/>
                </a:solidFill>
              </a:rPr>
              <a:t>生産人口増加地区</a:t>
            </a:r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247D24DA-B329-0C45-A230-85C8983EE28E}"/>
              </a:ext>
            </a:extLst>
          </p:cNvPr>
          <p:cNvSpPr/>
          <p:nvPr/>
        </p:nvSpPr>
        <p:spPr>
          <a:xfrm flipH="1">
            <a:off x="6131857" y="1195341"/>
            <a:ext cx="2275916" cy="1267724"/>
          </a:xfrm>
          <a:prstGeom prst="wedgeRectCallout">
            <a:avLst>
              <a:gd name="adj1" fmla="val 90299"/>
              <a:gd name="adj2" fmla="val 87085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74222485-A434-7F47-8538-96E7E8E07A58}"/>
              </a:ext>
            </a:extLst>
          </p:cNvPr>
          <p:cNvSpPr/>
          <p:nvPr/>
        </p:nvSpPr>
        <p:spPr>
          <a:xfrm flipH="1">
            <a:off x="6347012" y="2773082"/>
            <a:ext cx="1837765" cy="1195273"/>
          </a:xfrm>
          <a:prstGeom prst="wedgeRectCallout">
            <a:avLst>
              <a:gd name="adj1" fmla="val 96438"/>
              <a:gd name="adj2" fmla="val 14036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06018A9-B0D7-494B-A064-2147311389CF}"/>
              </a:ext>
            </a:extLst>
          </p:cNvPr>
          <p:cNvSpPr/>
          <p:nvPr/>
        </p:nvSpPr>
        <p:spPr>
          <a:xfrm flipH="1">
            <a:off x="5658972" y="4309771"/>
            <a:ext cx="3213847" cy="1195273"/>
          </a:xfrm>
          <a:prstGeom prst="wedgeRectCallout">
            <a:avLst>
              <a:gd name="adj1" fmla="val 65345"/>
              <a:gd name="adj2" fmla="val -39965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0A55EC-7915-1E43-936B-9E8E9A6322FC}"/>
              </a:ext>
            </a:extLst>
          </p:cNvPr>
          <p:cNvSpPr txBox="1"/>
          <p:nvPr/>
        </p:nvSpPr>
        <p:spPr>
          <a:xfrm flipH="1">
            <a:off x="5815572" y="4430353"/>
            <a:ext cx="3057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prstClr val="black"/>
                </a:solidFill>
              </a:rPr>
              <a:t>今後一気に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r>
              <a:rPr lang="ja-JP" altLang="en-US" sz="2800" b="1">
                <a:solidFill>
                  <a:prstClr val="black"/>
                </a:solidFill>
              </a:rPr>
              <a:t>高齢化する可能性</a:t>
            </a:r>
          </a:p>
        </p:txBody>
      </p:sp>
      <p:sp>
        <p:nvSpPr>
          <p:cNvPr id="15" name="フローチャート: 処理 14">
            <a:extLst>
              <a:ext uri="{FF2B5EF4-FFF2-40B4-BE49-F238E27FC236}">
                <a16:creationId xmlns:a16="http://schemas.microsoft.com/office/drawing/2014/main" id="{69ED71EE-2076-974B-9A33-E65015ACA340}"/>
              </a:ext>
            </a:extLst>
          </p:cNvPr>
          <p:cNvSpPr/>
          <p:nvPr/>
        </p:nvSpPr>
        <p:spPr>
          <a:xfrm>
            <a:off x="2779058" y="4452765"/>
            <a:ext cx="3352800" cy="954107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B35245-7FB6-4944-B7B5-B0911B066951}"/>
              </a:ext>
            </a:extLst>
          </p:cNvPr>
          <p:cNvSpPr txBox="1"/>
          <p:nvPr/>
        </p:nvSpPr>
        <p:spPr>
          <a:xfrm>
            <a:off x="2779058" y="460665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>
                <a:solidFill>
                  <a:srgbClr val="C00000"/>
                </a:solidFill>
              </a:rPr>
              <a:t>公共交通の要望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B266908-D908-FA4A-BB99-20B0D666A7E9}"/>
              </a:ext>
            </a:extLst>
          </p:cNvPr>
          <p:cNvSpPr txBox="1"/>
          <p:nvPr/>
        </p:nvSpPr>
        <p:spPr>
          <a:xfrm>
            <a:off x="1130377" y="311892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prstClr val="black"/>
                </a:solidFill>
              </a:rPr>
              <a:t>工場地域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A6AF4A0-622E-F74C-946D-C5651F6BEE59}"/>
              </a:ext>
            </a:extLst>
          </p:cNvPr>
          <p:cNvSpPr txBox="1"/>
          <p:nvPr/>
        </p:nvSpPr>
        <p:spPr>
          <a:xfrm>
            <a:off x="6455415" y="2938902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prstClr val="black"/>
                </a:solidFill>
              </a:rPr>
              <a:t>共働き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r>
              <a:rPr lang="ja-JP" altLang="en-US" sz="2800" b="1">
                <a:solidFill>
                  <a:prstClr val="black"/>
                </a:solidFill>
              </a:rPr>
              <a:t>若者多い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45AA3B0-2F70-4647-BB8C-8D05C722F80C}"/>
              </a:ext>
            </a:extLst>
          </p:cNvPr>
          <p:cNvSpPr txBox="1"/>
          <p:nvPr/>
        </p:nvSpPr>
        <p:spPr>
          <a:xfrm>
            <a:off x="502517" y="169023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prstClr val="black"/>
                </a:solidFill>
              </a:rPr>
              <a:t>かすみがうら市と隣接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EAE5B-9856-7F41-97BA-6DFD224C6A33}"/>
              </a:ext>
            </a:extLst>
          </p:cNvPr>
          <p:cNvSpPr txBox="1"/>
          <p:nvPr/>
        </p:nvSpPr>
        <p:spPr>
          <a:xfrm>
            <a:off x="6259325" y="1343206"/>
            <a:ext cx="2127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prstClr val="black"/>
                </a:solidFill>
              </a:rPr>
              <a:t>市を跨いだ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r>
              <a:rPr lang="ja-JP" altLang="en-US" sz="2800" b="1">
                <a:solidFill>
                  <a:prstClr val="black"/>
                </a:solidFill>
              </a:rPr>
              <a:t>生活拠点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endParaRPr lang="ja-JP" altLang="en-US" sz="2800" b="1">
              <a:solidFill>
                <a:prstClr val="black"/>
              </a:solidFill>
            </a:endParaRPr>
          </a:p>
        </p:txBody>
      </p:sp>
      <p:sp>
        <p:nvSpPr>
          <p:cNvPr id="23" name="フローチャート: 処理 22">
            <a:extLst>
              <a:ext uri="{FF2B5EF4-FFF2-40B4-BE49-F238E27FC236}">
                <a16:creationId xmlns:a16="http://schemas.microsoft.com/office/drawing/2014/main" id="{743D363B-71F3-FF41-9D7A-F86497ABFC8B}"/>
              </a:ext>
            </a:extLst>
          </p:cNvPr>
          <p:cNvSpPr/>
          <p:nvPr/>
        </p:nvSpPr>
        <p:spPr>
          <a:xfrm>
            <a:off x="2885235" y="1542930"/>
            <a:ext cx="3352800" cy="954107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DD8F24-FF24-5E49-AE49-3E1A6382A5C6}"/>
              </a:ext>
            </a:extLst>
          </p:cNvPr>
          <p:cNvSpPr txBox="1"/>
          <p:nvPr/>
        </p:nvSpPr>
        <p:spPr>
          <a:xfrm>
            <a:off x="3010881" y="173511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rgbClr val="C00000"/>
                </a:solidFill>
              </a:rPr>
              <a:t>市同士の連携</a:t>
            </a:r>
          </a:p>
        </p:txBody>
      </p:sp>
      <p:sp>
        <p:nvSpPr>
          <p:cNvPr id="25" name="フローチャート: 処理 24">
            <a:extLst>
              <a:ext uri="{FF2B5EF4-FFF2-40B4-BE49-F238E27FC236}">
                <a16:creationId xmlns:a16="http://schemas.microsoft.com/office/drawing/2014/main" id="{3D1BE722-BB18-5C44-9B13-4F78E65BAC9A}"/>
              </a:ext>
            </a:extLst>
          </p:cNvPr>
          <p:cNvSpPr/>
          <p:nvPr/>
        </p:nvSpPr>
        <p:spPr>
          <a:xfrm>
            <a:off x="2859736" y="2954754"/>
            <a:ext cx="3352800" cy="954107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D0FC8D-A452-1142-A02F-D67F43CDAA36}"/>
              </a:ext>
            </a:extLst>
          </p:cNvPr>
          <p:cNvSpPr txBox="1"/>
          <p:nvPr/>
        </p:nvSpPr>
        <p:spPr>
          <a:xfrm>
            <a:off x="2859736" y="310864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>
                <a:solidFill>
                  <a:srgbClr val="C00000"/>
                </a:solidFill>
              </a:rPr>
              <a:t>女性の社会進出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FB49FB0-9981-BA48-9965-8ABEA5862E5F}"/>
              </a:ext>
            </a:extLst>
          </p:cNvPr>
          <p:cNvSpPr/>
          <p:nvPr/>
        </p:nvSpPr>
        <p:spPr>
          <a:xfrm>
            <a:off x="0" y="5737412"/>
            <a:ext cx="9144000" cy="1120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6780EBC-BC66-2949-B86D-64AC6A859A7F}"/>
              </a:ext>
            </a:extLst>
          </p:cNvPr>
          <p:cNvSpPr txBox="1"/>
          <p:nvPr/>
        </p:nvSpPr>
        <p:spPr>
          <a:xfrm>
            <a:off x="1689759" y="5950776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>
                <a:solidFill>
                  <a:prstClr val="white"/>
                </a:solidFill>
              </a:rPr>
              <a:t>時代に対応した学童施設</a:t>
            </a:r>
          </a:p>
        </p:txBody>
      </p:sp>
    </p:spTree>
    <p:extLst>
      <p:ext uri="{BB962C8B-B14F-4D97-AF65-F5344CB8AC3E}">
        <p14:creationId xmlns:p14="http://schemas.microsoft.com/office/powerpoint/2010/main" val="12509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7" grpId="0"/>
      <p:bldP spid="18" grpId="0"/>
      <p:bldP spid="20" grpId="0"/>
      <p:bldP spid="21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DAE79E4-8AD9-4443-A7EF-62A5C92BF25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民間</a:t>
            </a:r>
            <a:r>
              <a:rPr lang="ja-JP" altLang="en-US" b="1" dirty="0">
                <a:solidFill>
                  <a:prstClr val="white"/>
                </a:solidFill>
              </a:rPr>
              <a:t>学童提案</a:t>
            </a:r>
          </a:p>
        </p:txBody>
      </p:sp>
      <p:sp>
        <p:nvSpPr>
          <p:cNvPr id="22" name="フローチャート: 処理 21">
            <a:extLst>
              <a:ext uri="{FF2B5EF4-FFF2-40B4-BE49-F238E27FC236}">
                <a16:creationId xmlns:a16="http://schemas.microsoft.com/office/drawing/2014/main" id="{D4B6FB4D-1D0E-1342-B438-D11DDDF70F85}"/>
              </a:ext>
            </a:extLst>
          </p:cNvPr>
          <p:cNvSpPr/>
          <p:nvPr/>
        </p:nvSpPr>
        <p:spPr>
          <a:xfrm>
            <a:off x="861060" y="1120046"/>
            <a:ext cx="7513320" cy="2903541"/>
          </a:xfrm>
          <a:prstGeom prst="flowChartProcess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73A6F9A-8B18-B147-BF55-E98FFBA051AE}"/>
              </a:ext>
            </a:extLst>
          </p:cNvPr>
          <p:cNvSpPr txBox="1"/>
          <p:nvPr/>
        </p:nvSpPr>
        <p:spPr>
          <a:xfrm>
            <a:off x="1832342" y="1761872"/>
            <a:ext cx="55707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・保育時間は</a:t>
            </a:r>
            <a:r>
              <a:rPr lang="en-US" altLang="ja-JP" sz="2800" dirty="0">
                <a:solidFill>
                  <a:srgbClr val="FF0000"/>
                </a:solidFill>
              </a:rPr>
              <a:t>22</a:t>
            </a:r>
            <a:r>
              <a:rPr lang="ja-JP" altLang="en-US" sz="2800">
                <a:solidFill>
                  <a:srgbClr val="FF0000"/>
                </a:solidFill>
              </a:rPr>
              <a:t>時</a:t>
            </a:r>
            <a:r>
              <a:rPr lang="ja-JP" altLang="en-US" sz="2800">
                <a:solidFill>
                  <a:prstClr val="black"/>
                </a:solidFill>
              </a:rPr>
              <a:t>まで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>
                <a:solidFill>
                  <a:prstClr val="black"/>
                </a:solidFill>
              </a:rPr>
              <a:t>　</a:t>
            </a:r>
            <a:r>
              <a:rPr lang="en-US" altLang="ja-JP" sz="2800" dirty="0">
                <a:solidFill>
                  <a:prstClr val="black"/>
                </a:solidFill>
              </a:rPr>
              <a:t>(</a:t>
            </a:r>
            <a:r>
              <a:rPr lang="ja-JP" altLang="en-US" sz="2800">
                <a:solidFill>
                  <a:prstClr val="black"/>
                </a:solidFill>
              </a:rPr>
              <a:t>土浦市の学童は</a:t>
            </a:r>
            <a:r>
              <a:rPr lang="en-US" altLang="ja-JP" sz="2800" dirty="0">
                <a:solidFill>
                  <a:prstClr val="black"/>
                </a:solidFill>
              </a:rPr>
              <a:t>18:30)</a:t>
            </a:r>
          </a:p>
          <a:p>
            <a:r>
              <a:rPr lang="ja-JP" altLang="en-US" sz="2800">
                <a:solidFill>
                  <a:prstClr val="black"/>
                </a:solidFill>
              </a:rPr>
              <a:t>・夜ご飯が出る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>
                <a:solidFill>
                  <a:prstClr val="black"/>
                </a:solidFill>
              </a:rPr>
              <a:t>・宿題や勉強も見てもらえる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>
                <a:solidFill>
                  <a:prstClr val="black"/>
                </a:solidFill>
              </a:rPr>
              <a:t>　</a:t>
            </a:r>
            <a:r>
              <a:rPr lang="ja-JP" altLang="en-US" sz="2800">
                <a:solidFill>
                  <a:srgbClr val="FF0000"/>
                </a:solidFill>
              </a:rPr>
              <a:t>コミュニケーション能力の向上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25" name="フローチャート: 処理 24">
            <a:extLst>
              <a:ext uri="{FF2B5EF4-FFF2-40B4-BE49-F238E27FC236}">
                <a16:creationId xmlns:a16="http://schemas.microsoft.com/office/drawing/2014/main" id="{5867A3BE-1B7E-A649-AA3C-AF6B54047B4D}"/>
              </a:ext>
            </a:extLst>
          </p:cNvPr>
          <p:cNvSpPr/>
          <p:nvPr/>
        </p:nvSpPr>
        <p:spPr>
          <a:xfrm>
            <a:off x="861060" y="4222274"/>
            <a:ext cx="7513320" cy="2667000"/>
          </a:xfrm>
          <a:prstGeom prst="flowChartProcess">
            <a:avLst/>
          </a:prstGeom>
          <a:solidFill>
            <a:schemeClr val="accent4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F828629-0A10-9E4E-BE86-ED1ACB1FE4A3}"/>
              </a:ext>
            </a:extLst>
          </p:cNvPr>
          <p:cNvSpPr txBox="1"/>
          <p:nvPr/>
        </p:nvSpPr>
        <p:spPr>
          <a:xfrm>
            <a:off x="998040" y="44525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solidFill>
                  <a:prstClr val="black"/>
                </a:solidFill>
              </a:rPr>
              <a:t>費用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pic>
        <p:nvPicPr>
          <p:cNvPr id="28" name="グラフィックス 27" descr="硬貨">
            <a:extLst>
              <a:ext uri="{FF2B5EF4-FFF2-40B4-BE49-F238E27FC236}">
                <a16:creationId xmlns:a16="http://schemas.microsoft.com/office/drawing/2014/main" id="{00127547-5A1F-BC4C-9BD7-BFA06CED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3443" y="4401025"/>
            <a:ext cx="758807" cy="75880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93A413-45A0-6949-B6BC-840486A8687B}"/>
              </a:ext>
            </a:extLst>
          </p:cNvPr>
          <p:cNvSpPr txBox="1"/>
          <p:nvPr/>
        </p:nvSpPr>
        <p:spPr>
          <a:xfrm>
            <a:off x="1849139" y="5159832"/>
            <a:ext cx="5445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prstClr val="black"/>
                </a:solidFill>
              </a:rPr>
              <a:t>月</a:t>
            </a:r>
            <a:r>
              <a:rPr lang="en-US" altLang="ja-JP" sz="3200" dirty="0">
                <a:solidFill>
                  <a:prstClr val="black"/>
                </a:solidFill>
              </a:rPr>
              <a:t>50,000</a:t>
            </a:r>
            <a:r>
              <a:rPr lang="ja-JP" altLang="en-US" sz="3200">
                <a:solidFill>
                  <a:prstClr val="black"/>
                </a:solidFill>
              </a:rPr>
              <a:t>円</a:t>
            </a:r>
            <a:r>
              <a:rPr lang="en-US" altLang="ja-JP" sz="3200" dirty="0">
                <a:solidFill>
                  <a:prstClr val="black"/>
                </a:solidFill>
              </a:rPr>
              <a:t>×12</a:t>
            </a:r>
            <a:r>
              <a:rPr lang="ja-JP" altLang="en-US" sz="3200">
                <a:solidFill>
                  <a:prstClr val="black"/>
                </a:solidFill>
              </a:rPr>
              <a:t>ヶ月＝</a:t>
            </a:r>
            <a:r>
              <a:rPr lang="en-US" altLang="ja-JP" sz="3200" dirty="0">
                <a:solidFill>
                  <a:prstClr val="black"/>
                </a:solidFill>
              </a:rPr>
              <a:t>60</a:t>
            </a:r>
            <a:r>
              <a:rPr lang="ja-JP" altLang="en-US" sz="3200">
                <a:solidFill>
                  <a:prstClr val="black"/>
                </a:solidFill>
              </a:rPr>
              <a:t>万円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355337-2A10-FC49-A221-D25E1F966F9E}"/>
              </a:ext>
            </a:extLst>
          </p:cNvPr>
          <p:cNvSpPr txBox="1"/>
          <p:nvPr/>
        </p:nvSpPr>
        <p:spPr>
          <a:xfrm>
            <a:off x="953759" y="6241804"/>
            <a:ext cx="7420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</a:rPr>
              <a:t>女性のフルタイム給料平均　約</a:t>
            </a:r>
            <a:r>
              <a:rPr lang="en-US" altLang="ja-JP" sz="2800" dirty="0">
                <a:solidFill>
                  <a:srgbClr val="FF0000"/>
                </a:solidFill>
              </a:rPr>
              <a:t>320</a:t>
            </a:r>
            <a:r>
              <a:rPr lang="ja-JP" altLang="en-US" sz="2800">
                <a:solidFill>
                  <a:srgbClr val="FF0000"/>
                </a:solidFill>
              </a:rPr>
              <a:t>万円</a:t>
            </a:r>
            <a:r>
              <a:rPr lang="en-US" altLang="ja-JP" sz="2800" dirty="0">
                <a:solidFill>
                  <a:srgbClr val="FF0000"/>
                </a:solidFill>
              </a:rPr>
              <a:t>(20</a:t>
            </a:r>
            <a:r>
              <a:rPr lang="ja-JP" altLang="en-US" sz="2800">
                <a:solidFill>
                  <a:srgbClr val="FF0000"/>
                </a:solidFill>
              </a:rPr>
              <a:t>代</a:t>
            </a:r>
            <a:r>
              <a:rPr lang="en-US" altLang="ja-JP" sz="2800" dirty="0">
                <a:solidFill>
                  <a:srgbClr val="FF0000"/>
                </a:solidFill>
              </a:rPr>
              <a:t>)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DD95AB-86D0-6042-9602-25EB25A2BAFD}"/>
              </a:ext>
            </a:extLst>
          </p:cNvPr>
          <p:cNvSpPr txBox="1"/>
          <p:nvPr/>
        </p:nvSpPr>
        <p:spPr>
          <a:xfrm rot="5400000">
            <a:off x="6011918" y="557683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>
                <a:solidFill>
                  <a:prstClr val="black"/>
                </a:solidFill>
              </a:rPr>
              <a:t>＜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7E3F90-EBF0-114B-A50C-F876267B2738}"/>
              </a:ext>
            </a:extLst>
          </p:cNvPr>
          <p:cNvSpPr txBox="1"/>
          <p:nvPr/>
        </p:nvSpPr>
        <p:spPr>
          <a:xfrm>
            <a:off x="998040" y="121805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solidFill>
                  <a:prstClr val="black"/>
                </a:solidFill>
              </a:rPr>
              <a:t>概要</a:t>
            </a:r>
            <a:endParaRPr lang="en-US" altLang="ja-JP" sz="3200" b="1" dirty="0">
              <a:solidFill>
                <a:prstClr val="black"/>
              </a:solidFill>
            </a:endParaRPr>
          </a:p>
        </p:txBody>
      </p:sp>
      <p:pic>
        <p:nvPicPr>
          <p:cNvPr id="6" name="グラフィックス 5" descr="劇場">
            <a:extLst>
              <a:ext uri="{FF2B5EF4-FFF2-40B4-BE49-F238E27FC236}">
                <a16:creationId xmlns:a16="http://schemas.microsoft.com/office/drawing/2014/main" id="{30929D2F-F6C5-6440-AAFA-3E9AC5B20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4582" y="1205010"/>
            <a:ext cx="616527" cy="6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7A71FDE9-C631-6B4F-B3FE-01E12D5B08AB}"/>
              </a:ext>
            </a:extLst>
          </p:cNvPr>
          <p:cNvSpPr txBox="1">
            <a:spLocks/>
          </p:cNvSpPr>
          <p:nvPr/>
        </p:nvSpPr>
        <p:spPr>
          <a:xfrm>
            <a:off x="0" y="7682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民間学童とバスの連携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フローチャート: 処理 7">
            <a:extLst>
              <a:ext uri="{FF2B5EF4-FFF2-40B4-BE49-F238E27FC236}">
                <a16:creationId xmlns:a16="http://schemas.microsoft.com/office/drawing/2014/main" id="{87A3854A-1322-0E4E-A3BE-3F391A89E2FD}"/>
              </a:ext>
            </a:extLst>
          </p:cNvPr>
          <p:cNvSpPr/>
          <p:nvPr/>
        </p:nvSpPr>
        <p:spPr>
          <a:xfrm>
            <a:off x="1018392" y="1376855"/>
            <a:ext cx="2380138" cy="1820339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C78121-2848-F345-BD2A-55AB49E4CB73}"/>
              </a:ext>
            </a:extLst>
          </p:cNvPr>
          <p:cNvSpPr txBox="1"/>
          <p:nvPr/>
        </p:nvSpPr>
        <p:spPr>
          <a:xfrm>
            <a:off x="578332" y="1127428"/>
            <a:ext cx="23391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srgbClr val="ED7D31"/>
                </a:solidFill>
              </a:rPr>
              <a:t>民間学童会社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5A0C66-B366-6041-AEDD-C31D9EDBD558}"/>
              </a:ext>
            </a:extLst>
          </p:cNvPr>
          <p:cNvSpPr txBox="1"/>
          <p:nvPr/>
        </p:nvSpPr>
        <p:spPr>
          <a:xfrm>
            <a:off x="3933496" y="17357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運営委託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6E8D16-5750-A240-BF81-B02EA3BABE27}"/>
              </a:ext>
            </a:extLst>
          </p:cNvPr>
          <p:cNvSpPr txBox="1"/>
          <p:nvPr/>
        </p:nvSpPr>
        <p:spPr>
          <a:xfrm>
            <a:off x="3902214" y="26443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施設用意</a:t>
            </a:r>
          </a:p>
        </p:txBody>
      </p:sp>
      <p:sp>
        <p:nvSpPr>
          <p:cNvPr id="9" name="フローチャート: 処理 8">
            <a:extLst>
              <a:ext uri="{FF2B5EF4-FFF2-40B4-BE49-F238E27FC236}">
                <a16:creationId xmlns:a16="http://schemas.microsoft.com/office/drawing/2014/main" id="{024E0EB2-BFBA-0C4B-95F3-0FC7516B2C46}"/>
              </a:ext>
            </a:extLst>
          </p:cNvPr>
          <p:cNvSpPr/>
          <p:nvPr/>
        </p:nvSpPr>
        <p:spPr>
          <a:xfrm>
            <a:off x="898283" y="4592717"/>
            <a:ext cx="2615758" cy="1745110"/>
          </a:xfrm>
          <a:prstGeom prst="flowChart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フローチャート: 処理 6">
            <a:extLst>
              <a:ext uri="{FF2B5EF4-FFF2-40B4-BE49-F238E27FC236}">
                <a16:creationId xmlns:a16="http://schemas.microsoft.com/office/drawing/2014/main" id="{6E199765-1016-3941-839B-CC75EE647091}"/>
              </a:ext>
            </a:extLst>
          </p:cNvPr>
          <p:cNvSpPr/>
          <p:nvPr/>
        </p:nvSpPr>
        <p:spPr>
          <a:xfrm>
            <a:off x="5599377" y="1392152"/>
            <a:ext cx="3189137" cy="2133600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左矢印 17">
            <a:extLst>
              <a:ext uri="{FF2B5EF4-FFF2-40B4-BE49-F238E27FC236}">
                <a16:creationId xmlns:a16="http://schemas.microsoft.com/office/drawing/2014/main" id="{DE99535B-68C8-2D45-AC84-4069DD415B13}"/>
              </a:ext>
            </a:extLst>
          </p:cNvPr>
          <p:cNvSpPr/>
          <p:nvPr/>
        </p:nvSpPr>
        <p:spPr>
          <a:xfrm rot="19576344">
            <a:off x="3019617" y="3811328"/>
            <a:ext cx="3048322" cy="73697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" name="コンテンツ プレースホルダー 5" descr="校舎">
            <a:extLst>
              <a:ext uri="{FF2B5EF4-FFF2-40B4-BE49-F238E27FC236}">
                <a16:creationId xmlns:a16="http://schemas.microsoft.com/office/drawing/2014/main" id="{09151748-9209-2B41-BC47-0B7EAB9BD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7603" y="2976232"/>
            <a:ext cx="1591665" cy="1591665"/>
          </a:xfr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046F8FB-2C1F-9243-B2C6-BB315391655A}"/>
              </a:ext>
            </a:extLst>
          </p:cNvPr>
          <p:cNvSpPr txBox="1"/>
          <p:nvPr/>
        </p:nvSpPr>
        <p:spPr>
          <a:xfrm>
            <a:off x="4795270" y="440535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補助金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58134-8EFF-644D-9CCA-5429A72DC786}"/>
              </a:ext>
            </a:extLst>
          </p:cNvPr>
          <p:cNvSpPr txBox="1"/>
          <p:nvPr/>
        </p:nvSpPr>
        <p:spPr>
          <a:xfrm>
            <a:off x="546181" y="4331692"/>
            <a:ext cx="16698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rgbClr val="70AD47">
                    <a:lumMod val="50000"/>
                  </a:srgbClr>
                </a:solidFill>
              </a:rPr>
              <a:t>バス会社</a:t>
            </a:r>
          </a:p>
        </p:txBody>
      </p:sp>
      <p:sp>
        <p:nvSpPr>
          <p:cNvPr id="16" name="左矢印 15">
            <a:extLst>
              <a:ext uri="{FF2B5EF4-FFF2-40B4-BE49-F238E27FC236}">
                <a16:creationId xmlns:a16="http://schemas.microsoft.com/office/drawing/2014/main" id="{2FC92580-2773-AE41-A9B6-7D98393D409D}"/>
              </a:ext>
            </a:extLst>
          </p:cNvPr>
          <p:cNvSpPr/>
          <p:nvPr/>
        </p:nvSpPr>
        <p:spPr>
          <a:xfrm rot="16200000">
            <a:off x="1847688" y="3563438"/>
            <a:ext cx="1809726" cy="736979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ED7D3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A83E1F-E068-2647-AB74-F5BA2BCD5A3F}"/>
              </a:ext>
            </a:extLst>
          </p:cNvPr>
          <p:cNvSpPr txBox="1"/>
          <p:nvPr/>
        </p:nvSpPr>
        <p:spPr>
          <a:xfrm>
            <a:off x="1018392" y="3635559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スクールバス依頼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EE9096-3974-134E-8300-AF857DD30A7A}"/>
              </a:ext>
            </a:extLst>
          </p:cNvPr>
          <p:cNvSpPr txBox="1"/>
          <p:nvPr/>
        </p:nvSpPr>
        <p:spPr>
          <a:xfrm>
            <a:off x="5568288" y="1115245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srgbClr val="5B9BD5">
                    <a:lumMod val="50000"/>
                  </a:srgbClr>
                </a:solidFill>
              </a:rPr>
              <a:t>土浦市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6DF566-9E79-0245-9DA8-92C75C6F2C48}"/>
              </a:ext>
            </a:extLst>
          </p:cNvPr>
          <p:cNvSpPr txBox="1"/>
          <p:nvPr/>
        </p:nvSpPr>
        <p:spPr>
          <a:xfrm>
            <a:off x="5844859" y="172469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空き施設の提供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E091F6-ADB1-9541-9BC2-A8CA079BAAED}"/>
              </a:ext>
            </a:extLst>
          </p:cNvPr>
          <p:cNvSpPr txBox="1"/>
          <p:nvPr/>
        </p:nvSpPr>
        <p:spPr>
          <a:xfrm>
            <a:off x="5844859" y="224791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民間企業選定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49E192F-9F5F-9048-99AC-162439C1598D}"/>
              </a:ext>
            </a:extLst>
          </p:cNvPr>
          <p:cNvSpPr txBox="1"/>
          <p:nvPr/>
        </p:nvSpPr>
        <p:spPr>
          <a:xfrm>
            <a:off x="5844859" y="277113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バスルート検討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E0A77F-89DB-664E-B1AA-AFE1DB549ECD}"/>
              </a:ext>
            </a:extLst>
          </p:cNvPr>
          <p:cNvSpPr txBox="1"/>
          <p:nvPr/>
        </p:nvSpPr>
        <p:spPr>
          <a:xfrm>
            <a:off x="1384138" y="180468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職員確保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65C65BD-602C-994A-ACCB-8E964B00D844}"/>
              </a:ext>
            </a:extLst>
          </p:cNvPr>
          <p:cNvSpPr txBox="1"/>
          <p:nvPr/>
        </p:nvSpPr>
        <p:spPr>
          <a:xfrm>
            <a:off x="1359388" y="24678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学童運営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EB786C7A-080F-E849-A35D-6BC3668B0C39}"/>
              </a:ext>
            </a:extLst>
          </p:cNvPr>
          <p:cNvSpPr/>
          <p:nvPr/>
        </p:nvSpPr>
        <p:spPr>
          <a:xfrm>
            <a:off x="3185164" y="2066298"/>
            <a:ext cx="2596491" cy="73697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3087E25-E779-AE40-963F-DFBABB22DD58}"/>
              </a:ext>
            </a:extLst>
          </p:cNvPr>
          <p:cNvSpPr txBox="1"/>
          <p:nvPr/>
        </p:nvSpPr>
        <p:spPr>
          <a:xfrm>
            <a:off x="1382008" y="494016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バス運営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90AD79F-DE2A-5447-8504-1C7CDCAED19B}"/>
              </a:ext>
            </a:extLst>
          </p:cNvPr>
          <p:cNvSpPr txBox="1"/>
          <p:nvPr/>
        </p:nvSpPr>
        <p:spPr>
          <a:xfrm>
            <a:off x="1072977" y="563488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prstClr val="black"/>
                </a:solidFill>
              </a:rPr>
              <a:t>子供への対応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pic>
        <p:nvPicPr>
          <p:cNvPr id="29" name="グラフィックス 28" descr="チーム">
            <a:extLst>
              <a:ext uri="{FF2B5EF4-FFF2-40B4-BE49-F238E27FC236}">
                <a16:creationId xmlns:a16="http://schemas.microsoft.com/office/drawing/2014/main" id="{B0D58AD7-A775-9B4C-A11B-F133E88C3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4661" y="4267269"/>
            <a:ext cx="1769926" cy="1769926"/>
          </a:xfrm>
          <a:prstGeom prst="rect">
            <a:avLst/>
          </a:prstGeom>
        </p:spPr>
      </p:pic>
      <p:sp>
        <p:nvSpPr>
          <p:cNvPr id="30" name="左矢印 29">
            <a:extLst>
              <a:ext uri="{FF2B5EF4-FFF2-40B4-BE49-F238E27FC236}">
                <a16:creationId xmlns:a16="http://schemas.microsoft.com/office/drawing/2014/main" id="{EEBAFCC9-43BA-7343-9BDF-A56AE46057A9}"/>
              </a:ext>
            </a:extLst>
          </p:cNvPr>
          <p:cNvSpPr/>
          <p:nvPr/>
        </p:nvSpPr>
        <p:spPr>
          <a:xfrm>
            <a:off x="3286125" y="5810248"/>
            <a:ext cx="4897835" cy="73697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3EAF422-9590-2940-9602-0645936A00F2}"/>
              </a:ext>
            </a:extLst>
          </p:cNvPr>
          <p:cNvSpPr txBox="1"/>
          <p:nvPr/>
        </p:nvSpPr>
        <p:spPr>
          <a:xfrm>
            <a:off x="7142612" y="4980459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srgbClr val="C00000"/>
                </a:solidFill>
              </a:rPr>
              <a:t>市民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C199C1F-B153-F940-AA56-A7BE3200B95D}"/>
              </a:ext>
            </a:extLst>
          </p:cNvPr>
          <p:cNvSpPr txBox="1"/>
          <p:nvPr/>
        </p:nvSpPr>
        <p:spPr>
          <a:xfrm>
            <a:off x="5193997" y="552896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利用可能</a:t>
            </a:r>
          </a:p>
        </p:txBody>
      </p:sp>
    </p:spTree>
    <p:extLst>
      <p:ext uri="{BB962C8B-B14F-4D97-AF65-F5344CB8AC3E}">
        <p14:creationId xmlns:p14="http://schemas.microsoft.com/office/powerpoint/2010/main" val="41623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>
            <a:extLst>
              <a:ext uri="{FF2B5EF4-FFF2-40B4-BE49-F238E27FC236}">
                <a16:creationId xmlns:a16="http://schemas.microsoft.com/office/drawing/2014/main" id="{81F3494F-A6EB-C84B-8A94-20722BFF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8" y="160807"/>
            <a:ext cx="8068235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荒川沖地区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4966559" y="3389752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75000"/>
                  </a:prstClr>
                </a:solidFill>
              </a:rPr>
              <a:t>神立地区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おおつ野地区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75000"/>
                  </a:prstClr>
                </a:solidFill>
              </a:rPr>
              <a:t>産業地域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新興地域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オープンガーデン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市街地活性化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小さな拠点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商業地域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農業地域</a:t>
            </a: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947F70FB-3F39-2142-9AA8-EAC3AAFE17D8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A789C8C-FF87-1943-A903-C30848F59309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朝活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170212B-25E9-C645-A6DB-DC48560B9AEF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04F4B3F-289C-3046-8D16-98D6052D3BC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698677-3A00-9149-B525-FE6DA844024E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FFC000"/>
                </a:solidFill>
              </a:rPr>
              <a:t>荒川沖地区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FBEE3AE-A756-1742-8E31-6BF3169C18E3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住宅街</a:t>
            </a:r>
          </a:p>
        </p:txBody>
      </p:sp>
    </p:spTree>
    <p:extLst>
      <p:ext uri="{BB962C8B-B14F-4D97-AF65-F5344CB8AC3E}">
        <p14:creationId xmlns:p14="http://schemas.microsoft.com/office/powerpoint/2010/main" val="15247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147706" y="1397976"/>
            <a:ext cx="5059429" cy="4731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駅前に人々が滞留できる施設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提案プロジェクト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06" y="1871084"/>
            <a:ext cx="4963657" cy="372274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28307" y="5716311"/>
            <a:ext cx="550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引用元：</a:t>
            </a:r>
            <a:r>
              <a:rPr lang="en-US" altLang="ja-JP" dirty="0" smtClean="0"/>
              <a:t>http</a:t>
            </a:r>
            <a:r>
              <a:rPr lang="en-US" altLang="ja-JP" dirty="0"/>
              <a:t>://toshisv.sk.tsukuba.ac.jp/jisshu/jisshu3</a:t>
            </a:r>
            <a:r>
              <a:rPr lang="en-US" altLang="ja-JP" dirty="0" smtClean="0"/>
              <a:t>/</a:t>
            </a:r>
          </a:p>
          <a:p>
            <a:r>
              <a:rPr lang="ja-JP" altLang="en-US" dirty="0" smtClean="0"/>
              <a:t>　　　　</a:t>
            </a:r>
            <a:r>
              <a:rPr lang="en-US" altLang="ja-JP" dirty="0" smtClean="0"/>
              <a:t>report/report2011/g5/area_arakawaoki.html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417064" y="5064321"/>
            <a:ext cx="3086814" cy="442674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朝夕に駅に多くの通勤客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70778" y="5075593"/>
            <a:ext cx="3449360" cy="783193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駅前の商業施設の撤退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駅前に大きな平面駐車場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背景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7064" y="4496711"/>
            <a:ext cx="3086814" cy="57888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駅の利用者が多い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570778" y="4496711"/>
            <a:ext cx="3449360" cy="57888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滞留する施設がない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627655" y="994192"/>
            <a:ext cx="5929828" cy="578882"/>
          </a:xfrm>
          <a:prstGeom prst="round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荒川沖はベッドタウンの性質をもつ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2427298" y="2714386"/>
            <a:ext cx="1310700" cy="57888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車社会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-3240028" y="2015459"/>
            <a:ext cx="3086814" cy="57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多世代・家族世帯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46347" y="6016129"/>
            <a:ext cx="6651304" cy="578882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駅前を中心に活気と安心を生む必要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左右矢印 11"/>
          <p:cNvSpPr/>
          <p:nvPr/>
        </p:nvSpPr>
        <p:spPr>
          <a:xfrm>
            <a:off x="3915345" y="4604392"/>
            <a:ext cx="1354449" cy="648393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-2277687" y="4637266"/>
            <a:ext cx="698269" cy="12967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58" y="1803677"/>
            <a:ext cx="3200400" cy="24003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" y="1893056"/>
            <a:ext cx="3694943" cy="2078716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209830" y="4006573"/>
            <a:ext cx="3501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+mn-ea"/>
              </a:rPr>
              <a:t>引用元：https</a:t>
            </a:r>
            <a:r>
              <a:rPr lang="ja-JP" altLang="en-US" sz="1200" dirty="0">
                <a:latin typeface="+mn-ea"/>
              </a:rPr>
              <a:t>://tetsudo-ch.com/2470086.html</a:t>
            </a:r>
          </a:p>
        </p:txBody>
      </p:sp>
    </p:spTree>
    <p:extLst>
      <p:ext uri="{BB962C8B-B14F-4D97-AF65-F5344CB8AC3E}">
        <p14:creationId xmlns:p14="http://schemas.microsoft.com/office/powerpoint/2010/main" val="16422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2B252077-CEDD-456B-81F0-9025F8877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295" y="2861219"/>
            <a:ext cx="933385" cy="933385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1883E2D-38AF-4193-AA5C-E434370184EC}"/>
              </a:ext>
            </a:extLst>
          </p:cNvPr>
          <p:cNvCxnSpPr>
            <a:cxnSpLocks/>
          </p:cNvCxnSpPr>
          <p:nvPr/>
        </p:nvCxnSpPr>
        <p:spPr>
          <a:xfrm>
            <a:off x="4572000" y="941295"/>
            <a:ext cx="0" cy="335418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0D6545D0-264D-4261-9DD7-251A42AFA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57975" y="5516107"/>
            <a:ext cx="932769" cy="932769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現状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77C900-DB69-4A0E-BF09-ADB417441E16}"/>
              </a:ext>
            </a:extLst>
          </p:cNvPr>
          <p:cNvSpPr/>
          <p:nvPr/>
        </p:nvSpPr>
        <p:spPr>
          <a:xfrm>
            <a:off x="3587263" y="4313540"/>
            <a:ext cx="1969473" cy="793445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荒川沖駅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666E007-6A3C-4876-8DF0-39CEF86B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9650" y="2684523"/>
            <a:ext cx="726829" cy="7268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3963C27-F364-41E6-8A4B-9444D7DA4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20" y="1940963"/>
            <a:ext cx="1106974" cy="11069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63512D-E60C-4BAE-801A-1747F1108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479" y="2114938"/>
            <a:ext cx="1103472" cy="11034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C1CB6B-5B07-4D3C-8C57-4DE03F1B1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309" y="5324061"/>
            <a:ext cx="1103472" cy="1103472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ECB68B2-2935-445A-94D8-B59CB7C23C13}"/>
              </a:ext>
            </a:extLst>
          </p:cNvPr>
          <p:cNvCxnSpPr>
            <a:stCxn id="5" idx="2"/>
          </p:cNvCxnSpPr>
          <p:nvPr/>
        </p:nvCxnSpPr>
        <p:spPr>
          <a:xfrm flipH="1">
            <a:off x="4571999" y="5106985"/>
            <a:ext cx="1" cy="175101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F56E2D25-C28D-401B-99BC-FE65718FE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307" y="3218410"/>
            <a:ext cx="933386" cy="9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14722 0.1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4028 L -0.13438 -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8038 0.1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32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1777478" y="91263"/>
            <a:ext cx="5717059" cy="447872"/>
          </a:xfrm>
        </p:spPr>
        <p:txBody>
          <a:bodyPr/>
          <a:lstStyle/>
          <a:p>
            <a:r>
              <a:rPr kumimoji="1" lang="ja-JP" altLang="en-US" dirty="0" smtClean="0"/>
              <a:t>市の現状・課題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06522" y="1342602"/>
            <a:ext cx="5458967" cy="105560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人口の市外への流出</a:t>
            </a:r>
            <a:r>
              <a:rPr kumimoji="1" lang="en-US" altLang="ja-JP" sz="3200" dirty="0" smtClean="0"/>
              <a:t>(</a:t>
            </a:r>
            <a:r>
              <a:rPr kumimoji="1" lang="ja-JP" altLang="en-US" sz="3200" dirty="0" smtClean="0"/>
              <a:t>社会減</a:t>
            </a:r>
            <a:r>
              <a:rPr kumimoji="1" lang="en-US" altLang="ja-JP" sz="3200" dirty="0" smtClean="0"/>
              <a:t>)</a:t>
            </a:r>
          </a:p>
          <a:p>
            <a:pPr algn="ctr"/>
            <a:r>
              <a:rPr kumimoji="1" lang="en-US" altLang="ja-JP" sz="2400" dirty="0" smtClean="0"/>
              <a:t>30</a:t>
            </a:r>
            <a:r>
              <a:rPr kumimoji="1" lang="ja-JP" altLang="en-US" sz="2400" dirty="0" smtClean="0"/>
              <a:t>代人口の転出が増加</a:t>
            </a:r>
            <a:endParaRPr kumimoji="1" lang="ja-JP" altLang="en-US" sz="2400" dirty="0"/>
          </a:p>
        </p:txBody>
      </p:sp>
      <p:sp>
        <p:nvSpPr>
          <p:cNvPr id="8" name="下矢印 7"/>
          <p:cNvSpPr/>
          <p:nvPr/>
        </p:nvSpPr>
        <p:spPr>
          <a:xfrm>
            <a:off x="2973744" y="2472259"/>
            <a:ext cx="3324522" cy="1076441"/>
          </a:xfrm>
          <a:prstGeom prst="downArrow">
            <a:avLst>
              <a:gd name="adj1" fmla="val 72581"/>
              <a:gd name="adj2" fmla="val 42473"/>
            </a:avLst>
          </a:prstGeom>
          <a:solidFill>
            <a:schemeClr val="bg2">
              <a:lumMod val="50000"/>
            </a:schemeClr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white"/>
                </a:solidFill>
              </a:rPr>
              <a:t>このままだと</a:t>
            </a:r>
            <a:r>
              <a:rPr lang="en-US" altLang="ja-JP" sz="2400" dirty="0" smtClean="0">
                <a:solidFill>
                  <a:prstClr val="white"/>
                </a:solidFill>
              </a:rPr>
              <a:t>…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351794" y="4140142"/>
            <a:ext cx="2384346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経済規模縮小</a:t>
            </a:r>
            <a:endParaRPr lang="en-US" altLang="ja-JP" sz="2800" dirty="0">
              <a:solidFill>
                <a:prstClr val="white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721560" y="4140142"/>
            <a:ext cx="1310700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税収減</a:t>
            </a:r>
            <a:endParaRPr lang="en-US" altLang="ja-JP" sz="2800" dirty="0">
              <a:solidFill>
                <a:prstClr val="white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168785" y="4972837"/>
            <a:ext cx="2750364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地域活動の衰退</a:t>
            </a:r>
            <a:endParaRPr lang="en-US" altLang="ja-JP" sz="2800" dirty="0">
              <a:solidFill>
                <a:prstClr val="white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833503" y="4948487"/>
            <a:ext cx="3086814" cy="5788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交通</a:t>
            </a:r>
            <a:r>
              <a:rPr lang="ja-JP" altLang="en-US" sz="2800" dirty="0">
                <a:solidFill>
                  <a:prstClr val="white"/>
                </a:solidFill>
              </a:rPr>
              <a:t>網</a:t>
            </a:r>
            <a:r>
              <a:rPr lang="ja-JP" altLang="en-US" sz="2800" dirty="0" smtClean="0">
                <a:solidFill>
                  <a:prstClr val="white"/>
                </a:solidFill>
              </a:rPr>
              <a:t>の維持困難</a:t>
            </a:r>
            <a:endParaRPr lang="en-US" altLang="ja-JP" sz="2800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85213" y="3739896"/>
            <a:ext cx="8101584" cy="20960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9287" y="3438168"/>
            <a:ext cx="3086814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今後発生しうる問題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828" y="5916796"/>
            <a:ext cx="7730354" cy="71508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土浦市内の活動が止まってしまう</a:t>
            </a:r>
            <a:r>
              <a:rPr kumimoji="1" lang="en-US" altLang="ja-JP" sz="3600" dirty="0" smtClean="0"/>
              <a:t>…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149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コンテンツ プレースホルダー 3">
            <a:extLst>
              <a:ext uri="{FF2B5EF4-FFF2-40B4-BE49-F238E27FC236}">
                <a16:creationId xmlns:a16="http://schemas.microsoft.com/office/drawing/2014/main" id="{2B252077-CEDD-456B-81F0-9025F8877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295" y="2861219"/>
            <a:ext cx="933385" cy="933385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1883E2D-38AF-4193-AA5C-E434370184EC}"/>
              </a:ext>
            </a:extLst>
          </p:cNvPr>
          <p:cNvCxnSpPr>
            <a:cxnSpLocks/>
          </p:cNvCxnSpPr>
          <p:nvPr/>
        </p:nvCxnSpPr>
        <p:spPr>
          <a:xfrm>
            <a:off x="4572000" y="941295"/>
            <a:ext cx="0" cy="335418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9202683C-AB92-48BD-9B66-D63E403A9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21" y="6098325"/>
            <a:ext cx="695004" cy="7011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2F6E80-C110-4BEC-8FCD-5700C5E00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313" y="5982491"/>
            <a:ext cx="695004" cy="70110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D6545D0-264D-4261-9DD7-251A42AFA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57975" y="5516107"/>
            <a:ext cx="932769" cy="932769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将来像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77C900-DB69-4A0E-BF09-ADB417441E16}"/>
              </a:ext>
            </a:extLst>
          </p:cNvPr>
          <p:cNvSpPr/>
          <p:nvPr/>
        </p:nvSpPr>
        <p:spPr>
          <a:xfrm>
            <a:off x="3587263" y="4313540"/>
            <a:ext cx="1969473" cy="793445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荒川沖駅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666E007-6A3C-4876-8DF0-39CEF86B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09650" y="2684523"/>
            <a:ext cx="726829" cy="7268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3963C27-F364-41E6-8A4B-9444D7DA4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20" y="1940963"/>
            <a:ext cx="1106974" cy="11069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63512D-E60C-4BAE-801A-1747F1108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479" y="2114938"/>
            <a:ext cx="1103472" cy="11034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C1CB6B-5B07-4D3C-8C57-4DE03F1B1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1309" y="5324061"/>
            <a:ext cx="1103472" cy="1103472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ECB68B2-2935-445A-94D8-B59CB7C23C13}"/>
              </a:ext>
            </a:extLst>
          </p:cNvPr>
          <p:cNvCxnSpPr>
            <a:stCxn id="5" idx="2"/>
          </p:cNvCxnSpPr>
          <p:nvPr/>
        </p:nvCxnSpPr>
        <p:spPr>
          <a:xfrm flipH="1">
            <a:off x="4571999" y="5106985"/>
            <a:ext cx="1" cy="175101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F56E2D25-C28D-401B-99BC-FE65718FE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307" y="3218410"/>
            <a:ext cx="933386" cy="9333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66F540A-E26D-44A1-97B0-D0A4D15E2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180" y="4975488"/>
            <a:ext cx="697145" cy="6971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1AEE3F4-68C7-4F3C-BEBE-D29407711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31" y="6023285"/>
            <a:ext cx="695004" cy="7011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1E38B7A-4B77-49E7-BE9C-B83324CC4D74}"/>
              </a:ext>
            </a:extLst>
          </p:cNvPr>
          <p:cNvSpPr/>
          <p:nvPr/>
        </p:nvSpPr>
        <p:spPr>
          <a:xfrm>
            <a:off x="2696914" y="5284583"/>
            <a:ext cx="1396306" cy="69324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新施設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6F540A-E26D-44A1-97B0-D0A4D15E2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8762" y="3437622"/>
            <a:ext cx="697145" cy="69714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66F540A-E26D-44A1-97B0-D0A4D15E2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159" y="5516107"/>
            <a:ext cx="697145" cy="6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14722 0.1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4028 L -0.13438 -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8038 0.157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112580" y="5854275"/>
            <a:ext cx="586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施設のコンセプトは</a:t>
            </a:r>
            <a:r>
              <a:rPr kumimoji="1" lang="ja-JP" altLang="en-US" sz="3200" b="1" dirty="0" smtClean="0">
                <a:solidFill>
                  <a:schemeClr val="accent2"/>
                </a:solidFill>
              </a:rPr>
              <a:t>朝活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103587" y="1390288"/>
            <a:ext cx="1008993" cy="100899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朝</a:t>
            </a:r>
            <a:endParaRPr kumimoji="1" lang="ja-JP" altLang="en-US" sz="4000" dirty="0"/>
          </a:p>
        </p:txBody>
      </p:sp>
      <p:sp>
        <p:nvSpPr>
          <p:cNvPr id="7" name="正方形/長方形 6"/>
          <p:cNvSpPr/>
          <p:nvPr/>
        </p:nvSpPr>
        <p:spPr>
          <a:xfrm>
            <a:off x="2753711" y="1138040"/>
            <a:ext cx="5373696" cy="136341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・少し早起きして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　個人の時間を過ごせる場所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1103587" y="2944469"/>
            <a:ext cx="1008993" cy="100899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昼</a:t>
            </a:r>
            <a:endParaRPr kumimoji="1" lang="ja-JP" altLang="en-US" sz="4000" dirty="0"/>
          </a:p>
        </p:txBody>
      </p:sp>
      <p:sp>
        <p:nvSpPr>
          <p:cNvPr id="24" name="正方形/長方形 23"/>
          <p:cNvSpPr/>
          <p:nvPr/>
        </p:nvSpPr>
        <p:spPr>
          <a:xfrm>
            <a:off x="2753711" y="2692221"/>
            <a:ext cx="5373696" cy="136341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・市役所支所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・高齢者や主婦の方の憩いの場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1103587" y="4494479"/>
            <a:ext cx="1008993" cy="100899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夜</a:t>
            </a:r>
            <a:endParaRPr kumimoji="1" lang="ja-JP" altLang="en-US" sz="4000" dirty="0"/>
          </a:p>
        </p:txBody>
      </p:sp>
      <p:sp>
        <p:nvSpPr>
          <p:cNvPr id="26" name="正方形/長方形 25"/>
          <p:cNvSpPr/>
          <p:nvPr/>
        </p:nvSpPr>
        <p:spPr>
          <a:xfrm>
            <a:off x="2753711" y="4242231"/>
            <a:ext cx="5373696" cy="136341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・仕事帰りにジムやカフェ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・イベントなどを企画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コンセプト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35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グラフィックス 17" descr="会議">
            <a:extLst>
              <a:ext uri="{FF2B5EF4-FFF2-40B4-BE49-F238E27FC236}">
                <a16:creationId xmlns:a16="http://schemas.microsoft.com/office/drawing/2014/main" id="{6DBC8E85-C82F-408A-BF5F-591D94E80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8684" y="2775410"/>
            <a:ext cx="1223308" cy="12233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DD886D-1FE4-4851-B9BD-42D77310F034}"/>
              </a:ext>
            </a:extLst>
          </p:cNvPr>
          <p:cNvSpPr txBox="1"/>
          <p:nvPr/>
        </p:nvSpPr>
        <p:spPr>
          <a:xfrm>
            <a:off x="257175" y="1057274"/>
            <a:ext cx="638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BTO</a:t>
            </a:r>
            <a:r>
              <a:rPr kumimoji="1" lang="ja-JP" altLang="en-US" sz="2800" dirty="0"/>
              <a:t>方式による</a:t>
            </a:r>
            <a:r>
              <a:rPr kumimoji="1" lang="en-US" altLang="ja-JP" sz="2800" dirty="0"/>
              <a:t>PFI</a:t>
            </a:r>
            <a:r>
              <a:rPr kumimoji="1" lang="ja-JP" altLang="en-US" sz="2800" dirty="0"/>
              <a:t>事業として展開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04E8323-BE58-45AD-BD10-DD53725E8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727" y="2826230"/>
            <a:ext cx="1101805" cy="1101805"/>
          </a:xfrm>
          <a:prstGeom prst="rect">
            <a:avLst/>
          </a:prstGeom>
        </p:spPr>
      </p:pic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278E8EF2-A365-4C13-9C89-1BD97B2B5EA5}"/>
              </a:ext>
            </a:extLst>
          </p:cNvPr>
          <p:cNvSpPr/>
          <p:nvPr/>
        </p:nvSpPr>
        <p:spPr>
          <a:xfrm>
            <a:off x="3378667" y="2151521"/>
            <a:ext cx="2567641" cy="931687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9EB2F552-6037-4FF3-AD84-F369FFC08403}"/>
              </a:ext>
            </a:extLst>
          </p:cNvPr>
          <p:cNvSpPr/>
          <p:nvPr/>
        </p:nvSpPr>
        <p:spPr>
          <a:xfrm flipH="1" flipV="1">
            <a:off x="3321518" y="3904349"/>
            <a:ext cx="2567641" cy="931687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D23DD94-CA09-49B1-8B07-B7F41430B17C}"/>
              </a:ext>
            </a:extLst>
          </p:cNvPr>
          <p:cNvSpPr txBox="1"/>
          <p:nvPr/>
        </p:nvSpPr>
        <p:spPr>
          <a:xfrm>
            <a:off x="2700338" y="1672342"/>
            <a:ext cx="411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施設を建築して市に譲渡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CAB41D7-6CF7-424D-9D31-6144AEB6E9F0}"/>
              </a:ext>
            </a:extLst>
          </p:cNvPr>
          <p:cNvSpPr txBox="1"/>
          <p:nvPr/>
        </p:nvSpPr>
        <p:spPr>
          <a:xfrm>
            <a:off x="2558735" y="4864371"/>
            <a:ext cx="455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民間に施設の運営を委託</a:t>
            </a:r>
            <a:endParaRPr kumimoji="1" lang="ja-JP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12183C3-EB00-46DE-BE8D-5EF30D8F8CAF}"/>
              </a:ext>
            </a:extLst>
          </p:cNvPr>
          <p:cNvSpPr txBox="1"/>
          <p:nvPr/>
        </p:nvSpPr>
        <p:spPr>
          <a:xfrm>
            <a:off x="6015037" y="400086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土浦市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2B99D1F-A067-4644-A4D4-9CB14DE18FA6}"/>
              </a:ext>
            </a:extLst>
          </p:cNvPr>
          <p:cNvSpPr txBox="1"/>
          <p:nvPr/>
        </p:nvSpPr>
        <p:spPr>
          <a:xfrm>
            <a:off x="2185338" y="3888191"/>
            <a:ext cx="118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民間企業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934137A-1E8E-4E01-9FAD-7A63881A1C58}"/>
              </a:ext>
            </a:extLst>
          </p:cNvPr>
          <p:cNvSpPr/>
          <p:nvPr/>
        </p:nvSpPr>
        <p:spPr>
          <a:xfrm>
            <a:off x="7110410" y="2434157"/>
            <a:ext cx="1719263" cy="504825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負担部分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DD064F7-4455-4534-848A-BEE3813CC8C9}"/>
              </a:ext>
            </a:extLst>
          </p:cNvPr>
          <p:cNvSpPr/>
          <p:nvPr/>
        </p:nvSpPr>
        <p:spPr>
          <a:xfrm>
            <a:off x="7110410" y="2938982"/>
            <a:ext cx="1719263" cy="75565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・</a:t>
            </a:r>
            <a:r>
              <a:rPr lang="ja-JP" altLang="en-US" dirty="0">
                <a:solidFill>
                  <a:schemeClr val="tx1"/>
                </a:solidFill>
              </a:rPr>
              <a:t>施設維持費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EF2DFBA-1769-4729-9F43-BB81DF8D56CC}"/>
              </a:ext>
            </a:extLst>
          </p:cNvPr>
          <p:cNvSpPr/>
          <p:nvPr/>
        </p:nvSpPr>
        <p:spPr>
          <a:xfrm>
            <a:off x="287482" y="2434157"/>
            <a:ext cx="1719263" cy="504825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負担部分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98CA1CA-BB89-43FE-BD8D-D8F75621F6D9}"/>
              </a:ext>
            </a:extLst>
          </p:cNvPr>
          <p:cNvSpPr/>
          <p:nvPr/>
        </p:nvSpPr>
        <p:spPr>
          <a:xfrm>
            <a:off x="287482" y="2938982"/>
            <a:ext cx="1719263" cy="75565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・建設費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0186" y="5537790"/>
            <a:ext cx="6868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民間の参入によって長時間の営業が可能</a:t>
            </a:r>
            <a:endParaRPr kumimoji="1" lang="en-US" altLang="ja-JP" sz="2800" dirty="0" smtClean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運営方法</a:t>
            </a:r>
            <a:endParaRPr kumimoji="1" lang="ja-JP" altLang="en-US" dirty="0"/>
          </a:p>
        </p:txBody>
      </p:sp>
      <p:sp>
        <p:nvSpPr>
          <p:cNvPr id="17" name="二等辺三角形 16"/>
          <p:cNvSpPr/>
          <p:nvPr/>
        </p:nvSpPr>
        <p:spPr>
          <a:xfrm rot="5400000">
            <a:off x="2132977" y="6264545"/>
            <a:ext cx="477235" cy="31397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10283" y="6182912"/>
            <a:ext cx="399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accent2"/>
                </a:solidFill>
              </a:rPr>
              <a:t>朝活</a:t>
            </a:r>
            <a:r>
              <a:rPr kumimoji="1" lang="ja-JP" altLang="en-US" sz="2800" dirty="0" smtClean="0"/>
              <a:t>をコンセプト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786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94DB1335-BA38-42BB-9D4E-5786A8302A22}"/>
              </a:ext>
            </a:extLst>
          </p:cNvPr>
          <p:cNvSpPr/>
          <p:nvPr/>
        </p:nvSpPr>
        <p:spPr>
          <a:xfrm>
            <a:off x="2270175" y="4441738"/>
            <a:ext cx="2360134" cy="1508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u="sng" dirty="0">
              <a:solidFill>
                <a:schemeClr val="tx2"/>
              </a:solidFill>
            </a:endParaRPr>
          </a:p>
          <a:p>
            <a:pPr algn="ctr"/>
            <a:r>
              <a:rPr kumimoji="1" lang="ja-JP" altLang="en-US" b="1" u="sng" dirty="0">
                <a:solidFill>
                  <a:schemeClr val="accent1">
                    <a:lumMod val="50000"/>
                  </a:schemeClr>
                </a:solidFill>
              </a:rPr>
              <a:t>作業スペース</a:t>
            </a:r>
            <a:endParaRPr kumimoji="1" lang="en-US" altLang="ja-JP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tx1"/>
                </a:solidFill>
              </a:rPr>
              <a:t>カフェなどを誘致</a:t>
            </a:r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ja-JP" altLang="en-US" sz="2000" dirty="0">
                <a:solidFill>
                  <a:schemeClr val="tx1"/>
                </a:solidFill>
              </a:rPr>
              <a:t>朝早くから活動を行える場所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5F85D1F8-A86F-420A-A3D0-3E27095F8022}"/>
              </a:ext>
            </a:extLst>
          </p:cNvPr>
          <p:cNvSpPr/>
          <p:nvPr/>
        </p:nvSpPr>
        <p:spPr>
          <a:xfrm>
            <a:off x="4636144" y="4441738"/>
            <a:ext cx="2360134" cy="150843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u="sng" dirty="0">
                <a:solidFill>
                  <a:schemeClr val="accent1">
                    <a:lumMod val="50000"/>
                  </a:schemeClr>
                </a:solidFill>
              </a:rPr>
              <a:t>市役所支所</a:t>
            </a:r>
            <a:endParaRPr kumimoji="1" lang="en-US" altLang="ja-JP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tx1"/>
                </a:solidFill>
              </a:rPr>
              <a:t>住民課による行政サービスを受けられる場所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87" name="左中かっこ 86">
            <a:extLst>
              <a:ext uri="{FF2B5EF4-FFF2-40B4-BE49-F238E27FC236}">
                <a16:creationId xmlns:a16="http://schemas.microsoft.com/office/drawing/2014/main" id="{65FDCF0D-4FE5-410E-BB10-1308F2C0A0CF}"/>
              </a:ext>
            </a:extLst>
          </p:cNvPr>
          <p:cNvSpPr/>
          <p:nvPr/>
        </p:nvSpPr>
        <p:spPr>
          <a:xfrm>
            <a:off x="1343523" y="2265880"/>
            <a:ext cx="751611" cy="3541638"/>
          </a:xfrm>
          <a:prstGeom prst="lef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左中かっこ 85">
            <a:extLst>
              <a:ext uri="{FF2B5EF4-FFF2-40B4-BE49-F238E27FC236}">
                <a16:creationId xmlns:a16="http://schemas.microsoft.com/office/drawing/2014/main" id="{5AE78B12-A348-4EF1-A92A-889765F28EE0}"/>
              </a:ext>
            </a:extLst>
          </p:cNvPr>
          <p:cNvSpPr/>
          <p:nvPr/>
        </p:nvSpPr>
        <p:spPr>
          <a:xfrm flipH="1">
            <a:off x="7138537" y="2324377"/>
            <a:ext cx="751611" cy="3541638"/>
          </a:xfrm>
          <a:prstGeom prst="lef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D750482-2CDE-4780-8431-F0C659CACF9D}"/>
              </a:ext>
            </a:extLst>
          </p:cNvPr>
          <p:cNvSpPr/>
          <p:nvPr/>
        </p:nvSpPr>
        <p:spPr>
          <a:xfrm>
            <a:off x="4636145" y="2265880"/>
            <a:ext cx="2360134" cy="150843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u="sng" dirty="0">
                <a:solidFill>
                  <a:schemeClr val="accent1">
                    <a:lumMod val="50000"/>
                  </a:schemeClr>
                </a:solidFill>
              </a:rPr>
              <a:t>交流スペース</a:t>
            </a:r>
            <a:endParaRPr kumimoji="1" lang="en-US" altLang="ja-JP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地元住民の交流や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団体での作業が行える場所</a:t>
            </a: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7C9BCA5E-230C-427F-AF46-350378EA0B04}"/>
              </a:ext>
            </a:extLst>
          </p:cNvPr>
          <p:cNvSpPr/>
          <p:nvPr/>
        </p:nvSpPr>
        <p:spPr>
          <a:xfrm>
            <a:off x="2270176" y="2265880"/>
            <a:ext cx="2360134" cy="1508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u="sng" dirty="0">
                <a:solidFill>
                  <a:schemeClr val="accent1">
                    <a:lumMod val="50000"/>
                  </a:schemeClr>
                </a:solidFill>
              </a:rPr>
              <a:t>運動スペース</a:t>
            </a:r>
            <a:endParaRPr kumimoji="1" lang="en-US" altLang="ja-JP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</a:rPr>
              <a:t>トレーニングマシンやヨガなどを行える場所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00586DD-8E6F-4E7E-93DB-6CF0C3D67384}"/>
              </a:ext>
            </a:extLst>
          </p:cNvPr>
          <p:cNvSpPr/>
          <p:nvPr/>
        </p:nvSpPr>
        <p:spPr>
          <a:xfrm>
            <a:off x="2270175" y="1628505"/>
            <a:ext cx="4726103" cy="6549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/>
          </a:p>
        </p:txBody>
      </p:sp>
      <p:pic>
        <p:nvPicPr>
          <p:cNvPr id="29" name="グラフィックス 28" descr="ダンベル">
            <a:extLst>
              <a:ext uri="{FF2B5EF4-FFF2-40B4-BE49-F238E27FC236}">
                <a16:creationId xmlns:a16="http://schemas.microsoft.com/office/drawing/2014/main" id="{A6F21B4C-1C6F-4FA4-B498-6343C78C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7536" y="1587607"/>
            <a:ext cx="719302" cy="719302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2100844-57A2-44CA-8CE8-0AD22E1B192E}"/>
              </a:ext>
            </a:extLst>
          </p:cNvPr>
          <p:cNvSpPr txBox="1"/>
          <p:nvPr/>
        </p:nvSpPr>
        <p:spPr>
          <a:xfrm>
            <a:off x="4191969" y="1663571"/>
            <a:ext cx="11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2</a:t>
            </a:r>
            <a:r>
              <a:rPr kumimoji="1" lang="ja-JP" altLang="en-US" sz="3200" dirty="0">
                <a:solidFill>
                  <a:schemeClr val="bg1"/>
                </a:solidFill>
              </a:rPr>
              <a:t>階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A643A25C-8DE8-455B-AB97-32C3444DE9F5}"/>
              </a:ext>
            </a:extLst>
          </p:cNvPr>
          <p:cNvSpPr/>
          <p:nvPr/>
        </p:nvSpPr>
        <p:spPr>
          <a:xfrm>
            <a:off x="2270174" y="3756776"/>
            <a:ext cx="4726103" cy="6549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3967321-2A02-4939-93D2-ADAF2B53F69E}"/>
              </a:ext>
            </a:extLst>
          </p:cNvPr>
          <p:cNvSpPr txBox="1"/>
          <p:nvPr/>
        </p:nvSpPr>
        <p:spPr>
          <a:xfrm>
            <a:off x="4191968" y="3791842"/>
            <a:ext cx="11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1</a:t>
            </a:r>
            <a:r>
              <a:rPr kumimoji="1" lang="ja-JP" altLang="en-US" sz="3200" dirty="0">
                <a:solidFill>
                  <a:schemeClr val="bg1"/>
                </a:solidFill>
              </a:rPr>
              <a:t>階</a:t>
            </a:r>
          </a:p>
        </p:txBody>
      </p:sp>
      <p:pic>
        <p:nvPicPr>
          <p:cNvPr id="70" name="グラフィックス 69" descr="コーヒー">
            <a:extLst>
              <a:ext uri="{FF2B5EF4-FFF2-40B4-BE49-F238E27FC236}">
                <a16:creationId xmlns:a16="http://schemas.microsoft.com/office/drawing/2014/main" id="{9DF9E8C5-514A-47D5-A7A9-58FF36D15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7562" y="3705436"/>
            <a:ext cx="679948" cy="679948"/>
          </a:xfrm>
          <a:prstGeom prst="rect">
            <a:avLst/>
          </a:prstGeom>
        </p:spPr>
      </p:pic>
      <p:pic>
        <p:nvPicPr>
          <p:cNvPr id="72" name="グラフィックス 71" descr="鉛筆">
            <a:extLst>
              <a:ext uri="{FF2B5EF4-FFF2-40B4-BE49-F238E27FC236}">
                <a16:creationId xmlns:a16="http://schemas.microsoft.com/office/drawing/2014/main" id="{5EA2B32A-739D-4A24-9B0A-AF1423A19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6070" y="3847924"/>
            <a:ext cx="593814" cy="593814"/>
          </a:xfrm>
          <a:prstGeom prst="rect">
            <a:avLst/>
          </a:prstGeom>
        </p:spPr>
      </p:pic>
      <p:pic>
        <p:nvPicPr>
          <p:cNvPr id="78" name="グラフィックス 77" descr="会議">
            <a:extLst>
              <a:ext uri="{FF2B5EF4-FFF2-40B4-BE49-F238E27FC236}">
                <a16:creationId xmlns:a16="http://schemas.microsoft.com/office/drawing/2014/main" id="{0B9EE929-2474-4018-85D7-D50755C9FB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4767" y="1570008"/>
            <a:ext cx="754369" cy="754369"/>
          </a:xfrm>
          <a:prstGeom prst="rect">
            <a:avLst/>
          </a:prstGeom>
        </p:spPr>
      </p:pic>
      <p:pic>
        <p:nvPicPr>
          <p:cNvPr id="80" name="グラフィックス 79" descr="握手">
            <a:extLst>
              <a:ext uri="{FF2B5EF4-FFF2-40B4-BE49-F238E27FC236}">
                <a16:creationId xmlns:a16="http://schemas.microsoft.com/office/drawing/2014/main" id="{86B7B22A-C26D-4E41-A7C4-2CDA7F9E6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40660" y="3755631"/>
            <a:ext cx="754369" cy="754369"/>
          </a:xfrm>
          <a:prstGeom prst="rect">
            <a:avLst/>
          </a:prstGeom>
        </p:spPr>
      </p:pic>
      <p:sp>
        <p:nvSpPr>
          <p:cNvPr id="84" name="フローチャート: 代替処理 83">
            <a:extLst>
              <a:ext uri="{FF2B5EF4-FFF2-40B4-BE49-F238E27FC236}">
                <a16:creationId xmlns:a16="http://schemas.microsoft.com/office/drawing/2014/main" id="{69FBCCB0-0C28-468B-A0A5-BD05B0B5F9AE}"/>
              </a:ext>
            </a:extLst>
          </p:cNvPr>
          <p:cNvSpPr/>
          <p:nvPr/>
        </p:nvSpPr>
        <p:spPr>
          <a:xfrm>
            <a:off x="107150" y="3795193"/>
            <a:ext cx="1286850" cy="61534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民間</a:t>
            </a:r>
          </a:p>
        </p:txBody>
      </p:sp>
      <p:sp>
        <p:nvSpPr>
          <p:cNvPr id="88" name="フローチャート: 代替処理 87">
            <a:extLst>
              <a:ext uri="{FF2B5EF4-FFF2-40B4-BE49-F238E27FC236}">
                <a16:creationId xmlns:a16="http://schemas.microsoft.com/office/drawing/2014/main" id="{175CEC09-9F1B-4EC5-9E4B-07776B155F01}"/>
              </a:ext>
            </a:extLst>
          </p:cNvPr>
          <p:cNvSpPr/>
          <p:nvPr/>
        </p:nvSpPr>
        <p:spPr>
          <a:xfrm>
            <a:off x="7805238" y="3791842"/>
            <a:ext cx="1286850" cy="61534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accent2"/>
                </a:solidFill>
              </a:rPr>
              <a:t>行政</a:t>
            </a:r>
            <a:endParaRPr kumimoji="1" lang="ja-JP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施設紹介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70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0924" y="1967732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駅周辺</a:t>
            </a:r>
            <a:r>
              <a:rPr lang="ja-JP" altLang="en-US" sz="2800" dirty="0" smtClean="0"/>
              <a:t>に人々の滞留を生む</a:t>
            </a:r>
            <a:endParaRPr kumimoji="1" lang="ja-JP" altLang="en-US" sz="2800" dirty="0"/>
          </a:p>
        </p:txBody>
      </p:sp>
      <p:sp>
        <p:nvSpPr>
          <p:cNvPr id="4" name="楕円 3"/>
          <p:cNvSpPr/>
          <p:nvPr/>
        </p:nvSpPr>
        <p:spPr>
          <a:xfrm>
            <a:off x="189186" y="2039007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315310" y="2490952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0924" y="2978404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老朽化が進む市役所支所、公民館の代替施設へ</a:t>
            </a:r>
            <a:endParaRPr kumimoji="1" lang="ja-JP" altLang="en-US" sz="2800" dirty="0"/>
          </a:p>
        </p:txBody>
      </p:sp>
      <p:sp>
        <p:nvSpPr>
          <p:cNvPr id="11" name="楕円 10"/>
          <p:cNvSpPr/>
          <p:nvPr/>
        </p:nvSpPr>
        <p:spPr>
          <a:xfrm>
            <a:off x="189186" y="3049679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15310" y="3501624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0924" y="3989075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日常生活、災害時などの地域拠点</a:t>
            </a:r>
            <a:endParaRPr kumimoji="1" lang="ja-JP" altLang="en-US" sz="2800" dirty="0"/>
          </a:p>
        </p:txBody>
      </p:sp>
      <p:sp>
        <p:nvSpPr>
          <p:cNvPr id="14" name="楕円 13"/>
          <p:cNvSpPr/>
          <p:nvPr/>
        </p:nvSpPr>
        <p:spPr>
          <a:xfrm>
            <a:off x="189186" y="4060350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315310" y="4512295"/>
            <a:ext cx="809296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二等辺三角形 15"/>
          <p:cNvSpPr/>
          <p:nvPr/>
        </p:nvSpPr>
        <p:spPr>
          <a:xfrm rot="5400000">
            <a:off x="147142" y="5417864"/>
            <a:ext cx="798786" cy="52551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3378" y="5142012"/>
            <a:ext cx="8250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</a:rPr>
              <a:t>活気</a:t>
            </a:r>
            <a:r>
              <a:rPr lang="ja-JP" altLang="en-US" sz="3200" dirty="0" smtClean="0">
                <a:solidFill>
                  <a:schemeClr val="accent2"/>
                </a:solidFill>
              </a:rPr>
              <a:t>と安心を生み、</a:t>
            </a:r>
            <a:endParaRPr lang="en-US" altLang="ja-JP" sz="3200" dirty="0" smtClean="0">
              <a:solidFill>
                <a:schemeClr val="accent2"/>
              </a:solidFill>
            </a:endParaRPr>
          </a:p>
          <a:p>
            <a:r>
              <a:rPr lang="ja-JP" altLang="en-US" sz="3200" dirty="0" smtClean="0">
                <a:solidFill>
                  <a:schemeClr val="accent2"/>
                </a:solidFill>
              </a:rPr>
              <a:t>荒川沖周辺の生活の質を高める</a:t>
            </a:r>
            <a:endParaRPr kumimoji="1" lang="ja-JP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効果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47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>
            <a:extLst>
              <a:ext uri="{FF2B5EF4-FFF2-40B4-BE49-F238E27FC236}">
                <a16:creationId xmlns:a16="http://schemas.microsoft.com/office/drawing/2014/main" id="{7E3B9636-B83A-124B-9E4A-3433E918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8" y="160807"/>
            <a:ext cx="8068235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中央</a:t>
            </a:r>
            <a:r>
              <a:rPr lang="ja-JP" altLang="en-US" b="1" dirty="0">
                <a:solidFill>
                  <a:prstClr val="white"/>
                </a:solidFill>
              </a:rPr>
              <a:t>地区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4966559" y="3389752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75000"/>
                  </a:prstClr>
                </a:solidFill>
              </a:rPr>
              <a:t>神立地区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おおつ野地区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75000"/>
                  </a:prstClr>
                </a:solidFill>
              </a:rPr>
              <a:t>産業地域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新興地域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オープンガーデン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小さな拠点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朝活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農業地域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住宅街</a:t>
            </a: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CEA5A622-AEF6-0746-AB34-3F5043834C81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rgbClr val="C0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C7F9CEF-3535-AC43-85C2-0868CD6C38E7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市街地活性化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72E61556-4AE2-C748-8C61-FF236BFDD113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D246FDE-9939-C04C-BC00-43DC78C118B1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50FEF4B-B139-B44C-A410-ADBD4BB9CE6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C00000"/>
                </a:solidFill>
              </a:rPr>
              <a:t>中央地区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3693091-802B-4342-8ABC-4096A537752B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商業地域</a:t>
            </a:r>
          </a:p>
        </p:txBody>
      </p:sp>
    </p:spTree>
    <p:extLst>
      <p:ext uri="{BB962C8B-B14F-4D97-AF65-F5344CB8AC3E}">
        <p14:creationId xmlns:p14="http://schemas.microsoft.com/office/powerpoint/2010/main" val="8147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0"/>
          </p:nvPr>
        </p:nvSpPr>
        <p:spPr>
          <a:xfrm>
            <a:off x="1517662" y="246711"/>
            <a:ext cx="6586468" cy="447872"/>
          </a:xfrm>
        </p:spPr>
        <p:txBody>
          <a:bodyPr/>
          <a:lstStyle/>
          <a:p>
            <a:r>
              <a:rPr kumimoji="1" lang="ja-JP" altLang="en-US" dirty="0" smtClean="0"/>
              <a:t>提案プロジェクト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628650" y="1510834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dirty="0"/>
              <a:t>土浦駅前の回遊性を高め、活気ある市街地に</a:t>
            </a:r>
          </a:p>
          <a:p>
            <a:pPr marL="0" indent="0" algn="ctr">
              <a:buNone/>
            </a:pPr>
            <a:r>
              <a:rPr lang="ja-JP" altLang="en-US" dirty="0"/>
              <a:t>高密度の良好な商業空間を創成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2617470"/>
            <a:ext cx="7022592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98565" y="4251107"/>
            <a:ext cx="3086814" cy="578882"/>
          </a:xfrm>
          <a:prstGeom prst="round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中心市街地の衰退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8936" y="4251107"/>
            <a:ext cx="2750364" cy="578882"/>
          </a:xfrm>
          <a:prstGeom prst="round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行政機能の集約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8936" y="5873355"/>
            <a:ext cx="7366119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徒歩で回りやすい、活気ある商業空間が必要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98565" y="4829989"/>
            <a:ext cx="3086814" cy="91940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歩行者交通量の減少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空き店舗の増加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86479" y="989683"/>
            <a:ext cx="59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中央地区には昔からの市街地がある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88936" y="4837473"/>
            <a:ext cx="2750364" cy="91940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市役所の移転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アルカス土浦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/>
        </p:nvGraphicFramePr>
        <p:xfrm>
          <a:off x="5020056" y="1587630"/>
          <a:ext cx="3913631" cy="288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1779012"/>
            <a:ext cx="3402740" cy="2271662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3963919" y="4828689"/>
            <a:ext cx="1216152" cy="484632"/>
          </a:xfrm>
          <a:prstGeom prst="leftRightArrow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1970308" y="287212"/>
            <a:ext cx="5717059" cy="447872"/>
          </a:xfrm>
        </p:spPr>
        <p:txBody>
          <a:bodyPr/>
          <a:lstStyle/>
          <a:p>
            <a:r>
              <a:rPr kumimoji="1" lang="ja-JP" altLang="en-US" dirty="0" smtClean="0"/>
              <a:t>コンセプト</a:t>
            </a:r>
            <a:endParaRPr kumimoji="1" lang="ja-JP" altLang="en-US" dirty="0"/>
          </a:p>
        </p:txBody>
      </p:sp>
      <p:pic>
        <p:nvPicPr>
          <p:cNvPr id="1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77" y="1636941"/>
            <a:ext cx="6711696" cy="4087323"/>
          </a:xfrm>
        </p:spPr>
      </p:pic>
      <p:sp>
        <p:nvSpPr>
          <p:cNvPr id="14" name="テキスト ボックス 13"/>
          <p:cNvSpPr txBox="1"/>
          <p:nvPr/>
        </p:nvSpPr>
        <p:spPr>
          <a:xfrm>
            <a:off x="594244" y="1594278"/>
            <a:ext cx="1608444" cy="783193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亀城公園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まちかど蔵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92781" y="1754259"/>
            <a:ext cx="2074882" cy="783193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水郷筑波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りんりんロード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78015" y="5422396"/>
            <a:ext cx="1032501" cy="442674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土浦駅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50502" y="5014056"/>
            <a:ext cx="1121522" cy="783193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市役所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>
                <a:solidFill>
                  <a:prstClr val="white"/>
                </a:solidFill>
              </a:rPr>
              <a:t>ウララ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88728" y="4726335"/>
            <a:ext cx="1347202" cy="783193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</a:rPr>
              <a:t>アルカス</a:t>
            </a:r>
            <a:endParaRPr lang="en-US" altLang="ja-JP" sz="2000" dirty="0" smtClean="0">
              <a:solidFill>
                <a:prstClr val="white"/>
              </a:solidFill>
            </a:endParaRPr>
          </a:p>
          <a:p>
            <a:r>
              <a:rPr lang="ja-JP" altLang="en-US" sz="2000" dirty="0" smtClean="0">
                <a:solidFill>
                  <a:prstClr val="white"/>
                </a:solidFill>
              </a:rPr>
              <a:t>土浦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sp>
        <p:nvSpPr>
          <p:cNvPr id="19" name="左右矢印 18"/>
          <p:cNvSpPr/>
          <p:nvPr/>
        </p:nvSpPr>
        <p:spPr>
          <a:xfrm rot="21276764">
            <a:off x="2243723" y="2114803"/>
            <a:ext cx="4514553" cy="351825"/>
          </a:xfrm>
          <a:prstGeom prst="left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上下矢印 19"/>
          <p:cNvSpPr/>
          <p:nvPr/>
        </p:nvSpPr>
        <p:spPr>
          <a:xfrm rot="18615322">
            <a:off x="3349734" y="2249361"/>
            <a:ext cx="400059" cy="3904459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上下矢印 20"/>
          <p:cNvSpPr/>
          <p:nvPr/>
        </p:nvSpPr>
        <p:spPr>
          <a:xfrm rot="1507880">
            <a:off x="5729222" y="2334991"/>
            <a:ext cx="397053" cy="3095195"/>
          </a:xfrm>
          <a:prstGeom prst="upDown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98466" y="6013255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</a:rPr>
              <a:t>徒歩で回りやすい、活気ある商業空間</a:t>
            </a:r>
          </a:p>
        </p:txBody>
      </p:sp>
    </p:spTree>
    <p:extLst>
      <p:ext uri="{BB962C8B-B14F-4D97-AF65-F5344CB8AC3E}">
        <p14:creationId xmlns:p14="http://schemas.microsoft.com/office/powerpoint/2010/main" val="32732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1970308" y="287212"/>
            <a:ext cx="5717059" cy="447872"/>
          </a:xfrm>
        </p:spPr>
        <p:txBody>
          <a:bodyPr/>
          <a:lstStyle/>
          <a:p>
            <a:r>
              <a:rPr lang="ja-JP" altLang="en-US" dirty="0"/>
              <a:t>プロジェクト</a:t>
            </a:r>
            <a:endParaRPr kumimoji="1" lang="ja-JP" altLang="en-US" dirty="0"/>
          </a:p>
        </p:txBody>
      </p:sp>
      <p:pic>
        <p:nvPicPr>
          <p:cNvPr id="1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77" y="1636941"/>
            <a:ext cx="6711696" cy="4087323"/>
          </a:xfrm>
        </p:spPr>
      </p:pic>
      <p:sp>
        <p:nvSpPr>
          <p:cNvPr id="19" name="左右矢印 18"/>
          <p:cNvSpPr/>
          <p:nvPr/>
        </p:nvSpPr>
        <p:spPr>
          <a:xfrm rot="21276764">
            <a:off x="2243723" y="2114803"/>
            <a:ext cx="4514553" cy="351825"/>
          </a:xfrm>
          <a:prstGeom prst="left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上下矢印 19"/>
          <p:cNvSpPr/>
          <p:nvPr/>
        </p:nvSpPr>
        <p:spPr>
          <a:xfrm rot="18615322">
            <a:off x="3349734" y="2249361"/>
            <a:ext cx="400059" cy="3904459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上下矢印 20"/>
          <p:cNvSpPr/>
          <p:nvPr/>
        </p:nvSpPr>
        <p:spPr>
          <a:xfrm rot="1507880">
            <a:off x="5729222" y="2334991"/>
            <a:ext cx="397053" cy="3095195"/>
          </a:xfrm>
          <a:prstGeom prst="upDown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14441" y="2494057"/>
            <a:ext cx="2513794" cy="1123712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prstClr val="white"/>
                </a:solidFill>
              </a:rPr>
              <a:t>モール</a:t>
            </a:r>
            <a:r>
              <a:rPr lang="en-US" altLang="ja-JP" sz="3200" dirty="0" smtClean="0">
                <a:solidFill>
                  <a:prstClr val="white"/>
                </a:solidFill>
              </a:rPr>
              <a:t>505</a:t>
            </a:r>
          </a:p>
          <a:p>
            <a:pPr algn="ctr"/>
            <a:r>
              <a:rPr lang="ja-JP" altLang="en-US" sz="2800" dirty="0" smtClean="0">
                <a:solidFill>
                  <a:prstClr val="white"/>
                </a:solidFill>
              </a:rPr>
              <a:t>コンパクト化</a:t>
            </a:r>
            <a:endParaRPr lang="en-US" altLang="ja-JP" sz="2800" dirty="0" smtClean="0">
              <a:solidFill>
                <a:prstClr val="white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25068" y="4339645"/>
            <a:ext cx="4610458" cy="578882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prstClr val="white"/>
                </a:solidFill>
              </a:rPr>
              <a:t>既存店の余剰スペース活用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1777478" y="91263"/>
            <a:ext cx="5717059" cy="447872"/>
          </a:xfrm>
        </p:spPr>
        <p:txBody>
          <a:bodyPr/>
          <a:lstStyle/>
          <a:p>
            <a:r>
              <a:rPr lang="ja-JP" altLang="en-US" dirty="0"/>
              <a:t>全体</a:t>
            </a:r>
            <a:r>
              <a:rPr lang="ja-JP" altLang="en-US" dirty="0" smtClean="0"/>
              <a:t>構想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77478" y="1344168"/>
            <a:ext cx="6190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土浦を止めるな！</a:t>
            </a:r>
            <a:endParaRPr kumimoji="1" lang="ja-JP" altLang="en-US" sz="5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65859" y="2677626"/>
            <a:ext cx="6940296" cy="139612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人口の社会減を食い止めるため</a:t>
            </a:r>
            <a:endParaRPr lang="en-US" altLang="ja-JP" sz="3200" dirty="0" smtClean="0"/>
          </a:p>
          <a:p>
            <a:pPr algn="ctr"/>
            <a:r>
              <a:rPr kumimoji="1" lang="ja-JP" altLang="en-US" sz="4400" b="1" dirty="0" smtClean="0">
                <a:solidFill>
                  <a:srgbClr val="ED7D31"/>
                </a:solidFill>
              </a:rPr>
              <a:t>住み続けたい街</a:t>
            </a:r>
            <a:r>
              <a:rPr kumimoji="1" lang="ja-JP" altLang="en-US" sz="4400" dirty="0" smtClean="0"/>
              <a:t>を目指す</a:t>
            </a:r>
            <a:endParaRPr kumimoji="1" lang="en-US" altLang="ja-JP" sz="4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92946" y="4537326"/>
            <a:ext cx="5559552" cy="132802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目標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人口社会減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300</a:t>
            </a:r>
            <a:r>
              <a:rPr kumimoji="1" lang="ja-JP" altLang="en-US" sz="2400" dirty="0" smtClean="0"/>
              <a:t>人</a:t>
            </a:r>
            <a:r>
              <a:rPr kumimoji="1" lang="en-US" altLang="ja-JP" sz="2400" dirty="0" smtClean="0"/>
              <a:t>/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(H26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　→　</a:t>
            </a:r>
            <a:r>
              <a:rPr lang="ja-JP" altLang="en-US" sz="2400" dirty="0"/>
              <a:t>段階的</a:t>
            </a:r>
            <a:r>
              <a:rPr lang="ja-JP" altLang="en-US" sz="2400" dirty="0" smtClean="0"/>
              <a:t>に縮小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32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399447" y="229592"/>
            <a:ext cx="8345104" cy="447872"/>
          </a:xfrm>
        </p:spPr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505</a:t>
            </a:r>
            <a:r>
              <a:rPr lang="ja-JP" altLang="en-US" dirty="0"/>
              <a:t>のコンパクト化</a:t>
            </a:r>
            <a:endParaRPr kumimoji="1" lang="ja-JP" altLang="en-US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4F5AF46-A1FC-1A46-84AD-FD4728FC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0550"/>
            <a:ext cx="7886700" cy="182060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ja-JP" altLang="en-US" dirty="0">
                <a:solidFill>
                  <a:prstClr val="black"/>
                </a:solidFill>
              </a:rPr>
              <a:t>モール</a:t>
            </a:r>
            <a:r>
              <a:rPr lang="en-US" altLang="ja-JP" dirty="0">
                <a:solidFill>
                  <a:prstClr val="black"/>
                </a:solidFill>
              </a:rPr>
              <a:t>505</a:t>
            </a:r>
            <a:r>
              <a:rPr lang="ja-JP" altLang="en-US" dirty="0">
                <a:solidFill>
                  <a:prstClr val="black"/>
                </a:solidFill>
              </a:rPr>
              <a:t>の現状</a:t>
            </a:r>
            <a:endParaRPr lang="en-US" altLang="ja-JP" dirty="0">
              <a:solidFill>
                <a:prstClr val="black"/>
              </a:solidFill>
            </a:endParaRPr>
          </a:p>
          <a:p>
            <a:pPr lvl="0"/>
            <a:r>
              <a:rPr lang="ja-JP" altLang="en-US" sz="2400" dirty="0">
                <a:solidFill>
                  <a:prstClr val="black"/>
                </a:solidFill>
              </a:rPr>
              <a:t>空き店舗が目立つ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0"/>
            <a:r>
              <a:rPr lang="en-US" altLang="ja-JP" sz="2400" dirty="0">
                <a:solidFill>
                  <a:prstClr val="black"/>
                </a:solidFill>
              </a:rPr>
              <a:t>3</a:t>
            </a:r>
            <a:r>
              <a:rPr lang="ja-JP" altLang="en-US" sz="2400" dirty="0">
                <a:solidFill>
                  <a:prstClr val="black"/>
                </a:solidFill>
              </a:rPr>
              <a:t>階建て</a:t>
            </a:r>
            <a:r>
              <a:rPr lang="en-US" altLang="ja-JP" sz="2400" dirty="0">
                <a:solidFill>
                  <a:prstClr val="black"/>
                </a:solidFill>
              </a:rPr>
              <a:t>+</a:t>
            </a:r>
            <a:r>
              <a:rPr lang="ja-JP" altLang="en-US" sz="2400" dirty="0">
                <a:solidFill>
                  <a:prstClr val="black"/>
                </a:solidFill>
              </a:rPr>
              <a:t>高架道直下の</a:t>
            </a:r>
            <a:r>
              <a:rPr lang="ja-JP" altLang="en-US" sz="2400" dirty="0" smtClean="0">
                <a:solidFill>
                  <a:prstClr val="black"/>
                </a:solidFill>
              </a:rPr>
              <a:t>ため暗い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0"/>
            <a:r>
              <a:rPr lang="ja-JP" altLang="en-US" sz="2400" dirty="0">
                <a:solidFill>
                  <a:prstClr val="black"/>
                </a:solidFill>
              </a:rPr>
              <a:t>美容室・フィットネスなどサービス店舗が</a:t>
            </a:r>
            <a:r>
              <a:rPr lang="ja-JP" altLang="en-US" sz="2400" dirty="0" smtClean="0">
                <a:solidFill>
                  <a:prstClr val="black"/>
                </a:solidFill>
              </a:rPr>
              <a:t>多い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12" y="3001157"/>
            <a:ext cx="5554980" cy="312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399447" y="229592"/>
            <a:ext cx="8345104" cy="447872"/>
          </a:xfrm>
        </p:spPr>
        <p:txBody>
          <a:bodyPr/>
          <a:lstStyle/>
          <a:p>
            <a:r>
              <a:rPr lang="ja-JP" altLang="en-US" dirty="0"/>
              <a:t>モール</a:t>
            </a:r>
            <a:r>
              <a:rPr lang="en-US" altLang="ja-JP" dirty="0"/>
              <a:t>505</a:t>
            </a:r>
            <a:r>
              <a:rPr lang="ja-JP" altLang="en-US" dirty="0"/>
              <a:t>のコンパクト化</a:t>
            </a:r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F5AF46-A1FC-1A46-84AD-FD4728FC55D9}"/>
              </a:ext>
            </a:extLst>
          </p:cNvPr>
          <p:cNvSpPr txBox="1">
            <a:spLocks/>
          </p:cNvSpPr>
          <p:nvPr/>
        </p:nvSpPr>
        <p:spPr>
          <a:xfrm>
            <a:off x="858012" y="1466422"/>
            <a:ext cx="7886700" cy="1851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店舗を１階に集約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テナントは美容・健康・文化などを中心に募集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自転車利用者を意識した空間づくり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市は改修費用を支援</a:t>
            </a:r>
            <a:endParaRPr lang="en-US" altLang="ja-JP" sz="2400" dirty="0" smtClean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9016" y="4431059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09016" y="5043707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9016" y="3818411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509016" y="5031169"/>
            <a:ext cx="690372" cy="6251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2588514" y="5043707"/>
            <a:ext cx="690372" cy="6251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1898142" y="3794715"/>
            <a:ext cx="690372" cy="6251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509016" y="4405983"/>
            <a:ext cx="690372" cy="62518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1898142" y="5031169"/>
            <a:ext cx="690372" cy="625186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>
            <a:off x="4244912" y="4529097"/>
            <a:ext cx="868680" cy="100414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354574" y="4381945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354574" y="4994593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354574" y="3769297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5354574" y="4982055"/>
            <a:ext cx="690372" cy="62518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7434072" y="4994593"/>
            <a:ext cx="690372" cy="62518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8118729" y="4994593"/>
            <a:ext cx="690372" cy="62518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6056186" y="4982055"/>
            <a:ext cx="690372" cy="62518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6743700" y="4982055"/>
            <a:ext cx="690372" cy="62518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269572" y="6056410"/>
            <a:ext cx="706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築</a:t>
            </a:r>
            <a:r>
              <a:rPr lang="en-US" altLang="ja-JP" sz="2000" dirty="0" smtClean="0">
                <a:solidFill>
                  <a:prstClr val="black"/>
                </a:solidFill>
              </a:rPr>
              <a:t>35</a:t>
            </a:r>
            <a:r>
              <a:rPr lang="ja-JP" altLang="en-US" sz="2000" dirty="0" smtClean="0">
                <a:solidFill>
                  <a:prstClr val="black"/>
                </a:solidFill>
              </a:rPr>
              <a:t>年以上経過しており、将来的には減築・建て替えも検討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47220" y="4067432"/>
            <a:ext cx="148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店舗集約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プロジェクトの効果</a:t>
            </a:r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F5AF46-A1FC-1A46-84AD-FD4728FC55D9}"/>
              </a:ext>
            </a:extLst>
          </p:cNvPr>
          <p:cNvSpPr txBox="1">
            <a:spLocks/>
          </p:cNvSpPr>
          <p:nvPr/>
        </p:nvSpPr>
        <p:spPr>
          <a:xfrm>
            <a:off x="628650" y="1790299"/>
            <a:ext cx="7886700" cy="18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 smtClean="0">
                <a:solidFill>
                  <a:prstClr val="black"/>
                </a:solidFill>
              </a:rPr>
              <a:t>バリアフリー化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自転車でも立ち寄りやすい店舗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回遊性の向上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人通り増加による犯罪抑止</a:t>
            </a:r>
            <a:endParaRPr lang="en-US" altLang="ja-JP" sz="2400" dirty="0" smtClean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28544" y="4279209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828544" y="4891857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828544" y="3666561"/>
            <a:ext cx="3456432" cy="61264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2828544" y="4879319"/>
            <a:ext cx="690372" cy="6251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4908042" y="4891857"/>
            <a:ext cx="690372" cy="6251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5592699" y="4891857"/>
            <a:ext cx="690372" cy="6251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3530156" y="4879319"/>
            <a:ext cx="690372" cy="62518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t="4292" b="5150"/>
          <a:stretch/>
        </p:blipFill>
        <p:spPr>
          <a:xfrm>
            <a:off x="4217670" y="4879319"/>
            <a:ext cx="690372" cy="62518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68" y="4820801"/>
            <a:ext cx="683704" cy="68370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91177" y="4743394"/>
            <a:ext cx="685609" cy="761111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>
            <a:off x="943829" y="5784487"/>
            <a:ext cx="1994535" cy="512064"/>
          </a:xfrm>
          <a:prstGeom prst="rightArrow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45180" y="5784487"/>
            <a:ext cx="55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</a:rPr>
              <a:t>活気</a:t>
            </a:r>
            <a:r>
              <a:rPr lang="ja-JP" altLang="en-US" sz="2800" dirty="0" smtClean="0">
                <a:solidFill>
                  <a:prstClr val="black"/>
                </a:solidFill>
              </a:rPr>
              <a:t>ある、安心できる商業空間</a:t>
            </a:r>
            <a:endParaRPr lang="en-US" altLang="ja-JP" sz="2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1030202" y="215971"/>
            <a:ext cx="7073913" cy="447872"/>
          </a:xfrm>
        </p:spPr>
        <p:txBody>
          <a:bodyPr/>
          <a:lstStyle/>
          <a:p>
            <a:r>
              <a:rPr lang="ja-JP" altLang="en-US" dirty="0"/>
              <a:t>既存店の余剰スペース活用</a:t>
            </a:r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F5AF46-A1FC-1A46-84AD-FD4728FC55D9}"/>
              </a:ext>
            </a:extLst>
          </p:cNvPr>
          <p:cNvSpPr txBox="1">
            <a:spLocks/>
          </p:cNvSpPr>
          <p:nvPr/>
        </p:nvSpPr>
        <p:spPr>
          <a:xfrm>
            <a:off x="940689" y="1571817"/>
            <a:ext cx="7886700" cy="143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出店希望者が既存店舗の一部を間借りして活動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市は出店希望者と店舗を結びつける媒体づくりを実施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 smtClean="0">
                <a:solidFill>
                  <a:prstClr val="black"/>
                </a:solidFill>
              </a:rPr>
              <a:t>例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252728" y="2889504"/>
            <a:ext cx="3538728" cy="23408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52" y="3055791"/>
            <a:ext cx="1234440" cy="12344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56963" y="3195957"/>
            <a:ext cx="162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衣料品店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　 </a:t>
            </a:r>
            <a:r>
              <a:rPr lang="ja-JP" altLang="en-US" sz="2400" dirty="0" smtClean="0">
                <a:solidFill>
                  <a:prstClr val="black"/>
                </a:solidFill>
              </a:rPr>
              <a:t> ＋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74398" y="4059936"/>
            <a:ext cx="1792761" cy="919401"/>
          </a:xfrm>
          <a:prstGeom prst="roundRect">
            <a:avLst/>
          </a:prstGeom>
          <a:ln w="38100">
            <a:solidFill>
              <a:srgbClr val="ED7D3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パン販売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コーナー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03495" y="3008376"/>
            <a:ext cx="260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店舗のメリット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31511" y="3479664"/>
            <a:ext cx="2715768" cy="40011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相乗効果による集客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31511" y="3916350"/>
            <a:ext cx="2715768" cy="1015663"/>
          </a:xfrm>
          <a:prstGeom prst="rect">
            <a:avLst/>
          </a:prstGeom>
          <a:noFill/>
          <a:ln w="381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需要の見極め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</a:rPr>
              <a:t>新規参入障壁低減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ja-JP" altLang="en-US" sz="2000" dirty="0">
                <a:solidFill>
                  <a:prstClr val="black"/>
                </a:solidFill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ja-JP" altLang="en-US" sz="2000" dirty="0" smtClean="0">
                <a:solidFill>
                  <a:prstClr val="black"/>
                </a:solidFill>
              </a:rPr>
              <a:t>人脈・費用</a:t>
            </a:r>
            <a:r>
              <a:rPr lang="en-US" altLang="ja-JP" sz="2000" dirty="0" smtClean="0">
                <a:solidFill>
                  <a:prstClr val="black"/>
                </a:solidFill>
              </a:rPr>
              <a:t>)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1394552" y="5806440"/>
            <a:ext cx="1994535" cy="512064"/>
          </a:xfrm>
          <a:prstGeom prst="rightArrow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14191" y="5528237"/>
            <a:ext cx="4590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空き店舗減少・高密度化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買い物環境改善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0924" y="1967732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店舗回遊性の向上</a:t>
            </a:r>
            <a:endParaRPr kumimoji="1" lang="ja-JP" altLang="en-US" sz="2800" dirty="0"/>
          </a:p>
        </p:txBody>
      </p:sp>
      <p:sp>
        <p:nvSpPr>
          <p:cNvPr id="4" name="楕円 3"/>
          <p:cNvSpPr/>
          <p:nvPr/>
        </p:nvSpPr>
        <p:spPr>
          <a:xfrm>
            <a:off x="189186" y="2039007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315310" y="2490952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0924" y="2978404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空き店舗減少、新たな活力導入</a:t>
            </a:r>
            <a:endParaRPr kumimoji="1" lang="ja-JP" altLang="en-US" sz="2800" dirty="0"/>
          </a:p>
        </p:txBody>
      </p:sp>
      <p:sp>
        <p:nvSpPr>
          <p:cNvPr id="11" name="楕円 10"/>
          <p:cNvSpPr/>
          <p:nvPr/>
        </p:nvSpPr>
        <p:spPr>
          <a:xfrm>
            <a:off x="189186" y="3049679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15310" y="3501624"/>
            <a:ext cx="814551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0924" y="3989075"/>
            <a:ext cx="886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人通り増加による犯罪抑止効果</a:t>
            </a:r>
            <a:endParaRPr kumimoji="1" lang="ja-JP" altLang="en-US" sz="2800" dirty="0"/>
          </a:p>
        </p:txBody>
      </p:sp>
      <p:sp>
        <p:nvSpPr>
          <p:cNvPr id="14" name="楕円 13"/>
          <p:cNvSpPr/>
          <p:nvPr/>
        </p:nvSpPr>
        <p:spPr>
          <a:xfrm>
            <a:off x="189186" y="4060350"/>
            <a:ext cx="241738" cy="241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315310" y="4512295"/>
            <a:ext cx="809296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二等辺三角形 15"/>
          <p:cNvSpPr/>
          <p:nvPr/>
        </p:nvSpPr>
        <p:spPr>
          <a:xfrm rot="5400000">
            <a:off x="147142" y="5417864"/>
            <a:ext cx="798786" cy="525517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3379" y="5388234"/>
            <a:ext cx="825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</a:rPr>
              <a:t>活気</a:t>
            </a:r>
            <a:r>
              <a:rPr lang="ja-JP" altLang="en-US" sz="3200" dirty="0" smtClean="0">
                <a:solidFill>
                  <a:schemeClr val="accent2"/>
                </a:solidFill>
              </a:rPr>
              <a:t>のある中心市街地を生みだす</a:t>
            </a:r>
            <a:endParaRPr lang="en-US" altLang="ja-JP" sz="3200" dirty="0">
              <a:solidFill>
                <a:schemeClr val="accent2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効果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17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矢印 3">
            <a:extLst>
              <a:ext uri="{FF2B5EF4-FFF2-40B4-BE49-F238E27FC236}">
                <a16:creationId xmlns:a16="http://schemas.microsoft.com/office/drawing/2014/main" id="{592BF195-1FDD-7C45-AC14-E1D3783024CD}"/>
              </a:ext>
            </a:extLst>
          </p:cNvPr>
          <p:cNvSpPr/>
          <p:nvPr/>
        </p:nvSpPr>
        <p:spPr>
          <a:xfrm>
            <a:off x="242047" y="3160059"/>
            <a:ext cx="8901953" cy="10085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まと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め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3A1502-F251-1549-84EB-73533228B81E}"/>
              </a:ext>
            </a:extLst>
          </p:cNvPr>
          <p:cNvSpPr/>
          <p:nvPr/>
        </p:nvSpPr>
        <p:spPr>
          <a:xfrm>
            <a:off x="600636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0EFED02-8AFD-4B4B-B68B-AB9B5475BC14}"/>
              </a:ext>
            </a:extLst>
          </p:cNvPr>
          <p:cNvSpPr/>
          <p:nvPr/>
        </p:nvSpPr>
        <p:spPr>
          <a:xfrm>
            <a:off x="2178425" y="2914837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7A94EF-A79D-DC45-8C80-BAEE27968DCF}"/>
              </a:ext>
            </a:extLst>
          </p:cNvPr>
          <p:cNvSpPr/>
          <p:nvPr/>
        </p:nvSpPr>
        <p:spPr>
          <a:xfrm>
            <a:off x="3756214" y="2914837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5FE0BD-5CC9-2842-9C85-A53503C05569}"/>
              </a:ext>
            </a:extLst>
          </p:cNvPr>
          <p:cNvSpPr/>
          <p:nvPr/>
        </p:nvSpPr>
        <p:spPr>
          <a:xfrm>
            <a:off x="5334005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86A9034-A7CD-8D45-8D97-ED440214C193}"/>
              </a:ext>
            </a:extLst>
          </p:cNvPr>
          <p:cNvSpPr/>
          <p:nvPr/>
        </p:nvSpPr>
        <p:spPr>
          <a:xfrm>
            <a:off x="6911794" y="2909701"/>
            <a:ext cx="1398494" cy="15195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グラフィックス 10" descr="ユーザー">
            <a:extLst>
              <a:ext uri="{FF2B5EF4-FFF2-40B4-BE49-F238E27FC236}">
                <a16:creationId xmlns:a16="http://schemas.microsoft.com/office/drawing/2014/main" id="{1107C2F9-44CA-B040-BA15-7FD805B8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57719" y="3132327"/>
            <a:ext cx="1063993" cy="1063993"/>
          </a:xfrm>
          <a:prstGeom prst="rect">
            <a:avLst/>
          </a:prstGeom>
        </p:spPr>
      </p:pic>
      <p:pic>
        <p:nvPicPr>
          <p:cNvPr id="15" name="コンテンツ プレースホルダー 3" descr="円グラフ">
            <a:extLst>
              <a:ext uri="{FF2B5EF4-FFF2-40B4-BE49-F238E27FC236}">
                <a16:creationId xmlns:a16="http://schemas.microsoft.com/office/drawing/2014/main" id="{E0ADBEED-C8C1-204C-AD42-6811AC2E6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9032" y="3142332"/>
            <a:ext cx="991362" cy="99136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E0891D-2A0E-A24E-9C71-C8E3E7CC7F65}"/>
              </a:ext>
            </a:extLst>
          </p:cNvPr>
          <p:cNvSpPr txBox="1"/>
          <p:nvPr/>
        </p:nvSpPr>
        <p:spPr>
          <a:xfrm>
            <a:off x="2214616" y="232285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全体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構想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496397-4C46-9C43-9669-730005CD2FC5}"/>
              </a:ext>
            </a:extLst>
          </p:cNvPr>
          <p:cNvSpPr txBox="1"/>
          <p:nvPr/>
        </p:nvSpPr>
        <p:spPr>
          <a:xfrm>
            <a:off x="591997" y="23240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市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の現状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5325364" y="23674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施策</a:t>
            </a: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提案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左大かっこ 20">
            <a:extLst>
              <a:ext uri="{FF2B5EF4-FFF2-40B4-BE49-F238E27FC236}">
                <a16:creationId xmlns:a16="http://schemas.microsoft.com/office/drawing/2014/main" id="{96EC9073-A5B2-D044-B6DF-126DE54F95D5}"/>
              </a:ext>
            </a:extLst>
          </p:cNvPr>
          <p:cNvSpPr/>
          <p:nvPr/>
        </p:nvSpPr>
        <p:spPr>
          <a:xfrm rot="16200000">
            <a:off x="5125585" y="3828624"/>
            <a:ext cx="381177" cy="2041242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3873DE-4DA0-284B-AF01-347EA2910260}"/>
              </a:ext>
            </a:extLst>
          </p:cNvPr>
          <p:cNvSpPr txBox="1"/>
          <p:nvPr/>
        </p:nvSpPr>
        <p:spPr>
          <a:xfrm>
            <a:off x="4472230" y="52641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地区別提案</a:t>
            </a:r>
          </a:p>
        </p:txBody>
      </p:sp>
      <p:pic>
        <p:nvPicPr>
          <p:cNvPr id="23" name="グラフィックス 22" descr="教師">
            <a:extLst>
              <a:ext uri="{FF2B5EF4-FFF2-40B4-BE49-F238E27FC236}">
                <a16:creationId xmlns:a16="http://schemas.microsoft.com/office/drawing/2014/main" id="{6973C677-16A8-2547-B733-5D7471124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36460" y="3100015"/>
            <a:ext cx="1149161" cy="1149161"/>
          </a:xfrm>
          <a:prstGeom prst="rect">
            <a:avLst/>
          </a:prstGeom>
        </p:spPr>
      </p:pic>
      <p:pic>
        <p:nvPicPr>
          <p:cNvPr id="24" name="グラフィックス 23" descr="棒グラフ">
            <a:extLst>
              <a:ext uri="{FF2B5EF4-FFF2-40B4-BE49-F238E27FC236}">
                <a16:creationId xmlns:a16="http://schemas.microsoft.com/office/drawing/2014/main" id="{BCC7B17C-621C-4842-AE35-209AF2030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08219" y="3234504"/>
            <a:ext cx="1064400" cy="10644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96318A-756B-BC4F-BD83-57E86C31F326}"/>
              </a:ext>
            </a:extLst>
          </p:cNvPr>
          <p:cNvSpPr txBox="1"/>
          <p:nvPr/>
        </p:nvSpPr>
        <p:spPr>
          <a:xfrm>
            <a:off x="3837235" y="233629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将来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構想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103554B-2DF3-6D4F-98D2-45B70FA4420F}"/>
              </a:ext>
            </a:extLst>
          </p:cNvPr>
          <p:cNvSpPr txBox="1"/>
          <p:nvPr/>
        </p:nvSpPr>
        <p:spPr>
          <a:xfrm>
            <a:off x="3652200" y="202487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地区の現状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58" y="3142332"/>
            <a:ext cx="1065584" cy="106558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073394" y="5779998"/>
            <a:ext cx="261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新治　おおつ野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神立　荒川沖　中央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7020180" y="23449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まとめ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5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C9F1B239-5C5A-2944-9324-C1F4DEBA5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964"/>
          <a:stretch/>
        </p:blipFill>
        <p:spPr>
          <a:xfrm>
            <a:off x="927052" y="987552"/>
            <a:ext cx="7586475" cy="5870448"/>
          </a:xfr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地区別提案まとめ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accent5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rgbClr val="C0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5014082" y="3407918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399816" y="1350790"/>
            <a:ext cx="2322454" cy="99112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神立地区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723257" y="5243715"/>
            <a:ext cx="2253841" cy="958839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おおつ野地区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383168" y="17036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働きやすい環境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6670351" y="559268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地域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のシンボル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オープンガーデン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市街地活性化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小さな拠点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朝活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278268" y="5740567"/>
            <a:ext cx="2189579" cy="9911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340758" y="6073656"/>
            <a:ext cx="209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活気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ある商業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493396" y="367397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生活基盤確立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303947" y="4903987"/>
            <a:ext cx="2004980" cy="99112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490214" y="522870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駅前の滞留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参考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文献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2000" dirty="0"/>
              <a:t>土浦市中心市街地活性化基本計画</a:t>
            </a:r>
          </a:p>
          <a:p>
            <a:pPr marL="0" indent="0">
              <a:buNone/>
            </a:pPr>
            <a:r>
              <a:rPr lang="en-US" altLang="ja-JP" sz="2000" dirty="0"/>
              <a:t>http://www.city.tsuchiura.lg.jp/page/page005477.html</a:t>
            </a:r>
          </a:p>
          <a:p>
            <a:pPr marL="0" indent="0">
              <a:buNone/>
            </a:pPr>
            <a:r>
              <a:rPr lang="ja-JP" altLang="en-US" sz="2000" dirty="0"/>
              <a:t>土浦市まち・ひと・しごと創生人口ビジョン・総合戦略</a:t>
            </a:r>
          </a:p>
          <a:p>
            <a:pPr marL="0" indent="0">
              <a:buNone/>
            </a:pPr>
            <a:r>
              <a:rPr lang="en-US" altLang="ja-JP" sz="2000" dirty="0"/>
              <a:t>http://www.city.tsuchiura.lg.jp/page/page008064.html</a:t>
            </a:r>
          </a:p>
          <a:p>
            <a:pPr marL="0" indent="0">
              <a:buNone/>
            </a:pPr>
            <a:r>
              <a:rPr lang="ja-JP" altLang="en-US" sz="2000" dirty="0"/>
              <a:t>土浦市中心市街地開業支援事業</a:t>
            </a:r>
          </a:p>
          <a:p>
            <a:pPr marL="0" indent="0">
              <a:buNone/>
            </a:pPr>
            <a:r>
              <a:rPr lang="en-US" altLang="ja-JP" sz="2000" dirty="0"/>
              <a:t>http://www.city.tsuchiura.lg.jp/page/page000280.html</a:t>
            </a:r>
          </a:p>
          <a:p>
            <a:pPr marL="0" indent="0">
              <a:buNone/>
            </a:pPr>
            <a:r>
              <a:rPr lang="ja-JP" altLang="en-US" sz="2000" dirty="0"/>
              <a:t>お店のなかにパン屋が出現！　観音寺パンストリート（香川県観音寺市）</a:t>
            </a:r>
          </a:p>
          <a:p>
            <a:pPr marL="0" indent="0">
              <a:buNone/>
            </a:pPr>
            <a:r>
              <a:rPr lang="en-US" altLang="ja-JP" sz="2000" dirty="0"/>
              <a:t>http://machi.smrj.go.jp/machi/closeup/town/170118kanonji.html</a:t>
            </a:r>
          </a:p>
          <a:p>
            <a:pPr marL="0" indent="0">
              <a:buNone/>
            </a:pPr>
            <a:r>
              <a:rPr lang="en-US" altLang="ja-JP" sz="2000" dirty="0"/>
              <a:t>【</a:t>
            </a:r>
            <a:r>
              <a:rPr lang="ja-JP" altLang="en-US" sz="2000" dirty="0"/>
              <a:t>土浦市</a:t>
            </a:r>
            <a:r>
              <a:rPr lang="en-US" altLang="ja-JP" sz="2000" dirty="0"/>
              <a:t>】</a:t>
            </a:r>
            <a:r>
              <a:rPr lang="ja-JP" altLang="en-US" sz="2000" dirty="0"/>
              <a:t>土浦駅前北地区再開発ビル「アルカス土浦」のグランドオープンについて</a:t>
            </a:r>
          </a:p>
          <a:p>
            <a:pPr marL="0" indent="0">
              <a:buNone/>
            </a:pPr>
            <a:r>
              <a:rPr lang="en-US" altLang="ja-JP" sz="2000" dirty="0"/>
              <a:t>https://www.pref.ibaraki.jp/doboku/toshisei/shigai/tsuchiuragrandopen.html</a:t>
            </a:r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764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参考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文献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/>
              <a:t>土浦市マスタープラン</a:t>
            </a:r>
          </a:p>
          <a:p>
            <a:pPr marL="0" indent="0">
              <a:buNone/>
            </a:pPr>
            <a:r>
              <a:rPr lang="en-US" altLang="ja-JP" sz="2000" dirty="0"/>
              <a:t>http://www.city.tsuchiura.lg.jp/jgcms/admin74892/data/doc/1398861889_doc_34_0.pdf</a:t>
            </a:r>
          </a:p>
          <a:p>
            <a:pPr marL="0" indent="0">
              <a:buNone/>
            </a:pPr>
            <a:r>
              <a:rPr lang="ja-JP" altLang="en-US" sz="2000" dirty="0"/>
              <a:t>土浦市地域公共交通網形成計画</a:t>
            </a:r>
          </a:p>
          <a:p>
            <a:pPr marL="0" indent="0">
              <a:buNone/>
            </a:pPr>
            <a:r>
              <a:rPr lang="en-US" altLang="ja-JP" sz="2000" dirty="0"/>
              <a:t>http://www.city.tsuchiura.lg.jp/page/page009677.html</a:t>
            </a:r>
          </a:p>
          <a:p>
            <a:pPr marL="0" indent="0">
              <a:buNone/>
            </a:pPr>
            <a:r>
              <a:rPr lang="ja-JP" altLang="en-US" sz="2000" dirty="0"/>
              <a:t>株式会社キッズベースキャンプ</a:t>
            </a:r>
          </a:p>
          <a:p>
            <a:pPr marL="0" indent="0">
              <a:buNone/>
            </a:pPr>
            <a:r>
              <a:rPr lang="en-US" altLang="ja-JP" sz="2000" dirty="0"/>
              <a:t>https://www.kidsbasecamp.com/index.html</a:t>
            </a:r>
          </a:p>
          <a:p>
            <a:pPr marL="0" indent="0">
              <a:buNone/>
            </a:pPr>
            <a:r>
              <a:rPr lang="ja-JP" altLang="en-US" sz="2000" dirty="0"/>
              <a:t>日本工業経済新聞社</a:t>
            </a:r>
          </a:p>
          <a:p>
            <a:pPr marL="0" indent="0">
              <a:buNone/>
            </a:pPr>
            <a:r>
              <a:rPr lang="en-US" altLang="ja-JP" sz="2000" dirty="0">
                <a:hlinkClick r:id="rId3"/>
              </a:rPr>
              <a:t>https://</a:t>
            </a:r>
            <a:r>
              <a:rPr lang="en-US" altLang="ja-JP" sz="2000" dirty="0" smtClean="0">
                <a:hlinkClick r:id="rId3"/>
              </a:rPr>
              <a:t>www.nikoukei.co.jp/kijidetail/00348128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土浦協同病院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http://www.tkgh.jp/guidance/</a:t>
            </a:r>
          </a:p>
        </p:txBody>
      </p:sp>
    </p:spTree>
    <p:extLst>
      <p:ext uri="{BB962C8B-B14F-4D97-AF65-F5344CB8AC3E}">
        <p14:creationId xmlns:p14="http://schemas.microsoft.com/office/powerpoint/2010/main" val="35884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41" y="1397000"/>
            <a:ext cx="4428167" cy="4351338"/>
          </a:xfrm>
        </p:spPr>
      </p:pic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施設予定地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14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9D7BA24-65BB-CE4B-8940-488FEAFC8D52}"/>
              </a:ext>
            </a:extLst>
          </p:cNvPr>
          <p:cNvSpPr/>
          <p:nvPr/>
        </p:nvSpPr>
        <p:spPr>
          <a:xfrm>
            <a:off x="3859133" y="5110407"/>
            <a:ext cx="1660277" cy="10538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C2A1DD3-A74F-9C4D-A31D-A4A25112981A}"/>
              </a:ext>
            </a:extLst>
          </p:cNvPr>
          <p:cNvSpPr/>
          <p:nvPr/>
        </p:nvSpPr>
        <p:spPr>
          <a:xfrm>
            <a:off x="3859133" y="2857981"/>
            <a:ext cx="3489077" cy="105385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accent6">
                <a:lumMod val="75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A19AEBF-B05F-9446-9A5D-6F94167E212F}"/>
              </a:ext>
            </a:extLst>
          </p:cNvPr>
          <p:cNvSpPr/>
          <p:nvPr/>
        </p:nvSpPr>
        <p:spPr>
          <a:xfrm>
            <a:off x="1973531" y="2863489"/>
            <a:ext cx="1660277" cy="1053858"/>
          </a:xfrm>
          <a:prstGeom prst="rect">
            <a:avLst/>
          </a:prstGeom>
          <a:solidFill>
            <a:srgbClr val="C00000"/>
          </a:solidFill>
          <a:ln w="53975">
            <a:solidFill>
              <a:srgbClr val="C00000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C1B2E62-2154-FB49-9402-166DD91DBB69}"/>
              </a:ext>
            </a:extLst>
          </p:cNvPr>
          <p:cNvSpPr/>
          <p:nvPr/>
        </p:nvSpPr>
        <p:spPr>
          <a:xfrm>
            <a:off x="1150488" y="1659413"/>
            <a:ext cx="6914147" cy="4949595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4C6CDD-54AB-1947-9E6A-571FD83E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900" y="3085547"/>
            <a:ext cx="1488908" cy="1103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800" b="1">
                <a:solidFill>
                  <a:schemeClr val="bg1"/>
                </a:solidFill>
              </a:rPr>
              <a:t>活気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D27081D-F956-9049-AAB0-EC21D759F2E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全体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游ゴシック Light" panose="020B0300000000000000" pitchFamily="50" charset="-128"/>
                <a:cs typeface="+mj-cs"/>
              </a:rPr>
              <a:t>構想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172F1290-39AF-5D41-83A4-CC2360FA99A8}"/>
              </a:ext>
            </a:extLst>
          </p:cNvPr>
          <p:cNvSpPr txBox="1">
            <a:spLocks/>
          </p:cNvSpPr>
          <p:nvPr/>
        </p:nvSpPr>
        <p:spPr>
          <a:xfrm>
            <a:off x="4030501" y="3080039"/>
            <a:ext cx="3750846" cy="110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安全・安心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982B2A01-4E89-6F41-BD2E-9AB670552C42}"/>
              </a:ext>
            </a:extLst>
          </p:cNvPr>
          <p:cNvSpPr txBox="1">
            <a:spLocks/>
          </p:cNvSpPr>
          <p:nvPr/>
        </p:nvSpPr>
        <p:spPr>
          <a:xfrm>
            <a:off x="4030502" y="5311764"/>
            <a:ext cx="1488908" cy="110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愛着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36067981-2AB8-0143-919F-36313D2124A8}"/>
              </a:ext>
            </a:extLst>
          </p:cNvPr>
          <p:cNvSpPr txBox="1">
            <a:spLocks/>
          </p:cNvSpPr>
          <p:nvPr/>
        </p:nvSpPr>
        <p:spPr>
          <a:xfrm>
            <a:off x="-2876" y="1684117"/>
            <a:ext cx="2559660" cy="751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・外に人たくさん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・高齢者が生き生き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199D650B-96CF-1046-8E48-6295DE7B39F2}"/>
              </a:ext>
            </a:extLst>
          </p:cNvPr>
          <p:cNvSpPr/>
          <p:nvPr/>
        </p:nvSpPr>
        <p:spPr>
          <a:xfrm>
            <a:off x="4094171" y="4113197"/>
            <a:ext cx="1026779" cy="896532"/>
          </a:xfrm>
          <a:prstGeom prst="downArrow">
            <a:avLst>
              <a:gd name="adj1" fmla="val 47388"/>
              <a:gd name="adj2" fmla="val 4999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A4FE2B-4BD6-044A-A7BD-8ABE2E4E8AE9}"/>
              </a:ext>
            </a:extLst>
          </p:cNvPr>
          <p:cNvSpPr txBox="1"/>
          <p:nvPr/>
        </p:nvSpPr>
        <p:spPr>
          <a:xfrm>
            <a:off x="2519904" y="1407696"/>
            <a:ext cx="37753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住み続けたい街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FA65B0C-3D9B-F647-9229-3362ED9EE193}"/>
              </a:ext>
            </a:extLst>
          </p:cNvPr>
          <p:cNvCxnSpPr/>
          <p:nvPr/>
        </p:nvCxnSpPr>
        <p:spPr>
          <a:xfrm flipH="1" flipV="1">
            <a:off x="1467293" y="2473221"/>
            <a:ext cx="677607" cy="3847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FAEE8D6-BFC9-B848-9965-FDEAC391F36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348210" y="3384910"/>
            <a:ext cx="470875" cy="88741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CDD6545F-AF6B-AE4E-8DDA-DD9D51F2FF80}"/>
              </a:ext>
            </a:extLst>
          </p:cNvPr>
          <p:cNvSpPr txBox="1">
            <a:spLocks/>
          </p:cNvSpPr>
          <p:nvPr/>
        </p:nvSpPr>
        <p:spPr>
          <a:xfrm>
            <a:off x="6120081" y="4358528"/>
            <a:ext cx="3023919" cy="751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・防犯　・将来性がある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・災害に強い　・託児所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コンテンツ プレースホルダー 2">
            <a:extLst>
              <a:ext uri="{FF2B5EF4-FFF2-40B4-BE49-F238E27FC236}">
                <a16:creationId xmlns:a16="http://schemas.microsoft.com/office/drawing/2014/main" id="{A5233F5F-72DC-2E4C-9B39-297BD2FB7780}"/>
              </a:ext>
            </a:extLst>
          </p:cNvPr>
          <p:cNvSpPr txBox="1">
            <a:spLocks/>
          </p:cNvSpPr>
          <p:nvPr/>
        </p:nvSpPr>
        <p:spPr>
          <a:xfrm>
            <a:off x="123339" y="4780826"/>
            <a:ext cx="3306991" cy="7518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・土浦らしさ　・懐かしさ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・人、モノの交流　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F93291F-3AC8-8648-AA03-245EBB328BEA}"/>
              </a:ext>
            </a:extLst>
          </p:cNvPr>
          <p:cNvCxnSpPr>
            <a:cxnSpLocks/>
          </p:cNvCxnSpPr>
          <p:nvPr/>
        </p:nvCxnSpPr>
        <p:spPr>
          <a:xfrm>
            <a:off x="2556783" y="5311764"/>
            <a:ext cx="1276448" cy="48282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5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BB5B2808-F9D1-894C-9417-48E6017062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地</a:t>
            </a:r>
            <a:r>
              <a:rPr lang="ja-JP" altLang="en-US" b="1" dirty="0" smtClean="0">
                <a:solidFill>
                  <a:prstClr val="white"/>
                </a:solidFill>
              </a:rPr>
              <a:t>区内バスの経路案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pic>
        <p:nvPicPr>
          <p:cNvPr id="3" name="コンテンツ プレースホルダー 2">
            <a:extLst>
              <a:ext uri="{FF2B5EF4-FFF2-40B4-BE49-F238E27FC236}">
                <a16:creationId xmlns:a16="http://schemas.microsoft.com/office/drawing/2014/main" id="{9EE65171-AA71-5E4F-8555-333326350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2781"/>
            <a:ext cx="7273636" cy="5915220"/>
          </a:xfrm>
        </p:spPr>
      </p:pic>
      <p:pic>
        <p:nvPicPr>
          <p:cNvPr id="6" name="グラフィックス 5" descr="マーカー">
            <a:extLst>
              <a:ext uri="{FF2B5EF4-FFF2-40B4-BE49-F238E27FC236}">
                <a16:creationId xmlns:a16="http://schemas.microsoft.com/office/drawing/2014/main" id="{49009B6E-C756-9B45-8603-7F4036BF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8602" y="1817191"/>
            <a:ext cx="914400" cy="914400"/>
          </a:xfrm>
          <a:prstGeom prst="rect">
            <a:avLst/>
          </a:prstGeom>
        </p:spPr>
      </p:pic>
      <p:pic>
        <p:nvPicPr>
          <p:cNvPr id="11" name="グラフィックス 10" descr="マーカー">
            <a:extLst>
              <a:ext uri="{FF2B5EF4-FFF2-40B4-BE49-F238E27FC236}">
                <a16:creationId xmlns:a16="http://schemas.microsoft.com/office/drawing/2014/main" id="{E6F11C67-A514-FB4D-A20A-71C6954EF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119" y="2439148"/>
            <a:ext cx="914400" cy="914400"/>
          </a:xfrm>
          <a:prstGeom prst="rect">
            <a:avLst/>
          </a:prstGeom>
        </p:spPr>
      </p:pic>
      <p:pic>
        <p:nvPicPr>
          <p:cNvPr id="12" name="グラフィックス 11" descr="マーカー">
            <a:extLst>
              <a:ext uri="{FF2B5EF4-FFF2-40B4-BE49-F238E27FC236}">
                <a16:creationId xmlns:a16="http://schemas.microsoft.com/office/drawing/2014/main" id="{CE2D81BA-E8BA-2A46-A228-F9BC8094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2969" y="4651007"/>
            <a:ext cx="914400" cy="914400"/>
          </a:xfrm>
          <a:prstGeom prst="rect">
            <a:avLst/>
          </a:prstGeom>
        </p:spPr>
      </p:pic>
      <p:pic>
        <p:nvPicPr>
          <p:cNvPr id="13" name="コンテンツ プレースホルダー 5" descr="校舎">
            <a:extLst>
              <a:ext uri="{FF2B5EF4-FFF2-40B4-BE49-F238E27FC236}">
                <a16:creationId xmlns:a16="http://schemas.microsoft.com/office/drawing/2014/main" id="{A7A9B7C3-4C38-8749-93F7-928A0F69A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9726" y="4440943"/>
            <a:ext cx="1591665" cy="15916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FA7DDC-8AF7-9B45-91E6-503BD21133BA}"/>
              </a:ext>
            </a:extLst>
          </p:cNvPr>
          <p:cNvSpPr txBox="1"/>
          <p:nvPr/>
        </p:nvSpPr>
        <p:spPr>
          <a:xfrm>
            <a:off x="3165560" y="5831470"/>
            <a:ext cx="249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</a:rPr>
              <a:t>第</a:t>
            </a:r>
            <a:r>
              <a:rPr lang="ja-JP" altLang="en-US" b="1" dirty="0">
                <a:solidFill>
                  <a:prstClr val="black"/>
                </a:solidFill>
              </a:rPr>
              <a:t>二</a:t>
            </a:r>
            <a:r>
              <a:rPr lang="ja-JP" altLang="en-US" b="1" dirty="0" smtClean="0">
                <a:solidFill>
                  <a:prstClr val="black"/>
                </a:solidFill>
              </a:rPr>
              <a:t>給食</a:t>
            </a:r>
            <a:r>
              <a:rPr lang="ja-JP" altLang="en-US" b="1" dirty="0">
                <a:solidFill>
                  <a:prstClr val="black"/>
                </a:solidFill>
              </a:rPr>
              <a:t>センター跡地</a:t>
            </a:r>
          </a:p>
        </p:txBody>
      </p:sp>
      <p:sp>
        <p:nvSpPr>
          <p:cNvPr id="15" name="左カーブ矢印 14">
            <a:extLst>
              <a:ext uri="{FF2B5EF4-FFF2-40B4-BE49-F238E27FC236}">
                <a16:creationId xmlns:a16="http://schemas.microsoft.com/office/drawing/2014/main" id="{156F0B7D-4564-F243-96F6-D8C10D7B0F6D}"/>
              </a:ext>
            </a:extLst>
          </p:cNvPr>
          <p:cNvSpPr/>
          <p:nvPr/>
        </p:nvSpPr>
        <p:spPr>
          <a:xfrm rot="17688850">
            <a:off x="4951318" y="974371"/>
            <a:ext cx="562591" cy="20017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7" name="グラフィックス 16" descr="路面電車">
            <a:extLst>
              <a:ext uri="{FF2B5EF4-FFF2-40B4-BE49-F238E27FC236}">
                <a16:creationId xmlns:a16="http://schemas.microsoft.com/office/drawing/2014/main" id="{B54A27F1-CD9D-5A46-B764-CBD798017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2165" y="4459127"/>
            <a:ext cx="914400" cy="914400"/>
          </a:xfrm>
          <a:prstGeom prst="rect">
            <a:avLst/>
          </a:prstGeom>
        </p:spPr>
      </p:pic>
      <p:sp>
        <p:nvSpPr>
          <p:cNvPr id="19" name="左カーブ矢印 18">
            <a:extLst>
              <a:ext uri="{FF2B5EF4-FFF2-40B4-BE49-F238E27FC236}">
                <a16:creationId xmlns:a16="http://schemas.microsoft.com/office/drawing/2014/main" id="{5AC923D5-1504-F44F-B5BF-6CFD16796F30}"/>
              </a:ext>
            </a:extLst>
          </p:cNvPr>
          <p:cNvSpPr/>
          <p:nvPr/>
        </p:nvSpPr>
        <p:spPr>
          <a:xfrm rot="607497">
            <a:off x="5987417" y="3239322"/>
            <a:ext cx="420193" cy="17129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0" name="左カーブ矢印 19">
            <a:extLst>
              <a:ext uri="{FF2B5EF4-FFF2-40B4-BE49-F238E27FC236}">
                <a16:creationId xmlns:a16="http://schemas.microsoft.com/office/drawing/2014/main" id="{02731CC7-5F0F-B64F-B4FB-2217710DC108}"/>
              </a:ext>
            </a:extLst>
          </p:cNvPr>
          <p:cNvSpPr/>
          <p:nvPr/>
        </p:nvSpPr>
        <p:spPr>
          <a:xfrm rot="645802">
            <a:off x="5793614" y="5181389"/>
            <a:ext cx="299411" cy="9772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" name="左カーブ矢印 20">
            <a:extLst>
              <a:ext uri="{FF2B5EF4-FFF2-40B4-BE49-F238E27FC236}">
                <a16:creationId xmlns:a16="http://schemas.microsoft.com/office/drawing/2014/main" id="{A7A84607-59B8-A441-9579-CC803DE75CD3}"/>
              </a:ext>
            </a:extLst>
          </p:cNvPr>
          <p:cNvSpPr/>
          <p:nvPr/>
        </p:nvSpPr>
        <p:spPr>
          <a:xfrm rot="7381054">
            <a:off x="2907419" y="5513069"/>
            <a:ext cx="504607" cy="11597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左カーブ矢印 21">
            <a:extLst>
              <a:ext uri="{FF2B5EF4-FFF2-40B4-BE49-F238E27FC236}">
                <a16:creationId xmlns:a16="http://schemas.microsoft.com/office/drawing/2014/main" id="{4E8A7E67-EDFE-574D-B0DF-38B64C24D034}"/>
              </a:ext>
            </a:extLst>
          </p:cNvPr>
          <p:cNvSpPr/>
          <p:nvPr/>
        </p:nvSpPr>
        <p:spPr>
          <a:xfrm rot="12401523">
            <a:off x="2442323" y="1769582"/>
            <a:ext cx="799837" cy="30008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97F0839-D0E3-DF4E-9E6E-480F7363269A}"/>
              </a:ext>
            </a:extLst>
          </p:cNvPr>
          <p:cNvSpPr txBox="1"/>
          <p:nvPr/>
        </p:nvSpPr>
        <p:spPr>
          <a:xfrm>
            <a:off x="5725444" y="15047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※</a:t>
            </a:r>
            <a:r>
              <a:rPr lang="ja-JP" altLang="en-US">
                <a:solidFill>
                  <a:prstClr val="black"/>
                </a:solidFill>
              </a:rPr>
              <a:t>逆循環あり</a:t>
            </a:r>
          </a:p>
        </p:txBody>
      </p:sp>
      <p:pic>
        <p:nvPicPr>
          <p:cNvPr id="24" name="グラフィックス 23" descr="マーカー">
            <a:extLst>
              <a:ext uri="{FF2B5EF4-FFF2-40B4-BE49-F238E27FC236}">
                <a16:creationId xmlns:a16="http://schemas.microsoft.com/office/drawing/2014/main" id="{E4E7E371-1965-0644-B4C3-F5007C276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402" y="5831470"/>
            <a:ext cx="914400" cy="9144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0CA6512-FE08-5E40-B1D9-65620EF110A3}"/>
              </a:ext>
            </a:extLst>
          </p:cNvPr>
          <p:cNvSpPr txBox="1"/>
          <p:nvPr/>
        </p:nvSpPr>
        <p:spPr>
          <a:xfrm>
            <a:off x="7420700" y="603567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prstClr val="black"/>
                </a:solidFill>
              </a:rPr>
              <a:t>小学校</a:t>
            </a:r>
          </a:p>
        </p:txBody>
      </p:sp>
    </p:spTree>
    <p:extLst>
      <p:ext uri="{BB962C8B-B14F-4D97-AF65-F5344CB8AC3E}">
        <p14:creationId xmlns:p14="http://schemas.microsoft.com/office/powerpoint/2010/main" val="40959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5" y="994713"/>
            <a:ext cx="7176887" cy="5622942"/>
          </a:xfr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代人口の流出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17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5" y="1009501"/>
            <a:ext cx="7002388" cy="5510076"/>
          </a:xfr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代人口の流出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4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C9F1B239-5C5A-2944-9324-C1F4DEBA5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0514" y="1397000"/>
            <a:ext cx="5119221" cy="4351338"/>
          </a:xfr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13718" y="26883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土浦が目指す将来像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accent5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rgbClr val="C0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0729BAA1-DDAB-F649-9FAF-D05CAF5EAF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5014082" y="3407918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ED7D31"/>
                </a:solidFill>
              </a:rPr>
              <a:t>神立地区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5B9BD5">
                    <a:lumMod val="50000"/>
                  </a:srgbClr>
                </a:solidFill>
              </a:rPr>
              <a:t>おおつ野地区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産業地域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新興地域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オープンガーデン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市街地活性化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70D35-434D-5D49-AB5E-0DB2739F2652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小さな拠点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朝活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C00000"/>
                </a:solidFill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商業地域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086886B-4A2B-EE40-8970-47B245529643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E9D60E8-BF77-244B-9D3B-3E86585050C4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3761C02-D660-0145-B29C-A9697633FD69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70AD47">
                    <a:lumMod val="50000"/>
                  </a:srgbClr>
                </a:solidFill>
              </a:rPr>
              <a:t>新治地区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0997B8-E999-734C-881D-96C57873DCD2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農業地域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FFC000"/>
                </a:solidFill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住宅街</a:t>
            </a:r>
          </a:p>
        </p:txBody>
      </p:sp>
    </p:spTree>
    <p:extLst>
      <p:ext uri="{BB962C8B-B14F-4D97-AF65-F5344CB8AC3E}">
        <p14:creationId xmlns:p14="http://schemas.microsoft.com/office/powerpoint/2010/main" val="13920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矢印 3">
            <a:extLst>
              <a:ext uri="{FF2B5EF4-FFF2-40B4-BE49-F238E27FC236}">
                <a16:creationId xmlns:a16="http://schemas.microsoft.com/office/drawing/2014/main" id="{592BF195-1FDD-7C45-AC14-E1D3783024CD}"/>
              </a:ext>
            </a:extLst>
          </p:cNvPr>
          <p:cNvSpPr/>
          <p:nvPr/>
        </p:nvSpPr>
        <p:spPr>
          <a:xfrm>
            <a:off x="242047" y="3160059"/>
            <a:ext cx="8901953" cy="10085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2FAD40C-0F3E-174D-985C-2CAFB5858B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地区別構想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3A1502-F251-1549-84EB-73533228B81E}"/>
              </a:ext>
            </a:extLst>
          </p:cNvPr>
          <p:cNvSpPr/>
          <p:nvPr/>
        </p:nvSpPr>
        <p:spPr>
          <a:xfrm>
            <a:off x="600636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0EFED02-8AFD-4B4B-B68B-AB9B5475BC14}"/>
              </a:ext>
            </a:extLst>
          </p:cNvPr>
          <p:cNvSpPr/>
          <p:nvPr/>
        </p:nvSpPr>
        <p:spPr>
          <a:xfrm>
            <a:off x="2178425" y="2914837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7A94EF-A79D-DC45-8C80-BAEE27968DCF}"/>
              </a:ext>
            </a:extLst>
          </p:cNvPr>
          <p:cNvSpPr/>
          <p:nvPr/>
        </p:nvSpPr>
        <p:spPr>
          <a:xfrm>
            <a:off x="3756214" y="2914837"/>
            <a:ext cx="1398494" cy="15195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5FE0BD-5CC9-2842-9C85-A53503C05569}"/>
              </a:ext>
            </a:extLst>
          </p:cNvPr>
          <p:cNvSpPr/>
          <p:nvPr/>
        </p:nvSpPr>
        <p:spPr>
          <a:xfrm>
            <a:off x="5334005" y="2909701"/>
            <a:ext cx="1398494" cy="15195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86A9034-A7CD-8D45-8D97-ED440214C193}"/>
              </a:ext>
            </a:extLst>
          </p:cNvPr>
          <p:cNvSpPr/>
          <p:nvPr/>
        </p:nvSpPr>
        <p:spPr>
          <a:xfrm>
            <a:off x="6911794" y="2909701"/>
            <a:ext cx="1398494" cy="15195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1" name="グラフィックス 10" descr="ユーザー">
            <a:extLst>
              <a:ext uri="{FF2B5EF4-FFF2-40B4-BE49-F238E27FC236}">
                <a16:creationId xmlns:a16="http://schemas.microsoft.com/office/drawing/2014/main" id="{1107C2F9-44CA-B040-BA15-7FD805B8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57719" y="3132327"/>
            <a:ext cx="1063993" cy="1063993"/>
          </a:xfrm>
          <a:prstGeom prst="rect">
            <a:avLst/>
          </a:prstGeom>
        </p:spPr>
      </p:pic>
      <p:pic>
        <p:nvPicPr>
          <p:cNvPr id="15" name="コンテンツ プレースホルダー 3" descr="円グラフ">
            <a:extLst>
              <a:ext uri="{FF2B5EF4-FFF2-40B4-BE49-F238E27FC236}">
                <a16:creationId xmlns:a16="http://schemas.microsoft.com/office/drawing/2014/main" id="{E0ADBEED-C8C1-204C-AD42-6811AC2E6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9032" y="3142332"/>
            <a:ext cx="991362" cy="99136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E0891D-2A0E-A24E-9C71-C8E3E7CC7F65}"/>
              </a:ext>
            </a:extLst>
          </p:cNvPr>
          <p:cNvSpPr txBox="1"/>
          <p:nvPr/>
        </p:nvSpPr>
        <p:spPr>
          <a:xfrm>
            <a:off x="2214616" y="232285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全体</a:t>
            </a:r>
            <a:r>
              <a:rPr lang="ja-JP" altLang="en-US" sz="2400" b="1" dirty="0">
                <a:solidFill>
                  <a:prstClr val="black"/>
                </a:solidFill>
              </a:rPr>
              <a:t>構想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496397-4C46-9C43-9669-730005CD2FC5}"/>
              </a:ext>
            </a:extLst>
          </p:cNvPr>
          <p:cNvSpPr txBox="1"/>
          <p:nvPr/>
        </p:nvSpPr>
        <p:spPr>
          <a:xfrm>
            <a:off x="591997" y="23240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prstClr val="black"/>
                </a:solidFill>
              </a:rPr>
              <a:t>市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の現状</a:t>
            </a:r>
            <a:endParaRPr lang="en-US" altLang="ja-JP" sz="2400" b="1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5325364" y="23674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prstClr val="black"/>
                </a:solidFill>
              </a:rPr>
              <a:t>施策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提案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左大かっこ 20">
            <a:extLst>
              <a:ext uri="{FF2B5EF4-FFF2-40B4-BE49-F238E27FC236}">
                <a16:creationId xmlns:a16="http://schemas.microsoft.com/office/drawing/2014/main" id="{96EC9073-A5B2-D044-B6DF-126DE54F95D5}"/>
              </a:ext>
            </a:extLst>
          </p:cNvPr>
          <p:cNvSpPr/>
          <p:nvPr/>
        </p:nvSpPr>
        <p:spPr>
          <a:xfrm rot="16200000">
            <a:off x="5125585" y="3828624"/>
            <a:ext cx="381177" cy="2041242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3873DE-4DA0-284B-AF01-347EA2910260}"/>
              </a:ext>
            </a:extLst>
          </p:cNvPr>
          <p:cNvSpPr txBox="1"/>
          <p:nvPr/>
        </p:nvSpPr>
        <p:spPr>
          <a:xfrm>
            <a:off x="4472230" y="52641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black"/>
                </a:solidFill>
              </a:rPr>
              <a:t>地区別提案</a:t>
            </a:r>
          </a:p>
        </p:txBody>
      </p:sp>
      <p:pic>
        <p:nvPicPr>
          <p:cNvPr id="23" name="グラフィックス 22" descr="教師">
            <a:extLst>
              <a:ext uri="{FF2B5EF4-FFF2-40B4-BE49-F238E27FC236}">
                <a16:creationId xmlns:a16="http://schemas.microsoft.com/office/drawing/2014/main" id="{6973C677-16A8-2547-B733-5D7471124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36460" y="3100015"/>
            <a:ext cx="1149161" cy="1149161"/>
          </a:xfrm>
          <a:prstGeom prst="rect">
            <a:avLst/>
          </a:prstGeom>
        </p:spPr>
      </p:pic>
      <p:pic>
        <p:nvPicPr>
          <p:cNvPr id="24" name="グラフィックス 23" descr="棒グラフ">
            <a:extLst>
              <a:ext uri="{FF2B5EF4-FFF2-40B4-BE49-F238E27FC236}">
                <a16:creationId xmlns:a16="http://schemas.microsoft.com/office/drawing/2014/main" id="{BCC7B17C-621C-4842-AE35-209AF2030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08219" y="3234504"/>
            <a:ext cx="1064400" cy="10644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96318A-756B-BC4F-BD83-57E86C31F326}"/>
              </a:ext>
            </a:extLst>
          </p:cNvPr>
          <p:cNvSpPr txBox="1"/>
          <p:nvPr/>
        </p:nvSpPr>
        <p:spPr>
          <a:xfrm>
            <a:off x="3837235" y="233629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将来</a:t>
            </a:r>
            <a:r>
              <a:rPr lang="ja-JP" altLang="en-US" sz="2400" b="1" dirty="0">
                <a:solidFill>
                  <a:prstClr val="black"/>
                </a:solidFill>
              </a:rPr>
              <a:t>構想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103554B-2DF3-6D4F-98D2-45B70FA4420F}"/>
              </a:ext>
            </a:extLst>
          </p:cNvPr>
          <p:cNvSpPr txBox="1"/>
          <p:nvPr/>
        </p:nvSpPr>
        <p:spPr>
          <a:xfrm>
            <a:off x="3652200" y="202487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地区の現状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58" y="3142332"/>
            <a:ext cx="1065584" cy="106558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073394" y="5779998"/>
            <a:ext cx="261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新治　おおつ野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神立　荒川沖　中央</a:t>
            </a:r>
            <a:endParaRPr kumimoji="1"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3AF1CE-0C54-BF4F-AB7D-D081EAC10BD6}"/>
              </a:ext>
            </a:extLst>
          </p:cNvPr>
          <p:cNvSpPr txBox="1"/>
          <p:nvPr/>
        </p:nvSpPr>
        <p:spPr>
          <a:xfrm>
            <a:off x="7020180" y="23449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prstClr val="black"/>
                </a:solidFill>
              </a:rPr>
              <a:t>まとめ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図 60">
            <a:extLst>
              <a:ext uri="{FF2B5EF4-FFF2-40B4-BE49-F238E27FC236}">
                <a16:creationId xmlns:a16="http://schemas.microsoft.com/office/drawing/2014/main" id="{0FF1D985-0B7B-A842-94D0-2EA8FAA9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8" y="160807"/>
            <a:ext cx="8068235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12F9500-586B-8148-AFF0-D39354C97B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12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solidFill>
                  <a:prstClr val="white"/>
                </a:solidFill>
              </a:rPr>
              <a:t>新治</a:t>
            </a:r>
            <a:r>
              <a:rPr lang="ja-JP" altLang="en-US" b="1" dirty="0">
                <a:solidFill>
                  <a:prstClr val="white"/>
                </a:solidFill>
              </a:rPr>
              <a:t>地区</a:t>
            </a:r>
            <a:endParaRPr lang="en-US" altLang="ja-JP" b="1" dirty="0">
              <a:solidFill>
                <a:prstClr val="white"/>
              </a:solidFill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3DD12ED-E708-834B-85B7-81C8DEE32B80}"/>
              </a:ext>
            </a:extLst>
          </p:cNvPr>
          <p:cNvSpPr/>
          <p:nvPr/>
        </p:nvSpPr>
        <p:spPr>
          <a:xfrm>
            <a:off x="4957151" y="3023162"/>
            <a:ext cx="1524001" cy="1117600"/>
          </a:xfrm>
          <a:prstGeom prst="ellipse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CDF6F89B-FB14-624E-B7F1-AB16B424A189}"/>
              </a:ext>
            </a:extLst>
          </p:cNvPr>
          <p:cNvSpPr/>
          <p:nvPr/>
        </p:nvSpPr>
        <p:spPr>
          <a:xfrm>
            <a:off x="6481152" y="4140764"/>
            <a:ext cx="711199" cy="813277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FF102C17-C038-2149-86EF-1D7A52DFFEBD}"/>
              </a:ext>
            </a:extLst>
          </p:cNvPr>
          <p:cNvSpPr/>
          <p:nvPr/>
        </p:nvSpPr>
        <p:spPr>
          <a:xfrm>
            <a:off x="3503000" y="3880809"/>
            <a:ext cx="1742017" cy="1117600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69D960-E332-F746-949E-E723ABC353D5}"/>
              </a:ext>
            </a:extLst>
          </p:cNvPr>
          <p:cNvSpPr/>
          <p:nvPr/>
        </p:nvSpPr>
        <p:spPr>
          <a:xfrm>
            <a:off x="2484882" y="5280093"/>
            <a:ext cx="1360198" cy="1151929"/>
          </a:xfrm>
          <a:prstGeom prst="ellipse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D5295F-E7B6-3548-BC22-0F1ECCC8680B}"/>
              </a:ext>
            </a:extLst>
          </p:cNvPr>
          <p:cNvSpPr txBox="1"/>
          <p:nvPr/>
        </p:nvSpPr>
        <p:spPr>
          <a:xfrm>
            <a:off x="4966559" y="3389752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保育の充実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F341E-4F90-1541-BC24-6F95A752C26E}"/>
              </a:ext>
            </a:extLst>
          </p:cNvPr>
          <p:cNvCxnSpPr>
            <a:cxnSpLocks/>
          </p:cNvCxnSpPr>
          <p:nvPr/>
        </p:nvCxnSpPr>
        <p:spPr>
          <a:xfrm flipV="1">
            <a:off x="6167739" y="2352608"/>
            <a:ext cx="121635" cy="93421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F2D019-EEF3-8D47-9E9C-F761D88B7C65}"/>
              </a:ext>
            </a:extLst>
          </p:cNvPr>
          <p:cNvSpPr/>
          <p:nvPr/>
        </p:nvSpPr>
        <p:spPr>
          <a:xfrm>
            <a:off x="5733928" y="1350790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072268-4E7C-2946-8758-ED539E8A608A}"/>
              </a:ext>
            </a:extLst>
          </p:cNvPr>
          <p:cNvSpPr txBox="1"/>
          <p:nvPr/>
        </p:nvSpPr>
        <p:spPr>
          <a:xfrm>
            <a:off x="5238465" y="1206681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75000"/>
                  </a:prstClr>
                </a:solidFill>
              </a:rPr>
              <a:t>神立地区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09A4BC2-967B-2941-9526-EF21D03E7188}"/>
              </a:ext>
            </a:extLst>
          </p:cNvPr>
          <p:cNvCxnSpPr>
            <a:cxnSpLocks/>
          </p:cNvCxnSpPr>
          <p:nvPr/>
        </p:nvCxnSpPr>
        <p:spPr>
          <a:xfrm>
            <a:off x="7192351" y="4519800"/>
            <a:ext cx="1236135" cy="723912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9B0B18-F41E-7142-BF76-76D5CA4F1178}"/>
              </a:ext>
            </a:extLst>
          </p:cNvPr>
          <p:cNvSpPr/>
          <p:nvPr/>
        </p:nvSpPr>
        <p:spPr>
          <a:xfrm>
            <a:off x="6903497" y="5243715"/>
            <a:ext cx="1988341" cy="958839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216E13-836C-1B40-AC9C-19EA2F54FB2A}"/>
              </a:ext>
            </a:extLst>
          </p:cNvPr>
          <p:cNvSpPr txBox="1"/>
          <p:nvPr/>
        </p:nvSpPr>
        <p:spPr>
          <a:xfrm>
            <a:off x="6408036" y="5099604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おおつ野地区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43A56B-CAF7-B742-8328-8018FF437A24}"/>
              </a:ext>
            </a:extLst>
          </p:cNvPr>
          <p:cNvSpPr txBox="1"/>
          <p:nvPr/>
        </p:nvSpPr>
        <p:spPr>
          <a:xfrm>
            <a:off x="5989338" y="168538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75000"/>
                  </a:prstClr>
                </a:solidFill>
              </a:rPr>
              <a:t>産業地域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9CA493-A953-D24A-B50E-F87B425EE626}"/>
              </a:ext>
            </a:extLst>
          </p:cNvPr>
          <p:cNvSpPr txBox="1"/>
          <p:nvPr/>
        </p:nvSpPr>
        <p:spPr>
          <a:xfrm>
            <a:off x="7192349" y="55926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新興地域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A5064D-13DA-564D-8F31-710177C4CB39}"/>
              </a:ext>
            </a:extLst>
          </p:cNvPr>
          <p:cNvSpPr txBox="1"/>
          <p:nvPr/>
        </p:nvSpPr>
        <p:spPr>
          <a:xfrm>
            <a:off x="5773870" y="4327627"/>
            <a:ext cx="22365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オープンガーデン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A34CD9-8230-464F-9202-CAEC885E7AFD}"/>
              </a:ext>
            </a:extLst>
          </p:cNvPr>
          <p:cNvSpPr txBox="1"/>
          <p:nvPr/>
        </p:nvSpPr>
        <p:spPr>
          <a:xfrm>
            <a:off x="3503671" y="4268695"/>
            <a:ext cx="1723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市街地活性化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54BD01-B744-AE40-AD72-DCCC66DCBB8D}"/>
              </a:ext>
            </a:extLst>
          </p:cNvPr>
          <p:cNvSpPr txBox="1"/>
          <p:nvPr/>
        </p:nvSpPr>
        <p:spPr>
          <a:xfrm>
            <a:off x="2776744" y="5656000"/>
            <a:ext cx="6976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white">
                    <a:lumMod val="85000"/>
                  </a:prstClr>
                </a:solidFill>
              </a:rPr>
              <a:t>朝活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1D9FDC2-CCFA-F44A-BBB0-82D4804B4D53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79506" y="4881756"/>
            <a:ext cx="212425" cy="7147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DF0A096-81AF-614F-A6EA-153DF15B7E8B}"/>
              </a:ext>
            </a:extLst>
          </p:cNvPr>
          <p:cNvSpPr/>
          <p:nvPr/>
        </p:nvSpPr>
        <p:spPr>
          <a:xfrm>
            <a:off x="4479506" y="5740567"/>
            <a:ext cx="1988341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AEB0486-3B32-DA4C-83A8-E34289D2170D}"/>
              </a:ext>
            </a:extLst>
          </p:cNvPr>
          <p:cNvSpPr txBox="1"/>
          <p:nvPr/>
        </p:nvSpPr>
        <p:spPr>
          <a:xfrm>
            <a:off x="3984043" y="5596458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中央地区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9A3D4EE-0016-C542-8806-571BB01413F8}"/>
              </a:ext>
            </a:extLst>
          </p:cNvPr>
          <p:cNvSpPr txBox="1"/>
          <p:nvPr/>
        </p:nvSpPr>
        <p:spPr>
          <a:xfrm>
            <a:off x="4734916" y="6075164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商業地域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46C4087-AA6F-0D4E-97B5-0D228C0454E4}"/>
              </a:ext>
            </a:extLst>
          </p:cNvPr>
          <p:cNvCxnSpPr>
            <a:cxnSpLocks/>
          </p:cNvCxnSpPr>
          <p:nvPr/>
        </p:nvCxnSpPr>
        <p:spPr>
          <a:xfrm flipH="1" flipV="1">
            <a:off x="1850458" y="5895117"/>
            <a:ext cx="1092074" cy="44391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4DF1383C-C89A-0340-8BA7-79FA55968857}"/>
              </a:ext>
            </a:extLst>
          </p:cNvPr>
          <p:cNvSpPr/>
          <p:nvPr/>
        </p:nvSpPr>
        <p:spPr>
          <a:xfrm>
            <a:off x="666719" y="4903987"/>
            <a:ext cx="1642207" cy="99112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35A760-DD9B-BC47-A145-E4231B377F27}"/>
              </a:ext>
            </a:extLst>
          </p:cNvPr>
          <p:cNvSpPr txBox="1"/>
          <p:nvPr/>
        </p:nvSpPr>
        <p:spPr>
          <a:xfrm>
            <a:off x="171258" y="4759878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prstClr val="white">
                    <a:lumMod val="85000"/>
                  </a:prstClr>
                </a:solidFill>
              </a:rPr>
              <a:t>荒川沖地区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2AF842A-18B5-7D4E-8DB8-9F14F767BA64}"/>
              </a:ext>
            </a:extLst>
          </p:cNvPr>
          <p:cNvSpPr txBox="1"/>
          <p:nvPr/>
        </p:nvSpPr>
        <p:spPr>
          <a:xfrm>
            <a:off x="934419" y="52648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white">
                    <a:lumMod val="85000"/>
                  </a:prstClr>
                </a:solidFill>
              </a:rPr>
              <a:t>住宅街</a:t>
            </a: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B9525B1D-9539-FA42-9A3F-B9E9178157BB}"/>
              </a:ext>
            </a:extLst>
          </p:cNvPr>
          <p:cNvSpPr/>
          <p:nvPr/>
        </p:nvSpPr>
        <p:spPr>
          <a:xfrm>
            <a:off x="1502749" y="1228229"/>
            <a:ext cx="2547986" cy="2082800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6EDAAD2-A409-7341-9D6D-36693DA45FB1}"/>
              </a:ext>
            </a:extLst>
          </p:cNvPr>
          <p:cNvSpPr txBox="1"/>
          <p:nvPr/>
        </p:nvSpPr>
        <p:spPr>
          <a:xfrm>
            <a:off x="2035930" y="2069574"/>
            <a:ext cx="14670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prstClr val="black"/>
                </a:solidFill>
              </a:rPr>
              <a:t>小さな拠点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FBEC1806-803E-E24E-A3A6-CAD40369E6F1}"/>
              </a:ext>
            </a:extLst>
          </p:cNvPr>
          <p:cNvCxnSpPr>
            <a:cxnSpLocks/>
          </p:cNvCxnSpPr>
          <p:nvPr/>
        </p:nvCxnSpPr>
        <p:spPr>
          <a:xfrm flipV="1">
            <a:off x="2500002" y="3154578"/>
            <a:ext cx="725145" cy="63528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B82651E-4129-4047-86A7-882C9B329263}"/>
              </a:ext>
            </a:extLst>
          </p:cNvPr>
          <p:cNvSpPr/>
          <p:nvPr/>
        </p:nvSpPr>
        <p:spPr>
          <a:xfrm>
            <a:off x="493864" y="3294298"/>
            <a:ext cx="1988341" cy="991128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911588A-BA79-6C40-B152-680AB3D2B7FD}"/>
              </a:ext>
            </a:extLst>
          </p:cNvPr>
          <p:cNvSpPr txBox="1"/>
          <p:nvPr/>
        </p:nvSpPr>
        <p:spPr>
          <a:xfrm>
            <a:off x="-1599" y="3150189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400" b="1">
                <a:solidFill>
                  <a:srgbClr val="70AD47">
                    <a:lumMod val="50000"/>
                  </a:srgbClr>
                </a:solidFill>
              </a:rPr>
              <a:t>新治地区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7E322DE-0AF9-A14E-A64D-8339D57EB03E}"/>
              </a:ext>
            </a:extLst>
          </p:cNvPr>
          <p:cNvSpPr txBox="1"/>
          <p:nvPr/>
        </p:nvSpPr>
        <p:spPr>
          <a:xfrm>
            <a:off x="749274" y="3628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prstClr val="black"/>
                </a:solidFill>
              </a:rPr>
              <a:t>農業地域</a:t>
            </a:r>
          </a:p>
        </p:txBody>
      </p:sp>
    </p:spTree>
    <p:extLst>
      <p:ext uri="{BB962C8B-B14F-4D97-AF65-F5344CB8AC3E}">
        <p14:creationId xmlns:p14="http://schemas.microsoft.com/office/powerpoint/2010/main" val="22719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0"/>
          </p:nvPr>
        </p:nvSpPr>
        <p:spPr>
          <a:xfrm>
            <a:off x="1517662" y="246711"/>
            <a:ext cx="6586468" cy="447872"/>
          </a:xfrm>
        </p:spPr>
        <p:txBody>
          <a:bodyPr/>
          <a:lstStyle/>
          <a:p>
            <a:r>
              <a:rPr kumimoji="1" lang="ja-JP" altLang="en-US" dirty="0" smtClean="0"/>
              <a:t>提案プロジェクト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628650" y="1192782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/>
              <a:t>新治公民館</a:t>
            </a:r>
            <a:r>
              <a:rPr lang="ja-JP" altLang="en-US" dirty="0" smtClean="0"/>
              <a:t>を中心とする複合的拠点の形成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2" y="2452210"/>
            <a:ext cx="8294176" cy="366758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063990" y="1763404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教育、医療、食を付随し、多世代交流拠点を目指す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5265" y="6380238"/>
            <a:ext cx="8611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引用元：http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://www.city.tsuchiura.lg.jp/page/page004856.html</a:t>
            </a:r>
          </a:p>
        </p:txBody>
      </p:sp>
    </p:spTree>
    <p:extLst>
      <p:ext uri="{BB962C8B-B14F-4D97-AF65-F5344CB8AC3E}">
        <p14:creationId xmlns:p14="http://schemas.microsoft.com/office/powerpoint/2010/main" val="22807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10150</TotalTime>
  <Words>2338</Words>
  <Application>Microsoft Office PowerPoint</Application>
  <PresentationFormat>画面に合わせる (4:3)</PresentationFormat>
  <Paragraphs>570</Paragraphs>
  <Slides>52</Slides>
  <Notes>21</Notes>
  <HiddenSlides>4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52</vt:i4>
      </vt:variant>
    </vt:vector>
  </HeadingPairs>
  <TitlesOfParts>
    <vt:vector size="63" baseType="lpstr">
      <vt:lpstr>HGS創英角ﾎﾟｯﾌﾟ体</vt:lpstr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2_Office テーマ</vt:lpstr>
      <vt:lpstr>3_Office テーマ</vt:lpstr>
      <vt:lpstr>4_Office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s1611227</cp:lastModifiedBy>
  <cp:revision>158</cp:revision>
  <dcterms:created xsi:type="dcterms:W3CDTF">2019-01-11T15:29:26Z</dcterms:created>
  <dcterms:modified xsi:type="dcterms:W3CDTF">2019-01-25T02:58:24Z</dcterms:modified>
</cp:coreProperties>
</file>