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397" r:id="rId3"/>
    <p:sldId id="257" r:id="rId4"/>
    <p:sldId id="258" r:id="rId5"/>
    <p:sldId id="304" r:id="rId6"/>
    <p:sldId id="309" r:id="rId7"/>
    <p:sldId id="284" r:id="rId8"/>
    <p:sldId id="277" r:id="rId9"/>
    <p:sldId id="386" r:id="rId10"/>
    <p:sldId id="263" r:id="rId11"/>
    <p:sldId id="387" r:id="rId12"/>
    <p:sldId id="427" r:id="rId13"/>
    <p:sldId id="265" r:id="rId14"/>
    <p:sldId id="362" r:id="rId15"/>
    <p:sldId id="266" r:id="rId16"/>
    <p:sldId id="311" r:id="rId17"/>
    <p:sldId id="388" r:id="rId18"/>
    <p:sldId id="389" r:id="rId19"/>
    <p:sldId id="391" r:id="rId20"/>
    <p:sldId id="392" r:id="rId21"/>
    <p:sldId id="393" r:id="rId22"/>
    <p:sldId id="394" r:id="rId23"/>
    <p:sldId id="395" r:id="rId24"/>
    <p:sldId id="345" r:id="rId25"/>
    <p:sldId id="269" r:id="rId26"/>
    <p:sldId id="272" r:id="rId27"/>
    <p:sldId id="287" r:id="rId28"/>
    <p:sldId id="293" r:id="rId29"/>
    <p:sldId id="300" r:id="rId30"/>
    <p:sldId id="396" r:id="rId31"/>
    <p:sldId id="382" r:id="rId3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1611255" initials=" " lastIdx="2" clrIdx="0">
    <p:extLst>
      <p:ext uri="{19B8F6BF-5375-455C-9EA6-DF929625EA0E}">
        <p15:presenceInfo xmlns:p15="http://schemas.microsoft.com/office/powerpoint/2012/main" userId="s1611255"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4" autoAdjust="0"/>
    <p:restoredTop sz="80361" autoAdjust="0"/>
  </p:normalViewPr>
  <p:slideViewPr>
    <p:cSldViewPr snapToGrid="0">
      <p:cViewPr varScale="1">
        <p:scale>
          <a:sx n="63" d="100"/>
          <a:sy n="63" d="100"/>
        </p:scale>
        <p:origin x="1236" y="48"/>
      </p:cViewPr>
      <p:guideLst>
        <p:guide orient="horz" pos="2160"/>
        <p:guide pos="2880"/>
      </p:guideLst>
    </p:cSldViewPr>
  </p:slideViewPr>
  <p:notesTextViewPr>
    <p:cViewPr>
      <p:scale>
        <a:sx n="1" d="1"/>
        <a:sy n="1" d="1"/>
      </p:scale>
      <p:origin x="0" y="0"/>
    </p:cViewPr>
  </p:notesTextViewPr>
  <p:notesViewPr>
    <p:cSldViewPr snapToGrid="0">
      <p:cViewPr varScale="1">
        <p:scale>
          <a:sx n="84" d="100"/>
          <a:sy n="84" d="100"/>
        </p:scale>
        <p:origin x="97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12510;&#12473;&#12479;&#12540;&#12503;&#12521;&#12531;\&#20154;&#21475;&#27010;&#35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Sheet1!$D$5</c:f>
              <c:strCache>
                <c:ptCount val="1"/>
                <c:pt idx="0">
                  <c:v>人口</c:v>
                </c:pt>
              </c:strCache>
            </c:strRef>
          </c:tx>
          <c:spPr>
            <a:ln w="57150" cap="rnd">
              <a:solidFill>
                <a:schemeClr val="accent5">
                  <a:lumMod val="75000"/>
                </a:schemeClr>
              </a:solidFill>
              <a:round/>
            </a:ln>
            <a:effectLst/>
          </c:spPr>
          <c:marker>
            <c:symbol val="circle"/>
            <c:size val="5"/>
            <c:spPr>
              <a:solidFill>
                <a:schemeClr val="accent5">
                  <a:lumMod val="75000"/>
                </a:schemeClr>
              </a:solidFill>
              <a:ln w="57150">
                <a:solidFill>
                  <a:schemeClr val="accent5">
                    <a:lumMod val="75000"/>
                  </a:schemeClr>
                </a:solidFill>
              </a:ln>
              <a:effectLst/>
            </c:spPr>
          </c:marker>
          <c:cat>
            <c:strRef>
              <c:f>Sheet1!$C$6:$C$16</c:f>
              <c:strCache>
                <c:ptCount val="11"/>
                <c:pt idx="0">
                  <c:v>H20</c:v>
                </c:pt>
                <c:pt idx="1">
                  <c:v>H21</c:v>
                </c:pt>
                <c:pt idx="2">
                  <c:v>H22</c:v>
                </c:pt>
                <c:pt idx="3">
                  <c:v>H23</c:v>
                </c:pt>
                <c:pt idx="4">
                  <c:v>H24</c:v>
                </c:pt>
                <c:pt idx="5">
                  <c:v>H25</c:v>
                </c:pt>
                <c:pt idx="6">
                  <c:v>H26</c:v>
                </c:pt>
                <c:pt idx="7">
                  <c:v>H27</c:v>
                </c:pt>
                <c:pt idx="8">
                  <c:v>H28</c:v>
                </c:pt>
                <c:pt idx="9">
                  <c:v>H29</c:v>
                </c:pt>
                <c:pt idx="10">
                  <c:v>H30</c:v>
                </c:pt>
              </c:strCache>
            </c:strRef>
          </c:cat>
          <c:val>
            <c:numRef>
              <c:f>Sheet1!$D$6:$D$16</c:f>
              <c:numCache>
                <c:formatCode>General</c:formatCode>
                <c:ptCount val="11"/>
                <c:pt idx="0">
                  <c:v>143700</c:v>
                </c:pt>
                <c:pt idx="1">
                  <c:v>144534</c:v>
                </c:pt>
                <c:pt idx="2">
                  <c:v>143839</c:v>
                </c:pt>
                <c:pt idx="3">
                  <c:v>143460</c:v>
                </c:pt>
                <c:pt idx="4">
                  <c:v>143404</c:v>
                </c:pt>
                <c:pt idx="5">
                  <c:v>142567</c:v>
                </c:pt>
                <c:pt idx="6">
                  <c:v>142059</c:v>
                </c:pt>
                <c:pt idx="7">
                  <c:v>140804</c:v>
                </c:pt>
                <c:pt idx="8">
                  <c:v>140226</c:v>
                </c:pt>
                <c:pt idx="9">
                  <c:v>139653</c:v>
                </c:pt>
                <c:pt idx="10">
                  <c:v>139414</c:v>
                </c:pt>
              </c:numCache>
            </c:numRef>
          </c:val>
          <c:smooth val="0"/>
          <c:extLst>
            <c:ext xmlns:c16="http://schemas.microsoft.com/office/drawing/2014/chart" uri="{C3380CC4-5D6E-409C-BE32-E72D297353CC}">
              <c16:uniqueId val="{00000000-13F2-403C-A68A-6C0006B2C663}"/>
            </c:ext>
          </c:extLst>
        </c:ser>
        <c:dLbls>
          <c:showLegendKey val="0"/>
          <c:showVal val="0"/>
          <c:showCatName val="0"/>
          <c:showSerName val="0"/>
          <c:showPercent val="0"/>
          <c:showBubbleSize val="0"/>
        </c:dLbls>
        <c:marker val="1"/>
        <c:smooth val="0"/>
        <c:axId val="147511320"/>
        <c:axId val="147510536"/>
      </c:lineChart>
      <c:catAx>
        <c:axId val="14751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bg1">
                    <a:lumMod val="50000"/>
                  </a:schemeClr>
                </a:solidFill>
                <a:latin typeface="+mn-lt"/>
                <a:ea typeface="+mn-ea"/>
                <a:cs typeface="+mn-cs"/>
              </a:defRPr>
            </a:pPr>
            <a:endParaRPr lang="ja-JP"/>
          </a:p>
        </c:txPr>
        <c:crossAx val="147510536"/>
        <c:crosses val="autoZero"/>
        <c:auto val="1"/>
        <c:lblAlgn val="ctr"/>
        <c:lblOffset val="100"/>
        <c:noMultiLvlLbl val="0"/>
      </c:catAx>
      <c:valAx>
        <c:axId val="147510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ja-JP"/>
          </a:p>
        </c:txPr>
        <c:crossAx val="147511320"/>
        <c:crosses val="autoZero"/>
        <c:crossBetween val="between"/>
        <c:dispUnits>
          <c:builtInUnit val="thousands"/>
          <c:dispUnitsLbl>
            <c:layout>
              <c:manualLayout>
                <c:xMode val="edge"/>
                <c:yMode val="edge"/>
                <c:x val="0.13629975937145825"/>
                <c:y val="0.88506586197116299"/>
              </c:manualLayout>
            </c:layout>
            <c:tx>
              <c:rich>
                <a:bodyPr rot="0" spcFirstLastPara="1" vertOverflow="ellipsis" wrap="square" anchor="ctr" anchorCtr="1"/>
                <a:lstStyle/>
                <a:p>
                  <a:pPr>
                    <a:defRPr sz="1200" b="0" i="0" u="none" strike="noStrike" kern="1200" baseline="0">
                      <a:solidFill>
                        <a:schemeClr val="bg1">
                          <a:lumMod val="50000"/>
                        </a:schemeClr>
                      </a:solidFill>
                      <a:latin typeface="+mn-lt"/>
                      <a:ea typeface="+mn-ea"/>
                      <a:cs typeface="+mn-cs"/>
                    </a:defRPr>
                  </a:pPr>
                  <a:r>
                    <a:rPr lang="en-US" altLang="ja-JP" sz="1200" dirty="0">
                      <a:solidFill>
                        <a:schemeClr val="bg1">
                          <a:lumMod val="50000"/>
                        </a:schemeClr>
                      </a:solidFill>
                    </a:rPr>
                    <a:t>(</a:t>
                  </a:r>
                  <a:r>
                    <a:rPr lang="ja-JP" altLang="en-US" sz="1200" dirty="0">
                      <a:solidFill>
                        <a:schemeClr val="bg1">
                          <a:lumMod val="50000"/>
                        </a:schemeClr>
                      </a:solidFill>
                    </a:rPr>
                    <a:t>千人</a:t>
                  </a:r>
                  <a:r>
                    <a:rPr lang="en-US" altLang="ja-JP" sz="1200" dirty="0">
                      <a:solidFill>
                        <a:schemeClr val="bg1">
                          <a:lumMod val="50000"/>
                        </a:schemeClr>
                      </a:solidFill>
                    </a:rPr>
                    <a:t>)</a:t>
                  </a:r>
                  <a:endParaRPr lang="ja-JP" altLang="en-US" sz="1200" dirty="0">
                    <a:solidFill>
                      <a:schemeClr val="bg1">
                        <a:lumMod val="50000"/>
                      </a:schemeClr>
                    </a:solidFill>
                  </a:endParaRPr>
                </a:p>
              </c:rich>
            </c:tx>
            <c:spPr>
              <a:noFill/>
              <a:ln>
                <a:noFill/>
              </a:ln>
              <a:effectLst/>
            </c:spPr>
            <c:txPr>
              <a:bodyPr rot="0" spcFirstLastPara="1" vertOverflow="ellipsis" wrap="square" anchor="ctr" anchorCtr="1"/>
              <a:lstStyle/>
              <a:p>
                <a:pPr>
                  <a:defRPr sz="1200" b="0" i="0" u="none" strike="noStrike" kern="1200" baseline="0">
                    <a:solidFill>
                      <a:schemeClr val="bg1">
                        <a:lumMod val="50000"/>
                      </a:schemeClr>
                    </a:solidFill>
                    <a:latin typeface="+mn-lt"/>
                    <a:ea typeface="+mn-ea"/>
                    <a:cs typeface="+mn-cs"/>
                  </a:defRPr>
                </a:pPr>
                <a:endParaRPr lang="ja-JP"/>
              </a:p>
            </c:txPr>
          </c:dispUnitsLbl>
        </c:dispUnits>
      </c:valAx>
      <c:spPr>
        <a:noFill/>
        <a:ln w="25400">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Sheet4!$A$10</c:f>
              <c:strCache>
                <c:ptCount val="1"/>
                <c:pt idx="0">
                  <c:v>0～14歳</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Sheet4!$B$9:$F$9</c:f>
              <c:strCache>
                <c:ptCount val="5"/>
                <c:pt idx="0">
                  <c:v>H27</c:v>
                </c:pt>
                <c:pt idx="1">
                  <c:v>H22</c:v>
                </c:pt>
                <c:pt idx="2">
                  <c:v>H17</c:v>
                </c:pt>
                <c:pt idx="3">
                  <c:v>H12</c:v>
                </c:pt>
                <c:pt idx="4">
                  <c:v>H7</c:v>
                </c:pt>
              </c:strCache>
            </c:strRef>
          </c:cat>
          <c:val>
            <c:numRef>
              <c:f>Sheet4!$B$10:$F$10</c:f>
              <c:numCache>
                <c:formatCode>0%</c:formatCode>
                <c:ptCount val="5"/>
                <c:pt idx="0">
                  <c:v>0.12295105252691685</c:v>
                </c:pt>
                <c:pt idx="1">
                  <c:v>0.13201565639360674</c:v>
                </c:pt>
                <c:pt idx="2">
                  <c:v>0.14037900874635567</c:v>
                </c:pt>
                <c:pt idx="3">
                  <c:v>0.14625699254591135</c:v>
                </c:pt>
                <c:pt idx="4">
                  <c:v>0.16092345152484441</c:v>
                </c:pt>
              </c:numCache>
            </c:numRef>
          </c:val>
          <c:extLst>
            <c:ext xmlns:c16="http://schemas.microsoft.com/office/drawing/2014/chart" uri="{C3380CC4-5D6E-409C-BE32-E72D297353CC}">
              <c16:uniqueId val="{00000000-01B8-4313-BBB5-13FA73BC1888}"/>
            </c:ext>
          </c:extLst>
        </c:ser>
        <c:ser>
          <c:idx val="1"/>
          <c:order val="1"/>
          <c:tx>
            <c:strRef>
              <c:f>Sheet4!$A$11</c:f>
              <c:strCache>
                <c:ptCount val="1"/>
                <c:pt idx="0">
                  <c:v>15～64歳</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Sheet4!$B$9:$F$9</c:f>
              <c:strCache>
                <c:ptCount val="5"/>
                <c:pt idx="0">
                  <c:v>H27</c:v>
                </c:pt>
                <c:pt idx="1">
                  <c:v>H22</c:v>
                </c:pt>
                <c:pt idx="2">
                  <c:v>H17</c:v>
                </c:pt>
                <c:pt idx="3">
                  <c:v>H12</c:v>
                </c:pt>
                <c:pt idx="4">
                  <c:v>H7</c:v>
                </c:pt>
              </c:strCache>
            </c:strRef>
          </c:cat>
          <c:val>
            <c:numRef>
              <c:f>Sheet4!$B$11:$F$11</c:f>
              <c:numCache>
                <c:formatCode>0%</c:formatCode>
                <c:ptCount val="5"/>
                <c:pt idx="0">
                  <c:v>0.60546575381381207</c:v>
                </c:pt>
                <c:pt idx="1">
                  <c:v>0.63839431586704576</c:v>
                </c:pt>
                <c:pt idx="2">
                  <c:v>0.67467721782590584</c:v>
                </c:pt>
                <c:pt idx="3">
                  <c:v>0.69760969447953247</c:v>
                </c:pt>
                <c:pt idx="4">
                  <c:v>0.71274093902890889</c:v>
                </c:pt>
              </c:numCache>
            </c:numRef>
          </c:val>
          <c:extLst>
            <c:ext xmlns:c16="http://schemas.microsoft.com/office/drawing/2014/chart" uri="{C3380CC4-5D6E-409C-BE32-E72D297353CC}">
              <c16:uniqueId val="{00000001-01B8-4313-BBB5-13FA73BC1888}"/>
            </c:ext>
          </c:extLst>
        </c:ser>
        <c:ser>
          <c:idx val="2"/>
          <c:order val="2"/>
          <c:tx>
            <c:strRef>
              <c:f>Sheet4!$A$12</c:f>
              <c:strCache>
                <c:ptCount val="1"/>
                <c:pt idx="0">
                  <c:v>65歳～</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Sheet4!$B$9:$F$9</c:f>
              <c:strCache>
                <c:ptCount val="5"/>
                <c:pt idx="0">
                  <c:v>H27</c:v>
                </c:pt>
                <c:pt idx="1">
                  <c:v>H22</c:v>
                </c:pt>
                <c:pt idx="2">
                  <c:v>H17</c:v>
                </c:pt>
                <c:pt idx="3">
                  <c:v>H12</c:v>
                </c:pt>
                <c:pt idx="4">
                  <c:v>H7</c:v>
                </c:pt>
              </c:strCache>
            </c:strRef>
          </c:cat>
          <c:val>
            <c:numRef>
              <c:f>Sheet4!$B$12:$F$12</c:f>
              <c:numCache>
                <c:formatCode>0%</c:formatCode>
                <c:ptCount val="5"/>
                <c:pt idx="0">
                  <c:v>0.26676798954575154</c:v>
                </c:pt>
                <c:pt idx="1">
                  <c:v>0.22224848615465903</c:v>
                </c:pt>
                <c:pt idx="2">
                  <c:v>0.1848535332500347</c:v>
                </c:pt>
                <c:pt idx="3">
                  <c:v>0.15592509820796491</c:v>
                </c:pt>
                <c:pt idx="4">
                  <c:v>0.12585165188327549</c:v>
                </c:pt>
              </c:numCache>
            </c:numRef>
          </c:val>
          <c:extLst>
            <c:ext xmlns:c16="http://schemas.microsoft.com/office/drawing/2014/chart" uri="{C3380CC4-5D6E-409C-BE32-E72D297353CC}">
              <c16:uniqueId val="{00000002-01B8-4313-BBB5-13FA73BC1888}"/>
            </c:ext>
          </c:extLst>
        </c:ser>
        <c:ser>
          <c:idx val="3"/>
          <c:order val="3"/>
          <c:tx>
            <c:strRef>
              <c:f>Sheet4!$A$13</c:f>
              <c:strCache>
                <c:ptCount val="1"/>
                <c:pt idx="0">
                  <c:v>年齢不詳</c:v>
                </c:pt>
              </c:strCache>
            </c:strRef>
          </c:tx>
          <c:spPr>
            <a:solidFill>
              <a:schemeClr val="accent4"/>
            </a:solidFill>
            <a:ln>
              <a:noFill/>
            </a:ln>
            <a:effectLst/>
          </c:spPr>
          <c:invertIfNegative val="0"/>
          <c:dLbls>
            <c:delete val="1"/>
          </c:dLbls>
          <c:cat>
            <c:strRef>
              <c:f>Sheet4!$B$9:$F$9</c:f>
              <c:strCache>
                <c:ptCount val="5"/>
                <c:pt idx="0">
                  <c:v>H27</c:v>
                </c:pt>
                <c:pt idx="1">
                  <c:v>H22</c:v>
                </c:pt>
                <c:pt idx="2">
                  <c:v>H17</c:v>
                </c:pt>
                <c:pt idx="3">
                  <c:v>H12</c:v>
                </c:pt>
                <c:pt idx="4">
                  <c:v>H7</c:v>
                </c:pt>
              </c:strCache>
            </c:strRef>
          </c:cat>
          <c:val>
            <c:numRef>
              <c:f>Sheet4!$B$13:$F$13</c:f>
              <c:numCache>
                <c:formatCode>0%</c:formatCode>
                <c:ptCount val="5"/>
                <c:pt idx="0">
                  <c:v>4.815204113519502E-3</c:v>
                </c:pt>
                <c:pt idx="1">
                  <c:v>7.3415415846884366E-3</c:v>
                </c:pt>
                <c:pt idx="2">
                  <c:v>9.0240177703734557E-5</c:v>
                </c:pt>
                <c:pt idx="3">
                  <c:v>2.0821476659124664E-4</c:v>
                </c:pt>
                <c:pt idx="4">
                  <c:v>4.8395756297119698E-4</c:v>
                </c:pt>
              </c:numCache>
            </c:numRef>
          </c:val>
          <c:extLst>
            <c:ext xmlns:c16="http://schemas.microsoft.com/office/drawing/2014/chart" uri="{C3380CC4-5D6E-409C-BE32-E72D297353CC}">
              <c16:uniqueId val="{00000003-01B8-4313-BBB5-13FA73BC1888}"/>
            </c:ext>
          </c:extLst>
        </c:ser>
        <c:dLbls>
          <c:dLblPos val="ctr"/>
          <c:showLegendKey val="0"/>
          <c:showVal val="1"/>
          <c:showCatName val="0"/>
          <c:showSerName val="0"/>
          <c:showPercent val="0"/>
          <c:showBubbleSize val="0"/>
        </c:dLbls>
        <c:gapWidth val="60"/>
        <c:overlap val="100"/>
        <c:axId val="147510928"/>
        <c:axId val="147514848"/>
      </c:barChart>
      <c:catAx>
        <c:axId val="147510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ja-JP"/>
          </a:p>
        </c:txPr>
        <c:crossAx val="147514848"/>
        <c:crosses val="autoZero"/>
        <c:auto val="1"/>
        <c:lblAlgn val="ctr"/>
        <c:lblOffset val="100"/>
        <c:noMultiLvlLbl val="0"/>
      </c:catAx>
      <c:valAx>
        <c:axId val="14751484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7510928"/>
        <c:crosses val="autoZero"/>
        <c:crossBetween val="between"/>
      </c:valAx>
      <c:spPr>
        <a:noFill/>
        <a:ln>
          <a:noFill/>
        </a:ln>
        <a:effectLst/>
      </c:spPr>
    </c:plotArea>
    <c:legend>
      <c:legendPos val="b"/>
      <c:legendEntry>
        <c:idx val="3"/>
        <c:delete val="1"/>
      </c:legendEntry>
      <c:layout>
        <c:manualLayout>
          <c:xMode val="edge"/>
          <c:yMode val="edge"/>
          <c:x val="9.7937027188224474E-3"/>
          <c:y val="0.83268819754096712"/>
          <c:w val="0.98322274315551961"/>
          <c:h val="0.1220386350033696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CC31E-D7FF-4585-91C5-EECEA6204A46}" type="datetimeFigureOut">
              <a:rPr kumimoji="1" lang="ja-JP" altLang="en-US" smtClean="0"/>
              <a:t>2019/2/22</a:t>
            </a:fld>
            <a:endParaRPr kumimoji="1" lang="ja-JP" altLang="en-US" dirty="0"/>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1F3EB-4C55-49FA-8D2A-334E8030FB87}" type="slidenum">
              <a:rPr kumimoji="1" lang="ja-JP" altLang="en-US" smtClean="0"/>
              <a:t>‹#›</a:t>
            </a:fld>
            <a:endParaRPr kumimoji="1" lang="ja-JP" altLang="en-US" dirty="0"/>
          </a:p>
        </p:txBody>
      </p:sp>
    </p:spTree>
    <p:extLst>
      <p:ext uri="{BB962C8B-B14F-4D97-AF65-F5344CB8AC3E}">
        <p14:creationId xmlns:p14="http://schemas.microsoft.com/office/powerpoint/2010/main" val="14969841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これから</a:t>
            </a:r>
            <a:r>
              <a:rPr kumimoji="1" lang="en-US" altLang="ja-JP" dirty="0"/>
              <a:t>4</a:t>
            </a:r>
            <a:r>
              <a:rPr kumimoji="1" lang="ja-JP" altLang="en-US" dirty="0"/>
              <a:t>班の発表を始めます</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a:t>
            </a:fld>
            <a:endParaRPr kumimoji="1" lang="ja-JP" altLang="en-US" dirty="0"/>
          </a:p>
        </p:txBody>
      </p:sp>
    </p:spTree>
    <p:extLst>
      <p:ext uri="{BB962C8B-B14F-4D97-AF65-F5344CB8AC3E}">
        <p14:creationId xmlns:p14="http://schemas.microsoft.com/office/powerpoint/2010/main" val="1548193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既存市街地への転入促進です。現在市街地では新しく住むのはむずかしいという状況であり、そういったなかで高齢者が持ち家を離れると、空き家が発生する恐れがあります。しかし、空き家が生まれるにも様々な状況があり、私たちはその状況に合わせた、空き家を活用する政策を提案します。「介護が必要になって家を離れることになったが、家はどうしよう？」という方には、現在土浦で実施されている既存の移住政策「住活スタイル」を活用して対応、「生涯自分の家に住みたいけれど、その後はどうしよう？」という方には、市で新たに「空き家バンク」を設置して、現在空き家になっている物件の所有者はもちろん、将来空き家化する恐れのある物件の所有者にも事前登録という形で対応することで、市街地への転入促進・空き家化防止を図ります。</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10</a:t>
            </a:fld>
            <a:endParaRPr kumimoji="1" lang="ja-JP" altLang="en-US" dirty="0"/>
          </a:p>
        </p:txBody>
      </p:sp>
    </p:spTree>
    <p:extLst>
      <p:ext uri="{BB962C8B-B14F-4D97-AF65-F5344CB8AC3E}">
        <p14:creationId xmlns:p14="http://schemas.microsoft.com/office/powerpoint/2010/main" val="72545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11</a:t>
            </a:fld>
            <a:endParaRPr kumimoji="1" lang="ja-JP" altLang="en-US" dirty="0"/>
          </a:p>
        </p:txBody>
      </p:sp>
    </p:spTree>
    <p:extLst>
      <p:ext uri="{BB962C8B-B14F-4D97-AF65-F5344CB8AC3E}">
        <p14:creationId xmlns:p14="http://schemas.microsoft.com/office/powerpoint/2010/main" val="1944662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http://www.city.tsuchiura.lg.jp/page/page002978.html</a:t>
            </a:r>
          </a:p>
          <a:p>
            <a:r>
              <a:rPr kumimoji="1" lang="en-US" altLang="ja-JP" dirty="0"/>
              <a:t>http://www.tsuchiura-pr.jp/sight.php?mode=list&amp;category=2</a:t>
            </a:r>
          </a:p>
          <a:p>
            <a:endParaRPr kumimoji="1" lang="en-US" altLang="ja-JP" dirty="0"/>
          </a:p>
          <a:p>
            <a:r>
              <a:rPr kumimoji="1" lang="ja-JP" altLang="en-US" dirty="0"/>
              <a:t>現在、土浦市は、多くの公共施設を管理しており、このままでは、維持管理費だけで、財政を圧迫してしまいます。なので、公共行わなくてはなりません。しかし、再編を急ぐあまり、住民の利便性が失われることのないように、市右折の再編は集約化とともに行われる必要があります。そこで、市民の声や、現在の状況と、自分たちの掲げる将施設の再編は急いで来像を照らし合わせて、五つの施設再編計画を考えました。一つめは、新治総合福祉センターの機能を新治公民館に移設し、公民館の複合化をすること。二つ目は、老人デイサービスセンターの機能を津和公民館に移設し、公民館の複合化をすること。三つめは、生徒数の問題が生じ、現在進行形で再編が求められている菅谷、上大津西、上大津東の三つの小学校を解体し、おおつ野地区に統合した小学校を新設すること。四つ目は、上大津公民館を解体すること。五つ目は、荒川沖東部地区学習等供用施設を解体すること。これら５つの計画は、使用状況や、近隣地域に同機能を持つ施設があることなどから、市民の皆さんに不便のないように、集約化や施設の特性に応じて行えば、負担をかけないまま、将来像の実現に近づき、そして、</a:t>
            </a:r>
            <a:r>
              <a:rPr kumimoji="1" lang="en-US" altLang="ja-JP" dirty="0"/>
              <a:t>40</a:t>
            </a:r>
            <a:r>
              <a:rPr kumimoji="1" lang="ja-JP" altLang="en-US" dirty="0"/>
              <a:t>年間で</a:t>
            </a:r>
            <a:r>
              <a:rPr kumimoji="1" lang="en-US" altLang="ja-JP" dirty="0"/>
              <a:t>61</a:t>
            </a:r>
            <a:r>
              <a:rPr kumimoji="1" lang="ja-JP" altLang="en-US" dirty="0"/>
              <a:t>億円の予算の削減が可能です。</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12</a:t>
            </a:fld>
            <a:endParaRPr kumimoji="1" lang="ja-JP" altLang="en-US" dirty="0"/>
          </a:p>
        </p:txBody>
      </p:sp>
    </p:spTree>
    <p:extLst>
      <p:ext uri="{BB962C8B-B14F-4D97-AF65-F5344CB8AC3E}">
        <p14:creationId xmlns:p14="http://schemas.microsoft.com/office/powerpoint/2010/main" val="3279828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13</a:t>
            </a:fld>
            <a:endParaRPr kumimoji="1" lang="ja-JP" altLang="en-US" dirty="0"/>
          </a:p>
        </p:txBody>
      </p:sp>
    </p:spTree>
    <p:extLst>
      <p:ext uri="{BB962C8B-B14F-4D97-AF65-F5344CB8AC3E}">
        <p14:creationId xmlns:p14="http://schemas.microsoft.com/office/powerpoint/2010/main" val="205839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14</a:t>
            </a:fld>
            <a:endParaRPr kumimoji="1" lang="ja-JP" altLang="en-US" dirty="0"/>
          </a:p>
        </p:txBody>
      </p:sp>
    </p:spTree>
    <p:extLst>
      <p:ext uri="{BB962C8B-B14F-4D97-AF65-F5344CB8AC3E}">
        <p14:creationId xmlns:p14="http://schemas.microsoft.com/office/powerpoint/2010/main" val="806356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https://www.google.com/url?sa=i&amp;source=images&amp;cd=&amp;ved=2ahUKEwjq9Z_vjKfgAhWJyrwKHeByDfMQjRx6BAgBEAU&amp;url=https%3A%2F%2Fwww.soho-tokyo.com%2Fstaffblog%2Fyamaguchisatoshi2&amp;psig=AOvVaw1ZOcxiJRxvPe_r06s5-r7n&amp;ust=1549542240767800</a:t>
            </a:r>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15</a:t>
            </a:fld>
            <a:endParaRPr kumimoji="1" lang="ja-JP" altLang="en-US" dirty="0"/>
          </a:p>
        </p:txBody>
      </p:sp>
    </p:spTree>
    <p:extLst>
      <p:ext uri="{BB962C8B-B14F-4D97-AF65-F5344CB8AC3E}">
        <p14:creationId xmlns:p14="http://schemas.microsoft.com/office/powerpoint/2010/main" val="115484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これら</a:t>
            </a:r>
            <a:r>
              <a:rPr kumimoji="1" lang="en-US" altLang="ja-JP" dirty="0"/>
              <a:t>4</a:t>
            </a:r>
            <a:r>
              <a:rPr kumimoji="1" lang="ja-JP" altLang="en-US" dirty="0" err="1"/>
              <a:t>つの</a:t>
            </a:r>
            <a:r>
              <a:rPr kumimoji="1" lang="ja-JP" altLang="en-US" dirty="0"/>
              <a:t>施策は、拠点への居住誘導になり、拠点を適正な密度に保つことに役立ちます。</a:t>
            </a:r>
            <a:endParaRPr kumimoji="1" lang="en-US" altLang="ja-JP" dirty="0"/>
          </a:p>
          <a:p>
            <a:r>
              <a:rPr kumimoji="1" lang="ja-JP" altLang="en-US" dirty="0"/>
              <a:t>同時に、拠点が形成されていくにしたがって、これらの事業の効果がますます大きくなっていくという良い循環が形成されます。</a:t>
            </a:r>
            <a:endParaRPr kumimoji="1" lang="en-US" altLang="ja-JP" dirty="0"/>
          </a:p>
          <a:p>
            <a:endParaRPr kumimoji="1" lang="en-US" altLang="ja-JP" dirty="0"/>
          </a:p>
          <a:p>
            <a:r>
              <a:rPr kumimoji="1" lang="ja-JP" altLang="en-US" dirty="0"/>
              <a:t>コンパクト化によりまちをぐっと集約し、</a:t>
            </a:r>
            <a:r>
              <a:rPr kumimoji="1" lang="en-US" altLang="ja-JP" dirty="0"/>
              <a:t>4</a:t>
            </a:r>
            <a:r>
              <a:rPr kumimoji="1" lang="ja-JP" altLang="en-US" dirty="0" err="1"/>
              <a:t>つの</a:t>
            </a:r>
            <a:r>
              <a:rPr kumimoji="1" lang="ja-JP" altLang="en-US" dirty="0"/>
              <a:t>セ策により市民の心をグッと動かすことで</a:t>
            </a:r>
            <a:r>
              <a:rPr kumimoji="1" lang="en-US" altLang="ja-JP" dirty="0"/>
              <a:t>good</a:t>
            </a:r>
            <a:r>
              <a:rPr kumimoji="1" lang="ja-JP" altLang="en-US" dirty="0"/>
              <a:t>な土浦市（画像追加）を目指すことが私たちの目標です。</a:t>
            </a:r>
            <a:endParaRPr kumimoji="1" lang="en-US" altLang="ja-JP"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16</a:t>
            </a:fld>
            <a:endParaRPr kumimoji="1" lang="ja-JP" altLang="en-US" dirty="0"/>
          </a:p>
        </p:txBody>
      </p:sp>
    </p:spTree>
    <p:extLst>
      <p:ext uri="{BB962C8B-B14F-4D97-AF65-F5344CB8AC3E}">
        <p14:creationId xmlns:p14="http://schemas.microsoft.com/office/powerpoint/2010/main" val="3973446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http://www.funkygoods.com/hai/kuni/kuni.html</a:t>
            </a:r>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17</a:t>
            </a:fld>
            <a:endParaRPr kumimoji="1" lang="ja-JP" altLang="en-US" dirty="0"/>
          </a:p>
        </p:txBody>
      </p:sp>
    </p:spTree>
    <p:extLst>
      <p:ext uri="{BB962C8B-B14F-4D97-AF65-F5344CB8AC3E}">
        <p14:creationId xmlns:p14="http://schemas.microsoft.com/office/powerpoint/2010/main" val="1584891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まず、撤退した土地をどうするか？です。</a:t>
            </a:r>
            <a:endParaRPr kumimoji="1" lang="en-US" altLang="ja-JP" dirty="0"/>
          </a:p>
          <a:p>
            <a:endParaRPr kumimoji="1" lang="en-US" altLang="ja-JP" dirty="0"/>
          </a:p>
          <a:p>
            <a:r>
              <a:rPr kumimoji="1" lang="ja-JP" altLang="en-US" dirty="0"/>
              <a:t>撤退した土地は低密化を目指すので、再び開発や宅地化がおきては意味がありません。</a:t>
            </a:r>
            <a:endParaRPr kumimoji="1" lang="en-US" altLang="ja-JP" dirty="0"/>
          </a:p>
          <a:p>
            <a:r>
              <a:rPr kumimoji="1" lang="ja-JP" altLang="en-US" dirty="0"/>
              <a:t>そこに住むことを選択する人もいますが、そこに土地をもっているが住む気がない人もいます。</a:t>
            </a:r>
            <a:endParaRPr kumimoji="1" lang="en-US" altLang="ja-JP" dirty="0"/>
          </a:p>
          <a:p>
            <a:endParaRPr kumimoji="1" lang="en-US" altLang="ja-JP" dirty="0"/>
          </a:p>
          <a:p>
            <a:r>
              <a:rPr kumimoji="1" lang="ja-JP" altLang="en-US" dirty="0"/>
              <a:t>そこで、このような土地はランドバンクの仕組みを利用し、市と連携しているランドバンクに土地を寄付、もしくは安価に売却するという仕組みをとります。</a:t>
            </a:r>
            <a:endParaRPr kumimoji="1" lang="en-US" altLang="ja-JP" dirty="0"/>
          </a:p>
          <a:p>
            <a:r>
              <a:rPr kumimoji="1" lang="ja-JP" altLang="en-US" dirty="0"/>
              <a:t>ランドバンクは専門家による調査を行い、可能であれば農地化をし、農業法人等に売却します。</a:t>
            </a:r>
          </a:p>
          <a:p>
            <a:endParaRPr kumimoji="1" lang="en-US" altLang="ja-JP" dirty="0"/>
          </a:p>
          <a:p>
            <a:r>
              <a:rPr kumimoji="1" lang="ja-JP" altLang="en-US" dirty="0"/>
              <a:t>これを図にすると、拠点への移転が進み、低密化した地区において、これらの土地をランドバンクが管理することによって、例えば空き地を隣地に接合してより豊かな住環境を目指す、またまとまった広さがあり農業に適する土地の場合は農地化し農業法人に売却する、といった活用が考えられます。</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18</a:t>
            </a:fld>
            <a:endParaRPr kumimoji="1" lang="ja-JP" altLang="en-US" dirty="0"/>
          </a:p>
        </p:txBody>
      </p:sp>
    </p:spTree>
    <p:extLst>
      <p:ext uri="{BB962C8B-B14F-4D97-AF65-F5344CB8AC3E}">
        <p14:creationId xmlns:p14="http://schemas.microsoft.com/office/powerpoint/2010/main" val="282068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https://www.google.co.jp/url?sa=i&amp;source=images&amp;cd=&amp;ved=2ahUKEwiSyYKAnqTgAhUDerwKHdOUBgAQjhx6BAgBEAM&amp;url=https%3A%2F%2Fcryptonomist.ch%2Fen%2F2018%2F11%2F24%2Fagri-tech-blockchain-agriculture%2F&amp;psig=AOvVaw3LDyt2NhZplRMxmrfVM_m3&amp;ust=1549443504713571</a:t>
            </a:r>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19</a:t>
            </a:fld>
            <a:endParaRPr kumimoji="1" lang="ja-JP" altLang="en-US" dirty="0"/>
          </a:p>
        </p:txBody>
      </p:sp>
    </p:spTree>
    <p:extLst>
      <p:ext uri="{BB962C8B-B14F-4D97-AF65-F5344CB8AC3E}">
        <p14:creationId xmlns:p14="http://schemas.microsoft.com/office/powerpoint/2010/main" val="93209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メンバーです</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2</a:t>
            </a:fld>
            <a:endParaRPr kumimoji="1" lang="ja-JP" altLang="en-US" dirty="0"/>
          </a:p>
        </p:txBody>
      </p:sp>
    </p:spTree>
    <p:extLst>
      <p:ext uri="{BB962C8B-B14F-4D97-AF65-F5344CB8AC3E}">
        <p14:creationId xmlns:p14="http://schemas.microsoft.com/office/powerpoint/2010/main" val="1439702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https://www.google.co.jp/url?sa=i&amp;source=images&amp;cd=&amp;ved=2ahUKEwiSyYKAnqTgAhUDerwKHdOUBgAQjhx6BAgBEAM&amp;url=https%3A%2F%2Fcryptonomist.ch%2Fen%2F2018%2F11%2F24%2Fagri-tech-blockchain-agriculture%2F&amp;psig=AOvVaw3LDyt2NhZplRMxmrfVM_m3&amp;ust=1549443504713571</a:t>
            </a:r>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20</a:t>
            </a:fld>
            <a:endParaRPr kumimoji="1" lang="ja-JP" altLang="en-US" dirty="0"/>
          </a:p>
        </p:txBody>
      </p:sp>
    </p:spTree>
    <p:extLst>
      <p:ext uri="{BB962C8B-B14F-4D97-AF65-F5344CB8AC3E}">
        <p14:creationId xmlns:p14="http://schemas.microsoft.com/office/powerpoint/2010/main" val="128777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また、コンパクト化後のもう一つの問題は、拠点外のサービス水準が低下し、不便を強いられてしまう人が出てくるということです。</a:t>
            </a:r>
            <a:endParaRPr kumimoji="1" lang="en-US" altLang="ja-JP" dirty="0"/>
          </a:p>
          <a:p>
            <a:endParaRPr kumimoji="1" lang="en-US" altLang="ja-JP" dirty="0"/>
          </a:p>
          <a:p>
            <a:r>
              <a:rPr kumimoji="1" lang="ja-JP" altLang="en-US" dirty="0"/>
              <a:t>従来は、市民が企業などで労働をし、それが税金として市に収められ、市はそれを財源として福祉政策やインフラの管理などします。</a:t>
            </a:r>
            <a:endParaRPr kumimoji="1" lang="en-US" altLang="ja-JP" dirty="0"/>
          </a:p>
          <a:p>
            <a:r>
              <a:rPr kumimoji="1" lang="ja-JP" altLang="en-US" dirty="0"/>
              <a:t>しかし、少子高齢化の進展により、このシステムで財を回すことは難しくなっています。</a:t>
            </a:r>
            <a:endParaRPr kumimoji="1" lang="en-US" altLang="ja-JP" dirty="0"/>
          </a:p>
          <a:p>
            <a:r>
              <a:rPr kumimoji="1" lang="ja-JP" altLang="en-US" dirty="0"/>
              <a:t>そこで、六割以上の高齢者が定年後も働きたいと希望しているという現状を考え、このような高齢者を地域内で不足する様々なサービスの担い手とすることを考えました。</a:t>
            </a:r>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21</a:t>
            </a:fld>
            <a:endParaRPr kumimoji="1" lang="ja-JP" altLang="en-US" dirty="0"/>
          </a:p>
        </p:txBody>
      </p:sp>
    </p:spTree>
    <p:extLst>
      <p:ext uri="{BB962C8B-B14F-4D97-AF65-F5344CB8AC3E}">
        <p14:creationId xmlns:p14="http://schemas.microsoft.com/office/powerpoint/2010/main" val="4267465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具体的には、地域の人材バンクの立ち上げを提案します。</a:t>
            </a:r>
            <a:endParaRPr kumimoji="1" lang="en-US" altLang="ja-JP" dirty="0"/>
          </a:p>
          <a:p>
            <a:r>
              <a:rPr kumimoji="1" lang="ja-JP" altLang="en-US" dirty="0"/>
              <a:t>人材バンクはこのように働きたい人と、人を雇いたい団体の両方と関係を作り、</a:t>
            </a:r>
            <a:endParaRPr kumimoji="1" lang="en-US" altLang="ja-JP" dirty="0"/>
          </a:p>
          <a:p>
            <a:r>
              <a:rPr kumimoji="1" lang="ja-JP" altLang="en-US" dirty="0"/>
              <a:t>雇用契約のマッチングをします。</a:t>
            </a:r>
            <a:endParaRPr kumimoji="1" lang="en-US" altLang="ja-JP" dirty="0"/>
          </a:p>
          <a:p>
            <a:r>
              <a:rPr kumimoji="1" lang="ja-JP" altLang="en-US" dirty="0"/>
              <a:t>高齢者個人の登録も推進しますが、同時に、町内会を人材バンクと個人の中間につなぐことで、登録率の上昇や地域への浸透を狙います。</a:t>
            </a:r>
            <a:endParaRPr kumimoji="1" lang="en-US" altLang="ja-JP" dirty="0"/>
          </a:p>
          <a:p>
            <a:r>
              <a:rPr kumimoji="1" lang="ja-JP" altLang="en-US" dirty="0"/>
              <a:t>市は人材バンクの運営し、さらにバンクを通して</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22</a:t>
            </a:fld>
            <a:endParaRPr kumimoji="1" lang="ja-JP" altLang="en-US" dirty="0"/>
          </a:p>
        </p:txBody>
      </p:sp>
    </p:spTree>
    <p:extLst>
      <p:ext uri="{BB962C8B-B14F-4D97-AF65-F5344CB8AC3E}">
        <p14:creationId xmlns:p14="http://schemas.microsoft.com/office/powerpoint/2010/main" val="3510141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また、この仕組みは拠点内においても有効に働きます。</a:t>
            </a:r>
            <a:endParaRPr kumimoji="1" lang="en-US" altLang="ja-JP" dirty="0"/>
          </a:p>
          <a:p>
            <a:r>
              <a:rPr kumimoji="1" lang="ja-JP" altLang="en-US" dirty="0"/>
              <a:t>拠点内は公共施設は整備され、また民間の商業施設の立地を考慮して拠点は作られていますが、</a:t>
            </a:r>
            <a:endParaRPr kumimoji="1" lang="en-US" altLang="ja-JP" dirty="0"/>
          </a:p>
          <a:p>
            <a:r>
              <a:rPr kumimoji="1" lang="ja-JP" altLang="en-US" dirty="0"/>
              <a:t>拠点によっては足りない機能があったり、今後商業施設が撤退する可能性もあります。</a:t>
            </a:r>
            <a:endParaRPr kumimoji="1" lang="en-US" altLang="ja-JP" dirty="0"/>
          </a:p>
          <a:p>
            <a:r>
              <a:rPr kumimoji="1" lang="ja-JP" altLang="en-US" dirty="0"/>
              <a:t>このようなとき、拠点内においても、地域の人々が地域のために働き、助け合うこの制度が役立ちます。</a:t>
            </a:r>
            <a:endParaRPr kumimoji="1" lang="en-US" altLang="ja-JP" dirty="0"/>
          </a:p>
          <a:p>
            <a:endParaRPr kumimoji="1" lang="en-US" altLang="ja-JP" dirty="0"/>
          </a:p>
          <a:p>
            <a:r>
              <a:rPr kumimoji="1" lang="en-US" altLang="ja-JP" dirty="0"/>
              <a:t>http://www.city.ushiku.lg.jp/kosodate/ja/parks_rec/taguhigashi.html</a:t>
            </a:r>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23</a:t>
            </a:fld>
            <a:endParaRPr kumimoji="1" lang="ja-JP" altLang="en-US" dirty="0"/>
          </a:p>
        </p:txBody>
      </p:sp>
    </p:spTree>
    <p:extLst>
      <p:ext uri="{BB962C8B-B14F-4D97-AF65-F5344CB8AC3E}">
        <p14:creationId xmlns:p14="http://schemas.microsoft.com/office/powerpoint/2010/main" val="286475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次に、現状の課題にどう対応するか、を具体的に地区別にみていきます。</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24</a:t>
            </a:fld>
            <a:endParaRPr kumimoji="1" lang="ja-JP" altLang="en-US" dirty="0"/>
          </a:p>
        </p:txBody>
      </p:sp>
    </p:spTree>
    <p:extLst>
      <p:ext uri="{BB962C8B-B14F-4D97-AF65-F5344CB8AC3E}">
        <p14:creationId xmlns:p14="http://schemas.microsoft.com/office/powerpoint/2010/main" val="3387495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26</a:t>
            </a:fld>
            <a:endParaRPr kumimoji="1" lang="ja-JP" altLang="en-US" dirty="0"/>
          </a:p>
        </p:txBody>
      </p:sp>
    </p:spTree>
    <p:extLst>
      <p:ext uri="{BB962C8B-B14F-4D97-AF65-F5344CB8AC3E}">
        <p14:creationId xmlns:p14="http://schemas.microsoft.com/office/powerpoint/2010/main" val="527603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28</a:t>
            </a:fld>
            <a:endParaRPr kumimoji="1" lang="ja-JP" altLang="en-US" dirty="0"/>
          </a:p>
        </p:txBody>
      </p:sp>
    </p:spTree>
    <p:extLst>
      <p:ext uri="{BB962C8B-B14F-4D97-AF65-F5344CB8AC3E}">
        <p14:creationId xmlns:p14="http://schemas.microsoft.com/office/powerpoint/2010/main" val="421818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30</a:t>
            </a:fld>
            <a:endParaRPr kumimoji="1" lang="ja-JP" altLang="en-US" dirty="0"/>
          </a:p>
        </p:txBody>
      </p:sp>
    </p:spTree>
    <p:extLst>
      <p:ext uri="{BB962C8B-B14F-4D97-AF65-F5344CB8AC3E}">
        <p14:creationId xmlns:p14="http://schemas.microsoft.com/office/powerpoint/2010/main" val="4019716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31</a:t>
            </a:fld>
            <a:endParaRPr kumimoji="1" lang="ja-JP" altLang="en-US" dirty="0"/>
          </a:p>
        </p:txBody>
      </p:sp>
    </p:spTree>
    <p:extLst>
      <p:ext uri="{BB962C8B-B14F-4D97-AF65-F5344CB8AC3E}">
        <p14:creationId xmlns:p14="http://schemas.microsoft.com/office/powerpoint/2010/main" val="365988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土浦では、少子高齢化、また東京やつくばなどの影響による人口流出が起こっており、結果として人口が減少し活気が失われつつあります。</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3</a:t>
            </a:fld>
            <a:endParaRPr kumimoji="1" lang="ja-JP" altLang="en-US" dirty="0"/>
          </a:p>
        </p:txBody>
      </p:sp>
    </p:spTree>
    <p:extLst>
      <p:ext uri="{BB962C8B-B14F-4D97-AF65-F5344CB8AC3E}">
        <p14:creationId xmlns:p14="http://schemas.microsoft.com/office/powerpoint/2010/main" val="249670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まちのかたちに着目してみると、人口が増加していた時代に外へと広がった市街地は、人口が減ってきた時代にはランダムに空き家が発生することになりました。</a:t>
            </a:r>
            <a:endParaRPr kumimoji="1" lang="en-US" altLang="ja-JP" dirty="0"/>
          </a:p>
          <a:p>
            <a:r>
              <a:rPr kumimoji="1" lang="ja-JP" altLang="en-US" dirty="0"/>
              <a:t>これにより町の低密化が引き起こされ、施設の老朽化に対応しきれない、車がないと生活できない、という問題が発生してしまっています。</a:t>
            </a:r>
            <a:endParaRPr kumimoji="1" lang="en-US" altLang="ja-JP" dirty="0"/>
          </a:p>
          <a:p>
            <a:endParaRPr kumimoji="1" lang="en-US" altLang="ja-JP" dirty="0"/>
          </a:p>
          <a:p>
            <a:r>
              <a:rPr kumimoji="1" lang="en-US" altLang="ja-JP" dirty="0"/>
              <a:t>http://www.city.chichibu.lg.jp/3904.html</a:t>
            </a:r>
          </a:p>
          <a:p>
            <a:r>
              <a:rPr kumimoji="1" lang="en-US" altLang="ja-JP" dirty="0"/>
              <a:t>http://news.livedoor.com/article/detail/11382311/</a:t>
            </a:r>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4</a:t>
            </a:fld>
            <a:endParaRPr kumimoji="1" lang="ja-JP" altLang="en-US" dirty="0"/>
          </a:p>
        </p:txBody>
      </p:sp>
    </p:spTree>
    <p:extLst>
      <p:ext uri="{BB962C8B-B14F-4D97-AF65-F5344CB8AC3E}">
        <p14:creationId xmlns:p14="http://schemas.microsoft.com/office/powerpoint/2010/main" val="53843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この問題への解決策として、近年注目されているのが、コンパクトシティという考え方です。</a:t>
            </a:r>
            <a:endParaRPr kumimoji="1" lang="en-US" altLang="ja-JP" dirty="0"/>
          </a:p>
          <a:p>
            <a:r>
              <a:rPr kumimoji="1" lang="ja-JP" altLang="en-US" dirty="0"/>
              <a:t>広がってしまった市街地を再び中心に戻すことによって、コスト削減、活性化につなげようという考えです。</a:t>
            </a:r>
            <a:endParaRPr kumimoji="1" lang="en-US" altLang="ja-JP" dirty="0"/>
          </a:p>
          <a:p>
            <a:endParaRPr kumimoji="1" lang="en-US" altLang="ja-JP" dirty="0"/>
          </a:p>
          <a:p>
            <a:r>
              <a:rPr kumimoji="1" lang="ja-JP" altLang="en-US" dirty="0"/>
              <a:t>土浦市も立地適正化計画で、人が住むべき地域、都市機能を集積させるべき地域を示しています。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5</a:t>
            </a:fld>
            <a:endParaRPr kumimoji="1" lang="ja-JP" altLang="en-US" dirty="0"/>
          </a:p>
        </p:txBody>
      </p:sp>
    </p:spTree>
    <p:extLst>
      <p:ext uri="{BB962C8B-B14F-4D97-AF65-F5344CB8AC3E}">
        <p14:creationId xmlns:p14="http://schemas.microsoft.com/office/powerpoint/2010/main" val="384714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低密化により、インフラの維持費増大のほかに、どんな影響があるのでしょうか。</a:t>
            </a:r>
            <a:endParaRPr kumimoji="1" lang="en-US" altLang="ja-JP" dirty="0"/>
          </a:p>
          <a:p>
            <a:r>
              <a:rPr kumimoji="1" lang="ja-JP" altLang="en-US" dirty="0"/>
              <a:t>まず、町が低密化することで最も被害を受けているのはだれか。</a:t>
            </a:r>
            <a:endParaRPr kumimoji="1" lang="en-US" altLang="ja-JP" dirty="0"/>
          </a:p>
          <a:p>
            <a:r>
              <a:rPr kumimoji="1" lang="ja-JP" altLang="en-US" dirty="0"/>
              <a:t>これは高齢者などの車を運転できない交通弱者であると考えられます。</a:t>
            </a:r>
            <a:endParaRPr kumimoji="1" lang="en-US" altLang="ja-JP" dirty="0"/>
          </a:p>
          <a:p>
            <a:r>
              <a:rPr kumimoji="1" lang="ja-JP" altLang="en-US" dirty="0"/>
              <a:t>彼らが自力で生活に必要な施設に行くことができ、公共交通にもアクセスできるようにしなくてはなりません。</a:t>
            </a:r>
            <a:endParaRPr kumimoji="1" lang="en-US" altLang="ja-JP" dirty="0"/>
          </a:p>
          <a:p>
            <a:endParaRPr kumimoji="1" lang="en-US" altLang="ja-JP" dirty="0"/>
          </a:p>
          <a:p>
            <a:r>
              <a:rPr kumimoji="1" lang="ja-JP" altLang="en-US" dirty="0"/>
              <a:t>しかし、現状では、市街化区域内であってもスーパーなどの施設やバス停にアクセスしづらい場所がたくさんあります。</a:t>
            </a:r>
            <a:endParaRPr kumimoji="1" lang="en-US" altLang="ja-JP" dirty="0"/>
          </a:p>
          <a:p>
            <a:r>
              <a:rPr kumimoji="1" lang="ja-JP" altLang="en-US" dirty="0"/>
              <a:t>そこに住めば本当に便利なのか、ということを考えて誘導区域を考える必要があると考えました。</a:t>
            </a:r>
            <a:endParaRPr kumimoji="1" lang="en-US" altLang="ja-JP" dirty="0"/>
          </a:p>
          <a:p>
            <a:endParaRPr kumimoji="1" lang="en-US" altLang="ja-JP" dirty="0"/>
          </a:p>
          <a:p>
            <a:r>
              <a:rPr kumimoji="1" lang="ja-JP" altLang="en-US" dirty="0"/>
              <a:t>もちろん車の運転ができる人は拠点外に住んでもよいのですが、</a:t>
            </a:r>
            <a:endParaRPr kumimoji="1" lang="en-US" altLang="ja-JP" dirty="0"/>
          </a:p>
          <a:p>
            <a:r>
              <a:rPr kumimoji="1" lang="ja-JP" altLang="en-US" dirty="0"/>
              <a:t>将来的に運転ができなくなることを考えて、拠点内に住むという選択肢も考えるようになります。</a:t>
            </a:r>
            <a:endParaRPr kumimoji="1" lang="en-US" altLang="ja-JP" dirty="0"/>
          </a:p>
          <a:p>
            <a:endParaRPr kumimoji="1" lang="en-US" altLang="ja-JP" dirty="0"/>
          </a:p>
          <a:p>
            <a:r>
              <a:rPr kumimoji="1" lang="en-US" altLang="ja-JP" dirty="0"/>
              <a:t>http://machitobira.org/kifukago/npo/16.html</a:t>
            </a:r>
          </a:p>
          <a:p>
            <a:endParaRPr kumimoji="1" lang="en-US" altLang="ja-JP"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6</a:t>
            </a:fld>
            <a:endParaRPr kumimoji="1" lang="ja-JP" altLang="en-US" dirty="0"/>
          </a:p>
        </p:txBody>
      </p:sp>
    </p:spTree>
    <p:extLst>
      <p:ext uri="{BB962C8B-B14F-4D97-AF65-F5344CB8AC3E}">
        <p14:creationId xmlns:p14="http://schemas.microsoft.com/office/powerpoint/2010/main" val="2807333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この考えのもとで、拠点に階層性をつけ、拠点の意味の明確化をすることを考えました。</a:t>
            </a:r>
            <a:endParaRPr kumimoji="1" lang="en-US" altLang="ja-JP" dirty="0"/>
          </a:p>
          <a:p>
            <a:endParaRPr kumimoji="1" lang="en-US" altLang="ja-JP" dirty="0"/>
          </a:p>
          <a:p>
            <a:r>
              <a:rPr kumimoji="1" lang="ja-JP" altLang="en-US" dirty="0"/>
              <a:t>生活拠点、これは居住誘導区域にあたり、ここに住めば徒歩、または自転車でスーパー、コンビニ、郵便局などの生活に必要な施設にアクセスできます。</a:t>
            </a:r>
            <a:endParaRPr kumimoji="1" lang="en-US" altLang="ja-JP" dirty="0"/>
          </a:p>
          <a:p>
            <a:r>
              <a:rPr kumimoji="1" lang="ja-JP" altLang="en-US" dirty="0"/>
              <a:t>地域拠点は公民館、図書館分館、市役所支所などの中学校区に一つの機能の集積地です。</a:t>
            </a:r>
            <a:endParaRPr kumimoji="1" lang="en-US" altLang="ja-JP" dirty="0"/>
          </a:p>
          <a:p>
            <a:r>
              <a:rPr kumimoji="1" lang="ja-JP" altLang="en-US" dirty="0"/>
              <a:t>中心部は市役所、図書館など市に一つの施設を持つという役割です。交通結節点となっており、</a:t>
            </a:r>
            <a:r>
              <a:rPr kumimoji="1" lang="ja-JP" altLang="en-US" i="1" dirty="0" err="1"/>
              <a:t>おおつのの協同</a:t>
            </a:r>
            <a:r>
              <a:rPr kumimoji="1" lang="ja-JP" altLang="en-US" i="1" dirty="0"/>
              <a:t>病院や上高津のイオンなど、特殊な機能を持つ地点にはここで乗り換えます。</a:t>
            </a:r>
            <a:endParaRPr kumimoji="1" lang="en-US" altLang="ja-JP" i="1" dirty="0"/>
          </a:p>
          <a:p>
            <a:endParaRPr kumimoji="1" lang="en-US" altLang="ja-JP" i="1" dirty="0"/>
          </a:p>
          <a:p>
            <a:endParaRPr kumimoji="1" lang="en-US" altLang="ja-JP" i="1" dirty="0"/>
          </a:p>
          <a:p>
            <a:endParaRPr kumimoji="1" lang="en-US" altLang="ja-JP" dirty="0"/>
          </a:p>
          <a:p>
            <a:r>
              <a:rPr kumimoji="1" lang="en-US" altLang="ja-JP" dirty="0"/>
              <a:t>https://www.city.tsuchiura.lg.jp/data/map/1453443075_159.jpg</a:t>
            </a:r>
          </a:p>
          <a:p>
            <a:r>
              <a:rPr kumimoji="1" lang="en-US" altLang="ja-JP" dirty="0"/>
              <a:t>http://itot.jp/08203/22</a:t>
            </a:r>
          </a:p>
          <a:p>
            <a:r>
              <a:rPr kumimoji="1" lang="en-US" altLang="ja-JP" dirty="0"/>
              <a:t>https://comolib.com/places/665377</a:t>
            </a:r>
          </a:p>
          <a:p>
            <a:r>
              <a:rPr kumimoji="1" lang="en-US" altLang="ja-JP" dirty="0"/>
              <a:t>https://blogs.yahoo.co.jp/kimitotomato/GALLERY/show_image_v2.html?id=https%3A%2F%2Fblog-001.west.edge.storage-yahoo.jp%2Fres%2Fblog-07-8a%2Fkimitotomato%2Ffolder%2F598219%2F71%2F33186371%2Fimg_0%3F1499684314&amp;i=1</a:t>
            </a:r>
          </a:p>
          <a:p>
            <a:r>
              <a:rPr kumimoji="1" lang="en-US" altLang="ja-JP" dirty="0"/>
              <a:t>http://www.city.tsuchiura.lg.jp/page/page001223.html</a:t>
            </a:r>
          </a:p>
          <a:p>
            <a:r>
              <a:rPr kumimoji="1" lang="en-US" altLang="ja-JP" dirty="0"/>
              <a:t>https://www.kobe-np.co.jp/news/sougou/201801/p1_0010954955.shtml</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7</a:t>
            </a:fld>
            <a:endParaRPr kumimoji="1" lang="ja-JP" altLang="en-US" dirty="0"/>
          </a:p>
        </p:txBody>
      </p:sp>
    </p:spTree>
    <p:extLst>
      <p:ext uri="{BB962C8B-B14F-4D97-AF65-F5344CB8AC3E}">
        <p14:creationId xmlns:p14="http://schemas.microsoft.com/office/powerpoint/2010/main" val="137842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これを土浦に落とし込むと、このようになります。</a:t>
            </a:r>
            <a:endParaRPr kumimoji="1" lang="en-US" altLang="ja-JP" dirty="0"/>
          </a:p>
          <a:p>
            <a:r>
              <a:rPr kumimoji="1" lang="ja-JP" altLang="en-US" dirty="0"/>
              <a:t>生活拠点は、徒歩または自転車でアクセスできる</a:t>
            </a:r>
            <a:r>
              <a:rPr kumimoji="1" lang="en-US" altLang="ja-JP" dirty="0"/>
              <a:t>2</a:t>
            </a:r>
            <a:r>
              <a:rPr kumimoji="1" lang="ja-JP" altLang="en-US" dirty="0"/>
              <a:t>㎞圏内とします。</a:t>
            </a:r>
            <a:endParaRPr kumimoji="1" lang="en-US" altLang="ja-JP" dirty="0"/>
          </a:p>
          <a:p>
            <a:r>
              <a:rPr kumimoji="1" lang="ja-JP" altLang="en-US" dirty="0"/>
              <a:t>人口は約</a:t>
            </a:r>
            <a:r>
              <a:rPr kumimoji="1" lang="en-US" altLang="ja-JP" dirty="0"/>
              <a:t>10000</a:t>
            </a:r>
            <a:r>
              <a:rPr kumimoji="1" lang="ja-JP" altLang="en-US" dirty="0"/>
              <a:t>人を想定しており、人口や広さは、民間の商業施設の持続可能を考慮しています。</a:t>
            </a:r>
            <a:endParaRPr kumimoji="1" lang="en-US" altLang="ja-JP" dirty="0"/>
          </a:p>
          <a:p>
            <a:endParaRPr kumimoji="1" lang="en-US" altLang="ja-JP" dirty="0"/>
          </a:p>
          <a:p>
            <a:r>
              <a:rPr kumimoji="1" lang="ja-JP" altLang="en-US" dirty="0"/>
              <a:t>地域拠点は中学校ごとに設定し、中心に当たるのは市役所がある土浦駅前とします。</a:t>
            </a:r>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8</a:t>
            </a:fld>
            <a:endParaRPr kumimoji="1" lang="ja-JP" altLang="en-US" dirty="0"/>
          </a:p>
        </p:txBody>
      </p:sp>
    </p:spTree>
    <p:extLst>
      <p:ext uri="{BB962C8B-B14F-4D97-AF65-F5344CB8AC3E}">
        <p14:creationId xmlns:p14="http://schemas.microsoft.com/office/powerpoint/2010/main" val="1757381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そうは言うてますけども、居住誘導なんてできるんですかね？という疑問が出ると思います。</a:t>
            </a:r>
            <a:endParaRPr kumimoji="1" lang="en-US" altLang="ja-JP" dirty="0"/>
          </a:p>
          <a:p>
            <a:r>
              <a:rPr kumimoji="1" lang="ja-JP" altLang="en-US" dirty="0"/>
              <a:t>そこでわたしたちは、長期的に人口をこの拠点内に誘導するための</a:t>
            </a:r>
            <a:r>
              <a:rPr kumimoji="1" lang="en-US" altLang="ja-JP" dirty="0"/>
              <a:t>4</a:t>
            </a:r>
            <a:r>
              <a:rPr kumimoji="1" lang="ja-JP" altLang="en-US" dirty="0" err="1"/>
              <a:t>つの</a:t>
            </a:r>
            <a:r>
              <a:rPr kumimoji="1" lang="ja-JP" altLang="en-US" dirty="0"/>
              <a:t>セ策を考えました。</a:t>
            </a:r>
            <a:endParaRPr kumimoji="1" lang="en-US" altLang="ja-JP" dirty="0"/>
          </a:p>
          <a:p>
            <a:endParaRPr kumimoji="1" lang="en-US" altLang="ja-JP" dirty="0"/>
          </a:p>
          <a:p>
            <a:endParaRPr kumimoji="1" lang="en-US" altLang="ja-JP" dirty="0"/>
          </a:p>
          <a:p>
            <a:r>
              <a:rPr kumimoji="1" lang="ja-JP" altLang="en-US" dirty="0"/>
              <a:t>具体的なセ策としては、既存市街地への転入促進、施設の再編、車から公共交通への転換の促進、経済の活性化による転出抑止を考えています。詳細については次のスライドからお話しします。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5B1F3EB-4C55-49FA-8D2A-334E8030FB87}" type="slidenum">
              <a:rPr kumimoji="1" lang="ja-JP" altLang="en-US" smtClean="0"/>
              <a:t>9</a:t>
            </a:fld>
            <a:endParaRPr kumimoji="1" lang="ja-JP" altLang="en-US" dirty="0"/>
          </a:p>
        </p:txBody>
      </p:sp>
    </p:spTree>
    <p:extLst>
      <p:ext uri="{BB962C8B-B14F-4D97-AF65-F5344CB8AC3E}">
        <p14:creationId xmlns:p14="http://schemas.microsoft.com/office/powerpoint/2010/main" val="1464563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117232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126992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283979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2831"/>
          </a:xfrm>
        </p:spPr>
        <p:txBody>
          <a:bodyPr/>
          <a:lstStyle>
            <a:lvl1pPr>
              <a:defRPr>
                <a:latin typeface="+mn-ea"/>
                <a:ea typeface="+mn-ea"/>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237957"/>
            <a:ext cx="7886700" cy="49390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
        <p:nvSpPr>
          <p:cNvPr id="7" name="正方形/長方形 6"/>
          <p:cNvSpPr/>
          <p:nvPr userDrawn="1"/>
        </p:nvSpPr>
        <p:spPr>
          <a:xfrm>
            <a:off x="628650" y="1019667"/>
            <a:ext cx="7886701" cy="6095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dirty="0"/>
          </a:p>
        </p:txBody>
      </p:sp>
    </p:spTree>
    <p:extLst>
      <p:ext uri="{BB962C8B-B14F-4D97-AF65-F5344CB8AC3E}">
        <p14:creationId xmlns:p14="http://schemas.microsoft.com/office/powerpoint/2010/main" val="1288716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mn-ea"/>
                <a:ea typeface="+mn-ea"/>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326782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109980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4039213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2642843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82875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107687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18F27B6-0955-4E48-990B-F7F7658E1F36}" type="datetimeFigureOut">
              <a:rPr kumimoji="1" lang="ja-JP" altLang="en-US" smtClean="0"/>
              <a:t>2019/2/22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34193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F27B6-0955-4E48-990B-F7F7658E1F36}" type="datetimeFigureOut">
              <a:rPr kumimoji="1" lang="ja-JP" altLang="en-US" smtClean="0"/>
              <a:t>2019/2/22</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4D9AC-ECB0-4487-A404-651E75828AEA}" type="slidenum">
              <a:rPr kumimoji="1" lang="ja-JP" altLang="en-US" smtClean="0"/>
              <a:t>‹#›</a:t>
            </a:fld>
            <a:endParaRPr kumimoji="1" lang="ja-JP" altLang="en-US" dirty="0"/>
          </a:p>
        </p:txBody>
      </p:sp>
    </p:spTree>
    <p:extLst>
      <p:ext uri="{BB962C8B-B14F-4D97-AF65-F5344CB8AC3E}">
        <p14:creationId xmlns:p14="http://schemas.microsoft.com/office/powerpoint/2010/main" val="3511702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9.png"/><Relationship Id="rId7"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g"/><Relationship Id="rId10" Type="http://schemas.openxmlformats.org/officeDocument/2006/relationships/image" Target="../media/image41.jpeg"/><Relationship Id="rId4" Type="http://schemas.openxmlformats.org/officeDocument/2006/relationships/image" Target="../media/image20.jpe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8.pn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30.jpe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4.jpeg"/><Relationship Id="rId7"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3.jpeg"/><Relationship Id="rId10" Type="http://schemas.openxmlformats.org/officeDocument/2006/relationships/image" Target="../media/image56.jpeg"/><Relationship Id="rId4" Type="http://schemas.openxmlformats.org/officeDocument/2006/relationships/image" Target="../media/image34.jpe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21.jpeg"/><Relationship Id="rId12"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3.jpeg"/><Relationship Id="rId11" Type="http://schemas.openxmlformats.org/officeDocument/2006/relationships/image" Target="../media/image32.jpe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61.jpeg"/><Relationship Id="rId9"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63.jpe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63.jpe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8.png"/><Relationship Id="rId7"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1.jpeg"/><Relationship Id="rId10" Type="http://schemas.openxmlformats.org/officeDocument/2006/relationships/image" Target="../media/image66.jpeg"/><Relationship Id="rId4" Type="http://schemas.openxmlformats.org/officeDocument/2006/relationships/image" Target="../media/image30.jpeg"/><Relationship Id="rId9" Type="http://schemas.openxmlformats.org/officeDocument/2006/relationships/image" Target="../media/image65.jpeg"/></Relationships>
</file>

<file path=ppt/slides/_rels/slide29.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g"/><Relationship Id="rId17" Type="http://schemas.openxmlformats.org/officeDocument/2006/relationships/image" Target="../media/image28.jpg"/><Relationship Id="rId2" Type="http://schemas.openxmlformats.org/officeDocument/2006/relationships/notesSlide" Target="../notesSlides/notesSlide7.xml"/><Relationship Id="rId16"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31.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ハート 12"/>
          <p:cNvSpPr/>
          <p:nvPr/>
        </p:nvSpPr>
        <p:spPr>
          <a:xfrm>
            <a:off x="4419051" y="1633543"/>
            <a:ext cx="2398031" cy="2299865"/>
          </a:xfrm>
          <a:prstGeom prst="heart">
            <a:avLst/>
          </a:prstGeom>
          <a:solidFill>
            <a:schemeClr val="accent6">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4" name="サブタイトル 2"/>
          <p:cNvSpPr>
            <a:spLocks noGrp="1"/>
          </p:cNvSpPr>
          <p:nvPr>
            <p:ph type="subTitle" idx="1"/>
          </p:nvPr>
        </p:nvSpPr>
        <p:spPr>
          <a:xfrm>
            <a:off x="589951" y="4196322"/>
            <a:ext cx="8060786" cy="2074143"/>
          </a:xfrm>
        </p:spPr>
        <p:txBody>
          <a:bodyPr>
            <a:noAutofit/>
          </a:bodyPr>
          <a:lstStyle/>
          <a:p>
            <a:pPr>
              <a:lnSpc>
                <a:spcPct val="100000"/>
              </a:lnSpc>
            </a:pPr>
            <a:endParaRPr kumimoji="1" lang="en-US" altLang="ja-JP" sz="2000" dirty="0"/>
          </a:p>
          <a:p>
            <a:pPr>
              <a:lnSpc>
                <a:spcPct val="100000"/>
              </a:lnSpc>
            </a:pPr>
            <a:r>
              <a:rPr kumimoji="1" lang="ja-JP" altLang="en-US" sz="2000" dirty="0"/>
              <a:t>都市計画マスタープラン実習　４班</a:t>
            </a:r>
            <a:endParaRPr kumimoji="1" lang="en-US" altLang="ja-JP" sz="2000" dirty="0"/>
          </a:p>
          <a:p>
            <a:pPr>
              <a:lnSpc>
                <a:spcPct val="100000"/>
              </a:lnSpc>
            </a:pPr>
            <a:r>
              <a:rPr lang="ja-JP" altLang="en-US" sz="1800" dirty="0"/>
              <a:t>◎平澤実紅　安藤峻之介　小松﨑諒子　田代智之　前田大知　</a:t>
            </a:r>
            <a:endParaRPr lang="en-US" altLang="ja-JP" sz="1800" dirty="0"/>
          </a:p>
          <a:p>
            <a:pPr>
              <a:lnSpc>
                <a:spcPct val="100000"/>
              </a:lnSpc>
            </a:pPr>
            <a:r>
              <a:rPr lang="en-US" altLang="ja-JP" sz="1800" dirty="0"/>
              <a:t>TA</a:t>
            </a:r>
            <a:r>
              <a:rPr lang="ja-JP" altLang="en-US" sz="1800" dirty="0"/>
              <a:t>：田中皓大</a:t>
            </a:r>
            <a:r>
              <a:rPr lang="ja-JP" altLang="en-US" sz="3600" dirty="0"/>
              <a:t>　</a:t>
            </a:r>
            <a:endParaRPr lang="en-US" altLang="ja-JP" sz="3600" dirty="0"/>
          </a:p>
        </p:txBody>
      </p:sp>
      <p:grpSp>
        <p:nvGrpSpPr>
          <p:cNvPr id="15" name="グループ化 14"/>
          <p:cNvGrpSpPr/>
          <p:nvPr/>
        </p:nvGrpSpPr>
        <p:grpSpPr>
          <a:xfrm rot="2700000">
            <a:off x="2254813" y="593939"/>
            <a:ext cx="2867789" cy="2867789"/>
            <a:chOff x="5570836" y="2912076"/>
            <a:chExt cx="988541" cy="988541"/>
          </a:xfrm>
          <a:solidFill>
            <a:schemeClr val="accent5">
              <a:lumMod val="75000"/>
              <a:alpha val="36000"/>
            </a:schemeClr>
          </a:solidFill>
        </p:grpSpPr>
        <p:sp>
          <p:nvSpPr>
            <p:cNvPr id="16" name="下矢印 15"/>
            <p:cNvSpPr/>
            <p:nvPr/>
          </p:nvSpPr>
          <p:spPr>
            <a:xfrm>
              <a:off x="5902411" y="29120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17" name="下矢印 16"/>
            <p:cNvSpPr/>
            <p:nvPr/>
          </p:nvSpPr>
          <p:spPr>
            <a:xfrm rot="10800000">
              <a:off x="5902411" y="34928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nvGrpSpPr>
            <p:cNvPr id="18" name="グループ化 17"/>
            <p:cNvGrpSpPr/>
            <p:nvPr/>
          </p:nvGrpSpPr>
          <p:grpSpPr>
            <a:xfrm rot="16200000">
              <a:off x="5902410" y="2912076"/>
              <a:ext cx="325394" cy="988541"/>
              <a:chOff x="6054811" y="3064476"/>
              <a:chExt cx="325394" cy="988541"/>
            </a:xfrm>
            <a:grpFill/>
          </p:grpSpPr>
          <p:sp>
            <p:nvSpPr>
              <p:cNvPr id="19" name="下矢印 18"/>
              <p:cNvSpPr/>
              <p:nvPr/>
            </p:nvSpPr>
            <p:spPr>
              <a:xfrm>
                <a:off x="6054811" y="30644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20" name="下矢印 19"/>
              <p:cNvSpPr/>
              <p:nvPr/>
            </p:nvSpPr>
            <p:spPr>
              <a:xfrm rot="10800000">
                <a:off x="6054811" y="36452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grpSp>
      <p:sp>
        <p:nvSpPr>
          <p:cNvPr id="22" name="タイトル 1"/>
          <p:cNvSpPr txBox="1">
            <a:spLocks/>
          </p:cNvSpPr>
          <p:nvPr/>
        </p:nvSpPr>
        <p:spPr>
          <a:xfrm>
            <a:off x="2475541" y="1822724"/>
            <a:ext cx="5223119" cy="190742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800" b="1" dirty="0">
                <a:latin typeface="+mn-ea"/>
                <a:ea typeface="+mn-ea"/>
              </a:rPr>
              <a:t>  ぐ</a:t>
            </a:r>
            <a:r>
              <a:rPr lang="ja-JP" altLang="en-US" sz="4800" dirty="0">
                <a:latin typeface="+mn-ea"/>
                <a:ea typeface="+mn-ea"/>
              </a:rPr>
              <a:t>っと</a:t>
            </a:r>
            <a:br>
              <a:rPr lang="en-US" altLang="ja-JP" sz="4800" dirty="0">
                <a:latin typeface="+mn-ea"/>
                <a:ea typeface="+mn-ea"/>
              </a:rPr>
            </a:br>
            <a:r>
              <a:rPr lang="ja-JP" altLang="en-US" sz="4800" dirty="0">
                <a:latin typeface="+mn-ea"/>
                <a:ea typeface="+mn-ea"/>
              </a:rPr>
              <a:t>  　　　</a:t>
            </a:r>
            <a:r>
              <a:rPr lang="ja-JP" altLang="en-US" sz="4800" b="1" dirty="0">
                <a:latin typeface="+mn-ea"/>
                <a:ea typeface="+mn-ea"/>
              </a:rPr>
              <a:t>グ</a:t>
            </a:r>
            <a:r>
              <a:rPr lang="ja-JP" altLang="en-US" sz="4800" dirty="0">
                <a:latin typeface="+mn-ea"/>
                <a:ea typeface="+mn-ea"/>
              </a:rPr>
              <a:t>ッと</a:t>
            </a:r>
            <a:br>
              <a:rPr lang="en-US" altLang="ja-JP" sz="4800" dirty="0">
                <a:latin typeface="+mn-ea"/>
                <a:ea typeface="+mn-ea"/>
              </a:rPr>
            </a:br>
            <a:r>
              <a:rPr lang="ja-JP" altLang="en-US" sz="4800" dirty="0">
                <a:latin typeface="+mn-ea"/>
                <a:ea typeface="+mn-ea"/>
              </a:rPr>
              <a:t>　 </a:t>
            </a:r>
            <a:r>
              <a:rPr lang="en-US" altLang="ja-JP" sz="4800" b="1" dirty="0">
                <a:latin typeface="+mn-ea"/>
                <a:ea typeface="+mn-ea"/>
              </a:rPr>
              <a:t>Good</a:t>
            </a:r>
            <a:r>
              <a:rPr lang="ja-JP" altLang="en-US" sz="4800" dirty="0">
                <a:latin typeface="+mn-ea"/>
                <a:ea typeface="+mn-ea"/>
              </a:rPr>
              <a:t>土浦</a:t>
            </a:r>
          </a:p>
        </p:txBody>
      </p:sp>
    </p:spTree>
    <p:extLst>
      <p:ext uri="{BB962C8B-B14F-4D97-AF65-F5344CB8AC3E}">
        <p14:creationId xmlns:p14="http://schemas.microsoft.com/office/powerpoint/2010/main" val="61978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　既存市街地への転入促進</a:t>
            </a:r>
          </a:p>
        </p:txBody>
      </p:sp>
      <p:pic>
        <p:nvPicPr>
          <p:cNvPr id="3" name="図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0" y="365126"/>
            <a:ext cx="698188" cy="698188"/>
          </a:xfrm>
          <a:prstGeom prst="rect">
            <a:avLst/>
          </a:prstGeom>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1" y="3664285"/>
            <a:ext cx="998505" cy="998505"/>
          </a:xfrm>
          <a:prstGeom prst="rect">
            <a:avLst/>
          </a:prstGeom>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0" y="5255247"/>
            <a:ext cx="998505" cy="998505"/>
          </a:xfrm>
          <a:prstGeom prst="rect">
            <a:avLst/>
          </a:prstGeom>
        </p:spPr>
      </p:pic>
      <p:sp>
        <p:nvSpPr>
          <p:cNvPr id="16" name="角丸四角形吹き出し 15"/>
          <p:cNvSpPr/>
          <p:nvPr/>
        </p:nvSpPr>
        <p:spPr>
          <a:xfrm>
            <a:off x="1915886" y="3487237"/>
            <a:ext cx="3409299" cy="1345033"/>
          </a:xfrm>
          <a:prstGeom prst="wedgeRoundRectCallout">
            <a:avLst>
              <a:gd name="adj1" fmla="val -56202"/>
              <a:gd name="adj2" fmla="val 23600"/>
              <a:gd name="adj3" fmla="val 16667"/>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介護が必要になって</a:t>
            </a:r>
            <a:endParaRPr kumimoji="1" lang="en-US" altLang="ja-JP" sz="2000" dirty="0">
              <a:solidFill>
                <a:schemeClr val="tx1"/>
              </a:solidFill>
            </a:endParaRPr>
          </a:p>
          <a:p>
            <a:pPr algn="ctr"/>
            <a:r>
              <a:rPr kumimoji="1" lang="ja-JP" altLang="en-US" sz="2000" dirty="0">
                <a:solidFill>
                  <a:schemeClr val="tx1"/>
                </a:solidFill>
              </a:rPr>
              <a:t>家を離れることになったけれど、家はどうしよう？</a:t>
            </a:r>
            <a:endParaRPr kumimoji="1" lang="en-US" altLang="ja-JP" sz="2000" dirty="0">
              <a:solidFill>
                <a:schemeClr val="tx1"/>
              </a:solidFill>
            </a:endParaRPr>
          </a:p>
        </p:txBody>
      </p:sp>
      <p:sp>
        <p:nvSpPr>
          <p:cNvPr id="17" name="角丸四角形吹き出し 16"/>
          <p:cNvSpPr/>
          <p:nvPr/>
        </p:nvSpPr>
        <p:spPr>
          <a:xfrm>
            <a:off x="1915887" y="5255247"/>
            <a:ext cx="3409298" cy="1251873"/>
          </a:xfrm>
          <a:prstGeom prst="wedgeRoundRectCallout">
            <a:avLst>
              <a:gd name="adj1" fmla="val -56202"/>
              <a:gd name="adj2" fmla="val 23600"/>
              <a:gd name="adj3" fmla="val 16667"/>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生涯この家に住みたいけれど、その後はどうしよう？</a:t>
            </a:r>
          </a:p>
        </p:txBody>
      </p:sp>
      <p:sp>
        <p:nvSpPr>
          <p:cNvPr id="18" name="テキスト ボックス 17"/>
          <p:cNvSpPr txBox="1"/>
          <p:nvPr/>
        </p:nvSpPr>
        <p:spPr>
          <a:xfrm>
            <a:off x="5810276" y="3510987"/>
            <a:ext cx="2520950" cy="523220"/>
          </a:xfrm>
          <a:prstGeom prst="rect">
            <a:avLst/>
          </a:prstGeom>
          <a:noFill/>
        </p:spPr>
        <p:txBody>
          <a:bodyPr wrap="square" rtlCol="0">
            <a:spAutoFit/>
          </a:bodyPr>
          <a:lstStyle/>
          <a:p>
            <a:r>
              <a:rPr kumimoji="1" lang="ja-JP" altLang="en-US" sz="2800" b="1" dirty="0"/>
              <a:t>住活スタイル</a:t>
            </a:r>
          </a:p>
        </p:txBody>
      </p:sp>
      <p:sp>
        <p:nvSpPr>
          <p:cNvPr id="19" name="テキスト ボックス 18"/>
          <p:cNvSpPr txBox="1"/>
          <p:nvPr/>
        </p:nvSpPr>
        <p:spPr>
          <a:xfrm>
            <a:off x="5869653" y="5251929"/>
            <a:ext cx="2520950" cy="523220"/>
          </a:xfrm>
          <a:prstGeom prst="rect">
            <a:avLst/>
          </a:prstGeom>
          <a:noFill/>
        </p:spPr>
        <p:txBody>
          <a:bodyPr wrap="square" rtlCol="0">
            <a:spAutoFit/>
          </a:bodyPr>
          <a:lstStyle/>
          <a:p>
            <a:r>
              <a:rPr kumimoji="1" lang="ja-JP" altLang="en-US" sz="2800" b="1" dirty="0"/>
              <a:t>空き家バンク</a:t>
            </a:r>
          </a:p>
        </p:txBody>
      </p:sp>
      <p:sp>
        <p:nvSpPr>
          <p:cNvPr id="20" name="二等辺三角形 19"/>
          <p:cNvSpPr/>
          <p:nvPr/>
        </p:nvSpPr>
        <p:spPr>
          <a:xfrm rot="5400000">
            <a:off x="5203761" y="4035087"/>
            <a:ext cx="922621" cy="252267"/>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5400000">
            <a:off x="5203760" y="5690284"/>
            <a:ext cx="922621" cy="252267"/>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822031" y="4036328"/>
            <a:ext cx="2876728" cy="707886"/>
          </a:xfrm>
          <a:prstGeom prst="rect">
            <a:avLst/>
          </a:prstGeom>
          <a:noFill/>
        </p:spPr>
        <p:txBody>
          <a:bodyPr wrap="square" rtlCol="0">
            <a:spAutoFit/>
          </a:bodyPr>
          <a:lstStyle/>
          <a:p>
            <a:r>
              <a:rPr kumimoji="1" lang="ja-JP" altLang="en-US" sz="2000" dirty="0">
                <a:solidFill>
                  <a:schemeClr val="accent6">
                    <a:lumMod val="75000"/>
                  </a:schemeClr>
                </a:solidFill>
              </a:rPr>
              <a:t>空き家を</a:t>
            </a:r>
            <a:r>
              <a:rPr kumimoji="1" lang="ja-JP" altLang="en-US" sz="2000" b="1" dirty="0">
                <a:solidFill>
                  <a:schemeClr val="accent6">
                    <a:lumMod val="75000"/>
                  </a:schemeClr>
                </a:solidFill>
              </a:rPr>
              <a:t>賃貸活用</a:t>
            </a:r>
            <a:r>
              <a:rPr kumimoji="1" lang="ja-JP" altLang="en-US" sz="2000" dirty="0">
                <a:solidFill>
                  <a:schemeClr val="accent6">
                    <a:lumMod val="75000"/>
                  </a:schemeClr>
                </a:solidFill>
              </a:rPr>
              <a:t>する</a:t>
            </a:r>
            <a:endParaRPr kumimoji="1" lang="en-US" altLang="ja-JP" sz="2000" dirty="0">
              <a:solidFill>
                <a:schemeClr val="accent6">
                  <a:lumMod val="75000"/>
                </a:schemeClr>
              </a:solidFill>
            </a:endParaRPr>
          </a:p>
          <a:p>
            <a:r>
              <a:rPr lang="ja-JP" altLang="en-US" sz="2000" dirty="0">
                <a:solidFill>
                  <a:schemeClr val="accent6">
                    <a:lumMod val="75000"/>
                  </a:schemeClr>
                </a:solidFill>
              </a:rPr>
              <a:t>既存システム</a:t>
            </a:r>
            <a:endParaRPr kumimoji="1" lang="ja-JP" altLang="en-US" sz="2000" dirty="0">
              <a:solidFill>
                <a:schemeClr val="accent6">
                  <a:lumMod val="75000"/>
                </a:schemeClr>
              </a:solidFill>
            </a:endParaRPr>
          </a:p>
        </p:txBody>
      </p:sp>
      <p:sp>
        <p:nvSpPr>
          <p:cNvPr id="23" name="テキスト ボックス 22"/>
          <p:cNvSpPr txBox="1"/>
          <p:nvPr/>
        </p:nvSpPr>
        <p:spPr>
          <a:xfrm>
            <a:off x="5857656" y="5766218"/>
            <a:ext cx="2876728" cy="707886"/>
          </a:xfrm>
          <a:prstGeom prst="rect">
            <a:avLst/>
          </a:prstGeom>
          <a:noFill/>
        </p:spPr>
        <p:txBody>
          <a:bodyPr wrap="square" rtlCol="0">
            <a:spAutoFit/>
          </a:bodyPr>
          <a:lstStyle/>
          <a:p>
            <a:r>
              <a:rPr lang="ja-JP" altLang="en-US" sz="2000" dirty="0">
                <a:solidFill>
                  <a:schemeClr val="accent6">
                    <a:lumMod val="75000"/>
                  </a:schemeClr>
                </a:solidFill>
              </a:rPr>
              <a:t>事前登録により、</a:t>
            </a:r>
            <a:endParaRPr lang="en-US" altLang="ja-JP" sz="2000" dirty="0">
              <a:solidFill>
                <a:schemeClr val="accent6">
                  <a:lumMod val="75000"/>
                </a:schemeClr>
              </a:solidFill>
            </a:endParaRPr>
          </a:p>
          <a:p>
            <a:r>
              <a:rPr kumimoji="1" lang="ja-JP" altLang="en-US" sz="2000" dirty="0">
                <a:solidFill>
                  <a:schemeClr val="accent6">
                    <a:lumMod val="75000"/>
                  </a:schemeClr>
                </a:solidFill>
              </a:rPr>
              <a:t>空き家を</a:t>
            </a:r>
            <a:r>
              <a:rPr kumimoji="1" lang="ja-JP" altLang="en-US" sz="2000" b="1" dirty="0">
                <a:solidFill>
                  <a:schemeClr val="accent6">
                    <a:lumMod val="75000"/>
                  </a:schemeClr>
                </a:solidFill>
              </a:rPr>
              <a:t>住居活用</a:t>
            </a:r>
          </a:p>
        </p:txBody>
      </p:sp>
      <p:sp>
        <p:nvSpPr>
          <p:cNvPr id="24" name="テキスト ボックス 23"/>
          <p:cNvSpPr txBox="1"/>
          <p:nvPr/>
        </p:nvSpPr>
        <p:spPr>
          <a:xfrm>
            <a:off x="628650" y="1281354"/>
            <a:ext cx="7537606" cy="523220"/>
          </a:xfrm>
          <a:prstGeom prst="rect">
            <a:avLst/>
          </a:prstGeom>
          <a:noFill/>
        </p:spPr>
        <p:txBody>
          <a:bodyPr wrap="square" rtlCol="0">
            <a:spAutoFit/>
          </a:bodyPr>
          <a:lstStyle/>
          <a:p>
            <a:r>
              <a:rPr kumimoji="1" lang="ja-JP" altLang="en-US" sz="2800" dirty="0"/>
              <a:t>市街地　</a:t>
            </a:r>
            <a:r>
              <a:rPr kumimoji="1" lang="en-US" altLang="ja-JP" sz="2800" dirty="0"/>
              <a:t>…</a:t>
            </a:r>
            <a:r>
              <a:rPr lang="ja-JP" altLang="en-US" sz="2800" b="1" dirty="0">
                <a:solidFill>
                  <a:schemeClr val="accent5">
                    <a:lumMod val="75000"/>
                  </a:schemeClr>
                </a:solidFill>
              </a:rPr>
              <a:t>新しく住むのはむずかしい？</a:t>
            </a:r>
            <a:endParaRPr kumimoji="1" lang="ja-JP" altLang="en-US" sz="2800" b="1" dirty="0">
              <a:solidFill>
                <a:schemeClr val="accent5">
                  <a:lumMod val="75000"/>
                </a:schemeClr>
              </a:solidFill>
            </a:endParaRPr>
          </a:p>
        </p:txBody>
      </p:sp>
      <p:sp>
        <p:nvSpPr>
          <p:cNvPr id="25" name="テキスト ボックス 24"/>
          <p:cNvSpPr txBox="1"/>
          <p:nvPr/>
        </p:nvSpPr>
        <p:spPr>
          <a:xfrm>
            <a:off x="740848" y="2017452"/>
            <a:ext cx="7774502" cy="523220"/>
          </a:xfrm>
          <a:prstGeom prst="rect">
            <a:avLst/>
          </a:prstGeom>
          <a:solidFill>
            <a:schemeClr val="accent5">
              <a:lumMod val="20000"/>
              <a:lumOff val="80000"/>
            </a:schemeClr>
          </a:solidFill>
        </p:spPr>
        <p:txBody>
          <a:bodyPr wrap="square" rtlCol="0">
            <a:spAutoFit/>
          </a:bodyPr>
          <a:lstStyle/>
          <a:p>
            <a:pPr algn="ctr"/>
            <a:r>
              <a:rPr kumimoji="1" lang="ja-JP" altLang="en-US" sz="2800" b="1" dirty="0">
                <a:solidFill>
                  <a:schemeClr val="accent5">
                    <a:lumMod val="75000"/>
                  </a:schemeClr>
                </a:solidFill>
              </a:rPr>
              <a:t>高齢者が持ち家を離れる際</a:t>
            </a:r>
            <a:r>
              <a:rPr kumimoji="1" lang="ja-JP" altLang="en-US" sz="2800" dirty="0"/>
              <a:t>に空き家化のリスク</a:t>
            </a:r>
          </a:p>
        </p:txBody>
      </p:sp>
      <p:sp>
        <p:nvSpPr>
          <p:cNvPr id="26" name="テキスト ボックス 25"/>
          <p:cNvSpPr txBox="1"/>
          <p:nvPr/>
        </p:nvSpPr>
        <p:spPr>
          <a:xfrm>
            <a:off x="628650" y="2701347"/>
            <a:ext cx="7537606" cy="523220"/>
          </a:xfrm>
          <a:prstGeom prst="rect">
            <a:avLst/>
          </a:prstGeom>
          <a:noFill/>
        </p:spPr>
        <p:txBody>
          <a:bodyPr wrap="square" rtlCol="0">
            <a:spAutoFit/>
          </a:bodyPr>
          <a:lstStyle/>
          <a:p>
            <a:r>
              <a:rPr kumimoji="1" lang="ja-JP" altLang="en-US" sz="2800" dirty="0"/>
              <a:t>→様々な状況に対応</a:t>
            </a:r>
            <a:endParaRPr kumimoji="1" lang="ja-JP" altLang="en-US" sz="2800" b="1" dirty="0">
              <a:solidFill>
                <a:schemeClr val="accent5">
                  <a:lumMod val="75000"/>
                </a:schemeClr>
              </a:solidFill>
            </a:endParaRPr>
          </a:p>
        </p:txBody>
      </p:sp>
    </p:spTree>
    <p:extLst>
      <p:ext uri="{BB962C8B-B14F-4D97-AF65-F5344CB8AC3E}">
        <p14:creationId xmlns:p14="http://schemas.microsoft.com/office/powerpoint/2010/main" val="15156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0" grpId="0" animBg="1"/>
      <p:bldP spid="21" grpId="0" animBg="1"/>
      <p:bldP spid="22" grpId="0"/>
      <p:bldP spid="23" grpId="0"/>
      <p:bldP spid="24" grpId="0"/>
      <p:bldP spid="25"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　既存市街地への転入促進</a:t>
            </a:r>
          </a:p>
        </p:txBody>
      </p:sp>
      <p:pic>
        <p:nvPicPr>
          <p:cNvPr id="3" name="図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0" y="365126"/>
            <a:ext cx="698188" cy="698188"/>
          </a:xfrm>
          <a:prstGeom prst="rect">
            <a:avLst/>
          </a:prstGeom>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1" y="1448606"/>
            <a:ext cx="998505" cy="998505"/>
          </a:xfrm>
          <a:prstGeom prst="rect">
            <a:avLst/>
          </a:prstGeom>
        </p:spPr>
      </p:pic>
      <p:sp>
        <p:nvSpPr>
          <p:cNvPr id="17" name="角丸四角形吹き出し 16"/>
          <p:cNvSpPr/>
          <p:nvPr/>
        </p:nvSpPr>
        <p:spPr>
          <a:xfrm>
            <a:off x="1915886" y="1448607"/>
            <a:ext cx="3409300" cy="998504"/>
          </a:xfrm>
          <a:prstGeom prst="wedgeRoundRectCallout">
            <a:avLst>
              <a:gd name="adj1" fmla="val -56202"/>
              <a:gd name="adj2" fmla="val 23600"/>
              <a:gd name="adj3" fmla="val 16667"/>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空き家をどうにかしたいが住居利用は難しそう</a:t>
            </a:r>
            <a:r>
              <a:rPr lang="en-US" altLang="ja-JP" sz="2000" dirty="0">
                <a:solidFill>
                  <a:schemeClr val="tx1"/>
                </a:solidFill>
              </a:rPr>
              <a:t>…</a:t>
            </a:r>
          </a:p>
        </p:txBody>
      </p:sp>
      <p:sp>
        <p:nvSpPr>
          <p:cNvPr id="18" name="テキスト ボックス 17"/>
          <p:cNvSpPr txBox="1"/>
          <p:nvPr/>
        </p:nvSpPr>
        <p:spPr>
          <a:xfrm>
            <a:off x="5898079" y="1923891"/>
            <a:ext cx="2795756" cy="523220"/>
          </a:xfrm>
          <a:prstGeom prst="rect">
            <a:avLst/>
          </a:prstGeom>
          <a:noFill/>
        </p:spPr>
        <p:txBody>
          <a:bodyPr wrap="square" rtlCol="0">
            <a:spAutoFit/>
          </a:bodyPr>
          <a:lstStyle/>
          <a:p>
            <a:r>
              <a:rPr kumimoji="1" lang="ja-JP" altLang="en-US" sz="2800" b="1" dirty="0"/>
              <a:t>ランド・バンク</a:t>
            </a:r>
          </a:p>
        </p:txBody>
      </p:sp>
      <p:sp>
        <p:nvSpPr>
          <p:cNvPr id="19" name="二等辺三角形 18"/>
          <p:cNvSpPr/>
          <p:nvPr/>
        </p:nvSpPr>
        <p:spPr>
          <a:xfrm rot="5400000">
            <a:off x="4986425" y="2454715"/>
            <a:ext cx="1507248" cy="252267"/>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23028" y="2449232"/>
            <a:ext cx="2876728" cy="707886"/>
          </a:xfrm>
          <a:prstGeom prst="rect">
            <a:avLst/>
          </a:prstGeom>
          <a:noFill/>
        </p:spPr>
        <p:txBody>
          <a:bodyPr wrap="square" rtlCol="0">
            <a:spAutoFit/>
          </a:bodyPr>
          <a:lstStyle/>
          <a:p>
            <a:r>
              <a:rPr kumimoji="1" lang="ja-JP" altLang="en-US" sz="2000" dirty="0">
                <a:solidFill>
                  <a:schemeClr val="accent6">
                    <a:lumMod val="75000"/>
                  </a:schemeClr>
                </a:solidFill>
              </a:rPr>
              <a:t>空き家・空き地を</a:t>
            </a:r>
            <a:endParaRPr kumimoji="1" lang="en-US" altLang="ja-JP" sz="2000" dirty="0">
              <a:solidFill>
                <a:schemeClr val="accent6">
                  <a:lumMod val="75000"/>
                </a:schemeClr>
              </a:solidFill>
            </a:endParaRPr>
          </a:p>
          <a:p>
            <a:r>
              <a:rPr lang="ja-JP" altLang="en-US" sz="2000" b="1" dirty="0">
                <a:solidFill>
                  <a:schemeClr val="accent6">
                    <a:lumMod val="75000"/>
                  </a:schemeClr>
                </a:solidFill>
              </a:rPr>
              <a:t>住宅以外にも活用</a:t>
            </a:r>
            <a:endParaRPr kumimoji="1" lang="ja-JP" altLang="en-US" sz="2000" b="1" dirty="0">
              <a:solidFill>
                <a:schemeClr val="accent6">
                  <a:lumMod val="75000"/>
                </a:schemeClr>
              </a:solidFill>
            </a:endParaRPr>
          </a:p>
        </p:txBody>
      </p:sp>
      <p:pic>
        <p:nvPicPr>
          <p:cNvPr id="21" name="図 2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0" y="2748598"/>
            <a:ext cx="998505" cy="998505"/>
          </a:xfrm>
          <a:prstGeom prst="rect">
            <a:avLst/>
          </a:prstGeom>
        </p:spPr>
      </p:pic>
      <p:sp>
        <p:nvSpPr>
          <p:cNvPr id="22" name="角丸四角形吹き出し 21"/>
          <p:cNvSpPr/>
          <p:nvPr/>
        </p:nvSpPr>
        <p:spPr>
          <a:xfrm>
            <a:off x="1915885" y="2748598"/>
            <a:ext cx="3409301" cy="998505"/>
          </a:xfrm>
          <a:prstGeom prst="wedgeRoundRectCallout">
            <a:avLst>
              <a:gd name="adj1" fmla="val -56202"/>
              <a:gd name="adj2" fmla="val 23600"/>
              <a:gd name="adj3" fmla="val 16667"/>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solidFill>
              </a:rPr>
              <a:t>節税のため駐車場に</a:t>
            </a:r>
            <a:endParaRPr lang="en-US" altLang="ja-JP" sz="2000">
              <a:solidFill>
                <a:schemeClr val="tx1"/>
              </a:solidFill>
            </a:endParaRPr>
          </a:p>
          <a:p>
            <a:pPr algn="ctr"/>
            <a:r>
              <a:rPr lang="ja-JP" altLang="en-US" sz="2000">
                <a:solidFill>
                  <a:schemeClr val="tx1"/>
                </a:solidFill>
              </a:rPr>
              <a:t>している土地がある</a:t>
            </a:r>
            <a:r>
              <a:rPr lang="en-US" altLang="ja-JP" sz="2000">
                <a:solidFill>
                  <a:schemeClr val="tx1"/>
                </a:solidFill>
              </a:rPr>
              <a:t>…</a:t>
            </a:r>
            <a:endParaRPr lang="en-US" altLang="ja-JP" sz="2000" dirty="0">
              <a:solidFill>
                <a:schemeClr val="tx1"/>
              </a:solidFill>
            </a:endParaRPr>
          </a:p>
        </p:txBody>
      </p:sp>
      <p:sp>
        <p:nvSpPr>
          <p:cNvPr id="23" name="角丸四角形 22"/>
          <p:cNvSpPr/>
          <p:nvPr/>
        </p:nvSpPr>
        <p:spPr>
          <a:xfrm>
            <a:off x="2562953" y="4457147"/>
            <a:ext cx="1588667" cy="151988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ランドバンク</a:t>
            </a:r>
          </a:p>
        </p:txBody>
      </p:sp>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31" y="4637322"/>
            <a:ext cx="979715" cy="979715"/>
          </a:xfrm>
          <a:prstGeom prst="rect">
            <a:avLst/>
          </a:prstGeom>
        </p:spPr>
      </p:pic>
      <p:sp>
        <p:nvSpPr>
          <p:cNvPr id="34" name="フローチャート: データ 33"/>
          <p:cNvSpPr/>
          <p:nvPr/>
        </p:nvSpPr>
        <p:spPr>
          <a:xfrm flipH="1">
            <a:off x="679453" y="5692801"/>
            <a:ext cx="1225390" cy="568410"/>
          </a:xfrm>
          <a:prstGeom prst="flowChartInputOutpu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右矢印 34"/>
          <p:cNvSpPr/>
          <p:nvPr/>
        </p:nvSpPr>
        <p:spPr>
          <a:xfrm>
            <a:off x="4439999" y="4892960"/>
            <a:ext cx="665730" cy="563820"/>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p:cNvGrpSpPr/>
          <p:nvPr/>
        </p:nvGrpSpPr>
        <p:grpSpPr>
          <a:xfrm>
            <a:off x="5196278" y="3695763"/>
            <a:ext cx="1696420" cy="1426171"/>
            <a:chOff x="5196278" y="3695763"/>
            <a:chExt cx="1696420" cy="1426171"/>
          </a:xfrm>
        </p:grpSpPr>
        <p:sp>
          <p:nvSpPr>
            <p:cNvPr id="36" name="フローチャート: データ 35"/>
            <p:cNvSpPr/>
            <p:nvPr/>
          </p:nvSpPr>
          <p:spPr>
            <a:xfrm flipH="1">
              <a:off x="5417859" y="4553524"/>
              <a:ext cx="1225390" cy="568410"/>
            </a:xfrm>
            <a:prstGeom prst="flowChartInputOutpu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7" name="図 3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1778" y="3695763"/>
              <a:ext cx="1040920" cy="1040920"/>
            </a:xfrm>
            <a:prstGeom prst="rect">
              <a:avLst/>
            </a:prstGeom>
          </p:spPr>
        </p:pic>
        <p:sp>
          <p:nvSpPr>
            <p:cNvPr id="25" name="テキスト ボックス 24"/>
            <p:cNvSpPr txBox="1"/>
            <p:nvPr/>
          </p:nvSpPr>
          <p:spPr>
            <a:xfrm>
              <a:off x="5196278" y="3882895"/>
              <a:ext cx="1023501" cy="707886"/>
            </a:xfrm>
            <a:prstGeom prst="rect">
              <a:avLst/>
            </a:prstGeom>
            <a:noFill/>
          </p:spPr>
          <p:txBody>
            <a:bodyPr wrap="square" rtlCol="0">
              <a:spAutoFit/>
            </a:bodyPr>
            <a:lstStyle/>
            <a:p>
              <a:r>
                <a:rPr kumimoji="1" lang="ja-JP" altLang="en-US" sz="2000" dirty="0"/>
                <a:t>土地を</a:t>
              </a:r>
              <a:endParaRPr kumimoji="1" lang="en-US" altLang="ja-JP" sz="2000" dirty="0"/>
            </a:p>
            <a:p>
              <a:r>
                <a:rPr kumimoji="1" lang="ja-JP" altLang="en-US" sz="2000" dirty="0"/>
                <a:t>売却</a:t>
              </a:r>
            </a:p>
          </p:txBody>
        </p:sp>
      </p:grpSp>
      <p:grpSp>
        <p:nvGrpSpPr>
          <p:cNvPr id="45" name="グループ化 44"/>
          <p:cNvGrpSpPr/>
          <p:nvPr/>
        </p:nvGrpSpPr>
        <p:grpSpPr>
          <a:xfrm>
            <a:off x="5813092" y="5299309"/>
            <a:ext cx="2346080" cy="1223176"/>
            <a:chOff x="5813092" y="5299309"/>
            <a:chExt cx="2346080" cy="1223176"/>
          </a:xfrm>
        </p:grpSpPr>
        <p:sp>
          <p:nvSpPr>
            <p:cNvPr id="38" name="フローチャート: データ 37"/>
            <p:cNvSpPr/>
            <p:nvPr/>
          </p:nvSpPr>
          <p:spPr>
            <a:xfrm flipH="1">
              <a:off x="5964122" y="5948702"/>
              <a:ext cx="1225390" cy="568410"/>
            </a:xfrm>
            <a:prstGeom prst="flowChartInputOutpu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フローチャート: データ 39"/>
            <p:cNvSpPr/>
            <p:nvPr/>
          </p:nvSpPr>
          <p:spPr>
            <a:xfrm flipH="1">
              <a:off x="6933782" y="5954075"/>
              <a:ext cx="1225390" cy="568410"/>
            </a:xfrm>
            <a:prstGeom prst="flowChartInputOutpu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343" y="5313128"/>
              <a:ext cx="970267" cy="970267"/>
            </a:xfrm>
            <a:prstGeom prst="rect">
              <a:avLst/>
            </a:prstGeom>
          </p:spPr>
        </p:pic>
        <p:sp>
          <p:nvSpPr>
            <p:cNvPr id="27" name="テキスト ボックス 26"/>
            <p:cNvSpPr txBox="1"/>
            <p:nvPr/>
          </p:nvSpPr>
          <p:spPr>
            <a:xfrm>
              <a:off x="5813092" y="5299309"/>
              <a:ext cx="1309554" cy="707886"/>
            </a:xfrm>
            <a:prstGeom prst="rect">
              <a:avLst/>
            </a:prstGeom>
            <a:noFill/>
          </p:spPr>
          <p:txBody>
            <a:bodyPr wrap="square" rtlCol="0">
              <a:spAutoFit/>
            </a:bodyPr>
            <a:lstStyle/>
            <a:p>
              <a:r>
                <a:rPr kumimoji="1" lang="ja-JP" altLang="en-US" sz="2000" dirty="0"/>
                <a:t>統合し</a:t>
              </a:r>
              <a:endParaRPr kumimoji="1" lang="en-US" altLang="ja-JP" sz="2000" dirty="0"/>
            </a:p>
            <a:p>
              <a:r>
                <a:rPr lang="ja-JP" altLang="en-US" sz="2000" dirty="0"/>
                <a:t>高度利用</a:t>
              </a:r>
              <a:endParaRPr kumimoji="1" lang="ja-JP" altLang="en-US" sz="2000" dirty="0"/>
            </a:p>
          </p:txBody>
        </p:sp>
      </p:grpSp>
      <p:grpSp>
        <p:nvGrpSpPr>
          <p:cNvPr id="46" name="グループ化 45"/>
          <p:cNvGrpSpPr/>
          <p:nvPr/>
        </p:nvGrpSpPr>
        <p:grpSpPr>
          <a:xfrm>
            <a:off x="7124108" y="3867480"/>
            <a:ext cx="1414992" cy="1282791"/>
            <a:chOff x="7124108" y="3867480"/>
            <a:chExt cx="1414992" cy="1282791"/>
          </a:xfrm>
        </p:grpSpPr>
        <p:sp>
          <p:nvSpPr>
            <p:cNvPr id="39" name="フローチャート: データ 38"/>
            <p:cNvSpPr/>
            <p:nvPr/>
          </p:nvSpPr>
          <p:spPr>
            <a:xfrm flipH="1">
              <a:off x="7313710" y="4567343"/>
              <a:ext cx="1225390" cy="568410"/>
            </a:xfrm>
            <a:prstGeom prst="flowChartInputOutpu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p:cNvSpPr txBox="1"/>
            <p:nvPr/>
          </p:nvSpPr>
          <p:spPr>
            <a:xfrm>
              <a:off x="7124108" y="3867480"/>
              <a:ext cx="1023501" cy="707886"/>
            </a:xfrm>
            <a:prstGeom prst="rect">
              <a:avLst/>
            </a:prstGeom>
            <a:noFill/>
          </p:spPr>
          <p:txBody>
            <a:bodyPr wrap="square" rtlCol="0">
              <a:spAutoFit/>
            </a:bodyPr>
            <a:lstStyle/>
            <a:p>
              <a:r>
                <a:rPr kumimoji="1" lang="ja-JP" altLang="en-US" sz="2000" dirty="0"/>
                <a:t>道路の</a:t>
              </a:r>
              <a:endParaRPr kumimoji="1" lang="en-US" altLang="ja-JP" sz="2000" dirty="0"/>
            </a:p>
            <a:p>
              <a:r>
                <a:rPr kumimoji="1" lang="ja-JP" altLang="en-US" sz="2000" dirty="0"/>
                <a:t>拡張</a:t>
              </a:r>
            </a:p>
          </p:txBody>
        </p:sp>
        <p:cxnSp>
          <p:nvCxnSpPr>
            <p:cNvPr id="6" name="直線コネクタ 5"/>
            <p:cNvCxnSpPr/>
            <p:nvPr/>
          </p:nvCxnSpPr>
          <p:spPr>
            <a:xfrm>
              <a:off x="7936232" y="4568042"/>
              <a:ext cx="271415" cy="58222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8312027" y="5003142"/>
              <a:ext cx="66910" cy="14353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8107522" y="4573415"/>
              <a:ext cx="50063" cy="11273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8207647" y="4779782"/>
              <a:ext cx="66910" cy="14353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7" name="正方形/長方形 46"/>
          <p:cNvSpPr/>
          <p:nvPr/>
        </p:nvSpPr>
        <p:spPr>
          <a:xfrm>
            <a:off x="0" y="3867480"/>
            <a:ext cx="8799756" cy="296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72122" y="1235031"/>
            <a:ext cx="8799756" cy="556212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362353" y="1696681"/>
            <a:ext cx="8607146" cy="646331"/>
          </a:xfrm>
          <a:prstGeom prst="rect">
            <a:avLst/>
          </a:prstGeom>
          <a:noFill/>
        </p:spPr>
        <p:txBody>
          <a:bodyPr wrap="square" rtlCol="0">
            <a:spAutoFit/>
          </a:bodyPr>
          <a:lstStyle/>
          <a:p>
            <a:pPr algn="ctr"/>
            <a:r>
              <a:rPr kumimoji="1" lang="ja-JP" altLang="en-US" sz="3600" b="1" dirty="0">
                <a:solidFill>
                  <a:schemeClr val="accent5"/>
                </a:solidFill>
              </a:rPr>
              <a:t>市街地の密度を確保すると</a:t>
            </a:r>
            <a:r>
              <a:rPr kumimoji="1" lang="en-US" altLang="ja-JP" sz="3600" b="1" dirty="0">
                <a:solidFill>
                  <a:schemeClr val="accent5"/>
                </a:solidFill>
              </a:rPr>
              <a:t>…</a:t>
            </a:r>
            <a:endParaRPr kumimoji="1" lang="ja-JP" altLang="en-US" sz="3600" b="1" dirty="0">
              <a:solidFill>
                <a:schemeClr val="accent5"/>
              </a:solidFill>
            </a:endParaRPr>
          </a:p>
        </p:txBody>
      </p:sp>
      <p:sp>
        <p:nvSpPr>
          <p:cNvPr id="9" name="二等辺三角形 8"/>
          <p:cNvSpPr/>
          <p:nvPr/>
        </p:nvSpPr>
        <p:spPr>
          <a:xfrm rot="10800000">
            <a:off x="3600901" y="2785548"/>
            <a:ext cx="2235747" cy="458017"/>
          </a:xfrm>
          <a:prstGeom prst="triangle">
            <a:avLst/>
          </a:prstGeom>
          <a:solidFill>
            <a:schemeClr val="accent5">
              <a:lumMod val="60000"/>
              <a:lumOff val="4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1" name="グループ化 10"/>
          <p:cNvGrpSpPr/>
          <p:nvPr/>
        </p:nvGrpSpPr>
        <p:grpSpPr>
          <a:xfrm>
            <a:off x="6143580" y="3352086"/>
            <a:ext cx="2848618" cy="2340715"/>
            <a:chOff x="5840128" y="3338992"/>
            <a:chExt cx="2848618" cy="2340715"/>
          </a:xfrm>
        </p:grpSpPr>
        <p:sp>
          <p:nvSpPr>
            <p:cNvPr id="52" name="楕円 51"/>
            <p:cNvSpPr/>
            <p:nvPr/>
          </p:nvSpPr>
          <p:spPr>
            <a:xfrm>
              <a:off x="6130573" y="3338992"/>
              <a:ext cx="2307250" cy="234071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5840128" y="4294207"/>
              <a:ext cx="2848618" cy="461665"/>
            </a:xfrm>
            <a:prstGeom prst="rect">
              <a:avLst/>
            </a:prstGeom>
            <a:noFill/>
          </p:spPr>
          <p:txBody>
            <a:bodyPr wrap="square" rtlCol="0">
              <a:spAutoFit/>
            </a:bodyPr>
            <a:lstStyle/>
            <a:p>
              <a:pPr algn="ctr"/>
              <a:r>
                <a:rPr kumimoji="1" lang="ja-JP" altLang="en-US" sz="2400" b="1" dirty="0"/>
                <a:t>地域の緑地の増加</a:t>
              </a:r>
              <a:endParaRPr kumimoji="1" lang="en-US" altLang="ja-JP" sz="2400" b="1" dirty="0"/>
            </a:p>
          </p:txBody>
        </p:sp>
      </p:grpSp>
      <p:grpSp>
        <p:nvGrpSpPr>
          <p:cNvPr id="5" name="グループ化 4"/>
          <p:cNvGrpSpPr/>
          <p:nvPr/>
        </p:nvGrpSpPr>
        <p:grpSpPr>
          <a:xfrm>
            <a:off x="236324" y="3348589"/>
            <a:ext cx="2848618" cy="2340715"/>
            <a:chOff x="232375" y="3273844"/>
            <a:chExt cx="2848618" cy="2340715"/>
          </a:xfrm>
        </p:grpSpPr>
        <p:sp>
          <p:nvSpPr>
            <p:cNvPr id="54" name="楕円 53"/>
            <p:cNvSpPr/>
            <p:nvPr/>
          </p:nvSpPr>
          <p:spPr>
            <a:xfrm>
              <a:off x="497385" y="3273844"/>
              <a:ext cx="2307250" cy="234071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32375" y="4070906"/>
              <a:ext cx="2848618" cy="830997"/>
            </a:xfrm>
            <a:prstGeom prst="rect">
              <a:avLst/>
            </a:prstGeom>
            <a:noFill/>
          </p:spPr>
          <p:txBody>
            <a:bodyPr wrap="square" rtlCol="0">
              <a:spAutoFit/>
            </a:bodyPr>
            <a:lstStyle/>
            <a:p>
              <a:pPr algn="ctr"/>
              <a:r>
                <a:rPr kumimoji="1" lang="ja-JP" altLang="en-US" sz="2400" b="1" dirty="0"/>
                <a:t>見守りの目が増え</a:t>
              </a:r>
              <a:endParaRPr kumimoji="1" lang="en-US" altLang="ja-JP" sz="2400" b="1" dirty="0"/>
            </a:p>
            <a:p>
              <a:pPr algn="ctr"/>
              <a:r>
                <a:rPr lang="ja-JP" altLang="en-US" sz="2400" b="1" dirty="0"/>
                <a:t>犯罪の減少</a:t>
              </a:r>
              <a:endParaRPr kumimoji="1" lang="ja-JP" altLang="en-US" sz="2400" b="1" dirty="0"/>
            </a:p>
          </p:txBody>
        </p:sp>
      </p:grpSp>
      <p:grpSp>
        <p:nvGrpSpPr>
          <p:cNvPr id="8" name="グループ化 7"/>
          <p:cNvGrpSpPr/>
          <p:nvPr/>
        </p:nvGrpSpPr>
        <p:grpSpPr>
          <a:xfrm>
            <a:off x="3141321" y="4144506"/>
            <a:ext cx="3079200" cy="2340715"/>
            <a:chOff x="3115896" y="4202729"/>
            <a:chExt cx="3079200" cy="2340715"/>
          </a:xfrm>
        </p:grpSpPr>
        <p:sp>
          <p:nvSpPr>
            <p:cNvPr id="53" name="楕円 52"/>
            <p:cNvSpPr/>
            <p:nvPr/>
          </p:nvSpPr>
          <p:spPr>
            <a:xfrm>
              <a:off x="3539725" y="4202729"/>
              <a:ext cx="2307250" cy="234071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3115896" y="4940188"/>
              <a:ext cx="3079200" cy="830997"/>
            </a:xfrm>
            <a:prstGeom prst="rect">
              <a:avLst/>
            </a:prstGeom>
            <a:noFill/>
          </p:spPr>
          <p:txBody>
            <a:bodyPr wrap="square" rtlCol="0">
              <a:spAutoFit/>
            </a:bodyPr>
            <a:lstStyle/>
            <a:p>
              <a:pPr algn="ctr"/>
              <a:r>
                <a:rPr kumimoji="1" lang="ja-JP" altLang="en-US" sz="2400" b="1" dirty="0"/>
                <a:t>道路拡張により</a:t>
              </a:r>
              <a:endParaRPr kumimoji="1" lang="en-US" altLang="ja-JP" sz="2400" b="1" dirty="0"/>
            </a:p>
            <a:p>
              <a:pPr algn="ctr"/>
              <a:r>
                <a:rPr lang="ja-JP" altLang="en-US" sz="2400" b="1" dirty="0"/>
                <a:t>安心して歩ける道に</a:t>
              </a:r>
              <a:endParaRPr kumimoji="1" lang="en-US" altLang="ja-JP" sz="2400" b="1" dirty="0"/>
            </a:p>
          </p:txBody>
        </p:sp>
      </p:grpSp>
    </p:spTree>
    <p:extLst>
      <p:ext uri="{BB962C8B-B14F-4D97-AF65-F5344CB8AC3E}">
        <p14:creationId xmlns:p14="http://schemas.microsoft.com/office/powerpoint/2010/main" val="59110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7"/>
                                        </p:tgtEl>
                                      </p:cBhvr>
                                    </p:animEffect>
                                    <p:set>
                                      <p:cBhvr>
                                        <p:cTn id="42" dur="1" fill="hold">
                                          <p:stCondLst>
                                            <p:cond delay="499"/>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grpId="0" nodeType="clickEffect">
                                  <p:stCondLst>
                                    <p:cond delay="0"/>
                                  </p:stCondLst>
                                  <p:childTnLst>
                                    <p:animMotion origin="layout" path="M 5.55556E-7 2.22222E-6 L 0.06267 0.03588 C 0.07569 0.04398 0.09531 0.04838 0.1158 0.04838 C 0.13924 0.04838 0.15799 0.04398 0.17118 0.03588 L 0.23403 2.22222E-6 " pathEditMode="relative" rAng="0" ptsTypes="AAAAA">
                                      <p:cBhvr>
                                        <p:cTn id="46" dur="2000" fill="hold"/>
                                        <p:tgtEl>
                                          <p:spTgt spid="34"/>
                                        </p:tgtEl>
                                        <p:attrNameLst>
                                          <p:attrName>ppt_x</p:attrName>
                                          <p:attrName>ppt_y</p:attrName>
                                        </p:attrNameLst>
                                      </p:cBhvr>
                                      <p:rCtr x="11701" y="2407"/>
                                    </p:animMotion>
                                  </p:childTnLst>
                                </p:cTn>
                              </p:par>
                            </p:childTnLst>
                          </p:cTn>
                        </p:par>
                        <p:par>
                          <p:cTn id="47" fill="hold">
                            <p:stCondLst>
                              <p:cond delay="2000"/>
                            </p:stCondLst>
                            <p:childTnLst>
                              <p:par>
                                <p:cTn id="48" presetID="10" presetClass="exit" presetSubtype="0" fill="hold" grpId="1" nodeType="afterEffect">
                                  <p:stCondLst>
                                    <p:cond delay="0"/>
                                  </p:stCondLst>
                                  <p:childTnLst>
                                    <p:animEffect transition="out" filter="fade">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P spid="22" grpId="0" animBg="1"/>
      <p:bldP spid="34" grpId="0" animBg="1"/>
      <p:bldP spid="34" grpId="1" animBg="1"/>
      <p:bldP spid="47" grpId="0" animBg="1"/>
      <p:bldP spid="43" grpId="0" animBg="1"/>
      <p:bldP spid="50"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57" y="1194982"/>
            <a:ext cx="7423189" cy="5713727"/>
          </a:xfrm>
          <a:prstGeom prst="rect">
            <a:avLst/>
          </a:prstGeom>
        </p:spPr>
      </p:pic>
      <p:sp>
        <p:nvSpPr>
          <p:cNvPr id="5" name="タイトル 4"/>
          <p:cNvSpPr>
            <a:spLocks noGrp="1"/>
          </p:cNvSpPr>
          <p:nvPr>
            <p:ph type="title"/>
          </p:nvPr>
        </p:nvSpPr>
        <p:spPr/>
        <p:txBody>
          <a:bodyPr/>
          <a:lstStyle/>
          <a:p>
            <a:r>
              <a:rPr lang="ja-JP" altLang="en-US" dirty="0"/>
              <a:t>　</a:t>
            </a:r>
            <a:r>
              <a:rPr kumimoji="1" lang="ja-JP" altLang="en-US" dirty="0"/>
              <a:t>施設再編</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365126"/>
            <a:ext cx="663146" cy="663146"/>
          </a:xfrm>
          <a:prstGeom prst="rect">
            <a:avLst/>
          </a:prstGeom>
        </p:spPr>
      </p:pic>
      <p:sp>
        <p:nvSpPr>
          <p:cNvPr id="35" name="楕円 34"/>
          <p:cNvSpPr/>
          <p:nvPr/>
        </p:nvSpPr>
        <p:spPr>
          <a:xfrm>
            <a:off x="2850166" y="2240936"/>
            <a:ext cx="248653" cy="2486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6" name="楕円 35"/>
          <p:cNvSpPr/>
          <p:nvPr/>
        </p:nvSpPr>
        <p:spPr>
          <a:xfrm>
            <a:off x="2959054" y="2664063"/>
            <a:ext cx="248653" cy="2486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7" name="楕円 36"/>
          <p:cNvSpPr/>
          <p:nvPr/>
        </p:nvSpPr>
        <p:spPr>
          <a:xfrm>
            <a:off x="3930700" y="2977692"/>
            <a:ext cx="248653" cy="2486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8" name="楕円 37"/>
          <p:cNvSpPr/>
          <p:nvPr/>
        </p:nvSpPr>
        <p:spPr>
          <a:xfrm>
            <a:off x="4126766" y="3195099"/>
            <a:ext cx="248653" cy="2486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9" name="楕円 38"/>
          <p:cNvSpPr/>
          <p:nvPr/>
        </p:nvSpPr>
        <p:spPr>
          <a:xfrm>
            <a:off x="6580527" y="3412599"/>
            <a:ext cx="248653" cy="2486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0" name="楕円 39"/>
          <p:cNvSpPr/>
          <p:nvPr/>
        </p:nvSpPr>
        <p:spPr>
          <a:xfrm>
            <a:off x="6333594" y="4437321"/>
            <a:ext cx="248653" cy="2486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1" name="楕円 40"/>
          <p:cNvSpPr/>
          <p:nvPr/>
        </p:nvSpPr>
        <p:spPr>
          <a:xfrm>
            <a:off x="5602125" y="3772008"/>
            <a:ext cx="248653" cy="2486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2" name="楕円 41"/>
          <p:cNvSpPr/>
          <p:nvPr/>
        </p:nvSpPr>
        <p:spPr>
          <a:xfrm>
            <a:off x="5916562" y="3776301"/>
            <a:ext cx="248653" cy="2486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5" name="楕円 44"/>
          <p:cNvSpPr/>
          <p:nvPr/>
        </p:nvSpPr>
        <p:spPr>
          <a:xfrm>
            <a:off x="3361505" y="6163019"/>
            <a:ext cx="248653" cy="2486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nvGrpSpPr>
          <p:cNvPr id="13" name="グループ化 12"/>
          <p:cNvGrpSpPr/>
          <p:nvPr/>
        </p:nvGrpSpPr>
        <p:grpSpPr>
          <a:xfrm>
            <a:off x="8599" y="1942795"/>
            <a:ext cx="9005433" cy="4884436"/>
            <a:chOff x="77747" y="1956533"/>
            <a:chExt cx="9005433" cy="4884436"/>
          </a:xfrm>
        </p:grpSpPr>
        <p:sp>
          <p:nvSpPr>
            <p:cNvPr id="43" name="正方形/長方形 42"/>
            <p:cNvSpPr/>
            <p:nvPr/>
          </p:nvSpPr>
          <p:spPr>
            <a:xfrm>
              <a:off x="77747" y="3226345"/>
              <a:ext cx="9005433" cy="361462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360" y="4511150"/>
              <a:ext cx="2619325" cy="1964494"/>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54" y="4502995"/>
              <a:ext cx="2621197" cy="1964494"/>
            </a:xfrm>
            <a:prstGeom prst="rect">
              <a:avLst/>
            </a:prstGeom>
          </p:spPr>
        </p:pic>
        <p:sp>
          <p:nvSpPr>
            <p:cNvPr id="4" name="テキスト ボックス 3"/>
            <p:cNvSpPr txBox="1"/>
            <p:nvPr/>
          </p:nvSpPr>
          <p:spPr>
            <a:xfrm>
              <a:off x="2999650" y="4162329"/>
              <a:ext cx="2644726" cy="400110"/>
            </a:xfrm>
            <a:prstGeom prst="rect">
              <a:avLst/>
            </a:prstGeom>
            <a:noFill/>
          </p:spPr>
          <p:txBody>
            <a:bodyPr wrap="square" rtlCol="0">
              <a:spAutoFit/>
            </a:bodyPr>
            <a:lstStyle/>
            <a:p>
              <a:r>
                <a:rPr kumimoji="1" lang="ja-JP" altLang="en-US" sz="2000" dirty="0"/>
                <a:t>新治公民館</a:t>
              </a:r>
            </a:p>
          </p:txBody>
        </p:sp>
        <p:sp>
          <p:nvSpPr>
            <p:cNvPr id="28" name="テキスト ボックス 27"/>
            <p:cNvSpPr txBox="1"/>
            <p:nvPr/>
          </p:nvSpPr>
          <p:spPr>
            <a:xfrm>
              <a:off x="313295" y="4165813"/>
              <a:ext cx="3362831" cy="400110"/>
            </a:xfrm>
            <a:prstGeom prst="rect">
              <a:avLst/>
            </a:prstGeom>
            <a:noFill/>
          </p:spPr>
          <p:txBody>
            <a:bodyPr wrap="square" rtlCol="0">
              <a:spAutoFit/>
            </a:bodyPr>
            <a:lstStyle/>
            <a:p>
              <a:r>
                <a:rPr kumimoji="1" lang="ja-JP" altLang="en-US" sz="2000" dirty="0"/>
                <a:t>新治総合福祉センター</a:t>
              </a:r>
            </a:p>
          </p:txBody>
        </p:sp>
        <p:sp>
          <p:nvSpPr>
            <p:cNvPr id="30" name="テキスト ボックス 49"/>
            <p:cNvSpPr txBox="1"/>
            <p:nvPr/>
          </p:nvSpPr>
          <p:spPr>
            <a:xfrm>
              <a:off x="313295" y="3620793"/>
              <a:ext cx="1730289"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2400" b="1" dirty="0"/>
                <a:t>①複合化</a:t>
              </a:r>
            </a:p>
          </p:txBody>
        </p:sp>
        <p:sp>
          <p:nvSpPr>
            <p:cNvPr id="8" name="右矢印 7"/>
            <p:cNvSpPr/>
            <p:nvPr/>
          </p:nvSpPr>
          <p:spPr>
            <a:xfrm>
              <a:off x="2738445" y="5243662"/>
              <a:ext cx="689870" cy="502392"/>
            </a:xfrm>
            <a:prstGeom prst="rightArrow">
              <a:avLst/>
            </a:pr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2412970" y="1956533"/>
              <a:ext cx="1228043" cy="1212511"/>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a:stCxn id="9" idx="3"/>
            </p:cNvCxnSpPr>
            <p:nvPr/>
          </p:nvCxnSpPr>
          <p:spPr>
            <a:xfrm flipH="1">
              <a:off x="1291796" y="2991476"/>
              <a:ext cx="1301017" cy="594218"/>
            </a:xfrm>
            <a:prstGeom prst="line">
              <a:avLst/>
            </a:prstGeom>
          </p:spPr>
          <p:style>
            <a:lnRef idx="1">
              <a:schemeClr val="dk1"/>
            </a:lnRef>
            <a:fillRef idx="0">
              <a:schemeClr val="dk1"/>
            </a:fillRef>
            <a:effectRef idx="0">
              <a:schemeClr val="dk1"/>
            </a:effectRef>
            <a:fontRef idx="minor">
              <a:schemeClr val="tx1"/>
            </a:fontRef>
          </p:style>
        </p:cxnSp>
      </p:grpSp>
      <p:grpSp>
        <p:nvGrpSpPr>
          <p:cNvPr id="20" name="グループ化 19"/>
          <p:cNvGrpSpPr/>
          <p:nvPr/>
        </p:nvGrpSpPr>
        <p:grpSpPr>
          <a:xfrm>
            <a:off x="107849" y="2618403"/>
            <a:ext cx="9135400" cy="4246713"/>
            <a:chOff x="8599" y="2584273"/>
            <a:chExt cx="9135400" cy="4246713"/>
          </a:xfrm>
        </p:grpSpPr>
        <p:sp>
          <p:nvSpPr>
            <p:cNvPr id="56" name="正方形/長方形 55"/>
            <p:cNvSpPr/>
            <p:nvPr/>
          </p:nvSpPr>
          <p:spPr>
            <a:xfrm>
              <a:off x="3005632" y="3931114"/>
              <a:ext cx="6138367" cy="2899872"/>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8599" y="3096510"/>
              <a:ext cx="3384878" cy="361462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929906" y="4145605"/>
              <a:ext cx="1571788" cy="414145"/>
            </a:xfrm>
            <a:prstGeom prst="rect">
              <a:avLst/>
            </a:prstGeom>
            <a:noFill/>
          </p:spPr>
          <p:txBody>
            <a:bodyPr wrap="square" rtlCol="0">
              <a:spAutoFit/>
            </a:bodyPr>
            <a:lstStyle/>
            <a:p>
              <a:r>
                <a:rPr lang="ja-JP" altLang="en-US" sz="2000" dirty="0"/>
                <a:t>津和公民館</a:t>
              </a:r>
              <a:endParaRPr kumimoji="1" lang="ja-JP" altLang="en-US" sz="2000" dirty="0"/>
            </a:p>
          </p:txBody>
        </p:sp>
        <p:sp>
          <p:nvSpPr>
            <p:cNvPr id="46" name="テキスト ボックス 45"/>
            <p:cNvSpPr txBox="1"/>
            <p:nvPr/>
          </p:nvSpPr>
          <p:spPr>
            <a:xfrm>
              <a:off x="184831" y="3758568"/>
              <a:ext cx="2835867" cy="707886"/>
            </a:xfrm>
            <a:prstGeom prst="rect">
              <a:avLst/>
            </a:prstGeom>
            <a:noFill/>
          </p:spPr>
          <p:txBody>
            <a:bodyPr wrap="square" rtlCol="0">
              <a:spAutoFit/>
            </a:bodyPr>
            <a:lstStyle/>
            <a:p>
              <a:r>
                <a:rPr lang="ja-JP" altLang="en-US" sz="2000" dirty="0"/>
                <a:t>デイサービスセンター</a:t>
              </a:r>
              <a:endParaRPr lang="en-US" altLang="ja-JP" sz="2000" dirty="0"/>
            </a:p>
            <a:p>
              <a:r>
                <a:rPr lang="ja-JP" altLang="en-US" sz="2000" dirty="0"/>
                <a:t>「つわぶき」</a:t>
              </a:r>
              <a:endParaRPr kumimoji="1" lang="ja-JP" altLang="en-US" sz="2000" dirty="0"/>
            </a:p>
          </p:txBody>
        </p:sp>
        <p:sp>
          <p:nvSpPr>
            <p:cNvPr id="48" name="テキスト ボックス 49"/>
            <p:cNvSpPr txBox="1"/>
            <p:nvPr/>
          </p:nvSpPr>
          <p:spPr>
            <a:xfrm>
              <a:off x="235547" y="3216948"/>
              <a:ext cx="1730289"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t>②</a:t>
              </a:r>
              <a:r>
                <a:rPr kumimoji="1" lang="ja-JP" altLang="en-US" sz="2400" b="1" dirty="0"/>
                <a:t>複合化</a:t>
              </a:r>
            </a:p>
          </p:txBody>
        </p:sp>
        <p:sp>
          <p:nvSpPr>
            <p:cNvPr id="49" name="楕円 48"/>
            <p:cNvSpPr/>
            <p:nvPr/>
          </p:nvSpPr>
          <p:spPr>
            <a:xfrm>
              <a:off x="3477132" y="2584273"/>
              <a:ext cx="1228043" cy="1212511"/>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コネクタ 49"/>
            <p:cNvCxnSpPr/>
            <p:nvPr/>
          </p:nvCxnSpPr>
          <p:spPr>
            <a:xfrm flipH="1">
              <a:off x="1914219" y="3420731"/>
              <a:ext cx="1585813" cy="203393"/>
            </a:xfrm>
            <a:prstGeom prst="line">
              <a:avLst/>
            </a:prstGeom>
          </p:spPr>
          <p:style>
            <a:lnRef idx="1">
              <a:schemeClr val="dk1"/>
            </a:lnRef>
            <a:fillRef idx="0">
              <a:schemeClr val="dk1"/>
            </a:fillRef>
            <a:effectRef idx="0">
              <a:schemeClr val="dk1"/>
            </a:effectRef>
            <a:fontRef idx="minor">
              <a:schemeClr val="tx1"/>
            </a:fontRef>
          </p:style>
        </p:cxnSp>
        <p:pic>
          <p:nvPicPr>
            <p:cNvPr id="52" name="図 51"/>
            <p:cNvPicPr>
              <a:picLocks noChangeAspect="1"/>
            </p:cNvPicPr>
            <p:nvPr/>
          </p:nvPicPr>
          <p:blipFill rotWithShape="1">
            <a:blip r:embed="rId7">
              <a:extLst>
                <a:ext uri="{28A0092B-C50C-407E-A947-70E740481C1C}">
                  <a14:useLocalDpi xmlns:a14="http://schemas.microsoft.com/office/drawing/2010/main" val="0"/>
                </a:ext>
              </a:extLst>
            </a:blip>
            <a:srcRect l="4858" t="833" r="57062" b="1"/>
            <a:stretch/>
          </p:blipFill>
          <p:spPr>
            <a:xfrm>
              <a:off x="331859" y="4472470"/>
              <a:ext cx="2590801" cy="1970349"/>
            </a:xfrm>
            <a:prstGeom prst="rect">
              <a:avLst/>
            </a:prstGeom>
          </p:spPr>
        </p:pic>
        <p:pic>
          <p:nvPicPr>
            <p:cNvPr id="15" name="図 14"/>
            <p:cNvPicPr>
              <a:picLocks noChangeAspect="1"/>
            </p:cNvPicPr>
            <p:nvPr/>
          </p:nvPicPr>
          <p:blipFill rotWithShape="1">
            <a:blip r:embed="rId8" cstate="print">
              <a:extLst>
                <a:ext uri="{28A0092B-C50C-407E-A947-70E740481C1C}">
                  <a14:useLocalDpi xmlns:a14="http://schemas.microsoft.com/office/drawing/2010/main" val="0"/>
                </a:ext>
              </a:extLst>
            </a:blip>
            <a:srcRect r="4031"/>
            <a:stretch/>
          </p:blipFill>
          <p:spPr>
            <a:xfrm>
              <a:off x="3006769" y="4504634"/>
              <a:ext cx="2683283" cy="1939888"/>
            </a:xfrm>
            <a:prstGeom prst="rect">
              <a:avLst/>
            </a:prstGeom>
          </p:spPr>
        </p:pic>
        <p:sp>
          <p:nvSpPr>
            <p:cNvPr id="53" name="右矢印 52"/>
            <p:cNvSpPr/>
            <p:nvPr/>
          </p:nvSpPr>
          <p:spPr>
            <a:xfrm>
              <a:off x="2712235" y="5195410"/>
              <a:ext cx="689870" cy="502392"/>
            </a:xfrm>
            <a:prstGeom prst="rightArrow">
              <a:avLst/>
            </a:pr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p:cNvGrpSpPr/>
          <p:nvPr/>
        </p:nvGrpSpPr>
        <p:grpSpPr>
          <a:xfrm>
            <a:off x="-31130" y="1251970"/>
            <a:ext cx="7317492" cy="5729554"/>
            <a:chOff x="1" y="1162602"/>
            <a:chExt cx="7317492" cy="5729554"/>
          </a:xfrm>
        </p:grpSpPr>
        <p:sp>
          <p:nvSpPr>
            <p:cNvPr id="57" name="楕円 56"/>
            <p:cNvSpPr/>
            <p:nvPr/>
          </p:nvSpPr>
          <p:spPr>
            <a:xfrm>
              <a:off x="5514152" y="3102018"/>
              <a:ext cx="1803341" cy="1780533"/>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1" y="1162602"/>
              <a:ext cx="5384184" cy="572955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286139" y="2023677"/>
              <a:ext cx="4715525" cy="707886"/>
            </a:xfrm>
            <a:prstGeom prst="rect">
              <a:avLst/>
            </a:prstGeom>
            <a:noFill/>
          </p:spPr>
          <p:txBody>
            <a:bodyPr wrap="square" rtlCol="0">
              <a:spAutoFit/>
            </a:bodyPr>
            <a:lstStyle/>
            <a:p>
              <a:r>
                <a:rPr kumimoji="1" lang="ja-JP" altLang="en-US" sz="2000" dirty="0"/>
                <a:t>菅谷・上大津西・上大津東の３つの小学校を解体しおおつ野に統合</a:t>
              </a:r>
            </a:p>
          </p:txBody>
        </p:sp>
        <p:sp>
          <p:nvSpPr>
            <p:cNvPr id="61" name="テキスト ボックス 49"/>
            <p:cNvSpPr txBox="1"/>
            <p:nvPr/>
          </p:nvSpPr>
          <p:spPr>
            <a:xfrm>
              <a:off x="167214" y="1584438"/>
              <a:ext cx="2694359"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t>③統合して増設</a:t>
              </a:r>
              <a:endParaRPr kumimoji="1" lang="ja-JP" altLang="en-US" sz="2400" b="1" dirty="0"/>
            </a:p>
          </p:txBody>
        </p:sp>
        <p:pic>
          <p:nvPicPr>
            <p:cNvPr id="63" name="図 62"/>
            <p:cNvPicPr>
              <a:picLocks noChangeAspect="1"/>
            </p:cNvPicPr>
            <p:nvPr/>
          </p:nvPicPr>
          <p:blipFill rotWithShape="1">
            <a:blip r:embed="rId9" cstate="print">
              <a:extLst>
                <a:ext uri="{28A0092B-C50C-407E-A947-70E740481C1C}">
                  <a14:useLocalDpi xmlns:a14="http://schemas.microsoft.com/office/drawing/2010/main" val="0"/>
                </a:ext>
              </a:extLst>
            </a:blip>
            <a:srcRect l="11381" t="9707" r="14667" b="12918"/>
            <a:stretch/>
          </p:blipFill>
          <p:spPr>
            <a:xfrm>
              <a:off x="400944" y="2764072"/>
              <a:ext cx="2863970" cy="1701024"/>
            </a:xfrm>
            <a:prstGeom prst="rect">
              <a:avLst/>
            </a:prstGeom>
          </p:spPr>
        </p:pic>
        <p:sp>
          <p:nvSpPr>
            <p:cNvPr id="64" name="テキスト ボックス 63"/>
            <p:cNvSpPr txBox="1"/>
            <p:nvPr/>
          </p:nvSpPr>
          <p:spPr>
            <a:xfrm>
              <a:off x="3264914" y="4134098"/>
              <a:ext cx="2338110" cy="400110"/>
            </a:xfrm>
            <a:prstGeom prst="rect">
              <a:avLst/>
            </a:prstGeom>
            <a:noFill/>
          </p:spPr>
          <p:txBody>
            <a:bodyPr wrap="square" rtlCol="0">
              <a:spAutoFit/>
            </a:bodyPr>
            <a:lstStyle/>
            <a:p>
              <a:r>
                <a:rPr kumimoji="1" lang="ja-JP" altLang="en-US" sz="2000" dirty="0"/>
                <a:t>上大津東小学校</a:t>
              </a:r>
            </a:p>
          </p:txBody>
        </p:sp>
        <p:cxnSp>
          <p:nvCxnSpPr>
            <p:cNvPr id="58" name="直線コネクタ 57"/>
            <p:cNvCxnSpPr/>
            <p:nvPr/>
          </p:nvCxnSpPr>
          <p:spPr>
            <a:xfrm>
              <a:off x="3331537" y="3102019"/>
              <a:ext cx="2182615" cy="832853"/>
            </a:xfrm>
            <a:prstGeom prst="line">
              <a:avLst/>
            </a:prstGeom>
          </p:spPr>
          <p:style>
            <a:lnRef idx="1">
              <a:schemeClr val="dk1"/>
            </a:lnRef>
            <a:fillRef idx="0">
              <a:schemeClr val="dk1"/>
            </a:fillRef>
            <a:effectRef idx="0">
              <a:schemeClr val="dk1"/>
            </a:effectRef>
            <a:fontRef idx="minor">
              <a:schemeClr val="tx1"/>
            </a:fontRef>
          </p:style>
        </p:cxnSp>
      </p:grpSp>
      <p:grpSp>
        <p:nvGrpSpPr>
          <p:cNvPr id="88" name="グループ化 87"/>
          <p:cNvGrpSpPr/>
          <p:nvPr/>
        </p:nvGrpSpPr>
        <p:grpSpPr>
          <a:xfrm>
            <a:off x="178836" y="1221360"/>
            <a:ext cx="8658588" cy="3196577"/>
            <a:chOff x="-884787" y="-516156"/>
            <a:chExt cx="8658588" cy="3196577"/>
          </a:xfrm>
        </p:grpSpPr>
        <p:sp>
          <p:nvSpPr>
            <p:cNvPr id="87" name="正方形/長方形 86"/>
            <p:cNvSpPr/>
            <p:nvPr/>
          </p:nvSpPr>
          <p:spPr>
            <a:xfrm>
              <a:off x="-773735" y="-516156"/>
              <a:ext cx="8547536" cy="3069682"/>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p:cNvSpPr/>
            <p:nvPr/>
          </p:nvSpPr>
          <p:spPr>
            <a:xfrm>
              <a:off x="4774614" y="1944816"/>
              <a:ext cx="439758" cy="434196"/>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49"/>
            <p:cNvSpPr txBox="1"/>
            <p:nvPr/>
          </p:nvSpPr>
          <p:spPr>
            <a:xfrm>
              <a:off x="-884787" y="-369558"/>
              <a:ext cx="2694359"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t>④解体</a:t>
              </a:r>
              <a:endParaRPr kumimoji="1" lang="ja-JP" altLang="en-US" sz="2400" b="1" dirty="0"/>
            </a:p>
          </p:txBody>
        </p:sp>
        <p:sp>
          <p:nvSpPr>
            <p:cNvPr id="69" name="テキスト ボックス 68"/>
            <p:cNvSpPr txBox="1"/>
            <p:nvPr/>
          </p:nvSpPr>
          <p:spPr>
            <a:xfrm>
              <a:off x="-839143" y="43634"/>
              <a:ext cx="2338110" cy="400110"/>
            </a:xfrm>
            <a:prstGeom prst="rect">
              <a:avLst/>
            </a:prstGeom>
            <a:noFill/>
          </p:spPr>
          <p:txBody>
            <a:bodyPr wrap="square" rtlCol="0">
              <a:spAutoFit/>
            </a:bodyPr>
            <a:lstStyle/>
            <a:p>
              <a:r>
                <a:rPr kumimoji="1" lang="ja-JP" altLang="en-US" sz="2000" dirty="0"/>
                <a:t>上大津公民館</a:t>
              </a:r>
            </a:p>
          </p:txBody>
        </p:sp>
        <p:cxnSp>
          <p:nvCxnSpPr>
            <p:cNvPr id="70" name="直線コネクタ 69"/>
            <p:cNvCxnSpPr>
              <a:stCxn id="66" idx="1"/>
            </p:cNvCxnSpPr>
            <p:nvPr/>
          </p:nvCxnSpPr>
          <p:spPr>
            <a:xfrm flipH="1" flipV="1">
              <a:off x="1481721" y="-39551"/>
              <a:ext cx="3357294" cy="2047954"/>
            </a:xfrm>
            <a:prstGeom prst="line">
              <a:avLst/>
            </a:prstGeom>
          </p:spPr>
          <p:style>
            <a:lnRef idx="1">
              <a:schemeClr val="dk1"/>
            </a:lnRef>
            <a:fillRef idx="0">
              <a:schemeClr val="dk1"/>
            </a:fillRef>
            <a:effectRef idx="0">
              <a:schemeClr val="dk1"/>
            </a:effectRef>
            <a:fontRef idx="minor">
              <a:schemeClr val="tx1"/>
            </a:fontRef>
          </p:style>
        </p:cxnSp>
        <p:pic>
          <p:nvPicPr>
            <p:cNvPr id="73" name="図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264" y="496838"/>
              <a:ext cx="3158342" cy="2183583"/>
            </a:xfrm>
            <a:prstGeom prst="rect">
              <a:avLst/>
            </a:prstGeom>
          </p:spPr>
        </p:pic>
      </p:grpSp>
      <p:grpSp>
        <p:nvGrpSpPr>
          <p:cNvPr id="86" name="グループ化 85"/>
          <p:cNvGrpSpPr/>
          <p:nvPr/>
        </p:nvGrpSpPr>
        <p:grpSpPr>
          <a:xfrm>
            <a:off x="105684" y="1761549"/>
            <a:ext cx="8547536" cy="4747066"/>
            <a:chOff x="226949" y="1047602"/>
            <a:chExt cx="8547536" cy="4747066"/>
          </a:xfrm>
        </p:grpSpPr>
        <p:sp>
          <p:nvSpPr>
            <p:cNvPr id="83" name="正方形/長方形 82"/>
            <p:cNvSpPr/>
            <p:nvPr/>
          </p:nvSpPr>
          <p:spPr>
            <a:xfrm>
              <a:off x="226949" y="1047602"/>
              <a:ext cx="8547536" cy="3069682"/>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p:cNvSpPr/>
            <p:nvPr/>
          </p:nvSpPr>
          <p:spPr>
            <a:xfrm>
              <a:off x="3399872" y="5360472"/>
              <a:ext cx="439758" cy="434196"/>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49"/>
            <p:cNvSpPr txBox="1"/>
            <p:nvPr/>
          </p:nvSpPr>
          <p:spPr>
            <a:xfrm>
              <a:off x="3783920" y="1320497"/>
              <a:ext cx="2694359"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t>⑤解体</a:t>
              </a:r>
              <a:endParaRPr kumimoji="1" lang="ja-JP" altLang="en-US" sz="2400" b="1" dirty="0"/>
            </a:p>
          </p:txBody>
        </p:sp>
        <p:sp>
          <p:nvSpPr>
            <p:cNvPr id="80" name="テキスト ボックス 79"/>
            <p:cNvSpPr txBox="1"/>
            <p:nvPr/>
          </p:nvSpPr>
          <p:spPr>
            <a:xfrm>
              <a:off x="3793976" y="1750241"/>
              <a:ext cx="4161303" cy="400110"/>
            </a:xfrm>
            <a:prstGeom prst="rect">
              <a:avLst/>
            </a:prstGeom>
            <a:noFill/>
          </p:spPr>
          <p:txBody>
            <a:bodyPr wrap="square" rtlCol="0">
              <a:spAutoFit/>
            </a:bodyPr>
            <a:lstStyle/>
            <a:p>
              <a:r>
                <a:rPr kumimoji="1" lang="ja-JP" altLang="en-US" sz="2000" dirty="0"/>
                <a:t>荒川沖東部地区学習等共用施設</a:t>
              </a:r>
            </a:p>
          </p:txBody>
        </p:sp>
        <p:cxnSp>
          <p:nvCxnSpPr>
            <p:cNvPr id="81" name="直線コネクタ 80"/>
            <p:cNvCxnSpPr>
              <a:endCxn id="78" idx="0"/>
            </p:cNvCxnSpPr>
            <p:nvPr/>
          </p:nvCxnSpPr>
          <p:spPr>
            <a:xfrm flipH="1">
              <a:off x="3619751" y="4165852"/>
              <a:ext cx="290100" cy="1194620"/>
            </a:xfrm>
            <a:prstGeom prst="line">
              <a:avLst/>
            </a:prstGeom>
          </p:spPr>
          <p:style>
            <a:lnRef idx="1">
              <a:schemeClr val="dk1"/>
            </a:lnRef>
            <a:fillRef idx="0">
              <a:schemeClr val="dk1"/>
            </a:fillRef>
            <a:effectRef idx="0">
              <a:schemeClr val="dk1"/>
            </a:effectRef>
            <a:fontRef idx="minor">
              <a:schemeClr val="tx1"/>
            </a:fontRef>
          </p:style>
        </p:cxnSp>
        <p:pic>
          <p:nvPicPr>
            <p:cNvPr id="82" name="図 8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9911" y="2107921"/>
              <a:ext cx="2931726" cy="2057985"/>
            </a:xfrm>
            <a:prstGeom prst="rect">
              <a:avLst/>
            </a:prstGeom>
          </p:spPr>
        </p:pic>
      </p:grpSp>
      <p:sp>
        <p:nvSpPr>
          <p:cNvPr id="72" name="正方形/長方形 71"/>
          <p:cNvSpPr/>
          <p:nvPr/>
        </p:nvSpPr>
        <p:spPr>
          <a:xfrm>
            <a:off x="0" y="1277650"/>
            <a:ext cx="9181245" cy="5697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2024444" y="2083666"/>
            <a:ext cx="1890504" cy="1890504"/>
            <a:chOff x="2021241" y="1775127"/>
            <a:chExt cx="1890504" cy="1890504"/>
          </a:xfrm>
        </p:grpSpPr>
        <p:sp>
          <p:nvSpPr>
            <p:cNvPr id="10" name="楕円 9"/>
            <p:cNvSpPr/>
            <p:nvPr/>
          </p:nvSpPr>
          <p:spPr>
            <a:xfrm>
              <a:off x="2021241" y="1775127"/>
              <a:ext cx="1890504" cy="189050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074354" y="2514473"/>
              <a:ext cx="1728486" cy="461665"/>
            </a:xfrm>
            <a:prstGeom prst="rect">
              <a:avLst/>
            </a:prstGeom>
            <a:noFill/>
          </p:spPr>
          <p:txBody>
            <a:bodyPr wrap="square" rtlCol="0">
              <a:spAutoFit/>
            </a:bodyPr>
            <a:lstStyle/>
            <a:p>
              <a:r>
                <a:rPr lang="ja-JP" altLang="en-US" sz="2400" b="1" dirty="0">
                  <a:solidFill>
                    <a:schemeClr val="bg1"/>
                  </a:solidFill>
                </a:rPr>
                <a:t>再編は急務</a:t>
              </a:r>
              <a:endParaRPr kumimoji="1" lang="ja-JP" altLang="en-US" sz="2400" b="1" dirty="0">
                <a:solidFill>
                  <a:schemeClr val="bg1"/>
                </a:solidFill>
              </a:endParaRPr>
            </a:p>
          </p:txBody>
        </p:sp>
      </p:grpSp>
      <p:sp>
        <p:nvSpPr>
          <p:cNvPr id="16" name="左矢印 15"/>
          <p:cNvSpPr/>
          <p:nvPr/>
        </p:nvSpPr>
        <p:spPr>
          <a:xfrm>
            <a:off x="4273515" y="2803395"/>
            <a:ext cx="1120555" cy="506533"/>
          </a:xfrm>
          <a:prstGeom prst="lef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653410" y="2822178"/>
            <a:ext cx="3266076" cy="461665"/>
          </a:xfrm>
          <a:prstGeom prst="rect">
            <a:avLst/>
          </a:prstGeom>
          <a:noFill/>
        </p:spPr>
        <p:txBody>
          <a:bodyPr wrap="square" rtlCol="0">
            <a:spAutoFit/>
          </a:bodyPr>
          <a:lstStyle/>
          <a:p>
            <a:r>
              <a:rPr lang="ja-JP" altLang="en-US" sz="2400" b="1" dirty="0"/>
              <a:t>市民の</a:t>
            </a:r>
            <a:r>
              <a:rPr kumimoji="1" lang="ja-JP" altLang="en-US" sz="2400" b="1" dirty="0"/>
              <a:t>利便性を</a:t>
            </a:r>
            <a:r>
              <a:rPr lang="ja-JP" altLang="en-US" sz="2400" b="1" dirty="0"/>
              <a:t>優先</a:t>
            </a:r>
            <a:endParaRPr kumimoji="1" lang="ja-JP" altLang="en-US" sz="2400" b="1" dirty="0"/>
          </a:p>
        </p:txBody>
      </p:sp>
      <p:grpSp>
        <p:nvGrpSpPr>
          <p:cNvPr id="19" name="グループ化 18"/>
          <p:cNvGrpSpPr/>
          <p:nvPr/>
        </p:nvGrpSpPr>
        <p:grpSpPr>
          <a:xfrm>
            <a:off x="25864" y="1277650"/>
            <a:ext cx="9181245" cy="5697572"/>
            <a:chOff x="334316" y="1677233"/>
            <a:chExt cx="9181245" cy="5697572"/>
          </a:xfrm>
        </p:grpSpPr>
        <p:sp>
          <p:nvSpPr>
            <p:cNvPr id="90" name="正方形/長方形 89"/>
            <p:cNvSpPr/>
            <p:nvPr/>
          </p:nvSpPr>
          <p:spPr>
            <a:xfrm>
              <a:off x="334316" y="1677233"/>
              <a:ext cx="9181245" cy="5697572"/>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704412" y="3948841"/>
              <a:ext cx="7887470" cy="1754326"/>
            </a:xfrm>
            <a:prstGeom prst="rect">
              <a:avLst/>
            </a:prstGeom>
            <a:noFill/>
          </p:spPr>
          <p:txBody>
            <a:bodyPr wrap="square" rtlCol="0">
              <a:spAutoFit/>
            </a:bodyPr>
            <a:lstStyle/>
            <a:p>
              <a:pPr algn="ctr"/>
              <a:r>
                <a:rPr lang="ja-JP" altLang="en-US" sz="4000" b="1" dirty="0">
                  <a:solidFill>
                    <a:schemeClr val="accent5">
                      <a:lumMod val="50000"/>
                    </a:schemeClr>
                  </a:solidFill>
                </a:rPr>
                <a:t>今後</a:t>
              </a:r>
              <a:r>
                <a:rPr lang="en-US" altLang="ja-JP" sz="5400" b="1" dirty="0">
                  <a:solidFill>
                    <a:schemeClr val="accent5">
                      <a:lumMod val="50000"/>
                    </a:schemeClr>
                  </a:solidFill>
                </a:rPr>
                <a:t>40</a:t>
              </a:r>
              <a:r>
                <a:rPr lang="ja-JP" altLang="en-US" sz="4000" b="1" dirty="0">
                  <a:solidFill>
                    <a:schemeClr val="accent5">
                      <a:lumMod val="50000"/>
                    </a:schemeClr>
                  </a:solidFill>
                </a:rPr>
                <a:t>年間で</a:t>
              </a:r>
              <a:endParaRPr lang="en-US" altLang="ja-JP" sz="4000" b="1" dirty="0">
                <a:solidFill>
                  <a:schemeClr val="accent5">
                    <a:lumMod val="50000"/>
                  </a:schemeClr>
                </a:solidFill>
              </a:endParaRPr>
            </a:p>
            <a:p>
              <a:pPr algn="ctr"/>
              <a:r>
                <a:rPr kumimoji="1" lang="en-US" altLang="ja-JP" sz="5400" b="1" dirty="0">
                  <a:solidFill>
                    <a:schemeClr val="accent5">
                      <a:lumMod val="50000"/>
                    </a:schemeClr>
                  </a:solidFill>
                </a:rPr>
                <a:t>61</a:t>
              </a:r>
              <a:r>
                <a:rPr kumimoji="1" lang="ja-JP" altLang="en-US" sz="4000" b="1" dirty="0">
                  <a:solidFill>
                    <a:schemeClr val="accent5">
                      <a:lumMod val="50000"/>
                    </a:schemeClr>
                  </a:solidFill>
                </a:rPr>
                <a:t>億円の削減が可能</a:t>
              </a:r>
            </a:p>
          </p:txBody>
        </p:sp>
        <p:sp>
          <p:nvSpPr>
            <p:cNvPr id="74" name="テキスト ボックス 73"/>
            <p:cNvSpPr txBox="1"/>
            <p:nvPr/>
          </p:nvSpPr>
          <p:spPr>
            <a:xfrm>
              <a:off x="657209" y="1851476"/>
              <a:ext cx="7887470" cy="646331"/>
            </a:xfrm>
            <a:prstGeom prst="rect">
              <a:avLst/>
            </a:prstGeom>
            <a:noFill/>
          </p:spPr>
          <p:txBody>
            <a:bodyPr wrap="square" rtlCol="0">
              <a:spAutoFit/>
            </a:bodyPr>
            <a:lstStyle/>
            <a:p>
              <a:pPr algn="ctr"/>
              <a:r>
                <a:rPr lang="ja-JP" altLang="en-US" sz="3600" b="1" dirty="0">
                  <a:solidFill>
                    <a:schemeClr val="accent6"/>
                  </a:solidFill>
                </a:rPr>
                <a:t>不便を最小限に</a:t>
              </a:r>
              <a:endParaRPr kumimoji="1" lang="ja-JP" altLang="en-US" sz="3600" b="1" dirty="0">
                <a:solidFill>
                  <a:schemeClr val="accent6"/>
                </a:solidFill>
              </a:endParaRPr>
            </a:p>
          </p:txBody>
        </p:sp>
      </p:grpSp>
      <p:sp>
        <p:nvSpPr>
          <p:cNvPr id="21" name="正方形/長方形 20"/>
          <p:cNvSpPr/>
          <p:nvPr/>
        </p:nvSpPr>
        <p:spPr>
          <a:xfrm>
            <a:off x="1340683" y="1083548"/>
            <a:ext cx="1895015" cy="603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937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fade">
                                      <p:cBhvr>
                                        <p:cTn id="66" dur="500"/>
                                        <p:tgtEl>
                                          <p:spTgt spid="8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88"/>
                                        </p:tgtEl>
                                      </p:cBhvr>
                                    </p:animEffect>
                                    <p:set>
                                      <p:cBhvr>
                                        <p:cTn id="71" dur="1" fill="hold">
                                          <p:stCondLst>
                                            <p:cond delay="499"/>
                                          </p:stCondLst>
                                        </p:cTn>
                                        <p:tgtEl>
                                          <p:spTgt spid="88"/>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Effect transition="in" filter="fade">
                                      <p:cBhvr>
                                        <p:cTn id="75" dur="500"/>
                                        <p:tgtEl>
                                          <p:spTgt spid="8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86"/>
                                        </p:tgtEl>
                                      </p:cBhvr>
                                    </p:animEffect>
                                    <p:set>
                                      <p:cBhvr>
                                        <p:cTn id="80" dur="1" fill="hold">
                                          <p:stCondLst>
                                            <p:cond delay="499"/>
                                          </p:stCondLst>
                                        </p:cTn>
                                        <p:tgtEl>
                                          <p:spTgt spid="8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6" grpId="0" animBg="1"/>
      <p:bldP spid="16" grpId="1" animBg="1"/>
      <p:bldP spid="17" grpId="0"/>
      <p:bldP spid="17" grpId="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　公共交通の利用促進</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815" y="2218007"/>
            <a:ext cx="1380268" cy="1380268"/>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57" y="2238028"/>
            <a:ext cx="1378169" cy="1378169"/>
          </a:xfrm>
          <a:prstGeom prst="rect">
            <a:avLst/>
          </a:prstGeom>
        </p:spPr>
      </p:pic>
      <p:sp>
        <p:nvSpPr>
          <p:cNvPr id="6" name="テキスト ボックス 5"/>
          <p:cNvSpPr txBox="1"/>
          <p:nvPr/>
        </p:nvSpPr>
        <p:spPr>
          <a:xfrm>
            <a:off x="2235115" y="2676932"/>
            <a:ext cx="839555" cy="461665"/>
          </a:xfrm>
          <a:prstGeom prst="rect">
            <a:avLst/>
          </a:prstGeom>
          <a:noFill/>
        </p:spPr>
        <p:txBody>
          <a:bodyPr wrap="square" rtlCol="0">
            <a:spAutoFit/>
          </a:bodyPr>
          <a:lstStyle/>
          <a:p>
            <a:pPr algn="ctr"/>
            <a:r>
              <a:rPr kumimoji="1" lang="en-US" altLang="ja-JP" sz="2400" dirty="0">
                <a:latin typeface="+mn-ea"/>
              </a:rPr>
              <a:t>VS</a:t>
            </a:r>
            <a:endParaRPr kumimoji="1" lang="ja-JP" altLang="en-US" sz="2400" dirty="0">
              <a:latin typeface="+mn-ea"/>
            </a:endParaRPr>
          </a:p>
        </p:txBody>
      </p:sp>
      <p:grpSp>
        <p:nvGrpSpPr>
          <p:cNvPr id="3" name="グループ化 2"/>
          <p:cNvGrpSpPr/>
          <p:nvPr/>
        </p:nvGrpSpPr>
        <p:grpSpPr>
          <a:xfrm>
            <a:off x="824195" y="3469283"/>
            <a:ext cx="3913495" cy="1966512"/>
            <a:chOff x="824195" y="3469283"/>
            <a:chExt cx="3913495" cy="1966512"/>
          </a:xfrm>
        </p:grpSpPr>
        <p:sp>
          <p:nvSpPr>
            <p:cNvPr id="8" name="正方形/長方形 7"/>
            <p:cNvSpPr/>
            <p:nvPr/>
          </p:nvSpPr>
          <p:spPr>
            <a:xfrm>
              <a:off x="1313893" y="3469283"/>
              <a:ext cx="733423" cy="195307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404238" y="5263689"/>
              <a:ext cx="733423" cy="17210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824195" y="4077379"/>
              <a:ext cx="2573992" cy="707886"/>
            </a:xfrm>
            <a:prstGeom prst="rect">
              <a:avLst/>
            </a:prstGeom>
            <a:noFill/>
          </p:spPr>
          <p:txBody>
            <a:bodyPr wrap="square" rtlCol="0">
              <a:spAutoFit/>
            </a:bodyPr>
            <a:lstStyle/>
            <a:p>
              <a:r>
                <a:rPr kumimoji="1" lang="en-US" altLang="ja-JP" sz="4000" b="1" dirty="0">
                  <a:solidFill>
                    <a:schemeClr val="accent5">
                      <a:lumMod val="50000"/>
                    </a:schemeClr>
                  </a:solidFill>
                </a:rPr>
                <a:t>34.6</a:t>
              </a:r>
              <a:r>
                <a:rPr kumimoji="1" lang="en-US" altLang="ja-JP" sz="2000" dirty="0">
                  <a:solidFill>
                    <a:schemeClr val="accent5">
                      <a:lumMod val="50000"/>
                    </a:schemeClr>
                  </a:solidFill>
                </a:rPr>
                <a:t> </a:t>
              </a:r>
              <a:r>
                <a:rPr kumimoji="1" lang="ja-JP" altLang="en-US" sz="2000" dirty="0">
                  <a:solidFill>
                    <a:schemeClr val="accent5">
                      <a:lumMod val="50000"/>
                    </a:schemeClr>
                  </a:solidFill>
                </a:rPr>
                <a:t>万円</a:t>
              </a:r>
              <a:r>
                <a:rPr kumimoji="1" lang="en-US" altLang="ja-JP" sz="2000" dirty="0">
                  <a:solidFill>
                    <a:schemeClr val="accent5">
                      <a:lumMod val="50000"/>
                    </a:schemeClr>
                  </a:solidFill>
                </a:rPr>
                <a:t>/</a:t>
              </a:r>
              <a:r>
                <a:rPr lang="ja-JP" altLang="en-US" sz="2000" dirty="0">
                  <a:solidFill>
                    <a:schemeClr val="accent5">
                      <a:lumMod val="50000"/>
                    </a:schemeClr>
                  </a:solidFill>
                </a:rPr>
                <a:t>年</a:t>
              </a:r>
              <a:endParaRPr kumimoji="1" lang="ja-JP" altLang="en-US" sz="2000" dirty="0">
                <a:solidFill>
                  <a:schemeClr val="accent5">
                    <a:lumMod val="50000"/>
                  </a:schemeClr>
                </a:solidFill>
              </a:endParaRPr>
            </a:p>
          </p:txBody>
        </p:sp>
        <p:cxnSp>
          <p:nvCxnSpPr>
            <p:cNvPr id="13" name="直線コネクタ 12"/>
            <p:cNvCxnSpPr/>
            <p:nvPr/>
          </p:nvCxnSpPr>
          <p:spPr>
            <a:xfrm>
              <a:off x="824195" y="5422362"/>
              <a:ext cx="391239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960756" y="4077039"/>
              <a:ext cx="1776934" cy="707886"/>
            </a:xfrm>
            <a:prstGeom prst="rect">
              <a:avLst/>
            </a:prstGeom>
            <a:noFill/>
          </p:spPr>
          <p:txBody>
            <a:bodyPr wrap="square" rtlCol="0">
              <a:spAutoFit/>
            </a:bodyPr>
            <a:lstStyle/>
            <a:p>
              <a:pPr algn="ctr"/>
              <a:r>
                <a:rPr lang="en-US" altLang="ja-JP" sz="4000" b="1" dirty="0">
                  <a:solidFill>
                    <a:schemeClr val="accent5">
                      <a:lumMod val="50000"/>
                    </a:schemeClr>
                  </a:solidFill>
                </a:rPr>
                <a:t>1.8</a:t>
              </a:r>
              <a:r>
                <a:rPr lang="en-US" altLang="ja-JP" sz="2000" b="1" dirty="0">
                  <a:solidFill>
                    <a:schemeClr val="accent5">
                      <a:lumMod val="50000"/>
                    </a:schemeClr>
                  </a:solidFill>
                </a:rPr>
                <a:t> </a:t>
              </a:r>
              <a:r>
                <a:rPr kumimoji="1" lang="ja-JP" altLang="en-US" sz="2000" dirty="0">
                  <a:solidFill>
                    <a:schemeClr val="accent5">
                      <a:lumMod val="50000"/>
                    </a:schemeClr>
                  </a:solidFill>
                </a:rPr>
                <a:t>万円</a:t>
              </a:r>
              <a:r>
                <a:rPr kumimoji="1" lang="en-US" altLang="ja-JP" sz="2000" dirty="0">
                  <a:solidFill>
                    <a:schemeClr val="accent5">
                      <a:lumMod val="50000"/>
                    </a:schemeClr>
                  </a:solidFill>
                </a:rPr>
                <a:t>/</a:t>
              </a:r>
              <a:r>
                <a:rPr kumimoji="1" lang="ja-JP" altLang="en-US" sz="2000" dirty="0">
                  <a:solidFill>
                    <a:schemeClr val="accent5">
                      <a:lumMod val="50000"/>
                    </a:schemeClr>
                  </a:solidFill>
                </a:rPr>
                <a:t>年</a:t>
              </a:r>
            </a:p>
          </p:txBody>
        </p:sp>
      </p:grpSp>
      <p:pic>
        <p:nvPicPr>
          <p:cNvPr id="14" name="図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870" y="325607"/>
            <a:ext cx="872023" cy="872023"/>
          </a:xfrm>
          <a:prstGeom prst="rect">
            <a:avLst/>
          </a:prstGeom>
        </p:spPr>
      </p:pic>
      <p:sp>
        <p:nvSpPr>
          <p:cNvPr id="15" name="テキスト ボックス 14"/>
          <p:cNvSpPr txBox="1"/>
          <p:nvPr/>
        </p:nvSpPr>
        <p:spPr>
          <a:xfrm>
            <a:off x="824195" y="1360192"/>
            <a:ext cx="3599650" cy="1015663"/>
          </a:xfrm>
          <a:prstGeom prst="rect">
            <a:avLst/>
          </a:prstGeom>
          <a:noFill/>
        </p:spPr>
        <p:txBody>
          <a:bodyPr wrap="square" rtlCol="0">
            <a:spAutoFit/>
          </a:bodyPr>
          <a:lstStyle/>
          <a:p>
            <a:r>
              <a:rPr kumimoji="1" lang="ja-JP" altLang="en-US" sz="2000" dirty="0"/>
              <a:t>生活拠点の</a:t>
            </a:r>
            <a:endParaRPr kumimoji="1" lang="en-US" altLang="ja-JP" sz="2000" dirty="0"/>
          </a:p>
          <a:p>
            <a:r>
              <a:rPr kumimoji="1" lang="ja-JP" altLang="en-US" sz="2000" dirty="0"/>
              <a:t>健康な高齢者の</a:t>
            </a:r>
            <a:endParaRPr kumimoji="1" lang="en-US" altLang="ja-JP" sz="2000" dirty="0"/>
          </a:p>
          <a:p>
            <a:r>
              <a:rPr kumimoji="1" lang="ja-JP" altLang="en-US" sz="2000" dirty="0"/>
              <a:t>平均的な外出頻度では</a:t>
            </a:r>
            <a:r>
              <a:rPr kumimoji="1" lang="en-US" altLang="ja-JP" sz="2000" dirty="0"/>
              <a:t>…</a:t>
            </a:r>
            <a:endParaRPr kumimoji="1" lang="ja-JP" altLang="en-US" sz="2000" dirty="0"/>
          </a:p>
        </p:txBody>
      </p:sp>
      <p:sp>
        <p:nvSpPr>
          <p:cNvPr id="26" name="テキスト ボックス 25"/>
          <p:cNvSpPr txBox="1"/>
          <p:nvPr/>
        </p:nvSpPr>
        <p:spPr>
          <a:xfrm>
            <a:off x="5091120" y="1456890"/>
            <a:ext cx="3253165" cy="830997"/>
          </a:xfrm>
          <a:prstGeom prst="rect">
            <a:avLst/>
          </a:prstGeom>
          <a:noFill/>
        </p:spPr>
        <p:txBody>
          <a:bodyPr wrap="square" rtlCol="0">
            <a:spAutoFit/>
          </a:bodyPr>
          <a:lstStyle/>
          <a:p>
            <a:r>
              <a:rPr kumimoji="1" lang="ja-JP" altLang="en-US" sz="2400" dirty="0"/>
              <a:t>近くにバスがあっても</a:t>
            </a:r>
            <a:endParaRPr kumimoji="1" lang="en-US" altLang="ja-JP" sz="2400" dirty="0"/>
          </a:p>
          <a:p>
            <a:r>
              <a:rPr lang="ja-JP" altLang="en-US" sz="2400" dirty="0"/>
              <a:t>乗らないのは</a:t>
            </a:r>
            <a:endParaRPr kumimoji="1" lang="ja-JP" altLang="en-US" sz="2400" dirty="0"/>
          </a:p>
        </p:txBody>
      </p:sp>
      <p:sp>
        <p:nvSpPr>
          <p:cNvPr id="28" name="角丸四角形 27"/>
          <p:cNvSpPr/>
          <p:nvPr/>
        </p:nvSpPr>
        <p:spPr>
          <a:xfrm>
            <a:off x="5300872" y="2377506"/>
            <a:ext cx="2928618" cy="81978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安いことが</a:t>
            </a:r>
            <a:endParaRPr lang="en-US" altLang="ja-JP" sz="2400" b="1" dirty="0"/>
          </a:p>
          <a:p>
            <a:pPr algn="ctr"/>
            <a:r>
              <a:rPr lang="ja-JP" altLang="en-US" sz="2400" b="1" dirty="0"/>
              <a:t>知られていない？</a:t>
            </a:r>
          </a:p>
        </p:txBody>
      </p:sp>
      <p:sp>
        <p:nvSpPr>
          <p:cNvPr id="29" name="角丸四角形 28"/>
          <p:cNvSpPr/>
          <p:nvPr/>
        </p:nvSpPr>
        <p:spPr>
          <a:xfrm>
            <a:off x="5288431" y="3340967"/>
            <a:ext cx="2928618" cy="81978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料金を払うのが</a:t>
            </a:r>
            <a:endParaRPr lang="en-US" altLang="ja-JP" sz="2400" b="1" dirty="0"/>
          </a:p>
          <a:p>
            <a:pPr algn="ctr"/>
            <a:r>
              <a:rPr lang="ja-JP" altLang="en-US" sz="2400" b="1" dirty="0"/>
              <a:t>面倒？</a:t>
            </a:r>
          </a:p>
        </p:txBody>
      </p:sp>
      <p:sp>
        <p:nvSpPr>
          <p:cNvPr id="30" name="角丸四角形 29"/>
          <p:cNvSpPr/>
          <p:nvPr/>
        </p:nvSpPr>
        <p:spPr>
          <a:xfrm>
            <a:off x="5309308" y="5288776"/>
            <a:ext cx="2928618" cy="81978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頻度が少ない？</a:t>
            </a:r>
          </a:p>
        </p:txBody>
      </p:sp>
      <p:sp>
        <p:nvSpPr>
          <p:cNvPr id="31" name="角丸四角形 30"/>
          <p:cNvSpPr/>
          <p:nvPr/>
        </p:nvSpPr>
        <p:spPr>
          <a:xfrm>
            <a:off x="5309308" y="2377506"/>
            <a:ext cx="2928618" cy="8197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周知</a:t>
            </a:r>
          </a:p>
        </p:txBody>
      </p:sp>
      <p:sp>
        <p:nvSpPr>
          <p:cNvPr id="32" name="角丸四角形 31"/>
          <p:cNvSpPr/>
          <p:nvPr/>
        </p:nvSpPr>
        <p:spPr>
          <a:xfrm>
            <a:off x="5296867" y="3342943"/>
            <a:ext cx="2928618" cy="8197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高齢者用</a:t>
            </a:r>
            <a:endParaRPr lang="en-US" altLang="ja-JP" sz="2400" b="1" dirty="0"/>
          </a:p>
          <a:p>
            <a:pPr algn="ctr"/>
            <a:r>
              <a:rPr lang="ja-JP" altLang="en-US" sz="2400" b="1" dirty="0"/>
              <a:t>年間定期を補助</a:t>
            </a:r>
          </a:p>
        </p:txBody>
      </p:sp>
      <p:sp>
        <p:nvSpPr>
          <p:cNvPr id="33" name="角丸四角形 32"/>
          <p:cNvSpPr/>
          <p:nvPr/>
        </p:nvSpPr>
        <p:spPr>
          <a:xfrm>
            <a:off x="5309308" y="5288776"/>
            <a:ext cx="2928618" cy="819789"/>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accent6">
                    <a:lumMod val="75000"/>
                  </a:schemeClr>
                </a:solidFill>
              </a:rPr>
              <a:t>利用者増により</a:t>
            </a:r>
            <a:endParaRPr lang="en-US" altLang="ja-JP" sz="2400" b="1" dirty="0">
              <a:solidFill>
                <a:schemeClr val="accent6">
                  <a:lumMod val="75000"/>
                </a:schemeClr>
              </a:solidFill>
            </a:endParaRPr>
          </a:p>
          <a:p>
            <a:pPr algn="ctr"/>
            <a:r>
              <a:rPr lang="ja-JP" altLang="en-US" sz="2400" b="1" dirty="0">
                <a:solidFill>
                  <a:schemeClr val="accent6">
                    <a:lumMod val="75000"/>
                  </a:schemeClr>
                </a:solidFill>
              </a:rPr>
              <a:t>頻度上昇を目指す</a:t>
            </a:r>
          </a:p>
        </p:txBody>
      </p:sp>
      <p:sp>
        <p:nvSpPr>
          <p:cNvPr id="36" name="角丸四角形吹き出し 35"/>
          <p:cNvSpPr/>
          <p:nvPr/>
        </p:nvSpPr>
        <p:spPr>
          <a:xfrm>
            <a:off x="4913543" y="1237957"/>
            <a:ext cx="3640470" cy="5222804"/>
          </a:xfrm>
          <a:prstGeom prst="wedgeRoundRectCallout">
            <a:avLst>
              <a:gd name="adj1" fmla="val -58417"/>
              <a:gd name="adj2" fmla="val 19709"/>
              <a:gd name="adj3" fmla="val 16667"/>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624645" y="5789588"/>
            <a:ext cx="4672222" cy="461665"/>
          </a:xfrm>
          <a:prstGeom prst="rect">
            <a:avLst/>
          </a:prstGeom>
          <a:noFill/>
        </p:spPr>
        <p:txBody>
          <a:bodyPr wrap="square" rtlCol="0">
            <a:spAutoFit/>
          </a:bodyPr>
          <a:lstStyle/>
          <a:p>
            <a:r>
              <a:rPr kumimoji="1" lang="ja-JP" altLang="en-US" sz="2400" b="1" dirty="0">
                <a:solidFill>
                  <a:schemeClr val="accent5">
                    <a:lumMod val="75000"/>
                  </a:schemeClr>
                </a:solidFill>
              </a:rPr>
              <a:t>→バスのほうが</a:t>
            </a:r>
            <a:r>
              <a:rPr kumimoji="1" lang="en-US" altLang="ja-JP" sz="2400" b="1" dirty="0">
                <a:solidFill>
                  <a:schemeClr val="accent5">
                    <a:lumMod val="75000"/>
                  </a:schemeClr>
                </a:solidFill>
              </a:rPr>
              <a:t>30</a:t>
            </a:r>
            <a:r>
              <a:rPr kumimoji="1" lang="ja-JP" altLang="en-US" sz="2400" b="1" dirty="0">
                <a:solidFill>
                  <a:schemeClr val="accent5">
                    <a:lumMod val="75000"/>
                  </a:schemeClr>
                </a:solidFill>
              </a:rPr>
              <a:t>万以上安い！</a:t>
            </a:r>
          </a:p>
        </p:txBody>
      </p:sp>
      <p:sp>
        <p:nvSpPr>
          <p:cNvPr id="39" name="角丸四角形 38"/>
          <p:cNvSpPr/>
          <p:nvPr/>
        </p:nvSpPr>
        <p:spPr>
          <a:xfrm>
            <a:off x="5288431" y="4308181"/>
            <a:ext cx="2928618" cy="81978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車がないと困る</a:t>
            </a:r>
          </a:p>
        </p:txBody>
      </p:sp>
      <p:sp>
        <p:nvSpPr>
          <p:cNvPr id="38" name="角丸四角形 37"/>
          <p:cNvSpPr/>
          <p:nvPr/>
        </p:nvSpPr>
        <p:spPr>
          <a:xfrm>
            <a:off x="5288431" y="4308181"/>
            <a:ext cx="2928618" cy="8197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車を持たなくても</a:t>
            </a:r>
            <a:endParaRPr lang="en-US" altLang="ja-JP" sz="2400" b="1" dirty="0"/>
          </a:p>
          <a:p>
            <a:pPr algn="ctr"/>
            <a:r>
              <a:rPr lang="ja-JP" altLang="en-US" sz="2400" b="1" dirty="0"/>
              <a:t>使える社会に</a:t>
            </a:r>
          </a:p>
        </p:txBody>
      </p:sp>
    </p:spTree>
    <p:extLst>
      <p:ext uri="{BB962C8B-B14F-4D97-AF65-F5344CB8AC3E}">
        <p14:creationId xmlns:p14="http://schemas.microsoft.com/office/powerpoint/2010/main" val="6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29" grpId="0" animBg="1"/>
      <p:bldP spid="30" grpId="0" animBg="1"/>
      <p:bldP spid="31" grpId="0" animBg="1"/>
      <p:bldP spid="32" grpId="0" animBg="1"/>
      <p:bldP spid="33" grpId="0" animBg="1"/>
      <p:bldP spid="36" grpId="0" animBg="1"/>
      <p:bldP spid="37" grpId="0"/>
      <p:bldP spid="39"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　公共交通の利用促進</a:t>
            </a:r>
            <a:endParaRPr kumimoji="1" lang="ja-JP" altLang="en-US" dirty="0"/>
          </a:p>
        </p:txBody>
      </p:sp>
      <p:grpSp>
        <p:nvGrpSpPr>
          <p:cNvPr id="15" name="グループ化 14"/>
          <p:cNvGrpSpPr/>
          <p:nvPr/>
        </p:nvGrpSpPr>
        <p:grpSpPr>
          <a:xfrm>
            <a:off x="583561" y="1177897"/>
            <a:ext cx="3733019" cy="3028708"/>
            <a:chOff x="583561" y="1177897"/>
            <a:chExt cx="3733019" cy="3028708"/>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118" y="1177897"/>
              <a:ext cx="1191188" cy="1191188"/>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57" y="1197630"/>
              <a:ext cx="1189377" cy="1189377"/>
            </a:xfrm>
            <a:prstGeom prst="rect">
              <a:avLst/>
            </a:prstGeom>
          </p:spPr>
        </p:pic>
        <p:sp>
          <p:nvSpPr>
            <p:cNvPr id="6" name="テキスト ボックス 5"/>
            <p:cNvSpPr txBox="1"/>
            <p:nvPr/>
          </p:nvSpPr>
          <p:spPr>
            <a:xfrm>
              <a:off x="2014399" y="1527896"/>
              <a:ext cx="839555" cy="461665"/>
            </a:xfrm>
            <a:prstGeom prst="rect">
              <a:avLst/>
            </a:prstGeom>
            <a:noFill/>
          </p:spPr>
          <p:txBody>
            <a:bodyPr wrap="square" rtlCol="0">
              <a:spAutoFit/>
            </a:bodyPr>
            <a:lstStyle/>
            <a:p>
              <a:pPr algn="ctr"/>
              <a:r>
                <a:rPr kumimoji="1" lang="en-US" altLang="ja-JP" sz="2400" dirty="0">
                  <a:latin typeface="+mn-ea"/>
                </a:rPr>
                <a:t>VS</a:t>
              </a:r>
              <a:endParaRPr kumimoji="1" lang="ja-JP" altLang="en-US" sz="2400" dirty="0">
                <a:latin typeface="+mn-ea"/>
              </a:endParaRPr>
            </a:p>
          </p:txBody>
        </p:sp>
        <p:grpSp>
          <p:nvGrpSpPr>
            <p:cNvPr id="3" name="グループ化 2"/>
            <p:cNvGrpSpPr/>
            <p:nvPr/>
          </p:nvGrpSpPr>
          <p:grpSpPr>
            <a:xfrm>
              <a:off x="583561" y="2240093"/>
              <a:ext cx="3733019" cy="1966512"/>
              <a:chOff x="739973" y="3469283"/>
              <a:chExt cx="3733019" cy="1966512"/>
            </a:xfrm>
          </p:grpSpPr>
          <p:sp>
            <p:nvSpPr>
              <p:cNvPr id="8" name="正方形/長方形 7"/>
              <p:cNvSpPr/>
              <p:nvPr/>
            </p:nvSpPr>
            <p:spPr>
              <a:xfrm>
                <a:off x="1313893" y="3469283"/>
                <a:ext cx="733423" cy="195307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271888" y="5263689"/>
                <a:ext cx="733423" cy="17210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39973" y="4077379"/>
                <a:ext cx="2573992" cy="707886"/>
              </a:xfrm>
              <a:prstGeom prst="rect">
                <a:avLst/>
              </a:prstGeom>
              <a:noFill/>
            </p:spPr>
            <p:txBody>
              <a:bodyPr wrap="square" rtlCol="0">
                <a:spAutoFit/>
              </a:bodyPr>
              <a:lstStyle/>
              <a:p>
                <a:r>
                  <a:rPr kumimoji="1" lang="en-US" altLang="ja-JP" sz="4000" b="1" dirty="0">
                    <a:solidFill>
                      <a:schemeClr val="accent5">
                        <a:lumMod val="50000"/>
                      </a:schemeClr>
                    </a:solidFill>
                  </a:rPr>
                  <a:t>34.6</a:t>
                </a:r>
                <a:r>
                  <a:rPr kumimoji="1" lang="en-US" altLang="ja-JP" sz="2000" dirty="0">
                    <a:solidFill>
                      <a:schemeClr val="accent5">
                        <a:lumMod val="50000"/>
                      </a:schemeClr>
                    </a:solidFill>
                  </a:rPr>
                  <a:t> </a:t>
                </a:r>
                <a:r>
                  <a:rPr kumimoji="1" lang="ja-JP" altLang="en-US" sz="2000" dirty="0">
                    <a:solidFill>
                      <a:schemeClr val="accent5">
                        <a:lumMod val="50000"/>
                      </a:schemeClr>
                    </a:solidFill>
                  </a:rPr>
                  <a:t>万円</a:t>
                </a:r>
                <a:r>
                  <a:rPr kumimoji="1" lang="en-US" altLang="ja-JP" sz="2000" dirty="0">
                    <a:solidFill>
                      <a:schemeClr val="accent5">
                        <a:lumMod val="50000"/>
                      </a:schemeClr>
                    </a:solidFill>
                  </a:rPr>
                  <a:t>/</a:t>
                </a:r>
                <a:r>
                  <a:rPr lang="ja-JP" altLang="en-US" sz="2000" dirty="0">
                    <a:solidFill>
                      <a:schemeClr val="accent5">
                        <a:lumMod val="50000"/>
                      </a:schemeClr>
                    </a:solidFill>
                  </a:rPr>
                  <a:t>年</a:t>
                </a:r>
                <a:endParaRPr kumimoji="1" lang="ja-JP" altLang="en-US" sz="2000" dirty="0">
                  <a:solidFill>
                    <a:schemeClr val="accent5">
                      <a:lumMod val="50000"/>
                    </a:schemeClr>
                  </a:solidFill>
                </a:endParaRPr>
              </a:p>
            </p:txBody>
          </p:sp>
          <p:cxnSp>
            <p:nvCxnSpPr>
              <p:cNvPr id="13" name="直線コネクタ 12"/>
              <p:cNvCxnSpPr/>
              <p:nvPr/>
            </p:nvCxnSpPr>
            <p:spPr>
              <a:xfrm>
                <a:off x="824195" y="5422362"/>
                <a:ext cx="3495143"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696058" y="4077039"/>
                <a:ext cx="1776934" cy="707886"/>
              </a:xfrm>
              <a:prstGeom prst="rect">
                <a:avLst/>
              </a:prstGeom>
              <a:noFill/>
            </p:spPr>
            <p:txBody>
              <a:bodyPr wrap="square" rtlCol="0">
                <a:spAutoFit/>
              </a:bodyPr>
              <a:lstStyle/>
              <a:p>
                <a:pPr algn="ctr"/>
                <a:r>
                  <a:rPr lang="en-US" altLang="ja-JP" sz="4000" b="1" dirty="0">
                    <a:solidFill>
                      <a:schemeClr val="accent5">
                        <a:lumMod val="50000"/>
                      </a:schemeClr>
                    </a:solidFill>
                  </a:rPr>
                  <a:t>1.8</a:t>
                </a:r>
                <a:r>
                  <a:rPr lang="en-US" altLang="ja-JP" sz="2000" b="1" dirty="0">
                    <a:solidFill>
                      <a:schemeClr val="accent5">
                        <a:lumMod val="50000"/>
                      </a:schemeClr>
                    </a:solidFill>
                  </a:rPr>
                  <a:t> </a:t>
                </a:r>
                <a:r>
                  <a:rPr kumimoji="1" lang="ja-JP" altLang="en-US" sz="2000" dirty="0">
                    <a:solidFill>
                      <a:schemeClr val="accent5">
                        <a:lumMod val="50000"/>
                      </a:schemeClr>
                    </a:solidFill>
                  </a:rPr>
                  <a:t>万円</a:t>
                </a:r>
                <a:r>
                  <a:rPr kumimoji="1" lang="en-US" altLang="ja-JP" sz="2000" dirty="0">
                    <a:solidFill>
                      <a:schemeClr val="accent5">
                        <a:lumMod val="50000"/>
                      </a:schemeClr>
                    </a:solidFill>
                  </a:rPr>
                  <a:t>/</a:t>
                </a:r>
                <a:r>
                  <a:rPr kumimoji="1" lang="ja-JP" altLang="en-US" sz="2000" dirty="0">
                    <a:solidFill>
                      <a:schemeClr val="accent5">
                        <a:lumMod val="50000"/>
                      </a:schemeClr>
                    </a:solidFill>
                  </a:rPr>
                  <a:t>年</a:t>
                </a:r>
              </a:p>
            </p:txBody>
          </p:sp>
        </p:grpSp>
      </p:grpSp>
      <p:pic>
        <p:nvPicPr>
          <p:cNvPr id="14" name="図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870" y="325607"/>
            <a:ext cx="872023" cy="872023"/>
          </a:xfrm>
          <a:prstGeom prst="rect">
            <a:avLst/>
          </a:prstGeom>
        </p:spPr>
      </p:pic>
      <p:grpSp>
        <p:nvGrpSpPr>
          <p:cNvPr id="16" name="グループ化 15"/>
          <p:cNvGrpSpPr/>
          <p:nvPr/>
        </p:nvGrpSpPr>
        <p:grpSpPr>
          <a:xfrm>
            <a:off x="4457550" y="1247058"/>
            <a:ext cx="4379663" cy="5167110"/>
            <a:chOff x="4457550" y="1247058"/>
            <a:chExt cx="4379663" cy="5167110"/>
          </a:xfrm>
        </p:grpSpPr>
        <p:grpSp>
          <p:nvGrpSpPr>
            <p:cNvPr id="24" name="グループ化 23"/>
            <p:cNvGrpSpPr/>
            <p:nvPr/>
          </p:nvGrpSpPr>
          <p:grpSpPr>
            <a:xfrm>
              <a:off x="4733791" y="2448405"/>
              <a:ext cx="2366276" cy="1720703"/>
              <a:chOff x="5300872" y="2857611"/>
              <a:chExt cx="2366276" cy="1720703"/>
            </a:xfrm>
          </p:grpSpPr>
          <p:sp>
            <p:nvSpPr>
              <p:cNvPr id="18" name="フリーフォーム 17"/>
              <p:cNvSpPr/>
              <p:nvPr/>
            </p:nvSpPr>
            <p:spPr>
              <a:xfrm>
                <a:off x="5494582" y="3040767"/>
                <a:ext cx="849447" cy="1294228"/>
              </a:xfrm>
              <a:custGeom>
                <a:avLst/>
                <a:gdLst>
                  <a:gd name="connsiteX0" fmla="*/ 281353 w 474982"/>
                  <a:gd name="connsiteY0" fmla="*/ 0 h 1294228"/>
                  <a:gd name="connsiteX1" fmla="*/ 464233 w 474982"/>
                  <a:gd name="connsiteY1" fmla="*/ 618979 h 1294228"/>
                  <a:gd name="connsiteX2" fmla="*/ 0 w 474982"/>
                  <a:gd name="connsiteY2" fmla="*/ 1294228 h 1294228"/>
                </a:gdLst>
                <a:ahLst/>
                <a:cxnLst>
                  <a:cxn ang="0">
                    <a:pos x="connsiteX0" y="connsiteY0"/>
                  </a:cxn>
                  <a:cxn ang="0">
                    <a:pos x="connsiteX1" y="connsiteY1"/>
                  </a:cxn>
                  <a:cxn ang="0">
                    <a:pos x="connsiteX2" y="connsiteY2"/>
                  </a:cxn>
                </a:cxnLst>
                <a:rect l="l" t="t" r="r" b="b"/>
                <a:pathLst>
                  <a:path w="474982" h="1294228">
                    <a:moveTo>
                      <a:pt x="281353" y="0"/>
                    </a:moveTo>
                    <a:cubicBezTo>
                      <a:pt x="396239" y="201637"/>
                      <a:pt x="511125" y="403274"/>
                      <a:pt x="464233" y="618979"/>
                    </a:cubicBezTo>
                    <a:cubicBezTo>
                      <a:pt x="417341" y="834684"/>
                      <a:pt x="208670" y="1064456"/>
                      <a:pt x="0" y="1294228"/>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p:cNvSpPr/>
              <p:nvPr/>
            </p:nvSpPr>
            <p:spPr>
              <a:xfrm>
                <a:off x="5300872" y="4148224"/>
                <a:ext cx="386860" cy="3868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楕円 19"/>
              <p:cNvSpPr/>
              <p:nvPr/>
            </p:nvSpPr>
            <p:spPr>
              <a:xfrm>
                <a:off x="5774173" y="2857611"/>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p:cNvSpPr/>
              <p:nvPr/>
            </p:nvSpPr>
            <p:spPr>
              <a:xfrm>
                <a:off x="6195132" y="3463952"/>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p:cNvSpPr txBox="1"/>
              <p:nvPr/>
            </p:nvSpPr>
            <p:spPr>
              <a:xfrm>
                <a:off x="6195132" y="2907764"/>
                <a:ext cx="1245139" cy="400110"/>
              </a:xfrm>
              <a:prstGeom prst="rect">
                <a:avLst/>
              </a:prstGeom>
              <a:noFill/>
            </p:spPr>
            <p:txBody>
              <a:bodyPr wrap="square" rtlCol="0">
                <a:spAutoFit/>
              </a:bodyPr>
              <a:lstStyle/>
              <a:p>
                <a:r>
                  <a:rPr kumimoji="1" lang="ja-JP" altLang="en-US" sz="2000" dirty="0">
                    <a:solidFill>
                      <a:schemeClr val="accent5">
                        <a:lumMod val="75000"/>
                      </a:schemeClr>
                    </a:solidFill>
                  </a:rPr>
                  <a:t>生活拠点</a:t>
                </a:r>
              </a:p>
            </p:txBody>
          </p:sp>
          <p:sp>
            <p:nvSpPr>
              <p:cNvPr id="22" name="テキスト ボックス 21"/>
              <p:cNvSpPr txBox="1"/>
              <p:nvPr/>
            </p:nvSpPr>
            <p:spPr>
              <a:xfrm>
                <a:off x="6422009" y="3424294"/>
                <a:ext cx="1245139" cy="400110"/>
              </a:xfrm>
              <a:prstGeom prst="rect">
                <a:avLst/>
              </a:prstGeom>
              <a:noFill/>
            </p:spPr>
            <p:txBody>
              <a:bodyPr wrap="square" rtlCol="0">
                <a:spAutoFit/>
              </a:bodyPr>
              <a:lstStyle/>
              <a:p>
                <a:r>
                  <a:rPr lang="ja-JP" altLang="en-US" sz="2000" dirty="0">
                    <a:solidFill>
                      <a:schemeClr val="accent5">
                        <a:lumMod val="75000"/>
                      </a:schemeClr>
                    </a:solidFill>
                  </a:rPr>
                  <a:t>地域</a:t>
                </a:r>
                <a:r>
                  <a:rPr kumimoji="1" lang="ja-JP" altLang="en-US" sz="2000" dirty="0">
                    <a:solidFill>
                      <a:schemeClr val="accent5">
                        <a:lumMod val="75000"/>
                      </a:schemeClr>
                    </a:solidFill>
                  </a:rPr>
                  <a:t>拠点</a:t>
                </a:r>
              </a:p>
            </p:txBody>
          </p:sp>
          <p:sp>
            <p:nvSpPr>
              <p:cNvPr id="23" name="テキスト ボックス 22"/>
              <p:cNvSpPr txBox="1"/>
              <p:nvPr/>
            </p:nvSpPr>
            <p:spPr>
              <a:xfrm>
                <a:off x="5598345" y="4178204"/>
                <a:ext cx="1245139" cy="400110"/>
              </a:xfrm>
              <a:prstGeom prst="rect">
                <a:avLst/>
              </a:prstGeom>
              <a:noFill/>
            </p:spPr>
            <p:txBody>
              <a:bodyPr wrap="square" rtlCol="0">
                <a:spAutoFit/>
              </a:bodyPr>
              <a:lstStyle/>
              <a:p>
                <a:r>
                  <a:rPr lang="ja-JP" altLang="en-US" sz="2000" dirty="0">
                    <a:solidFill>
                      <a:schemeClr val="accent6">
                        <a:lumMod val="75000"/>
                      </a:schemeClr>
                    </a:solidFill>
                  </a:rPr>
                  <a:t>中心部</a:t>
                </a:r>
                <a:endParaRPr kumimoji="1" lang="ja-JP" altLang="en-US" sz="2000" dirty="0">
                  <a:solidFill>
                    <a:schemeClr val="accent6">
                      <a:lumMod val="75000"/>
                    </a:schemeClr>
                  </a:solidFill>
                </a:endParaRPr>
              </a:p>
            </p:txBody>
          </p:sp>
        </p:grpSp>
        <p:sp>
          <p:nvSpPr>
            <p:cNvPr id="25" name="角丸四角形 24"/>
            <p:cNvSpPr/>
            <p:nvPr/>
          </p:nvSpPr>
          <p:spPr>
            <a:xfrm>
              <a:off x="4457550" y="1688012"/>
              <a:ext cx="4238693" cy="4726156"/>
            </a:xfrm>
            <a:prstGeom prst="roundRect">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p>
          </p:txBody>
        </p:sp>
        <p:sp>
          <p:nvSpPr>
            <p:cNvPr id="26" name="角丸四角形 25"/>
            <p:cNvSpPr/>
            <p:nvPr/>
          </p:nvSpPr>
          <p:spPr>
            <a:xfrm>
              <a:off x="4797725" y="1247058"/>
              <a:ext cx="3552454" cy="96246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車を手放した人に</a:t>
              </a:r>
              <a:endParaRPr lang="en-US" altLang="ja-JP" sz="2400" b="1" dirty="0"/>
            </a:p>
            <a:p>
              <a:pPr algn="ctr"/>
              <a:r>
                <a:rPr lang="ja-JP" altLang="en-US" sz="2400" b="1" dirty="0"/>
                <a:t>バスの年間定期を補助</a:t>
              </a:r>
              <a:endParaRPr lang="en-US" altLang="ja-JP" sz="2400" b="1" dirty="0"/>
            </a:p>
          </p:txBody>
        </p:sp>
        <p:sp>
          <p:nvSpPr>
            <p:cNvPr id="27" name="テキスト ボックス 26"/>
            <p:cNvSpPr txBox="1"/>
            <p:nvPr/>
          </p:nvSpPr>
          <p:spPr>
            <a:xfrm>
              <a:off x="6685870" y="3458870"/>
              <a:ext cx="2151343" cy="830997"/>
            </a:xfrm>
            <a:prstGeom prst="rect">
              <a:avLst/>
            </a:prstGeom>
            <a:noFill/>
          </p:spPr>
          <p:txBody>
            <a:bodyPr wrap="square" rtlCol="0">
              <a:spAutoFit/>
            </a:bodyPr>
            <a:lstStyle/>
            <a:p>
              <a:r>
                <a:rPr lang="ja-JP" altLang="en-US" sz="2400" b="1" dirty="0"/>
                <a:t>半額分相当の</a:t>
              </a:r>
              <a:endParaRPr lang="en-US" altLang="ja-JP" sz="2400" b="1" dirty="0"/>
            </a:p>
            <a:p>
              <a:r>
                <a:rPr kumimoji="1" lang="ja-JP" altLang="en-US" sz="2400" b="1" dirty="0"/>
                <a:t>年間パス</a:t>
              </a:r>
            </a:p>
          </p:txBody>
        </p:sp>
      </p:grpSp>
      <p:sp>
        <p:nvSpPr>
          <p:cNvPr id="32" name="正方形/長方形 31"/>
          <p:cNvSpPr/>
          <p:nvPr/>
        </p:nvSpPr>
        <p:spPr>
          <a:xfrm>
            <a:off x="315491" y="1197630"/>
            <a:ext cx="4027822" cy="5580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14061"/>
          <a:stretch/>
        </p:blipFill>
        <p:spPr>
          <a:xfrm>
            <a:off x="746652" y="2076289"/>
            <a:ext cx="3216728" cy="2104645"/>
          </a:xfrm>
          <a:prstGeom prst="rect">
            <a:avLst/>
          </a:prstGeom>
        </p:spPr>
      </p:pic>
      <p:sp>
        <p:nvSpPr>
          <p:cNvPr id="33" name="テキスト ボックス 32"/>
          <p:cNvSpPr txBox="1"/>
          <p:nvPr/>
        </p:nvSpPr>
        <p:spPr>
          <a:xfrm>
            <a:off x="746653" y="1537299"/>
            <a:ext cx="3216728" cy="461665"/>
          </a:xfrm>
          <a:prstGeom prst="rect">
            <a:avLst/>
          </a:prstGeom>
          <a:noFill/>
        </p:spPr>
        <p:txBody>
          <a:bodyPr wrap="square" rtlCol="0">
            <a:spAutoFit/>
          </a:bodyPr>
          <a:lstStyle/>
          <a:p>
            <a:pPr algn="ctr"/>
            <a:r>
              <a:rPr lang="ja-JP" altLang="en-US" sz="2400" dirty="0"/>
              <a:t>カーシェアを推進</a:t>
            </a:r>
            <a:endParaRPr kumimoji="1" lang="ja-JP" altLang="en-US" sz="2400" dirty="0"/>
          </a:p>
        </p:txBody>
      </p:sp>
      <p:grpSp>
        <p:nvGrpSpPr>
          <p:cNvPr id="41" name="グループ化 40"/>
          <p:cNvGrpSpPr/>
          <p:nvPr/>
        </p:nvGrpSpPr>
        <p:grpSpPr>
          <a:xfrm>
            <a:off x="702362" y="4673107"/>
            <a:ext cx="3129968" cy="1900715"/>
            <a:chOff x="683373" y="2334569"/>
            <a:chExt cx="3129968" cy="1900715"/>
          </a:xfrm>
        </p:grpSpPr>
        <p:sp>
          <p:nvSpPr>
            <p:cNvPr id="34" name="楕円 33"/>
            <p:cNvSpPr/>
            <p:nvPr/>
          </p:nvSpPr>
          <p:spPr>
            <a:xfrm>
              <a:off x="1119703" y="2334569"/>
              <a:ext cx="920488" cy="920488"/>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楕円 34"/>
            <p:cNvSpPr/>
            <p:nvPr/>
          </p:nvSpPr>
          <p:spPr>
            <a:xfrm>
              <a:off x="2465901" y="2339214"/>
              <a:ext cx="927219" cy="92721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p:cNvSpPr txBox="1"/>
            <p:nvPr/>
          </p:nvSpPr>
          <p:spPr>
            <a:xfrm>
              <a:off x="1140628" y="2580839"/>
              <a:ext cx="888987" cy="523220"/>
            </a:xfrm>
            <a:prstGeom prst="rect">
              <a:avLst/>
            </a:prstGeom>
            <a:noFill/>
          </p:spPr>
          <p:txBody>
            <a:bodyPr wrap="square" rtlCol="0">
              <a:spAutoFit/>
            </a:bodyPr>
            <a:lstStyle/>
            <a:p>
              <a:pPr algn="ctr"/>
              <a:r>
                <a:rPr lang="ja-JP" altLang="en-US" sz="2800" dirty="0"/>
                <a:t>車</a:t>
              </a:r>
              <a:endParaRPr kumimoji="1" lang="ja-JP" altLang="en-US" sz="2800" dirty="0"/>
            </a:p>
          </p:txBody>
        </p:sp>
        <p:sp>
          <p:nvSpPr>
            <p:cNvPr id="37" name="テキスト ボックス 36"/>
            <p:cNvSpPr txBox="1"/>
            <p:nvPr/>
          </p:nvSpPr>
          <p:spPr>
            <a:xfrm>
              <a:off x="2434176" y="2348823"/>
              <a:ext cx="972291" cy="954107"/>
            </a:xfrm>
            <a:prstGeom prst="rect">
              <a:avLst/>
            </a:prstGeom>
            <a:noFill/>
          </p:spPr>
          <p:txBody>
            <a:bodyPr wrap="square" rtlCol="0">
              <a:spAutoFit/>
            </a:bodyPr>
            <a:lstStyle/>
            <a:p>
              <a:pPr algn="ctr"/>
              <a:r>
                <a:rPr lang="ja-JP" altLang="en-US" sz="2800" dirty="0"/>
                <a:t>公共交通</a:t>
              </a:r>
              <a:endParaRPr kumimoji="1" lang="ja-JP" altLang="en-US" sz="2800" dirty="0"/>
            </a:p>
          </p:txBody>
        </p:sp>
        <p:sp>
          <p:nvSpPr>
            <p:cNvPr id="38" name="テキスト ボックス 37"/>
            <p:cNvSpPr txBox="1"/>
            <p:nvPr/>
          </p:nvSpPr>
          <p:spPr>
            <a:xfrm>
              <a:off x="1832398" y="2576711"/>
              <a:ext cx="888987" cy="523220"/>
            </a:xfrm>
            <a:prstGeom prst="rect">
              <a:avLst/>
            </a:prstGeom>
            <a:noFill/>
          </p:spPr>
          <p:txBody>
            <a:bodyPr wrap="square" rtlCol="0">
              <a:spAutoFit/>
            </a:bodyPr>
            <a:lstStyle/>
            <a:p>
              <a:pPr algn="ctr"/>
              <a:r>
                <a:rPr lang="ja-JP" altLang="en-US" sz="2800" dirty="0"/>
                <a:t>＋</a:t>
              </a:r>
              <a:endParaRPr kumimoji="1" lang="ja-JP" altLang="en-US" sz="2800" dirty="0"/>
            </a:p>
          </p:txBody>
        </p:sp>
        <p:sp>
          <p:nvSpPr>
            <p:cNvPr id="40" name="テキスト ボックス 39"/>
            <p:cNvSpPr txBox="1"/>
            <p:nvPr/>
          </p:nvSpPr>
          <p:spPr>
            <a:xfrm>
              <a:off x="683373" y="3404287"/>
              <a:ext cx="3129968" cy="830997"/>
            </a:xfrm>
            <a:prstGeom prst="rect">
              <a:avLst/>
            </a:prstGeom>
            <a:noFill/>
          </p:spPr>
          <p:txBody>
            <a:bodyPr wrap="square" rtlCol="0">
              <a:spAutoFit/>
            </a:bodyPr>
            <a:lstStyle/>
            <a:p>
              <a:pPr algn="ctr"/>
              <a:r>
                <a:rPr lang="ja-JP" altLang="en-US" sz="2400" b="1" dirty="0">
                  <a:solidFill>
                    <a:schemeClr val="accent5">
                      <a:lumMod val="75000"/>
                    </a:schemeClr>
                  </a:solidFill>
                </a:rPr>
                <a:t>車と共存</a:t>
              </a:r>
              <a:endParaRPr lang="en-US" altLang="ja-JP" sz="2400" b="1" dirty="0">
                <a:solidFill>
                  <a:schemeClr val="accent5">
                    <a:lumMod val="75000"/>
                  </a:schemeClr>
                </a:solidFill>
              </a:endParaRPr>
            </a:p>
            <a:p>
              <a:pPr algn="ctr"/>
              <a:r>
                <a:rPr kumimoji="1" lang="ja-JP" altLang="en-US" sz="2400" b="1" dirty="0">
                  <a:solidFill>
                    <a:schemeClr val="accent5">
                      <a:lumMod val="75000"/>
                    </a:schemeClr>
                  </a:solidFill>
                </a:rPr>
                <a:t>公共交通の利用率</a:t>
              </a:r>
              <a:r>
                <a:rPr kumimoji="1" lang="en-US" altLang="ja-JP" sz="2400" b="1" dirty="0">
                  <a:solidFill>
                    <a:schemeClr val="accent5">
                      <a:lumMod val="75000"/>
                    </a:schemeClr>
                  </a:solidFill>
                </a:rPr>
                <a:t>UP</a:t>
              </a:r>
              <a:endParaRPr kumimoji="1" lang="ja-JP" altLang="en-US" sz="2400" b="1" dirty="0">
                <a:solidFill>
                  <a:schemeClr val="accent5">
                    <a:lumMod val="75000"/>
                  </a:schemeClr>
                </a:solidFill>
              </a:endParaRPr>
            </a:p>
          </p:txBody>
        </p:sp>
      </p:grpSp>
      <p:grpSp>
        <p:nvGrpSpPr>
          <p:cNvPr id="12" name="グループ化 11"/>
          <p:cNvGrpSpPr/>
          <p:nvPr/>
        </p:nvGrpSpPr>
        <p:grpSpPr>
          <a:xfrm>
            <a:off x="4665672" y="4634980"/>
            <a:ext cx="3954970" cy="1234690"/>
            <a:chOff x="4665672" y="4634980"/>
            <a:chExt cx="3954970" cy="1234690"/>
          </a:xfrm>
        </p:grpSpPr>
        <p:grpSp>
          <p:nvGrpSpPr>
            <p:cNvPr id="31" name="グループ化 30"/>
            <p:cNvGrpSpPr/>
            <p:nvPr/>
          </p:nvGrpSpPr>
          <p:grpSpPr>
            <a:xfrm>
              <a:off x="4707105" y="5012332"/>
              <a:ext cx="3913537" cy="857338"/>
              <a:chOff x="4707105" y="5012332"/>
              <a:chExt cx="3913537" cy="857338"/>
            </a:xfrm>
          </p:grpSpPr>
          <p:sp>
            <p:nvSpPr>
              <p:cNvPr id="28" name="テキスト ボックス 27"/>
              <p:cNvSpPr txBox="1"/>
              <p:nvPr/>
            </p:nvSpPr>
            <p:spPr>
              <a:xfrm>
                <a:off x="4707105" y="5038673"/>
                <a:ext cx="1446160" cy="830997"/>
              </a:xfrm>
              <a:prstGeom prst="rect">
                <a:avLst/>
              </a:prstGeom>
              <a:noFill/>
            </p:spPr>
            <p:txBody>
              <a:bodyPr wrap="square" rtlCol="0">
                <a:spAutoFit/>
              </a:bodyPr>
              <a:lstStyle/>
              <a:p>
                <a:r>
                  <a:rPr kumimoji="1" lang="ja-JP" altLang="en-US" sz="2000" dirty="0"/>
                  <a:t>高齢者の</a:t>
                </a:r>
                <a:endParaRPr kumimoji="1" lang="en-US" altLang="ja-JP" sz="2000" dirty="0"/>
              </a:p>
              <a:p>
                <a:r>
                  <a:rPr kumimoji="1" lang="en-US" altLang="ja-JP" sz="2800" dirty="0"/>
                  <a:t>1</a:t>
                </a:r>
                <a:r>
                  <a:rPr kumimoji="1" lang="ja-JP" altLang="en-US" sz="2000" dirty="0"/>
                  <a:t>割が利用</a:t>
                </a:r>
              </a:p>
            </p:txBody>
          </p:sp>
          <p:sp>
            <p:nvSpPr>
              <p:cNvPr id="29" name="テキスト ボックス 28"/>
              <p:cNvSpPr txBox="1"/>
              <p:nvPr/>
            </p:nvSpPr>
            <p:spPr>
              <a:xfrm>
                <a:off x="6432525" y="5012332"/>
                <a:ext cx="2188117" cy="830997"/>
              </a:xfrm>
              <a:prstGeom prst="rect">
                <a:avLst/>
              </a:prstGeom>
              <a:noFill/>
            </p:spPr>
            <p:txBody>
              <a:bodyPr wrap="square" rtlCol="0">
                <a:spAutoFit/>
              </a:bodyPr>
              <a:lstStyle/>
              <a:p>
                <a:r>
                  <a:rPr kumimoji="1" lang="ja-JP" altLang="en-US" sz="2000" dirty="0"/>
                  <a:t>年間</a:t>
                </a:r>
                <a:endParaRPr kumimoji="1" lang="en-US" altLang="ja-JP" sz="2000" dirty="0"/>
              </a:p>
              <a:p>
                <a:r>
                  <a:rPr lang="en-US" altLang="ja-JP" sz="2800" dirty="0"/>
                  <a:t>2300</a:t>
                </a:r>
                <a:r>
                  <a:rPr lang="ja-JP" altLang="en-US" sz="2000" dirty="0"/>
                  <a:t>万円の補助</a:t>
                </a:r>
                <a:endParaRPr kumimoji="1" lang="ja-JP" altLang="en-US" sz="2000" dirty="0"/>
              </a:p>
            </p:txBody>
          </p:sp>
          <p:sp>
            <p:nvSpPr>
              <p:cNvPr id="30" name="二等辺三角形 29"/>
              <p:cNvSpPr/>
              <p:nvPr/>
            </p:nvSpPr>
            <p:spPr>
              <a:xfrm rot="5400000">
                <a:off x="5919691" y="5302170"/>
                <a:ext cx="771150" cy="304002"/>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テキスト ボックス 42"/>
            <p:cNvSpPr txBox="1"/>
            <p:nvPr/>
          </p:nvSpPr>
          <p:spPr>
            <a:xfrm>
              <a:off x="4665672" y="4634980"/>
              <a:ext cx="1908280" cy="400110"/>
            </a:xfrm>
            <a:prstGeom prst="rect">
              <a:avLst/>
            </a:prstGeom>
            <a:noFill/>
          </p:spPr>
          <p:txBody>
            <a:bodyPr wrap="square" rtlCol="0">
              <a:spAutoFit/>
            </a:bodyPr>
            <a:lstStyle/>
            <a:p>
              <a:r>
                <a:rPr kumimoji="1" lang="ja-JP" altLang="en-US" sz="2000" b="1" dirty="0"/>
                <a:t>行政の支出</a:t>
              </a:r>
            </a:p>
          </p:txBody>
        </p:sp>
      </p:grpSp>
    </p:spTree>
    <p:extLst>
      <p:ext uri="{BB962C8B-B14F-4D97-AF65-F5344CB8AC3E}">
        <p14:creationId xmlns:p14="http://schemas.microsoft.com/office/powerpoint/2010/main" val="8119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　経済活性化</a:t>
            </a:r>
          </a:p>
        </p:txBody>
      </p:sp>
      <p:pic>
        <p:nvPicPr>
          <p:cNvPr id="3" name="図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0" y="365126"/>
            <a:ext cx="675502" cy="675502"/>
          </a:xfrm>
          <a:prstGeom prst="rect">
            <a:avLst/>
          </a:prstGeom>
        </p:spPr>
      </p:pic>
      <p:grpSp>
        <p:nvGrpSpPr>
          <p:cNvPr id="25" name="グループ化 24"/>
          <p:cNvGrpSpPr/>
          <p:nvPr/>
        </p:nvGrpSpPr>
        <p:grpSpPr>
          <a:xfrm>
            <a:off x="474410" y="1167287"/>
            <a:ext cx="3374401" cy="2735613"/>
            <a:chOff x="474410" y="1167287"/>
            <a:chExt cx="3374401" cy="2735613"/>
          </a:xfrm>
        </p:grpSpPr>
        <p:pic>
          <p:nvPicPr>
            <p:cNvPr id="5" name="図 4"/>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630080" y="1426750"/>
              <a:ext cx="3218731" cy="2476150"/>
            </a:xfrm>
            <a:prstGeom prst="rect">
              <a:avLst/>
            </a:prstGeom>
          </p:spPr>
        </p:pic>
        <p:sp>
          <p:nvSpPr>
            <p:cNvPr id="6" name="正方形/長方形 5"/>
            <p:cNvSpPr/>
            <p:nvPr/>
          </p:nvSpPr>
          <p:spPr>
            <a:xfrm>
              <a:off x="474410" y="1167287"/>
              <a:ext cx="3335349" cy="266118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205120" y="2187771"/>
              <a:ext cx="1873935" cy="954107"/>
            </a:xfrm>
            <a:prstGeom prst="rect">
              <a:avLst/>
            </a:prstGeom>
            <a:noFill/>
          </p:spPr>
          <p:txBody>
            <a:bodyPr wrap="square" rtlCol="0">
              <a:spAutoFit/>
            </a:bodyPr>
            <a:lstStyle/>
            <a:p>
              <a:pPr algn="ctr"/>
              <a:r>
                <a:rPr kumimoji="1" lang="ja-JP" altLang="en-US" sz="2800" b="1" dirty="0">
                  <a:latin typeface="+mn-ea"/>
                </a:rPr>
                <a:t>住みよい</a:t>
              </a:r>
              <a:endParaRPr kumimoji="1" lang="en-US" altLang="ja-JP" sz="2800" b="1" dirty="0">
                <a:latin typeface="+mn-ea"/>
              </a:endParaRPr>
            </a:p>
            <a:p>
              <a:pPr algn="ctr"/>
              <a:r>
                <a:rPr lang="ja-JP" altLang="en-US" sz="2800" b="1" dirty="0">
                  <a:latin typeface="+mn-ea"/>
                </a:rPr>
                <a:t>つちうら</a:t>
              </a:r>
              <a:endParaRPr kumimoji="1" lang="ja-JP" altLang="en-US" sz="2800" b="1" dirty="0">
                <a:latin typeface="+mn-ea"/>
              </a:endParaRPr>
            </a:p>
          </p:txBody>
        </p:sp>
      </p:grpSp>
      <p:grpSp>
        <p:nvGrpSpPr>
          <p:cNvPr id="22" name="グループ化 21"/>
          <p:cNvGrpSpPr/>
          <p:nvPr/>
        </p:nvGrpSpPr>
        <p:grpSpPr>
          <a:xfrm>
            <a:off x="3945787" y="1788103"/>
            <a:ext cx="4569562" cy="1201483"/>
            <a:chOff x="3945787" y="1294801"/>
            <a:chExt cx="4569562" cy="1201483"/>
          </a:xfrm>
        </p:grpSpPr>
        <p:sp>
          <p:nvSpPr>
            <p:cNvPr id="12" name="角丸四角形 11"/>
            <p:cNvSpPr/>
            <p:nvPr/>
          </p:nvSpPr>
          <p:spPr>
            <a:xfrm>
              <a:off x="3945787" y="1868528"/>
              <a:ext cx="4569562" cy="627756"/>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資金支援</a:t>
              </a:r>
            </a:p>
          </p:txBody>
        </p:sp>
        <p:sp>
          <p:nvSpPr>
            <p:cNvPr id="9" name="角丸四角形 8"/>
            <p:cNvSpPr/>
            <p:nvPr/>
          </p:nvSpPr>
          <p:spPr>
            <a:xfrm>
              <a:off x="3945788" y="1294801"/>
              <a:ext cx="1801354" cy="60846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資金支援</a:t>
              </a:r>
            </a:p>
          </p:txBody>
        </p:sp>
        <p:sp>
          <p:nvSpPr>
            <p:cNvPr id="7" name="テキスト ボックス 6"/>
            <p:cNvSpPr txBox="1"/>
            <p:nvPr/>
          </p:nvSpPr>
          <p:spPr>
            <a:xfrm>
              <a:off x="4040439" y="1972586"/>
              <a:ext cx="3659771" cy="400110"/>
            </a:xfrm>
            <a:prstGeom prst="rect">
              <a:avLst/>
            </a:prstGeom>
            <a:noFill/>
          </p:spPr>
          <p:txBody>
            <a:bodyPr wrap="square" rtlCol="0">
              <a:spAutoFit/>
            </a:bodyPr>
            <a:lstStyle/>
            <a:p>
              <a:r>
                <a:rPr kumimoji="1" lang="ja-JP" altLang="en-US" sz="2000" dirty="0"/>
                <a:t>事務所の月額賃料を</a:t>
              </a:r>
              <a:r>
                <a:rPr lang="en-US" altLang="ja-JP" sz="2000" dirty="0"/>
                <a:t>1</a:t>
              </a:r>
              <a:r>
                <a:rPr lang="ja-JP" altLang="en-US" sz="2000" dirty="0"/>
                <a:t>年補助</a:t>
              </a:r>
              <a:endParaRPr kumimoji="1" lang="ja-JP" altLang="en-US" sz="2000" dirty="0"/>
            </a:p>
          </p:txBody>
        </p:sp>
      </p:grpSp>
      <p:grpSp>
        <p:nvGrpSpPr>
          <p:cNvPr id="21" name="グループ化 20"/>
          <p:cNvGrpSpPr/>
          <p:nvPr/>
        </p:nvGrpSpPr>
        <p:grpSpPr>
          <a:xfrm>
            <a:off x="3945786" y="3075286"/>
            <a:ext cx="4569563" cy="1258040"/>
            <a:chOff x="3945786" y="2991060"/>
            <a:chExt cx="4569563" cy="1258040"/>
          </a:xfrm>
        </p:grpSpPr>
        <p:sp>
          <p:nvSpPr>
            <p:cNvPr id="13" name="角丸四角形 12"/>
            <p:cNvSpPr/>
            <p:nvPr/>
          </p:nvSpPr>
          <p:spPr>
            <a:xfrm>
              <a:off x="3945786" y="3584075"/>
              <a:ext cx="4569563" cy="665025"/>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資金支援</a:t>
              </a:r>
            </a:p>
          </p:txBody>
        </p:sp>
        <p:sp>
          <p:nvSpPr>
            <p:cNvPr id="10" name="角丸四角形 9"/>
            <p:cNvSpPr/>
            <p:nvPr/>
          </p:nvSpPr>
          <p:spPr>
            <a:xfrm>
              <a:off x="3945787" y="2991060"/>
              <a:ext cx="1801354" cy="64263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相談窓口</a:t>
              </a:r>
            </a:p>
          </p:txBody>
        </p:sp>
        <p:sp>
          <p:nvSpPr>
            <p:cNvPr id="16" name="テキスト ボックス 15"/>
            <p:cNvSpPr txBox="1"/>
            <p:nvPr/>
          </p:nvSpPr>
          <p:spPr>
            <a:xfrm>
              <a:off x="4040439" y="3741341"/>
              <a:ext cx="4297444" cy="400110"/>
            </a:xfrm>
            <a:prstGeom prst="rect">
              <a:avLst/>
            </a:prstGeom>
            <a:noFill/>
          </p:spPr>
          <p:txBody>
            <a:bodyPr wrap="square" rtlCol="0">
              <a:spAutoFit/>
            </a:bodyPr>
            <a:lstStyle/>
            <a:p>
              <a:r>
                <a:rPr kumimoji="1" lang="ja-JP" altLang="en-US" sz="2000" dirty="0"/>
                <a:t>スタートアップの</a:t>
              </a:r>
              <a:r>
                <a:rPr lang="ja-JP" altLang="en-US" sz="2000" dirty="0"/>
                <a:t>拠点に</a:t>
              </a:r>
              <a:endParaRPr kumimoji="1" lang="ja-JP" altLang="en-US" sz="2000" dirty="0"/>
            </a:p>
          </p:txBody>
        </p:sp>
      </p:grpSp>
      <p:grpSp>
        <p:nvGrpSpPr>
          <p:cNvPr id="23" name="グループ化 22"/>
          <p:cNvGrpSpPr/>
          <p:nvPr/>
        </p:nvGrpSpPr>
        <p:grpSpPr>
          <a:xfrm>
            <a:off x="3943402" y="4447081"/>
            <a:ext cx="1631777" cy="1909280"/>
            <a:chOff x="5210886" y="4893302"/>
            <a:chExt cx="1801354" cy="1909280"/>
          </a:xfrm>
        </p:grpSpPr>
        <p:sp>
          <p:nvSpPr>
            <p:cNvPr id="14" name="角丸四角形 13"/>
            <p:cNvSpPr/>
            <p:nvPr/>
          </p:nvSpPr>
          <p:spPr>
            <a:xfrm>
              <a:off x="5210886" y="5229229"/>
              <a:ext cx="1801354" cy="1573353"/>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資金支援</a:t>
              </a:r>
            </a:p>
          </p:txBody>
        </p:sp>
        <p:sp>
          <p:nvSpPr>
            <p:cNvPr id="11" name="角丸四角形 10"/>
            <p:cNvSpPr/>
            <p:nvPr/>
          </p:nvSpPr>
          <p:spPr>
            <a:xfrm>
              <a:off x="5210886" y="4893302"/>
              <a:ext cx="1801354" cy="819789"/>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t>SOHO</a:t>
              </a:r>
            </a:p>
            <a:p>
              <a:pPr algn="ctr"/>
              <a:r>
                <a:rPr lang="ja-JP" altLang="en-US" sz="2400" b="1" dirty="0"/>
                <a:t>オフィス</a:t>
              </a:r>
            </a:p>
          </p:txBody>
        </p:sp>
        <p:sp>
          <p:nvSpPr>
            <p:cNvPr id="17" name="テキスト ボックス 16"/>
            <p:cNvSpPr txBox="1"/>
            <p:nvPr/>
          </p:nvSpPr>
          <p:spPr>
            <a:xfrm>
              <a:off x="5249051" y="5793004"/>
              <a:ext cx="1725023" cy="707886"/>
            </a:xfrm>
            <a:prstGeom prst="rect">
              <a:avLst/>
            </a:prstGeom>
            <a:noFill/>
          </p:spPr>
          <p:txBody>
            <a:bodyPr wrap="square" rtlCol="0">
              <a:spAutoFit/>
            </a:bodyPr>
            <a:lstStyle/>
            <a:p>
              <a:pPr algn="ctr"/>
              <a:r>
                <a:rPr kumimoji="1" lang="ja-JP" altLang="en-US" sz="2000" dirty="0"/>
                <a:t>窓口と</a:t>
              </a:r>
              <a:endParaRPr kumimoji="1" lang="en-US" altLang="ja-JP" sz="2000" dirty="0"/>
            </a:p>
            <a:p>
              <a:pPr algn="ctr"/>
              <a:r>
                <a:rPr kumimoji="1" lang="ja-JP" altLang="en-US" sz="2000" dirty="0"/>
                <a:t>併設</a:t>
              </a:r>
            </a:p>
          </p:txBody>
        </p:sp>
      </p:grpSp>
      <p:sp>
        <p:nvSpPr>
          <p:cNvPr id="20" name="テキスト ボックス 19"/>
          <p:cNvSpPr txBox="1"/>
          <p:nvPr/>
        </p:nvSpPr>
        <p:spPr>
          <a:xfrm>
            <a:off x="3907417" y="1270582"/>
            <a:ext cx="4607931" cy="461665"/>
          </a:xfrm>
          <a:prstGeom prst="rect">
            <a:avLst/>
          </a:prstGeom>
          <a:noFill/>
        </p:spPr>
        <p:txBody>
          <a:bodyPr wrap="square" rtlCol="0">
            <a:spAutoFit/>
          </a:bodyPr>
          <a:lstStyle/>
          <a:p>
            <a:r>
              <a:rPr lang="en-US" altLang="ja-JP" sz="2400" b="1" dirty="0">
                <a:solidFill>
                  <a:schemeClr val="accent5">
                    <a:lumMod val="75000"/>
                  </a:schemeClr>
                </a:solidFill>
                <a:latin typeface="+mn-ea"/>
              </a:rPr>
              <a:t>IT</a:t>
            </a:r>
            <a:r>
              <a:rPr lang="ja-JP" altLang="en-US" sz="2400" b="1" dirty="0">
                <a:solidFill>
                  <a:schemeClr val="accent5">
                    <a:lumMod val="75000"/>
                  </a:schemeClr>
                </a:solidFill>
                <a:latin typeface="+mn-ea"/>
              </a:rPr>
              <a:t>企業への支援</a:t>
            </a:r>
            <a:endParaRPr kumimoji="1" lang="ja-JP" altLang="en-US" sz="2400" b="1" dirty="0">
              <a:solidFill>
                <a:schemeClr val="accent5">
                  <a:lumMod val="75000"/>
                </a:schemeClr>
              </a:solidFill>
              <a:latin typeface="+mn-ea"/>
            </a:endParaRPr>
          </a:p>
        </p:txBody>
      </p:sp>
      <p:sp>
        <p:nvSpPr>
          <p:cNvPr id="15" name="下矢印 14"/>
          <p:cNvSpPr/>
          <p:nvPr/>
        </p:nvSpPr>
        <p:spPr>
          <a:xfrm>
            <a:off x="1865359" y="3261435"/>
            <a:ext cx="553453" cy="1888457"/>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748892" y="5149892"/>
            <a:ext cx="2981106" cy="1384995"/>
          </a:xfrm>
          <a:prstGeom prst="rect">
            <a:avLst/>
          </a:prstGeom>
          <a:noFill/>
        </p:spPr>
        <p:txBody>
          <a:bodyPr wrap="square" rtlCol="0">
            <a:spAutoFit/>
          </a:bodyPr>
          <a:lstStyle/>
          <a:p>
            <a:pPr algn="ctr"/>
            <a:r>
              <a:rPr kumimoji="1" lang="ja-JP" altLang="en-US" sz="2800" b="1" dirty="0">
                <a:latin typeface="+mn-ea"/>
              </a:rPr>
              <a:t>若者も</a:t>
            </a:r>
            <a:endParaRPr kumimoji="1" lang="en-US" altLang="ja-JP" sz="2800" b="1" dirty="0">
              <a:latin typeface="+mn-ea"/>
            </a:endParaRPr>
          </a:p>
          <a:p>
            <a:pPr algn="ctr"/>
            <a:r>
              <a:rPr kumimoji="1" lang="ja-JP" altLang="en-US" sz="2800" b="1" dirty="0">
                <a:latin typeface="+mn-ea"/>
              </a:rPr>
              <a:t>働きたい</a:t>
            </a:r>
            <a:endParaRPr kumimoji="1" lang="en-US" altLang="ja-JP" sz="2800" b="1" dirty="0">
              <a:latin typeface="+mn-ea"/>
            </a:endParaRPr>
          </a:p>
          <a:p>
            <a:pPr algn="ctr"/>
            <a:r>
              <a:rPr kumimoji="1" lang="ja-JP" altLang="en-US" sz="2800" b="1" dirty="0">
                <a:latin typeface="+mn-ea"/>
              </a:rPr>
              <a:t>まちへ</a:t>
            </a:r>
          </a:p>
        </p:txBody>
      </p:sp>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7141" y="4471607"/>
            <a:ext cx="2768208" cy="1836685"/>
          </a:xfrm>
          <a:prstGeom prst="rect">
            <a:avLst/>
          </a:prstGeom>
        </p:spPr>
      </p:pic>
    </p:spTree>
    <p:extLst>
      <p:ext uri="{BB962C8B-B14F-4D97-AF65-F5344CB8AC3E}">
        <p14:creationId xmlns:p14="http://schemas.microsoft.com/office/powerpoint/2010/main" val="164248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P spid="15" grpId="0" animBg="1"/>
      <p:bldP spid="1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p:nvPr/>
        </p:nvGrpSpPr>
        <p:grpSpPr>
          <a:xfrm>
            <a:off x="1273238" y="5380382"/>
            <a:ext cx="5225595" cy="1278151"/>
            <a:chOff x="1273238" y="5099022"/>
            <a:chExt cx="5225595" cy="1278151"/>
          </a:xfrm>
        </p:grpSpPr>
        <p:sp>
          <p:nvSpPr>
            <p:cNvPr id="12" name="U ターン矢印 11"/>
            <p:cNvSpPr/>
            <p:nvPr/>
          </p:nvSpPr>
          <p:spPr>
            <a:xfrm rot="10800000">
              <a:off x="1759732" y="5463015"/>
              <a:ext cx="4739101" cy="914158"/>
            </a:xfrm>
            <a:prstGeom prst="uturnArrow">
              <a:avLst>
                <a:gd name="adj1" fmla="val 27632"/>
                <a:gd name="adj2" fmla="val 25000"/>
                <a:gd name="adj3" fmla="val 21052"/>
                <a:gd name="adj4" fmla="val 50000"/>
                <a:gd name="adj5" fmla="val 10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p:cNvSpPr txBox="1"/>
            <p:nvPr/>
          </p:nvSpPr>
          <p:spPr>
            <a:xfrm>
              <a:off x="1273238" y="5099022"/>
              <a:ext cx="3812344" cy="830997"/>
            </a:xfrm>
            <a:prstGeom prst="rect">
              <a:avLst/>
            </a:prstGeom>
            <a:noFill/>
          </p:spPr>
          <p:txBody>
            <a:bodyPr wrap="square" rtlCol="0">
              <a:spAutoFit/>
            </a:bodyPr>
            <a:lstStyle/>
            <a:p>
              <a:pPr algn="ctr"/>
              <a:r>
                <a:rPr kumimoji="1" lang="ja-JP" altLang="en-US" sz="2400" b="1" dirty="0">
                  <a:solidFill>
                    <a:schemeClr val="accent6">
                      <a:lumMod val="75000"/>
                    </a:schemeClr>
                  </a:solidFill>
                </a:rPr>
                <a:t>誘導・</a:t>
              </a:r>
              <a:endParaRPr kumimoji="1" lang="en-US" altLang="ja-JP" sz="2400" b="1" dirty="0">
                <a:solidFill>
                  <a:schemeClr val="accent6">
                    <a:lumMod val="75000"/>
                  </a:schemeClr>
                </a:solidFill>
              </a:endParaRPr>
            </a:p>
            <a:p>
              <a:pPr algn="ctr"/>
              <a:r>
                <a:rPr kumimoji="1" lang="ja-JP" altLang="en-US" sz="2400" b="1" dirty="0">
                  <a:solidFill>
                    <a:schemeClr val="accent6">
                      <a:lumMod val="75000"/>
                    </a:schemeClr>
                  </a:solidFill>
                </a:rPr>
                <a:t>密度維持</a:t>
              </a:r>
            </a:p>
          </p:txBody>
        </p:sp>
      </p:grpSp>
      <p:sp>
        <p:nvSpPr>
          <p:cNvPr id="6" name="角丸四角形 5"/>
          <p:cNvSpPr/>
          <p:nvPr/>
        </p:nvSpPr>
        <p:spPr>
          <a:xfrm>
            <a:off x="3940064" y="1935456"/>
            <a:ext cx="4867051" cy="3899860"/>
          </a:xfrm>
          <a:prstGeom prst="roundRect">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a:clrChange>
              <a:clrFrom>
                <a:srgbClr val="FEFFFF"/>
              </a:clrFrom>
              <a:clrTo>
                <a:srgbClr val="FEFFFF">
                  <a:alpha val="0"/>
                </a:srgbClr>
              </a:clrTo>
            </a:clrChange>
          </a:blip>
          <a:stretch>
            <a:fillRect/>
          </a:stretch>
        </p:blipFill>
        <p:spPr>
          <a:xfrm>
            <a:off x="118542" y="2216591"/>
            <a:ext cx="4203224" cy="3233515"/>
          </a:xfrm>
          <a:prstGeom prst="rect">
            <a:avLst/>
          </a:prstGeom>
        </p:spPr>
      </p:pic>
      <p:sp>
        <p:nvSpPr>
          <p:cNvPr id="2" name="タイトル 1"/>
          <p:cNvSpPr>
            <a:spLocks noGrp="1"/>
          </p:cNvSpPr>
          <p:nvPr>
            <p:ph type="title"/>
          </p:nvPr>
        </p:nvSpPr>
        <p:spPr/>
        <p:txBody>
          <a:bodyPr>
            <a:normAutofit/>
          </a:bodyPr>
          <a:lstStyle/>
          <a:p>
            <a:r>
              <a:rPr kumimoji="1" lang="en-US" altLang="ja-JP" dirty="0"/>
              <a:t>4</a:t>
            </a:r>
            <a:r>
              <a:rPr kumimoji="1" lang="ja-JP" altLang="en-US" dirty="0" err="1"/>
              <a:t>つの</a:t>
            </a:r>
            <a:r>
              <a:rPr kumimoji="1" lang="ja-JP" altLang="en-US" dirty="0"/>
              <a:t>施策</a:t>
            </a:r>
          </a:p>
        </p:txBody>
      </p:sp>
      <p:grpSp>
        <p:nvGrpSpPr>
          <p:cNvPr id="27" name="グループ化 26"/>
          <p:cNvGrpSpPr/>
          <p:nvPr/>
        </p:nvGrpSpPr>
        <p:grpSpPr>
          <a:xfrm>
            <a:off x="1273238" y="1319782"/>
            <a:ext cx="5356162" cy="914158"/>
            <a:chOff x="1273238" y="1319782"/>
            <a:chExt cx="5356162" cy="914158"/>
          </a:xfrm>
        </p:grpSpPr>
        <p:sp>
          <p:nvSpPr>
            <p:cNvPr id="5" name="U ターン矢印 4"/>
            <p:cNvSpPr/>
            <p:nvPr/>
          </p:nvSpPr>
          <p:spPr>
            <a:xfrm>
              <a:off x="1855315" y="1319782"/>
              <a:ext cx="4774085" cy="914158"/>
            </a:xfrm>
            <a:prstGeom prst="uturnArrow">
              <a:avLst>
                <a:gd name="adj1" fmla="val 27632"/>
                <a:gd name="adj2" fmla="val 25000"/>
                <a:gd name="adj3" fmla="val 28949"/>
                <a:gd name="adj4" fmla="val 50000"/>
                <a:gd name="adj5" fmla="val 6709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テキスト ボックス 13"/>
            <p:cNvSpPr txBox="1"/>
            <p:nvPr/>
          </p:nvSpPr>
          <p:spPr>
            <a:xfrm>
              <a:off x="1273238" y="1689585"/>
              <a:ext cx="3812344" cy="461665"/>
            </a:xfrm>
            <a:prstGeom prst="rect">
              <a:avLst/>
            </a:prstGeom>
            <a:noFill/>
          </p:spPr>
          <p:txBody>
            <a:bodyPr wrap="square" rtlCol="0">
              <a:spAutoFit/>
            </a:bodyPr>
            <a:lstStyle/>
            <a:p>
              <a:pPr algn="ctr"/>
              <a:r>
                <a:rPr kumimoji="1" lang="ja-JP" altLang="en-US" sz="2400" b="1" dirty="0">
                  <a:solidFill>
                    <a:schemeClr val="accent6">
                      <a:lumMod val="75000"/>
                    </a:schemeClr>
                  </a:solidFill>
                </a:rPr>
                <a:t>促進</a:t>
              </a:r>
            </a:p>
          </p:txBody>
        </p:sp>
      </p:grpSp>
      <p:grpSp>
        <p:nvGrpSpPr>
          <p:cNvPr id="3" name="グループ化 2"/>
          <p:cNvGrpSpPr/>
          <p:nvPr/>
        </p:nvGrpSpPr>
        <p:grpSpPr>
          <a:xfrm>
            <a:off x="4257675" y="2097409"/>
            <a:ext cx="2016516" cy="1808045"/>
            <a:chOff x="4257675" y="2097409"/>
            <a:chExt cx="2016516" cy="1808045"/>
          </a:xfrm>
        </p:grpSpPr>
        <p:pic>
          <p:nvPicPr>
            <p:cNvPr id="8" name="図 7"/>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20106" y="2097409"/>
              <a:ext cx="1668060" cy="1668060"/>
            </a:xfrm>
            <a:prstGeom prst="rect">
              <a:avLst/>
            </a:prstGeom>
          </p:spPr>
        </p:pic>
        <p:sp>
          <p:nvSpPr>
            <p:cNvPr id="17" name="正方形/長方形 16"/>
            <p:cNvSpPr/>
            <p:nvPr/>
          </p:nvSpPr>
          <p:spPr>
            <a:xfrm>
              <a:off x="4294786" y="2097409"/>
              <a:ext cx="1793380" cy="1808045"/>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4257675" y="2158440"/>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市街地内の</a:t>
              </a:r>
              <a:endParaRPr kumimoji="1" lang="en-US" altLang="ja-JP" sz="2400" b="1" dirty="0">
                <a:solidFill>
                  <a:schemeClr val="tx1"/>
                </a:solidFill>
              </a:endParaRPr>
            </a:p>
            <a:p>
              <a:pPr algn="ctr"/>
              <a:r>
                <a:rPr lang="ja-JP" altLang="en-US" sz="2400" b="1" dirty="0">
                  <a:solidFill>
                    <a:schemeClr val="tx1"/>
                  </a:solidFill>
                </a:rPr>
                <a:t>空き家活用</a:t>
              </a:r>
              <a:endParaRPr kumimoji="1" lang="en-US" altLang="ja-JP" sz="2400" b="1" dirty="0">
                <a:solidFill>
                  <a:schemeClr val="tx1"/>
                </a:solidFill>
              </a:endParaRPr>
            </a:p>
          </p:txBody>
        </p:sp>
      </p:grpSp>
      <p:grpSp>
        <p:nvGrpSpPr>
          <p:cNvPr id="18" name="グループ化 17"/>
          <p:cNvGrpSpPr/>
          <p:nvPr/>
        </p:nvGrpSpPr>
        <p:grpSpPr>
          <a:xfrm>
            <a:off x="4260788" y="3806871"/>
            <a:ext cx="2040704" cy="1873427"/>
            <a:chOff x="4260788" y="3806871"/>
            <a:chExt cx="2040704" cy="1873427"/>
          </a:xfrm>
        </p:grpSpPr>
        <p:pic>
          <p:nvPicPr>
            <p:cNvPr id="28" name="図 27"/>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65656" y="4045834"/>
              <a:ext cx="1604911" cy="1604911"/>
            </a:xfrm>
            <a:prstGeom prst="rect">
              <a:avLst/>
            </a:prstGeom>
          </p:spPr>
        </p:pic>
        <p:sp>
          <p:nvSpPr>
            <p:cNvPr id="20" name="正方形/長方形 19"/>
            <p:cNvSpPr/>
            <p:nvPr/>
          </p:nvSpPr>
          <p:spPr>
            <a:xfrm>
              <a:off x="4260788" y="3806871"/>
              <a:ext cx="2010290" cy="1873427"/>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4284976" y="3993723"/>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公共交通の利用促進</a:t>
              </a:r>
            </a:p>
          </p:txBody>
        </p:sp>
      </p:grpSp>
      <p:grpSp>
        <p:nvGrpSpPr>
          <p:cNvPr id="16" name="グループ化 15"/>
          <p:cNvGrpSpPr/>
          <p:nvPr/>
        </p:nvGrpSpPr>
        <p:grpSpPr>
          <a:xfrm>
            <a:off x="6498834" y="4000445"/>
            <a:ext cx="2016516" cy="1650363"/>
            <a:chOff x="6498834" y="4000445"/>
            <a:chExt cx="2016516" cy="1650363"/>
          </a:xfrm>
        </p:grpSpPr>
        <p:pic>
          <p:nvPicPr>
            <p:cNvPr id="11" name="図 10"/>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65773" y="4000445"/>
              <a:ext cx="1478506" cy="1478506"/>
            </a:xfrm>
            <a:prstGeom prst="rect">
              <a:avLst/>
            </a:prstGeom>
          </p:spPr>
        </p:pic>
        <p:sp>
          <p:nvSpPr>
            <p:cNvPr id="23" name="正方形/長方形 22"/>
            <p:cNvSpPr/>
            <p:nvPr/>
          </p:nvSpPr>
          <p:spPr>
            <a:xfrm>
              <a:off x="6695792" y="4000445"/>
              <a:ext cx="1758731" cy="1649357"/>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6498834" y="4031789"/>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経済</a:t>
              </a:r>
              <a:r>
                <a:rPr kumimoji="1" lang="ja-JP" altLang="en-US" sz="2400" b="1" dirty="0">
                  <a:solidFill>
                    <a:schemeClr val="tx1"/>
                  </a:solidFill>
                </a:rPr>
                <a:t>活性化</a:t>
              </a:r>
            </a:p>
          </p:txBody>
        </p:sp>
      </p:grpSp>
      <p:grpSp>
        <p:nvGrpSpPr>
          <p:cNvPr id="13" name="グループ化 12"/>
          <p:cNvGrpSpPr/>
          <p:nvPr/>
        </p:nvGrpSpPr>
        <p:grpSpPr>
          <a:xfrm>
            <a:off x="6498834" y="2158441"/>
            <a:ext cx="2016516" cy="1688840"/>
            <a:chOff x="6498834" y="2158441"/>
            <a:chExt cx="2016516" cy="1688840"/>
          </a:xfrm>
        </p:grpSpPr>
        <p:pic>
          <p:nvPicPr>
            <p:cNvPr id="9" name="図 8"/>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73333" y="2222507"/>
              <a:ext cx="1417863" cy="1417863"/>
            </a:xfrm>
            <a:prstGeom prst="rect">
              <a:avLst/>
            </a:prstGeom>
          </p:spPr>
        </p:pic>
        <p:sp>
          <p:nvSpPr>
            <p:cNvPr id="24" name="正方形/長方形 23"/>
            <p:cNvSpPr/>
            <p:nvPr/>
          </p:nvSpPr>
          <p:spPr>
            <a:xfrm>
              <a:off x="6754300" y="2197924"/>
              <a:ext cx="1758731" cy="1649357"/>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6498834" y="2158441"/>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施設の再編</a:t>
              </a:r>
            </a:p>
          </p:txBody>
        </p:sp>
      </p:grpSp>
      <p:sp>
        <p:nvSpPr>
          <p:cNvPr id="29" name="正方形/長方形 28"/>
          <p:cNvSpPr/>
          <p:nvPr/>
        </p:nvSpPr>
        <p:spPr>
          <a:xfrm>
            <a:off x="4303789" y="2157479"/>
            <a:ext cx="4082452" cy="336777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155449" y="2171081"/>
            <a:ext cx="3707926" cy="3279025"/>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759490" y="2901091"/>
            <a:ext cx="2481067" cy="1770934"/>
            <a:chOff x="979620" y="2901091"/>
            <a:chExt cx="2481067" cy="1770934"/>
          </a:xfrm>
        </p:grpSpPr>
        <p:sp>
          <p:nvSpPr>
            <p:cNvPr id="31" name="テキスト ボックス 30"/>
            <p:cNvSpPr txBox="1"/>
            <p:nvPr/>
          </p:nvSpPr>
          <p:spPr>
            <a:xfrm>
              <a:off x="979620" y="4087250"/>
              <a:ext cx="2481067" cy="584775"/>
            </a:xfrm>
            <a:prstGeom prst="rect">
              <a:avLst/>
            </a:prstGeom>
            <a:noFill/>
          </p:spPr>
          <p:txBody>
            <a:bodyPr wrap="square" rtlCol="0">
              <a:spAutoFit/>
            </a:bodyPr>
            <a:lstStyle/>
            <a:p>
              <a:r>
                <a:rPr lang="ja-JP" altLang="en-US" sz="3200" dirty="0">
                  <a:latin typeface="游ゴシック Medium" panose="020B0500000000000000" pitchFamily="50" charset="-128"/>
                  <a:ea typeface="游ゴシック Medium" panose="020B0500000000000000" pitchFamily="50" charset="-128"/>
                </a:rPr>
                <a:t>ぐっと集約</a:t>
              </a:r>
            </a:p>
          </p:txBody>
        </p:sp>
        <p:grpSp>
          <p:nvGrpSpPr>
            <p:cNvPr id="32" name="グループ化 31"/>
            <p:cNvGrpSpPr/>
            <p:nvPr/>
          </p:nvGrpSpPr>
          <p:grpSpPr>
            <a:xfrm rot="2700000">
              <a:off x="1481774" y="2901091"/>
              <a:ext cx="1329323" cy="1329323"/>
              <a:chOff x="5570836" y="2912076"/>
              <a:chExt cx="988541" cy="988541"/>
            </a:xfrm>
            <a:solidFill>
              <a:schemeClr val="accent5">
                <a:lumMod val="50000"/>
              </a:schemeClr>
            </a:solidFill>
          </p:grpSpPr>
          <p:sp>
            <p:nvSpPr>
              <p:cNvPr id="33" name="下矢印 32"/>
              <p:cNvSpPr/>
              <p:nvPr/>
            </p:nvSpPr>
            <p:spPr>
              <a:xfrm>
                <a:off x="5902411" y="29120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下矢印 33"/>
              <p:cNvSpPr/>
              <p:nvPr/>
            </p:nvSpPr>
            <p:spPr>
              <a:xfrm rot="10800000">
                <a:off x="5902411" y="34928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5" name="グループ化 34"/>
              <p:cNvGrpSpPr/>
              <p:nvPr/>
            </p:nvGrpSpPr>
            <p:grpSpPr>
              <a:xfrm rot="16200000">
                <a:off x="5902410" y="2912076"/>
                <a:ext cx="325394" cy="988541"/>
                <a:chOff x="6054811" y="3064476"/>
                <a:chExt cx="325394" cy="988541"/>
              </a:xfrm>
              <a:grpFill/>
            </p:grpSpPr>
            <p:sp>
              <p:nvSpPr>
                <p:cNvPr id="36" name="下矢印 35"/>
                <p:cNvSpPr/>
                <p:nvPr/>
              </p:nvSpPr>
              <p:spPr>
                <a:xfrm>
                  <a:off x="6054811" y="30644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下矢印 36"/>
                <p:cNvSpPr/>
                <p:nvPr/>
              </p:nvSpPr>
              <p:spPr>
                <a:xfrm rot="10800000">
                  <a:off x="6054811" y="36452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grpSp>
      <p:grpSp>
        <p:nvGrpSpPr>
          <p:cNvPr id="15" name="グループ化 14"/>
          <p:cNvGrpSpPr/>
          <p:nvPr/>
        </p:nvGrpSpPr>
        <p:grpSpPr>
          <a:xfrm>
            <a:off x="4578531" y="3118762"/>
            <a:ext cx="3679178" cy="1473456"/>
            <a:chOff x="4578531" y="3118762"/>
            <a:chExt cx="3679178" cy="1473456"/>
          </a:xfrm>
        </p:grpSpPr>
        <p:pic>
          <p:nvPicPr>
            <p:cNvPr id="38" name="図 37"/>
            <p:cNvPicPr>
              <a:picLocks noChangeAspect="1"/>
            </p:cNvPicPr>
            <p:nvPr/>
          </p:nvPicPr>
          <p:blipFill rotWithShape="1">
            <a:blip r:embed="rId8" cstate="print">
              <a:extLst>
                <a:ext uri="{28A0092B-C50C-407E-A947-70E740481C1C}">
                  <a14:useLocalDpi xmlns:a14="http://schemas.microsoft.com/office/drawing/2010/main" val="0"/>
                </a:ext>
              </a:extLst>
            </a:blip>
            <a:srcRect l="2320" r="1850"/>
            <a:stretch/>
          </p:blipFill>
          <p:spPr>
            <a:xfrm>
              <a:off x="6004026" y="3118762"/>
              <a:ext cx="820696" cy="856416"/>
            </a:xfrm>
            <a:prstGeom prst="rect">
              <a:avLst/>
            </a:prstGeom>
          </p:spPr>
        </p:pic>
        <p:sp>
          <p:nvSpPr>
            <p:cNvPr id="39" name="テキスト ボックス 38"/>
            <p:cNvSpPr txBox="1"/>
            <p:nvPr/>
          </p:nvSpPr>
          <p:spPr>
            <a:xfrm>
              <a:off x="4578531" y="4007443"/>
              <a:ext cx="3679178" cy="584775"/>
            </a:xfrm>
            <a:prstGeom prst="rect">
              <a:avLst/>
            </a:prstGeom>
            <a:noFill/>
          </p:spPr>
          <p:txBody>
            <a:bodyPr wrap="square" rtlCol="0">
              <a:spAutoFit/>
            </a:bodyPr>
            <a:lstStyle/>
            <a:p>
              <a:pPr algn="ctr"/>
              <a:r>
                <a:rPr lang="ja-JP" altLang="en-US" sz="3200" dirty="0">
                  <a:latin typeface="游ゴシック Medium" panose="020B0500000000000000" pitchFamily="50" charset="-128"/>
                  <a:ea typeface="游ゴシック Medium" panose="020B0500000000000000" pitchFamily="50" charset="-128"/>
                </a:rPr>
                <a:t>グッと心を動かす</a:t>
              </a:r>
            </a:p>
          </p:txBody>
        </p:sp>
      </p:grpSp>
      <p:sp>
        <p:nvSpPr>
          <p:cNvPr id="40" name="正方形/長方形 39"/>
          <p:cNvSpPr/>
          <p:nvPr/>
        </p:nvSpPr>
        <p:spPr>
          <a:xfrm>
            <a:off x="228016" y="1157140"/>
            <a:ext cx="8701030" cy="5708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3527154" y="3184225"/>
            <a:ext cx="3771113" cy="584775"/>
          </a:xfrm>
          <a:prstGeom prst="rect">
            <a:avLst/>
          </a:prstGeom>
          <a:noFill/>
        </p:spPr>
        <p:txBody>
          <a:bodyPr wrap="square" rtlCol="0">
            <a:spAutoFit/>
          </a:bodyPr>
          <a:lstStyle/>
          <a:p>
            <a:r>
              <a:rPr lang="en-US" altLang="ja-JP" sz="3200" dirty="0">
                <a:latin typeface="游ゴシック Medium" panose="020B0500000000000000" pitchFamily="50" charset="-128"/>
                <a:ea typeface="游ゴシック Medium" panose="020B0500000000000000" pitchFamily="50" charset="-128"/>
              </a:rPr>
              <a:t>Good</a:t>
            </a:r>
            <a:r>
              <a:rPr lang="ja-JP" altLang="en-US" sz="3200" dirty="0">
                <a:latin typeface="游ゴシック Medium" panose="020B0500000000000000" pitchFamily="50" charset="-128"/>
                <a:ea typeface="游ゴシック Medium" panose="020B0500000000000000" pitchFamily="50" charset="-128"/>
              </a:rPr>
              <a:t>な都市へ</a:t>
            </a:r>
            <a:endParaRPr lang="en-US" altLang="ja-JP" sz="3200" dirty="0">
              <a:latin typeface="游ゴシック Medium" panose="020B0500000000000000" pitchFamily="50" charset="-128"/>
              <a:ea typeface="游ゴシック Medium" panose="020B0500000000000000" pitchFamily="50" charset="-128"/>
            </a:endParaRPr>
          </a:p>
        </p:txBody>
      </p:sp>
      <p:pic>
        <p:nvPicPr>
          <p:cNvPr id="42" name="図 41"/>
          <p:cNvPicPr>
            <a:picLocks noChangeAspect="1"/>
          </p:cNvPicPr>
          <p:nvPr/>
        </p:nvPicPr>
        <p:blipFill rotWithShape="1">
          <a:blip r:embed="rId9" cstate="print">
            <a:extLst>
              <a:ext uri="{28A0092B-C50C-407E-A947-70E740481C1C}">
                <a14:useLocalDpi xmlns:a14="http://schemas.microsoft.com/office/drawing/2010/main" val="0"/>
              </a:ext>
            </a:extLst>
          </a:blip>
          <a:srcRect l="4554" r="8864"/>
          <a:stretch/>
        </p:blipFill>
        <p:spPr>
          <a:xfrm>
            <a:off x="2657449" y="2821495"/>
            <a:ext cx="899007" cy="1038338"/>
          </a:xfrm>
          <a:prstGeom prst="rect">
            <a:avLst/>
          </a:prstGeom>
        </p:spPr>
      </p:pic>
    </p:spTree>
    <p:extLst>
      <p:ext uri="{BB962C8B-B14F-4D97-AF65-F5344CB8AC3E}">
        <p14:creationId xmlns:p14="http://schemas.microsoft.com/office/powerpoint/2010/main" val="58210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
                                        <p:tgtEl>
                                          <p:spTgt spid="13"/>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
                                        <p:tgtEl>
                                          <p:spTgt spid="16"/>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3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0" grpId="0" animBg="1"/>
      <p:bldP spid="40" grpId="0" animBg="1"/>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r="10899"/>
          <a:stretch/>
        </p:blipFill>
        <p:spPr>
          <a:xfrm>
            <a:off x="0" y="0"/>
            <a:ext cx="9165771" cy="6858000"/>
          </a:xfrm>
          <a:prstGeom prst="rect">
            <a:avLst/>
          </a:prstGeom>
        </p:spPr>
      </p:pic>
      <p:sp>
        <p:nvSpPr>
          <p:cNvPr id="3" name="正方形/長方形 2"/>
          <p:cNvSpPr/>
          <p:nvPr/>
        </p:nvSpPr>
        <p:spPr>
          <a:xfrm>
            <a:off x="0" y="0"/>
            <a:ext cx="9165771" cy="6858000"/>
          </a:xfrm>
          <a:prstGeom prst="rect">
            <a:avLst/>
          </a:prstGeom>
          <a:gradFill>
            <a:gsLst>
              <a:gs pos="48000">
                <a:srgbClr val="666768">
                  <a:lumMod val="94000"/>
                  <a:lumOff val="6000"/>
                  <a:alpha val="0"/>
                </a:srgbClr>
              </a:gs>
              <a:gs pos="0">
                <a:schemeClr val="accent1">
                  <a:lumMod val="5000"/>
                  <a:lumOff val="95000"/>
                  <a:alpha val="39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20731" y="637375"/>
            <a:ext cx="3755851" cy="1251662"/>
          </a:xfrm>
        </p:spPr>
        <p:txBody>
          <a:bodyPr>
            <a:noAutofit/>
          </a:bodyPr>
          <a:lstStyle/>
          <a:p>
            <a:r>
              <a:rPr kumimoji="1" lang="ja-JP" altLang="en-US" sz="4400" dirty="0">
                <a:latin typeface="+mn-ea"/>
                <a:ea typeface="+mn-ea"/>
              </a:rPr>
              <a:t>集約後に</a:t>
            </a:r>
            <a:br>
              <a:rPr kumimoji="1" lang="en-US" altLang="ja-JP" sz="4400" dirty="0">
                <a:latin typeface="+mn-ea"/>
                <a:ea typeface="+mn-ea"/>
              </a:rPr>
            </a:br>
            <a:r>
              <a:rPr lang="ja-JP" altLang="en-US" sz="4400" dirty="0">
                <a:latin typeface="+mn-ea"/>
                <a:ea typeface="+mn-ea"/>
              </a:rPr>
              <a:t>生じる問題</a:t>
            </a:r>
            <a:endParaRPr kumimoji="1" lang="ja-JP" altLang="en-US" sz="4400" dirty="0">
              <a:latin typeface="+mn-ea"/>
              <a:ea typeface="+mn-ea"/>
            </a:endParaRPr>
          </a:p>
        </p:txBody>
      </p:sp>
      <p:grpSp>
        <p:nvGrpSpPr>
          <p:cNvPr id="15" name="グループ化 14"/>
          <p:cNvGrpSpPr/>
          <p:nvPr/>
        </p:nvGrpSpPr>
        <p:grpSpPr>
          <a:xfrm>
            <a:off x="190688" y="2545459"/>
            <a:ext cx="3865790" cy="1251662"/>
            <a:chOff x="190688" y="2545459"/>
            <a:chExt cx="3865790" cy="1251662"/>
          </a:xfrm>
        </p:grpSpPr>
        <p:sp>
          <p:nvSpPr>
            <p:cNvPr id="5" name="平行四辺形 4"/>
            <p:cNvSpPr/>
            <p:nvPr/>
          </p:nvSpPr>
          <p:spPr>
            <a:xfrm rot="21027183">
              <a:off x="190688" y="2567655"/>
              <a:ext cx="3797300" cy="1143000"/>
            </a:xfrm>
            <a:prstGeom prst="parallelogram">
              <a:avLst>
                <a:gd name="adj" fmla="val 69444"/>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タイトル 1"/>
            <p:cNvSpPr txBox="1">
              <a:spLocks/>
            </p:cNvSpPr>
            <p:nvPr/>
          </p:nvSpPr>
          <p:spPr>
            <a:xfrm>
              <a:off x="300627" y="2545459"/>
              <a:ext cx="3755851" cy="12516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a:lstStyle>
            <a:p>
              <a:r>
                <a:rPr lang="ja-JP" altLang="en-US" sz="3600" b="1" dirty="0">
                  <a:solidFill>
                    <a:schemeClr val="bg1"/>
                  </a:solidFill>
                  <a:latin typeface="+mn-ea"/>
                  <a:ea typeface="+mn-ea"/>
                </a:rPr>
                <a:t>撤退した土地をどうするか？</a:t>
              </a:r>
            </a:p>
          </p:txBody>
        </p:sp>
      </p:grpSp>
      <p:grpSp>
        <p:nvGrpSpPr>
          <p:cNvPr id="10" name="グループ化 9"/>
          <p:cNvGrpSpPr/>
          <p:nvPr/>
        </p:nvGrpSpPr>
        <p:grpSpPr>
          <a:xfrm>
            <a:off x="300627" y="4302433"/>
            <a:ext cx="4145173" cy="1511564"/>
            <a:chOff x="300627" y="4302433"/>
            <a:chExt cx="4145173" cy="1511564"/>
          </a:xfrm>
        </p:grpSpPr>
        <p:grpSp>
          <p:nvGrpSpPr>
            <p:cNvPr id="9" name="グループ化 8"/>
            <p:cNvGrpSpPr/>
            <p:nvPr/>
          </p:nvGrpSpPr>
          <p:grpSpPr>
            <a:xfrm>
              <a:off x="420731" y="4302433"/>
              <a:ext cx="3053492" cy="1511564"/>
              <a:chOff x="5364098" y="2949027"/>
              <a:chExt cx="3053492" cy="1511564"/>
            </a:xfrm>
          </p:grpSpPr>
          <p:sp>
            <p:nvSpPr>
              <p:cNvPr id="7" name="フローチャート: 論理積ゲート 6"/>
              <p:cNvSpPr/>
              <p:nvPr/>
            </p:nvSpPr>
            <p:spPr>
              <a:xfrm rot="16200000">
                <a:off x="5483296" y="3436789"/>
                <a:ext cx="904603" cy="1143000"/>
              </a:xfrm>
              <a:prstGeom prst="flowChartDelay">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5620499" y="2949027"/>
                <a:ext cx="630195" cy="630195"/>
              </a:xfrm>
              <a:prstGeom prst="ellipse">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ローチャート: 論理積ゲート 10"/>
              <p:cNvSpPr/>
              <p:nvPr/>
            </p:nvSpPr>
            <p:spPr>
              <a:xfrm rot="16200000">
                <a:off x="6582730" y="3652449"/>
                <a:ext cx="711523" cy="899036"/>
              </a:xfrm>
              <a:prstGeom prst="flowChartDelay">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6679420" y="3264124"/>
                <a:ext cx="495684" cy="495684"/>
              </a:xfrm>
              <a:prstGeom prst="ellipse">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ローチャート: 論理積ゲート 12"/>
              <p:cNvSpPr/>
              <p:nvPr/>
            </p:nvSpPr>
            <p:spPr>
              <a:xfrm rot="16200000">
                <a:off x="7393788" y="3436790"/>
                <a:ext cx="904603" cy="1143000"/>
              </a:xfrm>
              <a:prstGeom prst="flowChartDelay">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491130" y="2949027"/>
                <a:ext cx="630195" cy="630195"/>
              </a:xfrm>
              <a:prstGeom prst="ellipse">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タイトル 1"/>
            <p:cNvSpPr txBox="1">
              <a:spLocks/>
            </p:cNvSpPr>
            <p:nvPr/>
          </p:nvSpPr>
          <p:spPr>
            <a:xfrm>
              <a:off x="300627" y="4485408"/>
              <a:ext cx="4145173" cy="12516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a:lstStyle>
            <a:p>
              <a:r>
                <a:rPr lang="ja-JP" altLang="en-US" sz="3600" b="1" dirty="0">
                  <a:solidFill>
                    <a:schemeClr val="bg1"/>
                  </a:solidFill>
                  <a:latin typeface="+mn-ea"/>
                  <a:ea typeface="+mn-ea"/>
                </a:rPr>
                <a:t>残った人に</a:t>
              </a:r>
              <a:endParaRPr lang="en-US" altLang="ja-JP" sz="3600" b="1" dirty="0">
                <a:solidFill>
                  <a:schemeClr val="bg1"/>
                </a:solidFill>
                <a:latin typeface="+mn-ea"/>
                <a:ea typeface="+mn-ea"/>
              </a:endParaRPr>
            </a:p>
            <a:p>
              <a:r>
                <a:rPr lang="ja-JP" altLang="en-US" sz="3600" b="1" dirty="0">
                  <a:solidFill>
                    <a:schemeClr val="bg1"/>
                  </a:solidFill>
                  <a:latin typeface="+mn-ea"/>
                  <a:ea typeface="+mn-ea"/>
                </a:rPr>
                <a:t>どう対応するか？</a:t>
              </a:r>
            </a:p>
          </p:txBody>
        </p:sp>
      </p:grpSp>
    </p:spTree>
    <p:extLst>
      <p:ext uri="{BB962C8B-B14F-4D97-AF65-F5344CB8AC3E}">
        <p14:creationId xmlns:p14="http://schemas.microsoft.com/office/powerpoint/2010/main" val="327871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8346017" cy="872831"/>
          </a:xfrm>
        </p:spPr>
        <p:txBody>
          <a:bodyPr>
            <a:normAutofit/>
          </a:bodyPr>
          <a:lstStyle/>
          <a:p>
            <a:r>
              <a:rPr kumimoji="1" lang="ja-JP" altLang="en-US" dirty="0"/>
              <a:t>　撤退した土地をどうするか？</a:t>
            </a:r>
          </a:p>
        </p:txBody>
      </p:sp>
      <p:sp>
        <p:nvSpPr>
          <p:cNvPr id="3" name="正方形/長方形 2"/>
          <p:cNvSpPr/>
          <p:nvPr/>
        </p:nvSpPr>
        <p:spPr>
          <a:xfrm>
            <a:off x="861915" y="3648483"/>
            <a:ext cx="874564" cy="821355"/>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908937" y="3633994"/>
            <a:ext cx="1902980" cy="821355"/>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909402" y="4650004"/>
            <a:ext cx="874564" cy="818125"/>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937353" y="5637360"/>
            <a:ext cx="874564" cy="821355"/>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940319" y="4650003"/>
            <a:ext cx="874564" cy="821355"/>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5600701" y="4843476"/>
            <a:ext cx="3116418" cy="318968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7326469" y="6073705"/>
            <a:ext cx="1464213" cy="461665"/>
          </a:xfrm>
          <a:prstGeom prst="rect">
            <a:avLst/>
          </a:prstGeom>
        </p:spPr>
        <p:txBody>
          <a:bodyPr wrap="square">
            <a:spAutoFit/>
          </a:bodyPr>
          <a:lstStyle/>
          <a:p>
            <a:r>
              <a:rPr lang="ja-JP" altLang="en-US" sz="2400" b="1" dirty="0">
                <a:solidFill>
                  <a:schemeClr val="bg1"/>
                </a:solidFill>
              </a:rPr>
              <a:t>生活拠点</a:t>
            </a:r>
          </a:p>
        </p:txBody>
      </p:sp>
      <p:pic>
        <p:nvPicPr>
          <p:cNvPr id="17" name="図 1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7118" y="4735663"/>
            <a:ext cx="673230" cy="657906"/>
          </a:xfrm>
          <a:prstGeom prst="rect">
            <a:avLst/>
          </a:prstGeom>
        </p:spPr>
      </p:pic>
      <p:pic>
        <p:nvPicPr>
          <p:cNvPr id="19" name="図 1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9672" y="3721627"/>
            <a:ext cx="673230" cy="657906"/>
          </a:xfrm>
          <a:prstGeom prst="rect">
            <a:avLst/>
          </a:prstGeom>
        </p:spPr>
      </p:pic>
      <p:pic>
        <p:nvPicPr>
          <p:cNvPr id="20" name="図 1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8020" y="5695054"/>
            <a:ext cx="673230" cy="657906"/>
          </a:xfrm>
          <a:prstGeom prst="rect">
            <a:avLst/>
          </a:prstGeom>
        </p:spPr>
      </p:pic>
      <p:pic>
        <p:nvPicPr>
          <p:cNvPr id="21" name="図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2582" y="3730205"/>
            <a:ext cx="673230" cy="657906"/>
          </a:xfrm>
          <a:prstGeom prst="rect">
            <a:avLst/>
          </a:prstGeom>
        </p:spPr>
      </p:pic>
      <p:pic>
        <p:nvPicPr>
          <p:cNvPr id="23" name="図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0069" y="5707034"/>
            <a:ext cx="673230" cy="657906"/>
          </a:xfrm>
          <a:prstGeom prst="rect">
            <a:avLst/>
          </a:prstGeom>
        </p:spPr>
      </p:pic>
      <p:sp>
        <p:nvSpPr>
          <p:cNvPr id="25" name="正方形/長方形 24"/>
          <p:cNvSpPr/>
          <p:nvPr/>
        </p:nvSpPr>
        <p:spPr>
          <a:xfrm>
            <a:off x="3775005" y="3539238"/>
            <a:ext cx="1248213" cy="461665"/>
          </a:xfrm>
          <a:prstGeom prst="rect">
            <a:avLst/>
          </a:prstGeom>
        </p:spPr>
        <p:txBody>
          <a:bodyPr wrap="square">
            <a:spAutoFit/>
          </a:bodyPr>
          <a:lstStyle/>
          <a:p>
            <a:r>
              <a:rPr lang="ja-JP" altLang="en-US" sz="2400" b="1" dirty="0">
                <a:solidFill>
                  <a:schemeClr val="bg2">
                    <a:lumMod val="50000"/>
                  </a:schemeClr>
                </a:solidFill>
              </a:rPr>
              <a:t>拠点外</a:t>
            </a:r>
          </a:p>
        </p:txBody>
      </p:sp>
      <p:sp>
        <p:nvSpPr>
          <p:cNvPr id="28" name="正方形/長方形 27"/>
          <p:cNvSpPr/>
          <p:nvPr/>
        </p:nvSpPr>
        <p:spPr>
          <a:xfrm>
            <a:off x="866109" y="4650004"/>
            <a:ext cx="874564" cy="821355"/>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866109" y="5651525"/>
            <a:ext cx="874564" cy="821355"/>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6776" y="5733247"/>
            <a:ext cx="673230" cy="657906"/>
          </a:xfrm>
          <a:prstGeom prst="rect">
            <a:avLst/>
          </a:prstGeom>
        </p:spPr>
      </p:pic>
      <p:sp>
        <p:nvSpPr>
          <p:cNvPr id="32" name="正方形/長方形 31"/>
          <p:cNvSpPr/>
          <p:nvPr/>
        </p:nvSpPr>
        <p:spPr>
          <a:xfrm>
            <a:off x="848672" y="3633994"/>
            <a:ext cx="890751" cy="1834135"/>
          </a:xfrm>
          <a:prstGeom prst="rect">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6776" y="4731726"/>
            <a:ext cx="673230" cy="657906"/>
          </a:xfrm>
          <a:prstGeom prst="rect">
            <a:avLst/>
          </a:prstGeom>
        </p:spPr>
      </p:pic>
      <p:sp>
        <p:nvSpPr>
          <p:cNvPr id="33" name="正方形/長方形 32"/>
          <p:cNvSpPr/>
          <p:nvPr/>
        </p:nvSpPr>
        <p:spPr>
          <a:xfrm>
            <a:off x="761797" y="3779368"/>
            <a:ext cx="1217556" cy="1200329"/>
          </a:xfrm>
          <a:prstGeom prst="rect">
            <a:avLst/>
          </a:prstGeom>
        </p:spPr>
        <p:txBody>
          <a:bodyPr wrap="square">
            <a:spAutoFit/>
          </a:bodyPr>
          <a:lstStyle/>
          <a:p>
            <a:r>
              <a:rPr lang="ja-JP" altLang="en-US" sz="2400" dirty="0"/>
              <a:t>隣地に</a:t>
            </a:r>
            <a:endParaRPr lang="en-US" altLang="ja-JP" sz="2400" dirty="0"/>
          </a:p>
          <a:p>
            <a:r>
              <a:rPr lang="ja-JP" altLang="en-US" sz="2400" dirty="0"/>
              <a:t>接合</a:t>
            </a:r>
            <a:endParaRPr lang="en-US" altLang="ja-JP" sz="2400" dirty="0"/>
          </a:p>
          <a:p>
            <a:endParaRPr lang="ja-JP" altLang="en-US" sz="2400" b="1" dirty="0"/>
          </a:p>
        </p:txBody>
      </p:sp>
      <p:sp>
        <p:nvSpPr>
          <p:cNvPr id="34" name="角丸四角形 33"/>
          <p:cNvSpPr/>
          <p:nvPr/>
        </p:nvSpPr>
        <p:spPr>
          <a:xfrm>
            <a:off x="3632838" y="1370257"/>
            <a:ext cx="1588667" cy="151988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ランドバンク</a:t>
            </a:r>
          </a:p>
        </p:txBody>
      </p:sp>
      <p:pic>
        <p:nvPicPr>
          <p:cNvPr id="36" name="図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64" y="1512629"/>
            <a:ext cx="979715" cy="979715"/>
          </a:xfrm>
          <a:prstGeom prst="rect">
            <a:avLst/>
          </a:prstGeom>
        </p:spPr>
      </p:pic>
      <p:pic>
        <p:nvPicPr>
          <p:cNvPr id="38" name="図 3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21741" y="4731725"/>
            <a:ext cx="673230" cy="657906"/>
          </a:xfrm>
          <a:prstGeom prst="rect">
            <a:avLst/>
          </a:prstGeom>
        </p:spPr>
      </p:pic>
      <p:sp>
        <p:nvSpPr>
          <p:cNvPr id="39" name="正方形/長方形 38"/>
          <p:cNvSpPr/>
          <p:nvPr/>
        </p:nvSpPr>
        <p:spPr>
          <a:xfrm>
            <a:off x="1910622" y="5651525"/>
            <a:ext cx="874564" cy="821355"/>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3760384" y="5805154"/>
            <a:ext cx="1248213" cy="461665"/>
          </a:xfrm>
          <a:prstGeom prst="rect">
            <a:avLst/>
          </a:prstGeom>
        </p:spPr>
        <p:txBody>
          <a:bodyPr wrap="square">
            <a:spAutoFit/>
          </a:bodyPr>
          <a:lstStyle/>
          <a:p>
            <a:r>
              <a:rPr lang="en-US" altLang="ja-JP" sz="2400" dirty="0">
                <a:solidFill>
                  <a:schemeClr val="tx1">
                    <a:lumMod val="50000"/>
                    <a:lumOff val="50000"/>
                  </a:schemeClr>
                </a:solidFill>
              </a:rPr>
              <a:t>10m</a:t>
            </a:r>
            <a:endParaRPr lang="ja-JP" altLang="en-US" sz="2400" dirty="0">
              <a:solidFill>
                <a:schemeClr val="tx1">
                  <a:lumMod val="50000"/>
                  <a:lumOff val="50000"/>
                </a:schemeClr>
              </a:solidFill>
            </a:endParaRPr>
          </a:p>
        </p:txBody>
      </p:sp>
      <p:sp>
        <p:nvSpPr>
          <p:cNvPr id="41" name="正方形/長方形 40"/>
          <p:cNvSpPr/>
          <p:nvPr/>
        </p:nvSpPr>
        <p:spPr>
          <a:xfrm>
            <a:off x="2976458" y="6396335"/>
            <a:ext cx="1248213" cy="461665"/>
          </a:xfrm>
          <a:prstGeom prst="rect">
            <a:avLst/>
          </a:prstGeom>
        </p:spPr>
        <p:txBody>
          <a:bodyPr wrap="square">
            <a:spAutoFit/>
          </a:bodyPr>
          <a:lstStyle/>
          <a:p>
            <a:r>
              <a:rPr lang="en-US" altLang="ja-JP" sz="2400" dirty="0">
                <a:solidFill>
                  <a:schemeClr val="tx1">
                    <a:lumMod val="50000"/>
                    <a:lumOff val="50000"/>
                  </a:schemeClr>
                </a:solidFill>
              </a:rPr>
              <a:t>10m</a:t>
            </a:r>
            <a:endParaRPr lang="ja-JP" altLang="en-US" sz="2400" dirty="0">
              <a:solidFill>
                <a:schemeClr val="tx1">
                  <a:lumMod val="50000"/>
                  <a:lumOff val="50000"/>
                </a:schemeClr>
              </a:solidFill>
            </a:endParaRPr>
          </a:p>
        </p:txBody>
      </p:sp>
      <p:sp>
        <p:nvSpPr>
          <p:cNvPr id="42" name="正方形/長方形 41"/>
          <p:cNvSpPr/>
          <p:nvPr/>
        </p:nvSpPr>
        <p:spPr>
          <a:xfrm>
            <a:off x="3760384" y="5346059"/>
            <a:ext cx="1248213" cy="461665"/>
          </a:xfrm>
          <a:prstGeom prst="rect">
            <a:avLst/>
          </a:prstGeom>
        </p:spPr>
        <p:txBody>
          <a:bodyPr wrap="square">
            <a:spAutoFit/>
          </a:bodyPr>
          <a:lstStyle/>
          <a:p>
            <a:r>
              <a:rPr lang="en-US" altLang="ja-JP" sz="2400" dirty="0">
                <a:solidFill>
                  <a:schemeClr val="tx1">
                    <a:lumMod val="50000"/>
                    <a:lumOff val="50000"/>
                  </a:schemeClr>
                </a:solidFill>
              </a:rPr>
              <a:t>4m</a:t>
            </a:r>
            <a:endParaRPr lang="ja-JP" altLang="en-US" sz="2400" dirty="0">
              <a:solidFill>
                <a:schemeClr val="tx1">
                  <a:lumMod val="50000"/>
                  <a:lumOff val="50000"/>
                </a:schemeClr>
              </a:solidFill>
            </a:endParaRPr>
          </a:p>
        </p:txBody>
      </p:sp>
      <p:sp>
        <p:nvSpPr>
          <p:cNvPr id="43" name="正方形/長方形 42"/>
          <p:cNvSpPr/>
          <p:nvPr/>
        </p:nvSpPr>
        <p:spPr>
          <a:xfrm>
            <a:off x="3818567" y="6266819"/>
            <a:ext cx="1248213" cy="523220"/>
          </a:xfrm>
          <a:prstGeom prst="rect">
            <a:avLst/>
          </a:prstGeom>
        </p:spPr>
        <p:txBody>
          <a:bodyPr wrap="square">
            <a:spAutoFit/>
          </a:bodyPr>
          <a:lstStyle/>
          <a:p>
            <a:r>
              <a:rPr lang="en-US" altLang="ja-JP" sz="2800" b="1" dirty="0">
                <a:solidFill>
                  <a:schemeClr val="accent5">
                    <a:lumMod val="75000"/>
                  </a:schemeClr>
                </a:solidFill>
              </a:rPr>
              <a:t>30</a:t>
            </a:r>
            <a:r>
              <a:rPr lang="ja-JP" altLang="en-US" sz="2800" b="1" dirty="0">
                <a:solidFill>
                  <a:schemeClr val="accent5">
                    <a:lumMod val="75000"/>
                  </a:schemeClr>
                </a:solidFill>
              </a:rPr>
              <a:t>坪</a:t>
            </a:r>
          </a:p>
        </p:txBody>
      </p:sp>
      <p:sp>
        <p:nvSpPr>
          <p:cNvPr id="9" name="正方形/長方形 8"/>
          <p:cNvSpPr/>
          <p:nvPr/>
        </p:nvSpPr>
        <p:spPr>
          <a:xfrm>
            <a:off x="5600701" y="6535370"/>
            <a:ext cx="3543299" cy="32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0069" y="4711594"/>
            <a:ext cx="673230" cy="657906"/>
          </a:xfrm>
          <a:prstGeom prst="rect">
            <a:avLst/>
          </a:prstGeom>
        </p:spPr>
      </p:pic>
      <p:pic>
        <p:nvPicPr>
          <p:cNvPr id="49" name="図 4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0069" y="5713354"/>
            <a:ext cx="673230" cy="657906"/>
          </a:xfrm>
          <a:prstGeom prst="rect">
            <a:avLst/>
          </a:prstGeom>
        </p:spPr>
      </p:pic>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2418" y="4711594"/>
            <a:ext cx="673230" cy="657906"/>
          </a:xfrm>
          <a:prstGeom prst="rect">
            <a:avLst/>
          </a:prstGeom>
        </p:spPr>
      </p:pic>
      <p:pic>
        <p:nvPicPr>
          <p:cNvPr id="51" name="図 5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2418" y="5713354"/>
            <a:ext cx="673230" cy="657906"/>
          </a:xfrm>
          <a:prstGeom prst="rect">
            <a:avLst/>
          </a:prstGeom>
        </p:spPr>
      </p:pic>
      <p:grpSp>
        <p:nvGrpSpPr>
          <p:cNvPr id="5" name="グループ化 4"/>
          <p:cNvGrpSpPr/>
          <p:nvPr/>
        </p:nvGrpSpPr>
        <p:grpSpPr>
          <a:xfrm>
            <a:off x="1909889" y="4656869"/>
            <a:ext cx="1902980" cy="1822877"/>
            <a:chOff x="1852443" y="4709002"/>
            <a:chExt cx="1902980" cy="1822877"/>
          </a:xfrm>
        </p:grpSpPr>
        <p:sp>
          <p:nvSpPr>
            <p:cNvPr id="26" name="正方形/長方形 25"/>
            <p:cNvSpPr/>
            <p:nvPr/>
          </p:nvSpPr>
          <p:spPr>
            <a:xfrm>
              <a:off x="1852443" y="4709002"/>
              <a:ext cx="1902980" cy="1822877"/>
            </a:xfrm>
            <a:prstGeom prst="rect">
              <a:avLst/>
            </a:prstGeom>
            <a:solidFill>
              <a:schemeClr val="accent3"/>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203151" y="5336117"/>
              <a:ext cx="1355227" cy="523220"/>
            </a:xfrm>
            <a:prstGeom prst="rect">
              <a:avLst/>
            </a:prstGeom>
            <a:noFill/>
          </p:spPr>
          <p:txBody>
            <a:bodyPr wrap="square" rtlCol="0">
              <a:spAutoFit/>
            </a:bodyPr>
            <a:lstStyle/>
            <a:p>
              <a:r>
                <a:rPr kumimoji="1" lang="ja-JP" altLang="en-US" sz="2800" b="1" dirty="0">
                  <a:solidFill>
                    <a:schemeClr val="bg1"/>
                  </a:solidFill>
                </a:rPr>
                <a:t>農地化</a:t>
              </a:r>
            </a:p>
          </p:txBody>
        </p:sp>
      </p:grpSp>
      <p:sp>
        <p:nvSpPr>
          <p:cNvPr id="18" name="角丸四角形吹き出し 17"/>
          <p:cNvSpPr/>
          <p:nvPr/>
        </p:nvSpPr>
        <p:spPr>
          <a:xfrm>
            <a:off x="1681995" y="1367473"/>
            <a:ext cx="1808512" cy="502003"/>
          </a:xfrm>
          <a:prstGeom prst="wedgeRoundRectCallout">
            <a:avLst>
              <a:gd name="adj1" fmla="val -43135"/>
              <a:gd name="adj2" fmla="val 80950"/>
              <a:gd name="adj3" fmla="val 16667"/>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手放したい</a:t>
            </a:r>
            <a:endParaRPr kumimoji="1" lang="ja-JP" altLang="en-US" sz="2400" dirty="0">
              <a:solidFill>
                <a:schemeClr val="tx1"/>
              </a:solidFill>
            </a:endParaRPr>
          </a:p>
        </p:txBody>
      </p:sp>
      <p:grpSp>
        <p:nvGrpSpPr>
          <p:cNvPr id="24" name="グループ化 23"/>
          <p:cNvGrpSpPr/>
          <p:nvPr/>
        </p:nvGrpSpPr>
        <p:grpSpPr>
          <a:xfrm>
            <a:off x="5380222" y="1388754"/>
            <a:ext cx="3269142" cy="691837"/>
            <a:chOff x="5380222" y="1388754"/>
            <a:chExt cx="3269142" cy="691837"/>
          </a:xfrm>
        </p:grpSpPr>
        <p:sp>
          <p:nvSpPr>
            <p:cNvPr id="54" name="フローチャート: データ 53"/>
            <p:cNvSpPr/>
            <p:nvPr/>
          </p:nvSpPr>
          <p:spPr>
            <a:xfrm flipH="1">
              <a:off x="6692036" y="1388754"/>
              <a:ext cx="1225390" cy="568410"/>
            </a:xfrm>
            <a:prstGeom prst="flowChartInputOutpu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右矢印 15"/>
            <p:cNvSpPr/>
            <p:nvPr/>
          </p:nvSpPr>
          <p:spPr>
            <a:xfrm rot="20768464">
              <a:off x="5380222" y="1669722"/>
              <a:ext cx="1207858" cy="410869"/>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7030539" y="1426686"/>
              <a:ext cx="1618825" cy="461665"/>
            </a:xfrm>
            <a:prstGeom prst="rect">
              <a:avLst/>
            </a:prstGeom>
            <a:noFill/>
          </p:spPr>
          <p:txBody>
            <a:bodyPr wrap="square" rtlCol="0">
              <a:spAutoFit/>
            </a:bodyPr>
            <a:lstStyle/>
            <a:p>
              <a:r>
                <a:rPr kumimoji="1" lang="ja-JP" altLang="en-US" sz="2400" b="1" dirty="0"/>
                <a:t>適正管理</a:t>
              </a:r>
            </a:p>
          </p:txBody>
        </p:sp>
      </p:grpSp>
      <p:grpSp>
        <p:nvGrpSpPr>
          <p:cNvPr id="59" name="グループ化 58"/>
          <p:cNvGrpSpPr/>
          <p:nvPr/>
        </p:nvGrpSpPr>
        <p:grpSpPr>
          <a:xfrm>
            <a:off x="5380730" y="2236628"/>
            <a:ext cx="3298289" cy="820956"/>
            <a:chOff x="5380730" y="2236628"/>
            <a:chExt cx="3298289" cy="820956"/>
          </a:xfrm>
        </p:grpSpPr>
        <p:sp>
          <p:nvSpPr>
            <p:cNvPr id="55" name="フローチャート: データ 54"/>
            <p:cNvSpPr/>
            <p:nvPr/>
          </p:nvSpPr>
          <p:spPr>
            <a:xfrm flipH="1">
              <a:off x="6747813" y="2489174"/>
              <a:ext cx="1225390" cy="568410"/>
            </a:xfrm>
            <a:prstGeom prst="flowChartInputOutpu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rot="801255">
              <a:off x="5380730" y="2236628"/>
              <a:ext cx="1207858" cy="410869"/>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7060194" y="2550600"/>
              <a:ext cx="1618825" cy="461665"/>
            </a:xfrm>
            <a:prstGeom prst="rect">
              <a:avLst/>
            </a:prstGeom>
            <a:noFill/>
          </p:spPr>
          <p:txBody>
            <a:bodyPr wrap="square" rtlCol="0">
              <a:spAutoFit/>
            </a:bodyPr>
            <a:lstStyle/>
            <a:p>
              <a:r>
                <a:rPr kumimoji="1" lang="ja-JP" altLang="en-US" sz="2400" b="1" dirty="0"/>
                <a:t>活用</a:t>
              </a:r>
            </a:p>
          </p:txBody>
        </p:sp>
      </p:grpSp>
      <p:grpSp>
        <p:nvGrpSpPr>
          <p:cNvPr id="63" name="グループ化 62"/>
          <p:cNvGrpSpPr/>
          <p:nvPr/>
        </p:nvGrpSpPr>
        <p:grpSpPr>
          <a:xfrm>
            <a:off x="5119199" y="3714891"/>
            <a:ext cx="3671483" cy="653196"/>
            <a:chOff x="4843867" y="4003672"/>
            <a:chExt cx="3671483" cy="653196"/>
          </a:xfrm>
        </p:grpSpPr>
        <p:sp>
          <p:nvSpPr>
            <p:cNvPr id="52" name="正方形/長方形 51"/>
            <p:cNvSpPr/>
            <p:nvPr/>
          </p:nvSpPr>
          <p:spPr>
            <a:xfrm>
              <a:off x="4904904" y="4129509"/>
              <a:ext cx="1578090" cy="461665"/>
            </a:xfrm>
            <a:prstGeom prst="rect">
              <a:avLst/>
            </a:prstGeom>
          </p:spPr>
          <p:txBody>
            <a:bodyPr wrap="none">
              <a:spAutoFit/>
            </a:bodyPr>
            <a:lstStyle/>
            <a:p>
              <a:r>
                <a:rPr lang="ja-JP" altLang="en-US" sz="2400" dirty="0"/>
                <a:t>道路除去</a:t>
              </a:r>
              <a:endParaRPr lang="en-US" altLang="ja-JP" sz="2400" dirty="0"/>
            </a:p>
          </p:txBody>
        </p:sp>
        <p:sp>
          <p:nvSpPr>
            <p:cNvPr id="11" name="正方形/長方形 10"/>
            <p:cNvSpPr/>
            <p:nvPr/>
          </p:nvSpPr>
          <p:spPr>
            <a:xfrm>
              <a:off x="4843867" y="4060155"/>
              <a:ext cx="3671483" cy="59671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6685731" y="4199200"/>
              <a:ext cx="301696" cy="364124"/>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7190164" y="4003672"/>
              <a:ext cx="1013465" cy="646331"/>
            </a:xfrm>
            <a:prstGeom prst="rect">
              <a:avLst/>
            </a:prstGeom>
          </p:spPr>
          <p:txBody>
            <a:bodyPr wrap="none">
              <a:spAutoFit/>
            </a:bodyPr>
            <a:lstStyle/>
            <a:p>
              <a:r>
                <a:rPr lang="en-US" altLang="ja-JP" sz="3600" dirty="0"/>
                <a:t>14</a:t>
              </a:r>
              <a:r>
                <a:rPr lang="ja-JP" altLang="en-US" sz="2000" dirty="0"/>
                <a:t>万</a:t>
              </a:r>
              <a:endParaRPr lang="en-US" altLang="ja-JP" sz="2000" dirty="0"/>
            </a:p>
          </p:txBody>
        </p:sp>
      </p:grpSp>
      <p:sp>
        <p:nvSpPr>
          <p:cNvPr id="60" name="正方形/長方形 59"/>
          <p:cNvSpPr/>
          <p:nvPr/>
        </p:nvSpPr>
        <p:spPr>
          <a:xfrm>
            <a:off x="80908" y="3405240"/>
            <a:ext cx="9063092" cy="343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平行四辺形 63"/>
          <p:cNvSpPr/>
          <p:nvPr/>
        </p:nvSpPr>
        <p:spPr>
          <a:xfrm rot="21027183">
            <a:off x="420838" y="644079"/>
            <a:ext cx="904037" cy="272118"/>
          </a:xfrm>
          <a:prstGeom prst="parallelogram">
            <a:avLst>
              <a:gd name="adj" fmla="val 69444"/>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ローチャート: データ 36"/>
          <p:cNvSpPr/>
          <p:nvPr/>
        </p:nvSpPr>
        <p:spPr>
          <a:xfrm flipH="1">
            <a:off x="728486" y="2568108"/>
            <a:ext cx="1225390" cy="568410"/>
          </a:xfrm>
          <a:prstGeom prst="flowChartInputOutpu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44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6 0.00278 L 0.08802 0.04074 C 0.10643 0.04931 0.13403 0.05394 0.16285 0.05394 C 0.19566 0.05394 0.22205 0.04931 0.24045 0.04074 L 0.32865 0.00278 " pathEditMode="relative" rAng="0" ptsTypes="AAAAA">
                                      <p:cBhvr>
                                        <p:cTn id="6" dur="2000" fill="hold"/>
                                        <p:tgtEl>
                                          <p:spTgt spid="37"/>
                                        </p:tgtEl>
                                        <p:attrNameLst>
                                          <p:attrName>ppt_x</p:attrName>
                                          <p:attrName>ppt_y</p:attrName>
                                        </p:attrNameLst>
                                      </p:cBhvr>
                                      <p:rCtr x="16424" y="2546"/>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60"/>
                                        </p:tgtEl>
                                      </p:cBhvr>
                                    </p:animEffect>
                                    <p:set>
                                      <p:cBhvr>
                                        <p:cTn id="24" dur="1" fill="hold">
                                          <p:stCondLst>
                                            <p:cond delay="499"/>
                                          </p:stCondLst>
                                        </p:cTn>
                                        <p:tgtEl>
                                          <p:spTgt spid="6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nodeType="clickEffect">
                                  <p:stCondLst>
                                    <p:cond delay="0"/>
                                  </p:stCondLst>
                                  <p:childTnLst>
                                    <p:animMotion origin="layout" path="M -2.22222E-6 -3.7037E-7 L 0.10712 0.00069 C 0.13021 -3.7037E-7 0.16268 0.00648 0.19618 0.01597 C 0.23455 0.02662 0.26424 0.03866 0.28542 0.04977 L 0.38334 0.10903 " pathEditMode="relative" rAng="720000" ptsTypes="AAAAA">
                                      <p:cBhvr>
                                        <p:cTn id="28" dur="2000" fill="hold"/>
                                        <p:tgtEl>
                                          <p:spTgt spid="17"/>
                                        </p:tgtEl>
                                        <p:attrNameLst>
                                          <p:attrName>ppt_x</p:attrName>
                                          <p:attrName>ppt_y</p:attrName>
                                        </p:attrNameLst>
                                      </p:cBhvr>
                                      <p:rCtr x="19462" y="3542"/>
                                    </p:animMotion>
                                  </p:childTnLst>
                                </p:cTn>
                              </p:par>
                              <p:par>
                                <p:cTn id="29" presetID="42" presetClass="path" presetSubtype="0" accel="50000" decel="50000" fill="hold" nodeType="withEffect">
                                  <p:stCondLst>
                                    <p:cond delay="0"/>
                                  </p:stCondLst>
                                  <p:childTnLst>
                                    <p:animMotion origin="layout" path="M 2.77778E-6 -7.40741E-7 L 0.25173 -0.02731 " pathEditMode="relative" rAng="0" ptsTypes="AA">
                                      <p:cBhvr>
                                        <p:cTn id="30" dur="2000" fill="hold"/>
                                        <p:tgtEl>
                                          <p:spTgt spid="20"/>
                                        </p:tgtEl>
                                        <p:attrNameLst>
                                          <p:attrName>ppt_x</p:attrName>
                                          <p:attrName>ppt_y</p:attrName>
                                        </p:attrNameLst>
                                      </p:cBhvr>
                                      <p:rCtr x="12587" y="-1366"/>
                                    </p:animMotion>
                                  </p:childTnLst>
                                </p:cTn>
                              </p:par>
                              <p:par>
                                <p:cTn id="31" presetID="37" presetClass="path" presetSubtype="0" accel="50000" decel="50000" fill="hold" nodeType="withEffect">
                                  <p:stCondLst>
                                    <p:cond delay="0"/>
                                  </p:stCondLst>
                                  <p:childTnLst>
                                    <p:animMotion origin="layout" path="M 3.61111E-6 4.81481E-6 L 0.11493 0.04236 C 0.13871 0.05162 0.1743 0.0574 0.21111 0.05694 C 0.25434 0.05717 0.2875 0.05231 0.31145 0.04236 L 0.42604 4.81481E-6 " pathEditMode="relative" rAng="0" ptsTypes="AAAAA">
                                      <p:cBhvr>
                                        <p:cTn id="32" dur="2000" fill="hold"/>
                                        <p:tgtEl>
                                          <p:spTgt spid="23"/>
                                        </p:tgtEl>
                                        <p:attrNameLst>
                                          <p:attrName>ppt_x</p:attrName>
                                          <p:attrName>ppt_y</p:attrName>
                                        </p:attrNameLst>
                                      </p:cBhvr>
                                      <p:rCtr x="21302" y="2847"/>
                                    </p:animMotion>
                                  </p:childTnLst>
                                </p:cTn>
                              </p:par>
                              <p:par>
                                <p:cTn id="33" presetID="37" presetClass="path" presetSubtype="0" accel="50000" decel="50000" fill="hold" nodeType="withEffect">
                                  <p:stCondLst>
                                    <p:cond delay="0"/>
                                  </p:stCondLst>
                                  <p:childTnLst>
                                    <p:animMotion origin="layout" path="M -3.88889E-6 1.85185E-6 L 0.17587 -0.00972 C 0.2125 -0.01273 0.26598 -0.00417 0.32032 0.01065 C 0.38264 0.02847 0.43125 0.04977 0.46407 0.07199 L 0.62205 0.17616 " pathEditMode="relative" rAng="720000" ptsTypes="AAAAA">
                                      <p:cBhvr>
                                        <p:cTn id="34" dur="2000" fill="hold"/>
                                        <p:tgtEl>
                                          <p:spTgt spid="21"/>
                                        </p:tgtEl>
                                        <p:attrNameLst>
                                          <p:attrName>ppt_x</p:attrName>
                                          <p:attrName>ppt_y</p:attrName>
                                        </p:attrNameLst>
                                      </p:cBhvr>
                                      <p:rCtr x="31701" y="4977"/>
                                    </p:animMotion>
                                  </p:childTnLst>
                                </p:cTn>
                              </p:par>
                              <p:par>
                                <p:cTn id="35" presetID="37" presetClass="path" presetSubtype="0" accel="50000" decel="50000" fill="hold" nodeType="withEffect">
                                  <p:stCondLst>
                                    <p:cond delay="0"/>
                                  </p:stCondLst>
                                  <p:childTnLst>
                                    <p:animMotion origin="layout" path="M -4.92228E-17 1.48148E-6 L 0.10903 -0.04931 C 0.13194 -0.06065 0.16615 -0.06667 0.20191 -0.06667 C 0.24271 -0.06667 0.27517 -0.06065 0.29809 -0.04954 L 0.40747 0.00046 " pathEditMode="relative" rAng="0" ptsTypes="AAAAA">
                                      <p:cBhvr>
                                        <p:cTn id="36" dur="2000" fill="hold"/>
                                        <p:tgtEl>
                                          <p:spTgt spid="38"/>
                                        </p:tgtEl>
                                        <p:attrNameLst>
                                          <p:attrName>ppt_x</p:attrName>
                                          <p:attrName>ppt_y</p:attrName>
                                        </p:attrNameLst>
                                      </p:cBhvr>
                                      <p:rCtr x="20365" y="-3310"/>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par>
                                <p:cTn id="62" presetID="10"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par>
                                <p:cTn id="65" presetID="10"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40" grpId="0"/>
      <p:bldP spid="41" grpId="0"/>
      <p:bldP spid="42" grpId="0"/>
      <p:bldP spid="43" grpId="0"/>
      <p:bldP spid="60" grpId="0" animBg="1"/>
      <p:bldP spid="37" grpId="0" animBg="1"/>
      <p:bldP spid="3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農地化を生かす</a:t>
            </a:r>
            <a:endParaRPr kumimoji="1" lang="ja-JP" altLang="en-US" dirty="0"/>
          </a:p>
        </p:txBody>
      </p:sp>
      <p:sp>
        <p:nvSpPr>
          <p:cNvPr id="20" name="二等辺三角形 19"/>
          <p:cNvSpPr/>
          <p:nvPr/>
        </p:nvSpPr>
        <p:spPr>
          <a:xfrm rot="5400000">
            <a:off x="3055418" y="2615170"/>
            <a:ext cx="716462" cy="32279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5400000">
            <a:off x="5414348" y="2615170"/>
            <a:ext cx="716462" cy="32279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97430" y="3886520"/>
            <a:ext cx="7817920" cy="523220"/>
          </a:xfrm>
          <a:prstGeom prst="rect">
            <a:avLst/>
          </a:prstGeom>
          <a:solidFill>
            <a:schemeClr val="tx1">
              <a:lumMod val="65000"/>
              <a:lumOff val="35000"/>
            </a:schemeClr>
          </a:solidFill>
        </p:spPr>
        <p:txBody>
          <a:bodyPr wrap="square" rtlCol="0">
            <a:spAutoFit/>
          </a:bodyPr>
          <a:lstStyle/>
          <a:p>
            <a:pPr algn="ctr"/>
            <a:r>
              <a:rPr lang="ja-JP" altLang="en-US" sz="2800" b="1" dirty="0">
                <a:solidFill>
                  <a:schemeClr val="bg1"/>
                </a:solidFill>
              </a:rPr>
              <a:t>現状のままでは支えきれない！</a:t>
            </a:r>
            <a:endParaRPr kumimoji="1" lang="ja-JP" altLang="en-US" sz="2800" b="1" dirty="0">
              <a:solidFill>
                <a:schemeClr val="bg1"/>
              </a:solidFill>
            </a:endParaRPr>
          </a:p>
        </p:txBody>
      </p:sp>
      <p:sp>
        <p:nvSpPr>
          <p:cNvPr id="29" name="テキスト ボックス 28"/>
          <p:cNvSpPr txBox="1"/>
          <p:nvPr/>
        </p:nvSpPr>
        <p:spPr>
          <a:xfrm>
            <a:off x="1462221" y="5051502"/>
            <a:ext cx="3633098" cy="954107"/>
          </a:xfrm>
          <a:prstGeom prst="rect">
            <a:avLst/>
          </a:prstGeom>
          <a:noFill/>
        </p:spPr>
        <p:txBody>
          <a:bodyPr wrap="square" rtlCol="0">
            <a:spAutoFit/>
          </a:bodyPr>
          <a:lstStyle/>
          <a:p>
            <a:pPr algn="ctr"/>
            <a:r>
              <a:rPr lang="ja-JP" altLang="en-US" sz="2800" b="1" dirty="0">
                <a:solidFill>
                  <a:schemeClr val="accent6">
                    <a:lumMod val="75000"/>
                  </a:schemeClr>
                </a:solidFill>
              </a:rPr>
              <a:t>「継ぐ」農業から</a:t>
            </a:r>
            <a:endParaRPr lang="en-US" altLang="ja-JP" sz="2800" b="1" dirty="0">
              <a:solidFill>
                <a:schemeClr val="accent6">
                  <a:lumMod val="75000"/>
                </a:schemeClr>
              </a:solidFill>
            </a:endParaRPr>
          </a:p>
          <a:p>
            <a:pPr algn="ctr"/>
            <a:r>
              <a:rPr lang="ja-JP" altLang="en-US" sz="2800" b="1" dirty="0">
                <a:solidFill>
                  <a:schemeClr val="accent6">
                    <a:lumMod val="75000"/>
                  </a:schemeClr>
                </a:solidFill>
              </a:rPr>
              <a:t>「就職する」農業へ</a:t>
            </a:r>
          </a:p>
        </p:txBody>
      </p:sp>
      <p:sp>
        <p:nvSpPr>
          <p:cNvPr id="30" name="テキスト ボックス 29"/>
          <p:cNvSpPr txBox="1"/>
          <p:nvPr/>
        </p:nvSpPr>
        <p:spPr>
          <a:xfrm>
            <a:off x="628650" y="1335870"/>
            <a:ext cx="3955382" cy="523220"/>
          </a:xfrm>
          <a:prstGeom prst="rect">
            <a:avLst/>
          </a:prstGeom>
          <a:noFill/>
        </p:spPr>
        <p:txBody>
          <a:bodyPr wrap="square" rtlCol="0">
            <a:spAutoFit/>
          </a:bodyPr>
          <a:lstStyle/>
          <a:p>
            <a:r>
              <a:rPr lang="ja-JP" altLang="en-US" sz="2800" dirty="0">
                <a:solidFill>
                  <a:schemeClr val="accent5">
                    <a:lumMod val="75000"/>
                  </a:schemeClr>
                </a:solidFill>
              </a:rPr>
              <a:t>つちうら</a:t>
            </a:r>
            <a:r>
              <a:rPr kumimoji="1" lang="ja-JP" altLang="en-US" sz="2800" dirty="0">
                <a:solidFill>
                  <a:schemeClr val="accent5">
                    <a:lumMod val="75000"/>
                  </a:schemeClr>
                </a:solidFill>
              </a:rPr>
              <a:t>の農業の</a:t>
            </a:r>
            <a:r>
              <a:rPr lang="ja-JP" altLang="en-US" sz="2800" dirty="0">
                <a:solidFill>
                  <a:schemeClr val="accent5">
                    <a:lumMod val="75000"/>
                  </a:schemeClr>
                </a:solidFill>
              </a:rPr>
              <a:t>現状</a:t>
            </a:r>
            <a:endParaRPr kumimoji="1" lang="ja-JP" altLang="en-US" sz="2800" dirty="0">
              <a:solidFill>
                <a:schemeClr val="accent5">
                  <a:lumMod val="75000"/>
                </a:schemeClr>
              </a:solidFill>
            </a:endParaRPr>
          </a:p>
        </p:txBody>
      </p:sp>
      <p:grpSp>
        <p:nvGrpSpPr>
          <p:cNvPr id="23" name="グループ化 22"/>
          <p:cNvGrpSpPr/>
          <p:nvPr/>
        </p:nvGrpSpPr>
        <p:grpSpPr>
          <a:xfrm>
            <a:off x="3724922" y="1901316"/>
            <a:ext cx="1687431" cy="1687431"/>
            <a:chOff x="3724922" y="1901316"/>
            <a:chExt cx="1687431" cy="1687431"/>
          </a:xfrm>
        </p:grpSpPr>
        <p:sp>
          <p:nvSpPr>
            <p:cNvPr id="34" name="楕円 33"/>
            <p:cNvSpPr/>
            <p:nvPr/>
          </p:nvSpPr>
          <p:spPr>
            <a:xfrm>
              <a:off x="3724922" y="1901316"/>
              <a:ext cx="1687431" cy="168743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3894667" y="2383504"/>
              <a:ext cx="1354666" cy="830997"/>
            </a:xfrm>
            <a:prstGeom prst="rect">
              <a:avLst/>
            </a:prstGeom>
            <a:noFill/>
          </p:spPr>
          <p:txBody>
            <a:bodyPr wrap="square" rtlCol="0">
              <a:spAutoFit/>
            </a:bodyPr>
            <a:lstStyle/>
            <a:p>
              <a:pPr algn="ctr"/>
              <a:r>
                <a:rPr lang="ja-JP" altLang="en-US" sz="2400" b="1" dirty="0">
                  <a:solidFill>
                    <a:schemeClr val="bg1"/>
                  </a:solidFill>
                </a:rPr>
                <a:t>担い手不足</a:t>
              </a:r>
              <a:endParaRPr kumimoji="1" lang="ja-JP" altLang="en-US" sz="2400" b="1" dirty="0">
                <a:solidFill>
                  <a:schemeClr val="bg1"/>
                </a:solidFill>
              </a:endParaRPr>
            </a:p>
          </p:txBody>
        </p:sp>
      </p:grpSp>
      <p:grpSp>
        <p:nvGrpSpPr>
          <p:cNvPr id="24" name="グループ化 23"/>
          <p:cNvGrpSpPr/>
          <p:nvPr/>
        </p:nvGrpSpPr>
        <p:grpSpPr>
          <a:xfrm>
            <a:off x="1373333" y="1901315"/>
            <a:ext cx="1687431" cy="1687431"/>
            <a:chOff x="1373333" y="1901315"/>
            <a:chExt cx="1687431" cy="1687431"/>
          </a:xfrm>
        </p:grpSpPr>
        <p:sp>
          <p:nvSpPr>
            <p:cNvPr id="35" name="楕円 34"/>
            <p:cNvSpPr/>
            <p:nvPr/>
          </p:nvSpPr>
          <p:spPr>
            <a:xfrm>
              <a:off x="1373333" y="1901315"/>
              <a:ext cx="1687431" cy="168743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535360" y="2562547"/>
              <a:ext cx="1354666" cy="461665"/>
            </a:xfrm>
            <a:prstGeom prst="rect">
              <a:avLst/>
            </a:prstGeom>
            <a:noFill/>
          </p:spPr>
          <p:txBody>
            <a:bodyPr wrap="square" rtlCol="0">
              <a:spAutoFit/>
            </a:bodyPr>
            <a:lstStyle/>
            <a:p>
              <a:pPr algn="ctr"/>
              <a:r>
                <a:rPr lang="ja-JP" altLang="en-US" sz="2400" b="1" dirty="0">
                  <a:solidFill>
                    <a:schemeClr val="bg1"/>
                  </a:solidFill>
                </a:rPr>
                <a:t>高齢化</a:t>
              </a:r>
              <a:endParaRPr kumimoji="1" lang="ja-JP" altLang="en-US" sz="2400" b="1" dirty="0">
                <a:solidFill>
                  <a:schemeClr val="bg1"/>
                </a:solidFill>
              </a:endParaRPr>
            </a:p>
          </p:txBody>
        </p:sp>
      </p:grpSp>
      <p:grpSp>
        <p:nvGrpSpPr>
          <p:cNvPr id="18" name="グループ化 17"/>
          <p:cNvGrpSpPr/>
          <p:nvPr/>
        </p:nvGrpSpPr>
        <p:grpSpPr>
          <a:xfrm>
            <a:off x="5969163" y="1901317"/>
            <a:ext cx="1906051" cy="1687431"/>
            <a:chOff x="5969163" y="1901317"/>
            <a:chExt cx="1906051" cy="1687431"/>
          </a:xfrm>
        </p:grpSpPr>
        <p:sp>
          <p:nvSpPr>
            <p:cNvPr id="3" name="楕円 2"/>
            <p:cNvSpPr/>
            <p:nvPr/>
          </p:nvSpPr>
          <p:spPr>
            <a:xfrm>
              <a:off x="6084229" y="1901317"/>
              <a:ext cx="1687431" cy="168743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5969163" y="2383504"/>
              <a:ext cx="1906051" cy="830997"/>
            </a:xfrm>
            <a:prstGeom prst="rect">
              <a:avLst/>
            </a:prstGeom>
            <a:noFill/>
          </p:spPr>
          <p:txBody>
            <a:bodyPr wrap="square" rtlCol="0">
              <a:spAutoFit/>
            </a:bodyPr>
            <a:lstStyle/>
            <a:p>
              <a:pPr algn="ctr"/>
              <a:r>
                <a:rPr lang="ja-JP" altLang="en-US" sz="2400" b="1" dirty="0">
                  <a:solidFill>
                    <a:schemeClr val="bg1"/>
                  </a:solidFill>
                </a:rPr>
                <a:t>耕作放棄地の増加　</a:t>
              </a:r>
            </a:p>
          </p:txBody>
        </p:sp>
      </p:grpSp>
      <p:grpSp>
        <p:nvGrpSpPr>
          <p:cNvPr id="6" name="グループ化 5"/>
          <p:cNvGrpSpPr/>
          <p:nvPr/>
        </p:nvGrpSpPr>
        <p:grpSpPr>
          <a:xfrm>
            <a:off x="7058223" y="1130002"/>
            <a:ext cx="1906051" cy="1429335"/>
            <a:chOff x="6347552" y="3681587"/>
            <a:chExt cx="1906051" cy="1429335"/>
          </a:xfrm>
        </p:grpSpPr>
        <p:sp>
          <p:nvSpPr>
            <p:cNvPr id="36" name="楕円 35"/>
            <p:cNvSpPr/>
            <p:nvPr/>
          </p:nvSpPr>
          <p:spPr>
            <a:xfrm>
              <a:off x="6585909" y="3681587"/>
              <a:ext cx="1429335" cy="14293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6347552" y="3980757"/>
              <a:ext cx="1906051" cy="830997"/>
            </a:xfrm>
            <a:prstGeom prst="rect">
              <a:avLst/>
            </a:prstGeom>
            <a:noFill/>
          </p:spPr>
          <p:txBody>
            <a:bodyPr wrap="square" rtlCol="0">
              <a:spAutoFit/>
            </a:bodyPr>
            <a:lstStyle/>
            <a:p>
              <a:pPr algn="ctr"/>
              <a:r>
                <a:rPr lang="ja-JP" altLang="en-US" sz="2400" b="1" dirty="0">
                  <a:solidFill>
                    <a:schemeClr val="bg1"/>
                  </a:solidFill>
                </a:rPr>
                <a:t>市街地の</a:t>
              </a:r>
              <a:endParaRPr lang="en-US" altLang="ja-JP" sz="2400" b="1" dirty="0">
                <a:solidFill>
                  <a:schemeClr val="bg1"/>
                </a:solidFill>
              </a:endParaRPr>
            </a:p>
            <a:p>
              <a:pPr algn="ctr"/>
              <a:r>
                <a:rPr lang="ja-JP" altLang="en-US" sz="2400" b="1" dirty="0">
                  <a:solidFill>
                    <a:schemeClr val="bg1"/>
                  </a:solidFill>
                </a:rPr>
                <a:t>農地化　</a:t>
              </a:r>
            </a:p>
          </p:txBody>
        </p:sp>
      </p:grpSp>
      <p:sp>
        <p:nvSpPr>
          <p:cNvPr id="40" name="テキスト ボックス 39"/>
          <p:cNvSpPr txBox="1"/>
          <p:nvPr/>
        </p:nvSpPr>
        <p:spPr>
          <a:xfrm>
            <a:off x="5074549" y="5051502"/>
            <a:ext cx="3695278" cy="954107"/>
          </a:xfrm>
          <a:prstGeom prst="rect">
            <a:avLst/>
          </a:prstGeom>
          <a:noFill/>
        </p:spPr>
        <p:txBody>
          <a:bodyPr wrap="square" rtlCol="0">
            <a:spAutoFit/>
          </a:bodyPr>
          <a:lstStyle/>
          <a:p>
            <a:pPr algn="ctr"/>
            <a:r>
              <a:rPr lang="ja-JP" altLang="en-US" sz="2800" b="1" dirty="0">
                <a:solidFill>
                  <a:schemeClr val="accent6">
                    <a:lumMod val="75000"/>
                  </a:schemeClr>
                </a:solidFill>
              </a:rPr>
              <a:t>技術により</a:t>
            </a:r>
            <a:endParaRPr lang="en-US" altLang="ja-JP" sz="2800" b="1" dirty="0">
              <a:solidFill>
                <a:schemeClr val="accent6">
                  <a:lumMod val="75000"/>
                </a:schemeClr>
              </a:solidFill>
            </a:endParaRPr>
          </a:p>
          <a:p>
            <a:pPr algn="ctr"/>
            <a:r>
              <a:rPr lang="ja-JP" altLang="en-US" sz="2800" b="1" dirty="0">
                <a:solidFill>
                  <a:schemeClr val="accent6">
                    <a:lumMod val="75000"/>
                  </a:schemeClr>
                </a:solidFill>
              </a:rPr>
              <a:t>労働生産性の向上</a:t>
            </a:r>
          </a:p>
        </p:txBody>
      </p:sp>
      <p:grpSp>
        <p:nvGrpSpPr>
          <p:cNvPr id="47" name="グループ化 46"/>
          <p:cNvGrpSpPr/>
          <p:nvPr/>
        </p:nvGrpSpPr>
        <p:grpSpPr>
          <a:xfrm>
            <a:off x="1535360" y="3214501"/>
            <a:ext cx="3610389" cy="2983413"/>
            <a:chOff x="1535360" y="3214501"/>
            <a:chExt cx="3610389" cy="2983413"/>
          </a:xfrm>
        </p:grpSpPr>
        <p:sp>
          <p:nvSpPr>
            <p:cNvPr id="43" name="右矢印 42"/>
            <p:cNvSpPr/>
            <p:nvPr/>
          </p:nvSpPr>
          <p:spPr>
            <a:xfrm rot="16200000">
              <a:off x="3740452" y="3810622"/>
              <a:ext cx="1656370" cy="489399"/>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a:xfrm rot="16200000">
              <a:off x="1381146" y="3797986"/>
              <a:ext cx="1656370" cy="489399"/>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角丸四角形 44"/>
            <p:cNvSpPr/>
            <p:nvPr/>
          </p:nvSpPr>
          <p:spPr>
            <a:xfrm>
              <a:off x="1535360" y="4870871"/>
              <a:ext cx="3610389" cy="1327043"/>
            </a:xfrm>
            <a:prstGeom prst="roundRect">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5404635" y="3214501"/>
            <a:ext cx="3106306" cy="2977575"/>
            <a:chOff x="5404635" y="3214501"/>
            <a:chExt cx="3106306" cy="2977575"/>
          </a:xfrm>
        </p:grpSpPr>
        <p:sp>
          <p:nvSpPr>
            <p:cNvPr id="42" name="右矢印 41"/>
            <p:cNvSpPr/>
            <p:nvPr/>
          </p:nvSpPr>
          <p:spPr>
            <a:xfrm rot="16200000">
              <a:off x="6094003" y="3797986"/>
              <a:ext cx="1656370" cy="489399"/>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404635" y="4865033"/>
              <a:ext cx="3106306" cy="1327043"/>
            </a:xfrm>
            <a:prstGeom prst="roundRect">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450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8" grpId="0" animBg="1"/>
      <p:bldP spid="29" grpId="0"/>
      <p:bldP spid="30"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6C1539DB-21D7-4159-AE6A-1C94273F56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26" r="4319" b="20688"/>
          <a:stretch/>
        </p:blipFill>
        <p:spPr>
          <a:xfrm>
            <a:off x="6131887" y="3817744"/>
            <a:ext cx="2379836" cy="2354137"/>
          </a:xfrm>
          <a:prstGeom prst="rect">
            <a:avLst/>
          </a:prstGeom>
        </p:spPr>
      </p:pic>
      <p:pic>
        <p:nvPicPr>
          <p:cNvPr id="29" name="図 28">
            <a:extLst>
              <a:ext uri="{FF2B5EF4-FFF2-40B4-BE49-F238E27FC236}">
                <a16:creationId xmlns:a16="http://schemas.microsoft.com/office/drawing/2014/main" id="{F335F6CA-EF60-44E8-8F27-ADBC01DC62AD}"/>
              </a:ext>
            </a:extLst>
          </p:cNvPr>
          <p:cNvPicPr>
            <a:picLocks noChangeAspect="1"/>
          </p:cNvPicPr>
          <p:nvPr/>
        </p:nvPicPr>
        <p:blipFill rotWithShape="1">
          <a:blip r:embed="rId4">
            <a:extLst>
              <a:ext uri="{28A0092B-C50C-407E-A947-70E740481C1C}">
                <a14:useLocalDpi xmlns:a14="http://schemas.microsoft.com/office/drawing/2010/main" val="0"/>
              </a:ext>
            </a:extLst>
          </a:blip>
          <a:srcRect t="8391" b="16716"/>
          <a:stretch/>
        </p:blipFill>
        <p:spPr>
          <a:xfrm>
            <a:off x="6138215" y="1333502"/>
            <a:ext cx="2356384" cy="2388697"/>
          </a:xfrm>
          <a:prstGeom prst="rect">
            <a:avLst/>
          </a:prstGeom>
        </p:spPr>
      </p:pic>
      <p:pic>
        <p:nvPicPr>
          <p:cNvPr id="25" name="図 24">
            <a:extLst>
              <a:ext uri="{FF2B5EF4-FFF2-40B4-BE49-F238E27FC236}">
                <a16:creationId xmlns:a16="http://schemas.microsoft.com/office/drawing/2014/main" id="{14A510EC-9619-4D68-88E7-043CB9508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7470" y="3159879"/>
            <a:ext cx="2008002" cy="3012002"/>
          </a:xfrm>
          <a:prstGeom prst="rect">
            <a:avLst/>
          </a:prstGeom>
        </p:spPr>
      </p:pic>
      <p:pic>
        <p:nvPicPr>
          <p:cNvPr id="23" name="図 22">
            <a:extLst>
              <a:ext uri="{FF2B5EF4-FFF2-40B4-BE49-F238E27FC236}">
                <a16:creationId xmlns:a16="http://schemas.microsoft.com/office/drawing/2014/main" id="{D026F523-BDE1-4181-A348-F8D9681FB0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804"/>
          <a:stretch/>
        </p:blipFill>
        <p:spPr>
          <a:xfrm>
            <a:off x="613308" y="4376555"/>
            <a:ext cx="3296079" cy="1787047"/>
          </a:xfrm>
          <a:prstGeom prst="rect">
            <a:avLst/>
          </a:prstGeom>
        </p:spPr>
      </p:pic>
      <p:pic>
        <p:nvPicPr>
          <p:cNvPr id="19" name="図 18">
            <a:extLst>
              <a:ext uri="{FF2B5EF4-FFF2-40B4-BE49-F238E27FC236}">
                <a16:creationId xmlns:a16="http://schemas.microsoft.com/office/drawing/2014/main" id="{2470C657-535F-42E0-B25B-5947D5A252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1081" y="1293691"/>
            <a:ext cx="3169052" cy="1782592"/>
          </a:xfrm>
          <a:prstGeom prst="rect">
            <a:avLst/>
          </a:prstGeom>
        </p:spPr>
      </p:pic>
      <p:pic>
        <p:nvPicPr>
          <p:cNvPr id="11" name="図 10">
            <a:extLst>
              <a:ext uri="{FF2B5EF4-FFF2-40B4-BE49-F238E27FC236}">
                <a16:creationId xmlns:a16="http://schemas.microsoft.com/office/drawing/2014/main" id="{3DCA5761-F534-435C-873E-4C69E21690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649" y="1305632"/>
            <a:ext cx="2090714" cy="2896497"/>
          </a:xfrm>
          <a:prstGeom prst="rect">
            <a:avLst/>
          </a:prstGeom>
        </p:spPr>
      </p:pic>
      <p:sp>
        <p:nvSpPr>
          <p:cNvPr id="2" name="タイトル 1"/>
          <p:cNvSpPr>
            <a:spLocks noGrp="1"/>
          </p:cNvSpPr>
          <p:nvPr>
            <p:ph type="title"/>
          </p:nvPr>
        </p:nvSpPr>
        <p:spPr>
          <a:xfrm>
            <a:off x="628650" y="324486"/>
            <a:ext cx="7886700" cy="872831"/>
          </a:xfrm>
        </p:spPr>
        <p:txBody>
          <a:bodyPr/>
          <a:lstStyle/>
          <a:p>
            <a:r>
              <a:rPr lang="ja-JP" altLang="en-US" dirty="0"/>
              <a:t>メンバー</a:t>
            </a:r>
            <a:endParaRPr kumimoji="1" lang="ja-JP" altLang="en-US" dirty="0"/>
          </a:p>
        </p:txBody>
      </p:sp>
      <p:sp>
        <p:nvSpPr>
          <p:cNvPr id="5" name="正方形/長方形 4"/>
          <p:cNvSpPr/>
          <p:nvPr/>
        </p:nvSpPr>
        <p:spPr>
          <a:xfrm>
            <a:off x="628651" y="1305633"/>
            <a:ext cx="2088266" cy="289649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lumMod val="60000"/>
                  <a:lumOff val="40000"/>
                </a:schemeClr>
              </a:solidFill>
            </a:endParaRPr>
          </a:p>
        </p:txBody>
      </p:sp>
      <p:sp>
        <p:nvSpPr>
          <p:cNvPr id="7" name="正方形/長方形 6"/>
          <p:cNvSpPr/>
          <p:nvPr/>
        </p:nvSpPr>
        <p:spPr>
          <a:xfrm>
            <a:off x="4027471" y="3153079"/>
            <a:ext cx="1992662" cy="3011415"/>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lumMod val="60000"/>
                  <a:lumOff val="40000"/>
                </a:schemeClr>
              </a:solidFill>
            </a:endParaRPr>
          </a:p>
        </p:txBody>
      </p:sp>
      <p:sp>
        <p:nvSpPr>
          <p:cNvPr id="8" name="正方形/長方形 7"/>
          <p:cNvSpPr/>
          <p:nvPr/>
        </p:nvSpPr>
        <p:spPr>
          <a:xfrm>
            <a:off x="6122875" y="3817744"/>
            <a:ext cx="2392474" cy="2346751"/>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lumMod val="60000"/>
                  <a:lumOff val="40000"/>
                </a:schemeClr>
              </a:solidFill>
            </a:endParaRPr>
          </a:p>
        </p:txBody>
      </p:sp>
      <p:sp>
        <p:nvSpPr>
          <p:cNvPr id="9" name="正方形/長方形 8"/>
          <p:cNvSpPr/>
          <p:nvPr/>
        </p:nvSpPr>
        <p:spPr>
          <a:xfrm>
            <a:off x="2851081" y="1305634"/>
            <a:ext cx="3169052" cy="1769946"/>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lumMod val="60000"/>
                  <a:lumOff val="40000"/>
                </a:schemeClr>
              </a:solidFill>
            </a:endParaRPr>
          </a:p>
        </p:txBody>
      </p:sp>
      <p:sp>
        <p:nvSpPr>
          <p:cNvPr id="10" name="正方形/長方形 9"/>
          <p:cNvSpPr/>
          <p:nvPr/>
        </p:nvSpPr>
        <p:spPr>
          <a:xfrm>
            <a:off x="628649" y="4364281"/>
            <a:ext cx="3296079" cy="1800213"/>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lumMod val="60000"/>
                  <a:lumOff val="40000"/>
                </a:schemeClr>
              </a:solidFill>
            </a:endParaRPr>
          </a:p>
        </p:txBody>
      </p:sp>
      <p:sp>
        <p:nvSpPr>
          <p:cNvPr id="3" name="テキスト ボックス 2"/>
          <p:cNvSpPr txBox="1"/>
          <p:nvPr/>
        </p:nvSpPr>
        <p:spPr>
          <a:xfrm>
            <a:off x="616472" y="3358858"/>
            <a:ext cx="2111904" cy="830997"/>
          </a:xfrm>
          <a:prstGeom prst="rect">
            <a:avLst/>
          </a:prstGeom>
          <a:noFill/>
        </p:spPr>
        <p:txBody>
          <a:bodyPr wrap="square" rtlCol="0">
            <a:spAutoFit/>
          </a:bodyPr>
          <a:lstStyle/>
          <a:p>
            <a:pPr algn="r"/>
            <a:r>
              <a:rPr kumimoji="1" lang="ja-JP" altLang="en-US" sz="2400" dirty="0">
                <a:solidFill>
                  <a:schemeClr val="bg1"/>
                </a:solidFill>
              </a:rPr>
              <a:t>平澤 実紅</a:t>
            </a:r>
            <a:endParaRPr kumimoji="1" lang="en-US" altLang="ja-JP" sz="2400" dirty="0">
              <a:solidFill>
                <a:schemeClr val="bg1"/>
              </a:solidFill>
            </a:endParaRPr>
          </a:p>
          <a:p>
            <a:pPr algn="r"/>
            <a:r>
              <a:rPr kumimoji="1" lang="en-US" altLang="ja-JP" sz="2400" dirty="0">
                <a:solidFill>
                  <a:schemeClr val="bg1"/>
                </a:solidFill>
              </a:rPr>
              <a:t>(</a:t>
            </a:r>
            <a:r>
              <a:rPr kumimoji="1" lang="ja-JP" altLang="en-US" sz="2400" dirty="0">
                <a:solidFill>
                  <a:schemeClr val="bg1"/>
                </a:solidFill>
              </a:rPr>
              <a:t>班長</a:t>
            </a:r>
            <a:r>
              <a:rPr kumimoji="1" lang="en-US" altLang="ja-JP" sz="2400" dirty="0">
                <a:solidFill>
                  <a:schemeClr val="bg1"/>
                </a:solidFill>
              </a:rPr>
              <a:t>)</a:t>
            </a:r>
            <a:endParaRPr kumimoji="1" lang="ja-JP" altLang="en-US" sz="2400" dirty="0">
              <a:solidFill>
                <a:schemeClr val="bg1"/>
              </a:solidFill>
            </a:endParaRPr>
          </a:p>
        </p:txBody>
      </p:sp>
      <p:sp>
        <p:nvSpPr>
          <p:cNvPr id="12" name="テキスト ボックス 11"/>
          <p:cNvSpPr txBox="1"/>
          <p:nvPr/>
        </p:nvSpPr>
        <p:spPr>
          <a:xfrm>
            <a:off x="2848635" y="1289699"/>
            <a:ext cx="2606919" cy="461665"/>
          </a:xfrm>
          <a:prstGeom prst="rect">
            <a:avLst/>
          </a:prstGeom>
          <a:noFill/>
        </p:spPr>
        <p:txBody>
          <a:bodyPr wrap="square" rtlCol="0">
            <a:spAutoFit/>
          </a:bodyPr>
          <a:lstStyle/>
          <a:p>
            <a:r>
              <a:rPr kumimoji="1" lang="ja-JP" altLang="en-US" sz="2400" dirty="0"/>
              <a:t>安藤 峻之介</a:t>
            </a:r>
          </a:p>
        </p:txBody>
      </p:sp>
      <p:sp>
        <p:nvSpPr>
          <p:cNvPr id="13" name="テキスト ボックス 12"/>
          <p:cNvSpPr txBox="1"/>
          <p:nvPr/>
        </p:nvSpPr>
        <p:spPr>
          <a:xfrm>
            <a:off x="6122875" y="5767958"/>
            <a:ext cx="2606919" cy="461665"/>
          </a:xfrm>
          <a:prstGeom prst="rect">
            <a:avLst/>
          </a:prstGeom>
          <a:noFill/>
        </p:spPr>
        <p:txBody>
          <a:bodyPr wrap="square" rtlCol="0">
            <a:spAutoFit/>
          </a:bodyPr>
          <a:lstStyle/>
          <a:p>
            <a:r>
              <a:rPr lang="ja-JP" altLang="en-US" sz="2400" dirty="0"/>
              <a:t>小松﨑 諒子</a:t>
            </a:r>
            <a:endParaRPr kumimoji="1" lang="ja-JP" altLang="en-US" sz="2400" dirty="0"/>
          </a:p>
        </p:txBody>
      </p:sp>
      <p:sp>
        <p:nvSpPr>
          <p:cNvPr id="14" name="テキスト ボックス 13"/>
          <p:cNvSpPr txBox="1"/>
          <p:nvPr/>
        </p:nvSpPr>
        <p:spPr>
          <a:xfrm>
            <a:off x="632277" y="5729930"/>
            <a:ext cx="2606919" cy="461665"/>
          </a:xfrm>
          <a:prstGeom prst="rect">
            <a:avLst/>
          </a:prstGeom>
          <a:noFill/>
        </p:spPr>
        <p:txBody>
          <a:bodyPr wrap="square" rtlCol="0">
            <a:spAutoFit/>
          </a:bodyPr>
          <a:lstStyle/>
          <a:p>
            <a:r>
              <a:rPr lang="ja-JP" altLang="en-US" sz="2400" dirty="0">
                <a:solidFill>
                  <a:schemeClr val="bg1"/>
                </a:solidFill>
              </a:rPr>
              <a:t>田代 </a:t>
            </a:r>
            <a:r>
              <a:rPr kumimoji="1" lang="ja-JP" altLang="en-US" sz="2400" dirty="0">
                <a:solidFill>
                  <a:schemeClr val="bg1"/>
                </a:solidFill>
              </a:rPr>
              <a:t>智之</a:t>
            </a:r>
          </a:p>
        </p:txBody>
      </p:sp>
      <p:sp>
        <p:nvSpPr>
          <p:cNvPr id="15" name="テキスト ボックス 14"/>
          <p:cNvSpPr txBox="1"/>
          <p:nvPr/>
        </p:nvSpPr>
        <p:spPr>
          <a:xfrm>
            <a:off x="4012131" y="5732866"/>
            <a:ext cx="1687629" cy="461665"/>
          </a:xfrm>
          <a:prstGeom prst="rect">
            <a:avLst/>
          </a:prstGeom>
          <a:noFill/>
        </p:spPr>
        <p:txBody>
          <a:bodyPr wrap="square" rtlCol="0">
            <a:spAutoFit/>
          </a:bodyPr>
          <a:lstStyle/>
          <a:p>
            <a:r>
              <a:rPr lang="ja-JP" altLang="en-US" sz="2400" dirty="0">
                <a:solidFill>
                  <a:schemeClr val="bg1"/>
                </a:solidFill>
              </a:rPr>
              <a:t>前田 </a:t>
            </a:r>
            <a:r>
              <a:rPr kumimoji="1" lang="ja-JP" altLang="en-US" sz="2400" dirty="0">
                <a:solidFill>
                  <a:schemeClr val="bg1"/>
                </a:solidFill>
              </a:rPr>
              <a:t>大知</a:t>
            </a:r>
          </a:p>
        </p:txBody>
      </p:sp>
      <p:sp>
        <p:nvSpPr>
          <p:cNvPr id="16" name="テキスト ボックス 15"/>
          <p:cNvSpPr txBox="1"/>
          <p:nvPr/>
        </p:nvSpPr>
        <p:spPr>
          <a:xfrm>
            <a:off x="6098676" y="3260534"/>
            <a:ext cx="2606919" cy="461665"/>
          </a:xfrm>
          <a:prstGeom prst="rect">
            <a:avLst/>
          </a:prstGeom>
          <a:noFill/>
        </p:spPr>
        <p:txBody>
          <a:bodyPr wrap="square" rtlCol="0">
            <a:spAutoFit/>
          </a:bodyPr>
          <a:lstStyle/>
          <a:p>
            <a:r>
              <a:rPr kumimoji="1" lang="ja-JP" altLang="en-US" sz="2400" dirty="0">
                <a:solidFill>
                  <a:schemeClr val="bg1"/>
                </a:solidFill>
              </a:rPr>
              <a:t>田中 皓大</a:t>
            </a:r>
            <a:r>
              <a:rPr kumimoji="1" lang="en-US" altLang="ja-JP" sz="2400" dirty="0">
                <a:solidFill>
                  <a:schemeClr val="bg1"/>
                </a:solidFill>
              </a:rPr>
              <a:t>(TA)</a:t>
            </a:r>
            <a:endParaRPr kumimoji="1" lang="ja-JP" altLang="en-US" sz="2400" dirty="0">
              <a:solidFill>
                <a:schemeClr val="bg1"/>
              </a:solidFill>
            </a:endParaRPr>
          </a:p>
        </p:txBody>
      </p:sp>
      <p:sp>
        <p:nvSpPr>
          <p:cNvPr id="17" name="正方形/長方形 16"/>
          <p:cNvSpPr/>
          <p:nvPr/>
        </p:nvSpPr>
        <p:spPr>
          <a:xfrm>
            <a:off x="6122876" y="1305634"/>
            <a:ext cx="2392474" cy="2416565"/>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5">
                  <a:lumMod val="60000"/>
                  <a:lumOff val="40000"/>
                </a:schemeClr>
              </a:solidFill>
            </a:endParaRPr>
          </a:p>
        </p:txBody>
      </p:sp>
      <p:sp>
        <p:nvSpPr>
          <p:cNvPr id="4" name="テキスト ボックス 3"/>
          <p:cNvSpPr txBox="1"/>
          <p:nvPr/>
        </p:nvSpPr>
        <p:spPr>
          <a:xfrm>
            <a:off x="2851081" y="3115885"/>
            <a:ext cx="1073647" cy="1107996"/>
          </a:xfrm>
          <a:prstGeom prst="rect">
            <a:avLst/>
          </a:prstGeom>
          <a:noFill/>
        </p:spPr>
        <p:txBody>
          <a:bodyPr wrap="square" rtlCol="0">
            <a:spAutoFit/>
          </a:bodyPr>
          <a:lstStyle/>
          <a:p>
            <a:r>
              <a:rPr kumimoji="1" lang="en-US" altLang="ja-JP" sz="6600" dirty="0">
                <a:solidFill>
                  <a:schemeClr val="tx1">
                    <a:lumMod val="75000"/>
                    <a:lumOff val="25000"/>
                  </a:schemeClr>
                </a:solidFill>
              </a:rPr>
              <a:t>4</a:t>
            </a:r>
            <a:r>
              <a:rPr kumimoji="1" lang="ja-JP" altLang="en-US" sz="2800" b="1" dirty="0">
                <a:solidFill>
                  <a:schemeClr val="tx1">
                    <a:lumMod val="75000"/>
                    <a:lumOff val="25000"/>
                  </a:schemeClr>
                </a:solidFill>
              </a:rPr>
              <a:t>班</a:t>
            </a:r>
          </a:p>
        </p:txBody>
      </p:sp>
    </p:spTree>
    <p:extLst>
      <p:ext uri="{BB962C8B-B14F-4D97-AF65-F5344CB8AC3E}">
        <p14:creationId xmlns:p14="http://schemas.microsoft.com/office/powerpoint/2010/main" val="2067248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農地化を生かす</a:t>
            </a:r>
            <a:endParaRPr kumimoji="1" lang="ja-JP" altLang="en-US" dirty="0"/>
          </a:p>
        </p:txBody>
      </p:sp>
      <p:sp>
        <p:nvSpPr>
          <p:cNvPr id="4" name="テキスト ボックス 3"/>
          <p:cNvSpPr txBox="1"/>
          <p:nvPr/>
        </p:nvSpPr>
        <p:spPr>
          <a:xfrm>
            <a:off x="3879849" y="1184437"/>
            <a:ext cx="3101521" cy="584775"/>
          </a:xfrm>
          <a:prstGeom prst="rect">
            <a:avLst/>
          </a:prstGeom>
          <a:noFill/>
        </p:spPr>
        <p:txBody>
          <a:bodyPr wrap="square" rtlCol="0">
            <a:spAutoFit/>
          </a:bodyPr>
          <a:lstStyle/>
          <a:p>
            <a:r>
              <a:rPr kumimoji="1" lang="en-US" altLang="ja-JP" sz="3200" b="1" dirty="0" err="1">
                <a:solidFill>
                  <a:schemeClr val="accent5">
                    <a:lumMod val="75000"/>
                  </a:schemeClr>
                </a:solidFill>
              </a:rPr>
              <a:t>AgriTech</a:t>
            </a:r>
            <a:r>
              <a:rPr kumimoji="1" lang="ja-JP" altLang="en-US" sz="2800" b="1" dirty="0">
                <a:solidFill>
                  <a:schemeClr val="accent5">
                    <a:lumMod val="75000"/>
                  </a:schemeClr>
                </a:solidFill>
              </a:rPr>
              <a:t>の導入</a:t>
            </a:r>
          </a:p>
        </p:txBody>
      </p:sp>
      <p:sp>
        <p:nvSpPr>
          <p:cNvPr id="5" name="テキスト ボックス 4"/>
          <p:cNvSpPr txBox="1"/>
          <p:nvPr/>
        </p:nvSpPr>
        <p:spPr>
          <a:xfrm>
            <a:off x="3730171" y="1899095"/>
            <a:ext cx="5119007" cy="1200329"/>
          </a:xfrm>
          <a:prstGeom prst="rect">
            <a:avLst/>
          </a:prstGeom>
          <a:noFill/>
        </p:spPr>
        <p:txBody>
          <a:bodyPr wrap="square" rtlCol="0">
            <a:spAutoFit/>
          </a:bodyPr>
          <a:lstStyle/>
          <a:p>
            <a:pPr algn="ctr"/>
            <a:r>
              <a:rPr lang="en-US" altLang="ja-JP" sz="2400" dirty="0" err="1"/>
              <a:t>AgriTech</a:t>
            </a:r>
            <a:r>
              <a:rPr lang="en-US" altLang="ja-JP" sz="2400" dirty="0"/>
              <a:t>…</a:t>
            </a:r>
            <a:r>
              <a:rPr lang="en-US" altLang="ja-JP" sz="2400" dirty="0" err="1"/>
              <a:t>IoT</a:t>
            </a:r>
            <a:r>
              <a:rPr lang="ja-JP" altLang="en-US" sz="2400" dirty="0"/>
              <a:t>やビッグデータ等を用いて、効率化やノウハウの可視化、分析を行う農業の形。</a:t>
            </a:r>
            <a:endParaRPr kumimoji="1" lang="ja-JP" altLang="en-US" sz="2400"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326734"/>
            <a:ext cx="3101521" cy="1917304"/>
          </a:xfrm>
          <a:prstGeom prst="rect">
            <a:avLst/>
          </a:prstGeom>
        </p:spPr>
      </p:pic>
      <p:sp>
        <p:nvSpPr>
          <p:cNvPr id="19" name="角丸四角形 18"/>
          <p:cNvSpPr/>
          <p:nvPr/>
        </p:nvSpPr>
        <p:spPr>
          <a:xfrm>
            <a:off x="981573" y="4412541"/>
            <a:ext cx="6918603" cy="75494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既存農業法人への資金支援</a:t>
            </a:r>
          </a:p>
        </p:txBody>
      </p:sp>
      <p:sp>
        <p:nvSpPr>
          <p:cNvPr id="49" name="角丸四角形 48"/>
          <p:cNvSpPr/>
          <p:nvPr/>
        </p:nvSpPr>
        <p:spPr>
          <a:xfrm>
            <a:off x="990814" y="5445815"/>
            <a:ext cx="6909362" cy="75494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スタートアップ支援</a:t>
            </a:r>
          </a:p>
        </p:txBody>
      </p:sp>
      <p:sp>
        <p:nvSpPr>
          <p:cNvPr id="21" name="テキスト ボックス 20"/>
          <p:cNvSpPr txBox="1"/>
          <p:nvPr/>
        </p:nvSpPr>
        <p:spPr>
          <a:xfrm>
            <a:off x="889210" y="3788982"/>
            <a:ext cx="7645068" cy="461665"/>
          </a:xfrm>
          <a:prstGeom prst="rect">
            <a:avLst/>
          </a:prstGeom>
          <a:noFill/>
        </p:spPr>
        <p:txBody>
          <a:bodyPr wrap="square" rtlCol="0">
            <a:spAutoFit/>
          </a:bodyPr>
          <a:lstStyle/>
          <a:p>
            <a:r>
              <a:rPr kumimoji="1" lang="ja-JP" altLang="en-US" sz="2400" dirty="0"/>
              <a:t>現状は</a:t>
            </a:r>
            <a:r>
              <a:rPr lang="en-US" altLang="ja-JP" sz="2400" dirty="0" err="1"/>
              <a:t>AgriTech</a:t>
            </a:r>
            <a:r>
              <a:rPr lang="ja-JP" altLang="en-US" sz="2400" dirty="0"/>
              <a:t>を導入した農業</a:t>
            </a:r>
            <a:r>
              <a:rPr kumimoji="1" lang="ja-JP" altLang="en-US" sz="2400" dirty="0"/>
              <a:t>法人への支援はなし</a:t>
            </a:r>
          </a:p>
        </p:txBody>
      </p:sp>
      <p:sp>
        <p:nvSpPr>
          <p:cNvPr id="25" name="角丸四角形 24"/>
          <p:cNvSpPr/>
          <p:nvPr/>
        </p:nvSpPr>
        <p:spPr>
          <a:xfrm>
            <a:off x="497305" y="3529263"/>
            <a:ext cx="8018045" cy="2951748"/>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68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9" grpId="0" animBg="1"/>
      <p:bldP spid="21"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p:cNvSpPr txBox="1">
            <a:spLocks/>
          </p:cNvSpPr>
          <p:nvPr/>
        </p:nvSpPr>
        <p:spPr>
          <a:xfrm>
            <a:off x="628650" y="365127"/>
            <a:ext cx="7886700" cy="969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n-ea"/>
                <a:ea typeface="+mn-ea"/>
                <a:cs typeface="+mj-cs"/>
              </a:defRPr>
            </a:lvl1pPr>
          </a:lstStyle>
          <a:p>
            <a:endParaRPr lang="ja-JP" altLang="en-US" dirty="0"/>
          </a:p>
        </p:txBody>
      </p:sp>
      <p:sp>
        <p:nvSpPr>
          <p:cNvPr id="19" name="テキスト ボックス 18"/>
          <p:cNvSpPr txBox="1"/>
          <p:nvPr/>
        </p:nvSpPr>
        <p:spPr>
          <a:xfrm>
            <a:off x="5192004" y="1335025"/>
            <a:ext cx="601579" cy="415498"/>
          </a:xfrm>
          <a:prstGeom prst="rect">
            <a:avLst/>
          </a:prstGeom>
          <a:noFill/>
        </p:spPr>
        <p:txBody>
          <a:bodyPr wrap="square" rtlCol="0">
            <a:spAutoFit/>
          </a:bodyPr>
          <a:lstStyle/>
          <a:p>
            <a:r>
              <a:rPr lang="ja-JP" altLang="en-US" sz="2100" b="1" dirty="0"/>
              <a:t>市</a:t>
            </a:r>
          </a:p>
        </p:txBody>
      </p:sp>
      <p:grpSp>
        <p:nvGrpSpPr>
          <p:cNvPr id="23" name="グループ化 22"/>
          <p:cNvGrpSpPr/>
          <p:nvPr/>
        </p:nvGrpSpPr>
        <p:grpSpPr>
          <a:xfrm>
            <a:off x="2072859" y="1616372"/>
            <a:ext cx="4189955" cy="3769586"/>
            <a:chOff x="2145687" y="1831942"/>
            <a:chExt cx="5586607" cy="5026114"/>
          </a:xfrm>
        </p:grpSpPr>
        <p:sp>
          <p:nvSpPr>
            <p:cNvPr id="24" name="円弧 23"/>
            <p:cNvSpPr/>
            <p:nvPr/>
          </p:nvSpPr>
          <p:spPr>
            <a:xfrm flipH="1">
              <a:off x="2145687" y="1933130"/>
              <a:ext cx="5586607" cy="4924926"/>
            </a:xfrm>
            <a:prstGeom prst="arc">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cxnSp>
          <p:nvCxnSpPr>
            <p:cNvPr id="25" name="直線コネクタ 24"/>
            <p:cNvCxnSpPr/>
            <p:nvPr/>
          </p:nvCxnSpPr>
          <p:spPr>
            <a:xfrm flipH="1" flipV="1">
              <a:off x="4676274" y="1831942"/>
              <a:ext cx="280737" cy="109154"/>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24" idx="0"/>
            </p:cNvCxnSpPr>
            <p:nvPr/>
          </p:nvCxnSpPr>
          <p:spPr>
            <a:xfrm flipH="1">
              <a:off x="4676274" y="1933130"/>
              <a:ext cx="262717" cy="176463"/>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p:cNvGrpSpPr/>
          <p:nvPr/>
        </p:nvGrpSpPr>
        <p:grpSpPr>
          <a:xfrm>
            <a:off x="3020391" y="1824611"/>
            <a:ext cx="2328024" cy="3459037"/>
            <a:chOff x="2145687" y="1831942"/>
            <a:chExt cx="5586607" cy="5026114"/>
          </a:xfrm>
        </p:grpSpPr>
        <p:sp>
          <p:nvSpPr>
            <p:cNvPr id="28" name="円弧 27"/>
            <p:cNvSpPr/>
            <p:nvPr/>
          </p:nvSpPr>
          <p:spPr>
            <a:xfrm flipH="1">
              <a:off x="2145687" y="1933130"/>
              <a:ext cx="5586607" cy="4924926"/>
            </a:xfrm>
            <a:prstGeom prst="arc">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cxnSp>
          <p:nvCxnSpPr>
            <p:cNvPr id="29" name="直線コネクタ 28"/>
            <p:cNvCxnSpPr/>
            <p:nvPr/>
          </p:nvCxnSpPr>
          <p:spPr>
            <a:xfrm flipH="1" flipV="1">
              <a:off x="4676274" y="1831942"/>
              <a:ext cx="280737" cy="109154"/>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stCxn id="28" idx="0"/>
            </p:cNvCxnSpPr>
            <p:nvPr/>
          </p:nvCxnSpPr>
          <p:spPr>
            <a:xfrm flipH="1">
              <a:off x="4676274" y="1933130"/>
              <a:ext cx="262717" cy="176463"/>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p:cNvGrpSpPr/>
          <p:nvPr/>
        </p:nvGrpSpPr>
        <p:grpSpPr>
          <a:xfrm rot="16200000" flipH="1" flipV="1">
            <a:off x="3312090" y="2260736"/>
            <a:ext cx="3976394" cy="3080082"/>
            <a:chOff x="2145687" y="1831942"/>
            <a:chExt cx="5586607" cy="5026114"/>
          </a:xfrm>
        </p:grpSpPr>
        <p:sp>
          <p:nvSpPr>
            <p:cNvPr id="32" name="円弧 31"/>
            <p:cNvSpPr/>
            <p:nvPr/>
          </p:nvSpPr>
          <p:spPr>
            <a:xfrm flipH="1">
              <a:off x="2145687" y="1933130"/>
              <a:ext cx="5586607" cy="4924926"/>
            </a:xfrm>
            <a:prstGeom prst="arc">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cxnSp>
          <p:nvCxnSpPr>
            <p:cNvPr id="33" name="直線コネクタ 32"/>
            <p:cNvCxnSpPr/>
            <p:nvPr/>
          </p:nvCxnSpPr>
          <p:spPr>
            <a:xfrm flipH="1" flipV="1">
              <a:off x="4676274" y="1831942"/>
              <a:ext cx="280737" cy="109154"/>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32" idx="0"/>
            </p:cNvCxnSpPr>
            <p:nvPr/>
          </p:nvCxnSpPr>
          <p:spPr>
            <a:xfrm flipH="1">
              <a:off x="4676274" y="1933130"/>
              <a:ext cx="262717" cy="176463"/>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37" name="図 36"/>
          <p:cNvPicPr>
            <a:picLocks noChangeAspect="1"/>
          </p:cNvPicPr>
          <p:nvPr/>
        </p:nvPicPr>
        <p:blipFill rotWithShape="1">
          <a:blip r:embed="rId3" cstate="print">
            <a:extLst>
              <a:ext uri="{28A0092B-C50C-407E-A947-70E740481C1C}">
                <a14:useLocalDpi xmlns:a14="http://schemas.microsoft.com/office/drawing/2010/main" val="0"/>
              </a:ext>
            </a:extLst>
          </a:blip>
          <a:srcRect t="17580" b="17539"/>
          <a:stretch/>
        </p:blipFill>
        <p:spPr>
          <a:xfrm>
            <a:off x="1680095" y="3143463"/>
            <a:ext cx="679797" cy="441059"/>
          </a:xfrm>
          <a:prstGeom prst="rect">
            <a:avLst/>
          </a:prstGeom>
        </p:spPr>
      </p:pic>
      <p:pic>
        <p:nvPicPr>
          <p:cNvPr id="38" name="図 37"/>
          <p:cNvPicPr>
            <a:picLocks noChangeAspect="1"/>
          </p:cNvPicPr>
          <p:nvPr/>
        </p:nvPicPr>
        <p:blipFill rotWithShape="1">
          <a:blip r:embed="rId3" cstate="print">
            <a:extLst>
              <a:ext uri="{28A0092B-C50C-407E-A947-70E740481C1C}">
                <a14:useLocalDpi xmlns:a14="http://schemas.microsoft.com/office/drawing/2010/main" val="0"/>
              </a:ext>
            </a:extLst>
          </a:blip>
          <a:srcRect t="17580" b="17539"/>
          <a:stretch/>
        </p:blipFill>
        <p:spPr>
          <a:xfrm>
            <a:off x="2646926" y="3147889"/>
            <a:ext cx="679797" cy="441059"/>
          </a:xfrm>
          <a:prstGeom prst="rect">
            <a:avLst/>
          </a:prstGeom>
        </p:spPr>
      </p:pic>
      <p:grpSp>
        <p:nvGrpSpPr>
          <p:cNvPr id="39" name="グループ化 38"/>
          <p:cNvGrpSpPr/>
          <p:nvPr/>
        </p:nvGrpSpPr>
        <p:grpSpPr>
          <a:xfrm>
            <a:off x="5265667" y="1587778"/>
            <a:ext cx="849393" cy="612944"/>
            <a:chOff x="7329704" y="1904977"/>
            <a:chExt cx="1132524" cy="817259"/>
          </a:xfrm>
        </p:grpSpPr>
        <p:pic>
          <p:nvPicPr>
            <p:cNvPr id="40" name="図 39"/>
            <p:cNvPicPr>
              <a:picLocks noChangeAspect="1"/>
            </p:cNvPicPr>
            <p:nvPr/>
          </p:nvPicPr>
          <p:blipFill rotWithShape="1">
            <a:blip r:embed="rId3" cstate="print">
              <a:extLst>
                <a:ext uri="{28A0092B-C50C-407E-A947-70E740481C1C}">
                  <a14:useLocalDpi xmlns:a14="http://schemas.microsoft.com/office/drawing/2010/main" val="0"/>
                </a:ext>
              </a:extLst>
            </a:blip>
            <a:srcRect t="17580" b="17539"/>
            <a:stretch/>
          </p:blipFill>
          <p:spPr>
            <a:xfrm>
              <a:off x="7329704" y="1904977"/>
              <a:ext cx="906396" cy="588078"/>
            </a:xfrm>
            <a:prstGeom prst="rect">
              <a:avLst/>
            </a:prstGeom>
          </p:spPr>
        </p:pic>
        <p:pic>
          <p:nvPicPr>
            <p:cNvPr id="41" name="図 40"/>
            <p:cNvPicPr>
              <a:picLocks noChangeAspect="1"/>
            </p:cNvPicPr>
            <p:nvPr/>
          </p:nvPicPr>
          <p:blipFill rotWithShape="1">
            <a:blip r:embed="rId3" cstate="print">
              <a:extLst>
                <a:ext uri="{28A0092B-C50C-407E-A947-70E740481C1C}">
                  <a14:useLocalDpi xmlns:a14="http://schemas.microsoft.com/office/drawing/2010/main" val="0"/>
                </a:ext>
              </a:extLst>
            </a:blip>
            <a:srcRect t="17580" b="17539"/>
            <a:stretch/>
          </p:blipFill>
          <p:spPr>
            <a:xfrm>
              <a:off x="7555832" y="2134158"/>
              <a:ext cx="906396" cy="588078"/>
            </a:xfrm>
            <a:prstGeom prst="rect">
              <a:avLst/>
            </a:prstGeom>
          </p:spPr>
        </p:pic>
      </p:grpSp>
      <p:grpSp>
        <p:nvGrpSpPr>
          <p:cNvPr id="12" name="グループ化 11"/>
          <p:cNvGrpSpPr/>
          <p:nvPr/>
        </p:nvGrpSpPr>
        <p:grpSpPr>
          <a:xfrm>
            <a:off x="913968" y="5158068"/>
            <a:ext cx="5739654" cy="1040920"/>
            <a:chOff x="2055189" y="5183371"/>
            <a:chExt cx="5739654" cy="1040920"/>
          </a:xfrm>
        </p:grpSpPr>
        <p:pic>
          <p:nvPicPr>
            <p:cNvPr id="43" name="図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532" y="5183371"/>
              <a:ext cx="1040920" cy="1040920"/>
            </a:xfrm>
            <a:prstGeom prst="rect">
              <a:avLst/>
            </a:prstGeom>
          </p:spPr>
        </p:pic>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189" y="5244575"/>
              <a:ext cx="979715" cy="979715"/>
            </a:xfrm>
            <a:prstGeom prst="rect">
              <a:avLst/>
            </a:prstGeom>
          </p:spPr>
        </p:pic>
        <p:sp>
          <p:nvSpPr>
            <p:cNvPr id="45" name="テキスト ボックス 44"/>
            <p:cNvSpPr txBox="1"/>
            <p:nvPr/>
          </p:nvSpPr>
          <p:spPr>
            <a:xfrm>
              <a:off x="3847269" y="5385507"/>
              <a:ext cx="3947574" cy="830997"/>
            </a:xfrm>
            <a:prstGeom prst="rect">
              <a:avLst/>
            </a:prstGeom>
            <a:noFill/>
          </p:spPr>
          <p:txBody>
            <a:bodyPr wrap="square" rtlCol="0">
              <a:spAutoFit/>
            </a:bodyPr>
            <a:lstStyle/>
            <a:p>
              <a:r>
                <a:rPr kumimoji="1" lang="ja-JP" altLang="en-US" sz="2400" b="1" dirty="0">
                  <a:solidFill>
                    <a:schemeClr val="accent5">
                      <a:lumMod val="75000"/>
                    </a:schemeClr>
                  </a:solidFill>
                </a:rPr>
                <a:t>６割以上</a:t>
              </a:r>
              <a:r>
                <a:rPr kumimoji="1" lang="ja-JP" altLang="en-US" sz="2400" dirty="0">
                  <a:solidFill>
                    <a:schemeClr val="accent5">
                      <a:lumMod val="75000"/>
                    </a:schemeClr>
                  </a:solidFill>
                </a:rPr>
                <a:t>が</a:t>
              </a:r>
              <a:endParaRPr kumimoji="1" lang="en-US" altLang="ja-JP" sz="2400" dirty="0">
                <a:solidFill>
                  <a:schemeClr val="accent5">
                    <a:lumMod val="75000"/>
                  </a:schemeClr>
                </a:solidFill>
              </a:endParaRPr>
            </a:p>
            <a:p>
              <a:r>
                <a:rPr lang="ja-JP" altLang="en-US" sz="2400" dirty="0">
                  <a:solidFill>
                    <a:schemeClr val="accent5">
                      <a:lumMod val="75000"/>
                    </a:schemeClr>
                  </a:solidFill>
                </a:rPr>
                <a:t>定年後も働きたいと希望</a:t>
              </a:r>
              <a:endParaRPr kumimoji="1" lang="ja-JP" altLang="en-US" sz="2400" dirty="0">
                <a:solidFill>
                  <a:schemeClr val="accent5">
                    <a:lumMod val="75000"/>
                  </a:schemeClr>
                </a:solidFill>
              </a:endParaRPr>
            </a:p>
          </p:txBody>
        </p:sp>
      </p:grpSp>
      <p:pic>
        <p:nvPicPr>
          <p:cNvPr id="3" name="図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2309" y="1264003"/>
            <a:ext cx="1138143" cy="1138143"/>
          </a:xfrm>
          <a:prstGeom prst="rect">
            <a:avLst/>
          </a:prstGeom>
        </p:spPr>
      </p:pic>
      <p:pic>
        <p:nvPicPr>
          <p:cNvPr id="6" name="図 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4578" y="3790057"/>
            <a:ext cx="906250" cy="906250"/>
          </a:xfrm>
          <a:prstGeom prst="rect">
            <a:avLst/>
          </a:prstGeom>
        </p:spPr>
      </p:pic>
      <p:pic>
        <p:nvPicPr>
          <p:cNvPr id="7" name="図 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3823" y="3810790"/>
            <a:ext cx="902258" cy="902258"/>
          </a:xfrm>
          <a:prstGeom prst="rect">
            <a:avLst/>
          </a:prstGeom>
        </p:spPr>
      </p:pic>
      <p:pic>
        <p:nvPicPr>
          <p:cNvPr id="46" name="図 4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6899" y="3806853"/>
            <a:ext cx="902258" cy="902258"/>
          </a:xfrm>
          <a:prstGeom prst="rect">
            <a:avLst/>
          </a:prstGeom>
        </p:spPr>
      </p:pic>
      <p:pic>
        <p:nvPicPr>
          <p:cNvPr id="8" name="図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7685" y="3914341"/>
            <a:ext cx="830215" cy="830215"/>
          </a:xfrm>
          <a:prstGeom prst="rect">
            <a:avLst/>
          </a:prstGeom>
        </p:spPr>
      </p:pic>
      <p:pic>
        <p:nvPicPr>
          <p:cNvPr id="9" name="図 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8069" y="3850736"/>
            <a:ext cx="916856" cy="916856"/>
          </a:xfrm>
          <a:prstGeom prst="rect">
            <a:avLst/>
          </a:prstGeom>
        </p:spPr>
      </p:pic>
      <p:grpSp>
        <p:nvGrpSpPr>
          <p:cNvPr id="14" name="グループ化 13"/>
          <p:cNvGrpSpPr/>
          <p:nvPr/>
        </p:nvGrpSpPr>
        <p:grpSpPr>
          <a:xfrm>
            <a:off x="6346928" y="5362192"/>
            <a:ext cx="2238118" cy="830997"/>
            <a:chOff x="6329667" y="5337552"/>
            <a:chExt cx="2238118" cy="830997"/>
          </a:xfrm>
        </p:grpSpPr>
        <p:sp>
          <p:nvSpPr>
            <p:cNvPr id="49" name="テキスト ボックス 48"/>
            <p:cNvSpPr txBox="1"/>
            <p:nvPr/>
          </p:nvSpPr>
          <p:spPr>
            <a:xfrm>
              <a:off x="6822878" y="5337552"/>
              <a:ext cx="1744907" cy="830997"/>
            </a:xfrm>
            <a:prstGeom prst="rect">
              <a:avLst/>
            </a:prstGeom>
            <a:noFill/>
          </p:spPr>
          <p:txBody>
            <a:bodyPr wrap="square" rtlCol="0">
              <a:spAutoFit/>
            </a:bodyPr>
            <a:lstStyle/>
            <a:p>
              <a:r>
                <a:rPr kumimoji="1" lang="ja-JP" altLang="en-US" sz="2400" b="1" dirty="0">
                  <a:solidFill>
                    <a:schemeClr val="accent6">
                      <a:lumMod val="75000"/>
                    </a:schemeClr>
                  </a:solidFill>
                </a:rPr>
                <a:t>地域内人材として雇用</a:t>
              </a:r>
            </a:p>
          </p:txBody>
        </p:sp>
        <p:sp>
          <p:nvSpPr>
            <p:cNvPr id="13" name="右矢印 12"/>
            <p:cNvSpPr/>
            <p:nvPr/>
          </p:nvSpPr>
          <p:spPr>
            <a:xfrm>
              <a:off x="6329667" y="5630710"/>
              <a:ext cx="455509" cy="34151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タイトル 1"/>
          <p:cNvSpPr>
            <a:spLocks noGrp="1"/>
          </p:cNvSpPr>
          <p:nvPr>
            <p:ph type="title"/>
          </p:nvPr>
        </p:nvSpPr>
        <p:spPr>
          <a:xfrm>
            <a:off x="628650" y="365126"/>
            <a:ext cx="7886700" cy="872831"/>
          </a:xfrm>
        </p:spPr>
        <p:txBody>
          <a:bodyPr>
            <a:normAutofit fontScale="90000"/>
          </a:bodyPr>
          <a:lstStyle/>
          <a:p>
            <a:r>
              <a:rPr lang="ja-JP" altLang="en-US" dirty="0"/>
              <a:t>　残った人にどう対応するか？</a:t>
            </a:r>
            <a:endParaRPr kumimoji="1" lang="ja-JP" altLang="en-US" dirty="0"/>
          </a:p>
        </p:txBody>
      </p:sp>
      <p:grpSp>
        <p:nvGrpSpPr>
          <p:cNvPr id="57" name="グループ化 56"/>
          <p:cNvGrpSpPr/>
          <p:nvPr/>
        </p:nvGrpSpPr>
        <p:grpSpPr>
          <a:xfrm>
            <a:off x="543983" y="483657"/>
            <a:ext cx="686373" cy="512619"/>
            <a:chOff x="5364098" y="2949027"/>
            <a:chExt cx="2023912" cy="1511563"/>
          </a:xfrm>
        </p:grpSpPr>
        <p:sp>
          <p:nvSpPr>
            <p:cNvPr id="58" name="フローチャート: 論理積ゲート 57"/>
            <p:cNvSpPr/>
            <p:nvPr/>
          </p:nvSpPr>
          <p:spPr>
            <a:xfrm rot="16200000">
              <a:off x="5483296" y="3436789"/>
              <a:ext cx="904603" cy="1143000"/>
            </a:xfrm>
            <a:prstGeom prst="flowChartDelay">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5620499" y="2949027"/>
              <a:ext cx="630195" cy="630195"/>
            </a:xfrm>
            <a:prstGeom prst="ellipse">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ローチャート: 論理積ゲート 59"/>
            <p:cNvSpPr/>
            <p:nvPr/>
          </p:nvSpPr>
          <p:spPr>
            <a:xfrm rot="16200000">
              <a:off x="6582730" y="3652449"/>
              <a:ext cx="711523" cy="899036"/>
            </a:xfrm>
            <a:prstGeom prst="flowChartDelay">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p:cNvSpPr/>
            <p:nvPr/>
          </p:nvSpPr>
          <p:spPr>
            <a:xfrm>
              <a:off x="6679420" y="3264124"/>
              <a:ext cx="495684" cy="495684"/>
            </a:xfrm>
            <a:prstGeom prst="ellipse">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833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par>
                          <p:cTn id="11" fill="hold">
                            <p:stCondLst>
                              <p:cond delay="500"/>
                            </p:stCondLst>
                            <p:childTnLst>
                              <p:par>
                                <p:cTn id="12" presetID="37" presetClass="path" presetSubtype="0" accel="50000" decel="50000" fill="hold" nodeType="afterEffect">
                                  <p:stCondLst>
                                    <p:cond delay="0"/>
                                  </p:stCondLst>
                                  <p:childTnLst>
                                    <p:animMotion origin="layout" path="M -0.00017 0.00046 L 0.02865 -0.09051 C 0.03455 -0.10995 0.0474 -0.13449 0.0625 -0.15695 C 0.08021 -0.1831 0.09636 -0.20116 0.11025 -0.21088 L 0.175 -0.25903 " pathEditMode="relative" rAng="18720000" ptsTypes="AAAAA">
                                      <p:cBhvr>
                                        <p:cTn id="13" dur="1000" fill="hold"/>
                                        <p:tgtEl>
                                          <p:spTgt spid="37"/>
                                        </p:tgtEl>
                                        <p:attrNameLst>
                                          <p:attrName>ppt_x</p:attrName>
                                          <p:attrName>ppt_y</p:attrName>
                                        </p:attrNameLst>
                                      </p:cBhvr>
                                      <p:rCtr x="7552" y="-14421"/>
                                    </p:animMotion>
                                  </p:childTnLst>
                                </p:cTn>
                              </p:par>
                              <p:par>
                                <p:cTn id="14" presetID="37" presetClass="path" presetSubtype="0" accel="50000" decel="50000" fill="hold" nodeType="withEffect">
                                  <p:stCondLst>
                                    <p:cond delay="0"/>
                                  </p:stCondLst>
                                  <p:childTnLst>
                                    <p:animMotion origin="layout" path="M 0.00573 0.00417 L 0.01563 -0.06574 C 0.01788 -0.08032 0.02361 -0.10069 0.03143 -0.1206 C 0.03993 -0.14282 0.04827 -0.16111 0.05591 -0.17152 L 0.09184 -0.22338 " pathEditMode="relative" rAng="17820000" ptsTypes="AAAAA">
                                      <p:cBhvr>
                                        <p:cTn id="15" dur="1000" fill="hold"/>
                                        <p:tgtEl>
                                          <p:spTgt spid="38"/>
                                        </p:tgtEl>
                                        <p:attrNameLst>
                                          <p:attrName>ppt_x</p:attrName>
                                          <p:attrName>ppt_y</p:attrName>
                                        </p:attrNameLst>
                                      </p:cBhvr>
                                      <p:rCtr x="3455" y="-11944"/>
                                    </p:animMotion>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par>
                          <p:cTn id="27" fill="hold">
                            <p:stCondLst>
                              <p:cond delay="2500"/>
                            </p:stCondLst>
                            <p:childTnLst>
                              <p:par>
                                <p:cTn id="28" presetID="37" presetClass="path" presetSubtype="0" accel="50000" decel="50000" fill="hold" nodeType="afterEffect">
                                  <p:stCondLst>
                                    <p:cond delay="0"/>
                                  </p:stCondLst>
                                  <p:childTnLst>
                                    <p:animMotion origin="layout" path="M 0.00052 -0.00047 L 0.05417 0.04629 C 0.0658 0.05578 0.07813 0.07453 0.08837 0.0956 C 0.09913 0.12037 0.10625 0.14213 0.10799 0.16041 L 0.11632 0.24398 " pathEditMode="relative" rAng="3480000" ptsTypes="AAAAA">
                                      <p:cBhvr>
                                        <p:cTn id="29" dur="1000" fill="hold"/>
                                        <p:tgtEl>
                                          <p:spTgt spid="39"/>
                                        </p:tgtEl>
                                        <p:attrNameLst>
                                          <p:attrName>ppt_x</p:attrName>
                                          <p:attrName>ppt_y</p:attrName>
                                        </p:attrNameLst>
                                      </p:cBhvr>
                                      <p:rCtr x="7292" y="10972"/>
                                    </p:animMotion>
                                  </p:childTnLst>
                                </p:cTn>
                              </p:par>
                            </p:childTnLst>
                          </p:cTn>
                        </p:par>
                        <p:par>
                          <p:cTn id="30" fill="hold">
                            <p:stCondLst>
                              <p:cond delay="3500"/>
                            </p:stCondLst>
                            <p:childTnLst>
                              <p:par>
                                <p:cTn id="31" presetID="10" presetClass="exit" presetSubtype="0" fill="hold" nodeType="afterEffect">
                                  <p:stCondLst>
                                    <p:cond delay="0"/>
                                  </p:stCondLst>
                                  <p:childTnLst>
                                    <p:animEffect transition="out" filter="fade">
                                      <p:cBhvr>
                                        <p:cTn id="32" dur="500"/>
                                        <p:tgtEl>
                                          <p:spTgt spid="39"/>
                                        </p:tgtEl>
                                      </p:cBhvr>
                                    </p:animEffect>
                                    <p:set>
                                      <p:cBhvr>
                                        <p:cTn id="33" dur="1" fill="hold">
                                          <p:stCondLst>
                                            <p:cond delay="499"/>
                                          </p:stCondLst>
                                        </p:cTn>
                                        <p:tgtEl>
                                          <p:spTgt spid="3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地域人材バンクシステムの構築</a:t>
            </a:r>
          </a:p>
        </p:txBody>
      </p:sp>
      <p:sp>
        <p:nvSpPr>
          <p:cNvPr id="4" name="テキスト プレースホルダー 2"/>
          <p:cNvSpPr txBox="1">
            <a:spLocks/>
          </p:cNvSpPr>
          <p:nvPr/>
        </p:nvSpPr>
        <p:spPr>
          <a:xfrm>
            <a:off x="6699381" y="1171561"/>
            <a:ext cx="1815970" cy="51452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游ゴシック Medium" panose="020B0500000000000000" pitchFamily="50" charset="-128"/>
                <a:ea typeface="游ゴシック Medium" panose="020B05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游ゴシック Medium" panose="020B0500000000000000" pitchFamily="50" charset="-128"/>
                <a:ea typeface="游ゴシック Medium" panose="020B05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Medium" panose="020B0500000000000000" pitchFamily="50" charset="-128"/>
                <a:ea typeface="游ゴシック Medium" panose="020B05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Medium" panose="020B0500000000000000" pitchFamily="50" charset="-128"/>
                <a:ea typeface="游ゴシック Medium" panose="020B05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accent5">
                    <a:lumMod val="50000"/>
                  </a:schemeClr>
                </a:solidFill>
              </a:rPr>
              <a:t>　　　人材編</a:t>
            </a:r>
          </a:p>
        </p:txBody>
      </p:sp>
      <p:sp>
        <p:nvSpPr>
          <p:cNvPr id="5" name="角丸四角形 4"/>
          <p:cNvSpPr/>
          <p:nvPr/>
        </p:nvSpPr>
        <p:spPr>
          <a:xfrm>
            <a:off x="1656407" y="1396262"/>
            <a:ext cx="1674253" cy="6192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游ゴシック Medium" panose="020B0500000000000000" pitchFamily="50" charset="-128"/>
                <a:ea typeface="游ゴシック Medium" panose="020B0500000000000000" pitchFamily="50" charset="-128"/>
              </a:rPr>
              <a:t>市</a:t>
            </a:r>
          </a:p>
        </p:txBody>
      </p:sp>
      <p:sp>
        <p:nvSpPr>
          <p:cNvPr id="6" name="下矢印 5"/>
          <p:cNvSpPr/>
          <p:nvPr/>
        </p:nvSpPr>
        <p:spPr>
          <a:xfrm rot="9505822">
            <a:off x="2849749" y="3060046"/>
            <a:ext cx="418253" cy="220133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スライド番号プレースホルダー 2"/>
          <p:cNvSpPr>
            <a:spLocks noGrp="1"/>
          </p:cNvSpPr>
          <p:nvPr>
            <p:ph type="sldNum" sz="quarter" idx="12"/>
          </p:nvPr>
        </p:nvSpPr>
        <p:spPr>
          <a:xfrm>
            <a:off x="6457950" y="6356351"/>
            <a:ext cx="2057400" cy="365125"/>
          </a:xfrm>
        </p:spPr>
        <p:txBody>
          <a:bodyPr/>
          <a:lstStyle/>
          <a:p>
            <a:fld id="{5C9A5209-B9FD-43A9-B008-8C4FBA0D750F}" type="slidenum">
              <a:rPr kumimoji="1" lang="ja-JP" altLang="en-US" smtClean="0"/>
              <a:t>22</a:t>
            </a:fld>
            <a:endParaRPr kumimoji="1" lang="ja-JP" altLang="en-US"/>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040" y="5238102"/>
            <a:ext cx="1040920" cy="1040920"/>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884" y="5299306"/>
            <a:ext cx="979715" cy="97971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547" y="5308520"/>
            <a:ext cx="979715" cy="979715"/>
          </a:xfrm>
          <a:prstGeom prst="rect">
            <a:avLst/>
          </a:prstGeom>
        </p:spPr>
      </p:pic>
      <p:sp>
        <p:nvSpPr>
          <p:cNvPr id="11" name="上下矢印 10"/>
          <p:cNvSpPr/>
          <p:nvPr/>
        </p:nvSpPr>
        <p:spPr>
          <a:xfrm rot="5400000">
            <a:off x="4674026" y="4949981"/>
            <a:ext cx="413982" cy="1617164"/>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5805714" y="1686082"/>
            <a:ext cx="2709636" cy="4592940"/>
            <a:chOff x="5805715" y="934836"/>
            <a:chExt cx="2709636" cy="4592940"/>
          </a:xfrm>
        </p:grpSpPr>
        <p:sp>
          <p:nvSpPr>
            <p:cNvPr id="13" name="角丸四角形 12"/>
            <p:cNvSpPr/>
            <p:nvPr/>
          </p:nvSpPr>
          <p:spPr>
            <a:xfrm>
              <a:off x="5805715" y="934836"/>
              <a:ext cx="2709636" cy="4592940"/>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0440" y="1264253"/>
              <a:ext cx="936342" cy="936342"/>
            </a:xfrm>
            <a:prstGeom prst="rect">
              <a:avLst/>
            </a:prstGeom>
          </p:spPr>
        </p:pic>
        <p:sp>
          <p:nvSpPr>
            <p:cNvPr id="15" name="角丸四角形 14"/>
            <p:cNvSpPr/>
            <p:nvPr/>
          </p:nvSpPr>
          <p:spPr>
            <a:xfrm>
              <a:off x="6254563" y="2392683"/>
              <a:ext cx="1828095" cy="62352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游ゴシック Medium" panose="020B0500000000000000" pitchFamily="50" charset="-128"/>
                  <a:ea typeface="游ゴシック Medium" panose="020B0500000000000000" pitchFamily="50" charset="-128"/>
                </a:rPr>
                <a:t>民間企業</a:t>
              </a:r>
              <a:endParaRPr kumimoji="1" lang="ja-JP" altLang="en-US" sz="2800" dirty="0">
                <a:solidFill>
                  <a:schemeClr val="tx1"/>
                </a:solidFill>
                <a:latin typeface="游ゴシック Medium" panose="020B0500000000000000" pitchFamily="50" charset="-128"/>
                <a:ea typeface="游ゴシック Medium" panose="020B0500000000000000" pitchFamily="50" charset="-128"/>
              </a:endParaRPr>
            </a:p>
          </p:txBody>
        </p:sp>
        <p:sp>
          <p:nvSpPr>
            <p:cNvPr id="16" name="角丸四角形 15"/>
            <p:cNvSpPr/>
            <p:nvPr/>
          </p:nvSpPr>
          <p:spPr>
            <a:xfrm>
              <a:off x="6254562" y="3140416"/>
              <a:ext cx="1828095" cy="62352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游ゴシック Medium" panose="020B0500000000000000" pitchFamily="50" charset="-128"/>
                  <a:ea typeface="游ゴシック Medium" panose="020B0500000000000000" pitchFamily="50" charset="-128"/>
                </a:rPr>
                <a:t>法人</a:t>
              </a:r>
              <a:endParaRPr kumimoji="1" lang="ja-JP" altLang="en-US" sz="2800" dirty="0">
                <a:solidFill>
                  <a:schemeClr val="tx1"/>
                </a:solidFill>
                <a:latin typeface="游ゴシック Medium" panose="020B0500000000000000" pitchFamily="50" charset="-128"/>
                <a:ea typeface="游ゴシック Medium" panose="020B0500000000000000" pitchFamily="50" charset="-128"/>
              </a:endParaRPr>
            </a:p>
          </p:txBody>
        </p:sp>
        <p:sp>
          <p:nvSpPr>
            <p:cNvPr id="17" name="角丸四角形 16"/>
            <p:cNvSpPr/>
            <p:nvPr/>
          </p:nvSpPr>
          <p:spPr>
            <a:xfrm>
              <a:off x="6254562" y="4603355"/>
              <a:ext cx="1828095" cy="62352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游ゴシック Medium" panose="020B0500000000000000" pitchFamily="50" charset="-128"/>
                  <a:ea typeface="游ゴシック Medium" panose="020B0500000000000000" pitchFamily="50" charset="-128"/>
                </a:rPr>
                <a:t>シルバー人材センター</a:t>
              </a:r>
              <a:endParaRPr kumimoji="1" lang="ja-JP" altLang="en-US" sz="2000" dirty="0">
                <a:solidFill>
                  <a:schemeClr val="tx1"/>
                </a:solidFill>
                <a:latin typeface="游ゴシック Medium" panose="020B0500000000000000" pitchFamily="50" charset="-128"/>
                <a:ea typeface="游ゴシック Medium" panose="020B0500000000000000" pitchFamily="50" charset="-128"/>
              </a:endParaRPr>
            </a:p>
          </p:txBody>
        </p:sp>
      </p:grpSp>
      <p:sp>
        <p:nvSpPr>
          <p:cNvPr id="18" name="曲折矢印 17"/>
          <p:cNvSpPr/>
          <p:nvPr/>
        </p:nvSpPr>
        <p:spPr>
          <a:xfrm rot="5400000">
            <a:off x="2873330" y="3347576"/>
            <a:ext cx="2887674" cy="1695443"/>
          </a:xfrm>
          <a:prstGeom prst="bentArrow">
            <a:avLst>
              <a:gd name="adj1" fmla="val 10016"/>
              <a:gd name="adj2" fmla="val 17508"/>
              <a:gd name="adj3" fmla="val 22634"/>
              <a:gd name="adj4" fmla="val 6425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3988832" y="3316960"/>
            <a:ext cx="2293086" cy="830997"/>
          </a:xfrm>
          <a:prstGeom prst="rect">
            <a:avLst/>
          </a:prstGeom>
          <a:noFill/>
        </p:spPr>
        <p:txBody>
          <a:bodyPr wrap="square" rtlCol="0">
            <a:spAutoFit/>
          </a:bodyPr>
          <a:lstStyle/>
          <a:p>
            <a:r>
              <a:rPr kumimoji="1" lang="ja-JP" altLang="en-US" sz="2400" dirty="0">
                <a:latin typeface="游ゴシック Medium" panose="020B0500000000000000" pitchFamily="50" charset="-128"/>
                <a:ea typeface="游ゴシック Medium" panose="020B0500000000000000" pitchFamily="50" charset="-128"/>
              </a:rPr>
              <a:t>マッチング</a:t>
            </a:r>
            <a:endParaRPr kumimoji="1" lang="en-US" altLang="ja-JP" sz="2400" dirty="0">
              <a:latin typeface="游ゴシック Medium" panose="020B0500000000000000" pitchFamily="50" charset="-128"/>
              <a:ea typeface="游ゴシック Medium" panose="020B0500000000000000" pitchFamily="50" charset="-128"/>
            </a:endParaRPr>
          </a:p>
          <a:p>
            <a:r>
              <a:rPr kumimoji="1" lang="ja-JP" altLang="en-US" sz="2400" dirty="0">
                <a:latin typeface="游ゴシック Medium" panose="020B0500000000000000" pitchFamily="50" charset="-128"/>
                <a:ea typeface="游ゴシック Medium" panose="020B0500000000000000" pitchFamily="50" charset="-128"/>
              </a:rPr>
              <a:t>・仲介</a:t>
            </a:r>
          </a:p>
        </p:txBody>
      </p:sp>
      <p:sp>
        <p:nvSpPr>
          <p:cNvPr id="20" name="テキスト ボックス 19"/>
          <p:cNvSpPr txBox="1"/>
          <p:nvPr/>
        </p:nvSpPr>
        <p:spPr>
          <a:xfrm>
            <a:off x="4224413" y="5895853"/>
            <a:ext cx="1465186" cy="461665"/>
          </a:xfrm>
          <a:prstGeom prst="rect">
            <a:avLst/>
          </a:prstGeom>
          <a:noFill/>
        </p:spPr>
        <p:txBody>
          <a:bodyPr wrap="square" rtlCol="0">
            <a:spAutoFit/>
          </a:bodyPr>
          <a:lstStyle/>
          <a:p>
            <a:r>
              <a:rPr kumimoji="1" lang="ja-JP" altLang="en-US" sz="2400" dirty="0">
                <a:latin typeface="游ゴシック Medium" panose="020B0500000000000000" pitchFamily="50" charset="-128"/>
                <a:ea typeface="游ゴシック Medium" panose="020B0500000000000000" pitchFamily="50" charset="-128"/>
              </a:rPr>
              <a:t>雇用契約</a:t>
            </a:r>
          </a:p>
        </p:txBody>
      </p:sp>
      <p:sp>
        <p:nvSpPr>
          <p:cNvPr id="21" name="テキスト ボックス 20"/>
          <p:cNvSpPr txBox="1"/>
          <p:nvPr/>
        </p:nvSpPr>
        <p:spPr>
          <a:xfrm>
            <a:off x="3202219" y="4038357"/>
            <a:ext cx="1793098" cy="830997"/>
          </a:xfrm>
          <a:prstGeom prst="rect">
            <a:avLst/>
          </a:prstGeom>
          <a:noFill/>
        </p:spPr>
        <p:txBody>
          <a:bodyPr wrap="square" rtlCol="0">
            <a:spAutoFit/>
          </a:bodyPr>
          <a:lstStyle/>
          <a:p>
            <a:r>
              <a:rPr kumimoji="1" lang="ja-JP" altLang="en-US" sz="2400" dirty="0">
                <a:latin typeface="游ゴシック Medium" panose="020B0500000000000000" pitchFamily="50" charset="-128"/>
                <a:ea typeface="游ゴシック Medium" panose="020B0500000000000000" pitchFamily="50" charset="-128"/>
              </a:rPr>
              <a:t>登録</a:t>
            </a:r>
            <a:endParaRPr kumimoji="1" lang="en-US" altLang="ja-JP" sz="2400" dirty="0">
              <a:latin typeface="游ゴシック Medium" panose="020B0500000000000000" pitchFamily="50" charset="-128"/>
              <a:ea typeface="游ゴシック Medium" panose="020B0500000000000000" pitchFamily="50" charset="-128"/>
            </a:endParaRPr>
          </a:p>
          <a:p>
            <a:r>
              <a:rPr kumimoji="1" lang="ja-JP" altLang="en-US" sz="2400" dirty="0">
                <a:latin typeface="游ゴシック Medium" panose="020B0500000000000000" pitchFamily="50" charset="-128"/>
                <a:ea typeface="游ゴシック Medium" panose="020B0500000000000000" pitchFamily="50" charset="-128"/>
              </a:rPr>
              <a:t>・相談</a:t>
            </a:r>
          </a:p>
        </p:txBody>
      </p:sp>
      <p:sp>
        <p:nvSpPr>
          <p:cNvPr id="22" name="角丸四角形 21"/>
          <p:cNvSpPr/>
          <p:nvPr/>
        </p:nvSpPr>
        <p:spPr>
          <a:xfrm>
            <a:off x="643883" y="4869354"/>
            <a:ext cx="2250169" cy="1684622"/>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1071188" y="4540060"/>
            <a:ext cx="1416456" cy="62352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游ゴシック Medium" panose="020B0500000000000000" pitchFamily="50" charset="-128"/>
                <a:ea typeface="游ゴシック Medium" panose="020B0500000000000000" pitchFamily="50" charset="-128"/>
              </a:rPr>
              <a:t>町内会</a:t>
            </a:r>
            <a:endParaRPr kumimoji="1" lang="ja-JP" altLang="en-US" sz="2800" dirty="0">
              <a:solidFill>
                <a:schemeClr val="tx1"/>
              </a:solidFill>
              <a:latin typeface="游ゴシック Medium" panose="020B0500000000000000" pitchFamily="50" charset="-128"/>
              <a:ea typeface="游ゴシック Medium" panose="020B0500000000000000" pitchFamily="50" charset="-128"/>
            </a:endParaRPr>
          </a:p>
        </p:txBody>
      </p:sp>
      <p:sp>
        <p:nvSpPr>
          <p:cNvPr id="24" name="テキスト ボックス 23"/>
          <p:cNvSpPr txBox="1"/>
          <p:nvPr/>
        </p:nvSpPr>
        <p:spPr>
          <a:xfrm>
            <a:off x="807554" y="3279182"/>
            <a:ext cx="1179322" cy="830997"/>
          </a:xfrm>
          <a:prstGeom prst="rect">
            <a:avLst/>
          </a:prstGeom>
          <a:noFill/>
        </p:spPr>
        <p:txBody>
          <a:bodyPr wrap="square" rtlCol="0">
            <a:spAutoFit/>
          </a:bodyPr>
          <a:lstStyle/>
          <a:p>
            <a:r>
              <a:rPr kumimoji="1" lang="ja-JP" altLang="en-US" sz="2400" dirty="0">
                <a:latin typeface="游ゴシック Medium" panose="020B0500000000000000" pitchFamily="50" charset="-128"/>
                <a:ea typeface="游ゴシック Medium" panose="020B0500000000000000" pitchFamily="50" charset="-128"/>
              </a:rPr>
              <a:t>登録</a:t>
            </a:r>
            <a:endParaRPr kumimoji="1" lang="en-US" altLang="ja-JP" sz="2400" dirty="0">
              <a:latin typeface="游ゴシック Medium" panose="020B0500000000000000" pitchFamily="50" charset="-128"/>
              <a:ea typeface="游ゴシック Medium" panose="020B0500000000000000" pitchFamily="50" charset="-128"/>
            </a:endParaRPr>
          </a:p>
          <a:p>
            <a:r>
              <a:rPr kumimoji="1" lang="ja-JP" altLang="en-US" sz="2400" dirty="0">
                <a:latin typeface="游ゴシック Medium" panose="020B0500000000000000" pitchFamily="50" charset="-128"/>
                <a:ea typeface="游ゴシック Medium" panose="020B0500000000000000" pitchFamily="50" charset="-128"/>
              </a:rPr>
              <a:t>・募集</a:t>
            </a:r>
          </a:p>
        </p:txBody>
      </p:sp>
      <p:sp>
        <p:nvSpPr>
          <p:cNvPr id="25" name="上下矢印 24"/>
          <p:cNvSpPr/>
          <p:nvPr/>
        </p:nvSpPr>
        <p:spPr>
          <a:xfrm rot="1367383">
            <a:off x="1899527" y="3110017"/>
            <a:ext cx="413982" cy="1431464"/>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516857" y="1988157"/>
            <a:ext cx="1179322" cy="461665"/>
          </a:xfrm>
          <a:prstGeom prst="rect">
            <a:avLst/>
          </a:prstGeom>
          <a:noFill/>
        </p:spPr>
        <p:txBody>
          <a:bodyPr wrap="square" rtlCol="0">
            <a:spAutoFit/>
          </a:bodyPr>
          <a:lstStyle/>
          <a:p>
            <a:r>
              <a:rPr kumimoji="1" lang="ja-JP" altLang="en-US" sz="2400" dirty="0">
                <a:latin typeface="游ゴシック Medium" panose="020B0500000000000000" pitchFamily="50" charset="-128"/>
                <a:ea typeface="游ゴシック Medium" panose="020B0500000000000000" pitchFamily="50" charset="-128"/>
              </a:rPr>
              <a:t>運営</a:t>
            </a:r>
          </a:p>
        </p:txBody>
      </p:sp>
      <p:sp>
        <p:nvSpPr>
          <p:cNvPr id="27" name="下矢印 26"/>
          <p:cNvSpPr/>
          <p:nvPr/>
        </p:nvSpPr>
        <p:spPr>
          <a:xfrm>
            <a:off x="2278517" y="2023113"/>
            <a:ext cx="418253" cy="38873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角丸四角形 27"/>
          <p:cNvSpPr/>
          <p:nvPr/>
        </p:nvSpPr>
        <p:spPr>
          <a:xfrm>
            <a:off x="6237034" y="4614573"/>
            <a:ext cx="1828095" cy="62352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游ゴシック Medium" panose="020B0500000000000000" pitchFamily="50" charset="-128"/>
                <a:ea typeface="游ゴシック Medium" panose="020B0500000000000000" pitchFamily="50" charset="-128"/>
              </a:rPr>
              <a:t>農業公社</a:t>
            </a:r>
            <a:endParaRPr kumimoji="1" lang="ja-JP" altLang="en-US" sz="2800" dirty="0">
              <a:solidFill>
                <a:schemeClr val="tx1"/>
              </a:solidFill>
              <a:latin typeface="游ゴシック Medium" panose="020B0500000000000000" pitchFamily="50" charset="-128"/>
              <a:ea typeface="游ゴシック Medium" panose="020B0500000000000000" pitchFamily="50" charset="-128"/>
            </a:endParaRPr>
          </a:p>
        </p:txBody>
      </p:sp>
      <p:sp>
        <p:nvSpPr>
          <p:cNvPr id="29" name="上下矢印 28"/>
          <p:cNvSpPr/>
          <p:nvPr/>
        </p:nvSpPr>
        <p:spPr>
          <a:xfrm rot="5400000">
            <a:off x="4463170" y="1350640"/>
            <a:ext cx="380041" cy="2305044"/>
          </a:xfrm>
          <a:prstGeom prst="upDown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1327378" y="2433053"/>
            <a:ext cx="2175126" cy="6235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游ゴシック Medium" panose="020B0500000000000000" pitchFamily="50" charset="-128"/>
                <a:ea typeface="游ゴシック Medium" panose="020B0500000000000000" pitchFamily="50" charset="-128"/>
              </a:rPr>
              <a:t>人材バンク</a:t>
            </a:r>
            <a:endParaRPr kumimoji="1" lang="ja-JP" altLang="en-US" sz="2800" dirty="0">
              <a:solidFill>
                <a:schemeClr val="tx1"/>
              </a:solidFill>
              <a:latin typeface="游ゴシック Medium" panose="020B0500000000000000" pitchFamily="50" charset="-128"/>
              <a:ea typeface="游ゴシック Medium" panose="020B0500000000000000" pitchFamily="50" charset="-128"/>
            </a:endParaRPr>
          </a:p>
        </p:txBody>
      </p:sp>
      <p:sp>
        <p:nvSpPr>
          <p:cNvPr id="31" name="テキスト ボックス 30"/>
          <p:cNvSpPr txBox="1"/>
          <p:nvPr/>
        </p:nvSpPr>
        <p:spPr>
          <a:xfrm>
            <a:off x="4025281" y="2023113"/>
            <a:ext cx="2293086" cy="830997"/>
          </a:xfrm>
          <a:prstGeom prst="rect">
            <a:avLst/>
          </a:prstGeom>
          <a:noFill/>
        </p:spPr>
        <p:txBody>
          <a:bodyPr wrap="square" rtlCol="0">
            <a:spAutoFit/>
          </a:bodyPr>
          <a:lstStyle/>
          <a:p>
            <a:r>
              <a:rPr kumimoji="1" lang="ja-JP" altLang="en-US" sz="2400" dirty="0">
                <a:latin typeface="游ゴシック Medium" panose="020B0500000000000000" pitchFamily="50" charset="-128"/>
                <a:ea typeface="游ゴシック Medium" panose="020B0500000000000000" pitchFamily="50" charset="-128"/>
              </a:rPr>
              <a:t>業務依頼</a:t>
            </a:r>
            <a:endParaRPr kumimoji="1" lang="en-US" altLang="ja-JP" sz="2400" dirty="0">
              <a:latin typeface="游ゴシック Medium" panose="020B0500000000000000" pitchFamily="50" charset="-128"/>
              <a:ea typeface="游ゴシック Medium" panose="020B0500000000000000" pitchFamily="50" charset="-128"/>
            </a:endParaRPr>
          </a:p>
          <a:p>
            <a:r>
              <a:rPr kumimoji="1" lang="ja-JP" altLang="en-US" sz="2400" dirty="0">
                <a:latin typeface="游ゴシック Medium" panose="020B0500000000000000" pitchFamily="50" charset="-128"/>
                <a:ea typeface="游ゴシック Medium" panose="020B0500000000000000" pitchFamily="50" charset="-128"/>
              </a:rPr>
              <a:t>・紹介</a:t>
            </a:r>
          </a:p>
        </p:txBody>
      </p:sp>
    </p:spTree>
    <p:extLst>
      <p:ext uri="{BB962C8B-B14F-4D97-AF65-F5344CB8AC3E}">
        <p14:creationId xmlns:p14="http://schemas.microsoft.com/office/powerpoint/2010/main" val="4212449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人材バンクの活用</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94" y="1419953"/>
            <a:ext cx="3333750" cy="2219325"/>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t="23" r="18671"/>
          <a:stretch/>
        </p:blipFill>
        <p:spPr>
          <a:xfrm>
            <a:off x="797094" y="3894666"/>
            <a:ext cx="3316817" cy="2295233"/>
          </a:xfrm>
          <a:prstGeom prst="rect">
            <a:avLst/>
          </a:prstGeom>
        </p:spPr>
      </p:pic>
      <p:sp>
        <p:nvSpPr>
          <p:cNvPr id="7" name="正方形/長方形 6"/>
          <p:cNvSpPr/>
          <p:nvPr/>
        </p:nvSpPr>
        <p:spPr>
          <a:xfrm>
            <a:off x="797094" y="1419953"/>
            <a:ext cx="3316817" cy="2219326"/>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814027" y="3932619"/>
            <a:ext cx="3316817" cy="2219326"/>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963132" y="2357085"/>
            <a:ext cx="2984739" cy="523220"/>
          </a:xfrm>
          <a:prstGeom prst="rect">
            <a:avLst/>
          </a:prstGeom>
          <a:noFill/>
        </p:spPr>
        <p:txBody>
          <a:bodyPr wrap="square" rtlCol="0">
            <a:spAutoFit/>
          </a:bodyPr>
          <a:lstStyle/>
          <a:p>
            <a:pPr algn="ctr"/>
            <a:r>
              <a:rPr kumimoji="1" lang="ja-JP" altLang="en-US" sz="2800" b="1" dirty="0">
                <a:solidFill>
                  <a:schemeClr val="bg1"/>
                </a:solidFill>
              </a:rPr>
              <a:t>街区公園の管理</a:t>
            </a:r>
          </a:p>
        </p:txBody>
      </p:sp>
      <p:sp>
        <p:nvSpPr>
          <p:cNvPr id="10" name="テキスト ボックス 9"/>
          <p:cNvSpPr txBox="1"/>
          <p:nvPr/>
        </p:nvSpPr>
        <p:spPr>
          <a:xfrm>
            <a:off x="963131" y="4657388"/>
            <a:ext cx="2984739" cy="954107"/>
          </a:xfrm>
          <a:prstGeom prst="rect">
            <a:avLst/>
          </a:prstGeom>
          <a:noFill/>
        </p:spPr>
        <p:txBody>
          <a:bodyPr wrap="square" rtlCol="0">
            <a:spAutoFit/>
          </a:bodyPr>
          <a:lstStyle/>
          <a:p>
            <a:pPr algn="ctr"/>
            <a:r>
              <a:rPr kumimoji="1" lang="ja-JP" altLang="en-US" sz="2800" b="1" dirty="0">
                <a:solidFill>
                  <a:schemeClr val="bg1"/>
                </a:solidFill>
              </a:rPr>
              <a:t>移動スーパーの運営</a:t>
            </a:r>
          </a:p>
        </p:txBody>
      </p:sp>
      <p:sp>
        <p:nvSpPr>
          <p:cNvPr id="11" name="角丸四角形 10"/>
          <p:cNvSpPr/>
          <p:nvPr/>
        </p:nvSpPr>
        <p:spPr>
          <a:xfrm>
            <a:off x="4740444" y="3920955"/>
            <a:ext cx="3605842" cy="2238305"/>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拠点内においても</a:t>
            </a:r>
            <a:endParaRPr lang="en-US" altLang="ja-JP" sz="2800" dirty="0">
              <a:solidFill>
                <a:schemeClr val="tx1"/>
              </a:solidFill>
            </a:endParaRPr>
          </a:p>
          <a:p>
            <a:pPr algn="ctr"/>
            <a:r>
              <a:rPr kumimoji="1" lang="ja-JP" altLang="en-US" sz="2800" dirty="0">
                <a:solidFill>
                  <a:schemeClr val="tx1"/>
                </a:solidFill>
              </a:rPr>
              <a:t>活用可能性</a:t>
            </a:r>
          </a:p>
        </p:txBody>
      </p: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1338" y="1418888"/>
            <a:ext cx="3324054" cy="2220390"/>
          </a:xfrm>
          <a:prstGeom prst="rect">
            <a:avLst/>
          </a:prstGeom>
        </p:spPr>
      </p:pic>
      <p:sp>
        <p:nvSpPr>
          <p:cNvPr id="13" name="正方形/長方形 12"/>
          <p:cNvSpPr/>
          <p:nvPr/>
        </p:nvSpPr>
        <p:spPr>
          <a:xfrm>
            <a:off x="4898271" y="1418888"/>
            <a:ext cx="3316817" cy="2219326"/>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050995" y="2266941"/>
            <a:ext cx="2984739" cy="523220"/>
          </a:xfrm>
          <a:prstGeom prst="rect">
            <a:avLst/>
          </a:prstGeom>
          <a:noFill/>
        </p:spPr>
        <p:txBody>
          <a:bodyPr wrap="square" rtlCol="0">
            <a:spAutoFit/>
          </a:bodyPr>
          <a:lstStyle/>
          <a:p>
            <a:pPr algn="ctr"/>
            <a:r>
              <a:rPr kumimoji="1" lang="ja-JP" altLang="en-US" sz="2800" b="1" dirty="0">
                <a:solidFill>
                  <a:schemeClr val="bg1"/>
                </a:solidFill>
              </a:rPr>
              <a:t>在宅介護</a:t>
            </a:r>
            <a:endParaRPr kumimoji="1" lang="en-US" altLang="ja-JP" sz="2800" b="1" dirty="0">
              <a:solidFill>
                <a:schemeClr val="bg1"/>
              </a:solidFill>
            </a:endParaRPr>
          </a:p>
        </p:txBody>
      </p:sp>
    </p:spTree>
    <p:extLst>
      <p:ext uri="{BB962C8B-B14F-4D97-AF65-F5344CB8AC3E}">
        <p14:creationId xmlns:p14="http://schemas.microsoft.com/office/powerpoint/2010/main" val="3905694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rot="2700000">
            <a:off x="1432314" y="281367"/>
            <a:ext cx="6640081" cy="6640081"/>
            <a:chOff x="5570836" y="2912076"/>
            <a:chExt cx="988541" cy="988541"/>
          </a:xfrm>
          <a:solidFill>
            <a:schemeClr val="tx1">
              <a:lumMod val="65000"/>
              <a:lumOff val="35000"/>
              <a:alpha val="13000"/>
            </a:schemeClr>
          </a:solidFill>
        </p:grpSpPr>
        <p:sp>
          <p:nvSpPr>
            <p:cNvPr id="14" name="下矢印 13"/>
            <p:cNvSpPr/>
            <p:nvPr/>
          </p:nvSpPr>
          <p:spPr>
            <a:xfrm>
              <a:off x="5902411" y="29120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15" name="下矢印 14"/>
            <p:cNvSpPr/>
            <p:nvPr/>
          </p:nvSpPr>
          <p:spPr>
            <a:xfrm rot="10800000">
              <a:off x="5902411" y="34928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nvGrpSpPr>
            <p:cNvPr id="16" name="グループ化 15"/>
            <p:cNvGrpSpPr/>
            <p:nvPr/>
          </p:nvGrpSpPr>
          <p:grpSpPr>
            <a:xfrm rot="16200000">
              <a:off x="5902410" y="2912076"/>
              <a:ext cx="325394" cy="988541"/>
              <a:chOff x="6054811" y="3064476"/>
              <a:chExt cx="325394" cy="988541"/>
            </a:xfrm>
            <a:grpFill/>
          </p:grpSpPr>
          <p:sp>
            <p:nvSpPr>
              <p:cNvPr id="17" name="下矢印 16"/>
              <p:cNvSpPr/>
              <p:nvPr/>
            </p:nvSpPr>
            <p:spPr>
              <a:xfrm>
                <a:off x="6054811" y="30644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18" name="下矢印 17"/>
              <p:cNvSpPr/>
              <p:nvPr/>
            </p:nvSpPr>
            <p:spPr>
              <a:xfrm rot="10800000">
                <a:off x="6054811" y="36452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grpSp>
      <p:sp>
        <p:nvSpPr>
          <p:cNvPr id="2" name="タイトル 1"/>
          <p:cNvSpPr>
            <a:spLocks noGrp="1"/>
          </p:cNvSpPr>
          <p:nvPr>
            <p:ph type="title"/>
          </p:nvPr>
        </p:nvSpPr>
        <p:spPr/>
        <p:txBody>
          <a:bodyPr/>
          <a:lstStyle/>
          <a:p>
            <a:r>
              <a:rPr kumimoji="1" lang="ja-JP" altLang="en-US" dirty="0"/>
              <a:t>地区別構想</a:t>
            </a:r>
          </a:p>
        </p:txBody>
      </p:sp>
      <p:pic>
        <p:nvPicPr>
          <p:cNvPr id="4" name="図 3"/>
          <p:cNvPicPr>
            <a:picLocks noChangeAspect="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65767" y="1911869"/>
            <a:ext cx="831372" cy="831372"/>
          </a:xfrm>
          <a:prstGeom prst="rect">
            <a:avLst/>
          </a:prstGeom>
        </p:spPr>
      </p:pic>
      <p:pic>
        <p:nvPicPr>
          <p:cNvPr id="5" name="図 4"/>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13425" y="5009155"/>
            <a:ext cx="777234" cy="777234"/>
          </a:xfrm>
          <a:prstGeom prst="rect">
            <a:avLst/>
          </a:prstGeom>
        </p:spPr>
      </p:pic>
      <p:pic>
        <p:nvPicPr>
          <p:cNvPr id="6" name="図 5"/>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055783" y="5009155"/>
            <a:ext cx="811557" cy="811557"/>
          </a:xfrm>
          <a:prstGeom prst="rect">
            <a:avLst/>
          </a:prstGeom>
        </p:spPr>
      </p:pic>
      <p:pic>
        <p:nvPicPr>
          <p:cNvPr id="7" name="図 6"/>
          <p:cNvPicPr>
            <a:picLocks noChangeAspect="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78525" y="4891016"/>
            <a:ext cx="922808" cy="922808"/>
          </a:xfrm>
          <a:prstGeom prst="rect">
            <a:avLst/>
          </a:prstGeom>
        </p:spPr>
      </p:pic>
      <p:pic>
        <p:nvPicPr>
          <p:cNvPr id="8" name="図 7"/>
          <p:cNvPicPr>
            <a:picLocks noChangeAspect="1"/>
          </p:cNvPicPr>
          <p:nvPr/>
        </p:nvPicPr>
        <p:blipFill>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2433" y="1907743"/>
            <a:ext cx="897870" cy="897870"/>
          </a:xfrm>
          <a:prstGeom prst="rect">
            <a:avLst/>
          </a:prstGeom>
        </p:spPr>
      </p:pic>
      <p:pic>
        <p:nvPicPr>
          <p:cNvPr id="9" name="図 8"/>
          <p:cNvPicPr>
            <a:picLocks noChangeAspect="1"/>
          </p:cNvPicPr>
          <p:nvPr/>
        </p:nvPicPr>
        <p:blipFill>
          <a:blip r:embed="rId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29717" y="4886394"/>
            <a:ext cx="900908" cy="900908"/>
          </a:xfrm>
          <a:prstGeom prst="rect">
            <a:avLst/>
          </a:prstGeom>
        </p:spPr>
      </p:pic>
      <p:pic>
        <p:nvPicPr>
          <p:cNvPr id="10" name="図 9"/>
          <p:cNvPicPr>
            <a:picLocks noChangeAspect="1"/>
          </p:cNvPicPr>
          <p:nvPr/>
        </p:nvPicPr>
        <p:blipFill>
          <a:blip r:embed="rId9"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0079" y="5000381"/>
            <a:ext cx="786934" cy="786934"/>
          </a:xfrm>
          <a:prstGeom prst="rect">
            <a:avLst/>
          </a:prstGeom>
        </p:spPr>
      </p:pic>
      <p:pic>
        <p:nvPicPr>
          <p:cNvPr id="11" name="図 10"/>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11386" y="1824876"/>
            <a:ext cx="861378" cy="861378"/>
          </a:xfrm>
          <a:prstGeom prst="rect">
            <a:avLst/>
          </a:prstGeom>
        </p:spPr>
      </p:pic>
      <p:pic>
        <p:nvPicPr>
          <p:cNvPr id="12" name="図 11"/>
          <p:cNvPicPr>
            <a:picLocks noChangeAspect="1"/>
          </p:cNvPicPr>
          <p:nvPr/>
        </p:nvPicPr>
        <p:blipFill>
          <a:blip r:embed="rId11"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4694" y="1889081"/>
            <a:ext cx="811347" cy="811347"/>
          </a:xfrm>
          <a:prstGeom prst="rect">
            <a:avLst/>
          </a:prstGeom>
        </p:spPr>
      </p:pic>
      <p:sp>
        <p:nvSpPr>
          <p:cNvPr id="19" name="テキスト ボックス 18"/>
          <p:cNvSpPr txBox="1"/>
          <p:nvPr/>
        </p:nvSpPr>
        <p:spPr>
          <a:xfrm>
            <a:off x="724694" y="2743241"/>
            <a:ext cx="1022173" cy="461665"/>
          </a:xfrm>
          <a:prstGeom prst="rect">
            <a:avLst/>
          </a:prstGeom>
          <a:noFill/>
        </p:spPr>
        <p:txBody>
          <a:bodyPr wrap="square" rtlCol="0">
            <a:spAutoFit/>
          </a:bodyPr>
          <a:lstStyle/>
          <a:p>
            <a:r>
              <a:rPr kumimoji="1" lang="ja-JP" altLang="en-US" sz="2400" dirty="0">
                <a:solidFill>
                  <a:schemeClr val="accent5">
                    <a:lumMod val="50000"/>
                  </a:schemeClr>
                </a:solidFill>
              </a:rPr>
              <a:t>人口</a:t>
            </a:r>
          </a:p>
        </p:txBody>
      </p:sp>
      <p:sp>
        <p:nvSpPr>
          <p:cNvPr id="20" name="テキスト ボックス 19"/>
          <p:cNvSpPr txBox="1"/>
          <p:nvPr/>
        </p:nvSpPr>
        <p:spPr>
          <a:xfrm>
            <a:off x="2090281" y="2743241"/>
            <a:ext cx="1022173" cy="461665"/>
          </a:xfrm>
          <a:prstGeom prst="rect">
            <a:avLst/>
          </a:prstGeom>
          <a:noFill/>
        </p:spPr>
        <p:txBody>
          <a:bodyPr wrap="square" rtlCol="0">
            <a:spAutoFit/>
          </a:bodyPr>
          <a:lstStyle/>
          <a:p>
            <a:pPr algn="ctr"/>
            <a:r>
              <a:rPr kumimoji="1" lang="ja-JP" altLang="en-US" sz="2400" dirty="0">
                <a:solidFill>
                  <a:schemeClr val="accent5">
                    <a:lumMod val="50000"/>
                  </a:schemeClr>
                </a:solidFill>
              </a:rPr>
              <a:t>交通</a:t>
            </a:r>
          </a:p>
        </p:txBody>
      </p:sp>
      <p:sp>
        <p:nvSpPr>
          <p:cNvPr id="21" name="テキスト ボックス 20"/>
          <p:cNvSpPr txBox="1"/>
          <p:nvPr/>
        </p:nvSpPr>
        <p:spPr>
          <a:xfrm>
            <a:off x="3610551" y="2743241"/>
            <a:ext cx="1141803" cy="461665"/>
          </a:xfrm>
          <a:prstGeom prst="rect">
            <a:avLst/>
          </a:prstGeom>
          <a:noFill/>
        </p:spPr>
        <p:txBody>
          <a:bodyPr wrap="square" rtlCol="0">
            <a:spAutoFit/>
          </a:bodyPr>
          <a:lstStyle/>
          <a:p>
            <a:pPr algn="ctr"/>
            <a:r>
              <a:rPr lang="ja-JP" altLang="en-US" sz="2400" dirty="0">
                <a:solidFill>
                  <a:schemeClr val="accent5">
                    <a:lumMod val="50000"/>
                  </a:schemeClr>
                </a:solidFill>
              </a:rPr>
              <a:t>住環境</a:t>
            </a:r>
            <a:endParaRPr kumimoji="1" lang="ja-JP" altLang="en-US" sz="2400" dirty="0">
              <a:solidFill>
                <a:schemeClr val="accent5">
                  <a:lumMod val="50000"/>
                </a:schemeClr>
              </a:solidFill>
            </a:endParaRPr>
          </a:p>
        </p:txBody>
      </p:sp>
      <p:sp>
        <p:nvSpPr>
          <p:cNvPr id="22" name="テキスト ボックス 21"/>
          <p:cNvSpPr txBox="1"/>
          <p:nvPr/>
        </p:nvSpPr>
        <p:spPr>
          <a:xfrm>
            <a:off x="542644" y="5813838"/>
            <a:ext cx="1141803" cy="461665"/>
          </a:xfrm>
          <a:prstGeom prst="rect">
            <a:avLst/>
          </a:prstGeom>
          <a:noFill/>
        </p:spPr>
        <p:txBody>
          <a:bodyPr wrap="square" rtlCol="0">
            <a:spAutoFit/>
          </a:bodyPr>
          <a:lstStyle/>
          <a:p>
            <a:pPr algn="ctr"/>
            <a:r>
              <a:rPr lang="ja-JP" altLang="en-US" sz="2400" dirty="0">
                <a:solidFill>
                  <a:schemeClr val="accent5">
                    <a:lumMod val="50000"/>
                  </a:schemeClr>
                </a:solidFill>
              </a:rPr>
              <a:t>商業</a:t>
            </a:r>
            <a:endParaRPr kumimoji="1" lang="ja-JP" altLang="en-US" sz="2400" dirty="0">
              <a:solidFill>
                <a:schemeClr val="accent5">
                  <a:lumMod val="50000"/>
                </a:schemeClr>
              </a:solidFill>
            </a:endParaRPr>
          </a:p>
        </p:txBody>
      </p:sp>
      <p:sp>
        <p:nvSpPr>
          <p:cNvPr id="23" name="テキスト ボックス 22"/>
          <p:cNvSpPr txBox="1"/>
          <p:nvPr/>
        </p:nvSpPr>
        <p:spPr>
          <a:xfrm>
            <a:off x="1405871" y="5813824"/>
            <a:ext cx="1141803" cy="461665"/>
          </a:xfrm>
          <a:prstGeom prst="rect">
            <a:avLst/>
          </a:prstGeom>
          <a:noFill/>
        </p:spPr>
        <p:txBody>
          <a:bodyPr wrap="square" rtlCol="0">
            <a:spAutoFit/>
          </a:bodyPr>
          <a:lstStyle/>
          <a:p>
            <a:pPr algn="ctr"/>
            <a:r>
              <a:rPr lang="ja-JP" altLang="en-US" sz="2400" dirty="0">
                <a:solidFill>
                  <a:schemeClr val="accent5">
                    <a:lumMod val="50000"/>
                  </a:schemeClr>
                </a:solidFill>
              </a:rPr>
              <a:t>観光</a:t>
            </a:r>
            <a:endParaRPr kumimoji="1" lang="ja-JP" altLang="en-US" sz="2400" dirty="0">
              <a:solidFill>
                <a:schemeClr val="accent5">
                  <a:lumMod val="50000"/>
                </a:schemeClr>
              </a:solidFill>
            </a:endParaRPr>
          </a:p>
        </p:txBody>
      </p:sp>
      <p:sp>
        <p:nvSpPr>
          <p:cNvPr id="24" name="テキスト ボックス 23"/>
          <p:cNvSpPr txBox="1"/>
          <p:nvPr/>
        </p:nvSpPr>
        <p:spPr>
          <a:xfrm>
            <a:off x="4577114" y="2729745"/>
            <a:ext cx="1141803" cy="461665"/>
          </a:xfrm>
          <a:prstGeom prst="rect">
            <a:avLst/>
          </a:prstGeom>
          <a:noFill/>
        </p:spPr>
        <p:txBody>
          <a:bodyPr wrap="square" rtlCol="0">
            <a:spAutoFit/>
          </a:bodyPr>
          <a:lstStyle/>
          <a:p>
            <a:pPr algn="ctr"/>
            <a:r>
              <a:rPr lang="ja-JP" altLang="en-US" sz="2400" dirty="0">
                <a:solidFill>
                  <a:schemeClr val="accent5">
                    <a:lumMod val="50000"/>
                  </a:schemeClr>
                </a:solidFill>
              </a:rPr>
              <a:t>防犯</a:t>
            </a:r>
            <a:endParaRPr kumimoji="1" lang="ja-JP" altLang="en-US" sz="2400" dirty="0">
              <a:solidFill>
                <a:schemeClr val="accent5">
                  <a:lumMod val="50000"/>
                </a:schemeClr>
              </a:solidFill>
            </a:endParaRPr>
          </a:p>
        </p:txBody>
      </p:sp>
      <p:sp>
        <p:nvSpPr>
          <p:cNvPr id="25" name="テキスト ボックス 24"/>
          <p:cNvSpPr txBox="1"/>
          <p:nvPr/>
        </p:nvSpPr>
        <p:spPr>
          <a:xfrm>
            <a:off x="2841367" y="5786389"/>
            <a:ext cx="1141803" cy="461665"/>
          </a:xfrm>
          <a:prstGeom prst="rect">
            <a:avLst/>
          </a:prstGeom>
          <a:noFill/>
        </p:spPr>
        <p:txBody>
          <a:bodyPr wrap="square" rtlCol="0">
            <a:spAutoFit/>
          </a:bodyPr>
          <a:lstStyle/>
          <a:p>
            <a:pPr algn="ctr"/>
            <a:r>
              <a:rPr lang="ja-JP" altLang="en-US" sz="2400" dirty="0">
                <a:solidFill>
                  <a:schemeClr val="accent5">
                    <a:lumMod val="50000"/>
                  </a:schemeClr>
                </a:solidFill>
              </a:rPr>
              <a:t>防災</a:t>
            </a:r>
            <a:endParaRPr kumimoji="1" lang="ja-JP" altLang="en-US" sz="2400" dirty="0">
              <a:solidFill>
                <a:schemeClr val="accent5">
                  <a:lumMod val="50000"/>
                </a:schemeClr>
              </a:solidFill>
            </a:endParaRPr>
          </a:p>
        </p:txBody>
      </p:sp>
      <p:sp>
        <p:nvSpPr>
          <p:cNvPr id="26" name="テキスト ボックス 25"/>
          <p:cNvSpPr txBox="1"/>
          <p:nvPr/>
        </p:nvSpPr>
        <p:spPr>
          <a:xfrm>
            <a:off x="3931141" y="5772329"/>
            <a:ext cx="1141803" cy="461665"/>
          </a:xfrm>
          <a:prstGeom prst="rect">
            <a:avLst/>
          </a:prstGeom>
          <a:noFill/>
        </p:spPr>
        <p:txBody>
          <a:bodyPr wrap="square" rtlCol="0">
            <a:spAutoFit/>
          </a:bodyPr>
          <a:lstStyle/>
          <a:p>
            <a:pPr algn="ctr"/>
            <a:r>
              <a:rPr lang="ja-JP" altLang="en-US" sz="2400" dirty="0">
                <a:solidFill>
                  <a:schemeClr val="accent5">
                    <a:lumMod val="50000"/>
                  </a:schemeClr>
                </a:solidFill>
              </a:rPr>
              <a:t>環境</a:t>
            </a:r>
            <a:endParaRPr kumimoji="1" lang="ja-JP" altLang="en-US" sz="2400" dirty="0">
              <a:solidFill>
                <a:schemeClr val="accent5">
                  <a:lumMod val="50000"/>
                </a:schemeClr>
              </a:solidFill>
            </a:endParaRPr>
          </a:p>
        </p:txBody>
      </p:sp>
      <p:sp>
        <p:nvSpPr>
          <p:cNvPr id="27" name="テキスト ボックス 26"/>
          <p:cNvSpPr txBox="1"/>
          <p:nvPr/>
        </p:nvSpPr>
        <p:spPr>
          <a:xfrm>
            <a:off x="4890659" y="5782836"/>
            <a:ext cx="1141803" cy="461665"/>
          </a:xfrm>
          <a:prstGeom prst="rect">
            <a:avLst/>
          </a:prstGeom>
          <a:noFill/>
        </p:spPr>
        <p:txBody>
          <a:bodyPr wrap="square" rtlCol="0">
            <a:spAutoFit/>
          </a:bodyPr>
          <a:lstStyle/>
          <a:p>
            <a:pPr algn="ctr"/>
            <a:r>
              <a:rPr lang="ja-JP" altLang="en-US" sz="2400" dirty="0">
                <a:solidFill>
                  <a:schemeClr val="accent5">
                    <a:lumMod val="50000"/>
                  </a:schemeClr>
                </a:solidFill>
              </a:rPr>
              <a:t>農業</a:t>
            </a:r>
            <a:endParaRPr kumimoji="1" lang="ja-JP" altLang="en-US" sz="2400" dirty="0">
              <a:solidFill>
                <a:schemeClr val="accent5">
                  <a:lumMod val="50000"/>
                </a:schemeClr>
              </a:solidFill>
            </a:endParaRPr>
          </a:p>
        </p:txBody>
      </p:sp>
      <p:pic>
        <p:nvPicPr>
          <p:cNvPr id="28" name="図 27"/>
          <p:cNvPicPr>
            <a:picLocks noChangeAspect="1"/>
          </p:cNvPicPr>
          <p:nvPr/>
        </p:nvPicPr>
        <p:blipFill>
          <a:blip r:embed="rId1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77588" y="4886394"/>
            <a:ext cx="896442" cy="896442"/>
          </a:xfrm>
          <a:prstGeom prst="rect">
            <a:avLst/>
          </a:prstGeom>
        </p:spPr>
      </p:pic>
      <p:sp>
        <p:nvSpPr>
          <p:cNvPr id="29" name="テキスト ボックス 28"/>
          <p:cNvSpPr txBox="1"/>
          <p:nvPr/>
        </p:nvSpPr>
        <p:spPr>
          <a:xfrm>
            <a:off x="6213435" y="5772328"/>
            <a:ext cx="1424748" cy="461665"/>
          </a:xfrm>
          <a:prstGeom prst="rect">
            <a:avLst/>
          </a:prstGeom>
          <a:noFill/>
        </p:spPr>
        <p:txBody>
          <a:bodyPr wrap="square" rtlCol="0">
            <a:spAutoFit/>
          </a:bodyPr>
          <a:lstStyle/>
          <a:p>
            <a:pPr algn="ctr"/>
            <a:r>
              <a:rPr lang="ja-JP" altLang="en-US" sz="2400" dirty="0">
                <a:solidFill>
                  <a:schemeClr val="accent5">
                    <a:lumMod val="50000"/>
                  </a:schemeClr>
                </a:solidFill>
              </a:rPr>
              <a:t>インフラ</a:t>
            </a:r>
            <a:endParaRPr kumimoji="1" lang="ja-JP" altLang="en-US" sz="2400" dirty="0">
              <a:solidFill>
                <a:schemeClr val="accent5">
                  <a:lumMod val="50000"/>
                </a:schemeClr>
              </a:solidFill>
            </a:endParaRPr>
          </a:p>
        </p:txBody>
      </p:sp>
    </p:spTree>
    <p:extLst>
      <p:ext uri="{BB962C8B-B14F-4D97-AF65-F5344CB8AC3E}">
        <p14:creationId xmlns:p14="http://schemas.microsoft.com/office/powerpoint/2010/main" val="1616575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344774" y="1004767"/>
            <a:ext cx="9626848" cy="5853233"/>
          </a:xfrm>
          <a:prstGeom prst="rect">
            <a:avLst/>
          </a:prstGeom>
        </p:spPr>
      </p:pic>
      <p:sp>
        <p:nvSpPr>
          <p:cNvPr id="69" name="正方形/長方形 68"/>
          <p:cNvSpPr/>
          <p:nvPr/>
        </p:nvSpPr>
        <p:spPr>
          <a:xfrm>
            <a:off x="6317468" y="1843179"/>
            <a:ext cx="2170780" cy="968731"/>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646076" y="2486645"/>
            <a:ext cx="3479188" cy="975645"/>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646076" y="5558649"/>
            <a:ext cx="3468140" cy="967086"/>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中央地区</a:t>
            </a:r>
          </a:p>
        </p:txBody>
      </p:sp>
      <p:sp>
        <p:nvSpPr>
          <p:cNvPr id="12" name="正方形/長方形 11"/>
          <p:cNvSpPr/>
          <p:nvPr/>
        </p:nvSpPr>
        <p:spPr>
          <a:xfrm>
            <a:off x="4676930" y="5547079"/>
            <a:ext cx="3838419" cy="995939"/>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4563781" y="4967044"/>
            <a:ext cx="3951569" cy="1575974"/>
            <a:chOff x="4696082" y="6883135"/>
            <a:chExt cx="3951569" cy="1575974"/>
          </a:xfrm>
        </p:grpSpPr>
        <p:sp>
          <p:nvSpPr>
            <p:cNvPr id="14" name="正方形/長方形 13"/>
            <p:cNvSpPr/>
            <p:nvPr/>
          </p:nvSpPr>
          <p:spPr>
            <a:xfrm>
              <a:off x="4809232" y="7468375"/>
              <a:ext cx="3838419" cy="990734"/>
            </a:xfrm>
            <a:prstGeom prst="rect">
              <a:avLst/>
            </a:prstGeom>
            <a:solidFill>
              <a:schemeClr val="bg1">
                <a:alpha val="33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flipH="1" flipV="1">
              <a:off x="5983514" y="6946357"/>
              <a:ext cx="14990" cy="51681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7" name="グループ化 16"/>
            <p:cNvGrpSpPr/>
            <p:nvPr/>
          </p:nvGrpSpPr>
          <p:grpSpPr>
            <a:xfrm rot="2700000">
              <a:off x="4696082" y="6883135"/>
              <a:ext cx="1046037" cy="1046037"/>
              <a:chOff x="7056252" y="6234876"/>
              <a:chExt cx="988541" cy="988541"/>
            </a:xfrm>
            <a:solidFill>
              <a:schemeClr val="tx1">
                <a:lumMod val="65000"/>
                <a:lumOff val="35000"/>
              </a:schemeClr>
            </a:solidFill>
          </p:grpSpPr>
          <p:sp>
            <p:nvSpPr>
              <p:cNvPr id="18" name="下矢印 17"/>
              <p:cNvSpPr/>
              <p:nvPr/>
            </p:nvSpPr>
            <p:spPr>
              <a:xfrm>
                <a:off x="7387826" y="62348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19" name="下矢印 18"/>
              <p:cNvSpPr/>
              <p:nvPr/>
            </p:nvSpPr>
            <p:spPr>
              <a:xfrm rot="10800000">
                <a:off x="7387826" y="68156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nvGrpSpPr>
              <p:cNvPr id="20" name="グループ化 19"/>
              <p:cNvGrpSpPr/>
              <p:nvPr/>
            </p:nvGrpSpPr>
            <p:grpSpPr>
              <a:xfrm rot="16200000">
                <a:off x="7387825" y="6234875"/>
                <a:ext cx="325396" cy="988541"/>
                <a:chOff x="2732011" y="4549891"/>
                <a:chExt cx="325396" cy="988541"/>
              </a:xfrm>
              <a:grpFill/>
            </p:grpSpPr>
            <p:sp>
              <p:nvSpPr>
                <p:cNvPr id="21" name="下矢印 20"/>
                <p:cNvSpPr/>
                <p:nvPr/>
              </p:nvSpPr>
              <p:spPr>
                <a:xfrm>
                  <a:off x="2732011" y="4549891"/>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22" name="下矢印 21"/>
                <p:cNvSpPr/>
                <p:nvPr/>
              </p:nvSpPr>
              <p:spPr>
                <a:xfrm rot="10800000">
                  <a:off x="2732013" y="5130659"/>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grpSp>
      </p:grpSp>
      <p:sp>
        <p:nvSpPr>
          <p:cNvPr id="23" name="正方形/長方形 22"/>
          <p:cNvSpPr/>
          <p:nvPr/>
        </p:nvSpPr>
        <p:spPr>
          <a:xfrm>
            <a:off x="5158198" y="5646321"/>
            <a:ext cx="2954655" cy="830997"/>
          </a:xfrm>
          <a:prstGeom prst="rect">
            <a:avLst/>
          </a:prstGeom>
        </p:spPr>
        <p:txBody>
          <a:bodyPr wrap="none">
            <a:spAutoFit/>
          </a:bodyPr>
          <a:lstStyle/>
          <a:p>
            <a:pPr algn="ctr"/>
            <a:r>
              <a:rPr lang="ja-JP" altLang="en-US" sz="2400" b="1" dirty="0"/>
              <a:t>商業区域に</a:t>
            </a:r>
            <a:endParaRPr lang="en-US" altLang="ja-JP" sz="2400" b="1" dirty="0"/>
          </a:p>
          <a:p>
            <a:pPr algn="ctr"/>
            <a:r>
              <a:rPr lang="ja-JP" altLang="en-US" sz="2400" b="1" dirty="0"/>
              <a:t>狭小な住居が広がる</a:t>
            </a:r>
          </a:p>
        </p:txBody>
      </p:sp>
      <p:sp>
        <p:nvSpPr>
          <p:cNvPr id="24" name="正方形/長方形 23"/>
          <p:cNvSpPr/>
          <p:nvPr/>
        </p:nvSpPr>
        <p:spPr>
          <a:xfrm>
            <a:off x="5054137" y="5646319"/>
            <a:ext cx="3162776" cy="830997"/>
          </a:xfrm>
          <a:prstGeom prst="rect">
            <a:avLst/>
          </a:prstGeom>
        </p:spPr>
        <p:txBody>
          <a:bodyPr wrap="square">
            <a:spAutoFit/>
          </a:bodyPr>
          <a:lstStyle/>
          <a:p>
            <a:pPr algn="ctr"/>
            <a:r>
              <a:rPr lang="ja-JP" altLang="en-US" sz="2400" b="1" dirty="0">
                <a:solidFill>
                  <a:schemeClr val="bg1"/>
                </a:solidFill>
              </a:rPr>
              <a:t>ランドバンクによる</a:t>
            </a:r>
            <a:endParaRPr lang="en-US" altLang="ja-JP" sz="2400" b="1" dirty="0">
              <a:solidFill>
                <a:schemeClr val="bg1"/>
              </a:solidFill>
            </a:endParaRPr>
          </a:p>
          <a:p>
            <a:pPr algn="ctr"/>
            <a:r>
              <a:rPr lang="ja-JP" altLang="en-US" sz="2400" b="1" dirty="0">
                <a:solidFill>
                  <a:schemeClr val="bg1"/>
                </a:solidFill>
              </a:rPr>
              <a:t>統合・高度利用</a:t>
            </a:r>
          </a:p>
        </p:txBody>
      </p:sp>
      <p:grpSp>
        <p:nvGrpSpPr>
          <p:cNvPr id="64" name="グループ化 63"/>
          <p:cNvGrpSpPr/>
          <p:nvPr/>
        </p:nvGrpSpPr>
        <p:grpSpPr>
          <a:xfrm>
            <a:off x="5622142" y="1180806"/>
            <a:ext cx="2893208" cy="3228219"/>
            <a:chOff x="5622142" y="1180806"/>
            <a:chExt cx="2893208" cy="3228219"/>
          </a:xfrm>
        </p:grpSpPr>
        <p:cxnSp>
          <p:nvCxnSpPr>
            <p:cNvPr id="36" name="直線コネクタ 35"/>
            <p:cNvCxnSpPr/>
            <p:nvPr/>
          </p:nvCxnSpPr>
          <p:spPr>
            <a:xfrm flipV="1">
              <a:off x="6173859" y="2811910"/>
              <a:ext cx="556725" cy="1201682"/>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6317468" y="1824950"/>
              <a:ext cx="2197882" cy="986960"/>
            </a:xfrm>
            <a:prstGeom prst="rect">
              <a:avLst/>
            </a:prstGeom>
            <a:solidFill>
              <a:schemeClr val="bg1">
                <a:alpha val="33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2352" y="1180806"/>
              <a:ext cx="786934" cy="786934"/>
            </a:xfrm>
            <a:prstGeom prst="rect">
              <a:avLst/>
            </a:prstGeom>
          </p:spPr>
        </p:pic>
        <p:sp>
          <p:nvSpPr>
            <p:cNvPr id="45" name="楕円 44"/>
            <p:cNvSpPr/>
            <p:nvPr/>
          </p:nvSpPr>
          <p:spPr>
            <a:xfrm rot="202185">
              <a:off x="5622142" y="4037535"/>
              <a:ext cx="1275542" cy="371490"/>
            </a:xfrm>
            <a:prstGeom prst="ellipse">
              <a:avLst/>
            </a:prstGeom>
            <a:blipFill dpi="0" rotWithShape="1">
              <a:blip r:embed="rId4">
                <a:alphaModFix amt="53000"/>
              </a:blip>
              <a:srcRect/>
              <a:tile tx="0" ty="0" sx="21000" sy="92000" flip="none" algn="tl"/>
            </a:blip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65" name="グループ化 64"/>
          <p:cNvGrpSpPr/>
          <p:nvPr/>
        </p:nvGrpSpPr>
        <p:grpSpPr>
          <a:xfrm>
            <a:off x="628650" y="4704151"/>
            <a:ext cx="4212242" cy="1838867"/>
            <a:chOff x="628650" y="4704151"/>
            <a:chExt cx="4212242" cy="1838867"/>
          </a:xfrm>
        </p:grpSpPr>
        <p:sp>
          <p:nvSpPr>
            <p:cNvPr id="40" name="正方形/長方形 39"/>
            <p:cNvSpPr/>
            <p:nvPr/>
          </p:nvSpPr>
          <p:spPr>
            <a:xfrm>
              <a:off x="628650" y="5552284"/>
              <a:ext cx="3485566" cy="990734"/>
            </a:xfrm>
            <a:prstGeom prst="rect">
              <a:avLst/>
            </a:prstGeom>
            <a:solidFill>
              <a:schemeClr val="bg1">
                <a:alpha val="33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0" y="4784515"/>
              <a:ext cx="922808" cy="922808"/>
            </a:xfrm>
            <a:prstGeom prst="rect">
              <a:avLst/>
            </a:prstGeom>
          </p:spPr>
        </p:pic>
        <p:cxnSp>
          <p:nvCxnSpPr>
            <p:cNvPr id="56" name="直線コネクタ 55"/>
            <p:cNvCxnSpPr/>
            <p:nvPr/>
          </p:nvCxnSpPr>
          <p:spPr>
            <a:xfrm flipH="1">
              <a:off x="3579777" y="4704151"/>
              <a:ext cx="1261115" cy="84292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 name="グループ化 65"/>
          <p:cNvGrpSpPr/>
          <p:nvPr/>
        </p:nvGrpSpPr>
        <p:grpSpPr>
          <a:xfrm>
            <a:off x="574531" y="1863149"/>
            <a:ext cx="5557129" cy="3016687"/>
            <a:chOff x="574531" y="1863149"/>
            <a:chExt cx="5557129" cy="3016687"/>
          </a:xfrm>
        </p:grpSpPr>
        <p:sp>
          <p:nvSpPr>
            <p:cNvPr id="34" name="正方形/長方形 33"/>
            <p:cNvSpPr/>
            <p:nvPr/>
          </p:nvSpPr>
          <p:spPr>
            <a:xfrm>
              <a:off x="628650" y="2454519"/>
              <a:ext cx="3485566" cy="990734"/>
            </a:xfrm>
            <a:prstGeom prst="rect">
              <a:avLst/>
            </a:prstGeom>
            <a:solidFill>
              <a:schemeClr val="bg1">
                <a:alpha val="33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531" y="1863149"/>
              <a:ext cx="831372" cy="831372"/>
            </a:xfrm>
            <a:prstGeom prst="rect">
              <a:avLst/>
            </a:prstGeom>
          </p:spPr>
        </p:pic>
        <p:sp>
          <p:nvSpPr>
            <p:cNvPr id="53" name="楕円 52"/>
            <p:cNvSpPr/>
            <p:nvPr/>
          </p:nvSpPr>
          <p:spPr>
            <a:xfrm rot="202185">
              <a:off x="5290580" y="2256845"/>
              <a:ext cx="841080" cy="610658"/>
            </a:xfrm>
            <a:prstGeom prst="ellipse">
              <a:avLst/>
            </a:prstGeom>
            <a:blipFill dpi="0" rotWithShape="1">
              <a:blip r:embed="rId4">
                <a:alphaModFix amt="53000"/>
              </a:blip>
              <a:srcRect/>
              <a:tile tx="0" ty="0" sx="21000" sy="92000" flip="none" algn="tl"/>
            </a:blip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5" name="楕円 54"/>
            <p:cNvSpPr/>
            <p:nvPr/>
          </p:nvSpPr>
          <p:spPr>
            <a:xfrm rot="202185">
              <a:off x="3096259" y="4099517"/>
              <a:ext cx="995885" cy="780319"/>
            </a:xfrm>
            <a:prstGeom prst="ellipse">
              <a:avLst/>
            </a:prstGeom>
            <a:blipFill dpi="0" rotWithShape="1">
              <a:blip r:embed="rId4">
                <a:alphaModFix amt="53000"/>
              </a:blip>
              <a:srcRect/>
              <a:tile tx="0" ty="0" sx="21000" sy="92000" flip="none" algn="tl"/>
            </a:blip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60" name="直線コネクタ 59"/>
            <p:cNvCxnSpPr/>
            <p:nvPr/>
          </p:nvCxnSpPr>
          <p:spPr>
            <a:xfrm>
              <a:off x="3507591" y="3445253"/>
              <a:ext cx="43071" cy="63613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endCxn id="53" idx="2"/>
            </p:cNvCxnSpPr>
            <p:nvPr/>
          </p:nvCxnSpPr>
          <p:spPr>
            <a:xfrm flipV="1">
              <a:off x="4125264" y="2537455"/>
              <a:ext cx="1166043" cy="41243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4" name="正方形/長方形 43"/>
          <p:cNvSpPr/>
          <p:nvPr/>
        </p:nvSpPr>
        <p:spPr>
          <a:xfrm>
            <a:off x="6570063" y="1980913"/>
            <a:ext cx="1723549" cy="830997"/>
          </a:xfrm>
          <a:prstGeom prst="rect">
            <a:avLst/>
          </a:prstGeom>
        </p:spPr>
        <p:txBody>
          <a:bodyPr wrap="none">
            <a:spAutoFit/>
          </a:bodyPr>
          <a:lstStyle/>
          <a:p>
            <a:pPr algn="ctr"/>
            <a:r>
              <a:rPr lang="ja-JP" altLang="en-US" sz="2400" b="1" dirty="0"/>
              <a:t>中心市街地</a:t>
            </a:r>
            <a:endParaRPr lang="en-US" altLang="ja-JP" sz="2400" b="1" dirty="0"/>
          </a:p>
          <a:p>
            <a:pPr algn="ctr"/>
            <a:r>
              <a:rPr lang="ja-JP" altLang="en-US" sz="2400" b="1" dirty="0"/>
              <a:t>の衰退</a:t>
            </a:r>
          </a:p>
        </p:txBody>
      </p:sp>
      <p:sp>
        <p:nvSpPr>
          <p:cNvPr id="41" name="正方形/長方形 40"/>
          <p:cNvSpPr/>
          <p:nvPr/>
        </p:nvSpPr>
        <p:spPr>
          <a:xfrm>
            <a:off x="894108" y="5818007"/>
            <a:ext cx="2954655" cy="461665"/>
          </a:xfrm>
          <a:prstGeom prst="rect">
            <a:avLst/>
          </a:prstGeom>
        </p:spPr>
        <p:txBody>
          <a:bodyPr wrap="none">
            <a:spAutoFit/>
          </a:bodyPr>
          <a:lstStyle/>
          <a:p>
            <a:pPr algn="ctr"/>
            <a:r>
              <a:rPr lang="ja-JP" altLang="en-US" sz="2400" b="1" dirty="0"/>
              <a:t>水害・液状化の危険</a:t>
            </a:r>
          </a:p>
        </p:txBody>
      </p:sp>
      <p:sp>
        <p:nvSpPr>
          <p:cNvPr id="37" name="正方形/長方形 36"/>
          <p:cNvSpPr/>
          <p:nvPr/>
        </p:nvSpPr>
        <p:spPr>
          <a:xfrm>
            <a:off x="1260756" y="2547985"/>
            <a:ext cx="2339102" cy="830997"/>
          </a:xfrm>
          <a:prstGeom prst="rect">
            <a:avLst/>
          </a:prstGeom>
        </p:spPr>
        <p:txBody>
          <a:bodyPr wrap="none">
            <a:spAutoFit/>
          </a:bodyPr>
          <a:lstStyle/>
          <a:p>
            <a:pPr algn="ctr"/>
            <a:r>
              <a:rPr lang="ja-JP" altLang="en-US" sz="2400" b="1" dirty="0"/>
              <a:t>街区公園の不足</a:t>
            </a:r>
            <a:endParaRPr lang="en-US" altLang="ja-JP" sz="2400" b="1" dirty="0"/>
          </a:p>
          <a:p>
            <a:pPr algn="ctr"/>
            <a:r>
              <a:rPr lang="ja-JP" altLang="en-US" sz="2400" b="1" dirty="0"/>
              <a:t>・管理不全</a:t>
            </a:r>
          </a:p>
        </p:txBody>
      </p:sp>
      <p:sp>
        <p:nvSpPr>
          <p:cNvPr id="70" name="正方形/長方形 69"/>
          <p:cNvSpPr/>
          <p:nvPr/>
        </p:nvSpPr>
        <p:spPr>
          <a:xfrm>
            <a:off x="908991" y="5646320"/>
            <a:ext cx="3036352" cy="830997"/>
          </a:xfrm>
          <a:prstGeom prst="rect">
            <a:avLst/>
          </a:prstGeom>
        </p:spPr>
        <p:txBody>
          <a:bodyPr wrap="square">
            <a:spAutoFit/>
          </a:bodyPr>
          <a:lstStyle/>
          <a:p>
            <a:pPr algn="ctr"/>
            <a:r>
              <a:rPr lang="ja-JP" altLang="en-US" sz="2400" b="1" dirty="0">
                <a:solidFill>
                  <a:schemeClr val="bg1"/>
                </a:solidFill>
              </a:rPr>
              <a:t>ソフト防災で</a:t>
            </a:r>
            <a:endParaRPr lang="en-US" altLang="ja-JP" sz="2400" b="1" dirty="0">
              <a:solidFill>
                <a:schemeClr val="bg1"/>
              </a:solidFill>
            </a:endParaRPr>
          </a:p>
          <a:p>
            <a:pPr algn="ctr"/>
            <a:r>
              <a:rPr lang="ja-JP" altLang="en-US" sz="2400" b="1" dirty="0">
                <a:solidFill>
                  <a:schemeClr val="bg1"/>
                </a:solidFill>
              </a:rPr>
              <a:t>関係人口をカバー</a:t>
            </a:r>
          </a:p>
        </p:txBody>
      </p:sp>
      <p:sp>
        <p:nvSpPr>
          <p:cNvPr id="71" name="正方形/長方形 70"/>
          <p:cNvSpPr/>
          <p:nvPr/>
        </p:nvSpPr>
        <p:spPr>
          <a:xfrm>
            <a:off x="574531" y="2560182"/>
            <a:ext cx="3694342" cy="830997"/>
          </a:xfrm>
          <a:prstGeom prst="rect">
            <a:avLst/>
          </a:prstGeom>
        </p:spPr>
        <p:txBody>
          <a:bodyPr wrap="square">
            <a:spAutoFit/>
          </a:bodyPr>
          <a:lstStyle/>
          <a:p>
            <a:pPr algn="ctr"/>
            <a:r>
              <a:rPr lang="ja-JP" altLang="en-US" sz="2400" b="1" dirty="0">
                <a:solidFill>
                  <a:schemeClr val="bg1"/>
                </a:solidFill>
              </a:rPr>
              <a:t>空き家からの転換・</a:t>
            </a:r>
            <a:endParaRPr lang="en-US" altLang="ja-JP" sz="2400" b="1" dirty="0">
              <a:solidFill>
                <a:schemeClr val="bg1"/>
              </a:solidFill>
            </a:endParaRPr>
          </a:p>
          <a:p>
            <a:pPr algn="ctr"/>
            <a:r>
              <a:rPr lang="ja-JP" altLang="en-US" sz="2400" b="1" dirty="0">
                <a:solidFill>
                  <a:schemeClr val="bg1"/>
                </a:solidFill>
              </a:rPr>
              <a:t>地域人材による管理</a:t>
            </a:r>
          </a:p>
        </p:txBody>
      </p:sp>
      <p:sp>
        <p:nvSpPr>
          <p:cNvPr id="72" name="正方形/長方形 71"/>
          <p:cNvSpPr/>
          <p:nvPr/>
        </p:nvSpPr>
        <p:spPr>
          <a:xfrm>
            <a:off x="6288567" y="1969827"/>
            <a:ext cx="2341491" cy="830997"/>
          </a:xfrm>
          <a:prstGeom prst="rect">
            <a:avLst/>
          </a:prstGeom>
        </p:spPr>
        <p:txBody>
          <a:bodyPr wrap="square">
            <a:spAutoFit/>
          </a:bodyPr>
          <a:lstStyle/>
          <a:p>
            <a:pPr algn="ctr"/>
            <a:r>
              <a:rPr lang="ja-JP" altLang="en-US" sz="2400" b="1" dirty="0">
                <a:solidFill>
                  <a:schemeClr val="bg1"/>
                </a:solidFill>
              </a:rPr>
              <a:t>区域を設定して</a:t>
            </a:r>
            <a:endParaRPr lang="en-US" altLang="ja-JP" sz="2400" b="1" dirty="0">
              <a:solidFill>
                <a:schemeClr val="bg1"/>
              </a:solidFill>
            </a:endParaRPr>
          </a:p>
          <a:p>
            <a:pPr algn="ctr"/>
            <a:r>
              <a:rPr lang="ja-JP" altLang="en-US" sz="2400" b="1" dirty="0">
                <a:solidFill>
                  <a:schemeClr val="bg1"/>
                </a:solidFill>
              </a:rPr>
              <a:t>支援</a:t>
            </a:r>
          </a:p>
        </p:txBody>
      </p:sp>
      <p:sp>
        <p:nvSpPr>
          <p:cNvPr id="46" name="楕円 45"/>
          <p:cNvSpPr/>
          <p:nvPr/>
        </p:nvSpPr>
        <p:spPr>
          <a:xfrm rot="202185">
            <a:off x="4468733" y="3167374"/>
            <a:ext cx="2794940" cy="1869834"/>
          </a:xfrm>
          <a:prstGeom prst="ellipse">
            <a:avLst/>
          </a:prstGeom>
          <a:blipFill dpi="0" rotWithShape="1">
            <a:blip r:embed="rId4">
              <a:alphaModFix amt="53000"/>
            </a:blip>
            <a:srcRect/>
            <a:tile tx="0" ty="0" sx="21000" sy="92000" flip="none" algn="tl"/>
          </a:blip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2513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1"/>
                                        </p:tgtEl>
                                      </p:cBhvr>
                                    </p:animEffect>
                                    <p:set>
                                      <p:cBhvr>
                                        <p:cTn id="18" dur="1" fill="hold">
                                          <p:stCondLst>
                                            <p:cond delay="499"/>
                                          </p:stCondLst>
                                        </p:cTn>
                                        <p:tgtEl>
                                          <p:spTgt spid="41"/>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500"/>
                                        <p:tgtEl>
                                          <p:spTgt spid="6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67" grpId="0" animBg="1"/>
      <p:bldP spid="12" grpId="0" animBg="1"/>
      <p:bldP spid="23" grpId="0"/>
      <p:bldP spid="23" grpId="1"/>
      <p:bldP spid="24" grpId="0"/>
      <p:bldP spid="44" grpId="0"/>
      <p:bldP spid="44" grpId="1"/>
      <p:bldP spid="41" grpId="0"/>
      <p:bldP spid="41" grpId="1"/>
      <p:bldP spid="37" grpId="0"/>
      <p:bldP spid="37" grpId="1"/>
      <p:bldP spid="70" grpId="0"/>
      <p:bldP spid="71" grpId="0"/>
      <p:bldP spid="72" grpId="0"/>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715521" y="4132484"/>
            <a:ext cx="2379054" cy="2444588"/>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3523875" y="5767423"/>
            <a:ext cx="5085272" cy="809649"/>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a:off x="6163188" y="3937861"/>
            <a:ext cx="2487274" cy="1355701"/>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645420" y="2032322"/>
            <a:ext cx="2481652" cy="1368741"/>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新治地区</a:t>
            </a:r>
          </a:p>
        </p:txBody>
      </p:sp>
      <p:pic>
        <p:nvPicPr>
          <p:cNvPr id="22" name="コンテンツ プレースホルダー 16"/>
          <p:cNvPicPr>
            <a:picLocks noChangeAspect="1"/>
          </p:cNvPicPr>
          <p:nvPr/>
        </p:nvPicPr>
        <p:blipFill>
          <a:blip r:embed="rId3">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33427" y="1310319"/>
            <a:ext cx="6553966" cy="5004000"/>
          </a:xfrm>
          <a:prstGeom prst="rect">
            <a:avLst/>
          </a:prstGeom>
        </p:spPr>
      </p:pic>
      <p:sp>
        <p:nvSpPr>
          <p:cNvPr id="6" name="テキスト ボックス 5"/>
          <p:cNvSpPr txBox="1"/>
          <p:nvPr/>
        </p:nvSpPr>
        <p:spPr>
          <a:xfrm>
            <a:off x="5894244" y="2273397"/>
            <a:ext cx="1213658" cy="461665"/>
          </a:xfrm>
          <a:prstGeom prst="rect">
            <a:avLst/>
          </a:prstGeom>
          <a:noFill/>
        </p:spPr>
        <p:txBody>
          <a:bodyPr wrap="square" rtlCol="0">
            <a:spAutoFit/>
          </a:bodyPr>
          <a:lstStyle/>
          <a:p>
            <a:r>
              <a:rPr kumimoji="1" lang="ja-JP" altLang="en-US" sz="2400" dirty="0">
                <a:solidFill>
                  <a:schemeClr val="bg1"/>
                </a:solidFill>
              </a:rPr>
              <a:t>森林</a:t>
            </a:r>
          </a:p>
        </p:txBody>
      </p:sp>
      <p:sp>
        <p:nvSpPr>
          <p:cNvPr id="7" name="テキスト ボックス 6"/>
          <p:cNvSpPr txBox="1"/>
          <p:nvPr/>
        </p:nvSpPr>
        <p:spPr>
          <a:xfrm>
            <a:off x="3198273" y="4464574"/>
            <a:ext cx="1213658" cy="461665"/>
          </a:xfrm>
          <a:prstGeom prst="rect">
            <a:avLst/>
          </a:prstGeom>
          <a:noFill/>
        </p:spPr>
        <p:txBody>
          <a:bodyPr wrap="square" rtlCol="0">
            <a:spAutoFit/>
          </a:bodyPr>
          <a:lstStyle/>
          <a:p>
            <a:r>
              <a:rPr kumimoji="1" lang="ja-JP" altLang="en-US" sz="2400" dirty="0"/>
              <a:t>農地</a:t>
            </a:r>
          </a:p>
        </p:txBody>
      </p:sp>
      <p:grpSp>
        <p:nvGrpSpPr>
          <p:cNvPr id="67" name="グループ化 66"/>
          <p:cNvGrpSpPr/>
          <p:nvPr/>
        </p:nvGrpSpPr>
        <p:grpSpPr>
          <a:xfrm>
            <a:off x="611673" y="1311311"/>
            <a:ext cx="4394668" cy="2098366"/>
            <a:chOff x="610464" y="1298267"/>
            <a:chExt cx="4394668" cy="2098366"/>
          </a:xfrm>
        </p:grpSpPr>
        <p:sp>
          <p:nvSpPr>
            <p:cNvPr id="31" name="楕円 30"/>
            <p:cNvSpPr/>
            <p:nvPr/>
          </p:nvSpPr>
          <p:spPr>
            <a:xfrm>
              <a:off x="3683409" y="1944294"/>
              <a:ext cx="1321723" cy="870282"/>
            </a:xfrm>
            <a:prstGeom prst="ellipse">
              <a:avLst/>
            </a:prstGeom>
            <a:blipFill dpi="0" rotWithShape="1">
              <a:blip r:embed="rId4">
                <a:alphaModFix amt="53000"/>
              </a:blip>
              <a:srcRect/>
              <a:tile tx="0" ty="0" sx="21000" sy="92000" flip="none" algn="tl"/>
            </a:blip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33" name="直線コネクタ 32"/>
            <p:cNvCxnSpPr>
              <a:stCxn id="31" idx="2"/>
            </p:cNvCxnSpPr>
            <p:nvPr/>
          </p:nvCxnSpPr>
          <p:spPr>
            <a:xfrm flipH="1">
              <a:off x="3106057" y="2379435"/>
              <a:ext cx="577352" cy="1679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624405" y="2027892"/>
              <a:ext cx="2481652" cy="1368741"/>
            </a:xfrm>
            <a:prstGeom prst="rect">
              <a:avLst/>
            </a:prstGeom>
            <a:solidFill>
              <a:schemeClr val="bg1">
                <a:alpha val="33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0464" y="1298267"/>
              <a:ext cx="922808" cy="922808"/>
            </a:xfrm>
            <a:prstGeom prst="rect">
              <a:avLst/>
            </a:prstGeom>
          </p:spPr>
        </p:pic>
      </p:grpSp>
      <p:sp>
        <p:nvSpPr>
          <p:cNvPr id="10" name="正方形/長方形 9"/>
          <p:cNvSpPr/>
          <p:nvPr/>
        </p:nvSpPr>
        <p:spPr>
          <a:xfrm>
            <a:off x="729525" y="2525903"/>
            <a:ext cx="2341491" cy="461665"/>
          </a:xfrm>
          <a:prstGeom prst="rect">
            <a:avLst/>
          </a:prstGeom>
        </p:spPr>
        <p:txBody>
          <a:bodyPr wrap="square">
            <a:spAutoFit/>
          </a:bodyPr>
          <a:lstStyle/>
          <a:p>
            <a:r>
              <a:rPr lang="ja-JP" altLang="en-US" sz="2400" b="1" dirty="0"/>
              <a:t>土石流の危険性</a:t>
            </a:r>
          </a:p>
        </p:txBody>
      </p:sp>
      <p:grpSp>
        <p:nvGrpSpPr>
          <p:cNvPr id="69" name="グループ化 68"/>
          <p:cNvGrpSpPr/>
          <p:nvPr/>
        </p:nvGrpSpPr>
        <p:grpSpPr>
          <a:xfrm>
            <a:off x="3457381" y="5097920"/>
            <a:ext cx="5185213" cy="1479152"/>
            <a:chOff x="3457381" y="5097920"/>
            <a:chExt cx="5185213" cy="1479152"/>
          </a:xfrm>
        </p:grpSpPr>
        <p:sp>
          <p:nvSpPr>
            <p:cNvPr id="50" name="正方形/長方形 49"/>
            <p:cNvSpPr/>
            <p:nvPr/>
          </p:nvSpPr>
          <p:spPr>
            <a:xfrm>
              <a:off x="3511729" y="5748084"/>
              <a:ext cx="5130865" cy="828988"/>
            </a:xfrm>
            <a:prstGeom prst="rect">
              <a:avLst/>
            </a:prstGeom>
            <a:solidFill>
              <a:schemeClr val="bg1">
                <a:alpha val="33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7381" y="5097920"/>
              <a:ext cx="811347" cy="811347"/>
            </a:xfrm>
            <a:prstGeom prst="rect">
              <a:avLst/>
            </a:prstGeom>
          </p:spPr>
        </p:pic>
      </p:grpSp>
      <p:grpSp>
        <p:nvGrpSpPr>
          <p:cNvPr id="70" name="グループ化 69"/>
          <p:cNvGrpSpPr/>
          <p:nvPr/>
        </p:nvGrpSpPr>
        <p:grpSpPr>
          <a:xfrm>
            <a:off x="578225" y="3517465"/>
            <a:ext cx="2527832" cy="3062252"/>
            <a:chOff x="578225" y="3517465"/>
            <a:chExt cx="2527832" cy="3062252"/>
          </a:xfrm>
        </p:grpSpPr>
        <p:sp>
          <p:nvSpPr>
            <p:cNvPr id="62" name="正方形/長方形 61"/>
            <p:cNvSpPr/>
            <p:nvPr/>
          </p:nvSpPr>
          <p:spPr>
            <a:xfrm>
              <a:off x="694485" y="4114206"/>
              <a:ext cx="2411572" cy="2465511"/>
            </a:xfrm>
            <a:prstGeom prst="rect">
              <a:avLst/>
            </a:prstGeom>
            <a:solidFill>
              <a:schemeClr val="bg1">
                <a:alpha val="33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8225" y="3517465"/>
              <a:ext cx="811557" cy="811557"/>
            </a:xfrm>
            <a:prstGeom prst="rect">
              <a:avLst/>
            </a:prstGeom>
          </p:spPr>
        </p:pic>
      </p:grpSp>
      <p:sp>
        <p:nvSpPr>
          <p:cNvPr id="24" name="正方形/長方形 23"/>
          <p:cNvSpPr/>
          <p:nvPr/>
        </p:nvSpPr>
        <p:spPr>
          <a:xfrm>
            <a:off x="3816329" y="5943726"/>
            <a:ext cx="4572000" cy="461665"/>
          </a:xfrm>
          <a:prstGeom prst="rect">
            <a:avLst/>
          </a:prstGeom>
        </p:spPr>
        <p:txBody>
          <a:bodyPr>
            <a:spAutoFit/>
          </a:bodyPr>
          <a:lstStyle/>
          <a:p>
            <a:r>
              <a:rPr lang="ja-JP" altLang="en-US" sz="2400" b="1" dirty="0"/>
              <a:t>高齢者、拠点外の居住者が多い。</a:t>
            </a:r>
          </a:p>
        </p:txBody>
      </p:sp>
      <p:grpSp>
        <p:nvGrpSpPr>
          <p:cNvPr id="71" name="グループ化 70"/>
          <p:cNvGrpSpPr/>
          <p:nvPr/>
        </p:nvGrpSpPr>
        <p:grpSpPr>
          <a:xfrm>
            <a:off x="4584138" y="3285465"/>
            <a:ext cx="4063513" cy="2008097"/>
            <a:chOff x="4584138" y="3285465"/>
            <a:chExt cx="4063513" cy="2008097"/>
          </a:xfrm>
        </p:grpSpPr>
        <p:sp>
          <p:nvSpPr>
            <p:cNvPr id="41" name="正方形/長方形 40"/>
            <p:cNvSpPr/>
            <p:nvPr/>
          </p:nvSpPr>
          <p:spPr>
            <a:xfrm>
              <a:off x="6165999" y="3924821"/>
              <a:ext cx="2481652" cy="1368741"/>
            </a:xfrm>
            <a:prstGeom prst="rect">
              <a:avLst/>
            </a:prstGeom>
            <a:solidFill>
              <a:schemeClr val="bg1">
                <a:alpha val="33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p:cNvSpPr/>
            <p:nvPr/>
          </p:nvSpPr>
          <p:spPr>
            <a:xfrm rot="202185">
              <a:off x="4584138" y="3691306"/>
              <a:ext cx="960178" cy="463876"/>
            </a:xfrm>
            <a:prstGeom prst="ellipse">
              <a:avLst/>
            </a:prstGeom>
            <a:blipFill dpi="0" rotWithShape="1">
              <a:blip r:embed="rId4">
                <a:alphaModFix amt="53000"/>
              </a:blip>
              <a:srcRect/>
              <a:tile tx="0" ty="0" sx="21000" sy="92000" flip="none" algn="tl"/>
            </a:blip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40" name="直線コネクタ 39"/>
            <p:cNvCxnSpPr>
              <a:endCxn id="39" idx="4"/>
            </p:cNvCxnSpPr>
            <p:nvPr/>
          </p:nvCxnSpPr>
          <p:spPr>
            <a:xfrm flipH="1" flipV="1">
              <a:off x="5050594" y="4154781"/>
              <a:ext cx="1115406" cy="45441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5" name="グループ化 24"/>
            <p:cNvGrpSpPr/>
            <p:nvPr/>
          </p:nvGrpSpPr>
          <p:grpSpPr>
            <a:xfrm rot="2700000">
              <a:off x="6070876" y="3285465"/>
              <a:ext cx="1046037" cy="1046037"/>
              <a:chOff x="5570836" y="2912076"/>
              <a:chExt cx="988541" cy="988541"/>
            </a:xfrm>
            <a:solidFill>
              <a:schemeClr val="tx1">
                <a:lumMod val="65000"/>
                <a:lumOff val="35000"/>
              </a:schemeClr>
            </a:solidFill>
          </p:grpSpPr>
          <p:sp>
            <p:nvSpPr>
              <p:cNvPr id="26" name="下矢印 25"/>
              <p:cNvSpPr/>
              <p:nvPr/>
            </p:nvSpPr>
            <p:spPr>
              <a:xfrm>
                <a:off x="5902411" y="29120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27" name="下矢印 26"/>
              <p:cNvSpPr/>
              <p:nvPr/>
            </p:nvSpPr>
            <p:spPr>
              <a:xfrm rot="10800000">
                <a:off x="5902411" y="34928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nvGrpSpPr>
              <p:cNvPr id="28" name="グループ化 27"/>
              <p:cNvGrpSpPr/>
              <p:nvPr/>
            </p:nvGrpSpPr>
            <p:grpSpPr>
              <a:xfrm rot="16200000">
                <a:off x="5902410" y="2912076"/>
                <a:ext cx="325394" cy="988541"/>
                <a:chOff x="6054811" y="3064476"/>
                <a:chExt cx="325394" cy="988541"/>
              </a:xfrm>
              <a:grpFill/>
            </p:grpSpPr>
            <p:sp>
              <p:nvSpPr>
                <p:cNvPr id="29" name="下矢印 28"/>
                <p:cNvSpPr/>
                <p:nvPr/>
              </p:nvSpPr>
              <p:spPr>
                <a:xfrm>
                  <a:off x="6054811" y="30644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30" name="下矢印 29"/>
                <p:cNvSpPr/>
                <p:nvPr/>
              </p:nvSpPr>
              <p:spPr>
                <a:xfrm rot="10800000">
                  <a:off x="6054811" y="36452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grpSp>
      </p:grpSp>
      <p:sp>
        <p:nvSpPr>
          <p:cNvPr id="47" name="正方形/長方形 46"/>
          <p:cNvSpPr/>
          <p:nvPr/>
        </p:nvSpPr>
        <p:spPr>
          <a:xfrm>
            <a:off x="6334669" y="4233977"/>
            <a:ext cx="2186817" cy="830997"/>
          </a:xfrm>
          <a:prstGeom prst="rect">
            <a:avLst/>
          </a:prstGeom>
        </p:spPr>
        <p:txBody>
          <a:bodyPr wrap="none">
            <a:spAutoFit/>
          </a:bodyPr>
          <a:lstStyle/>
          <a:p>
            <a:pPr algn="ctr"/>
            <a:r>
              <a:rPr lang="en-US" altLang="ja-JP" sz="2400" b="1" dirty="0"/>
              <a:t>2</a:t>
            </a:r>
            <a:r>
              <a:rPr lang="ja-JP" altLang="en-US" sz="2400" b="1" dirty="0"/>
              <a:t>キロ圏内より</a:t>
            </a:r>
            <a:endParaRPr lang="en-US" altLang="ja-JP" sz="2400" b="1" dirty="0"/>
          </a:p>
          <a:p>
            <a:pPr algn="ctr"/>
            <a:r>
              <a:rPr lang="ja-JP" altLang="en-US" sz="2400" b="1" dirty="0"/>
              <a:t>小さい市街地</a:t>
            </a:r>
          </a:p>
        </p:txBody>
      </p:sp>
      <p:sp>
        <p:nvSpPr>
          <p:cNvPr id="38" name="正方形/長方形 37"/>
          <p:cNvSpPr/>
          <p:nvPr/>
        </p:nvSpPr>
        <p:spPr>
          <a:xfrm>
            <a:off x="692623" y="2348517"/>
            <a:ext cx="2341491" cy="830997"/>
          </a:xfrm>
          <a:prstGeom prst="rect">
            <a:avLst/>
          </a:prstGeom>
        </p:spPr>
        <p:txBody>
          <a:bodyPr wrap="square">
            <a:spAutoFit/>
          </a:bodyPr>
          <a:lstStyle/>
          <a:p>
            <a:pPr algn="ctr"/>
            <a:r>
              <a:rPr lang="ja-JP" altLang="en-US" sz="2400" b="1" dirty="0">
                <a:solidFill>
                  <a:schemeClr val="bg1"/>
                </a:solidFill>
              </a:rPr>
              <a:t>拠点付近への</a:t>
            </a:r>
            <a:endParaRPr lang="en-US" altLang="ja-JP" sz="2400" b="1" dirty="0">
              <a:solidFill>
                <a:schemeClr val="bg1"/>
              </a:solidFill>
            </a:endParaRPr>
          </a:p>
          <a:p>
            <a:pPr algn="ctr"/>
            <a:r>
              <a:rPr lang="ja-JP" altLang="en-US" sz="2400" b="1" dirty="0">
                <a:solidFill>
                  <a:schemeClr val="bg1"/>
                </a:solidFill>
              </a:rPr>
              <a:t>移住を促進</a:t>
            </a:r>
          </a:p>
        </p:txBody>
      </p:sp>
      <p:sp>
        <p:nvSpPr>
          <p:cNvPr id="72" name="正方形/長方形 71"/>
          <p:cNvSpPr/>
          <p:nvPr/>
        </p:nvSpPr>
        <p:spPr>
          <a:xfrm>
            <a:off x="6308971" y="4266923"/>
            <a:ext cx="2341491" cy="830997"/>
          </a:xfrm>
          <a:prstGeom prst="rect">
            <a:avLst/>
          </a:prstGeom>
        </p:spPr>
        <p:txBody>
          <a:bodyPr wrap="square">
            <a:spAutoFit/>
          </a:bodyPr>
          <a:lstStyle/>
          <a:p>
            <a:pPr algn="ctr"/>
            <a:r>
              <a:rPr lang="ja-JP" altLang="en-US" sz="2400" b="1" dirty="0">
                <a:solidFill>
                  <a:schemeClr val="bg1"/>
                </a:solidFill>
              </a:rPr>
              <a:t>市街地化は</a:t>
            </a:r>
            <a:endParaRPr lang="en-US" altLang="ja-JP" sz="2400" b="1" dirty="0">
              <a:solidFill>
                <a:schemeClr val="bg1"/>
              </a:solidFill>
            </a:endParaRPr>
          </a:p>
          <a:p>
            <a:pPr algn="ctr"/>
            <a:r>
              <a:rPr lang="ja-JP" altLang="en-US" sz="2400" b="1" dirty="0">
                <a:solidFill>
                  <a:schemeClr val="bg1"/>
                </a:solidFill>
              </a:rPr>
              <a:t>抑制</a:t>
            </a:r>
          </a:p>
        </p:txBody>
      </p:sp>
      <p:sp>
        <p:nvSpPr>
          <p:cNvPr id="73" name="正方形/長方形 72"/>
          <p:cNvSpPr/>
          <p:nvPr/>
        </p:nvSpPr>
        <p:spPr>
          <a:xfrm>
            <a:off x="2944540" y="5943726"/>
            <a:ext cx="6315577" cy="461665"/>
          </a:xfrm>
          <a:prstGeom prst="rect">
            <a:avLst/>
          </a:prstGeom>
        </p:spPr>
        <p:txBody>
          <a:bodyPr wrap="square">
            <a:spAutoFit/>
          </a:bodyPr>
          <a:lstStyle/>
          <a:p>
            <a:pPr algn="ctr"/>
            <a:r>
              <a:rPr lang="ja-JP" altLang="en-US" sz="2400" b="1" dirty="0">
                <a:solidFill>
                  <a:schemeClr val="bg1"/>
                </a:solidFill>
              </a:rPr>
              <a:t>他地区からサービスの担い手を確保</a:t>
            </a:r>
          </a:p>
        </p:txBody>
      </p:sp>
      <p:grpSp>
        <p:nvGrpSpPr>
          <p:cNvPr id="77" name="グループ化 76"/>
          <p:cNvGrpSpPr/>
          <p:nvPr/>
        </p:nvGrpSpPr>
        <p:grpSpPr>
          <a:xfrm>
            <a:off x="892793" y="4392824"/>
            <a:ext cx="2002306" cy="2010173"/>
            <a:chOff x="892793" y="4392824"/>
            <a:chExt cx="2002306" cy="2010173"/>
          </a:xfrm>
        </p:grpSpPr>
        <p:sp>
          <p:nvSpPr>
            <p:cNvPr id="63" name="正方形/長方形 62"/>
            <p:cNvSpPr/>
            <p:nvPr/>
          </p:nvSpPr>
          <p:spPr>
            <a:xfrm>
              <a:off x="892793" y="4392824"/>
              <a:ext cx="1986907" cy="461665"/>
            </a:xfrm>
            <a:prstGeom prst="rect">
              <a:avLst/>
            </a:prstGeom>
          </p:spPr>
          <p:txBody>
            <a:bodyPr wrap="square">
              <a:spAutoFit/>
            </a:bodyPr>
            <a:lstStyle/>
            <a:p>
              <a:pPr algn="ctr"/>
              <a:r>
                <a:rPr lang="ja-JP" altLang="en-US" sz="2400" b="1" dirty="0"/>
                <a:t>農地が豊富</a:t>
              </a:r>
            </a:p>
          </p:txBody>
        </p:sp>
        <p:sp>
          <p:nvSpPr>
            <p:cNvPr id="75" name="正方形/長方形 74"/>
            <p:cNvSpPr/>
            <p:nvPr/>
          </p:nvSpPr>
          <p:spPr>
            <a:xfrm>
              <a:off x="908192" y="5202668"/>
              <a:ext cx="1986907" cy="1200329"/>
            </a:xfrm>
            <a:prstGeom prst="rect">
              <a:avLst/>
            </a:prstGeom>
          </p:spPr>
          <p:txBody>
            <a:bodyPr wrap="square">
              <a:spAutoFit/>
            </a:bodyPr>
            <a:lstStyle/>
            <a:p>
              <a:pPr algn="ctr"/>
              <a:r>
                <a:rPr lang="ja-JP" altLang="en-US" sz="2400" b="1" dirty="0"/>
                <a:t>高齢化</a:t>
              </a:r>
              <a:endParaRPr lang="en-US" altLang="ja-JP" sz="2400" b="1" dirty="0"/>
            </a:p>
            <a:p>
              <a:pPr algn="ctr"/>
              <a:r>
                <a:rPr lang="ja-JP" altLang="en-US" sz="2400" b="1" dirty="0"/>
                <a:t>担い手不足</a:t>
              </a:r>
              <a:endParaRPr lang="en-US" altLang="ja-JP" sz="2400" b="1" dirty="0"/>
            </a:p>
            <a:p>
              <a:pPr algn="ctr"/>
              <a:r>
                <a:rPr lang="ja-JP" altLang="en-US" sz="2400" b="1" dirty="0"/>
                <a:t>耕作放棄地</a:t>
              </a:r>
            </a:p>
          </p:txBody>
        </p:sp>
        <p:sp>
          <p:nvSpPr>
            <p:cNvPr id="76" name="上下矢印 75"/>
            <p:cNvSpPr/>
            <p:nvPr/>
          </p:nvSpPr>
          <p:spPr>
            <a:xfrm>
              <a:off x="1706462" y="4816855"/>
              <a:ext cx="399572" cy="360790"/>
            </a:xfrm>
            <a:prstGeom prst="upDownArrow">
              <a:avLst>
                <a:gd name="adj1" fmla="val 50000"/>
                <a:gd name="adj2" fmla="val 3137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 name="正方形/長方形 73"/>
          <p:cNvSpPr/>
          <p:nvPr/>
        </p:nvSpPr>
        <p:spPr>
          <a:xfrm>
            <a:off x="610464" y="4858919"/>
            <a:ext cx="2625570" cy="830997"/>
          </a:xfrm>
          <a:prstGeom prst="rect">
            <a:avLst/>
          </a:prstGeom>
        </p:spPr>
        <p:txBody>
          <a:bodyPr wrap="square">
            <a:spAutoFit/>
          </a:bodyPr>
          <a:lstStyle/>
          <a:p>
            <a:pPr algn="ctr"/>
            <a:r>
              <a:rPr lang="ja-JP" altLang="en-US" sz="2400" b="1" dirty="0">
                <a:solidFill>
                  <a:schemeClr val="bg1"/>
                </a:solidFill>
              </a:rPr>
              <a:t>アグリテック</a:t>
            </a:r>
            <a:endParaRPr lang="en-US" altLang="ja-JP" sz="2400" b="1" dirty="0">
              <a:solidFill>
                <a:schemeClr val="bg1"/>
              </a:solidFill>
            </a:endParaRPr>
          </a:p>
          <a:p>
            <a:pPr algn="ctr"/>
            <a:r>
              <a:rPr lang="ja-JP" altLang="en-US" sz="2400" b="1" dirty="0">
                <a:solidFill>
                  <a:schemeClr val="bg1"/>
                </a:solidFill>
              </a:rPr>
              <a:t>により解決</a:t>
            </a:r>
            <a:endParaRPr lang="en-US" altLang="ja-JP" sz="2400" b="1" dirty="0">
              <a:solidFill>
                <a:schemeClr val="bg1"/>
              </a:solidFill>
            </a:endParaRPr>
          </a:p>
        </p:txBody>
      </p:sp>
    </p:spTree>
    <p:extLst>
      <p:ext uri="{BB962C8B-B14F-4D97-AF65-F5344CB8AC3E}">
        <p14:creationId xmlns:p14="http://schemas.microsoft.com/office/powerpoint/2010/main" val="36677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500"/>
                                        <p:tgtEl>
                                          <p:spTgt spid="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fade">
                                      <p:cBhvr>
                                        <p:cTn id="59" dur="500"/>
                                        <p:tgtEl>
                                          <p:spTgt spid="7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par>
                                <p:cTn id="68" presetID="10" presetClass="entr" presetSubtype="0" fill="hold"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77"/>
                                        </p:tgtEl>
                                      </p:cBhvr>
                                    </p:animEffect>
                                    <p:set>
                                      <p:cBhvr>
                                        <p:cTn id="75" dur="1" fill="hold">
                                          <p:stCondLst>
                                            <p:cond delay="499"/>
                                          </p:stCondLst>
                                        </p:cTn>
                                        <p:tgtEl>
                                          <p:spTgt spid="77"/>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grpId="1" nodeType="after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fade">
                                      <p:cBhvr>
                                        <p:cTn id="79" dur="500"/>
                                        <p:tgtEl>
                                          <p:spTgt spid="7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2" grpId="0" animBg="1"/>
      <p:bldP spid="80" grpId="0" animBg="1"/>
      <p:bldP spid="10" grpId="0"/>
      <p:bldP spid="10" grpId="1"/>
      <p:bldP spid="24" grpId="0"/>
      <p:bldP spid="24" grpId="1"/>
      <p:bldP spid="47" grpId="0"/>
      <p:bldP spid="47" grpId="1"/>
      <p:bldP spid="38" grpId="0"/>
      <p:bldP spid="72" grpId="0"/>
      <p:bldP spid="73" grpId="0"/>
      <p:bldP spid="7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99025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施策のまとめ</a:t>
            </a:r>
          </a:p>
        </p:txBody>
      </p:sp>
      <p:pic>
        <p:nvPicPr>
          <p:cNvPr id="4" name="図 3"/>
          <p:cNvPicPr>
            <a:picLocks noChangeAspect="1"/>
          </p:cNvPicPr>
          <p:nvPr/>
        </p:nvPicPr>
        <p:blipFill>
          <a:blip r:embed="rId3"/>
          <a:stretch>
            <a:fillRect/>
          </a:stretch>
        </p:blipFill>
        <p:spPr>
          <a:xfrm>
            <a:off x="2719887" y="2799721"/>
            <a:ext cx="3852213" cy="2963484"/>
          </a:xfrm>
          <a:prstGeom prst="rect">
            <a:avLst/>
          </a:prstGeom>
        </p:spPr>
      </p:pic>
      <p:sp>
        <p:nvSpPr>
          <p:cNvPr id="10" name="二等辺三角形 9"/>
          <p:cNvSpPr/>
          <p:nvPr/>
        </p:nvSpPr>
        <p:spPr>
          <a:xfrm rot="16200000" flipV="1">
            <a:off x="2139404" y="3908394"/>
            <a:ext cx="1814733" cy="30949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295344" y="1287023"/>
            <a:ext cx="3812344" cy="954107"/>
          </a:xfrm>
          <a:prstGeom prst="rect">
            <a:avLst/>
          </a:prstGeom>
          <a:noFill/>
        </p:spPr>
        <p:txBody>
          <a:bodyPr wrap="square" rtlCol="0">
            <a:spAutoFit/>
          </a:bodyPr>
          <a:lstStyle/>
          <a:p>
            <a:pPr algn="ctr"/>
            <a:r>
              <a:rPr lang="ja-JP" altLang="en-US" sz="2800" b="1" dirty="0">
                <a:solidFill>
                  <a:schemeClr val="accent6">
                    <a:lumMod val="75000"/>
                  </a:schemeClr>
                </a:solidFill>
              </a:rPr>
              <a:t>集約の</a:t>
            </a:r>
            <a:endParaRPr lang="en-US" altLang="ja-JP" sz="2800" b="1" dirty="0">
              <a:solidFill>
                <a:schemeClr val="accent6">
                  <a:lumMod val="75000"/>
                </a:schemeClr>
              </a:solidFill>
            </a:endParaRPr>
          </a:p>
          <a:p>
            <a:pPr algn="ctr"/>
            <a:r>
              <a:rPr lang="ja-JP" altLang="en-US" sz="2800" b="1" dirty="0">
                <a:solidFill>
                  <a:schemeClr val="accent6">
                    <a:lumMod val="75000"/>
                  </a:schemeClr>
                </a:solidFill>
              </a:rPr>
              <a:t>ために</a:t>
            </a:r>
            <a:endParaRPr kumimoji="1" lang="ja-JP" altLang="en-US" sz="2800" b="1" dirty="0">
              <a:solidFill>
                <a:schemeClr val="accent6">
                  <a:lumMod val="75000"/>
                </a:schemeClr>
              </a:solidFill>
            </a:endParaRPr>
          </a:p>
        </p:txBody>
      </p:sp>
      <p:sp>
        <p:nvSpPr>
          <p:cNvPr id="13" name="テキスト ボックス 12"/>
          <p:cNvSpPr txBox="1"/>
          <p:nvPr/>
        </p:nvSpPr>
        <p:spPr>
          <a:xfrm>
            <a:off x="5757549" y="1653291"/>
            <a:ext cx="3812344" cy="954107"/>
          </a:xfrm>
          <a:prstGeom prst="rect">
            <a:avLst/>
          </a:prstGeom>
          <a:noFill/>
        </p:spPr>
        <p:txBody>
          <a:bodyPr wrap="square" rtlCol="0">
            <a:spAutoFit/>
          </a:bodyPr>
          <a:lstStyle/>
          <a:p>
            <a:pPr algn="ctr"/>
            <a:r>
              <a:rPr lang="ja-JP" altLang="en-US" sz="2800" b="1" dirty="0">
                <a:solidFill>
                  <a:schemeClr val="accent6">
                    <a:lumMod val="75000"/>
                  </a:schemeClr>
                </a:solidFill>
              </a:rPr>
              <a:t>集約後の</a:t>
            </a:r>
            <a:endParaRPr lang="en-US" altLang="ja-JP" sz="2800" b="1" dirty="0">
              <a:solidFill>
                <a:schemeClr val="accent6">
                  <a:lumMod val="75000"/>
                </a:schemeClr>
              </a:solidFill>
            </a:endParaRPr>
          </a:p>
          <a:p>
            <a:pPr algn="ctr"/>
            <a:r>
              <a:rPr lang="ja-JP" altLang="en-US" sz="2800" b="1" dirty="0">
                <a:solidFill>
                  <a:schemeClr val="accent6">
                    <a:lumMod val="75000"/>
                  </a:schemeClr>
                </a:solidFill>
              </a:rPr>
              <a:t>問題への対応</a:t>
            </a:r>
            <a:endParaRPr kumimoji="1" lang="ja-JP" altLang="en-US" sz="2800" b="1" dirty="0">
              <a:solidFill>
                <a:schemeClr val="accent6">
                  <a:lumMod val="75000"/>
                </a:schemeClr>
              </a:solidFill>
            </a:endParaRPr>
          </a:p>
        </p:txBody>
      </p:sp>
      <p:sp>
        <p:nvSpPr>
          <p:cNvPr id="14" name="テキスト ボックス 13"/>
          <p:cNvSpPr txBox="1"/>
          <p:nvPr/>
        </p:nvSpPr>
        <p:spPr>
          <a:xfrm>
            <a:off x="3837638" y="2345788"/>
            <a:ext cx="1761096" cy="523220"/>
          </a:xfrm>
          <a:prstGeom prst="rect">
            <a:avLst/>
          </a:prstGeom>
          <a:noFill/>
        </p:spPr>
        <p:txBody>
          <a:bodyPr wrap="square" rtlCol="0">
            <a:spAutoFit/>
          </a:bodyPr>
          <a:lstStyle/>
          <a:p>
            <a:pPr algn="ctr"/>
            <a:r>
              <a:rPr lang="ja-JP" altLang="en-US" sz="2800" b="1" dirty="0">
                <a:solidFill>
                  <a:schemeClr val="accent6">
                    <a:lumMod val="75000"/>
                  </a:schemeClr>
                </a:solidFill>
              </a:rPr>
              <a:t>集約</a:t>
            </a:r>
            <a:endParaRPr kumimoji="1" lang="ja-JP" altLang="en-US" sz="2800" b="1" dirty="0">
              <a:solidFill>
                <a:schemeClr val="accent6">
                  <a:lumMod val="75000"/>
                </a:schemeClr>
              </a:solidFill>
            </a:endParaRPr>
          </a:p>
        </p:txBody>
      </p:sp>
      <p:sp>
        <p:nvSpPr>
          <p:cNvPr id="16" name="二等辺三角形 15"/>
          <p:cNvSpPr/>
          <p:nvPr/>
        </p:nvSpPr>
        <p:spPr>
          <a:xfrm rot="16200000" flipV="1">
            <a:off x="5509988" y="4007105"/>
            <a:ext cx="1814733" cy="30949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507958" y="1088348"/>
            <a:ext cx="1986102" cy="1736192"/>
            <a:chOff x="4257675" y="2097409"/>
            <a:chExt cx="2016516" cy="1762779"/>
          </a:xfrm>
        </p:grpSpPr>
        <p:pic>
          <p:nvPicPr>
            <p:cNvPr id="17" name="図 1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20106" y="2097409"/>
              <a:ext cx="1668060" cy="1668060"/>
            </a:xfrm>
            <a:prstGeom prst="rect">
              <a:avLst/>
            </a:prstGeom>
          </p:spPr>
        </p:pic>
        <p:sp>
          <p:nvSpPr>
            <p:cNvPr id="18" name="正方形/長方形 17"/>
            <p:cNvSpPr/>
            <p:nvPr/>
          </p:nvSpPr>
          <p:spPr>
            <a:xfrm>
              <a:off x="4294786" y="2097410"/>
              <a:ext cx="1748480" cy="176277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4257675" y="2210017"/>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市街地内の</a:t>
              </a:r>
              <a:endParaRPr kumimoji="1" lang="en-US" altLang="ja-JP" sz="2400" b="1" dirty="0">
                <a:solidFill>
                  <a:schemeClr val="tx1"/>
                </a:solidFill>
              </a:endParaRPr>
            </a:p>
            <a:p>
              <a:pPr algn="ctr"/>
              <a:r>
                <a:rPr lang="ja-JP" altLang="en-US" sz="2400" b="1" dirty="0">
                  <a:solidFill>
                    <a:schemeClr val="tx1"/>
                  </a:solidFill>
                </a:rPr>
                <a:t>空き家活用</a:t>
              </a:r>
              <a:endParaRPr kumimoji="1" lang="en-US" altLang="ja-JP" sz="2400" b="1" dirty="0">
                <a:solidFill>
                  <a:schemeClr val="tx1"/>
                </a:solidFill>
              </a:endParaRPr>
            </a:p>
          </p:txBody>
        </p:sp>
      </p:grpSp>
      <p:grpSp>
        <p:nvGrpSpPr>
          <p:cNvPr id="20" name="グループ化 19"/>
          <p:cNvGrpSpPr/>
          <p:nvPr/>
        </p:nvGrpSpPr>
        <p:grpSpPr>
          <a:xfrm>
            <a:off x="498228" y="3899450"/>
            <a:ext cx="1922553" cy="1697853"/>
            <a:chOff x="4260788" y="3993723"/>
            <a:chExt cx="2040704" cy="1686575"/>
          </a:xfrm>
        </p:grpSpPr>
        <p:pic>
          <p:nvPicPr>
            <p:cNvPr id="21" name="図 20"/>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65656" y="4045834"/>
              <a:ext cx="1604911" cy="1604911"/>
            </a:xfrm>
            <a:prstGeom prst="rect">
              <a:avLst/>
            </a:prstGeom>
          </p:spPr>
        </p:pic>
        <p:sp>
          <p:nvSpPr>
            <p:cNvPr id="22" name="正方形/長方形 21"/>
            <p:cNvSpPr/>
            <p:nvPr/>
          </p:nvSpPr>
          <p:spPr>
            <a:xfrm>
              <a:off x="4260788" y="4222240"/>
              <a:ext cx="2010290" cy="145805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284976" y="3993723"/>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公共交通の利用促進</a:t>
              </a:r>
            </a:p>
          </p:txBody>
        </p:sp>
      </p:grpSp>
      <p:grpSp>
        <p:nvGrpSpPr>
          <p:cNvPr id="24" name="グループ化 23"/>
          <p:cNvGrpSpPr/>
          <p:nvPr/>
        </p:nvGrpSpPr>
        <p:grpSpPr>
          <a:xfrm>
            <a:off x="469575" y="5201424"/>
            <a:ext cx="1869313" cy="1431523"/>
            <a:chOff x="6498834" y="4000445"/>
            <a:chExt cx="2016516" cy="1650363"/>
          </a:xfrm>
        </p:grpSpPr>
        <p:pic>
          <p:nvPicPr>
            <p:cNvPr id="25" name="図 24"/>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65773" y="4000445"/>
              <a:ext cx="1478506" cy="1478506"/>
            </a:xfrm>
            <a:prstGeom prst="rect">
              <a:avLst/>
            </a:prstGeom>
          </p:spPr>
        </p:pic>
        <p:sp>
          <p:nvSpPr>
            <p:cNvPr id="26" name="正方形/長方形 25"/>
            <p:cNvSpPr/>
            <p:nvPr/>
          </p:nvSpPr>
          <p:spPr>
            <a:xfrm>
              <a:off x="6695792" y="4000445"/>
              <a:ext cx="1758731" cy="1649357"/>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6498834" y="4031789"/>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経済</a:t>
              </a:r>
              <a:r>
                <a:rPr kumimoji="1" lang="ja-JP" altLang="en-US" sz="2400" b="1" dirty="0">
                  <a:solidFill>
                    <a:schemeClr val="tx1"/>
                  </a:solidFill>
                </a:rPr>
                <a:t>活性化</a:t>
              </a:r>
            </a:p>
          </p:txBody>
        </p:sp>
      </p:grpSp>
      <p:grpSp>
        <p:nvGrpSpPr>
          <p:cNvPr id="28" name="グループ化 27"/>
          <p:cNvGrpSpPr/>
          <p:nvPr/>
        </p:nvGrpSpPr>
        <p:grpSpPr>
          <a:xfrm>
            <a:off x="537899" y="2684171"/>
            <a:ext cx="2010290" cy="1466918"/>
            <a:chOff x="6498834" y="2158441"/>
            <a:chExt cx="2218733" cy="1619019"/>
          </a:xfrm>
        </p:grpSpPr>
        <p:pic>
          <p:nvPicPr>
            <p:cNvPr id="29" name="図 28"/>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73333" y="2222507"/>
              <a:ext cx="1417863" cy="1417863"/>
            </a:xfrm>
            <a:prstGeom prst="rect">
              <a:avLst/>
            </a:prstGeom>
          </p:spPr>
        </p:pic>
        <p:sp>
          <p:nvSpPr>
            <p:cNvPr id="30" name="正方形/長方形 29"/>
            <p:cNvSpPr/>
            <p:nvPr/>
          </p:nvSpPr>
          <p:spPr>
            <a:xfrm>
              <a:off x="6754301" y="2197925"/>
              <a:ext cx="1436896" cy="1455694"/>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6498834" y="2158441"/>
              <a:ext cx="2218733"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施設の再編</a:t>
              </a:r>
            </a:p>
          </p:txBody>
        </p:sp>
      </p:grpSp>
      <p:grpSp>
        <p:nvGrpSpPr>
          <p:cNvPr id="41" name="グループ化 40"/>
          <p:cNvGrpSpPr/>
          <p:nvPr/>
        </p:nvGrpSpPr>
        <p:grpSpPr>
          <a:xfrm>
            <a:off x="6678601" y="3097509"/>
            <a:ext cx="2099063" cy="748028"/>
            <a:chOff x="6730473" y="3042462"/>
            <a:chExt cx="2099063" cy="748028"/>
          </a:xfrm>
        </p:grpSpPr>
        <p:sp>
          <p:nvSpPr>
            <p:cNvPr id="32" name="平行四辺形 31"/>
            <p:cNvSpPr/>
            <p:nvPr/>
          </p:nvSpPr>
          <p:spPr>
            <a:xfrm rot="21027183">
              <a:off x="6873457" y="3142479"/>
              <a:ext cx="1828223" cy="550301"/>
            </a:xfrm>
            <a:prstGeom prst="parallelogram">
              <a:avLst>
                <a:gd name="adj" fmla="val 69444"/>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6730473" y="3042462"/>
              <a:ext cx="2099063" cy="74802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ランドバンク</a:t>
              </a:r>
              <a:endParaRPr kumimoji="1" lang="ja-JP" altLang="en-US" sz="2400" b="1" dirty="0">
                <a:solidFill>
                  <a:schemeClr val="tx1"/>
                </a:solidFill>
              </a:endParaRPr>
            </a:p>
          </p:txBody>
        </p:sp>
      </p:grpSp>
      <p:grpSp>
        <p:nvGrpSpPr>
          <p:cNvPr id="3" name="グループ化 2"/>
          <p:cNvGrpSpPr/>
          <p:nvPr/>
        </p:nvGrpSpPr>
        <p:grpSpPr>
          <a:xfrm>
            <a:off x="6692220" y="4152344"/>
            <a:ext cx="1943002" cy="1090189"/>
            <a:chOff x="6833994" y="4640732"/>
            <a:chExt cx="1943002" cy="1090189"/>
          </a:xfrm>
        </p:grpSpPr>
        <p:grpSp>
          <p:nvGrpSpPr>
            <p:cNvPr id="33" name="グループ化 32"/>
            <p:cNvGrpSpPr/>
            <p:nvPr/>
          </p:nvGrpSpPr>
          <p:grpSpPr>
            <a:xfrm>
              <a:off x="7101197" y="4640732"/>
              <a:ext cx="1280806" cy="971694"/>
              <a:chOff x="5364098" y="2949027"/>
              <a:chExt cx="2023912" cy="1535459"/>
            </a:xfrm>
            <a:solidFill>
              <a:schemeClr val="bg1">
                <a:lumMod val="85000"/>
              </a:schemeClr>
            </a:solidFill>
          </p:grpSpPr>
          <p:sp>
            <p:nvSpPr>
              <p:cNvPr id="34" name="フローチャート: 論理積ゲート 33"/>
              <p:cNvSpPr/>
              <p:nvPr/>
            </p:nvSpPr>
            <p:spPr>
              <a:xfrm rot="16200000">
                <a:off x="5483296" y="3436789"/>
                <a:ext cx="904603" cy="11430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5620499" y="2949027"/>
                <a:ext cx="630195" cy="6301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ローチャート: 論理積ゲート 35"/>
              <p:cNvSpPr/>
              <p:nvPr/>
            </p:nvSpPr>
            <p:spPr>
              <a:xfrm rot="16200000">
                <a:off x="6582730" y="3679206"/>
                <a:ext cx="711524" cy="899036"/>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a:xfrm>
                <a:off x="6679420" y="3290882"/>
                <a:ext cx="495684" cy="4956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角丸四角形 39"/>
            <p:cNvSpPr/>
            <p:nvPr/>
          </p:nvSpPr>
          <p:spPr>
            <a:xfrm>
              <a:off x="6833994" y="4911504"/>
              <a:ext cx="1943002" cy="81941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人材バンク</a:t>
              </a:r>
              <a:endParaRPr kumimoji="1" lang="ja-JP" altLang="en-US" sz="2400" b="1" dirty="0">
                <a:solidFill>
                  <a:schemeClr val="tx1"/>
                </a:solidFill>
              </a:endParaRPr>
            </a:p>
          </p:txBody>
        </p:sp>
      </p:grpSp>
      <p:grpSp>
        <p:nvGrpSpPr>
          <p:cNvPr id="8" name="グループ化 7"/>
          <p:cNvGrpSpPr/>
          <p:nvPr/>
        </p:nvGrpSpPr>
        <p:grpSpPr>
          <a:xfrm>
            <a:off x="2461139" y="5709735"/>
            <a:ext cx="4604588" cy="1064425"/>
            <a:chOff x="2461139" y="5709735"/>
            <a:chExt cx="4604588" cy="1064425"/>
          </a:xfrm>
        </p:grpSpPr>
        <p:grpSp>
          <p:nvGrpSpPr>
            <p:cNvPr id="5" name="グループ化 4"/>
            <p:cNvGrpSpPr/>
            <p:nvPr/>
          </p:nvGrpSpPr>
          <p:grpSpPr>
            <a:xfrm>
              <a:off x="2480141" y="5709735"/>
              <a:ext cx="4020940" cy="1002517"/>
              <a:chOff x="2588233" y="5625411"/>
              <a:chExt cx="4020940" cy="1002517"/>
            </a:xfrm>
          </p:grpSpPr>
          <p:pic>
            <p:nvPicPr>
              <p:cNvPr id="38" name="図 3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8233" y="5625411"/>
                <a:ext cx="922808" cy="922808"/>
              </a:xfrm>
              <a:prstGeom prst="rect">
                <a:avLst/>
              </a:prstGeom>
            </p:spPr>
          </p:pic>
          <p:pic>
            <p:nvPicPr>
              <p:cNvPr id="43" name="図 4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4221" y="5706687"/>
                <a:ext cx="786934" cy="786934"/>
              </a:xfrm>
              <a:prstGeom prst="rect">
                <a:avLst/>
              </a:prstGeom>
            </p:spPr>
          </p:pic>
          <p:pic>
            <p:nvPicPr>
              <p:cNvPr id="44" name="図 43"/>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2695" y="5663217"/>
                <a:ext cx="861378" cy="861378"/>
              </a:xfrm>
              <a:prstGeom prst="rect">
                <a:avLst/>
              </a:prstGeom>
            </p:spPr>
          </p:pic>
          <p:pic>
            <p:nvPicPr>
              <p:cNvPr id="45" name="図 4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1303" y="5730058"/>
                <a:ext cx="897870" cy="897870"/>
              </a:xfrm>
              <a:prstGeom prst="rect">
                <a:avLst/>
              </a:prstGeom>
            </p:spPr>
          </p:pic>
        </p:grpSp>
        <p:sp>
          <p:nvSpPr>
            <p:cNvPr id="6" name="正方形/長方形 5"/>
            <p:cNvSpPr/>
            <p:nvPr/>
          </p:nvSpPr>
          <p:spPr>
            <a:xfrm>
              <a:off x="2461139" y="5771643"/>
              <a:ext cx="4604588" cy="100251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3106786" y="5825113"/>
              <a:ext cx="2751953" cy="81941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現在の問題に対応</a:t>
              </a:r>
              <a:endParaRPr kumimoji="1" lang="ja-JP" altLang="en-US" sz="2400" b="1" dirty="0">
                <a:solidFill>
                  <a:schemeClr val="tx1"/>
                </a:solidFill>
              </a:endParaRPr>
            </a:p>
          </p:txBody>
        </p:sp>
      </p:grpSp>
    </p:spTree>
    <p:extLst>
      <p:ext uri="{BB962C8B-B14F-4D97-AF65-F5344CB8AC3E}">
        <p14:creationId xmlns:p14="http://schemas.microsoft.com/office/powerpoint/2010/main" val="196763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300"/>
                                        <p:tgtEl>
                                          <p:spTgt spid="28"/>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300"/>
                                        <p:tgtEl>
                                          <p:spTgt spid="20"/>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300"/>
                                        <p:tgtEl>
                                          <p:spTgt spid="24"/>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3" grpId="0"/>
      <p:bldP spid="14"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t="14916"/>
          <a:stretch/>
        </p:blipFill>
        <p:spPr>
          <a:xfrm>
            <a:off x="0" y="1365337"/>
            <a:ext cx="9144000" cy="5276962"/>
          </a:xfrm>
          <a:prstGeom prst="rect">
            <a:avLst/>
          </a:prstGeom>
        </p:spPr>
      </p:pic>
      <p:sp>
        <p:nvSpPr>
          <p:cNvPr id="2" name="タイトル 1"/>
          <p:cNvSpPr>
            <a:spLocks noGrp="1"/>
          </p:cNvSpPr>
          <p:nvPr>
            <p:ph type="title"/>
          </p:nvPr>
        </p:nvSpPr>
        <p:spPr/>
        <p:txBody>
          <a:bodyPr/>
          <a:lstStyle/>
          <a:p>
            <a:r>
              <a:rPr lang="ja-JP" altLang="en-US" dirty="0"/>
              <a:t>市街地の未来像</a:t>
            </a:r>
            <a:endParaRPr kumimoji="1" lang="ja-JP" altLang="en-US" dirty="0"/>
          </a:p>
        </p:txBody>
      </p:sp>
      <p:pic>
        <p:nvPicPr>
          <p:cNvPr id="26" name="図 25"/>
          <p:cNvPicPr>
            <a:picLocks noChangeAspect="1"/>
          </p:cNvPicPr>
          <p:nvPr/>
        </p:nvPicPr>
        <p:blipFill rotWithShape="1">
          <a:blip r:embed="rId3">
            <a:extLst>
              <a:ext uri="{28A0092B-C50C-407E-A947-70E740481C1C}">
                <a14:useLocalDpi xmlns:a14="http://schemas.microsoft.com/office/drawing/2010/main" val="0"/>
              </a:ext>
            </a:extLst>
          </a:blip>
          <a:srcRect l="-2564" t="14817" r="2564" b="-4537"/>
          <a:stretch/>
        </p:blipFill>
        <p:spPr>
          <a:xfrm>
            <a:off x="-234562" y="1369541"/>
            <a:ext cx="9144000" cy="5564444"/>
          </a:xfrm>
          <a:prstGeom prst="rect">
            <a:avLst/>
          </a:prstGeom>
        </p:spPr>
      </p:pic>
      <p:pic>
        <p:nvPicPr>
          <p:cNvPr id="9" name="図 8"/>
          <p:cNvPicPr>
            <a:picLocks noChangeAspect="1"/>
          </p:cNvPicPr>
          <p:nvPr/>
        </p:nvPicPr>
        <p:blipFill rotWithShape="1">
          <a:blip r:embed="rId4">
            <a:extLst>
              <a:ext uri="{28A0092B-C50C-407E-A947-70E740481C1C}">
                <a14:useLocalDpi xmlns:a14="http://schemas.microsoft.com/office/drawing/2010/main" val="0"/>
              </a:ext>
            </a:extLst>
          </a:blip>
          <a:srcRect t="14714"/>
          <a:stretch/>
        </p:blipFill>
        <p:spPr>
          <a:xfrm>
            <a:off x="-10167" y="1352811"/>
            <a:ext cx="9144000" cy="5289488"/>
          </a:xfrm>
          <a:prstGeom prst="rect">
            <a:avLst/>
          </a:prstGeom>
        </p:spPr>
      </p:pic>
      <p:pic>
        <p:nvPicPr>
          <p:cNvPr id="25" name="図 24"/>
          <p:cNvPicPr>
            <a:picLocks noChangeAspect="1"/>
          </p:cNvPicPr>
          <p:nvPr/>
        </p:nvPicPr>
        <p:blipFill rotWithShape="1">
          <a:blip r:embed="rId5">
            <a:extLst>
              <a:ext uri="{28A0092B-C50C-407E-A947-70E740481C1C}">
                <a14:useLocalDpi xmlns:a14="http://schemas.microsoft.com/office/drawing/2010/main" val="0"/>
              </a:ext>
            </a:extLst>
          </a:blip>
          <a:srcRect t="14827"/>
          <a:stretch/>
        </p:blipFill>
        <p:spPr>
          <a:xfrm>
            <a:off x="0" y="1355976"/>
            <a:ext cx="9144000" cy="5282422"/>
          </a:xfrm>
          <a:prstGeom prst="rect">
            <a:avLst/>
          </a:prstGeom>
        </p:spPr>
      </p:pic>
      <p:grpSp>
        <p:nvGrpSpPr>
          <p:cNvPr id="16" name="グループ化 15"/>
          <p:cNvGrpSpPr/>
          <p:nvPr/>
        </p:nvGrpSpPr>
        <p:grpSpPr>
          <a:xfrm>
            <a:off x="189935" y="1450777"/>
            <a:ext cx="5684057" cy="2476072"/>
            <a:chOff x="3277457" y="1476808"/>
            <a:chExt cx="5684057" cy="2476072"/>
          </a:xfrm>
        </p:grpSpPr>
        <p:grpSp>
          <p:nvGrpSpPr>
            <p:cNvPr id="11" name="グループ化 10"/>
            <p:cNvGrpSpPr/>
            <p:nvPr/>
          </p:nvGrpSpPr>
          <p:grpSpPr>
            <a:xfrm>
              <a:off x="3277457" y="1476808"/>
              <a:ext cx="5684057" cy="2476072"/>
              <a:chOff x="3277457" y="1476808"/>
              <a:chExt cx="5684057" cy="2476072"/>
            </a:xfrm>
          </p:grpSpPr>
          <p:sp>
            <p:nvSpPr>
              <p:cNvPr id="12" name="四角形吹き出し 11"/>
              <p:cNvSpPr/>
              <p:nvPr/>
            </p:nvSpPr>
            <p:spPr>
              <a:xfrm>
                <a:off x="3277457" y="1476808"/>
                <a:ext cx="5663510" cy="2476072"/>
              </a:xfrm>
              <a:prstGeom prst="wedgeRectCallout">
                <a:avLst>
                  <a:gd name="adj1" fmla="val 25938"/>
                  <a:gd name="adj2" fmla="val 103754"/>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617944" y="1497356"/>
                <a:ext cx="2343570" cy="1200329"/>
              </a:xfrm>
              <a:prstGeom prst="rect">
                <a:avLst/>
              </a:prstGeom>
              <a:noFill/>
            </p:spPr>
            <p:txBody>
              <a:bodyPr wrap="square" rtlCol="0">
                <a:spAutoFit/>
              </a:bodyPr>
              <a:lstStyle/>
              <a:p>
                <a:r>
                  <a:rPr lang="ja-JP" altLang="en-US" sz="2400" dirty="0"/>
                  <a:t>事故・事件の</a:t>
                </a:r>
                <a:endParaRPr lang="en-US" altLang="ja-JP" sz="2400" dirty="0"/>
              </a:p>
              <a:p>
                <a:r>
                  <a:rPr lang="ja-JP" altLang="en-US" sz="2400" dirty="0"/>
                  <a:t>危険の少ない</a:t>
                </a:r>
                <a:endParaRPr lang="en-US" altLang="ja-JP" sz="2400" dirty="0"/>
              </a:p>
              <a:p>
                <a:r>
                  <a:rPr lang="ja-JP" altLang="en-US" sz="2400" b="1" dirty="0">
                    <a:solidFill>
                      <a:schemeClr val="accent6">
                        <a:lumMod val="75000"/>
                      </a:schemeClr>
                    </a:solidFill>
                  </a:rPr>
                  <a:t>広い道路</a:t>
                </a:r>
                <a:r>
                  <a:rPr lang="ja-JP" altLang="en-US" sz="2400" dirty="0"/>
                  <a:t>に</a:t>
                </a:r>
                <a:endParaRPr lang="en-US" altLang="ja-JP" sz="2400" dirty="0"/>
              </a:p>
            </p:txBody>
          </p:sp>
        </p:gr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910" y="1487628"/>
              <a:ext cx="3280517" cy="2460388"/>
            </a:xfrm>
            <a:prstGeom prst="rect">
              <a:avLst/>
            </a:prstGeom>
          </p:spPr>
        </p:pic>
      </p:grpSp>
      <p:grpSp>
        <p:nvGrpSpPr>
          <p:cNvPr id="20" name="グループ化 19"/>
          <p:cNvGrpSpPr/>
          <p:nvPr/>
        </p:nvGrpSpPr>
        <p:grpSpPr>
          <a:xfrm>
            <a:off x="5169523" y="1729679"/>
            <a:ext cx="3739915" cy="3705187"/>
            <a:chOff x="4201575" y="1703040"/>
            <a:chExt cx="3739915" cy="3705187"/>
          </a:xfrm>
        </p:grpSpPr>
        <p:sp>
          <p:nvSpPr>
            <p:cNvPr id="18" name="四角形吹き出し 17"/>
            <p:cNvSpPr/>
            <p:nvPr/>
          </p:nvSpPr>
          <p:spPr>
            <a:xfrm>
              <a:off x="4201575" y="1703040"/>
              <a:ext cx="3739915" cy="3705187"/>
            </a:xfrm>
            <a:prstGeom prst="wedgeRectCallout">
              <a:avLst>
                <a:gd name="adj1" fmla="val -69981"/>
                <a:gd name="adj2" fmla="val 30034"/>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257896" y="4166226"/>
              <a:ext cx="3683593" cy="1200329"/>
            </a:xfrm>
            <a:prstGeom prst="rect">
              <a:avLst/>
            </a:prstGeom>
            <a:noFill/>
          </p:spPr>
          <p:txBody>
            <a:bodyPr wrap="square" rtlCol="0">
              <a:spAutoFit/>
            </a:bodyPr>
            <a:lstStyle/>
            <a:p>
              <a:r>
                <a:rPr lang="ja-JP" altLang="en-US" sz="2400" dirty="0"/>
                <a:t>土地の統合により、</a:t>
              </a:r>
              <a:endParaRPr lang="en-US" altLang="ja-JP" sz="2400" dirty="0"/>
            </a:p>
            <a:p>
              <a:r>
                <a:rPr lang="ja-JP" altLang="en-US" sz="2400" b="1" dirty="0">
                  <a:solidFill>
                    <a:schemeClr val="accent6">
                      <a:lumMod val="75000"/>
                    </a:schemeClr>
                  </a:solidFill>
                </a:rPr>
                <a:t>中心部にふさわしい</a:t>
              </a:r>
              <a:endParaRPr lang="en-US" altLang="ja-JP" sz="2400" b="1" dirty="0">
                <a:solidFill>
                  <a:schemeClr val="accent6">
                    <a:lumMod val="75000"/>
                  </a:schemeClr>
                </a:solidFill>
              </a:endParaRPr>
            </a:p>
            <a:p>
              <a:r>
                <a:rPr lang="ja-JP" altLang="en-US" sz="2400" b="1" dirty="0">
                  <a:solidFill>
                    <a:schemeClr val="accent6">
                      <a:lumMod val="75000"/>
                    </a:schemeClr>
                  </a:solidFill>
                </a:rPr>
                <a:t>住環境に</a:t>
              </a:r>
              <a:endParaRPr lang="en-US" altLang="ja-JP" sz="2400" b="1" dirty="0">
                <a:solidFill>
                  <a:schemeClr val="accent6">
                    <a:lumMod val="75000"/>
                  </a:schemeClr>
                </a:solidFill>
              </a:endParaRPr>
            </a:p>
          </p:txBody>
        </p:sp>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1362" y="1731081"/>
              <a:ext cx="3720128" cy="2422620"/>
            </a:xfrm>
            <a:prstGeom prst="rect">
              <a:avLst/>
            </a:prstGeom>
          </p:spPr>
        </p:pic>
      </p:grpSp>
      <p:grpSp>
        <p:nvGrpSpPr>
          <p:cNvPr id="24" name="グループ化 23"/>
          <p:cNvGrpSpPr/>
          <p:nvPr/>
        </p:nvGrpSpPr>
        <p:grpSpPr>
          <a:xfrm>
            <a:off x="837933" y="1522048"/>
            <a:ext cx="3683593" cy="3705187"/>
            <a:chOff x="409800" y="1521482"/>
            <a:chExt cx="3683593" cy="3705187"/>
          </a:xfrm>
        </p:grpSpPr>
        <p:sp>
          <p:nvSpPr>
            <p:cNvPr id="21" name="四角形吹き出し 20"/>
            <p:cNvSpPr/>
            <p:nvPr/>
          </p:nvSpPr>
          <p:spPr>
            <a:xfrm>
              <a:off x="409800" y="1521482"/>
              <a:ext cx="3566597" cy="3705187"/>
            </a:xfrm>
            <a:prstGeom prst="wedgeRectCallout">
              <a:avLst>
                <a:gd name="adj1" fmla="val 53957"/>
                <a:gd name="adj2" fmla="val 71798"/>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09800" y="3949054"/>
              <a:ext cx="3683593" cy="830997"/>
            </a:xfrm>
            <a:prstGeom prst="rect">
              <a:avLst/>
            </a:prstGeom>
            <a:noFill/>
          </p:spPr>
          <p:txBody>
            <a:bodyPr wrap="square" rtlCol="0">
              <a:spAutoFit/>
            </a:bodyPr>
            <a:lstStyle/>
            <a:p>
              <a:r>
                <a:rPr lang="ja-JP" altLang="en-US" sz="2400" b="1" dirty="0">
                  <a:solidFill>
                    <a:schemeClr val="accent6">
                      <a:lumMod val="75000"/>
                    </a:schemeClr>
                  </a:solidFill>
                </a:rPr>
                <a:t>公園や緑地を整備</a:t>
              </a:r>
              <a:r>
                <a:rPr lang="ja-JP" altLang="en-US" sz="2400" dirty="0"/>
                <a:t>し、</a:t>
              </a:r>
              <a:endParaRPr lang="en-US" altLang="ja-JP" sz="2400" dirty="0"/>
            </a:p>
            <a:p>
              <a:r>
                <a:rPr lang="ja-JP" altLang="en-US" sz="2400" dirty="0"/>
                <a:t>地域人材が管理</a:t>
              </a:r>
              <a:endParaRPr lang="en-US" altLang="ja-JP" sz="2400" dirty="0"/>
            </a:p>
          </p:txBody>
        </p:sp>
        <p:pic>
          <p:nvPicPr>
            <p:cNvPr id="23" name="図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290" y="1545999"/>
              <a:ext cx="3537940" cy="2365731"/>
            </a:xfrm>
            <a:prstGeom prst="rect">
              <a:avLst/>
            </a:prstGeom>
          </p:spPr>
        </p:pic>
      </p:grpSp>
    </p:spTree>
    <p:extLst>
      <p:ext uri="{BB962C8B-B14F-4D97-AF65-F5344CB8AC3E}">
        <p14:creationId xmlns:p14="http://schemas.microsoft.com/office/powerpoint/2010/main" val="371069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衰退するつちうら</a:t>
            </a:r>
          </a:p>
        </p:txBody>
      </p:sp>
      <p:grpSp>
        <p:nvGrpSpPr>
          <p:cNvPr id="13" name="グループ化 12"/>
          <p:cNvGrpSpPr/>
          <p:nvPr/>
        </p:nvGrpSpPr>
        <p:grpSpPr>
          <a:xfrm>
            <a:off x="3919287" y="3738565"/>
            <a:ext cx="4596063" cy="2471272"/>
            <a:chOff x="180474" y="1347537"/>
            <a:chExt cx="4596063" cy="2471272"/>
          </a:xfrm>
        </p:grpSpPr>
        <p:graphicFrame>
          <p:nvGraphicFramePr>
            <p:cNvPr id="4" name="グラフ 3"/>
            <p:cNvGraphicFramePr>
              <a:graphicFrameLocks/>
            </p:cNvGraphicFramePr>
            <p:nvPr>
              <p:extLst>
                <p:ext uri="{D42A27DB-BD31-4B8C-83A1-F6EECF244321}">
                  <p14:modId xmlns:p14="http://schemas.microsoft.com/office/powerpoint/2010/main" val="1281072501"/>
                </p:ext>
              </p:extLst>
            </p:nvPr>
          </p:nvGraphicFramePr>
          <p:xfrm>
            <a:off x="180474" y="1347537"/>
            <a:ext cx="4596063" cy="2471272"/>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2421350" y="2224617"/>
              <a:ext cx="1106905" cy="461665"/>
            </a:xfrm>
            <a:prstGeom prst="rect">
              <a:avLst/>
            </a:prstGeom>
            <a:solidFill>
              <a:schemeClr val="bg1"/>
            </a:solidFill>
          </p:spPr>
          <p:txBody>
            <a:bodyPr wrap="square" rtlCol="0">
              <a:spAutoFit/>
            </a:bodyPr>
            <a:lstStyle/>
            <a:p>
              <a:pPr algn="ctr"/>
              <a:r>
                <a:rPr kumimoji="1" lang="ja-JP" altLang="en-US" sz="2400" b="1" dirty="0"/>
                <a:t>人口減</a:t>
              </a:r>
            </a:p>
          </p:txBody>
        </p:sp>
      </p:grpSp>
      <p:grpSp>
        <p:nvGrpSpPr>
          <p:cNvPr id="14" name="グループ化 13"/>
          <p:cNvGrpSpPr/>
          <p:nvPr/>
        </p:nvGrpSpPr>
        <p:grpSpPr>
          <a:xfrm>
            <a:off x="4481388" y="1237957"/>
            <a:ext cx="4018909" cy="2580852"/>
            <a:chOff x="693138" y="3818809"/>
            <a:chExt cx="4018909" cy="2580852"/>
          </a:xfrm>
        </p:grpSpPr>
        <p:graphicFrame>
          <p:nvGraphicFramePr>
            <p:cNvPr id="6" name="グラフ 5">
              <a:extLst>
                <a:ext uri="{FF2B5EF4-FFF2-40B4-BE49-F238E27FC236}">
                  <a16:creationId xmlns:a16="http://schemas.microsoft.com/office/drawing/2014/main" id="{51FAF0D8-50C8-457B-9765-58E5511C33EE}"/>
                </a:ext>
              </a:extLst>
            </p:cNvPr>
            <p:cNvGraphicFramePr>
              <a:graphicFrameLocks/>
            </p:cNvGraphicFramePr>
            <p:nvPr>
              <p:extLst>
                <p:ext uri="{D42A27DB-BD31-4B8C-83A1-F6EECF244321}">
                  <p14:modId xmlns:p14="http://schemas.microsoft.com/office/powerpoint/2010/main" val="2287008737"/>
                </p:ext>
              </p:extLst>
            </p:nvPr>
          </p:nvGraphicFramePr>
          <p:xfrm>
            <a:off x="693138" y="3818809"/>
            <a:ext cx="4018909" cy="2580852"/>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2276971" y="4458378"/>
              <a:ext cx="1251284" cy="830997"/>
            </a:xfrm>
            <a:prstGeom prst="rect">
              <a:avLst/>
            </a:prstGeom>
            <a:solidFill>
              <a:schemeClr val="bg1"/>
            </a:solidFill>
          </p:spPr>
          <p:txBody>
            <a:bodyPr wrap="square" rtlCol="0">
              <a:spAutoFit/>
            </a:bodyPr>
            <a:lstStyle/>
            <a:p>
              <a:r>
                <a:rPr kumimoji="1" lang="ja-JP" altLang="en-US" sz="2400" b="1" dirty="0"/>
                <a:t>少子</a:t>
              </a:r>
              <a:endParaRPr kumimoji="1" lang="en-US" altLang="ja-JP" sz="2400" b="1" dirty="0"/>
            </a:p>
            <a:p>
              <a:r>
                <a:rPr kumimoji="1" lang="ja-JP" altLang="en-US" sz="2400" b="1" dirty="0"/>
                <a:t>高齢化</a:t>
              </a:r>
            </a:p>
          </p:txBody>
        </p:sp>
      </p:grpSp>
      <p:grpSp>
        <p:nvGrpSpPr>
          <p:cNvPr id="15" name="グループ化 14"/>
          <p:cNvGrpSpPr/>
          <p:nvPr/>
        </p:nvGrpSpPr>
        <p:grpSpPr>
          <a:xfrm>
            <a:off x="628650" y="1373450"/>
            <a:ext cx="3465094" cy="4884822"/>
            <a:chOff x="4913396" y="1443789"/>
            <a:chExt cx="3465094" cy="4884822"/>
          </a:xfrm>
        </p:grpSpPr>
        <p:pic>
          <p:nvPicPr>
            <p:cNvPr id="7" name="コンテンツ プレースホルダー 7">
              <a:extLst>
                <a:ext uri="{FF2B5EF4-FFF2-40B4-BE49-F238E27FC236}">
                  <a16:creationId xmlns:a16="http://schemas.microsoft.com/office/drawing/2014/main" id="{AFA4D1E6-43A8-490D-BDEC-C7B65F4D7300}"/>
                </a:ext>
              </a:extLst>
            </p:cNvPr>
            <p:cNvPicPr>
              <a:picLocks noChangeAspect="1"/>
            </p:cNvPicPr>
            <p:nvPr/>
          </p:nvPicPr>
          <p:blipFill rotWithShape="1">
            <a:blip r:embed="rId5"/>
            <a:srcRect l="40391" t="44038" r="44391" b="1835"/>
            <a:stretch/>
          </p:blipFill>
          <p:spPr>
            <a:xfrm>
              <a:off x="4913396" y="1443789"/>
              <a:ext cx="3465094" cy="4884822"/>
            </a:xfrm>
            <a:prstGeom prst="rect">
              <a:avLst/>
            </a:prstGeom>
          </p:spPr>
        </p:pic>
        <p:sp>
          <p:nvSpPr>
            <p:cNvPr id="8" name="左矢印 7"/>
            <p:cNvSpPr/>
            <p:nvPr/>
          </p:nvSpPr>
          <p:spPr>
            <a:xfrm rot="18653007">
              <a:off x="6607555" y="2784068"/>
              <a:ext cx="1222771" cy="773514"/>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rPr>
                <a:t>転入</a:t>
              </a:r>
            </a:p>
          </p:txBody>
        </p:sp>
        <p:sp>
          <p:nvSpPr>
            <p:cNvPr id="9" name="左矢印 8"/>
            <p:cNvSpPr/>
            <p:nvPr/>
          </p:nvSpPr>
          <p:spPr>
            <a:xfrm rot="18849254">
              <a:off x="5283256" y="4164892"/>
              <a:ext cx="1121150" cy="814104"/>
            </a:xfrm>
            <a:prstGeom prst="lef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rPr>
                <a:t>転出</a:t>
              </a:r>
            </a:p>
          </p:txBody>
        </p:sp>
        <p:sp>
          <p:nvSpPr>
            <p:cNvPr id="12" name="テキスト ボックス 11"/>
            <p:cNvSpPr txBox="1"/>
            <p:nvPr/>
          </p:nvSpPr>
          <p:spPr>
            <a:xfrm>
              <a:off x="6061222" y="1833997"/>
              <a:ext cx="1106905" cy="830997"/>
            </a:xfrm>
            <a:prstGeom prst="rect">
              <a:avLst/>
            </a:prstGeom>
            <a:solidFill>
              <a:schemeClr val="bg1"/>
            </a:solidFill>
          </p:spPr>
          <p:txBody>
            <a:bodyPr wrap="square" rtlCol="0">
              <a:spAutoFit/>
            </a:bodyPr>
            <a:lstStyle/>
            <a:p>
              <a:pPr algn="ctr"/>
              <a:r>
                <a:rPr kumimoji="1" lang="ja-JP" altLang="en-US" sz="2400" b="1" dirty="0"/>
                <a:t>人口</a:t>
              </a:r>
              <a:endParaRPr kumimoji="1" lang="en-US" altLang="ja-JP" sz="2400" b="1" dirty="0"/>
            </a:p>
            <a:p>
              <a:pPr algn="ctr"/>
              <a:r>
                <a:rPr kumimoji="1" lang="ja-JP" altLang="en-US" sz="2400" b="1" dirty="0"/>
                <a:t>流出</a:t>
              </a:r>
            </a:p>
          </p:txBody>
        </p:sp>
      </p:grpSp>
      <p:sp>
        <p:nvSpPr>
          <p:cNvPr id="3" name="下矢印 2"/>
          <p:cNvSpPr/>
          <p:nvPr/>
        </p:nvSpPr>
        <p:spPr>
          <a:xfrm rot="10800000" flipV="1">
            <a:off x="6490842" y="2933858"/>
            <a:ext cx="352927" cy="1283369"/>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rot="8124793" flipV="1">
            <a:off x="3924807" y="3751641"/>
            <a:ext cx="352927" cy="1283369"/>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26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郊外の未来像</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5903"/>
            <a:ext cx="9144000" cy="5276352"/>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5903"/>
            <a:ext cx="9144000" cy="527635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5903"/>
            <a:ext cx="9144000" cy="5276352"/>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55903"/>
            <a:ext cx="9144000" cy="5276352"/>
          </a:xfrm>
          <a:prstGeom prst="rect">
            <a:avLst/>
          </a:prstGeom>
        </p:spPr>
      </p:pic>
      <p:grpSp>
        <p:nvGrpSpPr>
          <p:cNvPr id="12" name="グループ化 11"/>
          <p:cNvGrpSpPr/>
          <p:nvPr/>
        </p:nvGrpSpPr>
        <p:grpSpPr>
          <a:xfrm>
            <a:off x="3277457" y="1476808"/>
            <a:ext cx="5684057" cy="2476072"/>
            <a:chOff x="3277457" y="1476808"/>
            <a:chExt cx="5684057" cy="2476072"/>
          </a:xfrm>
        </p:grpSpPr>
        <p:sp>
          <p:nvSpPr>
            <p:cNvPr id="10" name="四角形吹き出し 9"/>
            <p:cNvSpPr/>
            <p:nvPr/>
          </p:nvSpPr>
          <p:spPr>
            <a:xfrm>
              <a:off x="3277457" y="1476808"/>
              <a:ext cx="5663510" cy="2476072"/>
            </a:xfrm>
            <a:prstGeom prst="wedgeRectCallout">
              <a:avLst>
                <a:gd name="adj1" fmla="val -20428"/>
                <a:gd name="adj2" fmla="val 102334"/>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729" y="1497356"/>
              <a:ext cx="3307215" cy="2455524"/>
            </a:xfrm>
            <a:prstGeom prst="rect">
              <a:avLst/>
            </a:prstGeom>
          </p:spPr>
        </p:pic>
        <p:sp>
          <p:nvSpPr>
            <p:cNvPr id="11" name="テキスト ボックス 10"/>
            <p:cNvSpPr txBox="1"/>
            <p:nvPr/>
          </p:nvSpPr>
          <p:spPr>
            <a:xfrm>
              <a:off x="6617944" y="1497356"/>
              <a:ext cx="2343570" cy="1938992"/>
            </a:xfrm>
            <a:prstGeom prst="rect">
              <a:avLst/>
            </a:prstGeom>
            <a:noFill/>
          </p:spPr>
          <p:txBody>
            <a:bodyPr wrap="square" rtlCol="0">
              <a:spAutoFit/>
            </a:bodyPr>
            <a:lstStyle/>
            <a:p>
              <a:r>
                <a:rPr kumimoji="1" lang="ja-JP" altLang="en-US" sz="2400" dirty="0"/>
                <a:t>空き地を利用し</a:t>
              </a:r>
              <a:endParaRPr kumimoji="1" lang="en-US" altLang="ja-JP" sz="2400" dirty="0"/>
            </a:p>
            <a:p>
              <a:r>
                <a:rPr lang="ja-JP" altLang="en-US" sz="2400" b="1" dirty="0">
                  <a:solidFill>
                    <a:schemeClr val="accent6">
                      <a:lumMod val="75000"/>
                    </a:schemeClr>
                  </a:solidFill>
                </a:rPr>
                <a:t>移動販売</a:t>
              </a:r>
              <a:endParaRPr lang="en-US" altLang="ja-JP" sz="2400" b="1" dirty="0">
                <a:solidFill>
                  <a:schemeClr val="accent6">
                    <a:lumMod val="75000"/>
                  </a:schemeClr>
                </a:solidFill>
              </a:endParaRPr>
            </a:p>
            <a:p>
              <a:endParaRPr lang="en-US" altLang="ja-JP" sz="2400" dirty="0"/>
            </a:p>
            <a:p>
              <a:r>
                <a:rPr lang="ja-JP" altLang="en-US" sz="2400" dirty="0"/>
                <a:t>近所での買い物が可能に</a:t>
              </a:r>
              <a:endParaRPr lang="en-US" altLang="ja-JP" sz="2400" dirty="0"/>
            </a:p>
          </p:txBody>
        </p:sp>
      </p:grpSp>
      <p:grpSp>
        <p:nvGrpSpPr>
          <p:cNvPr id="16" name="グループ化 15"/>
          <p:cNvGrpSpPr/>
          <p:nvPr/>
        </p:nvGrpSpPr>
        <p:grpSpPr>
          <a:xfrm>
            <a:off x="267129" y="1800442"/>
            <a:ext cx="3702141" cy="4199665"/>
            <a:chOff x="742589" y="2410043"/>
            <a:chExt cx="3702141" cy="4199665"/>
          </a:xfrm>
        </p:grpSpPr>
        <p:sp>
          <p:nvSpPr>
            <p:cNvPr id="13" name="四角形吹き出し 12"/>
            <p:cNvSpPr/>
            <p:nvPr/>
          </p:nvSpPr>
          <p:spPr>
            <a:xfrm>
              <a:off x="771948" y="2410043"/>
              <a:ext cx="3672782" cy="4199665"/>
            </a:xfrm>
            <a:prstGeom prst="wedgeRectCallout">
              <a:avLst>
                <a:gd name="adj1" fmla="val 92641"/>
                <a:gd name="adj2" fmla="val -32488"/>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71948" y="4901831"/>
              <a:ext cx="2555809" cy="1569660"/>
            </a:xfrm>
            <a:prstGeom prst="rect">
              <a:avLst/>
            </a:prstGeom>
            <a:noFill/>
          </p:spPr>
          <p:txBody>
            <a:bodyPr wrap="square" rtlCol="0">
              <a:spAutoFit/>
            </a:bodyPr>
            <a:lstStyle/>
            <a:p>
              <a:r>
                <a:rPr lang="ja-JP" altLang="en-US" sz="2400" dirty="0"/>
                <a:t>密度を減らす</a:t>
              </a:r>
              <a:endParaRPr lang="en-US" altLang="ja-JP" sz="2400" dirty="0"/>
            </a:p>
            <a:p>
              <a:r>
                <a:rPr lang="ja-JP" altLang="en-US" sz="2400" dirty="0"/>
                <a:t>ことで、</a:t>
              </a:r>
              <a:endParaRPr lang="en-US" altLang="ja-JP" sz="2400" dirty="0"/>
            </a:p>
            <a:p>
              <a:r>
                <a:rPr lang="ja-JP" altLang="en-US" sz="2400" b="1" dirty="0">
                  <a:solidFill>
                    <a:schemeClr val="accent6">
                      <a:lumMod val="75000"/>
                    </a:schemeClr>
                  </a:solidFill>
                </a:rPr>
                <a:t>緑あふれる</a:t>
              </a:r>
              <a:endParaRPr lang="en-US" altLang="ja-JP" sz="2400" b="1" dirty="0">
                <a:solidFill>
                  <a:schemeClr val="accent6">
                    <a:lumMod val="75000"/>
                  </a:schemeClr>
                </a:solidFill>
              </a:endParaRPr>
            </a:p>
            <a:p>
              <a:r>
                <a:rPr lang="ja-JP" altLang="en-US" sz="2400" b="1" dirty="0">
                  <a:solidFill>
                    <a:schemeClr val="accent6">
                      <a:lumMod val="75000"/>
                    </a:schemeClr>
                  </a:solidFill>
                </a:rPr>
                <a:t>豊かな住環境</a:t>
              </a:r>
              <a:r>
                <a:rPr lang="ja-JP" altLang="en-US" sz="2400" dirty="0"/>
                <a:t>へ</a:t>
              </a:r>
              <a:endParaRPr lang="en-US" altLang="ja-JP" sz="2400" dirty="0"/>
            </a:p>
          </p:txBody>
        </p:sp>
        <p:pic>
          <p:nvPicPr>
            <p:cNvPr id="15" name="図 14"/>
            <p:cNvPicPr>
              <a:picLocks noChangeAspect="1"/>
            </p:cNvPicPr>
            <p:nvPr/>
          </p:nvPicPr>
          <p:blipFill rotWithShape="1">
            <a:blip r:embed="rId8">
              <a:extLst>
                <a:ext uri="{28A0092B-C50C-407E-A947-70E740481C1C}">
                  <a14:useLocalDpi xmlns:a14="http://schemas.microsoft.com/office/drawing/2010/main" val="0"/>
                </a:ext>
              </a:extLst>
            </a:blip>
            <a:srcRect l="-1454"/>
            <a:stretch/>
          </p:blipFill>
          <p:spPr>
            <a:xfrm>
              <a:off x="742589" y="2436031"/>
              <a:ext cx="3702141" cy="2439812"/>
            </a:xfrm>
            <a:prstGeom prst="rect">
              <a:avLst/>
            </a:prstGeom>
          </p:spPr>
        </p:pic>
      </p:grpSp>
    </p:spTree>
    <p:extLst>
      <p:ext uri="{BB962C8B-B14F-4D97-AF65-F5344CB8AC3E}">
        <p14:creationId xmlns:p14="http://schemas.microsoft.com/office/powerpoint/2010/main" val="419982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2307" r="13853"/>
          <a:stretch/>
        </p:blipFill>
        <p:spPr>
          <a:xfrm>
            <a:off x="0" y="-8511"/>
            <a:ext cx="9144000" cy="6866511"/>
          </a:xfrm>
          <a:prstGeom prst="rect">
            <a:avLst/>
          </a:prstGeom>
        </p:spPr>
      </p:pic>
      <p:sp>
        <p:nvSpPr>
          <p:cNvPr id="3" name="サブタイトル 2"/>
          <p:cNvSpPr>
            <a:spLocks noGrp="1"/>
          </p:cNvSpPr>
          <p:nvPr>
            <p:ph type="subTitle" idx="1"/>
          </p:nvPr>
        </p:nvSpPr>
        <p:spPr>
          <a:xfrm>
            <a:off x="1143000" y="3119944"/>
            <a:ext cx="6858000" cy="609600"/>
          </a:xfrm>
        </p:spPr>
        <p:txBody>
          <a:bodyPr>
            <a:normAutofit/>
          </a:bodyPr>
          <a:lstStyle/>
          <a:p>
            <a:r>
              <a:rPr kumimoji="1" lang="ja-JP" altLang="en-US" sz="3600" b="1" dirty="0">
                <a:solidFill>
                  <a:schemeClr val="bg1"/>
                </a:solidFill>
              </a:rPr>
              <a:t>ご清聴ありがとうございました</a:t>
            </a:r>
          </a:p>
        </p:txBody>
      </p:sp>
    </p:spTree>
    <p:extLst>
      <p:ext uri="{BB962C8B-B14F-4D97-AF65-F5344CB8AC3E}">
        <p14:creationId xmlns:p14="http://schemas.microsoft.com/office/powerpoint/2010/main" val="2526354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1540" y="421226"/>
            <a:ext cx="3755851" cy="1251662"/>
          </a:xfrm>
        </p:spPr>
        <p:txBody>
          <a:bodyPr>
            <a:noAutofit/>
          </a:bodyPr>
          <a:lstStyle/>
          <a:p>
            <a:r>
              <a:rPr kumimoji="1" lang="ja-JP" altLang="en-US" sz="4400" dirty="0">
                <a:latin typeface="+mn-ea"/>
                <a:ea typeface="+mn-ea"/>
              </a:rPr>
              <a:t>まちのかたちの変化</a:t>
            </a:r>
          </a:p>
        </p:txBody>
      </p:sp>
      <p:pic>
        <p:nvPicPr>
          <p:cNvPr id="20" name="図 19"/>
          <p:cNvPicPr>
            <a:picLocks noChangeAspect="1"/>
          </p:cNvPicPr>
          <p:nvPr/>
        </p:nvPicPr>
        <p:blipFill rotWithShape="1">
          <a:blip r:embed="rId3">
            <a:extLst>
              <a:ext uri="{28A0092B-C50C-407E-A947-70E740481C1C}">
                <a14:useLocalDpi xmlns:a14="http://schemas.microsoft.com/office/drawing/2010/main" val="0"/>
              </a:ext>
            </a:extLst>
          </a:blip>
          <a:srcRect l="37884" r="24035" b="-857"/>
          <a:stretch/>
        </p:blipFill>
        <p:spPr>
          <a:xfrm>
            <a:off x="3926414" y="0"/>
            <a:ext cx="5247861" cy="7017025"/>
          </a:xfrm>
          <a:prstGeom prst="rect">
            <a:avLst/>
          </a:prstGeom>
        </p:spPr>
      </p:pic>
      <p:sp>
        <p:nvSpPr>
          <p:cNvPr id="21" name="正方形/長方形 20"/>
          <p:cNvSpPr/>
          <p:nvPr/>
        </p:nvSpPr>
        <p:spPr>
          <a:xfrm>
            <a:off x="6098422" y="4101974"/>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22" name="正方形/長方形 21"/>
          <p:cNvSpPr/>
          <p:nvPr/>
        </p:nvSpPr>
        <p:spPr>
          <a:xfrm>
            <a:off x="5820587" y="4101974"/>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23" name="正方形/長方形 22"/>
          <p:cNvSpPr/>
          <p:nvPr/>
        </p:nvSpPr>
        <p:spPr>
          <a:xfrm>
            <a:off x="5795968" y="3801277"/>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24" name="正方形/長方形 23"/>
          <p:cNvSpPr/>
          <p:nvPr/>
        </p:nvSpPr>
        <p:spPr>
          <a:xfrm>
            <a:off x="5720354" y="4423772"/>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29" name="正方形/長方形 28"/>
          <p:cNvSpPr/>
          <p:nvPr/>
        </p:nvSpPr>
        <p:spPr>
          <a:xfrm>
            <a:off x="6244376" y="4624237"/>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0" name="正方形/長方形 29"/>
          <p:cNvSpPr/>
          <p:nvPr/>
        </p:nvSpPr>
        <p:spPr>
          <a:xfrm>
            <a:off x="6811479" y="2890726"/>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1" name="正方形/長方形 30"/>
          <p:cNvSpPr/>
          <p:nvPr/>
        </p:nvSpPr>
        <p:spPr>
          <a:xfrm>
            <a:off x="6811479" y="3166472"/>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2" name="正方形/長方形 31"/>
          <p:cNvSpPr/>
          <p:nvPr/>
        </p:nvSpPr>
        <p:spPr>
          <a:xfrm>
            <a:off x="5208641" y="5577323"/>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3" name="正方形/長方形 32"/>
          <p:cNvSpPr/>
          <p:nvPr/>
        </p:nvSpPr>
        <p:spPr>
          <a:xfrm>
            <a:off x="5519890" y="5677555"/>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6" name="正方形/長方形 35"/>
          <p:cNvSpPr/>
          <p:nvPr/>
        </p:nvSpPr>
        <p:spPr>
          <a:xfrm>
            <a:off x="6057978" y="3840843"/>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7" name="正方形/長方形 36"/>
          <p:cNvSpPr/>
          <p:nvPr/>
        </p:nvSpPr>
        <p:spPr>
          <a:xfrm>
            <a:off x="6005222" y="4378931"/>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8" name="正方形/長方形 37"/>
          <p:cNvSpPr/>
          <p:nvPr/>
        </p:nvSpPr>
        <p:spPr>
          <a:xfrm>
            <a:off x="6286571" y="4336729"/>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9" name="正方形/長方形 38"/>
          <p:cNvSpPr/>
          <p:nvPr/>
        </p:nvSpPr>
        <p:spPr>
          <a:xfrm>
            <a:off x="6349883" y="3941075"/>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40" name="正方形/長方形 39"/>
          <p:cNvSpPr/>
          <p:nvPr/>
        </p:nvSpPr>
        <p:spPr>
          <a:xfrm>
            <a:off x="7103384" y="3262748"/>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41" name="正方形/長方形 40"/>
          <p:cNvSpPr/>
          <p:nvPr/>
        </p:nvSpPr>
        <p:spPr>
          <a:xfrm>
            <a:off x="5516372" y="5443680"/>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42" name="正方形/長方形 41"/>
          <p:cNvSpPr/>
          <p:nvPr/>
        </p:nvSpPr>
        <p:spPr>
          <a:xfrm>
            <a:off x="5262275" y="5332897"/>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45" name="正方形/長方形 44"/>
          <p:cNvSpPr/>
          <p:nvPr/>
        </p:nvSpPr>
        <p:spPr>
          <a:xfrm>
            <a:off x="5500544" y="4112524"/>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47" name="正方形/長方形 46"/>
          <p:cNvSpPr/>
          <p:nvPr/>
        </p:nvSpPr>
        <p:spPr>
          <a:xfrm>
            <a:off x="5504063" y="3797760"/>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48" name="正方形/長方形 47"/>
          <p:cNvSpPr/>
          <p:nvPr/>
        </p:nvSpPr>
        <p:spPr>
          <a:xfrm>
            <a:off x="6120833" y="3542784"/>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49" name="正方形/長方形 48"/>
          <p:cNvSpPr/>
          <p:nvPr/>
        </p:nvSpPr>
        <p:spPr>
          <a:xfrm>
            <a:off x="6419342" y="3194939"/>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0" name="正方形/長方形 49"/>
          <p:cNvSpPr/>
          <p:nvPr/>
        </p:nvSpPr>
        <p:spPr>
          <a:xfrm>
            <a:off x="6487035" y="3597295"/>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1" name="正方形/長方形 50"/>
          <p:cNvSpPr/>
          <p:nvPr/>
        </p:nvSpPr>
        <p:spPr>
          <a:xfrm>
            <a:off x="5862787" y="5464781"/>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2" name="正方形/長方形 51"/>
          <p:cNvSpPr/>
          <p:nvPr/>
        </p:nvSpPr>
        <p:spPr>
          <a:xfrm>
            <a:off x="5011693" y="5135070"/>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3" name="正方形/長方形 52"/>
          <p:cNvSpPr/>
          <p:nvPr/>
        </p:nvSpPr>
        <p:spPr>
          <a:xfrm>
            <a:off x="5315907" y="4850200"/>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4" name="正方形/長方形 53"/>
          <p:cNvSpPr/>
          <p:nvPr/>
        </p:nvSpPr>
        <p:spPr>
          <a:xfrm>
            <a:off x="6476482" y="4850200"/>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5" name="正方形/長方形 54"/>
          <p:cNvSpPr/>
          <p:nvPr/>
        </p:nvSpPr>
        <p:spPr>
          <a:xfrm>
            <a:off x="5275459" y="4461139"/>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6" name="正方形/長方形 55"/>
          <p:cNvSpPr/>
          <p:nvPr/>
        </p:nvSpPr>
        <p:spPr>
          <a:xfrm>
            <a:off x="5930489" y="3329131"/>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7" name="正方形/長方形 56"/>
          <p:cNvSpPr/>
          <p:nvPr/>
        </p:nvSpPr>
        <p:spPr>
          <a:xfrm>
            <a:off x="5604295" y="3066240"/>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8" name="正方形/長方形 57"/>
          <p:cNvSpPr/>
          <p:nvPr/>
        </p:nvSpPr>
        <p:spPr>
          <a:xfrm>
            <a:off x="7412873" y="3081626"/>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59" name="正方形/長方形 58"/>
          <p:cNvSpPr/>
          <p:nvPr/>
        </p:nvSpPr>
        <p:spPr>
          <a:xfrm>
            <a:off x="6450113" y="2737739"/>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0" name="正方形/長方形 59"/>
          <p:cNvSpPr/>
          <p:nvPr/>
        </p:nvSpPr>
        <p:spPr>
          <a:xfrm>
            <a:off x="5940161" y="3007333"/>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1" name="正方形/長方形 60"/>
          <p:cNvSpPr/>
          <p:nvPr/>
        </p:nvSpPr>
        <p:spPr>
          <a:xfrm>
            <a:off x="5978848" y="4863502"/>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2" name="正方形/長方形 61"/>
          <p:cNvSpPr/>
          <p:nvPr/>
        </p:nvSpPr>
        <p:spPr>
          <a:xfrm>
            <a:off x="5720354" y="5063852"/>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3" name="正方形/長方形 62"/>
          <p:cNvSpPr/>
          <p:nvPr/>
        </p:nvSpPr>
        <p:spPr>
          <a:xfrm>
            <a:off x="7219440" y="3517617"/>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4" name="正方形/長方形 63"/>
          <p:cNvSpPr/>
          <p:nvPr/>
        </p:nvSpPr>
        <p:spPr>
          <a:xfrm>
            <a:off x="7072613" y="2719766"/>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5" name="正方形/長方形 64"/>
          <p:cNvSpPr/>
          <p:nvPr/>
        </p:nvSpPr>
        <p:spPr>
          <a:xfrm>
            <a:off x="5587150" y="3404801"/>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6" name="正方形/長方形 65"/>
          <p:cNvSpPr/>
          <p:nvPr/>
        </p:nvSpPr>
        <p:spPr>
          <a:xfrm>
            <a:off x="7548269" y="2806869"/>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7" name="正方形/長方形 66"/>
          <p:cNvSpPr/>
          <p:nvPr/>
        </p:nvSpPr>
        <p:spPr>
          <a:xfrm>
            <a:off x="6038630" y="2711472"/>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68" name="正方形/長方形 67"/>
          <p:cNvSpPr/>
          <p:nvPr/>
        </p:nvSpPr>
        <p:spPr>
          <a:xfrm>
            <a:off x="5577916" y="2719766"/>
            <a:ext cx="200465" cy="200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72" name="角丸四角形 71"/>
          <p:cNvSpPr/>
          <p:nvPr/>
        </p:nvSpPr>
        <p:spPr>
          <a:xfrm>
            <a:off x="1351194" y="1916899"/>
            <a:ext cx="2197837" cy="212773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まちが</a:t>
            </a:r>
            <a:endParaRPr kumimoji="1" lang="en-US" altLang="ja-JP" sz="2400" dirty="0">
              <a:solidFill>
                <a:schemeClr val="tx1"/>
              </a:solidFill>
            </a:endParaRPr>
          </a:p>
          <a:p>
            <a:pPr algn="ctr"/>
            <a:r>
              <a:rPr lang="ja-JP" altLang="en-US" sz="2400" dirty="0">
                <a:solidFill>
                  <a:schemeClr val="tx1"/>
                </a:solidFill>
              </a:rPr>
              <a:t>外側に拡大</a:t>
            </a:r>
            <a:endParaRPr kumimoji="1" lang="ja-JP" altLang="en-US" sz="2400" dirty="0">
              <a:solidFill>
                <a:schemeClr val="tx1"/>
              </a:solidFill>
            </a:endParaRPr>
          </a:p>
        </p:txBody>
      </p:sp>
      <p:sp>
        <p:nvSpPr>
          <p:cNvPr id="77" name="角丸四角形 76"/>
          <p:cNvSpPr/>
          <p:nvPr/>
        </p:nvSpPr>
        <p:spPr>
          <a:xfrm>
            <a:off x="1326434" y="4415578"/>
            <a:ext cx="2222597" cy="208514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ランダムに</a:t>
            </a:r>
            <a:endParaRPr lang="en-US" altLang="ja-JP" sz="2400" dirty="0">
              <a:solidFill>
                <a:schemeClr val="tx1"/>
              </a:solidFill>
            </a:endParaRPr>
          </a:p>
          <a:p>
            <a:pPr algn="ctr"/>
            <a:r>
              <a:rPr kumimoji="1" lang="ja-JP" altLang="en-US" sz="2400" dirty="0">
                <a:solidFill>
                  <a:schemeClr val="tx1"/>
                </a:solidFill>
              </a:rPr>
              <a:t>空き家が</a:t>
            </a:r>
            <a:endParaRPr kumimoji="1" lang="en-US" altLang="ja-JP" sz="2400" dirty="0">
              <a:solidFill>
                <a:schemeClr val="tx1"/>
              </a:solidFill>
            </a:endParaRPr>
          </a:p>
          <a:p>
            <a:pPr algn="ctr"/>
            <a:r>
              <a:rPr kumimoji="1" lang="ja-JP" altLang="en-US" sz="2400" dirty="0">
                <a:solidFill>
                  <a:schemeClr val="tx1"/>
                </a:solidFill>
              </a:rPr>
              <a:t>発生</a:t>
            </a:r>
          </a:p>
        </p:txBody>
      </p:sp>
      <p:grpSp>
        <p:nvGrpSpPr>
          <p:cNvPr id="5" name="グループ化 4"/>
          <p:cNvGrpSpPr/>
          <p:nvPr/>
        </p:nvGrpSpPr>
        <p:grpSpPr>
          <a:xfrm>
            <a:off x="282166" y="1785197"/>
            <a:ext cx="1077669" cy="2270068"/>
            <a:chOff x="2666848" y="1616951"/>
            <a:chExt cx="1077669" cy="2270068"/>
          </a:xfrm>
        </p:grpSpPr>
        <p:sp>
          <p:nvSpPr>
            <p:cNvPr id="3" name="二等辺三角形 2"/>
            <p:cNvSpPr/>
            <p:nvPr/>
          </p:nvSpPr>
          <p:spPr>
            <a:xfrm>
              <a:off x="2922262" y="1616951"/>
              <a:ext cx="558601" cy="19126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二等辺三角形 3"/>
            <p:cNvSpPr/>
            <p:nvPr/>
          </p:nvSpPr>
          <p:spPr>
            <a:xfrm rot="10800000">
              <a:off x="2666848" y="3528294"/>
              <a:ext cx="1077669" cy="358725"/>
            </a:xfrm>
            <a:prstGeom prst="triangle">
              <a:avLst>
                <a:gd name="adj" fmla="val 5229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p:cNvGrpSpPr/>
          <p:nvPr/>
        </p:nvGrpSpPr>
        <p:grpSpPr>
          <a:xfrm>
            <a:off x="347291" y="4423772"/>
            <a:ext cx="893110" cy="1915420"/>
            <a:chOff x="2830443" y="4459017"/>
            <a:chExt cx="893110" cy="1915420"/>
          </a:xfrm>
        </p:grpSpPr>
        <p:sp>
          <p:nvSpPr>
            <p:cNvPr id="70" name="二等辺三角形 69"/>
            <p:cNvSpPr/>
            <p:nvPr/>
          </p:nvSpPr>
          <p:spPr>
            <a:xfrm rot="10800000">
              <a:off x="2830443" y="4459017"/>
              <a:ext cx="893110" cy="1884248"/>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二等辺三角形 70"/>
            <p:cNvSpPr/>
            <p:nvPr/>
          </p:nvSpPr>
          <p:spPr>
            <a:xfrm rot="10800000">
              <a:off x="3082317" y="6031142"/>
              <a:ext cx="389361" cy="343295"/>
            </a:xfrm>
            <a:prstGeom prst="triangle">
              <a:avLst>
                <a:gd name="adj" fmla="val 5229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テキスト ボックス 78"/>
          <p:cNvSpPr txBox="1"/>
          <p:nvPr/>
        </p:nvSpPr>
        <p:spPr>
          <a:xfrm>
            <a:off x="554736" y="3039288"/>
            <a:ext cx="461665" cy="1058595"/>
          </a:xfrm>
          <a:prstGeom prst="rect">
            <a:avLst/>
          </a:prstGeom>
          <a:noFill/>
        </p:spPr>
        <p:txBody>
          <a:bodyPr vert="eaVert" wrap="square" rtlCol="0">
            <a:spAutoFit/>
          </a:bodyPr>
          <a:lstStyle/>
          <a:p>
            <a:r>
              <a:rPr kumimoji="1" lang="ja-JP" altLang="en-US" b="1" dirty="0">
                <a:solidFill>
                  <a:schemeClr val="bg1"/>
                </a:solidFill>
              </a:rPr>
              <a:t>人口増</a:t>
            </a:r>
          </a:p>
        </p:txBody>
      </p:sp>
      <p:sp>
        <p:nvSpPr>
          <p:cNvPr id="73" name="テキスト ボックス 72"/>
          <p:cNvSpPr txBox="1"/>
          <p:nvPr/>
        </p:nvSpPr>
        <p:spPr>
          <a:xfrm>
            <a:off x="554736" y="4415578"/>
            <a:ext cx="461665" cy="1058595"/>
          </a:xfrm>
          <a:prstGeom prst="rect">
            <a:avLst/>
          </a:prstGeom>
          <a:noFill/>
        </p:spPr>
        <p:txBody>
          <a:bodyPr vert="eaVert" wrap="square" rtlCol="0">
            <a:spAutoFit/>
          </a:bodyPr>
          <a:lstStyle/>
          <a:p>
            <a:r>
              <a:rPr kumimoji="1" lang="ja-JP" altLang="en-US" b="1" dirty="0">
                <a:solidFill>
                  <a:schemeClr val="bg1"/>
                </a:solidFill>
              </a:rPr>
              <a:t>人口減</a:t>
            </a:r>
          </a:p>
        </p:txBody>
      </p:sp>
      <p:grpSp>
        <p:nvGrpSpPr>
          <p:cNvPr id="74" name="グループ化 73"/>
          <p:cNvGrpSpPr/>
          <p:nvPr/>
        </p:nvGrpSpPr>
        <p:grpSpPr>
          <a:xfrm rot="2700000">
            <a:off x="1086640" y="1499288"/>
            <a:ext cx="2901355" cy="2901355"/>
            <a:chOff x="5570836" y="2912076"/>
            <a:chExt cx="988541" cy="988541"/>
          </a:xfrm>
          <a:solidFill>
            <a:schemeClr val="accent6">
              <a:lumMod val="75000"/>
              <a:alpha val="36000"/>
            </a:schemeClr>
          </a:solidFill>
        </p:grpSpPr>
        <p:sp>
          <p:nvSpPr>
            <p:cNvPr id="75" name="下矢印 74"/>
            <p:cNvSpPr/>
            <p:nvPr/>
          </p:nvSpPr>
          <p:spPr>
            <a:xfrm rot="10891205">
              <a:off x="5902411" y="29120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81" name="下矢印 80"/>
            <p:cNvSpPr/>
            <p:nvPr/>
          </p:nvSpPr>
          <p:spPr>
            <a:xfrm rot="24996">
              <a:off x="5902411" y="34928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nvGrpSpPr>
            <p:cNvPr id="83" name="グループ化 82"/>
            <p:cNvGrpSpPr/>
            <p:nvPr/>
          </p:nvGrpSpPr>
          <p:grpSpPr>
            <a:xfrm rot="16200000">
              <a:off x="5902410" y="2912076"/>
              <a:ext cx="325394" cy="988541"/>
              <a:chOff x="6054811" y="3064476"/>
              <a:chExt cx="325394" cy="988541"/>
            </a:xfrm>
            <a:grpFill/>
          </p:grpSpPr>
          <p:sp>
            <p:nvSpPr>
              <p:cNvPr id="84" name="下矢印 83"/>
              <p:cNvSpPr/>
              <p:nvPr/>
            </p:nvSpPr>
            <p:spPr>
              <a:xfrm rot="10769015">
                <a:off x="6054811" y="30644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85" name="下矢印 84"/>
              <p:cNvSpPr/>
              <p:nvPr/>
            </p:nvSpPr>
            <p:spPr>
              <a:xfrm rot="21599811">
                <a:off x="6054811" y="36452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grpSp>
      <p:grpSp>
        <p:nvGrpSpPr>
          <p:cNvPr id="86" name="グループ化 85"/>
          <p:cNvGrpSpPr/>
          <p:nvPr/>
        </p:nvGrpSpPr>
        <p:grpSpPr>
          <a:xfrm rot="2700000">
            <a:off x="1055766" y="3885521"/>
            <a:ext cx="2901355" cy="2901355"/>
            <a:chOff x="5570836" y="2912076"/>
            <a:chExt cx="988541" cy="988541"/>
          </a:xfrm>
          <a:solidFill>
            <a:schemeClr val="accent6">
              <a:lumMod val="40000"/>
              <a:lumOff val="60000"/>
              <a:alpha val="36000"/>
            </a:schemeClr>
          </a:solidFill>
        </p:grpSpPr>
        <p:sp>
          <p:nvSpPr>
            <p:cNvPr id="87" name="下矢印 86"/>
            <p:cNvSpPr/>
            <p:nvPr/>
          </p:nvSpPr>
          <p:spPr>
            <a:xfrm rot="10891205">
              <a:off x="5902411" y="29120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88" name="下矢印 87"/>
            <p:cNvSpPr/>
            <p:nvPr/>
          </p:nvSpPr>
          <p:spPr>
            <a:xfrm rot="24996">
              <a:off x="5902411" y="34928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nvGrpSpPr>
            <p:cNvPr id="89" name="グループ化 88"/>
            <p:cNvGrpSpPr/>
            <p:nvPr/>
          </p:nvGrpSpPr>
          <p:grpSpPr>
            <a:xfrm rot="16200000">
              <a:off x="5902410" y="2912076"/>
              <a:ext cx="325394" cy="988541"/>
              <a:chOff x="6054811" y="3064476"/>
              <a:chExt cx="325394" cy="988541"/>
            </a:xfrm>
            <a:grpFill/>
          </p:grpSpPr>
          <p:sp>
            <p:nvSpPr>
              <p:cNvPr id="90" name="下矢印 89"/>
              <p:cNvSpPr/>
              <p:nvPr/>
            </p:nvSpPr>
            <p:spPr>
              <a:xfrm rot="10769015">
                <a:off x="6054811" y="3064476"/>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91" name="下矢印 90"/>
              <p:cNvSpPr/>
              <p:nvPr/>
            </p:nvSpPr>
            <p:spPr>
              <a:xfrm rot="21599811">
                <a:off x="6054811" y="3645244"/>
                <a:ext cx="325394" cy="40777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grpSp>
      </p:grpSp>
      <p:sp>
        <p:nvSpPr>
          <p:cNvPr id="7" name="正方形/長方形 6"/>
          <p:cNvSpPr/>
          <p:nvPr/>
        </p:nvSpPr>
        <p:spPr>
          <a:xfrm>
            <a:off x="294330" y="1672888"/>
            <a:ext cx="3483718" cy="5026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55644" y="3500284"/>
            <a:ext cx="1525050" cy="523220"/>
          </a:xfrm>
          <a:prstGeom prst="rect">
            <a:avLst/>
          </a:prstGeom>
          <a:noFill/>
        </p:spPr>
        <p:txBody>
          <a:bodyPr wrap="square" rtlCol="0">
            <a:spAutoFit/>
          </a:bodyPr>
          <a:lstStyle/>
          <a:p>
            <a:r>
              <a:rPr kumimoji="1" lang="ja-JP" altLang="en-US" sz="2800" b="1" dirty="0">
                <a:solidFill>
                  <a:schemeClr val="accent6"/>
                </a:solidFill>
              </a:rPr>
              <a:t>低密化</a:t>
            </a:r>
          </a:p>
        </p:txBody>
      </p:sp>
      <p:sp>
        <p:nvSpPr>
          <p:cNvPr id="76" name="正方形/長方形 75"/>
          <p:cNvSpPr/>
          <p:nvPr/>
        </p:nvSpPr>
        <p:spPr>
          <a:xfrm>
            <a:off x="3874003" y="0"/>
            <a:ext cx="5315583" cy="698808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3352383" y="3721938"/>
            <a:ext cx="5506141" cy="2463105"/>
            <a:chOff x="1480003" y="3903517"/>
            <a:chExt cx="5506141" cy="2463105"/>
          </a:xfrm>
        </p:grpSpPr>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371" y="3903517"/>
              <a:ext cx="3691773" cy="2463105"/>
            </a:xfrm>
            <a:prstGeom prst="rect">
              <a:avLst/>
            </a:prstGeom>
          </p:spPr>
        </p:pic>
        <p:sp>
          <p:nvSpPr>
            <p:cNvPr id="78" name="テキスト ボックス 77"/>
            <p:cNvSpPr txBox="1"/>
            <p:nvPr/>
          </p:nvSpPr>
          <p:spPr>
            <a:xfrm>
              <a:off x="1480003" y="5519550"/>
              <a:ext cx="1844227" cy="830997"/>
            </a:xfrm>
            <a:prstGeom prst="rect">
              <a:avLst/>
            </a:prstGeom>
            <a:noFill/>
          </p:spPr>
          <p:txBody>
            <a:bodyPr wrap="square" rtlCol="0">
              <a:spAutoFit/>
            </a:bodyPr>
            <a:lstStyle/>
            <a:p>
              <a:pPr algn="r"/>
              <a:r>
                <a:rPr lang="ja-JP" altLang="en-US" sz="2400" dirty="0"/>
                <a:t>中心市街地の衰退</a:t>
              </a:r>
              <a:endParaRPr kumimoji="1" lang="ja-JP" altLang="en-US" sz="2400" dirty="0"/>
            </a:p>
          </p:txBody>
        </p:sp>
      </p:grpSp>
      <p:grpSp>
        <p:nvGrpSpPr>
          <p:cNvPr id="14" name="グループ化 13"/>
          <p:cNvGrpSpPr/>
          <p:nvPr/>
        </p:nvGrpSpPr>
        <p:grpSpPr>
          <a:xfrm>
            <a:off x="2678196" y="509755"/>
            <a:ext cx="6176832" cy="2824644"/>
            <a:chOff x="2678196" y="509755"/>
            <a:chExt cx="6176832" cy="2824644"/>
          </a:xfrm>
        </p:grpSpPr>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751" y="509755"/>
              <a:ext cx="3688277" cy="2766208"/>
            </a:xfrm>
            <a:prstGeom prst="rect">
              <a:avLst/>
            </a:prstGeom>
          </p:spPr>
        </p:pic>
        <p:sp>
          <p:nvSpPr>
            <p:cNvPr id="80" name="テキスト ボックス 79"/>
            <p:cNvSpPr txBox="1"/>
            <p:nvPr/>
          </p:nvSpPr>
          <p:spPr>
            <a:xfrm>
              <a:off x="2678196" y="2503402"/>
              <a:ext cx="2492725" cy="830997"/>
            </a:xfrm>
            <a:prstGeom prst="rect">
              <a:avLst/>
            </a:prstGeom>
            <a:noFill/>
          </p:spPr>
          <p:txBody>
            <a:bodyPr wrap="square" rtlCol="0">
              <a:spAutoFit/>
            </a:bodyPr>
            <a:lstStyle/>
            <a:p>
              <a:pPr algn="r"/>
              <a:r>
                <a:rPr kumimoji="1" lang="ja-JP" altLang="en-US" sz="2400" dirty="0"/>
                <a:t>インフラ維持費</a:t>
              </a:r>
              <a:endParaRPr kumimoji="1" lang="en-US" altLang="ja-JP" sz="2400" dirty="0"/>
            </a:p>
            <a:p>
              <a:pPr algn="r"/>
              <a:r>
                <a:rPr kumimoji="1" lang="ja-JP" altLang="en-US" sz="2400" dirty="0" err="1"/>
                <a:t>の増</a:t>
              </a:r>
              <a:r>
                <a:rPr kumimoji="1" lang="ja-JP" altLang="en-US" sz="2400" dirty="0"/>
                <a:t>大</a:t>
              </a:r>
            </a:p>
          </p:txBody>
        </p:sp>
      </p:grpSp>
    </p:spTree>
    <p:extLst>
      <p:ext uri="{BB962C8B-B14F-4D97-AF65-F5344CB8AC3E}">
        <p14:creationId xmlns:p14="http://schemas.microsoft.com/office/powerpoint/2010/main" val="32928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
                                        <p:tgtEl>
                                          <p:spTgt spid="47"/>
                                        </p:tgtEl>
                                      </p:cBhvr>
                                    </p:animEffect>
                                  </p:childTnLst>
                                </p:cTn>
                              </p:par>
                            </p:childTnLst>
                          </p:cTn>
                        </p:par>
                        <p:par>
                          <p:cTn id="30" fill="hold">
                            <p:stCondLst>
                              <p:cond delay="600"/>
                            </p:stCondLst>
                            <p:childTnLst>
                              <p:par>
                                <p:cTn id="31" presetID="10"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
                                        <p:tgtEl>
                                          <p:spTgt spid="45"/>
                                        </p:tgtEl>
                                      </p:cBhvr>
                                    </p:animEffect>
                                  </p:childTnLst>
                                </p:cTn>
                              </p:par>
                            </p:childTnLst>
                          </p:cTn>
                        </p:par>
                        <p:par>
                          <p:cTn id="34" fill="hold">
                            <p:stCondLst>
                              <p:cond delay="700"/>
                            </p:stCondLst>
                            <p:childTnLst>
                              <p:par>
                                <p:cTn id="35" presetID="10" presetClass="entr" presetSubtype="0" fill="hold" grpId="0"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
                                        <p:tgtEl>
                                          <p:spTgt spid="50"/>
                                        </p:tgtEl>
                                      </p:cBhvr>
                                    </p:animEffect>
                                  </p:childTnLst>
                                </p:cTn>
                              </p:par>
                            </p:childTnLst>
                          </p:cTn>
                        </p:par>
                        <p:par>
                          <p:cTn id="38" fill="hold">
                            <p:stCondLst>
                              <p:cond delay="800"/>
                            </p:stCondLst>
                            <p:childTnLst>
                              <p:par>
                                <p:cTn id="39" presetID="10" presetClass="entr" presetSubtype="0"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100"/>
                                        <p:tgtEl>
                                          <p:spTgt spid="61"/>
                                        </p:tgtEl>
                                      </p:cBhvr>
                                    </p:animEffect>
                                  </p:childTnLst>
                                </p:cTn>
                              </p:par>
                            </p:childTnLst>
                          </p:cTn>
                        </p:par>
                        <p:par>
                          <p:cTn id="42" fill="hold">
                            <p:stCondLst>
                              <p:cond delay="900"/>
                            </p:stCondLst>
                            <p:childTnLst>
                              <p:par>
                                <p:cTn id="43" presetID="10" presetClass="entr" presetSubtype="0" fill="hold" grpId="0"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00"/>
                                        <p:tgtEl>
                                          <p:spTgt spid="6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
                                        <p:tgtEl>
                                          <p:spTgt spid="49"/>
                                        </p:tgtEl>
                                      </p:cBhvr>
                                    </p:animEffect>
                                  </p:childTnLst>
                                </p:cTn>
                              </p:par>
                            </p:childTnLst>
                          </p:cTn>
                        </p:par>
                        <p:par>
                          <p:cTn id="50" fill="hold">
                            <p:stCondLst>
                              <p:cond delay="1100"/>
                            </p:stCondLst>
                            <p:childTnLst>
                              <p:par>
                                <p:cTn id="51" presetID="10" presetClass="entr" presetSubtype="0" fill="hold" grpId="0" nodeType="after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100"/>
                                        <p:tgtEl>
                                          <p:spTgt spid="63"/>
                                        </p:tgtEl>
                                      </p:cBhvr>
                                    </p:animEffect>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100"/>
                                        <p:tgtEl>
                                          <p:spTgt spid="52"/>
                                        </p:tgtEl>
                                      </p:cBhvr>
                                    </p:animEffect>
                                  </p:childTnLst>
                                </p:cTn>
                              </p:par>
                            </p:childTnLst>
                          </p:cTn>
                        </p:par>
                        <p:par>
                          <p:cTn id="58" fill="hold">
                            <p:stCondLst>
                              <p:cond delay="1300"/>
                            </p:stCondLst>
                            <p:childTnLst>
                              <p:par>
                                <p:cTn id="59" presetID="10" presetClass="entr" presetSubtype="0"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100"/>
                                        <p:tgtEl>
                                          <p:spTgt spid="56"/>
                                        </p:tgtEl>
                                      </p:cBhvr>
                                    </p:animEffect>
                                  </p:childTnLst>
                                </p:cTn>
                              </p:par>
                            </p:childTnLst>
                          </p:cTn>
                        </p:par>
                        <p:par>
                          <p:cTn id="62" fill="hold">
                            <p:stCondLst>
                              <p:cond delay="1400"/>
                            </p:stCondLst>
                            <p:childTnLst>
                              <p:par>
                                <p:cTn id="63" presetID="10"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100"/>
                                        <p:tgtEl>
                                          <p:spTgt spid="51"/>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100"/>
                                        <p:tgtEl>
                                          <p:spTgt spid="54"/>
                                        </p:tgtEl>
                                      </p:cBhvr>
                                    </p:animEffect>
                                  </p:childTnLst>
                                </p:cTn>
                              </p:par>
                            </p:childTnLst>
                          </p:cTn>
                        </p:par>
                        <p:par>
                          <p:cTn id="70" fill="hold">
                            <p:stCondLst>
                              <p:cond delay="1600"/>
                            </p:stCondLst>
                            <p:childTnLst>
                              <p:par>
                                <p:cTn id="71" presetID="10" presetClass="entr" presetSubtype="0" fill="hold" grpId="0"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100"/>
                                        <p:tgtEl>
                                          <p:spTgt spid="57"/>
                                        </p:tgtEl>
                                      </p:cBhvr>
                                    </p:animEffect>
                                  </p:childTnLst>
                                </p:cTn>
                              </p:par>
                            </p:childTnLst>
                          </p:cTn>
                        </p:par>
                        <p:par>
                          <p:cTn id="74" fill="hold">
                            <p:stCondLst>
                              <p:cond delay="1700"/>
                            </p:stCondLst>
                            <p:childTnLst>
                              <p:par>
                                <p:cTn id="75" presetID="10" presetClass="entr" presetSubtype="0" fill="hold" grpId="0" nodeType="after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
                                        <p:tgtEl>
                                          <p:spTgt spid="55"/>
                                        </p:tgtEl>
                                      </p:cBhvr>
                                    </p:animEffect>
                                  </p:childTnLst>
                                </p:cTn>
                              </p:par>
                            </p:childTnLst>
                          </p:cTn>
                        </p:par>
                        <p:par>
                          <p:cTn id="78" fill="hold">
                            <p:stCondLst>
                              <p:cond delay="1800"/>
                            </p:stCondLst>
                            <p:childTnLst>
                              <p:par>
                                <p:cTn id="79" presetID="10" presetClass="entr" presetSubtype="0" fill="hold" grpId="0" nodeType="after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
                                        <p:tgtEl>
                                          <p:spTgt spid="58"/>
                                        </p:tgtEl>
                                      </p:cBhvr>
                                    </p:animEffect>
                                  </p:childTnLst>
                                </p:cTn>
                              </p:par>
                            </p:childTnLst>
                          </p:cTn>
                        </p:par>
                        <p:par>
                          <p:cTn id="82" fill="hold">
                            <p:stCondLst>
                              <p:cond delay="1900"/>
                            </p:stCondLst>
                            <p:childTnLst>
                              <p:par>
                                <p:cTn id="83" presetID="10" presetClass="entr" presetSubtype="0"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100"/>
                                        <p:tgtEl>
                                          <p:spTgt spid="60"/>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100"/>
                                        <p:tgtEl>
                                          <p:spTgt spid="53"/>
                                        </p:tgtEl>
                                      </p:cBhvr>
                                    </p:animEffect>
                                  </p:childTnLst>
                                </p:cTn>
                              </p:par>
                            </p:childTnLst>
                          </p:cTn>
                        </p:par>
                        <p:par>
                          <p:cTn id="90" fill="hold">
                            <p:stCondLst>
                              <p:cond delay="2100"/>
                            </p:stCondLst>
                            <p:childTnLst>
                              <p:par>
                                <p:cTn id="91" presetID="10" presetClass="entr" presetSubtype="0"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100"/>
                                        <p:tgtEl>
                                          <p:spTgt spid="59"/>
                                        </p:tgtEl>
                                      </p:cBhvr>
                                    </p:animEffect>
                                  </p:childTnLst>
                                </p:cTn>
                              </p:par>
                            </p:childTnLst>
                          </p:cTn>
                        </p:par>
                        <p:par>
                          <p:cTn id="94" fill="hold">
                            <p:stCondLst>
                              <p:cond delay="2200"/>
                            </p:stCondLst>
                            <p:childTnLst>
                              <p:par>
                                <p:cTn id="95" presetID="10" presetClass="entr" presetSubtype="0" fill="hold" grpId="0" nodeType="after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100"/>
                                        <p:tgtEl>
                                          <p:spTgt spid="66"/>
                                        </p:tgtEl>
                                      </p:cBhvr>
                                    </p:animEffect>
                                  </p:childTnLst>
                                </p:cTn>
                              </p:par>
                            </p:childTnLst>
                          </p:cTn>
                        </p:par>
                        <p:par>
                          <p:cTn id="98" fill="hold">
                            <p:stCondLst>
                              <p:cond delay="2300"/>
                            </p:stCondLst>
                            <p:childTnLst>
                              <p:par>
                                <p:cTn id="99" presetID="10" presetClass="entr" presetSubtype="0" fill="hold" grpId="0" nodeType="afterEffect">
                                  <p:stCondLst>
                                    <p:cond delay="0"/>
                                  </p:stCondLst>
                                  <p:childTnLst>
                                    <p:set>
                                      <p:cBhvr>
                                        <p:cTn id="100" dur="1" fill="hold">
                                          <p:stCondLst>
                                            <p:cond delay="0"/>
                                          </p:stCondLst>
                                        </p:cTn>
                                        <p:tgtEl>
                                          <p:spTgt spid="68"/>
                                        </p:tgtEl>
                                        <p:attrNameLst>
                                          <p:attrName>style.visibility</p:attrName>
                                        </p:attrNameLst>
                                      </p:cBhvr>
                                      <p:to>
                                        <p:strVal val="visible"/>
                                      </p:to>
                                    </p:set>
                                    <p:animEffect transition="in" filter="fade">
                                      <p:cBhvr>
                                        <p:cTn id="101" dur="100"/>
                                        <p:tgtEl>
                                          <p:spTgt spid="68"/>
                                        </p:tgtEl>
                                      </p:cBhvr>
                                    </p:animEffect>
                                  </p:childTnLst>
                                </p:cTn>
                              </p:par>
                            </p:childTnLst>
                          </p:cTn>
                        </p:par>
                        <p:par>
                          <p:cTn id="102" fill="hold">
                            <p:stCondLst>
                              <p:cond delay="2400"/>
                            </p:stCondLst>
                            <p:childTnLst>
                              <p:par>
                                <p:cTn id="103" presetID="10" presetClass="entr" presetSubtype="0" fill="hold" grpId="0" nodeType="afterEffect">
                                  <p:stCondLst>
                                    <p:cond delay="0"/>
                                  </p:stCondLst>
                                  <p:childTnLst>
                                    <p:set>
                                      <p:cBhvr>
                                        <p:cTn id="104" dur="1" fill="hold">
                                          <p:stCondLst>
                                            <p:cond delay="0"/>
                                          </p:stCondLst>
                                        </p:cTn>
                                        <p:tgtEl>
                                          <p:spTgt spid="62"/>
                                        </p:tgtEl>
                                        <p:attrNameLst>
                                          <p:attrName>style.visibility</p:attrName>
                                        </p:attrNameLst>
                                      </p:cBhvr>
                                      <p:to>
                                        <p:strVal val="visible"/>
                                      </p:to>
                                    </p:set>
                                    <p:animEffect transition="in" filter="fade">
                                      <p:cBhvr>
                                        <p:cTn id="105" dur="100"/>
                                        <p:tgtEl>
                                          <p:spTgt spid="62"/>
                                        </p:tgtEl>
                                      </p:cBhvr>
                                    </p:animEffect>
                                  </p:childTnLst>
                                </p:cTn>
                              </p:par>
                            </p:childTnLst>
                          </p:cTn>
                        </p:par>
                        <p:par>
                          <p:cTn id="106" fill="hold">
                            <p:stCondLst>
                              <p:cond delay="2500"/>
                            </p:stCondLst>
                            <p:childTnLst>
                              <p:par>
                                <p:cTn id="107" presetID="10" presetClass="entr" presetSubtype="0"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100"/>
                                        <p:tgtEl>
                                          <p:spTgt spid="67"/>
                                        </p:tgtEl>
                                      </p:cBhvr>
                                    </p:animEffect>
                                  </p:childTnLst>
                                </p:cTn>
                              </p:par>
                            </p:childTnLst>
                          </p:cTn>
                        </p:par>
                        <p:par>
                          <p:cTn id="110" fill="hold">
                            <p:stCondLst>
                              <p:cond delay="2600"/>
                            </p:stCondLst>
                            <p:childTnLst>
                              <p:par>
                                <p:cTn id="111" presetID="10" presetClass="entr" presetSubtype="0" fill="hold" grpId="0" nodeType="after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fade">
                                      <p:cBhvr>
                                        <p:cTn id="113" dur="100"/>
                                        <p:tgtEl>
                                          <p:spTgt spid="6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1" nodeType="clickEffect">
                                  <p:stCondLst>
                                    <p:cond delay="0"/>
                                  </p:stCondLst>
                                  <p:childTnLst>
                                    <p:set>
                                      <p:cBhvr>
                                        <p:cTn id="117" dur="1" fill="hold">
                                          <p:stCondLst>
                                            <p:cond delay="0"/>
                                          </p:stCondLst>
                                        </p:cTn>
                                        <p:tgtEl>
                                          <p:spTgt spid="77"/>
                                        </p:tgtEl>
                                        <p:attrNameLst>
                                          <p:attrName>style.visibility</p:attrName>
                                        </p:attrNameLst>
                                      </p:cBhvr>
                                      <p:to>
                                        <p:strVal val="visible"/>
                                      </p:to>
                                    </p:set>
                                    <p:animEffect transition="in" filter="fade">
                                      <p:cBhvr>
                                        <p:cTn id="118" dur="500"/>
                                        <p:tgtEl>
                                          <p:spTgt spid="77"/>
                                        </p:tgtEl>
                                      </p:cBhvr>
                                    </p:animEffect>
                                  </p:childTnLst>
                                </p:cTn>
                              </p:par>
                              <p:par>
                                <p:cTn id="119" presetID="10" presetClass="entr" presetSubtype="0" fill="hold" nodeType="with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fade">
                                      <p:cBhvr>
                                        <p:cTn id="121" dur="500"/>
                                        <p:tgtEl>
                                          <p:spTgt spid="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3"/>
                                        </p:tgtEl>
                                        <p:attrNameLst>
                                          <p:attrName>style.visibility</p:attrName>
                                        </p:attrNameLst>
                                      </p:cBhvr>
                                      <p:to>
                                        <p:strVal val="visible"/>
                                      </p:to>
                                    </p:set>
                                    <p:animEffect transition="in" filter="fade">
                                      <p:cBhvr>
                                        <p:cTn id="124" dur="500"/>
                                        <p:tgtEl>
                                          <p:spTgt spid="73"/>
                                        </p:tgtEl>
                                      </p:cBhvr>
                                    </p:animEffect>
                                  </p:childTnLst>
                                </p:cTn>
                              </p:par>
                              <p:par>
                                <p:cTn id="125" presetID="10" presetClass="entr" presetSubtype="0" fill="hold" nodeType="with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500"/>
                                        <p:tgtEl>
                                          <p:spTgt spid="8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77"/>
                                        </p:tgtEl>
                                        <p:attrNameLst>
                                          <p:attrName>style.visibility</p:attrName>
                                        </p:attrNameLst>
                                      </p:cBhvr>
                                      <p:to>
                                        <p:strVal val="visible"/>
                                      </p:to>
                                    </p:set>
                                    <p:animEffect transition="in" filter="fade">
                                      <p:cBhvr>
                                        <p:cTn id="130" dur="500"/>
                                        <p:tgtEl>
                                          <p:spTgt spid="77"/>
                                        </p:tgtEl>
                                      </p:cBhvr>
                                    </p:animEffect>
                                  </p:childTnLst>
                                </p:cTn>
                              </p:par>
                              <p:par>
                                <p:cTn id="131" presetID="10" presetClass="exit" presetSubtype="0" fill="hold" grpId="0" nodeType="withEffect">
                                  <p:stCondLst>
                                    <p:cond delay="0"/>
                                  </p:stCondLst>
                                  <p:childTnLst>
                                    <p:animEffect transition="out" filter="fade">
                                      <p:cBhvr>
                                        <p:cTn id="132" dur="200"/>
                                        <p:tgtEl>
                                          <p:spTgt spid="21"/>
                                        </p:tgtEl>
                                      </p:cBhvr>
                                    </p:animEffect>
                                    <p:set>
                                      <p:cBhvr>
                                        <p:cTn id="133" dur="1" fill="hold">
                                          <p:stCondLst>
                                            <p:cond delay="199"/>
                                          </p:stCondLst>
                                        </p:cTn>
                                        <p:tgtEl>
                                          <p:spTgt spid="21"/>
                                        </p:tgtEl>
                                        <p:attrNameLst>
                                          <p:attrName>style.visibility</p:attrName>
                                        </p:attrNameLst>
                                      </p:cBhvr>
                                      <p:to>
                                        <p:strVal val="hidden"/>
                                      </p:to>
                                    </p:set>
                                  </p:childTnLst>
                                </p:cTn>
                              </p:par>
                            </p:childTnLst>
                          </p:cTn>
                        </p:par>
                        <p:par>
                          <p:cTn id="134" fill="hold">
                            <p:stCondLst>
                              <p:cond delay="500"/>
                            </p:stCondLst>
                            <p:childTnLst>
                              <p:par>
                                <p:cTn id="135" presetID="10" presetClass="exit" presetSubtype="0" fill="hold" grpId="1" nodeType="afterEffect">
                                  <p:stCondLst>
                                    <p:cond delay="0"/>
                                  </p:stCondLst>
                                  <p:childTnLst>
                                    <p:animEffect transition="out" filter="fade">
                                      <p:cBhvr>
                                        <p:cTn id="136" dur="200"/>
                                        <p:tgtEl>
                                          <p:spTgt spid="56"/>
                                        </p:tgtEl>
                                      </p:cBhvr>
                                    </p:animEffect>
                                    <p:set>
                                      <p:cBhvr>
                                        <p:cTn id="137" dur="1" fill="hold">
                                          <p:stCondLst>
                                            <p:cond delay="199"/>
                                          </p:stCondLst>
                                        </p:cTn>
                                        <p:tgtEl>
                                          <p:spTgt spid="56"/>
                                        </p:tgtEl>
                                        <p:attrNameLst>
                                          <p:attrName>style.visibility</p:attrName>
                                        </p:attrNameLst>
                                      </p:cBhvr>
                                      <p:to>
                                        <p:strVal val="hidden"/>
                                      </p:to>
                                    </p:set>
                                  </p:childTnLst>
                                </p:cTn>
                              </p:par>
                            </p:childTnLst>
                          </p:cTn>
                        </p:par>
                        <p:par>
                          <p:cTn id="138" fill="hold">
                            <p:stCondLst>
                              <p:cond delay="700"/>
                            </p:stCondLst>
                            <p:childTnLst>
                              <p:par>
                                <p:cTn id="139" presetID="10" presetClass="exit" presetSubtype="0" fill="hold" grpId="0" nodeType="afterEffect">
                                  <p:stCondLst>
                                    <p:cond delay="0"/>
                                  </p:stCondLst>
                                  <p:childTnLst>
                                    <p:animEffect transition="out" filter="fade">
                                      <p:cBhvr>
                                        <p:cTn id="140" dur="200"/>
                                        <p:tgtEl>
                                          <p:spTgt spid="31"/>
                                        </p:tgtEl>
                                      </p:cBhvr>
                                    </p:animEffect>
                                    <p:set>
                                      <p:cBhvr>
                                        <p:cTn id="141" dur="1" fill="hold">
                                          <p:stCondLst>
                                            <p:cond delay="199"/>
                                          </p:stCondLst>
                                        </p:cTn>
                                        <p:tgtEl>
                                          <p:spTgt spid="31"/>
                                        </p:tgtEl>
                                        <p:attrNameLst>
                                          <p:attrName>style.visibility</p:attrName>
                                        </p:attrNameLst>
                                      </p:cBhvr>
                                      <p:to>
                                        <p:strVal val="hidden"/>
                                      </p:to>
                                    </p:set>
                                  </p:childTnLst>
                                </p:cTn>
                              </p:par>
                            </p:childTnLst>
                          </p:cTn>
                        </p:par>
                        <p:par>
                          <p:cTn id="142" fill="hold">
                            <p:stCondLst>
                              <p:cond delay="900"/>
                            </p:stCondLst>
                            <p:childTnLst>
                              <p:par>
                                <p:cTn id="143" presetID="10" presetClass="exit" presetSubtype="0" fill="hold" grpId="0" nodeType="afterEffect">
                                  <p:stCondLst>
                                    <p:cond delay="0"/>
                                  </p:stCondLst>
                                  <p:childTnLst>
                                    <p:animEffect transition="out" filter="fade">
                                      <p:cBhvr>
                                        <p:cTn id="144" dur="200"/>
                                        <p:tgtEl>
                                          <p:spTgt spid="42"/>
                                        </p:tgtEl>
                                      </p:cBhvr>
                                    </p:animEffect>
                                    <p:set>
                                      <p:cBhvr>
                                        <p:cTn id="145" dur="1" fill="hold">
                                          <p:stCondLst>
                                            <p:cond delay="199"/>
                                          </p:stCondLst>
                                        </p:cTn>
                                        <p:tgtEl>
                                          <p:spTgt spid="42"/>
                                        </p:tgtEl>
                                        <p:attrNameLst>
                                          <p:attrName>style.visibility</p:attrName>
                                        </p:attrNameLst>
                                      </p:cBhvr>
                                      <p:to>
                                        <p:strVal val="hidden"/>
                                      </p:to>
                                    </p:set>
                                  </p:childTnLst>
                                </p:cTn>
                              </p:par>
                            </p:childTnLst>
                          </p:cTn>
                        </p:par>
                        <p:par>
                          <p:cTn id="146" fill="hold">
                            <p:stCondLst>
                              <p:cond delay="1100"/>
                            </p:stCondLst>
                            <p:childTnLst>
                              <p:par>
                                <p:cTn id="147" presetID="10" presetClass="exit" presetSubtype="0" fill="hold" grpId="1" nodeType="afterEffect">
                                  <p:stCondLst>
                                    <p:cond delay="0"/>
                                  </p:stCondLst>
                                  <p:childTnLst>
                                    <p:animEffect transition="out" filter="fade">
                                      <p:cBhvr>
                                        <p:cTn id="148" dur="200"/>
                                        <p:tgtEl>
                                          <p:spTgt spid="45"/>
                                        </p:tgtEl>
                                      </p:cBhvr>
                                    </p:animEffect>
                                    <p:set>
                                      <p:cBhvr>
                                        <p:cTn id="149" dur="1" fill="hold">
                                          <p:stCondLst>
                                            <p:cond delay="199"/>
                                          </p:stCondLst>
                                        </p:cTn>
                                        <p:tgtEl>
                                          <p:spTgt spid="45"/>
                                        </p:tgtEl>
                                        <p:attrNameLst>
                                          <p:attrName>style.visibility</p:attrName>
                                        </p:attrNameLst>
                                      </p:cBhvr>
                                      <p:to>
                                        <p:strVal val="hidden"/>
                                      </p:to>
                                    </p:set>
                                  </p:childTnLst>
                                </p:cTn>
                              </p:par>
                            </p:childTnLst>
                          </p:cTn>
                        </p:par>
                        <p:par>
                          <p:cTn id="150" fill="hold">
                            <p:stCondLst>
                              <p:cond delay="1300"/>
                            </p:stCondLst>
                            <p:childTnLst>
                              <p:par>
                                <p:cTn id="151" presetID="10" presetClass="exit" presetSubtype="0" fill="hold" grpId="0" nodeType="afterEffect">
                                  <p:stCondLst>
                                    <p:cond delay="0"/>
                                  </p:stCondLst>
                                  <p:childTnLst>
                                    <p:animEffect transition="out" filter="fade">
                                      <p:cBhvr>
                                        <p:cTn id="152" dur="200"/>
                                        <p:tgtEl>
                                          <p:spTgt spid="37"/>
                                        </p:tgtEl>
                                      </p:cBhvr>
                                    </p:animEffect>
                                    <p:set>
                                      <p:cBhvr>
                                        <p:cTn id="153" dur="1" fill="hold">
                                          <p:stCondLst>
                                            <p:cond delay="199"/>
                                          </p:stCondLst>
                                        </p:cTn>
                                        <p:tgtEl>
                                          <p:spTgt spid="37"/>
                                        </p:tgtEl>
                                        <p:attrNameLst>
                                          <p:attrName>style.visibility</p:attrName>
                                        </p:attrNameLst>
                                      </p:cBhvr>
                                      <p:to>
                                        <p:strVal val="hidden"/>
                                      </p:to>
                                    </p:set>
                                  </p:childTnLst>
                                </p:cTn>
                              </p:par>
                            </p:childTnLst>
                          </p:cTn>
                        </p:par>
                        <p:par>
                          <p:cTn id="154" fill="hold">
                            <p:stCondLst>
                              <p:cond delay="1500"/>
                            </p:stCondLst>
                            <p:childTnLst>
                              <p:par>
                                <p:cTn id="155" presetID="10" presetClass="exit" presetSubtype="0" fill="hold" grpId="0" nodeType="afterEffect">
                                  <p:stCondLst>
                                    <p:cond delay="0"/>
                                  </p:stCondLst>
                                  <p:childTnLst>
                                    <p:animEffect transition="out" filter="fade">
                                      <p:cBhvr>
                                        <p:cTn id="156" dur="200"/>
                                        <p:tgtEl>
                                          <p:spTgt spid="40"/>
                                        </p:tgtEl>
                                      </p:cBhvr>
                                    </p:animEffect>
                                    <p:set>
                                      <p:cBhvr>
                                        <p:cTn id="157" dur="1" fill="hold">
                                          <p:stCondLst>
                                            <p:cond delay="199"/>
                                          </p:stCondLst>
                                        </p:cTn>
                                        <p:tgtEl>
                                          <p:spTgt spid="40"/>
                                        </p:tgtEl>
                                        <p:attrNameLst>
                                          <p:attrName>style.visibility</p:attrName>
                                        </p:attrNameLst>
                                      </p:cBhvr>
                                      <p:to>
                                        <p:strVal val="hidden"/>
                                      </p:to>
                                    </p:set>
                                  </p:childTnLst>
                                </p:cTn>
                              </p:par>
                            </p:childTnLst>
                          </p:cTn>
                        </p:par>
                        <p:par>
                          <p:cTn id="158" fill="hold">
                            <p:stCondLst>
                              <p:cond delay="1700"/>
                            </p:stCondLst>
                            <p:childTnLst>
                              <p:par>
                                <p:cTn id="159" presetID="10" presetClass="exit" presetSubtype="0" fill="hold" grpId="0" nodeType="afterEffect">
                                  <p:stCondLst>
                                    <p:cond delay="0"/>
                                  </p:stCondLst>
                                  <p:childTnLst>
                                    <p:animEffect transition="out" filter="fade">
                                      <p:cBhvr>
                                        <p:cTn id="160" dur="200"/>
                                        <p:tgtEl>
                                          <p:spTgt spid="38"/>
                                        </p:tgtEl>
                                      </p:cBhvr>
                                    </p:animEffect>
                                    <p:set>
                                      <p:cBhvr>
                                        <p:cTn id="161" dur="1" fill="hold">
                                          <p:stCondLst>
                                            <p:cond delay="199"/>
                                          </p:stCondLst>
                                        </p:cTn>
                                        <p:tgtEl>
                                          <p:spTgt spid="38"/>
                                        </p:tgtEl>
                                        <p:attrNameLst>
                                          <p:attrName>style.visibility</p:attrName>
                                        </p:attrNameLst>
                                      </p:cBhvr>
                                      <p:to>
                                        <p:strVal val="hidden"/>
                                      </p:to>
                                    </p:set>
                                  </p:childTnLst>
                                </p:cTn>
                              </p:par>
                            </p:childTnLst>
                          </p:cTn>
                        </p:par>
                        <p:par>
                          <p:cTn id="162" fill="hold">
                            <p:stCondLst>
                              <p:cond delay="1900"/>
                            </p:stCondLst>
                            <p:childTnLst>
                              <p:par>
                                <p:cTn id="163" presetID="10" presetClass="exit" presetSubtype="0" fill="hold" grpId="0" nodeType="afterEffect">
                                  <p:stCondLst>
                                    <p:cond delay="0"/>
                                  </p:stCondLst>
                                  <p:childTnLst>
                                    <p:animEffect transition="out" filter="fade">
                                      <p:cBhvr>
                                        <p:cTn id="164" dur="200"/>
                                        <p:tgtEl>
                                          <p:spTgt spid="23"/>
                                        </p:tgtEl>
                                      </p:cBhvr>
                                    </p:animEffect>
                                    <p:set>
                                      <p:cBhvr>
                                        <p:cTn id="165" dur="1" fill="hold">
                                          <p:stCondLst>
                                            <p:cond delay="199"/>
                                          </p:stCondLst>
                                        </p:cTn>
                                        <p:tgtEl>
                                          <p:spTgt spid="23"/>
                                        </p:tgtEl>
                                        <p:attrNameLst>
                                          <p:attrName>style.visibility</p:attrName>
                                        </p:attrNameLst>
                                      </p:cBhvr>
                                      <p:to>
                                        <p:strVal val="hidden"/>
                                      </p:to>
                                    </p:set>
                                  </p:childTnLst>
                                </p:cTn>
                              </p:par>
                            </p:childTnLst>
                          </p:cTn>
                        </p:par>
                        <p:par>
                          <p:cTn id="166" fill="hold">
                            <p:stCondLst>
                              <p:cond delay="2100"/>
                            </p:stCondLst>
                            <p:childTnLst>
                              <p:par>
                                <p:cTn id="167" presetID="10" presetClass="exit" presetSubtype="0" fill="hold" grpId="1" nodeType="afterEffect">
                                  <p:stCondLst>
                                    <p:cond delay="0"/>
                                  </p:stCondLst>
                                  <p:childTnLst>
                                    <p:animEffect transition="out" filter="fade">
                                      <p:cBhvr>
                                        <p:cTn id="168" dur="200"/>
                                        <p:tgtEl>
                                          <p:spTgt spid="59"/>
                                        </p:tgtEl>
                                      </p:cBhvr>
                                    </p:animEffect>
                                    <p:set>
                                      <p:cBhvr>
                                        <p:cTn id="169" dur="1" fill="hold">
                                          <p:stCondLst>
                                            <p:cond delay="199"/>
                                          </p:stCondLst>
                                        </p:cTn>
                                        <p:tgtEl>
                                          <p:spTgt spid="59"/>
                                        </p:tgtEl>
                                        <p:attrNameLst>
                                          <p:attrName>style.visibility</p:attrName>
                                        </p:attrNameLst>
                                      </p:cBhvr>
                                      <p:to>
                                        <p:strVal val="hidden"/>
                                      </p:to>
                                    </p:set>
                                  </p:childTnLst>
                                </p:cTn>
                              </p:par>
                            </p:childTnLst>
                          </p:cTn>
                        </p:par>
                        <p:par>
                          <p:cTn id="170" fill="hold">
                            <p:stCondLst>
                              <p:cond delay="2300"/>
                            </p:stCondLst>
                            <p:childTnLst>
                              <p:par>
                                <p:cTn id="171" presetID="10" presetClass="exit" presetSubtype="0" fill="hold" grpId="1" nodeType="afterEffect">
                                  <p:stCondLst>
                                    <p:cond delay="0"/>
                                  </p:stCondLst>
                                  <p:childTnLst>
                                    <p:animEffect transition="out" filter="fade">
                                      <p:cBhvr>
                                        <p:cTn id="172" dur="200"/>
                                        <p:tgtEl>
                                          <p:spTgt spid="42"/>
                                        </p:tgtEl>
                                      </p:cBhvr>
                                    </p:animEffect>
                                    <p:set>
                                      <p:cBhvr>
                                        <p:cTn id="173" dur="1" fill="hold">
                                          <p:stCondLst>
                                            <p:cond delay="199"/>
                                          </p:stCondLst>
                                        </p:cTn>
                                        <p:tgtEl>
                                          <p:spTgt spid="42"/>
                                        </p:tgtEl>
                                        <p:attrNameLst>
                                          <p:attrName>style.visibility</p:attrName>
                                        </p:attrNameLst>
                                      </p:cBhvr>
                                      <p:to>
                                        <p:strVal val="hidden"/>
                                      </p:to>
                                    </p:set>
                                  </p:childTnLst>
                                </p:cTn>
                              </p:par>
                            </p:childTnLst>
                          </p:cTn>
                        </p:par>
                        <p:par>
                          <p:cTn id="174" fill="hold">
                            <p:stCondLst>
                              <p:cond delay="2500"/>
                            </p:stCondLst>
                            <p:childTnLst>
                              <p:par>
                                <p:cTn id="175" presetID="10" presetClass="exit" presetSubtype="0" fill="hold" grpId="1" nodeType="afterEffect">
                                  <p:stCondLst>
                                    <p:cond delay="0"/>
                                  </p:stCondLst>
                                  <p:childTnLst>
                                    <p:animEffect transition="out" filter="fade">
                                      <p:cBhvr>
                                        <p:cTn id="176" dur="200"/>
                                        <p:tgtEl>
                                          <p:spTgt spid="57"/>
                                        </p:tgtEl>
                                      </p:cBhvr>
                                    </p:animEffect>
                                    <p:set>
                                      <p:cBhvr>
                                        <p:cTn id="177" dur="1" fill="hold">
                                          <p:stCondLst>
                                            <p:cond delay="199"/>
                                          </p:stCondLst>
                                        </p:cTn>
                                        <p:tgtEl>
                                          <p:spTgt spid="57"/>
                                        </p:tgtEl>
                                        <p:attrNameLst>
                                          <p:attrName>style.visibility</p:attrName>
                                        </p:attrNameLst>
                                      </p:cBhvr>
                                      <p:to>
                                        <p:strVal val="hidden"/>
                                      </p:to>
                                    </p:set>
                                  </p:childTnLst>
                                </p:cTn>
                              </p:par>
                            </p:childTnLst>
                          </p:cTn>
                        </p:par>
                        <p:par>
                          <p:cTn id="178" fill="hold">
                            <p:stCondLst>
                              <p:cond delay="2700"/>
                            </p:stCondLst>
                            <p:childTnLst>
                              <p:par>
                                <p:cTn id="179" presetID="10" presetClass="exit" presetSubtype="0" fill="hold" grpId="1" nodeType="afterEffect">
                                  <p:stCondLst>
                                    <p:cond delay="0"/>
                                  </p:stCondLst>
                                  <p:childTnLst>
                                    <p:animEffect transition="out" filter="fade">
                                      <p:cBhvr>
                                        <p:cTn id="180" dur="200"/>
                                        <p:tgtEl>
                                          <p:spTgt spid="58"/>
                                        </p:tgtEl>
                                      </p:cBhvr>
                                    </p:animEffect>
                                    <p:set>
                                      <p:cBhvr>
                                        <p:cTn id="181" dur="1" fill="hold">
                                          <p:stCondLst>
                                            <p:cond delay="199"/>
                                          </p:stCondLst>
                                        </p:cTn>
                                        <p:tgtEl>
                                          <p:spTgt spid="58"/>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7"/>
                                        </p:tgtEl>
                                        <p:attrNameLst>
                                          <p:attrName>style.visibility</p:attrName>
                                        </p:attrNameLst>
                                      </p:cBhvr>
                                      <p:to>
                                        <p:strVal val="visible"/>
                                      </p:to>
                                    </p:set>
                                    <p:animEffect transition="in" filter="fade">
                                      <p:cBhvr>
                                        <p:cTn id="186" dur="500"/>
                                        <p:tgtEl>
                                          <p:spTgt spid="7"/>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8"/>
                                        </p:tgtEl>
                                        <p:attrNameLst>
                                          <p:attrName>style.visibility</p:attrName>
                                        </p:attrNameLst>
                                      </p:cBhvr>
                                      <p:to>
                                        <p:strVal val="visible"/>
                                      </p:to>
                                    </p:set>
                                    <p:animEffect transition="in" filter="fade">
                                      <p:cBhvr>
                                        <p:cTn id="189" dur="500"/>
                                        <p:tgtEl>
                                          <p:spTgt spid="8"/>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grpId="0" nodeType="clickEffect">
                                  <p:stCondLst>
                                    <p:cond delay="0"/>
                                  </p:stCondLst>
                                  <p:childTnLst>
                                    <p:set>
                                      <p:cBhvr>
                                        <p:cTn id="193" dur="1" fill="hold">
                                          <p:stCondLst>
                                            <p:cond delay="0"/>
                                          </p:stCondLst>
                                        </p:cTn>
                                        <p:tgtEl>
                                          <p:spTgt spid="76"/>
                                        </p:tgtEl>
                                        <p:attrNameLst>
                                          <p:attrName>style.visibility</p:attrName>
                                        </p:attrNameLst>
                                      </p:cBhvr>
                                      <p:to>
                                        <p:strVal val="visible"/>
                                      </p:to>
                                    </p:set>
                                    <p:animEffect transition="in" filter="fade">
                                      <p:cBhvr>
                                        <p:cTn id="194" dur="500"/>
                                        <p:tgtEl>
                                          <p:spTgt spid="76"/>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14"/>
                                        </p:tgtEl>
                                        <p:attrNameLst>
                                          <p:attrName>style.visibility</p:attrName>
                                        </p:attrNameLst>
                                      </p:cBhvr>
                                      <p:to>
                                        <p:strVal val="visible"/>
                                      </p:to>
                                    </p:set>
                                    <p:animEffect transition="in" filter="fade">
                                      <p:cBhvr>
                                        <p:cTn id="199" dur="500"/>
                                        <p:tgtEl>
                                          <p:spTgt spid="14"/>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13"/>
                                        </p:tgtEl>
                                        <p:attrNameLst>
                                          <p:attrName>style.visibility</p:attrName>
                                        </p:attrNameLst>
                                      </p:cBhvr>
                                      <p:to>
                                        <p:strVal val="visible"/>
                                      </p:to>
                                    </p:set>
                                    <p:animEffect transition="in" filter="fade">
                                      <p:cBhvr>
                                        <p:cTn id="20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31" grpId="0" animBg="1"/>
      <p:bldP spid="37" grpId="0" animBg="1"/>
      <p:bldP spid="38" grpId="0" animBg="1"/>
      <p:bldP spid="40" grpId="0" animBg="1"/>
      <p:bldP spid="42" grpId="0" animBg="1"/>
      <p:bldP spid="42" grpId="1" animBg="1"/>
      <p:bldP spid="45" grpId="0" animBg="1"/>
      <p:bldP spid="45" grpId="1"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6" grpId="1" animBg="1"/>
      <p:bldP spid="57" grpId="0" animBg="1"/>
      <p:bldP spid="57" grpId="1" animBg="1"/>
      <p:bldP spid="58" grpId="0" animBg="1"/>
      <p:bldP spid="58" grpId="1" animBg="1"/>
      <p:bldP spid="59" grpId="0" animBg="1"/>
      <p:bldP spid="59" grpId="1" animBg="1"/>
      <p:bldP spid="60" grpId="0" animBg="1"/>
      <p:bldP spid="61" grpId="0" animBg="1"/>
      <p:bldP spid="62" grpId="0" animBg="1"/>
      <p:bldP spid="63" grpId="0" animBg="1"/>
      <p:bldP spid="64" grpId="0" animBg="1"/>
      <p:bldP spid="65" grpId="0" animBg="1"/>
      <p:bldP spid="66" grpId="0" animBg="1"/>
      <p:bldP spid="67" grpId="0" animBg="1"/>
      <p:bldP spid="68" grpId="0" animBg="1"/>
      <p:bldP spid="72" grpId="0"/>
      <p:bldP spid="72" grpId="1"/>
      <p:bldP spid="77" grpId="0"/>
      <p:bldP spid="77" grpId="1"/>
      <p:bldP spid="79" grpId="0"/>
      <p:bldP spid="79" grpId="1"/>
      <p:bldP spid="73" grpId="0"/>
      <p:bldP spid="7" grpId="0" animBg="1"/>
      <p:bldP spid="8" grpId="0"/>
      <p:bldP spid="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1540" y="421226"/>
            <a:ext cx="3755851" cy="1251662"/>
          </a:xfrm>
        </p:spPr>
        <p:txBody>
          <a:bodyPr>
            <a:noAutofit/>
          </a:bodyPr>
          <a:lstStyle/>
          <a:p>
            <a:r>
              <a:rPr kumimoji="1" lang="ja-JP" altLang="en-US" sz="4400" dirty="0">
                <a:latin typeface="+mn-ea"/>
                <a:ea typeface="+mn-ea"/>
              </a:rPr>
              <a:t>コンパクト</a:t>
            </a:r>
            <a:br>
              <a:rPr kumimoji="1" lang="en-US" altLang="ja-JP" sz="4400" dirty="0">
                <a:latin typeface="+mn-ea"/>
                <a:ea typeface="+mn-ea"/>
              </a:rPr>
            </a:br>
            <a:r>
              <a:rPr lang="ja-JP" altLang="en-US" sz="4400" dirty="0">
                <a:latin typeface="+mn-ea"/>
                <a:ea typeface="+mn-ea"/>
              </a:rPr>
              <a:t>シティ</a:t>
            </a:r>
            <a:r>
              <a:rPr lang="en-US" altLang="ja-JP" sz="4400" dirty="0">
                <a:latin typeface="+mn-ea"/>
                <a:ea typeface="+mn-ea"/>
              </a:rPr>
              <a:t>…</a:t>
            </a:r>
            <a:r>
              <a:rPr lang="ja-JP" altLang="en-US" sz="4400" dirty="0">
                <a:latin typeface="+mn-ea"/>
                <a:ea typeface="+mn-ea"/>
              </a:rPr>
              <a:t>？</a:t>
            </a:r>
            <a:endParaRPr kumimoji="1" lang="ja-JP" altLang="en-US" sz="4400" dirty="0">
              <a:latin typeface="+mn-ea"/>
              <a:ea typeface="+mn-ea"/>
            </a:endParaRPr>
          </a:p>
        </p:txBody>
      </p:sp>
      <p:pic>
        <p:nvPicPr>
          <p:cNvPr id="20" name="図 19"/>
          <p:cNvPicPr>
            <a:picLocks noChangeAspect="1"/>
          </p:cNvPicPr>
          <p:nvPr/>
        </p:nvPicPr>
        <p:blipFill rotWithShape="1">
          <a:blip r:embed="rId3">
            <a:extLst>
              <a:ext uri="{28A0092B-C50C-407E-A947-70E740481C1C}">
                <a14:useLocalDpi xmlns:a14="http://schemas.microsoft.com/office/drawing/2010/main" val="0"/>
              </a:ext>
            </a:extLst>
          </a:blip>
          <a:srcRect l="37884" r="24035" b="-857"/>
          <a:stretch/>
        </p:blipFill>
        <p:spPr>
          <a:xfrm>
            <a:off x="3887391" y="-19878"/>
            <a:ext cx="5247861" cy="7017025"/>
          </a:xfrm>
          <a:prstGeom prst="rect">
            <a:avLst/>
          </a:prstGeom>
        </p:spPr>
      </p:pic>
      <p:pic>
        <p:nvPicPr>
          <p:cNvPr id="69" name="コンテンツ プレースホルダ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 y="3023876"/>
            <a:ext cx="3898833" cy="3875943"/>
          </a:xfrm>
          <a:prstGeom prst="rect">
            <a:avLst/>
          </a:prstGeom>
        </p:spPr>
      </p:pic>
      <p:pic>
        <p:nvPicPr>
          <p:cNvPr id="70" name="図 69"/>
          <p:cNvPicPr>
            <a:picLocks noChangeAspect="1"/>
          </p:cNvPicPr>
          <p:nvPr/>
        </p:nvPicPr>
        <p:blipFill rotWithShape="1">
          <a:blip r:embed="rId3">
            <a:extLst>
              <a:ext uri="{28A0092B-C50C-407E-A947-70E740481C1C}">
                <a14:useLocalDpi xmlns:a14="http://schemas.microsoft.com/office/drawing/2010/main" val="0"/>
              </a:ext>
            </a:extLst>
          </a:blip>
          <a:srcRect l="37884" r="24035" b="-857"/>
          <a:stretch/>
        </p:blipFill>
        <p:spPr>
          <a:xfrm>
            <a:off x="3887391" y="-19878"/>
            <a:ext cx="5247861" cy="7017025"/>
          </a:xfrm>
          <a:prstGeom prst="rect">
            <a:avLst/>
          </a:prstGeom>
        </p:spPr>
      </p:pic>
      <p:sp>
        <p:nvSpPr>
          <p:cNvPr id="71" name="正方形/長方形 70"/>
          <p:cNvSpPr/>
          <p:nvPr/>
        </p:nvSpPr>
        <p:spPr>
          <a:xfrm>
            <a:off x="5730351" y="4085005"/>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73" name="正方形/長方形 72"/>
          <p:cNvSpPr/>
          <p:nvPr/>
        </p:nvSpPr>
        <p:spPr>
          <a:xfrm>
            <a:off x="5630118" y="4406803"/>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74" name="正方形/長方形 73"/>
          <p:cNvSpPr/>
          <p:nvPr/>
        </p:nvSpPr>
        <p:spPr>
          <a:xfrm>
            <a:off x="6154140" y="4607268"/>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75" name="正方形/長方形 74"/>
          <p:cNvSpPr/>
          <p:nvPr/>
        </p:nvSpPr>
        <p:spPr>
          <a:xfrm>
            <a:off x="6721243" y="2873757"/>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81" name="正方形/長方形 80"/>
          <p:cNvSpPr/>
          <p:nvPr/>
        </p:nvSpPr>
        <p:spPr>
          <a:xfrm>
            <a:off x="5118405" y="5560354"/>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83" name="正方形/長方形 82"/>
          <p:cNvSpPr/>
          <p:nvPr/>
        </p:nvSpPr>
        <p:spPr>
          <a:xfrm>
            <a:off x="5429654" y="5660586"/>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84" name="正方形/長方形 83"/>
          <p:cNvSpPr/>
          <p:nvPr/>
        </p:nvSpPr>
        <p:spPr>
          <a:xfrm>
            <a:off x="5967742" y="3823874"/>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85" name="正方形/長方形 84"/>
          <p:cNvSpPr/>
          <p:nvPr/>
        </p:nvSpPr>
        <p:spPr>
          <a:xfrm>
            <a:off x="6259647" y="3924106"/>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86" name="正方形/長方形 85"/>
          <p:cNvSpPr/>
          <p:nvPr/>
        </p:nvSpPr>
        <p:spPr>
          <a:xfrm>
            <a:off x="5426136" y="5426711"/>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87" name="正方形/長方形 86"/>
          <p:cNvSpPr/>
          <p:nvPr/>
        </p:nvSpPr>
        <p:spPr>
          <a:xfrm>
            <a:off x="5413827" y="3780791"/>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88" name="正方形/長方形 87"/>
          <p:cNvSpPr/>
          <p:nvPr/>
        </p:nvSpPr>
        <p:spPr>
          <a:xfrm>
            <a:off x="6030597" y="3525815"/>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89" name="正方形/長方形 88"/>
          <p:cNvSpPr/>
          <p:nvPr/>
        </p:nvSpPr>
        <p:spPr>
          <a:xfrm>
            <a:off x="6329106" y="3177970"/>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0" name="正方形/長方形 89"/>
          <p:cNvSpPr/>
          <p:nvPr/>
        </p:nvSpPr>
        <p:spPr>
          <a:xfrm>
            <a:off x="6396799" y="3580326"/>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1" name="正方形/長方形 90"/>
          <p:cNvSpPr/>
          <p:nvPr/>
        </p:nvSpPr>
        <p:spPr>
          <a:xfrm>
            <a:off x="5772551" y="5447812"/>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2" name="正方形/長方形 91"/>
          <p:cNvSpPr/>
          <p:nvPr/>
        </p:nvSpPr>
        <p:spPr>
          <a:xfrm>
            <a:off x="4921457" y="5118101"/>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3" name="正方形/長方形 92"/>
          <p:cNvSpPr/>
          <p:nvPr/>
        </p:nvSpPr>
        <p:spPr>
          <a:xfrm>
            <a:off x="5084990" y="4746300"/>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4" name="正方形/長方形 93"/>
          <p:cNvSpPr/>
          <p:nvPr/>
        </p:nvSpPr>
        <p:spPr>
          <a:xfrm>
            <a:off x="6386246" y="4833231"/>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5" name="正方形/長方形 94"/>
          <p:cNvSpPr/>
          <p:nvPr/>
        </p:nvSpPr>
        <p:spPr>
          <a:xfrm>
            <a:off x="5185223" y="4444170"/>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6" name="正方形/長方形 95"/>
          <p:cNvSpPr/>
          <p:nvPr/>
        </p:nvSpPr>
        <p:spPr>
          <a:xfrm>
            <a:off x="5849925" y="2990364"/>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7" name="正方形/長方形 96"/>
          <p:cNvSpPr/>
          <p:nvPr/>
        </p:nvSpPr>
        <p:spPr>
          <a:xfrm>
            <a:off x="5888612" y="4846533"/>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8" name="正方形/長方形 97"/>
          <p:cNvSpPr/>
          <p:nvPr/>
        </p:nvSpPr>
        <p:spPr>
          <a:xfrm>
            <a:off x="5630118" y="5046883"/>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99" name="正方形/長方形 98"/>
          <p:cNvSpPr/>
          <p:nvPr/>
        </p:nvSpPr>
        <p:spPr>
          <a:xfrm>
            <a:off x="7129204" y="3500648"/>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100" name="正方形/長方形 99"/>
          <p:cNvSpPr/>
          <p:nvPr/>
        </p:nvSpPr>
        <p:spPr>
          <a:xfrm>
            <a:off x="6982377" y="2702797"/>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101" name="正方形/長方形 100"/>
          <p:cNvSpPr/>
          <p:nvPr/>
        </p:nvSpPr>
        <p:spPr>
          <a:xfrm>
            <a:off x="5496914" y="3387832"/>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102" name="正方形/長方形 101"/>
          <p:cNvSpPr/>
          <p:nvPr/>
        </p:nvSpPr>
        <p:spPr>
          <a:xfrm>
            <a:off x="7458033" y="2789900"/>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103" name="正方形/長方形 102"/>
          <p:cNvSpPr/>
          <p:nvPr/>
        </p:nvSpPr>
        <p:spPr>
          <a:xfrm>
            <a:off x="5948394" y="2694503"/>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104" name="正方形/長方形 103"/>
          <p:cNvSpPr/>
          <p:nvPr/>
        </p:nvSpPr>
        <p:spPr>
          <a:xfrm>
            <a:off x="5487680" y="2702797"/>
            <a:ext cx="200465" cy="20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3" name="テキスト ボックス 2"/>
          <p:cNvSpPr txBox="1"/>
          <p:nvPr/>
        </p:nvSpPr>
        <p:spPr>
          <a:xfrm>
            <a:off x="-2996" y="2559067"/>
            <a:ext cx="3423722" cy="461665"/>
          </a:xfrm>
          <a:prstGeom prst="rect">
            <a:avLst/>
          </a:prstGeom>
          <a:noFill/>
        </p:spPr>
        <p:txBody>
          <a:bodyPr wrap="square" rtlCol="0">
            <a:spAutoFit/>
          </a:bodyPr>
          <a:lstStyle/>
          <a:p>
            <a:r>
              <a:rPr lang="ja-JP" altLang="en-US" sz="2400" dirty="0"/>
              <a:t>土浦市立地適正化計画</a:t>
            </a:r>
            <a:endParaRPr kumimoji="1" lang="ja-JP" altLang="en-US" sz="2400" dirty="0"/>
          </a:p>
        </p:txBody>
      </p:sp>
    </p:spTree>
    <p:extLst>
      <p:ext uri="{BB962C8B-B14F-4D97-AF65-F5344CB8AC3E}">
        <p14:creationId xmlns:p14="http://schemas.microsoft.com/office/powerpoint/2010/main" val="178074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2.22222E-6 L 0.02847 0.07037 " pathEditMode="relative" rAng="0" ptsTypes="AA">
                                      <p:cBhvr>
                                        <p:cTn id="6" dur="2000" fill="hold"/>
                                        <p:tgtEl>
                                          <p:spTgt spid="84"/>
                                        </p:tgtEl>
                                        <p:attrNameLst>
                                          <p:attrName>ppt_x</p:attrName>
                                          <p:attrName>ppt_y</p:attrName>
                                        </p:attrNameLst>
                                      </p:cBhvr>
                                      <p:rCtr x="1424" y="3519"/>
                                    </p:animMotion>
                                  </p:childTnLst>
                                </p:cTn>
                              </p:par>
                              <p:par>
                                <p:cTn id="7" presetID="42" presetClass="path" presetSubtype="0" accel="50000" decel="50000" fill="hold" grpId="0" nodeType="withEffect">
                                  <p:stCondLst>
                                    <p:cond delay="0"/>
                                  </p:stCondLst>
                                  <p:childTnLst>
                                    <p:animMotion origin="layout" path="M 5E-6 0 L -0.07726 0.10162 " pathEditMode="relative" rAng="0" ptsTypes="AA">
                                      <p:cBhvr>
                                        <p:cTn id="8" dur="2000" fill="hold"/>
                                        <p:tgtEl>
                                          <p:spTgt spid="99"/>
                                        </p:tgtEl>
                                        <p:attrNameLst>
                                          <p:attrName>ppt_x</p:attrName>
                                          <p:attrName>ppt_y</p:attrName>
                                        </p:attrNameLst>
                                      </p:cBhvr>
                                      <p:rCtr x="-3872" y="5069"/>
                                    </p:animMotion>
                                  </p:childTnLst>
                                </p:cTn>
                              </p:par>
                              <p:par>
                                <p:cTn id="9" presetID="42" presetClass="path" presetSubtype="0" accel="50000" decel="50000" fill="hold" grpId="0" nodeType="withEffect">
                                  <p:stCondLst>
                                    <p:cond delay="0"/>
                                  </p:stCondLst>
                                  <p:childTnLst>
                                    <p:animMotion origin="layout" path="M -2.5E-6 3.7037E-6 L -0.0868 0.12963 " pathEditMode="relative" rAng="0" ptsTypes="AA">
                                      <p:cBhvr>
                                        <p:cTn id="10" dur="2000" fill="hold"/>
                                        <p:tgtEl>
                                          <p:spTgt spid="102"/>
                                        </p:tgtEl>
                                        <p:attrNameLst>
                                          <p:attrName>ppt_x</p:attrName>
                                          <p:attrName>ppt_y</p:attrName>
                                        </p:attrNameLst>
                                      </p:cBhvr>
                                      <p:rCtr x="-4340" y="6481"/>
                                    </p:animMotion>
                                  </p:childTnLst>
                                </p:cTn>
                              </p:par>
                              <p:par>
                                <p:cTn id="11" presetID="42" presetClass="path" presetSubtype="0" accel="50000" decel="50000" fill="hold" grpId="0" nodeType="withEffect">
                                  <p:stCondLst>
                                    <p:cond delay="0"/>
                                  </p:stCondLst>
                                  <p:childTnLst>
                                    <p:animMotion origin="layout" path="M -1.11111E-6 3.7037E-6 L 0.05261 0.16342 " pathEditMode="relative" rAng="0" ptsTypes="AA">
                                      <p:cBhvr>
                                        <p:cTn id="12" dur="2000" fill="hold"/>
                                        <p:tgtEl>
                                          <p:spTgt spid="104"/>
                                        </p:tgtEl>
                                        <p:attrNameLst>
                                          <p:attrName>ppt_x</p:attrName>
                                          <p:attrName>ppt_y</p:attrName>
                                        </p:attrNameLst>
                                      </p:cBhvr>
                                      <p:rCtr x="2622" y="8171"/>
                                    </p:animMotion>
                                  </p:childTnLst>
                                </p:cTn>
                              </p:par>
                              <p:par>
                                <p:cTn id="13" presetID="42" presetClass="path" presetSubtype="0" accel="50000" decel="50000" fill="hold" grpId="0" nodeType="withEffect">
                                  <p:stCondLst>
                                    <p:cond delay="0"/>
                                  </p:stCondLst>
                                  <p:childTnLst>
                                    <p:animMotion origin="layout" path="M -3.88889E-6 -2.96296E-6 L 0.06424 -0.01389 " pathEditMode="relative" rAng="0" ptsTypes="AA">
                                      <p:cBhvr>
                                        <p:cTn id="14" dur="2000" fill="hold"/>
                                        <p:tgtEl>
                                          <p:spTgt spid="93"/>
                                        </p:tgtEl>
                                        <p:attrNameLst>
                                          <p:attrName>ppt_x</p:attrName>
                                          <p:attrName>ppt_y</p:attrName>
                                        </p:attrNameLst>
                                      </p:cBhvr>
                                      <p:rCtr x="3212" y="-694"/>
                                    </p:animMotion>
                                  </p:childTnLst>
                                </p:cTn>
                              </p:par>
                              <p:par>
                                <p:cTn id="15" presetID="42" presetClass="path" presetSubtype="0" accel="50000" decel="50000" fill="hold" grpId="0" nodeType="withEffect">
                                  <p:stCondLst>
                                    <p:cond delay="0"/>
                                  </p:stCondLst>
                                  <p:childTnLst>
                                    <p:animMotion origin="layout" path="M -1.94444E-6 3.7037E-7 L 0.03316 -0.04167 " pathEditMode="relative" rAng="0" ptsTypes="AA">
                                      <p:cBhvr>
                                        <p:cTn id="16" dur="2000" fill="hold"/>
                                        <p:tgtEl>
                                          <p:spTgt spid="92"/>
                                        </p:tgtEl>
                                        <p:attrNameLst>
                                          <p:attrName>ppt_x</p:attrName>
                                          <p:attrName>ppt_y</p:attrName>
                                        </p:attrNameLst>
                                      </p:cBhvr>
                                      <p:rCtr x="1649" y="-2083"/>
                                    </p:animMotion>
                                  </p:childTnLst>
                                </p:cTn>
                              </p:par>
                              <p:par>
                                <p:cTn id="17" presetID="42" presetClass="path" presetSubtype="0" accel="50000" decel="50000" fill="hold" grpId="0" nodeType="withEffect">
                                  <p:stCondLst>
                                    <p:cond delay="0"/>
                                  </p:stCondLst>
                                  <p:childTnLst>
                                    <p:animMotion origin="layout" path="M 2.5E-6 2.22222E-6 L 0.03923 -0.07871 " pathEditMode="relative" rAng="0" ptsTypes="AA">
                                      <p:cBhvr>
                                        <p:cTn id="18" dur="2000" fill="hold"/>
                                        <p:tgtEl>
                                          <p:spTgt spid="91"/>
                                        </p:tgtEl>
                                        <p:attrNameLst>
                                          <p:attrName>ppt_x</p:attrName>
                                          <p:attrName>ppt_y</p:attrName>
                                        </p:attrNameLst>
                                      </p:cBhvr>
                                      <p:rCtr x="1962" y="-3935"/>
                                    </p:animMotion>
                                  </p:childTnLst>
                                </p:cTn>
                              </p:par>
                              <p:par>
                                <p:cTn id="19" presetID="42" presetClass="path" presetSubtype="0" accel="50000" decel="50000" fill="hold" grpId="0" nodeType="withEffect">
                                  <p:stCondLst>
                                    <p:cond delay="0"/>
                                  </p:stCondLst>
                                  <p:childTnLst>
                                    <p:animMotion origin="layout" path="M 2.5E-6 3.7037E-6 L 0.04791 -0.08473 " pathEditMode="relative" rAng="0" ptsTypes="AA">
                                      <p:cBhvr>
                                        <p:cTn id="20" dur="2000" fill="hold"/>
                                        <p:tgtEl>
                                          <p:spTgt spid="83"/>
                                        </p:tgtEl>
                                        <p:attrNameLst>
                                          <p:attrName>ppt_x</p:attrName>
                                          <p:attrName>ppt_y</p:attrName>
                                        </p:attrNameLst>
                                      </p:cBhvr>
                                      <p:rCtr x="2396" y="-4236"/>
                                    </p:animMotion>
                                  </p:childTnLst>
                                </p:cTn>
                              </p:par>
                              <p:par>
                                <p:cTn id="21" presetID="42" presetClass="path" presetSubtype="0" accel="50000" decel="50000" fill="hold" grpId="0" nodeType="withEffect">
                                  <p:stCondLst>
                                    <p:cond delay="0"/>
                                  </p:stCondLst>
                                  <p:childTnLst>
                                    <p:animMotion origin="layout" path="M 2.77778E-7 -2.96296E-6 L 0.01163 -0.10602 " pathEditMode="relative" rAng="0" ptsTypes="AA">
                                      <p:cBhvr>
                                        <p:cTn id="22" dur="2000" fill="hold"/>
                                        <p:tgtEl>
                                          <p:spTgt spid="81"/>
                                        </p:tgtEl>
                                        <p:attrNameLst>
                                          <p:attrName>ppt_x</p:attrName>
                                          <p:attrName>ppt_y</p:attrName>
                                        </p:attrNameLst>
                                      </p:cBhvr>
                                      <p:rCtr x="573" y="-5301"/>
                                    </p:animMotion>
                                  </p:childTnLst>
                                </p:cTn>
                              </p:par>
                              <p:par>
                                <p:cTn id="23" presetID="42" presetClass="path" presetSubtype="0" accel="50000" decel="50000" fill="hold" grpId="0" nodeType="withEffect">
                                  <p:stCondLst>
                                    <p:cond delay="0"/>
                                  </p:stCondLst>
                                  <p:childTnLst>
                                    <p:animMotion origin="layout" path="M -3.61111E-6 4.81481E-6 L 0.02188 0.03217 " pathEditMode="relative" rAng="0" ptsTypes="AA">
                                      <p:cBhvr>
                                        <p:cTn id="24" dur="2000" fill="hold"/>
                                        <p:tgtEl>
                                          <p:spTgt spid="71"/>
                                        </p:tgtEl>
                                        <p:attrNameLst>
                                          <p:attrName>ppt_x</p:attrName>
                                          <p:attrName>ppt_y</p:attrName>
                                        </p:attrNameLst>
                                      </p:cBhvr>
                                      <p:rCtr x="1094" y="1597"/>
                                    </p:animMotion>
                                  </p:childTnLst>
                                </p:cTn>
                              </p:par>
                              <p:par>
                                <p:cTn id="25" presetID="42" presetClass="path" presetSubtype="0" accel="50000" decel="50000" fill="hold" grpId="0" nodeType="withEffect">
                                  <p:stCondLst>
                                    <p:cond delay="0"/>
                                  </p:stCondLst>
                                  <p:childTnLst>
                                    <p:animMotion origin="layout" path="M -4.44444E-6 -4.44444E-6 L 0.02396 0.03264 " pathEditMode="relative" rAng="0" ptsTypes="AA">
                                      <p:cBhvr>
                                        <p:cTn id="26" dur="2000" fill="hold"/>
                                        <p:tgtEl>
                                          <p:spTgt spid="96"/>
                                        </p:tgtEl>
                                        <p:attrNameLst>
                                          <p:attrName>ppt_x</p:attrName>
                                          <p:attrName>ppt_y</p:attrName>
                                        </p:attrNameLst>
                                      </p:cBhvr>
                                      <p:rCtr x="1198" y="1620"/>
                                    </p:animMotion>
                                  </p:childTnLst>
                                </p:cTn>
                              </p:par>
                              <p:par>
                                <p:cTn id="27" presetID="42" presetClass="path" presetSubtype="0" accel="50000" decel="50000" fill="hold" grpId="0" nodeType="withEffect">
                                  <p:stCondLst>
                                    <p:cond delay="0"/>
                                  </p:stCondLst>
                                  <p:childTnLst>
                                    <p:animMotion origin="layout" path="M -1.38889E-6 -2.22222E-6 L 0.03455 0.04445 " pathEditMode="relative" rAng="0" ptsTypes="AA">
                                      <p:cBhvr>
                                        <p:cTn id="28" dur="2000" fill="hold"/>
                                        <p:tgtEl>
                                          <p:spTgt spid="87"/>
                                        </p:tgtEl>
                                        <p:attrNameLst>
                                          <p:attrName>ppt_x</p:attrName>
                                          <p:attrName>ppt_y</p:attrName>
                                        </p:attrNameLst>
                                      </p:cBhvr>
                                      <p:rCtr x="1719" y="2222"/>
                                    </p:animMotion>
                                  </p:childTnLst>
                                </p:cTn>
                              </p:par>
                              <p:par>
                                <p:cTn id="29" presetID="42" presetClass="path" presetSubtype="0" accel="50000" decel="50000" fill="hold" grpId="0" nodeType="withEffect">
                                  <p:stCondLst>
                                    <p:cond delay="0"/>
                                  </p:stCondLst>
                                  <p:childTnLst>
                                    <p:animMotion origin="layout" path="M -2.77778E-6 -4.81481E-6 L 0.02552 0.05764 " pathEditMode="relative" rAng="0" ptsTypes="AA">
                                      <p:cBhvr>
                                        <p:cTn id="30" dur="2000" fill="hold"/>
                                        <p:tgtEl>
                                          <p:spTgt spid="101"/>
                                        </p:tgtEl>
                                        <p:attrNameLst>
                                          <p:attrName>ppt_x</p:attrName>
                                          <p:attrName>ppt_y</p:attrName>
                                        </p:attrNameLst>
                                      </p:cBhvr>
                                      <p:rCtr x="1267" y="2870"/>
                                    </p:animMotion>
                                  </p:childTnLst>
                                </p:cTn>
                              </p:par>
                              <p:par>
                                <p:cTn id="31" presetID="42" presetClass="path" presetSubtype="0" accel="50000" decel="50000" fill="hold" grpId="0" nodeType="withEffect">
                                  <p:stCondLst>
                                    <p:cond delay="0"/>
                                  </p:stCondLst>
                                  <p:childTnLst>
                                    <p:animMotion origin="layout" path="M -2.77778E-7 2.96296E-6 L -0.00312 -0.07199 " pathEditMode="relative" rAng="0" ptsTypes="AA">
                                      <p:cBhvr>
                                        <p:cTn id="32" dur="2000" fill="hold"/>
                                        <p:tgtEl>
                                          <p:spTgt spid="86"/>
                                        </p:tgtEl>
                                        <p:attrNameLst>
                                          <p:attrName>ppt_x</p:attrName>
                                          <p:attrName>ppt_y</p:attrName>
                                        </p:attrNameLst>
                                      </p:cBhvr>
                                      <p:rCtr x="-156" y="-3611"/>
                                    </p:animMotion>
                                  </p:childTnLst>
                                </p:cTn>
                              </p:par>
                              <p:par>
                                <p:cTn id="33" presetID="42" presetClass="path" presetSubtype="0" accel="50000" decel="50000" fill="hold" grpId="0" nodeType="withEffect">
                                  <p:stCondLst>
                                    <p:cond delay="0"/>
                                  </p:stCondLst>
                                  <p:childTnLst>
                                    <p:animMotion origin="layout" path="M 3.05556E-6 -4.81481E-6 L -0.01754 0.06042 " pathEditMode="relative" rAng="0" ptsTypes="AA">
                                      <p:cBhvr>
                                        <p:cTn id="34" dur="2000" fill="hold"/>
                                        <p:tgtEl>
                                          <p:spTgt spid="75"/>
                                        </p:tgtEl>
                                        <p:attrNameLst>
                                          <p:attrName>ppt_x</p:attrName>
                                          <p:attrName>ppt_y</p:attrName>
                                        </p:attrNameLst>
                                      </p:cBhvr>
                                      <p:rCtr x="-885" y="3009"/>
                                    </p:animMotion>
                                  </p:childTnLst>
                                </p:cTn>
                              </p:par>
                              <p:par>
                                <p:cTn id="35" presetID="42" presetClass="path" presetSubtype="0" accel="50000" decel="50000" fill="hold" grpId="0" nodeType="withEffect">
                                  <p:stCondLst>
                                    <p:cond delay="0"/>
                                  </p:stCondLst>
                                  <p:childTnLst>
                                    <p:animMotion origin="layout" path="M 8.33333E-7 3.7037E-6 L -0.0217 0.06713 " pathEditMode="relative" rAng="0" ptsTypes="AA">
                                      <p:cBhvr>
                                        <p:cTn id="36" dur="2000" fill="hold"/>
                                        <p:tgtEl>
                                          <p:spTgt spid="100"/>
                                        </p:tgtEl>
                                        <p:attrNameLst>
                                          <p:attrName>ppt_x</p:attrName>
                                          <p:attrName>ppt_y</p:attrName>
                                        </p:attrNameLst>
                                      </p:cBhvr>
                                      <p:rCtr x="-1094" y="3356"/>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fade">
                                      <p:cBhvr>
                                        <p:cTn id="41" dur="500"/>
                                        <p:tgtEl>
                                          <p:spTgt spid="6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5" grpId="0" animBg="1"/>
      <p:bldP spid="81" grpId="0" animBg="1"/>
      <p:bldP spid="83" grpId="0" animBg="1"/>
      <p:bldP spid="84" grpId="0" animBg="1"/>
      <p:bldP spid="86" grpId="0" animBg="1"/>
      <p:bldP spid="87" grpId="0" animBg="1"/>
      <p:bldP spid="91" grpId="0" animBg="1"/>
      <p:bldP spid="92" grpId="0" animBg="1"/>
      <p:bldP spid="93" grpId="0" animBg="1"/>
      <p:bldP spid="96" grpId="0" animBg="1"/>
      <p:bldP spid="99" grpId="0" animBg="1"/>
      <p:bldP spid="100" grpId="0" animBg="1"/>
      <p:bldP spid="101" grpId="0" animBg="1"/>
      <p:bldP spid="102" grpId="0" animBg="1"/>
      <p:bldP spid="10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誰</a:t>
            </a:r>
            <a:r>
              <a:rPr kumimoji="1" lang="ja-JP" altLang="en-US" dirty="0"/>
              <a:t>のためのコンパクトシティか</a:t>
            </a:r>
          </a:p>
        </p:txBody>
      </p:sp>
      <p:sp>
        <p:nvSpPr>
          <p:cNvPr id="4" name="テキスト ボックス 3"/>
          <p:cNvSpPr txBox="1"/>
          <p:nvPr/>
        </p:nvSpPr>
        <p:spPr>
          <a:xfrm>
            <a:off x="1537064" y="1394025"/>
            <a:ext cx="1525050" cy="523220"/>
          </a:xfrm>
          <a:prstGeom prst="rect">
            <a:avLst/>
          </a:prstGeom>
          <a:noFill/>
        </p:spPr>
        <p:txBody>
          <a:bodyPr wrap="square" rtlCol="0">
            <a:spAutoFit/>
          </a:bodyPr>
          <a:lstStyle/>
          <a:p>
            <a:r>
              <a:rPr kumimoji="1" lang="ja-JP" altLang="en-US" sz="2800" b="1" dirty="0">
                <a:solidFill>
                  <a:schemeClr val="accent6"/>
                </a:solidFill>
              </a:rPr>
              <a:t>低密化</a:t>
            </a:r>
          </a:p>
        </p:txBody>
      </p:sp>
      <p:grpSp>
        <p:nvGrpSpPr>
          <p:cNvPr id="6" name="グループ化 5"/>
          <p:cNvGrpSpPr/>
          <p:nvPr/>
        </p:nvGrpSpPr>
        <p:grpSpPr>
          <a:xfrm>
            <a:off x="577280" y="2534978"/>
            <a:ext cx="3573480" cy="2317536"/>
            <a:chOff x="714819" y="2543223"/>
            <a:chExt cx="4049371" cy="2317536"/>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29" y="3004888"/>
              <a:ext cx="3711742" cy="1855871"/>
            </a:xfrm>
            <a:prstGeom prst="rect">
              <a:avLst/>
            </a:prstGeom>
          </p:spPr>
        </p:pic>
        <p:sp>
          <p:nvSpPr>
            <p:cNvPr id="5" name="テキスト ボックス 4"/>
            <p:cNvSpPr txBox="1"/>
            <p:nvPr/>
          </p:nvSpPr>
          <p:spPr>
            <a:xfrm>
              <a:off x="714819" y="2543223"/>
              <a:ext cx="4049371" cy="461665"/>
            </a:xfrm>
            <a:prstGeom prst="rect">
              <a:avLst/>
            </a:prstGeom>
            <a:noFill/>
          </p:spPr>
          <p:txBody>
            <a:bodyPr wrap="square" rtlCol="0">
              <a:spAutoFit/>
            </a:bodyPr>
            <a:lstStyle/>
            <a:p>
              <a:pPr algn="ctr"/>
              <a:r>
                <a:rPr lang="ja-JP" altLang="en-US" sz="2400" dirty="0"/>
                <a:t>交通弱者の発生のリスク</a:t>
              </a:r>
              <a:endParaRPr kumimoji="1" lang="ja-JP" altLang="en-US" sz="2400" dirty="0"/>
            </a:p>
          </p:txBody>
        </p:sp>
      </p:grpSp>
      <p:sp>
        <p:nvSpPr>
          <p:cNvPr id="12" name="右矢印 11"/>
          <p:cNvSpPr/>
          <p:nvPr/>
        </p:nvSpPr>
        <p:spPr>
          <a:xfrm rot="5400000">
            <a:off x="2002310" y="1970852"/>
            <a:ext cx="410672" cy="51051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628650" y="5394879"/>
            <a:ext cx="7645898" cy="71824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そこに住めば本当に便利なのか？</a:t>
            </a:r>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732" y="1333026"/>
            <a:ext cx="3484816" cy="3519488"/>
          </a:xfrm>
          <a:prstGeom prst="rect">
            <a:avLst/>
          </a:prstGeom>
        </p:spPr>
      </p:pic>
      <p:sp>
        <p:nvSpPr>
          <p:cNvPr id="18" name="正方形/長方形 17"/>
          <p:cNvSpPr/>
          <p:nvPr/>
        </p:nvSpPr>
        <p:spPr>
          <a:xfrm>
            <a:off x="4785390" y="1333026"/>
            <a:ext cx="3489158" cy="3519488"/>
          </a:xfrm>
          <a:prstGeom prst="rect">
            <a:avLst/>
          </a:prstGeom>
          <a:solidFill>
            <a:schemeClr val="tx1">
              <a:alpha val="4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19" name="テキスト ボックス 18"/>
          <p:cNvSpPr txBox="1"/>
          <p:nvPr/>
        </p:nvSpPr>
        <p:spPr>
          <a:xfrm>
            <a:off x="5046238" y="2615716"/>
            <a:ext cx="3071401" cy="830997"/>
          </a:xfrm>
          <a:prstGeom prst="rect">
            <a:avLst/>
          </a:prstGeom>
          <a:noFill/>
        </p:spPr>
        <p:txBody>
          <a:bodyPr wrap="square" rtlCol="0">
            <a:spAutoFit/>
          </a:bodyPr>
          <a:lstStyle/>
          <a:p>
            <a:pPr algn="ctr"/>
            <a:r>
              <a:rPr lang="ja-JP" altLang="en-US" sz="2400" b="1" dirty="0">
                <a:solidFill>
                  <a:schemeClr val="bg1"/>
                </a:solidFill>
              </a:rPr>
              <a:t>市街地内でも</a:t>
            </a:r>
            <a:endParaRPr lang="en-US" altLang="ja-JP" sz="2400" b="1" dirty="0">
              <a:solidFill>
                <a:schemeClr val="bg1"/>
              </a:solidFill>
            </a:endParaRPr>
          </a:p>
          <a:p>
            <a:pPr algn="ctr"/>
            <a:r>
              <a:rPr lang="ja-JP" altLang="en-US" sz="2400" b="1" dirty="0">
                <a:solidFill>
                  <a:schemeClr val="bg1"/>
                </a:solidFill>
              </a:rPr>
              <a:t>不便な地域がある</a:t>
            </a:r>
          </a:p>
        </p:txBody>
      </p:sp>
      <p:sp>
        <p:nvSpPr>
          <p:cNvPr id="7" name="上下矢印 6"/>
          <p:cNvSpPr/>
          <p:nvPr/>
        </p:nvSpPr>
        <p:spPr>
          <a:xfrm rot="5400000">
            <a:off x="4016071" y="3557641"/>
            <a:ext cx="595901" cy="680342"/>
          </a:xfrm>
          <a:prstGeom prst="upDownArrow">
            <a:avLst>
              <a:gd name="adj1" fmla="val 50001"/>
              <a:gd name="adj2" fmla="val 27586"/>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424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8" grpId="0" animBg="1"/>
      <p:bldP spid="18" grpId="0" animBg="1"/>
      <p:bldP spid="19"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グループ化 64"/>
          <p:cNvGrpSpPr/>
          <p:nvPr/>
        </p:nvGrpSpPr>
        <p:grpSpPr>
          <a:xfrm>
            <a:off x="884733" y="5561863"/>
            <a:ext cx="3963190" cy="678189"/>
            <a:chOff x="1041947" y="5407212"/>
            <a:chExt cx="3963190" cy="678189"/>
          </a:xfrm>
        </p:grpSpPr>
        <p:sp>
          <p:nvSpPr>
            <p:cNvPr id="63" name="フリーフォーム 62"/>
            <p:cNvSpPr/>
            <p:nvPr/>
          </p:nvSpPr>
          <p:spPr>
            <a:xfrm>
              <a:off x="1720516" y="5438274"/>
              <a:ext cx="3284621" cy="511960"/>
            </a:xfrm>
            <a:custGeom>
              <a:avLst/>
              <a:gdLst>
                <a:gd name="connsiteX0" fmla="*/ 0 w 3284621"/>
                <a:gd name="connsiteY0" fmla="*/ 360947 h 511960"/>
                <a:gd name="connsiteX1" fmla="*/ 1925052 w 3284621"/>
                <a:gd name="connsiteY1" fmla="*/ 493294 h 511960"/>
                <a:gd name="connsiteX2" fmla="*/ 3284621 w 3284621"/>
                <a:gd name="connsiteY2" fmla="*/ 0 h 511960"/>
              </a:gdLst>
              <a:ahLst/>
              <a:cxnLst>
                <a:cxn ang="0">
                  <a:pos x="connsiteX0" y="connsiteY0"/>
                </a:cxn>
                <a:cxn ang="0">
                  <a:pos x="connsiteX1" y="connsiteY1"/>
                </a:cxn>
                <a:cxn ang="0">
                  <a:pos x="connsiteX2" y="connsiteY2"/>
                </a:cxn>
              </a:cxnLst>
              <a:rect l="l" t="t" r="r" b="b"/>
              <a:pathLst>
                <a:path w="3284621" h="511960">
                  <a:moveTo>
                    <a:pt x="0" y="360947"/>
                  </a:moveTo>
                  <a:cubicBezTo>
                    <a:pt x="688807" y="457199"/>
                    <a:pt x="1377615" y="553452"/>
                    <a:pt x="1925052" y="493294"/>
                  </a:cubicBezTo>
                  <a:cubicBezTo>
                    <a:pt x="2472489" y="433136"/>
                    <a:pt x="2878555" y="216568"/>
                    <a:pt x="3284621"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947" y="5407212"/>
              <a:ext cx="678189" cy="678189"/>
            </a:xfrm>
            <a:prstGeom prst="rect">
              <a:avLst/>
            </a:prstGeom>
          </p:spPr>
        </p:pic>
      </p:grpSp>
      <p:grpSp>
        <p:nvGrpSpPr>
          <p:cNvPr id="64" name="グループ化 63"/>
          <p:cNvGrpSpPr/>
          <p:nvPr/>
        </p:nvGrpSpPr>
        <p:grpSpPr>
          <a:xfrm>
            <a:off x="2139657" y="4638457"/>
            <a:ext cx="2950528" cy="512767"/>
            <a:chOff x="1898198" y="4422502"/>
            <a:chExt cx="2950528" cy="512767"/>
          </a:xfrm>
        </p:grpSpPr>
        <p:sp>
          <p:nvSpPr>
            <p:cNvPr id="62" name="フリーフォーム 61"/>
            <p:cNvSpPr/>
            <p:nvPr/>
          </p:nvSpPr>
          <p:spPr>
            <a:xfrm>
              <a:off x="2731168" y="4422502"/>
              <a:ext cx="2117558" cy="414193"/>
            </a:xfrm>
            <a:custGeom>
              <a:avLst/>
              <a:gdLst>
                <a:gd name="connsiteX0" fmla="*/ 0 w 2117558"/>
                <a:gd name="connsiteY0" fmla="*/ 221687 h 414193"/>
                <a:gd name="connsiteX1" fmla="*/ 806116 w 2117558"/>
                <a:gd name="connsiteY1" fmla="*/ 5119 h 414193"/>
                <a:gd name="connsiteX2" fmla="*/ 2117558 w 2117558"/>
                <a:gd name="connsiteY2" fmla="*/ 414193 h 414193"/>
              </a:gdLst>
              <a:ahLst/>
              <a:cxnLst>
                <a:cxn ang="0">
                  <a:pos x="connsiteX0" y="connsiteY0"/>
                </a:cxn>
                <a:cxn ang="0">
                  <a:pos x="connsiteX1" y="connsiteY1"/>
                </a:cxn>
                <a:cxn ang="0">
                  <a:pos x="connsiteX2" y="connsiteY2"/>
                </a:cxn>
              </a:cxnLst>
              <a:rect l="l" t="t" r="r" b="b"/>
              <a:pathLst>
                <a:path w="2117558" h="414193">
                  <a:moveTo>
                    <a:pt x="0" y="221687"/>
                  </a:moveTo>
                  <a:cubicBezTo>
                    <a:pt x="226595" y="97361"/>
                    <a:pt x="453190" y="-26965"/>
                    <a:pt x="806116" y="5119"/>
                  </a:cubicBezTo>
                  <a:cubicBezTo>
                    <a:pt x="1159042" y="37203"/>
                    <a:pt x="1638300" y="225698"/>
                    <a:pt x="2117558" y="414193"/>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898198" y="4428720"/>
              <a:ext cx="863243" cy="50654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/EON</a:t>
              </a:r>
              <a:endParaRPr kumimoji="1" lang="ja-JP" altLang="en-US" sz="2400" dirty="0"/>
            </a:p>
          </p:txBody>
        </p:sp>
      </p:grpSp>
      <p:sp>
        <p:nvSpPr>
          <p:cNvPr id="3" name="フリーフォーム 2"/>
          <p:cNvSpPr/>
          <p:nvPr/>
        </p:nvSpPr>
        <p:spPr>
          <a:xfrm>
            <a:off x="2427247" y="3137239"/>
            <a:ext cx="5082075" cy="2335810"/>
          </a:xfrm>
          <a:custGeom>
            <a:avLst/>
            <a:gdLst>
              <a:gd name="connsiteX0" fmla="*/ 0 w 5082075"/>
              <a:gd name="connsiteY0" fmla="*/ 28708 h 2335810"/>
              <a:gd name="connsiteX1" fmla="*/ 4923692 w 5082075"/>
              <a:gd name="connsiteY1" fmla="*/ 324130 h 2335810"/>
              <a:gd name="connsiteX2" fmla="*/ 3390314 w 5082075"/>
              <a:gd name="connsiteY2" fmla="*/ 2335810 h 2335810"/>
            </a:gdLst>
            <a:ahLst/>
            <a:cxnLst>
              <a:cxn ang="0">
                <a:pos x="connsiteX0" y="connsiteY0"/>
              </a:cxn>
              <a:cxn ang="0">
                <a:pos x="connsiteX1" y="connsiteY1"/>
              </a:cxn>
              <a:cxn ang="0">
                <a:pos x="connsiteX2" y="connsiteY2"/>
              </a:cxn>
            </a:cxnLst>
            <a:rect l="l" t="t" r="r" b="b"/>
            <a:pathLst>
              <a:path w="5082075" h="2335810">
                <a:moveTo>
                  <a:pt x="0" y="28708"/>
                </a:moveTo>
                <a:cubicBezTo>
                  <a:pt x="2179320" y="-15840"/>
                  <a:pt x="4358640" y="-60387"/>
                  <a:pt x="4923692" y="324130"/>
                </a:cubicBezTo>
                <a:cubicBezTo>
                  <a:pt x="5488744" y="708647"/>
                  <a:pt x="4439529" y="1522228"/>
                  <a:pt x="3390314" y="233581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dirty="0"/>
              <a:t>拠点に階層性をもたせる</a:t>
            </a:r>
          </a:p>
        </p:txBody>
      </p:sp>
      <p:sp>
        <p:nvSpPr>
          <p:cNvPr id="6" name="テキスト ボックス 5"/>
          <p:cNvSpPr txBox="1"/>
          <p:nvPr/>
        </p:nvSpPr>
        <p:spPr>
          <a:xfrm>
            <a:off x="4289333" y="1314814"/>
            <a:ext cx="2679840" cy="830997"/>
          </a:xfrm>
          <a:prstGeom prst="rect">
            <a:avLst/>
          </a:prstGeom>
          <a:noFill/>
        </p:spPr>
        <p:txBody>
          <a:bodyPr wrap="square" rtlCol="0">
            <a:spAutoFit/>
          </a:bodyPr>
          <a:lstStyle/>
          <a:p>
            <a:r>
              <a:rPr kumimoji="1" lang="ja-JP" altLang="en-US" sz="2400" dirty="0"/>
              <a:t>徒歩・自転車圏で</a:t>
            </a:r>
            <a:r>
              <a:rPr lang="ja-JP" altLang="en-US" sz="2400" dirty="0"/>
              <a:t>日常生活が完結</a:t>
            </a:r>
            <a:endParaRPr kumimoji="1" lang="ja-JP" altLang="en-US" sz="2400" dirty="0"/>
          </a:p>
        </p:txBody>
      </p:sp>
      <p:sp>
        <p:nvSpPr>
          <p:cNvPr id="13" name="楕円 12"/>
          <p:cNvSpPr/>
          <p:nvPr/>
        </p:nvSpPr>
        <p:spPr>
          <a:xfrm>
            <a:off x="6233222" y="3137811"/>
            <a:ext cx="1933643" cy="78779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p:cNvSpPr/>
          <p:nvPr/>
        </p:nvSpPr>
        <p:spPr>
          <a:xfrm>
            <a:off x="4720281" y="4931441"/>
            <a:ext cx="2096086" cy="10480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7464024" y="3841085"/>
            <a:ext cx="1415772" cy="461665"/>
          </a:xfrm>
          <a:prstGeom prst="rect">
            <a:avLst/>
          </a:prstGeom>
        </p:spPr>
        <p:txBody>
          <a:bodyPr wrap="none">
            <a:spAutoFit/>
          </a:bodyPr>
          <a:lstStyle/>
          <a:p>
            <a:r>
              <a:rPr lang="ja-JP" altLang="en-US" sz="2400" b="1" dirty="0">
                <a:solidFill>
                  <a:schemeClr val="accent5">
                    <a:lumMod val="50000"/>
                  </a:schemeClr>
                </a:solidFill>
              </a:rPr>
              <a:t>地域拠点</a:t>
            </a:r>
          </a:p>
        </p:txBody>
      </p:sp>
      <p:sp>
        <p:nvSpPr>
          <p:cNvPr id="18" name="正方形/長方形 17"/>
          <p:cNvSpPr/>
          <p:nvPr/>
        </p:nvSpPr>
        <p:spPr>
          <a:xfrm>
            <a:off x="6470990" y="5767957"/>
            <a:ext cx="1107996" cy="461665"/>
          </a:xfrm>
          <a:prstGeom prst="rect">
            <a:avLst/>
          </a:prstGeom>
        </p:spPr>
        <p:txBody>
          <a:bodyPr wrap="none">
            <a:spAutoFit/>
          </a:bodyPr>
          <a:lstStyle/>
          <a:p>
            <a:r>
              <a:rPr lang="ja-JP" altLang="en-US" sz="2400" b="1" dirty="0">
                <a:solidFill>
                  <a:schemeClr val="accent6">
                    <a:lumMod val="75000"/>
                  </a:schemeClr>
                </a:solidFill>
              </a:rPr>
              <a:t>中心部</a:t>
            </a:r>
          </a:p>
        </p:txBody>
      </p:sp>
      <p:sp>
        <p:nvSpPr>
          <p:cNvPr id="11" name="楕円 10"/>
          <p:cNvSpPr/>
          <p:nvPr/>
        </p:nvSpPr>
        <p:spPr>
          <a:xfrm>
            <a:off x="788866" y="2504515"/>
            <a:ext cx="3726136" cy="126659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 name="図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6839" y="2325659"/>
            <a:ext cx="579120" cy="579120"/>
          </a:xfrm>
          <a:prstGeom prst="rect">
            <a:avLst/>
          </a:prstGeom>
        </p:spPr>
      </p:pic>
      <p:pic>
        <p:nvPicPr>
          <p:cNvPr id="24" name="図 2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9607" y="2901001"/>
            <a:ext cx="707386" cy="707386"/>
          </a:xfrm>
          <a:prstGeom prst="rect">
            <a:avLst/>
          </a:prstGeom>
        </p:spPr>
      </p:pic>
      <p:pic>
        <p:nvPicPr>
          <p:cNvPr id="26" name="図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4614" y="2901001"/>
            <a:ext cx="707386" cy="707386"/>
          </a:xfrm>
          <a:prstGeom prst="rect">
            <a:avLst/>
          </a:prstGeom>
        </p:spPr>
      </p:pic>
      <p:pic>
        <p:nvPicPr>
          <p:cNvPr id="27" name="図 2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7550" y="2710855"/>
            <a:ext cx="707386" cy="707386"/>
          </a:xfrm>
          <a:prstGeom prst="rect">
            <a:avLst/>
          </a:prstGeom>
        </p:spPr>
      </p:pic>
      <p:pic>
        <p:nvPicPr>
          <p:cNvPr id="28" name="図 2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5034" y="4305144"/>
            <a:ext cx="915956" cy="915956"/>
          </a:xfrm>
          <a:prstGeom prst="rect">
            <a:avLst/>
          </a:prstGeom>
        </p:spPr>
      </p:pic>
      <p:pic>
        <p:nvPicPr>
          <p:cNvPr id="31" name="図 3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303" y="2384589"/>
            <a:ext cx="707386" cy="707386"/>
          </a:xfrm>
          <a:prstGeom prst="rect">
            <a:avLst/>
          </a:prstGeom>
        </p:spPr>
      </p:pic>
      <p:pic>
        <p:nvPicPr>
          <p:cNvPr id="32" name="図 3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1726" y="2485228"/>
            <a:ext cx="910434" cy="910434"/>
          </a:xfrm>
          <a:prstGeom prst="rect">
            <a:avLst/>
          </a:prstGeom>
        </p:spPr>
      </p:pic>
      <p:pic>
        <p:nvPicPr>
          <p:cNvPr id="34" name="図 3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06679" y="2156246"/>
            <a:ext cx="721688" cy="721688"/>
          </a:xfrm>
          <a:prstGeom prst="rect">
            <a:avLst/>
          </a:prstGeom>
        </p:spPr>
      </p:pic>
      <p:pic>
        <p:nvPicPr>
          <p:cNvPr id="35" name="図 3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4711" y="4744064"/>
            <a:ext cx="900044" cy="900044"/>
          </a:xfrm>
          <a:prstGeom prst="rect">
            <a:avLst/>
          </a:prstGeom>
        </p:spPr>
      </p:pic>
      <p:pic>
        <p:nvPicPr>
          <p:cNvPr id="36" name="図 35"/>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137176" y="2481188"/>
            <a:ext cx="900358" cy="910517"/>
          </a:xfrm>
          <a:prstGeom prst="rect">
            <a:avLst/>
          </a:prstGeom>
        </p:spPr>
      </p:pic>
      <p:pic>
        <p:nvPicPr>
          <p:cNvPr id="37" name="図 3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03299" y="3130175"/>
            <a:ext cx="969359" cy="910517"/>
          </a:xfrm>
          <a:prstGeom prst="rect">
            <a:avLst/>
          </a:prstGeom>
        </p:spPr>
      </p:pic>
      <p:sp>
        <p:nvSpPr>
          <p:cNvPr id="25" name="正方形/長方形 24"/>
          <p:cNvSpPr/>
          <p:nvPr/>
        </p:nvSpPr>
        <p:spPr>
          <a:xfrm>
            <a:off x="719125" y="1330175"/>
            <a:ext cx="3570208" cy="461665"/>
          </a:xfrm>
          <a:prstGeom prst="rect">
            <a:avLst/>
          </a:prstGeom>
        </p:spPr>
        <p:txBody>
          <a:bodyPr wrap="none">
            <a:spAutoFit/>
          </a:bodyPr>
          <a:lstStyle/>
          <a:p>
            <a:r>
              <a:rPr lang="ja-JP" altLang="en-US" sz="2400" b="1" dirty="0">
                <a:solidFill>
                  <a:schemeClr val="accent5">
                    <a:lumMod val="75000"/>
                  </a:schemeClr>
                </a:solidFill>
              </a:rPr>
              <a:t>生活拠点</a:t>
            </a:r>
            <a:r>
              <a:rPr lang="ja-JP" altLang="en-US" sz="2400" dirty="0">
                <a:solidFill>
                  <a:schemeClr val="accent5">
                    <a:lumMod val="75000"/>
                  </a:schemeClr>
                </a:solidFill>
              </a:rPr>
              <a:t>＝居住誘導区域</a:t>
            </a:r>
          </a:p>
        </p:txBody>
      </p:sp>
      <p:grpSp>
        <p:nvGrpSpPr>
          <p:cNvPr id="16" name="グループ化 15"/>
          <p:cNvGrpSpPr/>
          <p:nvPr/>
        </p:nvGrpSpPr>
        <p:grpSpPr>
          <a:xfrm>
            <a:off x="-83127" y="2198252"/>
            <a:ext cx="9144000" cy="4522792"/>
            <a:chOff x="15355" y="2325712"/>
            <a:chExt cx="9144000" cy="4522792"/>
          </a:xfrm>
        </p:grpSpPr>
        <p:sp>
          <p:nvSpPr>
            <p:cNvPr id="5" name="正方形/長方形 4"/>
            <p:cNvSpPr/>
            <p:nvPr/>
          </p:nvSpPr>
          <p:spPr>
            <a:xfrm>
              <a:off x="15355" y="4062421"/>
              <a:ext cx="9144000" cy="2786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4619882" y="2325712"/>
              <a:ext cx="4508227" cy="2786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a:off x="-61107" y="4037751"/>
            <a:ext cx="3032907" cy="2851396"/>
            <a:chOff x="-61107" y="4037751"/>
            <a:chExt cx="3032907" cy="2851396"/>
          </a:xfrm>
        </p:grpSpPr>
        <p:pic>
          <p:nvPicPr>
            <p:cNvPr id="7" name="図 6"/>
            <p:cNvPicPr>
              <a:picLocks noChangeAspect="1"/>
            </p:cNvPicPr>
            <p:nvPr/>
          </p:nvPicPr>
          <p:blipFill rotWithShape="1">
            <a:blip r:embed="rId11">
              <a:extLst>
                <a:ext uri="{28A0092B-C50C-407E-A947-70E740481C1C}">
                  <a14:useLocalDpi xmlns:a14="http://schemas.microsoft.com/office/drawing/2010/main" val="0"/>
                </a:ext>
              </a:extLst>
            </a:blip>
            <a:srcRect l="19077" t="10051" r="7190"/>
            <a:stretch/>
          </p:blipFill>
          <p:spPr>
            <a:xfrm>
              <a:off x="-61107" y="4422517"/>
              <a:ext cx="3032907" cy="2466630"/>
            </a:xfrm>
            <a:prstGeom prst="rect">
              <a:avLst/>
            </a:prstGeom>
          </p:spPr>
        </p:pic>
        <p:sp>
          <p:nvSpPr>
            <p:cNvPr id="38" name="テキスト ボックス 37"/>
            <p:cNvSpPr txBox="1"/>
            <p:nvPr/>
          </p:nvSpPr>
          <p:spPr>
            <a:xfrm>
              <a:off x="-38576" y="4037751"/>
              <a:ext cx="2679840" cy="461665"/>
            </a:xfrm>
            <a:prstGeom prst="rect">
              <a:avLst/>
            </a:prstGeom>
            <a:noFill/>
          </p:spPr>
          <p:txBody>
            <a:bodyPr wrap="square" rtlCol="0">
              <a:spAutoFit/>
            </a:bodyPr>
            <a:lstStyle/>
            <a:p>
              <a:r>
                <a:rPr kumimoji="1" lang="ja-JP" altLang="en-US" sz="2400" dirty="0"/>
                <a:t>スーパー</a:t>
              </a:r>
            </a:p>
          </p:txBody>
        </p:sp>
      </p:grpSp>
      <p:grpSp>
        <p:nvGrpSpPr>
          <p:cNvPr id="15" name="グループ化 14"/>
          <p:cNvGrpSpPr/>
          <p:nvPr/>
        </p:nvGrpSpPr>
        <p:grpSpPr>
          <a:xfrm>
            <a:off x="5878699" y="4009995"/>
            <a:ext cx="3269003" cy="2848005"/>
            <a:chOff x="5905974" y="4021778"/>
            <a:chExt cx="3269003" cy="2848005"/>
          </a:xfrm>
        </p:grpSpPr>
        <p:pic>
          <p:nvPicPr>
            <p:cNvPr id="8" name="図 7"/>
            <p:cNvPicPr>
              <a:picLocks noChangeAspect="1"/>
            </p:cNvPicPr>
            <p:nvPr/>
          </p:nvPicPr>
          <p:blipFill rotWithShape="1">
            <a:blip r:embed="rId12">
              <a:extLst>
                <a:ext uri="{28A0092B-C50C-407E-A947-70E740481C1C}">
                  <a14:useLocalDpi xmlns:a14="http://schemas.microsoft.com/office/drawing/2010/main" val="0"/>
                </a:ext>
              </a:extLst>
            </a:blip>
            <a:srcRect l="32162" t="12270" r="10789"/>
            <a:stretch/>
          </p:blipFill>
          <p:spPr>
            <a:xfrm>
              <a:off x="5995588" y="4418433"/>
              <a:ext cx="3179389" cy="2451350"/>
            </a:xfrm>
            <a:prstGeom prst="rect">
              <a:avLst/>
            </a:prstGeom>
          </p:spPr>
        </p:pic>
        <p:sp>
          <p:nvSpPr>
            <p:cNvPr id="40" name="テキスト ボックス 39"/>
            <p:cNvSpPr txBox="1"/>
            <p:nvPr/>
          </p:nvSpPr>
          <p:spPr>
            <a:xfrm>
              <a:off x="5905974" y="4021778"/>
              <a:ext cx="1541273" cy="461665"/>
            </a:xfrm>
            <a:prstGeom prst="rect">
              <a:avLst/>
            </a:prstGeom>
            <a:noFill/>
          </p:spPr>
          <p:txBody>
            <a:bodyPr wrap="square" rtlCol="0">
              <a:spAutoFit/>
            </a:bodyPr>
            <a:lstStyle/>
            <a:p>
              <a:r>
                <a:rPr lang="ja-JP" altLang="en-US" sz="2400" dirty="0"/>
                <a:t>診療所</a:t>
              </a:r>
              <a:endParaRPr kumimoji="1" lang="ja-JP" altLang="en-US" sz="2400" dirty="0"/>
            </a:p>
          </p:txBody>
        </p:sp>
      </p:grpSp>
      <p:sp>
        <p:nvSpPr>
          <p:cNvPr id="41" name="テキスト ボックス 40"/>
          <p:cNvSpPr txBox="1"/>
          <p:nvPr/>
        </p:nvSpPr>
        <p:spPr>
          <a:xfrm>
            <a:off x="2595903" y="10483539"/>
            <a:ext cx="1541273" cy="461665"/>
          </a:xfrm>
          <a:prstGeom prst="rect">
            <a:avLst/>
          </a:prstGeom>
          <a:noFill/>
        </p:spPr>
        <p:txBody>
          <a:bodyPr wrap="square" rtlCol="0">
            <a:spAutoFit/>
          </a:bodyPr>
          <a:lstStyle/>
          <a:p>
            <a:r>
              <a:rPr lang="ja-JP" altLang="en-US" sz="2400" dirty="0"/>
              <a:t>コンビニ</a:t>
            </a:r>
            <a:endParaRPr kumimoji="1" lang="ja-JP" altLang="en-US" sz="2400" dirty="0"/>
          </a:p>
        </p:txBody>
      </p:sp>
      <p:grpSp>
        <p:nvGrpSpPr>
          <p:cNvPr id="12" name="グループ化 11"/>
          <p:cNvGrpSpPr/>
          <p:nvPr/>
        </p:nvGrpSpPr>
        <p:grpSpPr>
          <a:xfrm>
            <a:off x="2712962" y="4021779"/>
            <a:ext cx="3292983" cy="2851619"/>
            <a:chOff x="2712962" y="4021779"/>
            <a:chExt cx="3292983" cy="2851619"/>
          </a:xfrm>
        </p:grpSpPr>
        <p:pic>
          <p:nvPicPr>
            <p:cNvPr id="9" name="図 8"/>
            <p:cNvPicPr>
              <a:picLocks noChangeAspect="1"/>
            </p:cNvPicPr>
            <p:nvPr/>
          </p:nvPicPr>
          <p:blipFill rotWithShape="1">
            <a:blip r:embed="rId13">
              <a:extLst>
                <a:ext uri="{28A0092B-C50C-407E-A947-70E740481C1C}">
                  <a14:useLocalDpi xmlns:a14="http://schemas.microsoft.com/office/drawing/2010/main" val="0"/>
                </a:ext>
              </a:extLst>
            </a:blip>
            <a:srcRect t="12553" r="27460" b="9545"/>
            <a:stretch/>
          </p:blipFill>
          <p:spPr>
            <a:xfrm>
              <a:off x="2712962" y="4414532"/>
              <a:ext cx="3292983" cy="2458866"/>
            </a:xfrm>
            <a:prstGeom prst="rect">
              <a:avLst/>
            </a:prstGeom>
          </p:spPr>
        </p:pic>
        <p:sp>
          <p:nvSpPr>
            <p:cNvPr id="39" name="テキスト ボックス 38"/>
            <p:cNvSpPr txBox="1"/>
            <p:nvPr/>
          </p:nvSpPr>
          <p:spPr>
            <a:xfrm>
              <a:off x="2886087" y="4021779"/>
              <a:ext cx="1541273" cy="461665"/>
            </a:xfrm>
            <a:prstGeom prst="rect">
              <a:avLst/>
            </a:prstGeom>
            <a:noFill/>
          </p:spPr>
          <p:txBody>
            <a:bodyPr wrap="square" rtlCol="0">
              <a:spAutoFit/>
            </a:bodyPr>
            <a:lstStyle/>
            <a:p>
              <a:r>
                <a:rPr lang="ja-JP" altLang="en-US" sz="2400" dirty="0"/>
                <a:t>コンビニ</a:t>
              </a:r>
              <a:endParaRPr kumimoji="1" lang="ja-JP" altLang="en-US" sz="2400" dirty="0"/>
            </a:p>
          </p:txBody>
        </p:sp>
      </p:grpSp>
      <p:grpSp>
        <p:nvGrpSpPr>
          <p:cNvPr id="21" name="グループ化 20"/>
          <p:cNvGrpSpPr/>
          <p:nvPr/>
        </p:nvGrpSpPr>
        <p:grpSpPr>
          <a:xfrm>
            <a:off x="36134" y="1232477"/>
            <a:ext cx="9022509" cy="5610547"/>
            <a:chOff x="128170" y="4126713"/>
            <a:chExt cx="9022509" cy="5610547"/>
          </a:xfrm>
        </p:grpSpPr>
        <p:sp>
          <p:nvSpPr>
            <p:cNvPr id="19" name="正方形/長方形 18"/>
            <p:cNvSpPr/>
            <p:nvPr/>
          </p:nvSpPr>
          <p:spPr>
            <a:xfrm>
              <a:off x="128170" y="4126713"/>
              <a:ext cx="4526074" cy="5610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248119" y="4228447"/>
              <a:ext cx="4427360" cy="85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624605" y="7095455"/>
              <a:ext cx="4526074" cy="263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p:cNvGrpSpPr/>
          <p:nvPr/>
        </p:nvGrpSpPr>
        <p:grpSpPr>
          <a:xfrm>
            <a:off x="14282" y="2222159"/>
            <a:ext cx="4702356" cy="2269367"/>
            <a:chOff x="14282" y="2222159"/>
            <a:chExt cx="4702356" cy="2269367"/>
          </a:xfrm>
        </p:grpSpPr>
        <p:pic>
          <p:nvPicPr>
            <p:cNvPr id="22" name="図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282" y="2222159"/>
              <a:ext cx="3274622" cy="2269367"/>
            </a:xfrm>
            <a:prstGeom prst="rect">
              <a:avLst/>
            </a:prstGeom>
          </p:spPr>
        </p:pic>
        <p:sp>
          <p:nvSpPr>
            <p:cNvPr id="44" name="テキスト ボックス 43"/>
            <p:cNvSpPr txBox="1"/>
            <p:nvPr/>
          </p:nvSpPr>
          <p:spPr>
            <a:xfrm>
              <a:off x="3280612" y="4029227"/>
              <a:ext cx="1436026" cy="461665"/>
            </a:xfrm>
            <a:prstGeom prst="rect">
              <a:avLst/>
            </a:prstGeom>
            <a:noFill/>
          </p:spPr>
          <p:txBody>
            <a:bodyPr wrap="square" rtlCol="0">
              <a:spAutoFit/>
            </a:bodyPr>
            <a:lstStyle/>
            <a:p>
              <a:r>
                <a:rPr kumimoji="1" lang="ja-JP" altLang="en-US" sz="2400" dirty="0"/>
                <a:t>公民館</a:t>
              </a:r>
            </a:p>
          </p:txBody>
        </p:sp>
      </p:grpSp>
      <p:grpSp>
        <p:nvGrpSpPr>
          <p:cNvPr id="48" name="グループ化 47"/>
          <p:cNvGrpSpPr/>
          <p:nvPr/>
        </p:nvGrpSpPr>
        <p:grpSpPr>
          <a:xfrm>
            <a:off x="-14992" y="4688222"/>
            <a:ext cx="5099939" cy="2188362"/>
            <a:chOff x="-14992" y="4688222"/>
            <a:chExt cx="5099939" cy="2188362"/>
          </a:xfrm>
        </p:grpSpPr>
        <p:pic>
          <p:nvPicPr>
            <p:cNvPr id="29" name="図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992" y="4688222"/>
              <a:ext cx="3282542" cy="2188362"/>
            </a:xfrm>
            <a:prstGeom prst="rect">
              <a:avLst/>
            </a:prstGeom>
          </p:spPr>
        </p:pic>
        <p:sp>
          <p:nvSpPr>
            <p:cNvPr id="45" name="テキスト ボックス 44"/>
            <p:cNvSpPr txBox="1"/>
            <p:nvPr/>
          </p:nvSpPr>
          <p:spPr>
            <a:xfrm>
              <a:off x="3240720" y="6382952"/>
              <a:ext cx="1844227" cy="461665"/>
            </a:xfrm>
            <a:prstGeom prst="rect">
              <a:avLst/>
            </a:prstGeom>
            <a:noFill/>
          </p:spPr>
          <p:txBody>
            <a:bodyPr wrap="square" rtlCol="0">
              <a:spAutoFit/>
            </a:bodyPr>
            <a:lstStyle/>
            <a:p>
              <a:r>
                <a:rPr lang="ja-JP" altLang="en-US" sz="2400" dirty="0"/>
                <a:t>市役所支所</a:t>
              </a:r>
              <a:endParaRPr kumimoji="1" lang="ja-JP" altLang="en-US" sz="2400" dirty="0"/>
            </a:p>
          </p:txBody>
        </p:sp>
      </p:grpSp>
      <p:grpSp>
        <p:nvGrpSpPr>
          <p:cNvPr id="51" name="グループ化 50"/>
          <p:cNvGrpSpPr/>
          <p:nvPr/>
        </p:nvGrpSpPr>
        <p:grpSpPr>
          <a:xfrm>
            <a:off x="-36346" y="1243582"/>
            <a:ext cx="9141770" cy="5656670"/>
            <a:chOff x="-83127" y="1232477"/>
            <a:chExt cx="9141770" cy="5656670"/>
          </a:xfrm>
        </p:grpSpPr>
        <p:sp>
          <p:nvSpPr>
            <p:cNvPr id="49" name="正方形/長方形 48"/>
            <p:cNvSpPr/>
            <p:nvPr/>
          </p:nvSpPr>
          <p:spPr>
            <a:xfrm>
              <a:off x="-83127" y="1232477"/>
              <a:ext cx="4510487" cy="5656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4184799" y="1293921"/>
              <a:ext cx="4873844" cy="289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p:cNvGrpSpPr/>
          <p:nvPr/>
        </p:nvGrpSpPr>
        <p:grpSpPr>
          <a:xfrm>
            <a:off x="-18279" y="1337371"/>
            <a:ext cx="3051648" cy="2793443"/>
            <a:chOff x="-18279" y="1337371"/>
            <a:chExt cx="3051648" cy="2793443"/>
          </a:xfrm>
        </p:grpSpPr>
        <p:pic>
          <p:nvPicPr>
            <p:cNvPr id="53" name="図 52"/>
            <p:cNvPicPr>
              <a:picLocks noChangeAspect="1"/>
            </p:cNvPicPr>
            <p:nvPr/>
          </p:nvPicPr>
          <p:blipFill rotWithShape="1">
            <a:blip r:embed="rId16">
              <a:extLst>
                <a:ext uri="{28A0092B-C50C-407E-A947-70E740481C1C}">
                  <a14:useLocalDpi xmlns:a14="http://schemas.microsoft.com/office/drawing/2010/main" val="0"/>
                </a:ext>
              </a:extLst>
            </a:blip>
            <a:srcRect l="18592" t="20997" r="11995"/>
            <a:stretch/>
          </p:blipFill>
          <p:spPr>
            <a:xfrm>
              <a:off x="-1366" y="1337371"/>
              <a:ext cx="3034735" cy="2302682"/>
            </a:xfrm>
            <a:prstGeom prst="rect">
              <a:avLst/>
            </a:prstGeom>
          </p:spPr>
        </p:pic>
        <p:sp>
          <p:nvSpPr>
            <p:cNvPr id="55" name="テキスト ボックス 54"/>
            <p:cNvSpPr txBox="1"/>
            <p:nvPr/>
          </p:nvSpPr>
          <p:spPr>
            <a:xfrm>
              <a:off x="-18279" y="3669149"/>
              <a:ext cx="1844227" cy="461665"/>
            </a:xfrm>
            <a:prstGeom prst="rect">
              <a:avLst/>
            </a:prstGeom>
            <a:noFill/>
          </p:spPr>
          <p:txBody>
            <a:bodyPr wrap="square" rtlCol="0">
              <a:spAutoFit/>
            </a:bodyPr>
            <a:lstStyle/>
            <a:p>
              <a:r>
                <a:rPr lang="ja-JP" altLang="en-US" sz="2400" dirty="0"/>
                <a:t>市役所</a:t>
              </a:r>
              <a:endParaRPr kumimoji="1" lang="ja-JP" altLang="en-US" sz="2400" dirty="0"/>
            </a:p>
          </p:txBody>
        </p:sp>
      </p:grpSp>
      <p:grpSp>
        <p:nvGrpSpPr>
          <p:cNvPr id="47" name="グループ化 46"/>
          <p:cNvGrpSpPr/>
          <p:nvPr/>
        </p:nvGrpSpPr>
        <p:grpSpPr>
          <a:xfrm>
            <a:off x="3235768" y="1340795"/>
            <a:ext cx="3019330" cy="2762287"/>
            <a:chOff x="3235768" y="1340795"/>
            <a:chExt cx="3019330" cy="2762287"/>
          </a:xfrm>
        </p:grpSpPr>
        <p:pic>
          <p:nvPicPr>
            <p:cNvPr id="33" name="図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54698" y="1340795"/>
              <a:ext cx="3000400" cy="2250300"/>
            </a:xfrm>
            <a:prstGeom prst="rect">
              <a:avLst/>
            </a:prstGeom>
          </p:spPr>
        </p:pic>
        <p:sp>
          <p:nvSpPr>
            <p:cNvPr id="66" name="テキスト ボックス 65"/>
            <p:cNvSpPr txBox="1"/>
            <p:nvPr/>
          </p:nvSpPr>
          <p:spPr>
            <a:xfrm>
              <a:off x="3235768" y="3641417"/>
              <a:ext cx="1844227" cy="461665"/>
            </a:xfrm>
            <a:prstGeom prst="rect">
              <a:avLst/>
            </a:prstGeom>
            <a:noFill/>
          </p:spPr>
          <p:txBody>
            <a:bodyPr wrap="square" rtlCol="0">
              <a:spAutoFit/>
            </a:bodyPr>
            <a:lstStyle/>
            <a:p>
              <a:r>
                <a:rPr lang="ja-JP" altLang="en-US" sz="2400" dirty="0"/>
                <a:t>図書館</a:t>
              </a:r>
              <a:endParaRPr kumimoji="1" lang="ja-JP" altLang="en-US" sz="2400" dirty="0"/>
            </a:p>
          </p:txBody>
        </p:sp>
      </p:grpSp>
    </p:spTree>
    <p:extLst>
      <p:ext uri="{BB962C8B-B14F-4D97-AF65-F5344CB8AC3E}">
        <p14:creationId xmlns:p14="http://schemas.microsoft.com/office/powerpoint/2010/main" val="400146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300"/>
                                        <p:tgtEl>
                                          <p:spTgt spid="10"/>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
                                        <p:tgtEl>
                                          <p:spTgt spid="12"/>
                                        </p:tgtEl>
                                      </p:cBhvr>
                                    </p:animEffect>
                                  </p:childTnLst>
                                </p:cTn>
                              </p:par>
                            </p:childTnLst>
                          </p:cTn>
                        </p:par>
                        <p:par>
                          <p:cTn id="40" fill="hold">
                            <p:stCondLst>
                              <p:cond delay="1100"/>
                            </p:stCondLst>
                            <p:childTnLst>
                              <p:par>
                                <p:cTn id="41" presetID="10"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3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300"/>
                                        <p:tgtEl>
                                          <p:spTgt spid="21"/>
                                        </p:tgtEl>
                                      </p:cBhvr>
                                    </p:animEffect>
                                  </p:childTnLst>
                                </p:cTn>
                              </p:par>
                            </p:childTnLst>
                          </p:cTn>
                        </p:par>
                        <p:par>
                          <p:cTn id="62" fill="hold">
                            <p:stCondLst>
                              <p:cond delay="800"/>
                            </p:stCondLst>
                            <p:childTnLst>
                              <p:par>
                                <p:cTn id="63" presetID="10" presetClass="entr" presetSubtype="0"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300"/>
                                        <p:tgtEl>
                                          <p:spTgt spid="46"/>
                                        </p:tgtEl>
                                      </p:cBhvr>
                                    </p:animEffect>
                                  </p:childTnLst>
                                </p:cTn>
                              </p:par>
                            </p:childTnLst>
                          </p:cTn>
                        </p:par>
                        <p:par>
                          <p:cTn id="66" fill="hold">
                            <p:stCondLst>
                              <p:cond delay="1100"/>
                            </p:stCondLst>
                            <p:childTnLst>
                              <p:par>
                                <p:cTn id="67" presetID="10" presetClass="entr" presetSubtype="0" fill="hold" nodeType="after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3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childTnLst>
                          </p:cTn>
                        </p:par>
                        <p:par>
                          <p:cTn id="78" fill="hold">
                            <p:stCondLst>
                              <p:cond delay="500"/>
                            </p:stCondLst>
                            <p:childTnLst>
                              <p:par>
                                <p:cTn id="79" presetID="10" presetClass="exit" presetSubtype="0" fill="hold" nodeType="after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300"/>
                                        <p:tgtEl>
                                          <p:spTgt spid="51"/>
                                        </p:tgtEl>
                                      </p:cBhvr>
                                    </p:animEffect>
                                  </p:childTnLst>
                                </p:cTn>
                              </p:par>
                            </p:childTnLst>
                          </p:cTn>
                        </p:par>
                        <p:par>
                          <p:cTn id="86" fill="hold">
                            <p:stCondLst>
                              <p:cond delay="1300"/>
                            </p:stCondLst>
                            <p:childTnLst>
                              <p:par>
                                <p:cTn id="87" presetID="10" presetClass="entr" presetSubtype="0" fill="hold" nodeType="after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300"/>
                                        <p:tgtEl>
                                          <p:spTgt spid="58"/>
                                        </p:tgtEl>
                                      </p:cBhvr>
                                    </p:animEffect>
                                  </p:childTnLst>
                                </p:cTn>
                              </p:par>
                            </p:childTnLst>
                          </p:cTn>
                        </p:par>
                        <p:par>
                          <p:cTn id="90" fill="hold">
                            <p:stCondLst>
                              <p:cond delay="1600"/>
                            </p:stCondLst>
                            <p:childTnLst>
                              <p:par>
                                <p:cTn id="91" presetID="10" presetClass="entr" presetSubtype="0" fill="hold" nodeType="after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3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58"/>
                                        </p:tgtEl>
                                      </p:cBhvr>
                                    </p:animEffect>
                                    <p:set>
                                      <p:cBhvr>
                                        <p:cTn id="98" dur="1" fill="hold">
                                          <p:stCondLst>
                                            <p:cond delay="499"/>
                                          </p:stCondLst>
                                        </p:cTn>
                                        <p:tgtEl>
                                          <p:spTgt spid="58"/>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47"/>
                                        </p:tgtEl>
                                      </p:cBhvr>
                                    </p:animEffect>
                                    <p:set>
                                      <p:cBhvr>
                                        <p:cTn id="101" dur="1" fill="hold">
                                          <p:stCondLst>
                                            <p:cond delay="499"/>
                                          </p:stCondLst>
                                        </p:cTn>
                                        <p:tgtEl>
                                          <p:spTgt spid="47"/>
                                        </p:tgtEl>
                                        <p:attrNameLst>
                                          <p:attrName>style.visibility</p:attrName>
                                        </p:attrNameLst>
                                      </p:cBhvr>
                                      <p:to>
                                        <p:strVal val="hidden"/>
                                      </p:to>
                                    </p:set>
                                  </p:child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51"/>
                                        </p:tgtEl>
                                      </p:cBhvr>
                                    </p:animEffect>
                                    <p:set>
                                      <p:cBhvr>
                                        <p:cTn id="105" dur="1" fill="hold">
                                          <p:stCondLst>
                                            <p:cond delay="499"/>
                                          </p:stCondLst>
                                        </p:cTn>
                                        <p:tgtEl>
                                          <p:spTgt spid="51"/>
                                        </p:tgtEl>
                                        <p:attrNameLst>
                                          <p:attrName>style.visibility</p:attrName>
                                        </p:attrNameLst>
                                      </p:cBhvr>
                                      <p:to>
                                        <p:strVal val="hidden"/>
                                      </p:to>
                                    </p:set>
                                  </p:childTnLst>
                                </p:cTn>
                              </p:par>
                            </p:childTnLst>
                          </p:cTn>
                        </p:par>
                        <p:par>
                          <p:cTn id="106" fill="hold">
                            <p:stCondLst>
                              <p:cond delay="1000"/>
                            </p:stCondLst>
                            <p:childTnLst>
                              <p:par>
                                <p:cTn id="107" presetID="10" presetClass="entr" presetSubtype="0" fill="hold" grpId="1" nodeType="after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500"/>
                                        <p:tgtEl>
                                          <p:spTgt spid="3"/>
                                        </p:tgtEl>
                                      </p:cBhvr>
                                    </p:animEffect>
                                  </p:childTnLst>
                                </p:cTn>
                              </p:par>
                            </p:childTnLst>
                          </p:cTn>
                        </p:par>
                        <p:par>
                          <p:cTn id="110" fill="hold">
                            <p:stCondLst>
                              <p:cond delay="1500"/>
                            </p:stCondLst>
                            <p:childTnLst>
                              <p:par>
                                <p:cTn id="111" presetID="10" presetClass="entr" presetSubtype="0" fill="hold" nodeType="after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500"/>
                                        <p:tgtEl>
                                          <p:spTgt spid="36"/>
                                        </p:tgtEl>
                                      </p:cBhvr>
                                    </p:animEffect>
                                  </p:childTnLst>
                                </p:cTn>
                              </p:par>
                            </p:childTnLst>
                          </p:cTn>
                        </p:par>
                        <p:par>
                          <p:cTn id="114" fill="hold">
                            <p:stCondLst>
                              <p:cond delay="2000"/>
                            </p:stCondLst>
                            <p:childTnLst>
                              <p:par>
                                <p:cTn id="115" presetID="37" presetClass="path" presetSubtype="0" accel="50000" decel="50000" fill="hold" nodeType="afterEffect">
                                  <p:stCondLst>
                                    <p:cond delay="0"/>
                                  </p:stCondLst>
                                  <p:childTnLst>
                                    <p:animMotion origin="layout" path="M -2.5E-6 -7.40741E-7 L 0.0724 0.00695 C 0.0875 0.00833 0.11007 0.01227 0.13368 0.01713 C 0.16025 0.02269 0.18212 0.02824 0.19618 0.0331 L 0.26754 0.05648 " pathEditMode="relative" rAng="540000" ptsTypes="AAAAA">
                                      <p:cBhvr>
                                        <p:cTn id="116" dur="1000" fill="hold"/>
                                        <p:tgtEl>
                                          <p:spTgt spid="36"/>
                                        </p:tgtEl>
                                        <p:attrNameLst>
                                          <p:attrName>ppt_x</p:attrName>
                                          <p:attrName>ppt_y</p:attrName>
                                        </p:attrNameLst>
                                      </p:cBhvr>
                                      <p:rCtr x="13438" y="2269"/>
                                    </p:animMotion>
                                  </p:childTnLst>
                                </p:cTn>
                              </p:par>
                            </p:childTnLst>
                          </p:cTn>
                        </p:par>
                        <p:par>
                          <p:cTn id="117" fill="hold">
                            <p:stCondLst>
                              <p:cond delay="3000"/>
                            </p:stCondLst>
                            <p:childTnLst>
                              <p:par>
                                <p:cTn id="118" presetID="10" presetClass="exit" presetSubtype="0" fill="hold" nodeType="afterEffect">
                                  <p:stCondLst>
                                    <p:cond delay="0"/>
                                  </p:stCondLst>
                                  <p:childTnLst>
                                    <p:animEffect transition="out" filter="fade">
                                      <p:cBhvr>
                                        <p:cTn id="119" dur="500"/>
                                        <p:tgtEl>
                                          <p:spTgt spid="36"/>
                                        </p:tgtEl>
                                      </p:cBhvr>
                                    </p:animEffect>
                                    <p:set>
                                      <p:cBhvr>
                                        <p:cTn id="120" dur="1" fill="hold">
                                          <p:stCondLst>
                                            <p:cond delay="499"/>
                                          </p:stCondLst>
                                        </p:cTn>
                                        <p:tgtEl>
                                          <p:spTgt spid="36"/>
                                        </p:tgtEl>
                                        <p:attrNameLst>
                                          <p:attrName>style.visibility</p:attrName>
                                        </p:attrNameLst>
                                      </p:cBhvr>
                                      <p:to>
                                        <p:strVal val="hidden"/>
                                      </p:to>
                                    </p:set>
                                  </p:childTnLst>
                                </p:cTn>
                              </p:par>
                              <p:par>
                                <p:cTn id="121" presetID="10" presetClass="entr" presetSubtype="0" fill="hold" nodeType="with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par>
                                <p:cTn id="124" presetID="37" presetClass="path" presetSubtype="0" accel="50000" decel="50000" fill="hold" nodeType="withEffect">
                                  <p:stCondLst>
                                    <p:cond delay="0"/>
                                  </p:stCondLst>
                                  <p:childTnLst>
                                    <p:animMotion origin="layout" path="M -0.00069 -0.00186 L -0.02448 0.08773 C -0.02916 0.10601 -0.03958 0.13055 -0.05225 0.15486 C -0.06701 0.18287 -0.08038 0.20347 -0.09184 0.21597 L -0.14635 0.27662 " pathEditMode="relative" rAng="7500000" ptsTypes="AAAAA">
                                      <p:cBhvr>
                                        <p:cTn id="125" dur="1000" fill="hold"/>
                                        <p:tgtEl>
                                          <p:spTgt spid="37"/>
                                        </p:tgtEl>
                                        <p:attrNameLst>
                                          <p:attrName>ppt_x</p:attrName>
                                          <p:attrName>ppt_y</p:attrName>
                                        </p:attrNameLst>
                                      </p:cBhvr>
                                      <p:rCtr x="-6267" y="14861"/>
                                    </p:animMotion>
                                  </p:childTnLst>
                                </p:cTn>
                              </p:par>
                            </p:childTnLst>
                          </p:cTn>
                        </p:par>
                        <p:par>
                          <p:cTn id="126" fill="hold">
                            <p:stCondLst>
                              <p:cond delay="4000"/>
                            </p:stCondLst>
                            <p:childTnLst>
                              <p:par>
                                <p:cTn id="127" presetID="10" presetClass="exit" presetSubtype="0" fill="hold" nodeType="afterEffect">
                                  <p:stCondLst>
                                    <p:cond delay="0"/>
                                  </p:stCondLst>
                                  <p:childTnLst>
                                    <p:animEffect transition="out" filter="fade">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64"/>
                                        </p:tgtEl>
                                        <p:attrNameLst>
                                          <p:attrName>style.visibility</p:attrName>
                                        </p:attrNameLst>
                                      </p:cBhvr>
                                      <p:to>
                                        <p:strVal val="visible"/>
                                      </p:to>
                                    </p:set>
                                    <p:animEffect transition="in" filter="fade">
                                      <p:cBhvr>
                                        <p:cTn id="134" dur="500"/>
                                        <p:tgtEl>
                                          <p:spTgt spid="64"/>
                                        </p:tgtEl>
                                      </p:cBhvr>
                                    </p:animEffect>
                                  </p:childTnLst>
                                </p:cTn>
                              </p:par>
                            </p:childTnLst>
                          </p:cTn>
                        </p:par>
                        <p:par>
                          <p:cTn id="135" fill="hold">
                            <p:stCondLst>
                              <p:cond delay="500"/>
                            </p:stCondLst>
                            <p:childTnLst>
                              <p:par>
                                <p:cTn id="136" presetID="10" presetClass="entr" presetSubtype="0" fill="hold" nodeType="afterEffect">
                                  <p:stCondLst>
                                    <p:cond delay="0"/>
                                  </p:stCondLst>
                                  <p:childTnLst>
                                    <p:set>
                                      <p:cBhvr>
                                        <p:cTn id="137" dur="1" fill="hold">
                                          <p:stCondLst>
                                            <p:cond delay="0"/>
                                          </p:stCondLst>
                                        </p:cTn>
                                        <p:tgtEl>
                                          <p:spTgt spid="65"/>
                                        </p:tgtEl>
                                        <p:attrNameLst>
                                          <p:attrName>style.visibility</p:attrName>
                                        </p:attrNameLst>
                                      </p:cBhvr>
                                      <p:to>
                                        <p:strVal val="visible"/>
                                      </p:to>
                                    </p:set>
                                    <p:animEffect transition="in" filter="fade">
                                      <p:cBhvr>
                                        <p:cTn id="13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6" grpId="0"/>
      <p:bldP spid="11"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2" y="1194982"/>
            <a:ext cx="7423189" cy="5713727"/>
          </a:xfrm>
          <a:prstGeom prst="rect">
            <a:avLst/>
          </a:prstGeom>
        </p:spPr>
      </p:pic>
      <p:sp>
        <p:nvSpPr>
          <p:cNvPr id="51" name="フリーフォーム 50"/>
          <p:cNvSpPr/>
          <p:nvPr/>
        </p:nvSpPr>
        <p:spPr>
          <a:xfrm rot="15362363">
            <a:off x="3688668" y="3272798"/>
            <a:ext cx="1036156" cy="1318977"/>
          </a:xfrm>
          <a:custGeom>
            <a:avLst/>
            <a:gdLst>
              <a:gd name="connsiteX0" fmla="*/ 0 w 1990522"/>
              <a:gd name="connsiteY0" fmla="*/ 0 h 1359393"/>
              <a:gd name="connsiteX1" fmla="*/ 1223889 w 1990522"/>
              <a:gd name="connsiteY1" fmla="*/ 731520 h 1359393"/>
              <a:gd name="connsiteX2" fmla="*/ 1927274 w 1990522"/>
              <a:gd name="connsiteY2" fmla="*/ 1308295 h 1359393"/>
              <a:gd name="connsiteX3" fmla="*/ 1913206 w 1990522"/>
              <a:gd name="connsiteY3" fmla="*/ 1294228 h 1359393"/>
            </a:gdLst>
            <a:ahLst/>
            <a:cxnLst>
              <a:cxn ang="0">
                <a:pos x="connsiteX0" y="connsiteY0"/>
              </a:cxn>
              <a:cxn ang="0">
                <a:pos x="connsiteX1" y="connsiteY1"/>
              </a:cxn>
              <a:cxn ang="0">
                <a:pos x="connsiteX2" y="connsiteY2"/>
              </a:cxn>
              <a:cxn ang="0">
                <a:pos x="connsiteX3" y="connsiteY3"/>
              </a:cxn>
            </a:cxnLst>
            <a:rect l="l" t="t" r="r" b="b"/>
            <a:pathLst>
              <a:path w="1990522" h="1359393">
                <a:moveTo>
                  <a:pt x="0" y="0"/>
                </a:moveTo>
                <a:cubicBezTo>
                  <a:pt x="451338" y="256735"/>
                  <a:pt x="902677" y="513471"/>
                  <a:pt x="1223889" y="731520"/>
                </a:cubicBezTo>
                <a:cubicBezTo>
                  <a:pt x="1545101" y="949569"/>
                  <a:pt x="1927274" y="1308295"/>
                  <a:pt x="1927274" y="1308295"/>
                </a:cubicBezTo>
                <a:cubicBezTo>
                  <a:pt x="2042160" y="1402080"/>
                  <a:pt x="1977683" y="1348154"/>
                  <a:pt x="1913206" y="1294228"/>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lang="ja-JP" altLang="en-US" dirty="0"/>
              <a:t>長期的な目標</a:t>
            </a:r>
            <a:endParaRPr kumimoji="1" lang="ja-JP" altLang="en-US" dirty="0"/>
          </a:p>
        </p:txBody>
      </p:sp>
      <p:sp>
        <p:nvSpPr>
          <p:cNvPr id="33" name="フリーフォーム 32"/>
          <p:cNvSpPr/>
          <p:nvPr/>
        </p:nvSpPr>
        <p:spPr>
          <a:xfrm>
            <a:off x="2373454" y="4572464"/>
            <a:ext cx="1380167" cy="1673944"/>
          </a:xfrm>
          <a:custGeom>
            <a:avLst/>
            <a:gdLst>
              <a:gd name="connsiteX0" fmla="*/ 0 w 1308295"/>
              <a:gd name="connsiteY0" fmla="*/ 1674056 h 1674056"/>
              <a:gd name="connsiteX1" fmla="*/ 858129 w 1308295"/>
              <a:gd name="connsiteY1" fmla="*/ 393896 h 1674056"/>
              <a:gd name="connsiteX2" fmla="*/ 1308295 w 1308295"/>
              <a:gd name="connsiteY2" fmla="*/ 0 h 1674056"/>
              <a:gd name="connsiteX3" fmla="*/ 1308295 w 1308295"/>
              <a:gd name="connsiteY3" fmla="*/ 0 h 1674056"/>
            </a:gdLst>
            <a:ahLst/>
            <a:cxnLst>
              <a:cxn ang="0">
                <a:pos x="connsiteX0" y="connsiteY0"/>
              </a:cxn>
              <a:cxn ang="0">
                <a:pos x="connsiteX1" y="connsiteY1"/>
              </a:cxn>
              <a:cxn ang="0">
                <a:pos x="connsiteX2" y="connsiteY2"/>
              </a:cxn>
              <a:cxn ang="0">
                <a:pos x="connsiteX3" y="connsiteY3"/>
              </a:cxn>
            </a:cxnLst>
            <a:rect l="l" t="t" r="r" b="b"/>
            <a:pathLst>
              <a:path w="1308295" h="1674056">
                <a:moveTo>
                  <a:pt x="0" y="1674056"/>
                </a:moveTo>
                <a:cubicBezTo>
                  <a:pt x="320040" y="1173480"/>
                  <a:pt x="640080" y="672905"/>
                  <a:pt x="858129" y="393896"/>
                </a:cubicBezTo>
                <a:cubicBezTo>
                  <a:pt x="1076178" y="114887"/>
                  <a:pt x="1308295" y="0"/>
                  <a:pt x="1308295" y="0"/>
                </a:cubicBezTo>
                <a:lnTo>
                  <a:pt x="1308295" y="0"/>
                </a:ln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フリーフォーム 34"/>
          <p:cNvSpPr/>
          <p:nvPr/>
        </p:nvSpPr>
        <p:spPr>
          <a:xfrm>
            <a:off x="1872350" y="2741207"/>
            <a:ext cx="2119290" cy="1392510"/>
          </a:xfrm>
          <a:custGeom>
            <a:avLst/>
            <a:gdLst>
              <a:gd name="connsiteX0" fmla="*/ 0 w 1990522"/>
              <a:gd name="connsiteY0" fmla="*/ 0 h 1359393"/>
              <a:gd name="connsiteX1" fmla="*/ 1223889 w 1990522"/>
              <a:gd name="connsiteY1" fmla="*/ 731520 h 1359393"/>
              <a:gd name="connsiteX2" fmla="*/ 1927274 w 1990522"/>
              <a:gd name="connsiteY2" fmla="*/ 1308295 h 1359393"/>
              <a:gd name="connsiteX3" fmla="*/ 1913206 w 1990522"/>
              <a:gd name="connsiteY3" fmla="*/ 1294228 h 1359393"/>
            </a:gdLst>
            <a:ahLst/>
            <a:cxnLst>
              <a:cxn ang="0">
                <a:pos x="connsiteX0" y="connsiteY0"/>
              </a:cxn>
              <a:cxn ang="0">
                <a:pos x="connsiteX1" y="connsiteY1"/>
              </a:cxn>
              <a:cxn ang="0">
                <a:pos x="connsiteX2" y="connsiteY2"/>
              </a:cxn>
              <a:cxn ang="0">
                <a:pos x="connsiteX3" y="connsiteY3"/>
              </a:cxn>
            </a:cxnLst>
            <a:rect l="l" t="t" r="r" b="b"/>
            <a:pathLst>
              <a:path w="1990522" h="1359393">
                <a:moveTo>
                  <a:pt x="0" y="0"/>
                </a:moveTo>
                <a:cubicBezTo>
                  <a:pt x="451338" y="256735"/>
                  <a:pt x="902677" y="513471"/>
                  <a:pt x="1223889" y="731520"/>
                </a:cubicBezTo>
                <a:cubicBezTo>
                  <a:pt x="1545101" y="949569"/>
                  <a:pt x="1927274" y="1308295"/>
                  <a:pt x="1927274" y="1308295"/>
                </a:cubicBezTo>
                <a:cubicBezTo>
                  <a:pt x="2042160" y="1402080"/>
                  <a:pt x="1977683" y="1348154"/>
                  <a:pt x="1913206" y="1294228"/>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フリーフォーム 35"/>
          <p:cNvSpPr/>
          <p:nvPr/>
        </p:nvSpPr>
        <p:spPr>
          <a:xfrm>
            <a:off x="3486336" y="4023700"/>
            <a:ext cx="1842868" cy="522143"/>
          </a:xfrm>
          <a:custGeom>
            <a:avLst/>
            <a:gdLst>
              <a:gd name="connsiteX0" fmla="*/ 1842868 w 1842868"/>
              <a:gd name="connsiteY0" fmla="*/ 422043 h 522143"/>
              <a:gd name="connsiteX1" fmla="*/ 1139483 w 1842868"/>
              <a:gd name="connsiteY1" fmla="*/ 12 h 522143"/>
              <a:gd name="connsiteX2" fmla="*/ 309489 w 1842868"/>
              <a:gd name="connsiteY2" fmla="*/ 407976 h 522143"/>
              <a:gd name="connsiteX3" fmla="*/ 436099 w 1842868"/>
              <a:gd name="connsiteY3" fmla="*/ 520517 h 522143"/>
              <a:gd name="connsiteX4" fmla="*/ 0 w 1842868"/>
              <a:gd name="connsiteY4" fmla="*/ 464246 h 52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868" h="522143">
                <a:moveTo>
                  <a:pt x="1842868" y="422043"/>
                </a:moveTo>
                <a:cubicBezTo>
                  <a:pt x="1618957" y="212199"/>
                  <a:pt x="1395046" y="2356"/>
                  <a:pt x="1139483" y="12"/>
                </a:cubicBezTo>
                <a:cubicBezTo>
                  <a:pt x="883920" y="-2332"/>
                  <a:pt x="426720" y="321225"/>
                  <a:pt x="309489" y="407976"/>
                </a:cubicBezTo>
                <a:cubicBezTo>
                  <a:pt x="192258" y="494727"/>
                  <a:pt x="487680" y="511139"/>
                  <a:pt x="436099" y="520517"/>
                </a:cubicBezTo>
                <a:cubicBezTo>
                  <a:pt x="384517" y="529895"/>
                  <a:pt x="192258" y="497070"/>
                  <a:pt x="0" y="464246"/>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p:cNvSpPr/>
          <p:nvPr/>
        </p:nvSpPr>
        <p:spPr>
          <a:xfrm>
            <a:off x="2860891" y="3215692"/>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p:cNvSpPr/>
          <p:nvPr/>
        </p:nvSpPr>
        <p:spPr>
          <a:xfrm>
            <a:off x="1826307" y="2634349"/>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楕円 10"/>
          <p:cNvSpPr/>
          <p:nvPr/>
        </p:nvSpPr>
        <p:spPr>
          <a:xfrm>
            <a:off x="4654893" y="3021113"/>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p:cNvSpPr/>
          <p:nvPr/>
        </p:nvSpPr>
        <p:spPr>
          <a:xfrm>
            <a:off x="5002994" y="4107189"/>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楕円 12"/>
          <p:cNvSpPr/>
          <p:nvPr/>
        </p:nvSpPr>
        <p:spPr>
          <a:xfrm>
            <a:off x="2160621" y="5938796"/>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p:cNvSpPr/>
          <p:nvPr/>
        </p:nvSpPr>
        <p:spPr>
          <a:xfrm>
            <a:off x="4022243" y="3841580"/>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p:cNvSpPr/>
          <p:nvPr/>
        </p:nvSpPr>
        <p:spPr>
          <a:xfrm>
            <a:off x="3158877" y="4219672"/>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楕円 21"/>
          <p:cNvSpPr/>
          <p:nvPr/>
        </p:nvSpPr>
        <p:spPr>
          <a:xfrm>
            <a:off x="1923131" y="2725270"/>
            <a:ext cx="298446" cy="29844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楕円 24"/>
          <p:cNvSpPr/>
          <p:nvPr/>
        </p:nvSpPr>
        <p:spPr>
          <a:xfrm>
            <a:off x="4726208" y="3117937"/>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楕円 25"/>
          <p:cNvSpPr/>
          <p:nvPr/>
        </p:nvSpPr>
        <p:spPr>
          <a:xfrm>
            <a:off x="5099818" y="4189203"/>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楕円 27"/>
          <p:cNvSpPr/>
          <p:nvPr/>
        </p:nvSpPr>
        <p:spPr>
          <a:xfrm>
            <a:off x="2271513" y="6031395"/>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楕円 29"/>
          <p:cNvSpPr/>
          <p:nvPr/>
        </p:nvSpPr>
        <p:spPr>
          <a:xfrm>
            <a:off x="2940240" y="3307857"/>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36"/>
          <p:cNvSpPr/>
          <p:nvPr/>
        </p:nvSpPr>
        <p:spPr>
          <a:xfrm>
            <a:off x="2689840" y="4924044"/>
            <a:ext cx="849447" cy="1294228"/>
          </a:xfrm>
          <a:custGeom>
            <a:avLst/>
            <a:gdLst>
              <a:gd name="connsiteX0" fmla="*/ 281353 w 474982"/>
              <a:gd name="connsiteY0" fmla="*/ 0 h 1294228"/>
              <a:gd name="connsiteX1" fmla="*/ 464233 w 474982"/>
              <a:gd name="connsiteY1" fmla="*/ 618979 h 1294228"/>
              <a:gd name="connsiteX2" fmla="*/ 0 w 474982"/>
              <a:gd name="connsiteY2" fmla="*/ 1294228 h 1294228"/>
            </a:gdLst>
            <a:ahLst/>
            <a:cxnLst>
              <a:cxn ang="0">
                <a:pos x="connsiteX0" y="connsiteY0"/>
              </a:cxn>
              <a:cxn ang="0">
                <a:pos x="connsiteX1" y="connsiteY1"/>
              </a:cxn>
              <a:cxn ang="0">
                <a:pos x="connsiteX2" y="connsiteY2"/>
              </a:cxn>
            </a:cxnLst>
            <a:rect l="l" t="t" r="r" b="b"/>
            <a:pathLst>
              <a:path w="474982" h="1294228">
                <a:moveTo>
                  <a:pt x="281353" y="0"/>
                </a:moveTo>
                <a:cubicBezTo>
                  <a:pt x="396239" y="201637"/>
                  <a:pt x="511125" y="403274"/>
                  <a:pt x="464233" y="618979"/>
                </a:cubicBezTo>
                <a:cubicBezTo>
                  <a:pt x="417341" y="834684"/>
                  <a:pt x="208670" y="1064456"/>
                  <a:pt x="0" y="1294228"/>
                </a:cubicBez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p:cNvSpPr/>
          <p:nvPr/>
        </p:nvSpPr>
        <p:spPr>
          <a:xfrm>
            <a:off x="3307774" y="5324510"/>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楕円 15"/>
          <p:cNvSpPr/>
          <p:nvPr/>
        </p:nvSpPr>
        <p:spPr>
          <a:xfrm>
            <a:off x="3105630" y="4771612"/>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楕円 26"/>
          <p:cNvSpPr/>
          <p:nvPr/>
        </p:nvSpPr>
        <p:spPr>
          <a:xfrm>
            <a:off x="3401030" y="5417549"/>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楕円 30"/>
          <p:cNvSpPr/>
          <p:nvPr/>
        </p:nvSpPr>
        <p:spPr>
          <a:xfrm>
            <a:off x="3205702" y="4861159"/>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楕円 37"/>
          <p:cNvSpPr/>
          <p:nvPr/>
        </p:nvSpPr>
        <p:spPr>
          <a:xfrm>
            <a:off x="2855866" y="4120063"/>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楕円 28"/>
          <p:cNvSpPr/>
          <p:nvPr/>
        </p:nvSpPr>
        <p:spPr>
          <a:xfrm>
            <a:off x="3238034" y="4308312"/>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楕円 38"/>
          <p:cNvSpPr/>
          <p:nvPr/>
        </p:nvSpPr>
        <p:spPr>
          <a:xfrm>
            <a:off x="2689840" y="4697281"/>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楕円 5"/>
          <p:cNvSpPr/>
          <p:nvPr/>
        </p:nvSpPr>
        <p:spPr>
          <a:xfrm>
            <a:off x="3605786" y="4389472"/>
            <a:ext cx="386860" cy="3868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楕円 39"/>
          <p:cNvSpPr/>
          <p:nvPr/>
        </p:nvSpPr>
        <p:spPr>
          <a:xfrm>
            <a:off x="2600648" y="5865546"/>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5527311" y="3689905"/>
            <a:ext cx="1415772" cy="461665"/>
          </a:xfrm>
          <a:prstGeom prst="rect">
            <a:avLst/>
          </a:prstGeom>
        </p:spPr>
        <p:txBody>
          <a:bodyPr wrap="none">
            <a:spAutoFit/>
          </a:bodyPr>
          <a:lstStyle/>
          <a:p>
            <a:r>
              <a:rPr lang="ja-JP" altLang="en-US" sz="2400" b="1" dirty="0">
                <a:solidFill>
                  <a:schemeClr val="accent5">
                    <a:lumMod val="50000"/>
                  </a:schemeClr>
                </a:solidFill>
              </a:rPr>
              <a:t>地域拠点</a:t>
            </a:r>
          </a:p>
        </p:txBody>
      </p:sp>
      <p:sp>
        <p:nvSpPr>
          <p:cNvPr id="41" name="正方形/長方形 40"/>
          <p:cNvSpPr/>
          <p:nvPr/>
        </p:nvSpPr>
        <p:spPr>
          <a:xfrm>
            <a:off x="4519429" y="5815952"/>
            <a:ext cx="3783408" cy="461665"/>
          </a:xfrm>
          <a:prstGeom prst="rect">
            <a:avLst/>
          </a:prstGeom>
        </p:spPr>
        <p:txBody>
          <a:bodyPr wrap="none">
            <a:spAutoFit/>
          </a:bodyPr>
          <a:lstStyle/>
          <a:p>
            <a:r>
              <a:rPr lang="ja-JP" altLang="en-US" sz="2400" b="1" dirty="0">
                <a:solidFill>
                  <a:schemeClr val="accent6">
                    <a:lumMod val="75000"/>
                  </a:schemeClr>
                </a:solidFill>
              </a:rPr>
              <a:t>中心部　</a:t>
            </a:r>
            <a:r>
              <a:rPr lang="en-US" altLang="ja-JP" sz="2400" dirty="0"/>
              <a:t>…</a:t>
            </a:r>
            <a:r>
              <a:rPr lang="ja-JP" altLang="en-US" sz="2400" dirty="0"/>
              <a:t>土浦駅周辺地区</a:t>
            </a:r>
          </a:p>
        </p:txBody>
      </p:sp>
      <p:grpSp>
        <p:nvGrpSpPr>
          <p:cNvPr id="17" name="グループ化 16"/>
          <p:cNvGrpSpPr/>
          <p:nvPr/>
        </p:nvGrpSpPr>
        <p:grpSpPr>
          <a:xfrm>
            <a:off x="2245779" y="1163123"/>
            <a:ext cx="6474958" cy="1825196"/>
            <a:chOff x="2245779" y="1163123"/>
            <a:chExt cx="6474958" cy="1825196"/>
          </a:xfrm>
        </p:grpSpPr>
        <p:sp>
          <p:nvSpPr>
            <p:cNvPr id="42" name="正方形/長方形 41"/>
            <p:cNvSpPr/>
            <p:nvPr/>
          </p:nvSpPr>
          <p:spPr>
            <a:xfrm>
              <a:off x="3236047" y="1168361"/>
              <a:ext cx="3877985" cy="461665"/>
            </a:xfrm>
            <a:prstGeom prst="rect">
              <a:avLst/>
            </a:prstGeom>
          </p:spPr>
          <p:txBody>
            <a:bodyPr wrap="none">
              <a:spAutoFit/>
            </a:bodyPr>
            <a:lstStyle/>
            <a:p>
              <a:r>
                <a:rPr lang="ja-JP" altLang="en-US" sz="2400" b="1" dirty="0">
                  <a:solidFill>
                    <a:schemeClr val="accent5">
                      <a:lumMod val="75000"/>
                    </a:schemeClr>
                  </a:solidFill>
                </a:rPr>
                <a:t>生活拠点　</a:t>
              </a:r>
              <a:r>
                <a:rPr lang="ja-JP" altLang="en-US" sz="2400" dirty="0">
                  <a:solidFill>
                    <a:schemeClr val="accent5">
                      <a:lumMod val="75000"/>
                    </a:schemeClr>
                  </a:solidFill>
                </a:rPr>
                <a:t>＝居住誘導区域</a:t>
              </a:r>
            </a:p>
          </p:txBody>
        </p:sp>
        <p:sp>
          <p:nvSpPr>
            <p:cNvPr id="3" name="テキスト ボックス 2"/>
            <p:cNvSpPr txBox="1"/>
            <p:nvPr/>
          </p:nvSpPr>
          <p:spPr>
            <a:xfrm>
              <a:off x="6667577" y="1552154"/>
              <a:ext cx="2053160" cy="646331"/>
            </a:xfrm>
            <a:prstGeom prst="rect">
              <a:avLst/>
            </a:prstGeom>
            <a:noFill/>
          </p:spPr>
          <p:txBody>
            <a:bodyPr wrap="square" rtlCol="0">
              <a:spAutoFit/>
            </a:bodyPr>
            <a:lstStyle/>
            <a:p>
              <a:r>
                <a:rPr kumimoji="1" lang="ja-JP" altLang="en-US" dirty="0"/>
                <a:t>自転車圏</a:t>
              </a:r>
              <a:r>
                <a:rPr lang="ja-JP" altLang="en-US" dirty="0"/>
                <a:t>かつ</a:t>
              </a:r>
              <a:endParaRPr lang="en-US" altLang="ja-JP" dirty="0"/>
            </a:p>
            <a:p>
              <a:r>
                <a:rPr lang="ja-JP" altLang="en-US" dirty="0"/>
                <a:t>スーパーの商圏</a:t>
              </a:r>
              <a:endParaRPr kumimoji="1" lang="ja-JP" altLang="en-US" dirty="0"/>
            </a:p>
          </p:txBody>
        </p:sp>
        <p:sp>
          <p:nvSpPr>
            <p:cNvPr id="4" name="正方形/長方形 3"/>
            <p:cNvSpPr/>
            <p:nvPr/>
          </p:nvSpPr>
          <p:spPr>
            <a:xfrm>
              <a:off x="5024002" y="1651417"/>
              <a:ext cx="1424811" cy="4686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半径</a:t>
              </a:r>
              <a:r>
                <a:rPr kumimoji="1" lang="en-US" altLang="ja-JP" sz="2800" dirty="0">
                  <a:solidFill>
                    <a:schemeClr val="tx1"/>
                  </a:solidFill>
                </a:rPr>
                <a:t>2</a:t>
              </a:r>
              <a:r>
                <a:rPr kumimoji="1" lang="ja-JP" altLang="en-US" dirty="0">
                  <a:solidFill>
                    <a:schemeClr val="tx1"/>
                  </a:solidFill>
                </a:rPr>
                <a:t>㎞</a:t>
              </a:r>
            </a:p>
          </p:txBody>
        </p:sp>
        <p:sp>
          <p:nvSpPr>
            <p:cNvPr id="44" name="テキスト ボックス 43"/>
            <p:cNvSpPr txBox="1"/>
            <p:nvPr/>
          </p:nvSpPr>
          <p:spPr>
            <a:xfrm>
              <a:off x="6666283" y="2228032"/>
              <a:ext cx="1856152" cy="646331"/>
            </a:xfrm>
            <a:prstGeom prst="rect">
              <a:avLst/>
            </a:prstGeom>
            <a:noFill/>
          </p:spPr>
          <p:txBody>
            <a:bodyPr wrap="square" rtlCol="0">
              <a:spAutoFit/>
            </a:bodyPr>
            <a:lstStyle/>
            <a:p>
              <a:r>
                <a:rPr kumimoji="1" lang="ja-JP" altLang="en-US" dirty="0"/>
                <a:t>生活利便施設が</a:t>
              </a:r>
              <a:r>
                <a:rPr lang="ja-JP" altLang="en-US" dirty="0"/>
                <a:t>存続可能</a:t>
              </a:r>
              <a:endParaRPr kumimoji="1" lang="ja-JP" altLang="en-US" dirty="0"/>
            </a:p>
          </p:txBody>
        </p:sp>
        <p:sp>
          <p:nvSpPr>
            <p:cNvPr id="45" name="正方形/長方形 44"/>
            <p:cNvSpPr/>
            <p:nvPr/>
          </p:nvSpPr>
          <p:spPr>
            <a:xfrm>
              <a:off x="4707177" y="2280970"/>
              <a:ext cx="2024447" cy="4553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人口</a:t>
              </a:r>
              <a:r>
                <a:rPr kumimoji="1" lang="ja-JP" altLang="en-US" dirty="0">
                  <a:solidFill>
                    <a:schemeClr val="tx1"/>
                  </a:solidFill>
                </a:rPr>
                <a:t>約</a:t>
              </a:r>
              <a:r>
                <a:rPr kumimoji="1" lang="en-US" altLang="ja-JP" sz="2800" dirty="0">
                  <a:solidFill>
                    <a:schemeClr val="tx1"/>
                  </a:solidFill>
                </a:rPr>
                <a:t>10000</a:t>
              </a:r>
              <a:r>
                <a:rPr kumimoji="1" lang="ja-JP" altLang="en-US" dirty="0">
                  <a:solidFill>
                    <a:schemeClr val="tx1"/>
                  </a:solidFill>
                </a:rPr>
                <a:t>人</a:t>
              </a:r>
            </a:p>
          </p:txBody>
        </p:sp>
        <p:cxnSp>
          <p:nvCxnSpPr>
            <p:cNvPr id="9" name="直線コネクタ 8"/>
            <p:cNvCxnSpPr>
              <a:stCxn id="49" idx="1"/>
              <a:endCxn id="10" idx="7"/>
            </p:cNvCxnSpPr>
            <p:nvPr/>
          </p:nvCxnSpPr>
          <p:spPr>
            <a:xfrm flipH="1">
              <a:off x="2245779" y="2075721"/>
              <a:ext cx="992255" cy="630598"/>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3238034" y="1163123"/>
              <a:ext cx="5291544" cy="1825196"/>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50" name="正方形/長方形 49"/>
          <p:cNvSpPr/>
          <p:nvPr/>
        </p:nvSpPr>
        <p:spPr>
          <a:xfrm>
            <a:off x="5560454" y="3697139"/>
            <a:ext cx="2947305" cy="1007548"/>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cxnSp>
        <p:nvCxnSpPr>
          <p:cNvPr id="52" name="直線コネクタ 51"/>
          <p:cNvCxnSpPr>
            <a:stCxn id="25" idx="5"/>
            <a:endCxn id="50" idx="1"/>
          </p:cNvCxnSpPr>
          <p:nvPr/>
        </p:nvCxnSpPr>
        <p:spPr>
          <a:xfrm>
            <a:off x="4980391" y="3372120"/>
            <a:ext cx="580063" cy="82879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3830744" y="4614945"/>
            <a:ext cx="697556" cy="141364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楕円 45"/>
          <p:cNvSpPr/>
          <p:nvPr/>
        </p:nvSpPr>
        <p:spPr>
          <a:xfrm>
            <a:off x="3562073" y="3725253"/>
            <a:ext cx="491442" cy="49144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楕円 23"/>
          <p:cNvSpPr/>
          <p:nvPr/>
        </p:nvSpPr>
        <p:spPr>
          <a:xfrm>
            <a:off x="4116001" y="3935620"/>
            <a:ext cx="297794" cy="29779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6516633" y="4079768"/>
            <a:ext cx="2024447" cy="4553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中学校区</a:t>
            </a:r>
            <a:r>
              <a:rPr kumimoji="1" lang="en-US" altLang="ja-JP" sz="2800" dirty="0">
                <a:solidFill>
                  <a:schemeClr val="tx1"/>
                </a:solidFill>
              </a:rPr>
              <a:t>1</a:t>
            </a:r>
            <a:r>
              <a:rPr lang="ja-JP" altLang="en-US" dirty="0">
                <a:solidFill>
                  <a:schemeClr val="tx1"/>
                </a:solidFill>
              </a:rPr>
              <a:t>つ</a:t>
            </a:r>
            <a:endParaRPr kumimoji="1" lang="ja-JP" altLang="en-US" dirty="0">
              <a:solidFill>
                <a:schemeClr val="tx1"/>
              </a:solidFill>
            </a:endParaRPr>
          </a:p>
        </p:txBody>
      </p:sp>
    </p:spTree>
    <p:extLst>
      <p:ext uri="{BB962C8B-B14F-4D97-AF65-F5344CB8AC3E}">
        <p14:creationId xmlns:p14="http://schemas.microsoft.com/office/powerpoint/2010/main" val="32916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p:bldP spid="50"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4</a:t>
            </a:r>
            <a:r>
              <a:rPr kumimoji="1" lang="ja-JP" altLang="en-US" dirty="0" err="1"/>
              <a:t>つの</a:t>
            </a:r>
            <a:r>
              <a:rPr kumimoji="1" lang="ja-JP" altLang="en-US" dirty="0"/>
              <a:t>施策</a:t>
            </a:r>
          </a:p>
        </p:txBody>
      </p:sp>
      <p:grpSp>
        <p:nvGrpSpPr>
          <p:cNvPr id="4" name="グループ化 3"/>
          <p:cNvGrpSpPr/>
          <p:nvPr/>
        </p:nvGrpSpPr>
        <p:grpSpPr>
          <a:xfrm>
            <a:off x="1862613" y="1907225"/>
            <a:ext cx="1986102" cy="1736192"/>
            <a:chOff x="4257675" y="2097409"/>
            <a:chExt cx="2016516" cy="1762779"/>
          </a:xfrm>
        </p:grpSpPr>
        <p:pic>
          <p:nvPicPr>
            <p:cNvPr id="5" name="図 4"/>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20106" y="2097409"/>
              <a:ext cx="1668060" cy="1668060"/>
            </a:xfrm>
            <a:prstGeom prst="rect">
              <a:avLst/>
            </a:prstGeom>
          </p:spPr>
        </p:pic>
        <p:sp>
          <p:nvSpPr>
            <p:cNvPr id="6" name="正方形/長方形 5"/>
            <p:cNvSpPr/>
            <p:nvPr/>
          </p:nvSpPr>
          <p:spPr>
            <a:xfrm>
              <a:off x="4294786" y="2097410"/>
              <a:ext cx="1748480" cy="176277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4257675" y="2210017"/>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市街地内の</a:t>
              </a:r>
              <a:endParaRPr kumimoji="1" lang="en-US" altLang="ja-JP" sz="2400" b="1" dirty="0">
                <a:solidFill>
                  <a:schemeClr val="tx1"/>
                </a:solidFill>
              </a:endParaRPr>
            </a:p>
            <a:p>
              <a:pPr algn="ctr"/>
              <a:r>
                <a:rPr lang="ja-JP" altLang="en-US" sz="2400" b="1" dirty="0">
                  <a:solidFill>
                    <a:schemeClr val="tx1"/>
                  </a:solidFill>
                </a:rPr>
                <a:t>空き家活用</a:t>
              </a:r>
              <a:endParaRPr kumimoji="1" lang="en-US" altLang="ja-JP" sz="2400" b="1" dirty="0">
                <a:solidFill>
                  <a:schemeClr val="tx1"/>
                </a:solidFill>
              </a:endParaRPr>
            </a:p>
          </p:txBody>
        </p:sp>
      </p:grpSp>
      <p:grpSp>
        <p:nvGrpSpPr>
          <p:cNvPr id="8" name="グループ化 7"/>
          <p:cNvGrpSpPr/>
          <p:nvPr/>
        </p:nvGrpSpPr>
        <p:grpSpPr>
          <a:xfrm>
            <a:off x="1880326" y="3937535"/>
            <a:ext cx="1922553" cy="1697853"/>
            <a:chOff x="4260788" y="3993723"/>
            <a:chExt cx="2040704" cy="1686575"/>
          </a:xfrm>
        </p:grpSpPr>
        <p:pic>
          <p:nvPicPr>
            <p:cNvPr id="9" name="図 8"/>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65656" y="4045834"/>
              <a:ext cx="1604911" cy="1604911"/>
            </a:xfrm>
            <a:prstGeom prst="rect">
              <a:avLst/>
            </a:prstGeom>
          </p:spPr>
        </p:pic>
        <p:sp>
          <p:nvSpPr>
            <p:cNvPr id="10" name="正方形/長方形 9"/>
            <p:cNvSpPr/>
            <p:nvPr/>
          </p:nvSpPr>
          <p:spPr>
            <a:xfrm>
              <a:off x="4260788" y="4222240"/>
              <a:ext cx="2010290" cy="145805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4284976" y="3993723"/>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公共交通の利用促進</a:t>
              </a:r>
            </a:p>
          </p:txBody>
        </p:sp>
      </p:grpSp>
      <p:grpSp>
        <p:nvGrpSpPr>
          <p:cNvPr id="12" name="グループ化 11"/>
          <p:cNvGrpSpPr/>
          <p:nvPr/>
        </p:nvGrpSpPr>
        <p:grpSpPr>
          <a:xfrm>
            <a:off x="5027987" y="4082053"/>
            <a:ext cx="1869313" cy="1431523"/>
            <a:chOff x="6498834" y="4000445"/>
            <a:chExt cx="2016516" cy="1650363"/>
          </a:xfrm>
        </p:grpSpPr>
        <p:pic>
          <p:nvPicPr>
            <p:cNvPr id="13" name="図 12"/>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65773" y="4000445"/>
              <a:ext cx="1478506" cy="1478506"/>
            </a:xfrm>
            <a:prstGeom prst="rect">
              <a:avLst/>
            </a:prstGeom>
          </p:spPr>
        </p:pic>
        <p:sp>
          <p:nvSpPr>
            <p:cNvPr id="14" name="正方形/長方形 13"/>
            <p:cNvSpPr/>
            <p:nvPr/>
          </p:nvSpPr>
          <p:spPr>
            <a:xfrm>
              <a:off x="6695792" y="4000445"/>
              <a:ext cx="1758731" cy="1649357"/>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6498834" y="4031789"/>
              <a:ext cx="2016516"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経済</a:t>
              </a:r>
              <a:r>
                <a:rPr kumimoji="1" lang="ja-JP" altLang="en-US" sz="2400" b="1" dirty="0">
                  <a:solidFill>
                    <a:schemeClr val="tx1"/>
                  </a:solidFill>
                </a:rPr>
                <a:t>活性化</a:t>
              </a:r>
            </a:p>
          </p:txBody>
        </p:sp>
      </p:grpSp>
      <p:grpSp>
        <p:nvGrpSpPr>
          <p:cNvPr id="16" name="グループ化 15"/>
          <p:cNvGrpSpPr/>
          <p:nvPr/>
        </p:nvGrpSpPr>
        <p:grpSpPr>
          <a:xfrm>
            <a:off x="4957499" y="2041862"/>
            <a:ext cx="2010290" cy="1466918"/>
            <a:chOff x="6498834" y="2158441"/>
            <a:chExt cx="2218733" cy="1619019"/>
          </a:xfrm>
        </p:grpSpPr>
        <p:pic>
          <p:nvPicPr>
            <p:cNvPr id="17" name="図 16"/>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73333" y="2222507"/>
              <a:ext cx="1417863" cy="1417863"/>
            </a:xfrm>
            <a:prstGeom prst="rect">
              <a:avLst/>
            </a:prstGeom>
          </p:spPr>
        </p:pic>
        <p:sp>
          <p:nvSpPr>
            <p:cNvPr id="18" name="正方形/長方形 17"/>
            <p:cNvSpPr/>
            <p:nvPr/>
          </p:nvSpPr>
          <p:spPr>
            <a:xfrm>
              <a:off x="6754301" y="2197925"/>
              <a:ext cx="1436896" cy="1455694"/>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6498834" y="2158441"/>
              <a:ext cx="2218733" cy="1619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施設の再編</a:t>
              </a:r>
            </a:p>
          </p:txBody>
        </p:sp>
      </p:grpSp>
    </p:spTree>
    <p:extLst>
      <p:ext uri="{BB962C8B-B14F-4D97-AF65-F5344CB8AC3E}">
        <p14:creationId xmlns:p14="http://schemas.microsoft.com/office/powerpoint/2010/main" val="165802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300"/>
                                        <p:tgtEl>
                                          <p:spTgt spid="16"/>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
                                        <p:tgtEl>
                                          <p:spTgt spid="12"/>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3499</TotalTime>
  <Words>3238</Words>
  <Application>Microsoft Office PowerPoint</Application>
  <PresentationFormat>画面に合わせる (4:3)</PresentationFormat>
  <Paragraphs>464</Paragraphs>
  <Slides>31</Slides>
  <Notes>28</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31</vt:i4>
      </vt:variant>
    </vt:vector>
  </HeadingPairs>
  <TitlesOfParts>
    <vt:vector size="37" baseType="lpstr">
      <vt:lpstr>游ゴシック</vt:lpstr>
      <vt:lpstr>游ゴシック Medium</vt:lpstr>
      <vt:lpstr>Arial</vt:lpstr>
      <vt:lpstr>Calibri</vt:lpstr>
      <vt:lpstr>Calibri Light</vt:lpstr>
      <vt:lpstr>Office テーマ</vt:lpstr>
      <vt:lpstr>PowerPoint プレゼンテーション</vt:lpstr>
      <vt:lpstr>メンバー</vt:lpstr>
      <vt:lpstr>衰退するつちうら</vt:lpstr>
      <vt:lpstr>まちのかたちの変化</vt:lpstr>
      <vt:lpstr>コンパクト シティ…？</vt:lpstr>
      <vt:lpstr>誰のためのコンパクトシティか</vt:lpstr>
      <vt:lpstr>拠点に階層性をもたせる</vt:lpstr>
      <vt:lpstr>長期的な目標</vt:lpstr>
      <vt:lpstr>4つの施策</vt:lpstr>
      <vt:lpstr>　既存市街地への転入促進</vt:lpstr>
      <vt:lpstr>　既存市街地への転入促進</vt:lpstr>
      <vt:lpstr>　施設再編</vt:lpstr>
      <vt:lpstr>　公共交通の利用促進</vt:lpstr>
      <vt:lpstr>　公共交通の利用促進</vt:lpstr>
      <vt:lpstr>　経済活性化</vt:lpstr>
      <vt:lpstr>4つの施策</vt:lpstr>
      <vt:lpstr>集約後に 生じる問題</vt:lpstr>
      <vt:lpstr>　撤退した土地をどうするか？</vt:lpstr>
      <vt:lpstr>農地化を生かす</vt:lpstr>
      <vt:lpstr>農地化を生かす</vt:lpstr>
      <vt:lpstr>　残った人にどう対応するか？</vt:lpstr>
      <vt:lpstr>地域人材バンクシステムの構築</vt:lpstr>
      <vt:lpstr>人材バンクの活用</vt:lpstr>
      <vt:lpstr>地区別構想</vt:lpstr>
      <vt:lpstr>中央地区</vt:lpstr>
      <vt:lpstr>新治地区</vt:lpstr>
      <vt:lpstr>まとめ</vt:lpstr>
      <vt:lpstr>施策のまとめ</vt:lpstr>
      <vt:lpstr>市街地の未来像</vt:lpstr>
      <vt:lpstr>郊外の未来像</vt:lpstr>
      <vt:lpstr>PowerPoint プレゼンテーション</vt:lpstr>
    </vt:vector>
  </TitlesOfParts>
  <Company>筑波大学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s1611255</dc:creator>
  <cp:lastModifiedBy>前田 大知</cp:lastModifiedBy>
  <cp:revision>245</cp:revision>
  <dcterms:created xsi:type="dcterms:W3CDTF">2019-02-03T00:50:29Z</dcterms:created>
  <dcterms:modified xsi:type="dcterms:W3CDTF">2019-02-21T21:40:20Z</dcterms:modified>
</cp:coreProperties>
</file>