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handoutMasterIdLst>
    <p:handoutMasterId r:id="rId85"/>
  </p:handoutMasterIdLst>
  <p:sldIdLst>
    <p:sldId id="294" r:id="rId2"/>
    <p:sldId id="439" r:id="rId3"/>
    <p:sldId id="261" r:id="rId4"/>
    <p:sldId id="457" r:id="rId5"/>
    <p:sldId id="410" r:id="rId6"/>
    <p:sldId id="458" r:id="rId7"/>
    <p:sldId id="391" r:id="rId8"/>
    <p:sldId id="278" r:id="rId9"/>
    <p:sldId id="332" r:id="rId10"/>
    <p:sldId id="393" r:id="rId11"/>
    <p:sldId id="440" r:id="rId12"/>
    <p:sldId id="395" r:id="rId13"/>
    <p:sldId id="413" r:id="rId14"/>
    <p:sldId id="414" r:id="rId15"/>
    <p:sldId id="415" r:id="rId16"/>
    <p:sldId id="416" r:id="rId17"/>
    <p:sldId id="417" r:id="rId18"/>
    <p:sldId id="418" r:id="rId19"/>
    <p:sldId id="419" r:id="rId20"/>
    <p:sldId id="396" r:id="rId21"/>
    <p:sldId id="421" r:id="rId22"/>
    <p:sldId id="452" r:id="rId23"/>
    <p:sldId id="459" r:id="rId24"/>
    <p:sldId id="412" r:id="rId25"/>
    <p:sldId id="435" r:id="rId26"/>
    <p:sldId id="441" r:id="rId27"/>
    <p:sldId id="455" r:id="rId28"/>
    <p:sldId id="443" r:id="rId29"/>
    <p:sldId id="397" r:id="rId30"/>
    <p:sldId id="460" r:id="rId31"/>
    <p:sldId id="445" r:id="rId32"/>
    <p:sldId id="436" r:id="rId33"/>
    <p:sldId id="464" r:id="rId34"/>
    <p:sldId id="446" r:id="rId35"/>
    <p:sldId id="447" r:id="rId36"/>
    <p:sldId id="448" r:id="rId37"/>
    <p:sldId id="398" r:id="rId38"/>
    <p:sldId id="372" r:id="rId39"/>
    <p:sldId id="364" r:id="rId40"/>
    <p:sldId id="402" r:id="rId41"/>
    <p:sldId id="403" r:id="rId42"/>
    <p:sldId id="437" r:id="rId43"/>
    <p:sldId id="420" r:id="rId44"/>
    <p:sldId id="456" r:id="rId45"/>
    <p:sldId id="451" r:id="rId46"/>
    <p:sldId id="399" r:id="rId47"/>
    <p:sldId id="465" r:id="rId48"/>
    <p:sldId id="463" r:id="rId49"/>
    <p:sldId id="277" r:id="rId50"/>
    <p:sldId id="390" r:id="rId51"/>
    <p:sldId id="400" r:id="rId52"/>
    <p:sldId id="272" r:id="rId53"/>
    <p:sldId id="295" r:id="rId54"/>
    <p:sldId id="340" r:id="rId55"/>
    <p:sldId id="341" r:id="rId56"/>
    <p:sldId id="342" r:id="rId57"/>
    <p:sldId id="343" r:id="rId58"/>
    <p:sldId id="344" r:id="rId59"/>
    <p:sldId id="345" r:id="rId60"/>
    <p:sldId id="346" r:id="rId61"/>
    <p:sldId id="347" r:id="rId62"/>
    <p:sldId id="348" r:id="rId63"/>
    <p:sldId id="377" r:id="rId64"/>
    <p:sldId id="378" r:id="rId65"/>
    <p:sldId id="379" r:id="rId66"/>
    <p:sldId id="461" r:id="rId67"/>
    <p:sldId id="423" r:id="rId68"/>
    <p:sldId id="384" r:id="rId69"/>
    <p:sldId id="385" r:id="rId70"/>
    <p:sldId id="325" r:id="rId71"/>
    <p:sldId id="319" r:id="rId72"/>
    <p:sldId id="317" r:id="rId73"/>
    <p:sldId id="318" r:id="rId74"/>
    <p:sldId id="327" r:id="rId75"/>
    <p:sldId id="329" r:id="rId76"/>
    <p:sldId id="305" r:id="rId77"/>
    <p:sldId id="306" r:id="rId78"/>
    <p:sldId id="307" r:id="rId79"/>
    <p:sldId id="291" r:id="rId80"/>
    <p:sldId id="292" r:id="rId81"/>
    <p:sldId id="321" r:id="rId82"/>
    <p:sldId id="322" r:id="rId8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68B1ED70-F9C4-F54F-B866-58282A5A7904}">
          <p14:sldIdLst>
            <p14:sldId id="294"/>
            <p14:sldId id="439"/>
            <p14:sldId id="261"/>
            <p14:sldId id="457"/>
            <p14:sldId id="410"/>
            <p14:sldId id="458"/>
            <p14:sldId id="391"/>
            <p14:sldId id="278"/>
            <p14:sldId id="332"/>
            <p14:sldId id="393"/>
            <p14:sldId id="440"/>
          </p14:sldIdLst>
        </p14:section>
        <p14:section name="独自科目" id="{D528F8CA-BDAC-0449-884F-43CAEEEB4FEC}">
          <p14:sldIdLst>
            <p14:sldId id="395"/>
            <p14:sldId id="413"/>
            <p14:sldId id="414"/>
            <p14:sldId id="415"/>
            <p14:sldId id="416"/>
            <p14:sldId id="417"/>
            <p14:sldId id="418"/>
            <p14:sldId id="419"/>
          </p14:sldIdLst>
        </p14:section>
        <p14:section name="PFI" id="{B000A443-BEEB-CD4F-B8CC-907C73C57CF9}">
          <p14:sldIdLst>
            <p14:sldId id="396"/>
            <p14:sldId id="421"/>
            <p14:sldId id="452"/>
            <p14:sldId id="459"/>
            <p14:sldId id="412"/>
            <p14:sldId id="435"/>
            <p14:sldId id="441"/>
            <p14:sldId id="455"/>
            <p14:sldId id="443"/>
          </p14:sldIdLst>
        </p14:section>
        <p14:section name="おおつ野" id="{2259CB9E-D5B5-D143-9E73-E5F2554B9008}">
          <p14:sldIdLst>
            <p14:sldId id="397"/>
            <p14:sldId id="460"/>
            <p14:sldId id="445"/>
            <p14:sldId id="436"/>
            <p14:sldId id="464"/>
            <p14:sldId id="446"/>
            <p14:sldId id="447"/>
            <p14:sldId id="448"/>
          </p14:sldIdLst>
        </p14:section>
        <p14:section name="中心市街地" id="{9F8AB320-18CA-4245-8015-282DCE8F594B}">
          <p14:sldIdLst>
            <p14:sldId id="398"/>
            <p14:sldId id="372"/>
            <p14:sldId id="364"/>
            <p14:sldId id="402"/>
            <p14:sldId id="403"/>
            <p14:sldId id="437"/>
            <p14:sldId id="420"/>
            <p14:sldId id="456"/>
          </p14:sldIdLst>
        </p14:section>
        <p14:section name="提案まとめ" id="{900CD353-98C7-CA4E-81F6-FA8C56EFD0CA}">
          <p14:sldIdLst>
            <p14:sldId id="451"/>
          </p14:sldIdLst>
        </p14:section>
        <p14:section name="展望" id="{0EFCB0AE-A5DD-7A45-90A9-5AA0F76EC465}">
          <p14:sldIdLst>
            <p14:sldId id="399"/>
            <p14:sldId id="465"/>
            <p14:sldId id="463"/>
            <p14:sldId id="277"/>
          </p14:sldIdLst>
        </p14:section>
        <p14:section name="予備スライド" id="{60923E1A-AFB8-0A4C-B30B-A0BF235A04E2}">
          <p14:sldIdLst>
            <p14:sldId id="390"/>
            <p14:sldId id="400"/>
            <p14:sldId id="272"/>
            <p14:sldId id="295"/>
            <p14:sldId id="340"/>
            <p14:sldId id="341"/>
            <p14:sldId id="342"/>
            <p14:sldId id="343"/>
            <p14:sldId id="344"/>
            <p14:sldId id="345"/>
            <p14:sldId id="346"/>
            <p14:sldId id="347"/>
            <p14:sldId id="348"/>
            <p14:sldId id="377"/>
            <p14:sldId id="378"/>
            <p14:sldId id="379"/>
            <p14:sldId id="461"/>
            <p14:sldId id="423"/>
            <p14:sldId id="384"/>
            <p14:sldId id="385"/>
            <p14:sldId id="325"/>
          </p14:sldIdLst>
        </p14:section>
        <p14:section name="未公開提案" id="{076E7E19-C18D-D24C-98E6-7F1CE3385BAD}">
          <p14:sldIdLst>
            <p14:sldId id="319"/>
            <p14:sldId id="317"/>
            <p14:sldId id="318"/>
            <p14:sldId id="327"/>
            <p14:sldId id="329"/>
            <p14:sldId id="305"/>
            <p14:sldId id="306"/>
            <p14:sldId id="307"/>
            <p14:sldId id="291"/>
            <p14:sldId id="292"/>
            <p14:sldId id="321"/>
            <p14:sldId id="32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606E"/>
    <a:srgbClr val="D17F8C"/>
    <a:srgbClr val="9B0816"/>
    <a:srgbClr val="C55E6C"/>
    <a:srgbClr val="226023"/>
    <a:srgbClr val="8A4010"/>
    <a:srgbClr val="CE747E"/>
    <a:srgbClr val="D77983"/>
    <a:srgbClr val="C16D76"/>
    <a:srgbClr val="F738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44" autoAdjust="0"/>
    <p:restoredTop sz="99874" autoAdjust="0"/>
  </p:normalViewPr>
  <p:slideViewPr>
    <p:cSldViewPr snapToGrid="0" snapToObjects="1">
      <p:cViewPr>
        <p:scale>
          <a:sx n="94" d="100"/>
          <a:sy n="94" d="100"/>
        </p:scale>
        <p:origin x="-632" y="-1008"/>
      </p:cViewPr>
      <p:guideLst>
        <p:guide orient="horz" pos="2160"/>
        <p:guide pos="2880"/>
      </p:guideLst>
    </p:cSldViewPr>
  </p:slideViewPr>
  <p:outlineViewPr>
    <p:cViewPr>
      <p:scale>
        <a:sx n="33" d="100"/>
        <a:sy n="33" d="100"/>
      </p:scale>
      <p:origin x="0" y="4616"/>
    </p:cViewPr>
  </p:outlineViewPr>
  <p:notesTextViewPr>
    <p:cViewPr>
      <p:scale>
        <a:sx n="100" d="100"/>
        <a:sy n="100" d="100"/>
      </p:scale>
      <p:origin x="0" y="0"/>
    </p:cViewPr>
  </p:notesTextViewPr>
  <p:sorterViewPr>
    <p:cViewPr>
      <p:scale>
        <a:sx n="66" d="100"/>
        <a:sy n="66" d="100"/>
      </p:scale>
      <p:origin x="0" y="104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oleObject" Target="home:shakoug:s1511268:Downloads:&#20840;&#20307;&#12398;&#36027;&#29992;&#12392;&#20415;&#30410;.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年少人口</c:v>
                </c:pt>
              </c:strCache>
            </c:strRef>
          </c:tx>
          <c:spPr>
            <a:solidFill>
              <a:srgbClr val="1986C4"/>
            </a:solidFill>
            <a:ln>
              <a:noFill/>
            </a:ln>
          </c:spPr>
          <c:invertIfNegative val="0"/>
          <c:cat>
            <c:numRef>
              <c:f>Sheet1!$A$2:$A$12</c:f>
              <c:numCache>
                <c:formatCode>General</c:formatCode>
                <c:ptCount val="11"/>
                <c:pt idx="0">
                  <c:v>2010.0</c:v>
                </c:pt>
                <c:pt idx="1">
                  <c:v>2015.0</c:v>
                </c:pt>
                <c:pt idx="2">
                  <c:v>2020.0</c:v>
                </c:pt>
                <c:pt idx="3">
                  <c:v>2025.0</c:v>
                </c:pt>
                <c:pt idx="4">
                  <c:v>2030.0</c:v>
                </c:pt>
                <c:pt idx="5">
                  <c:v>2035.0</c:v>
                </c:pt>
                <c:pt idx="6">
                  <c:v>2040.0</c:v>
                </c:pt>
                <c:pt idx="7">
                  <c:v>2045.0</c:v>
                </c:pt>
                <c:pt idx="8">
                  <c:v>2050.0</c:v>
                </c:pt>
                <c:pt idx="9">
                  <c:v>2055.0</c:v>
                </c:pt>
                <c:pt idx="10">
                  <c:v>2060.0</c:v>
                </c:pt>
              </c:numCache>
            </c:numRef>
          </c:cat>
          <c:val>
            <c:numRef>
              <c:f>Sheet1!$B$2:$B$12</c:f>
              <c:numCache>
                <c:formatCode>General</c:formatCode>
                <c:ptCount val="11"/>
                <c:pt idx="0">
                  <c:v>19015.0</c:v>
                </c:pt>
                <c:pt idx="1">
                  <c:v>17064.0</c:v>
                </c:pt>
                <c:pt idx="2">
                  <c:v>16009.0</c:v>
                </c:pt>
                <c:pt idx="3">
                  <c:v>14454.0</c:v>
                </c:pt>
                <c:pt idx="4">
                  <c:v>13040.0</c:v>
                </c:pt>
                <c:pt idx="5">
                  <c:v>12144.0</c:v>
                </c:pt>
                <c:pt idx="6">
                  <c:v>11494.0</c:v>
                </c:pt>
                <c:pt idx="7">
                  <c:v>11156.0</c:v>
                </c:pt>
                <c:pt idx="8">
                  <c:v>10329.0</c:v>
                </c:pt>
                <c:pt idx="9">
                  <c:v>9488.0</c:v>
                </c:pt>
                <c:pt idx="10">
                  <c:v>8722.0</c:v>
                </c:pt>
              </c:numCache>
            </c:numRef>
          </c:val>
        </c:ser>
        <c:ser>
          <c:idx val="1"/>
          <c:order val="1"/>
          <c:tx>
            <c:strRef>
              <c:f>Sheet1!$C$1</c:f>
              <c:strCache>
                <c:ptCount val="1"/>
                <c:pt idx="0">
                  <c:v>生産年齢人口</c:v>
                </c:pt>
              </c:strCache>
            </c:strRef>
          </c:tx>
          <c:spPr>
            <a:solidFill>
              <a:srgbClr val="499047"/>
            </a:solidFill>
            <a:ln>
              <a:noFill/>
            </a:ln>
          </c:spPr>
          <c:invertIfNegative val="0"/>
          <c:cat>
            <c:numRef>
              <c:f>Sheet1!$A$2:$A$12</c:f>
              <c:numCache>
                <c:formatCode>General</c:formatCode>
                <c:ptCount val="11"/>
                <c:pt idx="0">
                  <c:v>2010.0</c:v>
                </c:pt>
                <c:pt idx="1">
                  <c:v>2015.0</c:v>
                </c:pt>
                <c:pt idx="2">
                  <c:v>2020.0</c:v>
                </c:pt>
                <c:pt idx="3">
                  <c:v>2025.0</c:v>
                </c:pt>
                <c:pt idx="4">
                  <c:v>2030.0</c:v>
                </c:pt>
                <c:pt idx="5">
                  <c:v>2035.0</c:v>
                </c:pt>
                <c:pt idx="6">
                  <c:v>2040.0</c:v>
                </c:pt>
                <c:pt idx="7">
                  <c:v>2045.0</c:v>
                </c:pt>
                <c:pt idx="8">
                  <c:v>2050.0</c:v>
                </c:pt>
                <c:pt idx="9">
                  <c:v>2055.0</c:v>
                </c:pt>
                <c:pt idx="10">
                  <c:v>2060.0</c:v>
                </c:pt>
              </c:numCache>
            </c:numRef>
          </c:cat>
          <c:val>
            <c:numRef>
              <c:f>Sheet1!$C$2:$C$12</c:f>
              <c:numCache>
                <c:formatCode>General</c:formatCode>
                <c:ptCount val="11"/>
                <c:pt idx="0">
                  <c:v>92590.0</c:v>
                </c:pt>
                <c:pt idx="1">
                  <c:v>86217.0</c:v>
                </c:pt>
                <c:pt idx="2">
                  <c:v>81767.0</c:v>
                </c:pt>
                <c:pt idx="3">
                  <c:v>78600.0</c:v>
                </c:pt>
                <c:pt idx="4">
                  <c:v>74916.0</c:v>
                </c:pt>
                <c:pt idx="5">
                  <c:v>69609.0</c:v>
                </c:pt>
                <c:pt idx="6">
                  <c:v>62901.0</c:v>
                </c:pt>
                <c:pt idx="7">
                  <c:v>56546.0</c:v>
                </c:pt>
                <c:pt idx="8">
                  <c:v>52625.0</c:v>
                </c:pt>
                <c:pt idx="9">
                  <c:v>49326.0</c:v>
                </c:pt>
                <c:pt idx="10">
                  <c:v>46074.0</c:v>
                </c:pt>
              </c:numCache>
            </c:numRef>
          </c:val>
        </c:ser>
        <c:ser>
          <c:idx val="2"/>
          <c:order val="2"/>
          <c:tx>
            <c:strRef>
              <c:f>Sheet1!$D$1</c:f>
              <c:strCache>
                <c:ptCount val="1"/>
                <c:pt idx="0">
                  <c:v>老年人口</c:v>
                </c:pt>
              </c:strCache>
            </c:strRef>
          </c:tx>
          <c:spPr>
            <a:solidFill>
              <a:srgbClr val="FD5A07"/>
            </a:solidFill>
            <a:ln>
              <a:noFill/>
            </a:ln>
          </c:spPr>
          <c:invertIfNegative val="0"/>
          <c:cat>
            <c:numRef>
              <c:f>Sheet1!$A$2:$A$12</c:f>
              <c:numCache>
                <c:formatCode>General</c:formatCode>
                <c:ptCount val="11"/>
                <c:pt idx="0">
                  <c:v>2010.0</c:v>
                </c:pt>
                <c:pt idx="1">
                  <c:v>2015.0</c:v>
                </c:pt>
                <c:pt idx="2">
                  <c:v>2020.0</c:v>
                </c:pt>
                <c:pt idx="3">
                  <c:v>2025.0</c:v>
                </c:pt>
                <c:pt idx="4">
                  <c:v>2030.0</c:v>
                </c:pt>
                <c:pt idx="5">
                  <c:v>2035.0</c:v>
                </c:pt>
                <c:pt idx="6">
                  <c:v>2040.0</c:v>
                </c:pt>
                <c:pt idx="7">
                  <c:v>2045.0</c:v>
                </c:pt>
                <c:pt idx="8">
                  <c:v>2050.0</c:v>
                </c:pt>
                <c:pt idx="9">
                  <c:v>2055.0</c:v>
                </c:pt>
                <c:pt idx="10">
                  <c:v>2060.0</c:v>
                </c:pt>
              </c:numCache>
            </c:numRef>
          </c:cat>
          <c:val>
            <c:numRef>
              <c:f>Sheet1!$D$2:$D$12</c:f>
              <c:numCache>
                <c:formatCode>General</c:formatCode>
                <c:ptCount val="11"/>
                <c:pt idx="0">
                  <c:v>32234.0</c:v>
                </c:pt>
                <c:pt idx="1">
                  <c:v>38163.0</c:v>
                </c:pt>
                <c:pt idx="2">
                  <c:v>41133.0</c:v>
                </c:pt>
                <c:pt idx="3">
                  <c:v>41660.0</c:v>
                </c:pt>
                <c:pt idx="4">
                  <c:v>41687.0</c:v>
                </c:pt>
                <c:pt idx="5">
                  <c:v>42155.0</c:v>
                </c:pt>
                <c:pt idx="6">
                  <c:v>43342.0</c:v>
                </c:pt>
                <c:pt idx="7">
                  <c:v>40631.0</c:v>
                </c:pt>
                <c:pt idx="8">
                  <c:v>39503.0</c:v>
                </c:pt>
                <c:pt idx="9">
                  <c:v>38020.0</c:v>
                </c:pt>
                <c:pt idx="10">
                  <c:v>36333.0</c:v>
                </c:pt>
              </c:numCache>
            </c:numRef>
          </c:val>
        </c:ser>
        <c:dLbls>
          <c:showLegendKey val="0"/>
          <c:showVal val="0"/>
          <c:showCatName val="0"/>
          <c:showSerName val="0"/>
          <c:showPercent val="0"/>
          <c:showBubbleSize val="0"/>
        </c:dLbls>
        <c:gapWidth val="300"/>
        <c:overlap val="100"/>
        <c:serLines/>
        <c:axId val="2105763592"/>
        <c:axId val="2105769240"/>
      </c:barChart>
      <c:catAx>
        <c:axId val="2105763592"/>
        <c:scaling>
          <c:orientation val="minMax"/>
        </c:scaling>
        <c:delete val="0"/>
        <c:axPos val="b"/>
        <c:title>
          <c:tx>
            <c:rich>
              <a:bodyPr/>
              <a:lstStyle/>
              <a:p>
                <a:pPr>
                  <a:defRPr sz="1100"/>
                </a:pPr>
                <a:r>
                  <a:rPr lang="ja-JP" altLang="en-US" sz="1100" dirty="0" smtClean="0"/>
                  <a:t>年</a:t>
                </a:r>
                <a:endParaRPr lang="ja-JP" altLang="en-US" sz="1100" dirty="0"/>
              </a:p>
            </c:rich>
          </c:tx>
          <c:layout/>
          <c:overlay val="0"/>
        </c:title>
        <c:numFmt formatCode="General" sourceLinked="1"/>
        <c:majorTickMark val="none"/>
        <c:minorTickMark val="none"/>
        <c:tickLblPos val="nextTo"/>
        <c:txPr>
          <a:bodyPr rot="5400000" vert="horz" anchor="ctr" anchorCtr="1"/>
          <a:lstStyle/>
          <a:p>
            <a:pPr>
              <a:defRPr sz="1200"/>
            </a:pPr>
            <a:endParaRPr lang="ja-JP"/>
          </a:p>
        </c:txPr>
        <c:crossAx val="2105769240"/>
        <c:crosses val="autoZero"/>
        <c:auto val="1"/>
        <c:lblAlgn val="ctr"/>
        <c:lblOffset val="100"/>
        <c:noMultiLvlLbl val="0"/>
      </c:catAx>
      <c:valAx>
        <c:axId val="2105769240"/>
        <c:scaling>
          <c:orientation val="minMax"/>
        </c:scaling>
        <c:delete val="0"/>
        <c:axPos val="l"/>
        <c:majorGridlines/>
        <c:numFmt formatCode="General" sourceLinked="1"/>
        <c:majorTickMark val="out"/>
        <c:minorTickMark val="none"/>
        <c:tickLblPos val="nextTo"/>
        <c:txPr>
          <a:bodyPr/>
          <a:lstStyle/>
          <a:p>
            <a:pPr>
              <a:defRPr sz="1200"/>
            </a:pPr>
            <a:endParaRPr lang="ja-JP"/>
          </a:p>
        </c:txPr>
        <c:crossAx val="2105763592"/>
        <c:crosses val="autoZero"/>
        <c:crossBetween val="between"/>
      </c:valAx>
    </c:plotArea>
    <c:legend>
      <c:legendPos val="t"/>
      <c:layout/>
      <c:overlay val="0"/>
      <c:txPr>
        <a:bodyPr/>
        <a:lstStyle/>
        <a:p>
          <a:pPr>
            <a:defRPr sz="1200"/>
          </a:pPr>
          <a:endParaRPr lang="ja-JP"/>
        </a:p>
      </c:txPr>
    </c:legend>
    <c:plotVisOnly val="1"/>
    <c:dispBlanksAs val="gap"/>
    <c:showDLblsOverMax val="0"/>
  </c:chart>
  <c:spPr>
    <a:noFill/>
  </c:spPr>
  <c:txPr>
    <a:bodyPr/>
    <a:lstStyle/>
    <a:p>
      <a:pPr>
        <a:defRPr sz="1800"/>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ja-JP" altLang="en-US" sz="2000"/>
              <a:t>政策による財政状況の変化</a:t>
            </a:r>
            <a:r>
              <a:rPr lang="en-US" altLang="ja-JP" sz="2000"/>
              <a:t>(H30</a:t>
            </a:r>
            <a:r>
              <a:rPr lang="ja-JP" altLang="en-US" sz="2000"/>
              <a:t>開始</a:t>
            </a:r>
            <a:r>
              <a:rPr lang="en-US" altLang="ja-JP" sz="2000"/>
              <a:t>)</a:t>
            </a:r>
            <a:endParaRPr lang="ja-JP" altLang="en-US" sz="2000"/>
          </a:p>
        </c:rich>
      </c:tx>
      <c:overlay val="0"/>
    </c:title>
    <c:autoTitleDeleted val="0"/>
    <c:plotArea>
      <c:layout/>
      <c:lineChart>
        <c:grouping val="standard"/>
        <c:varyColors val="0"/>
        <c:ser>
          <c:idx val="0"/>
          <c:order val="0"/>
          <c:tx>
            <c:strRef>
              <c:f>財政2!$B$5</c:f>
              <c:strCache>
                <c:ptCount val="1"/>
                <c:pt idx="0">
                  <c:v>財政状況</c:v>
                </c:pt>
              </c:strCache>
            </c:strRef>
          </c:tx>
          <c:spPr>
            <a:ln>
              <a:solidFill>
                <a:schemeClr val="tx2"/>
              </a:solidFill>
            </a:ln>
            <a:effectLst/>
          </c:spPr>
          <c:marker>
            <c:spPr>
              <a:solidFill>
                <a:srgbClr val="666666"/>
              </a:solidFill>
              <a:ln>
                <a:solidFill>
                  <a:schemeClr val="tx2"/>
                </a:solidFill>
              </a:ln>
              <a:effectLst/>
            </c:spPr>
          </c:marker>
          <c:cat>
            <c:strRef>
              <c:f>財政2!$C$2:$N$2</c:f>
              <c:strCache>
                <c:ptCount val="12"/>
                <c:pt idx="0">
                  <c:v>H28</c:v>
                </c:pt>
                <c:pt idx="1">
                  <c:v>H29</c:v>
                </c:pt>
                <c:pt idx="2">
                  <c:v>H30</c:v>
                </c:pt>
                <c:pt idx="3">
                  <c:v>H31</c:v>
                </c:pt>
                <c:pt idx="4">
                  <c:v>H32</c:v>
                </c:pt>
                <c:pt idx="5">
                  <c:v>H33</c:v>
                </c:pt>
                <c:pt idx="6">
                  <c:v>H34</c:v>
                </c:pt>
                <c:pt idx="7">
                  <c:v>H35</c:v>
                </c:pt>
                <c:pt idx="8">
                  <c:v>H36</c:v>
                </c:pt>
                <c:pt idx="9">
                  <c:v>H37</c:v>
                </c:pt>
                <c:pt idx="10">
                  <c:v>H38</c:v>
                </c:pt>
                <c:pt idx="11">
                  <c:v>H39</c:v>
                </c:pt>
              </c:strCache>
            </c:strRef>
          </c:cat>
          <c:val>
            <c:numRef>
              <c:f>財政2!$C$5:$N$5</c:f>
              <c:numCache>
                <c:formatCode>#,##0.0;[Red]\-#,##0.0</c:formatCode>
                <c:ptCount val="12"/>
                <c:pt idx="0">
                  <c:v>8366.6</c:v>
                </c:pt>
                <c:pt idx="1">
                  <c:v>6761.9</c:v>
                </c:pt>
                <c:pt idx="2">
                  <c:v>6024.9</c:v>
                </c:pt>
                <c:pt idx="3">
                  <c:v>5231.3</c:v>
                </c:pt>
                <c:pt idx="4">
                  <c:v>4679.7</c:v>
                </c:pt>
                <c:pt idx="5">
                  <c:v>2919.2</c:v>
                </c:pt>
                <c:pt idx="6">
                  <c:v>941.2999999999997</c:v>
                </c:pt>
                <c:pt idx="7">
                  <c:v>-1090.8</c:v>
                </c:pt>
                <c:pt idx="8">
                  <c:v>-2918.4</c:v>
                </c:pt>
                <c:pt idx="9">
                  <c:v>-4441.9</c:v>
                </c:pt>
                <c:pt idx="10">
                  <c:v>-5780.5</c:v>
                </c:pt>
                <c:pt idx="11">
                  <c:v>-7178.7</c:v>
                </c:pt>
              </c:numCache>
            </c:numRef>
          </c:val>
          <c:smooth val="0"/>
        </c:ser>
        <c:ser>
          <c:idx val="1"/>
          <c:order val="1"/>
          <c:tx>
            <c:strRef>
              <c:f>財政2!$B$41</c:f>
              <c:strCache>
                <c:ptCount val="1"/>
                <c:pt idx="0">
                  <c:v>政策後</c:v>
                </c:pt>
              </c:strCache>
            </c:strRef>
          </c:tx>
          <c:spPr>
            <a:ln>
              <a:solidFill>
                <a:schemeClr val="accent6"/>
              </a:solidFill>
            </a:ln>
            <a:effectLst/>
          </c:spPr>
          <c:marker>
            <c:spPr>
              <a:solidFill>
                <a:schemeClr val="accent6"/>
              </a:solidFill>
              <a:ln>
                <a:solidFill>
                  <a:schemeClr val="accent6"/>
                </a:solidFill>
              </a:ln>
              <a:effectLst/>
            </c:spPr>
          </c:marker>
          <c:cat>
            <c:strRef>
              <c:f>財政2!$C$2:$N$2</c:f>
              <c:strCache>
                <c:ptCount val="12"/>
                <c:pt idx="0">
                  <c:v>H28</c:v>
                </c:pt>
                <c:pt idx="1">
                  <c:v>H29</c:v>
                </c:pt>
                <c:pt idx="2">
                  <c:v>H30</c:v>
                </c:pt>
                <c:pt idx="3">
                  <c:v>H31</c:v>
                </c:pt>
                <c:pt idx="4">
                  <c:v>H32</c:v>
                </c:pt>
                <c:pt idx="5">
                  <c:v>H33</c:v>
                </c:pt>
                <c:pt idx="6">
                  <c:v>H34</c:v>
                </c:pt>
                <c:pt idx="7">
                  <c:v>H35</c:v>
                </c:pt>
                <c:pt idx="8">
                  <c:v>H36</c:v>
                </c:pt>
                <c:pt idx="9">
                  <c:v>H37</c:v>
                </c:pt>
                <c:pt idx="10">
                  <c:v>H38</c:v>
                </c:pt>
                <c:pt idx="11">
                  <c:v>H39</c:v>
                </c:pt>
              </c:strCache>
            </c:strRef>
          </c:cat>
          <c:val>
            <c:numRef>
              <c:f>財政2!$C$41:$N$41</c:f>
              <c:numCache>
                <c:formatCode>General</c:formatCode>
                <c:ptCount val="12"/>
                <c:pt idx="0">
                  <c:v>8366.6</c:v>
                </c:pt>
                <c:pt idx="1">
                  <c:v>6761.9</c:v>
                </c:pt>
                <c:pt idx="2" formatCode="#,##0.0000_ ;[Red]\-#,##0.0000\ ">
                  <c:v>8767.6296</c:v>
                </c:pt>
                <c:pt idx="3" formatCode="#,##0.0000_ ;[Red]\-#,##0.0000\ ">
                  <c:v>8191.0142</c:v>
                </c:pt>
                <c:pt idx="4" formatCode="#,##0.0000_ ;[Red]\-#,##0.0000\ ">
                  <c:v>7856.5988</c:v>
                </c:pt>
                <c:pt idx="5" formatCode="#,##0.0000_ ;[Red]\-#,##0.0000\ ">
                  <c:v>6313.483399999996</c:v>
                </c:pt>
                <c:pt idx="6" formatCode="#,##0.0000_ ;[Red]\-#,##0.0000\ ">
                  <c:v>4553.168</c:v>
                </c:pt>
                <c:pt idx="7" formatCode="#,##0.0000_ ;[Red]\-#,##0.0000\ ">
                  <c:v>2791.8526</c:v>
                </c:pt>
                <c:pt idx="8" formatCode="#,##0.0000_ ;[Red]\-#,##0.0000\ ">
                  <c:v>1235.2372</c:v>
                </c:pt>
                <c:pt idx="9" formatCode="#,##0.0000_ ;[Red]\-#,##0.0000\ ">
                  <c:v>-17.07819999999992</c:v>
                </c:pt>
                <c:pt idx="10" formatCode="#,##0.0000_ ;[Red]\-#,##0.0000\ ">
                  <c:v>-1084.2936</c:v>
                </c:pt>
                <c:pt idx="11" formatCode="#,##0.0000_ ;[Red]\-#,##0.0000\ ">
                  <c:v>-2210.909</c:v>
                </c:pt>
              </c:numCache>
            </c:numRef>
          </c:val>
          <c:smooth val="0"/>
        </c:ser>
        <c:dLbls>
          <c:showLegendKey val="0"/>
          <c:showVal val="0"/>
          <c:showCatName val="0"/>
          <c:showSerName val="0"/>
          <c:showPercent val="0"/>
          <c:showBubbleSize val="0"/>
        </c:dLbls>
        <c:marker val="1"/>
        <c:smooth val="0"/>
        <c:axId val="2120436760"/>
        <c:axId val="2120436264"/>
      </c:lineChart>
      <c:catAx>
        <c:axId val="2120436760"/>
        <c:scaling>
          <c:orientation val="minMax"/>
        </c:scaling>
        <c:delete val="0"/>
        <c:axPos val="b"/>
        <c:majorTickMark val="out"/>
        <c:minorTickMark val="none"/>
        <c:tickLblPos val="nextTo"/>
        <c:txPr>
          <a:bodyPr/>
          <a:lstStyle/>
          <a:p>
            <a:pPr>
              <a:defRPr sz="1400"/>
            </a:pPr>
            <a:endParaRPr lang="ja-JP"/>
          </a:p>
        </c:txPr>
        <c:crossAx val="2120436264"/>
        <c:crosses val="autoZero"/>
        <c:auto val="1"/>
        <c:lblAlgn val="ctr"/>
        <c:lblOffset val="100"/>
        <c:noMultiLvlLbl val="0"/>
      </c:catAx>
      <c:valAx>
        <c:axId val="2120436264"/>
        <c:scaling>
          <c:orientation val="minMax"/>
        </c:scaling>
        <c:delete val="0"/>
        <c:axPos val="l"/>
        <c:majorGridlines/>
        <c:numFmt formatCode="#,##0_);[Red]\(#,##0\)" sourceLinked="0"/>
        <c:majorTickMark val="out"/>
        <c:minorTickMark val="none"/>
        <c:tickLblPos val="nextTo"/>
        <c:txPr>
          <a:bodyPr/>
          <a:lstStyle/>
          <a:p>
            <a:pPr>
              <a:defRPr sz="1400"/>
            </a:pPr>
            <a:endParaRPr lang="ja-JP"/>
          </a:p>
        </c:txPr>
        <c:crossAx val="2120436760"/>
        <c:crosses val="autoZero"/>
        <c:crossBetween val="between"/>
      </c:valAx>
    </c:plotArea>
    <c:legend>
      <c:legendPos val="t"/>
      <c:overlay val="0"/>
      <c:txPr>
        <a:bodyPr/>
        <a:lstStyle/>
        <a:p>
          <a:pPr>
            <a:defRPr sz="1600"/>
          </a:pPr>
          <a:endParaRPr lang="ja-JP"/>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800"/>
            </a:pPr>
            <a:r>
              <a:rPr lang="en-US" altLang="ja-JP" sz="2800" dirty="0" smtClean="0"/>
              <a:t>CSA</a:t>
            </a:r>
            <a:r>
              <a:rPr lang="ja-JP" altLang="en-US" sz="2800" dirty="0" smtClean="0"/>
              <a:t>利用意向</a:t>
            </a:r>
            <a:endParaRPr lang="ja-JP" altLang="en-US" sz="2800" dirty="0"/>
          </a:p>
        </c:rich>
      </c:tx>
      <c:layout>
        <c:manualLayout>
          <c:xMode val="edge"/>
          <c:yMode val="edge"/>
          <c:x val="0.100658713459645"/>
          <c:y val="0.0"/>
        </c:manualLayout>
      </c:layout>
      <c:overlay val="0"/>
    </c:title>
    <c:autoTitleDeleted val="0"/>
    <c:plotArea>
      <c:layout>
        <c:manualLayout>
          <c:layoutTarget val="inner"/>
          <c:xMode val="edge"/>
          <c:yMode val="edge"/>
          <c:x val="0.0640280568861636"/>
          <c:y val="0.293214398523169"/>
          <c:w val="0.744241174624178"/>
          <c:h val="0.614677862401937"/>
        </c:manualLayout>
      </c:layout>
      <c:pieChart>
        <c:varyColors val="1"/>
        <c:ser>
          <c:idx val="0"/>
          <c:order val="0"/>
          <c:tx>
            <c:strRef>
              <c:f>Sheet1!$B$1</c:f>
              <c:strCache>
                <c:ptCount val="1"/>
                <c:pt idx="0">
                  <c:v>割合</c:v>
                </c:pt>
              </c:strCache>
            </c:strRef>
          </c:tx>
          <c:dPt>
            <c:idx val="1"/>
            <c:bubble3D val="0"/>
            <c:spPr>
              <a:solidFill>
                <a:srgbClr val="A6A6A6"/>
              </a:solidFill>
            </c:spPr>
          </c:dPt>
          <c:dLbls>
            <c:txPr>
              <a:bodyPr/>
              <a:lstStyle/>
              <a:p>
                <a:pPr>
                  <a:defRPr sz="2400"/>
                </a:pPr>
                <a:endParaRPr lang="ja-JP"/>
              </a:p>
            </c:txPr>
            <c:showLegendKey val="0"/>
            <c:showVal val="1"/>
            <c:showCatName val="0"/>
            <c:showSerName val="0"/>
            <c:showPercent val="0"/>
            <c:showBubbleSize val="0"/>
            <c:showLeaderLines val="1"/>
          </c:dLbls>
          <c:cat>
            <c:strRef>
              <c:f>Sheet1!$A$2:$A$3</c:f>
              <c:strCache>
                <c:ptCount val="2"/>
                <c:pt idx="0">
                  <c:v>試したい</c:v>
                </c:pt>
                <c:pt idx="1">
                  <c:v>試したくない</c:v>
                </c:pt>
              </c:strCache>
            </c:strRef>
          </c:cat>
          <c:val>
            <c:numRef>
              <c:f>Sheet1!$B$2:$B$3</c:f>
              <c:numCache>
                <c:formatCode>General</c:formatCode>
                <c:ptCount val="2"/>
                <c:pt idx="0">
                  <c:v>68.2</c:v>
                </c:pt>
                <c:pt idx="1">
                  <c:v>31.8</c:v>
                </c:pt>
              </c:numCache>
            </c:numRef>
          </c:val>
        </c:ser>
        <c:dLbls>
          <c:showLegendKey val="0"/>
          <c:showVal val="0"/>
          <c:showCatName val="0"/>
          <c:showSerName val="0"/>
          <c:showPercent val="0"/>
          <c:showBubbleSize val="0"/>
          <c:showLeaderLines val="1"/>
        </c:dLbls>
        <c:firstSliceAng val="0"/>
      </c:pieChart>
    </c:plotArea>
    <c:legend>
      <c:legendPos val="t"/>
      <c:layout>
        <c:manualLayout>
          <c:xMode val="edge"/>
          <c:yMode val="edge"/>
          <c:x val="0.00287693035347806"/>
          <c:y val="0.160948693280752"/>
          <c:w val="0.87661160178252"/>
          <c:h val="0.0910167885432847"/>
        </c:manualLayout>
      </c:layout>
      <c:overlay val="0"/>
    </c:legend>
    <c:plotVisOnly val="1"/>
    <c:dispBlanksAs val="gap"/>
    <c:showDLblsOverMax val="0"/>
  </c:chart>
  <c:txPr>
    <a:bodyPr/>
    <a:lstStyle/>
    <a:p>
      <a:pPr>
        <a:defRPr sz="1800"/>
      </a:pPr>
      <a:endParaRPr lang="ja-JP"/>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ja-JP" altLang="en-US" dirty="0" smtClean="0"/>
              <a:t>地域の範囲</a:t>
            </a:r>
            <a:endParaRPr lang="ja-JP" altLang="en-US" dirty="0"/>
          </a:p>
        </c:rich>
      </c:tx>
      <c:overlay val="0"/>
    </c:title>
    <c:autoTitleDeleted val="0"/>
    <c:plotArea>
      <c:layout/>
      <c:barChart>
        <c:barDir val="bar"/>
        <c:grouping val="percentStacked"/>
        <c:varyColors val="0"/>
        <c:ser>
          <c:idx val="0"/>
          <c:order val="0"/>
          <c:tx>
            <c:strRef>
              <c:f>Sheet1!$B$1</c:f>
              <c:strCache>
                <c:ptCount val="1"/>
                <c:pt idx="0">
                  <c:v>徒歩範囲</c:v>
                </c:pt>
              </c:strCache>
            </c:strRef>
          </c:tx>
          <c:invertIfNegative val="0"/>
          <c:cat>
            <c:strRef>
              <c:f>Sheet1!$A$2</c:f>
              <c:strCache>
                <c:ptCount val="1"/>
                <c:pt idx="0">
                  <c:v>希望地域範囲</c:v>
                </c:pt>
              </c:strCache>
            </c:strRef>
          </c:cat>
          <c:val>
            <c:numRef>
              <c:f>Sheet1!$B$2</c:f>
              <c:numCache>
                <c:formatCode>General</c:formatCode>
                <c:ptCount val="1"/>
                <c:pt idx="0">
                  <c:v>22.1</c:v>
                </c:pt>
              </c:numCache>
            </c:numRef>
          </c:val>
        </c:ser>
        <c:ser>
          <c:idx val="1"/>
          <c:order val="1"/>
          <c:tx>
            <c:strRef>
              <c:f>Sheet1!$C$1</c:f>
              <c:strCache>
                <c:ptCount val="1"/>
                <c:pt idx="0">
                  <c:v>中学校区</c:v>
                </c:pt>
              </c:strCache>
            </c:strRef>
          </c:tx>
          <c:invertIfNegative val="0"/>
          <c:cat>
            <c:strRef>
              <c:f>Sheet1!$A$2</c:f>
              <c:strCache>
                <c:ptCount val="1"/>
                <c:pt idx="0">
                  <c:v>希望地域範囲</c:v>
                </c:pt>
              </c:strCache>
            </c:strRef>
          </c:cat>
          <c:val>
            <c:numRef>
              <c:f>Sheet1!$C$2</c:f>
              <c:numCache>
                <c:formatCode>General</c:formatCode>
                <c:ptCount val="1"/>
                <c:pt idx="0">
                  <c:v>21.4</c:v>
                </c:pt>
              </c:numCache>
            </c:numRef>
          </c:val>
        </c:ser>
        <c:ser>
          <c:idx val="2"/>
          <c:order val="2"/>
          <c:tx>
            <c:strRef>
              <c:f>Sheet1!$D$1</c:f>
              <c:strCache>
                <c:ptCount val="1"/>
                <c:pt idx="0">
                  <c:v>市・区</c:v>
                </c:pt>
              </c:strCache>
            </c:strRef>
          </c:tx>
          <c:invertIfNegative val="0"/>
          <c:cat>
            <c:strRef>
              <c:f>Sheet1!$A$2</c:f>
              <c:strCache>
                <c:ptCount val="1"/>
                <c:pt idx="0">
                  <c:v>希望地域範囲</c:v>
                </c:pt>
              </c:strCache>
            </c:strRef>
          </c:cat>
          <c:val>
            <c:numRef>
              <c:f>Sheet1!$D$2</c:f>
              <c:numCache>
                <c:formatCode>General</c:formatCode>
                <c:ptCount val="1"/>
                <c:pt idx="0">
                  <c:v>27.1</c:v>
                </c:pt>
              </c:numCache>
            </c:numRef>
          </c:val>
        </c:ser>
        <c:ser>
          <c:idx val="3"/>
          <c:order val="3"/>
          <c:tx>
            <c:strRef>
              <c:f>Sheet1!$E$1</c:f>
              <c:strCache>
                <c:ptCount val="1"/>
                <c:pt idx="0">
                  <c:v>隣接市区</c:v>
                </c:pt>
              </c:strCache>
            </c:strRef>
          </c:tx>
          <c:invertIfNegative val="0"/>
          <c:cat>
            <c:strRef>
              <c:f>Sheet1!$A$2</c:f>
              <c:strCache>
                <c:ptCount val="1"/>
                <c:pt idx="0">
                  <c:v>希望地域範囲</c:v>
                </c:pt>
              </c:strCache>
            </c:strRef>
          </c:cat>
          <c:val>
            <c:numRef>
              <c:f>Sheet1!$E$2</c:f>
              <c:numCache>
                <c:formatCode>General</c:formatCode>
                <c:ptCount val="1"/>
                <c:pt idx="0">
                  <c:v>15.7</c:v>
                </c:pt>
              </c:numCache>
            </c:numRef>
          </c:val>
        </c:ser>
        <c:ser>
          <c:idx val="4"/>
          <c:order val="4"/>
          <c:tx>
            <c:strRef>
              <c:f>Sheet1!$F$1</c:f>
              <c:strCache>
                <c:ptCount val="1"/>
                <c:pt idx="0">
                  <c:v>県内</c:v>
                </c:pt>
              </c:strCache>
            </c:strRef>
          </c:tx>
          <c:invertIfNegative val="0"/>
          <c:dLbls>
            <c:dLbl>
              <c:idx val="0"/>
              <c:layout>
                <c:manualLayout>
                  <c:x val="-0.00420481278898776"/>
                  <c:y val="0.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希望地域範囲</c:v>
                </c:pt>
              </c:strCache>
            </c:strRef>
          </c:cat>
          <c:val>
            <c:numRef>
              <c:f>Sheet1!$F$2</c:f>
              <c:numCache>
                <c:formatCode>General</c:formatCode>
                <c:ptCount val="1"/>
                <c:pt idx="0">
                  <c:v>8.6</c:v>
                </c:pt>
              </c:numCache>
            </c:numRef>
          </c:val>
        </c:ser>
        <c:ser>
          <c:idx val="5"/>
          <c:order val="5"/>
          <c:tx>
            <c:strRef>
              <c:f>Sheet1!$G$1</c:f>
              <c:strCache>
                <c:ptCount val="1"/>
                <c:pt idx="0">
                  <c:v>隣接県</c:v>
                </c:pt>
              </c:strCache>
            </c:strRef>
          </c:tx>
          <c:invertIfNegative val="0"/>
          <c:dLbls>
            <c:dLbl>
              <c:idx val="0"/>
              <c:layout>
                <c:manualLayout>
                  <c:x val="-0.00630721918348164"/>
                  <c:y val="-0.0950244099849477"/>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希望地域範囲</c:v>
                </c:pt>
              </c:strCache>
            </c:strRef>
          </c:cat>
          <c:val>
            <c:numRef>
              <c:f>Sheet1!$G$2</c:f>
              <c:numCache>
                <c:formatCode>General</c:formatCode>
                <c:ptCount val="1"/>
                <c:pt idx="0">
                  <c:v>3.8</c:v>
                </c:pt>
              </c:numCache>
            </c:numRef>
          </c:val>
        </c:ser>
        <c:ser>
          <c:idx val="6"/>
          <c:order val="6"/>
          <c:tx>
            <c:strRef>
              <c:f>Sheet1!$H$1</c:f>
              <c:strCache>
                <c:ptCount val="1"/>
                <c:pt idx="0">
                  <c:v>それ以上の広域</c:v>
                </c:pt>
              </c:strCache>
            </c:strRef>
          </c:tx>
          <c:invertIfNegative val="0"/>
          <c:dLbls>
            <c:dLbl>
              <c:idx val="0"/>
              <c:layout>
                <c:manualLayout>
                  <c:x val="0.0294336895229143"/>
                  <c:y val="-0.012394488258906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希望地域範囲</c:v>
                </c:pt>
              </c:strCache>
            </c:strRef>
          </c:cat>
          <c:val>
            <c:numRef>
              <c:f>Sheet1!$H$2</c:f>
              <c:numCache>
                <c:formatCode>General</c:formatCode>
                <c:ptCount val="1"/>
                <c:pt idx="0">
                  <c:v>1.1</c:v>
                </c:pt>
              </c:numCache>
            </c:numRef>
          </c:val>
        </c:ser>
        <c:dLbls>
          <c:showLegendKey val="0"/>
          <c:showVal val="1"/>
          <c:showCatName val="0"/>
          <c:showSerName val="0"/>
          <c:showPercent val="0"/>
          <c:showBubbleSize val="0"/>
        </c:dLbls>
        <c:gapWidth val="150"/>
        <c:overlap val="100"/>
        <c:axId val="2121081784"/>
        <c:axId val="2121079016"/>
      </c:barChart>
      <c:catAx>
        <c:axId val="2121081784"/>
        <c:scaling>
          <c:orientation val="minMax"/>
        </c:scaling>
        <c:delete val="1"/>
        <c:axPos val="l"/>
        <c:majorTickMark val="out"/>
        <c:minorTickMark val="none"/>
        <c:tickLblPos val="nextTo"/>
        <c:crossAx val="2121079016"/>
        <c:crosses val="autoZero"/>
        <c:auto val="1"/>
        <c:lblAlgn val="ctr"/>
        <c:lblOffset val="100"/>
        <c:noMultiLvlLbl val="0"/>
      </c:catAx>
      <c:valAx>
        <c:axId val="2121079016"/>
        <c:scaling>
          <c:orientation val="minMax"/>
        </c:scaling>
        <c:delete val="0"/>
        <c:axPos val="b"/>
        <c:majorGridlines/>
        <c:numFmt formatCode="0%" sourceLinked="1"/>
        <c:majorTickMark val="out"/>
        <c:minorTickMark val="none"/>
        <c:tickLblPos val="nextTo"/>
        <c:crossAx val="2121081784"/>
        <c:crosses val="autoZero"/>
        <c:crossBetween val="between"/>
      </c:valAx>
    </c:plotArea>
    <c:legend>
      <c:legendPos val="b"/>
      <c:layout>
        <c:manualLayout>
          <c:xMode val="edge"/>
          <c:yMode val="edge"/>
          <c:x val="0.0777049997890326"/>
          <c:y val="0.594993538669129"/>
          <c:w val="0.862355560830893"/>
          <c:h val="0.389850473467574"/>
        </c:manualLayout>
      </c:layout>
      <c:overlay val="0"/>
    </c:legend>
    <c:plotVisOnly val="1"/>
    <c:dispBlanksAs val="gap"/>
    <c:showDLblsOverMax val="0"/>
  </c:chart>
  <c:txPr>
    <a:bodyPr/>
    <a:lstStyle/>
    <a:p>
      <a:pPr>
        <a:defRPr sz="1800"/>
      </a:pPr>
      <a:endParaRPr lang="ja-JP"/>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cdr:x>
      <cdr:y>0.08044</cdr:y>
    </cdr:from>
    <cdr:to>
      <cdr:x>0.20773</cdr:x>
      <cdr:y>0.20555</cdr:y>
    </cdr:to>
    <cdr:sp macro="" textlink="">
      <cdr:nvSpPr>
        <cdr:cNvPr id="2" name="テキスト ボックス 1"/>
        <cdr:cNvSpPr txBox="1"/>
      </cdr:nvSpPr>
      <cdr:spPr>
        <a:xfrm xmlns:a="http://schemas.openxmlformats.org/drawingml/2006/main">
          <a:off x="0" y="333859"/>
          <a:ext cx="914400" cy="5192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800" dirty="0" smtClean="0"/>
            <a:t>N=14000</a:t>
          </a:r>
          <a:endParaRPr lang="ja-JP" altLang="en-US" sz="1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5130BE-5544-1248-A61C-938061B8C939}" type="datetimeFigureOut">
              <a:rPr kumimoji="1" lang="ja-JP" altLang="en-US" smtClean="0"/>
              <a:t>2018/02/09</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4FA1B1-2729-7F48-8511-A6ADA6665D13}" type="slidenum">
              <a:rPr kumimoji="1" lang="ja-JP" altLang="en-US" smtClean="0"/>
              <a:t>‹#›</a:t>
            </a:fld>
            <a:endParaRPr kumimoji="1" lang="ja-JP" altLang="en-US"/>
          </a:p>
        </p:txBody>
      </p:sp>
    </p:spTree>
    <p:extLst>
      <p:ext uri="{BB962C8B-B14F-4D97-AF65-F5344CB8AC3E}">
        <p14:creationId xmlns:p14="http://schemas.microsoft.com/office/powerpoint/2010/main" val="16737378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9C2B80-DF0D-FF48-B6D5-FD56B069E9C6}" type="datetimeFigureOut">
              <a:rPr kumimoji="1" lang="ja-JP" altLang="en-US" smtClean="0"/>
              <a:t>2018/02/09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84C126-4897-C84F-A36E-F9DE4CC3F66F}" type="slidenum">
              <a:rPr kumimoji="1" lang="ja-JP" altLang="en-US" smtClean="0"/>
              <a:t>‹#›</a:t>
            </a:fld>
            <a:endParaRPr kumimoji="1" lang="ja-JP" altLang="en-US"/>
          </a:p>
        </p:txBody>
      </p:sp>
    </p:spTree>
    <p:extLst>
      <p:ext uri="{BB962C8B-B14F-4D97-AF65-F5344CB8AC3E}">
        <p14:creationId xmlns:p14="http://schemas.microsoft.com/office/powerpoint/2010/main" val="7497252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a:t>
            </a:fld>
            <a:endParaRPr kumimoji="1" lang="ja-JP" altLang="en-US"/>
          </a:p>
        </p:txBody>
      </p:sp>
    </p:spTree>
    <p:extLst>
      <p:ext uri="{BB962C8B-B14F-4D97-AF65-F5344CB8AC3E}">
        <p14:creationId xmlns:p14="http://schemas.microsoft.com/office/powerpoint/2010/main" val="2514712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②自分たちはくらしをさらに防犯、防災、福祉、景観の４つの項目に分け、これら４つの項目全体にわたる提案として市民参加型まちづくりアプリ「つちナビ」を提案します。このアプリの目的としては市民恊働の考え方に基づき、市民自身がくらしに関するまちの問題に取り組み、まちづくりに参加していることを実感できるようなシステムを構築することです。</a:t>
            </a:r>
          </a:p>
          <a:p>
            <a:r>
              <a:rPr kumimoji="1" lang="ja-JP" altLang="ja-JP" sz="1200" kern="1200" dirty="0" smtClean="0">
                <a:solidFill>
                  <a:schemeClr val="tx1"/>
                </a:solidFill>
                <a:effectLst/>
                <a:latin typeface="+mn-lt"/>
                <a:ea typeface="+mn-ea"/>
                <a:cs typeface="+mn-cs"/>
              </a:rPr>
              <a:t>アプリの内容は市民が景観上ふさわしくない場所などくらしに関わる様々な問題を発見しアプリを使って投稿します。それから行政もしくは市民自身がその問題を解決していき、市民自身が解決する場合は金銭的な補助を行っていくという内容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22</a:t>
            </a:fld>
            <a:endParaRPr kumimoji="1" lang="ja-JP" altLang="en-US"/>
          </a:p>
        </p:txBody>
      </p:sp>
    </p:spTree>
    <p:extLst>
      <p:ext uri="{BB962C8B-B14F-4D97-AF65-F5344CB8AC3E}">
        <p14:creationId xmlns:p14="http://schemas.microsoft.com/office/powerpoint/2010/main" val="334715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③効果については、市が行う調査等が削減されるため市の業務の軽減、市民のまちづくりに対する意識の向上、現在あまり使われていない恊働のまちづくり基金の友好的な利用等が考えられます。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23</a:t>
            </a:fld>
            <a:endParaRPr kumimoji="1" lang="ja-JP" altLang="en-US"/>
          </a:p>
        </p:txBody>
      </p:sp>
    </p:spTree>
    <p:extLst>
      <p:ext uri="{BB962C8B-B14F-4D97-AF65-F5344CB8AC3E}">
        <p14:creationId xmlns:p14="http://schemas.microsoft.com/office/powerpoint/2010/main" val="2172251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③効果については、市が行う調査等が削減されるため市の業務の軽減、市民のまちづくりに対する意識の向上、現在あまり使われていない恊働のまちづくり基金の友好的な利用等が考えられます。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24</a:t>
            </a:fld>
            <a:endParaRPr kumimoji="1" lang="ja-JP" altLang="en-US"/>
          </a:p>
        </p:txBody>
      </p:sp>
    </p:spTree>
    <p:extLst>
      <p:ext uri="{BB962C8B-B14F-4D97-AF65-F5344CB8AC3E}">
        <p14:creationId xmlns:p14="http://schemas.microsoft.com/office/powerpoint/2010/main" val="2172251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③効果については、市が行う調査等が削減されるため市の業務の軽減、市民のまちづくりに対する意識の向上、現在あまり使われていない恊働のまちづくり基金の友好的な利用等が考えられます。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25</a:t>
            </a:fld>
            <a:endParaRPr kumimoji="1" lang="ja-JP" altLang="en-US"/>
          </a:p>
        </p:txBody>
      </p:sp>
    </p:spTree>
    <p:extLst>
      <p:ext uri="{BB962C8B-B14F-4D97-AF65-F5344CB8AC3E}">
        <p14:creationId xmlns:p14="http://schemas.microsoft.com/office/powerpoint/2010/main" val="2172251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③効果については、市が行う調査等が削減されるため市の業務の軽減、市民のまちづくりに対する意識の向上、現在あまり使われていない恊働のまちづくり基金の友好的な利用等が考えられます。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26</a:t>
            </a:fld>
            <a:endParaRPr kumimoji="1" lang="ja-JP" altLang="en-US"/>
          </a:p>
        </p:txBody>
      </p:sp>
    </p:spTree>
    <p:extLst>
      <p:ext uri="{BB962C8B-B14F-4D97-AF65-F5344CB8AC3E}">
        <p14:creationId xmlns:p14="http://schemas.microsoft.com/office/powerpoint/2010/main" val="331429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③効果については、市が行う調査等が削減されるため市の業務の軽減、市民のまちづくりに対する意識の向上、現在あまり使われていない恊働のまちづくり基金の友好的な利用等が考えられます。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27</a:t>
            </a:fld>
            <a:endParaRPr kumimoji="1" lang="ja-JP" altLang="en-US"/>
          </a:p>
        </p:txBody>
      </p:sp>
    </p:spTree>
    <p:extLst>
      <p:ext uri="{BB962C8B-B14F-4D97-AF65-F5344CB8AC3E}">
        <p14:creationId xmlns:p14="http://schemas.microsoft.com/office/powerpoint/2010/main" val="3918147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③効果については、市が行う調査等が削減されるため市の業務の軽減、市民のまちづくりに対する意識の向上、現在あまり使われていない恊働のまちづくり基金の友好的な利用等が考えられます。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28</a:t>
            </a:fld>
            <a:endParaRPr kumimoji="1" lang="ja-JP" altLang="en-US"/>
          </a:p>
        </p:txBody>
      </p:sp>
    </p:spTree>
    <p:extLst>
      <p:ext uri="{BB962C8B-B14F-4D97-AF65-F5344CB8AC3E}">
        <p14:creationId xmlns:p14="http://schemas.microsoft.com/office/powerpoint/2010/main" val="46636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30</a:t>
            </a:fld>
            <a:endParaRPr kumimoji="1" lang="ja-JP" altLang="en-US"/>
          </a:p>
        </p:txBody>
      </p:sp>
    </p:spTree>
    <p:extLst>
      <p:ext uri="{BB962C8B-B14F-4D97-AF65-F5344CB8AC3E}">
        <p14:creationId xmlns:p14="http://schemas.microsoft.com/office/powerpoint/2010/main" val="2166443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31</a:t>
            </a:fld>
            <a:endParaRPr kumimoji="1" lang="ja-JP" altLang="en-US"/>
          </a:p>
        </p:txBody>
      </p:sp>
    </p:spTree>
    <p:extLst>
      <p:ext uri="{BB962C8B-B14F-4D97-AF65-F5344CB8AC3E}">
        <p14:creationId xmlns:p14="http://schemas.microsoft.com/office/powerpoint/2010/main" val="3226959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32</a:t>
            </a:fld>
            <a:endParaRPr kumimoji="1" lang="ja-JP" altLang="en-US"/>
          </a:p>
        </p:txBody>
      </p:sp>
    </p:spTree>
    <p:extLst>
      <p:ext uri="{BB962C8B-B14F-4D97-AF65-F5344CB8AC3E}">
        <p14:creationId xmlns:p14="http://schemas.microsoft.com/office/powerpoint/2010/main" val="2866023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こどもの教育に焦点をあて、</a:t>
            </a:r>
            <a:endParaRPr kumimoji="1" lang="en-US" altLang="ja-JP" dirty="0" smtClean="0"/>
          </a:p>
          <a:p>
            <a:r>
              <a:rPr kumimoji="1" lang="ja-JP" altLang="en-US" dirty="0" smtClean="0"/>
              <a:t>土浦を「知る」「考える」「思う」きっかけをつくる</a:t>
            </a:r>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13</a:t>
            </a:fld>
            <a:endParaRPr kumimoji="1" lang="ja-JP" altLang="en-US"/>
          </a:p>
        </p:txBody>
      </p:sp>
    </p:spTree>
    <p:extLst>
      <p:ext uri="{BB962C8B-B14F-4D97-AF65-F5344CB8AC3E}">
        <p14:creationId xmlns:p14="http://schemas.microsoft.com/office/powerpoint/2010/main" val="4073187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34</a:t>
            </a:fld>
            <a:endParaRPr kumimoji="1" lang="ja-JP" altLang="en-US"/>
          </a:p>
        </p:txBody>
      </p:sp>
    </p:spTree>
    <p:extLst>
      <p:ext uri="{BB962C8B-B14F-4D97-AF65-F5344CB8AC3E}">
        <p14:creationId xmlns:p14="http://schemas.microsoft.com/office/powerpoint/2010/main" val="1758489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35</a:t>
            </a:fld>
            <a:endParaRPr kumimoji="1" lang="ja-JP" altLang="en-US"/>
          </a:p>
        </p:txBody>
      </p:sp>
    </p:spTree>
    <p:extLst>
      <p:ext uri="{BB962C8B-B14F-4D97-AF65-F5344CB8AC3E}">
        <p14:creationId xmlns:p14="http://schemas.microsoft.com/office/powerpoint/2010/main" val="350863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36</a:t>
            </a:fld>
            <a:endParaRPr kumimoji="1" lang="ja-JP" altLang="en-US"/>
          </a:p>
        </p:txBody>
      </p:sp>
    </p:spTree>
    <p:extLst>
      <p:ext uri="{BB962C8B-B14F-4D97-AF65-F5344CB8AC3E}">
        <p14:creationId xmlns:p14="http://schemas.microsoft.com/office/powerpoint/2010/main" val="4075785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38</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39</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40</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41</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42</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43</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44</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14</a:t>
            </a:fld>
            <a:endParaRPr kumimoji="1" lang="ja-JP" altLang="en-US"/>
          </a:p>
        </p:txBody>
      </p:sp>
    </p:spTree>
    <p:extLst>
      <p:ext uri="{BB962C8B-B14F-4D97-AF65-F5344CB8AC3E}">
        <p14:creationId xmlns:p14="http://schemas.microsoft.com/office/powerpoint/2010/main" val="4073187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63</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64</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65</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一方で，便益についてはおおつ野工業団地誘致事業から分譲価格として</a:t>
            </a:r>
            <a:r>
              <a:rPr kumimoji="1" lang="en-US" altLang="ja-JP" sz="1200" kern="1200" dirty="0" smtClean="0">
                <a:solidFill>
                  <a:schemeClr val="tx1"/>
                </a:solidFill>
                <a:effectLst/>
                <a:latin typeface="+mn-lt"/>
                <a:ea typeface="+mn-ea"/>
                <a:cs typeface="+mn-cs"/>
              </a:rPr>
              <a:t>22</a:t>
            </a:r>
            <a:r>
              <a:rPr kumimoji="1" lang="ja-JP" altLang="ja-JP" sz="1200" kern="1200" dirty="0" smtClean="0">
                <a:solidFill>
                  <a:schemeClr val="tx1"/>
                </a:solidFill>
                <a:effectLst/>
                <a:latin typeface="+mn-lt"/>
                <a:ea typeface="+mn-ea"/>
                <a:cs typeface="+mn-cs"/>
              </a:rPr>
              <a:t>億</a:t>
            </a:r>
            <a:r>
              <a:rPr kumimoji="1" lang="en-US" altLang="ja-JP" sz="1200" kern="1200" dirty="0" smtClean="0">
                <a:solidFill>
                  <a:schemeClr val="tx1"/>
                </a:solidFill>
                <a:effectLst/>
                <a:latin typeface="+mn-lt"/>
                <a:ea typeface="+mn-ea"/>
                <a:cs typeface="+mn-cs"/>
              </a:rPr>
              <a:t>2,100</a:t>
            </a:r>
            <a:r>
              <a:rPr kumimoji="1" lang="ja-JP" altLang="ja-JP" sz="1200" kern="1200" dirty="0" smtClean="0">
                <a:solidFill>
                  <a:schemeClr val="tx1"/>
                </a:solidFill>
                <a:effectLst/>
                <a:latin typeface="+mn-lt"/>
                <a:ea typeface="+mn-ea"/>
                <a:cs typeface="+mn-cs"/>
              </a:rPr>
              <a:t>万円の初期便益があると仮定します．これに加えて，各提案の税収や人口増加分の増収が継続的に見込まれます．さらには，おおつ野工業団地誘致事業において</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年目以降，固定資産税も含まれるため，大幅な便益の増加が推定されます．★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66</a:t>
            </a:fld>
            <a:endParaRPr kumimoji="1" lang="ja-JP" altLang="en-US"/>
          </a:p>
        </p:txBody>
      </p:sp>
    </p:spTree>
    <p:extLst>
      <p:ext uri="{BB962C8B-B14F-4D97-AF65-F5344CB8AC3E}">
        <p14:creationId xmlns:p14="http://schemas.microsoft.com/office/powerpoint/2010/main" val="3466221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67</a:t>
            </a:fld>
            <a:endParaRPr kumimoji="1" lang="ja-JP" altLang="en-US"/>
          </a:p>
        </p:txBody>
      </p:sp>
    </p:spTree>
    <p:extLst>
      <p:ext uri="{BB962C8B-B14F-4D97-AF65-F5344CB8AC3E}">
        <p14:creationId xmlns:p14="http://schemas.microsoft.com/office/powerpoint/2010/main" val="2775901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財政的な側面から提案の実現可能性を考えます．</a:t>
            </a:r>
          </a:p>
          <a:p>
            <a:r>
              <a:rPr kumimoji="1" lang="ja-JP" altLang="ja-JP" sz="1200" kern="1200" dirty="0" smtClean="0">
                <a:solidFill>
                  <a:schemeClr val="tx1"/>
                </a:solidFill>
                <a:effectLst/>
                <a:latin typeface="+mn-lt"/>
                <a:ea typeface="+mn-ea"/>
                <a:cs typeface="+mn-cs"/>
              </a:rPr>
              <a:t>まず費用について，提案した事業の初期費用はそれぞれご覧の通りになっており，合計で</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億</a:t>
            </a:r>
            <a:r>
              <a:rPr kumimoji="1" lang="en-US" altLang="ja-JP" sz="1200" kern="1200" dirty="0" smtClean="0">
                <a:solidFill>
                  <a:schemeClr val="tx1"/>
                </a:solidFill>
                <a:effectLst/>
                <a:latin typeface="+mn-lt"/>
                <a:ea typeface="+mn-ea"/>
                <a:cs typeface="+mn-cs"/>
              </a:rPr>
              <a:t>205</a:t>
            </a:r>
            <a:r>
              <a:rPr kumimoji="1" lang="ja-JP" altLang="ja-JP" sz="1200" kern="1200" dirty="0" smtClean="0">
                <a:solidFill>
                  <a:schemeClr val="tx1"/>
                </a:solidFill>
                <a:effectLst/>
                <a:latin typeface="+mn-lt"/>
                <a:ea typeface="+mn-ea"/>
                <a:cs typeface="+mn-cs"/>
              </a:rPr>
              <a:t>万</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千円です．また，継続費用は合計</a:t>
            </a:r>
            <a:r>
              <a:rPr kumimoji="1" lang="en-US" altLang="ja-JP" sz="1200" kern="1200" dirty="0" smtClean="0">
                <a:solidFill>
                  <a:schemeClr val="tx1"/>
                </a:solidFill>
                <a:effectLst/>
                <a:latin typeface="+mn-lt"/>
                <a:ea typeface="+mn-ea"/>
                <a:cs typeface="+mn-cs"/>
              </a:rPr>
              <a:t>754.5</a:t>
            </a:r>
            <a:r>
              <a:rPr kumimoji="1" lang="ja-JP" altLang="ja-JP" sz="1200" kern="1200" dirty="0" smtClean="0">
                <a:solidFill>
                  <a:schemeClr val="tx1"/>
                </a:solidFill>
                <a:effectLst/>
                <a:latin typeface="+mn-lt"/>
                <a:ea typeface="+mn-ea"/>
                <a:cs typeface="+mn-cs"/>
              </a:rPr>
              <a:t>万円なので，☆初年度の費用が</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億</a:t>
            </a:r>
            <a:r>
              <a:rPr kumimoji="1" lang="en-US" altLang="ja-JP" sz="1200" kern="1200" dirty="0" smtClean="0">
                <a:solidFill>
                  <a:schemeClr val="tx1"/>
                </a:solidFill>
                <a:effectLst/>
                <a:latin typeface="+mn-lt"/>
                <a:ea typeface="+mn-ea"/>
                <a:cs typeface="+mn-cs"/>
              </a:rPr>
              <a:t>960</a:t>
            </a:r>
            <a:r>
              <a:rPr kumimoji="1" lang="ja-JP" altLang="ja-JP" sz="1200" kern="1200" dirty="0" smtClean="0">
                <a:solidFill>
                  <a:schemeClr val="tx1"/>
                </a:solidFill>
                <a:effectLst/>
                <a:latin typeface="+mn-lt"/>
                <a:ea typeface="+mn-ea"/>
                <a:cs typeface="+mn-cs"/>
              </a:rPr>
              <a:t>万円，</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年目以降は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年あたり</a:t>
            </a:r>
            <a:r>
              <a:rPr kumimoji="1" lang="en-US" altLang="ja-JP" sz="1200" kern="1200" dirty="0" smtClean="0">
                <a:solidFill>
                  <a:schemeClr val="tx1"/>
                </a:solidFill>
                <a:effectLst/>
                <a:latin typeface="+mn-lt"/>
                <a:ea typeface="+mn-ea"/>
                <a:cs typeface="+mn-cs"/>
              </a:rPr>
              <a:t>754.5</a:t>
            </a:r>
            <a:r>
              <a:rPr kumimoji="1" lang="ja-JP" altLang="ja-JP" sz="1200" kern="1200" dirty="0" smtClean="0">
                <a:solidFill>
                  <a:schemeClr val="tx1"/>
                </a:solidFill>
                <a:effectLst/>
                <a:latin typeface="+mn-lt"/>
                <a:ea typeface="+mn-ea"/>
                <a:cs typeface="+mn-cs"/>
              </a:rPr>
              <a:t>万円の費用額が推定されます．★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68</a:t>
            </a:fld>
            <a:endParaRPr kumimoji="1" lang="ja-JP" altLang="en-US"/>
          </a:p>
        </p:txBody>
      </p:sp>
    </p:spTree>
    <p:extLst>
      <p:ext uri="{BB962C8B-B14F-4D97-AF65-F5344CB8AC3E}">
        <p14:creationId xmlns:p14="http://schemas.microsoft.com/office/powerpoint/2010/main" val="1139676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一方で，便益についてはおおつ野工業団地誘致事業から分譲価格として</a:t>
            </a:r>
            <a:r>
              <a:rPr kumimoji="1" lang="en-US" altLang="ja-JP" sz="1200" kern="1200" dirty="0" smtClean="0">
                <a:solidFill>
                  <a:schemeClr val="tx1"/>
                </a:solidFill>
                <a:effectLst/>
                <a:latin typeface="+mn-lt"/>
                <a:ea typeface="+mn-ea"/>
                <a:cs typeface="+mn-cs"/>
              </a:rPr>
              <a:t>22</a:t>
            </a:r>
            <a:r>
              <a:rPr kumimoji="1" lang="ja-JP" altLang="ja-JP" sz="1200" kern="1200" dirty="0" smtClean="0">
                <a:solidFill>
                  <a:schemeClr val="tx1"/>
                </a:solidFill>
                <a:effectLst/>
                <a:latin typeface="+mn-lt"/>
                <a:ea typeface="+mn-ea"/>
                <a:cs typeface="+mn-cs"/>
              </a:rPr>
              <a:t>億</a:t>
            </a:r>
            <a:r>
              <a:rPr kumimoji="1" lang="en-US" altLang="ja-JP" sz="1200" kern="1200" dirty="0" smtClean="0">
                <a:solidFill>
                  <a:schemeClr val="tx1"/>
                </a:solidFill>
                <a:effectLst/>
                <a:latin typeface="+mn-lt"/>
                <a:ea typeface="+mn-ea"/>
                <a:cs typeface="+mn-cs"/>
              </a:rPr>
              <a:t>2,100</a:t>
            </a:r>
            <a:r>
              <a:rPr kumimoji="1" lang="ja-JP" altLang="ja-JP" sz="1200" kern="1200" dirty="0" smtClean="0">
                <a:solidFill>
                  <a:schemeClr val="tx1"/>
                </a:solidFill>
                <a:effectLst/>
                <a:latin typeface="+mn-lt"/>
                <a:ea typeface="+mn-ea"/>
                <a:cs typeface="+mn-cs"/>
              </a:rPr>
              <a:t>万円の初期便益があると仮定します．これに加えて，各提案の税収や人口増加分の増収が継続的に見込まれます．さらには，おおつ野工業団地誘致事業において</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年目以降，固定資産税も含まれるため，大幅な便益の増加が推定されます．★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69</a:t>
            </a:fld>
            <a:endParaRPr kumimoji="1" lang="ja-JP" altLang="en-US"/>
          </a:p>
        </p:txBody>
      </p:sp>
    </p:spTree>
    <p:extLst>
      <p:ext uri="{BB962C8B-B14F-4D97-AF65-F5344CB8AC3E}">
        <p14:creationId xmlns:p14="http://schemas.microsoft.com/office/powerpoint/2010/main" val="3466221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報酬に関わる活動・・・市民主体の清掃活動など</a:t>
            </a:r>
            <a:endParaRPr kumimoji="1" lang="ja-JP" altLang="en-US" dirty="0"/>
          </a:p>
        </p:txBody>
      </p:sp>
      <p:sp>
        <p:nvSpPr>
          <p:cNvPr id="4" name="スライド番号プレースホルダー 3"/>
          <p:cNvSpPr>
            <a:spLocks noGrp="1"/>
          </p:cNvSpPr>
          <p:nvPr>
            <p:ph type="sldNum" sz="quarter" idx="10"/>
          </p:nvPr>
        </p:nvSpPr>
        <p:spPr/>
        <p:txBody>
          <a:bodyPr/>
          <a:lstStyle/>
          <a:p>
            <a:fld id="{23737041-A2FE-3C4F-8E6A-DE20E9A817A7}" type="slidenum">
              <a:rPr kumimoji="1" lang="ja-JP" altLang="en-US" smtClean="0"/>
              <a:t>78</a:t>
            </a:fld>
            <a:endParaRPr kumimoji="1" lang="ja-JP" altLang="en-US"/>
          </a:p>
        </p:txBody>
      </p:sp>
    </p:spTree>
    <p:extLst>
      <p:ext uri="{BB962C8B-B14F-4D97-AF65-F5344CB8AC3E}">
        <p14:creationId xmlns:p14="http://schemas.microsoft.com/office/powerpoint/2010/main" val="2802555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報酬に関わる活動・・・市民主体の清掃活動など</a:t>
            </a:r>
            <a:endParaRPr kumimoji="1" lang="ja-JP" altLang="en-US" dirty="0"/>
          </a:p>
        </p:txBody>
      </p:sp>
      <p:sp>
        <p:nvSpPr>
          <p:cNvPr id="4" name="スライド番号プレースホルダー 3"/>
          <p:cNvSpPr>
            <a:spLocks noGrp="1"/>
          </p:cNvSpPr>
          <p:nvPr>
            <p:ph type="sldNum" sz="quarter" idx="10"/>
          </p:nvPr>
        </p:nvSpPr>
        <p:spPr/>
        <p:txBody>
          <a:bodyPr/>
          <a:lstStyle/>
          <a:p>
            <a:fld id="{23737041-A2FE-3C4F-8E6A-DE20E9A817A7}" type="slidenum">
              <a:rPr kumimoji="1" lang="ja-JP" altLang="en-US" smtClean="0"/>
              <a:t>79</a:t>
            </a:fld>
            <a:endParaRPr kumimoji="1" lang="ja-JP" altLang="en-US"/>
          </a:p>
        </p:txBody>
      </p:sp>
    </p:spTree>
    <p:extLst>
      <p:ext uri="{BB962C8B-B14F-4D97-AF65-F5344CB8AC3E}">
        <p14:creationId xmlns:p14="http://schemas.microsoft.com/office/powerpoint/2010/main" val="2802555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報酬に関わる活動・・・市民主体の清掃活動など</a:t>
            </a:r>
            <a:endParaRPr kumimoji="1" lang="ja-JP" altLang="en-US" dirty="0"/>
          </a:p>
        </p:txBody>
      </p:sp>
      <p:sp>
        <p:nvSpPr>
          <p:cNvPr id="4" name="スライド番号プレースホルダー 3"/>
          <p:cNvSpPr>
            <a:spLocks noGrp="1"/>
          </p:cNvSpPr>
          <p:nvPr>
            <p:ph type="sldNum" sz="quarter" idx="10"/>
          </p:nvPr>
        </p:nvSpPr>
        <p:spPr/>
        <p:txBody>
          <a:bodyPr/>
          <a:lstStyle/>
          <a:p>
            <a:fld id="{23737041-A2FE-3C4F-8E6A-DE20E9A817A7}" type="slidenum">
              <a:rPr kumimoji="1" lang="ja-JP" altLang="en-US" smtClean="0"/>
              <a:t>80</a:t>
            </a:fld>
            <a:endParaRPr kumimoji="1" lang="ja-JP" altLang="en-US"/>
          </a:p>
        </p:txBody>
      </p:sp>
    </p:spTree>
    <p:extLst>
      <p:ext uri="{BB962C8B-B14F-4D97-AF65-F5344CB8AC3E}">
        <p14:creationId xmlns:p14="http://schemas.microsoft.com/office/powerpoint/2010/main" val="2802555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15</a:t>
            </a:fld>
            <a:endParaRPr kumimoji="1" lang="ja-JP" altLang="en-US"/>
          </a:p>
        </p:txBody>
      </p:sp>
    </p:spTree>
    <p:extLst>
      <p:ext uri="{BB962C8B-B14F-4D97-AF65-F5344CB8AC3E}">
        <p14:creationId xmlns:p14="http://schemas.microsoft.com/office/powerpoint/2010/main" val="4073187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16</a:t>
            </a:fld>
            <a:endParaRPr kumimoji="1" lang="ja-JP" altLang="en-US"/>
          </a:p>
        </p:txBody>
      </p:sp>
    </p:spTree>
    <p:extLst>
      <p:ext uri="{BB962C8B-B14F-4D97-AF65-F5344CB8AC3E}">
        <p14:creationId xmlns:p14="http://schemas.microsoft.com/office/powerpoint/2010/main" val="407318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地域愛着は３つに分けられ、</a:t>
            </a:r>
            <a:endParaRPr kumimoji="1" lang="en-US" altLang="ja-JP" dirty="0" smtClean="0"/>
          </a:p>
          <a:p>
            <a:r>
              <a:rPr kumimoji="1" lang="ja-JP" altLang="en-US" dirty="0" smtClean="0"/>
              <a:t>地域愛着意識は</a:t>
            </a:r>
            <a:r>
              <a:rPr kumimoji="1" lang="en-US" altLang="ja-JP" dirty="0" smtClean="0"/>
              <a:t>U</a:t>
            </a:r>
            <a:r>
              <a:rPr kumimoji="1" lang="ja-JP" altLang="en-US" dirty="0" smtClean="0"/>
              <a:t>ターンの要因として無視できないもの</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17</a:t>
            </a:fld>
            <a:endParaRPr kumimoji="1" lang="ja-JP" altLang="en-US"/>
          </a:p>
        </p:txBody>
      </p:sp>
    </p:spTree>
    <p:extLst>
      <p:ext uri="{BB962C8B-B14F-4D97-AF65-F5344CB8AC3E}">
        <p14:creationId xmlns:p14="http://schemas.microsoft.com/office/powerpoint/2010/main" val="417351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地域愛着は３つに分けられ、</a:t>
            </a:r>
            <a:endParaRPr kumimoji="1" lang="en-US" altLang="ja-JP" dirty="0" smtClean="0"/>
          </a:p>
          <a:p>
            <a:r>
              <a:rPr kumimoji="1" lang="ja-JP" altLang="en-US" dirty="0" smtClean="0"/>
              <a:t>地域愛着意識は</a:t>
            </a:r>
            <a:r>
              <a:rPr kumimoji="1" lang="en-US" altLang="ja-JP" dirty="0" smtClean="0"/>
              <a:t>U</a:t>
            </a:r>
            <a:r>
              <a:rPr kumimoji="1" lang="ja-JP" altLang="en-US" dirty="0" smtClean="0"/>
              <a:t>ターンの要因として無視できないもの</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18</a:t>
            </a:fld>
            <a:endParaRPr kumimoji="1" lang="ja-JP" altLang="en-US"/>
          </a:p>
        </p:txBody>
      </p:sp>
    </p:spTree>
    <p:extLst>
      <p:ext uri="{BB962C8B-B14F-4D97-AF65-F5344CB8AC3E}">
        <p14:creationId xmlns:p14="http://schemas.microsoft.com/office/powerpoint/2010/main" val="4173511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地域愛着は３つに分けられ、</a:t>
            </a:r>
            <a:endParaRPr kumimoji="1" lang="en-US" altLang="ja-JP" dirty="0" smtClean="0"/>
          </a:p>
          <a:p>
            <a:r>
              <a:rPr kumimoji="1" lang="ja-JP" altLang="en-US" dirty="0" smtClean="0"/>
              <a:t>地域愛着意識は</a:t>
            </a:r>
            <a:r>
              <a:rPr kumimoji="1" lang="en-US" altLang="ja-JP" dirty="0" smtClean="0"/>
              <a:t>U</a:t>
            </a:r>
            <a:r>
              <a:rPr kumimoji="1" lang="ja-JP" altLang="en-US" dirty="0" smtClean="0"/>
              <a:t>ターンの要因として無視できないもの</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19</a:t>
            </a:fld>
            <a:endParaRPr kumimoji="1" lang="ja-JP" altLang="en-US"/>
          </a:p>
        </p:txBody>
      </p:sp>
    </p:spTree>
    <p:extLst>
      <p:ext uri="{BB962C8B-B14F-4D97-AF65-F5344CB8AC3E}">
        <p14:creationId xmlns:p14="http://schemas.microsoft.com/office/powerpoint/2010/main" val="417351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②自分たちはくらしをさらに防犯、防災、福祉、景観の４つの項目に分け、これら４つの項目全体にわたる提案として市民参加型まちづくりアプリ「つちナビ」を提案します。このアプリの目的としては市民恊働の考え方に基づき、市民自身がくらしに関するまちの問題に取り組み、まちづくりに参加していることを実感できるようなシステムを構築することです。</a:t>
            </a:r>
          </a:p>
          <a:p>
            <a:r>
              <a:rPr kumimoji="1" lang="ja-JP" altLang="ja-JP" sz="1200" kern="1200" dirty="0" smtClean="0">
                <a:solidFill>
                  <a:schemeClr val="tx1"/>
                </a:solidFill>
                <a:effectLst/>
                <a:latin typeface="+mn-lt"/>
                <a:ea typeface="+mn-ea"/>
                <a:cs typeface="+mn-cs"/>
              </a:rPr>
              <a:t>アプリの内容は市民が景観上ふさわしくない場所などくらしに関わる様々な問題を発見しアプリを使って投稿します。それから行政もしくは市民自身がその問題を解決していき、市民自身が解決する場合は金銭的な補助を行っていくという内容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584C126-4897-C84F-A36E-F9DE4CC3F66F}" type="slidenum">
              <a:rPr kumimoji="1" lang="ja-JP" altLang="en-US" smtClean="0"/>
              <a:t>21</a:t>
            </a:fld>
            <a:endParaRPr kumimoji="1" lang="ja-JP" altLang="en-US"/>
          </a:p>
        </p:txBody>
      </p:sp>
    </p:spTree>
    <p:extLst>
      <p:ext uri="{BB962C8B-B14F-4D97-AF65-F5344CB8AC3E}">
        <p14:creationId xmlns:p14="http://schemas.microsoft.com/office/powerpoint/2010/main" val="334715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CAC06A9-CC50-F24C-8CDB-0D791F4F1D9E}" type="datetime1">
              <a:rPr kumimoji="1" lang="ja-JP" altLang="en-US" smtClean="0"/>
              <a:t>2018/02/09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a:t>
            </a:fld>
            <a:endParaRPr kumimoji="1" lang="ja-JP" altLang="en-US"/>
          </a:p>
        </p:txBody>
      </p:sp>
    </p:spTree>
    <p:extLst>
      <p:ext uri="{BB962C8B-B14F-4D97-AF65-F5344CB8AC3E}">
        <p14:creationId xmlns:p14="http://schemas.microsoft.com/office/powerpoint/2010/main" val="237549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46" y="0"/>
            <a:ext cx="8229600" cy="1143000"/>
          </a:xfrm>
        </p:spPr>
        <p:txBody>
          <a:bodyPr/>
          <a:lstStyle>
            <a:lvl1pPr algn="l">
              <a:defRPr>
                <a:latin typeface="メイリオ"/>
                <a:ea typeface="メイリオ"/>
                <a:cs typeface="メイリオ"/>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62B9DC-E235-FA4D-847C-86D058D7F264}" type="datetime1">
              <a:rPr kumimoji="1" lang="ja-JP" altLang="en-US" smtClean="0"/>
              <a:t>2018/02/09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a:t>
            </a:fld>
            <a:endParaRPr kumimoji="1" lang="ja-JP" altLang="en-US"/>
          </a:p>
        </p:txBody>
      </p:sp>
      <p:pic>
        <p:nvPicPr>
          <p:cNvPr id="7" name="図 6" descr="icon_100070_256.png"/>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64909" y="225319"/>
            <a:ext cx="983199" cy="983199"/>
          </a:xfrm>
          <a:prstGeom prst="rect">
            <a:avLst/>
          </a:prstGeom>
        </p:spPr>
      </p:pic>
      <p:pic>
        <p:nvPicPr>
          <p:cNvPr id="8" name="図 7" descr="icon_100070_256.png"/>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13911" y="627551"/>
            <a:ext cx="355643" cy="355643"/>
          </a:xfrm>
          <a:prstGeom prst="rect">
            <a:avLst/>
          </a:prstGeom>
        </p:spPr>
      </p:pic>
      <p:pic>
        <p:nvPicPr>
          <p:cNvPr id="9" name="図 8" descr="icon_100070_256.png"/>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35946" y="627551"/>
            <a:ext cx="355643" cy="355643"/>
          </a:xfrm>
          <a:prstGeom prst="rect">
            <a:avLst/>
          </a:prstGeom>
        </p:spPr>
      </p:pic>
      <p:pic>
        <p:nvPicPr>
          <p:cNvPr id="10" name="図 9" descr="icon_100070_256.png"/>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54167" y="627551"/>
            <a:ext cx="355643" cy="355643"/>
          </a:xfrm>
          <a:prstGeom prst="rect">
            <a:avLst/>
          </a:prstGeom>
        </p:spPr>
      </p:pic>
      <p:sp>
        <p:nvSpPr>
          <p:cNvPr id="11" name="正方形/長方形 10"/>
          <p:cNvSpPr/>
          <p:nvPr userDrawn="1"/>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テキスト ボックス 11"/>
          <p:cNvSpPr txBox="1"/>
          <p:nvPr userDrawn="1"/>
        </p:nvSpPr>
        <p:spPr>
          <a:xfrm rot="19529938">
            <a:off x="7401612" y="350552"/>
            <a:ext cx="566982" cy="276999"/>
          </a:xfrm>
          <a:prstGeom prst="rect">
            <a:avLst/>
          </a:prstGeom>
          <a:noFill/>
        </p:spPr>
        <p:txBody>
          <a:bodyPr wrap="none" rtlCol="0">
            <a:spAutoFit/>
          </a:bodyPr>
          <a:lstStyle/>
          <a:p>
            <a:r>
              <a:rPr kumimoji="1" lang="ja-JP" altLang="en-US" sz="1200" dirty="0" smtClean="0">
                <a:solidFill>
                  <a:schemeClr val="bg1"/>
                </a:solidFill>
              </a:rPr>
              <a:t>こども</a:t>
            </a:r>
            <a:endParaRPr kumimoji="1" lang="ja-JP" altLang="en-US" sz="1200" dirty="0">
              <a:solidFill>
                <a:schemeClr val="bg1"/>
              </a:solidFill>
            </a:endParaRPr>
          </a:p>
        </p:txBody>
      </p:sp>
    </p:spTree>
    <p:extLst>
      <p:ext uri="{BB962C8B-B14F-4D97-AF65-F5344CB8AC3E}">
        <p14:creationId xmlns:p14="http://schemas.microsoft.com/office/powerpoint/2010/main" val="61390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81DFA64-E203-944E-A41F-63F01564F93D}" type="datetime1">
              <a:rPr kumimoji="1" lang="ja-JP" altLang="en-US" smtClean="0"/>
              <a:t>2018/02/09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a:t>
            </a:fld>
            <a:endParaRPr kumimoji="1" lang="ja-JP" altLang="en-US"/>
          </a:p>
        </p:txBody>
      </p:sp>
    </p:spTree>
    <p:extLst>
      <p:ext uri="{BB962C8B-B14F-4D97-AF65-F5344CB8AC3E}">
        <p14:creationId xmlns:p14="http://schemas.microsoft.com/office/powerpoint/2010/main" val="233706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8785ED7-9675-E14A-826E-9462BBCE6294}" type="datetime1">
              <a:rPr kumimoji="1" lang="ja-JP" altLang="en-US" smtClean="0"/>
              <a:t>2018/02/09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71F4726-83E1-9743-9CB9-26C44A472F2A}" type="slidenum">
              <a:rPr kumimoji="1" lang="ja-JP" altLang="en-US" smtClean="0"/>
              <a:t>‹#›</a:t>
            </a:fld>
            <a:endParaRPr kumimoji="1" lang="ja-JP" altLang="en-US"/>
          </a:p>
        </p:txBody>
      </p:sp>
    </p:spTree>
    <p:extLst>
      <p:ext uri="{BB962C8B-B14F-4D97-AF65-F5344CB8AC3E}">
        <p14:creationId xmlns:p14="http://schemas.microsoft.com/office/powerpoint/2010/main" val="145807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D732BF5-A70D-6446-BC8D-7D3BB3F7BA39}" type="datetime1">
              <a:rPr kumimoji="1" lang="ja-JP" altLang="en-US" smtClean="0"/>
              <a:t>2018/02/09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71F4726-83E1-9743-9CB9-26C44A472F2A}" type="slidenum">
              <a:rPr kumimoji="1" lang="ja-JP" altLang="en-US" smtClean="0"/>
              <a:t>‹#›</a:t>
            </a:fld>
            <a:endParaRPr kumimoji="1" lang="ja-JP" altLang="en-US"/>
          </a:p>
        </p:txBody>
      </p:sp>
    </p:spTree>
    <p:extLst>
      <p:ext uri="{BB962C8B-B14F-4D97-AF65-F5344CB8AC3E}">
        <p14:creationId xmlns:p14="http://schemas.microsoft.com/office/powerpoint/2010/main" val="404352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3D2A228-EBE2-CD4D-A8C4-F1BE8DE7ACAD}" type="datetime1">
              <a:rPr kumimoji="1" lang="ja-JP" altLang="en-US" smtClean="0"/>
              <a:t>2018/02/09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a:t>
            </a:fld>
            <a:endParaRPr kumimoji="1" lang="ja-JP" altLang="en-US"/>
          </a:p>
        </p:txBody>
      </p:sp>
    </p:spTree>
    <p:extLst>
      <p:ext uri="{BB962C8B-B14F-4D97-AF65-F5344CB8AC3E}">
        <p14:creationId xmlns:p14="http://schemas.microsoft.com/office/powerpoint/2010/main" val="68423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E524FCF-5461-8245-9312-6AF091D9CE7C}" type="datetime1">
              <a:rPr lang="ja-JP" altLang="en-US" smtClean="0"/>
              <a:t>2018/02/09</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271F4726-83E1-9743-9CB9-26C44A472F2A}" type="slidenum">
              <a:rPr lang="ja-JP" altLang="en-US" smtClean="0"/>
              <a:pPr/>
              <a:t>‹#›</a:t>
            </a:fld>
            <a:endParaRPr lang="ja-JP" altLang="en-US"/>
          </a:p>
        </p:txBody>
      </p:sp>
    </p:spTree>
    <p:extLst>
      <p:ext uri="{BB962C8B-B14F-4D97-AF65-F5344CB8AC3E}">
        <p14:creationId xmlns:p14="http://schemas.microsoft.com/office/powerpoint/2010/main" val="78726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8229600" cy="1143000"/>
          </a:xfrm>
        </p:spPr>
        <p:txBody>
          <a:bodyPr>
            <a:normAutofit/>
          </a:bodyPr>
          <a:lstStyle>
            <a:lvl1pPr algn="l">
              <a:defRPr sz="3600"/>
            </a:lvl1pPr>
          </a:lstStyle>
          <a:p>
            <a:r>
              <a:rPr kumimoji="1" lang="ja-JP" altLang="en-US" dirty="0" smtClean="0"/>
              <a:t>マスター タイトルの書式設定</a:t>
            </a:r>
            <a:endParaRPr kumimoji="1" lang="ja-JP" altLang="en-US" dirty="0"/>
          </a:p>
        </p:txBody>
      </p:sp>
      <p:sp>
        <p:nvSpPr>
          <p:cNvPr id="5" name="スライド番号プレースホルダー 4"/>
          <p:cNvSpPr>
            <a:spLocks noGrp="1"/>
          </p:cNvSpPr>
          <p:nvPr>
            <p:ph type="sldNum" sz="quarter" idx="12"/>
          </p:nvPr>
        </p:nvSpPr>
        <p:spPr/>
        <p:txBody>
          <a:bodyPr/>
          <a:lstStyle/>
          <a:p>
            <a:fld id="{271F4726-83E1-9743-9CB9-26C44A472F2A}" type="slidenum">
              <a:rPr lang="ja-JP" altLang="en-US" smtClean="0"/>
              <a:pPr/>
              <a:t>‹#›</a:t>
            </a:fld>
            <a:endParaRPr lang="ja-JP" altLang="en-US"/>
          </a:p>
        </p:txBody>
      </p:sp>
      <p:pic>
        <p:nvPicPr>
          <p:cNvPr id="6" name="図 5" descr="icon_100070_256.png"/>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87175" y="761231"/>
            <a:ext cx="355643" cy="355643"/>
          </a:xfrm>
          <a:prstGeom prst="rect">
            <a:avLst/>
          </a:prstGeom>
        </p:spPr>
      </p:pic>
      <p:pic>
        <p:nvPicPr>
          <p:cNvPr id="7" name="図 6" descr="icon_100070_256.png"/>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8" name="図 7" descr="icon_100070_256.png"/>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9" name="正方形/長方形 8"/>
          <p:cNvSpPr/>
          <p:nvPr userDrawn="1"/>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10" name="図 9" descr="icon_100070_256.png"/>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56705" y="761231"/>
            <a:ext cx="355643" cy="355643"/>
          </a:xfrm>
          <a:prstGeom prst="rect">
            <a:avLst/>
          </a:prstGeom>
        </p:spPr>
      </p:pic>
      <p:sp>
        <p:nvSpPr>
          <p:cNvPr id="11" name="タイトル 1"/>
          <p:cNvSpPr txBox="1">
            <a:spLocks/>
          </p:cNvSpPr>
          <p:nvPr userDrawn="1"/>
        </p:nvSpPr>
        <p:spPr>
          <a:xfrm>
            <a:off x="0" y="-16561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kumimoji="1" sz="3600" kern="1200">
                <a:solidFill>
                  <a:schemeClr val="tx1"/>
                </a:solidFill>
                <a:latin typeface="メイリオ"/>
                <a:ea typeface="メイリオ"/>
                <a:cs typeface="メイリオ"/>
              </a:defRPr>
            </a:lvl1pPr>
          </a:lstStyle>
          <a:p>
            <a:r>
              <a:rPr lang="ja-JP" altLang="en-US" sz="2800" dirty="0" smtClean="0"/>
              <a:t>マスター タイトルの書式設定</a:t>
            </a:r>
            <a:endParaRPr lang="ja-JP" altLang="en-US" sz="2800" dirty="0"/>
          </a:p>
        </p:txBody>
      </p:sp>
    </p:spTree>
    <p:extLst>
      <p:ext uri="{BB962C8B-B14F-4D97-AF65-F5344CB8AC3E}">
        <p14:creationId xmlns:p14="http://schemas.microsoft.com/office/powerpoint/2010/main" val="157459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662992C-280C-EC49-9941-911612F2279C}" type="datetime1">
              <a:rPr kumimoji="1" lang="ja-JP" altLang="en-US" smtClean="0"/>
              <a:t>2018/02/09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a:t>
            </a:fld>
            <a:endParaRPr kumimoji="1" lang="ja-JP" altLang="en-US"/>
          </a:p>
        </p:txBody>
      </p:sp>
    </p:spTree>
    <p:extLst>
      <p:ext uri="{BB962C8B-B14F-4D97-AF65-F5344CB8AC3E}">
        <p14:creationId xmlns:p14="http://schemas.microsoft.com/office/powerpoint/2010/main" val="1491471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メイリオ"/>
                <a:ea typeface="メイリオ"/>
                <a:cs typeface="メイリオ"/>
              </a:defRPr>
            </a:lvl1pPr>
          </a:lstStyle>
          <a:p>
            <a:fld id="{9EB86CD8-12E8-D44D-9087-3C4596B5C4E6}" type="datetime1">
              <a:rPr lang="ja-JP" altLang="en-US" smtClean="0"/>
              <a:t>2018/02/09</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メイリオ"/>
                <a:ea typeface="メイリオ"/>
                <a:cs typeface="メイリオ"/>
              </a:defRPr>
            </a:lvl1pPr>
          </a:lstStyle>
          <a:p>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メイリオ"/>
                <a:ea typeface="メイリオ"/>
                <a:cs typeface="メイリオ"/>
              </a:defRPr>
            </a:lvl1pPr>
          </a:lstStyle>
          <a:p>
            <a:fld id="{271F4726-83E1-9743-9CB9-26C44A472F2A}" type="slidenum">
              <a:rPr lang="ja-JP" altLang="en-US" smtClean="0"/>
              <a:pPr/>
              <a:t>‹#›</a:t>
            </a:fld>
            <a:endParaRPr lang="ja-JP" altLang="en-US"/>
          </a:p>
        </p:txBody>
      </p:sp>
    </p:spTree>
    <p:extLst>
      <p:ext uri="{BB962C8B-B14F-4D97-AF65-F5344CB8AC3E}">
        <p14:creationId xmlns:p14="http://schemas.microsoft.com/office/powerpoint/2010/main" val="1301691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Lst>
  <p:hf hdr="0" ftr="0" dt="0"/>
  <p:txStyles>
    <p:titleStyle>
      <a:lvl1pPr algn="ctr" defTabSz="457200" rtl="0" eaLnBrk="1" latinLnBrk="0" hangingPunct="1">
        <a:spcBef>
          <a:spcPct val="0"/>
        </a:spcBef>
        <a:buNone/>
        <a:defRPr kumimoji="1" sz="4000" kern="1200">
          <a:solidFill>
            <a:schemeClr val="tx1"/>
          </a:solidFill>
          <a:latin typeface="メイリオ"/>
          <a:ea typeface="メイリオ"/>
          <a:cs typeface="メイリオ"/>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メイリオ"/>
          <a:ea typeface="メイリオ"/>
          <a:cs typeface="メイリオ"/>
        </a:defRPr>
      </a:lvl1pPr>
      <a:lvl2pPr marL="742950" indent="-285750" algn="l" defTabSz="457200" rtl="0" eaLnBrk="1" latinLnBrk="0" hangingPunct="1">
        <a:spcBef>
          <a:spcPct val="20000"/>
        </a:spcBef>
        <a:buFont typeface="Arial"/>
        <a:buChar char="–"/>
        <a:defRPr kumimoji="1" sz="2800" kern="1200">
          <a:solidFill>
            <a:schemeClr val="tx1"/>
          </a:solidFill>
          <a:latin typeface="メイリオ"/>
          <a:ea typeface="メイリオ"/>
          <a:cs typeface="メイリオ"/>
        </a:defRPr>
      </a:lvl2pPr>
      <a:lvl3pPr marL="1143000" indent="-228600" algn="l" defTabSz="457200" rtl="0" eaLnBrk="1" latinLnBrk="0" hangingPunct="1">
        <a:spcBef>
          <a:spcPct val="20000"/>
        </a:spcBef>
        <a:buFont typeface="Arial"/>
        <a:buChar char="•"/>
        <a:defRPr kumimoji="1" sz="2400" kern="1200">
          <a:solidFill>
            <a:schemeClr val="tx1"/>
          </a:solidFill>
          <a:latin typeface="メイリオ"/>
          <a:ea typeface="メイリオ"/>
          <a:cs typeface="メイリオ"/>
        </a:defRPr>
      </a:lvl3pPr>
      <a:lvl4pPr marL="1600200" indent="-228600" algn="l" defTabSz="457200" rtl="0" eaLnBrk="1" latinLnBrk="0" hangingPunct="1">
        <a:spcBef>
          <a:spcPct val="20000"/>
        </a:spcBef>
        <a:buFont typeface="Arial"/>
        <a:buChar char="–"/>
        <a:defRPr kumimoji="1" sz="2000" kern="1200">
          <a:solidFill>
            <a:schemeClr val="tx1"/>
          </a:solidFill>
          <a:latin typeface="メイリオ"/>
          <a:ea typeface="メイリオ"/>
          <a:cs typeface="メイリオ"/>
        </a:defRPr>
      </a:lvl4pPr>
      <a:lvl5pPr marL="2057400" indent="-228600" algn="l" defTabSz="457200" rtl="0" eaLnBrk="1" latinLnBrk="0" hangingPunct="1">
        <a:spcBef>
          <a:spcPct val="20000"/>
        </a:spcBef>
        <a:buFont typeface="Arial"/>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44.jpe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48.png"/><Relationship Id="rId10" Type="http://schemas.openxmlformats.org/officeDocument/2006/relationships/image" Target="../media/image1.png"/><Relationship Id="rId11"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13.xml.rels><?xml version="1.0" encoding="UTF-8" standalone="yes"?>
<Relationships xmlns="http://schemas.openxmlformats.org/package/2006/relationships"><Relationship Id="rId11" Type="http://schemas.openxmlformats.org/officeDocument/2006/relationships/image" Target="../media/image53.png"/><Relationship Id="rId12" Type="http://schemas.microsoft.com/office/2007/relationships/hdphoto" Target="../media/hdphoto14.wdp"/><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0.png"/><Relationship Id="rId4" Type="http://schemas.microsoft.com/office/2007/relationships/hdphoto" Target="../media/hdphoto11.wdp"/><Relationship Id="rId5" Type="http://schemas.openxmlformats.org/officeDocument/2006/relationships/image" Target="../media/image1.png"/><Relationship Id="rId6" Type="http://schemas.openxmlformats.org/officeDocument/2006/relationships/image" Target="../media/image30.png"/><Relationship Id="rId7" Type="http://schemas.openxmlformats.org/officeDocument/2006/relationships/image" Target="../media/image51.png"/><Relationship Id="rId8" Type="http://schemas.microsoft.com/office/2007/relationships/hdphoto" Target="../media/hdphoto12.wdp"/><Relationship Id="rId9" Type="http://schemas.openxmlformats.org/officeDocument/2006/relationships/image" Target="../media/image52.png"/><Relationship Id="rId10" Type="http://schemas.microsoft.com/office/2007/relationships/hdphoto" Target="../media/hdphoto13.wdp"/></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1.png"/><Relationship Id="rId7"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1"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1.png"/><Relationship Id="rId8" Type="http://schemas.openxmlformats.org/officeDocument/2006/relationships/image" Target="../media/image30.png"/><Relationship Id="rId9" Type="http://schemas.openxmlformats.org/officeDocument/2006/relationships/image" Target="../media/image68.png"/><Relationship Id="rId10"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10.jpeg"/><Relationship Id="rId13" Type="http://schemas.microsoft.com/office/2007/relationships/hdphoto" Target="../media/hdphoto3.wdp"/><Relationship Id="rId1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jpeg"/><Relationship Id="rId5" Type="http://schemas.microsoft.com/office/2007/relationships/hdphoto" Target="../media/hdphoto1.wdp"/><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microsoft.com/office/2007/relationships/hdphoto" Target="../media/hdphoto2.wdp"/></Relationships>
</file>

<file path=ppt/slides/_rels/slide20.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40.png"/><Relationship Id="rId8" Type="http://schemas.openxmlformats.org/officeDocument/2006/relationships/image" Target="../media/image12.png"/><Relationship Id="rId9" Type="http://schemas.openxmlformats.org/officeDocument/2006/relationships/image" Target="../media/image1.png"/><Relationship Id="rId10" Type="http://schemas.openxmlformats.org/officeDocument/2006/relationships/image" Target="../media/image77.png"/></Relationships>
</file>

<file path=ppt/slides/_rels/slide21.xml.rels><?xml version="1.0" encoding="UTF-8" standalone="yes"?>
<Relationships xmlns="http://schemas.openxmlformats.org/package/2006/relationships"><Relationship Id="rId11" Type="http://schemas.microsoft.com/office/2007/relationships/hdphoto" Target="../media/hdphoto15.wdp"/><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8.png"/><Relationship Id="rId5" Type="http://schemas.openxmlformats.org/officeDocument/2006/relationships/image" Target="../media/image41.png"/><Relationship Id="rId6" Type="http://schemas.openxmlformats.org/officeDocument/2006/relationships/image" Target="../media/image30.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5" Type="http://schemas.openxmlformats.org/officeDocument/2006/relationships/image" Target="../media/image30.png"/><Relationship Id="rId6" Type="http://schemas.openxmlformats.org/officeDocument/2006/relationships/image" Target="../media/image78.png"/><Relationship Id="rId7" Type="http://schemas.openxmlformats.org/officeDocument/2006/relationships/image" Target="../media/image82.png"/><Relationship Id="rId8" Type="http://schemas.microsoft.com/office/2007/relationships/hdphoto" Target="../media/hdphoto15.wdp"/><Relationship Id="rId9" Type="http://schemas.openxmlformats.org/officeDocument/2006/relationships/image" Target="../media/image84.png"/><Relationship Id="rId10"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41.png"/><Relationship Id="rId6" Type="http://schemas.openxmlformats.org/officeDocument/2006/relationships/image" Target="../media/image1.png"/><Relationship Id="rId7" Type="http://schemas.openxmlformats.org/officeDocument/2006/relationships/image" Target="../media/image30.png"/><Relationship Id="rId8" Type="http://schemas.openxmlformats.org/officeDocument/2006/relationships/image" Target="../media/image88.png"/><Relationship Id="rId9"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90.png"/><Relationship Id="rId1" Type="http://schemas.microsoft.com/office/2007/relationships/media" Target="file://localhost/Volumes/SONY_8GU/%E5%A0%B1%E9%81%93%E3%82%B9%E3%83%86%E3%83%BC%E3%82%B7%E3%83%A7%E3%83%B3.mov" TargetMode="External"/><Relationship Id="rId2" Type="http://schemas.openxmlformats.org/officeDocument/2006/relationships/video" Target="file://localhost/Volumes/SONY_8GU/%E5%A0%B1%E9%81%93%E3%82%B9%E3%83%86%E3%83%BC%E3%82%B7%E3%83%A7%E3%83%B3.m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1.png"/><Relationship Id="rId5" Type="http://schemas.openxmlformats.org/officeDocument/2006/relationships/image" Target="../media/image1.png"/><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41.png"/><Relationship Id="rId7" Type="http://schemas.openxmlformats.org/officeDocument/2006/relationships/image" Target="../media/image1.png"/><Relationship Id="rId8"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77.png"/><Relationship Id="rId8" Type="http://schemas.openxmlformats.org/officeDocument/2006/relationships/image" Target="../media/image41.png"/><Relationship Id="rId9" Type="http://schemas.openxmlformats.org/officeDocument/2006/relationships/image" Target="../media/image12.png"/><Relationship Id="rId10"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85.png"/><Relationship Id="rId6" Type="http://schemas.openxmlformats.org/officeDocument/2006/relationships/image" Target="../media/image102.png"/><Relationship Id="rId7" Type="http://schemas.microsoft.com/office/2007/relationships/hdphoto" Target="../media/hdphoto16.wdp"/><Relationship Id="rId8"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1" Type="http://schemas.openxmlformats.org/officeDocument/2006/relationships/image" Target="../media/image109.png"/><Relationship Id="rId12"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41.png"/><Relationship Id="rId7" Type="http://schemas.openxmlformats.org/officeDocument/2006/relationships/image" Target="../media/image1.png"/><Relationship Id="rId8" Type="http://schemas.openxmlformats.org/officeDocument/2006/relationships/image" Target="../media/image30.png"/><Relationship Id="rId9" Type="http://schemas.openxmlformats.org/officeDocument/2006/relationships/image" Target="../media/image107.png"/><Relationship Id="rId10"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41.png"/><Relationship Id="rId6" Type="http://schemas.openxmlformats.org/officeDocument/2006/relationships/image" Target="../media/image1.png"/><Relationship Id="rId7" Type="http://schemas.openxmlformats.org/officeDocument/2006/relationships/image" Target="../media/image30.png"/><Relationship Id="rId8" Type="http://schemas.openxmlformats.org/officeDocument/2006/relationships/image" Target="../media/image112.png"/><Relationship Id="rId9" Type="http://schemas.microsoft.com/office/2007/relationships/hdphoto" Target="../media/hdphoto17.wdp"/><Relationship Id="rId10" Type="http://schemas.openxmlformats.org/officeDocument/2006/relationships/image" Target="../media/image113.png"/><Relationship Id="rId1" Type="http://schemas.openxmlformats.org/officeDocument/2006/relationships/slideLayout" Target="../slideLayouts/slideLayout9.xml"/><Relationship Id="rId2"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43.png"/><Relationship Id="rId8" Type="http://schemas.openxmlformats.org/officeDocument/2006/relationships/image" Target="../media/image12.png"/><Relationship Id="rId9" Type="http://schemas.openxmlformats.org/officeDocument/2006/relationships/image" Target="../media/image1.png"/><Relationship Id="rId10"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3.xml"/><Relationship Id="rId5" Type="http://schemas.openxmlformats.org/officeDocument/2006/relationships/image" Target="../media/image118.png"/><Relationship Id="rId1" Type="http://schemas.microsoft.com/office/2007/relationships/media" Target="file://localhost/Volumes/SONY_8GU/%E3%83%92%E3%82%99%E3%83%95%E3%82%A9%E3%83%BC%E3%82%A2%E3%83%95%E3%82%BF%E3%83%BC%202.mov" TargetMode="External"/><Relationship Id="rId2" Type="http://schemas.openxmlformats.org/officeDocument/2006/relationships/video" Target="file://localhost/Volumes/SONY_8GU/%E3%83%92%E3%82%99%E3%83%95%E3%82%A9%E3%83%BC%E3%82%A2%E3%83%95%E3%82%BF%E3%83%BC%202.m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30.png"/><Relationship Id="rId8"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microsoft.com/office/2007/relationships/hdphoto" Target="../media/hdphoto4.wdp"/><Relationship Id="rId8" Type="http://schemas.openxmlformats.org/officeDocument/2006/relationships/image" Target="../media/image18.png"/><Relationship Id="rId9"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41.png"/><Relationship Id="rId6" Type="http://schemas.openxmlformats.org/officeDocument/2006/relationships/image" Target="../media/image1.png"/><Relationship Id="rId7" Type="http://schemas.openxmlformats.org/officeDocument/2006/relationships/image" Target="../media/image30.png"/><Relationship Id="rId8"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3.png"/><Relationship Id="rId6" Type="http://schemas.openxmlformats.org/officeDocument/2006/relationships/image" Target="../media/image41.png"/><Relationship Id="rId7" Type="http://schemas.openxmlformats.org/officeDocument/2006/relationships/image" Target="../media/image1.png"/><Relationship Id="rId8"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image" Target="../media/image1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9" Type="http://schemas.openxmlformats.org/officeDocument/2006/relationships/image" Target="../media/image137.png"/><Relationship Id="rId20" Type="http://schemas.openxmlformats.org/officeDocument/2006/relationships/image" Target="../media/image145.png"/><Relationship Id="rId10" Type="http://schemas.openxmlformats.org/officeDocument/2006/relationships/image" Target="../media/image138.png"/><Relationship Id="rId11" Type="http://schemas.openxmlformats.org/officeDocument/2006/relationships/image" Target="../media/image139.png"/><Relationship Id="rId12" Type="http://schemas.openxmlformats.org/officeDocument/2006/relationships/image" Target="../media/image140.png"/><Relationship Id="rId13" Type="http://schemas.openxmlformats.org/officeDocument/2006/relationships/image" Target="../media/image141.png"/><Relationship Id="rId14" Type="http://schemas.openxmlformats.org/officeDocument/2006/relationships/image" Target="../media/image1.png"/><Relationship Id="rId15" Type="http://schemas.openxmlformats.org/officeDocument/2006/relationships/image" Target="../media/image142.png"/><Relationship Id="rId16" Type="http://schemas.microsoft.com/office/2007/relationships/hdphoto" Target="../media/hdphoto19.wdp"/><Relationship Id="rId17" Type="http://schemas.openxmlformats.org/officeDocument/2006/relationships/image" Target="../media/image88.png"/><Relationship Id="rId18" Type="http://schemas.openxmlformats.org/officeDocument/2006/relationships/image" Target="../media/image143.png"/><Relationship Id="rId19" Type="http://schemas.openxmlformats.org/officeDocument/2006/relationships/image" Target="../media/image144.png"/><Relationship Id="rId1" Type="http://schemas.openxmlformats.org/officeDocument/2006/relationships/slideLayout" Target="../slideLayouts/slideLayout1.xml"/><Relationship Id="rId2" Type="http://schemas.openxmlformats.org/officeDocument/2006/relationships/image" Target="../media/image131.pn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microsoft.com/office/2007/relationships/hdphoto" Target="../media/hdphoto18.wdp"/><Relationship Id="rId8"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47.png"/><Relationship Id="rId4" Type="http://schemas.microsoft.com/office/2007/relationships/hdphoto" Target="../media/hdphoto20.wdp"/><Relationship Id="rId1" Type="http://schemas.openxmlformats.org/officeDocument/2006/relationships/slideLayout" Target="../slideLayouts/slideLayout9.xml"/><Relationship Id="rId2"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hyperlink" Target="http://www4.pref.fukushima.jp/kouzyocomecome/system.html" TargetMode="External"/><Relationship Id="rId4" Type="http://schemas.openxmlformats.org/officeDocument/2006/relationships/hyperlink" Target="http://tochigi-tkk.or.jp/nakatawara/yugu_n.html" TargetMode="External"/><Relationship Id="rId5" Type="http://schemas.openxmlformats.org/officeDocument/2006/relationships/hyperlink" Target="http://www.city.tsuchiura.lg.jp/page/page006114.html" TargetMode="External"/><Relationship Id="rId6" Type="http://schemas.openxmlformats.org/officeDocument/2006/relationships/hyperlink" Target="http://www.city.seto.aichi.jp/docs/2017071200039/" TargetMode="External"/><Relationship Id="rId7" Type="http://schemas.openxmlformats.org/officeDocument/2006/relationships/hyperlink" Target="https://chibarepo.secure.force.com" TargetMode="External"/><Relationship Id="rId8" Type="http://schemas.openxmlformats.org/officeDocument/2006/relationships/hyperlink" Target="http://www.minto.or.jp"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1" Type="http://schemas.microsoft.com/office/2007/relationships/hdphoto" Target="../media/hdphoto8.wdp"/><Relationship Id="rId12" Type="http://schemas.microsoft.com/office/2007/relationships/hdphoto" Target="../media/hdphoto9.wdp"/><Relationship Id="rId13" Type="http://schemas.openxmlformats.org/officeDocument/2006/relationships/image" Target="../media/image23.png"/><Relationship Id="rId14" Type="http://schemas.microsoft.com/office/2007/relationships/hdphoto" Target="../media/hdphoto10.wdp"/><Relationship Id="rId15" Type="http://schemas.openxmlformats.org/officeDocument/2006/relationships/image" Target="../media/image10.svg"/><Relationship Id="rId16" Type="http://schemas.openxmlformats.org/officeDocument/2006/relationships/image" Target="../media/image24.png"/><Relationship Id="rId17"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9.emf"/><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21.png"/><Relationship Id="rId6" Type="http://schemas.microsoft.com/office/2007/relationships/hdphoto" Target="../media/hdphoto6.wdp"/><Relationship Id="rId7" Type="http://schemas.openxmlformats.org/officeDocument/2006/relationships/image" Target="../media/image7.svg"/><Relationship Id="rId8" Type="http://schemas.openxmlformats.org/officeDocument/2006/relationships/image" Target="../media/image22.png"/><Relationship Id="rId9" Type="http://schemas.microsoft.com/office/2007/relationships/hdphoto" Target="../media/hdphoto7.wdp"/><Relationship Id="rId10" Type="http://schemas.openxmlformats.org/officeDocument/2006/relationships/image" Target="../media/image8.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hyperlink" Target="http://www.ipss.go.jp/syoushika/tohkei/Mainmenu.asp" TargetMode="External"/><Relationship Id="rId4"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8.pn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149.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1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151.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152.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chart" Target="../charts/char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7" Type="http://schemas.openxmlformats.org/officeDocument/2006/relationships/image" Target="../media/image156.jp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7.png"/><Relationship Id="rId5"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9.jpg"/><Relationship Id="rId5" Type="http://schemas.openxmlformats.org/officeDocument/2006/relationships/image" Target="../media/image160.jpg"/><Relationship Id="rId6" Type="http://schemas.openxmlformats.org/officeDocument/2006/relationships/image" Target="../media/image161.jpg"/><Relationship Id="rId7" Type="http://schemas.openxmlformats.org/officeDocument/2006/relationships/image" Target="../media/image162.jpg"/><Relationship Id="rId8" Type="http://schemas.openxmlformats.org/officeDocument/2006/relationships/image" Target="../media/image163.jpg"/><Relationship Id="rId9" Type="http://schemas.openxmlformats.org/officeDocument/2006/relationships/image" Target="../media/image164.jpeg"/><Relationship Id="rId10" Type="http://schemas.openxmlformats.org/officeDocument/2006/relationships/image" Target="../media/image165.jpeg"/><Relationship Id="rId11" Type="http://schemas.openxmlformats.org/officeDocument/2006/relationships/image" Target="../media/image166.jpe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167.jpe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7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168.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 Id="rId7" Type="http://schemas.openxmlformats.org/officeDocument/2006/relationships/image" Target="../media/image172.png"/><Relationship Id="rId8" Type="http://schemas.openxmlformats.org/officeDocument/2006/relationships/image" Target="../media/image173.pn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shutterstock-plant-roo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987" y="1127468"/>
            <a:ext cx="9498876" cy="5871558"/>
          </a:xfrm>
          <a:prstGeom prst="rect">
            <a:avLst/>
          </a:prstGeom>
          <a:ln>
            <a:noFill/>
          </a:ln>
          <a:effectLst>
            <a:softEdge rad="112500"/>
          </a:effectLst>
        </p:spPr>
      </p:pic>
      <p:sp>
        <p:nvSpPr>
          <p:cNvPr id="5" name="テキスト ボックス 4"/>
          <p:cNvSpPr txBox="1"/>
          <p:nvPr/>
        </p:nvSpPr>
        <p:spPr>
          <a:xfrm>
            <a:off x="0" y="0"/>
            <a:ext cx="4031873" cy="1015663"/>
          </a:xfrm>
          <a:prstGeom prst="rect">
            <a:avLst/>
          </a:prstGeom>
          <a:noFill/>
        </p:spPr>
        <p:txBody>
          <a:bodyPr wrap="none" rtlCol="0">
            <a:spAutoFit/>
          </a:bodyPr>
          <a:lstStyle/>
          <a:p>
            <a:r>
              <a:rPr kumimoji="1" lang="ja-JP" altLang="en-US" sz="2000" dirty="0" smtClean="0">
                <a:latin typeface="ヒラギノ丸ゴ ProN W4"/>
                <a:ea typeface="ヒラギノ丸ゴ ProN W4"/>
                <a:cs typeface="ヒラギノ丸ゴ ProN W4"/>
              </a:rPr>
              <a:t>都市計画マスタープラン策定実習</a:t>
            </a:r>
            <a:endParaRPr kumimoji="1" lang="en-US" altLang="ja-JP" sz="2000" dirty="0" smtClean="0">
              <a:latin typeface="ヒラギノ丸ゴ ProN W4"/>
              <a:ea typeface="ヒラギノ丸ゴ ProN W4"/>
              <a:cs typeface="ヒラギノ丸ゴ ProN W4"/>
            </a:endParaRPr>
          </a:p>
          <a:p>
            <a:r>
              <a:rPr lang="en-US" altLang="ja-JP" sz="4000" dirty="0" smtClean="0">
                <a:latin typeface="ヒラギノ丸ゴ ProN W4"/>
                <a:ea typeface="ヒラギノ丸ゴ ProN W4"/>
                <a:cs typeface="ヒラギノ丸ゴ ProN W4"/>
              </a:rPr>
              <a:t>3</a:t>
            </a:r>
            <a:r>
              <a:rPr lang="ja-JP" altLang="en-US" sz="4000" dirty="0" smtClean="0">
                <a:latin typeface="ヒラギノ丸ゴ ProN W4"/>
                <a:ea typeface="ヒラギノ丸ゴ ProN W4"/>
                <a:cs typeface="ヒラギノ丸ゴ ProN W4"/>
              </a:rPr>
              <a:t>班</a:t>
            </a:r>
            <a:endParaRPr kumimoji="1" lang="en-US" altLang="ja-JP" sz="4000" dirty="0" smtClean="0">
              <a:latin typeface="ヒラギノ丸ゴ ProN W4"/>
              <a:ea typeface="ヒラギノ丸ゴ ProN W4"/>
              <a:cs typeface="ヒラギノ丸ゴ ProN W4"/>
            </a:endParaRPr>
          </a:p>
        </p:txBody>
      </p:sp>
      <p:sp>
        <p:nvSpPr>
          <p:cNvPr id="8" name="正方形/長方形 7"/>
          <p:cNvSpPr/>
          <p:nvPr/>
        </p:nvSpPr>
        <p:spPr>
          <a:xfrm>
            <a:off x="1097355" y="839162"/>
            <a:ext cx="6955750" cy="1446550"/>
          </a:xfrm>
          <a:prstGeom prst="rect">
            <a:avLst/>
          </a:prstGeom>
        </p:spPr>
        <p:txBody>
          <a:bodyPr wrap="none">
            <a:spAutoFit/>
          </a:bodyPr>
          <a:lstStyle/>
          <a:p>
            <a:pPr algn="r"/>
            <a:r>
              <a:rPr lang="ja-JP" altLang="en-US" sz="8800" b="1" dirty="0">
                <a:latin typeface="ＤＦＰ中楷書体"/>
                <a:ea typeface="ＤＦＰ中楷書体"/>
                <a:cs typeface="ＤＦＰ中楷書体"/>
              </a:rPr>
              <a:t>土に根を</a:t>
            </a:r>
            <a:r>
              <a:rPr lang="ja-JP" altLang="en-US" sz="8800" b="1" dirty="0" smtClean="0">
                <a:latin typeface="ＤＦＰ中楷書体"/>
                <a:ea typeface="ＤＦＰ中楷書体"/>
                <a:cs typeface="ＤＦＰ中楷書体"/>
              </a:rPr>
              <a:t>張る</a:t>
            </a:r>
            <a:endParaRPr lang="ja-JP" altLang="en-US" sz="8800" b="1" dirty="0">
              <a:latin typeface="ＤＦＰ中楷書体"/>
              <a:ea typeface="ＤＦＰ中楷書体"/>
              <a:cs typeface="ＤＦＰ中楷書体"/>
            </a:endParaRPr>
          </a:p>
        </p:txBody>
      </p:sp>
      <p:sp>
        <p:nvSpPr>
          <p:cNvPr id="3" name="正方形/長方形 2"/>
          <p:cNvSpPr/>
          <p:nvPr/>
        </p:nvSpPr>
        <p:spPr>
          <a:xfrm>
            <a:off x="6614776" y="6356350"/>
            <a:ext cx="2578225" cy="400110"/>
          </a:xfrm>
          <a:prstGeom prst="rect">
            <a:avLst/>
          </a:prstGeom>
        </p:spPr>
        <p:txBody>
          <a:bodyPr wrap="none">
            <a:spAutoFit/>
          </a:bodyPr>
          <a:lstStyle/>
          <a:p>
            <a:r>
              <a:rPr lang="en-US" altLang="ja-JP" sz="2000" dirty="0">
                <a:solidFill>
                  <a:schemeClr val="bg1"/>
                </a:solidFill>
                <a:latin typeface="ヒラギノ丸ゴ ProN W4"/>
                <a:ea typeface="ヒラギノ丸ゴ ProN W4"/>
                <a:cs typeface="ヒラギノ丸ゴ ProN W4"/>
              </a:rPr>
              <a:t>February 9</a:t>
            </a:r>
            <a:r>
              <a:rPr lang="en-US" altLang="ja-JP" sz="2000" baseline="30000" dirty="0">
                <a:solidFill>
                  <a:schemeClr val="bg1"/>
                </a:solidFill>
                <a:latin typeface="ヒラギノ丸ゴ ProN W4"/>
                <a:ea typeface="ヒラギノ丸ゴ ProN W4"/>
                <a:cs typeface="ヒラギノ丸ゴ ProN W4"/>
              </a:rPr>
              <a:t>th</a:t>
            </a:r>
            <a:r>
              <a:rPr lang="en-US" altLang="ja-JP" sz="2000" dirty="0">
                <a:solidFill>
                  <a:schemeClr val="bg1"/>
                </a:solidFill>
                <a:latin typeface="ヒラギノ丸ゴ ProN W4"/>
                <a:ea typeface="ヒラギノ丸ゴ ProN W4"/>
                <a:cs typeface="ヒラギノ丸ゴ ProN W4"/>
              </a:rPr>
              <a:t>, 2018</a:t>
            </a:r>
            <a:endParaRPr lang="ja-JP" altLang="en-US" sz="2000" dirty="0">
              <a:solidFill>
                <a:schemeClr val="bg1"/>
              </a:solidFill>
              <a:latin typeface="ヒラギノ丸ゴ ProN W4"/>
              <a:ea typeface="ヒラギノ丸ゴ ProN W4"/>
              <a:cs typeface="ヒラギノ丸ゴ ProN W4"/>
            </a:endParaRPr>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1</a:t>
            </a:fld>
            <a:endParaRPr kumimoji="1" lang="ja-JP" altLang="en-US"/>
          </a:p>
        </p:txBody>
      </p:sp>
    </p:spTree>
    <p:extLst>
      <p:ext uri="{BB962C8B-B14F-4D97-AF65-F5344CB8AC3E}">
        <p14:creationId xmlns:p14="http://schemas.microsoft.com/office/powerpoint/2010/main" val="37268079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図形グループ 29"/>
          <p:cNvGrpSpPr/>
          <p:nvPr/>
        </p:nvGrpSpPr>
        <p:grpSpPr>
          <a:xfrm>
            <a:off x="1860042" y="1757786"/>
            <a:ext cx="5403613" cy="2511352"/>
            <a:chOff x="2319989" y="1958064"/>
            <a:chExt cx="4500000" cy="2091394"/>
          </a:xfrm>
        </p:grpSpPr>
        <p:pic>
          <p:nvPicPr>
            <p:cNvPr id="31" name="図 30" descr="こどもグレー.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9188" y="2071116"/>
              <a:ext cx="720000" cy="720000"/>
            </a:xfrm>
            <a:prstGeom prst="rect">
              <a:avLst/>
            </a:prstGeom>
          </p:spPr>
        </p:pic>
        <p:pic>
          <p:nvPicPr>
            <p:cNvPr id="32" name="図 31" descr="全地域.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6217" y="2071116"/>
              <a:ext cx="1692455" cy="1840989"/>
            </a:xfrm>
            <a:prstGeom prst="rect">
              <a:avLst/>
            </a:prstGeom>
          </p:spPr>
        </p:pic>
        <p:grpSp>
          <p:nvGrpSpPr>
            <p:cNvPr id="33" name="図形グループ 32"/>
            <p:cNvGrpSpPr/>
            <p:nvPr/>
          </p:nvGrpSpPr>
          <p:grpSpPr>
            <a:xfrm>
              <a:off x="5029188" y="2071116"/>
              <a:ext cx="1548292" cy="1840110"/>
              <a:chOff x="5023734" y="2204748"/>
              <a:chExt cx="1548292" cy="1840110"/>
            </a:xfrm>
          </p:grpSpPr>
          <p:pic>
            <p:nvPicPr>
              <p:cNvPr id="36" name="図 35" descr="くらしグレー.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3734" y="3324858"/>
                <a:ext cx="720000" cy="720000"/>
              </a:xfrm>
              <a:prstGeom prst="rect">
                <a:avLst/>
              </a:prstGeom>
            </p:spPr>
          </p:pic>
          <p:pic>
            <p:nvPicPr>
              <p:cNvPr id="37" name="図 36" descr="しごとグレー.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2026" y="2204748"/>
                <a:ext cx="720000" cy="720000"/>
              </a:xfrm>
              <a:prstGeom prst="rect">
                <a:avLst/>
              </a:prstGeom>
            </p:spPr>
          </p:pic>
          <p:pic>
            <p:nvPicPr>
              <p:cNvPr id="38" name="図 37" descr="しさんグレー.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2026" y="3324858"/>
                <a:ext cx="720000" cy="720000"/>
              </a:xfrm>
              <a:prstGeom prst="rect">
                <a:avLst/>
              </a:prstGeom>
            </p:spPr>
          </p:pic>
        </p:grpSp>
        <p:sp>
          <p:nvSpPr>
            <p:cNvPr id="34" name="乗算記号 33"/>
            <p:cNvSpPr/>
            <p:nvPr/>
          </p:nvSpPr>
          <p:spPr>
            <a:xfrm>
              <a:off x="4108672" y="2626924"/>
              <a:ext cx="914400" cy="914400"/>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a:off x="2319989" y="1958064"/>
              <a:ext cx="4500000" cy="2091394"/>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3" name="図 2" descr="オレンジ芽.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5157" y="4853104"/>
            <a:ext cx="648000" cy="648000"/>
          </a:xfrm>
          <a:prstGeom prst="rect">
            <a:avLst/>
          </a:prstGeom>
        </p:spPr>
      </p:pic>
      <p:pic>
        <p:nvPicPr>
          <p:cNvPr id="4" name="図 3" descr="イエロー芽.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67750" y="4853104"/>
            <a:ext cx="648000" cy="648000"/>
          </a:xfrm>
          <a:prstGeom prst="rect">
            <a:avLst/>
          </a:prstGeom>
        </p:spPr>
      </p:pic>
      <p:pic>
        <p:nvPicPr>
          <p:cNvPr id="10" name="図 9" descr="グリーン芽"/>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17618" y="4853104"/>
            <a:ext cx="648000" cy="648000"/>
          </a:xfrm>
          <a:prstGeom prst="rect">
            <a:avLst/>
          </a:prstGeom>
        </p:spPr>
      </p:pic>
      <p:pic>
        <p:nvPicPr>
          <p:cNvPr id="14" name="図 13" descr="ネイビー芽.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64001" y="4848033"/>
            <a:ext cx="648000" cy="648000"/>
          </a:xfrm>
          <a:prstGeom prst="rect">
            <a:avLst/>
          </a:prstGeom>
        </p:spPr>
      </p:pic>
      <p:pic>
        <p:nvPicPr>
          <p:cNvPr id="11" name="図 10" descr="ブルー芽.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36272" y="4848033"/>
            <a:ext cx="648000" cy="648000"/>
          </a:xfrm>
          <a:prstGeom prst="rect">
            <a:avLst/>
          </a:prstGeom>
        </p:spPr>
      </p:pic>
      <p:grpSp>
        <p:nvGrpSpPr>
          <p:cNvPr id="51" name="図形グループ 50"/>
          <p:cNvGrpSpPr/>
          <p:nvPr/>
        </p:nvGrpSpPr>
        <p:grpSpPr>
          <a:xfrm>
            <a:off x="426526" y="4865308"/>
            <a:ext cx="626020" cy="921788"/>
            <a:chOff x="4988904" y="4856888"/>
            <a:chExt cx="626020" cy="921788"/>
          </a:xfrm>
        </p:grpSpPr>
        <p:sp>
          <p:nvSpPr>
            <p:cNvPr id="5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3" name="図 52" descr="icon_100070_256.png"/>
            <p:cNvPicPr>
              <a:picLocks noChangeAspect="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88904" y="5102458"/>
              <a:ext cx="626020" cy="676218"/>
            </a:xfrm>
            <a:prstGeom prst="rect">
              <a:avLst/>
            </a:prstGeom>
          </p:spPr>
        </p:pic>
      </p:grpSp>
      <p:sp>
        <p:nvSpPr>
          <p:cNvPr id="43" name="テキスト ボックス 42"/>
          <p:cNvSpPr txBox="1"/>
          <p:nvPr/>
        </p:nvSpPr>
        <p:spPr>
          <a:xfrm>
            <a:off x="3740976" y="470503"/>
            <a:ext cx="1723549" cy="1015663"/>
          </a:xfrm>
          <a:prstGeom prst="rect">
            <a:avLst/>
          </a:prstGeom>
          <a:noFill/>
        </p:spPr>
        <p:txBody>
          <a:bodyPr wrap="none" rtlCol="0">
            <a:spAutoFit/>
          </a:bodyPr>
          <a:lstStyle/>
          <a:p>
            <a:r>
              <a:rPr lang="ja-JP" altLang="en-US" sz="6000" dirty="0" smtClean="0">
                <a:latin typeface="ヒラギノ丸ゴ ProN W4"/>
                <a:ea typeface="ヒラギノ丸ゴ ProN W4"/>
                <a:cs typeface="ヒラギノ丸ゴ ProN W4"/>
              </a:rPr>
              <a:t>提案</a:t>
            </a:r>
            <a:endParaRPr kumimoji="1" lang="ja-JP" altLang="en-US" sz="6000" dirty="0">
              <a:latin typeface="ヒラギノ丸ゴ ProN W4"/>
              <a:ea typeface="ヒラギノ丸ゴ ProN W4"/>
              <a:cs typeface="ヒラギノ丸ゴ ProN W4"/>
            </a:endParaRPr>
          </a:p>
        </p:txBody>
      </p:sp>
      <p:sp>
        <p:nvSpPr>
          <p:cNvPr id="44" name="正方形/長方形 43"/>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5" name="テキスト ボックス 44"/>
          <p:cNvSpPr txBox="1"/>
          <p:nvPr/>
        </p:nvSpPr>
        <p:spPr>
          <a:xfrm>
            <a:off x="119062" y="5488394"/>
            <a:ext cx="1223412" cy="400110"/>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基本構想</a:t>
            </a:r>
            <a:endParaRPr kumimoji="1" lang="ja-JP" altLang="en-US" sz="2000" dirty="0">
              <a:solidFill>
                <a:srgbClr val="FFFFFF"/>
              </a:solidFill>
              <a:latin typeface="ヒラギノ丸ゴ ProN W4"/>
              <a:ea typeface="ヒラギノ丸ゴ ProN W4"/>
              <a:cs typeface="ヒラギノ丸ゴ ProN W4"/>
            </a:endParaRPr>
          </a:p>
        </p:txBody>
      </p:sp>
      <p:sp>
        <p:nvSpPr>
          <p:cNvPr id="46" name="テキスト ボックス 45"/>
          <p:cNvSpPr txBox="1"/>
          <p:nvPr/>
        </p:nvSpPr>
        <p:spPr>
          <a:xfrm>
            <a:off x="7913154" y="5488394"/>
            <a:ext cx="954107" cy="707886"/>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土浦の</a:t>
            </a:r>
            <a:endParaRPr kumimoji="1" lang="en-US" altLang="ja-JP" sz="2000" dirty="0" smtClean="0">
              <a:solidFill>
                <a:srgbClr val="FFFFFF"/>
              </a:solidFill>
              <a:latin typeface="ヒラギノ丸ゴ ProN W4"/>
              <a:ea typeface="ヒラギノ丸ゴ ProN W4"/>
              <a:cs typeface="ヒラギノ丸ゴ ProN W4"/>
            </a:endParaRPr>
          </a:p>
          <a:p>
            <a:pPr algn="ctr"/>
            <a:r>
              <a:rPr lang="ja-JP" altLang="en-US" sz="2000" dirty="0" smtClean="0">
                <a:solidFill>
                  <a:srgbClr val="FFFFFF"/>
                </a:solidFill>
                <a:latin typeface="ヒラギノ丸ゴ ProN W4"/>
                <a:ea typeface="ヒラギノ丸ゴ ProN W4"/>
                <a:cs typeface="ヒラギノ丸ゴ ProN W4"/>
              </a:rPr>
              <a:t>展望</a:t>
            </a:r>
            <a:endParaRPr kumimoji="1" lang="ja-JP" altLang="en-US" sz="2000" dirty="0">
              <a:solidFill>
                <a:srgbClr val="FFFFFF"/>
              </a:solidFill>
              <a:latin typeface="ヒラギノ丸ゴ ProN W4"/>
              <a:ea typeface="ヒラギノ丸ゴ ProN W4"/>
              <a:cs typeface="ヒラギノ丸ゴ ProN W4"/>
            </a:endParaRPr>
          </a:p>
        </p:txBody>
      </p:sp>
      <p:sp>
        <p:nvSpPr>
          <p:cNvPr id="47" name="テキスト ボックス 46"/>
          <p:cNvSpPr txBox="1"/>
          <p:nvPr/>
        </p:nvSpPr>
        <p:spPr>
          <a:xfrm>
            <a:off x="1652379" y="5496033"/>
            <a:ext cx="1223412" cy="1115690"/>
          </a:xfrm>
          <a:prstGeom prst="rect">
            <a:avLst/>
          </a:prstGeom>
          <a:noFill/>
        </p:spPr>
        <p:txBody>
          <a:bodyPr wrap="none" rtlCol="0">
            <a:spAutoFit/>
          </a:bodyPr>
          <a:lstStyle/>
          <a:p>
            <a:pPr algn="ctr"/>
            <a:r>
              <a:rPr lang="ja-JP" altLang="en-US" sz="2000" b="1" u="sng" dirty="0" smtClean="0">
                <a:solidFill>
                  <a:schemeClr val="bg1"/>
                </a:solidFill>
                <a:latin typeface="ヒラギノ丸ゴ ProN W4"/>
                <a:ea typeface="ヒラギノ丸ゴ ProN W4"/>
                <a:cs typeface="ヒラギノ丸ゴ ProN W4"/>
              </a:rPr>
              <a:t>提案</a:t>
            </a:r>
            <a:r>
              <a:rPr lang="en-US" altLang="ja-JP" sz="2000" b="1" u="sng" dirty="0" smtClean="0">
                <a:solidFill>
                  <a:schemeClr val="bg1"/>
                </a:solidFill>
                <a:latin typeface="ヒラギノ丸ゴ ProN W4"/>
                <a:ea typeface="ヒラギノ丸ゴ ProN W4"/>
                <a:cs typeface="ヒラギノ丸ゴ ProN W4"/>
              </a:rPr>
              <a:t>①</a:t>
            </a:r>
          </a:p>
          <a:p>
            <a:pPr algn="ctr"/>
            <a:endParaRPr lang="en-US" altLang="ja-JP" sz="1050" b="1" u="sng" dirty="0" smtClean="0">
              <a:solidFill>
                <a:schemeClr val="bg1"/>
              </a:solidFill>
              <a:latin typeface="ヒラギノ丸ゴ ProN W4"/>
              <a:ea typeface="ヒラギノ丸ゴ ProN W4"/>
              <a:cs typeface="ヒラギノ丸ゴ ProN W4"/>
            </a:endParaRPr>
          </a:p>
          <a:p>
            <a:pPr algn="ctr"/>
            <a:r>
              <a:rPr lang="ja-JP" altLang="en-US" sz="2000" b="1" dirty="0" smtClean="0">
                <a:solidFill>
                  <a:schemeClr val="bg1"/>
                </a:solidFill>
                <a:latin typeface="ヒラギノ丸ゴ ProN W4"/>
                <a:ea typeface="ヒラギノ丸ゴ ProN W4"/>
                <a:cs typeface="ヒラギノ丸ゴ ProN W4"/>
              </a:rPr>
              <a:t>愛着</a:t>
            </a:r>
            <a:endParaRPr lang="en-US" altLang="ja-JP" sz="2000" b="1" dirty="0" smtClean="0">
              <a:solidFill>
                <a:schemeClr val="bg1"/>
              </a:solidFill>
              <a:latin typeface="ヒラギノ丸ゴ ProN W4"/>
              <a:ea typeface="ヒラギノ丸ゴ ProN W4"/>
              <a:cs typeface="ヒラギノ丸ゴ ProN W4"/>
            </a:endParaRPr>
          </a:p>
          <a:p>
            <a:pPr algn="ctr"/>
            <a:r>
              <a:rPr lang="ja-JP" altLang="en-US" sz="1600" b="1" dirty="0" smtClean="0">
                <a:solidFill>
                  <a:schemeClr val="bg1"/>
                </a:solidFill>
                <a:latin typeface="ヒラギノ丸ゴ ProN W4"/>
                <a:ea typeface="ヒラギノ丸ゴ ProN W4"/>
                <a:cs typeface="ヒラギノ丸ゴ ProN W4"/>
              </a:rPr>
              <a:t>の</a:t>
            </a:r>
            <a:r>
              <a:rPr kumimoji="1" lang="ja-JP" altLang="en-US" sz="1600" b="1" dirty="0" smtClean="0">
                <a:solidFill>
                  <a:schemeClr val="bg1"/>
                </a:solidFill>
                <a:latin typeface="ヒラギノ丸ゴ ProN W4"/>
                <a:ea typeface="ヒラギノ丸ゴ ProN W4"/>
                <a:cs typeface="ヒラギノ丸ゴ ProN W4"/>
              </a:rPr>
              <a:t>根を張る</a:t>
            </a:r>
            <a:endParaRPr kumimoji="1" lang="ja-JP" altLang="en-US" sz="1600" b="1" dirty="0">
              <a:solidFill>
                <a:schemeClr val="bg1"/>
              </a:solidFill>
              <a:latin typeface="ヒラギノ丸ゴ ProN W4"/>
              <a:ea typeface="ヒラギノ丸ゴ ProN W4"/>
              <a:cs typeface="ヒラギノ丸ゴ ProN W4"/>
            </a:endParaRPr>
          </a:p>
        </p:txBody>
      </p:sp>
      <p:sp>
        <p:nvSpPr>
          <p:cNvPr id="48" name="テキスト ボックス 47"/>
          <p:cNvSpPr txBox="1"/>
          <p:nvPr/>
        </p:nvSpPr>
        <p:spPr>
          <a:xfrm>
            <a:off x="4561849" y="5488394"/>
            <a:ext cx="1544269" cy="1115690"/>
          </a:xfrm>
          <a:prstGeom prst="rect">
            <a:avLst/>
          </a:prstGeom>
          <a:noFill/>
        </p:spPr>
        <p:txBody>
          <a:bodyPr wrap="none" rtlCol="0">
            <a:spAutoFit/>
          </a:bodyPr>
          <a:lstStyle/>
          <a:p>
            <a:pPr algn="ctr"/>
            <a:r>
              <a:rPr lang="ja-JP" altLang="en-US" sz="2000" b="1" u="sng" dirty="0" smtClean="0">
                <a:solidFill>
                  <a:schemeClr val="bg1"/>
                </a:solidFill>
                <a:latin typeface="ヒラギノ丸ゴ ProN W4"/>
                <a:ea typeface="ヒラギノ丸ゴ ProN W4"/>
                <a:cs typeface="ヒラギノ丸ゴ ProN W4"/>
              </a:rPr>
              <a:t>提案</a:t>
            </a:r>
            <a:r>
              <a:rPr lang="en-US" altLang="ja-JP" sz="2000" b="1" u="sng" dirty="0" smtClean="0">
                <a:solidFill>
                  <a:schemeClr val="bg1"/>
                </a:solidFill>
                <a:latin typeface="ヒラギノ丸ゴ ProN W4"/>
                <a:ea typeface="ヒラギノ丸ゴ ProN W4"/>
                <a:cs typeface="ヒラギノ丸ゴ ProN W4"/>
              </a:rPr>
              <a:t>③</a:t>
            </a:r>
          </a:p>
          <a:p>
            <a:pPr algn="ctr"/>
            <a:endParaRPr lang="en-US" altLang="ja-JP" sz="1050" b="1" u="sng" dirty="0" smtClean="0">
              <a:solidFill>
                <a:schemeClr val="bg1"/>
              </a:solidFill>
              <a:latin typeface="ヒラギノ丸ゴ ProN W4"/>
              <a:ea typeface="ヒラギノ丸ゴ ProN W4"/>
              <a:cs typeface="ヒラギノ丸ゴ ProN W4"/>
            </a:endParaRPr>
          </a:p>
          <a:p>
            <a:pPr algn="ctr"/>
            <a:r>
              <a:rPr lang="ja-JP" altLang="en-US" sz="2000" b="1" dirty="0" smtClean="0">
                <a:solidFill>
                  <a:schemeClr val="bg1"/>
                </a:solidFill>
                <a:latin typeface="ヒラギノ丸ゴ ProN W4"/>
                <a:ea typeface="ヒラギノ丸ゴ ProN W4"/>
                <a:cs typeface="ヒラギノ丸ゴ ProN W4"/>
              </a:rPr>
              <a:t>産業</a:t>
            </a:r>
            <a:r>
              <a:rPr lang="en-US" altLang="ja-JP" sz="2000" b="1" dirty="0" smtClean="0">
                <a:solidFill>
                  <a:schemeClr val="bg1"/>
                </a:solidFill>
                <a:latin typeface="ヒラギノ丸ゴ ProN W4"/>
                <a:ea typeface="ヒラギノ丸ゴ ProN W4"/>
                <a:cs typeface="ヒラギノ丸ゴ ProN W4"/>
              </a:rPr>
              <a:t>,</a:t>
            </a:r>
            <a:r>
              <a:rPr lang="ja-JP" altLang="en-US" sz="2000" b="1" dirty="0" smtClean="0">
                <a:solidFill>
                  <a:schemeClr val="bg1"/>
                </a:solidFill>
                <a:latin typeface="ヒラギノ丸ゴ ProN W4"/>
                <a:ea typeface="ヒラギノ丸ゴ ProN W4"/>
                <a:cs typeface="ヒラギノ丸ゴ ProN W4"/>
              </a:rPr>
              <a:t>くらし</a:t>
            </a:r>
            <a:endParaRPr lang="en-US" altLang="ja-JP" sz="2000" b="1" dirty="0" smtClean="0">
              <a:solidFill>
                <a:schemeClr val="bg1"/>
              </a:solidFill>
              <a:latin typeface="ヒラギノ丸ゴ ProN W4"/>
              <a:ea typeface="ヒラギノ丸ゴ ProN W4"/>
              <a:cs typeface="ヒラギノ丸ゴ ProN W4"/>
            </a:endParaRPr>
          </a:p>
          <a:p>
            <a:pPr algn="ctr"/>
            <a:r>
              <a:rPr lang="ja-JP" altLang="en-US" sz="1600" b="1" dirty="0" smtClean="0">
                <a:solidFill>
                  <a:schemeClr val="bg1"/>
                </a:solidFill>
                <a:latin typeface="ヒラギノ丸ゴ ProN W4"/>
                <a:ea typeface="ヒラギノ丸ゴ ProN W4"/>
                <a:cs typeface="ヒラギノ丸ゴ ProN W4"/>
              </a:rPr>
              <a:t>の</a:t>
            </a:r>
            <a:r>
              <a:rPr kumimoji="1" lang="ja-JP" altLang="en-US" sz="1600" b="1" dirty="0" smtClean="0">
                <a:solidFill>
                  <a:schemeClr val="bg1"/>
                </a:solidFill>
                <a:latin typeface="ヒラギノ丸ゴ ProN W4"/>
                <a:ea typeface="ヒラギノ丸ゴ ProN W4"/>
                <a:cs typeface="ヒラギノ丸ゴ ProN W4"/>
              </a:rPr>
              <a:t>根を張る</a:t>
            </a:r>
            <a:endParaRPr kumimoji="1" lang="ja-JP" altLang="en-US" sz="1600" b="1" dirty="0">
              <a:solidFill>
                <a:schemeClr val="bg1"/>
              </a:solidFill>
              <a:latin typeface="ヒラギノ丸ゴ ProN W4"/>
              <a:ea typeface="ヒラギノ丸ゴ ProN W4"/>
              <a:cs typeface="ヒラギノ丸ゴ ProN W4"/>
            </a:endParaRPr>
          </a:p>
        </p:txBody>
      </p:sp>
      <p:sp>
        <p:nvSpPr>
          <p:cNvPr id="49" name="テキスト ボックス 48"/>
          <p:cNvSpPr txBox="1"/>
          <p:nvPr/>
        </p:nvSpPr>
        <p:spPr>
          <a:xfrm>
            <a:off x="3160960" y="5488394"/>
            <a:ext cx="1287788" cy="1115690"/>
          </a:xfrm>
          <a:prstGeom prst="rect">
            <a:avLst/>
          </a:prstGeom>
          <a:noFill/>
        </p:spPr>
        <p:txBody>
          <a:bodyPr wrap="none" rtlCol="0">
            <a:spAutoFit/>
          </a:bodyPr>
          <a:lstStyle/>
          <a:p>
            <a:pPr algn="ctr"/>
            <a:r>
              <a:rPr lang="ja-JP" altLang="en-US" sz="2000" b="1" u="sng" dirty="0" smtClean="0">
                <a:solidFill>
                  <a:schemeClr val="bg1"/>
                </a:solidFill>
                <a:latin typeface="ヒラギノ丸ゴ ProN W4"/>
                <a:ea typeface="ヒラギノ丸ゴ ProN W4"/>
                <a:cs typeface="ヒラギノ丸ゴ ProN W4"/>
              </a:rPr>
              <a:t>提案</a:t>
            </a:r>
            <a:r>
              <a:rPr lang="en-US" altLang="ja-JP" sz="2000" b="1" u="sng" dirty="0" smtClean="0">
                <a:solidFill>
                  <a:schemeClr val="bg1"/>
                </a:solidFill>
                <a:latin typeface="ヒラギノ丸ゴ ProN W4"/>
                <a:ea typeface="ヒラギノ丸ゴ ProN W4"/>
                <a:cs typeface="ヒラギノ丸ゴ ProN W4"/>
              </a:rPr>
              <a:t>②</a:t>
            </a:r>
          </a:p>
          <a:p>
            <a:pPr algn="ctr"/>
            <a:endParaRPr lang="en-US" altLang="ja-JP" sz="1050" b="1" u="sng" dirty="0" smtClean="0">
              <a:solidFill>
                <a:schemeClr val="bg1"/>
              </a:solidFill>
              <a:latin typeface="ヒラギノ丸ゴ ProN W4"/>
              <a:ea typeface="ヒラギノ丸ゴ ProN W4"/>
              <a:cs typeface="ヒラギノ丸ゴ ProN W4"/>
            </a:endParaRPr>
          </a:p>
          <a:p>
            <a:pPr algn="ctr"/>
            <a:r>
              <a:rPr lang="ja-JP" altLang="en-US" sz="2000" b="1" dirty="0" smtClean="0">
                <a:solidFill>
                  <a:schemeClr val="bg1"/>
                </a:solidFill>
                <a:latin typeface="ヒラギノ丸ゴ ProN W4"/>
                <a:ea typeface="ヒラギノ丸ゴ ProN W4"/>
                <a:cs typeface="ヒラギノ丸ゴ ProN W4"/>
              </a:rPr>
              <a:t>保全</a:t>
            </a:r>
            <a:r>
              <a:rPr lang="en-US" altLang="ja-JP" sz="2000" b="1" dirty="0" smtClean="0">
                <a:solidFill>
                  <a:schemeClr val="bg1"/>
                </a:solidFill>
                <a:latin typeface="ヒラギノ丸ゴ ProN W4"/>
                <a:ea typeface="ヒラギノ丸ゴ ProN W4"/>
                <a:cs typeface="ヒラギノ丸ゴ ProN W4"/>
              </a:rPr>
              <a:t>,</a:t>
            </a:r>
            <a:r>
              <a:rPr lang="ja-JP" altLang="en-US" sz="2000" b="1" dirty="0" smtClean="0">
                <a:solidFill>
                  <a:schemeClr val="bg1"/>
                </a:solidFill>
                <a:latin typeface="ヒラギノ丸ゴ ProN W4"/>
                <a:ea typeface="ヒラギノ丸ゴ ProN W4"/>
                <a:cs typeface="ヒラギノ丸ゴ ProN W4"/>
              </a:rPr>
              <a:t>活用</a:t>
            </a:r>
            <a:endParaRPr lang="en-US" altLang="ja-JP" sz="2000" b="1" dirty="0" smtClean="0">
              <a:solidFill>
                <a:schemeClr val="bg1"/>
              </a:solidFill>
              <a:latin typeface="ヒラギノ丸ゴ ProN W4"/>
              <a:ea typeface="ヒラギノ丸ゴ ProN W4"/>
              <a:cs typeface="ヒラギノ丸ゴ ProN W4"/>
            </a:endParaRPr>
          </a:p>
          <a:p>
            <a:pPr algn="ctr"/>
            <a:r>
              <a:rPr lang="ja-JP" altLang="en-US" sz="1600" b="1" dirty="0" smtClean="0">
                <a:solidFill>
                  <a:schemeClr val="bg1"/>
                </a:solidFill>
                <a:latin typeface="ヒラギノ丸ゴ ProN W4"/>
                <a:ea typeface="ヒラギノ丸ゴ ProN W4"/>
                <a:cs typeface="ヒラギノ丸ゴ ProN W4"/>
              </a:rPr>
              <a:t>の</a:t>
            </a:r>
            <a:r>
              <a:rPr kumimoji="1" lang="ja-JP" altLang="en-US" sz="1600" b="1" dirty="0" smtClean="0">
                <a:solidFill>
                  <a:schemeClr val="bg1"/>
                </a:solidFill>
                <a:latin typeface="ヒラギノ丸ゴ ProN W4"/>
                <a:ea typeface="ヒラギノ丸ゴ ProN W4"/>
                <a:cs typeface="ヒラギノ丸ゴ ProN W4"/>
              </a:rPr>
              <a:t>根を張る</a:t>
            </a:r>
            <a:endParaRPr kumimoji="1" lang="ja-JP" altLang="en-US" sz="1600" b="1" dirty="0">
              <a:solidFill>
                <a:schemeClr val="bg1"/>
              </a:solidFill>
              <a:latin typeface="ヒラギノ丸ゴ ProN W4"/>
              <a:ea typeface="ヒラギノ丸ゴ ProN W4"/>
              <a:cs typeface="ヒラギノ丸ゴ ProN W4"/>
            </a:endParaRPr>
          </a:p>
        </p:txBody>
      </p:sp>
      <p:sp>
        <p:nvSpPr>
          <p:cNvPr id="50" name="テキスト ボックス 49"/>
          <p:cNvSpPr txBox="1"/>
          <p:nvPr/>
        </p:nvSpPr>
        <p:spPr>
          <a:xfrm>
            <a:off x="6258149" y="5496033"/>
            <a:ext cx="1223412" cy="1115690"/>
          </a:xfrm>
          <a:prstGeom prst="rect">
            <a:avLst/>
          </a:prstGeom>
          <a:noFill/>
        </p:spPr>
        <p:txBody>
          <a:bodyPr wrap="none" rtlCol="0">
            <a:spAutoFit/>
          </a:bodyPr>
          <a:lstStyle/>
          <a:p>
            <a:pPr algn="ctr"/>
            <a:r>
              <a:rPr lang="ja-JP" altLang="en-US" sz="2000" b="1" u="sng" dirty="0" smtClean="0">
                <a:solidFill>
                  <a:schemeClr val="bg1"/>
                </a:solidFill>
                <a:latin typeface="ヒラギノ丸ゴ ProN W4"/>
                <a:ea typeface="ヒラギノ丸ゴ ProN W4"/>
                <a:cs typeface="ヒラギノ丸ゴ ProN W4"/>
              </a:rPr>
              <a:t>提案</a:t>
            </a:r>
            <a:r>
              <a:rPr lang="en-US" altLang="ja-JP" sz="2000" b="1" u="sng" dirty="0" smtClean="0">
                <a:solidFill>
                  <a:schemeClr val="bg1"/>
                </a:solidFill>
                <a:latin typeface="ヒラギノ丸ゴ ProN W4"/>
                <a:ea typeface="ヒラギノ丸ゴ ProN W4"/>
                <a:cs typeface="ヒラギノ丸ゴ ProN W4"/>
              </a:rPr>
              <a:t>④</a:t>
            </a:r>
          </a:p>
          <a:p>
            <a:pPr algn="ctr"/>
            <a:endParaRPr lang="en-US" altLang="ja-JP" sz="1050" b="1" u="sng" dirty="0" smtClean="0">
              <a:solidFill>
                <a:schemeClr val="bg1"/>
              </a:solidFill>
              <a:latin typeface="ヒラギノ丸ゴ ProN W4"/>
              <a:ea typeface="ヒラギノ丸ゴ ProN W4"/>
              <a:cs typeface="ヒラギノ丸ゴ ProN W4"/>
            </a:endParaRPr>
          </a:p>
          <a:p>
            <a:pPr algn="ctr"/>
            <a:r>
              <a:rPr lang="ja-JP" altLang="en-US" sz="2000" b="1" dirty="0" smtClean="0">
                <a:solidFill>
                  <a:schemeClr val="bg1"/>
                </a:solidFill>
                <a:latin typeface="ヒラギノ丸ゴ ProN W4"/>
                <a:ea typeface="ヒラギノ丸ゴ ProN W4"/>
                <a:cs typeface="ヒラギノ丸ゴ ProN W4"/>
              </a:rPr>
              <a:t>にぎわい</a:t>
            </a:r>
            <a:endParaRPr lang="en-US" altLang="ja-JP" sz="2000" b="1" dirty="0" smtClean="0">
              <a:solidFill>
                <a:schemeClr val="bg1"/>
              </a:solidFill>
              <a:latin typeface="ヒラギノ丸ゴ ProN W4"/>
              <a:ea typeface="ヒラギノ丸ゴ ProN W4"/>
              <a:cs typeface="ヒラギノ丸ゴ ProN W4"/>
            </a:endParaRPr>
          </a:p>
          <a:p>
            <a:pPr algn="ctr"/>
            <a:r>
              <a:rPr lang="ja-JP" altLang="en-US" sz="1600" b="1" dirty="0" smtClean="0">
                <a:solidFill>
                  <a:schemeClr val="bg1"/>
                </a:solidFill>
                <a:latin typeface="ヒラギノ丸ゴ ProN W4"/>
                <a:ea typeface="ヒラギノ丸ゴ ProN W4"/>
                <a:cs typeface="ヒラギノ丸ゴ ProN W4"/>
              </a:rPr>
              <a:t>の</a:t>
            </a:r>
            <a:r>
              <a:rPr kumimoji="1" lang="ja-JP" altLang="en-US" sz="1600" b="1" dirty="0" smtClean="0">
                <a:solidFill>
                  <a:schemeClr val="bg1"/>
                </a:solidFill>
                <a:latin typeface="ヒラギノ丸ゴ ProN W4"/>
                <a:ea typeface="ヒラギノ丸ゴ ProN W4"/>
                <a:cs typeface="ヒラギノ丸ゴ ProN W4"/>
              </a:rPr>
              <a:t>根を張る</a:t>
            </a:r>
            <a:endParaRPr kumimoji="1" lang="ja-JP" altLang="en-US" sz="1600" b="1" dirty="0">
              <a:solidFill>
                <a:schemeClr val="bg1"/>
              </a:solidFill>
              <a:latin typeface="ヒラギノ丸ゴ ProN W4"/>
              <a:ea typeface="ヒラギノ丸ゴ ProN W4"/>
              <a:cs typeface="ヒラギノ丸ゴ ProN W4"/>
            </a:endParaRPr>
          </a:p>
        </p:txBody>
      </p:sp>
      <p:sp>
        <p:nvSpPr>
          <p:cNvPr id="13" name="テキスト ボックス 12"/>
          <p:cNvSpPr txBox="1"/>
          <p:nvPr/>
        </p:nvSpPr>
        <p:spPr>
          <a:xfrm>
            <a:off x="2549254" y="2838460"/>
            <a:ext cx="1223412" cy="400110"/>
          </a:xfrm>
          <a:prstGeom prst="rect">
            <a:avLst/>
          </a:prstGeom>
          <a:noFill/>
        </p:spPr>
        <p:txBody>
          <a:bodyPr wrap="none" rtlCol="0">
            <a:spAutoFit/>
          </a:bodyPr>
          <a:lstStyle/>
          <a:p>
            <a:r>
              <a:rPr lang="ja-JP" altLang="en-US" sz="2000" b="1" dirty="0" smtClean="0">
                <a:latin typeface="ヒラギノ丸ゴ ProN W4"/>
                <a:ea typeface="ヒラギノ丸ゴ ProN W4"/>
                <a:cs typeface="ヒラギノ丸ゴ ProN W4"/>
              </a:rPr>
              <a:t>対象</a:t>
            </a:r>
            <a:r>
              <a:rPr kumimoji="1" lang="ja-JP" altLang="en-US" sz="2000" b="1" dirty="0" smtClean="0">
                <a:latin typeface="ヒラギノ丸ゴ ProN W4"/>
                <a:ea typeface="ヒラギノ丸ゴ ProN W4"/>
                <a:cs typeface="ヒラギノ丸ゴ ProN W4"/>
              </a:rPr>
              <a:t>地区</a:t>
            </a:r>
            <a:endParaRPr kumimoji="1" lang="ja-JP" altLang="en-US" sz="2000" b="1" dirty="0">
              <a:latin typeface="ヒラギノ丸ゴ ProN W4"/>
              <a:ea typeface="ヒラギノ丸ゴ ProN W4"/>
              <a:cs typeface="ヒラギノ丸ゴ ProN W4"/>
            </a:endParaRPr>
          </a:p>
        </p:txBody>
      </p:sp>
      <p:sp>
        <p:nvSpPr>
          <p:cNvPr id="58" name="テキスト ボックス 57"/>
          <p:cNvSpPr txBox="1"/>
          <p:nvPr/>
        </p:nvSpPr>
        <p:spPr>
          <a:xfrm>
            <a:off x="5496166" y="2838460"/>
            <a:ext cx="1223412" cy="400110"/>
          </a:xfrm>
          <a:prstGeom prst="rect">
            <a:avLst/>
          </a:prstGeom>
          <a:noFill/>
        </p:spPr>
        <p:txBody>
          <a:bodyPr wrap="none" rtlCol="0">
            <a:spAutoFit/>
          </a:bodyPr>
          <a:lstStyle/>
          <a:p>
            <a:r>
              <a:rPr lang="ja-JP" altLang="en-US" sz="2000" b="1" dirty="0" smtClean="0">
                <a:latin typeface="ヒラギノ丸ゴ ProN W4"/>
                <a:ea typeface="ヒラギノ丸ゴ ProN W4"/>
                <a:cs typeface="ヒラギノ丸ゴ ProN W4"/>
              </a:rPr>
              <a:t>対象部門</a:t>
            </a:r>
            <a:endParaRPr kumimoji="1" lang="ja-JP" altLang="en-US" sz="2000" b="1" dirty="0">
              <a:latin typeface="ヒラギノ丸ゴ ProN W4"/>
              <a:ea typeface="ヒラギノ丸ゴ ProN W4"/>
              <a:cs typeface="ヒラギノ丸ゴ ProN W4"/>
            </a:endParaRPr>
          </a:p>
        </p:txBody>
      </p:sp>
      <p:sp>
        <p:nvSpPr>
          <p:cNvPr id="16" name="スライド番号プレースホルダー 15"/>
          <p:cNvSpPr>
            <a:spLocks noGrp="1"/>
          </p:cNvSpPr>
          <p:nvPr>
            <p:ph type="sldNum" sz="quarter" idx="12"/>
          </p:nvPr>
        </p:nvSpPr>
        <p:spPr/>
        <p:txBody>
          <a:bodyPr/>
          <a:lstStyle/>
          <a:p>
            <a:fld id="{271F4726-83E1-9743-9CB9-26C44A472F2A}" type="slidenum">
              <a:rPr kumimoji="1" lang="ja-JP" altLang="en-US" smtClean="0"/>
              <a:t>10</a:t>
            </a:fld>
            <a:endParaRPr kumimoji="1" lang="ja-JP" altLang="en-US"/>
          </a:p>
        </p:txBody>
      </p:sp>
    </p:spTree>
    <p:extLst>
      <p:ext uri="{BB962C8B-B14F-4D97-AF65-F5344CB8AC3E}">
        <p14:creationId xmlns:p14="http://schemas.microsoft.com/office/powerpoint/2010/main" val="2104629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図 87" descr="ブルー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704" y="756874"/>
            <a:ext cx="360000" cy="360000"/>
          </a:xfrm>
          <a:prstGeom prst="rect">
            <a:avLst/>
          </a:prstGeom>
        </p:spPr>
      </p:pic>
      <p:pic>
        <p:nvPicPr>
          <p:cNvPr id="97" name="図 96"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485" y="756874"/>
            <a:ext cx="360000" cy="360000"/>
          </a:xfrm>
          <a:prstGeom prst="rect">
            <a:avLst/>
          </a:prstGeom>
        </p:spPr>
      </p:pic>
      <p:pic>
        <p:nvPicPr>
          <p:cNvPr id="99" name="図 98" descr="イエロー芽.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818" y="756874"/>
            <a:ext cx="360000" cy="360000"/>
          </a:xfrm>
          <a:prstGeom prst="rect">
            <a:avLst/>
          </a:prstGeom>
        </p:spPr>
      </p:pic>
      <p:pic>
        <p:nvPicPr>
          <p:cNvPr id="100" name="図 99" descr="オレンジ芽.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705" y="761231"/>
            <a:ext cx="360000" cy="360000"/>
          </a:xfrm>
          <a:prstGeom prst="rect">
            <a:avLst/>
          </a:prstGeom>
        </p:spPr>
      </p:pic>
      <p:sp>
        <p:nvSpPr>
          <p:cNvPr id="87" name="角丸四角形 86"/>
          <p:cNvSpPr/>
          <p:nvPr/>
        </p:nvSpPr>
        <p:spPr>
          <a:xfrm>
            <a:off x="5611394" y="6025891"/>
            <a:ext cx="3330785" cy="401759"/>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83" name="角丸四角形 82"/>
          <p:cNvSpPr/>
          <p:nvPr/>
        </p:nvSpPr>
        <p:spPr>
          <a:xfrm>
            <a:off x="5612273" y="5435757"/>
            <a:ext cx="3337704" cy="40011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80" name="角丸四角形 79"/>
          <p:cNvSpPr/>
          <p:nvPr/>
        </p:nvSpPr>
        <p:spPr>
          <a:xfrm>
            <a:off x="5612390" y="4881511"/>
            <a:ext cx="3357316" cy="40011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75" name="角丸四角形 74"/>
          <p:cNvSpPr/>
          <p:nvPr/>
        </p:nvSpPr>
        <p:spPr>
          <a:xfrm>
            <a:off x="5607052" y="4287584"/>
            <a:ext cx="3362654" cy="40011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63" name="角丸四角形 62"/>
          <p:cNvSpPr/>
          <p:nvPr/>
        </p:nvSpPr>
        <p:spPr>
          <a:xfrm>
            <a:off x="5598568" y="3651105"/>
            <a:ext cx="3371138" cy="40011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35" name="角丸四角形 34"/>
          <p:cNvSpPr/>
          <p:nvPr/>
        </p:nvSpPr>
        <p:spPr>
          <a:xfrm>
            <a:off x="5625382" y="2487538"/>
            <a:ext cx="3344324" cy="40011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27" name="角丸四角形 26"/>
          <p:cNvSpPr/>
          <p:nvPr/>
        </p:nvSpPr>
        <p:spPr>
          <a:xfrm>
            <a:off x="5618124" y="1962244"/>
            <a:ext cx="3351581" cy="40011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19" name="角丸四角形 18"/>
          <p:cNvSpPr/>
          <p:nvPr/>
        </p:nvSpPr>
        <p:spPr>
          <a:xfrm>
            <a:off x="5605539" y="1385366"/>
            <a:ext cx="3364166" cy="40011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78" name="テキスト ボックス 77"/>
          <p:cNvSpPr txBox="1"/>
          <p:nvPr/>
        </p:nvSpPr>
        <p:spPr>
          <a:xfrm>
            <a:off x="5597236" y="4881511"/>
            <a:ext cx="3400714" cy="400110"/>
          </a:xfrm>
          <a:prstGeom prst="rect">
            <a:avLst/>
          </a:prstGeom>
          <a:noFill/>
        </p:spPr>
        <p:txBody>
          <a:bodyPr wrap="square" rtlCol="0">
            <a:spAutoFit/>
          </a:bodyPr>
          <a:lstStyle/>
          <a:p>
            <a:pPr algn="ctr"/>
            <a:r>
              <a:rPr lang="ja-JP" altLang="en-US" sz="2000" dirty="0">
                <a:solidFill>
                  <a:srgbClr val="FFFFFF"/>
                </a:solidFill>
                <a:latin typeface="+mn-ea"/>
                <a:cs typeface="ヒラギノ丸ゴ ProN W4"/>
              </a:rPr>
              <a:t>おおつ野ヒルズ企業誘致政策</a:t>
            </a:r>
            <a:endParaRPr kumimoji="1" lang="ja-JP" altLang="en-US" sz="2000" dirty="0">
              <a:solidFill>
                <a:srgbClr val="FFFFFF"/>
              </a:solidFill>
              <a:latin typeface="+mn-ea"/>
              <a:cs typeface="ヒラギノ丸ゴ ProN W4"/>
            </a:endParaRPr>
          </a:p>
        </p:txBody>
      </p:sp>
      <p:sp>
        <p:nvSpPr>
          <p:cNvPr id="81" name="テキスト ボックス 80"/>
          <p:cNvSpPr txBox="1"/>
          <p:nvPr/>
        </p:nvSpPr>
        <p:spPr>
          <a:xfrm>
            <a:off x="5619007" y="5435758"/>
            <a:ext cx="3323172" cy="400110"/>
          </a:xfrm>
          <a:prstGeom prst="rect">
            <a:avLst/>
          </a:prstGeom>
          <a:noFill/>
        </p:spPr>
        <p:txBody>
          <a:bodyPr wrap="square" rtlCol="0">
            <a:spAutoFit/>
          </a:bodyPr>
          <a:lstStyle/>
          <a:p>
            <a:pPr algn="ctr"/>
            <a:r>
              <a:rPr lang="ja-JP" altLang="en-US" sz="2000" dirty="0">
                <a:solidFill>
                  <a:srgbClr val="FFFFFF"/>
                </a:solidFill>
                <a:latin typeface="+mn-ea"/>
                <a:cs typeface="ヒラギノ丸ゴ ProN W4"/>
              </a:rPr>
              <a:t>住民間介護相談ネットワーク</a:t>
            </a:r>
            <a:endParaRPr kumimoji="1" lang="ja-JP" altLang="en-US" sz="2000" dirty="0">
              <a:solidFill>
                <a:srgbClr val="FFFFFF"/>
              </a:solidFill>
              <a:latin typeface="+mn-ea"/>
              <a:cs typeface="ヒラギノ丸ゴ ProN W4"/>
            </a:endParaRPr>
          </a:p>
        </p:txBody>
      </p:sp>
      <p:sp>
        <p:nvSpPr>
          <p:cNvPr id="73" name="テキスト ボックス 72"/>
          <p:cNvSpPr txBox="1"/>
          <p:nvPr/>
        </p:nvSpPr>
        <p:spPr>
          <a:xfrm>
            <a:off x="5615956" y="4291264"/>
            <a:ext cx="3353748" cy="400110"/>
          </a:xfrm>
          <a:prstGeom prst="rect">
            <a:avLst/>
          </a:prstGeom>
          <a:noFill/>
        </p:spPr>
        <p:txBody>
          <a:bodyPr wrap="square" rtlCol="0">
            <a:spAutoFit/>
          </a:bodyPr>
          <a:lstStyle/>
          <a:p>
            <a:pPr algn="ctr"/>
            <a:r>
              <a:rPr lang="ja-JP" altLang="en-US" sz="2000" dirty="0">
                <a:solidFill>
                  <a:srgbClr val="FFFFFF"/>
                </a:solidFill>
                <a:latin typeface="+mn-ea"/>
                <a:cs typeface="ヒラギノ丸ゴ ProN W4"/>
              </a:rPr>
              <a:t>市民支援型農業</a:t>
            </a:r>
            <a:endParaRPr kumimoji="1" lang="ja-JP" altLang="en-US" sz="2000" dirty="0">
              <a:solidFill>
                <a:srgbClr val="FFFFFF"/>
              </a:solidFill>
              <a:latin typeface="+mn-ea"/>
              <a:cs typeface="ヒラギノ丸ゴ ProN W4"/>
            </a:endParaRPr>
          </a:p>
        </p:txBody>
      </p:sp>
      <p:sp>
        <p:nvSpPr>
          <p:cNvPr id="25" name="テキスト ボックス 24"/>
          <p:cNvSpPr txBox="1"/>
          <p:nvPr/>
        </p:nvSpPr>
        <p:spPr>
          <a:xfrm>
            <a:off x="5625382" y="1966567"/>
            <a:ext cx="3344324" cy="400110"/>
          </a:xfrm>
          <a:prstGeom prst="rect">
            <a:avLst/>
          </a:prstGeom>
          <a:noFill/>
        </p:spPr>
        <p:txBody>
          <a:bodyPr wrap="square" rtlCol="0">
            <a:spAutoFit/>
          </a:bodyPr>
          <a:lstStyle/>
          <a:p>
            <a:pPr algn="ctr"/>
            <a:r>
              <a:rPr lang="ja-JP" altLang="en-US" sz="2000" dirty="0">
                <a:solidFill>
                  <a:srgbClr val="FFFFFF"/>
                </a:solidFill>
                <a:latin typeface="+mn-ea"/>
                <a:cs typeface="ヒラギノ丸ゴ ProN W4"/>
              </a:rPr>
              <a:t>デマンドタクシー</a:t>
            </a:r>
            <a:endParaRPr kumimoji="1" lang="ja-JP" altLang="en-US" sz="2000" dirty="0">
              <a:solidFill>
                <a:srgbClr val="FFFFFF"/>
              </a:solidFill>
              <a:latin typeface="+mn-ea"/>
              <a:cs typeface="ヒラギノ丸ゴ ProN W4"/>
            </a:endParaRPr>
          </a:p>
        </p:txBody>
      </p:sp>
      <p:sp>
        <p:nvSpPr>
          <p:cNvPr id="16" name="テキスト ボックス 15"/>
          <p:cNvSpPr txBox="1"/>
          <p:nvPr/>
        </p:nvSpPr>
        <p:spPr>
          <a:xfrm>
            <a:off x="5612390" y="1395624"/>
            <a:ext cx="3362160" cy="400110"/>
          </a:xfrm>
          <a:prstGeom prst="rect">
            <a:avLst/>
          </a:prstGeom>
          <a:noFill/>
        </p:spPr>
        <p:txBody>
          <a:bodyPr wrap="square" rtlCol="0">
            <a:spAutoFit/>
          </a:bodyPr>
          <a:lstStyle/>
          <a:p>
            <a:pPr algn="ctr"/>
            <a:r>
              <a:rPr lang="en-US" altLang="ja-JP" sz="2000" dirty="0">
                <a:solidFill>
                  <a:schemeClr val="bg1"/>
                </a:solidFill>
                <a:latin typeface="+mn-ea"/>
                <a:cs typeface="ヒラギノ丸ゴ ProN W4"/>
              </a:rPr>
              <a:t>PFI</a:t>
            </a:r>
            <a:r>
              <a:rPr lang="ja-JP" altLang="en-US" sz="2000" dirty="0">
                <a:solidFill>
                  <a:schemeClr val="bg1"/>
                </a:solidFill>
                <a:latin typeface="+mn-ea"/>
                <a:cs typeface="ヒラギノ丸ゴ ProN W4"/>
              </a:rPr>
              <a:t>事業</a:t>
            </a:r>
            <a:endParaRPr kumimoji="1" lang="ja-JP" altLang="en-US" sz="2000" dirty="0">
              <a:solidFill>
                <a:schemeClr val="bg1"/>
              </a:solidFill>
              <a:latin typeface="+mn-ea"/>
              <a:cs typeface="ヒラギノ丸ゴ ProN W4"/>
            </a:endParaRPr>
          </a:p>
        </p:txBody>
      </p:sp>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2" name="テキスト ボックス 11"/>
          <p:cNvSpPr txBox="1"/>
          <p:nvPr/>
        </p:nvSpPr>
        <p:spPr>
          <a:xfrm>
            <a:off x="196086" y="61803"/>
            <a:ext cx="4808528"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提案</a:t>
            </a:r>
          </a:p>
          <a:p>
            <a:r>
              <a:rPr lang="ja-JP" altLang="en-US" sz="3600" dirty="0">
                <a:latin typeface="ヒラギノ丸ゴ ProN W4"/>
                <a:ea typeface="ヒラギノ丸ゴ ProN W4"/>
                <a:cs typeface="ヒラギノ丸ゴ ProN W4"/>
              </a:rPr>
              <a:t>各課題に対応する提案</a:t>
            </a:r>
            <a:endParaRPr kumimoji="1" lang="ja-JP" altLang="en-US" sz="3600" dirty="0">
              <a:latin typeface="ヒラギノ丸ゴ ProN W4"/>
              <a:ea typeface="ヒラギノ丸ゴ ProN W4"/>
              <a:cs typeface="ヒラギノ丸ゴ ProN W4"/>
            </a:endParaRPr>
          </a:p>
        </p:txBody>
      </p:sp>
      <p:sp>
        <p:nvSpPr>
          <p:cNvPr id="2" name="角丸四角形 1"/>
          <p:cNvSpPr/>
          <p:nvPr/>
        </p:nvSpPr>
        <p:spPr>
          <a:xfrm>
            <a:off x="3739806" y="1395624"/>
            <a:ext cx="1149392"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3" name="テキスト ボックス 2"/>
          <p:cNvSpPr txBox="1"/>
          <p:nvPr/>
        </p:nvSpPr>
        <p:spPr>
          <a:xfrm>
            <a:off x="3739806" y="1395624"/>
            <a:ext cx="1149392" cy="369332"/>
          </a:xfrm>
          <a:prstGeom prst="rect">
            <a:avLst/>
          </a:prstGeom>
          <a:noFill/>
        </p:spPr>
        <p:txBody>
          <a:bodyPr wrap="square" rtlCol="0">
            <a:spAutoFit/>
          </a:bodyPr>
          <a:lstStyle/>
          <a:p>
            <a:pPr algn="ctr"/>
            <a:r>
              <a:rPr kumimoji="1" lang="ja-JP" altLang="en-US" dirty="0">
                <a:latin typeface="+mn-ea"/>
                <a:cs typeface="ヒラギノ丸ゴ ProN W4"/>
              </a:rPr>
              <a:t>公共施設</a:t>
            </a:r>
          </a:p>
        </p:txBody>
      </p:sp>
      <p:sp>
        <p:nvSpPr>
          <p:cNvPr id="13" name="角丸四角形 12"/>
          <p:cNvSpPr/>
          <p:nvPr/>
        </p:nvSpPr>
        <p:spPr>
          <a:xfrm>
            <a:off x="1027630" y="1395624"/>
            <a:ext cx="2092705"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14" name="テキスト ボックス 13"/>
          <p:cNvSpPr txBox="1"/>
          <p:nvPr/>
        </p:nvSpPr>
        <p:spPr>
          <a:xfrm>
            <a:off x="1027624" y="1395624"/>
            <a:ext cx="2092707" cy="369332"/>
          </a:xfrm>
          <a:prstGeom prst="rect">
            <a:avLst/>
          </a:prstGeom>
          <a:noFill/>
        </p:spPr>
        <p:txBody>
          <a:bodyPr wrap="square" rtlCol="0">
            <a:spAutoFit/>
          </a:bodyPr>
          <a:lstStyle/>
          <a:p>
            <a:pPr algn="ctr"/>
            <a:r>
              <a:rPr lang="ja-JP" altLang="en-US" dirty="0">
                <a:latin typeface="+mn-ea"/>
                <a:cs typeface="ヒラギノ丸ゴ ProN W4"/>
              </a:rPr>
              <a:t>アセットマネジメント</a:t>
            </a:r>
            <a:endParaRPr kumimoji="1" lang="ja-JP" altLang="en-US" dirty="0">
              <a:latin typeface="+mn-ea"/>
              <a:cs typeface="ヒラギノ丸ゴ ProN W4"/>
            </a:endParaRPr>
          </a:p>
        </p:txBody>
      </p:sp>
      <p:sp>
        <p:nvSpPr>
          <p:cNvPr id="5" name="乗算記号 4"/>
          <p:cNvSpPr/>
          <p:nvPr/>
        </p:nvSpPr>
        <p:spPr>
          <a:xfrm>
            <a:off x="3229190" y="1453332"/>
            <a:ext cx="384875" cy="333520"/>
          </a:xfrm>
          <a:prstGeom prst="mathMultiply">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mn-ea"/>
              <a:cs typeface="ヒラギノ丸ゴ ProN W4"/>
            </a:endParaRPr>
          </a:p>
        </p:txBody>
      </p:sp>
      <p:sp>
        <p:nvSpPr>
          <p:cNvPr id="18" name="フローチャート: 抜出し 17"/>
          <p:cNvSpPr/>
          <p:nvPr/>
        </p:nvSpPr>
        <p:spPr>
          <a:xfrm rot="5400000">
            <a:off x="5122242" y="1454368"/>
            <a:ext cx="290071" cy="288000"/>
          </a:xfrm>
          <a:prstGeom prst="flowChartExtra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20" name="角丸四角形 19"/>
          <p:cNvSpPr/>
          <p:nvPr/>
        </p:nvSpPr>
        <p:spPr>
          <a:xfrm>
            <a:off x="1978531" y="1970218"/>
            <a:ext cx="114179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21" name="テキスト ボックス 20"/>
          <p:cNvSpPr txBox="1"/>
          <p:nvPr/>
        </p:nvSpPr>
        <p:spPr>
          <a:xfrm>
            <a:off x="1978531" y="1970218"/>
            <a:ext cx="1141800" cy="369332"/>
          </a:xfrm>
          <a:prstGeom prst="rect">
            <a:avLst/>
          </a:prstGeom>
          <a:noFill/>
        </p:spPr>
        <p:txBody>
          <a:bodyPr wrap="square" rtlCol="0">
            <a:spAutoFit/>
          </a:bodyPr>
          <a:lstStyle/>
          <a:p>
            <a:pPr algn="ctr"/>
            <a:r>
              <a:rPr lang="ja-JP" altLang="en-US" dirty="0">
                <a:latin typeface="+mn-ea"/>
                <a:cs typeface="ヒラギノ丸ゴ ProN W4"/>
              </a:rPr>
              <a:t>交通</a:t>
            </a:r>
            <a:endParaRPr kumimoji="1" lang="ja-JP" altLang="en-US" dirty="0">
              <a:latin typeface="+mn-ea"/>
              <a:cs typeface="ヒラギノ丸ゴ ProN W4"/>
            </a:endParaRPr>
          </a:p>
        </p:txBody>
      </p:sp>
      <p:sp>
        <p:nvSpPr>
          <p:cNvPr id="22" name="角丸四角形 21"/>
          <p:cNvSpPr/>
          <p:nvPr/>
        </p:nvSpPr>
        <p:spPr>
          <a:xfrm>
            <a:off x="3746534" y="1968843"/>
            <a:ext cx="1141805"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23" name="テキスト ボックス 22"/>
          <p:cNvSpPr txBox="1"/>
          <p:nvPr/>
        </p:nvSpPr>
        <p:spPr>
          <a:xfrm>
            <a:off x="3746535" y="1968843"/>
            <a:ext cx="1141803" cy="369332"/>
          </a:xfrm>
          <a:prstGeom prst="rect">
            <a:avLst/>
          </a:prstGeom>
          <a:noFill/>
        </p:spPr>
        <p:txBody>
          <a:bodyPr wrap="square" rtlCol="0">
            <a:spAutoFit/>
          </a:bodyPr>
          <a:lstStyle/>
          <a:p>
            <a:pPr algn="ctr"/>
            <a:r>
              <a:rPr lang="ja-JP" altLang="en-US" dirty="0">
                <a:latin typeface="+mn-ea"/>
                <a:cs typeface="ヒラギノ丸ゴ ProN W4"/>
              </a:rPr>
              <a:t>暮らし</a:t>
            </a:r>
            <a:endParaRPr kumimoji="1" lang="ja-JP" altLang="en-US" dirty="0">
              <a:latin typeface="+mn-ea"/>
              <a:cs typeface="ヒラギノ丸ゴ ProN W4"/>
            </a:endParaRPr>
          </a:p>
        </p:txBody>
      </p:sp>
      <p:sp>
        <p:nvSpPr>
          <p:cNvPr id="24" name="乗算記号 23"/>
          <p:cNvSpPr/>
          <p:nvPr/>
        </p:nvSpPr>
        <p:spPr>
          <a:xfrm>
            <a:off x="3229189" y="1998305"/>
            <a:ext cx="384875" cy="333520"/>
          </a:xfrm>
          <a:prstGeom prst="mathMultiply">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mn-ea"/>
              <a:cs typeface="ヒラギノ丸ゴ ProN W4"/>
            </a:endParaRPr>
          </a:p>
        </p:txBody>
      </p:sp>
      <p:sp>
        <p:nvSpPr>
          <p:cNvPr id="26" name="フローチャート: 抜出し 25"/>
          <p:cNvSpPr/>
          <p:nvPr/>
        </p:nvSpPr>
        <p:spPr>
          <a:xfrm rot="5400000">
            <a:off x="5122247" y="2005693"/>
            <a:ext cx="290071" cy="288000"/>
          </a:xfrm>
          <a:prstGeom prst="flowChartExtra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29" name="テキスト ボックス 28"/>
          <p:cNvSpPr txBox="1"/>
          <p:nvPr/>
        </p:nvSpPr>
        <p:spPr>
          <a:xfrm>
            <a:off x="230931" y="2531719"/>
            <a:ext cx="1141799" cy="369332"/>
          </a:xfrm>
          <a:prstGeom prst="rect">
            <a:avLst/>
          </a:prstGeom>
          <a:noFill/>
        </p:spPr>
        <p:txBody>
          <a:bodyPr wrap="square" rtlCol="0">
            <a:spAutoFit/>
          </a:bodyPr>
          <a:lstStyle/>
          <a:p>
            <a:pPr algn="ctr"/>
            <a:r>
              <a:rPr lang="ja-JP" altLang="en-US" dirty="0">
                <a:latin typeface="+mn-ea"/>
                <a:cs typeface="ヒラギノ丸ゴ ProN W4"/>
              </a:rPr>
              <a:t>都市構造</a:t>
            </a:r>
            <a:endParaRPr kumimoji="1" lang="ja-JP" altLang="en-US" dirty="0">
              <a:latin typeface="+mn-ea"/>
              <a:cs typeface="ヒラギノ丸ゴ ProN W4"/>
            </a:endParaRPr>
          </a:p>
        </p:txBody>
      </p:sp>
      <p:sp>
        <p:nvSpPr>
          <p:cNvPr id="31" name="テキスト ボックス 30"/>
          <p:cNvSpPr txBox="1"/>
          <p:nvPr/>
        </p:nvSpPr>
        <p:spPr>
          <a:xfrm>
            <a:off x="1978534" y="2531719"/>
            <a:ext cx="1141799" cy="369332"/>
          </a:xfrm>
          <a:prstGeom prst="rect">
            <a:avLst/>
          </a:prstGeom>
          <a:noFill/>
        </p:spPr>
        <p:txBody>
          <a:bodyPr wrap="square" rtlCol="0">
            <a:spAutoFit/>
          </a:bodyPr>
          <a:lstStyle/>
          <a:p>
            <a:pPr algn="ctr"/>
            <a:r>
              <a:rPr lang="ja-JP" altLang="en-US" dirty="0">
                <a:latin typeface="+mn-ea"/>
                <a:cs typeface="ヒラギノ丸ゴ ProN W4"/>
              </a:rPr>
              <a:t>商業</a:t>
            </a:r>
            <a:endParaRPr kumimoji="1" lang="ja-JP" altLang="en-US" dirty="0">
              <a:latin typeface="+mn-ea"/>
              <a:cs typeface="ヒラギノ丸ゴ ProN W4"/>
            </a:endParaRPr>
          </a:p>
        </p:txBody>
      </p:sp>
      <p:sp>
        <p:nvSpPr>
          <p:cNvPr id="32" name="乗算記号 31"/>
          <p:cNvSpPr/>
          <p:nvPr/>
        </p:nvSpPr>
        <p:spPr>
          <a:xfrm>
            <a:off x="1490132" y="2561181"/>
            <a:ext cx="384875" cy="333520"/>
          </a:xfrm>
          <a:prstGeom prst="mathMultiply">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mn-ea"/>
              <a:cs typeface="ヒラギノ丸ゴ ProN W4"/>
            </a:endParaRPr>
          </a:p>
        </p:txBody>
      </p:sp>
      <p:sp>
        <p:nvSpPr>
          <p:cNvPr id="33" name="テキスト ボックス 32"/>
          <p:cNvSpPr txBox="1"/>
          <p:nvPr/>
        </p:nvSpPr>
        <p:spPr>
          <a:xfrm>
            <a:off x="5620471" y="2487538"/>
            <a:ext cx="3349234" cy="400110"/>
          </a:xfrm>
          <a:prstGeom prst="rect">
            <a:avLst/>
          </a:prstGeom>
          <a:noFill/>
        </p:spPr>
        <p:txBody>
          <a:bodyPr wrap="square" rtlCol="0">
            <a:spAutoFit/>
          </a:bodyPr>
          <a:lstStyle/>
          <a:p>
            <a:pPr algn="ctr"/>
            <a:r>
              <a:rPr lang="ja-JP" altLang="en-US" sz="2000" dirty="0">
                <a:solidFill>
                  <a:srgbClr val="FFFFFF"/>
                </a:solidFill>
                <a:latin typeface="+mn-ea"/>
                <a:cs typeface="ヒラギノ丸ゴ ProN W4"/>
              </a:rPr>
              <a:t>リバーサイド</a:t>
            </a:r>
            <a:r>
              <a:rPr lang="en-US" altLang="ja-JP" sz="2000" dirty="0">
                <a:solidFill>
                  <a:srgbClr val="FFFFFF"/>
                </a:solidFill>
                <a:latin typeface="+mn-ea"/>
                <a:cs typeface="ヒラギノ丸ゴ ProN W4"/>
              </a:rPr>
              <a:t>505</a:t>
            </a:r>
            <a:endParaRPr kumimoji="1" lang="ja-JP" altLang="en-US" sz="2000" dirty="0">
              <a:solidFill>
                <a:srgbClr val="FFFFFF"/>
              </a:solidFill>
              <a:latin typeface="+mn-ea"/>
              <a:cs typeface="ヒラギノ丸ゴ ProN W4"/>
            </a:endParaRPr>
          </a:p>
        </p:txBody>
      </p:sp>
      <p:sp>
        <p:nvSpPr>
          <p:cNvPr id="34" name="フローチャート: 抜出し 33"/>
          <p:cNvSpPr/>
          <p:nvPr/>
        </p:nvSpPr>
        <p:spPr>
          <a:xfrm rot="5400000">
            <a:off x="5122248" y="2568567"/>
            <a:ext cx="290071" cy="288000"/>
          </a:xfrm>
          <a:prstGeom prst="flowChartExtra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36" name="角丸四角形 35"/>
          <p:cNvSpPr/>
          <p:nvPr/>
        </p:nvSpPr>
        <p:spPr>
          <a:xfrm>
            <a:off x="166790" y="2531719"/>
            <a:ext cx="120593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37" name="角丸四角形 36"/>
          <p:cNvSpPr/>
          <p:nvPr/>
        </p:nvSpPr>
        <p:spPr>
          <a:xfrm>
            <a:off x="1978534" y="2531719"/>
            <a:ext cx="114179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41" name="乗算記号 40"/>
          <p:cNvSpPr/>
          <p:nvPr/>
        </p:nvSpPr>
        <p:spPr>
          <a:xfrm>
            <a:off x="3229192" y="2561181"/>
            <a:ext cx="384875" cy="333520"/>
          </a:xfrm>
          <a:prstGeom prst="mathMultiply">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mn-ea"/>
              <a:cs typeface="ヒラギノ丸ゴ ProN W4"/>
            </a:endParaRPr>
          </a:p>
        </p:txBody>
      </p:sp>
      <p:sp>
        <p:nvSpPr>
          <p:cNvPr id="42" name="角丸四角形 41"/>
          <p:cNvSpPr/>
          <p:nvPr/>
        </p:nvSpPr>
        <p:spPr>
          <a:xfrm>
            <a:off x="3746538" y="2531719"/>
            <a:ext cx="114179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43" name="テキスト ボックス 42"/>
          <p:cNvSpPr txBox="1"/>
          <p:nvPr/>
        </p:nvSpPr>
        <p:spPr>
          <a:xfrm>
            <a:off x="3746538" y="2531719"/>
            <a:ext cx="1141799" cy="369332"/>
          </a:xfrm>
          <a:prstGeom prst="rect">
            <a:avLst/>
          </a:prstGeom>
          <a:noFill/>
        </p:spPr>
        <p:txBody>
          <a:bodyPr wrap="square" rtlCol="0">
            <a:spAutoFit/>
          </a:bodyPr>
          <a:lstStyle/>
          <a:p>
            <a:pPr algn="ctr"/>
            <a:r>
              <a:rPr lang="ja-JP" altLang="en-US" dirty="0">
                <a:latin typeface="+mn-ea"/>
                <a:cs typeface="ヒラギノ丸ゴ ProN W4"/>
              </a:rPr>
              <a:t>交通</a:t>
            </a:r>
            <a:endParaRPr kumimoji="1" lang="ja-JP" altLang="en-US" dirty="0">
              <a:latin typeface="+mn-ea"/>
              <a:cs typeface="ヒラギノ丸ゴ ProN W4"/>
            </a:endParaRPr>
          </a:p>
        </p:txBody>
      </p:sp>
      <p:sp>
        <p:nvSpPr>
          <p:cNvPr id="45" name="テキスト ボックス 44"/>
          <p:cNvSpPr txBox="1"/>
          <p:nvPr/>
        </p:nvSpPr>
        <p:spPr>
          <a:xfrm>
            <a:off x="1978532" y="3096151"/>
            <a:ext cx="1141799" cy="369332"/>
          </a:xfrm>
          <a:prstGeom prst="rect">
            <a:avLst/>
          </a:prstGeom>
          <a:noFill/>
        </p:spPr>
        <p:txBody>
          <a:bodyPr wrap="square" rtlCol="0">
            <a:spAutoFit/>
          </a:bodyPr>
          <a:lstStyle/>
          <a:p>
            <a:pPr algn="ctr"/>
            <a:r>
              <a:rPr lang="ja-JP" altLang="en-US" dirty="0">
                <a:latin typeface="+mn-ea"/>
                <a:cs typeface="ヒラギノ丸ゴ ProN W4"/>
              </a:rPr>
              <a:t>環境</a:t>
            </a:r>
            <a:endParaRPr kumimoji="1" lang="ja-JP" altLang="en-US" dirty="0">
              <a:latin typeface="+mn-ea"/>
              <a:cs typeface="ヒラギノ丸ゴ ProN W4"/>
            </a:endParaRPr>
          </a:p>
        </p:txBody>
      </p:sp>
      <p:sp>
        <p:nvSpPr>
          <p:cNvPr id="46" name="乗算記号 45"/>
          <p:cNvSpPr/>
          <p:nvPr/>
        </p:nvSpPr>
        <p:spPr>
          <a:xfrm>
            <a:off x="1490130" y="3125613"/>
            <a:ext cx="384875" cy="333520"/>
          </a:xfrm>
          <a:prstGeom prst="mathMultiply">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mn-ea"/>
              <a:cs typeface="ヒラギノ丸ゴ ProN W4"/>
            </a:endParaRPr>
          </a:p>
        </p:txBody>
      </p:sp>
      <p:sp>
        <p:nvSpPr>
          <p:cNvPr id="48" name="フローチャート: 抜出し 47"/>
          <p:cNvSpPr/>
          <p:nvPr/>
        </p:nvSpPr>
        <p:spPr>
          <a:xfrm rot="5400000">
            <a:off x="5122248" y="3133000"/>
            <a:ext cx="290071" cy="288000"/>
          </a:xfrm>
          <a:prstGeom prst="flowChartExtra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49" name="角丸四角形 48"/>
          <p:cNvSpPr/>
          <p:nvPr/>
        </p:nvSpPr>
        <p:spPr>
          <a:xfrm>
            <a:off x="5618124" y="3088184"/>
            <a:ext cx="3351582" cy="400110"/>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mn-ea"/>
              <a:cs typeface="ヒラギノ丸ゴ ProN W4"/>
            </a:endParaRPr>
          </a:p>
        </p:txBody>
      </p:sp>
      <p:sp>
        <p:nvSpPr>
          <p:cNvPr id="51" name="角丸四角形 50"/>
          <p:cNvSpPr/>
          <p:nvPr/>
        </p:nvSpPr>
        <p:spPr>
          <a:xfrm>
            <a:off x="1978532" y="3096151"/>
            <a:ext cx="114179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52" name="乗算記号 51"/>
          <p:cNvSpPr/>
          <p:nvPr/>
        </p:nvSpPr>
        <p:spPr>
          <a:xfrm>
            <a:off x="3229190" y="3125613"/>
            <a:ext cx="384875" cy="333520"/>
          </a:xfrm>
          <a:prstGeom prst="mathMultiply">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mn-ea"/>
              <a:cs typeface="ヒラギノ丸ゴ ProN W4"/>
            </a:endParaRPr>
          </a:p>
        </p:txBody>
      </p:sp>
      <p:sp>
        <p:nvSpPr>
          <p:cNvPr id="53" name="角丸四角形 52"/>
          <p:cNvSpPr/>
          <p:nvPr/>
        </p:nvSpPr>
        <p:spPr>
          <a:xfrm>
            <a:off x="3746536" y="3096151"/>
            <a:ext cx="114179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54" name="テキスト ボックス 53"/>
          <p:cNvSpPr txBox="1"/>
          <p:nvPr/>
        </p:nvSpPr>
        <p:spPr>
          <a:xfrm>
            <a:off x="3746536" y="3096151"/>
            <a:ext cx="1141799" cy="369332"/>
          </a:xfrm>
          <a:prstGeom prst="rect">
            <a:avLst/>
          </a:prstGeom>
          <a:noFill/>
        </p:spPr>
        <p:txBody>
          <a:bodyPr wrap="square" rtlCol="0">
            <a:spAutoFit/>
          </a:bodyPr>
          <a:lstStyle/>
          <a:p>
            <a:pPr algn="ctr"/>
            <a:r>
              <a:rPr lang="ja-JP" altLang="en-US" dirty="0">
                <a:latin typeface="+mn-ea"/>
                <a:cs typeface="ヒラギノ丸ゴ ProN W4"/>
              </a:rPr>
              <a:t>景観</a:t>
            </a:r>
            <a:endParaRPr kumimoji="1" lang="ja-JP" altLang="en-US" dirty="0">
              <a:latin typeface="+mn-ea"/>
              <a:cs typeface="ヒラギノ丸ゴ ProN W4"/>
            </a:endParaRPr>
          </a:p>
        </p:txBody>
      </p:sp>
      <p:sp>
        <p:nvSpPr>
          <p:cNvPr id="55" name="テキスト ボックス 54"/>
          <p:cNvSpPr txBox="1"/>
          <p:nvPr/>
        </p:nvSpPr>
        <p:spPr>
          <a:xfrm>
            <a:off x="196086" y="3096151"/>
            <a:ext cx="1176644" cy="369332"/>
          </a:xfrm>
          <a:prstGeom prst="rect">
            <a:avLst/>
          </a:prstGeom>
          <a:noFill/>
        </p:spPr>
        <p:txBody>
          <a:bodyPr wrap="square" rtlCol="0">
            <a:spAutoFit/>
          </a:bodyPr>
          <a:lstStyle/>
          <a:p>
            <a:pPr algn="ctr"/>
            <a:r>
              <a:rPr lang="ja-JP" altLang="en-US" dirty="0">
                <a:latin typeface="+mn-ea"/>
                <a:cs typeface="ヒラギノ丸ゴ ProN W4"/>
              </a:rPr>
              <a:t>観光</a:t>
            </a:r>
            <a:endParaRPr kumimoji="1" lang="ja-JP" altLang="en-US" dirty="0">
              <a:latin typeface="+mn-ea"/>
              <a:cs typeface="ヒラギノ丸ゴ ProN W4"/>
            </a:endParaRPr>
          </a:p>
        </p:txBody>
      </p:sp>
      <p:sp>
        <p:nvSpPr>
          <p:cNvPr id="56" name="角丸四角形 55"/>
          <p:cNvSpPr/>
          <p:nvPr/>
        </p:nvSpPr>
        <p:spPr>
          <a:xfrm>
            <a:off x="166791" y="3096151"/>
            <a:ext cx="1218756"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59" name="テキスト ボックス 58"/>
          <p:cNvSpPr txBox="1"/>
          <p:nvPr/>
        </p:nvSpPr>
        <p:spPr>
          <a:xfrm>
            <a:off x="1978536" y="3710343"/>
            <a:ext cx="1141799" cy="369332"/>
          </a:xfrm>
          <a:prstGeom prst="rect">
            <a:avLst/>
          </a:prstGeom>
          <a:noFill/>
        </p:spPr>
        <p:txBody>
          <a:bodyPr wrap="square" rtlCol="0">
            <a:spAutoFit/>
          </a:bodyPr>
          <a:lstStyle/>
          <a:p>
            <a:pPr algn="ctr"/>
            <a:r>
              <a:rPr lang="ja-JP" altLang="en-US" dirty="0">
                <a:latin typeface="+mn-ea"/>
                <a:cs typeface="ヒラギノ丸ゴ ProN W4"/>
              </a:rPr>
              <a:t>防犯</a:t>
            </a:r>
            <a:endParaRPr kumimoji="1" lang="ja-JP" altLang="en-US" dirty="0">
              <a:latin typeface="+mn-ea"/>
              <a:cs typeface="ヒラギノ丸ゴ ProN W4"/>
            </a:endParaRPr>
          </a:p>
        </p:txBody>
      </p:sp>
      <p:sp>
        <p:nvSpPr>
          <p:cNvPr id="60" name="乗算記号 59"/>
          <p:cNvSpPr/>
          <p:nvPr/>
        </p:nvSpPr>
        <p:spPr>
          <a:xfrm>
            <a:off x="1490134" y="3739805"/>
            <a:ext cx="384875" cy="333520"/>
          </a:xfrm>
          <a:prstGeom prst="mathMultiply">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mn-ea"/>
              <a:cs typeface="ヒラギノ丸ゴ ProN W4"/>
            </a:endParaRPr>
          </a:p>
        </p:txBody>
      </p:sp>
      <p:sp>
        <p:nvSpPr>
          <p:cNvPr id="61" name="テキスト ボックス 60"/>
          <p:cNvSpPr txBox="1"/>
          <p:nvPr/>
        </p:nvSpPr>
        <p:spPr>
          <a:xfrm>
            <a:off x="5607052" y="3651105"/>
            <a:ext cx="3367498" cy="400110"/>
          </a:xfrm>
          <a:prstGeom prst="rect">
            <a:avLst/>
          </a:prstGeom>
          <a:noFill/>
        </p:spPr>
        <p:txBody>
          <a:bodyPr wrap="square" rtlCol="0">
            <a:spAutoFit/>
          </a:bodyPr>
          <a:lstStyle/>
          <a:p>
            <a:pPr algn="ctr"/>
            <a:r>
              <a:rPr lang="ja-JP" altLang="en-US" sz="2000" dirty="0">
                <a:solidFill>
                  <a:srgbClr val="FFFFFF"/>
                </a:solidFill>
                <a:latin typeface="+mn-ea"/>
                <a:cs typeface="ヒラギノ丸ゴ ProN W4"/>
              </a:rPr>
              <a:t>市民恊働アプリ</a:t>
            </a:r>
            <a:endParaRPr kumimoji="1" lang="ja-JP" altLang="en-US" sz="2000" dirty="0">
              <a:solidFill>
                <a:srgbClr val="FFFFFF"/>
              </a:solidFill>
              <a:latin typeface="+mn-ea"/>
              <a:cs typeface="ヒラギノ丸ゴ ProN W4"/>
            </a:endParaRPr>
          </a:p>
        </p:txBody>
      </p:sp>
      <p:sp>
        <p:nvSpPr>
          <p:cNvPr id="62" name="フローチャート: 抜出し 61"/>
          <p:cNvSpPr/>
          <p:nvPr/>
        </p:nvSpPr>
        <p:spPr>
          <a:xfrm rot="5400000">
            <a:off x="5122245" y="3711379"/>
            <a:ext cx="290071" cy="288000"/>
          </a:xfrm>
          <a:prstGeom prst="flowChartExtra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64" name="角丸四角形 63"/>
          <p:cNvSpPr/>
          <p:nvPr/>
        </p:nvSpPr>
        <p:spPr>
          <a:xfrm>
            <a:off x="1978536" y="3710343"/>
            <a:ext cx="114179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65" name="乗算記号 64"/>
          <p:cNvSpPr/>
          <p:nvPr/>
        </p:nvSpPr>
        <p:spPr>
          <a:xfrm>
            <a:off x="3229194" y="3739805"/>
            <a:ext cx="384875" cy="333520"/>
          </a:xfrm>
          <a:prstGeom prst="mathMultiply">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mn-ea"/>
              <a:cs typeface="ヒラギノ丸ゴ ProN W4"/>
            </a:endParaRPr>
          </a:p>
        </p:txBody>
      </p:sp>
      <p:sp>
        <p:nvSpPr>
          <p:cNvPr id="67" name="テキスト ボックス 66"/>
          <p:cNvSpPr txBox="1"/>
          <p:nvPr/>
        </p:nvSpPr>
        <p:spPr>
          <a:xfrm>
            <a:off x="3746540" y="3710343"/>
            <a:ext cx="1141799" cy="369332"/>
          </a:xfrm>
          <a:prstGeom prst="rect">
            <a:avLst/>
          </a:prstGeom>
          <a:noFill/>
        </p:spPr>
        <p:txBody>
          <a:bodyPr wrap="square" rtlCol="0">
            <a:spAutoFit/>
          </a:bodyPr>
          <a:lstStyle/>
          <a:p>
            <a:pPr algn="ctr"/>
            <a:r>
              <a:rPr lang="ja-JP" altLang="en-US" dirty="0">
                <a:latin typeface="+mn-ea"/>
                <a:cs typeface="ヒラギノ丸ゴ ProN W4"/>
              </a:rPr>
              <a:t>市民恊働</a:t>
            </a:r>
            <a:endParaRPr lang="en-US" altLang="ja-JP" dirty="0">
              <a:latin typeface="+mn-ea"/>
              <a:cs typeface="ヒラギノ丸ゴ ProN W4"/>
            </a:endParaRPr>
          </a:p>
        </p:txBody>
      </p:sp>
      <p:sp>
        <p:nvSpPr>
          <p:cNvPr id="68" name="テキスト ボックス 67"/>
          <p:cNvSpPr txBox="1"/>
          <p:nvPr/>
        </p:nvSpPr>
        <p:spPr>
          <a:xfrm>
            <a:off x="166790" y="3710343"/>
            <a:ext cx="1257257" cy="369332"/>
          </a:xfrm>
          <a:prstGeom prst="rect">
            <a:avLst/>
          </a:prstGeom>
          <a:noFill/>
        </p:spPr>
        <p:txBody>
          <a:bodyPr wrap="square" rtlCol="0">
            <a:spAutoFit/>
          </a:bodyPr>
          <a:lstStyle/>
          <a:p>
            <a:pPr algn="ctr"/>
            <a:r>
              <a:rPr lang="ja-JP" altLang="en-US" dirty="0">
                <a:latin typeface="+mn-ea"/>
                <a:cs typeface="ヒラギノ丸ゴ ProN W4"/>
              </a:rPr>
              <a:t>防災・水害</a:t>
            </a:r>
            <a:endParaRPr kumimoji="1" lang="ja-JP" altLang="en-US" dirty="0">
              <a:latin typeface="+mn-ea"/>
              <a:cs typeface="ヒラギノ丸ゴ ProN W4"/>
            </a:endParaRPr>
          </a:p>
        </p:txBody>
      </p:sp>
      <p:sp>
        <p:nvSpPr>
          <p:cNvPr id="69" name="角丸四角形 68"/>
          <p:cNvSpPr/>
          <p:nvPr/>
        </p:nvSpPr>
        <p:spPr>
          <a:xfrm>
            <a:off x="166790" y="3710343"/>
            <a:ext cx="1257257"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70" name="角丸四角形 69"/>
          <p:cNvSpPr/>
          <p:nvPr/>
        </p:nvSpPr>
        <p:spPr>
          <a:xfrm>
            <a:off x="3746536" y="3710343"/>
            <a:ext cx="1159754"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71" name="テキスト ボックス 70"/>
          <p:cNvSpPr txBox="1"/>
          <p:nvPr/>
        </p:nvSpPr>
        <p:spPr>
          <a:xfrm>
            <a:off x="3746536" y="4300391"/>
            <a:ext cx="1141799" cy="369332"/>
          </a:xfrm>
          <a:prstGeom prst="rect">
            <a:avLst/>
          </a:prstGeom>
          <a:noFill/>
        </p:spPr>
        <p:txBody>
          <a:bodyPr wrap="square" rtlCol="0">
            <a:spAutoFit/>
          </a:bodyPr>
          <a:lstStyle/>
          <a:p>
            <a:pPr algn="ctr"/>
            <a:r>
              <a:rPr lang="ja-JP" altLang="en-US" dirty="0">
                <a:latin typeface="+mn-ea"/>
                <a:cs typeface="ヒラギノ丸ゴ ProN W4"/>
              </a:rPr>
              <a:t>農業</a:t>
            </a:r>
            <a:endParaRPr kumimoji="1" lang="ja-JP" altLang="en-US" dirty="0">
              <a:latin typeface="+mn-ea"/>
              <a:cs typeface="ヒラギノ丸ゴ ProN W4"/>
            </a:endParaRPr>
          </a:p>
        </p:txBody>
      </p:sp>
      <p:sp>
        <p:nvSpPr>
          <p:cNvPr id="72" name="角丸四角形 71"/>
          <p:cNvSpPr/>
          <p:nvPr/>
        </p:nvSpPr>
        <p:spPr>
          <a:xfrm>
            <a:off x="3746536" y="4300391"/>
            <a:ext cx="1141799" cy="382160"/>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74" name="フローチャート: 抜出し 73"/>
          <p:cNvSpPr/>
          <p:nvPr/>
        </p:nvSpPr>
        <p:spPr>
          <a:xfrm rot="5400000">
            <a:off x="5122244" y="4342434"/>
            <a:ext cx="290071" cy="288000"/>
          </a:xfrm>
          <a:prstGeom prst="flowChartExtra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76" name="テキスト ボックス 75"/>
          <p:cNvSpPr txBox="1"/>
          <p:nvPr/>
        </p:nvSpPr>
        <p:spPr>
          <a:xfrm>
            <a:off x="3746536" y="4900561"/>
            <a:ext cx="1141799" cy="369332"/>
          </a:xfrm>
          <a:prstGeom prst="rect">
            <a:avLst/>
          </a:prstGeom>
          <a:noFill/>
        </p:spPr>
        <p:txBody>
          <a:bodyPr wrap="square" rtlCol="0">
            <a:spAutoFit/>
          </a:bodyPr>
          <a:lstStyle/>
          <a:p>
            <a:pPr algn="ctr"/>
            <a:r>
              <a:rPr lang="ja-JP" altLang="en-US" dirty="0">
                <a:latin typeface="+mn-ea"/>
                <a:cs typeface="ヒラギノ丸ゴ ProN W4"/>
              </a:rPr>
              <a:t>工業</a:t>
            </a:r>
            <a:endParaRPr kumimoji="1" lang="ja-JP" altLang="en-US" dirty="0">
              <a:latin typeface="+mn-ea"/>
              <a:cs typeface="ヒラギノ丸ゴ ProN W4"/>
            </a:endParaRPr>
          </a:p>
        </p:txBody>
      </p:sp>
      <p:sp>
        <p:nvSpPr>
          <p:cNvPr id="77" name="角丸四角形 76"/>
          <p:cNvSpPr/>
          <p:nvPr/>
        </p:nvSpPr>
        <p:spPr>
          <a:xfrm>
            <a:off x="3746536" y="4900561"/>
            <a:ext cx="114179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79" name="フローチャート: 抜出し 78"/>
          <p:cNvSpPr/>
          <p:nvPr/>
        </p:nvSpPr>
        <p:spPr>
          <a:xfrm rot="5400000">
            <a:off x="5122243" y="4942604"/>
            <a:ext cx="290071" cy="288000"/>
          </a:xfrm>
          <a:prstGeom prst="flowChartExtra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82" name="フローチャート: 抜出し 81"/>
          <p:cNvSpPr/>
          <p:nvPr/>
        </p:nvSpPr>
        <p:spPr>
          <a:xfrm rot="5400000">
            <a:off x="5122248" y="5493978"/>
            <a:ext cx="290071" cy="288000"/>
          </a:xfrm>
          <a:prstGeom prst="flowChartExtra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84" name="角丸四角形 83"/>
          <p:cNvSpPr/>
          <p:nvPr/>
        </p:nvSpPr>
        <p:spPr>
          <a:xfrm>
            <a:off x="3739806" y="5463639"/>
            <a:ext cx="1141799" cy="369332"/>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cs typeface="ヒラギノ丸ゴ ProN W4"/>
            </a:endParaRPr>
          </a:p>
        </p:txBody>
      </p:sp>
      <p:sp>
        <p:nvSpPr>
          <p:cNvPr id="85" name="テキスト ボックス 84"/>
          <p:cNvSpPr txBox="1"/>
          <p:nvPr/>
        </p:nvSpPr>
        <p:spPr>
          <a:xfrm>
            <a:off x="3739806" y="5463639"/>
            <a:ext cx="1141799" cy="369332"/>
          </a:xfrm>
          <a:prstGeom prst="rect">
            <a:avLst/>
          </a:prstGeom>
          <a:noFill/>
        </p:spPr>
        <p:txBody>
          <a:bodyPr wrap="square" rtlCol="0">
            <a:spAutoFit/>
          </a:bodyPr>
          <a:lstStyle/>
          <a:p>
            <a:pPr algn="ctr"/>
            <a:r>
              <a:rPr lang="ja-JP" altLang="en-US" dirty="0">
                <a:latin typeface="+mn-ea"/>
                <a:cs typeface="ヒラギノ丸ゴ ProN W4"/>
              </a:rPr>
              <a:t>福祉</a:t>
            </a:r>
            <a:endParaRPr kumimoji="1" lang="ja-JP" altLang="en-US" dirty="0">
              <a:latin typeface="+mn-ea"/>
              <a:cs typeface="ヒラギノ丸ゴ ProN W4"/>
            </a:endParaRPr>
          </a:p>
        </p:txBody>
      </p:sp>
      <p:sp>
        <p:nvSpPr>
          <p:cNvPr id="86" name="テキスト ボックス 85"/>
          <p:cNvSpPr txBox="1"/>
          <p:nvPr/>
        </p:nvSpPr>
        <p:spPr>
          <a:xfrm>
            <a:off x="5616279" y="6027540"/>
            <a:ext cx="3325900" cy="400110"/>
          </a:xfrm>
          <a:prstGeom prst="rect">
            <a:avLst/>
          </a:prstGeom>
          <a:noFill/>
        </p:spPr>
        <p:txBody>
          <a:bodyPr wrap="square" rtlCol="0">
            <a:spAutoFit/>
          </a:bodyPr>
          <a:lstStyle/>
          <a:p>
            <a:pPr algn="ctr"/>
            <a:r>
              <a:rPr lang="ja-JP" altLang="en-US" sz="2000" dirty="0">
                <a:solidFill>
                  <a:srgbClr val="FFFFFF"/>
                </a:solidFill>
                <a:latin typeface="+mn-ea"/>
                <a:cs typeface="ヒラギノ丸ゴ ProN W4"/>
              </a:rPr>
              <a:t>独自科目</a:t>
            </a:r>
            <a:endParaRPr kumimoji="1" lang="ja-JP" altLang="en-US" sz="2000" dirty="0">
              <a:solidFill>
                <a:srgbClr val="FFFFFF"/>
              </a:solidFill>
              <a:latin typeface="+mn-ea"/>
              <a:cs typeface="ヒラギノ丸ゴ ProN W4"/>
            </a:endParaRPr>
          </a:p>
        </p:txBody>
      </p:sp>
      <p:sp>
        <p:nvSpPr>
          <p:cNvPr id="47" name="テキスト ボックス 46"/>
          <p:cNvSpPr txBox="1"/>
          <p:nvPr/>
        </p:nvSpPr>
        <p:spPr>
          <a:xfrm>
            <a:off x="5626611" y="3088184"/>
            <a:ext cx="3343093" cy="400110"/>
          </a:xfrm>
          <a:prstGeom prst="rect">
            <a:avLst/>
          </a:prstGeom>
          <a:noFill/>
        </p:spPr>
        <p:txBody>
          <a:bodyPr wrap="square" rtlCol="0">
            <a:spAutoFit/>
          </a:bodyPr>
          <a:lstStyle/>
          <a:p>
            <a:pPr algn="ctr"/>
            <a:r>
              <a:rPr lang="ja-JP" altLang="en-US" sz="2000" dirty="0">
                <a:solidFill>
                  <a:srgbClr val="FFFFFF"/>
                </a:solidFill>
                <a:latin typeface="+mn-ea"/>
                <a:cs typeface="ヒラギノ丸ゴ ProN W4"/>
              </a:rPr>
              <a:t>ビオパーク</a:t>
            </a:r>
            <a:endParaRPr kumimoji="1" lang="ja-JP" altLang="en-US" sz="2000" dirty="0">
              <a:solidFill>
                <a:srgbClr val="FFFFFF"/>
              </a:solidFill>
              <a:latin typeface="+mn-ea"/>
              <a:cs typeface="ヒラギノ丸ゴ ProN W4"/>
            </a:endParaRPr>
          </a:p>
        </p:txBody>
      </p:sp>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11</a:t>
            </a:fld>
            <a:endParaRPr kumimoji="1" lang="ja-JP" altLang="en-US"/>
          </a:p>
        </p:txBody>
      </p:sp>
      <p:sp>
        <p:nvSpPr>
          <p:cNvPr id="113" name="正方形/長方形 112">
            <a:extLst>
              <a:ext uri="{FF2B5EF4-FFF2-40B4-BE49-F238E27FC236}">
                <a16:creationId xmlns="" xmlns:a16="http://schemas.microsoft.com/office/drawing/2014/main" id="{571B6DFC-B1B0-4538-83AA-3BAAE09A8053}"/>
              </a:ext>
            </a:extLst>
          </p:cNvPr>
          <p:cNvSpPr/>
          <p:nvPr/>
        </p:nvSpPr>
        <p:spPr>
          <a:xfrm>
            <a:off x="-3669" y="4023753"/>
            <a:ext cx="4559903" cy="2840951"/>
          </a:xfrm>
          <a:prstGeom prst="rect">
            <a:avLst/>
          </a:prstGeom>
          <a:blipFill dpi="0" rotWithShape="1">
            <a:blip r:embed="rId6" cstate="screen">
              <a:alphaModFix amt="55000"/>
              <a:extLst>
                <a:ext uri="{28A0092B-C50C-407E-A947-70E740481C1C}">
                  <a14:useLocalDpi xmlns:a14="http://schemas.microsoft.com/office/drawing/2010/main"/>
                </a:ext>
              </a:extLst>
            </a:blip>
            <a:srcRect/>
            <a:stretch>
              <a:fillRect/>
            </a:stretch>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114" name="正方形/長方形 113">
            <a:extLst>
              <a:ext uri="{FF2B5EF4-FFF2-40B4-BE49-F238E27FC236}">
                <a16:creationId xmlns="" xmlns:a16="http://schemas.microsoft.com/office/drawing/2014/main" id="{B9FBC0A8-716A-4B91-81C3-96202DC68D33}"/>
              </a:ext>
            </a:extLst>
          </p:cNvPr>
          <p:cNvSpPr/>
          <p:nvPr/>
        </p:nvSpPr>
        <p:spPr>
          <a:xfrm>
            <a:off x="4598791" y="4023754"/>
            <a:ext cx="4555364" cy="2834246"/>
          </a:xfrm>
          <a:prstGeom prst="rect">
            <a:avLst/>
          </a:prstGeom>
          <a:blipFill dpi="0" rotWithShape="1">
            <a:blip r:embed="rId7" cstate="screen">
              <a:alphaModFix amt="55000"/>
              <a:extLst>
                <a:ext uri="{28A0092B-C50C-407E-A947-70E740481C1C}">
                  <a14:useLocalDpi xmlns:a14="http://schemas.microsoft.com/office/drawing/2010/main"/>
                </a:ext>
              </a:extLst>
            </a:blip>
            <a:srcRect/>
            <a:stretch>
              <a:fillRect b="1"/>
            </a:stretch>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115" name="正方形/長方形 114">
            <a:extLst>
              <a:ext uri="{FF2B5EF4-FFF2-40B4-BE49-F238E27FC236}">
                <a16:creationId xmlns="" xmlns:a16="http://schemas.microsoft.com/office/drawing/2014/main" id="{CF02D2AB-99CB-42F7-9B5F-A2E37E0F070E}"/>
              </a:ext>
            </a:extLst>
          </p:cNvPr>
          <p:cNvSpPr/>
          <p:nvPr/>
        </p:nvSpPr>
        <p:spPr>
          <a:xfrm>
            <a:off x="4561363" y="1260595"/>
            <a:ext cx="4582638" cy="2763158"/>
          </a:xfrm>
          <a:prstGeom prst="rect">
            <a:avLst/>
          </a:prstGeom>
          <a:blipFill dpi="0" rotWithShape="1">
            <a:blip r:embed="rId8">
              <a:alphaModFix amt="55000"/>
            </a:blip>
            <a:srcRect/>
            <a:stretch>
              <a:fillRect/>
            </a:stretch>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116" name="正方形/長方形 115">
            <a:extLst>
              <a:ext uri="{FF2B5EF4-FFF2-40B4-BE49-F238E27FC236}">
                <a16:creationId xmlns="" xmlns:a16="http://schemas.microsoft.com/office/drawing/2014/main" id="{3AAAC4F1-4C36-4C05-AEB1-552A7235B562}"/>
              </a:ext>
            </a:extLst>
          </p:cNvPr>
          <p:cNvSpPr/>
          <p:nvPr/>
        </p:nvSpPr>
        <p:spPr>
          <a:xfrm>
            <a:off x="-3669" y="1260595"/>
            <a:ext cx="4592105" cy="2763158"/>
          </a:xfrm>
          <a:prstGeom prst="rect">
            <a:avLst/>
          </a:prstGeom>
          <a:blipFill dpi="0" rotWithShape="1">
            <a:blip r:embed="rId9">
              <a:alphaModFix amt="55000"/>
            </a:blip>
            <a:srcRect/>
            <a:stretch>
              <a:fillRect/>
            </a:stretch>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117" name="テキスト ボックス 116">
            <a:extLst>
              <a:ext uri="{FF2B5EF4-FFF2-40B4-BE49-F238E27FC236}">
                <a16:creationId xmlns="" xmlns:a16="http://schemas.microsoft.com/office/drawing/2014/main" id="{DBCAF831-B1F3-4316-9873-5DC7392553B1}"/>
              </a:ext>
            </a:extLst>
          </p:cNvPr>
          <p:cNvSpPr txBox="1"/>
          <p:nvPr/>
        </p:nvSpPr>
        <p:spPr>
          <a:xfrm>
            <a:off x="4598791" y="6254060"/>
            <a:ext cx="4555363" cy="461665"/>
          </a:xfrm>
          <a:prstGeom prst="rect">
            <a:avLst/>
          </a:prstGeom>
          <a:solidFill>
            <a:schemeClr val="accent2"/>
          </a:solidFill>
          <a:ln>
            <a:noFill/>
          </a:ln>
        </p:spPr>
        <p:txBody>
          <a:bodyPr wrap="square" rtlCol="0">
            <a:spAutoFit/>
          </a:bodyPr>
          <a:lstStyle/>
          <a:p>
            <a:pPr algn="ctr"/>
            <a:r>
              <a:rPr kumimoji="1" lang="ja-JP" altLang="en-US" sz="2400" b="1" dirty="0">
                <a:solidFill>
                  <a:srgbClr val="FFFFFF"/>
                </a:solidFill>
                <a:latin typeface="ヒラギノ丸ゴ ProN W4"/>
                <a:ea typeface="ヒラギノ丸ゴ ProN W4"/>
                <a:cs typeface="ヒラギノ丸ゴ ProN W4"/>
              </a:rPr>
              <a:t>リバーサイド</a:t>
            </a:r>
            <a:r>
              <a:rPr kumimoji="1" lang="en-US" altLang="ja-JP" sz="2400" b="1" dirty="0">
                <a:solidFill>
                  <a:srgbClr val="FFFFFF"/>
                </a:solidFill>
                <a:latin typeface="ヒラギノ丸ゴ ProN W4"/>
                <a:ea typeface="ヒラギノ丸ゴ ProN W4"/>
                <a:cs typeface="ヒラギノ丸ゴ ProN W4"/>
              </a:rPr>
              <a:t>505</a:t>
            </a:r>
            <a:endParaRPr kumimoji="1" lang="ja-JP" altLang="en-US" sz="2400" b="1" dirty="0">
              <a:solidFill>
                <a:srgbClr val="FFFFFF"/>
              </a:solidFill>
              <a:latin typeface="ヒラギノ丸ゴ ProN W4"/>
              <a:ea typeface="ヒラギノ丸ゴ ProN W4"/>
              <a:cs typeface="ヒラギノ丸ゴ ProN W4"/>
            </a:endParaRPr>
          </a:p>
        </p:txBody>
      </p:sp>
      <p:sp>
        <p:nvSpPr>
          <p:cNvPr id="118" name="テキスト ボックス 117">
            <a:extLst>
              <a:ext uri="{FF2B5EF4-FFF2-40B4-BE49-F238E27FC236}">
                <a16:creationId xmlns="" xmlns:a16="http://schemas.microsoft.com/office/drawing/2014/main" id="{DABAA33C-2515-4FE9-9807-BC0367031EDA}"/>
              </a:ext>
            </a:extLst>
          </p:cNvPr>
          <p:cNvSpPr txBox="1"/>
          <p:nvPr/>
        </p:nvSpPr>
        <p:spPr>
          <a:xfrm>
            <a:off x="0" y="3378632"/>
            <a:ext cx="4578076" cy="461665"/>
          </a:xfrm>
          <a:prstGeom prst="rect">
            <a:avLst/>
          </a:prstGeom>
          <a:solidFill>
            <a:srgbClr val="FA661C"/>
          </a:solidFill>
          <a:ln>
            <a:noFill/>
          </a:ln>
        </p:spPr>
        <p:txBody>
          <a:bodyPr wrap="square" rtlCol="0">
            <a:spAutoFit/>
          </a:bodyPr>
          <a:lstStyle/>
          <a:p>
            <a:pPr algn="ctr"/>
            <a:r>
              <a:rPr lang="ja-JP" altLang="en-US" sz="2400" b="1" dirty="0">
                <a:solidFill>
                  <a:srgbClr val="FFFFFF"/>
                </a:solidFill>
                <a:latin typeface="ヒラギノ丸ゴ ProN W4"/>
                <a:ea typeface="ヒラギノ丸ゴ ProN W4"/>
                <a:cs typeface="ヒラギノ丸ゴ ProN W4"/>
              </a:rPr>
              <a:t>独自科目</a:t>
            </a:r>
            <a:endParaRPr kumimoji="1" lang="ja-JP" altLang="en-US" sz="2400" b="1" dirty="0">
              <a:solidFill>
                <a:srgbClr val="FFFFFF"/>
              </a:solidFill>
              <a:latin typeface="ヒラギノ丸ゴ ProN W4"/>
              <a:ea typeface="ヒラギノ丸ゴ ProN W4"/>
              <a:cs typeface="ヒラギノ丸ゴ ProN W4"/>
            </a:endParaRPr>
          </a:p>
        </p:txBody>
      </p:sp>
      <p:sp>
        <p:nvSpPr>
          <p:cNvPr id="119" name="テキスト ボックス 118">
            <a:extLst>
              <a:ext uri="{FF2B5EF4-FFF2-40B4-BE49-F238E27FC236}">
                <a16:creationId xmlns="" xmlns:a16="http://schemas.microsoft.com/office/drawing/2014/main" id="{9DD56D9C-1BCE-4101-82F0-3E514B2331E3}"/>
              </a:ext>
            </a:extLst>
          </p:cNvPr>
          <p:cNvSpPr txBox="1"/>
          <p:nvPr/>
        </p:nvSpPr>
        <p:spPr>
          <a:xfrm>
            <a:off x="0" y="6255709"/>
            <a:ext cx="4545472" cy="461665"/>
          </a:xfrm>
          <a:prstGeom prst="rect">
            <a:avLst/>
          </a:prstGeom>
          <a:solidFill>
            <a:srgbClr val="369837"/>
          </a:solidFill>
          <a:ln>
            <a:noFill/>
          </a:ln>
        </p:spPr>
        <p:txBody>
          <a:bodyPr wrap="square" rtlCol="0">
            <a:spAutoFit/>
          </a:bodyPr>
          <a:lstStyle/>
          <a:p>
            <a:pPr algn="ctr"/>
            <a:r>
              <a:rPr kumimoji="1" lang="ja-JP" altLang="en-US" sz="2400" b="1" dirty="0">
                <a:solidFill>
                  <a:srgbClr val="FFFFFF"/>
                </a:solidFill>
                <a:latin typeface="ヒラギノ丸ゴ ProN W4"/>
                <a:ea typeface="ヒラギノ丸ゴ ProN W4"/>
                <a:cs typeface="ヒラギノ丸ゴ ProN W4"/>
              </a:rPr>
              <a:t>おおつ野ヒルズ企業誘致政策</a:t>
            </a:r>
          </a:p>
        </p:txBody>
      </p:sp>
      <p:sp>
        <p:nvSpPr>
          <p:cNvPr id="120" name="テキスト ボックス 119">
            <a:extLst>
              <a:ext uri="{FF2B5EF4-FFF2-40B4-BE49-F238E27FC236}">
                <a16:creationId xmlns="" xmlns:a16="http://schemas.microsoft.com/office/drawing/2014/main" id="{34CC31AC-8C14-4ED8-818F-4A7400981F3B}"/>
              </a:ext>
            </a:extLst>
          </p:cNvPr>
          <p:cNvSpPr txBox="1"/>
          <p:nvPr/>
        </p:nvSpPr>
        <p:spPr>
          <a:xfrm>
            <a:off x="4578076" y="3375332"/>
            <a:ext cx="4576079" cy="461665"/>
          </a:xfrm>
          <a:prstGeom prst="rect">
            <a:avLst/>
          </a:prstGeom>
          <a:solidFill>
            <a:srgbClr val="EBA621"/>
          </a:solidFill>
          <a:ln>
            <a:noFill/>
          </a:ln>
        </p:spPr>
        <p:txBody>
          <a:bodyPr wrap="square" rtlCol="0">
            <a:spAutoFit/>
          </a:bodyPr>
          <a:lstStyle/>
          <a:p>
            <a:pPr algn="ctr"/>
            <a:r>
              <a:rPr lang="ja-JP" altLang="en-US" sz="2400" b="1" dirty="0">
                <a:solidFill>
                  <a:srgbClr val="FFFFFF"/>
                </a:solidFill>
                <a:latin typeface="ヒラギノ丸ゴ ProN W4"/>
                <a:ea typeface="ヒラギノ丸ゴ ProN W4"/>
                <a:cs typeface="ヒラギノ丸ゴ ProN W4"/>
              </a:rPr>
              <a:t>小学校における</a:t>
            </a:r>
            <a:r>
              <a:rPr lang="en-US" altLang="ja-JP" sz="2400" b="1" dirty="0">
                <a:solidFill>
                  <a:srgbClr val="FFFFFF"/>
                </a:solidFill>
                <a:latin typeface="ヒラギノ丸ゴ ProN W4"/>
                <a:ea typeface="ヒラギノ丸ゴ ProN W4"/>
                <a:cs typeface="ヒラギノ丸ゴ ProN W4"/>
              </a:rPr>
              <a:t>PFI</a:t>
            </a:r>
            <a:r>
              <a:rPr lang="ja-JP" altLang="en-US" sz="2400" b="1" dirty="0">
                <a:solidFill>
                  <a:srgbClr val="FFFFFF"/>
                </a:solidFill>
                <a:latin typeface="ヒラギノ丸ゴ ProN W4"/>
                <a:ea typeface="ヒラギノ丸ゴ ProN W4"/>
                <a:cs typeface="ヒラギノ丸ゴ ProN W4"/>
              </a:rPr>
              <a:t>事業</a:t>
            </a:r>
            <a:endParaRPr kumimoji="1" lang="ja-JP" altLang="en-US" sz="2400" b="1" dirty="0">
              <a:solidFill>
                <a:srgbClr val="FFFFFF"/>
              </a:solidFill>
              <a:latin typeface="ヒラギノ丸ゴ ProN W4"/>
              <a:ea typeface="ヒラギノ丸ゴ ProN W4"/>
              <a:cs typeface="ヒラギノ丸ゴ ProN W4"/>
            </a:endParaRPr>
          </a:p>
        </p:txBody>
      </p:sp>
      <p:cxnSp>
        <p:nvCxnSpPr>
          <p:cNvPr id="121" name="直線コネクタ 120">
            <a:extLst>
              <a:ext uri="{FF2B5EF4-FFF2-40B4-BE49-F238E27FC236}">
                <a16:creationId xmlns="" xmlns:a16="http://schemas.microsoft.com/office/drawing/2014/main" id="{B230B5FF-80B0-4B28-AF64-185102FC218D}"/>
              </a:ext>
            </a:extLst>
          </p:cNvPr>
          <p:cNvCxnSpPr/>
          <p:nvPr/>
        </p:nvCxnSpPr>
        <p:spPr>
          <a:xfrm>
            <a:off x="-3669" y="4023753"/>
            <a:ext cx="9147667"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a:extLst>
              <a:ext uri="{FF2B5EF4-FFF2-40B4-BE49-F238E27FC236}">
                <a16:creationId xmlns="" xmlns:a16="http://schemas.microsoft.com/office/drawing/2014/main" id="{80C1F6D3-FDB0-4CE2-BB0F-4D57DA71F334}"/>
              </a:ext>
            </a:extLst>
          </p:cNvPr>
          <p:cNvCxnSpPr/>
          <p:nvPr/>
        </p:nvCxnSpPr>
        <p:spPr>
          <a:xfrm>
            <a:off x="4578076" y="1260595"/>
            <a:ext cx="0" cy="5597405"/>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3" name="テキスト ボックス 122">
            <a:extLst>
              <a:ext uri="{FF2B5EF4-FFF2-40B4-BE49-F238E27FC236}">
                <a16:creationId xmlns="" xmlns:a16="http://schemas.microsoft.com/office/drawing/2014/main" id="{80B5FA36-6D13-415C-A535-D5A7B07F5B1D}"/>
              </a:ext>
            </a:extLst>
          </p:cNvPr>
          <p:cNvSpPr txBox="1"/>
          <p:nvPr/>
        </p:nvSpPr>
        <p:spPr>
          <a:xfrm>
            <a:off x="162945" y="304385"/>
            <a:ext cx="5252720" cy="707886"/>
          </a:xfrm>
          <a:prstGeom prst="rect">
            <a:avLst/>
          </a:prstGeom>
          <a:noFill/>
        </p:spPr>
        <p:txBody>
          <a:bodyPr wrap="none" rtlCol="0">
            <a:spAutoFit/>
          </a:bodyPr>
          <a:lstStyle/>
          <a:p>
            <a:r>
              <a:rPr kumimoji="1" lang="ja-JP" altLang="en-US" sz="4000" dirty="0">
                <a:latin typeface="ヒラギノ丸ゴ ProN W4"/>
                <a:ea typeface="ヒラギノ丸ゴ ProN W4"/>
                <a:cs typeface="ヒラギノ丸ゴ ProN W4"/>
              </a:rPr>
              <a:t>ピックアップする提案</a:t>
            </a:r>
          </a:p>
        </p:txBody>
      </p:sp>
    </p:spTree>
    <p:extLst>
      <p:ext uri="{BB962C8B-B14F-4D97-AF65-F5344CB8AC3E}">
        <p14:creationId xmlns:p14="http://schemas.microsoft.com/office/powerpoint/2010/main" val="27998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37"/>
                                        </p:tgtEl>
                                      </p:cBhvr>
                                    </p:animEffect>
                                    <p:set>
                                      <p:cBhvr>
                                        <p:cTn id="58" dur="1" fill="hold">
                                          <p:stCondLst>
                                            <p:cond delay="499"/>
                                          </p:stCondLst>
                                        </p:cTn>
                                        <p:tgtEl>
                                          <p:spTgt spid="3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43"/>
                                        </p:tgtEl>
                                      </p:cBhvr>
                                    </p:animEffect>
                                    <p:set>
                                      <p:cBhvr>
                                        <p:cTn id="67" dur="1" fill="hold">
                                          <p:stCondLst>
                                            <p:cond delay="499"/>
                                          </p:stCondLst>
                                        </p:cTn>
                                        <p:tgtEl>
                                          <p:spTgt spid="43"/>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48"/>
                                        </p:tgtEl>
                                      </p:cBhvr>
                                    </p:animEffect>
                                    <p:set>
                                      <p:cBhvr>
                                        <p:cTn id="76" dur="1" fill="hold">
                                          <p:stCondLst>
                                            <p:cond delay="499"/>
                                          </p:stCondLst>
                                        </p:cTn>
                                        <p:tgtEl>
                                          <p:spTgt spid="4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52"/>
                                        </p:tgtEl>
                                      </p:cBhvr>
                                    </p:animEffect>
                                    <p:set>
                                      <p:cBhvr>
                                        <p:cTn id="82" dur="1" fill="hold">
                                          <p:stCondLst>
                                            <p:cond delay="499"/>
                                          </p:stCondLst>
                                        </p:cTn>
                                        <p:tgtEl>
                                          <p:spTgt spid="5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54"/>
                                        </p:tgtEl>
                                      </p:cBhvr>
                                    </p:animEffect>
                                    <p:set>
                                      <p:cBhvr>
                                        <p:cTn id="88" dur="1" fill="hold">
                                          <p:stCondLst>
                                            <p:cond delay="499"/>
                                          </p:stCondLst>
                                        </p:cTn>
                                        <p:tgtEl>
                                          <p:spTgt spid="54"/>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55"/>
                                        </p:tgtEl>
                                      </p:cBhvr>
                                    </p:animEffect>
                                    <p:set>
                                      <p:cBhvr>
                                        <p:cTn id="91" dur="1" fill="hold">
                                          <p:stCondLst>
                                            <p:cond delay="499"/>
                                          </p:stCondLst>
                                        </p:cTn>
                                        <p:tgtEl>
                                          <p:spTgt spid="55"/>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56"/>
                                        </p:tgtEl>
                                      </p:cBhvr>
                                    </p:animEffect>
                                    <p:set>
                                      <p:cBhvr>
                                        <p:cTn id="94" dur="1" fill="hold">
                                          <p:stCondLst>
                                            <p:cond delay="499"/>
                                          </p:stCondLst>
                                        </p:cTn>
                                        <p:tgtEl>
                                          <p:spTgt spid="56"/>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59"/>
                                        </p:tgtEl>
                                      </p:cBhvr>
                                    </p:animEffect>
                                    <p:set>
                                      <p:cBhvr>
                                        <p:cTn id="97" dur="1" fill="hold">
                                          <p:stCondLst>
                                            <p:cond delay="499"/>
                                          </p:stCondLst>
                                        </p:cTn>
                                        <p:tgtEl>
                                          <p:spTgt spid="59"/>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60"/>
                                        </p:tgtEl>
                                      </p:cBhvr>
                                    </p:animEffect>
                                    <p:set>
                                      <p:cBhvr>
                                        <p:cTn id="100" dur="1" fill="hold">
                                          <p:stCondLst>
                                            <p:cond delay="499"/>
                                          </p:stCondLst>
                                        </p:cTn>
                                        <p:tgtEl>
                                          <p:spTgt spid="60"/>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62"/>
                                        </p:tgtEl>
                                      </p:cBhvr>
                                    </p:animEffect>
                                    <p:set>
                                      <p:cBhvr>
                                        <p:cTn id="103" dur="1" fill="hold">
                                          <p:stCondLst>
                                            <p:cond delay="499"/>
                                          </p:stCondLst>
                                        </p:cTn>
                                        <p:tgtEl>
                                          <p:spTgt spid="62"/>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64"/>
                                        </p:tgtEl>
                                      </p:cBhvr>
                                    </p:animEffect>
                                    <p:set>
                                      <p:cBhvr>
                                        <p:cTn id="106" dur="1" fill="hold">
                                          <p:stCondLst>
                                            <p:cond delay="499"/>
                                          </p:stCondLst>
                                        </p:cTn>
                                        <p:tgtEl>
                                          <p:spTgt spid="64"/>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65"/>
                                        </p:tgtEl>
                                      </p:cBhvr>
                                    </p:animEffect>
                                    <p:set>
                                      <p:cBhvr>
                                        <p:cTn id="109" dur="1" fill="hold">
                                          <p:stCondLst>
                                            <p:cond delay="499"/>
                                          </p:stCondLst>
                                        </p:cTn>
                                        <p:tgtEl>
                                          <p:spTgt spid="65"/>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67"/>
                                        </p:tgtEl>
                                      </p:cBhvr>
                                    </p:animEffect>
                                    <p:set>
                                      <p:cBhvr>
                                        <p:cTn id="112" dur="1" fill="hold">
                                          <p:stCondLst>
                                            <p:cond delay="499"/>
                                          </p:stCondLst>
                                        </p:cTn>
                                        <p:tgtEl>
                                          <p:spTgt spid="67"/>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68"/>
                                        </p:tgtEl>
                                      </p:cBhvr>
                                    </p:animEffect>
                                    <p:set>
                                      <p:cBhvr>
                                        <p:cTn id="115" dur="1" fill="hold">
                                          <p:stCondLst>
                                            <p:cond delay="499"/>
                                          </p:stCondLst>
                                        </p:cTn>
                                        <p:tgtEl>
                                          <p:spTgt spid="68"/>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69"/>
                                        </p:tgtEl>
                                      </p:cBhvr>
                                    </p:animEffect>
                                    <p:set>
                                      <p:cBhvr>
                                        <p:cTn id="118" dur="1" fill="hold">
                                          <p:stCondLst>
                                            <p:cond delay="499"/>
                                          </p:stCondLst>
                                        </p:cTn>
                                        <p:tgtEl>
                                          <p:spTgt spid="69"/>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70"/>
                                        </p:tgtEl>
                                      </p:cBhvr>
                                    </p:animEffect>
                                    <p:set>
                                      <p:cBhvr>
                                        <p:cTn id="121" dur="1" fill="hold">
                                          <p:stCondLst>
                                            <p:cond delay="499"/>
                                          </p:stCondLst>
                                        </p:cTn>
                                        <p:tgtEl>
                                          <p:spTgt spid="70"/>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71"/>
                                        </p:tgtEl>
                                      </p:cBhvr>
                                    </p:animEffect>
                                    <p:set>
                                      <p:cBhvr>
                                        <p:cTn id="124" dur="1" fill="hold">
                                          <p:stCondLst>
                                            <p:cond delay="499"/>
                                          </p:stCondLst>
                                        </p:cTn>
                                        <p:tgtEl>
                                          <p:spTgt spid="71"/>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72"/>
                                        </p:tgtEl>
                                      </p:cBhvr>
                                    </p:animEffect>
                                    <p:set>
                                      <p:cBhvr>
                                        <p:cTn id="127" dur="1" fill="hold">
                                          <p:stCondLst>
                                            <p:cond delay="499"/>
                                          </p:stCondLst>
                                        </p:cTn>
                                        <p:tgtEl>
                                          <p:spTgt spid="72"/>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74"/>
                                        </p:tgtEl>
                                      </p:cBhvr>
                                    </p:animEffect>
                                    <p:set>
                                      <p:cBhvr>
                                        <p:cTn id="130" dur="1" fill="hold">
                                          <p:stCondLst>
                                            <p:cond delay="499"/>
                                          </p:stCondLst>
                                        </p:cTn>
                                        <p:tgtEl>
                                          <p:spTgt spid="74"/>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76"/>
                                        </p:tgtEl>
                                      </p:cBhvr>
                                    </p:animEffect>
                                    <p:set>
                                      <p:cBhvr>
                                        <p:cTn id="133" dur="1" fill="hold">
                                          <p:stCondLst>
                                            <p:cond delay="499"/>
                                          </p:stCondLst>
                                        </p:cTn>
                                        <p:tgtEl>
                                          <p:spTgt spid="76"/>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500"/>
                                        <p:tgtEl>
                                          <p:spTgt spid="77"/>
                                        </p:tgtEl>
                                      </p:cBhvr>
                                    </p:animEffect>
                                    <p:set>
                                      <p:cBhvr>
                                        <p:cTn id="136" dur="1" fill="hold">
                                          <p:stCondLst>
                                            <p:cond delay="499"/>
                                          </p:stCondLst>
                                        </p:cTn>
                                        <p:tgtEl>
                                          <p:spTgt spid="77"/>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500"/>
                                        <p:tgtEl>
                                          <p:spTgt spid="79"/>
                                        </p:tgtEl>
                                      </p:cBhvr>
                                    </p:animEffect>
                                    <p:set>
                                      <p:cBhvr>
                                        <p:cTn id="139" dur="1" fill="hold">
                                          <p:stCondLst>
                                            <p:cond delay="499"/>
                                          </p:stCondLst>
                                        </p:cTn>
                                        <p:tgtEl>
                                          <p:spTgt spid="79"/>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82"/>
                                        </p:tgtEl>
                                      </p:cBhvr>
                                    </p:animEffect>
                                    <p:set>
                                      <p:cBhvr>
                                        <p:cTn id="142" dur="1" fill="hold">
                                          <p:stCondLst>
                                            <p:cond delay="499"/>
                                          </p:stCondLst>
                                        </p:cTn>
                                        <p:tgtEl>
                                          <p:spTgt spid="82"/>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500"/>
                                        <p:tgtEl>
                                          <p:spTgt spid="85"/>
                                        </p:tgtEl>
                                      </p:cBhvr>
                                    </p:animEffect>
                                    <p:set>
                                      <p:cBhvr>
                                        <p:cTn id="148" dur="1" fill="hold">
                                          <p:stCondLst>
                                            <p:cond delay="499"/>
                                          </p:stCondLst>
                                        </p:cTn>
                                        <p:tgtEl>
                                          <p:spTgt spid="85"/>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500"/>
                                        <p:tgtEl>
                                          <p:spTgt spid="81"/>
                                        </p:tgtEl>
                                      </p:cBhvr>
                                    </p:animEffect>
                                    <p:set>
                                      <p:cBhvr>
                                        <p:cTn id="151" dur="1" fill="hold">
                                          <p:stCondLst>
                                            <p:cond delay="499"/>
                                          </p:stCondLst>
                                        </p:cTn>
                                        <p:tgtEl>
                                          <p:spTgt spid="81"/>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500"/>
                                        <p:tgtEl>
                                          <p:spTgt spid="61"/>
                                        </p:tgtEl>
                                      </p:cBhvr>
                                    </p:animEffect>
                                    <p:set>
                                      <p:cBhvr>
                                        <p:cTn id="154" dur="1" fill="hold">
                                          <p:stCondLst>
                                            <p:cond delay="499"/>
                                          </p:stCondLst>
                                        </p:cTn>
                                        <p:tgtEl>
                                          <p:spTgt spid="61"/>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47"/>
                                        </p:tgtEl>
                                      </p:cBhvr>
                                    </p:animEffect>
                                    <p:set>
                                      <p:cBhvr>
                                        <p:cTn id="157" dur="1" fill="hold">
                                          <p:stCondLst>
                                            <p:cond delay="499"/>
                                          </p:stCondLst>
                                        </p:cTn>
                                        <p:tgtEl>
                                          <p:spTgt spid="47"/>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500"/>
                                        <p:tgtEl>
                                          <p:spTgt spid="25"/>
                                        </p:tgtEl>
                                      </p:cBhvr>
                                    </p:animEffect>
                                    <p:set>
                                      <p:cBhvr>
                                        <p:cTn id="160" dur="1" fill="hold">
                                          <p:stCondLst>
                                            <p:cond delay="499"/>
                                          </p:stCondLst>
                                        </p:cTn>
                                        <p:tgtEl>
                                          <p:spTgt spid="25"/>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500"/>
                                        <p:tgtEl>
                                          <p:spTgt spid="73"/>
                                        </p:tgtEl>
                                      </p:cBhvr>
                                    </p:animEffect>
                                    <p:set>
                                      <p:cBhvr>
                                        <p:cTn id="163" dur="1" fill="hold">
                                          <p:stCondLst>
                                            <p:cond delay="499"/>
                                          </p:stCondLst>
                                        </p:cTn>
                                        <p:tgtEl>
                                          <p:spTgt spid="73"/>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500"/>
                                        <p:tgtEl>
                                          <p:spTgt spid="27"/>
                                        </p:tgtEl>
                                      </p:cBhvr>
                                    </p:animEffect>
                                    <p:set>
                                      <p:cBhvr>
                                        <p:cTn id="166" dur="1" fill="hold">
                                          <p:stCondLst>
                                            <p:cond delay="499"/>
                                          </p:stCondLst>
                                        </p:cTn>
                                        <p:tgtEl>
                                          <p:spTgt spid="27"/>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61"/>
                                        </p:tgtEl>
                                      </p:cBhvr>
                                    </p:animEffect>
                                    <p:set>
                                      <p:cBhvr>
                                        <p:cTn id="172" dur="1" fill="hold">
                                          <p:stCondLst>
                                            <p:cond delay="499"/>
                                          </p:stCondLst>
                                        </p:cTn>
                                        <p:tgtEl>
                                          <p:spTgt spid="61"/>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81"/>
                                        </p:tgtEl>
                                      </p:cBhvr>
                                    </p:animEffect>
                                    <p:set>
                                      <p:cBhvr>
                                        <p:cTn id="178" dur="1" fill="hold">
                                          <p:stCondLst>
                                            <p:cond delay="499"/>
                                          </p:stCondLst>
                                        </p:cTn>
                                        <p:tgtEl>
                                          <p:spTgt spid="81"/>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500"/>
                                        <p:tgtEl>
                                          <p:spTgt spid="49"/>
                                        </p:tgtEl>
                                      </p:cBhvr>
                                    </p:animEffect>
                                    <p:set>
                                      <p:cBhvr>
                                        <p:cTn id="181" dur="1" fill="hold">
                                          <p:stCondLst>
                                            <p:cond delay="499"/>
                                          </p:stCondLst>
                                        </p:cTn>
                                        <p:tgtEl>
                                          <p:spTgt spid="49"/>
                                        </p:tgtEl>
                                        <p:attrNameLst>
                                          <p:attrName>style.visibility</p:attrName>
                                        </p:attrNameLst>
                                      </p:cBhvr>
                                      <p:to>
                                        <p:strVal val="hidden"/>
                                      </p:to>
                                    </p:set>
                                  </p:childTnLst>
                                </p:cTn>
                              </p:par>
                              <p:par>
                                <p:cTn id="182" presetID="10" presetClass="exit" presetSubtype="0" fill="hold" grpId="0" nodeType="withEffect">
                                  <p:stCondLst>
                                    <p:cond delay="0"/>
                                  </p:stCondLst>
                                  <p:childTnLst>
                                    <p:animEffect transition="out" filter="fade">
                                      <p:cBhvr>
                                        <p:cTn id="183" dur="500"/>
                                        <p:tgtEl>
                                          <p:spTgt spid="63"/>
                                        </p:tgtEl>
                                      </p:cBhvr>
                                    </p:animEffect>
                                    <p:set>
                                      <p:cBhvr>
                                        <p:cTn id="184" dur="1" fill="hold">
                                          <p:stCondLst>
                                            <p:cond delay="499"/>
                                          </p:stCondLst>
                                        </p:cTn>
                                        <p:tgtEl>
                                          <p:spTgt spid="63"/>
                                        </p:tgtEl>
                                        <p:attrNameLst>
                                          <p:attrName>style.visibility</p:attrName>
                                        </p:attrNameLst>
                                      </p:cBhvr>
                                      <p:to>
                                        <p:strVal val="hidden"/>
                                      </p:to>
                                    </p:set>
                                  </p:childTnLst>
                                </p:cTn>
                              </p:par>
                              <p:par>
                                <p:cTn id="185" presetID="10" presetClass="exit" presetSubtype="0" fill="hold" grpId="0" nodeType="withEffect">
                                  <p:stCondLst>
                                    <p:cond delay="0"/>
                                  </p:stCondLst>
                                  <p:childTnLst>
                                    <p:animEffect transition="out" filter="fade">
                                      <p:cBhvr>
                                        <p:cTn id="186" dur="500"/>
                                        <p:tgtEl>
                                          <p:spTgt spid="83"/>
                                        </p:tgtEl>
                                      </p:cBhvr>
                                    </p:animEffect>
                                    <p:set>
                                      <p:cBhvr>
                                        <p:cTn id="187" dur="1" fill="hold">
                                          <p:stCondLst>
                                            <p:cond delay="499"/>
                                          </p:stCondLst>
                                        </p:cTn>
                                        <p:tgtEl>
                                          <p:spTgt spid="8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0" presetClass="path" presetSubtype="0" accel="50000" decel="50000" fill="hold" grpId="0" nodeType="clickEffect">
                                  <p:stCondLst>
                                    <p:cond delay="0"/>
                                  </p:stCondLst>
                                  <p:childTnLst>
                                    <p:animMotion origin="layout" path="M 0 0 L 0 0 C -0.0026 -0.03264 0.0007 -0.00579 -0.00399 -0.02639 C -0.00503 -0.03102 -0.00555 -0.03588 -0.00659 -0.04051 C -0.00781 -0.04491 -0.01006 -0.04885 -0.01197 -0.05278 C -0.01232 -0.0551 -0.0125 -0.05764 -0.01319 -0.05973 C -0.01388 -0.06181 -0.0151 -0.0632 -0.01579 -0.06505 C -0.01822 -0.06991 -0.02066 -0.07547 -0.02239 -0.08079 C -0.0243 -0.08658 -0.02621 -0.09236 -0.02777 -0.09838 C -0.02812 -0.10023 -0.02847 -0.10209 -0.02899 -0.10371 C -0.04253 -0.14236 -0.03194 -0.11181 -0.04079 -0.13357 C -0.04236 -0.13704 -0.04322 -0.14074 -0.04479 -0.14398 C -0.04583 -0.14607 -0.04756 -0.14746 -0.04878 -0.14931 C -0.05329 -0.15625 -0.05816 -0.16273 -0.06197 -0.17037 C -0.06284 -0.17223 -0.06354 -0.17408 -0.06458 -0.1757 C -0.06579 -0.17755 -0.06753 -0.17894 -0.06857 -0.18079 C -0.07135 -0.18658 -0.07274 -0.19352 -0.07638 -0.19838 C -0.07777 -0.20023 -0.07934 -0.20162 -0.08038 -0.20371 C -0.08142 -0.20579 -0.08211 -0.20834 -0.08298 -0.21065 C -0.0842 -0.21366 -0.08576 -0.21644 -0.08697 -0.21945 C -0.0875 -0.22107 -0.0875 -0.22315 -0.08819 -0.22477 C -0.0901 -0.22848 -0.0927 -0.23172 -0.09479 -0.23519 C -0.09965 -0.25116 -0.09461 -0.2375 -0.10399 -0.25278 C -0.10642 -0.25672 -0.10833 -0.26111 -0.11059 -0.26505 C -0.11354 -0.26991 -0.11701 -0.27431 -0.11979 -0.27917 C -0.14045 -0.31574 -0.10416 -0.26204 -0.14218 -0.3213 C -0.14479 -0.32547 -0.14704 -0.3301 -0.15017 -0.33357 C -0.15329 -0.33727 -0.15711 -0.33935 -0.16059 -0.34236 C -0.16649 -0.34746 -0.17204 -0.35301 -0.17777 -0.3581 C -0.17986 -0.35996 -0.18229 -0.36135 -0.18437 -0.36343 C -0.18611 -0.36528 -0.18767 -0.36736 -0.18958 -0.36875 C -0.19114 -0.36968 -0.19305 -0.36991 -0.19479 -0.37037 C -0.20243 -0.37709 -0.19513 -0.3713 -0.20277 -0.3757 C -0.20451 -0.37685 -0.20625 -0.37848 -0.20798 -0.37917 C -0.21458 -0.38218 -0.21979 -0.3831 -0.22638 -0.38449 C -0.22916 -0.38565 -0.23177 -0.38658 -0.23437 -0.38797 C -0.23697 -0.38959 -0.23958 -0.39167 -0.24218 -0.39329 C -0.25104 -0.39861 -0.25954 -0.4044 -0.26857 -0.40903 C -0.27291 -0.41135 -0.2776 -0.4132 -0.28177 -0.41598 C -0.28593 -0.41898 -0.28941 -0.42385 -0.29357 -0.42662 C -0.29722 -0.42917 -0.30138 -0.43033 -0.30538 -0.43195 C -0.3059 -0.43195 -0.33541 -0.44375 -0.34357 -0.44584 C -0.3467 -0.44676 -0.34965 -0.44699 -0.35277 -0.44769 C -0.35538 -0.44815 -0.35798 -0.44885 -0.36076 -0.44931 C -0.37343 -0.44885 -0.38611 -0.44861 -0.39878 -0.44769 C -0.40694 -0.44699 -0.40416 -0.44514 -0.41197 -0.44236 C -0.41631 -0.44098 -0.42083 -0.44005 -0.42517 -0.43889 C -0.42743 -0.4382 -0.42968 -0.4382 -0.43177 -0.43704 C -0.44427 -0.43148 -0.4368 -0.43403 -0.45416 -0.43195 C -0.47013 -0.42477 -0.45399 -0.43125 -0.46996 -0.42662 C -0.47135 -0.42616 -0.47256 -0.42523 -0.47378 -0.42477 C -0.47604 -0.42408 -0.47829 -0.42385 -0.48038 -0.42315 C -0.48177 -0.42269 -0.48298 -0.42176 -0.48437 -0.4213 C -0.48611 -0.4206 -0.48784 -0.42014 -0.48958 -0.41968 C -0.49982 -0.41574 -0.48715 -0.42037 -0.49756 -0.41435 C -0.50017 -0.41273 -0.50538 -0.41088 -0.50538 -0.41088 C -0.50677 -0.40973 -0.50798 -0.4081 -0.50937 -0.40741 C -0.51562 -0.40371 -0.5177 -0.40394 -0.52395 -0.40209 C -0.53316 -0.39931 -0.52534 -0.40139 -0.53316 -0.39861 C -0.54461 -0.39422 -0.53281 -0.39931 -0.54236 -0.39491 C -0.54479 -0.39167 -0.54583 -0.39074 -0.54756 -0.38635 C -0.54774 -0.38565 -0.54756 -0.38496 -0.54756 -0.38449 L -0.54756 -0.38449 " pathEditMode="relative" ptsTypes="AAAAAAAAAAAAAAAAAAAAAAAAAAAAAAAAAAAAAAAAAAAAAAAAAAAAAAAAAAAAAAA">
                                      <p:cBhvr>
                                        <p:cTn id="191" dur="1000" fill="hold"/>
                                        <p:tgtEl>
                                          <p:spTgt spid="87"/>
                                        </p:tgtEl>
                                        <p:attrNameLst>
                                          <p:attrName>ppt_x</p:attrName>
                                          <p:attrName>ppt_y</p:attrName>
                                        </p:attrNameLst>
                                      </p:cBhvr>
                                    </p:animMotion>
                                  </p:childTnLst>
                                </p:cTn>
                              </p:par>
                              <p:par>
                                <p:cTn id="192" presetID="0" presetClass="path" presetSubtype="0" accel="50000" decel="50000" fill="hold" grpId="0" nodeType="withEffect">
                                  <p:stCondLst>
                                    <p:cond delay="0"/>
                                  </p:stCondLst>
                                  <p:childTnLst>
                                    <p:animMotion origin="layout" path="M 0 0 L 0 0 C -0.0026 -0.03264 0.0007 -0.00579 -0.00399 -0.02639 C -0.00503 -0.03102 -0.00555 -0.03588 -0.00659 -0.04051 C -0.00781 -0.04491 -0.01006 -0.04885 -0.01197 -0.05278 C -0.01232 -0.0551 -0.0125 -0.05764 -0.01319 -0.05973 C -0.01388 -0.06181 -0.0151 -0.0632 -0.01579 -0.06505 C -0.01822 -0.06991 -0.02066 -0.07547 -0.02239 -0.08079 C -0.0243 -0.08658 -0.02621 -0.09236 -0.02777 -0.09838 C -0.02812 -0.10023 -0.02847 -0.10209 -0.02899 -0.10371 C -0.04253 -0.14236 -0.03194 -0.11181 -0.04079 -0.13357 C -0.04236 -0.13704 -0.04322 -0.14074 -0.04479 -0.14398 C -0.04583 -0.14607 -0.04756 -0.14746 -0.04878 -0.14931 C -0.05329 -0.15625 -0.05816 -0.16273 -0.06197 -0.17037 C -0.06284 -0.17223 -0.06354 -0.17408 -0.06458 -0.1757 C -0.06579 -0.17755 -0.06753 -0.17894 -0.06857 -0.18079 C -0.07135 -0.18658 -0.07274 -0.19352 -0.07638 -0.19838 C -0.07777 -0.20023 -0.07934 -0.20162 -0.08038 -0.20371 C -0.08142 -0.20579 -0.08211 -0.20834 -0.08298 -0.21065 C -0.0842 -0.21366 -0.08576 -0.21644 -0.08697 -0.21945 C -0.0875 -0.22107 -0.0875 -0.22315 -0.08819 -0.22477 C -0.0901 -0.22848 -0.0927 -0.23172 -0.09479 -0.23519 C -0.09965 -0.25116 -0.09461 -0.2375 -0.10399 -0.25278 C -0.10642 -0.25672 -0.10833 -0.26111 -0.11059 -0.26505 C -0.11354 -0.26991 -0.11701 -0.27431 -0.11979 -0.27917 C -0.14045 -0.31574 -0.10416 -0.26204 -0.14218 -0.3213 C -0.14479 -0.32547 -0.14704 -0.3301 -0.15017 -0.33357 C -0.15329 -0.33727 -0.15711 -0.33935 -0.16059 -0.34236 C -0.16649 -0.34746 -0.17204 -0.35301 -0.17777 -0.3581 C -0.17986 -0.35996 -0.18229 -0.36135 -0.18437 -0.36343 C -0.18611 -0.36528 -0.18767 -0.36736 -0.18958 -0.36875 C -0.19114 -0.36968 -0.19305 -0.36991 -0.19479 -0.37037 C -0.20243 -0.37709 -0.19513 -0.3713 -0.20277 -0.3757 C -0.20451 -0.37685 -0.20625 -0.37848 -0.20798 -0.37917 C -0.21458 -0.38218 -0.21979 -0.3831 -0.22638 -0.38449 C -0.22916 -0.38565 -0.23177 -0.38658 -0.23437 -0.38797 C -0.23697 -0.38959 -0.23958 -0.39167 -0.24218 -0.39329 C -0.25104 -0.39861 -0.25954 -0.4044 -0.26857 -0.40903 C -0.27291 -0.41135 -0.2776 -0.4132 -0.28177 -0.41598 C -0.28593 -0.41898 -0.28941 -0.42385 -0.29357 -0.42662 C -0.29722 -0.42917 -0.30138 -0.43033 -0.30538 -0.43195 C -0.3059 -0.43195 -0.33541 -0.44375 -0.34357 -0.44584 C -0.3467 -0.44676 -0.34965 -0.44699 -0.35277 -0.44769 C -0.35538 -0.44815 -0.35798 -0.44885 -0.36076 -0.44931 C -0.37343 -0.44885 -0.38611 -0.44861 -0.39878 -0.44769 C -0.40694 -0.44699 -0.40416 -0.44514 -0.41197 -0.44236 C -0.41631 -0.44098 -0.42083 -0.44005 -0.42517 -0.43889 C -0.42743 -0.4382 -0.42968 -0.4382 -0.43177 -0.43704 C -0.44427 -0.43148 -0.4368 -0.43403 -0.45416 -0.43195 C -0.47013 -0.42477 -0.45399 -0.43125 -0.46996 -0.42662 C -0.47135 -0.42616 -0.47256 -0.42523 -0.47378 -0.42477 C -0.47604 -0.42408 -0.47829 -0.42385 -0.48038 -0.42315 C -0.48177 -0.42269 -0.48298 -0.42176 -0.48437 -0.4213 C -0.48611 -0.4206 -0.48784 -0.42014 -0.48958 -0.41968 C -0.49982 -0.41574 -0.48715 -0.42037 -0.49756 -0.41435 C -0.50017 -0.41273 -0.50538 -0.41088 -0.50538 -0.41088 C -0.50677 -0.40973 -0.50798 -0.4081 -0.50937 -0.40741 C -0.51562 -0.40371 -0.5177 -0.40394 -0.52395 -0.40209 C -0.53316 -0.39931 -0.52534 -0.40139 -0.53316 -0.39861 C -0.54461 -0.39422 -0.53281 -0.39931 -0.54236 -0.39491 C -0.54479 -0.39167 -0.54583 -0.39074 -0.54756 -0.38635 C -0.54774 -0.38565 -0.54756 -0.38496 -0.54756 -0.38449 L -0.54756 -0.38449 " pathEditMode="relative" ptsTypes="AAAAAAAAAAAAAAAAAAAAAAAAAAAAAAAAAAAAAAAAAAAAAAAAAAAAAAAAAAAAAAA">
                                      <p:cBhvr>
                                        <p:cTn id="193" dur="1000" fill="hold"/>
                                        <p:tgtEl>
                                          <p:spTgt spid="86"/>
                                        </p:tgtEl>
                                        <p:attrNameLst>
                                          <p:attrName>ppt_x</p:attrName>
                                          <p:attrName>ppt_y</p:attrName>
                                        </p:attrNameLst>
                                      </p:cBhvr>
                                    </p:animMotion>
                                  </p:childTnLst>
                                </p:cTn>
                              </p:par>
                              <p:par>
                                <p:cTn id="194" presetID="0" presetClass="path" presetSubtype="0" accel="50000" decel="50000" fill="hold" grpId="0" nodeType="withEffect">
                                  <p:stCondLst>
                                    <p:cond delay="0"/>
                                  </p:stCondLst>
                                  <p:childTnLst>
                                    <p:animMotion origin="layout" path="M 0 0 L 0 0 C -0.00226 0.00463 -0.00469 0.00903 -0.0066 0.01389 C -0.01077 0.02384 -0.00487 0.01505 -0.01059 0.02269 C -0.01407 0.0412 -0.00938 0.01944 -0.01459 0.03495 C -0.01563 0.03843 -0.01632 0.0419 -0.01719 0.0456 C -0.01754 0.04722 -0.01771 0.04931 -0.01841 0.05069 C -0.01928 0.05255 -0.02049 0.05417 -0.02118 0.05602 C -0.02275 0.06111 -0.02379 0.06644 -0.025 0.07176 C -0.02726 0.08056 -0.03004 0.09144 -0.0316 0.09977 C -0.0323 0.10324 -0.03212 0.10694 -0.03299 0.11042 C -0.03351 0.11296 -0.03473 0.11505 -0.03559 0.11736 C -0.03612 0.11921 -0.03629 0.12106 -0.03681 0.12269 C -0.03855 0.12731 -0.04115 0.13171 -0.04219 0.13681 C -0.04306 0.14144 -0.04358 0.14606 -0.0448 0.15069 C -0.04514 0.15255 -0.04566 0.15417 -0.04601 0.15602 C -0.04653 0.1588 -0.04688 0.16181 -0.0474 0.16481 C -0.04775 0.17523 -0.04775 0.18588 -0.04862 0.1963 C -0.04914 0.20116 -0.05122 0.21042 -0.05122 0.21042 C -0.05087 0.23032 -0.05105 0.25023 -0.05 0.26991 C -0.04983 0.27361 -0.04931 0.27801 -0.0474 0.28056 C -0.04358 0.28542 -0.04584 0.2831 -0.0408 0.2875 C -0.03785 0.29352 -0.03924 0.2912 -0.03681 0.29468 L -0.03681 0.29468 " pathEditMode="relative" ptsTypes="AAAAAAAAAAAAAAAAAAAAAAAA">
                                      <p:cBhvr>
                                        <p:cTn id="195" dur="1000" fill="hold"/>
                                        <p:tgtEl>
                                          <p:spTgt spid="19"/>
                                        </p:tgtEl>
                                        <p:attrNameLst>
                                          <p:attrName>ppt_x</p:attrName>
                                          <p:attrName>ppt_y</p:attrName>
                                        </p:attrNameLst>
                                      </p:cBhvr>
                                    </p:animMotion>
                                  </p:childTnLst>
                                </p:cTn>
                              </p:par>
                              <p:par>
                                <p:cTn id="196" presetID="0" presetClass="path" presetSubtype="0" accel="50000" decel="50000" fill="hold" grpId="0" nodeType="withEffect">
                                  <p:stCondLst>
                                    <p:cond delay="0"/>
                                  </p:stCondLst>
                                  <p:childTnLst>
                                    <p:animMotion origin="layout" path="M 0 0 L 0 0 C -0.00226 0.00463 -0.00469 0.00903 -0.0066 0.01389 C -0.01077 0.02384 -0.00487 0.01505 -0.01059 0.02269 C -0.01407 0.0412 -0.00938 0.01944 -0.01459 0.03495 C -0.01563 0.03843 -0.01632 0.0419 -0.01719 0.0456 C -0.01754 0.04722 -0.01771 0.04931 -0.01841 0.05069 C -0.01928 0.05255 -0.02049 0.05417 -0.02118 0.05602 C -0.02275 0.06111 -0.02379 0.06644 -0.025 0.07176 C -0.02726 0.08056 -0.03004 0.09144 -0.0316 0.09977 C -0.0323 0.10324 -0.03212 0.10694 -0.03299 0.11042 C -0.03351 0.11296 -0.03473 0.11505 -0.03559 0.11736 C -0.03612 0.11921 -0.03629 0.12106 -0.03681 0.12269 C -0.03855 0.12731 -0.04115 0.13171 -0.04219 0.13681 C -0.04306 0.14144 -0.04358 0.14606 -0.0448 0.15069 C -0.04514 0.15255 -0.04566 0.15417 -0.04601 0.15602 C -0.04653 0.1588 -0.04688 0.16181 -0.0474 0.16481 C -0.04775 0.17523 -0.04775 0.18588 -0.04862 0.1963 C -0.04914 0.20116 -0.05122 0.21042 -0.05122 0.21042 C -0.05087 0.23032 -0.05105 0.25023 -0.05 0.26991 C -0.04983 0.27361 -0.04931 0.27801 -0.0474 0.28056 C -0.04358 0.28542 -0.04584 0.2831 -0.0408 0.2875 C -0.03785 0.29352 -0.03924 0.2912 -0.03681 0.29468 L -0.03681 0.29468 " pathEditMode="relative" ptsTypes="AAAAAAAAAAAAAAAAAAAAAAAA">
                                      <p:cBhvr>
                                        <p:cTn id="197" dur="1000" fill="hold"/>
                                        <p:tgtEl>
                                          <p:spTgt spid="16"/>
                                        </p:tgtEl>
                                        <p:attrNameLst>
                                          <p:attrName>ppt_x</p:attrName>
                                          <p:attrName>ppt_y</p:attrName>
                                        </p:attrNameLst>
                                      </p:cBhvr>
                                    </p:animMotion>
                                  </p:childTnLst>
                                </p:cTn>
                              </p:par>
                              <p:par>
                                <p:cTn id="198" presetID="0" presetClass="path" presetSubtype="0" accel="50000" decel="50000" fill="hold" grpId="0" nodeType="withEffect">
                                  <p:stCondLst>
                                    <p:cond delay="0"/>
                                  </p:stCondLst>
                                  <p:childTnLst>
                                    <p:animMotion origin="layout" path="M 0 0 L 0 0 C -0.04045 -0.02848 -0.08021 -0.0588 -0.12118 -0.08588 C -0.12639 -0.08935 -0.13264 -0.08912 -0.13819 -0.09121 L -0.19618 -0.11204 C -0.25312 -0.10116 -0.31233 -0.10209 -0.36719 -0.07894 C -0.45417 -0.0419 -0.44931 -0.00648 -0.49358 0.07037 C -0.50347 0.08773 -0.51545 0.10301 -0.52639 0.11944 C -0.52986 0.12986 -0.53281 0.14074 -0.53698 0.15092 C -0.53854 0.15509 -0.54201 0.1574 -0.54358 0.16157 C -0.54479 0.16527 -0.54392 0.1699 -0.54479 0.17384 C -0.54601 0.1787 -0.54826 0.1831 -0.55 0.18773 C -0.54861 0.20254 -0.55121 0.19861 -0.5474 0.2037 L -0.5474 0.2037 " pathEditMode="relative" ptsTypes="AAAAAAAAAAAAAA">
                                      <p:cBhvr>
                                        <p:cTn id="199" dur="1000" fill="hold"/>
                                        <p:tgtEl>
                                          <p:spTgt spid="80"/>
                                        </p:tgtEl>
                                        <p:attrNameLst>
                                          <p:attrName>ppt_x</p:attrName>
                                          <p:attrName>ppt_y</p:attrName>
                                        </p:attrNameLst>
                                      </p:cBhvr>
                                    </p:animMotion>
                                  </p:childTnLst>
                                </p:cTn>
                              </p:par>
                              <p:par>
                                <p:cTn id="200" presetID="0" presetClass="path" presetSubtype="0" accel="50000" decel="50000" fill="hold" grpId="0" nodeType="withEffect">
                                  <p:stCondLst>
                                    <p:cond delay="0"/>
                                  </p:stCondLst>
                                  <p:childTnLst>
                                    <p:animMotion origin="layout" path="M 0 0 L 0 0 C -0.04045 -0.02848 -0.08021 -0.0588 -0.12118 -0.08588 C -0.12639 -0.08935 -0.13264 -0.08912 -0.13819 -0.09121 L -0.19618 -0.11204 C -0.25312 -0.10116 -0.31233 -0.10209 -0.36719 -0.07894 C -0.45417 -0.0419 -0.44931 -0.00648 -0.49358 0.07037 C -0.50347 0.08773 -0.51545 0.10301 -0.52639 0.11944 C -0.52986 0.12986 -0.53281 0.14074 -0.53698 0.15092 C -0.53854 0.15509 -0.54201 0.1574 -0.54358 0.16157 C -0.54479 0.16527 -0.54392 0.1699 -0.54479 0.17384 C -0.54601 0.1787 -0.54826 0.1831 -0.55 0.18773 C -0.54861 0.20254 -0.55121 0.19861 -0.5474 0.2037 L -0.5474 0.2037 " pathEditMode="relative" ptsTypes="AAAAAAAAAAAAAA">
                                      <p:cBhvr>
                                        <p:cTn id="201" dur="1000" fill="hold"/>
                                        <p:tgtEl>
                                          <p:spTgt spid="78"/>
                                        </p:tgtEl>
                                        <p:attrNameLst>
                                          <p:attrName>ppt_x</p:attrName>
                                          <p:attrName>ppt_y</p:attrName>
                                        </p:attrNameLst>
                                      </p:cBhvr>
                                    </p:animMotion>
                                  </p:childTnLst>
                                </p:cTn>
                              </p:par>
                              <p:par>
                                <p:cTn id="202" presetID="0" presetClass="path" presetSubtype="0" accel="50000" decel="50000" fill="hold" grpId="0" nodeType="withEffect">
                                  <p:stCondLst>
                                    <p:cond delay="0"/>
                                  </p:stCondLst>
                                  <p:childTnLst>
                                    <p:animMotion origin="layout" path="M 0 0 L 0 0 C -0.00313 0.00348 -0.00642 0.00672 -0.0092 0.01042 C -0.01076 0.0125 -0.01181 0.01528 -0.01319 0.01736 C -0.01493 0.01991 -0.01684 0.02199 -0.0184 0.02454 C -0.02431 0.03357 -0.01753 0.02639 -0.025 0.03334 C -0.03229 0.05255 -0.02274 0.02894 -0.0316 0.0456 C -0.03281 0.04769 -0.03333 0.05023 -0.0342 0.05255 C -0.03646 0.05764 -0.03663 0.05741 -0.03958 0.06135 C -0.03993 0.06482 -0.03993 0.06852 -0.0408 0.07176 C -0.04132 0.07385 -0.04271 0.07523 -0.0434 0.07709 C -0.04479 0.0801 -0.04618 0.08287 -0.0474 0.08588 C -0.05677 0.1088 -0.04809 0.0875 -0.0526 0.10162 C -0.05538 0.11019 -0.05573 0.10787 -0.05799 0.11736 C -0.05903 0.12199 -0.0592 0.12709 -0.06059 0.13148 C -0.06198 0.13611 -0.0651 0.1463 -0.0658 0.1507 C -0.06736 0.16158 -0.06597 0.15718 -0.06979 0.16482 C -0.07205 0.1838 -0.06979 0.16852 -0.0724 0.18056 C -0.07292 0.18287 -0.07309 0.18542 -0.07361 0.18773 C -0.07483 0.1919 -0.07656 0.1956 -0.0776 0.2 C -0.07934 0.20672 -0.08003 0.21412 -0.0816 0.22107 C -0.08247 0.225 -0.08351 0.22917 -0.0842 0.23334 C -0.0849 0.23681 -0.0849 0.24028 -0.08559 0.24375 C -0.08628 0.24792 -0.0875 0.25185 -0.08819 0.25602 C -0.08889 0.26019 -0.08889 0.26435 -0.08941 0.26829 C -0.09253 0.29236 -0.08889 0.25718 -0.09201 0.29121 C -0.09167 0.31273 -0.09184 0.33449 -0.0908 0.35602 C -0.09063 0.35973 -0.08889 0.36297 -0.08819 0.36667 L -0.08681 0.37361 C -0.08646 0.39121 -0.08681 0.4088 -0.08559 0.42616 C -0.08542 0.42848 -0.08368 0.42963 -0.08281 0.43148 C -0.08194 0.4338 -0.08125 0.43635 -0.08021 0.43866 C -0.07865 0.44213 -0.07604 0.44514 -0.075 0.44908 L -0.0724 0.45949 C -0.07188 0.46135 -0.07135 0.46297 -0.07101 0.46482 C -0.07066 0.46713 -0.07049 0.46968 -0.06979 0.47199 C -0.0684 0.4757 -0.06545 0.47848 -0.06441 0.48241 C -0.06267 0.48959 -0.06441 0.48658 -0.0592 0.49121 C -0.05174 0.50625 -0.06076 0.48727 -0.05521 0.50162 C -0.05451 0.50371 -0.0533 0.5051 -0.0526 0.50695 C -0.05156 0.51042 -0.05087 0.51389 -0.05 0.5176 L -0.04878 0.52269 C -0.04826 0.52454 -0.04809 0.52639 -0.0474 0.52801 L -0.04479 0.53334 C -0.04184 0.54514 -0.0434 0.54051 -0.0408 0.54746 L -0.0408 0.54746 " pathEditMode="relative" ptsTypes="AAAAAAAAAAAAAAAAAAAAAAAAAAAAAAAAAAAAAAAAAAAAAA">
                                      <p:cBhvr>
                                        <p:cTn id="203" dur="1000" fill="hold"/>
                                        <p:tgtEl>
                                          <p:spTgt spid="35"/>
                                        </p:tgtEl>
                                        <p:attrNameLst>
                                          <p:attrName>ppt_x</p:attrName>
                                          <p:attrName>ppt_y</p:attrName>
                                        </p:attrNameLst>
                                      </p:cBhvr>
                                    </p:animMotion>
                                  </p:childTnLst>
                                </p:cTn>
                              </p:par>
                              <p:par>
                                <p:cTn id="204" presetID="0" presetClass="path" presetSubtype="0" accel="50000" decel="50000" fill="hold" grpId="0" nodeType="withEffect">
                                  <p:stCondLst>
                                    <p:cond delay="0"/>
                                  </p:stCondLst>
                                  <p:childTnLst>
                                    <p:animMotion origin="layout" path="M 0 0 L 0 0 C -0.00313 0.00348 -0.00642 0.00672 -0.0092 0.01042 C -0.01076 0.0125 -0.01181 0.01528 -0.01319 0.01736 C -0.01493 0.01991 -0.01684 0.02199 -0.0184 0.02454 C -0.02431 0.03357 -0.01753 0.02639 -0.025 0.03334 C -0.03229 0.05255 -0.02274 0.02894 -0.0316 0.0456 C -0.03281 0.04769 -0.03333 0.05023 -0.0342 0.05255 C -0.03646 0.05764 -0.03663 0.05741 -0.03958 0.06135 C -0.03993 0.06482 -0.03993 0.06852 -0.0408 0.07176 C -0.04132 0.07385 -0.04271 0.07523 -0.0434 0.07709 C -0.04479 0.0801 -0.04618 0.08287 -0.0474 0.08588 C -0.05677 0.1088 -0.04809 0.0875 -0.0526 0.10162 C -0.05538 0.11019 -0.05573 0.10787 -0.05799 0.11736 C -0.05903 0.12199 -0.0592 0.12709 -0.06059 0.13148 C -0.06198 0.13611 -0.0651 0.1463 -0.0658 0.1507 C -0.06736 0.16158 -0.06597 0.15718 -0.06979 0.16482 C -0.07205 0.1838 -0.06979 0.16852 -0.0724 0.18056 C -0.07292 0.18287 -0.07309 0.18542 -0.07361 0.18773 C -0.07483 0.1919 -0.07656 0.1956 -0.0776 0.2 C -0.07934 0.20672 -0.08003 0.21412 -0.0816 0.22107 C -0.08247 0.225 -0.08351 0.22917 -0.0842 0.23334 C -0.0849 0.23681 -0.0849 0.24028 -0.08559 0.24375 C -0.08628 0.24792 -0.0875 0.25185 -0.08819 0.25602 C -0.08889 0.26019 -0.08889 0.26435 -0.08941 0.26829 C -0.09253 0.29236 -0.08889 0.25718 -0.09201 0.29121 C -0.09167 0.31273 -0.09184 0.33449 -0.0908 0.35602 C -0.09063 0.35973 -0.08889 0.36297 -0.08819 0.36667 L -0.08681 0.37361 C -0.08646 0.39121 -0.08681 0.4088 -0.08559 0.42616 C -0.08542 0.42848 -0.08368 0.42963 -0.08281 0.43148 C -0.08194 0.4338 -0.08125 0.43635 -0.08021 0.43866 C -0.07865 0.44213 -0.07604 0.44514 -0.075 0.44908 L -0.0724 0.45949 C -0.07188 0.46135 -0.07135 0.46297 -0.07101 0.46482 C -0.07066 0.46713 -0.07049 0.46968 -0.06979 0.47199 C -0.0684 0.4757 -0.06545 0.47848 -0.06441 0.48241 C -0.06267 0.48959 -0.06441 0.48658 -0.0592 0.49121 C -0.05174 0.50625 -0.06076 0.48727 -0.05521 0.50162 C -0.05451 0.50371 -0.0533 0.5051 -0.0526 0.50695 C -0.05156 0.51042 -0.05087 0.51389 -0.05 0.5176 L -0.04878 0.52269 C -0.04826 0.52454 -0.04809 0.52639 -0.0474 0.52801 L -0.04479 0.53334 C -0.04184 0.54514 -0.0434 0.54051 -0.0408 0.54746 L -0.0408 0.54746 " pathEditMode="relative" ptsTypes="AAAAAAAAAAAAAAAAAAAAAAAAAAAAAAAAAAAAAAAAAAAAAA">
                                      <p:cBhvr>
                                        <p:cTn id="205" dur="1000" fill="hold"/>
                                        <p:tgtEl>
                                          <p:spTgt spid="33"/>
                                        </p:tgtEl>
                                        <p:attrNameLst>
                                          <p:attrName>ppt_x</p:attrName>
                                          <p:attrName>ppt_y</p:attrName>
                                        </p:attrNameLst>
                                      </p:cBhvr>
                                    </p:animMotion>
                                  </p:childTnLst>
                                </p:cTn>
                              </p:par>
                            </p:childTnLst>
                          </p:cTn>
                        </p:par>
                        <p:par>
                          <p:cTn id="206" fill="hold">
                            <p:stCondLst>
                              <p:cond delay="1000"/>
                            </p:stCondLst>
                            <p:childTnLst>
                              <p:par>
                                <p:cTn id="207" presetID="10" presetClass="exit" presetSubtype="0" fill="hold" grpId="1" nodeType="afterEffect">
                                  <p:stCondLst>
                                    <p:cond delay="0"/>
                                  </p:stCondLst>
                                  <p:childTnLst>
                                    <p:animEffect transition="out" filter="fade">
                                      <p:cBhvr>
                                        <p:cTn id="208" dur="200"/>
                                        <p:tgtEl>
                                          <p:spTgt spid="87"/>
                                        </p:tgtEl>
                                      </p:cBhvr>
                                    </p:animEffect>
                                    <p:set>
                                      <p:cBhvr>
                                        <p:cTn id="209" dur="1" fill="hold">
                                          <p:stCondLst>
                                            <p:cond delay="199"/>
                                          </p:stCondLst>
                                        </p:cTn>
                                        <p:tgtEl>
                                          <p:spTgt spid="87"/>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200"/>
                                        <p:tgtEl>
                                          <p:spTgt spid="86"/>
                                        </p:tgtEl>
                                      </p:cBhvr>
                                    </p:animEffect>
                                    <p:set>
                                      <p:cBhvr>
                                        <p:cTn id="212" dur="1" fill="hold">
                                          <p:stCondLst>
                                            <p:cond delay="199"/>
                                          </p:stCondLst>
                                        </p:cTn>
                                        <p:tgtEl>
                                          <p:spTgt spid="86"/>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200"/>
                                        <p:tgtEl>
                                          <p:spTgt spid="19"/>
                                        </p:tgtEl>
                                      </p:cBhvr>
                                    </p:animEffect>
                                    <p:set>
                                      <p:cBhvr>
                                        <p:cTn id="215" dur="1" fill="hold">
                                          <p:stCondLst>
                                            <p:cond delay="199"/>
                                          </p:stCondLst>
                                        </p:cTn>
                                        <p:tgtEl>
                                          <p:spTgt spid="19"/>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200"/>
                                        <p:tgtEl>
                                          <p:spTgt spid="16"/>
                                        </p:tgtEl>
                                      </p:cBhvr>
                                    </p:animEffect>
                                    <p:set>
                                      <p:cBhvr>
                                        <p:cTn id="218" dur="1" fill="hold">
                                          <p:stCondLst>
                                            <p:cond delay="199"/>
                                          </p:stCondLst>
                                        </p:cTn>
                                        <p:tgtEl>
                                          <p:spTgt spid="16"/>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200"/>
                                        <p:tgtEl>
                                          <p:spTgt spid="80"/>
                                        </p:tgtEl>
                                      </p:cBhvr>
                                    </p:animEffect>
                                    <p:set>
                                      <p:cBhvr>
                                        <p:cTn id="221" dur="1" fill="hold">
                                          <p:stCondLst>
                                            <p:cond delay="199"/>
                                          </p:stCondLst>
                                        </p:cTn>
                                        <p:tgtEl>
                                          <p:spTgt spid="80"/>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200"/>
                                        <p:tgtEl>
                                          <p:spTgt spid="78"/>
                                        </p:tgtEl>
                                      </p:cBhvr>
                                    </p:animEffect>
                                    <p:set>
                                      <p:cBhvr>
                                        <p:cTn id="224" dur="1" fill="hold">
                                          <p:stCondLst>
                                            <p:cond delay="199"/>
                                          </p:stCondLst>
                                        </p:cTn>
                                        <p:tgtEl>
                                          <p:spTgt spid="78"/>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200"/>
                                        <p:tgtEl>
                                          <p:spTgt spid="35"/>
                                        </p:tgtEl>
                                      </p:cBhvr>
                                    </p:animEffect>
                                    <p:set>
                                      <p:cBhvr>
                                        <p:cTn id="227" dur="1" fill="hold">
                                          <p:stCondLst>
                                            <p:cond delay="199"/>
                                          </p:stCondLst>
                                        </p:cTn>
                                        <p:tgtEl>
                                          <p:spTgt spid="35"/>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200"/>
                                        <p:tgtEl>
                                          <p:spTgt spid="33"/>
                                        </p:tgtEl>
                                      </p:cBhvr>
                                    </p:animEffect>
                                    <p:set>
                                      <p:cBhvr>
                                        <p:cTn id="230" dur="1" fill="hold">
                                          <p:stCondLst>
                                            <p:cond delay="199"/>
                                          </p:stCondLst>
                                        </p:cTn>
                                        <p:tgtEl>
                                          <p:spTgt spid="33"/>
                                        </p:tgtEl>
                                        <p:attrNameLst>
                                          <p:attrName>style.visibility</p:attrName>
                                        </p:attrNameLst>
                                      </p:cBhvr>
                                      <p:to>
                                        <p:strVal val="hidden"/>
                                      </p:to>
                                    </p:set>
                                  </p:childTnLst>
                                </p:cTn>
                              </p:par>
                              <p:par>
                                <p:cTn id="231" presetID="10" presetClass="exit" presetSubtype="0" fill="hold" grpId="0" nodeType="withEffect">
                                  <p:stCondLst>
                                    <p:cond delay="0"/>
                                  </p:stCondLst>
                                  <p:childTnLst>
                                    <p:animEffect transition="out" filter="fade">
                                      <p:cBhvr>
                                        <p:cTn id="232" dur="200"/>
                                        <p:tgtEl>
                                          <p:spTgt spid="12"/>
                                        </p:tgtEl>
                                      </p:cBhvr>
                                    </p:animEffect>
                                    <p:set>
                                      <p:cBhvr>
                                        <p:cTn id="233" dur="1" fill="hold">
                                          <p:stCondLst>
                                            <p:cond delay="199"/>
                                          </p:stCondLst>
                                        </p:cTn>
                                        <p:tgtEl>
                                          <p:spTgt spid="12"/>
                                        </p:tgtEl>
                                        <p:attrNameLst>
                                          <p:attrName>style.visibility</p:attrName>
                                        </p:attrNameLst>
                                      </p:cBhvr>
                                      <p:to>
                                        <p:strVal val="hidden"/>
                                      </p:to>
                                    </p:set>
                                  </p:childTnLst>
                                </p:cTn>
                              </p:par>
                            </p:childTnLst>
                          </p:cTn>
                        </p:par>
                        <p:par>
                          <p:cTn id="234" fill="hold">
                            <p:stCondLst>
                              <p:cond delay="1200"/>
                            </p:stCondLst>
                            <p:childTnLst>
                              <p:par>
                                <p:cTn id="235" presetID="10" presetClass="entr" presetSubtype="0" fill="hold" grpId="0" nodeType="afterEffect">
                                  <p:stCondLst>
                                    <p:cond delay="0"/>
                                  </p:stCondLst>
                                  <p:childTnLst>
                                    <p:set>
                                      <p:cBhvr>
                                        <p:cTn id="236" dur="1" fill="hold">
                                          <p:stCondLst>
                                            <p:cond delay="0"/>
                                          </p:stCondLst>
                                        </p:cTn>
                                        <p:tgtEl>
                                          <p:spTgt spid="114"/>
                                        </p:tgtEl>
                                        <p:attrNameLst>
                                          <p:attrName>style.visibility</p:attrName>
                                        </p:attrNameLst>
                                      </p:cBhvr>
                                      <p:to>
                                        <p:strVal val="visible"/>
                                      </p:to>
                                    </p:set>
                                    <p:animEffect transition="in" filter="fade">
                                      <p:cBhvr>
                                        <p:cTn id="237" dur="500"/>
                                        <p:tgtEl>
                                          <p:spTgt spid="114"/>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113"/>
                                        </p:tgtEl>
                                        <p:attrNameLst>
                                          <p:attrName>style.visibility</p:attrName>
                                        </p:attrNameLst>
                                      </p:cBhvr>
                                      <p:to>
                                        <p:strVal val="visible"/>
                                      </p:to>
                                    </p:set>
                                    <p:animEffect transition="in" filter="fade">
                                      <p:cBhvr>
                                        <p:cTn id="240" dur="500"/>
                                        <p:tgtEl>
                                          <p:spTgt spid="113"/>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115"/>
                                        </p:tgtEl>
                                        <p:attrNameLst>
                                          <p:attrName>style.visibility</p:attrName>
                                        </p:attrNameLst>
                                      </p:cBhvr>
                                      <p:to>
                                        <p:strVal val="visible"/>
                                      </p:to>
                                    </p:set>
                                    <p:animEffect transition="in" filter="fade">
                                      <p:cBhvr>
                                        <p:cTn id="243" dur="500"/>
                                        <p:tgtEl>
                                          <p:spTgt spid="115"/>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116"/>
                                        </p:tgtEl>
                                        <p:attrNameLst>
                                          <p:attrName>style.visibility</p:attrName>
                                        </p:attrNameLst>
                                      </p:cBhvr>
                                      <p:to>
                                        <p:strVal val="visible"/>
                                      </p:to>
                                    </p:set>
                                    <p:animEffect transition="in" filter="fade">
                                      <p:cBhvr>
                                        <p:cTn id="246" dur="500"/>
                                        <p:tgtEl>
                                          <p:spTgt spid="116"/>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17"/>
                                        </p:tgtEl>
                                        <p:attrNameLst>
                                          <p:attrName>style.visibility</p:attrName>
                                        </p:attrNameLst>
                                      </p:cBhvr>
                                      <p:to>
                                        <p:strVal val="visible"/>
                                      </p:to>
                                    </p:set>
                                    <p:animEffect transition="in" filter="fade">
                                      <p:cBhvr>
                                        <p:cTn id="249" dur="500"/>
                                        <p:tgtEl>
                                          <p:spTgt spid="117"/>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18"/>
                                        </p:tgtEl>
                                        <p:attrNameLst>
                                          <p:attrName>style.visibility</p:attrName>
                                        </p:attrNameLst>
                                      </p:cBhvr>
                                      <p:to>
                                        <p:strVal val="visible"/>
                                      </p:to>
                                    </p:set>
                                    <p:animEffect transition="in" filter="fade">
                                      <p:cBhvr>
                                        <p:cTn id="252" dur="500"/>
                                        <p:tgtEl>
                                          <p:spTgt spid="118"/>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119"/>
                                        </p:tgtEl>
                                        <p:attrNameLst>
                                          <p:attrName>style.visibility</p:attrName>
                                        </p:attrNameLst>
                                      </p:cBhvr>
                                      <p:to>
                                        <p:strVal val="visible"/>
                                      </p:to>
                                    </p:set>
                                    <p:animEffect transition="in" filter="fade">
                                      <p:cBhvr>
                                        <p:cTn id="255" dur="500"/>
                                        <p:tgtEl>
                                          <p:spTgt spid="119"/>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120"/>
                                        </p:tgtEl>
                                        <p:attrNameLst>
                                          <p:attrName>style.visibility</p:attrName>
                                        </p:attrNameLst>
                                      </p:cBhvr>
                                      <p:to>
                                        <p:strVal val="visible"/>
                                      </p:to>
                                    </p:set>
                                    <p:animEffect transition="in" filter="fade">
                                      <p:cBhvr>
                                        <p:cTn id="258" dur="500"/>
                                        <p:tgtEl>
                                          <p:spTgt spid="120"/>
                                        </p:tgtEl>
                                      </p:cBhvr>
                                    </p:animEffect>
                                  </p:childTnLst>
                                </p:cTn>
                              </p:par>
                              <p:par>
                                <p:cTn id="259" presetID="10" presetClass="entr" presetSubtype="0" fill="hold" nodeType="withEffect">
                                  <p:stCondLst>
                                    <p:cond delay="0"/>
                                  </p:stCondLst>
                                  <p:childTnLst>
                                    <p:set>
                                      <p:cBhvr>
                                        <p:cTn id="260" dur="1" fill="hold">
                                          <p:stCondLst>
                                            <p:cond delay="0"/>
                                          </p:stCondLst>
                                        </p:cTn>
                                        <p:tgtEl>
                                          <p:spTgt spid="121"/>
                                        </p:tgtEl>
                                        <p:attrNameLst>
                                          <p:attrName>style.visibility</p:attrName>
                                        </p:attrNameLst>
                                      </p:cBhvr>
                                      <p:to>
                                        <p:strVal val="visible"/>
                                      </p:to>
                                    </p:set>
                                    <p:animEffect transition="in" filter="fade">
                                      <p:cBhvr>
                                        <p:cTn id="261" dur="500"/>
                                        <p:tgtEl>
                                          <p:spTgt spid="121"/>
                                        </p:tgtEl>
                                      </p:cBhvr>
                                    </p:animEffect>
                                  </p:childTnLst>
                                </p:cTn>
                              </p:par>
                              <p:par>
                                <p:cTn id="262" presetID="10" presetClass="entr" presetSubtype="0" fill="hold" nodeType="withEffect">
                                  <p:stCondLst>
                                    <p:cond delay="0"/>
                                  </p:stCondLst>
                                  <p:childTnLst>
                                    <p:set>
                                      <p:cBhvr>
                                        <p:cTn id="263" dur="1" fill="hold">
                                          <p:stCondLst>
                                            <p:cond delay="0"/>
                                          </p:stCondLst>
                                        </p:cTn>
                                        <p:tgtEl>
                                          <p:spTgt spid="122"/>
                                        </p:tgtEl>
                                        <p:attrNameLst>
                                          <p:attrName>style.visibility</p:attrName>
                                        </p:attrNameLst>
                                      </p:cBhvr>
                                      <p:to>
                                        <p:strVal val="visible"/>
                                      </p:to>
                                    </p:set>
                                    <p:animEffect transition="in" filter="fade">
                                      <p:cBhvr>
                                        <p:cTn id="264" dur="500"/>
                                        <p:tgtEl>
                                          <p:spTgt spid="122"/>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123"/>
                                        </p:tgtEl>
                                        <p:attrNameLst>
                                          <p:attrName>style.visibility</p:attrName>
                                        </p:attrNameLst>
                                      </p:cBhvr>
                                      <p:to>
                                        <p:strVal val="visible"/>
                                      </p:to>
                                    </p:set>
                                    <p:animEffect transition="in" filter="fade">
                                      <p:cBhvr>
                                        <p:cTn id="26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83" grpId="0" animBg="1"/>
      <p:bldP spid="80" grpId="0" animBg="1"/>
      <p:bldP spid="80" grpId="1" animBg="1"/>
      <p:bldP spid="75" grpId="0" animBg="1"/>
      <p:bldP spid="63" grpId="0" animBg="1"/>
      <p:bldP spid="35" grpId="0" animBg="1"/>
      <p:bldP spid="35" grpId="1" animBg="1"/>
      <p:bldP spid="27" grpId="0" animBg="1"/>
      <p:bldP spid="19" grpId="0" animBg="1"/>
      <p:bldP spid="19" grpId="1" animBg="1"/>
      <p:bldP spid="78" grpId="0"/>
      <p:bldP spid="78" grpId="1"/>
      <p:bldP spid="81" grpId="0"/>
      <p:bldP spid="81" grpId="1"/>
      <p:bldP spid="73" grpId="0"/>
      <p:bldP spid="25" grpId="0"/>
      <p:bldP spid="16" grpId="0"/>
      <p:bldP spid="16" grpId="1"/>
      <p:bldP spid="12" grpId="0"/>
      <p:bldP spid="2" grpId="0" animBg="1"/>
      <p:bldP spid="3" grpId="0"/>
      <p:bldP spid="13" grpId="0" animBg="1"/>
      <p:bldP spid="14" grpId="0"/>
      <p:bldP spid="5" grpId="0" animBg="1"/>
      <p:bldP spid="18" grpId="0" animBg="1"/>
      <p:bldP spid="20" grpId="0" animBg="1"/>
      <p:bldP spid="21" grpId="0"/>
      <p:bldP spid="22" grpId="0" animBg="1"/>
      <p:bldP spid="23" grpId="0"/>
      <p:bldP spid="24" grpId="0" animBg="1"/>
      <p:bldP spid="26" grpId="0" animBg="1"/>
      <p:bldP spid="29" grpId="0"/>
      <p:bldP spid="31" grpId="0"/>
      <p:bldP spid="32" grpId="0" animBg="1"/>
      <p:bldP spid="33" grpId="0"/>
      <p:bldP spid="33" grpId="1"/>
      <p:bldP spid="34" grpId="0" animBg="1"/>
      <p:bldP spid="36" grpId="0" animBg="1"/>
      <p:bldP spid="37" grpId="0" animBg="1"/>
      <p:bldP spid="41" grpId="0" animBg="1"/>
      <p:bldP spid="42" grpId="0" animBg="1"/>
      <p:bldP spid="43" grpId="0"/>
      <p:bldP spid="45" grpId="0"/>
      <p:bldP spid="46" grpId="0" animBg="1"/>
      <p:bldP spid="48" grpId="0" animBg="1"/>
      <p:bldP spid="49" grpId="0" animBg="1"/>
      <p:bldP spid="51" grpId="0" animBg="1"/>
      <p:bldP spid="52" grpId="0" animBg="1"/>
      <p:bldP spid="53" grpId="0" animBg="1"/>
      <p:bldP spid="54" grpId="0"/>
      <p:bldP spid="55" grpId="0"/>
      <p:bldP spid="56" grpId="0" animBg="1"/>
      <p:bldP spid="59" grpId="0"/>
      <p:bldP spid="60" grpId="0" animBg="1"/>
      <p:bldP spid="61" grpId="0"/>
      <p:bldP spid="61" grpId="1"/>
      <p:bldP spid="62" grpId="0" animBg="1"/>
      <p:bldP spid="64" grpId="0" animBg="1"/>
      <p:bldP spid="65" grpId="0" animBg="1"/>
      <p:bldP spid="67" grpId="0"/>
      <p:bldP spid="68" grpId="0"/>
      <p:bldP spid="69" grpId="0" animBg="1"/>
      <p:bldP spid="70" grpId="0" animBg="1"/>
      <p:bldP spid="71" grpId="0"/>
      <p:bldP spid="72" grpId="0" animBg="1"/>
      <p:bldP spid="74" grpId="0" animBg="1"/>
      <p:bldP spid="76" grpId="0"/>
      <p:bldP spid="77" grpId="0" animBg="1"/>
      <p:bldP spid="79" grpId="0" animBg="1"/>
      <p:bldP spid="82" grpId="0" animBg="1"/>
      <p:bldP spid="84" grpId="0" animBg="1"/>
      <p:bldP spid="85" grpId="0"/>
      <p:bldP spid="86" grpId="0"/>
      <p:bldP spid="86" grpId="1"/>
      <p:bldP spid="47" grpId="0"/>
      <p:bldP spid="47" grpId="1"/>
      <p:bldP spid="113" grpId="0" animBg="1"/>
      <p:bldP spid="114" grpId="0" animBg="1"/>
      <p:bldP spid="115" grpId="0" animBg="1"/>
      <p:bldP spid="116" grpId="0" animBg="1"/>
      <p:bldP spid="117" grpId="0" animBg="1"/>
      <p:bldP spid="118" grpId="0" animBg="1"/>
      <p:bldP spid="119" grpId="0" animBg="1"/>
      <p:bldP spid="120" grpId="0" animBg="1"/>
      <p:bldP spid="1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オレンジ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056" y="4269137"/>
            <a:ext cx="1296000" cy="1296000"/>
          </a:xfrm>
          <a:prstGeom prst="rect">
            <a:avLst/>
          </a:prstGeom>
        </p:spPr>
      </p:pic>
      <p:pic>
        <p:nvPicPr>
          <p:cNvPr id="37" name="図 36" descr="グレー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001" y="4848033"/>
            <a:ext cx="648000" cy="648000"/>
          </a:xfrm>
          <a:prstGeom prst="rect">
            <a:avLst/>
          </a:prstGeom>
        </p:spPr>
      </p:pic>
      <p:pic>
        <p:nvPicPr>
          <p:cNvPr id="39" name="図 38" descr="グレー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936" y="4848033"/>
            <a:ext cx="648000" cy="648000"/>
          </a:xfrm>
          <a:prstGeom prst="rect">
            <a:avLst/>
          </a:prstGeom>
        </p:spPr>
      </p:pic>
      <p:pic>
        <p:nvPicPr>
          <p:cNvPr id="40" name="図 39" descr="グレー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618" y="4848033"/>
            <a:ext cx="648000" cy="648000"/>
          </a:xfrm>
          <a:prstGeom prst="rect">
            <a:avLst/>
          </a:prstGeom>
        </p:spPr>
      </p:pic>
      <p:pic>
        <p:nvPicPr>
          <p:cNvPr id="41" name="図 40" descr="グレー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750" y="4848033"/>
            <a:ext cx="648000" cy="648000"/>
          </a:xfrm>
          <a:prstGeom prst="rect">
            <a:avLst/>
          </a:prstGeom>
        </p:spPr>
      </p:pic>
      <p:grpSp>
        <p:nvGrpSpPr>
          <p:cNvPr id="5" name="図形グループ 4"/>
          <p:cNvGrpSpPr/>
          <p:nvPr/>
        </p:nvGrpSpPr>
        <p:grpSpPr>
          <a:xfrm>
            <a:off x="1860042" y="1757786"/>
            <a:ext cx="5403613" cy="2511352"/>
            <a:chOff x="2319989" y="1958064"/>
            <a:chExt cx="4500000" cy="2091394"/>
          </a:xfrm>
        </p:grpSpPr>
        <p:pic>
          <p:nvPicPr>
            <p:cNvPr id="32" name="図 31" descr="こどもグレー.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88" y="2071116"/>
              <a:ext cx="720000" cy="720000"/>
            </a:xfrm>
            <a:prstGeom prst="rect">
              <a:avLst/>
            </a:prstGeom>
          </p:spPr>
        </p:pic>
        <p:pic>
          <p:nvPicPr>
            <p:cNvPr id="31" name="図 30" descr="全地域.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217" y="2071116"/>
              <a:ext cx="1692455" cy="1840989"/>
            </a:xfrm>
            <a:prstGeom prst="rect">
              <a:avLst/>
            </a:prstGeom>
          </p:spPr>
        </p:pic>
        <p:grpSp>
          <p:nvGrpSpPr>
            <p:cNvPr id="12" name="図形グループ 11"/>
            <p:cNvGrpSpPr/>
            <p:nvPr/>
          </p:nvGrpSpPr>
          <p:grpSpPr>
            <a:xfrm>
              <a:off x="5029188" y="2071116"/>
              <a:ext cx="1548292" cy="1840110"/>
              <a:chOff x="5023734" y="2204748"/>
              <a:chExt cx="1548292" cy="1840110"/>
            </a:xfrm>
          </p:grpSpPr>
          <p:pic>
            <p:nvPicPr>
              <p:cNvPr id="6" name="図 5" descr="くらしグレー.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3734" y="3324858"/>
                <a:ext cx="720000" cy="720000"/>
              </a:xfrm>
              <a:prstGeom prst="rect">
                <a:avLst/>
              </a:prstGeom>
            </p:spPr>
          </p:pic>
          <p:pic>
            <p:nvPicPr>
              <p:cNvPr id="7" name="図 6" descr="しごとグレー.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2026" y="2204748"/>
                <a:ext cx="720000" cy="720000"/>
              </a:xfrm>
              <a:prstGeom prst="rect">
                <a:avLst/>
              </a:prstGeom>
            </p:spPr>
          </p:pic>
          <p:pic>
            <p:nvPicPr>
              <p:cNvPr id="8" name="図 7" descr="しさんグレー.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2026" y="3324858"/>
                <a:ext cx="720000" cy="720000"/>
              </a:xfrm>
              <a:prstGeom prst="rect">
                <a:avLst/>
              </a:prstGeom>
            </p:spPr>
          </p:pic>
        </p:grpSp>
        <p:sp>
          <p:nvSpPr>
            <p:cNvPr id="57" name="乗算記号 56"/>
            <p:cNvSpPr/>
            <p:nvPr/>
          </p:nvSpPr>
          <p:spPr>
            <a:xfrm>
              <a:off x="4108672" y="2626924"/>
              <a:ext cx="914400" cy="914400"/>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角丸四角形 58"/>
            <p:cNvSpPr/>
            <p:nvPr/>
          </p:nvSpPr>
          <p:spPr>
            <a:xfrm>
              <a:off x="2319989" y="1958064"/>
              <a:ext cx="4500000" cy="2091394"/>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4" name="図 3" descr="こども.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6832" y="1893539"/>
            <a:ext cx="851002" cy="866888"/>
          </a:xfrm>
          <a:prstGeom prst="rect">
            <a:avLst/>
          </a:prstGeom>
        </p:spPr>
      </p:pic>
      <p:grpSp>
        <p:nvGrpSpPr>
          <p:cNvPr id="51" name="図形グループ 50"/>
          <p:cNvGrpSpPr/>
          <p:nvPr/>
        </p:nvGrpSpPr>
        <p:grpSpPr>
          <a:xfrm>
            <a:off x="426526" y="4865308"/>
            <a:ext cx="626020" cy="921788"/>
            <a:chOff x="4988904" y="4856888"/>
            <a:chExt cx="626020" cy="921788"/>
          </a:xfrm>
        </p:grpSpPr>
        <p:sp>
          <p:nvSpPr>
            <p:cNvPr id="5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3" name="図 52" descr="icon_100070_256.png"/>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43" name="テキスト ボックス 42"/>
          <p:cNvSpPr txBox="1"/>
          <p:nvPr/>
        </p:nvSpPr>
        <p:spPr>
          <a:xfrm>
            <a:off x="637698" y="371175"/>
            <a:ext cx="7848302" cy="1323439"/>
          </a:xfrm>
          <a:prstGeom prst="rect">
            <a:avLst/>
          </a:prstGeom>
          <a:noFill/>
        </p:spPr>
        <p:txBody>
          <a:bodyPr wrap="none" rtlCol="0">
            <a:spAutoFit/>
          </a:bodyPr>
          <a:lstStyle/>
          <a:p>
            <a:pPr algn="ctr"/>
            <a:r>
              <a:rPr lang="ja-JP" altLang="en-US" sz="4000" b="1" dirty="0" smtClean="0">
                <a:latin typeface="ヒラギノ丸ゴ ProN W4"/>
                <a:ea typeface="ヒラギノ丸ゴ ProN W4"/>
                <a:cs typeface="ヒラギノ丸ゴ ProN W4"/>
              </a:rPr>
              <a:t>独自科目</a:t>
            </a:r>
            <a:endParaRPr lang="en-US" altLang="ja-JP" sz="4000" b="1" dirty="0" smtClean="0">
              <a:latin typeface="ヒラギノ丸ゴ ProN W4"/>
              <a:ea typeface="ヒラギノ丸ゴ ProN W4"/>
              <a:cs typeface="ヒラギノ丸ゴ ProN W4"/>
            </a:endParaRPr>
          </a:p>
          <a:p>
            <a:pPr algn="ctr"/>
            <a:r>
              <a:rPr lang="ja-JP" altLang="en-US" sz="4000" b="1" dirty="0" smtClean="0">
                <a:latin typeface="ヒラギノ丸ゴ ProN W4"/>
                <a:ea typeface="ヒラギノ丸ゴ ProN W4"/>
                <a:cs typeface="ヒラギノ丸ゴ ProN W4"/>
              </a:rPr>
              <a:t>「つちうら大好きプロジェクト」</a:t>
            </a:r>
            <a:endParaRPr kumimoji="1" lang="ja-JP" altLang="en-US" sz="4000" b="1" dirty="0">
              <a:latin typeface="ヒラギノ丸ゴ ProN W4"/>
              <a:ea typeface="ヒラギノ丸ゴ ProN W4"/>
              <a:cs typeface="ヒラギノ丸ゴ ProN W4"/>
            </a:endParaRPr>
          </a:p>
        </p:txBody>
      </p:sp>
      <p:sp>
        <p:nvSpPr>
          <p:cNvPr id="44" name="正方形/長方形 43"/>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5" name="テキスト ボックス 44"/>
          <p:cNvSpPr txBox="1"/>
          <p:nvPr/>
        </p:nvSpPr>
        <p:spPr>
          <a:xfrm>
            <a:off x="119062" y="5488394"/>
            <a:ext cx="1223412" cy="400110"/>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基本構想</a:t>
            </a:r>
            <a:endParaRPr kumimoji="1" lang="ja-JP" altLang="en-US" sz="2000" dirty="0">
              <a:solidFill>
                <a:srgbClr val="FFFFFF"/>
              </a:solidFill>
              <a:latin typeface="ヒラギノ丸ゴ ProN W4"/>
              <a:ea typeface="ヒラギノ丸ゴ ProN W4"/>
              <a:cs typeface="ヒラギノ丸ゴ ProN W4"/>
            </a:endParaRPr>
          </a:p>
        </p:txBody>
      </p:sp>
      <p:sp>
        <p:nvSpPr>
          <p:cNvPr id="46" name="テキスト ボックス 45"/>
          <p:cNvSpPr txBox="1"/>
          <p:nvPr/>
        </p:nvSpPr>
        <p:spPr>
          <a:xfrm>
            <a:off x="7913154" y="5488394"/>
            <a:ext cx="954107" cy="707886"/>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土浦の</a:t>
            </a:r>
            <a:endParaRPr kumimoji="1" lang="en-US" altLang="ja-JP" sz="2000" dirty="0" smtClean="0">
              <a:solidFill>
                <a:srgbClr val="FFFFFF"/>
              </a:solidFill>
              <a:latin typeface="ヒラギノ丸ゴ ProN W4"/>
              <a:ea typeface="ヒラギノ丸ゴ ProN W4"/>
              <a:cs typeface="ヒラギノ丸ゴ ProN W4"/>
            </a:endParaRPr>
          </a:p>
          <a:p>
            <a:pPr algn="ctr"/>
            <a:r>
              <a:rPr lang="ja-JP" altLang="en-US" sz="2000" dirty="0" smtClean="0">
                <a:solidFill>
                  <a:srgbClr val="FFFFFF"/>
                </a:solidFill>
                <a:latin typeface="ヒラギノ丸ゴ ProN W4"/>
                <a:ea typeface="ヒラギノ丸ゴ ProN W4"/>
                <a:cs typeface="ヒラギノ丸ゴ ProN W4"/>
              </a:rPr>
              <a:t>展望</a:t>
            </a:r>
            <a:endParaRPr kumimoji="1" lang="ja-JP" altLang="en-US" sz="2000" dirty="0">
              <a:solidFill>
                <a:srgbClr val="FFFFFF"/>
              </a:solidFill>
              <a:latin typeface="ヒラギノ丸ゴ ProN W4"/>
              <a:ea typeface="ヒラギノ丸ゴ ProN W4"/>
              <a:cs typeface="ヒラギノ丸ゴ ProN W4"/>
            </a:endParaRPr>
          </a:p>
        </p:txBody>
      </p:sp>
      <p:sp>
        <p:nvSpPr>
          <p:cNvPr id="47" name="テキスト ボックス 46"/>
          <p:cNvSpPr txBox="1"/>
          <p:nvPr/>
        </p:nvSpPr>
        <p:spPr>
          <a:xfrm>
            <a:off x="1652379" y="5496033"/>
            <a:ext cx="1223412" cy="1200328"/>
          </a:xfrm>
          <a:prstGeom prst="rect">
            <a:avLst/>
          </a:prstGeom>
          <a:noFill/>
        </p:spPr>
        <p:txBody>
          <a:bodyPr wrap="none" rtlCol="0">
            <a:spAutoFit/>
          </a:bodyPr>
          <a:lstStyle/>
          <a:p>
            <a:pPr algn="ctr"/>
            <a:r>
              <a:rPr lang="ja-JP" altLang="en-US" sz="2400" b="1" u="sng" dirty="0" smtClean="0">
                <a:solidFill>
                  <a:schemeClr val="bg1"/>
                </a:solidFill>
                <a:latin typeface="ヒラギノ丸ゴ ProN W4"/>
                <a:ea typeface="ヒラギノ丸ゴ ProN W4"/>
                <a:cs typeface="ヒラギノ丸ゴ ProN W4"/>
              </a:rPr>
              <a:t>提案</a:t>
            </a:r>
            <a:r>
              <a:rPr lang="en-US" altLang="ja-JP" sz="2400" b="1" u="sng" dirty="0" smtClean="0">
                <a:solidFill>
                  <a:schemeClr val="bg1"/>
                </a:solidFill>
                <a:latin typeface="ヒラギノ丸ゴ ProN W4"/>
                <a:ea typeface="ヒラギノ丸ゴ ProN W4"/>
                <a:cs typeface="ヒラギノ丸ゴ ProN W4"/>
              </a:rPr>
              <a:t>①</a:t>
            </a:r>
          </a:p>
          <a:p>
            <a:pPr algn="ctr"/>
            <a:endParaRPr lang="en-US" altLang="ja-JP" sz="800" b="1" u="sng" dirty="0" smtClean="0">
              <a:solidFill>
                <a:schemeClr val="bg1"/>
              </a:solidFill>
              <a:latin typeface="ヒラギノ丸ゴ ProN W4"/>
              <a:ea typeface="ヒラギノ丸ゴ ProN W4"/>
              <a:cs typeface="ヒラギノ丸ゴ ProN W4"/>
            </a:endParaRPr>
          </a:p>
          <a:p>
            <a:pPr algn="ctr"/>
            <a:r>
              <a:rPr lang="ja-JP" altLang="en-US" sz="2400" b="1" dirty="0" smtClean="0">
                <a:solidFill>
                  <a:schemeClr val="bg1"/>
                </a:solidFill>
                <a:latin typeface="ヒラギノ丸ゴ ProN W4"/>
                <a:ea typeface="ヒラギノ丸ゴ ProN W4"/>
                <a:cs typeface="ヒラギノ丸ゴ ProN W4"/>
              </a:rPr>
              <a:t>愛着</a:t>
            </a:r>
            <a:endParaRPr lang="en-US" altLang="ja-JP" sz="2400" b="1" dirty="0" smtClean="0">
              <a:solidFill>
                <a:schemeClr val="bg1"/>
              </a:solidFill>
              <a:latin typeface="ヒラギノ丸ゴ ProN W4"/>
              <a:ea typeface="ヒラギノ丸ゴ ProN W4"/>
              <a:cs typeface="ヒラギノ丸ゴ ProN W4"/>
            </a:endParaRPr>
          </a:p>
          <a:p>
            <a:pPr algn="ctr"/>
            <a:r>
              <a:rPr lang="ja-JP" altLang="en-US" sz="1600" b="1" dirty="0" smtClean="0">
                <a:solidFill>
                  <a:schemeClr val="bg1"/>
                </a:solidFill>
                <a:latin typeface="ヒラギノ丸ゴ ProN W4"/>
                <a:ea typeface="ヒラギノ丸ゴ ProN W4"/>
                <a:cs typeface="ヒラギノ丸ゴ ProN W4"/>
              </a:rPr>
              <a:t>の</a:t>
            </a:r>
            <a:r>
              <a:rPr kumimoji="1" lang="ja-JP" altLang="en-US" sz="1600" b="1" dirty="0" smtClean="0">
                <a:solidFill>
                  <a:schemeClr val="bg1"/>
                </a:solidFill>
                <a:latin typeface="ヒラギノ丸ゴ ProN W4"/>
                <a:ea typeface="ヒラギノ丸ゴ ProN W4"/>
                <a:cs typeface="ヒラギノ丸ゴ ProN W4"/>
              </a:rPr>
              <a:t>根を張る</a:t>
            </a:r>
            <a:endParaRPr kumimoji="1" lang="ja-JP" altLang="en-US" sz="1600" b="1" dirty="0">
              <a:solidFill>
                <a:schemeClr val="bg1"/>
              </a:solidFill>
              <a:latin typeface="ヒラギノ丸ゴ ProN W4"/>
              <a:ea typeface="ヒラギノ丸ゴ ProN W4"/>
              <a:cs typeface="ヒラギノ丸ゴ ProN W4"/>
            </a:endParaRPr>
          </a:p>
        </p:txBody>
      </p:sp>
      <p:sp>
        <p:nvSpPr>
          <p:cNvPr id="48" name="テキスト ボックス 47"/>
          <p:cNvSpPr txBox="1"/>
          <p:nvPr/>
        </p:nvSpPr>
        <p:spPr>
          <a:xfrm>
            <a:off x="4561849" y="5488394"/>
            <a:ext cx="1544269"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③</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産業</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くらし</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49" name="テキスト ボックス 48"/>
          <p:cNvSpPr txBox="1"/>
          <p:nvPr/>
        </p:nvSpPr>
        <p:spPr>
          <a:xfrm>
            <a:off x="3160960" y="5488394"/>
            <a:ext cx="12877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②</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保全</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活用</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50" name="テキスト ボックス 49"/>
          <p:cNvSpPr txBox="1"/>
          <p:nvPr/>
        </p:nvSpPr>
        <p:spPr>
          <a:xfrm>
            <a:off x="6258149" y="5496033"/>
            <a:ext cx="1223412"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④</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にぎわい</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pic>
        <p:nvPicPr>
          <p:cNvPr id="30" name="図 29" descr="全域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5592" y="1893539"/>
            <a:ext cx="2032305" cy="2198965"/>
          </a:xfrm>
          <a:prstGeom prst="rect">
            <a:avLst/>
          </a:prstGeom>
        </p:spPr>
      </p:pic>
      <p:sp>
        <p:nvSpPr>
          <p:cNvPr id="13" name="テキスト ボックス 12"/>
          <p:cNvSpPr txBox="1"/>
          <p:nvPr/>
        </p:nvSpPr>
        <p:spPr>
          <a:xfrm>
            <a:off x="2677494" y="2758117"/>
            <a:ext cx="966931" cy="400110"/>
          </a:xfrm>
          <a:prstGeom prst="rect">
            <a:avLst/>
          </a:prstGeom>
          <a:noFill/>
        </p:spPr>
        <p:txBody>
          <a:bodyPr wrap="none" rtlCol="0">
            <a:spAutoFit/>
          </a:bodyPr>
          <a:lstStyle/>
          <a:p>
            <a:r>
              <a:rPr lang="ja-JP" altLang="en-US" sz="2000" b="1" dirty="0" smtClean="0">
                <a:solidFill>
                  <a:srgbClr val="FFFFFF"/>
                </a:solidFill>
                <a:latin typeface="ヒラギノ丸ゴ ProN W4"/>
                <a:ea typeface="ヒラギノ丸ゴ ProN W4"/>
                <a:cs typeface="ヒラギノ丸ゴ ProN W4"/>
              </a:rPr>
              <a:t>全</a:t>
            </a:r>
            <a:r>
              <a:rPr kumimoji="1" lang="ja-JP" altLang="en-US" sz="2000" b="1" dirty="0" smtClean="0">
                <a:solidFill>
                  <a:srgbClr val="FFFFFF"/>
                </a:solidFill>
                <a:latin typeface="ヒラギノ丸ゴ ProN W4"/>
                <a:ea typeface="ヒラギノ丸ゴ ProN W4"/>
                <a:cs typeface="ヒラギノ丸ゴ ProN W4"/>
              </a:rPr>
              <a:t>地区</a:t>
            </a:r>
            <a:endParaRPr kumimoji="1" lang="ja-JP" altLang="en-US" sz="2000" b="1" dirty="0">
              <a:solidFill>
                <a:srgbClr val="FFFFFF"/>
              </a:solidFill>
              <a:latin typeface="ヒラギノ丸ゴ ProN W4"/>
              <a:ea typeface="ヒラギノ丸ゴ ProN W4"/>
              <a:cs typeface="ヒラギノ丸ゴ ProN W4"/>
            </a:endParaRPr>
          </a:p>
        </p:txBody>
      </p:sp>
      <p:sp>
        <p:nvSpPr>
          <p:cNvPr id="58" name="テキスト ボックス 57"/>
          <p:cNvSpPr txBox="1"/>
          <p:nvPr/>
        </p:nvSpPr>
        <p:spPr>
          <a:xfrm>
            <a:off x="5081300" y="2808925"/>
            <a:ext cx="954107" cy="400110"/>
          </a:xfrm>
          <a:prstGeom prst="rect">
            <a:avLst/>
          </a:prstGeom>
          <a:noFill/>
        </p:spPr>
        <p:txBody>
          <a:bodyPr wrap="none" rtlCol="0">
            <a:spAutoFit/>
          </a:bodyPr>
          <a:lstStyle/>
          <a:p>
            <a:pPr algn="ctr"/>
            <a:r>
              <a:rPr kumimoji="1" lang="ja-JP" altLang="en-US" sz="2000" b="1" dirty="0" smtClean="0">
                <a:solidFill>
                  <a:schemeClr val="accent6"/>
                </a:solidFill>
                <a:latin typeface="ヒラギノ丸ゴ ProN W4"/>
                <a:ea typeface="ヒラギノ丸ゴ ProN W4"/>
                <a:cs typeface="ヒラギノ丸ゴ ProN W4"/>
              </a:rPr>
              <a:t>こども</a:t>
            </a:r>
            <a:endParaRPr kumimoji="1" lang="ja-JP" altLang="en-US" sz="2000" b="1" dirty="0">
              <a:solidFill>
                <a:schemeClr val="accent6"/>
              </a:solidFill>
              <a:latin typeface="ヒラギノ丸ゴ ProN W4"/>
              <a:ea typeface="ヒラギノ丸ゴ ProN W4"/>
              <a:cs typeface="ヒラギノ丸ゴ ProN W4"/>
            </a:endParaRPr>
          </a:p>
        </p:txBody>
      </p:sp>
      <p:sp>
        <p:nvSpPr>
          <p:cNvPr id="9" name="スライド番号プレースホルダー 8"/>
          <p:cNvSpPr>
            <a:spLocks noGrp="1"/>
          </p:cNvSpPr>
          <p:nvPr>
            <p:ph type="sldNum" sz="quarter" idx="12"/>
          </p:nvPr>
        </p:nvSpPr>
        <p:spPr/>
        <p:txBody>
          <a:bodyPr/>
          <a:lstStyle/>
          <a:p>
            <a:fld id="{271F4726-83E1-9743-9CB9-26C44A472F2A}" type="slidenum">
              <a:rPr kumimoji="1" lang="ja-JP" altLang="en-US" smtClean="0"/>
              <a:t>12</a:t>
            </a:fld>
            <a:endParaRPr kumimoji="1" lang="ja-JP" altLang="en-US"/>
          </a:p>
        </p:txBody>
      </p:sp>
    </p:spTree>
    <p:extLst>
      <p:ext uri="{BB962C8B-B14F-4D97-AF65-F5344CB8AC3E}">
        <p14:creationId xmlns:p14="http://schemas.microsoft.com/office/powerpoint/2010/main" val="1954569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rotWithShape="1">
          <a:blip r:embed="rId3">
            <a:extLst>
              <a:ext uri="{BEBA8EAE-BF5A-486C-A8C5-ECC9F3942E4B}">
                <a14:imgProps xmlns:a14="http://schemas.microsoft.com/office/drawing/2010/main">
                  <a14:imgLayer r:embed="rId4">
                    <a14:imgEffect>
                      <a14:backgroundRemoval t="2000" b="90000" l="10000" r="90000"/>
                    </a14:imgEffect>
                  </a14:imgLayer>
                </a14:imgProps>
              </a:ext>
            </a:extLst>
          </a:blip>
          <a:srcRect l="11344" t="12124" r="9488" b="39468"/>
          <a:stretch/>
        </p:blipFill>
        <p:spPr>
          <a:xfrm>
            <a:off x="2003443" y="1184601"/>
            <a:ext cx="7239167" cy="2656274"/>
          </a:xfrm>
          <a:prstGeom prst="rect">
            <a:avLst/>
          </a:prstGeom>
        </p:spPr>
      </p:pic>
      <p:grpSp>
        <p:nvGrpSpPr>
          <p:cNvPr id="30" name="図形グループ 29"/>
          <p:cNvGrpSpPr/>
          <p:nvPr/>
        </p:nvGrpSpPr>
        <p:grpSpPr>
          <a:xfrm>
            <a:off x="7374008" y="731451"/>
            <a:ext cx="380950" cy="560933"/>
            <a:chOff x="4988904" y="4856888"/>
            <a:chExt cx="626020" cy="921788"/>
          </a:xfrm>
        </p:grpSpPr>
        <p:sp>
          <p:nvSpPr>
            <p:cNvPr id="3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2" name="図 31"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35" name="図 34"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29570" y="793568"/>
            <a:ext cx="355643" cy="355643"/>
          </a:xfrm>
          <a:prstGeom prst="rect">
            <a:avLst/>
          </a:prstGeom>
          <a:effectLst/>
        </p:spPr>
      </p:pic>
      <p:pic>
        <p:nvPicPr>
          <p:cNvPr id="36" name="図 35"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75930" y="793568"/>
            <a:ext cx="355643" cy="355643"/>
          </a:xfrm>
          <a:prstGeom prst="rect">
            <a:avLst/>
          </a:prstGeom>
          <a:effectLst/>
        </p:spPr>
      </p:pic>
      <p:sp>
        <p:nvSpPr>
          <p:cNvPr id="37" name="テキスト ボックス 36"/>
          <p:cNvSpPr txBox="1"/>
          <p:nvPr/>
        </p:nvSpPr>
        <p:spPr>
          <a:xfrm>
            <a:off x="7301307" y="1072794"/>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38" name="図 37" descr="icon_156520_256.png"/>
          <p:cNvPicPr>
            <a:picLocks noChangeAspect="1"/>
          </p:cNvPicPr>
          <p:nvPr/>
        </p:nvPicPr>
        <p:blipFill rotWithShape="1">
          <a:blip r:embed="rId6">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pic>
        <p:nvPicPr>
          <p:cNvPr id="39" name="図 38"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12930" y="793568"/>
            <a:ext cx="355643" cy="355643"/>
          </a:xfrm>
          <a:prstGeom prst="rect">
            <a:avLst/>
          </a:prstGeom>
          <a:effectLst/>
        </p:spPr>
      </p:pic>
      <p:sp>
        <p:nvSpPr>
          <p:cNvPr id="40" name="テキスト ボックス 39"/>
          <p:cNvSpPr txBox="1"/>
          <p:nvPr/>
        </p:nvSpPr>
        <p:spPr>
          <a:xfrm>
            <a:off x="196086" y="61803"/>
            <a:ext cx="2698175" cy="1077218"/>
          </a:xfrm>
          <a:prstGeom prst="rect">
            <a:avLst/>
          </a:prstGeom>
          <a:noFill/>
        </p:spPr>
        <p:txBody>
          <a:bodyPr wrap="none" rtlCol="0">
            <a:spAutoFit/>
          </a:bodyPr>
          <a:lstStyle/>
          <a:p>
            <a:r>
              <a:rPr lang="ja-JP" altLang="en-US" sz="2800" dirty="0" smtClean="0"/>
              <a:t>独自科目の開設</a:t>
            </a:r>
            <a:endParaRPr lang="en-US" altLang="ja-JP" sz="2800" dirty="0" smtClean="0"/>
          </a:p>
          <a:p>
            <a:r>
              <a:rPr kumimoji="1" lang="ja-JP" altLang="en-US" sz="3600" dirty="0" smtClean="0"/>
              <a:t>概要</a:t>
            </a:r>
            <a:endParaRPr kumimoji="1" lang="ja-JP" altLang="en-US" sz="3600" dirty="0"/>
          </a:p>
        </p:txBody>
      </p:sp>
      <p:sp>
        <p:nvSpPr>
          <p:cNvPr id="33" name="正方形/長方形 32"/>
          <p:cNvSpPr/>
          <p:nvPr/>
        </p:nvSpPr>
        <p:spPr>
          <a:xfrm>
            <a:off x="0" y="1109896"/>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テキスト ボックス 24"/>
          <p:cNvSpPr txBox="1"/>
          <p:nvPr/>
        </p:nvSpPr>
        <p:spPr>
          <a:xfrm>
            <a:off x="3558421" y="1284279"/>
            <a:ext cx="3881592" cy="461665"/>
          </a:xfrm>
          <a:prstGeom prst="rect">
            <a:avLst/>
          </a:prstGeom>
          <a:noFill/>
        </p:spPr>
        <p:txBody>
          <a:bodyPr wrap="none" rtlCol="0">
            <a:spAutoFit/>
          </a:bodyPr>
          <a:lstStyle/>
          <a:p>
            <a:r>
              <a:rPr kumimoji="1" lang="ja-JP" altLang="en-US" sz="2400" dirty="0" smtClean="0">
                <a:solidFill>
                  <a:schemeClr val="bg1"/>
                </a:solidFill>
              </a:rPr>
              <a:t>「つちうら大好きプロジェクト」</a:t>
            </a:r>
            <a:endParaRPr kumimoji="1" lang="ja-JP" altLang="en-US" sz="2400" dirty="0">
              <a:solidFill>
                <a:schemeClr val="bg1"/>
              </a:solidFill>
            </a:endParaRPr>
          </a:p>
        </p:txBody>
      </p:sp>
      <p:sp>
        <p:nvSpPr>
          <p:cNvPr id="51" name="テキスト ボックス 50"/>
          <p:cNvSpPr txBox="1"/>
          <p:nvPr/>
        </p:nvSpPr>
        <p:spPr>
          <a:xfrm>
            <a:off x="3532370" y="1822150"/>
            <a:ext cx="3843520" cy="1102866"/>
          </a:xfrm>
          <a:prstGeom prst="rect">
            <a:avLst/>
          </a:prstGeom>
          <a:noFill/>
        </p:spPr>
        <p:txBody>
          <a:bodyPr wrap="none" rtlCol="0">
            <a:spAutoFit/>
          </a:bodyPr>
          <a:lstStyle/>
          <a:p>
            <a:pPr>
              <a:lnSpc>
                <a:spcPct val="110000"/>
              </a:lnSpc>
            </a:pPr>
            <a:r>
              <a:rPr kumimoji="1" lang="ja-JP" altLang="en-US" sz="2000" dirty="0" smtClean="0">
                <a:solidFill>
                  <a:srgbClr val="FFFFFF"/>
                </a:solidFill>
              </a:rPr>
              <a:t>・土浦のことを知ってもらう</a:t>
            </a:r>
            <a:endParaRPr kumimoji="1" lang="en-US" altLang="ja-JP" sz="2000" dirty="0" smtClean="0">
              <a:solidFill>
                <a:srgbClr val="FFFFFF"/>
              </a:solidFill>
            </a:endParaRPr>
          </a:p>
          <a:p>
            <a:pPr>
              <a:lnSpc>
                <a:spcPct val="110000"/>
              </a:lnSpc>
            </a:pPr>
            <a:r>
              <a:rPr lang="ja-JP" altLang="en-US" sz="2000" dirty="0" smtClean="0">
                <a:solidFill>
                  <a:srgbClr val="FFFFFF"/>
                </a:solidFill>
              </a:rPr>
              <a:t>・土浦</a:t>
            </a:r>
            <a:r>
              <a:rPr lang="ja-JP" altLang="en-US" sz="2000" dirty="0">
                <a:solidFill>
                  <a:srgbClr val="FFFFFF"/>
                </a:solidFill>
              </a:rPr>
              <a:t>について考える</a:t>
            </a:r>
          </a:p>
          <a:p>
            <a:pPr>
              <a:lnSpc>
                <a:spcPct val="110000"/>
              </a:lnSpc>
            </a:pPr>
            <a:r>
              <a:rPr lang="ja-JP" altLang="en-US" sz="2000" dirty="0" smtClean="0">
                <a:solidFill>
                  <a:srgbClr val="FFFFFF"/>
                </a:solidFill>
              </a:rPr>
              <a:t>・土浦</a:t>
            </a:r>
            <a:r>
              <a:rPr lang="ja-JP" altLang="en-US" sz="2000" dirty="0">
                <a:solidFill>
                  <a:srgbClr val="FFFFFF"/>
                </a:solidFill>
              </a:rPr>
              <a:t>に対する思いを深めて</a:t>
            </a:r>
            <a:r>
              <a:rPr lang="ja-JP" altLang="en-US" sz="2000" dirty="0" smtClean="0">
                <a:solidFill>
                  <a:srgbClr val="FFFFFF"/>
                </a:solidFill>
              </a:rPr>
              <a:t>もらう</a:t>
            </a:r>
            <a:endParaRPr lang="en-US" altLang="ja-JP" sz="2000" dirty="0" smtClean="0">
              <a:solidFill>
                <a:srgbClr val="FFFFFF"/>
              </a:solidFill>
            </a:endParaRPr>
          </a:p>
        </p:txBody>
      </p:sp>
      <p:grpSp>
        <p:nvGrpSpPr>
          <p:cNvPr id="18" name="図形グループ 17"/>
          <p:cNvGrpSpPr/>
          <p:nvPr/>
        </p:nvGrpSpPr>
        <p:grpSpPr>
          <a:xfrm>
            <a:off x="146193" y="1942958"/>
            <a:ext cx="3604043" cy="2383503"/>
            <a:chOff x="-53271" y="1477417"/>
            <a:chExt cx="4562785" cy="3017559"/>
          </a:xfrm>
        </p:grpSpPr>
        <p:pic>
          <p:nvPicPr>
            <p:cNvPr id="17" name="図 16"/>
            <p:cNvPicPr>
              <a:picLocks noChangeAspect="1"/>
            </p:cNvPicPr>
            <p:nvPr/>
          </p:nvPicPr>
          <p:blipFill rotWithShape="1">
            <a:blip r:embed="rId7">
              <a:extLst>
                <a:ext uri="{BEBA8EAE-BF5A-486C-A8C5-ECC9F3942E4B}">
                  <a14:imgProps xmlns:a14="http://schemas.microsoft.com/office/drawing/2010/main">
                    <a14:imgLayer r:embed="rId8">
                      <a14:imgEffect>
                        <a14:backgroundRemoval t="9924" b="94504" l="22000" r="57375">
                          <a14:foregroundMark x1="29125" y1="66870" x2="29125" y2="66870"/>
                          <a14:foregroundMark x1="38125" y1="52061" x2="38125" y2="52061"/>
                          <a14:backgroundMark x1="58375" y1="71298" x2="58375" y2="71298"/>
                        </a14:backgroundRemoval>
                      </a14:imgEffect>
                    </a14:imgLayer>
                  </a14:imgProps>
                </a:ext>
              </a:extLst>
            </a:blip>
            <a:srcRect l="21579" t="28075" r="40805" b="4286"/>
            <a:stretch/>
          </p:blipFill>
          <p:spPr>
            <a:xfrm flipH="1">
              <a:off x="-53271" y="1477417"/>
              <a:ext cx="2049704" cy="3017559"/>
            </a:xfrm>
            <a:prstGeom prst="rect">
              <a:avLst/>
            </a:prstGeom>
          </p:spPr>
        </p:pic>
        <p:pic>
          <p:nvPicPr>
            <p:cNvPr id="14" name="図 13"/>
            <p:cNvPicPr>
              <a:picLocks noChangeAspect="1"/>
            </p:cNvPicPr>
            <p:nvPr/>
          </p:nvPicPr>
          <p:blipFill rotWithShape="1">
            <a:blip r:embed="rId9">
              <a:extLst>
                <a:ext uri="{BEBA8EAE-BF5A-486C-A8C5-ECC9F3942E4B}">
                  <a14:imgProps xmlns:a14="http://schemas.microsoft.com/office/drawing/2010/main">
                    <a14:imgLayer r:embed="rId10">
                      <a14:imgEffect>
                        <a14:backgroundRemoval t="9953" b="92180" l="2000" r="90000">
                          <a14:foregroundMark x1="12444" y1="43365" x2="12444" y2="43365"/>
                          <a14:foregroundMark x1="20444" y1="44787" x2="14000" y2="59005"/>
                          <a14:foregroundMark x1="12889" y1="58531" x2="9111" y2="57346"/>
                          <a14:foregroundMark x1="8444" y1="56635" x2="4000" y2="59953"/>
                          <a14:foregroundMark x1="5556" y1="54976" x2="13333" y2="44550"/>
                          <a14:foregroundMark x1="35556" y1="59716" x2="30889" y2="50474"/>
                          <a14:backgroundMark x1="55333" y1="56398" x2="55333" y2="56398"/>
                          <a14:backgroundMark x1="26444" y1="55924" x2="26444" y2="55924"/>
                        </a14:backgroundRemoval>
                      </a14:imgEffect>
                    </a14:imgLayer>
                  </a14:imgProps>
                </a:ext>
              </a:extLst>
            </a:blip>
            <a:srcRect t="38363" r="41111" b="7596"/>
            <a:stretch/>
          </p:blipFill>
          <p:spPr>
            <a:xfrm>
              <a:off x="1144014" y="1598707"/>
              <a:ext cx="3365500" cy="2896269"/>
            </a:xfrm>
            <a:prstGeom prst="rect">
              <a:avLst/>
            </a:prstGeom>
          </p:spPr>
        </p:pic>
      </p:grpSp>
      <p:sp>
        <p:nvSpPr>
          <p:cNvPr id="77" name="正方形/長方形 76"/>
          <p:cNvSpPr/>
          <p:nvPr/>
        </p:nvSpPr>
        <p:spPr>
          <a:xfrm>
            <a:off x="0" y="3840875"/>
            <a:ext cx="9144001" cy="6215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1" y="3840875"/>
            <a:ext cx="9144000" cy="400110"/>
          </a:xfrm>
          <a:prstGeom prst="rect">
            <a:avLst/>
          </a:prstGeom>
          <a:solidFill>
            <a:srgbClr val="8A4010"/>
          </a:solidFill>
        </p:spPr>
        <p:txBody>
          <a:bodyPr wrap="square" rtlCol="0">
            <a:spAutoFit/>
          </a:bodyPr>
          <a:lstStyle/>
          <a:p>
            <a:pPr algn="ctr"/>
            <a:r>
              <a:rPr lang="ja-JP" altLang="en-US" sz="2000" b="1" dirty="0" smtClean="0">
                <a:solidFill>
                  <a:srgbClr val="FFFFFF"/>
                </a:solidFill>
              </a:rPr>
              <a:t>カリキュラム</a:t>
            </a:r>
            <a:endParaRPr kumimoji="1" lang="ja-JP" altLang="en-US" sz="2000" b="1" dirty="0">
              <a:solidFill>
                <a:srgbClr val="FFFFFF"/>
              </a:solidFill>
            </a:endParaRPr>
          </a:p>
        </p:txBody>
      </p:sp>
      <p:grpSp>
        <p:nvGrpSpPr>
          <p:cNvPr id="78" name="図形グループ 77"/>
          <p:cNvGrpSpPr/>
          <p:nvPr/>
        </p:nvGrpSpPr>
        <p:grpSpPr>
          <a:xfrm>
            <a:off x="195343" y="4234111"/>
            <a:ext cx="8743393" cy="2606226"/>
            <a:chOff x="195343" y="4234111"/>
            <a:chExt cx="8743393" cy="2606226"/>
          </a:xfrm>
        </p:grpSpPr>
        <p:sp>
          <p:nvSpPr>
            <p:cNvPr id="34" name="角丸四角形 33"/>
            <p:cNvSpPr/>
            <p:nvPr/>
          </p:nvSpPr>
          <p:spPr>
            <a:xfrm>
              <a:off x="806278" y="4326461"/>
              <a:ext cx="8132458" cy="679566"/>
            </a:xfrm>
            <a:prstGeom prst="roundRect">
              <a:avLst/>
            </a:prstGeom>
            <a:noFill/>
            <a:ln w="190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a:solidFill>
                    <a:srgbClr val="000000"/>
                  </a:solidFill>
                </a:rPr>
                <a:t>土浦の特色・魅力を調べ学習</a:t>
              </a:r>
              <a:r>
                <a:rPr lang="ja-JP" altLang="en-US" sz="2000" dirty="0" smtClean="0">
                  <a:solidFill>
                    <a:srgbClr val="000000"/>
                  </a:solidFill>
                </a:rPr>
                <a:t>とフィールドワーク</a:t>
              </a:r>
              <a:r>
                <a:rPr lang="ja-JP" altLang="en-US" sz="2000" dirty="0">
                  <a:solidFill>
                    <a:srgbClr val="000000"/>
                  </a:solidFill>
                </a:rPr>
                <a:t>や体験型で学ぶ授業</a:t>
              </a:r>
            </a:p>
          </p:txBody>
        </p:sp>
        <p:grpSp>
          <p:nvGrpSpPr>
            <p:cNvPr id="72" name="図形グループ 71"/>
            <p:cNvGrpSpPr/>
            <p:nvPr/>
          </p:nvGrpSpPr>
          <p:grpSpPr>
            <a:xfrm>
              <a:off x="195343" y="4234111"/>
              <a:ext cx="539999" cy="1007997"/>
              <a:chOff x="195343" y="4234111"/>
              <a:chExt cx="539999" cy="1007997"/>
            </a:xfrm>
          </p:grpSpPr>
          <p:sp>
            <p:nvSpPr>
              <p:cNvPr id="59" name="山形 58"/>
              <p:cNvSpPr/>
              <p:nvPr/>
            </p:nvSpPr>
            <p:spPr>
              <a:xfrm rot="5400000">
                <a:off x="-38656" y="4468110"/>
                <a:ext cx="1007997" cy="539999"/>
              </a:xfrm>
              <a:prstGeom prst="chevron">
                <a:avLst/>
              </a:prstGeom>
              <a:solidFill>
                <a:schemeClr val="accent5">
                  <a:alpha val="5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テキスト ボックス 59"/>
              <p:cNvSpPr txBox="1"/>
              <p:nvPr/>
            </p:nvSpPr>
            <p:spPr>
              <a:xfrm>
                <a:off x="235194" y="4462444"/>
                <a:ext cx="461665" cy="724192"/>
              </a:xfrm>
              <a:prstGeom prst="rect">
                <a:avLst/>
              </a:prstGeom>
              <a:noFill/>
            </p:spPr>
            <p:txBody>
              <a:bodyPr vert="eaVert" wrap="none" rtlCol="0">
                <a:spAutoFit/>
              </a:bodyPr>
              <a:lstStyle/>
              <a:p>
                <a:r>
                  <a:rPr lang="en-US" altLang="ja-JP" b="1" dirty="0" smtClean="0">
                    <a:solidFill>
                      <a:srgbClr val="FFFFFF"/>
                    </a:solidFill>
                  </a:rPr>
                  <a:t>4</a:t>
                </a:r>
                <a:r>
                  <a:rPr kumimoji="1" lang="ja-JP" altLang="en-US" b="1" dirty="0" smtClean="0">
                    <a:solidFill>
                      <a:srgbClr val="FFFFFF"/>
                    </a:solidFill>
                  </a:rPr>
                  <a:t>年生</a:t>
                </a:r>
                <a:endParaRPr kumimoji="1" lang="ja-JP" altLang="en-US" b="1" dirty="0">
                  <a:solidFill>
                    <a:srgbClr val="FFFFFF"/>
                  </a:solidFill>
                </a:endParaRPr>
              </a:p>
            </p:txBody>
          </p:sp>
        </p:grpSp>
        <p:sp>
          <p:nvSpPr>
            <p:cNvPr id="42" name="角丸四角形 41"/>
            <p:cNvSpPr/>
            <p:nvPr/>
          </p:nvSpPr>
          <p:spPr>
            <a:xfrm>
              <a:off x="806278" y="5162952"/>
              <a:ext cx="8132458" cy="679565"/>
            </a:xfrm>
            <a:prstGeom prst="roundRect">
              <a:avLst/>
            </a:prstGeom>
            <a:noFill/>
            <a:ln w="19050" cmpd="sng">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rgbClr val="000000"/>
                  </a:solidFill>
                  <a:latin typeface="+mn-ea"/>
                </a:rPr>
                <a:t>農作物を栽培</a:t>
              </a:r>
              <a:r>
                <a:rPr lang="ja-JP" altLang="en-US" sz="2000" dirty="0">
                  <a:solidFill>
                    <a:srgbClr val="000000"/>
                  </a:solidFill>
                  <a:latin typeface="+mn-ea"/>
                </a:rPr>
                <a:t>から収穫・販売まで行う</a:t>
              </a:r>
              <a:r>
                <a:rPr lang="ja-JP" altLang="en-US" sz="2000" dirty="0" smtClean="0">
                  <a:solidFill>
                    <a:srgbClr val="000000"/>
                  </a:solidFill>
                  <a:latin typeface="+mn-ea"/>
                </a:rPr>
                <a:t>授業</a:t>
              </a:r>
              <a:endParaRPr lang="ja-JP" altLang="en-US" sz="2000" dirty="0">
                <a:solidFill>
                  <a:srgbClr val="000000"/>
                </a:solidFill>
                <a:latin typeface="+mn-ea"/>
              </a:endParaRPr>
            </a:p>
          </p:txBody>
        </p:sp>
        <p:grpSp>
          <p:nvGrpSpPr>
            <p:cNvPr id="75" name="図形グループ 74"/>
            <p:cNvGrpSpPr/>
            <p:nvPr/>
          </p:nvGrpSpPr>
          <p:grpSpPr>
            <a:xfrm>
              <a:off x="195343" y="5832340"/>
              <a:ext cx="539999" cy="1007997"/>
              <a:chOff x="195343" y="5832340"/>
              <a:chExt cx="539999" cy="1007997"/>
            </a:xfrm>
          </p:grpSpPr>
          <p:sp>
            <p:nvSpPr>
              <p:cNvPr id="44" name="山形 43"/>
              <p:cNvSpPr/>
              <p:nvPr/>
            </p:nvSpPr>
            <p:spPr>
              <a:xfrm rot="5400000">
                <a:off x="-38656" y="6066339"/>
                <a:ext cx="1007997" cy="539999"/>
              </a:xfrm>
              <a:prstGeom prst="chevron">
                <a:avLst/>
              </a:prstGeom>
              <a:solidFill>
                <a:srgbClr val="FA661C"/>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テキスト ボックス 44"/>
              <p:cNvSpPr txBox="1"/>
              <p:nvPr/>
            </p:nvSpPr>
            <p:spPr>
              <a:xfrm>
                <a:off x="235194" y="6060673"/>
                <a:ext cx="461665" cy="727911"/>
              </a:xfrm>
              <a:prstGeom prst="rect">
                <a:avLst/>
              </a:prstGeom>
              <a:noFill/>
            </p:spPr>
            <p:txBody>
              <a:bodyPr vert="eaVert" wrap="none" rtlCol="0">
                <a:spAutoFit/>
              </a:bodyPr>
              <a:lstStyle/>
              <a:p>
                <a:r>
                  <a:rPr lang="en-US" altLang="ja-JP" b="1" dirty="0" smtClean="0">
                    <a:solidFill>
                      <a:srgbClr val="FFFFFF"/>
                    </a:solidFill>
                  </a:rPr>
                  <a:t>6</a:t>
                </a:r>
                <a:r>
                  <a:rPr kumimoji="1" lang="ja-JP" altLang="en-US" b="1" dirty="0" smtClean="0">
                    <a:solidFill>
                      <a:srgbClr val="FFFFFF"/>
                    </a:solidFill>
                  </a:rPr>
                  <a:t>年生</a:t>
                </a:r>
                <a:endParaRPr kumimoji="1" lang="ja-JP" altLang="en-US" b="1" dirty="0">
                  <a:solidFill>
                    <a:srgbClr val="FFFFFF"/>
                  </a:solidFill>
                </a:endParaRPr>
              </a:p>
            </p:txBody>
          </p:sp>
        </p:grpSp>
        <p:grpSp>
          <p:nvGrpSpPr>
            <p:cNvPr id="74" name="図形グループ 73"/>
            <p:cNvGrpSpPr/>
            <p:nvPr/>
          </p:nvGrpSpPr>
          <p:grpSpPr>
            <a:xfrm>
              <a:off x="195343" y="5036462"/>
              <a:ext cx="539999" cy="1007997"/>
              <a:chOff x="195343" y="5036462"/>
              <a:chExt cx="539999" cy="1007997"/>
            </a:xfrm>
          </p:grpSpPr>
          <p:sp>
            <p:nvSpPr>
              <p:cNvPr id="48" name="山形 47"/>
              <p:cNvSpPr/>
              <p:nvPr/>
            </p:nvSpPr>
            <p:spPr>
              <a:xfrm rot="5400000">
                <a:off x="-38656" y="5270461"/>
                <a:ext cx="1007997" cy="539999"/>
              </a:xfrm>
              <a:prstGeom prst="chevron">
                <a:avLst/>
              </a:prstGeom>
              <a:solidFill>
                <a:srgbClr val="FA661C">
                  <a:alpha val="80000"/>
                </a:srgb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テキスト ボックス 48"/>
              <p:cNvSpPr txBox="1"/>
              <p:nvPr/>
            </p:nvSpPr>
            <p:spPr>
              <a:xfrm>
                <a:off x="235194" y="5264795"/>
                <a:ext cx="461665" cy="725431"/>
              </a:xfrm>
              <a:prstGeom prst="rect">
                <a:avLst/>
              </a:prstGeom>
              <a:noFill/>
            </p:spPr>
            <p:txBody>
              <a:bodyPr vert="eaVert" wrap="none" rtlCol="0">
                <a:spAutoFit/>
              </a:bodyPr>
              <a:lstStyle/>
              <a:p>
                <a:r>
                  <a:rPr lang="en-US" altLang="ja-JP" b="1" dirty="0">
                    <a:solidFill>
                      <a:srgbClr val="FFFFFF"/>
                    </a:solidFill>
                  </a:rPr>
                  <a:t>5</a:t>
                </a:r>
                <a:r>
                  <a:rPr kumimoji="1" lang="ja-JP" altLang="en-US" b="1" dirty="0" smtClean="0">
                    <a:solidFill>
                      <a:srgbClr val="FFFFFF"/>
                    </a:solidFill>
                  </a:rPr>
                  <a:t>年生</a:t>
                </a:r>
                <a:endParaRPr kumimoji="1" lang="ja-JP" altLang="en-US" b="1" dirty="0">
                  <a:solidFill>
                    <a:srgbClr val="FFFFFF"/>
                  </a:solidFill>
                </a:endParaRPr>
              </a:p>
            </p:txBody>
          </p:sp>
        </p:grpSp>
        <p:sp>
          <p:nvSpPr>
            <p:cNvPr id="50" name="角丸四角形 49"/>
            <p:cNvSpPr/>
            <p:nvPr/>
          </p:nvSpPr>
          <p:spPr>
            <a:xfrm>
              <a:off x="806278" y="6076671"/>
              <a:ext cx="8132458" cy="679564"/>
            </a:xfrm>
            <a:prstGeom prst="roundRect">
              <a:avLst/>
            </a:prstGeom>
            <a:noFill/>
            <a:ln w="19050" cmpd="sng">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rgbClr val="000000"/>
                  </a:solidFill>
                </a:rPr>
                <a:t>学校</a:t>
              </a:r>
              <a:r>
                <a:rPr lang="ja-JP" altLang="en-US" sz="2000" dirty="0">
                  <a:solidFill>
                    <a:srgbClr val="000000"/>
                  </a:solidFill>
                </a:rPr>
                <a:t>周辺の好きな点と問題点を発掘し</a:t>
              </a:r>
              <a:r>
                <a:rPr lang="ja-JP" altLang="en-US" sz="2000" dirty="0" smtClean="0">
                  <a:solidFill>
                    <a:srgbClr val="000000"/>
                  </a:solidFill>
                </a:rPr>
                <a:t>、魅力</a:t>
              </a:r>
              <a:r>
                <a:rPr lang="ja-JP" altLang="en-US" sz="2000" dirty="0">
                  <a:solidFill>
                    <a:srgbClr val="000000"/>
                  </a:solidFill>
                </a:rPr>
                <a:t>発信や問題解決を行う</a:t>
              </a:r>
              <a:r>
                <a:rPr lang="ja-JP" altLang="en-US" sz="2000" dirty="0" smtClean="0">
                  <a:solidFill>
                    <a:srgbClr val="000000"/>
                  </a:solidFill>
                </a:rPr>
                <a:t>授業</a:t>
              </a:r>
              <a:endParaRPr lang="ja-JP" altLang="en-US" sz="2000" dirty="0">
                <a:solidFill>
                  <a:srgbClr val="000000"/>
                </a:solidFill>
              </a:endParaRPr>
            </a:p>
          </p:txBody>
        </p:sp>
      </p:gr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13</a:t>
            </a:fld>
            <a:endParaRPr kumimoji="1" lang="ja-JP" altLang="en-US"/>
          </a:p>
        </p:txBody>
      </p:sp>
      <p:sp>
        <p:nvSpPr>
          <p:cNvPr id="3" name="ホームベース 2"/>
          <p:cNvSpPr/>
          <p:nvPr/>
        </p:nvSpPr>
        <p:spPr>
          <a:xfrm rot="5400000">
            <a:off x="4888349" y="483998"/>
            <a:ext cx="1238152" cy="3995375"/>
          </a:xfrm>
          <a:prstGeom prst="homePlate">
            <a:avLst>
              <a:gd name="adj" fmla="val 19694"/>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 name="図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9884" b="95930" l="10000" r="98889">
                        <a14:backgroundMark x1="12444" y1="73547" x2="58000" y2="72674"/>
                      </a14:backgroundRemoval>
                    </a14:imgEffect>
                  </a14:imgLayer>
                </a14:imgProps>
              </a:ext>
            </a:extLst>
          </a:blip>
          <a:srcRect l="48826" t="16611"/>
          <a:stretch/>
        </p:blipFill>
        <p:spPr>
          <a:xfrm>
            <a:off x="6992468" y="1658471"/>
            <a:ext cx="1929636" cy="2403678"/>
          </a:xfrm>
          <a:prstGeom prst="rect">
            <a:avLst/>
          </a:prstGeom>
        </p:spPr>
      </p:pic>
      <p:sp>
        <p:nvSpPr>
          <p:cNvPr id="4" name="テキスト ボックス 3"/>
          <p:cNvSpPr txBox="1"/>
          <p:nvPr/>
        </p:nvSpPr>
        <p:spPr>
          <a:xfrm>
            <a:off x="4507648" y="3054990"/>
            <a:ext cx="1942960" cy="400110"/>
          </a:xfrm>
          <a:prstGeom prst="rect">
            <a:avLst/>
          </a:prstGeom>
          <a:noFill/>
        </p:spPr>
        <p:txBody>
          <a:bodyPr wrap="none" rtlCol="0">
            <a:spAutoFit/>
          </a:bodyPr>
          <a:lstStyle/>
          <a:p>
            <a:r>
              <a:rPr kumimoji="1" lang="ja-JP" altLang="en-US" sz="2000" b="1" dirty="0" smtClean="0">
                <a:solidFill>
                  <a:srgbClr val="FFFFFF"/>
                </a:solidFill>
              </a:rPr>
              <a:t>きっかけをつくる</a:t>
            </a:r>
            <a:endParaRPr kumimoji="1" lang="ja-JP" altLang="en-US" sz="2000" b="1" dirty="0">
              <a:solidFill>
                <a:srgbClr val="FFFFFF"/>
              </a:solidFill>
            </a:endParaRPr>
          </a:p>
        </p:txBody>
      </p:sp>
      <p:cxnSp>
        <p:nvCxnSpPr>
          <p:cNvPr id="6" name="直線コネクタ 5"/>
          <p:cNvCxnSpPr/>
          <p:nvPr/>
        </p:nvCxnSpPr>
        <p:spPr>
          <a:xfrm>
            <a:off x="3558421" y="1669913"/>
            <a:ext cx="3881592" cy="0"/>
          </a:xfrm>
          <a:prstGeom prst="line">
            <a:avLst/>
          </a:prstGeom>
          <a:ln w="28575"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755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図形グループ 16"/>
          <p:cNvGrpSpPr/>
          <p:nvPr/>
        </p:nvGrpSpPr>
        <p:grpSpPr>
          <a:xfrm>
            <a:off x="195343" y="5832340"/>
            <a:ext cx="539999" cy="1007997"/>
            <a:chOff x="400607" y="5662166"/>
            <a:chExt cx="539999" cy="1007997"/>
          </a:xfrm>
        </p:grpSpPr>
        <p:sp>
          <p:nvSpPr>
            <p:cNvPr id="53" name="山形 52"/>
            <p:cNvSpPr/>
            <p:nvPr/>
          </p:nvSpPr>
          <p:spPr>
            <a:xfrm rot="5400000">
              <a:off x="166608" y="5896165"/>
              <a:ext cx="1007997" cy="539999"/>
            </a:xfrm>
            <a:prstGeom prst="chevron">
              <a:avLst/>
            </a:prstGeom>
            <a:solidFill>
              <a:srgbClr val="FA661C">
                <a:alpha val="40000"/>
              </a:srgb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テキスト ボックス 53"/>
            <p:cNvSpPr txBox="1"/>
            <p:nvPr/>
          </p:nvSpPr>
          <p:spPr>
            <a:xfrm>
              <a:off x="440458" y="5890499"/>
              <a:ext cx="461665" cy="727911"/>
            </a:xfrm>
            <a:prstGeom prst="rect">
              <a:avLst/>
            </a:prstGeom>
            <a:noFill/>
          </p:spPr>
          <p:txBody>
            <a:bodyPr vert="eaVert" wrap="none" rtlCol="0">
              <a:spAutoFit/>
            </a:bodyPr>
            <a:lstStyle/>
            <a:p>
              <a:r>
                <a:rPr lang="en-US" altLang="ja-JP" b="1" dirty="0" smtClean="0">
                  <a:solidFill>
                    <a:srgbClr val="FFFFFF"/>
                  </a:solidFill>
                </a:rPr>
                <a:t>6</a:t>
              </a:r>
              <a:r>
                <a:rPr kumimoji="1" lang="ja-JP" altLang="en-US" b="1" dirty="0" smtClean="0">
                  <a:solidFill>
                    <a:srgbClr val="FFFFFF"/>
                  </a:solidFill>
                </a:rPr>
                <a:t>年生</a:t>
              </a:r>
              <a:endParaRPr kumimoji="1" lang="ja-JP" altLang="en-US" b="1" dirty="0">
                <a:solidFill>
                  <a:srgbClr val="FFFFFF"/>
                </a:solidFill>
              </a:endParaRPr>
            </a:p>
          </p:txBody>
        </p:sp>
      </p:grpSp>
      <p:grpSp>
        <p:nvGrpSpPr>
          <p:cNvPr id="5" name="図形グループ 4"/>
          <p:cNvGrpSpPr/>
          <p:nvPr/>
        </p:nvGrpSpPr>
        <p:grpSpPr>
          <a:xfrm>
            <a:off x="621711" y="2348951"/>
            <a:ext cx="3512362" cy="2092881"/>
            <a:chOff x="505946" y="2773083"/>
            <a:chExt cx="3512362" cy="2092881"/>
          </a:xfrm>
        </p:grpSpPr>
        <p:sp>
          <p:nvSpPr>
            <p:cNvPr id="24" name="テキスト ボックス 23"/>
            <p:cNvSpPr txBox="1"/>
            <p:nvPr/>
          </p:nvSpPr>
          <p:spPr>
            <a:xfrm>
              <a:off x="966271" y="2773083"/>
              <a:ext cx="3052037" cy="2092881"/>
            </a:xfrm>
            <a:prstGeom prst="rect">
              <a:avLst/>
            </a:prstGeom>
            <a:noFill/>
          </p:spPr>
          <p:txBody>
            <a:bodyPr wrap="none" rtlCol="0">
              <a:spAutoFit/>
            </a:bodyPr>
            <a:lstStyle/>
            <a:p>
              <a:r>
                <a:rPr kumimoji="1" lang="ja-JP" altLang="en-US" sz="2400" dirty="0" smtClean="0"/>
                <a:t>文献での調査</a:t>
              </a:r>
              <a:endParaRPr kumimoji="1" lang="en-US" altLang="ja-JP" sz="2400" dirty="0" smtClean="0"/>
            </a:p>
            <a:p>
              <a:endParaRPr kumimoji="1" lang="en-US" altLang="ja-JP" sz="1600" dirty="0" smtClean="0"/>
            </a:p>
            <a:p>
              <a:r>
                <a:rPr lang="ja-JP" altLang="en-US" sz="2400" dirty="0" smtClean="0"/>
                <a:t>フィールドワーク</a:t>
              </a:r>
              <a:endParaRPr lang="en-US" altLang="ja-JP" sz="2400" dirty="0" smtClean="0"/>
            </a:p>
            <a:p>
              <a:endParaRPr lang="en-US" altLang="ja-JP" sz="1600" dirty="0" smtClean="0"/>
            </a:p>
            <a:p>
              <a:r>
                <a:rPr kumimoji="1" lang="ja-JP" altLang="en-US" sz="2400" dirty="0" smtClean="0"/>
                <a:t>調理実習と</a:t>
              </a:r>
              <a:endParaRPr kumimoji="1" lang="en-US" altLang="ja-JP" sz="2400" dirty="0" smtClean="0"/>
            </a:p>
            <a:p>
              <a:r>
                <a:rPr lang="ja-JP" altLang="en-US" sz="2400" dirty="0" smtClean="0"/>
                <a:t>郷土料理をふるまう会</a:t>
              </a:r>
              <a:endParaRPr kumimoji="1" lang="ja-JP" altLang="en-US" sz="2400" dirty="0"/>
            </a:p>
          </p:txBody>
        </p:sp>
        <p:sp>
          <p:nvSpPr>
            <p:cNvPr id="36" name="Freeform 472"/>
            <p:cNvSpPr>
              <a:spLocks noEditPoints="1"/>
            </p:cNvSpPr>
            <p:nvPr/>
          </p:nvSpPr>
          <p:spPr bwMode="auto">
            <a:xfrm>
              <a:off x="604928" y="4135580"/>
              <a:ext cx="298780" cy="359302"/>
            </a:xfrm>
            <a:custGeom>
              <a:avLst/>
              <a:gdLst>
                <a:gd name="T0" fmla="*/ 64 w 144"/>
                <a:gd name="T1" fmla="*/ 56 h 160"/>
                <a:gd name="T2" fmla="*/ 48 w 144"/>
                <a:gd name="T3" fmla="*/ 56 h 160"/>
                <a:gd name="T4" fmla="*/ 48 w 144"/>
                <a:gd name="T5" fmla="*/ 0 h 160"/>
                <a:gd name="T6" fmla="*/ 32 w 144"/>
                <a:gd name="T7" fmla="*/ 0 h 160"/>
                <a:gd name="T8" fmla="*/ 32 w 144"/>
                <a:gd name="T9" fmla="*/ 56 h 160"/>
                <a:gd name="T10" fmla="*/ 16 w 144"/>
                <a:gd name="T11" fmla="*/ 56 h 160"/>
                <a:gd name="T12" fmla="*/ 16 w 144"/>
                <a:gd name="T13" fmla="*/ 0 h 160"/>
                <a:gd name="T14" fmla="*/ 0 w 144"/>
                <a:gd name="T15" fmla="*/ 0 h 160"/>
                <a:gd name="T16" fmla="*/ 0 w 144"/>
                <a:gd name="T17" fmla="*/ 56 h 160"/>
                <a:gd name="T18" fmla="*/ 30 w 144"/>
                <a:gd name="T19" fmla="*/ 88 h 160"/>
                <a:gd name="T20" fmla="*/ 30 w 144"/>
                <a:gd name="T21" fmla="*/ 160 h 160"/>
                <a:gd name="T22" fmla="*/ 50 w 144"/>
                <a:gd name="T23" fmla="*/ 160 h 160"/>
                <a:gd name="T24" fmla="*/ 50 w 144"/>
                <a:gd name="T25" fmla="*/ 88 h 160"/>
                <a:gd name="T26" fmla="*/ 80 w 144"/>
                <a:gd name="T27" fmla="*/ 56 h 160"/>
                <a:gd name="T28" fmla="*/ 80 w 144"/>
                <a:gd name="T29" fmla="*/ 0 h 160"/>
                <a:gd name="T30" fmla="*/ 64 w 144"/>
                <a:gd name="T31" fmla="*/ 0 h 160"/>
                <a:gd name="T32" fmla="*/ 64 w 144"/>
                <a:gd name="T33" fmla="*/ 56 h 160"/>
                <a:gd name="T34" fmla="*/ 104 w 144"/>
                <a:gd name="T35" fmla="*/ 32 h 160"/>
                <a:gd name="T36" fmla="*/ 104 w 144"/>
                <a:gd name="T37" fmla="*/ 96 h 160"/>
                <a:gd name="T38" fmla="*/ 124 w 144"/>
                <a:gd name="T39" fmla="*/ 96 h 160"/>
                <a:gd name="T40" fmla="*/ 124 w 144"/>
                <a:gd name="T41" fmla="*/ 160 h 160"/>
                <a:gd name="T42" fmla="*/ 144 w 144"/>
                <a:gd name="T43" fmla="*/ 160 h 160"/>
                <a:gd name="T44" fmla="*/ 144 w 144"/>
                <a:gd name="T45" fmla="*/ 0 h 160"/>
                <a:gd name="T46" fmla="*/ 104 w 144"/>
                <a:gd name="T47"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160">
                  <a:moveTo>
                    <a:pt x="64" y="56"/>
                  </a:moveTo>
                  <a:cubicBezTo>
                    <a:pt x="48" y="56"/>
                    <a:pt x="48" y="56"/>
                    <a:pt x="48" y="56"/>
                  </a:cubicBezTo>
                  <a:cubicBezTo>
                    <a:pt x="48" y="0"/>
                    <a:pt x="48" y="0"/>
                    <a:pt x="48" y="0"/>
                  </a:cubicBezTo>
                  <a:cubicBezTo>
                    <a:pt x="32" y="0"/>
                    <a:pt x="32" y="0"/>
                    <a:pt x="32" y="0"/>
                  </a:cubicBezTo>
                  <a:cubicBezTo>
                    <a:pt x="32" y="56"/>
                    <a:pt x="32" y="56"/>
                    <a:pt x="32" y="56"/>
                  </a:cubicBezTo>
                  <a:cubicBezTo>
                    <a:pt x="16" y="56"/>
                    <a:pt x="16" y="56"/>
                    <a:pt x="16" y="56"/>
                  </a:cubicBezTo>
                  <a:cubicBezTo>
                    <a:pt x="16" y="0"/>
                    <a:pt x="16" y="0"/>
                    <a:pt x="16" y="0"/>
                  </a:cubicBezTo>
                  <a:cubicBezTo>
                    <a:pt x="0" y="0"/>
                    <a:pt x="0" y="0"/>
                    <a:pt x="0" y="0"/>
                  </a:cubicBezTo>
                  <a:cubicBezTo>
                    <a:pt x="0" y="56"/>
                    <a:pt x="0" y="56"/>
                    <a:pt x="0" y="56"/>
                  </a:cubicBezTo>
                  <a:cubicBezTo>
                    <a:pt x="0" y="73"/>
                    <a:pt x="13" y="87"/>
                    <a:pt x="30" y="88"/>
                  </a:cubicBezTo>
                  <a:cubicBezTo>
                    <a:pt x="30" y="160"/>
                    <a:pt x="30" y="160"/>
                    <a:pt x="30" y="160"/>
                  </a:cubicBezTo>
                  <a:cubicBezTo>
                    <a:pt x="50" y="160"/>
                    <a:pt x="50" y="160"/>
                    <a:pt x="50" y="160"/>
                  </a:cubicBezTo>
                  <a:cubicBezTo>
                    <a:pt x="50" y="88"/>
                    <a:pt x="50" y="88"/>
                    <a:pt x="50" y="88"/>
                  </a:cubicBezTo>
                  <a:cubicBezTo>
                    <a:pt x="67" y="87"/>
                    <a:pt x="80" y="73"/>
                    <a:pt x="80" y="56"/>
                  </a:cubicBezTo>
                  <a:cubicBezTo>
                    <a:pt x="80" y="0"/>
                    <a:pt x="80" y="0"/>
                    <a:pt x="80" y="0"/>
                  </a:cubicBezTo>
                  <a:cubicBezTo>
                    <a:pt x="64" y="0"/>
                    <a:pt x="64" y="0"/>
                    <a:pt x="64" y="0"/>
                  </a:cubicBezTo>
                  <a:lnTo>
                    <a:pt x="64" y="56"/>
                  </a:lnTo>
                  <a:close/>
                  <a:moveTo>
                    <a:pt x="104" y="32"/>
                  </a:moveTo>
                  <a:cubicBezTo>
                    <a:pt x="104" y="96"/>
                    <a:pt x="104" y="96"/>
                    <a:pt x="104" y="96"/>
                  </a:cubicBezTo>
                  <a:cubicBezTo>
                    <a:pt x="124" y="96"/>
                    <a:pt x="124" y="96"/>
                    <a:pt x="124" y="96"/>
                  </a:cubicBezTo>
                  <a:cubicBezTo>
                    <a:pt x="124" y="160"/>
                    <a:pt x="124" y="160"/>
                    <a:pt x="124" y="160"/>
                  </a:cubicBezTo>
                  <a:cubicBezTo>
                    <a:pt x="144" y="160"/>
                    <a:pt x="144" y="160"/>
                    <a:pt x="144" y="160"/>
                  </a:cubicBezTo>
                  <a:cubicBezTo>
                    <a:pt x="144" y="0"/>
                    <a:pt x="144" y="0"/>
                    <a:pt x="144" y="0"/>
                  </a:cubicBezTo>
                  <a:cubicBezTo>
                    <a:pt x="122" y="0"/>
                    <a:pt x="104" y="18"/>
                    <a:pt x="104" y="3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 name="図形グループ 1"/>
            <p:cNvGrpSpPr/>
            <p:nvPr/>
          </p:nvGrpSpPr>
          <p:grpSpPr>
            <a:xfrm>
              <a:off x="505946" y="3437283"/>
              <a:ext cx="397762" cy="387070"/>
              <a:chOff x="534168" y="3401914"/>
              <a:chExt cx="428906" cy="417376"/>
            </a:xfrm>
          </p:grpSpPr>
          <p:sp>
            <p:nvSpPr>
              <p:cNvPr id="37" name="Freeform 1879"/>
              <p:cNvSpPr>
                <a:spLocks noEditPoints="1"/>
              </p:cNvSpPr>
              <p:nvPr/>
            </p:nvSpPr>
            <p:spPr bwMode="auto">
              <a:xfrm>
                <a:off x="641070" y="3427465"/>
                <a:ext cx="322004" cy="391825"/>
              </a:xfrm>
              <a:custGeom>
                <a:avLst/>
                <a:gdLst>
                  <a:gd name="T0" fmla="*/ 128 w 144"/>
                  <a:gd name="T1" fmla="*/ 16 h 176"/>
                  <a:gd name="T2" fmla="*/ 95 w 144"/>
                  <a:gd name="T3" fmla="*/ 16 h 176"/>
                  <a:gd name="T4" fmla="*/ 72 w 144"/>
                  <a:gd name="T5" fmla="*/ 0 h 176"/>
                  <a:gd name="T6" fmla="*/ 49 w 144"/>
                  <a:gd name="T7" fmla="*/ 16 h 176"/>
                  <a:gd name="T8" fmla="*/ 16 w 144"/>
                  <a:gd name="T9" fmla="*/ 16 h 176"/>
                  <a:gd name="T10" fmla="*/ 0 w 144"/>
                  <a:gd name="T11" fmla="*/ 32 h 176"/>
                  <a:gd name="T12" fmla="*/ 0 w 144"/>
                  <a:gd name="T13" fmla="*/ 160 h 176"/>
                  <a:gd name="T14" fmla="*/ 16 w 144"/>
                  <a:gd name="T15" fmla="*/ 176 h 176"/>
                  <a:gd name="T16" fmla="*/ 128 w 144"/>
                  <a:gd name="T17" fmla="*/ 176 h 176"/>
                  <a:gd name="T18" fmla="*/ 144 w 144"/>
                  <a:gd name="T19" fmla="*/ 160 h 176"/>
                  <a:gd name="T20" fmla="*/ 144 w 144"/>
                  <a:gd name="T21" fmla="*/ 32 h 176"/>
                  <a:gd name="T22" fmla="*/ 128 w 144"/>
                  <a:gd name="T23" fmla="*/ 16 h 176"/>
                  <a:gd name="T24" fmla="*/ 72 w 144"/>
                  <a:gd name="T25" fmla="*/ 16 h 176"/>
                  <a:gd name="T26" fmla="*/ 80 w 144"/>
                  <a:gd name="T27" fmla="*/ 24 h 176"/>
                  <a:gd name="T28" fmla="*/ 72 w 144"/>
                  <a:gd name="T29" fmla="*/ 32 h 176"/>
                  <a:gd name="T30" fmla="*/ 64 w 144"/>
                  <a:gd name="T31" fmla="*/ 24 h 176"/>
                  <a:gd name="T32" fmla="*/ 72 w 144"/>
                  <a:gd name="T33" fmla="*/ 16 h 176"/>
                  <a:gd name="T34" fmla="*/ 128 w 144"/>
                  <a:gd name="T35" fmla="*/ 160 h 176"/>
                  <a:gd name="T36" fmla="*/ 16 w 144"/>
                  <a:gd name="T37" fmla="*/ 160 h 176"/>
                  <a:gd name="T38" fmla="*/ 16 w 144"/>
                  <a:gd name="T39" fmla="*/ 32 h 176"/>
                  <a:gd name="T40" fmla="*/ 32 w 144"/>
                  <a:gd name="T41" fmla="*/ 32 h 176"/>
                  <a:gd name="T42" fmla="*/ 32 w 144"/>
                  <a:gd name="T43" fmla="*/ 56 h 176"/>
                  <a:gd name="T44" fmla="*/ 112 w 144"/>
                  <a:gd name="T45" fmla="*/ 56 h 176"/>
                  <a:gd name="T46" fmla="*/ 112 w 144"/>
                  <a:gd name="T47" fmla="*/ 32 h 176"/>
                  <a:gd name="T48" fmla="*/ 128 w 144"/>
                  <a:gd name="T49" fmla="*/ 32 h 176"/>
                  <a:gd name="T50" fmla="*/ 128 w 144"/>
                  <a:gd name="T51"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76">
                    <a:moveTo>
                      <a:pt x="128" y="16"/>
                    </a:moveTo>
                    <a:cubicBezTo>
                      <a:pt x="95" y="16"/>
                      <a:pt x="95" y="16"/>
                      <a:pt x="95" y="16"/>
                    </a:cubicBezTo>
                    <a:cubicBezTo>
                      <a:pt x="91" y="7"/>
                      <a:pt x="82" y="0"/>
                      <a:pt x="72" y="0"/>
                    </a:cubicBezTo>
                    <a:cubicBezTo>
                      <a:pt x="62" y="0"/>
                      <a:pt x="53" y="7"/>
                      <a:pt x="49" y="16"/>
                    </a:cubicBezTo>
                    <a:cubicBezTo>
                      <a:pt x="16" y="16"/>
                      <a:pt x="16" y="16"/>
                      <a:pt x="16" y="16"/>
                    </a:cubicBezTo>
                    <a:cubicBezTo>
                      <a:pt x="7" y="16"/>
                      <a:pt x="0" y="23"/>
                      <a:pt x="0" y="32"/>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32"/>
                      <a:pt x="144" y="32"/>
                      <a:pt x="144" y="32"/>
                    </a:cubicBezTo>
                    <a:cubicBezTo>
                      <a:pt x="144" y="23"/>
                      <a:pt x="137" y="16"/>
                      <a:pt x="128" y="16"/>
                    </a:cubicBezTo>
                    <a:close/>
                    <a:moveTo>
                      <a:pt x="72" y="16"/>
                    </a:moveTo>
                    <a:cubicBezTo>
                      <a:pt x="76" y="16"/>
                      <a:pt x="80" y="20"/>
                      <a:pt x="80" y="24"/>
                    </a:cubicBezTo>
                    <a:cubicBezTo>
                      <a:pt x="80" y="28"/>
                      <a:pt x="76" y="32"/>
                      <a:pt x="72" y="32"/>
                    </a:cubicBezTo>
                    <a:cubicBezTo>
                      <a:pt x="68" y="32"/>
                      <a:pt x="64" y="28"/>
                      <a:pt x="64" y="24"/>
                    </a:cubicBezTo>
                    <a:cubicBezTo>
                      <a:pt x="64" y="20"/>
                      <a:pt x="68" y="16"/>
                      <a:pt x="72" y="16"/>
                    </a:cubicBezTo>
                    <a:close/>
                    <a:moveTo>
                      <a:pt x="128" y="160"/>
                    </a:moveTo>
                    <a:cubicBezTo>
                      <a:pt x="16" y="160"/>
                      <a:pt x="16" y="160"/>
                      <a:pt x="16" y="160"/>
                    </a:cubicBezTo>
                    <a:cubicBezTo>
                      <a:pt x="16" y="32"/>
                      <a:pt x="16" y="32"/>
                      <a:pt x="16" y="32"/>
                    </a:cubicBezTo>
                    <a:cubicBezTo>
                      <a:pt x="32" y="32"/>
                      <a:pt x="32" y="32"/>
                      <a:pt x="32" y="32"/>
                    </a:cubicBezTo>
                    <a:cubicBezTo>
                      <a:pt x="32" y="56"/>
                      <a:pt x="32" y="56"/>
                      <a:pt x="32" y="56"/>
                    </a:cubicBezTo>
                    <a:cubicBezTo>
                      <a:pt x="112" y="56"/>
                      <a:pt x="112" y="56"/>
                      <a:pt x="112" y="56"/>
                    </a:cubicBezTo>
                    <a:cubicBezTo>
                      <a:pt x="112" y="32"/>
                      <a:pt x="112" y="32"/>
                      <a:pt x="112" y="32"/>
                    </a:cubicBezTo>
                    <a:cubicBezTo>
                      <a:pt x="128" y="32"/>
                      <a:pt x="128" y="32"/>
                      <a:pt x="128" y="32"/>
                    </a:cubicBezTo>
                    <a:lnTo>
                      <a:pt x="128" y="16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876"/>
              <p:cNvSpPr>
                <a:spLocks noEditPoints="1"/>
              </p:cNvSpPr>
              <p:nvPr/>
            </p:nvSpPr>
            <p:spPr bwMode="auto">
              <a:xfrm rot="16200000">
                <a:off x="534168" y="3401914"/>
                <a:ext cx="213805" cy="213805"/>
              </a:xfrm>
              <a:custGeom>
                <a:avLst/>
                <a:gdLst>
                  <a:gd name="T0" fmla="*/ 0 w 145"/>
                  <a:gd name="T1" fmla="*/ 115 h 145"/>
                  <a:gd name="T2" fmla="*/ 0 w 145"/>
                  <a:gd name="T3" fmla="*/ 145 h 145"/>
                  <a:gd name="T4" fmla="*/ 30 w 145"/>
                  <a:gd name="T5" fmla="*/ 145 h 145"/>
                  <a:gd name="T6" fmla="*/ 119 w 145"/>
                  <a:gd name="T7" fmla="*/ 56 h 145"/>
                  <a:gd name="T8" fmla="*/ 89 w 145"/>
                  <a:gd name="T9" fmla="*/ 26 h 145"/>
                  <a:gd name="T10" fmla="*/ 0 w 145"/>
                  <a:gd name="T11" fmla="*/ 115 h 145"/>
                  <a:gd name="T12" fmla="*/ 142 w 145"/>
                  <a:gd name="T13" fmla="*/ 33 h 145"/>
                  <a:gd name="T14" fmla="*/ 142 w 145"/>
                  <a:gd name="T15" fmla="*/ 22 h 145"/>
                  <a:gd name="T16" fmla="*/ 123 w 145"/>
                  <a:gd name="T17" fmla="*/ 3 h 145"/>
                  <a:gd name="T18" fmla="*/ 112 w 145"/>
                  <a:gd name="T19" fmla="*/ 3 h 145"/>
                  <a:gd name="T20" fmla="*/ 97 w 145"/>
                  <a:gd name="T21" fmla="*/ 18 h 145"/>
                  <a:gd name="T22" fmla="*/ 127 w 145"/>
                  <a:gd name="T23" fmla="*/ 48 h 145"/>
                  <a:gd name="T24" fmla="*/ 142 w 145"/>
                  <a:gd name="T25" fmla="*/ 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5">
                    <a:moveTo>
                      <a:pt x="0" y="115"/>
                    </a:moveTo>
                    <a:cubicBezTo>
                      <a:pt x="0" y="145"/>
                      <a:pt x="0" y="145"/>
                      <a:pt x="0" y="145"/>
                    </a:cubicBezTo>
                    <a:cubicBezTo>
                      <a:pt x="30" y="145"/>
                      <a:pt x="30" y="145"/>
                      <a:pt x="30" y="145"/>
                    </a:cubicBezTo>
                    <a:cubicBezTo>
                      <a:pt x="119" y="56"/>
                      <a:pt x="119" y="56"/>
                      <a:pt x="119" y="56"/>
                    </a:cubicBezTo>
                    <a:cubicBezTo>
                      <a:pt x="89" y="26"/>
                      <a:pt x="89" y="26"/>
                      <a:pt x="89" y="26"/>
                    </a:cubicBezTo>
                    <a:lnTo>
                      <a:pt x="0" y="115"/>
                    </a:lnTo>
                    <a:close/>
                    <a:moveTo>
                      <a:pt x="142" y="33"/>
                    </a:moveTo>
                    <a:cubicBezTo>
                      <a:pt x="145" y="30"/>
                      <a:pt x="145" y="25"/>
                      <a:pt x="142" y="22"/>
                    </a:cubicBezTo>
                    <a:cubicBezTo>
                      <a:pt x="123" y="3"/>
                      <a:pt x="123" y="3"/>
                      <a:pt x="123" y="3"/>
                    </a:cubicBezTo>
                    <a:cubicBezTo>
                      <a:pt x="120" y="0"/>
                      <a:pt x="115" y="0"/>
                      <a:pt x="112" y="3"/>
                    </a:cubicBezTo>
                    <a:cubicBezTo>
                      <a:pt x="97" y="18"/>
                      <a:pt x="97" y="18"/>
                      <a:pt x="97" y="18"/>
                    </a:cubicBezTo>
                    <a:cubicBezTo>
                      <a:pt x="127" y="48"/>
                      <a:pt x="127" y="48"/>
                      <a:pt x="127" y="48"/>
                    </a:cubicBezTo>
                    <a:lnTo>
                      <a:pt x="142" y="3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0" name="Freeform 1985"/>
            <p:cNvSpPr>
              <a:spLocks noEditPoints="1"/>
            </p:cNvSpPr>
            <p:nvPr/>
          </p:nvSpPr>
          <p:spPr bwMode="auto">
            <a:xfrm>
              <a:off x="597535" y="2890184"/>
              <a:ext cx="337317" cy="261650"/>
            </a:xfrm>
            <a:custGeom>
              <a:avLst/>
              <a:gdLst>
                <a:gd name="T0" fmla="*/ 160 w 176"/>
                <a:gd name="T1" fmla="*/ 4 h 136"/>
                <a:gd name="T2" fmla="*/ 132 w 176"/>
                <a:gd name="T3" fmla="*/ 0 h 136"/>
                <a:gd name="T4" fmla="*/ 88 w 176"/>
                <a:gd name="T5" fmla="*/ 12 h 136"/>
                <a:gd name="T6" fmla="*/ 44 w 176"/>
                <a:gd name="T7" fmla="*/ 0 h 136"/>
                <a:gd name="T8" fmla="*/ 0 w 176"/>
                <a:gd name="T9" fmla="*/ 12 h 136"/>
                <a:gd name="T10" fmla="*/ 0 w 176"/>
                <a:gd name="T11" fmla="*/ 129 h 136"/>
                <a:gd name="T12" fmla="*/ 4 w 176"/>
                <a:gd name="T13" fmla="*/ 133 h 136"/>
                <a:gd name="T14" fmla="*/ 6 w 176"/>
                <a:gd name="T15" fmla="*/ 133 h 136"/>
                <a:gd name="T16" fmla="*/ 44 w 176"/>
                <a:gd name="T17" fmla="*/ 124 h 136"/>
                <a:gd name="T18" fmla="*/ 88 w 176"/>
                <a:gd name="T19" fmla="*/ 136 h 136"/>
                <a:gd name="T20" fmla="*/ 132 w 176"/>
                <a:gd name="T21" fmla="*/ 124 h 136"/>
                <a:gd name="T22" fmla="*/ 170 w 176"/>
                <a:gd name="T23" fmla="*/ 132 h 136"/>
                <a:gd name="T24" fmla="*/ 172 w 176"/>
                <a:gd name="T25" fmla="*/ 133 h 136"/>
                <a:gd name="T26" fmla="*/ 176 w 176"/>
                <a:gd name="T27" fmla="*/ 129 h 136"/>
                <a:gd name="T28" fmla="*/ 176 w 176"/>
                <a:gd name="T29" fmla="*/ 12 h 136"/>
                <a:gd name="T30" fmla="*/ 160 w 176"/>
                <a:gd name="T31" fmla="*/ 4 h 136"/>
                <a:gd name="T32" fmla="*/ 160 w 176"/>
                <a:gd name="T33" fmla="*/ 112 h 136"/>
                <a:gd name="T34" fmla="*/ 132 w 176"/>
                <a:gd name="T35" fmla="*/ 108 h 136"/>
                <a:gd name="T36" fmla="*/ 88 w 176"/>
                <a:gd name="T37" fmla="*/ 120 h 136"/>
                <a:gd name="T38" fmla="*/ 88 w 176"/>
                <a:gd name="T39" fmla="*/ 28 h 136"/>
                <a:gd name="T40" fmla="*/ 132 w 176"/>
                <a:gd name="T41" fmla="*/ 16 h 136"/>
                <a:gd name="T42" fmla="*/ 160 w 176"/>
                <a:gd name="T43" fmla="*/ 20 h 136"/>
                <a:gd name="T44" fmla="*/ 160 w 176"/>
                <a:gd name="T45" fmla="*/ 11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136">
                  <a:moveTo>
                    <a:pt x="160" y="4"/>
                  </a:moveTo>
                  <a:cubicBezTo>
                    <a:pt x="151" y="1"/>
                    <a:pt x="141" y="0"/>
                    <a:pt x="132" y="0"/>
                  </a:cubicBezTo>
                  <a:cubicBezTo>
                    <a:pt x="116" y="0"/>
                    <a:pt x="100" y="3"/>
                    <a:pt x="88" y="12"/>
                  </a:cubicBezTo>
                  <a:cubicBezTo>
                    <a:pt x="76" y="3"/>
                    <a:pt x="60" y="0"/>
                    <a:pt x="44" y="0"/>
                  </a:cubicBezTo>
                  <a:cubicBezTo>
                    <a:pt x="28" y="0"/>
                    <a:pt x="12" y="3"/>
                    <a:pt x="0" y="12"/>
                  </a:cubicBezTo>
                  <a:cubicBezTo>
                    <a:pt x="0" y="129"/>
                    <a:pt x="0" y="129"/>
                    <a:pt x="0" y="129"/>
                  </a:cubicBezTo>
                  <a:cubicBezTo>
                    <a:pt x="0" y="131"/>
                    <a:pt x="2" y="133"/>
                    <a:pt x="4" y="133"/>
                  </a:cubicBezTo>
                  <a:cubicBezTo>
                    <a:pt x="5" y="133"/>
                    <a:pt x="5" y="133"/>
                    <a:pt x="6" y="133"/>
                  </a:cubicBezTo>
                  <a:cubicBezTo>
                    <a:pt x="17" y="128"/>
                    <a:pt x="32" y="124"/>
                    <a:pt x="44" y="124"/>
                  </a:cubicBezTo>
                  <a:cubicBezTo>
                    <a:pt x="60" y="124"/>
                    <a:pt x="76" y="127"/>
                    <a:pt x="88" y="136"/>
                  </a:cubicBezTo>
                  <a:cubicBezTo>
                    <a:pt x="99" y="129"/>
                    <a:pt x="118" y="124"/>
                    <a:pt x="132" y="124"/>
                  </a:cubicBezTo>
                  <a:cubicBezTo>
                    <a:pt x="145" y="124"/>
                    <a:pt x="159" y="126"/>
                    <a:pt x="170" y="132"/>
                  </a:cubicBezTo>
                  <a:cubicBezTo>
                    <a:pt x="171" y="133"/>
                    <a:pt x="171" y="133"/>
                    <a:pt x="172" y="133"/>
                  </a:cubicBezTo>
                  <a:cubicBezTo>
                    <a:pt x="174" y="133"/>
                    <a:pt x="176" y="131"/>
                    <a:pt x="176" y="129"/>
                  </a:cubicBezTo>
                  <a:cubicBezTo>
                    <a:pt x="176" y="12"/>
                    <a:pt x="176" y="12"/>
                    <a:pt x="176" y="12"/>
                  </a:cubicBezTo>
                  <a:cubicBezTo>
                    <a:pt x="171" y="8"/>
                    <a:pt x="166" y="6"/>
                    <a:pt x="160" y="4"/>
                  </a:cubicBezTo>
                  <a:close/>
                  <a:moveTo>
                    <a:pt x="160" y="112"/>
                  </a:moveTo>
                  <a:cubicBezTo>
                    <a:pt x="151" y="109"/>
                    <a:pt x="142" y="108"/>
                    <a:pt x="132" y="108"/>
                  </a:cubicBezTo>
                  <a:cubicBezTo>
                    <a:pt x="118" y="108"/>
                    <a:pt x="99" y="113"/>
                    <a:pt x="88" y="120"/>
                  </a:cubicBezTo>
                  <a:cubicBezTo>
                    <a:pt x="88" y="28"/>
                    <a:pt x="88" y="28"/>
                    <a:pt x="88" y="28"/>
                  </a:cubicBezTo>
                  <a:cubicBezTo>
                    <a:pt x="99" y="21"/>
                    <a:pt x="118" y="16"/>
                    <a:pt x="132" y="16"/>
                  </a:cubicBezTo>
                  <a:cubicBezTo>
                    <a:pt x="142" y="16"/>
                    <a:pt x="151" y="17"/>
                    <a:pt x="160" y="20"/>
                  </a:cubicBezTo>
                  <a:lnTo>
                    <a:pt x="160" y="1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図形グループ 21"/>
          <p:cNvGrpSpPr/>
          <p:nvPr/>
        </p:nvGrpSpPr>
        <p:grpSpPr>
          <a:xfrm>
            <a:off x="3938398" y="2360480"/>
            <a:ext cx="4924153" cy="1844884"/>
            <a:chOff x="3938398" y="2772304"/>
            <a:chExt cx="4924153" cy="1844884"/>
          </a:xfrm>
        </p:grpSpPr>
        <p:sp>
          <p:nvSpPr>
            <p:cNvPr id="8" name="角丸四角形吹き出し 7"/>
            <p:cNvSpPr/>
            <p:nvPr/>
          </p:nvSpPr>
          <p:spPr>
            <a:xfrm>
              <a:off x="3938398" y="2772304"/>
              <a:ext cx="4924153" cy="1844884"/>
            </a:xfrm>
            <a:prstGeom prst="wedgeRoundRectCallout">
              <a:avLst>
                <a:gd name="adj1" fmla="val -57005"/>
                <a:gd name="adj2" fmla="val 38586"/>
                <a:gd name="adj3" fmla="val 16667"/>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8" name="図 17" descr="ツェッペリンカレー.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47337" y="3262120"/>
              <a:ext cx="1303585" cy="869492"/>
            </a:xfrm>
            <a:prstGeom prst="ellipse">
              <a:avLst/>
            </a:prstGeom>
          </p:spPr>
        </p:pic>
        <p:grpSp>
          <p:nvGrpSpPr>
            <p:cNvPr id="26" name="図形グループ 25"/>
            <p:cNvGrpSpPr/>
            <p:nvPr/>
          </p:nvGrpSpPr>
          <p:grpSpPr>
            <a:xfrm>
              <a:off x="6164512" y="3131321"/>
              <a:ext cx="1446882" cy="1446882"/>
              <a:chOff x="-754575" y="1430965"/>
              <a:chExt cx="1899833" cy="1899833"/>
            </a:xfrm>
          </p:grpSpPr>
          <p:pic>
            <p:nvPicPr>
              <p:cNvPr id="20" name="図 19" descr="子どもお年寄りしゃべる.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575" y="1430965"/>
                <a:ext cx="1899833" cy="1899833"/>
              </a:xfrm>
              <a:prstGeom prst="rect">
                <a:avLst/>
              </a:prstGeom>
            </p:spPr>
          </p:pic>
          <p:pic>
            <p:nvPicPr>
              <p:cNvPr id="23" name="図 22" descr="カレーライス.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54" y="2614178"/>
                <a:ext cx="469623" cy="325214"/>
              </a:xfrm>
              <a:prstGeom prst="rect">
                <a:avLst/>
              </a:prstGeom>
            </p:spPr>
          </p:pic>
        </p:grpSp>
        <p:sp>
          <p:nvSpPr>
            <p:cNvPr id="27" name="テキスト ボックス 26"/>
            <p:cNvSpPr txBox="1"/>
            <p:nvPr/>
          </p:nvSpPr>
          <p:spPr>
            <a:xfrm>
              <a:off x="4061057" y="4148284"/>
              <a:ext cx="1928733" cy="369332"/>
            </a:xfrm>
            <a:prstGeom prst="rect">
              <a:avLst/>
            </a:prstGeom>
            <a:noFill/>
          </p:spPr>
          <p:txBody>
            <a:bodyPr wrap="none" rtlCol="0">
              <a:spAutoFit/>
            </a:bodyPr>
            <a:lstStyle/>
            <a:p>
              <a:r>
                <a:rPr kumimoji="1" lang="ja-JP" altLang="en-US" b="1" dirty="0" smtClean="0">
                  <a:solidFill>
                    <a:srgbClr val="FFFFFF"/>
                  </a:solidFill>
                </a:rPr>
                <a:t>ツェッペリンカレー</a:t>
              </a:r>
              <a:endParaRPr kumimoji="1" lang="ja-JP" altLang="en-US" b="1" dirty="0">
                <a:solidFill>
                  <a:srgbClr val="FFFFFF"/>
                </a:solidFill>
              </a:endParaRPr>
            </a:p>
          </p:txBody>
        </p:sp>
        <p:sp>
          <p:nvSpPr>
            <p:cNvPr id="6" name="テキスト ボックス 5"/>
            <p:cNvSpPr txBox="1"/>
            <p:nvPr/>
          </p:nvSpPr>
          <p:spPr>
            <a:xfrm>
              <a:off x="4386489" y="2817736"/>
              <a:ext cx="1210588" cy="400110"/>
            </a:xfrm>
            <a:prstGeom prst="rect">
              <a:avLst/>
            </a:prstGeom>
            <a:noFill/>
          </p:spPr>
          <p:txBody>
            <a:bodyPr wrap="none" rtlCol="0">
              <a:spAutoFit/>
            </a:bodyPr>
            <a:lstStyle/>
            <a:p>
              <a:pPr algn="ctr"/>
              <a:r>
                <a:rPr lang="ja-JP" altLang="en-US" sz="2000" b="1" dirty="0" smtClean="0">
                  <a:solidFill>
                    <a:schemeClr val="bg1"/>
                  </a:solidFill>
                </a:rPr>
                <a:t>調理実習</a:t>
              </a:r>
              <a:endParaRPr lang="en-US" altLang="ja-JP" sz="2000" b="1" dirty="0" smtClean="0">
                <a:solidFill>
                  <a:schemeClr val="bg1"/>
                </a:solidFill>
              </a:endParaRPr>
            </a:p>
          </p:txBody>
        </p:sp>
        <p:grpSp>
          <p:nvGrpSpPr>
            <p:cNvPr id="28" name="図形グループ 27"/>
            <p:cNvGrpSpPr/>
            <p:nvPr/>
          </p:nvGrpSpPr>
          <p:grpSpPr>
            <a:xfrm>
              <a:off x="7458910" y="3912706"/>
              <a:ext cx="1252796" cy="590990"/>
              <a:chOff x="4113815" y="469438"/>
              <a:chExt cx="1252796" cy="590990"/>
            </a:xfrm>
          </p:grpSpPr>
          <p:sp>
            <p:nvSpPr>
              <p:cNvPr id="9" name="円形吹き出し 8"/>
              <p:cNvSpPr/>
              <p:nvPr/>
            </p:nvSpPr>
            <p:spPr>
              <a:xfrm>
                <a:off x="4113815" y="469438"/>
                <a:ext cx="1252796" cy="590990"/>
              </a:xfrm>
              <a:prstGeom prst="wedgeEllipseCallout">
                <a:avLst>
                  <a:gd name="adj1" fmla="val -61947"/>
                  <a:gd name="adj2" fmla="val -36025"/>
                </a:avLst>
              </a:prstGeom>
              <a:solidFill>
                <a:schemeClr val="bg1"/>
              </a:solidFill>
              <a:ln>
                <a:solidFill>
                  <a:srgbClr val="EBA6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173948" y="579121"/>
                <a:ext cx="1107996" cy="369332"/>
              </a:xfrm>
              <a:prstGeom prst="rect">
                <a:avLst/>
              </a:prstGeom>
              <a:noFill/>
            </p:spPr>
            <p:txBody>
              <a:bodyPr wrap="none" rtlCol="0">
                <a:spAutoFit/>
              </a:bodyPr>
              <a:lstStyle/>
              <a:p>
                <a:pPr algn="ctr"/>
                <a:r>
                  <a:rPr kumimoji="1" lang="ja-JP" altLang="en-US" dirty="0" smtClean="0"/>
                  <a:t>土浦の話</a:t>
                </a:r>
                <a:endParaRPr kumimoji="1" lang="en-US" altLang="ja-JP" dirty="0" smtClean="0"/>
              </a:p>
            </p:txBody>
          </p:sp>
        </p:grpSp>
        <p:sp>
          <p:nvSpPr>
            <p:cNvPr id="29" name="右矢印 28"/>
            <p:cNvSpPr/>
            <p:nvPr/>
          </p:nvSpPr>
          <p:spPr>
            <a:xfrm>
              <a:off x="5771445" y="3550895"/>
              <a:ext cx="381000" cy="377737"/>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257099" y="2824261"/>
              <a:ext cx="1328809" cy="400110"/>
            </a:xfrm>
            <a:prstGeom prst="rect">
              <a:avLst/>
            </a:prstGeom>
            <a:noFill/>
          </p:spPr>
          <p:txBody>
            <a:bodyPr wrap="none" rtlCol="0">
              <a:spAutoFit/>
            </a:bodyPr>
            <a:lstStyle/>
            <a:p>
              <a:r>
                <a:rPr kumimoji="1" lang="ja-JP" altLang="en-US" sz="2000" b="1" dirty="0" smtClean="0">
                  <a:solidFill>
                    <a:srgbClr val="FFFFFF"/>
                  </a:solidFill>
                </a:rPr>
                <a:t>ふるまう会</a:t>
              </a:r>
              <a:endParaRPr kumimoji="1" lang="ja-JP" altLang="en-US" sz="2000" b="1" dirty="0">
                <a:solidFill>
                  <a:srgbClr val="FFFFFF"/>
                </a:solidFill>
              </a:endParaRPr>
            </a:p>
          </p:txBody>
        </p:sp>
        <p:grpSp>
          <p:nvGrpSpPr>
            <p:cNvPr id="47" name="図形グループ 46"/>
            <p:cNvGrpSpPr/>
            <p:nvPr/>
          </p:nvGrpSpPr>
          <p:grpSpPr>
            <a:xfrm>
              <a:off x="7440990" y="2908240"/>
              <a:ext cx="1280218" cy="590990"/>
              <a:chOff x="4087838" y="469438"/>
              <a:chExt cx="1280218" cy="590990"/>
            </a:xfrm>
          </p:grpSpPr>
          <p:sp>
            <p:nvSpPr>
              <p:cNvPr id="48" name="円形吹き出し 47"/>
              <p:cNvSpPr/>
              <p:nvPr/>
            </p:nvSpPr>
            <p:spPr>
              <a:xfrm>
                <a:off x="4113815" y="469438"/>
                <a:ext cx="1252796" cy="590990"/>
              </a:xfrm>
              <a:prstGeom prst="wedgeEllipseCallout">
                <a:avLst>
                  <a:gd name="adj1" fmla="val -43926"/>
                  <a:gd name="adj2" fmla="val 66647"/>
                </a:avLst>
              </a:prstGeom>
              <a:solidFill>
                <a:schemeClr val="bg1"/>
              </a:solidFill>
              <a:ln>
                <a:solidFill>
                  <a:srgbClr val="EBA6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4087838" y="550899"/>
                <a:ext cx="1280218" cy="369332"/>
              </a:xfrm>
              <a:prstGeom prst="rect">
                <a:avLst/>
              </a:prstGeom>
              <a:noFill/>
            </p:spPr>
            <p:txBody>
              <a:bodyPr wrap="none" rtlCol="0">
                <a:spAutoFit/>
              </a:bodyPr>
              <a:lstStyle/>
              <a:p>
                <a:pPr algn="ctr"/>
                <a:r>
                  <a:rPr lang="ja-JP" altLang="en-US" dirty="0" smtClean="0"/>
                  <a:t>むかし</a:t>
                </a:r>
                <a:r>
                  <a:rPr kumimoji="1" lang="ja-JP" altLang="en-US" dirty="0" smtClean="0"/>
                  <a:t>の話</a:t>
                </a:r>
                <a:endParaRPr kumimoji="1" lang="en-US" altLang="ja-JP" dirty="0" smtClean="0"/>
              </a:p>
            </p:txBody>
          </p:sp>
        </p:grpSp>
      </p:grpSp>
      <p:sp>
        <p:nvSpPr>
          <p:cNvPr id="25" name="テキスト ボックス 24"/>
          <p:cNvSpPr txBox="1"/>
          <p:nvPr/>
        </p:nvSpPr>
        <p:spPr>
          <a:xfrm>
            <a:off x="0" y="4441832"/>
            <a:ext cx="9144000" cy="400110"/>
          </a:xfrm>
          <a:prstGeom prst="rect">
            <a:avLst/>
          </a:prstGeom>
          <a:solidFill>
            <a:schemeClr val="tx2"/>
          </a:solidFill>
        </p:spPr>
        <p:txBody>
          <a:bodyPr wrap="square" rtlCol="0">
            <a:spAutoFit/>
          </a:bodyPr>
          <a:lstStyle/>
          <a:p>
            <a:pPr algn="ctr"/>
            <a:r>
              <a:rPr kumimoji="1" lang="ja-JP" altLang="en-US" sz="2000" dirty="0" smtClean="0">
                <a:solidFill>
                  <a:schemeClr val="bg1"/>
                </a:solidFill>
              </a:rPr>
              <a:t>材料費＋調理講師謝礼＝</a:t>
            </a:r>
            <a:r>
              <a:rPr lang="ja-JP" altLang="en-US" sz="2000" dirty="0" smtClean="0">
                <a:solidFill>
                  <a:schemeClr val="bg1"/>
                </a:solidFill>
              </a:rPr>
              <a:t>約</a:t>
            </a:r>
            <a:r>
              <a:rPr lang="en-US" altLang="ja-JP" sz="2000" dirty="0" smtClean="0">
                <a:solidFill>
                  <a:schemeClr val="bg1"/>
                </a:solidFill>
              </a:rPr>
              <a:t>50</a:t>
            </a:r>
            <a:r>
              <a:rPr lang="ja-JP" altLang="en-US" sz="2000" dirty="0" smtClean="0">
                <a:solidFill>
                  <a:schemeClr val="bg1"/>
                </a:solidFill>
              </a:rPr>
              <a:t>万</a:t>
            </a:r>
            <a:endParaRPr kumimoji="1" lang="ja-JP" altLang="en-US" sz="2000" dirty="0">
              <a:solidFill>
                <a:schemeClr val="bg1"/>
              </a:solidFill>
            </a:endParaRPr>
          </a:p>
        </p:txBody>
      </p:sp>
      <p:sp>
        <p:nvSpPr>
          <p:cNvPr id="50" name="角丸四角形 49"/>
          <p:cNvSpPr/>
          <p:nvPr/>
        </p:nvSpPr>
        <p:spPr>
          <a:xfrm>
            <a:off x="806278" y="6076671"/>
            <a:ext cx="8132458" cy="679564"/>
          </a:xfrm>
          <a:prstGeom prst="roundRect">
            <a:avLst/>
          </a:prstGeom>
          <a:noFill/>
          <a:ln w="19050" cmpd="sng">
            <a:solidFill>
              <a:srgbClr val="FA661C">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chemeClr val="bg2"/>
                </a:solidFill>
              </a:rPr>
              <a:t>学校</a:t>
            </a:r>
            <a:r>
              <a:rPr lang="ja-JP" altLang="en-US" sz="2000" dirty="0">
                <a:solidFill>
                  <a:schemeClr val="bg2"/>
                </a:solidFill>
              </a:rPr>
              <a:t>周辺の好きな点と問題点を発掘し</a:t>
            </a:r>
            <a:r>
              <a:rPr lang="ja-JP" altLang="en-US" sz="2000" dirty="0" smtClean="0">
                <a:solidFill>
                  <a:schemeClr val="bg2"/>
                </a:solidFill>
              </a:rPr>
              <a:t>、魅力</a:t>
            </a:r>
            <a:r>
              <a:rPr lang="ja-JP" altLang="en-US" sz="2000" dirty="0">
                <a:solidFill>
                  <a:schemeClr val="bg2"/>
                </a:solidFill>
              </a:rPr>
              <a:t>発信や問題解決を行う</a:t>
            </a:r>
            <a:r>
              <a:rPr lang="ja-JP" altLang="en-US" sz="2000" dirty="0" smtClean="0">
                <a:solidFill>
                  <a:schemeClr val="bg2"/>
                </a:solidFill>
              </a:rPr>
              <a:t>授業</a:t>
            </a:r>
            <a:endParaRPr lang="ja-JP" altLang="en-US" sz="2000" dirty="0">
              <a:solidFill>
                <a:schemeClr val="bg2"/>
              </a:solidFill>
            </a:endParaRPr>
          </a:p>
        </p:txBody>
      </p:sp>
      <p:grpSp>
        <p:nvGrpSpPr>
          <p:cNvPr id="59" name="図形グループ 58"/>
          <p:cNvGrpSpPr/>
          <p:nvPr/>
        </p:nvGrpSpPr>
        <p:grpSpPr>
          <a:xfrm>
            <a:off x="7374008" y="701569"/>
            <a:ext cx="380950" cy="560933"/>
            <a:chOff x="4988904" y="4856888"/>
            <a:chExt cx="626020" cy="921788"/>
          </a:xfrm>
        </p:grpSpPr>
        <p:sp>
          <p:nvSpPr>
            <p:cNvPr id="6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1" name="図 60"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64" name="正方形/長方形 63"/>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5" name="図 64"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29570" y="763686"/>
            <a:ext cx="355643" cy="355643"/>
          </a:xfrm>
          <a:prstGeom prst="rect">
            <a:avLst/>
          </a:prstGeom>
          <a:effectLst/>
        </p:spPr>
      </p:pic>
      <p:pic>
        <p:nvPicPr>
          <p:cNvPr id="66" name="図 65"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75930" y="763686"/>
            <a:ext cx="355643" cy="355643"/>
          </a:xfrm>
          <a:prstGeom prst="rect">
            <a:avLst/>
          </a:prstGeom>
          <a:effectLst/>
        </p:spPr>
      </p:pic>
      <p:sp>
        <p:nvSpPr>
          <p:cNvPr id="67" name="テキスト ボックス 66"/>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68" name="図 67" descr="icon_156520_256.png"/>
          <p:cNvPicPr>
            <a:picLocks noChangeAspect="1"/>
          </p:cNvPicPr>
          <p:nvPr/>
        </p:nvPicPr>
        <p:blipFill rotWithShape="1">
          <a:blip r:embed="rId7">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pic>
        <p:nvPicPr>
          <p:cNvPr id="69" name="図 68"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12930" y="763686"/>
            <a:ext cx="355643" cy="355643"/>
          </a:xfrm>
          <a:prstGeom prst="rect">
            <a:avLst/>
          </a:prstGeom>
          <a:effectLst/>
        </p:spPr>
      </p:pic>
      <p:sp>
        <p:nvSpPr>
          <p:cNvPr id="70" name="テキスト ボックス 69"/>
          <p:cNvSpPr txBox="1"/>
          <p:nvPr/>
        </p:nvSpPr>
        <p:spPr>
          <a:xfrm>
            <a:off x="196086" y="61803"/>
            <a:ext cx="2698175" cy="1077218"/>
          </a:xfrm>
          <a:prstGeom prst="rect">
            <a:avLst/>
          </a:prstGeom>
          <a:noFill/>
        </p:spPr>
        <p:txBody>
          <a:bodyPr wrap="none" rtlCol="0">
            <a:spAutoFit/>
          </a:bodyPr>
          <a:lstStyle/>
          <a:p>
            <a:r>
              <a:rPr lang="ja-JP" altLang="en-US" sz="2800" dirty="0" smtClean="0"/>
              <a:t>独自科目の開設</a:t>
            </a:r>
            <a:endParaRPr lang="en-US" altLang="ja-JP" sz="2800" dirty="0" smtClean="0"/>
          </a:p>
          <a:p>
            <a:r>
              <a:rPr kumimoji="1" lang="ja-JP" altLang="en-US" sz="3600" dirty="0" smtClean="0"/>
              <a:t>概要</a:t>
            </a:r>
            <a:endParaRPr kumimoji="1" lang="ja-JP" altLang="en-US" sz="3600" dirty="0"/>
          </a:p>
        </p:txBody>
      </p:sp>
      <p:sp>
        <p:nvSpPr>
          <p:cNvPr id="80" name="角丸四角形 79"/>
          <p:cNvSpPr/>
          <p:nvPr/>
        </p:nvSpPr>
        <p:spPr>
          <a:xfrm>
            <a:off x="806278" y="5162952"/>
            <a:ext cx="8132458" cy="679565"/>
          </a:xfrm>
          <a:prstGeom prst="roundRect">
            <a:avLst/>
          </a:prstGeom>
          <a:noFill/>
          <a:ln w="19050" cmpd="sng">
            <a:solidFill>
              <a:srgbClr val="FA661C">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chemeClr val="bg2"/>
                </a:solidFill>
                <a:latin typeface="+mn-ea"/>
              </a:rPr>
              <a:t>農作物を栽培</a:t>
            </a:r>
            <a:r>
              <a:rPr lang="ja-JP" altLang="en-US" sz="2000" dirty="0">
                <a:solidFill>
                  <a:schemeClr val="bg2"/>
                </a:solidFill>
                <a:latin typeface="+mn-ea"/>
              </a:rPr>
              <a:t>から収穫・販売まで行う</a:t>
            </a:r>
            <a:r>
              <a:rPr lang="ja-JP" altLang="en-US" sz="2000" dirty="0" smtClean="0">
                <a:solidFill>
                  <a:schemeClr val="bg2"/>
                </a:solidFill>
                <a:latin typeface="+mn-ea"/>
              </a:rPr>
              <a:t>授業</a:t>
            </a:r>
            <a:endParaRPr lang="ja-JP" altLang="en-US" sz="2000" dirty="0">
              <a:solidFill>
                <a:schemeClr val="bg2"/>
              </a:solidFill>
              <a:latin typeface="+mn-ea"/>
            </a:endParaRPr>
          </a:p>
        </p:txBody>
      </p:sp>
      <p:grpSp>
        <p:nvGrpSpPr>
          <p:cNvPr id="84" name="図形グループ 83"/>
          <p:cNvGrpSpPr/>
          <p:nvPr/>
        </p:nvGrpSpPr>
        <p:grpSpPr>
          <a:xfrm>
            <a:off x="195343" y="5036462"/>
            <a:ext cx="539999" cy="1007997"/>
            <a:chOff x="400607" y="4687796"/>
            <a:chExt cx="539999" cy="1007997"/>
          </a:xfrm>
        </p:grpSpPr>
        <p:sp>
          <p:nvSpPr>
            <p:cNvPr id="85" name="山形 84"/>
            <p:cNvSpPr/>
            <p:nvPr/>
          </p:nvSpPr>
          <p:spPr>
            <a:xfrm rot="5400000">
              <a:off x="166608" y="4921795"/>
              <a:ext cx="1007997" cy="539999"/>
            </a:xfrm>
            <a:prstGeom prst="chevron">
              <a:avLst/>
            </a:prstGeom>
            <a:solidFill>
              <a:srgbClr val="FA661C">
                <a:alpha val="40000"/>
              </a:srgb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テキスト ボックス 85"/>
            <p:cNvSpPr txBox="1"/>
            <p:nvPr/>
          </p:nvSpPr>
          <p:spPr>
            <a:xfrm>
              <a:off x="440458" y="4916129"/>
              <a:ext cx="461665" cy="725431"/>
            </a:xfrm>
            <a:prstGeom prst="rect">
              <a:avLst/>
            </a:prstGeom>
            <a:noFill/>
          </p:spPr>
          <p:txBody>
            <a:bodyPr vert="eaVert" wrap="none" rtlCol="0">
              <a:spAutoFit/>
            </a:bodyPr>
            <a:lstStyle/>
            <a:p>
              <a:r>
                <a:rPr lang="en-US" altLang="ja-JP" b="1" dirty="0">
                  <a:solidFill>
                    <a:srgbClr val="FFFFFF"/>
                  </a:solidFill>
                </a:rPr>
                <a:t>5</a:t>
              </a:r>
              <a:r>
                <a:rPr kumimoji="1" lang="ja-JP" altLang="en-US" b="1" dirty="0" smtClean="0">
                  <a:solidFill>
                    <a:srgbClr val="FFFFFF"/>
                  </a:solidFill>
                </a:rPr>
                <a:t>年生</a:t>
              </a:r>
              <a:endParaRPr kumimoji="1" lang="ja-JP" altLang="en-US" b="1" dirty="0">
                <a:solidFill>
                  <a:srgbClr val="FFFFFF"/>
                </a:solidFill>
              </a:endParaRPr>
            </a:p>
          </p:txBody>
        </p:sp>
      </p:grpSp>
      <p:sp>
        <p:nvSpPr>
          <p:cNvPr id="88" name="スライド番号プレースホルダー 2"/>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メイリオ"/>
                <a:ea typeface="メイリオ"/>
                <a:cs typeface="メイリオ"/>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271F4726-83E1-9743-9CB9-26C44A472F2A}" type="slidenum">
              <a:rPr lang="ja-JP" altLang="en-US" smtClean="0"/>
              <a:pPr/>
              <a:t>14</a:t>
            </a:fld>
            <a:endParaRPr lang="ja-JP" altLang="en-US" dirty="0"/>
          </a:p>
        </p:txBody>
      </p:sp>
      <p:grpSp>
        <p:nvGrpSpPr>
          <p:cNvPr id="104" name="図形グループ 103"/>
          <p:cNvGrpSpPr/>
          <p:nvPr/>
        </p:nvGrpSpPr>
        <p:grpSpPr>
          <a:xfrm>
            <a:off x="196086" y="4234111"/>
            <a:ext cx="8743393" cy="1007997"/>
            <a:chOff x="195343" y="4144465"/>
            <a:chExt cx="8743393" cy="1007997"/>
          </a:xfrm>
        </p:grpSpPr>
        <p:sp>
          <p:nvSpPr>
            <p:cNvPr id="105" name="角丸四角形 104"/>
            <p:cNvSpPr/>
            <p:nvPr/>
          </p:nvSpPr>
          <p:spPr>
            <a:xfrm>
              <a:off x="806278" y="4236815"/>
              <a:ext cx="8132458" cy="679566"/>
            </a:xfrm>
            <a:prstGeom prst="roundRect">
              <a:avLst/>
            </a:prstGeom>
            <a:noFill/>
            <a:ln w="19050" cmpd="sng">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a:solidFill>
                    <a:srgbClr val="000000"/>
                  </a:solidFill>
                </a:rPr>
                <a:t>土浦の特色・魅力を調べ学習</a:t>
              </a:r>
              <a:r>
                <a:rPr lang="ja-JP" altLang="en-US" sz="2000" dirty="0" smtClean="0">
                  <a:solidFill>
                    <a:srgbClr val="000000"/>
                  </a:solidFill>
                </a:rPr>
                <a:t>とフィールドワーク</a:t>
              </a:r>
              <a:r>
                <a:rPr lang="ja-JP" altLang="en-US" sz="2000" dirty="0">
                  <a:solidFill>
                    <a:srgbClr val="000000"/>
                  </a:solidFill>
                </a:rPr>
                <a:t>や体験型で学ぶ授業</a:t>
              </a:r>
            </a:p>
          </p:txBody>
        </p:sp>
        <p:grpSp>
          <p:nvGrpSpPr>
            <p:cNvPr id="106" name="図形グループ 105"/>
            <p:cNvGrpSpPr/>
            <p:nvPr/>
          </p:nvGrpSpPr>
          <p:grpSpPr>
            <a:xfrm>
              <a:off x="195343" y="4144465"/>
              <a:ext cx="539999" cy="1007997"/>
              <a:chOff x="400607" y="3731111"/>
              <a:chExt cx="539999" cy="1007997"/>
            </a:xfrm>
          </p:grpSpPr>
          <p:sp>
            <p:nvSpPr>
              <p:cNvPr id="107" name="山形 106"/>
              <p:cNvSpPr/>
              <p:nvPr/>
            </p:nvSpPr>
            <p:spPr>
              <a:xfrm rot="5400000">
                <a:off x="166608" y="3965110"/>
                <a:ext cx="1007997" cy="539999"/>
              </a:xfrm>
              <a:prstGeom prst="chevron">
                <a:avLst/>
              </a:prstGeom>
              <a:solidFill>
                <a:schemeClr val="accent5"/>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8" name="テキスト ボックス 107"/>
              <p:cNvSpPr txBox="1"/>
              <p:nvPr/>
            </p:nvSpPr>
            <p:spPr>
              <a:xfrm>
                <a:off x="440458" y="3959444"/>
                <a:ext cx="461665" cy="724192"/>
              </a:xfrm>
              <a:prstGeom prst="rect">
                <a:avLst/>
              </a:prstGeom>
              <a:noFill/>
            </p:spPr>
            <p:txBody>
              <a:bodyPr vert="eaVert" wrap="none" rtlCol="0">
                <a:spAutoFit/>
              </a:bodyPr>
              <a:lstStyle/>
              <a:p>
                <a:r>
                  <a:rPr lang="en-US" altLang="ja-JP" b="1" dirty="0" smtClean="0">
                    <a:solidFill>
                      <a:srgbClr val="FFFFFF"/>
                    </a:solidFill>
                  </a:rPr>
                  <a:t>4</a:t>
                </a:r>
                <a:r>
                  <a:rPr kumimoji="1" lang="ja-JP" altLang="en-US" b="1" dirty="0" smtClean="0">
                    <a:solidFill>
                      <a:srgbClr val="FFFFFF"/>
                    </a:solidFill>
                  </a:rPr>
                  <a:t>年生</a:t>
                </a:r>
                <a:endParaRPr kumimoji="1" lang="ja-JP" altLang="en-US" b="1" dirty="0">
                  <a:solidFill>
                    <a:srgbClr val="FFFFFF"/>
                  </a:solidFill>
                </a:endParaRPr>
              </a:p>
            </p:txBody>
          </p:sp>
        </p:grpSp>
      </p:gr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14</a:t>
            </a:fld>
            <a:endParaRPr kumimoji="1" lang="ja-JP" altLang="en-US"/>
          </a:p>
        </p:txBody>
      </p:sp>
    </p:spTree>
    <p:extLst>
      <p:ext uri="{BB962C8B-B14F-4D97-AF65-F5344CB8AC3E}">
        <p14:creationId xmlns:p14="http://schemas.microsoft.com/office/powerpoint/2010/main" val="1774436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46659E-6 -1.10134E-6 L -2.46659E-6 -0.41879 " pathEditMode="relative" rAng="0" ptsTypes="AA">
                                      <p:cBhvr>
                                        <p:cTn id="6" dur="2000" fill="hold"/>
                                        <p:tgtEl>
                                          <p:spTgt spid="104"/>
                                        </p:tgtEl>
                                        <p:attrNameLst>
                                          <p:attrName>ppt_x</p:attrName>
                                          <p:attrName>ppt_y</p:attrName>
                                        </p:attrNameLst>
                                      </p:cBhvr>
                                      <p:rCtr x="0" y="-20939"/>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565160" y="4092031"/>
            <a:ext cx="184666" cy="369332"/>
          </a:xfrm>
          <a:prstGeom prst="rect">
            <a:avLst/>
          </a:prstGeom>
          <a:noFill/>
        </p:spPr>
        <p:txBody>
          <a:bodyPr wrap="none" rtlCol="0">
            <a:spAutoFit/>
          </a:bodyPr>
          <a:lstStyle/>
          <a:p>
            <a:endParaRPr kumimoji="1" lang="ja-JP" altLang="en-US" dirty="0"/>
          </a:p>
        </p:txBody>
      </p:sp>
      <p:grpSp>
        <p:nvGrpSpPr>
          <p:cNvPr id="27" name="図形グループ 26"/>
          <p:cNvGrpSpPr/>
          <p:nvPr/>
        </p:nvGrpSpPr>
        <p:grpSpPr>
          <a:xfrm>
            <a:off x="620002" y="3385279"/>
            <a:ext cx="2814642" cy="1446550"/>
            <a:chOff x="452645" y="3624826"/>
            <a:chExt cx="2814642" cy="1446550"/>
          </a:xfrm>
        </p:grpSpPr>
        <p:sp>
          <p:nvSpPr>
            <p:cNvPr id="2" name="テキスト ボックス 1"/>
            <p:cNvSpPr txBox="1"/>
            <p:nvPr/>
          </p:nvSpPr>
          <p:spPr>
            <a:xfrm>
              <a:off x="958241" y="3624826"/>
              <a:ext cx="2309046" cy="1446550"/>
            </a:xfrm>
            <a:prstGeom prst="rect">
              <a:avLst/>
            </a:prstGeom>
            <a:noFill/>
          </p:spPr>
          <p:txBody>
            <a:bodyPr wrap="none" rtlCol="0">
              <a:spAutoFit/>
            </a:bodyPr>
            <a:lstStyle/>
            <a:p>
              <a:r>
                <a:rPr kumimoji="1" lang="ja-JP" altLang="en-US" sz="2400" dirty="0" smtClean="0"/>
                <a:t>春植え</a:t>
              </a:r>
              <a:endParaRPr kumimoji="1" lang="en-US" altLang="ja-JP" sz="2400" dirty="0" smtClean="0"/>
            </a:p>
            <a:p>
              <a:r>
                <a:rPr kumimoji="1" lang="ja-JP" altLang="en-US" sz="2400" dirty="0" smtClean="0"/>
                <a:t>秋植え野菜栽培</a:t>
              </a:r>
              <a:endParaRPr kumimoji="1" lang="en-US" altLang="ja-JP" sz="2400" dirty="0" smtClean="0"/>
            </a:p>
            <a:p>
              <a:endParaRPr kumimoji="1" lang="en-US" altLang="ja-JP" sz="1600" dirty="0" smtClean="0"/>
            </a:p>
            <a:p>
              <a:r>
                <a:rPr lang="ja-JP" altLang="en-US" sz="2400" dirty="0" smtClean="0"/>
                <a:t>農作物販売</a:t>
              </a:r>
              <a:endParaRPr kumimoji="1" lang="en-US" altLang="ja-JP" sz="2400" dirty="0" smtClean="0"/>
            </a:p>
          </p:txBody>
        </p:sp>
        <p:sp>
          <p:nvSpPr>
            <p:cNvPr id="30" name="Freeform 1487"/>
            <p:cNvSpPr>
              <a:spLocks/>
            </p:cNvSpPr>
            <p:nvPr/>
          </p:nvSpPr>
          <p:spPr bwMode="auto">
            <a:xfrm>
              <a:off x="735341" y="4502002"/>
              <a:ext cx="221933" cy="387373"/>
            </a:xfrm>
            <a:custGeom>
              <a:avLst/>
              <a:gdLst>
                <a:gd name="T0" fmla="*/ 43 w 81"/>
                <a:gd name="T1" fmla="*/ 63 h 144"/>
                <a:gd name="T2" fmla="*/ 19 w 81"/>
                <a:gd name="T3" fmla="*/ 46 h 144"/>
                <a:gd name="T4" fmla="*/ 41 w 81"/>
                <a:gd name="T5" fmla="*/ 31 h 144"/>
                <a:gd name="T6" fmla="*/ 61 w 81"/>
                <a:gd name="T7" fmla="*/ 48 h 144"/>
                <a:gd name="T8" fmla="*/ 79 w 81"/>
                <a:gd name="T9" fmla="*/ 48 h 144"/>
                <a:gd name="T10" fmla="*/ 53 w 81"/>
                <a:gd name="T11" fmla="*/ 18 h 144"/>
                <a:gd name="T12" fmla="*/ 53 w 81"/>
                <a:gd name="T13" fmla="*/ 0 h 144"/>
                <a:gd name="T14" fmla="*/ 29 w 81"/>
                <a:gd name="T15" fmla="*/ 0 h 144"/>
                <a:gd name="T16" fmla="*/ 29 w 81"/>
                <a:gd name="T17" fmla="*/ 17 h 144"/>
                <a:gd name="T18" fmla="*/ 1 w 81"/>
                <a:gd name="T19" fmla="*/ 46 h 144"/>
                <a:gd name="T20" fmla="*/ 39 w 81"/>
                <a:gd name="T21" fmla="*/ 79 h 144"/>
                <a:gd name="T22" fmla="*/ 63 w 81"/>
                <a:gd name="T23" fmla="*/ 99 h 144"/>
                <a:gd name="T24" fmla="*/ 41 w 81"/>
                <a:gd name="T25" fmla="*/ 113 h 144"/>
                <a:gd name="T26" fmla="*/ 17 w 81"/>
                <a:gd name="T27" fmla="*/ 96 h 144"/>
                <a:gd name="T28" fmla="*/ 0 w 81"/>
                <a:gd name="T29" fmla="*/ 96 h 144"/>
                <a:gd name="T30" fmla="*/ 29 w 81"/>
                <a:gd name="T31" fmla="*/ 127 h 144"/>
                <a:gd name="T32" fmla="*/ 29 w 81"/>
                <a:gd name="T33" fmla="*/ 144 h 144"/>
                <a:gd name="T34" fmla="*/ 53 w 81"/>
                <a:gd name="T35" fmla="*/ 144 h 144"/>
                <a:gd name="T36" fmla="*/ 53 w 81"/>
                <a:gd name="T37" fmla="*/ 127 h 144"/>
                <a:gd name="T38" fmla="*/ 81 w 81"/>
                <a:gd name="T39" fmla="*/ 98 h 144"/>
                <a:gd name="T40" fmla="*/ 43 w 81"/>
                <a:gd name="T41" fmla="*/ 6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144">
                  <a:moveTo>
                    <a:pt x="43" y="63"/>
                  </a:moveTo>
                  <a:cubicBezTo>
                    <a:pt x="25" y="58"/>
                    <a:pt x="19" y="54"/>
                    <a:pt x="19" y="46"/>
                  </a:cubicBezTo>
                  <a:cubicBezTo>
                    <a:pt x="19" y="37"/>
                    <a:pt x="27" y="31"/>
                    <a:pt x="41" y="31"/>
                  </a:cubicBezTo>
                  <a:cubicBezTo>
                    <a:pt x="55" y="31"/>
                    <a:pt x="61" y="38"/>
                    <a:pt x="61" y="48"/>
                  </a:cubicBezTo>
                  <a:cubicBezTo>
                    <a:pt x="79" y="48"/>
                    <a:pt x="79" y="48"/>
                    <a:pt x="79" y="48"/>
                  </a:cubicBezTo>
                  <a:cubicBezTo>
                    <a:pt x="78" y="34"/>
                    <a:pt x="70" y="22"/>
                    <a:pt x="53" y="18"/>
                  </a:cubicBezTo>
                  <a:cubicBezTo>
                    <a:pt x="53" y="0"/>
                    <a:pt x="53" y="0"/>
                    <a:pt x="53" y="0"/>
                  </a:cubicBezTo>
                  <a:cubicBezTo>
                    <a:pt x="29" y="0"/>
                    <a:pt x="29" y="0"/>
                    <a:pt x="29" y="0"/>
                  </a:cubicBezTo>
                  <a:cubicBezTo>
                    <a:pt x="29" y="17"/>
                    <a:pt x="29" y="17"/>
                    <a:pt x="29" y="17"/>
                  </a:cubicBezTo>
                  <a:cubicBezTo>
                    <a:pt x="13" y="21"/>
                    <a:pt x="1" y="31"/>
                    <a:pt x="1" y="46"/>
                  </a:cubicBezTo>
                  <a:cubicBezTo>
                    <a:pt x="1" y="65"/>
                    <a:pt x="16" y="74"/>
                    <a:pt x="39" y="79"/>
                  </a:cubicBezTo>
                  <a:cubicBezTo>
                    <a:pt x="59" y="84"/>
                    <a:pt x="63" y="91"/>
                    <a:pt x="63" y="99"/>
                  </a:cubicBezTo>
                  <a:cubicBezTo>
                    <a:pt x="63" y="104"/>
                    <a:pt x="59" y="113"/>
                    <a:pt x="41" y="113"/>
                  </a:cubicBezTo>
                  <a:cubicBezTo>
                    <a:pt x="25" y="113"/>
                    <a:pt x="18" y="105"/>
                    <a:pt x="17" y="96"/>
                  </a:cubicBezTo>
                  <a:cubicBezTo>
                    <a:pt x="0" y="96"/>
                    <a:pt x="0" y="96"/>
                    <a:pt x="0" y="96"/>
                  </a:cubicBezTo>
                  <a:cubicBezTo>
                    <a:pt x="1" y="114"/>
                    <a:pt x="14" y="123"/>
                    <a:pt x="29" y="127"/>
                  </a:cubicBezTo>
                  <a:cubicBezTo>
                    <a:pt x="29" y="144"/>
                    <a:pt x="29" y="144"/>
                    <a:pt x="29" y="144"/>
                  </a:cubicBezTo>
                  <a:cubicBezTo>
                    <a:pt x="53" y="144"/>
                    <a:pt x="53" y="144"/>
                    <a:pt x="53" y="144"/>
                  </a:cubicBezTo>
                  <a:cubicBezTo>
                    <a:pt x="53" y="127"/>
                    <a:pt x="53" y="127"/>
                    <a:pt x="53" y="127"/>
                  </a:cubicBezTo>
                  <a:cubicBezTo>
                    <a:pt x="69" y="124"/>
                    <a:pt x="81" y="115"/>
                    <a:pt x="81" y="98"/>
                  </a:cubicBezTo>
                  <a:cubicBezTo>
                    <a:pt x="81" y="76"/>
                    <a:pt x="62" y="68"/>
                    <a:pt x="43" y="6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31" name="図 30" descr="icon_156520_256.png"/>
            <p:cNvPicPr>
              <a:picLocks noChangeAspect="1"/>
            </p:cNvPicPr>
            <p:nvPr/>
          </p:nvPicPr>
          <p:blipFill rotWithShape="1">
            <a:blip r:embed="rId3">
              <a:extLst>
                <a:ext uri="{28A0092B-C50C-407E-A947-70E740481C1C}">
                  <a14:useLocalDpi xmlns:a14="http://schemas.microsoft.com/office/drawing/2010/main" val="0"/>
                </a:ext>
              </a:extLst>
            </a:blip>
            <a:srcRect b="-1073"/>
            <a:stretch/>
          </p:blipFill>
          <p:spPr>
            <a:xfrm rot="21418535" flipH="1">
              <a:off x="452645" y="3772568"/>
              <a:ext cx="537932" cy="543702"/>
            </a:xfrm>
            <a:prstGeom prst="rect">
              <a:avLst/>
            </a:prstGeom>
            <a:scene3d>
              <a:camera prst="orthographicFront">
                <a:rot lat="0" lon="10800000" rev="0"/>
              </a:camera>
              <a:lightRig rig="threePt" dir="t"/>
            </a:scene3d>
          </p:spPr>
        </p:pic>
      </p:grpSp>
      <p:sp>
        <p:nvSpPr>
          <p:cNvPr id="52" name="角丸四角形 51"/>
          <p:cNvSpPr/>
          <p:nvPr/>
        </p:nvSpPr>
        <p:spPr>
          <a:xfrm>
            <a:off x="806278" y="6076671"/>
            <a:ext cx="8132458" cy="679564"/>
          </a:xfrm>
          <a:prstGeom prst="roundRect">
            <a:avLst/>
          </a:prstGeom>
          <a:noFill/>
          <a:ln w="19050" cmpd="sng">
            <a:solidFill>
              <a:srgbClr val="FA661C">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rgbClr val="A6A6A6"/>
                </a:solidFill>
              </a:rPr>
              <a:t>学校</a:t>
            </a:r>
            <a:r>
              <a:rPr lang="ja-JP" altLang="en-US" sz="2000" dirty="0">
                <a:solidFill>
                  <a:srgbClr val="A6A6A6"/>
                </a:solidFill>
              </a:rPr>
              <a:t>周辺の好きな点と問題点を発掘し</a:t>
            </a:r>
            <a:r>
              <a:rPr lang="ja-JP" altLang="en-US" sz="2000" dirty="0" smtClean="0">
                <a:solidFill>
                  <a:srgbClr val="A6A6A6"/>
                </a:solidFill>
              </a:rPr>
              <a:t>、魅力</a:t>
            </a:r>
            <a:r>
              <a:rPr lang="ja-JP" altLang="en-US" sz="2000" dirty="0">
                <a:solidFill>
                  <a:srgbClr val="A6A6A6"/>
                </a:solidFill>
              </a:rPr>
              <a:t>発信や問題解決を行う</a:t>
            </a:r>
            <a:r>
              <a:rPr lang="ja-JP" altLang="en-US" sz="2000" dirty="0" smtClean="0">
                <a:solidFill>
                  <a:srgbClr val="A6A6A6"/>
                </a:solidFill>
              </a:rPr>
              <a:t>授業</a:t>
            </a:r>
            <a:endParaRPr lang="ja-JP" altLang="en-US" sz="2000" dirty="0">
              <a:solidFill>
                <a:srgbClr val="A6A6A6"/>
              </a:solidFill>
            </a:endParaRPr>
          </a:p>
        </p:txBody>
      </p:sp>
      <p:grpSp>
        <p:nvGrpSpPr>
          <p:cNvPr id="63" name="図形グループ 62"/>
          <p:cNvGrpSpPr/>
          <p:nvPr/>
        </p:nvGrpSpPr>
        <p:grpSpPr>
          <a:xfrm>
            <a:off x="195343" y="5832340"/>
            <a:ext cx="539999" cy="1007997"/>
            <a:chOff x="400607" y="5662166"/>
            <a:chExt cx="539999" cy="1007997"/>
          </a:xfrm>
        </p:grpSpPr>
        <p:sp>
          <p:nvSpPr>
            <p:cNvPr id="64" name="山形 63"/>
            <p:cNvSpPr/>
            <p:nvPr/>
          </p:nvSpPr>
          <p:spPr>
            <a:xfrm rot="5400000">
              <a:off x="166608" y="5896165"/>
              <a:ext cx="1007997" cy="539999"/>
            </a:xfrm>
            <a:prstGeom prst="chevron">
              <a:avLst/>
            </a:prstGeom>
            <a:solidFill>
              <a:schemeClr val="accent5">
                <a:alpha val="4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65" name="テキスト ボックス 64"/>
            <p:cNvSpPr txBox="1"/>
            <p:nvPr/>
          </p:nvSpPr>
          <p:spPr>
            <a:xfrm>
              <a:off x="440458" y="5890499"/>
              <a:ext cx="461665" cy="727911"/>
            </a:xfrm>
            <a:prstGeom prst="rect">
              <a:avLst/>
            </a:prstGeom>
            <a:noFill/>
          </p:spPr>
          <p:txBody>
            <a:bodyPr vert="eaVert" wrap="none" rtlCol="0">
              <a:spAutoFit/>
            </a:bodyPr>
            <a:lstStyle/>
            <a:p>
              <a:r>
                <a:rPr lang="en-US" altLang="ja-JP" b="1" dirty="0" smtClean="0">
                  <a:solidFill>
                    <a:srgbClr val="FFFFFF"/>
                  </a:solidFill>
                </a:rPr>
                <a:t>6</a:t>
              </a:r>
              <a:r>
                <a:rPr kumimoji="1" lang="ja-JP" altLang="en-US" b="1" dirty="0" smtClean="0">
                  <a:solidFill>
                    <a:srgbClr val="FFFFFF"/>
                  </a:solidFill>
                </a:rPr>
                <a:t>年生</a:t>
              </a:r>
              <a:endParaRPr kumimoji="1" lang="ja-JP" altLang="en-US" b="1" dirty="0">
                <a:solidFill>
                  <a:srgbClr val="FFFFFF"/>
                </a:solidFill>
              </a:endParaRPr>
            </a:p>
          </p:txBody>
        </p:sp>
      </p:grpSp>
      <p:grpSp>
        <p:nvGrpSpPr>
          <p:cNvPr id="58" name="図形グループ 57"/>
          <p:cNvGrpSpPr/>
          <p:nvPr/>
        </p:nvGrpSpPr>
        <p:grpSpPr>
          <a:xfrm>
            <a:off x="7374008" y="701569"/>
            <a:ext cx="380950" cy="560933"/>
            <a:chOff x="4988904" y="4856888"/>
            <a:chExt cx="626020" cy="921788"/>
          </a:xfrm>
        </p:grpSpPr>
        <p:sp>
          <p:nvSpPr>
            <p:cNvPr id="59"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0" name="図 59"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61" name="正方形/長方形 60"/>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6" name="図 65"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29570" y="763686"/>
            <a:ext cx="355643" cy="355643"/>
          </a:xfrm>
          <a:prstGeom prst="rect">
            <a:avLst/>
          </a:prstGeom>
          <a:effectLst/>
        </p:spPr>
      </p:pic>
      <p:pic>
        <p:nvPicPr>
          <p:cNvPr id="67" name="図 6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75930" y="763686"/>
            <a:ext cx="355643" cy="355643"/>
          </a:xfrm>
          <a:prstGeom prst="rect">
            <a:avLst/>
          </a:prstGeom>
          <a:effectLst/>
        </p:spPr>
      </p:pic>
      <p:sp>
        <p:nvSpPr>
          <p:cNvPr id="68" name="テキスト ボックス 67"/>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74" name="図 73" descr="icon_156520_256.png"/>
          <p:cNvPicPr>
            <a:picLocks noChangeAspect="1"/>
          </p:cNvPicPr>
          <p:nvPr/>
        </p:nvPicPr>
        <p:blipFill rotWithShape="1">
          <a:blip r:embed="rId3">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pic>
        <p:nvPicPr>
          <p:cNvPr id="75" name="図 74"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12930" y="763686"/>
            <a:ext cx="355643" cy="355643"/>
          </a:xfrm>
          <a:prstGeom prst="rect">
            <a:avLst/>
          </a:prstGeom>
          <a:effectLst/>
        </p:spPr>
      </p:pic>
      <p:sp>
        <p:nvSpPr>
          <p:cNvPr id="76" name="テキスト ボックス 75"/>
          <p:cNvSpPr txBox="1"/>
          <p:nvPr/>
        </p:nvSpPr>
        <p:spPr>
          <a:xfrm>
            <a:off x="196086" y="61803"/>
            <a:ext cx="2698175" cy="1077218"/>
          </a:xfrm>
          <a:prstGeom prst="rect">
            <a:avLst/>
          </a:prstGeom>
          <a:noFill/>
        </p:spPr>
        <p:txBody>
          <a:bodyPr wrap="none" rtlCol="0">
            <a:spAutoFit/>
          </a:bodyPr>
          <a:lstStyle/>
          <a:p>
            <a:r>
              <a:rPr lang="ja-JP" altLang="en-US" sz="2800" dirty="0" smtClean="0"/>
              <a:t>独自科目の開設</a:t>
            </a:r>
            <a:endParaRPr lang="en-US" altLang="ja-JP" sz="2800" dirty="0" smtClean="0"/>
          </a:p>
          <a:p>
            <a:r>
              <a:rPr kumimoji="1" lang="ja-JP" altLang="en-US" sz="3600" dirty="0" smtClean="0"/>
              <a:t>概要</a:t>
            </a:r>
            <a:endParaRPr kumimoji="1" lang="ja-JP" altLang="en-US" sz="3600" dirty="0"/>
          </a:p>
        </p:txBody>
      </p:sp>
      <p:grpSp>
        <p:nvGrpSpPr>
          <p:cNvPr id="5" name="図形グループ 4"/>
          <p:cNvGrpSpPr/>
          <p:nvPr/>
        </p:nvGrpSpPr>
        <p:grpSpPr>
          <a:xfrm>
            <a:off x="4153646" y="2921946"/>
            <a:ext cx="4477927" cy="2541086"/>
            <a:chOff x="4153646" y="2921946"/>
            <a:chExt cx="4477927" cy="2541086"/>
          </a:xfrm>
        </p:grpSpPr>
        <p:sp>
          <p:nvSpPr>
            <p:cNvPr id="56" name="角丸四角形 55"/>
            <p:cNvSpPr/>
            <p:nvPr/>
          </p:nvSpPr>
          <p:spPr>
            <a:xfrm>
              <a:off x="4153646" y="3059638"/>
              <a:ext cx="4477927" cy="2399146"/>
            </a:xfrm>
            <a:prstGeom prst="roundRect">
              <a:avLst>
                <a:gd name="adj" fmla="val 6453"/>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角丸四角形吹き出し 56"/>
            <p:cNvSpPr/>
            <p:nvPr/>
          </p:nvSpPr>
          <p:spPr>
            <a:xfrm>
              <a:off x="4153647" y="3059638"/>
              <a:ext cx="4477926" cy="2403394"/>
            </a:xfrm>
            <a:prstGeom prst="wedgeRoundRectCallout">
              <a:avLst>
                <a:gd name="adj1" fmla="val -68534"/>
                <a:gd name="adj2" fmla="val -9822"/>
                <a:gd name="adj3" fmla="val 16667"/>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5"/>
            <a:stretch>
              <a:fillRect/>
            </a:stretch>
          </p:blipFill>
          <p:spPr>
            <a:xfrm>
              <a:off x="4439724" y="2921946"/>
              <a:ext cx="2861002" cy="2202972"/>
            </a:xfrm>
            <a:prstGeom prst="rect">
              <a:avLst/>
            </a:prstGeom>
          </p:spPr>
        </p:pic>
        <p:sp>
          <p:nvSpPr>
            <p:cNvPr id="10" name="テキスト ボックス 9"/>
            <p:cNvSpPr txBox="1"/>
            <p:nvPr/>
          </p:nvSpPr>
          <p:spPr>
            <a:xfrm>
              <a:off x="4334745" y="4943083"/>
              <a:ext cx="4000815" cy="461665"/>
            </a:xfrm>
            <a:prstGeom prst="rect">
              <a:avLst/>
            </a:prstGeom>
            <a:noFill/>
          </p:spPr>
          <p:txBody>
            <a:bodyPr wrap="none" rtlCol="0">
              <a:spAutoFit/>
            </a:bodyPr>
            <a:lstStyle/>
            <a:p>
              <a:r>
                <a:rPr kumimoji="1" lang="ja-JP" altLang="en-US" sz="2400" u="sng" dirty="0" smtClean="0">
                  <a:solidFill>
                    <a:srgbClr val="FFFFFF"/>
                  </a:solidFill>
                </a:rPr>
                <a:t>地域の農家</a:t>
              </a:r>
              <a:r>
                <a:rPr kumimoji="1" lang="ja-JP" altLang="en-US" sz="2000" dirty="0" smtClean="0">
                  <a:solidFill>
                    <a:srgbClr val="FFFFFF"/>
                  </a:solidFill>
                </a:rPr>
                <a:t>の方を講師として招く</a:t>
              </a:r>
              <a:endParaRPr kumimoji="1" lang="ja-JP" altLang="en-US" sz="2000" dirty="0">
                <a:solidFill>
                  <a:srgbClr val="FFFFFF"/>
                </a:solidFill>
              </a:endParaRPr>
            </a:p>
          </p:txBody>
        </p:sp>
        <p:grpSp>
          <p:nvGrpSpPr>
            <p:cNvPr id="13" name="図形グループ 12"/>
            <p:cNvGrpSpPr/>
            <p:nvPr/>
          </p:nvGrpSpPr>
          <p:grpSpPr>
            <a:xfrm>
              <a:off x="7133298" y="3114515"/>
              <a:ext cx="1437256" cy="549839"/>
              <a:chOff x="7476941" y="3342894"/>
              <a:chExt cx="1437256" cy="549839"/>
            </a:xfrm>
          </p:grpSpPr>
          <p:sp>
            <p:nvSpPr>
              <p:cNvPr id="12" name="円形吹き出し 11"/>
              <p:cNvSpPr/>
              <p:nvPr/>
            </p:nvSpPr>
            <p:spPr>
              <a:xfrm>
                <a:off x="7476941" y="3342894"/>
                <a:ext cx="1437256" cy="549839"/>
              </a:xfrm>
              <a:prstGeom prst="wedgeEllipseCallout">
                <a:avLst>
                  <a:gd name="adj1" fmla="val -43039"/>
                  <a:gd name="adj2" fmla="val 625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4077" y="3417601"/>
                <a:ext cx="1300356" cy="400110"/>
              </a:xfrm>
              <a:prstGeom prst="rect">
                <a:avLst/>
              </a:prstGeom>
              <a:noFill/>
            </p:spPr>
            <p:txBody>
              <a:bodyPr wrap="none" rtlCol="0">
                <a:spAutoFit/>
              </a:bodyPr>
              <a:lstStyle/>
              <a:p>
                <a:r>
                  <a:rPr kumimoji="1" lang="ja-JP" altLang="en-US" sz="2000" b="1" dirty="0" smtClean="0"/>
                  <a:t>アドバイス</a:t>
                </a:r>
                <a:endParaRPr kumimoji="1" lang="ja-JP" altLang="en-US" sz="2000" b="1" dirty="0"/>
              </a:p>
            </p:txBody>
          </p:sp>
        </p:grpSp>
      </p:grpSp>
      <p:grpSp>
        <p:nvGrpSpPr>
          <p:cNvPr id="51" name="図形グループ 50"/>
          <p:cNvGrpSpPr/>
          <p:nvPr/>
        </p:nvGrpSpPr>
        <p:grpSpPr>
          <a:xfrm>
            <a:off x="195343" y="1373054"/>
            <a:ext cx="8743393" cy="1007997"/>
            <a:chOff x="195343" y="4144465"/>
            <a:chExt cx="8743393" cy="1007997"/>
          </a:xfrm>
        </p:grpSpPr>
        <p:sp>
          <p:nvSpPr>
            <p:cNvPr id="53" name="角丸四角形 52"/>
            <p:cNvSpPr/>
            <p:nvPr/>
          </p:nvSpPr>
          <p:spPr>
            <a:xfrm>
              <a:off x="806278" y="4236815"/>
              <a:ext cx="8132458" cy="679566"/>
            </a:xfrm>
            <a:prstGeom prst="roundRect">
              <a:avLst/>
            </a:prstGeom>
            <a:noFill/>
            <a:ln w="19050" cmpd="sng">
              <a:solidFill>
                <a:srgbClr val="FA661C">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a:solidFill>
                    <a:srgbClr val="CCCCCC"/>
                  </a:solidFill>
                </a:rPr>
                <a:t>土浦の特色・魅力を調べ学習</a:t>
              </a:r>
              <a:r>
                <a:rPr lang="ja-JP" altLang="en-US" sz="2000" dirty="0" smtClean="0">
                  <a:solidFill>
                    <a:srgbClr val="CCCCCC"/>
                  </a:solidFill>
                </a:rPr>
                <a:t>とフィールドワーク</a:t>
              </a:r>
              <a:r>
                <a:rPr lang="ja-JP" altLang="en-US" sz="2000" dirty="0">
                  <a:solidFill>
                    <a:srgbClr val="CCCCCC"/>
                  </a:solidFill>
                </a:rPr>
                <a:t>や体験型で学ぶ授業</a:t>
              </a:r>
            </a:p>
          </p:txBody>
        </p:sp>
        <p:grpSp>
          <p:nvGrpSpPr>
            <p:cNvPr id="54" name="図形グループ 53"/>
            <p:cNvGrpSpPr/>
            <p:nvPr/>
          </p:nvGrpSpPr>
          <p:grpSpPr>
            <a:xfrm>
              <a:off x="195343" y="4144465"/>
              <a:ext cx="539999" cy="1007997"/>
              <a:chOff x="400607" y="3731111"/>
              <a:chExt cx="539999" cy="1007997"/>
            </a:xfrm>
          </p:grpSpPr>
          <p:sp>
            <p:nvSpPr>
              <p:cNvPr id="81" name="山形 80"/>
              <p:cNvSpPr/>
              <p:nvPr/>
            </p:nvSpPr>
            <p:spPr>
              <a:xfrm rot="5400000">
                <a:off x="166608" y="3965110"/>
                <a:ext cx="1007997" cy="539999"/>
              </a:xfrm>
              <a:prstGeom prst="chevron">
                <a:avLst/>
              </a:prstGeom>
              <a:solidFill>
                <a:schemeClr val="accent5">
                  <a:alpha val="4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2" name="テキスト ボックス 81"/>
              <p:cNvSpPr txBox="1"/>
              <p:nvPr/>
            </p:nvSpPr>
            <p:spPr>
              <a:xfrm>
                <a:off x="440458" y="3959444"/>
                <a:ext cx="461665" cy="724192"/>
              </a:xfrm>
              <a:prstGeom prst="rect">
                <a:avLst/>
              </a:prstGeom>
              <a:noFill/>
            </p:spPr>
            <p:txBody>
              <a:bodyPr vert="eaVert" wrap="none" rtlCol="0">
                <a:spAutoFit/>
              </a:bodyPr>
              <a:lstStyle/>
              <a:p>
                <a:r>
                  <a:rPr lang="en-US" altLang="ja-JP" b="1" dirty="0" smtClean="0">
                    <a:solidFill>
                      <a:srgbClr val="FFFFFF"/>
                    </a:solidFill>
                  </a:rPr>
                  <a:t>4</a:t>
                </a:r>
                <a:r>
                  <a:rPr kumimoji="1" lang="ja-JP" altLang="en-US" b="1" dirty="0" smtClean="0">
                    <a:solidFill>
                      <a:srgbClr val="FFFFFF"/>
                    </a:solidFill>
                  </a:rPr>
                  <a:t>年生</a:t>
                </a:r>
                <a:endParaRPr kumimoji="1" lang="ja-JP" altLang="en-US" b="1" dirty="0">
                  <a:solidFill>
                    <a:srgbClr val="FFFFFF"/>
                  </a:solidFill>
                </a:endParaRPr>
              </a:p>
            </p:txBody>
          </p:sp>
        </p:grpSp>
      </p:grpSp>
      <p:sp>
        <p:nvSpPr>
          <p:cNvPr id="83" name="角丸四角形 82"/>
          <p:cNvSpPr/>
          <p:nvPr/>
        </p:nvSpPr>
        <p:spPr>
          <a:xfrm>
            <a:off x="806278" y="5162952"/>
            <a:ext cx="8132458" cy="679565"/>
          </a:xfrm>
          <a:prstGeom prst="roundRect">
            <a:avLst/>
          </a:prstGeom>
          <a:noFill/>
          <a:ln w="19050" cmpd="sng">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chemeClr val="tx1"/>
                </a:solidFill>
                <a:latin typeface="+mn-ea"/>
              </a:rPr>
              <a:t>農作物を栽培</a:t>
            </a:r>
            <a:r>
              <a:rPr lang="ja-JP" altLang="en-US" sz="2000" dirty="0">
                <a:solidFill>
                  <a:schemeClr val="tx1"/>
                </a:solidFill>
                <a:latin typeface="+mn-ea"/>
              </a:rPr>
              <a:t>から収穫・販売まで行う</a:t>
            </a:r>
            <a:r>
              <a:rPr lang="ja-JP" altLang="en-US" sz="2000" dirty="0" smtClean="0">
                <a:solidFill>
                  <a:schemeClr val="tx1"/>
                </a:solidFill>
                <a:latin typeface="+mn-ea"/>
              </a:rPr>
              <a:t>授業</a:t>
            </a:r>
            <a:endParaRPr lang="ja-JP" altLang="en-US" sz="2000" dirty="0">
              <a:solidFill>
                <a:schemeClr val="tx1"/>
              </a:solidFill>
              <a:latin typeface="+mn-ea"/>
            </a:endParaRPr>
          </a:p>
        </p:txBody>
      </p:sp>
      <p:grpSp>
        <p:nvGrpSpPr>
          <p:cNvPr id="84" name="図形グループ 83"/>
          <p:cNvGrpSpPr/>
          <p:nvPr/>
        </p:nvGrpSpPr>
        <p:grpSpPr>
          <a:xfrm>
            <a:off x="195343" y="5036462"/>
            <a:ext cx="539999" cy="1007997"/>
            <a:chOff x="400607" y="4687796"/>
            <a:chExt cx="539999" cy="1007997"/>
          </a:xfrm>
        </p:grpSpPr>
        <p:sp>
          <p:nvSpPr>
            <p:cNvPr id="85" name="山形 84"/>
            <p:cNvSpPr/>
            <p:nvPr/>
          </p:nvSpPr>
          <p:spPr>
            <a:xfrm rot="5400000">
              <a:off x="166608" y="4921795"/>
              <a:ext cx="1007997" cy="539999"/>
            </a:xfrm>
            <a:prstGeom prst="chevron">
              <a:avLst/>
            </a:prstGeom>
            <a:solidFill>
              <a:srgbClr val="FA661C"/>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テキスト ボックス 85"/>
            <p:cNvSpPr txBox="1"/>
            <p:nvPr/>
          </p:nvSpPr>
          <p:spPr>
            <a:xfrm>
              <a:off x="440458" y="4916129"/>
              <a:ext cx="461665" cy="725431"/>
            </a:xfrm>
            <a:prstGeom prst="rect">
              <a:avLst/>
            </a:prstGeom>
            <a:noFill/>
          </p:spPr>
          <p:txBody>
            <a:bodyPr vert="eaVert" wrap="none" rtlCol="0">
              <a:spAutoFit/>
            </a:bodyPr>
            <a:lstStyle/>
            <a:p>
              <a:r>
                <a:rPr lang="en-US" altLang="ja-JP" b="1" dirty="0">
                  <a:solidFill>
                    <a:srgbClr val="FFFFFF"/>
                  </a:solidFill>
                </a:rPr>
                <a:t>5</a:t>
              </a:r>
              <a:r>
                <a:rPr kumimoji="1" lang="ja-JP" altLang="en-US" b="1" dirty="0" smtClean="0">
                  <a:solidFill>
                    <a:srgbClr val="FFFFFF"/>
                  </a:solidFill>
                </a:rPr>
                <a:t>年生</a:t>
              </a:r>
              <a:endParaRPr kumimoji="1" lang="ja-JP" altLang="en-US" b="1" dirty="0">
                <a:solidFill>
                  <a:srgbClr val="FFFFFF"/>
                </a:solidFill>
              </a:endParaRPr>
            </a:p>
          </p:txBody>
        </p:sp>
      </p:grpSp>
      <p:grpSp>
        <p:nvGrpSpPr>
          <p:cNvPr id="87" name="図形グループ 86"/>
          <p:cNvGrpSpPr/>
          <p:nvPr/>
        </p:nvGrpSpPr>
        <p:grpSpPr>
          <a:xfrm>
            <a:off x="3541056" y="3000870"/>
            <a:ext cx="5154707" cy="2611603"/>
            <a:chOff x="3316941" y="3329572"/>
            <a:chExt cx="5154707" cy="2611603"/>
          </a:xfrm>
        </p:grpSpPr>
        <p:sp>
          <p:nvSpPr>
            <p:cNvPr id="88" name="角丸四角形 87"/>
            <p:cNvSpPr/>
            <p:nvPr/>
          </p:nvSpPr>
          <p:spPr>
            <a:xfrm>
              <a:off x="3316941" y="3342925"/>
              <a:ext cx="5154707" cy="2594002"/>
            </a:xfrm>
            <a:prstGeom prst="roundRect">
              <a:avLst>
                <a:gd name="adj" fmla="val 6453"/>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角丸四角形吹き出し 88"/>
            <p:cNvSpPr/>
            <p:nvPr/>
          </p:nvSpPr>
          <p:spPr>
            <a:xfrm>
              <a:off x="3316942" y="3385335"/>
              <a:ext cx="5154706" cy="2555840"/>
            </a:xfrm>
            <a:prstGeom prst="wedgeRoundRectCallout">
              <a:avLst>
                <a:gd name="adj1" fmla="val -63529"/>
                <a:gd name="adj2" fmla="val 10071"/>
                <a:gd name="adj3" fmla="val 16667"/>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角丸四角形 89"/>
            <p:cNvSpPr/>
            <p:nvPr/>
          </p:nvSpPr>
          <p:spPr>
            <a:xfrm>
              <a:off x="6016632" y="3693845"/>
              <a:ext cx="2038817" cy="2159072"/>
            </a:xfrm>
            <a:prstGeom prst="roundRect">
              <a:avLst>
                <a:gd name="adj" fmla="val 9904"/>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角丸四角形 90"/>
            <p:cNvSpPr/>
            <p:nvPr/>
          </p:nvSpPr>
          <p:spPr>
            <a:xfrm>
              <a:off x="3847073" y="3692920"/>
              <a:ext cx="2011093" cy="2159999"/>
            </a:xfrm>
            <a:prstGeom prst="roundRect">
              <a:avLst>
                <a:gd name="adj" fmla="val 9904"/>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6071169" y="3331334"/>
              <a:ext cx="1954982" cy="400110"/>
            </a:xfrm>
            <a:prstGeom prst="rect">
              <a:avLst/>
            </a:prstGeom>
            <a:noFill/>
          </p:spPr>
          <p:txBody>
            <a:bodyPr wrap="none" rtlCol="0">
              <a:spAutoFit/>
            </a:bodyPr>
            <a:lstStyle/>
            <a:p>
              <a:r>
                <a:rPr lang="ja-JP" altLang="en-US" sz="2000" b="1" dirty="0" smtClean="0">
                  <a:solidFill>
                    <a:srgbClr val="FFFFFF"/>
                  </a:solidFill>
                </a:rPr>
                <a:t>学校での販売会</a:t>
              </a:r>
              <a:endParaRPr kumimoji="1" lang="ja-JP" altLang="en-US" sz="2000" b="1" dirty="0">
                <a:solidFill>
                  <a:srgbClr val="FFFFFF"/>
                </a:solidFill>
              </a:endParaRPr>
            </a:p>
          </p:txBody>
        </p:sp>
        <p:pic>
          <p:nvPicPr>
            <p:cNvPr id="93" name="図 92"/>
            <p:cNvPicPr>
              <a:picLocks noChangeAspect="1"/>
            </p:cNvPicPr>
            <p:nvPr/>
          </p:nvPicPr>
          <p:blipFill>
            <a:blip r:embed="rId6"/>
            <a:stretch>
              <a:fillRect/>
            </a:stretch>
          </p:blipFill>
          <p:spPr>
            <a:xfrm>
              <a:off x="6087994" y="3693846"/>
              <a:ext cx="1223592" cy="1438225"/>
            </a:xfrm>
            <a:prstGeom prst="rect">
              <a:avLst/>
            </a:prstGeom>
          </p:spPr>
        </p:pic>
        <p:pic>
          <p:nvPicPr>
            <p:cNvPr id="94" name="図 93"/>
            <p:cNvPicPr>
              <a:picLocks noChangeAspect="1"/>
            </p:cNvPicPr>
            <p:nvPr/>
          </p:nvPicPr>
          <p:blipFill>
            <a:blip r:embed="rId7"/>
            <a:stretch>
              <a:fillRect/>
            </a:stretch>
          </p:blipFill>
          <p:spPr>
            <a:xfrm>
              <a:off x="7100118" y="3965327"/>
              <a:ext cx="853023" cy="412084"/>
            </a:xfrm>
            <a:prstGeom prst="rect">
              <a:avLst/>
            </a:prstGeom>
          </p:spPr>
        </p:pic>
        <p:pic>
          <p:nvPicPr>
            <p:cNvPr id="95" name="図 94"/>
            <p:cNvPicPr>
              <a:picLocks noChangeAspect="1"/>
            </p:cNvPicPr>
            <p:nvPr/>
          </p:nvPicPr>
          <p:blipFill>
            <a:blip r:embed="rId8"/>
            <a:stretch>
              <a:fillRect/>
            </a:stretch>
          </p:blipFill>
          <p:spPr>
            <a:xfrm>
              <a:off x="7095239" y="4338292"/>
              <a:ext cx="858468" cy="414713"/>
            </a:xfrm>
            <a:prstGeom prst="rect">
              <a:avLst/>
            </a:prstGeom>
          </p:spPr>
        </p:pic>
        <p:sp>
          <p:nvSpPr>
            <p:cNvPr id="96" name="テキスト ボックス 95"/>
            <p:cNvSpPr txBox="1"/>
            <p:nvPr/>
          </p:nvSpPr>
          <p:spPr>
            <a:xfrm>
              <a:off x="5947657" y="5139251"/>
              <a:ext cx="2082621" cy="707886"/>
            </a:xfrm>
            <a:prstGeom prst="rect">
              <a:avLst/>
            </a:prstGeom>
            <a:noFill/>
          </p:spPr>
          <p:txBody>
            <a:bodyPr wrap="none" rtlCol="0">
              <a:spAutoFit/>
            </a:bodyPr>
            <a:lstStyle/>
            <a:p>
              <a:pPr algn="ctr"/>
              <a:r>
                <a:rPr lang="ja-JP" altLang="en-US" sz="2200" b="1" u="sng" dirty="0" smtClean="0"/>
                <a:t>地域の方を招き</a:t>
              </a:r>
              <a:endParaRPr lang="en-US" altLang="ja-JP" sz="2200" b="1" u="sng" dirty="0" smtClean="0"/>
            </a:p>
            <a:p>
              <a:pPr algn="ctr"/>
              <a:r>
                <a:rPr lang="ja-JP" altLang="en-US" dirty="0" smtClean="0"/>
                <a:t>ニセ通貨での販売</a:t>
              </a:r>
              <a:endParaRPr kumimoji="1" lang="ja-JP" altLang="en-US" dirty="0"/>
            </a:p>
          </p:txBody>
        </p:sp>
        <p:sp>
          <p:nvSpPr>
            <p:cNvPr id="97" name="テキスト ボックス 96"/>
            <p:cNvSpPr txBox="1"/>
            <p:nvPr/>
          </p:nvSpPr>
          <p:spPr>
            <a:xfrm>
              <a:off x="3873140" y="3329572"/>
              <a:ext cx="1954982" cy="400110"/>
            </a:xfrm>
            <a:prstGeom prst="rect">
              <a:avLst/>
            </a:prstGeom>
            <a:noFill/>
          </p:spPr>
          <p:txBody>
            <a:bodyPr wrap="none" rtlCol="0">
              <a:spAutoFit/>
            </a:bodyPr>
            <a:lstStyle/>
            <a:p>
              <a:r>
                <a:rPr kumimoji="1" lang="ja-JP" altLang="en-US" sz="2000" b="1" dirty="0" smtClean="0">
                  <a:solidFill>
                    <a:schemeClr val="bg1"/>
                  </a:solidFill>
                </a:rPr>
                <a:t>直売所での販売</a:t>
              </a:r>
              <a:endParaRPr kumimoji="1" lang="ja-JP" altLang="en-US" sz="2000" b="1" dirty="0">
                <a:solidFill>
                  <a:schemeClr val="bg1"/>
                </a:solidFill>
              </a:endParaRPr>
            </a:p>
          </p:txBody>
        </p:sp>
        <p:grpSp>
          <p:nvGrpSpPr>
            <p:cNvPr id="98" name="図形グループ 97"/>
            <p:cNvGrpSpPr/>
            <p:nvPr/>
          </p:nvGrpSpPr>
          <p:grpSpPr>
            <a:xfrm>
              <a:off x="3869664" y="3617058"/>
              <a:ext cx="1986345" cy="1690524"/>
              <a:chOff x="4415725" y="3780047"/>
              <a:chExt cx="1664002" cy="1456002"/>
            </a:xfrm>
          </p:grpSpPr>
          <p:pic>
            <p:nvPicPr>
              <p:cNvPr id="100" name="図 99"/>
              <p:cNvPicPr>
                <a:picLocks noChangeAspect="1"/>
              </p:cNvPicPr>
              <p:nvPr/>
            </p:nvPicPr>
            <p:blipFill>
              <a:blip r:embed="rId9"/>
              <a:stretch>
                <a:fillRect/>
              </a:stretch>
            </p:blipFill>
            <p:spPr>
              <a:xfrm>
                <a:off x="4415725" y="3780047"/>
                <a:ext cx="1664002" cy="1456002"/>
              </a:xfrm>
              <a:prstGeom prst="rect">
                <a:avLst/>
              </a:prstGeom>
            </p:spPr>
          </p:pic>
          <p:pic>
            <p:nvPicPr>
              <p:cNvPr id="101" name="図 100"/>
              <p:cNvPicPr>
                <a:picLocks noChangeAspect="1"/>
              </p:cNvPicPr>
              <p:nvPr/>
            </p:nvPicPr>
            <p:blipFill>
              <a:blip r:embed="rId10"/>
              <a:stretch>
                <a:fillRect/>
              </a:stretch>
            </p:blipFill>
            <p:spPr>
              <a:xfrm flipH="1">
                <a:off x="4821678" y="4379348"/>
                <a:ext cx="531146" cy="789809"/>
              </a:xfrm>
              <a:prstGeom prst="rect">
                <a:avLst/>
              </a:prstGeom>
            </p:spPr>
          </p:pic>
          <p:pic>
            <p:nvPicPr>
              <p:cNvPr id="102" name="図 101"/>
              <p:cNvPicPr>
                <a:picLocks noChangeAspect="1"/>
              </p:cNvPicPr>
              <p:nvPr/>
            </p:nvPicPr>
            <p:blipFill>
              <a:blip r:embed="rId11"/>
              <a:stretch>
                <a:fillRect/>
              </a:stretch>
            </p:blipFill>
            <p:spPr>
              <a:xfrm flipH="1">
                <a:off x="5151310" y="4393459"/>
                <a:ext cx="531146" cy="789809"/>
              </a:xfrm>
              <a:prstGeom prst="rect">
                <a:avLst/>
              </a:prstGeom>
            </p:spPr>
          </p:pic>
        </p:grpSp>
        <p:sp>
          <p:nvSpPr>
            <p:cNvPr id="99" name="テキスト ボックス 98"/>
            <p:cNvSpPr txBox="1"/>
            <p:nvPr/>
          </p:nvSpPr>
          <p:spPr>
            <a:xfrm>
              <a:off x="3951401" y="5145497"/>
              <a:ext cx="1884350" cy="707886"/>
            </a:xfrm>
            <a:prstGeom prst="rect">
              <a:avLst/>
            </a:prstGeom>
            <a:noFill/>
          </p:spPr>
          <p:txBody>
            <a:bodyPr wrap="none" rtlCol="0">
              <a:spAutoFit/>
            </a:bodyPr>
            <a:lstStyle/>
            <a:p>
              <a:pPr algn="ctr"/>
              <a:r>
                <a:rPr kumimoji="1" lang="ja-JP" altLang="en-US" dirty="0" smtClean="0"/>
                <a:t>コーナーを設けて</a:t>
              </a:r>
              <a:endParaRPr kumimoji="1" lang="en-US" altLang="ja-JP" dirty="0" smtClean="0"/>
            </a:p>
            <a:p>
              <a:pPr algn="ctr"/>
              <a:r>
                <a:rPr kumimoji="1" lang="ja-JP" altLang="en-US" sz="2200" b="1" u="sng" dirty="0" smtClean="0"/>
                <a:t>小学生も宣伝</a:t>
              </a:r>
              <a:endParaRPr kumimoji="1" lang="ja-JP" altLang="en-US" sz="2200" b="1" u="sng" dirty="0"/>
            </a:p>
          </p:txBody>
        </p:sp>
      </p:grpSp>
      <p:grpSp>
        <p:nvGrpSpPr>
          <p:cNvPr id="103" name="図形グループ 102"/>
          <p:cNvGrpSpPr/>
          <p:nvPr/>
        </p:nvGrpSpPr>
        <p:grpSpPr>
          <a:xfrm>
            <a:off x="-4800" y="5722728"/>
            <a:ext cx="9143999" cy="707886"/>
            <a:chOff x="-4800" y="5722728"/>
            <a:chExt cx="9143999" cy="707886"/>
          </a:xfrm>
        </p:grpSpPr>
        <p:sp>
          <p:nvSpPr>
            <p:cNvPr id="104" name="テキスト ボックス 103"/>
            <p:cNvSpPr txBox="1"/>
            <p:nvPr/>
          </p:nvSpPr>
          <p:spPr>
            <a:xfrm>
              <a:off x="-4800" y="5722728"/>
              <a:ext cx="9143999" cy="707886"/>
            </a:xfrm>
            <a:prstGeom prst="rect">
              <a:avLst/>
            </a:prstGeom>
            <a:solidFill>
              <a:schemeClr val="tx2"/>
            </a:solidFill>
          </p:spPr>
          <p:txBody>
            <a:bodyPr wrap="square" rtlCol="0">
              <a:spAutoFit/>
            </a:bodyPr>
            <a:lstStyle/>
            <a:p>
              <a:r>
                <a:rPr lang="ja-JP" altLang="en-US" sz="2000" b="1" dirty="0" smtClean="0">
                  <a:solidFill>
                    <a:schemeClr val="bg1"/>
                  </a:solidFill>
                </a:rPr>
                <a:t>　　　　初期費用（農地・農具）</a:t>
              </a:r>
              <a:r>
                <a:rPr kumimoji="1" lang="ja-JP" altLang="en-US" sz="2000" b="1" dirty="0" smtClean="0">
                  <a:solidFill>
                    <a:schemeClr val="bg1"/>
                  </a:solidFill>
                </a:rPr>
                <a:t>＝</a:t>
              </a:r>
              <a:r>
                <a:rPr lang="ja-JP" altLang="en-US" sz="2000" b="1" dirty="0" smtClean="0">
                  <a:solidFill>
                    <a:schemeClr val="bg1"/>
                  </a:solidFill>
                </a:rPr>
                <a:t>約</a:t>
              </a:r>
              <a:r>
                <a:rPr lang="ja-JP" altLang="ja-JP" sz="2000" b="1" dirty="0" smtClean="0">
                  <a:solidFill>
                    <a:schemeClr val="bg1"/>
                  </a:solidFill>
                </a:rPr>
                <a:t>250</a:t>
              </a:r>
              <a:r>
                <a:rPr lang="ja-JP" altLang="en-US" sz="2000" b="1" dirty="0" smtClean="0">
                  <a:solidFill>
                    <a:schemeClr val="bg1"/>
                  </a:solidFill>
                </a:rPr>
                <a:t>万</a:t>
              </a:r>
              <a:endParaRPr lang="en-US" altLang="ja-JP" sz="2000" b="1" dirty="0">
                <a:solidFill>
                  <a:schemeClr val="bg1"/>
                </a:solidFill>
              </a:endParaRPr>
            </a:p>
            <a:p>
              <a:r>
                <a:rPr lang="ja-JP" altLang="en-US" sz="2000" b="1" dirty="0" smtClean="0">
                  <a:solidFill>
                    <a:schemeClr val="bg1"/>
                  </a:solidFill>
                </a:rPr>
                <a:t>　　　　継続費用（種・肥料</a:t>
              </a:r>
              <a:r>
                <a:rPr lang="en-US" altLang="ja-JP" sz="2000" b="1" dirty="0" err="1" smtClean="0">
                  <a:solidFill>
                    <a:schemeClr val="bg1"/>
                  </a:solidFill>
                </a:rPr>
                <a:t>etc</a:t>
              </a:r>
              <a:r>
                <a:rPr lang="ja-JP" altLang="en-US" sz="2000" b="1" dirty="0" smtClean="0">
                  <a:solidFill>
                    <a:schemeClr val="bg1"/>
                  </a:solidFill>
                </a:rPr>
                <a:t>）＝約</a:t>
              </a:r>
              <a:r>
                <a:rPr lang="en-US" altLang="ja-JP" sz="2000" b="1" dirty="0" smtClean="0">
                  <a:solidFill>
                    <a:schemeClr val="bg1"/>
                  </a:solidFill>
                </a:rPr>
                <a:t>120</a:t>
              </a:r>
              <a:r>
                <a:rPr lang="ja-JP" altLang="en-US" sz="2000" b="1" dirty="0" smtClean="0">
                  <a:solidFill>
                    <a:schemeClr val="bg1"/>
                  </a:solidFill>
                </a:rPr>
                <a:t>万　</a:t>
              </a:r>
              <a:endParaRPr kumimoji="1" lang="ja-JP" altLang="en-US" sz="2000" b="1" dirty="0">
                <a:solidFill>
                  <a:schemeClr val="bg1"/>
                </a:solidFill>
              </a:endParaRPr>
            </a:p>
          </p:txBody>
        </p:sp>
        <p:sp>
          <p:nvSpPr>
            <p:cNvPr id="105" name="テキスト ボックス 104"/>
            <p:cNvSpPr txBox="1"/>
            <p:nvPr/>
          </p:nvSpPr>
          <p:spPr>
            <a:xfrm>
              <a:off x="5504900" y="5887455"/>
              <a:ext cx="2299878" cy="400110"/>
            </a:xfrm>
            <a:prstGeom prst="rect">
              <a:avLst/>
            </a:prstGeom>
            <a:noFill/>
          </p:spPr>
          <p:txBody>
            <a:bodyPr wrap="none" rtlCol="0">
              <a:spAutoFit/>
            </a:bodyPr>
            <a:lstStyle/>
            <a:p>
              <a:pPr algn="ctr"/>
              <a:r>
                <a:rPr lang="ja-JP" altLang="en-US" sz="2000" b="1" dirty="0">
                  <a:solidFill>
                    <a:schemeClr val="bg1"/>
                  </a:solidFill>
                </a:rPr>
                <a:t>売り上げ＝約</a:t>
              </a:r>
              <a:r>
                <a:rPr lang="en-US" altLang="ja-JP" sz="2000" b="1" dirty="0">
                  <a:solidFill>
                    <a:schemeClr val="bg1"/>
                  </a:solidFill>
                </a:rPr>
                <a:t>200</a:t>
              </a:r>
              <a:r>
                <a:rPr lang="ja-JP" altLang="en-US" sz="2000" b="1" dirty="0">
                  <a:solidFill>
                    <a:schemeClr val="bg1"/>
                  </a:solidFill>
                </a:rPr>
                <a:t>万</a:t>
              </a:r>
              <a:endParaRPr kumimoji="1" lang="ja-JP" altLang="en-US" sz="2000" b="1" dirty="0"/>
            </a:p>
          </p:txBody>
        </p:sp>
      </p:gr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15</a:t>
            </a:fld>
            <a:endParaRPr kumimoji="1" lang="ja-JP" altLang="en-US"/>
          </a:p>
        </p:txBody>
      </p:sp>
    </p:spTree>
    <p:extLst>
      <p:ext uri="{BB962C8B-B14F-4D97-AF65-F5344CB8AC3E}">
        <p14:creationId xmlns:p14="http://schemas.microsoft.com/office/powerpoint/2010/main" val="3859350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38865E-8 8.63226E-7 L -1.38865E-8 -0.42398 " pathEditMode="relative" rAng="0" ptsTypes="AA">
                                      <p:cBhvr>
                                        <p:cTn id="6" dur="2000" fill="hold"/>
                                        <p:tgtEl>
                                          <p:spTgt spid="83"/>
                                        </p:tgtEl>
                                        <p:attrNameLst>
                                          <p:attrName>ppt_x</p:attrName>
                                          <p:attrName>ppt_y</p:attrName>
                                        </p:attrNameLst>
                                      </p:cBhvr>
                                      <p:rCtr x="0" y="-21199"/>
                                    </p:animMotion>
                                  </p:childTnLst>
                                </p:cTn>
                              </p:par>
                              <p:par>
                                <p:cTn id="7" presetID="42" presetClass="path" presetSubtype="0" accel="50000" decel="50000" fill="hold" nodeType="withEffect">
                                  <p:stCondLst>
                                    <p:cond delay="0"/>
                                  </p:stCondLst>
                                  <p:childTnLst>
                                    <p:animMotion origin="layout" path="M 7.74171E-7 -3.40662E-6 L 7.74171E-7 -0.41009 " pathEditMode="relative" rAng="0" ptsTypes="AA">
                                      <p:cBhvr>
                                        <p:cTn id="8" dur="2000" fill="hold"/>
                                        <p:tgtEl>
                                          <p:spTgt spid="84"/>
                                        </p:tgtEl>
                                        <p:attrNameLst>
                                          <p:attrName>ppt_x</p:attrName>
                                          <p:attrName>ppt_y</p:attrName>
                                        </p:attrNameLst>
                                      </p:cBhvr>
                                      <p:rCtr x="0" y="-20505"/>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6"/>
          <p:cNvGrpSpPr/>
          <p:nvPr/>
        </p:nvGrpSpPr>
        <p:grpSpPr>
          <a:xfrm>
            <a:off x="4512617" y="3849122"/>
            <a:ext cx="4427999" cy="2304000"/>
            <a:chOff x="4512617" y="3849122"/>
            <a:chExt cx="4427999" cy="2304000"/>
          </a:xfrm>
        </p:grpSpPr>
        <p:grpSp>
          <p:nvGrpSpPr>
            <p:cNvPr id="3" name="図形グループ 2"/>
            <p:cNvGrpSpPr/>
            <p:nvPr/>
          </p:nvGrpSpPr>
          <p:grpSpPr>
            <a:xfrm>
              <a:off x="4512617" y="3849122"/>
              <a:ext cx="4427999" cy="2304000"/>
              <a:chOff x="1149183" y="4068767"/>
              <a:chExt cx="3490157" cy="2145730"/>
            </a:xfrm>
          </p:grpSpPr>
          <p:sp>
            <p:nvSpPr>
              <p:cNvPr id="39" name="角丸四角形 38"/>
              <p:cNvSpPr/>
              <p:nvPr/>
            </p:nvSpPr>
            <p:spPr>
              <a:xfrm>
                <a:off x="1149183" y="4068767"/>
                <a:ext cx="3490157" cy="2140661"/>
              </a:xfrm>
              <a:prstGeom prst="roundRect">
                <a:avLst>
                  <a:gd name="adj" fmla="val 6749"/>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角丸四角形吹き出し 27"/>
              <p:cNvSpPr/>
              <p:nvPr/>
            </p:nvSpPr>
            <p:spPr>
              <a:xfrm>
                <a:off x="1149183" y="4073836"/>
                <a:ext cx="3490156" cy="2140661"/>
              </a:xfrm>
              <a:prstGeom prst="wedgeRoundRectCallout">
                <a:avLst>
                  <a:gd name="adj1" fmla="val -59802"/>
                  <a:gd name="adj2" fmla="val -13004"/>
                  <a:gd name="adj3" fmla="val 16667"/>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8" name="テキスト ボックス 37"/>
            <p:cNvSpPr txBox="1"/>
            <p:nvPr/>
          </p:nvSpPr>
          <p:spPr>
            <a:xfrm>
              <a:off x="5824871" y="5736828"/>
              <a:ext cx="1759432" cy="400110"/>
            </a:xfrm>
            <a:prstGeom prst="rect">
              <a:avLst/>
            </a:prstGeom>
            <a:noFill/>
          </p:spPr>
          <p:txBody>
            <a:bodyPr wrap="square" rtlCol="0">
              <a:spAutoFit/>
            </a:bodyPr>
            <a:lstStyle/>
            <a:p>
              <a:r>
                <a:rPr kumimoji="1" lang="ja-JP" altLang="en-US" sz="2000" b="1" dirty="0" smtClean="0">
                  <a:solidFill>
                    <a:schemeClr val="bg1"/>
                  </a:solidFill>
                </a:rPr>
                <a:t>カメラを配布</a:t>
              </a:r>
              <a:endParaRPr kumimoji="1" lang="ja-JP" altLang="en-US" sz="2000" b="1" dirty="0">
                <a:solidFill>
                  <a:schemeClr val="bg1"/>
                </a:solidFill>
              </a:endParaRPr>
            </a:p>
          </p:txBody>
        </p:sp>
        <p:sp>
          <p:nvSpPr>
            <p:cNvPr id="45" name="雲形吹き出し 44"/>
            <p:cNvSpPr/>
            <p:nvPr/>
          </p:nvSpPr>
          <p:spPr>
            <a:xfrm rot="539166">
              <a:off x="6802534" y="3873972"/>
              <a:ext cx="2033006" cy="1352421"/>
            </a:xfrm>
            <a:prstGeom prst="cloudCallout">
              <a:avLst>
                <a:gd name="adj1" fmla="val -31981"/>
                <a:gd name="adj2" fmla="val 63202"/>
              </a:avLst>
            </a:prstGeom>
            <a:solidFill>
              <a:schemeClr val="bg1"/>
            </a:solidFill>
            <a:ln>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stretch>
              <a:fillRect/>
            </a:stretch>
          </p:blipFill>
          <p:spPr>
            <a:xfrm>
              <a:off x="5909341" y="4139324"/>
              <a:ext cx="1305226" cy="1706179"/>
            </a:xfrm>
            <a:prstGeom prst="rect">
              <a:avLst/>
            </a:prstGeom>
          </p:spPr>
        </p:pic>
        <p:pic>
          <p:nvPicPr>
            <p:cNvPr id="5" name="図 4"/>
            <p:cNvPicPr>
              <a:picLocks noChangeAspect="1"/>
            </p:cNvPicPr>
            <p:nvPr/>
          </p:nvPicPr>
          <p:blipFill>
            <a:blip r:embed="rId4"/>
            <a:stretch>
              <a:fillRect/>
            </a:stretch>
          </p:blipFill>
          <p:spPr>
            <a:xfrm>
              <a:off x="7001107" y="4108352"/>
              <a:ext cx="1674414" cy="890789"/>
            </a:xfrm>
            <a:prstGeom prst="rect">
              <a:avLst/>
            </a:prstGeom>
          </p:spPr>
        </p:pic>
        <p:sp>
          <p:nvSpPr>
            <p:cNvPr id="48" name="Freeform 2289"/>
            <p:cNvSpPr>
              <a:spLocks noEditPoints="1"/>
            </p:cNvSpPr>
            <p:nvPr/>
          </p:nvSpPr>
          <p:spPr bwMode="auto">
            <a:xfrm>
              <a:off x="6925319" y="3905077"/>
              <a:ext cx="414714" cy="406337"/>
            </a:xfrm>
            <a:custGeom>
              <a:avLst/>
              <a:gdLst>
                <a:gd name="T0" fmla="*/ 0 w 477"/>
                <a:gd name="T1" fmla="*/ 414 h 414"/>
                <a:gd name="T2" fmla="*/ 477 w 477"/>
                <a:gd name="T3" fmla="*/ 414 h 414"/>
                <a:gd name="T4" fmla="*/ 238 w 477"/>
                <a:gd name="T5" fmla="*/ 0 h 414"/>
                <a:gd name="T6" fmla="*/ 0 w 477"/>
                <a:gd name="T7" fmla="*/ 414 h 414"/>
                <a:gd name="T8" fmla="*/ 260 w 477"/>
                <a:gd name="T9" fmla="*/ 348 h 414"/>
                <a:gd name="T10" fmla="*/ 217 w 477"/>
                <a:gd name="T11" fmla="*/ 348 h 414"/>
                <a:gd name="T12" fmla="*/ 217 w 477"/>
                <a:gd name="T13" fmla="*/ 305 h 414"/>
                <a:gd name="T14" fmla="*/ 260 w 477"/>
                <a:gd name="T15" fmla="*/ 305 h 414"/>
                <a:gd name="T16" fmla="*/ 260 w 477"/>
                <a:gd name="T17" fmla="*/ 348 h 414"/>
                <a:gd name="T18" fmla="*/ 260 w 477"/>
                <a:gd name="T19" fmla="*/ 261 h 414"/>
                <a:gd name="T20" fmla="*/ 217 w 477"/>
                <a:gd name="T21" fmla="*/ 261 h 414"/>
                <a:gd name="T22" fmla="*/ 217 w 477"/>
                <a:gd name="T23" fmla="*/ 174 h 414"/>
                <a:gd name="T24" fmla="*/ 260 w 477"/>
                <a:gd name="T25" fmla="*/ 174 h 414"/>
                <a:gd name="T26" fmla="*/ 260 w 477"/>
                <a:gd name="T27" fmla="*/ 26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7" h="414">
                  <a:moveTo>
                    <a:pt x="0" y="414"/>
                  </a:moveTo>
                  <a:lnTo>
                    <a:pt x="477" y="414"/>
                  </a:lnTo>
                  <a:lnTo>
                    <a:pt x="238" y="0"/>
                  </a:lnTo>
                  <a:lnTo>
                    <a:pt x="0" y="414"/>
                  </a:lnTo>
                  <a:close/>
                  <a:moveTo>
                    <a:pt x="260" y="348"/>
                  </a:moveTo>
                  <a:lnTo>
                    <a:pt x="217" y="348"/>
                  </a:lnTo>
                  <a:lnTo>
                    <a:pt x="217" y="305"/>
                  </a:lnTo>
                  <a:lnTo>
                    <a:pt x="260" y="305"/>
                  </a:lnTo>
                  <a:lnTo>
                    <a:pt x="260" y="348"/>
                  </a:lnTo>
                  <a:close/>
                  <a:moveTo>
                    <a:pt x="260" y="261"/>
                  </a:moveTo>
                  <a:lnTo>
                    <a:pt x="217" y="261"/>
                  </a:lnTo>
                  <a:lnTo>
                    <a:pt x="217" y="174"/>
                  </a:lnTo>
                  <a:lnTo>
                    <a:pt x="260" y="174"/>
                  </a:lnTo>
                  <a:lnTo>
                    <a:pt x="260" y="261"/>
                  </a:lnTo>
                  <a:close/>
                </a:path>
              </a:pathLst>
            </a:custGeom>
            <a:solidFill>
              <a:srgbClr val="EBA621"/>
            </a:solidFill>
            <a:ln>
              <a:noFill/>
            </a:ln>
            <a:extLst/>
          </p:spPr>
          <p:txBody>
            <a:bodyPr vert="horz" wrap="square" lIns="91440" tIns="45720" rIns="91440" bIns="45720" numCol="1" anchor="t" anchorCtr="0" compatLnSpc="1">
              <a:prstTxWarp prst="textNoShape">
                <a:avLst/>
              </a:prstTxWarp>
            </a:bodyPr>
            <a:lstStyle/>
            <a:p>
              <a:endParaRPr lang="ja-JP" altLang="en-US"/>
            </a:p>
          </p:txBody>
        </p:sp>
        <p:grpSp>
          <p:nvGrpSpPr>
            <p:cNvPr id="25" name="図形グループ 24"/>
            <p:cNvGrpSpPr/>
            <p:nvPr/>
          </p:nvGrpSpPr>
          <p:grpSpPr>
            <a:xfrm>
              <a:off x="4591134" y="3963694"/>
              <a:ext cx="1529502" cy="1715527"/>
              <a:chOff x="4694524" y="4710166"/>
              <a:chExt cx="1396379" cy="1566213"/>
            </a:xfrm>
          </p:grpSpPr>
          <p:sp>
            <p:nvSpPr>
              <p:cNvPr id="20" name="雲形吹き出し 19"/>
              <p:cNvSpPr/>
              <p:nvPr/>
            </p:nvSpPr>
            <p:spPr>
              <a:xfrm rot="16988620">
                <a:off x="4609607" y="4795083"/>
                <a:ext cx="1566213" cy="1396379"/>
              </a:xfrm>
              <a:prstGeom prst="cloudCallout">
                <a:avLst>
                  <a:gd name="adj1" fmla="val -21959"/>
                  <a:gd name="adj2" fmla="val 60797"/>
                </a:avLst>
              </a:prstGeom>
              <a:solidFill>
                <a:schemeClr val="bg1"/>
              </a:solidFill>
              <a:ln>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9" name="図形グループ 18"/>
              <p:cNvGrpSpPr/>
              <p:nvPr/>
            </p:nvGrpSpPr>
            <p:grpSpPr>
              <a:xfrm>
                <a:off x="4819643" y="4856413"/>
                <a:ext cx="1035817" cy="1138859"/>
                <a:chOff x="4360097" y="5083388"/>
                <a:chExt cx="745918" cy="820121"/>
              </a:xfrm>
            </p:grpSpPr>
            <p:pic>
              <p:nvPicPr>
                <p:cNvPr id="6" name="図 5"/>
                <p:cNvPicPr>
                  <a:picLocks noChangeAspect="1"/>
                </p:cNvPicPr>
                <p:nvPr/>
              </p:nvPicPr>
              <p:blipFill>
                <a:blip r:embed="rId5"/>
                <a:stretch>
                  <a:fillRect/>
                </a:stretch>
              </p:blipFill>
              <p:spPr>
                <a:xfrm>
                  <a:off x="4360097" y="5083388"/>
                  <a:ext cx="745918" cy="745918"/>
                </a:xfrm>
                <a:prstGeom prst="rect">
                  <a:avLst/>
                </a:prstGeom>
              </p:spPr>
            </p:pic>
            <p:sp>
              <p:nvSpPr>
                <p:cNvPr id="8" name="正方形/長方形 7"/>
                <p:cNvSpPr/>
                <p:nvPr/>
              </p:nvSpPr>
              <p:spPr>
                <a:xfrm>
                  <a:off x="4543407" y="5836267"/>
                  <a:ext cx="562608" cy="67242"/>
                </a:xfrm>
                <a:prstGeom prst="rect">
                  <a:avLst/>
                </a:prstGeom>
                <a:solidFill>
                  <a:srgbClr val="499047"/>
                </a:solidFill>
                <a:ln>
                  <a:solidFill>
                    <a:srgbClr val="49904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22" name="ハート 21"/>
            <p:cNvSpPr/>
            <p:nvPr/>
          </p:nvSpPr>
          <p:spPr>
            <a:xfrm>
              <a:off x="5586361" y="4414958"/>
              <a:ext cx="445670" cy="445670"/>
            </a:xfrm>
            <a:prstGeom prst="heart">
              <a:avLst/>
            </a:prstGeom>
            <a:solidFill>
              <a:srgbClr val="DB3449"/>
            </a:solidFill>
            <a:ln>
              <a:solidFill>
                <a:srgbClr val="DB34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雲形吹き出し 40"/>
            <p:cNvSpPr/>
            <p:nvPr/>
          </p:nvSpPr>
          <p:spPr>
            <a:xfrm rot="20498501">
              <a:off x="7340389" y="4906616"/>
              <a:ext cx="968944" cy="1119062"/>
            </a:xfrm>
            <a:prstGeom prst="cloudCallout">
              <a:avLst>
                <a:gd name="adj1" fmla="val -75289"/>
                <a:gd name="adj2" fmla="val -29345"/>
              </a:avLst>
            </a:prstGeom>
            <a:solidFill>
              <a:schemeClr val="bg1"/>
            </a:solidFill>
            <a:ln>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6"/>
            <a:stretch>
              <a:fillRect/>
            </a:stretch>
          </p:blipFill>
          <p:spPr>
            <a:xfrm>
              <a:off x="7542630" y="5042045"/>
              <a:ext cx="482742" cy="910833"/>
            </a:xfrm>
            <a:prstGeom prst="rect">
              <a:avLst/>
            </a:prstGeom>
          </p:spPr>
        </p:pic>
        <p:sp>
          <p:nvSpPr>
            <p:cNvPr id="63" name="Freeform 2838"/>
            <p:cNvSpPr>
              <a:spLocks/>
            </p:cNvSpPr>
            <p:nvPr/>
          </p:nvSpPr>
          <p:spPr bwMode="auto">
            <a:xfrm rot="5400000">
              <a:off x="7826678" y="5640100"/>
              <a:ext cx="454215" cy="454215"/>
            </a:xfrm>
            <a:custGeom>
              <a:avLst/>
              <a:gdLst>
                <a:gd name="T0" fmla="*/ 178 w 181"/>
                <a:gd name="T1" fmla="*/ 148 h 181"/>
                <a:gd name="T2" fmla="*/ 104 w 181"/>
                <a:gd name="T3" fmla="*/ 74 h 181"/>
                <a:gd name="T4" fmla="*/ 93 w 181"/>
                <a:gd name="T5" fmla="*/ 19 h 181"/>
                <a:gd name="T6" fmla="*/ 34 w 181"/>
                <a:gd name="T7" fmla="*/ 9 h 181"/>
                <a:gd name="T8" fmla="*/ 68 w 181"/>
                <a:gd name="T9" fmla="*/ 44 h 181"/>
                <a:gd name="T10" fmla="*/ 44 w 181"/>
                <a:gd name="T11" fmla="*/ 68 h 181"/>
                <a:gd name="T12" fmla="*/ 9 w 181"/>
                <a:gd name="T13" fmla="*/ 34 h 181"/>
                <a:gd name="T14" fmla="*/ 19 w 181"/>
                <a:gd name="T15" fmla="*/ 93 h 181"/>
                <a:gd name="T16" fmla="*/ 74 w 181"/>
                <a:gd name="T17" fmla="*/ 104 h 181"/>
                <a:gd name="T18" fmla="*/ 148 w 181"/>
                <a:gd name="T19" fmla="*/ 178 h 181"/>
                <a:gd name="T20" fmla="*/ 159 w 181"/>
                <a:gd name="T21" fmla="*/ 178 h 181"/>
                <a:gd name="T22" fmla="*/ 178 w 181"/>
                <a:gd name="T23" fmla="*/ 159 h 181"/>
                <a:gd name="T24" fmla="*/ 178 w 181"/>
                <a:gd name="T25" fmla="*/ 14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81">
                  <a:moveTo>
                    <a:pt x="178" y="148"/>
                  </a:moveTo>
                  <a:cubicBezTo>
                    <a:pt x="104" y="74"/>
                    <a:pt x="104" y="74"/>
                    <a:pt x="104" y="74"/>
                  </a:cubicBezTo>
                  <a:cubicBezTo>
                    <a:pt x="112" y="56"/>
                    <a:pt x="108" y="34"/>
                    <a:pt x="93" y="19"/>
                  </a:cubicBezTo>
                  <a:cubicBezTo>
                    <a:pt x="77" y="3"/>
                    <a:pt x="53" y="0"/>
                    <a:pt x="34" y="9"/>
                  </a:cubicBezTo>
                  <a:cubicBezTo>
                    <a:pt x="68" y="44"/>
                    <a:pt x="68" y="44"/>
                    <a:pt x="68" y="44"/>
                  </a:cubicBezTo>
                  <a:cubicBezTo>
                    <a:pt x="44" y="68"/>
                    <a:pt x="44" y="68"/>
                    <a:pt x="44" y="68"/>
                  </a:cubicBezTo>
                  <a:cubicBezTo>
                    <a:pt x="9" y="34"/>
                    <a:pt x="9" y="34"/>
                    <a:pt x="9" y="34"/>
                  </a:cubicBezTo>
                  <a:cubicBezTo>
                    <a:pt x="0" y="53"/>
                    <a:pt x="3" y="77"/>
                    <a:pt x="19" y="93"/>
                  </a:cubicBezTo>
                  <a:cubicBezTo>
                    <a:pt x="34" y="108"/>
                    <a:pt x="56" y="112"/>
                    <a:pt x="74" y="104"/>
                  </a:cubicBezTo>
                  <a:cubicBezTo>
                    <a:pt x="148" y="178"/>
                    <a:pt x="148" y="178"/>
                    <a:pt x="148" y="178"/>
                  </a:cubicBezTo>
                  <a:cubicBezTo>
                    <a:pt x="151" y="181"/>
                    <a:pt x="156" y="181"/>
                    <a:pt x="159" y="178"/>
                  </a:cubicBezTo>
                  <a:cubicBezTo>
                    <a:pt x="178" y="159"/>
                    <a:pt x="178" y="159"/>
                    <a:pt x="178" y="159"/>
                  </a:cubicBezTo>
                  <a:cubicBezTo>
                    <a:pt x="181" y="156"/>
                    <a:pt x="181" y="151"/>
                    <a:pt x="178" y="14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1" name="テキスト ボックス 20"/>
          <p:cNvSpPr txBox="1"/>
          <p:nvPr/>
        </p:nvSpPr>
        <p:spPr>
          <a:xfrm>
            <a:off x="-1565160" y="4092031"/>
            <a:ext cx="184666" cy="369332"/>
          </a:xfrm>
          <a:prstGeom prst="rect">
            <a:avLst/>
          </a:prstGeom>
          <a:noFill/>
        </p:spPr>
        <p:txBody>
          <a:bodyPr wrap="none" rtlCol="0">
            <a:spAutoFit/>
          </a:bodyPr>
          <a:lstStyle/>
          <a:p>
            <a:endParaRPr kumimoji="1" lang="ja-JP" altLang="en-US" dirty="0"/>
          </a:p>
        </p:txBody>
      </p:sp>
      <p:grpSp>
        <p:nvGrpSpPr>
          <p:cNvPr id="59" name="図形グループ 58"/>
          <p:cNvGrpSpPr/>
          <p:nvPr/>
        </p:nvGrpSpPr>
        <p:grpSpPr>
          <a:xfrm>
            <a:off x="7374008" y="701569"/>
            <a:ext cx="380950" cy="560933"/>
            <a:chOff x="4988904" y="4856888"/>
            <a:chExt cx="626020" cy="921788"/>
          </a:xfrm>
        </p:grpSpPr>
        <p:sp>
          <p:nvSpPr>
            <p:cNvPr id="6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1" name="図 60"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64" name="正方形/長方形 63"/>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7" name="図 66"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29570" y="763686"/>
            <a:ext cx="355643" cy="355643"/>
          </a:xfrm>
          <a:prstGeom prst="rect">
            <a:avLst/>
          </a:prstGeom>
          <a:effectLst/>
        </p:spPr>
      </p:pic>
      <p:pic>
        <p:nvPicPr>
          <p:cNvPr id="68" name="図 67"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75930" y="763686"/>
            <a:ext cx="355643" cy="355643"/>
          </a:xfrm>
          <a:prstGeom prst="rect">
            <a:avLst/>
          </a:prstGeom>
          <a:effectLst/>
        </p:spPr>
      </p:pic>
      <p:sp>
        <p:nvSpPr>
          <p:cNvPr id="69" name="テキスト ボックス 68"/>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78" name="図 77" descr="icon_156520_256.png"/>
          <p:cNvPicPr>
            <a:picLocks noChangeAspect="1"/>
          </p:cNvPicPr>
          <p:nvPr/>
        </p:nvPicPr>
        <p:blipFill rotWithShape="1">
          <a:blip r:embed="rId8">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pic>
        <p:nvPicPr>
          <p:cNvPr id="79" name="図 78"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12930" y="763686"/>
            <a:ext cx="355643" cy="355643"/>
          </a:xfrm>
          <a:prstGeom prst="rect">
            <a:avLst/>
          </a:prstGeom>
          <a:effectLst/>
        </p:spPr>
      </p:pic>
      <p:sp>
        <p:nvSpPr>
          <p:cNvPr id="80" name="テキスト ボックス 79"/>
          <p:cNvSpPr txBox="1"/>
          <p:nvPr/>
        </p:nvSpPr>
        <p:spPr>
          <a:xfrm>
            <a:off x="196086" y="61803"/>
            <a:ext cx="2698175" cy="1077218"/>
          </a:xfrm>
          <a:prstGeom prst="rect">
            <a:avLst/>
          </a:prstGeom>
          <a:noFill/>
        </p:spPr>
        <p:txBody>
          <a:bodyPr wrap="none" rtlCol="0">
            <a:spAutoFit/>
          </a:bodyPr>
          <a:lstStyle/>
          <a:p>
            <a:r>
              <a:rPr lang="ja-JP" altLang="en-US" sz="2800" dirty="0" smtClean="0"/>
              <a:t>独自科目の開設</a:t>
            </a:r>
            <a:endParaRPr lang="en-US" altLang="ja-JP" sz="2800" dirty="0" smtClean="0"/>
          </a:p>
          <a:p>
            <a:r>
              <a:rPr kumimoji="1" lang="ja-JP" altLang="en-US" sz="3600" dirty="0" smtClean="0"/>
              <a:t>概要</a:t>
            </a:r>
            <a:endParaRPr kumimoji="1" lang="ja-JP" altLang="en-US" sz="3600" dirty="0"/>
          </a:p>
        </p:txBody>
      </p:sp>
      <p:grpSp>
        <p:nvGrpSpPr>
          <p:cNvPr id="88" name="図形グループ 87"/>
          <p:cNvGrpSpPr/>
          <p:nvPr/>
        </p:nvGrpSpPr>
        <p:grpSpPr>
          <a:xfrm>
            <a:off x="667760" y="4066243"/>
            <a:ext cx="3739945" cy="1692771"/>
            <a:chOff x="667760" y="4586112"/>
            <a:chExt cx="3739945" cy="1692771"/>
          </a:xfrm>
        </p:grpSpPr>
        <p:sp>
          <p:nvSpPr>
            <p:cNvPr id="89" name="テキスト ボックス 88"/>
            <p:cNvSpPr txBox="1"/>
            <p:nvPr/>
          </p:nvSpPr>
          <p:spPr>
            <a:xfrm>
              <a:off x="987778" y="4586112"/>
              <a:ext cx="3419927" cy="1692771"/>
            </a:xfrm>
            <a:prstGeom prst="rect">
              <a:avLst/>
            </a:prstGeom>
            <a:noFill/>
          </p:spPr>
          <p:txBody>
            <a:bodyPr wrap="none" rtlCol="0">
              <a:spAutoFit/>
            </a:bodyPr>
            <a:lstStyle/>
            <a:p>
              <a:r>
                <a:rPr lang="ja-JP" altLang="en-US" sz="2400" dirty="0" smtClean="0"/>
                <a:t>好きな点と問題点の発掘</a:t>
              </a:r>
              <a:endParaRPr lang="en-US" altLang="ja-JP" sz="2400" dirty="0" smtClean="0"/>
            </a:p>
            <a:p>
              <a:endParaRPr kumimoji="1" lang="en-US" altLang="ja-JP" sz="1600" dirty="0"/>
            </a:p>
            <a:p>
              <a:r>
                <a:rPr lang="ja-JP" altLang="en-US" sz="2400" dirty="0" smtClean="0"/>
                <a:t>簡単な解決策の検討</a:t>
              </a:r>
              <a:endParaRPr lang="en-US" altLang="ja-JP" sz="2400" dirty="0" smtClean="0"/>
            </a:p>
            <a:p>
              <a:endParaRPr kumimoji="1" lang="en-US" altLang="ja-JP" sz="1600" dirty="0"/>
            </a:p>
            <a:p>
              <a:r>
                <a:rPr lang="ja-JP" altLang="en-US" sz="2400" dirty="0" smtClean="0"/>
                <a:t>発表会</a:t>
              </a:r>
              <a:endParaRPr kumimoji="1" lang="ja-JP" altLang="en-US" sz="2400" dirty="0"/>
            </a:p>
          </p:txBody>
        </p:sp>
        <p:sp>
          <p:nvSpPr>
            <p:cNvPr id="90" name="Freeform 2883"/>
            <p:cNvSpPr>
              <a:spLocks noEditPoints="1"/>
            </p:cNvSpPr>
            <p:nvPr/>
          </p:nvSpPr>
          <p:spPr bwMode="auto">
            <a:xfrm>
              <a:off x="673592" y="4677224"/>
              <a:ext cx="352138" cy="352138"/>
            </a:xfrm>
            <a:custGeom>
              <a:avLst/>
              <a:gdLst>
                <a:gd name="T0" fmla="*/ 144 w 160"/>
                <a:gd name="T1" fmla="*/ 0 h 160"/>
                <a:gd name="T2" fmla="*/ 16 w 160"/>
                <a:gd name="T3" fmla="*/ 0 h 160"/>
                <a:gd name="T4" fmla="*/ 0 w 160"/>
                <a:gd name="T5" fmla="*/ 16 h 160"/>
                <a:gd name="T6" fmla="*/ 0 w 160"/>
                <a:gd name="T7" fmla="*/ 160 h 160"/>
                <a:gd name="T8" fmla="*/ 32 w 160"/>
                <a:gd name="T9" fmla="*/ 128 h 160"/>
                <a:gd name="T10" fmla="*/ 144 w 160"/>
                <a:gd name="T11" fmla="*/ 128 h 160"/>
                <a:gd name="T12" fmla="*/ 160 w 160"/>
                <a:gd name="T13" fmla="*/ 112 h 160"/>
                <a:gd name="T14" fmla="*/ 160 w 160"/>
                <a:gd name="T15" fmla="*/ 16 h 160"/>
                <a:gd name="T16" fmla="*/ 144 w 160"/>
                <a:gd name="T17" fmla="*/ 0 h 160"/>
                <a:gd name="T18" fmla="*/ 88 w 160"/>
                <a:gd name="T19" fmla="*/ 72 h 160"/>
                <a:gd name="T20" fmla="*/ 72 w 160"/>
                <a:gd name="T21" fmla="*/ 72 h 160"/>
                <a:gd name="T22" fmla="*/ 72 w 160"/>
                <a:gd name="T23" fmla="*/ 24 h 160"/>
                <a:gd name="T24" fmla="*/ 88 w 160"/>
                <a:gd name="T25" fmla="*/ 24 h 160"/>
                <a:gd name="T26" fmla="*/ 88 w 160"/>
                <a:gd name="T27" fmla="*/ 72 h 160"/>
                <a:gd name="T28" fmla="*/ 88 w 160"/>
                <a:gd name="T29" fmla="*/ 104 h 160"/>
                <a:gd name="T30" fmla="*/ 72 w 160"/>
                <a:gd name="T31" fmla="*/ 104 h 160"/>
                <a:gd name="T32" fmla="*/ 72 w 160"/>
                <a:gd name="T33" fmla="*/ 88 h 160"/>
                <a:gd name="T34" fmla="*/ 88 w 160"/>
                <a:gd name="T35" fmla="*/ 88 h 160"/>
                <a:gd name="T36" fmla="*/ 88 w 160"/>
                <a:gd name="T37" fmla="*/ 10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60">
                  <a:moveTo>
                    <a:pt x="144" y="0"/>
                  </a:moveTo>
                  <a:cubicBezTo>
                    <a:pt x="16" y="0"/>
                    <a:pt x="16" y="0"/>
                    <a:pt x="16" y="0"/>
                  </a:cubicBezTo>
                  <a:cubicBezTo>
                    <a:pt x="7" y="0"/>
                    <a:pt x="0" y="7"/>
                    <a:pt x="0" y="16"/>
                  </a:cubicBezTo>
                  <a:cubicBezTo>
                    <a:pt x="0" y="160"/>
                    <a:pt x="0" y="160"/>
                    <a:pt x="0" y="160"/>
                  </a:cubicBezTo>
                  <a:cubicBezTo>
                    <a:pt x="32" y="128"/>
                    <a:pt x="32" y="128"/>
                    <a:pt x="32" y="128"/>
                  </a:cubicBezTo>
                  <a:cubicBezTo>
                    <a:pt x="144" y="128"/>
                    <a:pt x="144" y="128"/>
                    <a:pt x="144" y="128"/>
                  </a:cubicBezTo>
                  <a:cubicBezTo>
                    <a:pt x="153" y="128"/>
                    <a:pt x="160" y="121"/>
                    <a:pt x="160" y="112"/>
                  </a:cubicBezTo>
                  <a:cubicBezTo>
                    <a:pt x="160" y="16"/>
                    <a:pt x="160" y="16"/>
                    <a:pt x="160" y="16"/>
                  </a:cubicBezTo>
                  <a:cubicBezTo>
                    <a:pt x="160" y="7"/>
                    <a:pt x="153" y="0"/>
                    <a:pt x="144" y="0"/>
                  </a:cubicBezTo>
                  <a:close/>
                  <a:moveTo>
                    <a:pt x="88" y="72"/>
                  </a:moveTo>
                  <a:cubicBezTo>
                    <a:pt x="72" y="72"/>
                    <a:pt x="72" y="72"/>
                    <a:pt x="72" y="72"/>
                  </a:cubicBezTo>
                  <a:cubicBezTo>
                    <a:pt x="72" y="24"/>
                    <a:pt x="72" y="24"/>
                    <a:pt x="72" y="24"/>
                  </a:cubicBezTo>
                  <a:cubicBezTo>
                    <a:pt x="88" y="24"/>
                    <a:pt x="88" y="24"/>
                    <a:pt x="88" y="24"/>
                  </a:cubicBezTo>
                  <a:lnTo>
                    <a:pt x="88" y="72"/>
                  </a:lnTo>
                  <a:close/>
                  <a:moveTo>
                    <a:pt x="88" y="104"/>
                  </a:moveTo>
                  <a:cubicBezTo>
                    <a:pt x="72" y="104"/>
                    <a:pt x="72" y="104"/>
                    <a:pt x="72" y="104"/>
                  </a:cubicBezTo>
                  <a:cubicBezTo>
                    <a:pt x="72" y="88"/>
                    <a:pt x="72" y="88"/>
                    <a:pt x="72" y="88"/>
                  </a:cubicBezTo>
                  <a:cubicBezTo>
                    <a:pt x="88" y="88"/>
                    <a:pt x="88" y="88"/>
                    <a:pt x="88" y="88"/>
                  </a:cubicBezTo>
                  <a:lnTo>
                    <a:pt x="88" y="10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2838"/>
            <p:cNvSpPr>
              <a:spLocks/>
            </p:cNvSpPr>
            <p:nvPr/>
          </p:nvSpPr>
          <p:spPr bwMode="auto">
            <a:xfrm>
              <a:off x="667760" y="5268265"/>
              <a:ext cx="357970" cy="357970"/>
            </a:xfrm>
            <a:custGeom>
              <a:avLst/>
              <a:gdLst>
                <a:gd name="T0" fmla="*/ 178 w 181"/>
                <a:gd name="T1" fmla="*/ 148 h 181"/>
                <a:gd name="T2" fmla="*/ 104 w 181"/>
                <a:gd name="T3" fmla="*/ 74 h 181"/>
                <a:gd name="T4" fmla="*/ 93 w 181"/>
                <a:gd name="T5" fmla="*/ 19 h 181"/>
                <a:gd name="T6" fmla="*/ 34 w 181"/>
                <a:gd name="T7" fmla="*/ 9 h 181"/>
                <a:gd name="T8" fmla="*/ 68 w 181"/>
                <a:gd name="T9" fmla="*/ 44 h 181"/>
                <a:gd name="T10" fmla="*/ 44 w 181"/>
                <a:gd name="T11" fmla="*/ 68 h 181"/>
                <a:gd name="T12" fmla="*/ 9 w 181"/>
                <a:gd name="T13" fmla="*/ 34 h 181"/>
                <a:gd name="T14" fmla="*/ 19 w 181"/>
                <a:gd name="T15" fmla="*/ 93 h 181"/>
                <a:gd name="T16" fmla="*/ 74 w 181"/>
                <a:gd name="T17" fmla="*/ 104 h 181"/>
                <a:gd name="T18" fmla="*/ 148 w 181"/>
                <a:gd name="T19" fmla="*/ 178 h 181"/>
                <a:gd name="T20" fmla="*/ 159 w 181"/>
                <a:gd name="T21" fmla="*/ 178 h 181"/>
                <a:gd name="T22" fmla="*/ 178 w 181"/>
                <a:gd name="T23" fmla="*/ 159 h 181"/>
                <a:gd name="T24" fmla="*/ 178 w 181"/>
                <a:gd name="T25" fmla="*/ 14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81">
                  <a:moveTo>
                    <a:pt x="178" y="148"/>
                  </a:moveTo>
                  <a:cubicBezTo>
                    <a:pt x="104" y="74"/>
                    <a:pt x="104" y="74"/>
                    <a:pt x="104" y="74"/>
                  </a:cubicBezTo>
                  <a:cubicBezTo>
                    <a:pt x="112" y="56"/>
                    <a:pt x="108" y="34"/>
                    <a:pt x="93" y="19"/>
                  </a:cubicBezTo>
                  <a:cubicBezTo>
                    <a:pt x="77" y="3"/>
                    <a:pt x="53" y="0"/>
                    <a:pt x="34" y="9"/>
                  </a:cubicBezTo>
                  <a:cubicBezTo>
                    <a:pt x="68" y="44"/>
                    <a:pt x="68" y="44"/>
                    <a:pt x="68" y="44"/>
                  </a:cubicBezTo>
                  <a:cubicBezTo>
                    <a:pt x="44" y="68"/>
                    <a:pt x="44" y="68"/>
                    <a:pt x="44" y="68"/>
                  </a:cubicBezTo>
                  <a:cubicBezTo>
                    <a:pt x="9" y="34"/>
                    <a:pt x="9" y="34"/>
                    <a:pt x="9" y="34"/>
                  </a:cubicBezTo>
                  <a:cubicBezTo>
                    <a:pt x="0" y="53"/>
                    <a:pt x="3" y="77"/>
                    <a:pt x="19" y="93"/>
                  </a:cubicBezTo>
                  <a:cubicBezTo>
                    <a:pt x="34" y="108"/>
                    <a:pt x="56" y="112"/>
                    <a:pt x="74" y="104"/>
                  </a:cubicBezTo>
                  <a:cubicBezTo>
                    <a:pt x="148" y="178"/>
                    <a:pt x="148" y="178"/>
                    <a:pt x="148" y="178"/>
                  </a:cubicBezTo>
                  <a:cubicBezTo>
                    <a:pt x="151" y="181"/>
                    <a:pt x="156" y="181"/>
                    <a:pt x="159" y="178"/>
                  </a:cubicBezTo>
                  <a:cubicBezTo>
                    <a:pt x="178" y="159"/>
                    <a:pt x="178" y="159"/>
                    <a:pt x="178" y="159"/>
                  </a:cubicBezTo>
                  <a:cubicBezTo>
                    <a:pt x="181" y="156"/>
                    <a:pt x="181" y="151"/>
                    <a:pt x="178" y="14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92" name="図形グループ 91"/>
            <p:cNvGrpSpPr/>
            <p:nvPr/>
          </p:nvGrpSpPr>
          <p:grpSpPr>
            <a:xfrm>
              <a:off x="689469" y="5917349"/>
              <a:ext cx="363803" cy="301832"/>
              <a:chOff x="6227763" y="6063322"/>
              <a:chExt cx="792163" cy="657226"/>
            </a:xfrm>
          </p:grpSpPr>
          <p:sp>
            <p:nvSpPr>
              <p:cNvPr id="93" name="Oval 2535"/>
              <p:cNvSpPr>
                <a:spLocks noChangeArrowheads="1"/>
              </p:cNvSpPr>
              <p:nvPr/>
            </p:nvSpPr>
            <p:spPr bwMode="auto">
              <a:xfrm>
                <a:off x="6364287" y="6168092"/>
                <a:ext cx="276225" cy="27622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2536"/>
              <p:cNvSpPr>
                <a:spLocks noEditPoints="1"/>
              </p:cNvSpPr>
              <p:nvPr/>
            </p:nvSpPr>
            <p:spPr bwMode="auto">
              <a:xfrm>
                <a:off x="6227763" y="6063322"/>
                <a:ext cx="792163" cy="657226"/>
              </a:xfrm>
              <a:custGeom>
                <a:avLst/>
                <a:gdLst>
                  <a:gd name="T0" fmla="*/ 64 w 184"/>
                  <a:gd name="T1" fmla="*/ 104 h 152"/>
                  <a:gd name="T2" fmla="*/ 0 w 184"/>
                  <a:gd name="T3" fmla="*/ 136 h 152"/>
                  <a:gd name="T4" fmla="*/ 0 w 184"/>
                  <a:gd name="T5" fmla="*/ 152 h 152"/>
                  <a:gd name="T6" fmla="*/ 128 w 184"/>
                  <a:gd name="T7" fmla="*/ 152 h 152"/>
                  <a:gd name="T8" fmla="*/ 128 w 184"/>
                  <a:gd name="T9" fmla="*/ 136 h 152"/>
                  <a:gd name="T10" fmla="*/ 64 w 184"/>
                  <a:gd name="T11" fmla="*/ 104 h 152"/>
                  <a:gd name="T12" fmla="*/ 126 w 184"/>
                  <a:gd name="T13" fmla="*/ 27 h 152"/>
                  <a:gd name="T14" fmla="*/ 113 w 184"/>
                  <a:gd name="T15" fmla="*/ 40 h 152"/>
                  <a:gd name="T16" fmla="*/ 113 w 184"/>
                  <a:gd name="T17" fmla="*/ 72 h 152"/>
                  <a:gd name="T18" fmla="*/ 126 w 184"/>
                  <a:gd name="T19" fmla="*/ 85 h 152"/>
                  <a:gd name="T20" fmla="*/ 126 w 184"/>
                  <a:gd name="T21" fmla="*/ 27 h 152"/>
                  <a:gd name="T22" fmla="*/ 153 w 184"/>
                  <a:gd name="T23" fmla="*/ 0 h 152"/>
                  <a:gd name="T24" fmla="*/ 140 w 184"/>
                  <a:gd name="T25" fmla="*/ 13 h 152"/>
                  <a:gd name="T26" fmla="*/ 140 w 184"/>
                  <a:gd name="T27" fmla="*/ 99 h 152"/>
                  <a:gd name="T28" fmla="*/ 153 w 184"/>
                  <a:gd name="T29" fmla="*/ 112 h 152"/>
                  <a:gd name="T30" fmla="*/ 153 w 184"/>
                  <a:gd name="T3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52">
                    <a:moveTo>
                      <a:pt x="64" y="104"/>
                    </a:moveTo>
                    <a:cubicBezTo>
                      <a:pt x="43" y="104"/>
                      <a:pt x="0" y="115"/>
                      <a:pt x="0" y="136"/>
                    </a:cubicBezTo>
                    <a:cubicBezTo>
                      <a:pt x="0" y="152"/>
                      <a:pt x="0" y="152"/>
                      <a:pt x="0" y="152"/>
                    </a:cubicBezTo>
                    <a:cubicBezTo>
                      <a:pt x="128" y="152"/>
                      <a:pt x="128" y="152"/>
                      <a:pt x="128" y="152"/>
                    </a:cubicBezTo>
                    <a:cubicBezTo>
                      <a:pt x="128" y="136"/>
                      <a:pt x="128" y="136"/>
                      <a:pt x="128" y="136"/>
                    </a:cubicBezTo>
                    <a:cubicBezTo>
                      <a:pt x="128" y="115"/>
                      <a:pt x="85" y="104"/>
                      <a:pt x="64" y="104"/>
                    </a:cubicBezTo>
                    <a:close/>
                    <a:moveTo>
                      <a:pt x="126" y="27"/>
                    </a:moveTo>
                    <a:cubicBezTo>
                      <a:pt x="113" y="40"/>
                      <a:pt x="113" y="40"/>
                      <a:pt x="113" y="40"/>
                    </a:cubicBezTo>
                    <a:cubicBezTo>
                      <a:pt x="119" y="50"/>
                      <a:pt x="119" y="62"/>
                      <a:pt x="113" y="72"/>
                    </a:cubicBezTo>
                    <a:cubicBezTo>
                      <a:pt x="126" y="85"/>
                      <a:pt x="126" y="85"/>
                      <a:pt x="126" y="85"/>
                    </a:cubicBezTo>
                    <a:cubicBezTo>
                      <a:pt x="142" y="69"/>
                      <a:pt x="142" y="44"/>
                      <a:pt x="126" y="27"/>
                    </a:cubicBezTo>
                    <a:close/>
                    <a:moveTo>
                      <a:pt x="153" y="0"/>
                    </a:moveTo>
                    <a:cubicBezTo>
                      <a:pt x="140" y="13"/>
                      <a:pt x="140" y="13"/>
                      <a:pt x="140" y="13"/>
                    </a:cubicBezTo>
                    <a:cubicBezTo>
                      <a:pt x="162" y="37"/>
                      <a:pt x="162" y="73"/>
                      <a:pt x="140" y="99"/>
                    </a:cubicBezTo>
                    <a:cubicBezTo>
                      <a:pt x="153" y="112"/>
                      <a:pt x="153" y="112"/>
                      <a:pt x="153" y="112"/>
                    </a:cubicBezTo>
                    <a:cubicBezTo>
                      <a:pt x="184" y="81"/>
                      <a:pt x="184" y="32"/>
                      <a:pt x="153"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52" name="角丸四角形 51"/>
          <p:cNvSpPr/>
          <p:nvPr/>
        </p:nvSpPr>
        <p:spPr>
          <a:xfrm>
            <a:off x="806278" y="2242381"/>
            <a:ext cx="8132458" cy="679565"/>
          </a:xfrm>
          <a:prstGeom prst="roundRect">
            <a:avLst/>
          </a:prstGeom>
          <a:noFill/>
          <a:ln w="19050" cmpd="sng">
            <a:solidFill>
              <a:srgbClr val="FA661C">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rgbClr val="CCCCCC"/>
                </a:solidFill>
                <a:latin typeface="+mn-ea"/>
              </a:rPr>
              <a:t>農作物を栽培</a:t>
            </a:r>
            <a:r>
              <a:rPr lang="ja-JP" altLang="en-US" sz="2000" dirty="0">
                <a:solidFill>
                  <a:srgbClr val="CCCCCC"/>
                </a:solidFill>
                <a:latin typeface="+mn-ea"/>
              </a:rPr>
              <a:t>から収穫・販売まで行う</a:t>
            </a:r>
            <a:r>
              <a:rPr lang="ja-JP" altLang="en-US" sz="2000" dirty="0" smtClean="0">
                <a:solidFill>
                  <a:srgbClr val="CCCCCC"/>
                </a:solidFill>
                <a:latin typeface="+mn-ea"/>
              </a:rPr>
              <a:t>授業</a:t>
            </a:r>
            <a:endParaRPr lang="ja-JP" altLang="en-US" sz="2000" dirty="0">
              <a:solidFill>
                <a:srgbClr val="CCCCCC"/>
              </a:solidFill>
              <a:latin typeface="+mn-ea"/>
            </a:endParaRPr>
          </a:p>
        </p:txBody>
      </p:sp>
      <p:grpSp>
        <p:nvGrpSpPr>
          <p:cNvPr id="55" name="図形グループ 54"/>
          <p:cNvGrpSpPr/>
          <p:nvPr/>
        </p:nvGrpSpPr>
        <p:grpSpPr>
          <a:xfrm>
            <a:off x="195343" y="2210461"/>
            <a:ext cx="539999" cy="1007997"/>
            <a:chOff x="400607" y="4687796"/>
            <a:chExt cx="539999" cy="1007997"/>
          </a:xfrm>
        </p:grpSpPr>
        <p:sp>
          <p:nvSpPr>
            <p:cNvPr id="58" name="山形 57"/>
            <p:cNvSpPr/>
            <p:nvPr/>
          </p:nvSpPr>
          <p:spPr>
            <a:xfrm rot="5400000">
              <a:off x="166608" y="4921795"/>
              <a:ext cx="1007997" cy="539999"/>
            </a:xfrm>
            <a:prstGeom prst="chevron">
              <a:avLst/>
            </a:prstGeom>
            <a:solidFill>
              <a:srgbClr val="FA661C">
                <a:alpha val="40000"/>
              </a:srgb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テキスト ボックス 80"/>
            <p:cNvSpPr txBox="1"/>
            <p:nvPr/>
          </p:nvSpPr>
          <p:spPr>
            <a:xfrm>
              <a:off x="440458" y="4916129"/>
              <a:ext cx="461665" cy="725431"/>
            </a:xfrm>
            <a:prstGeom prst="rect">
              <a:avLst/>
            </a:prstGeom>
            <a:noFill/>
          </p:spPr>
          <p:txBody>
            <a:bodyPr vert="eaVert" wrap="none" rtlCol="0">
              <a:spAutoFit/>
            </a:bodyPr>
            <a:lstStyle/>
            <a:p>
              <a:r>
                <a:rPr lang="en-US" altLang="ja-JP" b="1" dirty="0">
                  <a:solidFill>
                    <a:srgbClr val="FFFFFF"/>
                  </a:solidFill>
                </a:rPr>
                <a:t>5</a:t>
              </a:r>
              <a:r>
                <a:rPr kumimoji="1" lang="ja-JP" altLang="en-US" b="1" dirty="0" smtClean="0">
                  <a:solidFill>
                    <a:srgbClr val="FFFFFF"/>
                  </a:solidFill>
                </a:rPr>
                <a:t>年生</a:t>
              </a:r>
              <a:endParaRPr kumimoji="1" lang="ja-JP" altLang="en-US" b="1" dirty="0">
                <a:solidFill>
                  <a:srgbClr val="FFFFFF"/>
                </a:solidFill>
              </a:endParaRPr>
            </a:p>
          </p:txBody>
        </p:sp>
      </p:grpSp>
      <p:grpSp>
        <p:nvGrpSpPr>
          <p:cNvPr id="82" name="図形グループ 81"/>
          <p:cNvGrpSpPr/>
          <p:nvPr/>
        </p:nvGrpSpPr>
        <p:grpSpPr>
          <a:xfrm>
            <a:off x="195343" y="1373054"/>
            <a:ext cx="8743393" cy="1007997"/>
            <a:chOff x="195343" y="4144465"/>
            <a:chExt cx="8743393" cy="1007997"/>
          </a:xfrm>
        </p:grpSpPr>
        <p:sp>
          <p:nvSpPr>
            <p:cNvPr id="83" name="角丸四角形 82"/>
            <p:cNvSpPr/>
            <p:nvPr/>
          </p:nvSpPr>
          <p:spPr>
            <a:xfrm>
              <a:off x="806278" y="4236815"/>
              <a:ext cx="8132458" cy="679566"/>
            </a:xfrm>
            <a:prstGeom prst="roundRect">
              <a:avLst/>
            </a:prstGeom>
            <a:noFill/>
            <a:ln w="19050" cmpd="sng">
              <a:solidFill>
                <a:srgbClr val="FA661C">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a:solidFill>
                    <a:srgbClr val="CCCCCC"/>
                  </a:solidFill>
                </a:rPr>
                <a:t>土浦の特色・魅力を調べ学習</a:t>
              </a:r>
              <a:r>
                <a:rPr lang="ja-JP" altLang="en-US" sz="2000" dirty="0" smtClean="0">
                  <a:solidFill>
                    <a:srgbClr val="CCCCCC"/>
                  </a:solidFill>
                </a:rPr>
                <a:t>とフィールドワーク</a:t>
              </a:r>
              <a:r>
                <a:rPr lang="ja-JP" altLang="en-US" sz="2000" dirty="0">
                  <a:solidFill>
                    <a:srgbClr val="CCCCCC"/>
                  </a:solidFill>
                </a:rPr>
                <a:t>や体験型で学ぶ授業</a:t>
              </a:r>
            </a:p>
          </p:txBody>
        </p:sp>
        <p:grpSp>
          <p:nvGrpSpPr>
            <p:cNvPr id="84" name="図形グループ 83"/>
            <p:cNvGrpSpPr/>
            <p:nvPr/>
          </p:nvGrpSpPr>
          <p:grpSpPr>
            <a:xfrm>
              <a:off x="195343" y="4144465"/>
              <a:ext cx="539999" cy="1007997"/>
              <a:chOff x="400607" y="3731111"/>
              <a:chExt cx="539999" cy="1007997"/>
            </a:xfrm>
          </p:grpSpPr>
          <p:sp>
            <p:nvSpPr>
              <p:cNvPr id="85" name="山形 84"/>
              <p:cNvSpPr/>
              <p:nvPr/>
            </p:nvSpPr>
            <p:spPr>
              <a:xfrm rot="5400000">
                <a:off x="166608" y="3965110"/>
                <a:ext cx="1007997" cy="539999"/>
              </a:xfrm>
              <a:prstGeom prst="chevron">
                <a:avLst/>
              </a:prstGeom>
              <a:solidFill>
                <a:schemeClr val="accent5">
                  <a:alpha val="4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テキスト ボックス 85"/>
              <p:cNvSpPr txBox="1"/>
              <p:nvPr/>
            </p:nvSpPr>
            <p:spPr>
              <a:xfrm>
                <a:off x="440458" y="3959444"/>
                <a:ext cx="461665" cy="724192"/>
              </a:xfrm>
              <a:prstGeom prst="rect">
                <a:avLst/>
              </a:prstGeom>
              <a:noFill/>
            </p:spPr>
            <p:txBody>
              <a:bodyPr vert="eaVert" wrap="none" rtlCol="0">
                <a:spAutoFit/>
              </a:bodyPr>
              <a:lstStyle/>
              <a:p>
                <a:r>
                  <a:rPr lang="en-US" altLang="ja-JP" b="1" dirty="0" smtClean="0">
                    <a:solidFill>
                      <a:srgbClr val="FFFFFF"/>
                    </a:solidFill>
                  </a:rPr>
                  <a:t>4</a:t>
                </a:r>
                <a:r>
                  <a:rPr kumimoji="1" lang="ja-JP" altLang="en-US" b="1" dirty="0" smtClean="0">
                    <a:solidFill>
                      <a:srgbClr val="FFFFFF"/>
                    </a:solidFill>
                  </a:rPr>
                  <a:t>年生</a:t>
                </a:r>
                <a:endParaRPr kumimoji="1" lang="ja-JP" altLang="en-US" b="1" dirty="0">
                  <a:solidFill>
                    <a:srgbClr val="FFFFFF"/>
                  </a:solidFill>
                </a:endParaRPr>
              </a:p>
            </p:txBody>
          </p:sp>
        </p:grpSp>
      </p:grpSp>
      <p:grpSp>
        <p:nvGrpSpPr>
          <p:cNvPr id="4" name="図形グループ 3"/>
          <p:cNvGrpSpPr/>
          <p:nvPr/>
        </p:nvGrpSpPr>
        <p:grpSpPr>
          <a:xfrm>
            <a:off x="195343" y="5832340"/>
            <a:ext cx="539999" cy="1007997"/>
            <a:chOff x="195343" y="5832340"/>
            <a:chExt cx="539999" cy="1007997"/>
          </a:xfrm>
        </p:grpSpPr>
        <p:sp>
          <p:nvSpPr>
            <p:cNvPr id="99" name="山形 98"/>
            <p:cNvSpPr/>
            <p:nvPr/>
          </p:nvSpPr>
          <p:spPr>
            <a:xfrm rot="5400000">
              <a:off x="-38656" y="6066339"/>
              <a:ext cx="1007997" cy="539999"/>
            </a:xfrm>
            <a:prstGeom prst="chevron">
              <a:avLst/>
            </a:prstGeom>
            <a:solidFill>
              <a:srgbClr val="FA661C"/>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0" name="テキスト ボックス 99"/>
            <p:cNvSpPr txBox="1"/>
            <p:nvPr/>
          </p:nvSpPr>
          <p:spPr>
            <a:xfrm>
              <a:off x="235194" y="6060673"/>
              <a:ext cx="461665" cy="727911"/>
            </a:xfrm>
            <a:prstGeom prst="rect">
              <a:avLst/>
            </a:prstGeom>
            <a:noFill/>
          </p:spPr>
          <p:txBody>
            <a:bodyPr vert="eaVert" wrap="none" rtlCol="0">
              <a:spAutoFit/>
            </a:bodyPr>
            <a:lstStyle/>
            <a:p>
              <a:r>
                <a:rPr lang="en-US" altLang="ja-JP" b="1" dirty="0" smtClean="0">
                  <a:solidFill>
                    <a:srgbClr val="FFFFFF"/>
                  </a:solidFill>
                </a:rPr>
                <a:t>6</a:t>
              </a:r>
              <a:r>
                <a:rPr kumimoji="1" lang="ja-JP" altLang="en-US" b="1" dirty="0" smtClean="0">
                  <a:solidFill>
                    <a:srgbClr val="FFFFFF"/>
                  </a:solidFill>
                </a:rPr>
                <a:t>年生</a:t>
              </a:r>
              <a:endParaRPr kumimoji="1" lang="ja-JP" altLang="en-US" b="1" dirty="0">
                <a:solidFill>
                  <a:srgbClr val="FFFFFF"/>
                </a:solidFill>
              </a:endParaRPr>
            </a:p>
          </p:txBody>
        </p:sp>
      </p:grpSp>
      <p:sp>
        <p:nvSpPr>
          <p:cNvPr id="101" name="角丸四角形 100"/>
          <p:cNvSpPr/>
          <p:nvPr/>
        </p:nvSpPr>
        <p:spPr>
          <a:xfrm>
            <a:off x="806278" y="6076671"/>
            <a:ext cx="8132458" cy="679564"/>
          </a:xfrm>
          <a:prstGeom prst="roundRect">
            <a:avLst/>
          </a:prstGeom>
          <a:noFill/>
          <a:ln w="19050" cmpd="sng">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rgbClr val="000000"/>
                </a:solidFill>
              </a:rPr>
              <a:t>学校</a:t>
            </a:r>
            <a:r>
              <a:rPr lang="ja-JP" altLang="en-US" sz="2000" dirty="0">
                <a:solidFill>
                  <a:srgbClr val="000000"/>
                </a:solidFill>
              </a:rPr>
              <a:t>周辺の好きな点と問題点を発掘し</a:t>
            </a:r>
            <a:r>
              <a:rPr lang="ja-JP" altLang="en-US" sz="2000" dirty="0" smtClean="0">
                <a:solidFill>
                  <a:srgbClr val="000000"/>
                </a:solidFill>
              </a:rPr>
              <a:t>、魅力</a:t>
            </a:r>
            <a:r>
              <a:rPr lang="ja-JP" altLang="en-US" sz="2000" dirty="0">
                <a:solidFill>
                  <a:srgbClr val="000000"/>
                </a:solidFill>
              </a:rPr>
              <a:t>発信や問題解決を行う</a:t>
            </a:r>
            <a:r>
              <a:rPr lang="ja-JP" altLang="en-US" sz="2000" dirty="0" smtClean="0">
                <a:solidFill>
                  <a:srgbClr val="000000"/>
                </a:solidFill>
              </a:rPr>
              <a:t>授業</a:t>
            </a:r>
            <a:endParaRPr lang="ja-JP" altLang="en-US" sz="2000" dirty="0">
              <a:solidFill>
                <a:srgbClr val="000000"/>
              </a:solidFill>
            </a:endParaRPr>
          </a:p>
        </p:txBody>
      </p:sp>
      <p:sp>
        <p:nvSpPr>
          <p:cNvPr id="105" name="テキスト ボックス 104"/>
          <p:cNvSpPr txBox="1"/>
          <p:nvPr/>
        </p:nvSpPr>
        <p:spPr>
          <a:xfrm>
            <a:off x="0" y="6132117"/>
            <a:ext cx="9144000" cy="400110"/>
          </a:xfrm>
          <a:prstGeom prst="rect">
            <a:avLst/>
          </a:prstGeom>
          <a:solidFill>
            <a:schemeClr val="tx2"/>
          </a:solidFill>
        </p:spPr>
        <p:txBody>
          <a:bodyPr wrap="square" rtlCol="0">
            <a:spAutoFit/>
          </a:bodyPr>
          <a:lstStyle/>
          <a:p>
            <a:pPr algn="ctr"/>
            <a:r>
              <a:rPr lang="ja-JP" altLang="en-US" sz="2000" b="1" dirty="0" smtClean="0">
                <a:solidFill>
                  <a:schemeClr val="bg1"/>
                </a:solidFill>
              </a:rPr>
              <a:t>使い捨てカメラ</a:t>
            </a:r>
            <a:r>
              <a:rPr kumimoji="1" lang="ja-JP" altLang="en-US" sz="2000" b="1" dirty="0" smtClean="0">
                <a:solidFill>
                  <a:schemeClr val="bg1"/>
                </a:solidFill>
              </a:rPr>
              <a:t>＋ホール使用料＝</a:t>
            </a:r>
            <a:r>
              <a:rPr lang="ja-JP" altLang="en-US" sz="2000" b="1" dirty="0" smtClean="0">
                <a:solidFill>
                  <a:schemeClr val="bg1"/>
                </a:solidFill>
              </a:rPr>
              <a:t>約</a:t>
            </a:r>
            <a:r>
              <a:rPr lang="ja-JP" altLang="ja-JP" sz="2000" b="1" dirty="0" smtClean="0">
                <a:solidFill>
                  <a:schemeClr val="bg1"/>
                </a:solidFill>
              </a:rPr>
              <a:t>1</a:t>
            </a:r>
            <a:r>
              <a:rPr lang="en-US" altLang="ja-JP" sz="2000" b="1" dirty="0" smtClean="0">
                <a:solidFill>
                  <a:schemeClr val="bg1"/>
                </a:solidFill>
              </a:rPr>
              <a:t>8</a:t>
            </a:r>
            <a:r>
              <a:rPr lang="ja-JP" altLang="en-US" sz="2000" b="1" dirty="0" smtClean="0">
                <a:solidFill>
                  <a:schemeClr val="bg1"/>
                </a:solidFill>
              </a:rPr>
              <a:t>万</a:t>
            </a:r>
            <a:endParaRPr kumimoji="1" lang="ja-JP" altLang="en-US" sz="2000" b="1" dirty="0">
              <a:solidFill>
                <a:schemeClr val="bg1"/>
              </a:solidFill>
            </a:endParaRPr>
          </a:p>
        </p:txBody>
      </p:sp>
      <p:sp>
        <p:nvSpPr>
          <p:cNvPr id="9" name="スライド番号プレースホルダー 8"/>
          <p:cNvSpPr>
            <a:spLocks noGrp="1"/>
          </p:cNvSpPr>
          <p:nvPr>
            <p:ph type="sldNum" sz="quarter" idx="12"/>
          </p:nvPr>
        </p:nvSpPr>
        <p:spPr/>
        <p:txBody>
          <a:bodyPr/>
          <a:lstStyle/>
          <a:p>
            <a:fld id="{271F4726-83E1-9743-9CB9-26C44A472F2A}" type="slidenum">
              <a:rPr kumimoji="1" lang="ja-JP" altLang="en-US" smtClean="0"/>
              <a:t>16</a:t>
            </a:fld>
            <a:endParaRPr kumimoji="1" lang="ja-JP" altLang="en-US"/>
          </a:p>
        </p:txBody>
      </p:sp>
      <p:grpSp>
        <p:nvGrpSpPr>
          <p:cNvPr id="57" name="図形グループ 56"/>
          <p:cNvGrpSpPr/>
          <p:nvPr/>
        </p:nvGrpSpPr>
        <p:grpSpPr>
          <a:xfrm>
            <a:off x="4313154" y="3846028"/>
            <a:ext cx="3872059" cy="2215475"/>
            <a:chOff x="4313154" y="3628630"/>
            <a:chExt cx="3872059" cy="2215475"/>
          </a:xfrm>
        </p:grpSpPr>
        <p:grpSp>
          <p:nvGrpSpPr>
            <p:cNvPr id="62" name="図形グループ 61"/>
            <p:cNvGrpSpPr/>
            <p:nvPr/>
          </p:nvGrpSpPr>
          <p:grpSpPr>
            <a:xfrm>
              <a:off x="4313154" y="3628630"/>
              <a:ext cx="3872059" cy="2215475"/>
              <a:chOff x="4313154" y="3628630"/>
              <a:chExt cx="3872059" cy="2215475"/>
            </a:xfrm>
          </p:grpSpPr>
          <p:sp>
            <p:nvSpPr>
              <p:cNvPr id="74" name="角丸四角形吹き出し 73"/>
              <p:cNvSpPr/>
              <p:nvPr/>
            </p:nvSpPr>
            <p:spPr>
              <a:xfrm>
                <a:off x="4313154" y="3628630"/>
                <a:ext cx="3872059" cy="2215475"/>
              </a:xfrm>
              <a:prstGeom prst="wedgeRoundRectCallout">
                <a:avLst>
                  <a:gd name="adj1" fmla="val -91649"/>
                  <a:gd name="adj2" fmla="val 25044"/>
                  <a:gd name="adj3" fmla="val 16667"/>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4565511" y="5371162"/>
                <a:ext cx="3470421" cy="461665"/>
              </a:xfrm>
              <a:prstGeom prst="rect">
                <a:avLst/>
              </a:prstGeom>
              <a:noFill/>
            </p:spPr>
            <p:txBody>
              <a:bodyPr wrap="none" rtlCol="0">
                <a:spAutoFit/>
              </a:bodyPr>
              <a:lstStyle/>
              <a:p>
                <a:r>
                  <a:rPr kumimoji="1" lang="ja-JP" altLang="en-US" sz="2400" b="1" u="sng" dirty="0" smtClean="0">
                    <a:solidFill>
                      <a:srgbClr val="FFFFFF"/>
                    </a:solidFill>
                  </a:rPr>
                  <a:t>地域の方</a:t>
                </a:r>
                <a:r>
                  <a:rPr lang="ja-JP" altLang="en-US" sz="2000" b="1" dirty="0" smtClean="0">
                    <a:solidFill>
                      <a:srgbClr val="FFFFFF"/>
                    </a:solidFill>
                  </a:rPr>
                  <a:t>と</a:t>
                </a:r>
                <a:r>
                  <a:rPr kumimoji="1" lang="ja-JP" altLang="en-US" sz="2400" b="1" u="sng" dirty="0" smtClean="0">
                    <a:solidFill>
                      <a:srgbClr val="FFFFFF"/>
                    </a:solidFill>
                  </a:rPr>
                  <a:t>行政の方</a:t>
                </a:r>
                <a:r>
                  <a:rPr kumimoji="1" lang="ja-JP" altLang="en-US" sz="2000" b="1" dirty="0" smtClean="0">
                    <a:solidFill>
                      <a:srgbClr val="FFFFFF"/>
                    </a:solidFill>
                  </a:rPr>
                  <a:t>を招く</a:t>
                </a:r>
                <a:endParaRPr kumimoji="1" lang="ja-JP" altLang="en-US" sz="2000" b="1" dirty="0">
                  <a:solidFill>
                    <a:srgbClr val="FFFFFF"/>
                  </a:solidFill>
                </a:endParaRPr>
              </a:p>
            </p:txBody>
          </p:sp>
        </p:grpSp>
        <p:grpSp>
          <p:nvGrpSpPr>
            <p:cNvPr id="65" name="図形グループ 64"/>
            <p:cNvGrpSpPr/>
            <p:nvPr/>
          </p:nvGrpSpPr>
          <p:grpSpPr>
            <a:xfrm>
              <a:off x="4687764" y="3628630"/>
              <a:ext cx="3109171" cy="1845510"/>
              <a:chOff x="5166759" y="2856534"/>
              <a:chExt cx="3109171" cy="1845510"/>
            </a:xfrm>
          </p:grpSpPr>
          <p:pic>
            <p:nvPicPr>
              <p:cNvPr id="66" name="図 65"/>
              <p:cNvPicPr>
                <a:picLocks noChangeAspect="1"/>
              </p:cNvPicPr>
              <p:nvPr/>
            </p:nvPicPr>
            <p:blipFill>
              <a:blip r:embed="rId9"/>
              <a:stretch>
                <a:fillRect/>
              </a:stretch>
            </p:blipFill>
            <p:spPr>
              <a:xfrm>
                <a:off x="5166759" y="2963697"/>
                <a:ext cx="1016933" cy="1738347"/>
              </a:xfrm>
              <a:prstGeom prst="rect">
                <a:avLst/>
              </a:prstGeom>
            </p:spPr>
          </p:pic>
          <p:pic>
            <p:nvPicPr>
              <p:cNvPr id="70" name="図 69"/>
              <p:cNvPicPr>
                <a:picLocks noChangeAspect="1"/>
              </p:cNvPicPr>
              <p:nvPr/>
            </p:nvPicPr>
            <p:blipFill>
              <a:blip r:embed="rId10"/>
              <a:stretch>
                <a:fillRect/>
              </a:stretch>
            </p:blipFill>
            <p:spPr>
              <a:xfrm>
                <a:off x="5741914" y="3015343"/>
                <a:ext cx="957890" cy="1677239"/>
              </a:xfrm>
              <a:prstGeom prst="rect">
                <a:avLst/>
              </a:prstGeom>
            </p:spPr>
          </p:pic>
          <p:pic>
            <p:nvPicPr>
              <p:cNvPr id="71" name="図 70"/>
              <p:cNvPicPr>
                <a:picLocks noChangeAspect="1"/>
              </p:cNvPicPr>
              <p:nvPr/>
            </p:nvPicPr>
            <p:blipFill>
              <a:blip r:embed="rId11"/>
              <a:stretch>
                <a:fillRect/>
              </a:stretch>
            </p:blipFill>
            <p:spPr>
              <a:xfrm>
                <a:off x="6392762" y="3149924"/>
                <a:ext cx="822550" cy="1523240"/>
              </a:xfrm>
              <a:prstGeom prst="rect">
                <a:avLst/>
              </a:prstGeom>
            </p:spPr>
          </p:pic>
          <p:pic>
            <p:nvPicPr>
              <p:cNvPr id="72" name="図 71"/>
              <p:cNvPicPr>
                <a:picLocks noChangeAspect="1"/>
              </p:cNvPicPr>
              <p:nvPr/>
            </p:nvPicPr>
            <p:blipFill>
              <a:blip r:embed="rId12"/>
              <a:stretch>
                <a:fillRect/>
              </a:stretch>
            </p:blipFill>
            <p:spPr>
              <a:xfrm>
                <a:off x="6778535" y="2970777"/>
                <a:ext cx="1051035" cy="1713643"/>
              </a:xfrm>
              <a:prstGeom prst="rect">
                <a:avLst/>
              </a:prstGeom>
            </p:spPr>
          </p:pic>
          <p:pic>
            <p:nvPicPr>
              <p:cNvPr id="73" name="図 72"/>
              <p:cNvPicPr>
                <a:picLocks noChangeAspect="1"/>
              </p:cNvPicPr>
              <p:nvPr/>
            </p:nvPicPr>
            <p:blipFill>
              <a:blip r:embed="rId13"/>
              <a:stretch>
                <a:fillRect/>
              </a:stretch>
            </p:blipFill>
            <p:spPr>
              <a:xfrm>
                <a:off x="7422917" y="2856534"/>
                <a:ext cx="853013" cy="1827886"/>
              </a:xfrm>
              <a:prstGeom prst="rect">
                <a:avLst/>
              </a:prstGeom>
            </p:spPr>
          </p:pic>
        </p:grpSp>
      </p:grpSp>
    </p:spTree>
    <p:extLst>
      <p:ext uri="{BB962C8B-B14F-4D97-AF65-F5344CB8AC3E}">
        <p14:creationId xmlns:p14="http://schemas.microsoft.com/office/powerpoint/2010/main" val="4239608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4314E-6 4.70806E-6 L 2.4314E-6 -0.44208 " pathEditMode="relative" rAng="0" ptsTypes="AA">
                                      <p:cBhvr>
                                        <p:cTn id="6" dur="2000" fill="hold"/>
                                        <p:tgtEl>
                                          <p:spTgt spid="101"/>
                                        </p:tgtEl>
                                        <p:attrNameLst>
                                          <p:attrName>ppt_x</p:attrName>
                                          <p:attrName>ppt_y</p:attrName>
                                        </p:attrNameLst>
                                      </p:cBhvr>
                                      <p:rCtr x="0" y="-22104"/>
                                    </p:animMotion>
                                  </p:childTnLst>
                                </p:cTn>
                              </p:par>
                              <p:par>
                                <p:cTn id="7" presetID="42" presetClass="path" presetSubtype="0" accel="50000" decel="50000" fill="hold" nodeType="withEffect">
                                  <p:stCondLst>
                                    <p:cond delay="0"/>
                                  </p:stCondLst>
                                  <p:childTnLst>
                                    <p:animMotion origin="layout" path="M 4.27579E-6 1.20482E-6 L 4.27579E-6 -0.4057 " pathEditMode="relative" rAng="0" ptsTypes="AA">
                                      <p:cBhvr>
                                        <p:cTn id="8" dur="2000" fill="hold"/>
                                        <p:tgtEl>
                                          <p:spTgt spid="4"/>
                                        </p:tgtEl>
                                        <p:attrNameLst>
                                          <p:attrName>ppt_x</p:attrName>
                                          <p:attrName>ppt_y</p:attrName>
                                        </p:attrNameLst>
                                      </p:cBhvr>
                                      <p:rCtr x="0" y="-20297"/>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fade">
                                      <p:cBhvr>
                                        <p:cTn id="2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150473" y="1718235"/>
            <a:ext cx="7814231" cy="2660869"/>
          </a:xfrm>
          <a:prstGeom prst="roundRect">
            <a:avLst>
              <a:gd name="adj" fmla="val 7569"/>
            </a:avLst>
          </a:prstGeom>
          <a:noFill/>
          <a:ln>
            <a:solidFill>
              <a:srgbClr val="FD5A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図形グループ 3"/>
          <p:cNvGrpSpPr/>
          <p:nvPr/>
        </p:nvGrpSpPr>
        <p:grpSpPr>
          <a:xfrm>
            <a:off x="815575" y="1472899"/>
            <a:ext cx="8164070" cy="605618"/>
            <a:chOff x="815575" y="1472899"/>
            <a:chExt cx="8164070" cy="605618"/>
          </a:xfrm>
        </p:grpSpPr>
        <p:sp>
          <p:nvSpPr>
            <p:cNvPr id="15" name="角丸四角形 14"/>
            <p:cNvSpPr/>
            <p:nvPr/>
          </p:nvSpPr>
          <p:spPr>
            <a:xfrm>
              <a:off x="815575" y="1472899"/>
              <a:ext cx="8164070" cy="605618"/>
            </a:xfrm>
            <a:prstGeom prst="roundRect">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992699" y="1487839"/>
              <a:ext cx="6308608" cy="584776"/>
            </a:xfrm>
            <a:prstGeom prst="rect">
              <a:avLst/>
            </a:prstGeom>
            <a:noFill/>
            <a:ln>
              <a:noFill/>
            </a:ln>
          </p:spPr>
          <p:txBody>
            <a:bodyPr wrap="square" rtlCol="0">
              <a:spAutoFit/>
            </a:bodyPr>
            <a:lstStyle/>
            <a:p>
              <a:r>
                <a:rPr lang="ja-JP" altLang="en-US" sz="3200" b="1" dirty="0" smtClean="0">
                  <a:solidFill>
                    <a:schemeClr val="bg1"/>
                  </a:solidFill>
                </a:rPr>
                <a:t>自分のまちを深く知ることができる</a:t>
              </a:r>
              <a:endParaRPr kumimoji="1" lang="ja-JP" altLang="en-US" sz="3200" b="1" dirty="0">
                <a:solidFill>
                  <a:schemeClr val="bg1"/>
                </a:solidFill>
              </a:endParaRPr>
            </a:p>
          </p:txBody>
        </p:sp>
      </p:grpSp>
      <p:grpSp>
        <p:nvGrpSpPr>
          <p:cNvPr id="61" name="図形グループ 60"/>
          <p:cNvGrpSpPr/>
          <p:nvPr/>
        </p:nvGrpSpPr>
        <p:grpSpPr>
          <a:xfrm>
            <a:off x="7374008" y="701569"/>
            <a:ext cx="380950" cy="560933"/>
            <a:chOff x="4988904" y="4856888"/>
            <a:chExt cx="626020" cy="921788"/>
          </a:xfrm>
        </p:grpSpPr>
        <p:sp>
          <p:nvSpPr>
            <p:cNvPr id="6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64" name="正方形/長方形 63"/>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80" name="図 79"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29570" y="763686"/>
            <a:ext cx="355643" cy="355643"/>
          </a:xfrm>
          <a:prstGeom prst="rect">
            <a:avLst/>
          </a:prstGeom>
          <a:effectLst/>
        </p:spPr>
      </p:pic>
      <p:pic>
        <p:nvPicPr>
          <p:cNvPr id="81" name="図 8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75930" y="763686"/>
            <a:ext cx="355643" cy="355643"/>
          </a:xfrm>
          <a:prstGeom prst="rect">
            <a:avLst/>
          </a:prstGeom>
          <a:effectLst/>
        </p:spPr>
      </p:pic>
      <p:sp>
        <p:nvSpPr>
          <p:cNvPr id="82" name="テキスト ボックス 81"/>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83" name="図 8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pic>
        <p:nvPicPr>
          <p:cNvPr id="84" name="図 8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12930" y="763686"/>
            <a:ext cx="355643" cy="355643"/>
          </a:xfrm>
          <a:prstGeom prst="rect">
            <a:avLst/>
          </a:prstGeom>
          <a:effectLst/>
        </p:spPr>
      </p:pic>
      <p:sp>
        <p:nvSpPr>
          <p:cNvPr id="85" name="テキスト ボックス 84"/>
          <p:cNvSpPr txBox="1"/>
          <p:nvPr/>
        </p:nvSpPr>
        <p:spPr>
          <a:xfrm>
            <a:off x="196086" y="61803"/>
            <a:ext cx="2698175" cy="1077218"/>
          </a:xfrm>
          <a:prstGeom prst="rect">
            <a:avLst/>
          </a:prstGeom>
          <a:noFill/>
        </p:spPr>
        <p:txBody>
          <a:bodyPr wrap="none" rtlCol="0">
            <a:spAutoFit/>
          </a:bodyPr>
          <a:lstStyle/>
          <a:p>
            <a:r>
              <a:rPr lang="ja-JP" altLang="en-US" sz="2800" dirty="0" smtClean="0"/>
              <a:t>独自科目の開設</a:t>
            </a:r>
            <a:endParaRPr lang="en-US" altLang="ja-JP" sz="2800" dirty="0" smtClean="0"/>
          </a:p>
          <a:p>
            <a:r>
              <a:rPr kumimoji="1" lang="ja-JP" altLang="en-US" sz="3600" dirty="0" smtClean="0"/>
              <a:t>効果</a:t>
            </a:r>
            <a:endParaRPr kumimoji="1" lang="ja-JP" altLang="en-US" sz="3600" dirty="0"/>
          </a:p>
        </p:txBody>
      </p:sp>
      <p:grpSp>
        <p:nvGrpSpPr>
          <p:cNvPr id="41" name="図形グループ 40"/>
          <p:cNvGrpSpPr/>
          <p:nvPr/>
        </p:nvGrpSpPr>
        <p:grpSpPr>
          <a:xfrm>
            <a:off x="140528" y="1326422"/>
            <a:ext cx="899999" cy="899999"/>
            <a:chOff x="1308313" y="4556496"/>
            <a:chExt cx="899999" cy="899999"/>
          </a:xfrm>
        </p:grpSpPr>
        <p:sp>
          <p:nvSpPr>
            <p:cNvPr id="42" name="円/楕円 41"/>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46" name="図形グループ 45"/>
          <p:cNvGrpSpPr/>
          <p:nvPr/>
        </p:nvGrpSpPr>
        <p:grpSpPr>
          <a:xfrm>
            <a:off x="140528" y="2294602"/>
            <a:ext cx="899999" cy="899999"/>
            <a:chOff x="1308313" y="4556496"/>
            <a:chExt cx="899999" cy="899999"/>
          </a:xfrm>
        </p:grpSpPr>
        <p:sp>
          <p:nvSpPr>
            <p:cNvPr id="47" name="円/楕円 46"/>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51" name="図形グループ 50"/>
          <p:cNvGrpSpPr/>
          <p:nvPr/>
        </p:nvGrpSpPr>
        <p:grpSpPr>
          <a:xfrm>
            <a:off x="140528" y="3250682"/>
            <a:ext cx="899999" cy="899999"/>
            <a:chOff x="1308313" y="4556496"/>
            <a:chExt cx="899999" cy="899999"/>
          </a:xfrm>
        </p:grpSpPr>
        <p:sp>
          <p:nvSpPr>
            <p:cNvPr id="53" name="円/楕円 52"/>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9" name="図形グループ 8"/>
          <p:cNvGrpSpPr/>
          <p:nvPr/>
        </p:nvGrpSpPr>
        <p:grpSpPr>
          <a:xfrm>
            <a:off x="1607597" y="1515442"/>
            <a:ext cx="7267696" cy="3092986"/>
            <a:chOff x="1607597" y="1515442"/>
            <a:chExt cx="7267696" cy="3092986"/>
          </a:xfrm>
        </p:grpSpPr>
        <p:sp>
          <p:nvSpPr>
            <p:cNvPr id="7" name="円/楕円 6"/>
            <p:cNvSpPr/>
            <p:nvPr/>
          </p:nvSpPr>
          <p:spPr>
            <a:xfrm>
              <a:off x="1773686" y="3295505"/>
              <a:ext cx="3226822" cy="89999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5"/>
            <a:stretch>
              <a:fillRect/>
            </a:stretch>
          </p:blipFill>
          <p:spPr>
            <a:xfrm>
              <a:off x="5103359" y="1515442"/>
              <a:ext cx="3771934" cy="3092986"/>
            </a:xfrm>
            <a:prstGeom prst="rect">
              <a:avLst/>
            </a:prstGeom>
          </p:spPr>
        </p:pic>
        <p:sp>
          <p:nvSpPr>
            <p:cNvPr id="8" name="テキスト ボックス 7"/>
            <p:cNvSpPr txBox="1"/>
            <p:nvPr/>
          </p:nvSpPr>
          <p:spPr>
            <a:xfrm>
              <a:off x="1607597" y="2294602"/>
              <a:ext cx="3467616" cy="461665"/>
            </a:xfrm>
            <a:prstGeom prst="rect">
              <a:avLst/>
            </a:prstGeom>
            <a:noFill/>
          </p:spPr>
          <p:txBody>
            <a:bodyPr wrap="none" rtlCol="0">
              <a:spAutoFit/>
            </a:bodyPr>
            <a:lstStyle/>
            <a:p>
              <a:r>
                <a:rPr lang="ja-JP" altLang="en-US" sz="2400" dirty="0" smtClean="0">
                  <a:solidFill>
                    <a:srgbClr val="6E330C"/>
                  </a:solidFill>
                </a:rPr>
                <a:t>様々な手法で地域を学ぶ</a:t>
              </a:r>
              <a:endParaRPr kumimoji="1" lang="ja-JP" altLang="en-US" sz="2400" dirty="0">
                <a:solidFill>
                  <a:srgbClr val="6E330C"/>
                </a:solidFill>
              </a:endParaRPr>
            </a:p>
          </p:txBody>
        </p:sp>
        <p:sp>
          <p:nvSpPr>
            <p:cNvPr id="11" name="下矢印 10"/>
            <p:cNvSpPr/>
            <p:nvPr/>
          </p:nvSpPr>
          <p:spPr>
            <a:xfrm>
              <a:off x="2922420" y="2816032"/>
              <a:ext cx="956235" cy="419710"/>
            </a:xfrm>
            <a:prstGeom prst="downArrow">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861119" y="3467265"/>
              <a:ext cx="3022182" cy="523220"/>
            </a:xfrm>
            <a:prstGeom prst="rect">
              <a:avLst/>
            </a:prstGeom>
            <a:noFill/>
          </p:spPr>
          <p:txBody>
            <a:bodyPr wrap="none" rtlCol="0">
              <a:spAutoFit/>
            </a:bodyPr>
            <a:lstStyle/>
            <a:p>
              <a:r>
                <a:rPr kumimoji="1" lang="ja-JP" altLang="en-US" sz="2800" dirty="0" smtClean="0">
                  <a:solidFill>
                    <a:srgbClr val="6E330C"/>
                  </a:solidFill>
                </a:rPr>
                <a:t>多角的な地域理解</a:t>
              </a:r>
              <a:endParaRPr kumimoji="1" lang="ja-JP" altLang="en-US" sz="2800" dirty="0">
                <a:solidFill>
                  <a:srgbClr val="6E330C"/>
                </a:solidFill>
              </a:endParaRPr>
            </a:p>
          </p:txBody>
        </p:sp>
      </p:gr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17</a:t>
            </a:fld>
            <a:endParaRPr kumimoji="1" lang="ja-JP" altLang="en-US"/>
          </a:p>
        </p:txBody>
      </p:sp>
    </p:spTree>
    <p:extLst>
      <p:ext uri="{BB962C8B-B14F-4D97-AF65-F5344CB8AC3E}">
        <p14:creationId xmlns:p14="http://schemas.microsoft.com/office/powerpoint/2010/main" val="3897315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1150473" y="2685777"/>
            <a:ext cx="7814231" cy="2660869"/>
          </a:xfrm>
          <a:prstGeom prst="roundRect">
            <a:avLst>
              <a:gd name="adj" fmla="val 7569"/>
            </a:avLst>
          </a:prstGeom>
          <a:noFill/>
          <a:ln>
            <a:solidFill>
              <a:srgbClr val="FD5A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815575" y="1472899"/>
            <a:ext cx="8164070" cy="605618"/>
          </a:xfrm>
          <a:prstGeom prst="roundRect">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992699" y="1487839"/>
            <a:ext cx="6308608" cy="584776"/>
          </a:xfrm>
          <a:prstGeom prst="rect">
            <a:avLst/>
          </a:prstGeom>
          <a:noFill/>
          <a:ln>
            <a:noFill/>
          </a:ln>
        </p:spPr>
        <p:txBody>
          <a:bodyPr wrap="square" rtlCol="0">
            <a:spAutoFit/>
          </a:bodyPr>
          <a:lstStyle/>
          <a:p>
            <a:r>
              <a:rPr lang="ja-JP" altLang="en-US" sz="3200" b="1" dirty="0" smtClean="0">
                <a:solidFill>
                  <a:schemeClr val="bg1"/>
                </a:solidFill>
              </a:rPr>
              <a:t>自分のまちを深く知ることができる</a:t>
            </a:r>
            <a:endParaRPr kumimoji="1" lang="ja-JP" altLang="en-US" sz="3200" b="1" dirty="0">
              <a:solidFill>
                <a:schemeClr val="bg1"/>
              </a:solidFill>
            </a:endParaRPr>
          </a:p>
        </p:txBody>
      </p:sp>
      <p:grpSp>
        <p:nvGrpSpPr>
          <p:cNvPr id="61" name="図形グループ 60"/>
          <p:cNvGrpSpPr/>
          <p:nvPr/>
        </p:nvGrpSpPr>
        <p:grpSpPr>
          <a:xfrm>
            <a:off x="7374008" y="701569"/>
            <a:ext cx="380950" cy="560933"/>
            <a:chOff x="4988904" y="4856888"/>
            <a:chExt cx="626020" cy="921788"/>
          </a:xfrm>
        </p:grpSpPr>
        <p:sp>
          <p:nvSpPr>
            <p:cNvPr id="6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64" name="正方形/長方形 63"/>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80" name="図 79"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29570" y="763686"/>
            <a:ext cx="355643" cy="355643"/>
          </a:xfrm>
          <a:prstGeom prst="rect">
            <a:avLst/>
          </a:prstGeom>
          <a:effectLst/>
        </p:spPr>
      </p:pic>
      <p:pic>
        <p:nvPicPr>
          <p:cNvPr id="81" name="図 8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75930" y="763686"/>
            <a:ext cx="355643" cy="355643"/>
          </a:xfrm>
          <a:prstGeom prst="rect">
            <a:avLst/>
          </a:prstGeom>
          <a:effectLst/>
        </p:spPr>
      </p:pic>
      <p:sp>
        <p:nvSpPr>
          <p:cNvPr id="82" name="テキスト ボックス 81"/>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83" name="図 8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pic>
        <p:nvPicPr>
          <p:cNvPr id="84" name="図 8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12930" y="763686"/>
            <a:ext cx="355643" cy="355643"/>
          </a:xfrm>
          <a:prstGeom prst="rect">
            <a:avLst/>
          </a:prstGeom>
          <a:effectLst/>
        </p:spPr>
      </p:pic>
      <p:sp>
        <p:nvSpPr>
          <p:cNvPr id="85" name="テキスト ボックス 84"/>
          <p:cNvSpPr txBox="1"/>
          <p:nvPr/>
        </p:nvSpPr>
        <p:spPr>
          <a:xfrm>
            <a:off x="196086" y="61803"/>
            <a:ext cx="2698175" cy="1077218"/>
          </a:xfrm>
          <a:prstGeom prst="rect">
            <a:avLst/>
          </a:prstGeom>
          <a:noFill/>
        </p:spPr>
        <p:txBody>
          <a:bodyPr wrap="none" rtlCol="0">
            <a:spAutoFit/>
          </a:bodyPr>
          <a:lstStyle/>
          <a:p>
            <a:r>
              <a:rPr lang="ja-JP" altLang="en-US" sz="2800" dirty="0" smtClean="0"/>
              <a:t>独自科目の開設</a:t>
            </a:r>
            <a:endParaRPr lang="en-US" altLang="ja-JP" sz="2800" dirty="0" smtClean="0"/>
          </a:p>
          <a:p>
            <a:r>
              <a:rPr kumimoji="1" lang="ja-JP" altLang="en-US" sz="3600" dirty="0" smtClean="0"/>
              <a:t>効果</a:t>
            </a:r>
            <a:endParaRPr kumimoji="1" lang="ja-JP" altLang="en-US" sz="3600" dirty="0"/>
          </a:p>
        </p:txBody>
      </p:sp>
      <p:grpSp>
        <p:nvGrpSpPr>
          <p:cNvPr id="41" name="図形グループ 40"/>
          <p:cNvGrpSpPr/>
          <p:nvPr/>
        </p:nvGrpSpPr>
        <p:grpSpPr>
          <a:xfrm>
            <a:off x="140528" y="1326422"/>
            <a:ext cx="899999" cy="899999"/>
            <a:chOff x="1308313" y="4556496"/>
            <a:chExt cx="899999" cy="899999"/>
          </a:xfrm>
        </p:grpSpPr>
        <p:sp>
          <p:nvSpPr>
            <p:cNvPr id="42" name="円/楕円 41"/>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3" name="図形グループ 2"/>
          <p:cNvGrpSpPr/>
          <p:nvPr/>
        </p:nvGrpSpPr>
        <p:grpSpPr>
          <a:xfrm>
            <a:off x="815575" y="2441079"/>
            <a:ext cx="8164070" cy="605618"/>
            <a:chOff x="815575" y="2441079"/>
            <a:chExt cx="8164070" cy="605618"/>
          </a:xfrm>
        </p:grpSpPr>
        <p:sp>
          <p:nvSpPr>
            <p:cNvPr id="44" name="角丸四角形 43"/>
            <p:cNvSpPr/>
            <p:nvPr/>
          </p:nvSpPr>
          <p:spPr>
            <a:xfrm>
              <a:off x="815575" y="2441079"/>
              <a:ext cx="8164070" cy="605618"/>
            </a:xfrm>
            <a:prstGeom prst="roundRect">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992699" y="2456019"/>
              <a:ext cx="6308608" cy="584776"/>
            </a:xfrm>
            <a:prstGeom prst="rect">
              <a:avLst/>
            </a:prstGeom>
            <a:noFill/>
            <a:ln>
              <a:noFill/>
            </a:ln>
          </p:spPr>
          <p:txBody>
            <a:bodyPr wrap="square" rtlCol="0">
              <a:spAutoFit/>
            </a:bodyPr>
            <a:lstStyle/>
            <a:p>
              <a:r>
                <a:rPr lang="ja-JP" altLang="en-US" sz="3200" b="1" dirty="0" smtClean="0">
                  <a:solidFill>
                    <a:schemeClr val="bg1"/>
                  </a:solidFill>
                </a:rPr>
                <a:t>スキル向上</a:t>
              </a:r>
              <a:endParaRPr kumimoji="1" lang="ja-JP" altLang="en-US" sz="3200" b="1" dirty="0">
                <a:solidFill>
                  <a:schemeClr val="bg1"/>
                </a:solidFill>
              </a:endParaRPr>
            </a:p>
          </p:txBody>
        </p:sp>
      </p:grpSp>
      <p:grpSp>
        <p:nvGrpSpPr>
          <p:cNvPr id="46" name="図形グループ 45"/>
          <p:cNvGrpSpPr/>
          <p:nvPr/>
        </p:nvGrpSpPr>
        <p:grpSpPr>
          <a:xfrm>
            <a:off x="140528" y="2294602"/>
            <a:ext cx="899999" cy="899999"/>
            <a:chOff x="1308313" y="4556496"/>
            <a:chExt cx="899999" cy="899999"/>
          </a:xfrm>
        </p:grpSpPr>
        <p:sp>
          <p:nvSpPr>
            <p:cNvPr id="47" name="円/楕円 46"/>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51" name="図形グループ 50"/>
          <p:cNvGrpSpPr/>
          <p:nvPr/>
        </p:nvGrpSpPr>
        <p:grpSpPr>
          <a:xfrm>
            <a:off x="140528" y="3250682"/>
            <a:ext cx="899999" cy="899999"/>
            <a:chOff x="1308313" y="4556496"/>
            <a:chExt cx="899999" cy="899999"/>
          </a:xfrm>
        </p:grpSpPr>
        <p:sp>
          <p:nvSpPr>
            <p:cNvPr id="53" name="円/楕円 52"/>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20" name="図形グループ 19"/>
          <p:cNvGrpSpPr/>
          <p:nvPr/>
        </p:nvGrpSpPr>
        <p:grpSpPr>
          <a:xfrm>
            <a:off x="1368138" y="2640954"/>
            <a:ext cx="7634864" cy="2860104"/>
            <a:chOff x="1368138" y="2640954"/>
            <a:chExt cx="7634864" cy="2860104"/>
          </a:xfrm>
        </p:grpSpPr>
        <p:pic>
          <p:nvPicPr>
            <p:cNvPr id="10" name="図 9"/>
            <p:cNvPicPr>
              <a:picLocks noChangeAspect="1"/>
            </p:cNvPicPr>
            <p:nvPr/>
          </p:nvPicPr>
          <p:blipFill>
            <a:blip r:embed="rId5"/>
            <a:stretch>
              <a:fillRect/>
            </a:stretch>
          </p:blipFill>
          <p:spPr>
            <a:xfrm>
              <a:off x="5616036" y="2640954"/>
              <a:ext cx="3386966" cy="2860104"/>
            </a:xfrm>
            <a:prstGeom prst="rect">
              <a:avLst/>
            </a:prstGeom>
          </p:spPr>
        </p:pic>
        <p:grpSp>
          <p:nvGrpSpPr>
            <p:cNvPr id="14" name="図形グループ 13"/>
            <p:cNvGrpSpPr/>
            <p:nvPr/>
          </p:nvGrpSpPr>
          <p:grpSpPr>
            <a:xfrm>
              <a:off x="3607980" y="4195606"/>
              <a:ext cx="2100254" cy="703418"/>
              <a:chOff x="3580271" y="4750114"/>
              <a:chExt cx="2100254" cy="703418"/>
            </a:xfrm>
          </p:grpSpPr>
          <p:sp>
            <p:nvSpPr>
              <p:cNvPr id="12" name="円/楕円 11"/>
              <p:cNvSpPr/>
              <p:nvPr/>
            </p:nvSpPr>
            <p:spPr>
              <a:xfrm>
                <a:off x="3580623" y="4750114"/>
                <a:ext cx="2070020" cy="703418"/>
              </a:xfrm>
              <a:prstGeom prst="ellipse">
                <a:avLst/>
              </a:prstGeom>
              <a:noFill/>
              <a:ln w="19050" cmpd="sng">
                <a:solidFill>
                  <a:srgbClr val="8A40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580271" y="4884583"/>
                <a:ext cx="2100254" cy="400110"/>
              </a:xfrm>
              <a:prstGeom prst="rect">
                <a:avLst/>
              </a:prstGeom>
              <a:noFill/>
            </p:spPr>
            <p:txBody>
              <a:bodyPr wrap="none" rtlCol="0">
                <a:spAutoFit/>
              </a:bodyPr>
              <a:lstStyle/>
              <a:p>
                <a:r>
                  <a:rPr kumimoji="1" lang="ja-JP" altLang="en-US" sz="2000" b="1" dirty="0" smtClean="0">
                    <a:solidFill>
                      <a:srgbClr val="8A4010"/>
                    </a:solidFill>
                  </a:rPr>
                  <a:t>コミュニケーション</a:t>
                </a:r>
                <a:endParaRPr kumimoji="1" lang="ja-JP" altLang="en-US" sz="2000" b="1" dirty="0">
                  <a:solidFill>
                    <a:srgbClr val="8A4010"/>
                  </a:solidFill>
                </a:endParaRPr>
              </a:p>
            </p:txBody>
          </p:sp>
        </p:grpSp>
        <p:grpSp>
          <p:nvGrpSpPr>
            <p:cNvPr id="16" name="図形グループ 15"/>
            <p:cNvGrpSpPr/>
            <p:nvPr/>
          </p:nvGrpSpPr>
          <p:grpSpPr>
            <a:xfrm>
              <a:off x="1368138" y="3298408"/>
              <a:ext cx="2070020" cy="703418"/>
              <a:chOff x="1310863" y="3553220"/>
              <a:chExt cx="2070020" cy="703418"/>
            </a:xfrm>
          </p:grpSpPr>
          <p:sp>
            <p:nvSpPr>
              <p:cNvPr id="4" name="テキスト ボックス 3"/>
              <p:cNvSpPr txBox="1"/>
              <p:nvPr/>
            </p:nvSpPr>
            <p:spPr>
              <a:xfrm>
                <a:off x="1429422" y="3696513"/>
                <a:ext cx="1851789" cy="400110"/>
              </a:xfrm>
              <a:prstGeom prst="rect">
                <a:avLst/>
              </a:prstGeom>
              <a:noFill/>
            </p:spPr>
            <p:txBody>
              <a:bodyPr wrap="none" rtlCol="0">
                <a:spAutoFit/>
              </a:bodyPr>
              <a:lstStyle/>
              <a:p>
                <a:r>
                  <a:rPr kumimoji="1" lang="ja-JP" altLang="en-US" sz="2000" b="1" dirty="0" smtClean="0">
                    <a:solidFill>
                      <a:srgbClr val="8A4010"/>
                    </a:solidFill>
                  </a:rPr>
                  <a:t>グループワーク</a:t>
                </a:r>
                <a:endParaRPr kumimoji="1" lang="ja-JP" altLang="en-US" sz="2000" b="1" dirty="0">
                  <a:solidFill>
                    <a:srgbClr val="8A4010"/>
                  </a:solidFill>
                </a:endParaRPr>
              </a:p>
            </p:txBody>
          </p:sp>
          <p:sp>
            <p:nvSpPr>
              <p:cNvPr id="37" name="円/楕円 36"/>
              <p:cNvSpPr/>
              <p:nvPr/>
            </p:nvSpPr>
            <p:spPr>
              <a:xfrm>
                <a:off x="1310863" y="3553220"/>
                <a:ext cx="2070020" cy="703418"/>
              </a:xfrm>
              <a:prstGeom prst="ellipse">
                <a:avLst/>
              </a:prstGeom>
              <a:noFill/>
              <a:ln w="19050" cmpd="sng">
                <a:solidFill>
                  <a:srgbClr val="8A40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3" name="図形グループ 12"/>
            <p:cNvGrpSpPr/>
            <p:nvPr/>
          </p:nvGrpSpPr>
          <p:grpSpPr>
            <a:xfrm>
              <a:off x="1368138" y="4210547"/>
              <a:ext cx="2070020" cy="703418"/>
              <a:chOff x="947876" y="4738163"/>
              <a:chExt cx="2070020" cy="703418"/>
            </a:xfrm>
          </p:grpSpPr>
          <p:sp>
            <p:nvSpPr>
              <p:cNvPr id="7" name="テキスト ボックス 6"/>
              <p:cNvSpPr txBox="1"/>
              <p:nvPr/>
            </p:nvSpPr>
            <p:spPr>
              <a:xfrm>
                <a:off x="1449294" y="4884583"/>
                <a:ext cx="1102385" cy="400110"/>
              </a:xfrm>
              <a:prstGeom prst="rect">
                <a:avLst/>
              </a:prstGeom>
              <a:noFill/>
            </p:spPr>
            <p:txBody>
              <a:bodyPr wrap="none" rtlCol="0">
                <a:spAutoFit/>
              </a:bodyPr>
              <a:lstStyle/>
              <a:p>
                <a:r>
                  <a:rPr kumimoji="1" lang="ja-JP" altLang="en-US" sz="2000" b="1" dirty="0" smtClean="0">
                    <a:solidFill>
                      <a:srgbClr val="8A4010"/>
                    </a:solidFill>
                  </a:rPr>
                  <a:t>プレゼン</a:t>
                </a:r>
                <a:endParaRPr kumimoji="1" lang="ja-JP" altLang="en-US" sz="2000" b="1" dirty="0">
                  <a:solidFill>
                    <a:srgbClr val="8A4010"/>
                  </a:solidFill>
                </a:endParaRPr>
              </a:p>
            </p:txBody>
          </p:sp>
          <p:sp>
            <p:nvSpPr>
              <p:cNvPr id="38" name="円/楕円 37"/>
              <p:cNvSpPr/>
              <p:nvPr/>
            </p:nvSpPr>
            <p:spPr>
              <a:xfrm>
                <a:off x="947876" y="4738163"/>
                <a:ext cx="2070020" cy="703418"/>
              </a:xfrm>
              <a:prstGeom prst="ellipse">
                <a:avLst/>
              </a:prstGeom>
              <a:noFill/>
              <a:ln w="19050" cmpd="sng">
                <a:solidFill>
                  <a:srgbClr val="8A40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 name="図形グループ 17"/>
            <p:cNvGrpSpPr/>
            <p:nvPr/>
          </p:nvGrpSpPr>
          <p:grpSpPr>
            <a:xfrm>
              <a:off x="3607980" y="3298408"/>
              <a:ext cx="2070020" cy="703418"/>
              <a:chOff x="3810607" y="3494848"/>
              <a:chExt cx="2070020" cy="703418"/>
            </a:xfrm>
          </p:grpSpPr>
          <p:sp>
            <p:nvSpPr>
              <p:cNvPr id="8" name="テキスト ボックス 7"/>
              <p:cNvSpPr txBox="1"/>
              <p:nvPr/>
            </p:nvSpPr>
            <p:spPr>
              <a:xfrm>
                <a:off x="4258234" y="3624935"/>
                <a:ext cx="1210588" cy="400110"/>
              </a:xfrm>
              <a:prstGeom prst="rect">
                <a:avLst/>
              </a:prstGeom>
              <a:noFill/>
            </p:spPr>
            <p:txBody>
              <a:bodyPr wrap="none" rtlCol="0">
                <a:spAutoFit/>
              </a:bodyPr>
              <a:lstStyle/>
              <a:p>
                <a:r>
                  <a:rPr lang="ja-JP" altLang="en-US" sz="2000" b="1" dirty="0" smtClean="0">
                    <a:solidFill>
                      <a:srgbClr val="8A4010"/>
                    </a:solidFill>
                  </a:rPr>
                  <a:t>問題解決</a:t>
                </a:r>
                <a:endParaRPr kumimoji="1" lang="ja-JP" altLang="en-US" sz="2000" b="1" dirty="0">
                  <a:solidFill>
                    <a:srgbClr val="8A4010"/>
                  </a:solidFill>
                </a:endParaRPr>
              </a:p>
            </p:txBody>
          </p:sp>
          <p:sp>
            <p:nvSpPr>
              <p:cNvPr id="39" name="円/楕円 38"/>
              <p:cNvSpPr/>
              <p:nvPr/>
            </p:nvSpPr>
            <p:spPr>
              <a:xfrm>
                <a:off x="3810607" y="3494848"/>
                <a:ext cx="2070020" cy="703418"/>
              </a:xfrm>
              <a:prstGeom prst="ellipse">
                <a:avLst/>
              </a:prstGeom>
              <a:noFill/>
              <a:ln w="19050" cmpd="sng">
                <a:solidFill>
                  <a:srgbClr val="8A40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18</a:t>
            </a:fld>
            <a:endParaRPr kumimoji="1" lang="ja-JP" altLang="en-US"/>
          </a:p>
        </p:txBody>
      </p:sp>
      <p:sp>
        <p:nvSpPr>
          <p:cNvPr id="9" name="上矢印 8"/>
          <p:cNvSpPr/>
          <p:nvPr/>
        </p:nvSpPr>
        <p:spPr>
          <a:xfrm>
            <a:off x="3402885" y="3315048"/>
            <a:ext cx="225605" cy="1523495"/>
          </a:xfrm>
          <a:prstGeom prst="upArrow">
            <a:avLst/>
          </a:prstGeom>
          <a:solidFill>
            <a:srgbClr val="EBA621"/>
          </a:solidFill>
          <a:ln>
            <a:solidFill>
              <a:srgbClr val="EBA6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3" name="図形グループ 22"/>
          <p:cNvGrpSpPr/>
          <p:nvPr/>
        </p:nvGrpSpPr>
        <p:grpSpPr>
          <a:xfrm>
            <a:off x="2547295" y="3838671"/>
            <a:ext cx="2060894" cy="523220"/>
            <a:chOff x="2547295" y="3838671"/>
            <a:chExt cx="2060894" cy="523220"/>
          </a:xfrm>
        </p:grpSpPr>
        <p:sp>
          <p:nvSpPr>
            <p:cNvPr id="21" name="角丸四角形 20"/>
            <p:cNvSpPr/>
            <p:nvPr/>
          </p:nvSpPr>
          <p:spPr>
            <a:xfrm>
              <a:off x="2547295" y="3858830"/>
              <a:ext cx="1951341" cy="503061"/>
            </a:xfrm>
            <a:prstGeom prst="roundRect">
              <a:avLst/>
            </a:prstGeom>
            <a:solidFill>
              <a:srgbClr val="FFFFFF">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47296" y="3838671"/>
              <a:ext cx="2060893" cy="523220"/>
            </a:xfrm>
            <a:prstGeom prst="rect">
              <a:avLst/>
            </a:prstGeom>
            <a:noFill/>
            <a:ln>
              <a:noFill/>
            </a:ln>
          </p:spPr>
          <p:txBody>
            <a:bodyPr wrap="square" rtlCol="0">
              <a:spAutoFit/>
            </a:bodyPr>
            <a:lstStyle/>
            <a:p>
              <a:pPr algn="ctr"/>
              <a:r>
                <a:rPr lang="ja-JP" altLang="en-US" sz="2800" b="1" dirty="0" smtClean="0">
                  <a:solidFill>
                    <a:schemeClr val="accent5"/>
                  </a:solidFill>
                </a:rPr>
                <a:t>スキル</a:t>
              </a:r>
              <a:r>
                <a:rPr lang="en-US" altLang="ja-JP" sz="2800" b="1" dirty="0" smtClean="0">
                  <a:solidFill>
                    <a:schemeClr val="accent5"/>
                  </a:solidFill>
                </a:rPr>
                <a:t>UP</a:t>
              </a:r>
              <a:r>
                <a:rPr lang="ja-JP" altLang="en-US" sz="2800" b="1" dirty="0" smtClean="0">
                  <a:solidFill>
                    <a:schemeClr val="accent5"/>
                  </a:solidFill>
                </a:rPr>
                <a:t>！</a:t>
              </a:r>
              <a:endParaRPr kumimoji="1" lang="ja-JP" altLang="en-US" sz="2800" b="1" dirty="0">
                <a:solidFill>
                  <a:schemeClr val="accent5"/>
                </a:solidFill>
              </a:endParaRPr>
            </a:p>
          </p:txBody>
        </p:sp>
      </p:grpSp>
    </p:spTree>
    <p:extLst>
      <p:ext uri="{BB962C8B-B14F-4D97-AF65-F5344CB8AC3E}">
        <p14:creationId xmlns:p14="http://schemas.microsoft.com/office/powerpoint/2010/main" val="3191399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up)">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150473" y="3630706"/>
            <a:ext cx="7814231" cy="3090769"/>
          </a:xfrm>
          <a:prstGeom prst="roundRect">
            <a:avLst>
              <a:gd name="adj" fmla="val 7569"/>
            </a:avLst>
          </a:prstGeom>
          <a:noFill/>
          <a:ln>
            <a:solidFill>
              <a:srgbClr val="FD5A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815575" y="1472899"/>
            <a:ext cx="8164070" cy="605618"/>
          </a:xfrm>
          <a:prstGeom prst="roundRect">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992699" y="1487839"/>
            <a:ext cx="6308608" cy="584776"/>
          </a:xfrm>
          <a:prstGeom prst="rect">
            <a:avLst/>
          </a:prstGeom>
          <a:noFill/>
          <a:ln>
            <a:noFill/>
          </a:ln>
        </p:spPr>
        <p:txBody>
          <a:bodyPr wrap="square" rtlCol="0">
            <a:spAutoFit/>
          </a:bodyPr>
          <a:lstStyle/>
          <a:p>
            <a:r>
              <a:rPr lang="ja-JP" altLang="en-US" sz="3200" b="1" dirty="0" smtClean="0">
                <a:solidFill>
                  <a:schemeClr val="bg1"/>
                </a:solidFill>
              </a:rPr>
              <a:t>自分のまちを深く知ることができる</a:t>
            </a:r>
            <a:endParaRPr kumimoji="1" lang="ja-JP" altLang="en-US" sz="3200" b="1" dirty="0">
              <a:solidFill>
                <a:schemeClr val="bg1"/>
              </a:solidFill>
            </a:endParaRPr>
          </a:p>
        </p:txBody>
      </p:sp>
      <p:grpSp>
        <p:nvGrpSpPr>
          <p:cNvPr id="61" name="図形グループ 60"/>
          <p:cNvGrpSpPr/>
          <p:nvPr/>
        </p:nvGrpSpPr>
        <p:grpSpPr>
          <a:xfrm>
            <a:off x="7374008" y="701569"/>
            <a:ext cx="380950" cy="560933"/>
            <a:chOff x="4988904" y="4856888"/>
            <a:chExt cx="626020" cy="921788"/>
          </a:xfrm>
        </p:grpSpPr>
        <p:sp>
          <p:nvSpPr>
            <p:cNvPr id="6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64" name="正方形/長方形 63"/>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80" name="図 79"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29570" y="763686"/>
            <a:ext cx="355643" cy="355643"/>
          </a:xfrm>
          <a:prstGeom prst="rect">
            <a:avLst/>
          </a:prstGeom>
          <a:effectLst/>
        </p:spPr>
      </p:pic>
      <p:pic>
        <p:nvPicPr>
          <p:cNvPr id="81" name="図 8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275930" y="763686"/>
            <a:ext cx="355643" cy="355643"/>
          </a:xfrm>
          <a:prstGeom prst="rect">
            <a:avLst/>
          </a:prstGeom>
          <a:effectLst/>
        </p:spPr>
      </p:pic>
      <p:sp>
        <p:nvSpPr>
          <p:cNvPr id="82" name="テキスト ボックス 81"/>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83" name="図 8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pic>
        <p:nvPicPr>
          <p:cNvPr id="84" name="図 8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12930" y="763686"/>
            <a:ext cx="355643" cy="355643"/>
          </a:xfrm>
          <a:prstGeom prst="rect">
            <a:avLst/>
          </a:prstGeom>
          <a:effectLst/>
        </p:spPr>
      </p:pic>
      <p:sp>
        <p:nvSpPr>
          <p:cNvPr id="85" name="テキスト ボックス 84"/>
          <p:cNvSpPr txBox="1"/>
          <p:nvPr/>
        </p:nvSpPr>
        <p:spPr>
          <a:xfrm>
            <a:off x="196086" y="61803"/>
            <a:ext cx="2698175" cy="1077218"/>
          </a:xfrm>
          <a:prstGeom prst="rect">
            <a:avLst/>
          </a:prstGeom>
          <a:noFill/>
        </p:spPr>
        <p:txBody>
          <a:bodyPr wrap="none" rtlCol="0">
            <a:spAutoFit/>
          </a:bodyPr>
          <a:lstStyle/>
          <a:p>
            <a:r>
              <a:rPr lang="ja-JP" altLang="en-US" sz="2800" dirty="0" smtClean="0"/>
              <a:t>独自科目の開設</a:t>
            </a:r>
            <a:endParaRPr lang="en-US" altLang="ja-JP" sz="2800" dirty="0" smtClean="0"/>
          </a:p>
          <a:p>
            <a:r>
              <a:rPr kumimoji="1" lang="ja-JP" altLang="en-US" sz="3600" dirty="0" smtClean="0"/>
              <a:t>効果</a:t>
            </a:r>
            <a:endParaRPr kumimoji="1" lang="ja-JP" altLang="en-US" sz="3600" dirty="0"/>
          </a:p>
        </p:txBody>
      </p:sp>
      <p:grpSp>
        <p:nvGrpSpPr>
          <p:cNvPr id="41" name="図形グループ 40"/>
          <p:cNvGrpSpPr/>
          <p:nvPr/>
        </p:nvGrpSpPr>
        <p:grpSpPr>
          <a:xfrm>
            <a:off x="140528" y="1326422"/>
            <a:ext cx="899999" cy="899999"/>
            <a:chOff x="1308313" y="4556496"/>
            <a:chExt cx="899999" cy="899999"/>
          </a:xfrm>
        </p:grpSpPr>
        <p:sp>
          <p:nvSpPr>
            <p:cNvPr id="42" name="円/楕円 41"/>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
        <p:nvSpPr>
          <p:cNvPr id="44" name="角丸四角形 43"/>
          <p:cNvSpPr/>
          <p:nvPr/>
        </p:nvSpPr>
        <p:spPr>
          <a:xfrm>
            <a:off x="815575" y="2441079"/>
            <a:ext cx="8164070" cy="605618"/>
          </a:xfrm>
          <a:prstGeom prst="roundRect">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992699" y="2456019"/>
            <a:ext cx="6308608" cy="584776"/>
          </a:xfrm>
          <a:prstGeom prst="rect">
            <a:avLst/>
          </a:prstGeom>
          <a:noFill/>
          <a:ln>
            <a:noFill/>
          </a:ln>
        </p:spPr>
        <p:txBody>
          <a:bodyPr wrap="square" rtlCol="0">
            <a:spAutoFit/>
          </a:bodyPr>
          <a:lstStyle/>
          <a:p>
            <a:r>
              <a:rPr lang="ja-JP" altLang="en-US" sz="3200" b="1" dirty="0" smtClean="0">
                <a:solidFill>
                  <a:schemeClr val="bg1"/>
                </a:solidFill>
              </a:rPr>
              <a:t>スキル向上</a:t>
            </a:r>
            <a:endParaRPr kumimoji="1" lang="ja-JP" altLang="en-US" sz="3200" b="1" dirty="0">
              <a:solidFill>
                <a:schemeClr val="bg1"/>
              </a:solidFill>
            </a:endParaRPr>
          </a:p>
        </p:txBody>
      </p:sp>
      <p:grpSp>
        <p:nvGrpSpPr>
          <p:cNvPr id="46" name="図形グループ 45"/>
          <p:cNvGrpSpPr/>
          <p:nvPr/>
        </p:nvGrpSpPr>
        <p:grpSpPr>
          <a:xfrm>
            <a:off x="140528" y="2294602"/>
            <a:ext cx="899999" cy="899999"/>
            <a:chOff x="1308313" y="4556496"/>
            <a:chExt cx="899999" cy="899999"/>
          </a:xfrm>
        </p:grpSpPr>
        <p:sp>
          <p:nvSpPr>
            <p:cNvPr id="47" name="円/楕円 46"/>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3" name="図形グループ 2"/>
          <p:cNvGrpSpPr/>
          <p:nvPr/>
        </p:nvGrpSpPr>
        <p:grpSpPr>
          <a:xfrm>
            <a:off x="815575" y="3397159"/>
            <a:ext cx="8164070" cy="605618"/>
            <a:chOff x="815575" y="3397159"/>
            <a:chExt cx="8164070" cy="605618"/>
          </a:xfrm>
        </p:grpSpPr>
        <p:sp>
          <p:nvSpPr>
            <p:cNvPr id="49" name="角丸四角形 48"/>
            <p:cNvSpPr/>
            <p:nvPr/>
          </p:nvSpPr>
          <p:spPr>
            <a:xfrm>
              <a:off x="815575" y="3397159"/>
              <a:ext cx="8164070" cy="605618"/>
            </a:xfrm>
            <a:prstGeom prst="roundRect">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992699" y="3412099"/>
              <a:ext cx="6308608" cy="584776"/>
            </a:xfrm>
            <a:prstGeom prst="rect">
              <a:avLst/>
            </a:prstGeom>
            <a:noFill/>
            <a:ln>
              <a:noFill/>
            </a:ln>
          </p:spPr>
          <p:txBody>
            <a:bodyPr wrap="square" rtlCol="0">
              <a:spAutoFit/>
            </a:bodyPr>
            <a:lstStyle/>
            <a:p>
              <a:r>
                <a:rPr lang="ja-JP" altLang="en-US" sz="3200" b="1" dirty="0" smtClean="0">
                  <a:solidFill>
                    <a:schemeClr val="bg1"/>
                  </a:solidFill>
                </a:rPr>
                <a:t>地域愛着の向上</a:t>
              </a:r>
              <a:endParaRPr kumimoji="1" lang="ja-JP" altLang="en-US" sz="3200" b="1" dirty="0">
                <a:solidFill>
                  <a:schemeClr val="bg1"/>
                </a:solidFill>
              </a:endParaRPr>
            </a:p>
          </p:txBody>
        </p:sp>
      </p:grpSp>
      <p:grpSp>
        <p:nvGrpSpPr>
          <p:cNvPr id="51" name="図形グループ 50"/>
          <p:cNvGrpSpPr/>
          <p:nvPr/>
        </p:nvGrpSpPr>
        <p:grpSpPr>
          <a:xfrm>
            <a:off x="140528" y="3250682"/>
            <a:ext cx="899999" cy="899999"/>
            <a:chOff x="1308313" y="4556496"/>
            <a:chExt cx="899999" cy="899999"/>
          </a:xfrm>
        </p:grpSpPr>
        <p:sp>
          <p:nvSpPr>
            <p:cNvPr id="53" name="円/楕円 52"/>
            <p:cNvSpPr>
              <a:spLocks/>
            </p:cNvSpPr>
            <p:nvPr/>
          </p:nvSpPr>
          <p:spPr>
            <a:xfrm>
              <a:off x="1308313" y="4556496"/>
              <a:ext cx="899999" cy="899999"/>
            </a:xfrm>
            <a:prstGeom prst="ellipse">
              <a:avLst/>
            </a:prstGeom>
            <a:solidFill>
              <a:srgbClr val="FD5A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21" name="図形グループ 20"/>
          <p:cNvGrpSpPr/>
          <p:nvPr/>
        </p:nvGrpSpPr>
        <p:grpSpPr>
          <a:xfrm>
            <a:off x="5746017" y="4824739"/>
            <a:ext cx="3143981" cy="1077218"/>
            <a:chOff x="5746017" y="4824739"/>
            <a:chExt cx="3143981" cy="1077218"/>
          </a:xfrm>
        </p:grpSpPr>
        <p:sp>
          <p:nvSpPr>
            <p:cNvPr id="58" name="ハート 57"/>
            <p:cNvSpPr/>
            <p:nvPr/>
          </p:nvSpPr>
          <p:spPr>
            <a:xfrm>
              <a:off x="7654216" y="4891985"/>
              <a:ext cx="875711" cy="636249"/>
            </a:xfrm>
            <a:prstGeom prst="heart">
              <a:avLst/>
            </a:prstGeom>
            <a:solidFill>
              <a:srgbClr val="DB3449">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746017" y="4824739"/>
              <a:ext cx="3143981" cy="1077218"/>
            </a:xfrm>
            <a:prstGeom prst="rect">
              <a:avLst/>
            </a:prstGeom>
            <a:noFill/>
          </p:spPr>
          <p:txBody>
            <a:bodyPr wrap="square" rtlCol="0">
              <a:spAutoFit/>
            </a:bodyPr>
            <a:lstStyle/>
            <a:p>
              <a:r>
                <a:rPr kumimoji="1" lang="ja-JP" altLang="en-US" sz="3600" dirty="0" smtClean="0">
                  <a:solidFill>
                    <a:srgbClr val="8A4010"/>
                  </a:solidFill>
                </a:rPr>
                <a:t>地域への愛着</a:t>
              </a:r>
              <a:endParaRPr kumimoji="1" lang="en-US" altLang="ja-JP" sz="3600" dirty="0" smtClean="0">
                <a:solidFill>
                  <a:srgbClr val="8A4010"/>
                </a:solidFill>
              </a:endParaRPr>
            </a:p>
            <a:p>
              <a:pPr algn="r"/>
              <a:r>
                <a:rPr lang="ja-JP" altLang="en-US" sz="2800" dirty="0" smtClean="0">
                  <a:solidFill>
                    <a:srgbClr val="8A4010"/>
                  </a:solidFill>
                </a:rPr>
                <a:t>につながる</a:t>
              </a:r>
              <a:endParaRPr kumimoji="1" lang="ja-JP" altLang="en-US" sz="2800" dirty="0">
                <a:solidFill>
                  <a:srgbClr val="8A4010"/>
                </a:solidFill>
              </a:endParaRPr>
            </a:p>
          </p:txBody>
        </p:sp>
      </p:grpSp>
      <p:sp>
        <p:nvSpPr>
          <p:cNvPr id="11" name="右矢印 10"/>
          <p:cNvSpPr/>
          <p:nvPr/>
        </p:nvSpPr>
        <p:spPr>
          <a:xfrm>
            <a:off x="5136267" y="4847163"/>
            <a:ext cx="621656" cy="851173"/>
          </a:xfrm>
          <a:prstGeom prst="rightArrow">
            <a:avLst/>
          </a:prstGeom>
          <a:solidFill>
            <a:srgbClr val="66666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9" name="図形グループ 18"/>
          <p:cNvGrpSpPr/>
          <p:nvPr/>
        </p:nvGrpSpPr>
        <p:grpSpPr>
          <a:xfrm>
            <a:off x="1161464" y="3996875"/>
            <a:ext cx="3950493" cy="2710777"/>
            <a:chOff x="1060674" y="3996875"/>
            <a:chExt cx="3950493" cy="2710777"/>
          </a:xfrm>
        </p:grpSpPr>
        <p:sp>
          <p:nvSpPr>
            <p:cNvPr id="5" name="テキスト ボックス 4"/>
            <p:cNvSpPr txBox="1"/>
            <p:nvPr/>
          </p:nvSpPr>
          <p:spPr>
            <a:xfrm>
              <a:off x="1060674" y="3996875"/>
              <a:ext cx="1623361" cy="400110"/>
            </a:xfrm>
            <a:prstGeom prst="rect">
              <a:avLst/>
            </a:prstGeom>
            <a:noFill/>
          </p:spPr>
          <p:txBody>
            <a:bodyPr wrap="none" rtlCol="0">
              <a:spAutoFit/>
            </a:bodyPr>
            <a:lstStyle/>
            <a:p>
              <a:r>
                <a:rPr lang="ja-JP" altLang="en-US" sz="2000" dirty="0" smtClean="0">
                  <a:solidFill>
                    <a:srgbClr val="8A4010"/>
                  </a:solidFill>
                </a:rPr>
                <a:t>先行研究より</a:t>
              </a:r>
              <a:endParaRPr kumimoji="1" lang="ja-JP" altLang="en-US" sz="2000" dirty="0">
                <a:solidFill>
                  <a:srgbClr val="8A4010"/>
                </a:solidFill>
              </a:endParaRPr>
            </a:p>
          </p:txBody>
        </p:sp>
        <p:pic>
          <p:nvPicPr>
            <p:cNvPr id="52" name="図 51"/>
            <p:cNvPicPr>
              <a:picLocks noChangeAspect="1"/>
            </p:cNvPicPr>
            <p:nvPr/>
          </p:nvPicPr>
          <p:blipFill>
            <a:blip r:embed="rId5"/>
            <a:stretch>
              <a:fillRect/>
            </a:stretch>
          </p:blipFill>
          <p:spPr>
            <a:xfrm>
              <a:off x="1191701" y="4436066"/>
              <a:ext cx="1766563" cy="2201323"/>
            </a:xfrm>
            <a:prstGeom prst="rect">
              <a:avLst/>
            </a:prstGeom>
          </p:spPr>
        </p:pic>
        <p:pic>
          <p:nvPicPr>
            <p:cNvPr id="55" name="図 54"/>
            <p:cNvPicPr>
              <a:picLocks noChangeAspect="1"/>
            </p:cNvPicPr>
            <p:nvPr/>
          </p:nvPicPr>
          <p:blipFill rotWithShape="1">
            <a:blip r:embed="rId6"/>
            <a:srcRect r="33330"/>
            <a:stretch/>
          </p:blipFill>
          <p:spPr>
            <a:xfrm>
              <a:off x="3297672" y="4016432"/>
              <a:ext cx="1713495" cy="2691220"/>
            </a:xfrm>
            <a:prstGeom prst="rect">
              <a:avLst/>
            </a:prstGeom>
          </p:spPr>
        </p:pic>
        <p:grpSp>
          <p:nvGrpSpPr>
            <p:cNvPr id="18" name="図形グループ 17"/>
            <p:cNvGrpSpPr/>
            <p:nvPr/>
          </p:nvGrpSpPr>
          <p:grpSpPr>
            <a:xfrm>
              <a:off x="2628376" y="4106078"/>
              <a:ext cx="944107" cy="883521"/>
              <a:chOff x="3933533" y="4558697"/>
              <a:chExt cx="1169595" cy="1094539"/>
            </a:xfrm>
          </p:grpSpPr>
          <p:sp>
            <p:nvSpPr>
              <p:cNvPr id="56" name="雲形吹き出し 55"/>
              <p:cNvSpPr/>
              <p:nvPr/>
            </p:nvSpPr>
            <p:spPr>
              <a:xfrm rot="14651107">
                <a:off x="4039316" y="4640830"/>
                <a:ext cx="976348" cy="913693"/>
              </a:xfrm>
              <a:prstGeom prst="cloudCallout">
                <a:avLst>
                  <a:gd name="adj1" fmla="val -81475"/>
                  <a:gd name="adj2" fmla="val 56243"/>
                </a:avLst>
              </a:prstGeom>
              <a:noFill/>
              <a:ln w="19050" cmpd="sng">
                <a:solidFill>
                  <a:srgbClr val="8A40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雲形吹き出し 15"/>
              <p:cNvSpPr/>
              <p:nvPr/>
            </p:nvSpPr>
            <p:spPr>
              <a:xfrm>
                <a:off x="3933533" y="4558697"/>
                <a:ext cx="1169595" cy="1094539"/>
              </a:xfrm>
              <a:prstGeom prst="cloudCallout">
                <a:avLst>
                  <a:gd name="adj1" fmla="val -67878"/>
                  <a:gd name="adj2" fmla="val 48739"/>
                </a:avLst>
              </a:prstGeom>
              <a:solidFill>
                <a:srgbClr val="FFFFFF"/>
              </a:solidFill>
              <a:ln w="19050" cmpd="sng">
                <a:solidFill>
                  <a:srgbClr val="8A40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ハート 12"/>
              <p:cNvSpPr/>
              <p:nvPr/>
            </p:nvSpPr>
            <p:spPr>
              <a:xfrm>
                <a:off x="4234340" y="4870848"/>
                <a:ext cx="531895" cy="531895"/>
              </a:xfrm>
              <a:prstGeom prst="heart">
                <a:avLst/>
              </a:prstGeom>
              <a:solidFill>
                <a:srgbClr val="DB3449"/>
              </a:solidFill>
              <a:ln>
                <a:solidFill>
                  <a:srgbClr val="DB34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19</a:t>
            </a:fld>
            <a:endParaRPr kumimoji="1" lang="ja-JP" altLang="en-US"/>
          </a:p>
        </p:txBody>
      </p:sp>
    </p:spTree>
    <p:extLst>
      <p:ext uri="{BB962C8B-B14F-4D97-AF65-F5344CB8AC3E}">
        <p14:creationId xmlns:p14="http://schemas.microsoft.com/office/powerpoint/2010/main" val="3188372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ppt_x</p:attrName>
                                        </p:attrNameLst>
                                      </p:cBhvr>
                                      <p:tavLst>
                                        <p:tav tm="0">
                                          <p:val>
                                            <p:strVal val="#ppt_x-#ppt_w*1.125000"/>
                                          </p:val>
                                        </p:tav>
                                        <p:tav tm="100000">
                                          <p:val>
                                            <p:strVal val="#ppt_x"/>
                                          </p:val>
                                        </p:tav>
                                      </p:tavLst>
                                    </p:anim>
                                    <p:animEffect transition="in" filter="wipe(right)">
                                      <p:cBhvr>
                                        <p:cTn id="20" dur="500"/>
                                        <p:tgtEl>
                                          <p:spTgt spid="21"/>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ppt_x</p:attrName>
                                        </p:attrNameLst>
                                      </p:cBhvr>
                                      <p:tavLst>
                                        <p:tav tm="0">
                                          <p:val>
                                            <p:strVal val="#ppt_x-#ppt_w*1.125000"/>
                                          </p:val>
                                        </p:tav>
                                        <p:tav tm="100000">
                                          <p:val>
                                            <p:strVal val="#ppt_x"/>
                                          </p:val>
                                        </p:tav>
                                      </p:tavLst>
                                    </p:anim>
                                    <p:animEffect transition="in" filter="wipe(righ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f_tree1910.png"/>
          <p:cNvPicPr>
            <a:picLocks noChangeAspect="1"/>
          </p:cNvPicPr>
          <p:nvPr/>
        </p:nvPicPr>
        <p:blipFill rotWithShape="1">
          <a:blip r:embed="rId3" cstate="screen">
            <a:extLst>
              <a:ext uri="{28A0092B-C50C-407E-A947-70E740481C1C}">
                <a14:useLocalDpi xmlns:a14="http://schemas.microsoft.com/office/drawing/2010/main"/>
              </a:ext>
            </a:extLst>
          </a:blip>
          <a:srcRect l="-1918" t="-1833" r="-10037" b="25967"/>
          <a:stretch/>
        </p:blipFill>
        <p:spPr>
          <a:xfrm>
            <a:off x="-676068" y="-125861"/>
            <a:ext cx="11372487" cy="6983862"/>
          </a:xfrm>
          <a:prstGeom prst="rect">
            <a:avLst/>
          </a:prstGeom>
        </p:spPr>
      </p:pic>
      <p:sp>
        <p:nvSpPr>
          <p:cNvPr id="16" name="テキスト ボックス 15"/>
          <p:cNvSpPr txBox="1"/>
          <p:nvPr/>
        </p:nvSpPr>
        <p:spPr>
          <a:xfrm>
            <a:off x="99248" y="5528883"/>
            <a:ext cx="3877985" cy="1200329"/>
          </a:xfrm>
          <a:prstGeom prst="rect">
            <a:avLst/>
          </a:prstGeom>
          <a:noFill/>
        </p:spPr>
        <p:txBody>
          <a:bodyPr wrap="none" rtlCol="0">
            <a:spAutoFit/>
          </a:bodyPr>
          <a:lstStyle/>
          <a:p>
            <a:r>
              <a:rPr lang="ja-JP" altLang="en-US" sz="7200" b="1" dirty="0" smtClean="0">
                <a:latin typeface="ＤＦＰ中楷書体"/>
                <a:ea typeface="ＤＦＰ中楷書体"/>
                <a:cs typeface="ＤＦＰ中楷書体"/>
              </a:rPr>
              <a:t>班員紹介</a:t>
            </a:r>
            <a:endParaRPr kumimoji="1" lang="ja-JP" altLang="en-US" sz="7200" b="1" dirty="0">
              <a:latin typeface="ＤＦＰ中楷書体"/>
              <a:ea typeface="ＤＦＰ中楷書体"/>
              <a:cs typeface="ＤＦＰ中楷書体"/>
            </a:endParaRPr>
          </a:p>
        </p:txBody>
      </p:sp>
      <p:grpSp>
        <p:nvGrpSpPr>
          <p:cNvPr id="9" name="図形グループ 8"/>
          <p:cNvGrpSpPr/>
          <p:nvPr/>
        </p:nvGrpSpPr>
        <p:grpSpPr>
          <a:xfrm>
            <a:off x="4334436" y="278394"/>
            <a:ext cx="1547999" cy="2009015"/>
            <a:chOff x="3714003" y="1253087"/>
            <a:chExt cx="1547999" cy="2009015"/>
          </a:xfrm>
        </p:grpSpPr>
        <p:sp>
          <p:nvSpPr>
            <p:cNvPr id="51" name="円/楕円 50"/>
            <p:cNvSpPr>
              <a:spLocks noChangeAspect="1"/>
            </p:cNvSpPr>
            <p:nvPr/>
          </p:nvSpPr>
          <p:spPr>
            <a:xfrm>
              <a:off x="3723828" y="1509086"/>
              <a:ext cx="1511999" cy="151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2" name="直線コネクタ 51"/>
            <p:cNvCxnSpPr/>
            <p:nvPr/>
          </p:nvCxnSpPr>
          <p:spPr>
            <a:xfrm flipH="1" flipV="1">
              <a:off x="4395730" y="1253087"/>
              <a:ext cx="53072" cy="332970"/>
            </a:xfrm>
            <a:prstGeom prst="line">
              <a:avLst/>
            </a:prstGeom>
            <a:ln w="57150" cmpd="sng">
              <a:solidFill>
                <a:srgbClr val="8A4010"/>
              </a:solidFill>
            </a:ln>
            <a:effectLst/>
          </p:spPr>
          <p:style>
            <a:lnRef idx="2">
              <a:schemeClr val="accent1"/>
            </a:lnRef>
            <a:fillRef idx="0">
              <a:schemeClr val="accent1"/>
            </a:fillRef>
            <a:effectRef idx="1">
              <a:schemeClr val="accent1"/>
            </a:effectRef>
            <a:fontRef idx="minor">
              <a:schemeClr val="tx1"/>
            </a:fontRef>
          </p:style>
        </p:cxnSp>
        <p:sp>
          <p:nvSpPr>
            <p:cNvPr id="53" name="フリーフォーム 52"/>
            <p:cNvSpPr/>
            <p:nvPr/>
          </p:nvSpPr>
          <p:spPr>
            <a:xfrm>
              <a:off x="4227386" y="1556525"/>
              <a:ext cx="444499" cy="98113"/>
            </a:xfrm>
            <a:custGeom>
              <a:avLst/>
              <a:gdLst>
                <a:gd name="connsiteX0" fmla="*/ 0 w 549275"/>
                <a:gd name="connsiteY0" fmla="*/ 50800 h 104775"/>
                <a:gd name="connsiteX1" fmla="*/ 25400 w 549275"/>
                <a:gd name="connsiteY1" fmla="*/ 69850 h 104775"/>
                <a:gd name="connsiteX2" fmla="*/ 44450 w 549275"/>
                <a:gd name="connsiteY2" fmla="*/ 76200 h 104775"/>
                <a:gd name="connsiteX3" fmla="*/ 53975 w 549275"/>
                <a:gd name="connsiteY3" fmla="*/ 79375 h 104775"/>
                <a:gd name="connsiteX4" fmla="*/ 60325 w 549275"/>
                <a:gd name="connsiteY4" fmla="*/ 88900 h 104775"/>
                <a:gd name="connsiteX5" fmla="*/ 73025 w 549275"/>
                <a:gd name="connsiteY5" fmla="*/ 92075 h 104775"/>
                <a:gd name="connsiteX6" fmla="*/ 82550 w 549275"/>
                <a:gd name="connsiteY6" fmla="*/ 95250 h 104775"/>
                <a:gd name="connsiteX7" fmla="*/ 142875 w 549275"/>
                <a:gd name="connsiteY7" fmla="*/ 101600 h 104775"/>
                <a:gd name="connsiteX8" fmla="*/ 168275 w 549275"/>
                <a:gd name="connsiteY8" fmla="*/ 104775 h 104775"/>
                <a:gd name="connsiteX9" fmla="*/ 314325 w 549275"/>
                <a:gd name="connsiteY9" fmla="*/ 101600 h 104775"/>
                <a:gd name="connsiteX10" fmla="*/ 333375 w 549275"/>
                <a:gd name="connsiteY10" fmla="*/ 95250 h 104775"/>
                <a:gd name="connsiteX11" fmla="*/ 390525 w 549275"/>
                <a:gd name="connsiteY11" fmla="*/ 85725 h 104775"/>
                <a:gd name="connsiteX12" fmla="*/ 422275 w 549275"/>
                <a:gd name="connsiteY12" fmla="*/ 73025 h 104775"/>
                <a:gd name="connsiteX13" fmla="*/ 438150 w 549275"/>
                <a:gd name="connsiteY13" fmla="*/ 69850 h 104775"/>
                <a:gd name="connsiteX14" fmla="*/ 466725 w 549275"/>
                <a:gd name="connsiteY14" fmla="*/ 60325 h 104775"/>
                <a:gd name="connsiteX15" fmla="*/ 476250 w 549275"/>
                <a:gd name="connsiteY15" fmla="*/ 57150 h 104775"/>
                <a:gd name="connsiteX16" fmla="*/ 495300 w 549275"/>
                <a:gd name="connsiteY16" fmla="*/ 44450 h 104775"/>
                <a:gd name="connsiteX17" fmla="*/ 514350 w 549275"/>
                <a:gd name="connsiteY17" fmla="*/ 31750 h 104775"/>
                <a:gd name="connsiteX18" fmla="*/ 533400 w 549275"/>
                <a:gd name="connsiteY18" fmla="*/ 22225 h 104775"/>
                <a:gd name="connsiteX19" fmla="*/ 536575 w 549275"/>
                <a:gd name="connsiteY19" fmla="*/ 9525 h 104775"/>
                <a:gd name="connsiteX20" fmla="*/ 546100 w 549275"/>
                <a:gd name="connsiteY20" fmla="*/ 3175 h 104775"/>
                <a:gd name="connsiteX21" fmla="*/ 549275 w 549275"/>
                <a:gd name="connsiteY21"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275" h="104775">
                  <a:moveTo>
                    <a:pt x="0" y="50800"/>
                  </a:moveTo>
                  <a:cubicBezTo>
                    <a:pt x="2024" y="52419"/>
                    <a:pt x="19714" y="67323"/>
                    <a:pt x="25400" y="69850"/>
                  </a:cubicBezTo>
                  <a:cubicBezTo>
                    <a:pt x="31517" y="72568"/>
                    <a:pt x="38100" y="74083"/>
                    <a:pt x="44450" y="76200"/>
                  </a:cubicBezTo>
                  <a:lnTo>
                    <a:pt x="53975" y="79375"/>
                  </a:lnTo>
                  <a:cubicBezTo>
                    <a:pt x="56092" y="82550"/>
                    <a:pt x="57150" y="86783"/>
                    <a:pt x="60325" y="88900"/>
                  </a:cubicBezTo>
                  <a:cubicBezTo>
                    <a:pt x="63956" y="91321"/>
                    <a:pt x="68829" y="90876"/>
                    <a:pt x="73025" y="92075"/>
                  </a:cubicBezTo>
                  <a:cubicBezTo>
                    <a:pt x="76243" y="92994"/>
                    <a:pt x="79283" y="94524"/>
                    <a:pt x="82550" y="95250"/>
                  </a:cubicBezTo>
                  <a:cubicBezTo>
                    <a:pt x="104131" y="100046"/>
                    <a:pt x="118932" y="99320"/>
                    <a:pt x="142875" y="101600"/>
                  </a:cubicBezTo>
                  <a:cubicBezTo>
                    <a:pt x="151369" y="102409"/>
                    <a:pt x="159808" y="103717"/>
                    <a:pt x="168275" y="104775"/>
                  </a:cubicBezTo>
                  <a:cubicBezTo>
                    <a:pt x="216958" y="103717"/>
                    <a:pt x="265711" y="104405"/>
                    <a:pt x="314325" y="101600"/>
                  </a:cubicBezTo>
                  <a:cubicBezTo>
                    <a:pt x="321007" y="101214"/>
                    <a:pt x="326811" y="96563"/>
                    <a:pt x="333375" y="95250"/>
                  </a:cubicBezTo>
                  <a:cubicBezTo>
                    <a:pt x="373492" y="87227"/>
                    <a:pt x="354415" y="90239"/>
                    <a:pt x="390525" y="85725"/>
                  </a:cubicBezTo>
                  <a:cubicBezTo>
                    <a:pt x="401814" y="80081"/>
                    <a:pt x="409197" y="75641"/>
                    <a:pt x="422275" y="73025"/>
                  </a:cubicBezTo>
                  <a:cubicBezTo>
                    <a:pt x="427567" y="71967"/>
                    <a:pt x="432944" y="71270"/>
                    <a:pt x="438150" y="69850"/>
                  </a:cubicBezTo>
                  <a:lnTo>
                    <a:pt x="466725" y="60325"/>
                  </a:lnTo>
                  <a:lnTo>
                    <a:pt x="476250" y="57150"/>
                  </a:lnTo>
                  <a:cubicBezTo>
                    <a:pt x="497389" y="36011"/>
                    <a:pt x="474623" y="55937"/>
                    <a:pt x="495300" y="44450"/>
                  </a:cubicBezTo>
                  <a:cubicBezTo>
                    <a:pt x="501971" y="40744"/>
                    <a:pt x="507110" y="34163"/>
                    <a:pt x="514350" y="31750"/>
                  </a:cubicBezTo>
                  <a:cubicBezTo>
                    <a:pt x="527495" y="27368"/>
                    <a:pt x="521090" y="30431"/>
                    <a:pt x="533400" y="22225"/>
                  </a:cubicBezTo>
                  <a:cubicBezTo>
                    <a:pt x="534458" y="17992"/>
                    <a:pt x="534154" y="13156"/>
                    <a:pt x="536575" y="9525"/>
                  </a:cubicBezTo>
                  <a:cubicBezTo>
                    <a:pt x="538692" y="6350"/>
                    <a:pt x="543047" y="5465"/>
                    <a:pt x="546100" y="3175"/>
                  </a:cubicBezTo>
                  <a:cubicBezTo>
                    <a:pt x="547297" y="2277"/>
                    <a:pt x="548217" y="1058"/>
                    <a:pt x="549275" y="0"/>
                  </a:cubicBezTo>
                </a:path>
              </a:pathLst>
            </a:custGeom>
            <a:ln>
              <a:solidFill>
                <a:srgbClr val="8A401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xmlns="" id="{656119F9-E6B4-4365-A407-74B17839C77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3856850" y="1723591"/>
              <a:ext cx="1270736" cy="1270736"/>
            </a:xfrm>
            <a:prstGeom prst="ellipse">
              <a:avLst/>
            </a:prstGeom>
          </p:spPr>
        </p:pic>
        <p:sp>
          <p:nvSpPr>
            <p:cNvPr id="69" name="涙形 68"/>
            <p:cNvSpPr/>
            <p:nvPr/>
          </p:nvSpPr>
          <p:spPr>
            <a:xfrm>
              <a:off x="4395730" y="1357632"/>
              <a:ext cx="406782" cy="101793"/>
            </a:xfrm>
            <a:prstGeom prst="teardrop">
              <a:avLst>
                <a:gd name="adj" fmla="val 200000"/>
              </a:avLst>
            </a:prstGeom>
            <a:solidFill>
              <a:srgbClr val="008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3714003" y="2794103"/>
              <a:ext cx="1547999" cy="467999"/>
            </a:xfrm>
            <a:prstGeom prst="round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latin typeface="ヒラギノ丸ゴ ProN W4"/>
                  <a:ea typeface="ヒラギノ丸ゴ ProN W4"/>
                  <a:cs typeface="ヒラギノ丸ゴ ProN W4"/>
                </a:rPr>
                <a:t>◎</a:t>
              </a:r>
              <a:r>
                <a:rPr kumimoji="1" lang="ja-JP" altLang="en-US" sz="2000" dirty="0" smtClean="0">
                  <a:solidFill>
                    <a:srgbClr val="000000"/>
                  </a:solidFill>
                  <a:latin typeface="ヒラギノ丸ゴ ProN W4"/>
                  <a:ea typeface="ヒラギノ丸ゴ ProN W4"/>
                  <a:cs typeface="ヒラギノ丸ゴ ProN W4"/>
                </a:rPr>
                <a:t>下津大輔</a:t>
              </a:r>
              <a:endParaRPr kumimoji="1" lang="ja-JP" altLang="en-US" sz="2000" dirty="0">
                <a:solidFill>
                  <a:srgbClr val="000000"/>
                </a:solidFill>
                <a:latin typeface="ヒラギノ丸ゴ ProN W4"/>
                <a:ea typeface="ヒラギノ丸ゴ ProN W4"/>
                <a:cs typeface="ヒラギノ丸ゴ ProN W4"/>
              </a:endParaRPr>
            </a:p>
          </p:txBody>
        </p:sp>
      </p:grpSp>
      <p:grpSp>
        <p:nvGrpSpPr>
          <p:cNvPr id="11" name="図形グループ 10"/>
          <p:cNvGrpSpPr/>
          <p:nvPr/>
        </p:nvGrpSpPr>
        <p:grpSpPr>
          <a:xfrm>
            <a:off x="1963127" y="748898"/>
            <a:ext cx="1763998" cy="2001998"/>
            <a:chOff x="1748030" y="1763144"/>
            <a:chExt cx="1763998" cy="2001998"/>
          </a:xfrm>
        </p:grpSpPr>
        <p:grpSp>
          <p:nvGrpSpPr>
            <p:cNvPr id="41" name="図形グループ 40"/>
            <p:cNvGrpSpPr/>
            <p:nvPr/>
          </p:nvGrpSpPr>
          <p:grpSpPr>
            <a:xfrm>
              <a:off x="1905055" y="1763144"/>
              <a:ext cx="1511999" cy="1767999"/>
              <a:chOff x="1226818" y="1731737"/>
              <a:chExt cx="1511999" cy="1767999"/>
            </a:xfrm>
          </p:grpSpPr>
          <p:sp>
            <p:nvSpPr>
              <p:cNvPr id="8" name="円/楕円 7"/>
              <p:cNvSpPr>
                <a:spLocks noChangeAspect="1"/>
              </p:cNvSpPr>
              <p:nvPr/>
            </p:nvSpPr>
            <p:spPr>
              <a:xfrm>
                <a:off x="1226818" y="1987736"/>
                <a:ext cx="1511999" cy="151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 name="直線コネクタ 31"/>
              <p:cNvCxnSpPr/>
              <p:nvPr/>
            </p:nvCxnSpPr>
            <p:spPr>
              <a:xfrm flipH="1" flipV="1">
                <a:off x="1898720" y="1731737"/>
                <a:ext cx="53072" cy="332970"/>
              </a:xfrm>
              <a:prstGeom prst="line">
                <a:avLst/>
              </a:prstGeom>
              <a:ln w="57150" cmpd="sng">
                <a:solidFill>
                  <a:srgbClr val="8A4010"/>
                </a:solidFill>
              </a:ln>
              <a:effectLst/>
            </p:spPr>
            <p:style>
              <a:lnRef idx="2">
                <a:schemeClr val="accent1"/>
              </a:lnRef>
              <a:fillRef idx="0">
                <a:schemeClr val="accent1"/>
              </a:fillRef>
              <a:effectRef idx="1">
                <a:schemeClr val="accent1"/>
              </a:effectRef>
              <a:fontRef idx="minor">
                <a:schemeClr val="tx1"/>
              </a:fontRef>
            </p:style>
          </p:cxnSp>
          <p:sp>
            <p:nvSpPr>
              <p:cNvPr id="39" name="フリーフォーム 38"/>
              <p:cNvSpPr/>
              <p:nvPr/>
            </p:nvSpPr>
            <p:spPr>
              <a:xfrm>
                <a:off x="1730376" y="2035175"/>
                <a:ext cx="444499" cy="98113"/>
              </a:xfrm>
              <a:custGeom>
                <a:avLst/>
                <a:gdLst>
                  <a:gd name="connsiteX0" fmla="*/ 0 w 549275"/>
                  <a:gd name="connsiteY0" fmla="*/ 50800 h 104775"/>
                  <a:gd name="connsiteX1" fmla="*/ 25400 w 549275"/>
                  <a:gd name="connsiteY1" fmla="*/ 69850 h 104775"/>
                  <a:gd name="connsiteX2" fmla="*/ 44450 w 549275"/>
                  <a:gd name="connsiteY2" fmla="*/ 76200 h 104775"/>
                  <a:gd name="connsiteX3" fmla="*/ 53975 w 549275"/>
                  <a:gd name="connsiteY3" fmla="*/ 79375 h 104775"/>
                  <a:gd name="connsiteX4" fmla="*/ 60325 w 549275"/>
                  <a:gd name="connsiteY4" fmla="*/ 88900 h 104775"/>
                  <a:gd name="connsiteX5" fmla="*/ 73025 w 549275"/>
                  <a:gd name="connsiteY5" fmla="*/ 92075 h 104775"/>
                  <a:gd name="connsiteX6" fmla="*/ 82550 w 549275"/>
                  <a:gd name="connsiteY6" fmla="*/ 95250 h 104775"/>
                  <a:gd name="connsiteX7" fmla="*/ 142875 w 549275"/>
                  <a:gd name="connsiteY7" fmla="*/ 101600 h 104775"/>
                  <a:gd name="connsiteX8" fmla="*/ 168275 w 549275"/>
                  <a:gd name="connsiteY8" fmla="*/ 104775 h 104775"/>
                  <a:gd name="connsiteX9" fmla="*/ 314325 w 549275"/>
                  <a:gd name="connsiteY9" fmla="*/ 101600 h 104775"/>
                  <a:gd name="connsiteX10" fmla="*/ 333375 w 549275"/>
                  <a:gd name="connsiteY10" fmla="*/ 95250 h 104775"/>
                  <a:gd name="connsiteX11" fmla="*/ 390525 w 549275"/>
                  <a:gd name="connsiteY11" fmla="*/ 85725 h 104775"/>
                  <a:gd name="connsiteX12" fmla="*/ 422275 w 549275"/>
                  <a:gd name="connsiteY12" fmla="*/ 73025 h 104775"/>
                  <a:gd name="connsiteX13" fmla="*/ 438150 w 549275"/>
                  <a:gd name="connsiteY13" fmla="*/ 69850 h 104775"/>
                  <a:gd name="connsiteX14" fmla="*/ 466725 w 549275"/>
                  <a:gd name="connsiteY14" fmla="*/ 60325 h 104775"/>
                  <a:gd name="connsiteX15" fmla="*/ 476250 w 549275"/>
                  <a:gd name="connsiteY15" fmla="*/ 57150 h 104775"/>
                  <a:gd name="connsiteX16" fmla="*/ 495300 w 549275"/>
                  <a:gd name="connsiteY16" fmla="*/ 44450 h 104775"/>
                  <a:gd name="connsiteX17" fmla="*/ 514350 w 549275"/>
                  <a:gd name="connsiteY17" fmla="*/ 31750 h 104775"/>
                  <a:gd name="connsiteX18" fmla="*/ 533400 w 549275"/>
                  <a:gd name="connsiteY18" fmla="*/ 22225 h 104775"/>
                  <a:gd name="connsiteX19" fmla="*/ 536575 w 549275"/>
                  <a:gd name="connsiteY19" fmla="*/ 9525 h 104775"/>
                  <a:gd name="connsiteX20" fmla="*/ 546100 w 549275"/>
                  <a:gd name="connsiteY20" fmla="*/ 3175 h 104775"/>
                  <a:gd name="connsiteX21" fmla="*/ 549275 w 549275"/>
                  <a:gd name="connsiteY21"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275" h="104775">
                    <a:moveTo>
                      <a:pt x="0" y="50800"/>
                    </a:moveTo>
                    <a:cubicBezTo>
                      <a:pt x="2024" y="52419"/>
                      <a:pt x="19714" y="67323"/>
                      <a:pt x="25400" y="69850"/>
                    </a:cubicBezTo>
                    <a:cubicBezTo>
                      <a:pt x="31517" y="72568"/>
                      <a:pt x="38100" y="74083"/>
                      <a:pt x="44450" y="76200"/>
                    </a:cubicBezTo>
                    <a:lnTo>
                      <a:pt x="53975" y="79375"/>
                    </a:lnTo>
                    <a:cubicBezTo>
                      <a:pt x="56092" y="82550"/>
                      <a:pt x="57150" y="86783"/>
                      <a:pt x="60325" y="88900"/>
                    </a:cubicBezTo>
                    <a:cubicBezTo>
                      <a:pt x="63956" y="91321"/>
                      <a:pt x="68829" y="90876"/>
                      <a:pt x="73025" y="92075"/>
                    </a:cubicBezTo>
                    <a:cubicBezTo>
                      <a:pt x="76243" y="92994"/>
                      <a:pt x="79283" y="94524"/>
                      <a:pt x="82550" y="95250"/>
                    </a:cubicBezTo>
                    <a:cubicBezTo>
                      <a:pt x="104131" y="100046"/>
                      <a:pt x="118932" y="99320"/>
                      <a:pt x="142875" y="101600"/>
                    </a:cubicBezTo>
                    <a:cubicBezTo>
                      <a:pt x="151369" y="102409"/>
                      <a:pt x="159808" y="103717"/>
                      <a:pt x="168275" y="104775"/>
                    </a:cubicBezTo>
                    <a:cubicBezTo>
                      <a:pt x="216958" y="103717"/>
                      <a:pt x="265711" y="104405"/>
                      <a:pt x="314325" y="101600"/>
                    </a:cubicBezTo>
                    <a:cubicBezTo>
                      <a:pt x="321007" y="101214"/>
                      <a:pt x="326811" y="96563"/>
                      <a:pt x="333375" y="95250"/>
                    </a:cubicBezTo>
                    <a:cubicBezTo>
                      <a:pt x="373492" y="87227"/>
                      <a:pt x="354415" y="90239"/>
                      <a:pt x="390525" y="85725"/>
                    </a:cubicBezTo>
                    <a:cubicBezTo>
                      <a:pt x="401814" y="80081"/>
                      <a:pt x="409197" y="75641"/>
                      <a:pt x="422275" y="73025"/>
                    </a:cubicBezTo>
                    <a:cubicBezTo>
                      <a:pt x="427567" y="71967"/>
                      <a:pt x="432944" y="71270"/>
                      <a:pt x="438150" y="69850"/>
                    </a:cubicBezTo>
                    <a:lnTo>
                      <a:pt x="466725" y="60325"/>
                    </a:lnTo>
                    <a:lnTo>
                      <a:pt x="476250" y="57150"/>
                    </a:lnTo>
                    <a:cubicBezTo>
                      <a:pt x="497389" y="36011"/>
                      <a:pt x="474623" y="55937"/>
                      <a:pt x="495300" y="44450"/>
                    </a:cubicBezTo>
                    <a:cubicBezTo>
                      <a:pt x="501971" y="40744"/>
                      <a:pt x="507110" y="34163"/>
                      <a:pt x="514350" y="31750"/>
                    </a:cubicBezTo>
                    <a:cubicBezTo>
                      <a:pt x="527495" y="27368"/>
                      <a:pt x="521090" y="30431"/>
                      <a:pt x="533400" y="22225"/>
                    </a:cubicBezTo>
                    <a:cubicBezTo>
                      <a:pt x="534458" y="17992"/>
                      <a:pt x="534154" y="13156"/>
                      <a:pt x="536575" y="9525"/>
                    </a:cubicBezTo>
                    <a:cubicBezTo>
                      <a:pt x="538692" y="6350"/>
                      <a:pt x="543047" y="5465"/>
                      <a:pt x="546100" y="3175"/>
                    </a:cubicBezTo>
                    <a:cubicBezTo>
                      <a:pt x="547297" y="2277"/>
                      <a:pt x="548217" y="1058"/>
                      <a:pt x="549275" y="0"/>
                    </a:cubicBezTo>
                  </a:path>
                </a:pathLst>
              </a:custGeom>
              <a:ln>
                <a:solidFill>
                  <a:srgbClr val="8A401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xmlns="" id="{C8C4DA90-4675-4233-AE7F-E3A30E40DD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22943" y="2196935"/>
              <a:ext cx="1296000" cy="1296000"/>
            </a:xfrm>
            <a:prstGeom prst="ellipse">
              <a:avLst/>
            </a:prstGeom>
          </p:spPr>
        </p:pic>
        <p:sp>
          <p:nvSpPr>
            <p:cNvPr id="61" name="角丸四角形 60"/>
            <p:cNvSpPr/>
            <p:nvPr/>
          </p:nvSpPr>
          <p:spPr>
            <a:xfrm>
              <a:off x="1748030" y="3297143"/>
              <a:ext cx="1763998" cy="467999"/>
            </a:xfrm>
            <a:prstGeom prst="round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latin typeface="ヒラギノ丸ゴ ProN W4"/>
                  <a:ea typeface="ヒラギノ丸ゴ ProN W4"/>
                  <a:cs typeface="ヒラギノ丸ゴ ProN W4"/>
                </a:rPr>
                <a:t>◯</a:t>
              </a:r>
              <a:r>
                <a:rPr lang="ja-JP" altLang="en-US" sz="2000" dirty="0" smtClean="0">
                  <a:solidFill>
                    <a:srgbClr val="000000"/>
                  </a:solidFill>
                  <a:latin typeface="ヒラギノ丸ゴ ProN W4"/>
                  <a:ea typeface="ヒラギノ丸ゴ ProN W4"/>
                  <a:cs typeface="ヒラギノ丸ゴ ProN W4"/>
                </a:rPr>
                <a:t>藤本遼太郎</a:t>
              </a:r>
              <a:endParaRPr kumimoji="1" lang="ja-JP" altLang="en-US" sz="2000" dirty="0">
                <a:solidFill>
                  <a:srgbClr val="000000"/>
                </a:solidFill>
                <a:latin typeface="ヒラギノ丸ゴ ProN W4"/>
                <a:ea typeface="ヒラギノ丸ゴ ProN W4"/>
                <a:cs typeface="ヒラギノ丸ゴ ProN W4"/>
              </a:endParaRPr>
            </a:p>
          </p:txBody>
        </p:sp>
      </p:grpSp>
      <p:grpSp>
        <p:nvGrpSpPr>
          <p:cNvPr id="13" name="図形グループ 12"/>
          <p:cNvGrpSpPr/>
          <p:nvPr/>
        </p:nvGrpSpPr>
        <p:grpSpPr>
          <a:xfrm>
            <a:off x="294103" y="2137418"/>
            <a:ext cx="1511999" cy="2046254"/>
            <a:chOff x="142127" y="2355348"/>
            <a:chExt cx="1511999" cy="2046254"/>
          </a:xfrm>
        </p:grpSpPr>
        <p:sp>
          <p:nvSpPr>
            <p:cNvPr id="42" name="円/楕円 41"/>
            <p:cNvSpPr>
              <a:spLocks noChangeAspect="1"/>
            </p:cNvSpPr>
            <p:nvPr/>
          </p:nvSpPr>
          <p:spPr>
            <a:xfrm>
              <a:off x="142127" y="2611347"/>
              <a:ext cx="1511999" cy="151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a:xfrm flipH="1" flipV="1">
              <a:off x="814029" y="2355348"/>
              <a:ext cx="53072" cy="332970"/>
            </a:xfrm>
            <a:prstGeom prst="line">
              <a:avLst/>
            </a:prstGeom>
            <a:ln w="57150" cmpd="sng">
              <a:solidFill>
                <a:srgbClr val="8A4010"/>
              </a:solidFill>
            </a:ln>
            <a:effectLst/>
          </p:spPr>
          <p:style>
            <a:lnRef idx="2">
              <a:schemeClr val="accent1"/>
            </a:lnRef>
            <a:fillRef idx="0">
              <a:schemeClr val="accent1"/>
            </a:fillRef>
            <a:effectRef idx="1">
              <a:schemeClr val="accent1"/>
            </a:effectRef>
            <a:fontRef idx="minor">
              <a:schemeClr val="tx1"/>
            </a:fontRef>
          </p:style>
        </p:cxnSp>
        <p:sp>
          <p:nvSpPr>
            <p:cNvPr id="44" name="フリーフォーム 43"/>
            <p:cNvSpPr/>
            <p:nvPr/>
          </p:nvSpPr>
          <p:spPr>
            <a:xfrm>
              <a:off x="645685" y="2658786"/>
              <a:ext cx="444499" cy="98113"/>
            </a:xfrm>
            <a:custGeom>
              <a:avLst/>
              <a:gdLst>
                <a:gd name="connsiteX0" fmla="*/ 0 w 549275"/>
                <a:gd name="connsiteY0" fmla="*/ 50800 h 104775"/>
                <a:gd name="connsiteX1" fmla="*/ 25400 w 549275"/>
                <a:gd name="connsiteY1" fmla="*/ 69850 h 104775"/>
                <a:gd name="connsiteX2" fmla="*/ 44450 w 549275"/>
                <a:gd name="connsiteY2" fmla="*/ 76200 h 104775"/>
                <a:gd name="connsiteX3" fmla="*/ 53975 w 549275"/>
                <a:gd name="connsiteY3" fmla="*/ 79375 h 104775"/>
                <a:gd name="connsiteX4" fmla="*/ 60325 w 549275"/>
                <a:gd name="connsiteY4" fmla="*/ 88900 h 104775"/>
                <a:gd name="connsiteX5" fmla="*/ 73025 w 549275"/>
                <a:gd name="connsiteY5" fmla="*/ 92075 h 104775"/>
                <a:gd name="connsiteX6" fmla="*/ 82550 w 549275"/>
                <a:gd name="connsiteY6" fmla="*/ 95250 h 104775"/>
                <a:gd name="connsiteX7" fmla="*/ 142875 w 549275"/>
                <a:gd name="connsiteY7" fmla="*/ 101600 h 104775"/>
                <a:gd name="connsiteX8" fmla="*/ 168275 w 549275"/>
                <a:gd name="connsiteY8" fmla="*/ 104775 h 104775"/>
                <a:gd name="connsiteX9" fmla="*/ 314325 w 549275"/>
                <a:gd name="connsiteY9" fmla="*/ 101600 h 104775"/>
                <a:gd name="connsiteX10" fmla="*/ 333375 w 549275"/>
                <a:gd name="connsiteY10" fmla="*/ 95250 h 104775"/>
                <a:gd name="connsiteX11" fmla="*/ 390525 w 549275"/>
                <a:gd name="connsiteY11" fmla="*/ 85725 h 104775"/>
                <a:gd name="connsiteX12" fmla="*/ 422275 w 549275"/>
                <a:gd name="connsiteY12" fmla="*/ 73025 h 104775"/>
                <a:gd name="connsiteX13" fmla="*/ 438150 w 549275"/>
                <a:gd name="connsiteY13" fmla="*/ 69850 h 104775"/>
                <a:gd name="connsiteX14" fmla="*/ 466725 w 549275"/>
                <a:gd name="connsiteY14" fmla="*/ 60325 h 104775"/>
                <a:gd name="connsiteX15" fmla="*/ 476250 w 549275"/>
                <a:gd name="connsiteY15" fmla="*/ 57150 h 104775"/>
                <a:gd name="connsiteX16" fmla="*/ 495300 w 549275"/>
                <a:gd name="connsiteY16" fmla="*/ 44450 h 104775"/>
                <a:gd name="connsiteX17" fmla="*/ 514350 w 549275"/>
                <a:gd name="connsiteY17" fmla="*/ 31750 h 104775"/>
                <a:gd name="connsiteX18" fmla="*/ 533400 w 549275"/>
                <a:gd name="connsiteY18" fmla="*/ 22225 h 104775"/>
                <a:gd name="connsiteX19" fmla="*/ 536575 w 549275"/>
                <a:gd name="connsiteY19" fmla="*/ 9525 h 104775"/>
                <a:gd name="connsiteX20" fmla="*/ 546100 w 549275"/>
                <a:gd name="connsiteY20" fmla="*/ 3175 h 104775"/>
                <a:gd name="connsiteX21" fmla="*/ 549275 w 549275"/>
                <a:gd name="connsiteY21"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275" h="104775">
                  <a:moveTo>
                    <a:pt x="0" y="50800"/>
                  </a:moveTo>
                  <a:cubicBezTo>
                    <a:pt x="2024" y="52419"/>
                    <a:pt x="19714" y="67323"/>
                    <a:pt x="25400" y="69850"/>
                  </a:cubicBezTo>
                  <a:cubicBezTo>
                    <a:pt x="31517" y="72568"/>
                    <a:pt x="38100" y="74083"/>
                    <a:pt x="44450" y="76200"/>
                  </a:cubicBezTo>
                  <a:lnTo>
                    <a:pt x="53975" y="79375"/>
                  </a:lnTo>
                  <a:cubicBezTo>
                    <a:pt x="56092" y="82550"/>
                    <a:pt x="57150" y="86783"/>
                    <a:pt x="60325" y="88900"/>
                  </a:cubicBezTo>
                  <a:cubicBezTo>
                    <a:pt x="63956" y="91321"/>
                    <a:pt x="68829" y="90876"/>
                    <a:pt x="73025" y="92075"/>
                  </a:cubicBezTo>
                  <a:cubicBezTo>
                    <a:pt x="76243" y="92994"/>
                    <a:pt x="79283" y="94524"/>
                    <a:pt x="82550" y="95250"/>
                  </a:cubicBezTo>
                  <a:cubicBezTo>
                    <a:pt x="104131" y="100046"/>
                    <a:pt x="118932" y="99320"/>
                    <a:pt x="142875" y="101600"/>
                  </a:cubicBezTo>
                  <a:cubicBezTo>
                    <a:pt x="151369" y="102409"/>
                    <a:pt x="159808" y="103717"/>
                    <a:pt x="168275" y="104775"/>
                  </a:cubicBezTo>
                  <a:cubicBezTo>
                    <a:pt x="216958" y="103717"/>
                    <a:pt x="265711" y="104405"/>
                    <a:pt x="314325" y="101600"/>
                  </a:cubicBezTo>
                  <a:cubicBezTo>
                    <a:pt x="321007" y="101214"/>
                    <a:pt x="326811" y="96563"/>
                    <a:pt x="333375" y="95250"/>
                  </a:cubicBezTo>
                  <a:cubicBezTo>
                    <a:pt x="373492" y="87227"/>
                    <a:pt x="354415" y="90239"/>
                    <a:pt x="390525" y="85725"/>
                  </a:cubicBezTo>
                  <a:cubicBezTo>
                    <a:pt x="401814" y="80081"/>
                    <a:pt x="409197" y="75641"/>
                    <a:pt x="422275" y="73025"/>
                  </a:cubicBezTo>
                  <a:cubicBezTo>
                    <a:pt x="427567" y="71967"/>
                    <a:pt x="432944" y="71270"/>
                    <a:pt x="438150" y="69850"/>
                  </a:cubicBezTo>
                  <a:lnTo>
                    <a:pt x="466725" y="60325"/>
                  </a:lnTo>
                  <a:lnTo>
                    <a:pt x="476250" y="57150"/>
                  </a:lnTo>
                  <a:cubicBezTo>
                    <a:pt x="497389" y="36011"/>
                    <a:pt x="474623" y="55937"/>
                    <a:pt x="495300" y="44450"/>
                  </a:cubicBezTo>
                  <a:cubicBezTo>
                    <a:pt x="501971" y="40744"/>
                    <a:pt x="507110" y="34163"/>
                    <a:pt x="514350" y="31750"/>
                  </a:cubicBezTo>
                  <a:cubicBezTo>
                    <a:pt x="527495" y="27368"/>
                    <a:pt x="521090" y="30431"/>
                    <a:pt x="533400" y="22225"/>
                  </a:cubicBezTo>
                  <a:cubicBezTo>
                    <a:pt x="534458" y="17992"/>
                    <a:pt x="534154" y="13156"/>
                    <a:pt x="536575" y="9525"/>
                  </a:cubicBezTo>
                  <a:cubicBezTo>
                    <a:pt x="538692" y="6350"/>
                    <a:pt x="543047" y="5465"/>
                    <a:pt x="546100" y="3175"/>
                  </a:cubicBezTo>
                  <a:cubicBezTo>
                    <a:pt x="547297" y="2277"/>
                    <a:pt x="548217" y="1058"/>
                    <a:pt x="549275" y="0"/>
                  </a:cubicBezTo>
                </a:path>
              </a:pathLst>
            </a:custGeom>
            <a:ln>
              <a:solidFill>
                <a:srgbClr val="8A401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xmlns="" id="{A1313338-D051-4877-B0C8-9229BB8948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7514" y="2793443"/>
              <a:ext cx="1296000" cy="1296000"/>
            </a:xfrm>
            <a:prstGeom prst="ellipse">
              <a:avLst/>
            </a:prstGeom>
          </p:spPr>
        </p:pic>
        <p:sp>
          <p:nvSpPr>
            <p:cNvPr id="68" name="角丸四角形 67"/>
            <p:cNvSpPr/>
            <p:nvPr/>
          </p:nvSpPr>
          <p:spPr>
            <a:xfrm>
              <a:off x="237102" y="3933603"/>
              <a:ext cx="1259998" cy="467999"/>
            </a:xfrm>
            <a:prstGeom prst="round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0000"/>
                  </a:solidFill>
                  <a:latin typeface="ヒラギノ丸ゴ ProN W4"/>
                  <a:ea typeface="ヒラギノ丸ゴ ProN W4"/>
                  <a:cs typeface="ヒラギノ丸ゴ ProN W4"/>
                </a:rPr>
                <a:t>石渡和哉</a:t>
              </a:r>
              <a:endParaRPr kumimoji="1" lang="ja-JP" altLang="en-US" sz="2000" dirty="0">
                <a:solidFill>
                  <a:srgbClr val="000000"/>
                </a:solidFill>
                <a:latin typeface="ヒラギノ丸ゴ ProN W4"/>
                <a:ea typeface="ヒラギノ丸ゴ ProN W4"/>
                <a:cs typeface="ヒラギノ丸ゴ ProN W4"/>
              </a:endParaRPr>
            </a:p>
          </p:txBody>
        </p:sp>
      </p:grpSp>
      <p:grpSp>
        <p:nvGrpSpPr>
          <p:cNvPr id="7" name="図形グループ 6"/>
          <p:cNvGrpSpPr/>
          <p:nvPr/>
        </p:nvGrpSpPr>
        <p:grpSpPr>
          <a:xfrm>
            <a:off x="3753463" y="2643851"/>
            <a:ext cx="1511999" cy="1978993"/>
            <a:chOff x="6646807" y="1216543"/>
            <a:chExt cx="1511999" cy="1978993"/>
          </a:xfrm>
        </p:grpSpPr>
        <p:sp>
          <p:nvSpPr>
            <p:cNvPr id="45" name="円/楕円 44"/>
            <p:cNvSpPr>
              <a:spLocks noChangeAspect="1"/>
            </p:cNvSpPr>
            <p:nvPr/>
          </p:nvSpPr>
          <p:spPr>
            <a:xfrm>
              <a:off x="6646807" y="1472542"/>
              <a:ext cx="1511999" cy="151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6" name="直線コネクタ 45"/>
            <p:cNvCxnSpPr/>
            <p:nvPr/>
          </p:nvCxnSpPr>
          <p:spPr>
            <a:xfrm flipH="1" flipV="1">
              <a:off x="7318709" y="1216543"/>
              <a:ext cx="53072" cy="332970"/>
            </a:xfrm>
            <a:prstGeom prst="line">
              <a:avLst/>
            </a:prstGeom>
            <a:ln w="57150" cmpd="sng">
              <a:solidFill>
                <a:srgbClr val="8A4010"/>
              </a:solidFill>
            </a:ln>
            <a:effectLst/>
          </p:spPr>
          <p:style>
            <a:lnRef idx="2">
              <a:schemeClr val="accent1"/>
            </a:lnRef>
            <a:fillRef idx="0">
              <a:schemeClr val="accent1"/>
            </a:fillRef>
            <a:effectRef idx="1">
              <a:schemeClr val="accent1"/>
            </a:effectRef>
            <a:fontRef idx="minor">
              <a:schemeClr val="tx1"/>
            </a:fontRef>
          </p:style>
        </p:cxnSp>
        <p:sp>
          <p:nvSpPr>
            <p:cNvPr id="47" name="フリーフォーム 46"/>
            <p:cNvSpPr/>
            <p:nvPr/>
          </p:nvSpPr>
          <p:spPr>
            <a:xfrm>
              <a:off x="7150365" y="1519981"/>
              <a:ext cx="444499" cy="98113"/>
            </a:xfrm>
            <a:custGeom>
              <a:avLst/>
              <a:gdLst>
                <a:gd name="connsiteX0" fmla="*/ 0 w 549275"/>
                <a:gd name="connsiteY0" fmla="*/ 50800 h 104775"/>
                <a:gd name="connsiteX1" fmla="*/ 25400 w 549275"/>
                <a:gd name="connsiteY1" fmla="*/ 69850 h 104775"/>
                <a:gd name="connsiteX2" fmla="*/ 44450 w 549275"/>
                <a:gd name="connsiteY2" fmla="*/ 76200 h 104775"/>
                <a:gd name="connsiteX3" fmla="*/ 53975 w 549275"/>
                <a:gd name="connsiteY3" fmla="*/ 79375 h 104775"/>
                <a:gd name="connsiteX4" fmla="*/ 60325 w 549275"/>
                <a:gd name="connsiteY4" fmla="*/ 88900 h 104775"/>
                <a:gd name="connsiteX5" fmla="*/ 73025 w 549275"/>
                <a:gd name="connsiteY5" fmla="*/ 92075 h 104775"/>
                <a:gd name="connsiteX6" fmla="*/ 82550 w 549275"/>
                <a:gd name="connsiteY6" fmla="*/ 95250 h 104775"/>
                <a:gd name="connsiteX7" fmla="*/ 142875 w 549275"/>
                <a:gd name="connsiteY7" fmla="*/ 101600 h 104775"/>
                <a:gd name="connsiteX8" fmla="*/ 168275 w 549275"/>
                <a:gd name="connsiteY8" fmla="*/ 104775 h 104775"/>
                <a:gd name="connsiteX9" fmla="*/ 314325 w 549275"/>
                <a:gd name="connsiteY9" fmla="*/ 101600 h 104775"/>
                <a:gd name="connsiteX10" fmla="*/ 333375 w 549275"/>
                <a:gd name="connsiteY10" fmla="*/ 95250 h 104775"/>
                <a:gd name="connsiteX11" fmla="*/ 390525 w 549275"/>
                <a:gd name="connsiteY11" fmla="*/ 85725 h 104775"/>
                <a:gd name="connsiteX12" fmla="*/ 422275 w 549275"/>
                <a:gd name="connsiteY12" fmla="*/ 73025 h 104775"/>
                <a:gd name="connsiteX13" fmla="*/ 438150 w 549275"/>
                <a:gd name="connsiteY13" fmla="*/ 69850 h 104775"/>
                <a:gd name="connsiteX14" fmla="*/ 466725 w 549275"/>
                <a:gd name="connsiteY14" fmla="*/ 60325 h 104775"/>
                <a:gd name="connsiteX15" fmla="*/ 476250 w 549275"/>
                <a:gd name="connsiteY15" fmla="*/ 57150 h 104775"/>
                <a:gd name="connsiteX16" fmla="*/ 495300 w 549275"/>
                <a:gd name="connsiteY16" fmla="*/ 44450 h 104775"/>
                <a:gd name="connsiteX17" fmla="*/ 514350 w 549275"/>
                <a:gd name="connsiteY17" fmla="*/ 31750 h 104775"/>
                <a:gd name="connsiteX18" fmla="*/ 533400 w 549275"/>
                <a:gd name="connsiteY18" fmla="*/ 22225 h 104775"/>
                <a:gd name="connsiteX19" fmla="*/ 536575 w 549275"/>
                <a:gd name="connsiteY19" fmla="*/ 9525 h 104775"/>
                <a:gd name="connsiteX20" fmla="*/ 546100 w 549275"/>
                <a:gd name="connsiteY20" fmla="*/ 3175 h 104775"/>
                <a:gd name="connsiteX21" fmla="*/ 549275 w 549275"/>
                <a:gd name="connsiteY21"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275" h="104775">
                  <a:moveTo>
                    <a:pt x="0" y="50800"/>
                  </a:moveTo>
                  <a:cubicBezTo>
                    <a:pt x="2024" y="52419"/>
                    <a:pt x="19714" y="67323"/>
                    <a:pt x="25400" y="69850"/>
                  </a:cubicBezTo>
                  <a:cubicBezTo>
                    <a:pt x="31517" y="72568"/>
                    <a:pt x="38100" y="74083"/>
                    <a:pt x="44450" y="76200"/>
                  </a:cubicBezTo>
                  <a:lnTo>
                    <a:pt x="53975" y="79375"/>
                  </a:lnTo>
                  <a:cubicBezTo>
                    <a:pt x="56092" y="82550"/>
                    <a:pt x="57150" y="86783"/>
                    <a:pt x="60325" y="88900"/>
                  </a:cubicBezTo>
                  <a:cubicBezTo>
                    <a:pt x="63956" y="91321"/>
                    <a:pt x="68829" y="90876"/>
                    <a:pt x="73025" y="92075"/>
                  </a:cubicBezTo>
                  <a:cubicBezTo>
                    <a:pt x="76243" y="92994"/>
                    <a:pt x="79283" y="94524"/>
                    <a:pt x="82550" y="95250"/>
                  </a:cubicBezTo>
                  <a:cubicBezTo>
                    <a:pt x="104131" y="100046"/>
                    <a:pt x="118932" y="99320"/>
                    <a:pt x="142875" y="101600"/>
                  </a:cubicBezTo>
                  <a:cubicBezTo>
                    <a:pt x="151369" y="102409"/>
                    <a:pt x="159808" y="103717"/>
                    <a:pt x="168275" y="104775"/>
                  </a:cubicBezTo>
                  <a:cubicBezTo>
                    <a:pt x="216958" y="103717"/>
                    <a:pt x="265711" y="104405"/>
                    <a:pt x="314325" y="101600"/>
                  </a:cubicBezTo>
                  <a:cubicBezTo>
                    <a:pt x="321007" y="101214"/>
                    <a:pt x="326811" y="96563"/>
                    <a:pt x="333375" y="95250"/>
                  </a:cubicBezTo>
                  <a:cubicBezTo>
                    <a:pt x="373492" y="87227"/>
                    <a:pt x="354415" y="90239"/>
                    <a:pt x="390525" y="85725"/>
                  </a:cubicBezTo>
                  <a:cubicBezTo>
                    <a:pt x="401814" y="80081"/>
                    <a:pt x="409197" y="75641"/>
                    <a:pt x="422275" y="73025"/>
                  </a:cubicBezTo>
                  <a:cubicBezTo>
                    <a:pt x="427567" y="71967"/>
                    <a:pt x="432944" y="71270"/>
                    <a:pt x="438150" y="69850"/>
                  </a:cubicBezTo>
                  <a:lnTo>
                    <a:pt x="466725" y="60325"/>
                  </a:lnTo>
                  <a:lnTo>
                    <a:pt x="476250" y="57150"/>
                  </a:lnTo>
                  <a:cubicBezTo>
                    <a:pt x="497389" y="36011"/>
                    <a:pt x="474623" y="55937"/>
                    <a:pt x="495300" y="44450"/>
                  </a:cubicBezTo>
                  <a:cubicBezTo>
                    <a:pt x="501971" y="40744"/>
                    <a:pt x="507110" y="34163"/>
                    <a:pt x="514350" y="31750"/>
                  </a:cubicBezTo>
                  <a:cubicBezTo>
                    <a:pt x="527495" y="27368"/>
                    <a:pt x="521090" y="30431"/>
                    <a:pt x="533400" y="22225"/>
                  </a:cubicBezTo>
                  <a:cubicBezTo>
                    <a:pt x="534458" y="17992"/>
                    <a:pt x="534154" y="13156"/>
                    <a:pt x="536575" y="9525"/>
                  </a:cubicBezTo>
                  <a:cubicBezTo>
                    <a:pt x="538692" y="6350"/>
                    <a:pt x="543047" y="5465"/>
                    <a:pt x="546100" y="3175"/>
                  </a:cubicBezTo>
                  <a:cubicBezTo>
                    <a:pt x="547297" y="2277"/>
                    <a:pt x="548217" y="1058"/>
                    <a:pt x="549275" y="0"/>
                  </a:cubicBezTo>
                </a:path>
              </a:pathLst>
            </a:custGeom>
            <a:ln>
              <a:solidFill>
                <a:srgbClr val="8A401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60" name="図 59">
              <a:extLst>
                <a:ext uri="{FF2B5EF4-FFF2-40B4-BE49-F238E27FC236}">
                  <a16:creationId xmlns="" xmlns:a16="http://schemas.microsoft.com/office/drawing/2014/main" id="{E71BB185-3AF5-4B2A-A32B-63C2A1BFBB3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60329" y="1654638"/>
              <a:ext cx="1296000" cy="1296000"/>
            </a:xfrm>
            <a:prstGeom prst="ellipse">
              <a:avLst/>
            </a:prstGeom>
          </p:spPr>
        </p:pic>
        <p:sp>
          <p:nvSpPr>
            <p:cNvPr id="70" name="角丸四角形 69"/>
            <p:cNvSpPr/>
            <p:nvPr/>
          </p:nvSpPr>
          <p:spPr>
            <a:xfrm>
              <a:off x="6741782" y="2727537"/>
              <a:ext cx="1259998" cy="467999"/>
            </a:xfrm>
            <a:prstGeom prst="round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0000"/>
                  </a:solidFill>
                  <a:latin typeface="ヒラギノ丸ゴ ProN W4"/>
                  <a:ea typeface="ヒラギノ丸ゴ ProN W4"/>
                  <a:cs typeface="ヒラギノ丸ゴ ProN W4"/>
                </a:rPr>
                <a:t>板橋奈央</a:t>
              </a:r>
              <a:endParaRPr kumimoji="1" lang="ja-JP" altLang="en-US" sz="2000" dirty="0">
                <a:solidFill>
                  <a:srgbClr val="000000"/>
                </a:solidFill>
                <a:latin typeface="ヒラギノ丸ゴ ProN W4"/>
                <a:ea typeface="ヒラギノ丸ゴ ProN W4"/>
                <a:cs typeface="ヒラギノ丸ゴ ProN W4"/>
              </a:endParaRPr>
            </a:p>
          </p:txBody>
        </p:sp>
      </p:grpSp>
      <p:grpSp>
        <p:nvGrpSpPr>
          <p:cNvPr id="5" name="図形グループ 4"/>
          <p:cNvGrpSpPr/>
          <p:nvPr/>
        </p:nvGrpSpPr>
        <p:grpSpPr>
          <a:xfrm>
            <a:off x="5561242" y="2904546"/>
            <a:ext cx="1511999" cy="1974590"/>
            <a:chOff x="7204914" y="3257692"/>
            <a:chExt cx="1511999" cy="1974590"/>
          </a:xfrm>
        </p:grpSpPr>
        <p:sp>
          <p:nvSpPr>
            <p:cNvPr id="54" name="円/楕円 53"/>
            <p:cNvSpPr>
              <a:spLocks noChangeAspect="1"/>
            </p:cNvSpPr>
            <p:nvPr/>
          </p:nvSpPr>
          <p:spPr>
            <a:xfrm>
              <a:off x="7204914" y="3513691"/>
              <a:ext cx="1511999" cy="151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5" name="直線コネクタ 54"/>
            <p:cNvCxnSpPr/>
            <p:nvPr/>
          </p:nvCxnSpPr>
          <p:spPr>
            <a:xfrm flipH="1" flipV="1">
              <a:off x="7876816" y="3257692"/>
              <a:ext cx="53072" cy="332970"/>
            </a:xfrm>
            <a:prstGeom prst="line">
              <a:avLst/>
            </a:prstGeom>
            <a:ln w="57150" cmpd="sng">
              <a:solidFill>
                <a:srgbClr val="8A4010"/>
              </a:solidFill>
            </a:ln>
            <a:effectLst/>
          </p:spPr>
          <p:style>
            <a:lnRef idx="2">
              <a:schemeClr val="accent1"/>
            </a:lnRef>
            <a:fillRef idx="0">
              <a:schemeClr val="accent1"/>
            </a:fillRef>
            <a:effectRef idx="1">
              <a:schemeClr val="accent1"/>
            </a:effectRef>
            <a:fontRef idx="minor">
              <a:schemeClr val="tx1"/>
            </a:fontRef>
          </p:style>
        </p:cxnSp>
        <p:sp>
          <p:nvSpPr>
            <p:cNvPr id="56" name="フリーフォーム 55"/>
            <p:cNvSpPr/>
            <p:nvPr/>
          </p:nvSpPr>
          <p:spPr>
            <a:xfrm>
              <a:off x="7708472" y="3561130"/>
              <a:ext cx="444499" cy="98113"/>
            </a:xfrm>
            <a:custGeom>
              <a:avLst/>
              <a:gdLst>
                <a:gd name="connsiteX0" fmla="*/ 0 w 549275"/>
                <a:gd name="connsiteY0" fmla="*/ 50800 h 104775"/>
                <a:gd name="connsiteX1" fmla="*/ 25400 w 549275"/>
                <a:gd name="connsiteY1" fmla="*/ 69850 h 104775"/>
                <a:gd name="connsiteX2" fmla="*/ 44450 w 549275"/>
                <a:gd name="connsiteY2" fmla="*/ 76200 h 104775"/>
                <a:gd name="connsiteX3" fmla="*/ 53975 w 549275"/>
                <a:gd name="connsiteY3" fmla="*/ 79375 h 104775"/>
                <a:gd name="connsiteX4" fmla="*/ 60325 w 549275"/>
                <a:gd name="connsiteY4" fmla="*/ 88900 h 104775"/>
                <a:gd name="connsiteX5" fmla="*/ 73025 w 549275"/>
                <a:gd name="connsiteY5" fmla="*/ 92075 h 104775"/>
                <a:gd name="connsiteX6" fmla="*/ 82550 w 549275"/>
                <a:gd name="connsiteY6" fmla="*/ 95250 h 104775"/>
                <a:gd name="connsiteX7" fmla="*/ 142875 w 549275"/>
                <a:gd name="connsiteY7" fmla="*/ 101600 h 104775"/>
                <a:gd name="connsiteX8" fmla="*/ 168275 w 549275"/>
                <a:gd name="connsiteY8" fmla="*/ 104775 h 104775"/>
                <a:gd name="connsiteX9" fmla="*/ 314325 w 549275"/>
                <a:gd name="connsiteY9" fmla="*/ 101600 h 104775"/>
                <a:gd name="connsiteX10" fmla="*/ 333375 w 549275"/>
                <a:gd name="connsiteY10" fmla="*/ 95250 h 104775"/>
                <a:gd name="connsiteX11" fmla="*/ 390525 w 549275"/>
                <a:gd name="connsiteY11" fmla="*/ 85725 h 104775"/>
                <a:gd name="connsiteX12" fmla="*/ 422275 w 549275"/>
                <a:gd name="connsiteY12" fmla="*/ 73025 h 104775"/>
                <a:gd name="connsiteX13" fmla="*/ 438150 w 549275"/>
                <a:gd name="connsiteY13" fmla="*/ 69850 h 104775"/>
                <a:gd name="connsiteX14" fmla="*/ 466725 w 549275"/>
                <a:gd name="connsiteY14" fmla="*/ 60325 h 104775"/>
                <a:gd name="connsiteX15" fmla="*/ 476250 w 549275"/>
                <a:gd name="connsiteY15" fmla="*/ 57150 h 104775"/>
                <a:gd name="connsiteX16" fmla="*/ 495300 w 549275"/>
                <a:gd name="connsiteY16" fmla="*/ 44450 h 104775"/>
                <a:gd name="connsiteX17" fmla="*/ 514350 w 549275"/>
                <a:gd name="connsiteY17" fmla="*/ 31750 h 104775"/>
                <a:gd name="connsiteX18" fmla="*/ 533400 w 549275"/>
                <a:gd name="connsiteY18" fmla="*/ 22225 h 104775"/>
                <a:gd name="connsiteX19" fmla="*/ 536575 w 549275"/>
                <a:gd name="connsiteY19" fmla="*/ 9525 h 104775"/>
                <a:gd name="connsiteX20" fmla="*/ 546100 w 549275"/>
                <a:gd name="connsiteY20" fmla="*/ 3175 h 104775"/>
                <a:gd name="connsiteX21" fmla="*/ 549275 w 549275"/>
                <a:gd name="connsiteY21"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275" h="104775">
                  <a:moveTo>
                    <a:pt x="0" y="50800"/>
                  </a:moveTo>
                  <a:cubicBezTo>
                    <a:pt x="2024" y="52419"/>
                    <a:pt x="19714" y="67323"/>
                    <a:pt x="25400" y="69850"/>
                  </a:cubicBezTo>
                  <a:cubicBezTo>
                    <a:pt x="31517" y="72568"/>
                    <a:pt x="38100" y="74083"/>
                    <a:pt x="44450" y="76200"/>
                  </a:cubicBezTo>
                  <a:lnTo>
                    <a:pt x="53975" y="79375"/>
                  </a:lnTo>
                  <a:cubicBezTo>
                    <a:pt x="56092" y="82550"/>
                    <a:pt x="57150" y="86783"/>
                    <a:pt x="60325" y="88900"/>
                  </a:cubicBezTo>
                  <a:cubicBezTo>
                    <a:pt x="63956" y="91321"/>
                    <a:pt x="68829" y="90876"/>
                    <a:pt x="73025" y="92075"/>
                  </a:cubicBezTo>
                  <a:cubicBezTo>
                    <a:pt x="76243" y="92994"/>
                    <a:pt x="79283" y="94524"/>
                    <a:pt x="82550" y="95250"/>
                  </a:cubicBezTo>
                  <a:cubicBezTo>
                    <a:pt x="104131" y="100046"/>
                    <a:pt x="118932" y="99320"/>
                    <a:pt x="142875" y="101600"/>
                  </a:cubicBezTo>
                  <a:cubicBezTo>
                    <a:pt x="151369" y="102409"/>
                    <a:pt x="159808" y="103717"/>
                    <a:pt x="168275" y="104775"/>
                  </a:cubicBezTo>
                  <a:cubicBezTo>
                    <a:pt x="216958" y="103717"/>
                    <a:pt x="265711" y="104405"/>
                    <a:pt x="314325" y="101600"/>
                  </a:cubicBezTo>
                  <a:cubicBezTo>
                    <a:pt x="321007" y="101214"/>
                    <a:pt x="326811" y="96563"/>
                    <a:pt x="333375" y="95250"/>
                  </a:cubicBezTo>
                  <a:cubicBezTo>
                    <a:pt x="373492" y="87227"/>
                    <a:pt x="354415" y="90239"/>
                    <a:pt x="390525" y="85725"/>
                  </a:cubicBezTo>
                  <a:cubicBezTo>
                    <a:pt x="401814" y="80081"/>
                    <a:pt x="409197" y="75641"/>
                    <a:pt x="422275" y="73025"/>
                  </a:cubicBezTo>
                  <a:cubicBezTo>
                    <a:pt x="427567" y="71967"/>
                    <a:pt x="432944" y="71270"/>
                    <a:pt x="438150" y="69850"/>
                  </a:cubicBezTo>
                  <a:lnTo>
                    <a:pt x="466725" y="60325"/>
                  </a:lnTo>
                  <a:lnTo>
                    <a:pt x="476250" y="57150"/>
                  </a:lnTo>
                  <a:cubicBezTo>
                    <a:pt x="497389" y="36011"/>
                    <a:pt x="474623" y="55937"/>
                    <a:pt x="495300" y="44450"/>
                  </a:cubicBezTo>
                  <a:cubicBezTo>
                    <a:pt x="501971" y="40744"/>
                    <a:pt x="507110" y="34163"/>
                    <a:pt x="514350" y="31750"/>
                  </a:cubicBezTo>
                  <a:cubicBezTo>
                    <a:pt x="527495" y="27368"/>
                    <a:pt x="521090" y="30431"/>
                    <a:pt x="533400" y="22225"/>
                  </a:cubicBezTo>
                  <a:cubicBezTo>
                    <a:pt x="534458" y="17992"/>
                    <a:pt x="534154" y="13156"/>
                    <a:pt x="536575" y="9525"/>
                  </a:cubicBezTo>
                  <a:cubicBezTo>
                    <a:pt x="538692" y="6350"/>
                    <a:pt x="543047" y="5465"/>
                    <a:pt x="546100" y="3175"/>
                  </a:cubicBezTo>
                  <a:cubicBezTo>
                    <a:pt x="547297" y="2277"/>
                    <a:pt x="548217" y="1058"/>
                    <a:pt x="549275" y="0"/>
                  </a:cubicBezTo>
                </a:path>
              </a:pathLst>
            </a:custGeom>
            <a:ln>
              <a:solidFill>
                <a:srgbClr val="8A401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xmlns="" id="{08552BAC-D765-4D53-8421-8559ECE042E8}"/>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7320405" y="3702283"/>
              <a:ext cx="1296000" cy="1296000"/>
            </a:xfrm>
            <a:prstGeom prst="ellipse">
              <a:avLst/>
            </a:prstGeom>
          </p:spPr>
        </p:pic>
        <p:sp>
          <p:nvSpPr>
            <p:cNvPr id="71" name="角丸四角形 70"/>
            <p:cNvSpPr/>
            <p:nvPr/>
          </p:nvSpPr>
          <p:spPr>
            <a:xfrm>
              <a:off x="7299889" y="4764283"/>
              <a:ext cx="1259998" cy="467999"/>
            </a:xfrm>
            <a:prstGeom prst="round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000000"/>
                  </a:solidFill>
                  <a:latin typeface="ヒラギノ丸ゴ ProN W4"/>
                  <a:ea typeface="ヒラギノ丸ゴ ProN W4"/>
                  <a:cs typeface="ヒラギノ丸ゴ ProN W4"/>
                </a:rPr>
                <a:t>小林香渚</a:t>
              </a:r>
              <a:endParaRPr kumimoji="1" lang="ja-JP" altLang="en-US" sz="2000" dirty="0">
                <a:solidFill>
                  <a:srgbClr val="000000"/>
                </a:solidFill>
                <a:latin typeface="ヒラギノ丸ゴ ProN W4"/>
                <a:ea typeface="ヒラギノ丸ゴ ProN W4"/>
                <a:cs typeface="ヒラギノ丸ゴ ProN W4"/>
              </a:endParaRPr>
            </a:p>
          </p:txBody>
        </p:sp>
      </p:grpSp>
      <p:grpSp>
        <p:nvGrpSpPr>
          <p:cNvPr id="6" name="図形グループ 5"/>
          <p:cNvGrpSpPr/>
          <p:nvPr/>
        </p:nvGrpSpPr>
        <p:grpSpPr>
          <a:xfrm>
            <a:off x="6503498" y="848616"/>
            <a:ext cx="1543024" cy="2019055"/>
            <a:chOff x="5229239" y="2338291"/>
            <a:chExt cx="1543024" cy="2019055"/>
          </a:xfrm>
        </p:grpSpPr>
        <p:sp>
          <p:nvSpPr>
            <p:cNvPr id="48" name="円/楕円 47"/>
            <p:cNvSpPr>
              <a:spLocks noChangeAspect="1"/>
            </p:cNvSpPr>
            <p:nvPr/>
          </p:nvSpPr>
          <p:spPr>
            <a:xfrm>
              <a:off x="5260264" y="2594290"/>
              <a:ext cx="1511999" cy="151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9" name="直線コネクタ 48"/>
            <p:cNvCxnSpPr/>
            <p:nvPr/>
          </p:nvCxnSpPr>
          <p:spPr>
            <a:xfrm flipH="1" flipV="1">
              <a:off x="5932166" y="2338291"/>
              <a:ext cx="53072" cy="332970"/>
            </a:xfrm>
            <a:prstGeom prst="line">
              <a:avLst/>
            </a:prstGeom>
            <a:ln w="57150" cmpd="sng">
              <a:solidFill>
                <a:srgbClr val="8A4010"/>
              </a:solidFill>
            </a:ln>
            <a:effectLst/>
          </p:spPr>
          <p:style>
            <a:lnRef idx="2">
              <a:schemeClr val="accent1"/>
            </a:lnRef>
            <a:fillRef idx="0">
              <a:schemeClr val="accent1"/>
            </a:fillRef>
            <a:effectRef idx="1">
              <a:schemeClr val="accent1"/>
            </a:effectRef>
            <a:fontRef idx="minor">
              <a:schemeClr val="tx1"/>
            </a:fontRef>
          </p:style>
        </p:cxnSp>
        <p:sp>
          <p:nvSpPr>
            <p:cNvPr id="50" name="フリーフォーム 49"/>
            <p:cNvSpPr/>
            <p:nvPr/>
          </p:nvSpPr>
          <p:spPr>
            <a:xfrm>
              <a:off x="5763822" y="2641729"/>
              <a:ext cx="444499" cy="98113"/>
            </a:xfrm>
            <a:custGeom>
              <a:avLst/>
              <a:gdLst>
                <a:gd name="connsiteX0" fmla="*/ 0 w 549275"/>
                <a:gd name="connsiteY0" fmla="*/ 50800 h 104775"/>
                <a:gd name="connsiteX1" fmla="*/ 25400 w 549275"/>
                <a:gd name="connsiteY1" fmla="*/ 69850 h 104775"/>
                <a:gd name="connsiteX2" fmla="*/ 44450 w 549275"/>
                <a:gd name="connsiteY2" fmla="*/ 76200 h 104775"/>
                <a:gd name="connsiteX3" fmla="*/ 53975 w 549275"/>
                <a:gd name="connsiteY3" fmla="*/ 79375 h 104775"/>
                <a:gd name="connsiteX4" fmla="*/ 60325 w 549275"/>
                <a:gd name="connsiteY4" fmla="*/ 88900 h 104775"/>
                <a:gd name="connsiteX5" fmla="*/ 73025 w 549275"/>
                <a:gd name="connsiteY5" fmla="*/ 92075 h 104775"/>
                <a:gd name="connsiteX6" fmla="*/ 82550 w 549275"/>
                <a:gd name="connsiteY6" fmla="*/ 95250 h 104775"/>
                <a:gd name="connsiteX7" fmla="*/ 142875 w 549275"/>
                <a:gd name="connsiteY7" fmla="*/ 101600 h 104775"/>
                <a:gd name="connsiteX8" fmla="*/ 168275 w 549275"/>
                <a:gd name="connsiteY8" fmla="*/ 104775 h 104775"/>
                <a:gd name="connsiteX9" fmla="*/ 314325 w 549275"/>
                <a:gd name="connsiteY9" fmla="*/ 101600 h 104775"/>
                <a:gd name="connsiteX10" fmla="*/ 333375 w 549275"/>
                <a:gd name="connsiteY10" fmla="*/ 95250 h 104775"/>
                <a:gd name="connsiteX11" fmla="*/ 390525 w 549275"/>
                <a:gd name="connsiteY11" fmla="*/ 85725 h 104775"/>
                <a:gd name="connsiteX12" fmla="*/ 422275 w 549275"/>
                <a:gd name="connsiteY12" fmla="*/ 73025 h 104775"/>
                <a:gd name="connsiteX13" fmla="*/ 438150 w 549275"/>
                <a:gd name="connsiteY13" fmla="*/ 69850 h 104775"/>
                <a:gd name="connsiteX14" fmla="*/ 466725 w 549275"/>
                <a:gd name="connsiteY14" fmla="*/ 60325 h 104775"/>
                <a:gd name="connsiteX15" fmla="*/ 476250 w 549275"/>
                <a:gd name="connsiteY15" fmla="*/ 57150 h 104775"/>
                <a:gd name="connsiteX16" fmla="*/ 495300 w 549275"/>
                <a:gd name="connsiteY16" fmla="*/ 44450 h 104775"/>
                <a:gd name="connsiteX17" fmla="*/ 514350 w 549275"/>
                <a:gd name="connsiteY17" fmla="*/ 31750 h 104775"/>
                <a:gd name="connsiteX18" fmla="*/ 533400 w 549275"/>
                <a:gd name="connsiteY18" fmla="*/ 22225 h 104775"/>
                <a:gd name="connsiteX19" fmla="*/ 536575 w 549275"/>
                <a:gd name="connsiteY19" fmla="*/ 9525 h 104775"/>
                <a:gd name="connsiteX20" fmla="*/ 546100 w 549275"/>
                <a:gd name="connsiteY20" fmla="*/ 3175 h 104775"/>
                <a:gd name="connsiteX21" fmla="*/ 549275 w 549275"/>
                <a:gd name="connsiteY21"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275" h="104775">
                  <a:moveTo>
                    <a:pt x="0" y="50800"/>
                  </a:moveTo>
                  <a:cubicBezTo>
                    <a:pt x="2024" y="52419"/>
                    <a:pt x="19714" y="67323"/>
                    <a:pt x="25400" y="69850"/>
                  </a:cubicBezTo>
                  <a:cubicBezTo>
                    <a:pt x="31517" y="72568"/>
                    <a:pt x="38100" y="74083"/>
                    <a:pt x="44450" y="76200"/>
                  </a:cubicBezTo>
                  <a:lnTo>
                    <a:pt x="53975" y="79375"/>
                  </a:lnTo>
                  <a:cubicBezTo>
                    <a:pt x="56092" y="82550"/>
                    <a:pt x="57150" y="86783"/>
                    <a:pt x="60325" y="88900"/>
                  </a:cubicBezTo>
                  <a:cubicBezTo>
                    <a:pt x="63956" y="91321"/>
                    <a:pt x="68829" y="90876"/>
                    <a:pt x="73025" y="92075"/>
                  </a:cubicBezTo>
                  <a:cubicBezTo>
                    <a:pt x="76243" y="92994"/>
                    <a:pt x="79283" y="94524"/>
                    <a:pt x="82550" y="95250"/>
                  </a:cubicBezTo>
                  <a:cubicBezTo>
                    <a:pt x="104131" y="100046"/>
                    <a:pt x="118932" y="99320"/>
                    <a:pt x="142875" y="101600"/>
                  </a:cubicBezTo>
                  <a:cubicBezTo>
                    <a:pt x="151369" y="102409"/>
                    <a:pt x="159808" y="103717"/>
                    <a:pt x="168275" y="104775"/>
                  </a:cubicBezTo>
                  <a:cubicBezTo>
                    <a:pt x="216958" y="103717"/>
                    <a:pt x="265711" y="104405"/>
                    <a:pt x="314325" y="101600"/>
                  </a:cubicBezTo>
                  <a:cubicBezTo>
                    <a:pt x="321007" y="101214"/>
                    <a:pt x="326811" y="96563"/>
                    <a:pt x="333375" y="95250"/>
                  </a:cubicBezTo>
                  <a:cubicBezTo>
                    <a:pt x="373492" y="87227"/>
                    <a:pt x="354415" y="90239"/>
                    <a:pt x="390525" y="85725"/>
                  </a:cubicBezTo>
                  <a:cubicBezTo>
                    <a:pt x="401814" y="80081"/>
                    <a:pt x="409197" y="75641"/>
                    <a:pt x="422275" y="73025"/>
                  </a:cubicBezTo>
                  <a:cubicBezTo>
                    <a:pt x="427567" y="71967"/>
                    <a:pt x="432944" y="71270"/>
                    <a:pt x="438150" y="69850"/>
                  </a:cubicBezTo>
                  <a:lnTo>
                    <a:pt x="466725" y="60325"/>
                  </a:lnTo>
                  <a:lnTo>
                    <a:pt x="476250" y="57150"/>
                  </a:lnTo>
                  <a:cubicBezTo>
                    <a:pt x="497389" y="36011"/>
                    <a:pt x="474623" y="55937"/>
                    <a:pt x="495300" y="44450"/>
                  </a:cubicBezTo>
                  <a:cubicBezTo>
                    <a:pt x="501971" y="40744"/>
                    <a:pt x="507110" y="34163"/>
                    <a:pt x="514350" y="31750"/>
                  </a:cubicBezTo>
                  <a:cubicBezTo>
                    <a:pt x="527495" y="27368"/>
                    <a:pt x="521090" y="30431"/>
                    <a:pt x="533400" y="22225"/>
                  </a:cubicBezTo>
                  <a:cubicBezTo>
                    <a:pt x="534458" y="17992"/>
                    <a:pt x="534154" y="13156"/>
                    <a:pt x="536575" y="9525"/>
                  </a:cubicBezTo>
                  <a:cubicBezTo>
                    <a:pt x="538692" y="6350"/>
                    <a:pt x="543047" y="5465"/>
                    <a:pt x="546100" y="3175"/>
                  </a:cubicBezTo>
                  <a:cubicBezTo>
                    <a:pt x="547297" y="2277"/>
                    <a:pt x="548217" y="1058"/>
                    <a:pt x="549275" y="0"/>
                  </a:cubicBezTo>
                </a:path>
              </a:pathLst>
            </a:custGeom>
            <a:ln>
              <a:solidFill>
                <a:srgbClr val="8A401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xmlns="" id="{659A360C-B482-4037-B9C8-226F62D5991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69918" y="2772577"/>
              <a:ext cx="1296000" cy="1296000"/>
            </a:xfrm>
            <a:prstGeom prst="ellipse">
              <a:avLst/>
            </a:prstGeom>
          </p:spPr>
        </p:pic>
        <p:sp>
          <p:nvSpPr>
            <p:cNvPr id="72" name="角丸四角形 71"/>
            <p:cNvSpPr/>
            <p:nvPr/>
          </p:nvSpPr>
          <p:spPr>
            <a:xfrm>
              <a:off x="5229239" y="3889347"/>
              <a:ext cx="1511997" cy="467999"/>
            </a:xfrm>
            <a:prstGeom prst="round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latin typeface="ヒラギノ丸ゴ ProN W4"/>
                  <a:ea typeface="ヒラギノ丸ゴ ProN W4"/>
                  <a:cs typeface="ヒラギノ丸ゴ ProN W4"/>
                </a:rPr>
                <a:t>◯</a:t>
              </a:r>
              <a:r>
                <a:rPr lang="ja-JP" altLang="en-US" sz="2000" dirty="0" smtClean="0">
                  <a:solidFill>
                    <a:srgbClr val="000000"/>
                  </a:solidFill>
                  <a:latin typeface="ヒラギノ丸ゴ ProN W4"/>
                  <a:ea typeface="ヒラギノ丸ゴ ProN W4"/>
                  <a:cs typeface="ヒラギノ丸ゴ ProN W4"/>
                </a:rPr>
                <a:t>岡田剛治</a:t>
              </a:r>
              <a:endParaRPr kumimoji="1" lang="ja-JP" altLang="en-US" sz="2000" dirty="0">
                <a:solidFill>
                  <a:srgbClr val="000000"/>
                </a:solidFill>
                <a:latin typeface="ヒラギノ丸ゴ ProN W4"/>
                <a:ea typeface="ヒラギノ丸ゴ ProN W4"/>
                <a:cs typeface="ヒラギノ丸ゴ ProN W4"/>
              </a:endParaRPr>
            </a:p>
          </p:txBody>
        </p:sp>
      </p:grpSp>
      <p:grpSp>
        <p:nvGrpSpPr>
          <p:cNvPr id="12" name="図形グループ 11"/>
          <p:cNvGrpSpPr/>
          <p:nvPr/>
        </p:nvGrpSpPr>
        <p:grpSpPr>
          <a:xfrm>
            <a:off x="1536104" y="3231797"/>
            <a:ext cx="2303993" cy="2073998"/>
            <a:chOff x="994915" y="3677604"/>
            <a:chExt cx="2303993" cy="2073998"/>
          </a:xfrm>
        </p:grpSpPr>
        <p:sp>
          <p:nvSpPr>
            <p:cNvPr id="57" name="円/楕円 56"/>
            <p:cNvSpPr>
              <a:spLocks noChangeAspect="1"/>
            </p:cNvSpPr>
            <p:nvPr/>
          </p:nvSpPr>
          <p:spPr>
            <a:xfrm>
              <a:off x="1421938" y="3933603"/>
              <a:ext cx="1511999" cy="151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8" name="直線コネクタ 57"/>
            <p:cNvCxnSpPr/>
            <p:nvPr/>
          </p:nvCxnSpPr>
          <p:spPr>
            <a:xfrm flipH="1" flipV="1">
              <a:off x="2093840" y="3677604"/>
              <a:ext cx="53072" cy="332970"/>
            </a:xfrm>
            <a:prstGeom prst="line">
              <a:avLst/>
            </a:prstGeom>
            <a:ln w="57150" cmpd="sng">
              <a:solidFill>
                <a:srgbClr val="8A4010"/>
              </a:solidFill>
            </a:ln>
            <a:effectLst/>
          </p:spPr>
          <p:style>
            <a:lnRef idx="2">
              <a:schemeClr val="accent1"/>
            </a:lnRef>
            <a:fillRef idx="0">
              <a:schemeClr val="accent1"/>
            </a:fillRef>
            <a:effectRef idx="1">
              <a:schemeClr val="accent1"/>
            </a:effectRef>
            <a:fontRef idx="minor">
              <a:schemeClr val="tx1"/>
            </a:fontRef>
          </p:style>
        </p:cxnSp>
        <p:sp>
          <p:nvSpPr>
            <p:cNvPr id="59" name="フリーフォーム 58"/>
            <p:cNvSpPr/>
            <p:nvPr/>
          </p:nvSpPr>
          <p:spPr>
            <a:xfrm>
              <a:off x="1925496" y="3981042"/>
              <a:ext cx="444499" cy="98113"/>
            </a:xfrm>
            <a:custGeom>
              <a:avLst/>
              <a:gdLst>
                <a:gd name="connsiteX0" fmla="*/ 0 w 549275"/>
                <a:gd name="connsiteY0" fmla="*/ 50800 h 104775"/>
                <a:gd name="connsiteX1" fmla="*/ 25400 w 549275"/>
                <a:gd name="connsiteY1" fmla="*/ 69850 h 104775"/>
                <a:gd name="connsiteX2" fmla="*/ 44450 w 549275"/>
                <a:gd name="connsiteY2" fmla="*/ 76200 h 104775"/>
                <a:gd name="connsiteX3" fmla="*/ 53975 w 549275"/>
                <a:gd name="connsiteY3" fmla="*/ 79375 h 104775"/>
                <a:gd name="connsiteX4" fmla="*/ 60325 w 549275"/>
                <a:gd name="connsiteY4" fmla="*/ 88900 h 104775"/>
                <a:gd name="connsiteX5" fmla="*/ 73025 w 549275"/>
                <a:gd name="connsiteY5" fmla="*/ 92075 h 104775"/>
                <a:gd name="connsiteX6" fmla="*/ 82550 w 549275"/>
                <a:gd name="connsiteY6" fmla="*/ 95250 h 104775"/>
                <a:gd name="connsiteX7" fmla="*/ 142875 w 549275"/>
                <a:gd name="connsiteY7" fmla="*/ 101600 h 104775"/>
                <a:gd name="connsiteX8" fmla="*/ 168275 w 549275"/>
                <a:gd name="connsiteY8" fmla="*/ 104775 h 104775"/>
                <a:gd name="connsiteX9" fmla="*/ 314325 w 549275"/>
                <a:gd name="connsiteY9" fmla="*/ 101600 h 104775"/>
                <a:gd name="connsiteX10" fmla="*/ 333375 w 549275"/>
                <a:gd name="connsiteY10" fmla="*/ 95250 h 104775"/>
                <a:gd name="connsiteX11" fmla="*/ 390525 w 549275"/>
                <a:gd name="connsiteY11" fmla="*/ 85725 h 104775"/>
                <a:gd name="connsiteX12" fmla="*/ 422275 w 549275"/>
                <a:gd name="connsiteY12" fmla="*/ 73025 h 104775"/>
                <a:gd name="connsiteX13" fmla="*/ 438150 w 549275"/>
                <a:gd name="connsiteY13" fmla="*/ 69850 h 104775"/>
                <a:gd name="connsiteX14" fmla="*/ 466725 w 549275"/>
                <a:gd name="connsiteY14" fmla="*/ 60325 h 104775"/>
                <a:gd name="connsiteX15" fmla="*/ 476250 w 549275"/>
                <a:gd name="connsiteY15" fmla="*/ 57150 h 104775"/>
                <a:gd name="connsiteX16" fmla="*/ 495300 w 549275"/>
                <a:gd name="connsiteY16" fmla="*/ 44450 h 104775"/>
                <a:gd name="connsiteX17" fmla="*/ 514350 w 549275"/>
                <a:gd name="connsiteY17" fmla="*/ 31750 h 104775"/>
                <a:gd name="connsiteX18" fmla="*/ 533400 w 549275"/>
                <a:gd name="connsiteY18" fmla="*/ 22225 h 104775"/>
                <a:gd name="connsiteX19" fmla="*/ 536575 w 549275"/>
                <a:gd name="connsiteY19" fmla="*/ 9525 h 104775"/>
                <a:gd name="connsiteX20" fmla="*/ 546100 w 549275"/>
                <a:gd name="connsiteY20" fmla="*/ 3175 h 104775"/>
                <a:gd name="connsiteX21" fmla="*/ 549275 w 549275"/>
                <a:gd name="connsiteY21"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275" h="104775">
                  <a:moveTo>
                    <a:pt x="0" y="50800"/>
                  </a:moveTo>
                  <a:cubicBezTo>
                    <a:pt x="2024" y="52419"/>
                    <a:pt x="19714" y="67323"/>
                    <a:pt x="25400" y="69850"/>
                  </a:cubicBezTo>
                  <a:cubicBezTo>
                    <a:pt x="31517" y="72568"/>
                    <a:pt x="38100" y="74083"/>
                    <a:pt x="44450" y="76200"/>
                  </a:cubicBezTo>
                  <a:lnTo>
                    <a:pt x="53975" y="79375"/>
                  </a:lnTo>
                  <a:cubicBezTo>
                    <a:pt x="56092" y="82550"/>
                    <a:pt x="57150" y="86783"/>
                    <a:pt x="60325" y="88900"/>
                  </a:cubicBezTo>
                  <a:cubicBezTo>
                    <a:pt x="63956" y="91321"/>
                    <a:pt x="68829" y="90876"/>
                    <a:pt x="73025" y="92075"/>
                  </a:cubicBezTo>
                  <a:cubicBezTo>
                    <a:pt x="76243" y="92994"/>
                    <a:pt x="79283" y="94524"/>
                    <a:pt x="82550" y="95250"/>
                  </a:cubicBezTo>
                  <a:cubicBezTo>
                    <a:pt x="104131" y="100046"/>
                    <a:pt x="118932" y="99320"/>
                    <a:pt x="142875" y="101600"/>
                  </a:cubicBezTo>
                  <a:cubicBezTo>
                    <a:pt x="151369" y="102409"/>
                    <a:pt x="159808" y="103717"/>
                    <a:pt x="168275" y="104775"/>
                  </a:cubicBezTo>
                  <a:cubicBezTo>
                    <a:pt x="216958" y="103717"/>
                    <a:pt x="265711" y="104405"/>
                    <a:pt x="314325" y="101600"/>
                  </a:cubicBezTo>
                  <a:cubicBezTo>
                    <a:pt x="321007" y="101214"/>
                    <a:pt x="326811" y="96563"/>
                    <a:pt x="333375" y="95250"/>
                  </a:cubicBezTo>
                  <a:cubicBezTo>
                    <a:pt x="373492" y="87227"/>
                    <a:pt x="354415" y="90239"/>
                    <a:pt x="390525" y="85725"/>
                  </a:cubicBezTo>
                  <a:cubicBezTo>
                    <a:pt x="401814" y="80081"/>
                    <a:pt x="409197" y="75641"/>
                    <a:pt x="422275" y="73025"/>
                  </a:cubicBezTo>
                  <a:cubicBezTo>
                    <a:pt x="427567" y="71967"/>
                    <a:pt x="432944" y="71270"/>
                    <a:pt x="438150" y="69850"/>
                  </a:cubicBezTo>
                  <a:lnTo>
                    <a:pt x="466725" y="60325"/>
                  </a:lnTo>
                  <a:lnTo>
                    <a:pt x="476250" y="57150"/>
                  </a:lnTo>
                  <a:cubicBezTo>
                    <a:pt x="497389" y="36011"/>
                    <a:pt x="474623" y="55937"/>
                    <a:pt x="495300" y="44450"/>
                  </a:cubicBezTo>
                  <a:cubicBezTo>
                    <a:pt x="501971" y="40744"/>
                    <a:pt x="507110" y="34163"/>
                    <a:pt x="514350" y="31750"/>
                  </a:cubicBezTo>
                  <a:cubicBezTo>
                    <a:pt x="527495" y="27368"/>
                    <a:pt x="521090" y="30431"/>
                    <a:pt x="533400" y="22225"/>
                  </a:cubicBezTo>
                  <a:cubicBezTo>
                    <a:pt x="534458" y="17992"/>
                    <a:pt x="534154" y="13156"/>
                    <a:pt x="536575" y="9525"/>
                  </a:cubicBezTo>
                  <a:cubicBezTo>
                    <a:pt x="538692" y="6350"/>
                    <a:pt x="543047" y="5465"/>
                    <a:pt x="546100" y="3175"/>
                  </a:cubicBezTo>
                  <a:cubicBezTo>
                    <a:pt x="547297" y="2277"/>
                    <a:pt x="548217" y="1058"/>
                    <a:pt x="549275" y="0"/>
                  </a:cubicBezTo>
                </a:path>
              </a:pathLst>
            </a:custGeom>
            <a:ln>
              <a:solidFill>
                <a:srgbClr val="8A401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xmlns="" id="{766A6D66-793F-4EE6-844C-B7575CDA1999}"/>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a:ext>
              </a:extLst>
            </a:blip>
            <a:srcRect/>
            <a:stretch/>
          </p:blipFill>
          <p:spPr>
            <a:xfrm>
              <a:off x="1541951" y="4109801"/>
              <a:ext cx="1296000" cy="1296000"/>
            </a:xfrm>
            <a:prstGeom prst="ellipse">
              <a:avLst/>
            </a:prstGeom>
          </p:spPr>
        </p:pic>
        <p:sp>
          <p:nvSpPr>
            <p:cNvPr id="73" name="角丸四角形 72"/>
            <p:cNvSpPr/>
            <p:nvPr/>
          </p:nvSpPr>
          <p:spPr>
            <a:xfrm>
              <a:off x="994915" y="5139603"/>
              <a:ext cx="2303993" cy="611999"/>
            </a:xfrm>
            <a:prstGeom prst="round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000000"/>
                  </a:solidFill>
                  <a:latin typeface="ヒラギノ丸ゴ ProN W4"/>
                  <a:ea typeface="ヒラギノ丸ゴ ProN W4"/>
                  <a:cs typeface="ヒラギノ丸ゴ ProN W4"/>
                </a:rPr>
                <a:t>ソルステインソン</a:t>
              </a:r>
              <a:endParaRPr kumimoji="1" lang="en-US" altLang="ja-JP" sz="2000" dirty="0" smtClean="0">
                <a:solidFill>
                  <a:srgbClr val="000000"/>
                </a:solidFill>
                <a:latin typeface="ヒラギノ丸ゴ ProN W4"/>
                <a:ea typeface="ヒラギノ丸ゴ ProN W4"/>
                <a:cs typeface="ヒラギノ丸ゴ ProN W4"/>
              </a:endParaRPr>
            </a:p>
            <a:p>
              <a:pPr algn="ctr"/>
              <a:r>
                <a:rPr kumimoji="1" lang="ja-JP" altLang="en-US" sz="2000" dirty="0" smtClean="0">
                  <a:solidFill>
                    <a:srgbClr val="000000"/>
                  </a:solidFill>
                  <a:latin typeface="ヒラギノ丸ゴ ProN W4"/>
                  <a:ea typeface="ヒラギノ丸ゴ ProN W4"/>
                  <a:cs typeface="ヒラギノ丸ゴ ProN W4"/>
                </a:rPr>
                <a:t>慧グンナル</a:t>
              </a:r>
              <a:endParaRPr kumimoji="1" lang="ja-JP" altLang="en-US" sz="2000" dirty="0">
                <a:solidFill>
                  <a:srgbClr val="000000"/>
                </a:solidFill>
                <a:latin typeface="ヒラギノ丸ゴ ProN W4"/>
                <a:ea typeface="ヒラギノ丸ゴ ProN W4"/>
                <a:cs typeface="ヒラギノ丸ゴ ProN W4"/>
              </a:endParaRPr>
            </a:p>
          </p:txBody>
        </p:sp>
      </p:grpSp>
      <p:sp>
        <p:nvSpPr>
          <p:cNvPr id="74" name="テキスト ボックス 73"/>
          <p:cNvSpPr txBox="1"/>
          <p:nvPr/>
        </p:nvSpPr>
        <p:spPr>
          <a:xfrm>
            <a:off x="99248" y="97970"/>
            <a:ext cx="1560042" cy="1107996"/>
          </a:xfrm>
          <a:prstGeom prst="rect">
            <a:avLst/>
          </a:prstGeom>
          <a:noFill/>
        </p:spPr>
        <p:txBody>
          <a:bodyPr wrap="none" rtlCol="0">
            <a:spAutoFit/>
          </a:bodyPr>
          <a:lstStyle/>
          <a:p>
            <a:r>
              <a:rPr lang="en-US" altLang="ja-JP" sz="6600" b="1" dirty="0" smtClean="0">
                <a:latin typeface="ＤＦＰ中楷書体"/>
                <a:ea typeface="ＤＦＰ中楷書体"/>
                <a:cs typeface="ＤＦＰ中楷書体"/>
              </a:rPr>
              <a:t>3</a:t>
            </a:r>
            <a:r>
              <a:rPr lang="ja-JP" altLang="en-US" sz="6600" b="1" dirty="0" smtClean="0">
                <a:latin typeface="ＤＦＰ中楷書体"/>
                <a:ea typeface="ＤＦＰ中楷書体"/>
                <a:cs typeface="ＤＦＰ中楷書体"/>
              </a:rPr>
              <a:t>班</a:t>
            </a:r>
            <a:endParaRPr kumimoji="1" lang="ja-JP" altLang="en-US" sz="6600" b="1" dirty="0">
              <a:latin typeface="ＤＦＰ中楷書体"/>
              <a:ea typeface="ＤＦＰ中楷書体"/>
              <a:cs typeface="ＤＦＰ中楷書体"/>
            </a:endParaRPr>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2</a:t>
            </a:fld>
            <a:endParaRPr kumimoji="1" lang="ja-JP" altLang="en-US"/>
          </a:p>
        </p:txBody>
      </p:sp>
      <p:pic>
        <p:nvPicPr>
          <p:cNvPr id="14" name="図 13" descr="リムさん改.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503498" y="2906384"/>
            <a:ext cx="2795770" cy="3974342"/>
          </a:xfrm>
          <a:prstGeom prst="rect">
            <a:avLst/>
          </a:prstGeom>
        </p:spPr>
      </p:pic>
      <p:sp>
        <p:nvSpPr>
          <p:cNvPr id="62" name="角丸四角形 61"/>
          <p:cNvSpPr/>
          <p:nvPr/>
        </p:nvSpPr>
        <p:spPr>
          <a:xfrm>
            <a:off x="6536640" y="5520566"/>
            <a:ext cx="2405382" cy="467999"/>
          </a:xfrm>
          <a:prstGeom prst="round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latin typeface="ヒラギノ丸ゴ ProN W4"/>
                <a:ea typeface="ヒラギノ丸ゴ ProN W4"/>
                <a:cs typeface="ヒラギノ丸ゴ ProN W4"/>
              </a:rPr>
              <a:t>TA</a:t>
            </a:r>
            <a:r>
              <a:rPr lang="ja-JP" altLang="en-US" sz="2000" dirty="0" smtClean="0">
                <a:solidFill>
                  <a:srgbClr val="000000"/>
                </a:solidFill>
                <a:latin typeface="ヒラギノ丸ゴ ProN W4"/>
                <a:ea typeface="ヒラギノ丸ゴ ProN W4"/>
                <a:cs typeface="ヒラギノ丸ゴ ProN W4"/>
              </a:rPr>
              <a:t>：</a:t>
            </a:r>
            <a:r>
              <a:rPr kumimoji="1" lang="en-US" altLang="ja-JP" sz="2000" dirty="0" smtClean="0">
                <a:solidFill>
                  <a:srgbClr val="000000"/>
                </a:solidFill>
                <a:latin typeface="ヒラギノ丸ゴ ProN W4"/>
                <a:ea typeface="ヒラギノ丸ゴ ProN W4"/>
                <a:cs typeface="ヒラギノ丸ゴ ProN W4"/>
              </a:rPr>
              <a:t>Rim </a:t>
            </a:r>
            <a:r>
              <a:rPr kumimoji="1" lang="en-US" altLang="ja-JP" sz="2000" dirty="0" err="1" smtClean="0">
                <a:solidFill>
                  <a:srgbClr val="000000"/>
                </a:solidFill>
                <a:latin typeface="ヒラギノ丸ゴ ProN W4"/>
                <a:ea typeface="ヒラギノ丸ゴ ProN W4"/>
                <a:cs typeface="ヒラギノ丸ゴ ProN W4"/>
              </a:rPr>
              <a:t>Er-rbib</a:t>
            </a:r>
            <a:endParaRPr kumimoji="1" lang="ja-JP" altLang="en-US" sz="2000" dirty="0">
              <a:solidFill>
                <a:srgbClr val="00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335365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ppt_w</p:attrName>
                                        </p:attrNameLst>
                                      </p:cBhvr>
                                      <p:tavLst>
                                        <p:tav tm="0" fmla="#ppt_w*sin(2.5*pi*$)">
                                          <p:val>
                                            <p:fltVal val="0"/>
                                          </p:val>
                                        </p:tav>
                                        <p:tav tm="100000">
                                          <p:val>
                                            <p:fltVal val="1"/>
                                          </p:val>
                                        </p:tav>
                                      </p:tavLst>
                                    </p:anim>
                                    <p:anim calcmode="lin" valueType="num">
                                      <p:cBhvr>
                                        <p:cTn id="9" dur="1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ppt_w</p:attrName>
                                        </p:attrNameLst>
                                      </p:cBhvr>
                                      <p:tavLst>
                                        <p:tav tm="0" fmla="#ppt_w*sin(2.5*pi*$)">
                                          <p:val>
                                            <p:fltVal val="0"/>
                                          </p:val>
                                        </p:tav>
                                        <p:tav tm="100000">
                                          <p:val>
                                            <p:fltVal val="1"/>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ppt_w</p:attrName>
                                        </p:attrNameLst>
                                      </p:cBhvr>
                                      <p:tavLst>
                                        <p:tav tm="0" fmla="#ppt_w*sin(2.5*pi*$)">
                                          <p:val>
                                            <p:fltVal val="0"/>
                                          </p:val>
                                        </p:tav>
                                        <p:tav tm="100000">
                                          <p:val>
                                            <p:fltVal val="1"/>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ppt_w</p:attrName>
                                        </p:attrNameLst>
                                      </p:cBhvr>
                                      <p:tavLst>
                                        <p:tav tm="0" fmla="#ppt_w*sin(2.5*pi*$)">
                                          <p:val>
                                            <p:fltVal val="0"/>
                                          </p:val>
                                        </p:tav>
                                        <p:tav tm="100000">
                                          <p:val>
                                            <p:fltVal val="1"/>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ppt_w</p:attrName>
                                        </p:attrNameLst>
                                      </p:cBhvr>
                                      <p:tavLst>
                                        <p:tav tm="0" fmla="#ppt_w*sin(2.5*pi*$)">
                                          <p:val>
                                            <p:fltVal val="0"/>
                                          </p:val>
                                        </p:tav>
                                        <p:tav tm="100000">
                                          <p:val>
                                            <p:fltVal val="1"/>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ppt_w</p:attrName>
                                        </p:attrNameLst>
                                      </p:cBhvr>
                                      <p:tavLst>
                                        <p:tav tm="0" fmla="#ppt_w*sin(2.5*pi*$)">
                                          <p:val>
                                            <p:fltVal val="0"/>
                                          </p:val>
                                        </p:tav>
                                        <p:tav tm="100000">
                                          <p:val>
                                            <p:fltVal val="1"/>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ppt_w</p:attrName>
                                        </p:attrNameLst>
                                      </p:cBhvr>
                                      <p:tavLst>
                                        <p:tav tm="0" fmla="#ppt_w*sin(2.5*pi*$)">
                                          <p:val>
                                            <p:fltVal val="0"/>
                                          </p:val>
                                        </p:tav>
                                        <p:tav tm="100000">
                                          <p:val>
                                            <p:fltVal val="1"/>
                                          </p:val>
                                        </p:tav>
                                      </p:tavLst>
                                    </p:anim>
                                    <p:anim calcmode="lin" valueType="num">
                                      <p:cBhvr>
                                        <p:cTn id="39"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図形グループ 35"/>
          <p:cNvGrpSpPr/>
          <p:nvPr/>
        </p:nvGrpSpPr>
        <p:grpSpPr>
          <a:xfrm>
            <a:off x="1860042" y="1757786"/>
            <a:ext cx="5403613" cy="2511352"/>
            <a:chOff x="2319989" y="1958064"/>
            <a:chExt cx="4500000" cy="2091394"/>
          </a:xfrm>
        </p:grpSpPr>
        <p:pic>
          <p:nvPicPr>
            <p:cNvPr id="39" name="図 38" descr="こどもグレー.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88" y="2071116"/>
              <a:ext cx="720000" cy="720000"/>
            </a:xfrm>
            <a:prstGeom prst="rect">
              <a:avLst/>
            </a:prstGeom>
          </p:spPr>
        </p:pic>
        <p:pic>
          <p:nvPicPr>
            <p:cNvPr id="56" name="図 55" descr="全地域.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217" y="2071116"/>
              <a:ext cx="1692455" cy="1840989"/>
            </a:xfrm>
            <a:prstGeom prst="rect">
              <a:avLst/>
            </a:prstGeom>
          </p:spPr>
        </p:pic>
        <p:grpSp>
          <p:nvGrpSpPr>
            <p:cNvPr id="60" name="図形グループ 59"/>
            <p:cNvGrpSpPr/>
            <p:nvPr/>
          </p:nvGrpSpPr>
          <p:grpSpPr>
            <a:xfrm>
              <a:off x="5029188" y="2071116"/>
              <a:ext cx="1548292" cy="1840110"/>
              <a:chOff x="5023734" y="2204748"/>
              <a:chExt cx="1548292" cy="1840110"/>
            </a:xfrm>
          </p:grpSpPr>
          <p:pic>
            <p:nvPicPr>
              <p:cNvPr id="63" name="図 62" descr="くらしグレー.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734" y="3324858"/>
                <a:ext cx="720000" cy="720000"/>
              </a:xfrm>
              <a:prstGeom prst="rect">
                <a:avLst/>
              </a:prstGeom>
            </p:spPr>
          </p:pic>
          <p:pic>
            <p:nvPicPr>
              <p:cNvPr id="64" name="図 63" descr="しごとグレー.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026" y="2204748"/>
                <a:ext cx="720000" cy="720000"/>
              </a:xfrm>
              <a:prstGeom prst="rect">
                <a:avLst/>
              </a:prstGeom>
            </p:spPr>
          </p:pic>
          <p:pic>
            <p:nvPicPr>
              <p:cNvPr id="65" name="図 64" descr="しさんグレー.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2026" y="3324858"/>
                <a:ext cx="720000" cy="720000"/>
              </a:xfrm>
              <a:prstGeom prst="rect">
                <a:avLst/>
              </a:prstGeom>
            </p:spPr>
          </p:pic>
        </p:grpSp>
        <p:sp>
          <p:nvSpPr>
            <p:cNvPr id="61" name="乗算記号 60"/>
            <p:cNvSpPr/>
            <p:nvPr/>
          </p:nvSpPr>
          <p:spPr>
            <a:xfrm>
              <a:off x="4108672" y="2626924"/>
              <a:ext cx="914400" cy="914400"/>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角丸四角形 61"/>
            <p:cNvSpPr/>
            <p:nvPr/>
          </p:nvSpPr>
          <p:spPr>
            <a:xfrm>
              <a:off x="2319989" y="1958064"/>
              <a:ext cx="4500000" cy="2091394"/>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9" name="図 8" descr="イエロー芽.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2748" y="4251176"/>
            <a:ext cx="1296000" cy="1296000"/>
          </a:xfrm>
          <a:prstGeom prst="rect">
            <a:avLst/>
          </a:prstGeom>
        </p:spPr>
      </p:pic>
      <p:pic>
        <p:nvPicPr>
          <p:cNvPr id="38" name="図 37" descr="グレー芽.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001" y="4848033"/>
            <a:ext cx="648000" cy="648000"/>
          </a:xfrm>
          <a:prstGeom prst="rect">
            <a:avLst/>
          </a:prstGeom>
        </p:spPr>
      </p:pic>
      <p:pic>
        <p:nvPicPr>
          <p:cNvPr id="54" name="図 53" descr="グレー芽.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2936" y="4848033"/>
            <a:ext cx="648000" cy="648000"/>
          </a:xfrm>
          <a:prstGeom prst="rect">
            <a:avLst/>
          </a:prstGeom>
        </p:spPr>
      </p:pic>
      <p:pic>
        <p:nvPicPr>
          <p:cNvPr id="55" name="図 54" descr="グレー芽.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7618" y="4848033"/>
            <a:ext cx="648000" cy="648000"/>
          </a:xfrm>
          <a:prstGeom prst="rect">
            <a:avLst/>
          </a:prstGeom>
        </p:spPr>
      </p:pic>
      <p:grpSp>
        <p:nvGrpSpPr>
          <p:cNvPr id="40" name="図形グループ 39"/>
          <p:cNvGrpSpPr/>
          <p:nvPr/>
        </p:nvGrpSpPr>
        <p:grpSpPr>
          <a:xfrm>
            <a:off x="1951396" y="4865308"/>
            <a:ext cx="626020" cy="921788"/>
            <a:chOff x="4988904" y="4856888"/>
            <a:chExt cx="626020" cy="921788"/>
          </a:xfrm>
        </p:grpSpPr>
        <p:sp>
          <p:nvSpPr>
            <p:cNvPr id="4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2" name="図 41" descr="icon_100070_256.png"/>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1" name="図形グループ 50"/>
          <p:cNvGrpSpPr/>
          <p:nvPr/>
        </p:nvGrpSpPr>
        <p:grpSpPr>
          <a:xfrm>
            <a:off x="426526" y="4865308"/>
            <a:ext cx="626020" cy="921788"/>
            <a:chOff x="4988904" y="4856888"/>
            <a:chExt cx="626020" cy="921788"/>
          </a:xfrm>
        </p:grpSpPr>
        <p:sp>
          <p:nvSpPr>
            <p:cNvPr id="5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3" name="図 52" descr="icon_100070_256.png"/>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43" name="テキスト ボックス 42"/>
          <p:cNvSpPr txBox="1"/>
          <p:nvPr/>
        </p:nvSpPr>
        <p:spPr>
          <a:xfrm>
            <a:off x="979170" y="576373"/>
            <a:ext cx="7172220" cy="707886"/>
          </a:xfrm>
          <a:prstGeom prst="rect">
            <a:avLst/>
          </a:prstGeom>
          <a:noFill/>
        </p:spPr>
        <p:txBody>
          <a:bodyPr wrap="none" rtlCol="0">
            <a:spAutoFit/>
          </a:bodyPr>
          <a:lstStyle/>
          <a:p>
            <a:pPr algn="ctr"/>
            <a:r>
              <a:rPr lang="ja-JP" altLang="en-US" sz="4000" b="1" dirty="0" smtClean="0">
                <a:latin typeface="ヒラギノ丸ゴ ProN W4"/>
                <a:ea typeface="ヒラギノ丸ゴ ProN W4"/>
                <a:cs typeface="ヒラギノ丸ゴ ProN W4"/>
              </a:rPr>
              <a:t>学校教育施設への</a:t>
            </a:r>
            <a:r>
              <a:rPr lang="en-US" altLang="ja-JP" sz="4000" b="1" dirty="0" smtClean="0">
                <a:latin typeface="ヒラギノ丸ゴ ProN W4"/>
                <a:ea typeface="ヒラギノ丸ゴ ProN W4"/>
                <a:cs typeface="ヒラギノ丸ゴ ProN W4"/>
              </a:rPr>
              <a:t>PFI</a:t>
            </a:r>
            <a:r>
              <a:rPr lang="ja-JP" altLang="en-US" sz="4000" b="1" dirty="0" smtClean="0">
                <a:latin typeface="ヒラギノ丸ゴ ProN W4"/>
                <a:ea typeface="ヒラギノ丸ゴ ProN W4"/>
                <a:cs typeface="ヒラギノ丸ゴ ProN W4"/>
              </a:rPr>
              <a:t>導入計画</a:t>
            </a:r>
            <a:endParaRPr lang="en-US" altLang="ja-JP" sz="4000" b="1" dirty="0" smtClean="0">
              <a:latin typeface="ヒラギノ丸ゴ ProN W4"/>
              <a:ea typeface="ヒラギノ丸ゴ ProN W4"/>
              <a:cs typeface="ヒラギノ丸ゴ ProN W4"/>
            </a:endParaRPr>
          </a:p>
        </p:txBody>
      </p:sp>
      <p:sp>
        <p:nvSpPr>
          <p:cNvPr id="44" name="正方形/長方形 43"/>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5" name="テキスト ボックス 44"/>
          <p:cNvSpPr txBox="1"/>
          <p:nvPr/>
        </p:nvSpPr>
        <p:spPr>
          <a:xfrm>
            <a:off x="119062" y="5488394"/>
            <a:ext cx="1223412" cy="400110"/>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基本構想</a:t>
            </a:r>
            <a:endParaRPr kumimoji="1" lang="ja-JP" altLang="en-US" sz="2000" dirty="0">
              <a:solidFill>
                <a:srgbClr val="FFFFFF"/>
              </a:solidFill>
              <a:latin typeface="ヒラギノ丸ゴ ProN W4"/>
              <a:ea typeface="ヒラギノ丸ゴ ProN W4"/>
              <a:cs typeface="ヒラギノ丸ゴ ProN W4"/>
            </a:endParaRPr>
          </a:p>
        </p:txBody>
      </p:sp>
      <p:sp>
        <p:nvSpPr>
          <p:cNvPr id="46" name="テキスト ボックス 45"/>
          <p:cNvSpPr txBox="1"/>
          <p:nvPr/>
        </p:nvSpPr>
        <p:spPr>
          <a:xfrm>
            <a:off x="7913154" y="5488394"/>
            <a:ext cx="954107" cy="707886"/>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土浦の</a:t>
            </a:r>
            <a:endParaRPr kumimoji="1" lang="en-US" altLang="ja-JP" sz="2000" dirty="0" smtClean="0">
              <a:solidFill>
                <a:srgbClr val="FFFFFF"/>
              </a:solidFill>
              <a:latin typeface="ヒラギノ丸ゴ ProN W4"/>
              <a:ea typeface="ヒラギノ丸ゴ ProN W4"/>
              <a:cs typeface="ヒラギノ丸ゴ ProN W4"/>
            </a:endParaRPr>
          </a:p>
          <a:p>
            <a:pPr algn="ctr"/>
            <a:r>
              <a:rPr lang="ja-JP" altLang="en-US" sz="2000" dirty="0" smtClean="0">
                <a:solidFill>
                  <a:srgbClr val="FFFFFF"/>
                </a:solidFill>
                <a:latin typeface="ヒラギノ丸ゴ ProN W4"/>
                <a:ea typeface="ヒラギノ丸ゴ ProN W4"/>
                <a:cs typeface="ヒラギノ丸ゴ ProN W4"/>
              </a:rPr>
              <a:t>展望</a:t>
            </a:r>
            <a:endParaRPr kumimoji="1" lang="ja-JP" altLang="en-US" sz="2000" dirty="0">
              <a:solidFill>
                <a:srgbClr val="FFFFFF"/>
              </a:solidFill>
              <a:latin typeface="ヒラギノ丸ゴ ProN W4"/>
              <a:ea typeface="ヒラギノ丸ゴ ProN W4"/>
              <a:cs typeface="ヒラギノ丸ゴ ProN W4"/>
            </a:endParaRPr>
          </a:p>
        </p:txBody>
      </p:sp>
      <p:sp>
        <p:nvSpPr>
          <p:cNvPr id="47" name="テキスト ボックス 46"/>
          <p:cNvSpPr txBox="1"/>
          <p:nvPr/>
        </p:nvSpPr>
        <p:spPr>
          <a:xfrm>
            <a:off x="1652379" y="5496033"/>
            <a:ext cx="1223412"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①</a:t>
            </a:r>
          </a:p>
          <a:p>
            <a:pPr algn="ctr"/>
            <a:endParaRPr lang="en-US" altLang="ja-JP" sz="1050" b="1"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愛着</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b="1" dirty="0" smtClean="0">
                <a:solidFill>
                  <a:schemeClr val="bg1"/>
                </a:solidFill>
                <a:latin typeface="ヒラギノ丸ゴ ProN W4"/>
                <a:ea typeface="ヒラギノ丸ゴ ProN W4"/>
                <a:cs typeface="ヒラギノ丸ゴ ProN W4"/>
              </a:rPr>
              <a:t>の</a:t>
            </a:r>
            <a:r>
              <a:rPr kumimoji="1" lang="ja-JP" altLang="en-US" sz="1600" b="1" dirty="0" smtClean="0">
                <a:solidFill>
                  <a:schemeClr val="bg1"/>
                </a:solidFill>
                <a:latin typeface="ヒラギノ丸ゴ ProN W4"/>
                <a:ea typeface="ヒラギノ丸ゴ ProN W4"/>
                <a:cs typeface="ヒラギノ丸ゴ ProN W4"/>
              </a:rPr>
              <a:t>根を張る</a:t>
            </a:r>
            <a:endParaRPr kumimoji="1" lang="ja-JP" altLang="en-US" sz="1600" b="1" dirty="0">
              <a:solidFill>
                <a:schemeClr val="bg1"/>
              </a:solidFill>
              <a:latin typeface="ヒラギノ丸ゴ ProN W4"/>
              <a:ea typeface="ヒラギノ丸ゴ ProN W4"/>
              <a:cs typeface="ヒラギノ丸ゴ ProN W4"/>
            </a:endParaRPr>
          </a:p>
        </p:txBody>
      </p:sp>
      <p:sp>
        <p:nvSpPr>
          <p:cNvPr id="48" name="テキスト ボックス 47"/>
          <p:cNvSpPr txBox="1"/>
          <p:nvPr/>
        </p:nvSpPr>
        <p:spPr>
          <a:xfrm>
            <a:off x="4561849" y="5488394"/>
            <a:ext cx="1544269"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③</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産業</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くらし</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49" name="テキスト ボックス 48"/>
          <p:cNvSpPr txBox="1"/>
          <p:nvPr/>
        </p:nvSpPr>
        <p:spPr>
          <a:xfrm>
            <a:off x="3050648" y="5488394"/>
            <a:ext cx="1508413" cy="1238801"/>
          </a:xfrm>
          <a:prstGeom prst="rect">
            <a:avLst/>
          </a:prstGeom>
          <a:noFill/>
        </p:spPr>
        <p:txBody>
          <a:bodyPr wrap="none" rtlCol="0">
            <a:spAutoFit/>
          </a:bodyPr>
          <a:lstStyle/>
          <a:p>
            <a:pPr algn="ctr"/>
            <a:r>
              <a:rPr lang="ja-JP" altLang="en-US" sz="2400" b="1" u="sng" dirty="0" smtClean="0">
                <a:solidFill>
                  <a:schemeClr val="bg1"/>
                </a:solidFill>
                <a:latin typeface="ヒラギノ丸ゴ ProN W4"/>
                <a:ea typeface="ヒラギノ丸ゴ ProN W4"/>
                <a:cs typeface="ヒラギノ丸ゴ ProN W4"/>
              </a:rPr>
              <a:t>提案</a:t>
            </a:r>
            <a:r>
              <a:rPr lang="en-US" altLang="ja-JP" sz="2400" b="1" u="sng" dirty="0" smtClean="0">
                <a:solidFill>
                  <a:schemeClr val="bg1"/>
                </a:solidFill>
                <a:latin typeface="ヒラギノ丸ゴ ProN W4"/>
                <a:ea typeface="ヒラギノ丸ゴ ProN W4"/>
                <a:cs typeface="ヒラギノ丸ゴ ProN W4"/>
              </a:rPr>
              <a:t>②</a:t>
            </a:r>
          </a:p>
          <a:p>
            <a:pPr algn="ctr"/>
            <a:endParaRPr lang="en-US" altLang="ja-JP" sz="800" u="sng" dirty="0" smtClean="0">
              <a:solidFill>
                <a:schemeClr val="bg1"/>
              </a:solidFill>
              <a:latin typeface="ヒラギノ丸ゴ ProN W4"/>
              <a:ea typeface="ヒラギノ丸ゴ ProN W4"/>
              <a:cs typeface="ヒラギノ丸ゴ ProN W4"/>
            </a:endParaRPr>
          </a:p>
          <a:p>
            <a:pPr algn="ctr"/>
            <a:r>
              <a:rPr lang="ja-JP" altLang="en-US" sz="2400" b="1" dirty="0" smtClean="0">
                <a:solidFill>
                  <a:schemeClr val="bg1"/>
                </a:solidFill>
                <a:latin typeface="ヒラギノ丸ゴ ProN W4"/>
                <a:ea typeface="ヒラギノ丸ゴ ProN W4"/>
                <a:cs typeface="ヒラギノ丸ゴ ProN W4"/>
              </a:rPr>
              <a:t>保全</a:t>
            </a:r>
            <a:r>
              <a:rPr lang="en-US" altLang="ja-JP" sz="2400" b="1" dirty="0" smtClean="0">
                <a:solidFill>
                  <a:schemeClr val="bg1"/>
                </a:solidFill>
                <a:latin typeface="ヒラギノ丸ゴ ProN W4"/>
                <a:ea typeface="ヒラギノ丸ゴ ProN W4"/>
                <a:cs typeface="ヒラギノ丸ゴ ProN W4"/>
              </a:rPr>
              <a:t>,</a:t>
            </a:r>
            <a:r>
              <a:rPr lang="ja-JP" altLang="en-US" sz="2400" b="1" dirty="0" smtClean="0">
                <a:solidFill>
                  <a:schemeClr val="bg1"/>
                </a:solidFill>
                <a:latin typeface="ヒラギノ丸ゴ ProN W4"/>
                <a:ea typeface="ヒラギノ丸ゴ ProN W4"/>
                <a:cs typeface="ヒラギノ丸ゴ ProN W4"/>
              </a:rPr>
              <a:t>活用</a:t>
            </a:r>
            <a:endParaRPr lang="en-US" altLang="ja-JP" sz="2400" b="1"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50" name="テキスト ボックス 49"/>
          <p:cNvSpPr txBox="1"/>
          <p:nvPr/>
        </p:nvSpPr>
        <p:spPr>
          <a:xfrm>
            <a:off x="6258149" y="5496033"/>
            <a:ext cx="1223412"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④</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にぎわい</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pic>
        <p:nvPicPr>
          <p:cNvPr id="3" name="図 2" descr="しさん.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6118" y="3238570"/>
            <a:ext cx="866332" cy="853934"/>
          </a:xfrm>
          <a:prstGeom prst="rect">
            <a:avLst/>
          </a:prstGeom>
        </p:spPr>
      </p:pic>
      <p:sp>
        <p:nvSpPr>
          <p:cNvPr id="37" name="テキスト ボックス 36"/>
          <p:cNvSpPr txBox="1"/>
          <p:nvPr/>
        </p:nvSpPr>
        <p:spPr>
          <a:xfrm>
            <a:off x="6055882" y="2808925"/>
            <a:ext cx="954107" cy="400110"/>
          </a:xfrm>
          <a:prstGeom prst="rect">
            <a:avLst/>
          </a:prstGeom>
          <a:noFill/>
        </p:spPr>
        <p:txBody>
          <a:bodyPr wrap="none" rtlCol="0">
            <a:spAutoFit/>
          </a:bodyPr>
          <a:lstStyle/>
          <a:p>
            <a:pPr algn="ctr"/>
            <a:r>
              <a:rPr kumimoji="1" lang="ja-JP" altLang="en-US" sz="2000" b="1" dirty="0" smtClean="0">
                <a:solidFill>
                  <a:schemeClr val="accent3"/>
                </a:solidFill>
                <a:latin typeface="ヒラギノ丸ゴ ProN W4"/>
                <a:ea typeface="ヒラギノ丸ゴ ProN W4"/>
                <a:cs typeface="ヒラギノ丸ゴ ProN W4"/>
              </a:rPr>
              <a:t>しさん</a:t>
            </a:r>
            <a:endParaRPr kumimoji="1" lang="ja-JP" altLang="en-US" sz="2000" b="1" dirty="0">
              <a:solidFill>
                <a:schemeClr val="accent3"/>
              </a:solidFill>
              <a:latin typeface="ヒラギノ丸ゴ ProN W4"/>
              <a:ea typeface="ヒラギノ丸ゴ ProN W4"/>
              <a:cs typeface="ヒラギノ丸ゴ ProN W4"/>
            </a:endParaRPr>
          </a:p>
        </p:txBody>
      </p:sp>
      <p:sp>
        <p:nvSpPr>
          <p:cNvPr id="10" name="スライド番号プレースホルダー 9"/>
          <p:cNvSpPr>
            <a:spLocks noGrp="1"/>
          </p:cNvSpPr>
          <p:nvPr>
            <p:ph type="sldNum" sz="quarter" idx="12"/>
          </p:nvPr>
        </p:nvSpPr>
        <p:spPr/>
        <p:txBody>
          <a:bodyPr/>
          <a:lstStyle/>
          <a:p>
            <a:fld id="{271F4726-83E1-9743-9CB9-26C44A472F2A}" type="slidenum">
              <a:rPr kumimoji="1" lang="ja-JP" altLang="en-US" smtClean="0"/>
              <a:t>20</a:t>
            </a:fld>
            <a:endParaRPr kumimoji="1" lang="ja-JP" altLang="en-US"/>
          </a:p>
        </p:txBody>
      </p:sp>
      <p:pic>
        <p:nvPicPr>
          <p:cNvPr id="66" name="図 65" descr="こども.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6832" y="1893539"/>
            <a:ext cx="851002" cy="866888"/>
          </a:xfrm>
          <a:prstGeom prst="rect">
            <a:avLst/>
          </a:prstGeom>
        </p:spPr>
      </p:pic>
      <p:pic>
        <p:nvPicPr>
          <p:cNvPr id="67" name="図 66" descr="全域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5592" y="1893539"/>
            <a:ext cx="2032305" cy="2198965"/>
          </a:xfrm>
          <a:prstGeom prst="rect">
            <a:avLst/>
          </a:prstGeom>
        </p:spPr>
      </p:pic>
      <p:sp>
        <p:nvSpPr>
          <p:cNvPr id="68" name="テキスト ボックス 67"/>
          <p:cNvSpPr txBox="1"/>
          <p:nvPr/>
        </p:nvSpPr>
        <p:spPr>
          <a:xfrm>
            <a:off x="2677494" y="2758117"/>
            <a:ext cx="966931" cy="400110"/>
          </a:xfrm>
          <a:prstGeom prst="rect">
            <a:avLst/>
          </a:prstGeom>
          <a:noFill/>
        </p:spPr>
        <p:txBody>
          <a:bodyPr wrap="none" rtlCol="0">
            <a:spAutoFit/>
          </a:bodyPr>
          <a:lstStyle/>
          <a:p>
            <a:r>
              <a:rPr lang="ja-JP" altLang="en-US" sz="2000" b="1" dirty="0" smtClean="0">
                <a:solidFill>
                  <a:srgbClr val="FFFFFF"/>
                </a:solidFill>
                <a:latin typeface="ヒラギノ丸ゴ ProN W4"/>
                <a:ea typeface="ヒラギノ丸ゴ ProN W4"/>
                <a:cs typeface="ヒラギノ丸ゴ ProN W4"/>
              </a:rPr>
              <a:t>全</a:t>
            </a:r>
            <a:r>
              <a:rPr kumimoji="1" lang="ja-JP" altLang="en-US" sz="2000" b="1" dirty="0" smtClean="0">
                <a:solidFill>
                  <a:srgbClr val="FFFFFF"/>
                </a:solidFill>
                <a:latin typeface="ヒラギノ丸ゴ ProN W4"/>
                <a:ea typeface="ヒラギノ丸ゴ ProN W4"/>
                <a:cs typeface="ヒラギノ丸ゴ ProN W4"/>
              </a:rPr>
              <a:t>地区</a:t>
            </a:r>
            <a:endParaRPr kumimoji="1" lang="ja-JP" altLang="en-US" sz="2000" b="1" dirty="0">
              <a:solidFill>
                <a:srgbClr val="FFFFFF"/>
              </a:solidFill>
              <a:latin typeface="ヒラギノ丸ゴ ProN W4"/>
              <a:ea typeface="ヒラギノ丸ゴ ProN W4"/>
              <a:cs typeface="ヒラギノ丸ゴ ProN W4"/>
            </a:endParaRPr>
          </a:p>
        </p:txBody>
      </p:sp>
      <p:sp>
        <p:nvSpPr>
          <p:cNvPr id="69" name="テキスト ボックス 68"/>
          <p:cNvSpPr txBox="1"/>
          <p:nvPr/>
        </p:nvSpPr>
        <p:spPr>
          <a:xfrm>
            <a:off x="5081300" y="2808925"/>
            <a:ext cx="954107" cy="400110"/>
          </a:xfrm>
          <a:prstGeom prst="rect">
            <a:avLst/>
          </a:prstGeom>
          <a:noFill/>
        </p:spPr>
        <p:txBody>
          <a:bodyPr wrap="none" rtlCol="0">
            <a:spAutoFit/>
          </a:bodyPr>
          <a:lstStyle/>
          <a:p>
            <a:pPr algn="ctr"/>
            <a:r>
              <a:rPr kumimoji="1" lang="ja-JP" altLang="en-US" sz="2000" b="1" dirty="0" smtClean="0">
                <a:solidFill>
                  <a:schemeClr val="accent6"/>
                </a:solidFill>
                <a:latin typeface="ヒラギノ丸ゴ ProN W4"/>
                <a:ea typeface="ヒラギノ丸ゴ ProN W4"/>
                <a:cs typeface="ヒラギノ丸ゴ ProN W4"/>
              </a:rPr>
              <a:t>こども</a:t>
            </a:r>
            <a:endParaRPr kumimoji="1" lang="ja-JP" altLang="en-US" sz="2000" b="1" dirty="0">
              <a:solidFill>
                <a:schemeClr val="accent6"/>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969144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67"/>
                                        </p:tgtEl>
                                        <p:attrNameLst>
                                          <p:attrName>style.visibility</p:attrName>
                                        </p:attrNameLst>
                                      </p:cBhvr>
                                      <p:to>
                                        <p:strVal val="visible"/>
                                      </p:to>
                                    </p:set>
                                    <p:anim calcmode="lin" valueType="num">
                                      <p:cBhvr>
                                        <p:cTn id="14" dur="500" fill="hold"/>
                                        <p:tgtEl>
                                          <p:spTgt spid="67"/>
                                        </p:tgtEl>
                                        <p:attrNameLst>
                                          <p:attrName>ppt_w</p:attrName>
                                        </p:attrNameLst>
                                      </p:cBhvr>
                                      <p:tavLst>
                                        <p:tav tm="0">
                                          <p:val>
                                            <p:fltVal val="0"/>
                                          </p:val>
                                        </p:tav>
                                        <p:tav tm="100000">
                                          <p:val>
                                            <p:strVal val="#ppt_w"/>
                                          </p:val>
                                        </p:tav>
                                      </p:tavLst>
                                    </p:anim>
                                    <p:anim calcmode="lin" valueType="num">
                                      <p:cBhvr>
                                        <p:cTn id="15" dur="500" fill="hold"/>
                                        <p:tgtEl>
                                          <p:spTgt spid="67"/>
                                        </p:tgtEl>
                                        <p:attrNameLst>
                                          <p:attrName>ppt_h</p:attrName>
                                        </p:attrNameLst>
                                      </p:cBhvr>
                                      <p:tavLst>
                                        <p:tav tm="0">
                                          <p:val>
                                            <p:fltVal val="0"/>
                                          </p:val>
                                        </p:tav>
                                        <p:tav tm="100000">
                                          <p:val>
                                            <p:strVal val="#ppt_h"/>
                                          </p:val>
                                        </p:tav>
                                      </p:tavLst>
                                    </p:anim>
                                    <p:animEffect transition="in" filter="fade">
                                      <p:cBhvr>
                                        <p:cTn id="16" dur="500"/>
                                        <p:tgtEl>
                                          <p:spTgt spid="6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par>
                                <p:cTn id="32" presetID="53" presetClass="entr" presetSubtype="16"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p:cTn id="34" dur="500" fill="hold"/>
                                        <p:tgtEl>
                                          <p:spTgt spid="66"/>
                                        </p:tgtEl>
                                        <p:attrNameLst>
                                          <p:attrName>ppt_w</p:attrName>
                                        </p:attrNameLst>
                                      </p:cBhvr>
                                      <p:tavLst>
                                        <p:tav tm="0">
                                          <p:val>
                                            <p:fltVal val="0"/>
                                          </p:val>
                                        </p:tav>
                                        <p:tav tm="100000">
                                          <p:val>
                                            <p:strVal val="#ppt_w"/>
                                          </p:val>
                                        </p:tav>
                                      </p:tavLst>
                                    </p:anim>
                                    <p:anim calcmode="lin" valueType="num">
                                      <p:cBhvr>
                                        <p:cTn id="35" dur="500" fill="hold"/>
                                        <p:tgtEl>
                                          <p:spTgt spid="66"/>
                                        </p:tgtEl>
                                        <p:attrNameLst>
                                          <p:attrName>ppt_h</p:attrName>
                                        </p:attrNameLst>
                                      </p:cBhvr>
                                      <p:tavLst>
                                        <p:tav tm="0">
                                          <p:val>
                                            <p:fltVal val="0"/>
                                          </p:val>
                                        </p:tav>
                                        <p:tav tm="100000">
                                          <p:val>
                                            <p:strVal val="#ppt_h"/>
                                          </p:val>
                                        </p:tav>
                                      </p:tavLst>
                                    </p:anim>
                                    <p:animEffect transition="in" filter="fade">
                                      <p:cBhvr>
                                        <p:cTn id="36" dur="500"/>
                                        <p:tgtEl>
                                          <p:spTgt spid="6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p:cTn id="39" dur="500" fill="hold"/>
                                        <p:tgtEl>
                                          <p:spTgt spid="69"/>
                                        </p:tgtEl>
                                        <p:attrNameLst>
                                          <p:attrName>ppt_w</p:attrName>
                                        </p:attrNameLst>
                                      </p:cBhvr>
                                      <p:tavLst>
                                        <p:tav tm="0">
                                          <p:val>
                                            <p:fltVal val="0"/>
                                          </p:val>
                                        </p:tav>
                                        <p:tav tm="100000">
                                          <p:val>
                                            <p:strVal val="#ppt_w"/>
                                          </p:val>
                                        </p:tav>
                                      </p:tavLst>
                                    </p:anim>
                                    <p:anim calcmode="lin" valueType="num">
                                      <p:cBhvr>
                                        <p:cTn id="40" dur="500" fill="hold"/>
                                        <p:tgtEl>
                                          <p:spTgt spid="69"/>
                                        </p:tgtEl>
                                        <p:attrNameLst>
                                          <p:attrName>ppt_h</p:attrName>
                                        </p:attrNameLst>
                                      </p:cBhvr>
                                      <p:tavLst>
                                        <p:tav tm="0">
                                          <p:val>
                                            <p:fltVal val="0"/>
                                          </p:val>
                                        </p:tav>
                                        <p:tav tm="100000">
                                          <p:val>
                                            <p:strVal val="#ppt_h"/>
                                          </p:val>
                                        </p:tav>
                                      </p:tavLst>
                                    </p:anim>
                                    <p:animEffect transition="in" filter="fade">
                                      <p:cBhvr>
                                        <p:cTn id="4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8" grpId="0"/>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図形グループ 54"/>
          <p:cNvGrpSpPr/>
          <p:nvPr/>
        </p:nvGrpSpPr>
        <p:grpSpPr>
          <a:xfrm>
            <a:off x="8699936" y="695018"/>
            <a:ext cx="380950" cy="560933"/>
            <a:chOff x="4988904" y="4856888"/>
            <a:chExt cx="626020" cy="921788"/>
          </a:xfrm>
        </p:grpSpPr>
        <p:sp>
          <p:nvSpPr>
            <p:cNvPr id="5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7" name="図 5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8" name="図形グループ 57"/>
          <p:cNvGrpSpPr/>
          <p:nvPr/>
        </p:nvGrpSpPr>
        <p:grpSpPr>
          <a:xfrm>
            <a:off x="7374008" y="701569"/>
            <a:ext cx="380950" cy="560933"/>
            <a:chOff x="4988904" y="4856888"/>
            <a:chExt cx="626020" cy="921788"/>
          </a:xfrm>
        </p:grpSpPr>
        <p:sp>
          <p:nvSpPr>
            <p:cNvPr id="59"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1" name="図 6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62" name="正方形/長方形 61"/>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5" name="図形グループ 24"/>
          <p:cNvGrpSpPr/>
          <p:nvPr/>
        </p:nvGrpSpPr>
        <p:grpSpPr>
          <a:xfrm>
            <a:off x="1213921" y="-19690"/>
            <a:ext cx="6840000" cy="6096149"/>
            <a:chOff x="1054690" y="1191556"/>
            <a:chExt cx="6840000" cy="6096149"/>
          </a:xfrm>
        </p:grpSpPr>
        <p:pic>
          <p:nvPicPr>
            <p:cNvPr id="27" name="図 26" descr="PFI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90" y="1191556"/>
              <a:ext cx="6840000" cy="6096149"/>
            </a:xfrm>
            <a:prstGeom prst="rect">
              <a:avLst/>
            </a:prstGeom>
          </p:spPr>
        </p:pic>
        <p:sp>
          <p:nvSpPr>
            <p:cNvPr id="28" name="テキスト ボックス 27"/>
            <p:cNvSpPr txBox="1"/>
            <p:nvPr/>
          </p:nvSpPr>
          <p:spPr>
            <a:xfrm>
              <a:off x="3231938" y="3719844"/>
              <a:ext cx="2458387" cy="1323439"/>
            </a:xfrm>
            <a:prstGeom prst="rect">
              <a:avLst/>
            </a:prstGeom>
            <a:noFill/>
          </p:spPr>
          <p:txBody>
            <a:bodyPr vert="horz" wrap="square" rtlCol="0">
              <a:spAutoFit/>
            </a:bodyPr>
            <a:lstStyle/>
            <a:p>
              <a:pPr algn="ctr"/>
              <a:r>
                <a:rPr kumimoji="1" lang="en-US" altLang="ja-JP" sz="8000" b="1" dirty="0" smtClean="0">
                  <a:solidFill>
                    <a:schemeClr val="bg1"/>
                  </a:solidFill>
                  <a:latin typeface="Cooper Black"/>
                  <a:ea typeface="HG丸ｺﾞｼｯｸM-PRO"/>
                  <a:cs typeface="Cooper Black"/>
                </a:rPr>
                <a:t>PFI</a:t>
              </a:r>
              <a:endParaRPr kumimoji="1" lang="ja-JP" altLang="en-US" sz="8000" b="1" dirty="0">
                <a:solidFill>
                  <a:schemeClr val="bg1"/>
                </a:solidFill>
                <a:latin typeface="Cooper Black"/>
                <a:ea typeface="HG丸ｺﾞｼｯｸM-PRO"/>
                <a:cs typeface="Cooper Black"/>
              </a:endParaRPr>
            </a:p>
          </p:txBody>
        </p:sp>
      </p:grpSp>
      <p:pic>
        <p:nvPicPr>
          <p:cNvPr id="74" name="図 73" descr="グリーン芽"/>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930" y="760858"/>
            <a:ext cx="360000" cy="360000"/>
          </a:xfrm>
          <a:prstGeom prst="rect">
            <a:avLst/>
          </a:prstGeom>
        </p:spPr>
      </p:pic>
      <p:pic>
        <p:nvPicPr>
          <p:cNvPr id="75" name="図 74" descr="グリーン芽"/>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485" y="756874"/>
            <a:ext cx="360000" cy="360000"/>
          </a:xfrm>
          <a:prstGeom prst="rect">
            <a:avLst/>
          </a:prstGeom>
        </p:spPr>
      </p:pic>
      <p:sp>
        <p:nvSpPr>
          <p:cNvPr id="46" name="テキスト ボックス 45"/>
          <p:cNvSpPr txBox="1"/>
          <p:nvPr/>
        </p:nvSpPr>
        <p:spPr>
          <a:xfrm>
            <a:off x="196086" y="61803"/>
            <a:ext cx="5075953"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学校教育施設への</a:t>
            </a:r>
            <a:r>
              <a:rPr lang="en-US" altLang="ja-JP" sz="2800" dirty="0" smtClean="0">
                <a:latin typeface="ヒラギノ丸ゴ ProN W4"/>
                <a:ea typeface="ヒラギノ丸ゴ ProN W4"/>
                <a:cs typeface="ヒラギノ丸ゴ ProN W4"/>
              </a:rPr>
              <a:t>PFI</a:t>
            </a:r>
            <a:r>
              <a:rPr lang="ja-JP" altLang="en-US" sz="2800" dirty="0" smtClean="0">
                <a:latin typeface="ヒラギノ丸ゴ ProN W4"/>
                <a:ea typeface="ヒラギノ丸ゴ ProN W4"/>
                <a:cs typeface="ヒラギノ丸ゴ ProN W4"/>
              </a:rPr>
              <a:t>導入計画</a:t>
            </a:r>
            <a:endParaRPr lang="en-US" altLang="ja-JP" sz="2800" dirty="0" smtClean="0">
              <a:latin typeface="ヒラギノ丸ゴ ProN W4"/>
              <a:ea typeface="ヒラギノ丸ゴ ProN W4"/>
              <a:cs typeface="ヒラギノ丸ゴ ProN W4"/>
            </a:endParaRPr>
          </a:p>
          <a:p>
            <a:r>
              <a:rPr kumimoji="1" lang="ja-JP" altLang="en-US" sz="3600" dirty="0" smtClean="0">
                <a:latin typeface="ヒラギノ丸ゴ ProN W4"/>
                <a:ea typeface="ヒラギノ丸ゴ ProN W4"/>
                <a:cs typeface="ヒラギノ丸ゴ ProN W4"/>
              </a:rPr>
              <a:t>概要</a:t>
            </a:r>
            <a:endParaRPr kumimoji="1" lang="ja-JP" altLang="en-US" sz="3600" dirty="0">
              <a:latin typeface="ヒラギノ丸ゴ ProN W4"/>
              <a:ea typeface="ヒラギノ丸ゴ ProN W4"/>
              <a:cs typeface="ヒラギノ丸ゴ ProN W4"/>
            </a:endParaRPr>
          </a:p>
        </p:txBody>
      </p:sp>
      <p:sp>
        <p:nvSpPr>
          <p:cNvPr id="9" name="スライド番号プレースホルダー 8"/>
          <p:cNvSpPr>
            <a:spLocks noGrp="1"/>
          </p:cNvSpPr>
          <p:nvPr>
            <p:ph type="sldNum" sz="quarter" idx="12"/>
          </p:nvPr>
        </p:nvSpPr>
        <p:spPr/>
        <p:txBody>
          <a:bodyPr/>
          <a:lstStyle/>
          <a:p>
            <a:fld id="{271F4726-83E1-9743-9CB9-26C44A472F2A}" type="slidenum">
              <a:rPr kumimoji="1" lang="ja-JP" altLang="en-US" smtClean="0"/>
              <a:t>21</a:t>
            </a:fld>
            <a:endParaRPr kumimoji="1" lang="ja-JP" altLang="en-US"/>
          </a:p>
        </p:txBody>
      </p:sp>
      <p:sp>
        <p:nvSpPr>
          <p:cNvPr id="66" name="テキスト ボックス 65"/>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69" name="図 68" descr="icon_156520_256.png"/>
          <p:cNvPicPr>
            <a:picLocks noChangeAspect="1"/>
          </p:cNvPicPr>
          <p:nvPr/>
        </p:nvPicPr>
        <p:blipFill rotWithShape="1">
          <a:blip r:embed="rId6">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sp>
        <p:nvSpPr>
          <p:cNvPr id="70" name="テキスト ボックス 69"/>
          <p:cNvSpPr txBox="1"/>
          <p:nvPr/>
        </p:nvSpPr>
        <p:spPr>
          <a:xfrm>
            <a:off x="8538814" y="1027793"/>
            <a:ext cx="691059" cy="276999"/>
          </a:xfrm>
          <a:prstGeom prst="rect">
            <a:avLst/>
          </a:prstGeom>
          <a:noFill/>
        </p:spPr>
        <p:txBody>
          <a:bodyPr wrap="square" rtlCol="0">
            <a:spAutoFit/>
          </a:bodyPr>
          <a:lstStyle/>
          <a:p>
            <a:pPr algn="ctr"/>
            <a:r>
              <a:rPr lang="ja-JP" altLang="en-US" sz="1200" dirty="0" smtClean="0">
                <a:solidFill>
                  <a:schemeClr val="bg1"/>
                </a:solidFill>
              </a:rPr>
              <a:t>しさん</a:t>
            </a:r>
            <a:endParaRPr kumimoji="1" lang="ja-JP" altLang="en-US" sz="1200" dirty="0">
              <a:solidFill>
                <a:schemeClr val="bg1"/>
              </a:solidFill>
            </a:endParaRPr>
          </a:p>
        </p:txBody>
      </p:sp>
      <p:grpSp>
        <p:nvGrpSpPr>
          <p:cNvPr id="26" name="図形グループ 25"/>
          <p:cNvGrpSpPr>
            <a:grpSpLocks noChangeAspect="1"/>
          </p:cNvGrpSpPr>
          <p:nvPr/>
        </p:nvGrpSpPr>
        <p:grpSpPr>
          <a:xfrm>
            <a:off x="2595193" y="3336311"/>
            <a:ext cx="3958007" cy="3600000"/>
            <a:chOff x="0" y="1424770"/>
            <a:chExt cx="3283322" cy="2986341"/>
          </a:xfrm>
        </p:grpSpPr>
        <p:pic>
          <p:nvPicPr>
            <p:cNvPr id="10" name="図 9" descr="校舎.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586174"/>
              <a:ext cx="3283322" cy="2824937"/>
            </a:xfrm>
            <a:prstGeom prst="rect">
              <a:avLst/>
            </a:prstGeom>
          </p:spPr>
        </p:pic>
        <p:pic>
          <p:nvPicPr>
            <p:cNvPr id="12" name="図 11" descr="mark_manpu13_keg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344" y="1424770"/>
              <a:ext cx="941681" cy="941681"/>
            </a:xfrm>
            <a:prstGeom prst="rect">
              <a:avLst/>
            </a:prstGeom>
          </p:spPr>
        </p:pic>
        <p:pic>
          <p:nvPicPr>
            <p:cNvPr id="17" name="図 16" descr="mark_manpu16_ochiba.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9538" y="3063425"/>
              <a:ext cx="903784" cy="873107"/>
            </a:xfrm>
            <a:prstGeom prst="rect">
              <a:avLst/>
            </a:prstGeom>
          </p:spPr>
        </p:pic>
      </p:grpSp>
      <p:pic>
        <p:nvPicPr>
          <p:cNvPr id="20" name="図 19" descr="新校舎.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2000" b="90000" l="8313" r="89938">
                        <a14:foregroundMark x1="26875" y1="38889" x2="26875" y2="38889"/>
                        <a14:foregroundMark x1="27313" y1="30222" x2="27313" y2="30222"/>
                        <a14:foregroundMark x1="32875" y1="18556" x2="32875" y2="18556"/>
                        <a14:foregroundMark x1="55000" y1="18333" x2="55000" y2="18333"/>
                        <a14:foregroundMark x1="82313" y1="57667" x2="82313" y2="57667"/>
                        <a14:foregroundMark x1="82188" y1="48778" x2="82438" y2="39667"/>
                        <a14:foregroundMark x1="82438" y1="64000" x2="82438" y2="80667"/>
                        <a14:foregroundMark x1="12500" y1="78778" x2="12375" y2="53889"/>
                        <a14:foregroundMark x1="12375" y1="80889" x2="12375" y2="80889"/>
                        <a14:foregroundMark x1="38875" y1="8222" x2="38875" y2="8222"/>
                        <a14:foregroundMark x1="44813" y1="8444" x2="40875" y2="8667"/>
                        <a14:foregroundMark x1="36313" y1="8667" x2="32063" y2="8889"/>
                        <a14:backgroundMark x1="87875" y1="87444" x2="76625" y2="88222"/>
                      </a14:backgroundRemoval>
                    </a14:imgEffect>
                  </a14:imgLayer>
                </a14:imgProps>
              </a:ext>
              <a:ext uri="{28A0092B-C50C-407E-A947-70E740481C1C}">
                <a14:useLocalDpi xmlns:a14="http://schemas.microsoft.com/office/drawing/2010/main" val="0"/>
              </a:ext>
            </a:extLst>
          </a:blip>
          <a:srcRect l="8681" t="4733" r="14354" b="8848"/>
          <a:stretch/>
        </p:blipFill>
        <p:spPr>
          <a:xfrm>
            <a:off x="2011117" y="3471812"/>
            <a:ext cx="5270500" cy="3328824"/>
          </a:xfrm>
          <a:prstGeom prst="rect">
            <a:avLst/>
          </a:prstGeom>
        </p:spPr>
      </p:pic>
      <p:sp>
        <p:nvSpPr>
          <p:cNvPr id="21" name="Freeform 2838"/>
          <p:cNvSpPr>
            <a:spLocks/>
          </p:cNvSpPr>
          <p:nvPr/>
        </p:nvSpPr>
        <p:spPr bwMode="auto">
          <a:xfrm rot="684910">
            <a:off x="547814" y="2102373"/>
            <a:ext cx="1848734" cy="1848734"/>
          </a:xfrm>
          <a:custGeom>
            <a:avLst/>
            <a:gdLst>
              <a:gd name="T0" fmla="*/ 178 w 181"/>
              <a:gd name="T1" fmla="*/ 148 h 181"/>
              <a:gd name="T2" fmla="*/ 104 w 181"/>
              <a:gd name="T3" fmla="*/ 74 h 181"/>
              <a:gd name="T4" fmla="*/ 93 w 181"/>
              <a:gd name="T5" fmla="*/ 19 h 181"/>
              <a:gd name="T6" fmla="*/ 34 w 181"/>
              <a:gd name="T7" fmla="*/ 9 h 181"/>
              <a:gd name="T8" fmla="*/ 68 w 181"/>
              <a:gd name="T9" fmla="*/ 44 h 181"/>
              <a:gd name="T10" fmla="*/ 44 w 181"/>
              <a:gd name="T11" fmla="*/ 68 h 181"/>
              <a:gd name="T12" fmla="*/ 9 w 181"/>
              <a:gd name="T13" fmla="*/ 34 h 181"/>
              <a:gd name="T14" fmla="*/ 19 w 181"/>
              <a:gd name="T15" fmla="*/ 93 h 181"/>
              <a:gd name="T16" fmla="*/ 74 w 181"/>
              <a:gd name="T17" fmla="*/ 104 h 181"/>
              <a:gd name="T18" fmla="*/ 148 w 181"/>
              <a:gd name="T19" fmla="*/ 178 h 181"/>
              <a:gd name="T20" fmla="*/ 159 w 181"/>
              <a:gd name="T21" fmla="*/ 178 h 181"/>
              <a:gd name="T22" fmla="*/ 178 w 181"/>
              <a:gd name="T23" fmla="*/ 159 h 181"/>
              <a:gd name="T24" fmla="*/ 178 w 181"/>
              <a:gd name="T25" fmla="*/ 14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81">
                <a:moveTo>
                  <a:pt x="178" y="148"/>
                </a:moveTo>
                <a:cubicBezTo>
                  <a:pt x="104" y="74"/>
                  <a:pt x="104" y="74"/>
                  <a:pt x="104" y="74"/>
                </a:cubicBezTo>
                <a:cubicBezTo>
                  <a:pt x="112" y="56"/>
                  <a:pt x="108" y="34"/>
                  <a:pt x="93" y="19"/>
                </a:cubicBezTo>
                <a:cubicBezTo>
                  <a:pt x="77" y="3"/>
                  <a:pt x="53" y="0"/>
                  <a:pt x="34" y="9"/>
                </a:cubicBezTo>
                <a:cubicBezTo>
                  <a:pt x="68" y="44"/>
                  <a:pt x="68" y="44"/>
                  <a:pt x="68" y="44"/>
                </a:cubicBezTo>
                <a:cubicBezTo>
                  <a:pt x="44" y="68"/>
                  <a:pt x="44" y="68"/>
                  <a:pt x="44" y="68"/>
                </a:cubicBezTo>
                <a:cubicBezTo>
                  <a:pt x="9" y="34"/>
                  <a:pt x="9" y="34"/>
                  <a:pt x="9" y="34"/>
                </a:cubicBezTo>
                <a:cubicBezTo>
                  <a:pt x="0" y="53"/>
                  <a:pt x="3" y="77"/>
                  <a:pt x="19" y="93"/>
                </a:cubicBezTo>
                <a:cubicBezTo>
                  <a:pt x="34" y="108"/>
                  <a:pt x="56" y="112"/>
                  <a:pt x="74" y="104"/>
                </a:cubicBezTo>
                <a:cubicBezTo>
                  <a:pt x="148" y="178"/>
                  <a:pt x="148" y="178"/>
                  <a:pt x="148" y="178"/>
                </a:cubicBezTo>
                <a:cubicBezTo>
                  <a:pt x="151" y="181"/>
                  <a:pt x="156" y="181"/>
                  <a:pt x="159" y="178"/>
                </a:cubicBezTo>
                <a:cubicBezTo>
                  <a:pt x="178" y="159"/>
                  <a:pt x="178" y="159"/>
                  <a:pt x="178" y="159"/>
                </a:cubicBezTo>
                <a:cubicBezTo>
                  <a:pt x="181" y="156"/>
                  <a:pt x="181" y="151"/>
                  <a:pt x="178" y="148"/>
                </a:cubicBezTo>
                <a:close/>
              </a:path>
            </a:pathLst>
          </a:custGeom>
          <a:solidFill>
            <a:srgbClr val="666666"/>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23" name="円形吹き出し 22"/>
          <p:cNvSpPr/>
          <p:nvPr/>
        </p:nvSpPr>
        <p:spPr>
          <a:xfrm>
            <a:off x="6456229" y="3869654"/>
            <a:ext cx="2367188" cy="1909118"/>
          </a:xfrm>
          <a:prstGeom prst="wedgeEllipseCallout">
            <a:avLst>
              <a:gd name="adj1" fmla="val -61063"/>
              <a:gd name="adj2" fmla="val 40273"/>
            </a:avLst>
          </a:prstGeom>
          <a:solidFill>
            <a:schemeClr val="bg1"/>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4" name="図 23" descr="money_satsutaba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6578" y="4027008"/>
            <a:ext cx="1982674" cy="1528670"/>
          </a:xfrm>
          <a:prstGeom prst="rect">
            <a:avLst/>
          </a:prstGeom>
        </p:spPr>
      </p:pic>
      <p:pic>
        <p:nvPicPr>
          <p:cNvPr id="29" name="図 28" descr="money_satsutaba.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770" y="4558957"/>
            <a:ext cx="1383318" cy="874020"/>
          </a:xfrm>
          <a:prstGeom prst="rect">
            <a:avLst/>
          </a:prstGeom>
        </p:spPr>
      </p:pic>
      <p:pic>
        <p:nvPicPr>
          <p:cNvPr id="30" name="図 29"/>
          <p:cNvPicPr>
            <a:picLocks noChangeAspect="1"/>
          </p:cNvPicPr>
          <p:nvPr/>
        </p:nvPicPr>
        <p:blipFill>
          <a:blip r:embed="rId14"/>
          <a:stretch>
            <a:fillRect/>
          </a:stretch>
        </p:blipFill>
        <p:spPr>
          <a:xfrm>
            <a:off x="1213921" y="4019043"/>
            <a:ext cx="2057416" cy="2057416"/>
          </a:xfrm>
          <a:prstGeom prst="rect">
            <a:avLst/>
          </a:prstGeom>
        </p:spPr>
      </p:pic>
    </p:spTree>
    <p:extLst>
      <p:ext uri="{BB962C8B-B14F-4D97-AF65-F5344CB8AC3E}">
        <p14:creationId xmlns:p14="http://schemas.microsoft.com/office/powerpoint/2010/main" val="3915159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000"/>
                            </p:stCondLst>
                            <p:childTnLst>
                              <p:par>
                                <p:cTn id="17" presetID="10" presetClass="exit" presetSubtype="0" fill="hold" nodeType="after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図形グループ 54"/>
          <p:cNvGrpSpPr/>
          <p:nvPr/>
        </p:nvGrpSpPr>
        <p:grpSpPr>
          <a:xfrm>
            <a:off x="8699936" y="695018"/>
            <a:ext cx="380950" cy="560933"/>
            <a:chOff x="4988904" y="4856888"/>
            <a:chExt cx="626020" cy="921788"/>
          </a:xfrm>
        </p:grpSpPr>
        <p:sp>
          <p:nvSpPr>
            <p:cNvPr id="5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7" name="図 5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8" name="図形グループ 57"/>
          <p:cNvGrpSpPr/>
          <p:nvPr/>
        </p:nvGrpSpPr>
        <p:grpSpPr>
          <a:xfrm>
            <a:off x="7374008" y="701569"/>
            <a:ext cx="380950" cy="560933"/>
            <a:chOff x="4988904" y="4856888"/>
            <a:chExt cx="626020" cy="921788"/>
          </a:xfrm>
        </p:grpSpPr>
        <p:sp>
          <p:nvSpPr>
            <p:cNvPr id="59"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1" name="図 6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62" name="正方形/長方形 61"/>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74" name="図 73" descr="グリーン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930" y="760858"/>
            <a:ext cx="360000" cy="360000"/>
          </a:xfrm>
          <a:prstGeom prst="rect">
            <a:avLst/>
          </a:prstGeom>
        </p:spPr>
      </p:pic>
      <p:pic>
        <p:nvPicPr>
          <p:cNvPr id="75" name="図 74" descr="グリーン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485" y="756874"/>
            <a:ext cx="360000" cy="360000"/>
          </a:xfrm>
          <a:prstGeom prst="rect">
            <a:avLst/>
          </a:prstGeom>
        </p:spPr>
      </p:pic>
      <p:sp>
        <p:nvSpPr>
          <p:cNvPr id="46" name="テキスト ボックス 45"/>
          <p:cNvSpPr txBox="1"/>
          <p:nvPr/>
        </p:nvSpPr>
        <p:spPr>
          <a:xfrm>
            <a:off x="196086" y="61803"/>
            <a:ext cx="5075953"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学校教育施設への</a:t>
            </a:r>
            <a:r>
              <a:rPr lang="en-US" altLang="ja-JP" sz="2800" dirty="0" smtClean="0">
                <a:latin typeface="ヒラギノ丸ゴ ProN W4"/>
                <a:ea typeface="ヒラギノ丸ゴ ProN W4"/>
                <a:cs typeface="ヒラギノ丸ゴ ProN W4"/>
              </a:rPr>
              <a:t>PFI</a:t>
            </a:r>
            <a:r>
              <a:rPr lang="ja-JP" altLang="en-US" sz="2800" dirty="0" smtClean="0">
                <a:latin typeface="ヒラギノ丸ゴ ProN W4"/>
                <a:ea typeface="ヒラギノ丸ゴ ProN W4"/>
                <a:cs typeface="ヒラギノ丸ゴ ProN W4"/>
              </a:rPr>
              <a:t>導入計画</a:t>
            </a:r>
            <a:endParaRPr lang="en-US" altLang="ja-JP" sz="2800" dirty="0" smtClean="0">
              <a:latin typeface="ヒラギノ丸ゴ ProN W4"/>
              <a:ea typeface="ヒラギノ丸ゴ ProN W4"/>
              <a:cs typeface="ヒラギノ丸ゴ ProN W4"/>
            </a:endParaRPr>
          </a:p>
          <a:p>
            <a:r>
              <a:rPr kumimoji="1" lang="ja-JP" altLang="en-US" sz="3600" dirty="0" smtClean="0">
                <a:latin typeface="ヒラギノ丸ゴ ProN W4"/>
                <a:ea typeface="ヒラギノ丸ゴ ProN W4"/>
                <a:cs typeface="ヒラギノ丸ゴ ProN W4"/>
              </a:rPr>
              <a:t>概要</a:t>
            </a:r>
            <a:endParaRPr kumimoji="1" lang="ja-JP" altLang="en-US" sz="3600" dirty="0">
              <a:latin typeface="ヒラギノ丸ゴ ProN W4"/>
              <a:ea typeface="ヒラギノ丸ゴ ProN W4"/>
              <a:cs typeface="ヒラギノ丸ゴ ProN W4"/>
            </a:endParaRPr>
          </a:p>
        </p:txBody>
      </p:sp>
      <p:sp>
        <p:nvSpPr>
          <p:cNvPr id="9" name="スライド番号プレースホルダー 8"/>
          <p:cNvSpPr>
            <a:spLocks noGrp="1"/>
          </p:cNvSpPr>
          <p:nvPr>
            <p:ph type="sldNum" sz="quarter" idx="12"/>
          </p:nvPr>
        </p:nvSpPr>
        <p:spPr/>
        <p:txBody>
          <a:bodyPr/>
          <a:lstStyle/>
          <a:p>
            <a:fld id="{271F4726-83E1-9743-9CB9-26C44A472F2A}" type="slidenum">
              <a:rPr kumimoji="1" lang="ja-JP" altLang="en-US" smtClean="0"/>
              <a:t>22</a:t>
            </a:fld>
            <a:endParaRPr kumimoji="1" lang="ja-JP" altLang="en-US"/>
          </a:p>
        </p:txBody>
      </p:sp>
      <p:sp>
        <p:nvSpPr>
          <p:cNvPr id="66" name="テキスト ボックス 65"/>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69" name="図 68" descr="icon_156520_256.png"/>
          <p:cNvPicPr>
            <a:picLocks noChangeAspect="1"/>
          </p:cNvPicPr>
          <p:nvPr/>
        </p:nvPicPr>
        <p:blipFill rotWithShape="1">
          <a:blip r:embed="rId5">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sp>
        <p:nvSpPr>
          <p:cNvPr id="70" name="テキスト ボックス 69"/>
          <p:cNvSpPr txBox="1"/>
          <p:nvPr/>
        </p:nvSpPr>
        <p:spPr>
          <a:xfrm>
            <a:off x="8538814" y="1027793"/>
            <a:ext cx="691059" cy="276999"/>
          </a:xfrm>
          <a:prstGeom prst="rect">
            <a:avLst/>
          </a:prstGeom>
          <a:noFill/>
        </p:spPr>
        <p:txBody>
          <a:bodyPr wrap="square" rtlCol="0">
            <a:spAutoFit/>
          </a:bodyPr>
          <a:lstStyle/>
          <a:p>
            <a:pPr algn="ctr"/>
            <a:r>
              <a:rPr lang="ja-JP" altLang="en-US" sz="1200" dirty="0" smtClean="0">
                <a:solidFill>
                  <a:schemeClr val="bg1"/>
                </a:solidFill>
              </a:rPr>
              <a:t>しさん</a:t>
            </a:r>
            <a:endParaRPr kumimoji="1" lang="ja-JP" altLang="en-US" sz="1200" dirty="0">
              <a:solidFill>
                <a:schemeClr val="bg1"/>
              </a:solidFill>
            </a:endParaRPr>
          </a:p>
        </p:txBody>
      </p:sp>
      <p:grpSp>
        <p:nvGrpSpPr>
          <p:cNvPr id="17" name="図形グループ 16"/>
          <p:cNvGrpSpPr/>
          <p:nvPr/>
        </p:nvGrpSpPr>
        <p:grpSpPr>
          <a:xfrm>
            <a:off x="1937237" y="1471111"/>
            <a:ext cx="7104847" cy="4788404"/>
            <a:chOff x="1937237" y="1471111"/>
            <a:chExt cx="7104847" cy="4788404"/>
          </a:xfrm>
        </p:grpSpPr>
        <p:sp>
          <p:nvSpPr>
            <p:cNvPr id="15" name="円/楕円 14"/>
            <p:cNvSpPr/>
            <p:nvPr/>
          </p:nvSpPr>
          <p:spPr>
            <a:xfrm>
              <a:off x="2086314" y="1471111"/>
              <a:ext cx="6955770" cy="4788404"/>
            </a:xfrm>
            <a:prstGeom prst="ellipse">
              <a:avLst/>
            </a:prstGeom>
            <a:solidFill>
              <a:schemeClr val="accent4">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6" name="図形グループ 155"/>
            <p:cNvGrpSpPr/>
            <p:nvPr/>
          </p:nvGrpSpPr>
          <p:grpSpPr>
            <a:xfrm>
              <a:off x="4773975" y="1851653"/>
              <a:ext cx="1556971" cy="886688"/>
              <a:chOff x="4961722" y="1540343"/>
              <a:chExt cx="1556971" cy="886688"/>
            </a:xfrm>
          </p:grpSpPr>
          <p:sp>
            <p:nvSpPr>
              <p:cNvPr id="178" name="円/楕円 177"/>
              <p:cNvSpPr/>
              <p:nvPr/>
            </p:nvSpPr>
            <p:spPr>
              <a:xfrm>
                <a:off x="4961722" y="1540343"/>
                <a:ext cx="1556971" cy="88668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9" name="テキスト ボックス 178"/>
              <p:cNvSpPr txBox="1"/>
              <p:nvPr/>
            </p:nvSpPr>
            <p:spPr>
              <a:xfrm>
                <a:off x="5392562" y="1747114"/>
                <a:ext cx="697627" cy="400110"/>
              </a:xfrm>
              <a:prstGeom prst="rect">
                <a:avLst/>
              </a:prstGeom>
              <a:noFill/>
            </p:spPr>
            <p:txBody>
              <a:bodyPr wrap="none" rtlCol="0">
                <a:spAutoFit/>
              </a:bodyPr>
              <a:lstStyle/>
              <a:p>
                <a:r>
                  <a:rPr kumimoji="1" lang="ja-JP" altLang="en-US" sz="2000" b="1" dirty="0" smtClean="0">
                    <a:solidFill>
                      <a:srgbClr val="FFFFFF"/>
                    </a:solidFill>
                  </a:rPr>
                  <a:t>住民</a:t>
                </a:r>
                <a:endParaRPr kumimoji="1" lang="ja-JP" altLang="en-US" sz="2000" b="1" dirty="0">
                  <a:solidFill>
                    <a:srgbClr val="FFFFFF"/>
                  </a:solidFill>
                </a:endParaRPr>
              </a:p>
            </p:txBody>
          </p:sp>
        </p:grpSp>
        <p:grpSp>
          <p:nvGrpSpPr>
            <p:cNvPr id="157" name="図形グループ 156"/>
            <p:cNvGrpSpPr/>
            <p:nvPr/>
          </p:nvGrpSpPr>
          <p:grpSpPr>
            <a:xfrm>
              <a:off x="2879601" y="4392082"/>
              <a:ext cx="1556971" cy="886688"/>
              <a:chOff x="1090480" y="3510007"/>
              <a:chExt cx="1556971" cy="886688"/>
            </a:xfrm>
          </p:grpSpPr>
          <p:sp>
            <p:nvSpPr>
              <p:cNvPr id="176" name="円/楕円 175"/>
              <p:cNvSpPr/>
              <p:nvPr/>
            </p:nvSpPr>
            <p:spPr>
              <a:xfrm>
                <a:off x="1090480" y="3510007"/>
                <a:ext cx="1556971" cy="886688"/>
              </a:xfrm>
              <a:prstGeom prst="ellipse">
                <a:avLst/>
              </a:prstGeom>
              <a:solidFill>
                <a:srgbClr val="1B3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7" name="テキスト ボックス 176"/>
              <p:cNvSpPr txBox="1"/>
              <p:nvPr/>
            </p:nvSpPr>
            <p:spPr>
              <a:xfrm>
                <a:off x="1270086" y="3578922"/>
                <a:ext cx="1210588" cy="707886"/>
              </a:xfrm>
              <a:prstGeom prst="rect">
                <a:avLst/>
              </a:prstGeom>
              <a:noFill/>
            </p:spPr>
            <p:txBody>
              <a:bodyPr wrap="none" rtlCol="0">
                <a:spAutoFit/>
              </a:bodyPr>
              <a:lstStyle/>
              <a:p>
                <a:r>
                  <a:rPr kumimoji="1" lang="ja-JP" altLang="en-US" sz="2000" b="1" dirty="0" smtClean="0">
                    <a:solidFill>
                      <a:srgbClr val="FFFFFF"/>
                    </a:solidFill>
                  </a:rPr>
                  <a:t>国や地方</a:t>
                </a:r>
                <a:endParaRPr kumimoji="1" lang="en-US" altLang="ja-JP" sz="2000" b="1" dirty="0" smtClean="0">
                  <a:solidFill>
                    <a:srgbClr val="FFFFFF"/>
                  </a:solidFill>
                </a:endParaRPr>
              </a:p>
              <a:p>
                <a:r>
                  <a:rPr kumimoji="1" lang="ja-JP" altLang="en-US" sz="2000" b="1" dirty="0" smtClean="0">
                    <a:solidFill>
                      <a:srgbClr val="FFFFFF"/>
                    </a:solidFill>
                  </a:rPr>
                  <a:t>公共団体</a:t>
                </a:r>
                <a:endParaRPr kumimoji="1" lang="ja-JP" altLang="en-US" sz="2000" b="1" dirty="0">
                  <a:solidFill>
                    <a:srgbClr val="FFFFFF"/>
                  </a:solidFill>
                </a:endParaRPr>
              </a:p>
            </p:txBody>
          </p:sp>
        </p:grpSp>
        <p:grpSp>
          <p:nvGrpSpPr>
            <p:cNvPr id="158" name="図形グループ 157"/>
            <p:cNvGrpSpPr/>
            <p:nvPr/>
          </p:nvGrpSpPr>
          <p:grpSpPr>
            <a:xfrm>
              <a:off x="6656541" y="4390600"/>
              <a:ext cx="1556971" cy="886688"/>
              <a:chOff x="7356228" y="3290687"/>
              <a:chExt cx="1556971" cy="886688"/>
            </a:xfrm>
          </p:grpSpPr>
          <p:sp>
            <p:nvSpPr>
              <p:cNvPr id="174" name="円/楕円 173"/>
              <p:cNvSpPr/>
              <p:nvPr/>
            </p:nvSpPr>
            <p:spPr>
              <a:xfrm>
                <a:off x="7356228" y="3290687"/>
                <a:ext cx="1556971" cy="88668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5" name="テキスト ボックス 174"/>
              <p:cNvSpPr txBox="1"/>
              <p:nvPr/>
            </p:nvSpPr>
            <p:spPr>
              <a:xfrm>
                <a:off x="7409756" y="3512268"/>
                <a:ext cx="1467068" cy="400110"/>
              </a:xfrm>
              <a:prstGeom prst="rect">
                <a:avLst/>
              </a:prstGeom>
              <a:noFill/>
            </p:spPr>
            <p:txBody>
              <a:bodyPr wrap="none" rtlCol="0">
                <a:spAutoFit/>
              </a:bodyPr>
              <a:lstStyle/>
              <a:p>
                <a:r>
                  <a:rPr kumimoji="1" lang="ja-JP" altLang="en-US" sz="2000" b="1" dirty="0" smtClean="0">
                    <a:solidFill>
                      <a:srgbClr val="FFFFFF"/>
                    </a:solidFill>
                  </a:rPr>
                  <a:t>民間事業者</a:t>
                </a:r>
                <a:endParaRPr kumimoji="1" lang="ja-JP" altLang="en-US" sz="2000" b="1" dirty="0">
                  <a:solidFill>
                    <a:srgbClr val="FFFFFF"/>
                  </a:solidFill>
                </a:endParaRPr>
              </a:p>
            </p:txBody>
          </p:sp>
        </p:grpSp>
        <p:grpSp>
          <p:nvGrpSpPr>
            <p:cNvPr id="159" name="図形グループ 158"/>
            <p:cNvGrpSpPr/>
            <p:nvPr/>
          </p:nvGrpSpPr>
          <p:grpSpPr>
            <a:xfrm>
              <a:off x="4537870" y="4992600"/>
              <a:ext cx="2015330" cy="735642"/>
              <a:chOff x="6602018" y="6857999"/>
              <a:chExt cx="2015330" cy="735642"/>
            </a:xfrm>
          </p:grpSpPr>
          <p:sp>
            <p:nvSpPr>
              <p:cNvPr id="173" name="角丸四角形 172"/>
              <p:cNvSpPr/>
              <p:nvPr/>
            </p:nvSpPr>
            <p:spPr>
              <a:xfrm>
                <a:off x="6602018" y="6857999"/>
                <a:ext cx="2015330" cy="735641"/>
              </a:xfrm>
              <a:prstGeom prst="roundRect">
                <a:avLst/>
              </a:prstGeom>
              <a:solidFill>
                <a:srgbClr val="FFFFFF"/>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2" name="テキスト ボックス 171"/>
              <p:cNvSpPr txBox="1"/>
              <p:nvPr/>
            </p:nvSpPr>
            <p:spPr>
              <a:xfrm>
                <a:off x="6717073" y="6885755"/>
                <a:ext cx="1851789" cy="707886"/>
              </a:xfrm>
              <a:prstGeom prst="rect">
                <a:avLst/>
              </a:prstGeom>
              <a:noFill/>
            </p:spPr>
            <p:txBody>
              <a:bodyPr wrap="none" rtlCol="0">
                <a:spAutoFit/>
              </a:bodyPr>
              <a:lstStyle/>
              <a:p>
                <a:pPr algn="ctr"/>
                <a:r>
                  <a:rPr kumimoji="1" lang="ja-JP" altLang="en-US" sz="2000" dirty="0" smtClean="0"/>
                  <a:t>協定等による</a:t>
                </a:r>
                <a:endParaRPr kumimoji="1" lang="en-US" altLang="ja-JP" sz="2000" dirty="0" smtClean="0"/>
              </a:p>
              <a:p>
                <a:pPr algn="ctr"/>
                <a:r>
                  <a:rPr kumimoji="1" lang="ja-JP" altLang="en-US" sz="2000" dirty="0" smtClean="0"/>
                  <a:t>役割・責任分担</a:t>
                </a:r>
                <a:endParaRPr kumimoji="1" lang="ja-JP" altLang="en-US" sz="2000" dirty="0"/>
              </a:p>
            </p:txBody>
          </p:sp>
        </p:grpSp>
        <p:grpSp>
          <p:nvGrpSpPr>
            <p:cNvPr id="160" name="図形グループ 159"/>
            <p:cNvGrpSpPr/>
            <p:nvPr/>
          </p:nvGrpSpPr>
          <p:grpSpPr>
            <a:xfrm>
              <a:off x="4537870" y="3910588"/>
              <a:ext cx="2038138" cy="707886"/>
              <a:chOff x="3759760" y="5054043"/>
              <a:chExt cx="2038138" cy="707886"/>
            </a:xfrm>
          </p:grpSpPr>
          <p:sp>
            <p:nvSpPr>
              <p:cNvPr id="171" name="角丸四角形 170"/>
              <p:cNvSpPr/>
              <p:nvPr/>
            </p:nvSpPr>
            <p:spPr>
              <a:xfrm>
                <a:off x="3759760" y="5086748"/>
                <a:ext cx="2015329" cy="652978"/>
              </a:xfrm>
              <a:prstGeom prst="roundRect">
                <a:avLst/>
              </a:prstGeom>
              <a:solidFill>
                <a:schemeClr val="bg1"/>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0" name="テキスト ボックス 169"/>
              <p:cNvSpPr txBox="1"/>
              <p:nvPr/>
            </p:nvSpPr>
            <p:spPr>
              <a:xfrm>
                <a:off x="3759760" y="5054043"/>
                <a:ext cx="2038138" cy="707886"/>
              </a:xfrm>
              <a:prstGeom prst="rect">
                <a:avLst/>
              </a:prstGeom>
              <a:noFill/>
            </p:spPr>
            <p:txBody>
              <a:bodyPr wrap="none" rtlCol="0">
                <a:spAutoFit/>
              </a:bodyPr>
              <a:lstStyle/>
              <a:p>
                <a:pPr algn="ctr"/>
                <a:r>
                  <a:rPr kumimoji="1" lang="ja-JP" altLang="en-US" sz="2000" dirty="0" smtClean="0"/>
                  <a:t>契約金・サービス</a:t>
                </a:r>
                <a:endParaRPr kumimoji="1" lang="en-US" altLang="ja-JP" sz="2000" dirty="0" smtClean="0"/>
              </a:p>
              <a:p>
                <a:pPr algn="ctr"/>
                <a:r>
                  <a:rPr kumimoji="1" lang="ja-JP" altLang="en-US" sz="2000" dirty="0" smtClean="0"/>
                  <a:t>水準の要求</a:t>
                </a:r>
                <a:endParaRPr kumimoji="1" lang="ja-JP" altLang="en-US" sz="2000" dirty="0"/>
              </a:p>
            </p:txBody>
          </p:sp>
        </p:grpSp>
        <p:sp>
          <p:nvSpPr>
            <p:cNvPr id="60" name="円弧 59"/>
            <p:cNvSpPr/>
            <p:nvPr/>
          </p:nvSpPr>
          <p:spPr>
            <a:xfrm rot="10800000">
              <a:off x="3118647" y="2482308"/>
              <a:ext cx="4781516" cy="2690797"/>
            </a:xfrm>
            <a:prstGeom prst="arc">
              <a:avLst>
                <a:gd name="adj1" fmla="val 7646866"/>
                <a:gd name="adj2" fmla="val 11630510"/>
              </a:avLst>
            </a:prstGeom>
            <a:ln>
              <a:solidFill>
                <a:schemeClr val="tx1"/>
              </a:solidFill>
              <a:headEnd type="arrow" w="lg" len="lg"/>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 name="円弧 62"/>
            <p:cNvSpPr/>
            <p:nvPr/>
          </p:nvSpPr>
          <p:spPr>
            <a:xfrm rot="10800000" flipH="1">
              <a:off x="3185506" y="2482308"/>
              <a:ext cx="4781516" cy="2690797"/>
            </a:xfrm>
            <a:prstGeom prst="arc">
              <a:avLst>
                <a:gd name="adj1" fmla="val 7646866"/>
                <a:gd name="adj2" fmla="val 11630510"/>
              </a:avLst>
            </a:prstGeom>
            <a:ln>
              <a:solidFill>
                <a:schemeClr val="tx1"/>
              </a:solidFill>
              <a:headEnd type="arrow" w="lg" len="lg"/>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1" name="直線矢印コネクタ 10"/>
            <p:cNvCxnSpPr/>
            <p:nvPr/>
          </p:nvCxnSpPr>
          <p:spPr>
            <a:xfrm>
              <a:off x="4531142" y="4692394"/>
              <a:ext cx="2059536" cy="0"/>
            </a:xfrm>
            <a:prstGeom prst="straightConnector1">
              <a:avLst/>
            </a:prstGeom>
            <a:ln>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4531142" y="4908840"/>
              <a:ext cx="2059536" cy="0"/>
            </a:xfrm>
            <a:prstGeom prst="straightConnector1">
              <a:avLst/>
            </a:prstGeom>
            <a:ln>
              <a:solidFill>
                <a:schemeClr val="tx1"/>
              </a:solidFill>
              <a:headEnd type="arrow" w="lg" len="lg"/>
              <a:tailEnd type="arrow" w="lg" len="lg"/>
            </a:ln>
            <a:effectLst/>
          </p:spPr>
          <p:style>
            <a:lnRef idx="2">
              <a:schemeClr val="accent1"/>
            </a:lnRef>
            <a:fillRef idx="0">
              <a:schemeClr val="accent1"/>
            </a:fillRef>
            <a:effectRef idx="1">
              <a:schemeClr val="accent1"/>
            </a:effectRef>
            <a:fontRef idx="minor">
              <a:schemeClr val="tx1"/>
            </a:fontRef>
          </p:style>
        </p:cxnSp>
        <p:grpSp>
          <p:nvGrpSpPr>
            <p:cNvPr id="164" name="図形グループ 163"/>
            <p:cNvGrpSpPr/>
            <p:nvPr/>
          </p:nvGrpSpPr>
          <p:grpSpPr>
            <a:xfrm>
              <a:off x="2417880" y="2937714"/>
              <a:ext cx="2016000" cy="707886"/>
              <a:chOff x="1475999" y="2950055"/>
              <a:chExt cx="2016000" cy="707886"/>
            </a:xfrm>
          </p:grpSpPr>
          <p:sp>
            <p:nvSpPr>
              <p:cNvPr id="168" name="角丸四角形 167"/>
              <p:cNvSpPr/>
              <p:nvPr/>
            </p:nvSpPr>
            <p:spPr>
              <a:xfrm>
                <a:off x="1475999" y="2973942"/>
                <a:ext cx="2016000" cy="683999"/>
              </a:xfrm>
              <a:prstGeom prst="roundRect">
                <a:avLst/>
              </a:prstGeom>
              <a:solidFill>
                <a:schemeClr val="bg1"/>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9" name="テキスト ボックス 168"/>
              <p:cNvSpPr txBox="1"/>
              <p:nvPr/>
            </p:nvSpPr>
            <p:spPr>
              <a:xfrm>
                <a:off x="1475999" y="2950055"/>
                <a:ext cx="1939954" cy="707886"/>
              </a:xfrm>
              <a:prstGeom prst="rect">
                <a:avLst/>
              </a:prstGeom>
              <a:noFill/>
            </p:spPr>
            <p:txBody>
              <a:bodyPr wrap="none" rtlCol="0">
                <a:spAutoFit/>
              </a:bodyPr>
              <a:lstStyle/>
              <a:p>
                <a:pPr algn="ctr"/>
                <a:r>
                  <a:rPr kumimoji="1" lang="ja-JP" altLang="en-US" sz="2000" dirty="0" smtClean="0"/>
                  <a:t>事業の手続きの</a:t>
                </a:r>
                <a:endParaRPr kumimoji="1" lang="en-US" altLang="ja-JP" sz="2000" dirty="0" smtClean="0"/>
              </a:p>
              <a:p>
                <a:pPr algn="ctr"/>
                <a:r>
                  <a:rPr kumimoji="1" lang="ja-JP" altLang="en-US" sz="2000" dirty="0" smtClean="0"/>
                  <a:t>透明性確保</a:t>
                </a:r>
                <a:endParaRPr kumimoji="1" lang="ja-JP" altLang="en-US" sz="2000" dirty="0"/>
              </a:p>
            </p:txBody>
          </p:sp>
        </p:grpSp>
        <p:grpSp>
          <p:nvGrpSpPr>
            <p:cNvPr id="165" name="図形グループ 164"/>
            <p:cNvGrpSpPr/>
            <p:nvPr/>
          </p:nvGrpSpPr>
          <p:grpSpPr>
            <a:xfrm>
              <a:off x="6584016" y="2937714"/>
              <a:ext cx="2015389" cy="707886"/>
              <a:chOff x="5815594" y="2761169"/>
              <a:chExt cx="2015389" cy="707886"/>
            </a:xfrm>
          </p:grpSpPr>
          <p:sp>
            <p:nvSpPr>
              <p:cNvPr id="166" name="角丸四角形 165"/>
              <p:cNvSpPr/>
              <p:nvPr/>
            </p:nvSpPr>
            <p:spPr>
              <a:xfrm>
                <a:off x="5815594" y="2785055"/>
                <a:ext cx="2015389" cy="684000"/>
              </a:xfrm>
              <a:prstGeom prst="roundRect">
                <a:avLst/>
              </a:prstGeom>
              <a:solidFill>
                <a:srgbClr val="FFFFFF"/>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テキスト ボックス 166"/>
              <p:cNvSpPr txBox="1"/>
              <p:nvPr/>
            </p:nvSpPr>
            <p:spPr>
              <a:xfrm>
                <a:off x="5862867" y="2761169"/>
                <a:ext cx="1909898" cy="707886"/>
              </a:xfrm>
              <a:prstGeom prst="rect">
                <a:avLst/>
              </a:prstGeom>
              <a:noFill/>
            </p:spPr>
            <p:txBody>
              <a:bodyPr wrap="none" rtlCol="0">
                <a:spAutoFit/>
              </a:bodyPr>
              <a:lstStyle/>
              <a:p>
                <a:pPr algn="ctr"/>
                <a:r>
                  <a:rPr lang="ja-JP" altLang="en-US" sz="2000" dirty="0" smtClean="0"/>
                  <a:t>良質な公共</a:t>
                </a:r>
                <a:endParaRPr lang="en-US" altLang="ja-JP" sz="2000" dirty="0" smtClean="0"/>
              </a:p>
              <a:p>
                <a:pPr algn="ctr"/>
                <a:r>
                  <a:rPr lang="ja-JP" altLang="en-US" sz="2000" dirty="0" smtClean="0"/>
                  <a:t>サービスの提供</a:t>
                </a:r>
                <a:endParaRPr kumimoji="1" lang="ja-JP" altLang="en-US" sz="2000" dirty="0"/>
              </a:p>
            </p:txBody>
          </p:sp>
        </p:grpSp>
        <p:sp>
          <p:nvSpPr>
            <p:cNvPr id="16" name="テキスト ボックス 15"/>
            <p:cNvSpPr txBox="1"/>
            <p:nvPr/>
          </p:nvSpPr>
          <p:spPr>
            <a:xfrm rot="18937435">
              <a:off x="1937237" y="2154908"/>
              <a:ext cx="1736373" cy="649200"/>
            </a:xfrm>
            <a:prstGeom prst="rect">
              <a:avLst/>
            </a:prstGeom>
            <a:noFill/>
          </p:spPr>
          <p:txBody>
            <a:bodyPr wrap="none" rtlCol="0">
              <a:prstTxWarp prst="textArchUp">
                <a:avLst>
                  <a:gd name="adj" fmla="val 12347744"/>
                </a:avLst>
              </a:prstTxWarp>
              <a:spAutoFit/>
            </a:bodyPr>
            <a:lstStyle/>
            <a:p>
              <a:r>
                <a:rPr kumimoji="1" lang="en-US" altLang="ja-JP" sz="4400" b="1" dirty="0" smtClean="0">
                  <a:latin typeface="Adobe Caslon Pro"/>
                  <a:ea typeface="HG丸ｺﾞｼｯｸM-PRO"/>
                  <a:cs typeface="Adobe Caslon Pro"/>
                </a:rPr>
                <a:t>PFI</a:t>
              </a:r>
              <a:r>
                <a:rPr kumimoji="1" lang="ja-JP" altLang="en-US" sz="2800" dirty="0" smtClean="0">
                  <a:latin typeface="ヒラギノ丸ゴ ProN W4"/>
                  <a:ea typeface="ヒラギノ丸ゴ ProN W4"/>
                  <a:cs typeface="ヒラギノ丸ゴ ProN W4"/>
                </a:rPr>
                <a:t>とは</a:t>
              </a:r>
              <a:endParaRPr kumimoji="1" lang="ja-JP" altLang="en-US" sz="2800" dirty="0">
                <a:latin typeface="ヒラギノ丸ゴ ProN W4"/>
                <a:ea typeface="ヒラギノ丸ゴ ProN W4"/>
                <a:cs typeface="ヒラギノ丸ゴ ProN W4"/>
              </a:endParaRPr>
            </a:p>
          </p:txBody>
        </p:sp>
      </p:grpSp>
      <p:grpSp>
        <p:nvGrpSpPr>
          <p:cNvPr id="76" name="図形グループ 75"/>
          <p:cNvGrpSpPr/>
          <p:nvPr/>
        </p:nvGrpSpPr>
        <p:grpSpPr>
          <a:xfrm>
            <a:off x="547814" y="-19690"/>
            <a:ext cx="8275603" cy="6820326"/>
            <a:chOff x="547814" y="-19690"/>
            <a:chExt cx="8275603" cy="6820326"/>
          </a:xfrm>
        </p:grpSpPr>
        <p:grpSp>
          <p:nvGrpSpPr>
            <p:cNvPr id="77" name="図形グループ 76"/>
            <p:cNvGrpSpPr/>
            <p:nvPr/>
          </p:nvGrpSpPr>
          <p:grpSpPr>
            <a:xfrm>
              <a:off x="1213921" y="-19690"/>
              <a:ext cx="6840000" cy="6096149"/>
              <a:chOff x="1054690" y="1191556"/>
              <a:chExt cx="6840000" cy="6096149"/>
            </a:xfrm>
          </p:grpSpPr>
          <p:pic>
            <p:nvPicPr>
              <p:cNvPr id="83" name="図 82" descr="PFI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690" y="1191556"/>
                <a:ext cx="6840000" cy="6096149"/>
              </a:xfrm>
              <a:prstGeom prst="rect">
                <a:avLst/>
              </a:prstGeom>
            </p:spPr>
          </p:pic>
          <p:sp>
            <p:nvSpPr>
              <p:cNvPr id="84" name="テキスト ボックス 83"/>
              <p:cNvSpPr txBox="1"/>
              <p:nvPr/>
            </p:nvSpPr>
            <p:spPr>
              <a:xfrm>
                <a:off x="3231938" y="3719844"/>
                <a:ext cx="2458387" cy="1323439"/>
              </a:xfrm>
              <a:prstGeom prst="rect">
                <a:avLst/>
              </a:prstGeom>
              <a:noFill/>
            </p:spPr>
            <p:txBody>
              <a:bodyPr vert="horz" wrap="square" rtlCol="0">
                <a:spAutoFit/>
              </a:bodyPr>
              <a:lstStyle/>
              <a:p>
                <a:pPr algn="ctr"/>
                <a:r>
                  <a:rPr kumimoji="1" lang="en-US" altLang="ja-JP" sz="8000" b="1" dirty="0" smtClean="0">
                    <a:solidFill>
                      <a:schemeClr val="bg1"/>
                    </a:solidFill>
                    <a:latin typeface="Cooper Black"/>
                    <a:ea typeface="HG丸ｺﾞｼｯｸM-PRO"/>
                    <a:cs typeface="Cooper Black"/>
                  </a:rPr>
                  <a:t>PFI</a:t>
                </a:r>
                <a:endParaRPr kumimoji="1" lang="ja-JP" altLang="en-US" sz="8000" b="1" dirty="0">
                  <a:solidFill>
                    <a:schemeClr val="bg1"/>
                  </a:solidFill>
                  <a:latin typeface="Cooper Black"/>
                  <a:ea typeface="HG丸ｺﾞｼｯｸM-PRO"/>
                  <a:cs typeface="Cooper Black"/>
                </a:endParaRPr>
              </a:p>
            </p:txBody>
          </p:sp>
        </p:grpSp>
        <p:pic>
          <p:nvPicPr>
            <p:cNvPr id="78" name="図 77" descr="新校舎.jpg"/>
            <p:cNvPicPr>
              <a:picLocks noChangeAspect="1"/>
            </p:cNvPicPr>
            <p:nvPr/>
          </p:nvPicPr>
          <p:blipFill rotWithShape="1">
            <a:blip r:embed="rId7">
              <a:extLst>
                <a:ext uri="{BEBA8EAE-BF5A-486C-A8C5-ECC9F3942E4B}">
                  <a14:imgProps xmlns:a14="http://schemas.microsoft.com/office/drawing/2010/main">
                    <a14:imgLayer r:embed="rId8">
                      <a14:imgEffect>
                        <a14:backgroundRemoval t="2000" b="90000" l="8313" r="89938">
                          <a14:foregroundMark x1="26875" y1="38889" x2="26875" y2="38889"/>
                          <a14:foregroundMark x1="27313" y1="30222" x2="27313" y2="30222"/>
                          <a14:foregroundMark x1="32875" y1="18556" x2="32875" y2="18556"/>
                          <a14:foregroundMark x1="55000" y1="18333" x2="55000" y2="18333"/>
                          <a14:foregroundMark x1="82313" y1="57667" x2="82313" y2="57667"/>
                          <a14:foregroundMark x1="82188" y1="48778" x2="82438" y2="39667"/>
                          <a14:foregroundMark x1="82438" y1="64000" x2="82438" y2="80667"/>
                          <a14:foregroundMark x1="12500" y1="78778" x2="12375" y2="53889"/>
                          <a14:foregroundMark x1="12375" y1="80889" x2="12375" y2="80889"/>
                          <a14:foregroundMark x1="38875" y1="8222" x2="38875" y2="8222"/>
                          <a14:foregroundMark x1="44813" y1="8444" x2="40875" y2="8667"/>
                          <a14:foregroundMark x1="36313" y1="8667" x2="32063" y2="8889"/>
                          <a14:backgroundMark x1="87875" y1="87444" x2="76625" y2="88222"/>
                        </a14:backgroundRemoval>
                      </a14:imgEffect>
                    </a14:imgLayer>
                  </a14:imgProps>
                </a:ext>
                <a:ext uri="{28A0092B-C50C-407E-A947-70E740481C1C}">
                  <a14:useLocalDpi xmlns:a14="http://schemas.microsoft.com/office/drawing/2010/main" val="0"/>
                </a:ext>
              </a:extLst>
            </a:blip>
            <a:srcRect l="8681" t="4733" r="14354" b="8848"/>
            <a:stretch/>
          </p:blipFill>
          <p:spPr>
            <a:xfrm>
              <a:off x="2011117" y="3471812"/>
              <a:ext cx="5270500" cy="3328824"/>
            </a:xfrm>
            <a:prstGeom prst="rect">
              <a:avLst/>
            </a:prstGeom>
          </p:spPr>
        </p:pic>
        <p:sp>
          <p:nvSpPr>
            <p:cNvPr id="79" name="円形吹き出し 78"/>
            <p:cNvSpPr/>
            <p:nvPr/>
          </p:nvSpPr>
          <p:spPr>
            <a:xfrm>
              <a:off x="6456229" y="3869654"/>
              <a:ext cx="2367188" cy="1909118"/>
            </a:xfrm>
            <a:prstGeom prst="wedgeEllipseCallout">
              <a:avLst>
                <a:gd name="adj1" fmla="val -61063"/>
                <a:gd name="adj2" fmla="val 40273"/>
              </a:avLst>
            </a:prstGeom>
            <a:solidFill>
              <a:srgbClr val="FFFFFF"/>
            </a:solidFill>
            <a:ln w="19050" cmpd="sng">
              <a:solidFill>
                <a:srgbClr val="66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Freeform 2838"/>
            <p:cNvSpPr>
              <a:spLocks/>
            </p:cNvSpPr>
            <p:nvPr/>
          </p:nvSpPr>
          <p:spPr bwMode="auto">
            <a:xfrm rot="684910">
              <a:off x="547814" y="2102373"/>
              <a:ext cx="1848734" cy="1848734"/>
            </a:xfrm>
            <a:custGeom>
              <a:avLst/>
              <a:gdLst>
                <a:gd name="T0" fmla="*/ 178 w 181"/>
                <a:gd name="T1" fmla="*/ 148 h 181"/>
                <a:gd name="T2" fmla="*/ 104 w 181"/>
                <a:gd name="T3" fmla="*/ 74 h 181"/>
                <a:gd name="T4" fmla="*/ 93 w 181"/>
                <a:gd name="T5" fmla="*/ 19 h 181"/>
                <a:gd name="T6" fmla="*/ 34 w 181"/>
                <a:gd name="T7" fmla="*/ 9 h 181"/>
                <a:gd name="T8" fmla="*/ 68 w 181"/>
                <a:gd name="T9" fmla="*/ 44 h 181"/>
                <a:gd name="T10" fmla="*/ 44 w 181"/>
                <a:gd name="T11" fmla="*/ 68 h 181"/>
                <a:gd name="T12" fmla="*/ 9 w 181"/>
                <a:gd name="T13" fmla="*/ 34 h 181"/>
                <a:gd name="T14" fmla="*/ 19 w 181"/>
                <a:gd name="T15" fmla="*/ 93 h 181"/>
                <a:gd name="T16" fmla="*/ 74 w 181"/>
                <a:gd name="T17" fmla="*/ 104 h 181"/>
                <a:gd name="T18" fmla="*/ 148 w 181"/>
                <a:gd name="T19" fmla="*/ 178 h 181"/>
                <a:gd name="T20" fmla="*/ 159 w 181"/>
                <a:gd name="T21" fmla="*/ 178 h 181"/>
                <a:gd name="T22" fmla="*/ 178 w 181"/>
                <a:gd name="T23" fmla="*/ 159 h 181"/>
                <a:gd name="T24" fmla="*/ 178 w 181"/>
                <a:gd name="T25" fmla="*/ 14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81">
                  <a:moveTo>
                    <a:pt x="178" y="148"/>
                  </a:moveTo>
                  <a:cubicBezTo>
                    <a:pt x="104" y="74"/>
                    <a:pt x="104" y="74"/>
                    <a:pt x="104" y="74"/>
                  </a:cubicBezTo>
                  <a:cubicBezTo>
                    <a:pt x="112" y="56"/>
                    <a:pt x="108" y="34"/>
                    <a:pt x="93" y="19"/>
                  </a:cubicBezTo>
                  <a:cubicBezTo>
                    <a:pt x="77" y="3"/>
                    <a:pt x="53" y="0"/>
                    <a:pt x="34" y="9"/>
                  </a:cubicBezTo>
                  <a:cubicBezTo>
                    <a:pt x="68" y="44"/>
                    <a:pt x="68" y="44"/>
                    <a:pt x="68" y="44"/>
                  </a:cubicBezTo>
                  <a:cubicBezTo>
                    <a:pt x="44" y="68"/>
                    <a:pt x="44" y="68"/>
                    <a:pt x="44" y="68"/>
                  </a:cubicBezTo>
                  <a:cubicBezTo>
                    <a:pt x="9" y="34"/>
                    <a:pt x="9" y="34"/>
                    <a:pt x="9" y="34"/>
                  </a:cubicBezTo>
                  <a:cubicBezTo>
                    <a:pt x="0" y="53"/>
                    <a:pt x="3" y="77"/>
                    <a:pt x="19" y="93"/>
                  </a:cubicBezTo>
                  <a:cubicBezTo>
                    <a:pt x="34" y="108"/>
                    <a:pt x="56" y="112"/>
                    <a:pt x="74" y="104"/>
                  </a:cubicBezTo>
                  <a:cubicBezTo>
                    <a:pt x="148" y="178"/>
                    <a:pt x="148" y="178"/>
                    <a:pt x="148" y="178"/>
                  </a:cubicBezTo>
                  <a:cubicBezTo>
                    <a:pt x="151" y="181"/>
                    <a:pt x="156" y="181"/>
                    <a:pt x="159" y="178"/>
                  </a:cubicBezTo>
                  <a:cubicBezTo>
                    <a:pt x="178" y="159"/>
                    <a:pt x="178" y="159"/>
                    <a:pt x="178" y="159"/>
                  </a:cubicBezTo>
                  <a:cubicBezTo>
                    <a:pt x="181" y="156"/>
                    <a:pt x="181" y="151"/>
                    <a:pt x="178" y="148"/>
                  </a:cubicBezTo>
                  <a:close/>
                </a:path>
              </a:pathLst>
            </a:custGeom>
            <a:solidFill>
              <a:srgbClr val="666666"/>
            </a:solidFill>
            <a:ln>
              <a:noFill/>
            </a:ln>
            <a:extLst/>
          </p:spPr>
          <p:txBody>
            <a:bodyPr vert="horz" wrap="square" lIns="91440" tIns="45720" rIns="91440" bIns="45720" numCol="1" anchor="t" anchorCtr="0" compatLnSpc="1">
              <a:prstTxWarp prst="textNoShape">
                <a:avLst/>
              </a:prstTxWarp>
            </a:bodyPr>
            <a:lstStyle/>
            <a:p>
              <a:endParaRPr lang="ja-JP" altLang="en-US"/>
            </a:p>
          </p:txBody>
        </p:sp>
        <p:pic>
          <p:nvPicPr>
            <p:cNvPr id="81" name="図 80" descr="money_satsutaba.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770" y="4558957"/>
              <a:ext cx="1383318" cy="874020"/>
            </a:xfrm>
            <a:prstGeom prst="rect">
              <a:avLst/>
            </a:prstGeom>
          </p:spPr>
        </p:pic>
        <p:pic>
          <p:nvPicPr>
            <p:cNvPr id="82" name="図 81"/>
            <p:cNvPicPr>
              <a:picLocks noChangeAspect="1"/>
            </p:cNvPicPr>
            <p:nvPr/>
          </p:nvPicPr>
          <p:blipFill>
            <a:blip r:embed="rId10"/>
            <a:stretch>
              <a:fillRect/>
            </a:stretch>
          </p:blipFill>
          <p:spPr>
            <a:xfrm>
              <a:off x="1213921" y="4019043"/>
              <a:ext cx="2057416" cy="2057416"/>
            </a:xfrm>
            <a:prstGeom prst="rect">
              <a:avLst/>
            </a:prstGeom>
          </p:spPr>
        </p:pic>
      </p:grpSp>
    </p:spTree>
    <p:extLst>
      <p:ext uri="{BB962C8B-B14F-4D97-AF65-F5344CB8AC3E}">
        <p14:creationId xmlns:p14="http://schemas.microsoft.com/office/powerpoint/2010/main" val="866700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76"/>
                                        </p:tgtEl>
                                      </p:cBhvr>
                                      <p:by x="50000" y="50000"/>
                                    </p:animScale>
                                  </p:childTnLst>
                                </p:cTn>
                              </p:par>
                              <p:par>
                                <p:cTn id="7" presetID="42" presetClass="path" presetSubtype="0" accel="50000" decel="50000" fill="hold" nodeType="withEffect">
                                  <p:stCondLst>
                                    <p:cond delay="0"/>
                                  </p:stCondLst>
                                  <p:childTnLst>
                                    <p:animMotion origin="layout" path="M 1.44047E-6 4.35909E-6 L -0.311 0.26284 " pathEditMode="relative" rAng="0" ptsTypes="AA">
                                      <p:cBhvr>
                                        <p:cTn id="8" dur="1000" fill="hold"/>
                                        <p:tgtEl>
                                          <p:spTgt spid="76"/>
                                        </p:tgtEl>
                                        <p:attrNameLst>
                                          <p:attrName>ppt_x</p:attrName>
                                          <p:attrName>ppt_y</p:attrName>
                                        </p:attrNameLst>
                                      </p:cBhvr>
                                      <p:rCtr x="-15550" y="13142"/>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49147" y="4302670"/>
            <a:ext cx="8641148" cy="2374892"/>
          </a:xfrm>
          <a:prstGeom prst="rect">
            <a:avLst/>
          </a:prstGeom>
        </p:spPr>
      </p:pic>
      <p:pic>
        <p:nvPicPr>
          <p:cNvPr id="35" name="図 34"/>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249147" y="1927778"/>
            <a:ext cx="8641148" cy="2374892"/>
          </a:xfrm>
          <a:prstGeom prst="rect">
            <a:avLst/>
          </a:prstGeom>
        </p:spPr>
      </p:pic>
      <p:cxnSp>
        <p:nvCxnSpPr>
          <p:cNvPr id="27" name="直線コネクタ 26"/>
          <p:cNvCxnSpPr>
            <a:stCxn id="9" idx="1"/>
            <a:endCxn id="9" idx="3"/>
          </p:cNvCxnSpPr>
          <p:nvPr/>
        </p:nvCxnSpPr>
        <p:spPr>
          <a:xfrm>
            <a:off x="249147" y="4302670"/>
            <a:ext cx="8641148" cy="0"/>
          </a:xfrm>
          <a:prstGeom prst="line">
            <a:avLst/>
          </a:prstGeom>
          <a:ln w="57150" cmpd="sng">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54" name="図 53" descr="グリーン芽"/>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930" y="760858"/>
            <a:ext cx="360000" cy="360000"/>
          </a:xfrm>
          <a:prstGeom prst="rect">
            <a:avLst/>
          </a:prstGeom>
        </p:spPr>
      </p:pic>
      <p:pic>
        <p:nvPicPr>
          <p:cNvPr id="55" name="図 54" descr="グリーン芽"/>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485" y="756874"/>
            <a:ext cx="360000" cy="360000"/>
          </a:xfrm>
          <a:prstGeom prst="rect">
            <a:avLst/>
          </a:prstGeom>
        </p:spPr>
      </p:pic>
      <p:sp>
        <p:nvSpPr>
          <p:cNvPr id="60" name="テキスト ボックス 59"/>
          <p:cNvSpPr txBox="1"/>
          <p:nvPr/>
        </p:nvSpPr>
        <p:spPr>
          <a:xfrm>
            <a:off x="196086" y="61803"/>
            <a:ext cx="5075953"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学校教育施設への</a:t>
            </a:r>
            <a:r>
              <a:rPr lang="en-US" altLang="ja-JP" sz="2800" dirty="0" smtClean="0">
                <a:latin typeface="ヒラギノ丸ゴ ProN W4"/>
                <a:ea typeface="ヒラギノ丸ゴ ProN W4"/>
                <a:cs typeface="ヒラギノ丸ゴ ProN W4"/>
              </a:rPr>
              <a:t>PFI</a:t>
            </a:r>
            <a:r>
              <a:rPr lang="ja-JP" altLang="en-US" sz="2800" dirty="0" smtClean="0">
                <a:latin typeface="ヒラギノ丸ゴ ProN W4"/>
                <a:ea typeface="ヒラギノ丸ゴ ProN W4"/>
                <a:cs typeface="ヒラギノ丸ゴ ProN W4"/>
              </a:rPr>
              <a:t>導入計画</a:t>
            </a:r>
            <a:endParaRPr lang="en-US" altLang="ja-JP" sz="2800" dirty="0" smtClean="0">
              <a:latin typeface="ヒラギノ丸ゴ ProN W4"/>
              <a:ea typeface="ヒラギノ丸ゴ ProN W4"/>
              <a:cs typeface="ヒラギノ丸ゴ ProN W4"/>
            </a:endParaRPr>
          </a:p>
          <a:p>
            <a:r>
              <a:rPr kumimoji="1" lang="ja-JP" altLang="en-US" sz="3600" dirty="0" smtClean="0">
                <a:latin typeface="ヒラギノ丸ゴ ProN W4"/>
                <a:ea typeface="ヒラギノ丸ゴ ProN W4"/>
                <a:cs typeface="ヒラギノ丸ゴ ProN W4"/>
              </a:rPr>
              <a:t>シミュレーション</a:t>
            </a:r>
            <a:endParaRPr kumimoji="1" lang="ja-JP" altLang="en-US" sz="3600" dirty="0">
              <a:latin typeface="ヒラギノ丸ゴ ProN W4"/>
              <a:ea typeface="ヒラギノ丸ゴ ProN W4"/>
              <a:cs typeface="ヒラギノ丸ゴ ProN W4"/>
            </a:endParaRPr>
          </a:p>
        </p:txBody>
      </p:sp>
      <p:grpSp>
        <p:nvGrpSpPr>
          <p:cNvPr id="66" name="図形グループ 65"/>
          <p:cNvGrpSpPr/>
          <p:nvPr/>
        </p:nvGrpSpPr>
        <p:grpSpPr>
          <a:xfrm>
            <a:off x="8699936" y="695018"/>
            <a:ext cx="380950" cy="560933"/>
            <a:chOff x="4988904" y="4856888"/>
            <a:chExt cx="626020" cy="921788"/>
          </a:xfrm>
        </p:grpSpPr>
        <p:sp>
          <p:nvSpPr>
            <p:cNvPr id="6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8" name="図 67"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72" name="図形グループ 71"/>
          <p:cNvGrpSpPr/>
          <p:nvPr/>
        </p:nvGrpSpPr>
        <p:grpSpPr>
          <a:xfrm>
            <a:off x="7374008" y="701569"/>
            <a:ext cx="380950" cy="560933"/>
            <a:chOff x="4988904" y="4856888"/>
            <a:chExt cx="626020" cy="921788"/>
          </a:xfrm>
        </p:grpSpPr>
        <p:sp>
          <p:nvSpPr>
            <p:cNvPr id="7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74" name="図 73"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75" name="正方形/長方形 74"/>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8" name="テキスト ボックス 77"/>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79" name="図 78" descr="icon_156520_256.png"/>
          <p:cNvPicPr>
            <a:picLocks noChangeAspect="1"/>
          </p:cNvPicPr>
          <p:nvPr/>
        </p:nvPicPr>
        <p:blipFill rotWithShape="1">
          <a:blip r:embed="rId7">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sp>
        <p:nvSpPr>
          <p:cNvPr id="80" name="テキスト ボックス 79"/>
          <p:cNvSpPr txBox="1"/>
          <p:nvPr/>
        </p:nvSpPr>
        <p:spPr>
          <a:xfrm>
            <a:off x="8538814" y="1027793"/>
            <a:ext cx="691059" cy="276999"/>
          </a:xfrm>
          <a:prstGeom prst="rect">
            <a:avLst/>
          </a:prstGeom>
          <a:noFill/>
        </p:spPr>
        <p:txBody>
          <a:bodyPr wrap="square" rtlCol="0">
            <a:spAutoFit/>
          </a:bodyPr>
          <a:lstStyle/>
          <a:p>
            <a:pPr algn="ctr"/>
            <a:r>
              <a:rPr lang="ja-JP" altLang="en-US" sz="1200" dirty="0" smtClean="0">
                <a:solidFill>
                  <a:schemeClr val="bg1"/>
                </a:solidFill>
              </a:rPr>
              <a:t>しさん</a:t>
            </a:r>
            <a:endParaRPr kumimoji="1" lang="ja-JP" altLang="en-US" sz="1200" dirty="0">
              <a:solidFill>
                <a:schemeClr val="bg1"/>
              </a:solidFill>
            </a:endParaRPr>
          </a:p>
        </p:txBody>
      </p:sp>
      <p:sp>
        <p:nvSpPr>
          <p:cNvPr id="6" name="片側の 2 つの角を丸めた四角形 5"/>
          <p:cNvSpPr/>
          <p:nvPr/>
        </p:nvSpPr>
        <p:spPr>
          <a:xfrm>
            <a:off x="249147" y="1387776"/>
            <a:ext cx="8641148" cy="540000"/>
          </a:xfrm>
          <a:prstGeom prst="round2SameRect">
            <a:avLst/>
          </a:prstGeom>
          <a:solidFill>
            <a:schemeClr val="accent4"/>
          </a:solidFill>
          <a:ln w="190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smtClean="0">
                <a:latin typeface="ヒラギノ丸ゴ ProN W4"/>
                <a:ea typeface="ヒラギノ丸ゴ ProN W4"/>
                <a:cs typeface="ヒラギノ丸ゴ ProN W4"/>
              </a:rPr>
              <a:t>神立小学校の場合</a:t>
            </a:r>
            <a:endParaRPr kumimoji="1" lang="ja-JP" altLang="en-US" sz="2400" b="1" dirty="0">
              <a:latin typeface="ヒラギノ丸ゴ ProN W4"/>
              <a:ea typeface="ヒラギノ丸ゴ ProN W4"/>
              <a:cs typeface="ヒラギノ丸ゴ ProN W4"/>
            </a:endParaRPr>
          </a:p>
        </p:txBody>
      </p:sp>
      <p:sp>
        <p:nvSpPr>
          <p:cNvPr id="9" name="正方形/長方形 8"/>
          <p:cNvSpPr/>
          <p:nvPr/>
        </p:nvSpPr>
        <p:spPr>
          <a:xfrm>
            <a:off x="249147" y="1927778"/>
            <a:ext cx="8641148" cy="4749783"/>
          </a:xfrm>
          <a:prstGeom prst="rect">
            <a:avLst/>
          </a:prstGeom>
          <a:noFill/>
          <a:ln w="190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右カーブ矢印 84"/>
          <p:cNvSpPr/>
          <p:nvPr/>
        </p:nvSpPr>
        <p:spPr>
          <a:xfrm flipV="1">
            <a:off x="2239929" y="2044882"/>
            <a:ext cx="1081993" cy="2257786"/>
          </a:xfrm>
          <a:prstGeom prst="curvedRightArrow">
            <a:avLst>
              <a:gd name="adj1" fmla="val 21640"/>
              <a:gd name="adj2" fmla="val 47389"/>
              <a:gd name="adj3" fmla="val 4563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角丸四角形 31"/>
          <p:cNvSpPr/>
          <p:nvPr/>
        </p:nvSpPr>
        <p:spPr>
          <a:xfrm>
            <a:off x="3460316" y="2044883"/>
            <a:ext cx="2132711" cy="399295"/>
          </a:xfrm>
          <a:prstGeom prst="round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latin typeface="ヒラギノ丸ゴ ProN W4"/>
                <a:ea typeface="ヒラギノ丸ゴ ProN W4"/>
                <a:cs typeface="ヒラギノ丸ゴ ProN W4"/>
              </a:rPr>
              <a:t>幼老複合施設</a:t>
            </a:r>
            <a:endParaRPr kumimoji="1" lang="ja-JP" altLang="en-US" sz="2000" b="1" dirty="0">
              <a:latin typeface="ヒラギノ丸ゴ ProN W4"/>
              <a:ea typeface="ヒラギノ丸ゴ ProN W4"/>
              <a:cs typeface="ヒラギノ丸ゴ ProN W4"/>
            </a:endParaRPr>
          </a:p>
        </p:txBody>
      </p:sp>
      <p:sp>
        <p:nvSpPr>
          <p:cNvPr id="89" name="角丸四角形 88"/>
          <p:cNvSpPr/>
          <p:nvPr/>
        </p:nvSpPr>
        <p:spPr>
          <a:xfrm>
            <a:off x="3460316" y="6156702"/>
            <a:ext cx="2132711" cy="399295"/>
          </a:xfrm>
          <a:prstGeom prst="round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latin typeface="ヒラギノ丸ゴ ProN W4"/>
                <a:ea typeface="ヒラギノ丸ゴ ProN W4"/>
                <a:cs typeface="ヒラギノ丸ゴ ProN W4"/>
              </a:rPr>
              <a:t>農園・庭園</a:t>
            </a:r>
            <a:endParaRPr kumimoji="1" lang="ja-JP" altLang="en-US" sz="2000" b="1" dirty="0">
              <a:latin typeface="ヒラギノ丸ゴ ProN W4"/>
              <a:ea typeface="ヒラギノ丸ゴ ProN W4"/>
              <a:cs typeface="ヒラギノ丸ゴ ProN W4"/>
            </a:endParaRPr>
          </a:p>
        </p:txBody>
      </p:sp>
      <p:sp>
        <p:nvSpPr>
          <p:cNvPr id="42" name="スライド番号プレースホルダー 41"/>
          <p:cNvSpPr>
            <a:spLocks noGrp="1"/>
          </p:cNvSpPr>
          <p:nvPr>
            <p:ph type="sldNum" sz="quarter" idx="12"/>
          </p:nvPr>
        </p:nvSpPr>
        <p:spPr>
          <a:xfrm>
            <a:off x="6468534" y="6356350"/>
            <a:ext cx="2133600" cy="365125"/>
          </a:xfrm>
        </p:spPr>
        <p:txBody>
          <a:bodyPr/>
          <a:lstStyle/>
          <a:p>
            <a:fld id="{271F4726-83E1-9743-9CB9-26C44A472F2A}" type="slidenum">
              <a:rPr kumimoji="1" lang="ja-JP" altLang="en-US" smtClean="0"/>
              <a:t>23</a:t>
            </a:fld>
            <a:endParaRPr kumimoji="1" lang="ja-JP" altLang="en-US"/>
          </a:p>
        </p:txBody>
      </p:sp>
      <p:sp>
        <p:nvSpPr>
          <p:cNvPr id="39" name="右カーブ矢印 38"/>
          <p:cNvSpPr/>
          <p:nvPr/>
        </p:nvSpPr>
        <p:spPr>
          <a:xfrm flipH="1" flipV="1">
            <a:off x="5765155" y="2044884"/>
            <a:ext cx="1081993" cy="2257786"/>
          </a:xfrm>
          <a:prstGeom prst="curvedRightArrow">
            <a:avLst>
              <a:gd name="adj1" fmla="val 21640"/>
              <a:gd name="adj2" fmla="val 47389"/>
              <a:gd name="adj3" fmla="val 4563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右カーブ矢印 40"/>
          <p:cNvSpPr/>
          <p:nvPr/>
        </p:nvSpPr>
        <p:spPr>
          <a:xfrm flipH="1">
            <a:off x="5750214" y="4277095"/>
            <a:ext cx="1081993" cy="2257786"/>
          </a:xfrm>
          <a:prstGeom prst="curvedRightArrow">
            <a:avLst>
              <a:gd name="adj1" fmla="val 21640"/>
              <a:gd name="adj2" fmla="val 47389"/>
              <a:gd name="adj3" fmla="val 4563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右カーブ矢印 39"/>
          <p:cNvSpPr/>
          <p:nvPr/>
        </p:nvSpPr>
        <p:spPr>
          <a:xfrm>
            <a:off x="2269811" y="4277093"/>
            <a:ext cx="1081993" cy="2257786"/>
          </a:xfrm>
          <a:prstGeom prst="curvedRightArrow">
            <a:avLst>
              <a:gd name="adj1" fmla="val 21640"/>
              <a:gd name="adj2" fmla="val 47389"/>
              <a:gd name="adj3" fmla="val 4563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ハート 33"/>
          <p:cNvSpPr/>
          <p:nvPr/>
        </p:nvSpPr>
        <p:spPr>
          <a:xfrm>
            <a:off x="2910824" y="3157702"/>
            <a:ext cx="3365446" cy="1953290"/>
          </a:xfrm>
          <a:prstGeom prst="hear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6" name="図 25"/>
          <p:cNvPicPr>
            <a:picLocks noChangeAspect="1"/>
          </p:cNvPicPr>
          <p:nvPr/>
        </p:nvPicPr>
        <p:blipFill rotWithShape="1">
          <a:blip r:embed="rId8"/>
          <a:srcRect b="23380"/>
          <a:stretch/>
        </p:blipFill>
        <p:spPr>
          <a:xfrm>
            <a:off x="4526672" y="3291383"/>
            <a:ext cx="1749598" cy="1619998"/>
          </a:xfrm>
          <a:prstGeom prst="rect">
            <a:avLst/>
          </a:prstGeom>
        </p:spPr>
      </p:pic>
      <p:pic>
        <p:nvPicPr>
          <p:cNvPr id="37" name="図 36"/>
          <p:cNvPicPr>
            <a:picLocks noChangeAspect="1"/>
          </p:cNvPicPr>
          <p:nvPr/>
        </p:nvPicPr>
        <p:blipFill>
          <a:blip r:embed="rId9"/>
          <a:stretch>
            <a:fillRect/>
          </a:stretch>
        </p:blipFill>
        <p:spPr>
          <a:xfrm>
            <a:off x="2910824" y="3290362"/>
            <a:ext cx="1621019" cy="1621019"/>
          </a:xfrm>
          <a:prstGeom prst="rect">
            <a:avLst/>
          </a:prstGeom>
        </p:spPr>
      </p:pic>
      <p:sp>
        <p:nvSpPr>
          <p:cNvPr id="38" name="テキスト ボックス 37"/>
          <p:cNvSpPr txBox="1"/>
          <p:nvPr/>
        </p:nvSpPr>
        <p:spPr>
          <a:xfrm>
            <a:off x="3614510" y="4711326"/>
            <a:ext cx="1992853" cy="523220"/>
          </a:xfrm>
          <a:prstGeom prst="rect">
            <a:avLst/>
          </a:prstGeom>
          <a:solidFill>
            <a:schemeClr val="bg1">
              <a:alpha val="67000"/>
            </a:schemeClr>
          </a:solidFill>
        </p:spPr>
        <p:txBody>
          <a:bodyPr wrap="none" rtlCol="0">
            <a:spAutoFit/>
          </a:bodyPr>
          <a:lstStyle/>
          <a:p>
            <a:r>
              <a:rPr kumimoji="1" lang="ja-JP" altLang="en-US" sz="2800" dirty="0" smtClean="0">
                <a:latin typeface="ヒラギノ丸ゴ ProN W4"/>
                <a:ea typeface="ヒラギノ丸ゴ ProN W4"/>
                <a:cs typeface="ヒラギノ丸ゴ ProN W4"/>
              </a:rPr>
              <a:t>世代間交流</a:t>
            </a:r>
            <a:endParaRPr kumimoji="1" lang="ja-JP" altLang="en-US" sz="2800" dirty="0">
              <a:latin typeface="ヒラギノ丸ゴ ProN W4"/>
              <a:ea typeface="ヒラギノ丸ゴ ProN W4"/>
              <a:cs typeface="ヒラギノ丸ゴ ProN W4"/>
            </a:endParaRPr>
          </a:p>
        </p:txBody>
      </p:sp>
      <p:sp>
        <p:nvSpPr>
          <p:cNvPr id="45" name="対角する 2 つの角を丸めた四角形 44"/>
          <p:cNvSpPr/>
          <p:nvPr/>
        </p:nvSpPr>
        <p:spPr>
          <a:xfrm flipH="1">
            <a:off x="525279" y="2704982"/>
            <a:ext cx="2297424" cy="954107"/>
          </a:xfrm>
          <a:prstGeom prst="round2DiagRect">
            <a:avLst>
              <a:gd name="adj1" fmla="val 46828"/>
              <a:gd name="adj2" fmla="val 0"/>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328637" y="2704982"/>
            <a:ext cx="2661153" cy="954107"/>
          </a:xfrm>
          <a:prstGeom prst="rect">
            <a:avLst/>
          </a:prstGeom>
          <a:noFill/>
        </p:spPr>
        <p:txBody>
          <a:bodyPr wrap="square">
            <a:spAutoFit/>
          </a:bodyPr>
          <a:lstStyle/>
          <a:p>
            <a:pPr algn="ctr"/>
            <a:r>
              <a:rPr lang="ja-JP" altLang="en-US" sz="2800" b="1" dirty="0" smtClean="0">
                <a:solidFill>
                  <a:srgbClr val="FFFFFF"/>
                </a:solidFill>
                <a:latin typeface="ヒラギノ丸ゴ ProN W4"/>
                <a:ea typeface="ヒラギノ丸ゴ ProN W4"/>
                <a:cs typeface="ヒラギノ丸ゴ ProN W4"/>
              </a:rPr>
              <a:t>デイサービス</a:t>
            </a:r>
            <a:endParaRPr lang="en-US" altLang="ja-JP" sz="2800" b="1" dirty="0" smtClean="0">
              <a:solidFill>
                <a:srgbClr val="FFFFFF"/>
              </a:solidFill>
              <a:latin typeface="ヒラギノ丸ゴ ProN W4"/>
              <a:ea typeface="ヒラギノ丸ゴ ProN W4"/>
              <a:cs typeface="ヒラギノ丸ゴ ProN W4"/>
            </a:endParaRPr>
          </a:p>
          <a:p>
            <a:pPr algn="ctr"/>
            <a:r>
              <a:rPr lang="ja-JP" altLang="en-US" sz="2800" b="1" dirty="0" smtClean="0">
                <a:solidFill>
                  <a:srgbClr val="FFFFFF"/>
                </a:solidFill>
                <a:latin typeface="ヒラギノ丸ゴ ProN W4"/>
                <a:ea typeface="ヒラギノ丸ゴ ProN W4"/>
                <a:cs typeface="ヒラギノ丸ゴ ProN W4"/>
              </a:rPr>
              <a:t>の利用</a:t>
            </a:r>
            <a:r>
              <a:rPr lang="ja-JP" altLang="ja-JP" sz="2800" b="1" dirty="0" smtClean="0">
                <a:solidFill>
                  <a:srgbClr val="FFFFFF"/>
                </a:solidFill>
                <a:latin typeface="ヒラギノ丸ゴ ProN W4"/>
                <a:ea typeface="ヒラギノ丸ゴ ProN W4"/>
                <a:cs typeface="ヒラギノ丸ゴ ProN W4"/>
              </a:rPr>
              <a:t> </a:t>
            </a:r>
            <a:endParaRPr lang="ja-JP" altLang="en-US" sz="2800" b="1" dirty="0">
              <a:solidFill>
                <a:srgbClr val="FFFFFF"/>
              </a:solidFill>
              <a:latin typeface="ヒラギノ丸ゴ ProN W4"/>
              <a:ea typeface="ヒラギノ丸ゴ ProN W4"/>
              <a:cs typeface="ヒラギノ丸ゴ ProN W4"/>
            </a:endParaRPr>
          </a:p>
        </p:txBody>
      </p:sp>
      <p:sp>
        <p:nvSpPr>
          <p:cNvPr id="46" name="対角する 2 つの角を丸めた四角形 45"/>
          <p:cNvSpPr/>
          <p:nvPr/>
        </p:nvSpPr>
        <p:spPr>
          <a:xfrm>
            <a:off x="6360914" y="4911381"/>
            <a:ext cx="2297424" cy="954107"/>
          </a:xfrm>
          <a:prstGeom prst="round2DiagRect">
            <a:avLst>
              <a:gd name="adj1" fmla="val 46828"/>
              <a:gd name="adj2" fmla="val 0"/>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dirty="0"/>
          </a:p>
        </p:txBody>
      </p:sp>
      <p:sp>
        <p:nvSpPr>
          <p:cNvPr id="47" name="対角する 2 つの角を丸めた四角形 46"/>
          <p:cNvSpPr/>
          <p:nvPr/>
        </p:nvSpPr>
        <p:spPr>
          <a:xfrm flipH="1">
            <a:off x="525279" y="4911381"/>
            <a:ext cx="2297424" cy="954107"/>
          </a:xfrm>
          <a:prstGeom prst="round2DiagRect">
            <a:avLst>
              <a:gd name="adj1" fmla="val 46828"/>
              <a:gd name="adj2" fmla="val 0"/>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対角する 2 つの角を丸めた四角形 47"/>
          <p:cNvSpPr/>
          <p:nvPr/>
        </p:nvSpPr>
        <p:spPr>
          <a:xfrm>
            <a:off x="6360914" y="2704982"/>
            <a:ext cx="2297424" cy="954107"/>
          </a:xfrm>
          <a:prstGeom prst="round2DiagRect">
            <a:avLst>
              <a:gd name="adj1" fmla="val 46828"/>
              <a:gd name="adj2" fmla="val 0"/>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dirty="0"/>
          </a:p>
        </p:txBody>
      </p:sp>
      <p:sp>
        <p:nvSpPr>
          <p:cNvPr id="88" name="正方形/長方形 87"/>
          <p:cNvSpPr/>
          <p:nvPr/>
        </p:nvSpPr>
        <p:spPr>
          <a:xfrm>
            <a:off x="6360914" y="2704982"/>
            <a:ext cx="2026580" cy="954107"/>
          </a:xfrm>
          <a:prstGeom prst="rect">
            <a:avLst/>
          </a:prstGeom>
          <a:noFill/>
        </p:spPr>
        <p:txBody>
          <a:bodyPr wrap="square">
            <a:spAutoFit/>
          </a:bodyPr>
          <a:lstStyle/>
          <a:p>
            <a:pPr algn="ctr"/>
            <a:r>
              <a:rPr lang="ja-JP" altLang="en-US" sz="2800" dirty="0" smtClean="0">
                <a:solidFill>
                  <a:srgbClr val="FFFFFF"/>
                </a:solidFill>
                <a:latin typeface="ヒラギノ丸ゴ ProN W4"/>
                <a:ea typeface="ヒラギノ丸ゴ ProN W4"/>
                <a:cs typeface="ヒラギノ丸ゴ ProN W4"/>
              </a:rPr>
              <a:t>学童保育</a:t>
            </a:r>
            <a:endParaRPr lang="en-US" altLang="ja-JP" sz="2800" dirty="0" smtClean="0">
              <a:solidFill>
                <a:srgbClr val="FFFFFF"/>
              </a:solidFill>
              <a:latin typeface="ヒラギノ丸ゴ ProN W4"/>
              <a:ea typeface="ヒラギノ丸ゴ ProN W4"/>
              <a:cs typeface="ヒラギノ丸ゴ ProN W4"/>
            </a:endParaRPr>
          </a:p>
          <a:p>
            <a:pPr algn="ctr"/>
            <a:r>
              <a:rPr lang="ja-JP" altLang="en-US" sz="2800" dirty="0" smtClean="0">
                <a:solidFill>
                  <a:srgbClr val="FFFFFF"/>
                </a:solidFill>
                <a:latin typeface="ヒラギノ丸ゴ ProN W4"/>
                <a:ea typeface="ヒラギノ丸ゴ ProN W4"/>
                <a:cs typeface="ヒラギノ丸ゴ ProN W4"/>
              </a:rPr>
              <a:t>の利用</a:t>
            </a:r>
            <a:r>
              <a:rPr lang="ja-JP" altLang="ja-JP" sz="2800" dirty="0" smtClean="0">
                <a:solidFill>
                  <a:srgbClr val="FFFFFF"/>
                </a:solidFill>
                <a:latin typeface="ヒラギノ丸ゴ ProN W4"/>
                <a:ea typeface="ヒラギノ丸ゴ ProN W4"/>
                <a:cs typeface="ヒラギノ丸ゴ ProN W4"/>
              </a:rPr>
              <a:t> </a:t>
            </a:r>
            <a:endParaRPr lang="ja-JP" altLang="en-US" sz="2800" dirty="0">
              <a:solidFill>
                <a:srgbClr val="FFFFFF"/>
              </a:solidFill>
              <a:latin typeface="ヒラギノ丸ゴ ProN W4"/>
              <a:ea typeface="ヒラギノ丸ゴ ProN W4"/>
              <a:cs typeface="ヒラギノ丸ゴ ProN W4"/>
            </a:endParaRPr>
          </a:p>
        </p:txBody>
      </p:sp>
      <p:sp>
        <p:nvSpPr>
          <p:cNvPr id="82" name="正方形/長方形 81"/>
          <p:cNvSpPr/>
          <p:nvPr/>
        </p:nvSpPr>
        <p:spPr>
          <a:xfrm>
            <a:off x="6180830" y="4896104"/>
            <a:ext cx="2683593" cy="954107"/>
          </a:xfrm>
          <a:prstGeom prst="rect">
            <a:avLst/>
          </a:prstGeom>
          <a:noFill/>
        </p:spPr>
        <p:txBody>
          <a:bodyPr wrap="square">
            <a:spAutoFit/>
          </a:bodyPr>
          <a:lstStyle/>
          <a:p>
            <a:pPr algn="ctr"/>
            <a:r>
              <a:rPr lang="ja-JP" altLang="en-US" sz="2800" dirty="0" smtClean="0">
                <a:solidFill>
                  <a:srgbClr val="FFFFFF"/>
                </a:solidFill>
                <a:latin typeface="ヒラギノ丸ゴ ProN W4"/>
                <a:ea typeface="ヒラギノ丸ゴ ProN W4"/>
                <a:cs typeface="ヒラギノ丸ゴ ProN W4"/>
              </a:rPr>
              <a:t>独自科目</a:t>
            </a:r>
            <a:endParaRPr lang="en-US" altLang="ja-JP" sz="2800" dirty="0" smtClean="0">
              <a:solidFill>
                <a:srgbClr val="FFFFFF"/>
              </a:solidFill>
              <a:latin typeface="ヒラギノ丸ゴ ProN W4"/>
              <a:ea typeface="ヒラギノ丸ゴ ProN W4"/>
              <a:cs typeface="ヒラギノ丸ゴ ProN W4"/>
            </a:endParaRPr>
          </a:p>
          <a:p>
            <a:pPr algn="ctr"/>
            <a:r>
              <a:rPr lang="ja-JP" altLang="en-US" sz="2800" dirty="0" smtClean="0">
                <a:solidFill>
                  <a:srgbClr val="FFFFFF"/>
                </a:solidFill>
                <a:latin typeface="ヒラギノ丸ゴ ProN W4"/>
                <a:ea typeface="ヒラギノ丸ゴ ProN W4"/>
                <a:cs typeface="ヒラギノ丸ゴ ProN W4"/>
              </a:rPr>
              <a:t>で活用</a:t>
            </a:r>
            <a:r>
              <a:rPr lang="ja-JP" altLang="ja-JP" sz="2800" dirty="0" smtClean="0">
                <a:solidFill>
                  <a:srgbClr val="FFFFFF"/>
                </a:solidFill>
                <a:latin typeface="ヒラギノ丸ゴ ProN W4"/>
                <a:ea typeface="ヒラギノ丸ゴ ProN W4"/>
                <a:cs typeface="ヒラギノ丸ゴ ProN W4"/>
              </a:rPr>
              <a:t> </a:t>
            </a:r>
            <a:endParaRPr lang="ja-JP" altLang="en-US" sz="2800" dirty="0">
              <a:solidFill>
                <a:srgbClr val="FFFFFF"/>
              </a:solidFill>
              <a:latin typeface="ヒラギノ丸ゴ ProN W4"/>
              <a:ea typeface="ヒラギノ丸ゴ ProN W4"/>
              <a:cs typeface="ヒラギノ丸ゴ ProN W4"/>
            </a:endParaRPr>
          </a:p>
        </p:txBody>
      </p:sp>
      <p:sp>
        <p:nvSpPr>
          <p:cNvPr id="76" name="正方形/長方形 75"/>
          <p:cNvSpPr/>
          <p:nvPr/>
        </p:nvSpPr>
        <p:spPr>
          <a:xfrm>
            <a:off x="304984" y="4911381"/>
            <a:ext cx="2769472" cy="954107"/>
          </a:xfrm>
          <a:prstGeom prst="rect">
            <a:avLst/>
          </a:prstGeom>
          <a:noFill/>
        </p:spPr>
        <p:txBody>
          <a:bodyPr wrap="square">
            <a:spAutoFit/>
          </a:bodyPr>
          <a:lstStyle/>
          <a:p>
            <a:pPr algn="ctr"/>
            <a:r>
              <a:rPr lang="ja-JP" altLang="en-US" sz="2800" b="1" dirty="0" smtClean="0">
                <a:solidFill>
                  <a:srgbClr val="FFFFFF"/>
                </a:solidFill>
                <a:latin typeface="ヒラギノ丸ゴ ProN W4"/>
                <a:ea typeface="ヒラギノ丸ゴ ProN W4"/>
                <a:cs typeface="ヒラギノ丸ゴ ProN W4"/>
              </a:rPr>
              <a:t>趣味</a:t>
            </a:r>
            <a:endParaRPr lang="en-US" altLang="ja-JP" sz="2800" b="1" dirty="0" smtClean="0">
              <a:solidFill>
                <a:srgbClr val="FFFFFF"/>
              </a:solidFill>
              <a:latin typeface="ヒラギノ丸ゴ ProN W4"/>
              <a:ea typeface="ヒラギノ丸ゴ ProN W4"/>
              <a:cs typeface="ヒラギノ丸ゴ ProN W4"/>
            </a:endParaRPr>
          </a:p>
          <a:p>
            <a:pPr algn="ctr"/>
            <a:r>
              <a:rPr lang="ja-JP" altLang="ja-JP" sz="2800" b="1" dirty="0" smtClean="0">
                <a:solidFill>
                  <a:srgbClr val="FFFFFF"/>
                </a:solidFill>
                <a:latin typeface="ヒラギノ丸ゴ ProN W4"/>
                <a:ea typeface="ヒラギノ丸ゴ ProN W4"/>
                <a:cs typeface="ヒラギノ丸ゴ ProN W4"/>
              </a:rPr>
              <a:t>リハビリ </a:t>
            </a:r>
            <a:endParaRPr lang="ja-JP" altLang="en-US" sz="2800" b="1" dirty="0">
              <a:solidFill>
                <a:srgbClr val="FFFFFF"/>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09693289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24</a:t>
            </a:fld>
            <a:endParaRPr kumimoji="1" lang="ja-JP" altLang="en-US"/>
          </a:p>
        </p:txBody>
      </p:sp>
      <p:pic>
        <p:nvPicPr>
          <p:cNvPr id="5" name="報道ステーション.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36711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930" y="760858"/>
            <a:ext cx="360000" cy="360000"/>
          </a:xfrm>
          <a:prstGeom prst="rect">
            <a:avLst/>
          </a:prstGeom>
        </p:spPr>
      </p:pic>
      <p:pic>
        <p:nvPicPr>
          <p:cNvPr id="53" name="図 52"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485" y="756874"/>
            <a:ext cx="360000" cy="360000"/>
          </a:xfrm>
          <a:prstGeom prst="rect">
            <a:avLst/>
          </a:prstGeom>
        </p:spPr>
      </p:pic>
      <p:sp>
        <p:nvSpPr>
          <p:cNvPr id="33" name="テキスト ボックス 32"/>
          <p:cNvSpPr txBox="1"/>
          <p:nvPr/>
        </p:nvSpPr>
        <p:spPr>
          <a:xfrm>
            <a:off x="196086" y="61803"/>
            <a:ext cx="5075953"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学校教育施設への</a:t>
            </a:r>
            <a:r>
              <a:rPr lang="en-US" altLang="ja-JP" sz="2800" dirty="0" smtClean="0">
                <a:latin typeface="ヒラギノ丸ゴ ProN W4"/>
                <a:ea typeface="ヒラギノ丸ゴ ProN W4"/>
                <a:cs typeface="ヒラギノ丸ゴ ProN W4"/>
              </a:rPr>
              <a:t>PFI</a:t>
            </a:r>
            <a:r>
              <a:rPr lang="ja-JP" altLang="en-US" sz="2800" dirty="0" smtClean="0">
                <a:latin typeface="ヒラギノ丸ゴ ProN W4"/>
                <a:ea typeface="ヒラギノ丸ゴ ProN W4"/>
                <a:cs typeface="ヒラギノ丸ゴ ProN W4"/>
              </a:rPr>
              <a:t>導入計画</a:t>
            </a:r>
            <a:endParaRPr lang="en-US" altLang="ja-JP" sz="2800" dirty="0" smtClean="0">
              <a:latin typeface="ヒラギノ丸ゴ ProN W4"/>
              <a:ea typeface="ヒラギノ丸ゴ ProN W4"/>
              <a:cs typeface="ヒラギノ丸ゴ ProN W4"/>
            </a:endParaRPr>
          </a:p>
          <a:p>
            <a:r>
              <a:rPr lang="ja-JP" altLang="en-US" sz="3600" dirty="0" smtClean="0">
                <a:latin typeface="ヒラギノ丸ゴ ProN W4"/>
                <a:ea typeface="ヒラギノ丸ゴ ProN W4"/>
                <a:cs typeface="ヒラギノ丸ゴ ProN W4"/>
              </a:rPr>
              <a:t>コストの削減率</a:t>
            </a:r>
            <a:endParaRPr kumimoji="1" lang="ja-JP" altLang="en-US" sz="3600" dirty="0">
              <a:latin typeface="ヒラギノ丸ゴ ProN W4"/>
              <a:ea typeface="ヒラギノ丸ゴ ProN W4"/>
              <a:cs typeface="ヒラギノ丸ゴ ProN W4"/>
            </a:endParaRPr>
          </a:p>
        </p:txBody>
      </p:sp>
      <p:sp>
        <p:nvSpPr>
          <p:cNvPr id="11" name="角丸四角形 10"/>
          <p:cNvSpPr/>
          <p:nvPr/>
        </p:nvSpPr>
        <p:spPr>
          <a:xfrm>
            <a:off x="4844207" y="5268463"/>
            <a:ext cx="744093" cy="448969"/>
          </a:xfrm>
          <a:prstGeom prst="round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622144" y="5268463"/>
            <a:ext cx="1081401" cy="719303"/>
          </a:xfrm>
          <a:prstGeom prst="round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4587624" y="4383355"/>
            <a:ext cx="648000" cy="0"/>
          </a:xfrm>
          <a:prstGeom prst="line">
            <a:avLst/>
          </a:prstGeom>
          <a:ln>
            <a:solidFill>
              <a:srgbClr val="DC3246"/>
            </a:solidFill>
          </a:ln>
          <a:effectLst/>
        </p:spPr>
        <p:style>
          <a:lnRef idx="2">
            <a:schemeClr val="accent1"/>
          </a:lnRef>
          <a:fillRef idx="0">
            <a:schemeClr val="accent1"/>
          </a:fillRef>
          <a:effectRef idx="1">
            <a:schemeClr val="accent1"/>
          </a:effectRef>
          <a:fontRef idx="minor">
            <a:schemeClr val="tx1"/>
          </a:fontRef>
        </p:style>
      </p:cxnSp>
      <p:grpSp>
        <p:nvGrpSpPr>
          <p:cNvPr id="13" name="図形グループ 12"/>
          <p:cNvGrpSpPr/>
          <p:nvPr/>
        </p:nvGrpSpPr>
        <p:grpSpPr>
          <a:xfrm>
            <a:off x="249147" y="3298320"/>
            <a:ext cx="6346698" cy="3379242"/>
            <a:chOff x="282405" y="3481169"/>
            <a:chExt cx="5400000" cy="2875181"/>
          </a:xfrm>
        </p:grpSpPr>
        <p:pic>
          <p:nvPicPr>
            <p:cNvPr id="34" name="図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05" y="3481169"/>
              <a:ext cx="5400000" cy="2875181"/>
            </a:xfrm>
            <a:prstGeom prst="rect">
              <a:avLst/>
            </a:prstGeom>
          </p:spPr>
        </p:pic>
        <p:sp>
          <p:nvSpPr>
            <p:cNvPr id="8" name="正方形/長方形 7"/>
            <p:cNvSpPr/>
            <p:nvPr/>
          </p:nvSpPr>
          <p:spPr>
            <a:xfrm>
              <a:off x="4304975" y="3481169"/>
              <a:ext cx="1377430" cy="1435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角丸四角形吹き出し 2"/>
          <p:cNvSpPr/>
          <p:nvPr/>
        </p:nvSpPr>
        <p:spPr>
          <a:xfrm>
            <a:off x="99485" y="1367926"/>
            <a:ext cx="4488139" cy="1259998"/>
          </a:xfrm>
          <a:prstGeom prst="wedgeRoundRectCallout">
            <a:avLst>
              <a:gd name="adj1" fmla="val 56709"/>
              <a:gd name="adj2" fmla="val 51570"/>
              <a:gd name="adj3" fmla="val 16667"/>
            </a:avLst>
          </a:prstGeom>
          <a:noFill/>
          <a:ln w="19050" cmpd="sng">
            <a:solidFill>
              <a:schemeClr val="tx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400" b="1" u="sng" dirty="0" smtClean="0">
                <a:solidFill>
                  <a:srgbClr val="000000"/>
                </a:solidFill>
                <a:latin typeface="ヒラギノ丸ゴ ProN W4"/>
                <a:ea typeface="ヒラギノ丸ゴ ProN W4"/>
                <a:cs typeface="ヒラギノ丸ゴ ProN W4"/>
              </a:rPr>
              <a:t>VFM(Value for Money)</a:t>
            </a:r>
            <a:r>
              <a:rPr kumimoji="1" lang="ja-JP" altLang="en-US" dirty="0" smtClean="0">
                <a:solidFill>
                  <a:srgbClr val="000000"/>
                </a:solidFill>
                <a:latin typeface="ヒラギノ丸ゴ ProN W4"/>
                <a:ea typeface="ヒラギノ丸ゴ ProN W4"/>
                <a:cs typeface="ヒラギノ丸ゴ ProN W4"/>
              </a:rPr>
              <a:t>とは</a:t>
            </a:r>
            <a:r>
              <a:rPr kumimoji="1" lang="en-US" altLang="ja-JP" dirty="0" smtClean="0">
                <a:solidFill>
                  <a:srgbClr val="000000"/>
                </a:solidFill>
                <a:latin typeface="ヒラギノ丸ゴ ProN W4"/>
                <a:ea typeface="ヒラギノ丸ゴ ProN W4"/>
                <a:cs typeface="ヒラギノ丸ゴ ProN W4"/>
              </a:rPr>
              <a:t>…</a:t>
            </a:r>
            <a:endParaRPr kumimoji="1" lang="en-US" altLang="ja-JP" sz="2000" dirty="0" smtClean="0">
              <a:solidFill>
                <a:srgbClr val="000000"/>
              </a:solidFill>
              <a:latin typeface="ヒラギノ丸ゴ ProN W4"/>
              <a:ea typeface="ヒラギノ丸ゴ ProN W4"/>
              <a:cs typeface="ヒラギノ丸ゴ ProN W4"/>
            </a:endParaRPr>
          </a:p>
          <a:p>
            <a:pPr algn="ctr"/>
            <a:r>
              <a:rPr lang="ja-JP" altLang="en-US" sz="2000" dirty="0" smtClean="0">
                <a:solidFill>
                  <a:srgbClr val="000000"/>
                </a:solidFill>
                <a:latin typeface="ヒラギノ丸ゴ ProN W4"/>
                <a:ea typeface="ヒラギノ丸ゴ ProN W4"/>
                <a:cs typeface="ヒラギノ丸ゴ ProN W4"/>
              </a:rPr>
              <a:t>支払いに対して最も価値の高い</a:t>
            </a:r>
            <a:endParaRPr lang="en-US" altLang="ja-JP" sz="2000" dirty="0" smtClean="0">
              <a:solidFill>
                <a:srgbClr val="000000"/>
              </a:solidFill>
              <a:latin typeface="ヒラギノ丸ゴ ProN W4"/>
              <a:ea typeface="ヒラギノ丸ゴ ProN W4"/>
              <a:cs typeface="ヒラギノ丸ゴ ProN W4"/>
            </a:endParaRPr>
          </a:p>
          <a:p>
            <a:pPr algn="ctr"/>
            <a:r>
              <a:rPr lang="ja-JP" altLang="en-US" sz="2000" dirty="0" smtClean="0">
                <a:solidFill>
                  <a:srgbClr val="000000"/>
                </a:solidFill>
                <a:latin typeface="ヒラギノ丸ゴ ProN W4"/>
                <a:ea typeface="ヒラギノ丸ゴ ProN W4"/>
                <a:cs typeface="ヒラギノ丸ゴ ProN W4"/>
              </a:rPr>
              <a:t>サービスを供給するという考え方</a:t>
            </a:r>
            <a:endParaRPr kumimoji="1" lang="ja-JP" altLang="en-US" sz="2000" dirty="0">
              <a:solidFill>
                <a:srgbClr val="000000"/>
              </a:solidFill>
              <a:latin typeface="ヒラギノ丸ゴ ProN W4"/>
              <a:ea typeface="ヒラギノ丸ゴ ProN W4"/>
              <a:cs typeface="ヒラギノ丸ゴ ProN W4"/>
            </a:endParaRPr>
          </a:p>
        </p:txBody>
      </p:sp>
      <p:sp>
        <p:nvSpPr>
          <p:cNvPr id="35" name="角丸四角形 34"/>
          <p:cNvSpPr/>
          <p:nvPr/>
        </p:nvSpPr>
        <p:spPr>
          <a:xfrm>
            <a:off x="622144" y="5159002"/>
            <a:ext cx="1322491" cy="754007"/>
          </a:xfrm>
          <a:prstGeom prst="roundRect">
            <a:avLst/>
          </a:prstGeom>
          <a:solidFill>
            <a:schemeClr val="accent6"/>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solidFill>
                  <a:schemeClr val="bg1"/>
                </a:solidFill>
                <a:latin typeface="ヒラギノ丸ゴ ProN W4"/>
                <a:ea typeface="ヒラギノ丸ゴ ProN W4"/>
                <a:cs typeface="ヒラギノ丸ゴ ProN W4"/>
              </a:rPr>
              <a:t>約</a:t>
            </a:r>
            <a:r>
              <a:rPr kumimoji="1" lang="en-US" altLang="ja-JP" sz="2000" b="1" dirty="0" smtClean="0">
                <a:solidFill>
                  <a:schemeClr val="bg1"/>
                </a:solidFill>
                <a:latin typeface="ヒラギノ丸ゴ ProN W4"/>
                <a:ea typeface="ヒラギノ丸ゴ ProN W4"/>
                <a:cs typeface="ヒラギノ丸ゴ ProN W4"/>
              </a:rPr>
              <a:t>50%</a:t>
            </a:r>
            <a:endParaRPr kumimoji="1" lang="ja-JP" altLang="en-US" sz="2000" b="1" dirty="0">
              <a:solidFill>
                <a:schemeClr val="bg1"/>
              </a:solidFill>
              <a:latin typeface="ヒラギノ丸ゴ ProN W4"/>
              <a:ea typeface="ヒラギノ丸ゴ ProN W4"/>
              <a:cs typeface="ヒラギノ丸ゴ ProN W4"/>
            </a:endParaRPr>
          </a:p>
        </p:txBody>
      </p:sp>
      <p:sp>
        <p:nvSpPr>
          <p:cNvPr id="38" name="角丸四角形 37"/>
          <p:cNvSpPr/>
          <p:nvPr/>
        </p:nvSpPr>
        <p:spPr>
          <a:xfrm>
            <a:off x="5557540" y="5129567"/>
            <a:ext cx="1080000" cy="467999"/>
          </a:xfrm>
          <a:prstGeom prst="roundRect">
            <a:avLst/>
          </a:prstGeom>
          <a:solidFill>
            <a:schemeClr val="accent5"/>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b="1" dirty="0" smtClean="0">
                <a:latin typeface="ヒラギノ丸ゴ ProN W4"/>
                <a:ea typeface="ヒラギノ丸ゴ ProN W4"/>
                <a:cs typeface="ヒラギノ丸ゴ ProN W4"/>
              </a:rPr>
              <a:t>49.8</a:t>
            </a:r>
            <a:r>
              <a:rPr kumimoji="1" lang="ja-JP" altLang="en-US" sz="2000" b="1" dirty="0" smtClean="0">
                <a:latin typeface="ヒラギノ丸ゴ ProN W4"/>
                <a:ea typeface="ヒラギノ丸ゴ ProN W4"/>
                <a:cs typeface="ヒラギノ丸ゴ ProN W4"/>
              </a:rPr>
              <a:t>億</a:t>
            </a:r>
            <a:endParaRPr kumimoji="1" lang="ja-JP" altLang="en-US" sz="2000" b="1" dirty="0">
              <a:latin typeface="ヒラギノ丸ゴ ProN W4"/>
              <a:ea typeface="ヒラギノ丸ゴ ProN W4"/>
              <a:cs typeface="ヒラギノ丸ゴ ProN W4"/>
            </a:endParaRPr>
          </a:p>
        </p:txBody>
      </p:sp>
      <p:sp>
        <p:nvSpPr>
          <p:cNvPr id="9" name="線吹き出し 1 8"/>
          <p:cNvSpPr/>
          <p:nvPr/>
        </p:nvSpPr>
        <p:spPr>
          <a:xfrm>
            <a:off x="754042" y="3594161"/>
            <a:ext cx="1982252" cy="612648"/>
          </a:xfrm>
          <a:prstGeom prst="callout1">
            <a:avLst>
              <a:gd name="adj1" fmla="val 117505"/>
              <a:gd name="adj2" fmla="val 23389"/>
              <a:gd name="adj3" fmla="val 242298"/>
              <a:gd name="adj4" fmla="val 20779"/>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accent6"/>
                </a:solidFill>
                <a:latin typeface="ヒラギノ丸ゴ ProN W4"/>
                <a:ea typeface="ヒラギノ丸ゴ ProN W4"/>
                <a:cs typeface="ヒラギノ丸ゴ ProN W4"/>
              </a:rPr>
              <a:t>学校教育施設の改修・更新費</a:t>
            </a:r>
            <a:endParaRPr kumimoji="1" lang="ja-JP" altLang="en-US" sz="2000" dirty="0">
              <a:solidFill>
                <a:schemeClr val="accent6"/>
              </a:solidFill>
              <a:latin typeface="ヒラギノ丸ゴ ProN W4"/>
              <a:ea typeface="ヒラギノ丸ゴ ProN W4"/>
              <a:cs typeface="ヒラギノ丸ゴ ProN W4"/>
            </a:endParaRPr>
          </a:p>
        </p:txBody>
      </p:sp>
      <p:sp>
        <p:nvSpPr>
          <p:cNvPr id="39" name="線吹き出し 1 38"/>
          <p:cNvSpPr/>
          <p:nvPr/>
        </p:nvSpPr>
        <p:spPr>
          <a:xfrm>
            <a:off x="3485205" y="3594161"/>
            <a:ext cx="2507949" cy="612648"/>
          </a:xfrm>
          <a:prstGeom prst="callout1">
            <a:avLst>
              <a:gd name="adj1" fmla="val 113217"/>
              <a:gd name="adj2" fmla="val 69392"/>
              <a:gd name="adj3" fmla="val 237832"/>
              <a:gd name="adj4" fmla="val 81198"/>
            </a:avLst>
          </a:prstGeom>
          <a:solidFill>
            <a:srgbClr val="FFFFFF">
              <a:alpha val="91000"/>
            </a:srgbClr>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accent5"/>
                </a:solidFill>
                <a:latin typeface="ヒラギノ丸ゴ ProN W4"/>
                <a:ea typeface="ヒラギノ丸ゴ ProN W4"/>
                <a:cs typeface="ヒラギノ丸ゴ ProN W4"/>
              </a:rPr>
              <a:t>今後</a:t>
            </a:r>
            <a:r>
              <a:rPr lang="en-US" altLang="ja-JP" sz="2000" dirty="0" smtClean="0">
                <a:solidFill>
                  <a:schemeClr val="accent5"/>
                </a:solidFill>
                <a:latin typeface="ヒラギノ丸ゴ ProN W4"/>
                <a:ea typeface="ヒラギノ丸ゴ ProN W4"/>
                <a:cs typeface="ヒラギノ丸ゴ ProN W4"/>
              </a:rPr>
              <a:t>40</a:t>
            </a:r>
            <a:r>
              <a:rPr lang="ja-JP" altLang="en-US" sz="2000" dirty="0" smtClean="0">
                <a:solidFill>
                  <a:schemeClr val="accent5"/>
                </a:solidFill>
                <a:latin typeface="ヒラギノ丸ゴ ProN W4"/>
                <a:ea typeface="ヒラギノ丸ゴ ProN W4"/>
                <a:cs typeface="ヒラギノ丸ゴ ProN W4"/>
              </a:rPr>
              <a:t>年間年平均</a:t>
            </a:r>
            <a:endParaRPr lang="en-US" altLang="ja-JP" sz="2000" dirty="0" smtClean="0">
              <a:solidFill>
                <a:schemeClr val="accent5"/>
              </a:solidFill>
              <a:latin typeface="ヒラギノ丸ゴ ProN W4"/>
              <a:ea typeface="ヒラギノ丸ゴ ProN W4"/>
              <a:cs typeface="ヒラギノ丸ゴ ProN W4"/>
            </a:endParaRPr>
          </a:p>
          <a:p>
            <a:pPr algn="ctr"/>
            <a:r>
              <a:rPr lang="ja-JP" altLang="en-US" sz="2000" dirty="0" smtClean="0">
                <a:solidFill>
                  <a:schemeClr val="accent5"/>
                </a:solidFill>
                <a:latin typeface="ヒラギノ丸ゴ ProN W4"/>
                <a:ea typeface="ヒラギノ丸ゴ ProN W4"/>
                <a:cs typeface="ヒラギノ丸ゴ ProN W4"/>
              </a:rPr>
              <a:t>改修・更新費</a:t>
            </a:r>
            <a:endParaRPr kumimoji="1" lang="ja-JP" altLang="en-US" sz="2000" dirty="0">
              <a:solidFill>
                <a:schemeClr val="accent5"/>
              </a:solidFill>
              <a:latin typeface="ヒラギノ丸ゴ ProN W4"/>
              <a:ea typeface="ヒラギノ丸ゴ ProN W4"/>
              <a:cs typeface="ヒラギノ丸ゴ ProN W4"/>
            </a:endParaRPr>
          </a:p>
        </p:txBody>
      </p:sp>
      <p:grpSp>
        <p:nvGrpSpPr>
          <p:cNvPr id="37" name="図形グループ 36"/>
          <p:cNvGrpSpPr/>
          <p:nvPr/>
        </p:nvGrpSpPr>
        <p:grpSpPr>
          <a:xfrm>
            <a:off x="8699936" y="695018"/>
            <a:ext cx="380950" cy="560933"/>
            <a:chOff x="4988904" y="4856888"/>
            <a:chExt cx="626020" cy="921788"/>
          </a:xfrm>
        </p:grpSpPr>
        <p:sp>
          <p:nvSpPr>
            <p:cNvPr id="4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1" name="図 40"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42" name="図形グループ 41"/>
          <p:cNvGrpSpPr/>
          <p:nvPr/>
        </p:nvGrpSpPr>
        <p:grpSpPr>
          <a:xfrm>
            <a:off x="7374008" y="701569"/>
            <a:ext cx="380950" cy="560933"/>
            <a:chOff x="4988904" y="4856888"/>
            <a:chExt cx="626020" cy="921788"/>
          </a:xfrm>
        </p:grpSpPr>
        <p:sp>
          <p:nvSpPr>
            <p:cNvPr id="4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4" name="図 43"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45" name="正方形/長方形 44"/>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 name="テキスト ボックス 47"/>
          <p:cNvSpPr txBox="1"/>
          <p:nvPr/>
        </p:nvSpPr>
        <p:spPr>
          <a:xfrm>
            <a:off x="7301307" y="1042912"/>
            <a:ext cx="612000" cy="276999"/>
          </a:xfrm>
          <a:prstGeom prst="rect">
            <a:avLst/>
          </a:prstGeom>
          <a:noFill/>
        </p:spPr>
        <p:txBody>
          <a:bodyPr wrap="square" rtlCol="0">
            <a:spAutoFit/>
          </a:bodyPr>
          <a:lstStyle/>
          <a:p>
            <a:r>
              <a:rPr lang="ja-JP" altLang="en-US" sz="1200" dirty="0" smtClean="0">
                <a:solidFill>
                  <a:schemeClr val="bg1"/>
                </a:solidFill>
              </a:rPr>
              <a:t>こども</a:t>
            </a:r>
            <a:endParaRPr kumimoji="1" lang="ja-JP" altLang="en-US" sz="1200" dirty="0">
              <a:solidFill>
                <a:schemeClr val="bg1"/>
              </a:solidFill>
            </a:endParaRPr>
          </a:p>
        </p:txBody>
      </p:sp>
      <p:pic>
        <p:nvPicPr>
          <p:cNvPr id="49" name="図 48" descr="icon_156520_256.png"/>
          <p:cNvPicPr>
            <a:picLocks noChangeAspect="1"/>
          </p:cNvPicPr>
          <p:nvPr/>
        </p:nvPicPr>
        <p:blipFill rotWithShape="1">
          <a:blip r:embed="rId6">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sp>
        <p:nvSpPr>
          <p:cNvPr id="50" name="テキスト ボックス 49"/>
          <p:cNvSpPr txBox="1"/>
          <p:nvPr/>
        </p:nvSpPr>
        <p:spPr>
          <a:xfrm>
            <a:off x="8538814" y="1027793"/>
            <a:ext cx="691059" cy="276999"/>
          </a:xfrm>
          <a:prstGeom prst="rect">
            <a:avLst/>
          </a:prstGeom>
          <a:noFill/>
        </p:spPr>
        <p:txBody>
          <a:bodyPr wrap="square" rtlCol="0">
            <a:spAutoFit/>
          </a:bodyPr>
          <a:lstStyle/>
          <a:p>
            <a:pPr algn="ctr"/>
            <a:r>
              <a:rPr lang="ja-JP" altLang="en-US" sz="1200" dirty="0" smtClean="0">
                <a:solidFill>
                  <a:schemeClr val="bg1"/>
                </a:solidFill>
              </a:rPr>
              <a:t>しさん</a:t>
            </a:r>
            <a:endParaRPr kumimoji="1" lang="ja-JP" altLang="en-US" sz="1200" dirty="0">
              <a:solidFill>
                <a:schemeClr val="bg1"/>
              </a:solidFill>
            </a:endParaRPr>
          </a:p>
        </p:txBody>
      </p:sp>
      <p:sp>
        <p:nvSpPr>
          <p:cNvPr id="46" name="片側の 2 つの角を丸めた四角形 45"/>
          <p:cNvSpPr/>
          <p:nvPr/>
        </p:nvSpPr>
        <p:spPr>
          <a:xfrm>
            <a:off x="249147" y="2758320"/>
            <a:ext cx="8641148" cy="503999"/>
          </a:xfrm>
          <a:prstGeom prst="round2SameRect">
            <a:avLst/>
          </a:prstGeom>
          <a:solidFill>
            <a:schemeClr val="accent4"/>
          </a:solidFill>
          <a:ln w="190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b="1" dirty="0" smtClean="0">
                <a:latin typeface="ヒラギノ丸ゴ ProN W4"/>
                <a:ea typeface="ヒラギノ丸ゴ ProN W4"/>
                <a:cs typeface="ヒラギノ丸ゴ ProN W4"/>
              </a:rPr>
              <a:t>契約時</a:t>
            </a:r>
            <a:r>
              <a:rPr kumimoji="1" lang="en-US" altLang="ja-JP" sz="2800" b="1" dirty="0" smtClean="0">
                <a:latin typeface="ヒラギノ丸ゴ ProN W4"/>
                <a:ea typeface="ヒラギノ丸ゴ ProN W4"/>
                <a:cs typeface="ヒラギノ丸ゴ ProN W4"/>
              </a:rPr>
              <a:t>VFM</a:t>
            </a:r>
            <a:r>
              <a:rPr kumimoji="1" lang="ja-JP" altLang="en-US" sz="2800" b="1" dirty="0" smtClean="0">
                <a:latin typeface="ヒラギノ丸ゴ ProN W4"/>
                <a:ea typeface="ヒラギノ丸ゴ ProN W4"/>
                <a:cs typeface="ヒラギノ丸ゴ ProN W4"/>
              </a:rPr>
              <a:t>から算出</a:t>
            </a:r>
            <a:endParaRPr kumimoji="1" lang="ja-JP" altLang="en-US" sz="2800" b="1" dirty="0">
              <a:latin typeface="ヒラギノ丸ゴ ProN W4"/>
              <a:ea typeface="ヒラギノ丸ゴ ProN W4"/>
              <a:cs typeface="ヒラギノ丸ゴ ProN W4"/>
            </a:endParaRPr>
          </a:p>
        </p:txBody>
      </p:sp>
      <p:sp>
        <p:nvSpPr>
          <p:cNvPr id="47" name="正方形/長方形 46"/>
          <p:cNvSpPr/>
          <p:nvPr/>
        </p:nvSpPr>
        <p:spPr>
          <a:xfrm>
            <a:off x="249147" y="3262319"/>
            <a:ext cx="8641148" cy="3415242"/>
          </a:xfrm>
          <a:prstGeom prst="rect">
            <a:avLst/>
          </a:prstGeom>
          <a:noFill/>
          <a:ln w="190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25</a:t>
            </a:fld>
            <a:endParaRPr kumimoji="1" lang="ja-JP" altLang="en-US"/>
          </a:p>
        </p:txBody>
      </p:sp>
      <p:sp>
        <p:nvSpPr>
          <p:cNvPr id="20" name="正方形/長方形 19"/>
          <p:cNvSpPr/>
          <p:nvPr/>
        </p:nvSpPr>
        <p:spPr>
          <a:xfrm>
            <a:off x="6259731" y="3623615"/>
            <a:ext cx="2647085" cy="451406"/>
          </a:xfrm>
          <a:prstGeom prst="rect">
            <a:avLst/>
          </a:prstGeom>
        </p:spPr>
        <p:txBody>
          <a:bodyPr wrap="square">
            <a:spAutoFit/>
          </a:bodyPr>
          <a:lstStyle/>
          <a:p>
            <a:pPr algn="ctr">
              <a:lnSpc>
                <a:spcPct val="120000"/>
              </a:lnSpc>
            </a:pPr>
            <a:r>
              <a:rPr lang="ja-JP" altLang="en-US" sz="2000" dirty="0" smtClean="0">
                <a:solidFill>
                  <a:schemeClr val="tx2"/>
                </a:solidFill>
                <a:latin typeface="ヒラギノ丸ゴ ProN W4"/>
                <a:ea typeface="ヒラギノ丸ゴ ProN W4"/>
                <a:cs typeface="ヒラギノ丸ゴ ProN W4"/>
              </a:rPr>
              <a:t>約</a:t>
            </a:r>
            <a:r>
              <a:rPr lang="en-US" altLang="ja-JP" sz="2000" dirty="0" smtClean="0">
                <a:solidFill>
                  <a:schemeClr val="tx2"/>
                </a:solidFill>
                <a:latin typeface="ヒラギノ丸ゴ ProN W4"/>
                <a:ea typeface="ヒラギノ丸ゴ ProN W4"/>
                <a:cs typeface="ヒラギノ丸ゴ ProN W4"/>
              </a:rPr>
              <a:t>25</a:t>
            </a:r>
            <a:r>
              <a:rPr lang="ja-JP" altLang="en-US" sz="2000" dirty="0" smtClean="0">
                <a:solidFill>
                  <a:schemeClr val="tx2"/>
                </a:solidFill>
                <a:latin typeface="ヒラギノ丸ゴ ProN W4"/>
                <a:ea typeface="ヒラギノ丸ゴ ProN W4"/>
                <a:cs typeface="ヒラギノ丸ゴ ProN W4"/>
              </a:rPr>
              <a:t>億円</a:t>
            </a:r>
            <a:endParaRPr lang="en-US" altLang="ja-JP" sz="2000" dirty="0">
              <a:solidFill>
                <a:schemeClr val="tx2"/>
              </a:solidFill>
              <a:latin typeface="ヒラギノ丸ゴ ProN W4"/>
              <a:ea typeface="ヒラギノ丸ゴ ProN W4"/>
              <a:cs typeface="ヒラギノ丸ゴ ProN W4"/>
            </a:endParaRPr>
          </a:p>
        </p:txBody>
      </p:sp>
      <p:sp>
        <p:nvSpPr>
          <p:cNvPr id="32" name="乗算記号 31"/>
          <p:cNvSpPr>
            <a:spLocks noChangeAspect="1"/>
          </p:cNvSpPr>
          <p:nvPr/>
        </p:nvSpPr>
        <p:spPr>
          <a:xfrm>
            <a:off x="2930774" y="3642329"/>
            <a:ext cx="489750" cy="504000"/>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等号 3"/>
          <p:cNvSpPr>
            <a:spLocks noChangeAspect="1"/>
          </p:cNvSpPr>
          <p:nvPr/>
        </p:nvSpPr>
        <p:spPr>
          <a:xfrm>
            <a:off x="6134027" y="3632249"/>
            <a:ext cx="504000" cy="504000"/>
          </a:xfrm>
          <a:prstGeom prst="mathEqual">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正方形/長方形 4"/>
          <p:cNvSpPr/>
          <p:nvPr/>
        </p:nvSpPr>
        <p:spPr>
          <a:xfrm>
            <a:off x="6603595" y="4906452"/>
            <a:ext cx="2040628" cy="747897"/>
          </a:xfrm>
          <a:prstGeom prst="rect">
            <a:avLst/>
          </a:prstGeom>
        </p:spPr>
        <p:txBody>
          <a:bodyPr wrap="square">
            <a:spAutoFit/>
          </a:bodyPr>
          <a:lstStyle/>
          <a:p>
            <a:pPr algn="ctr">
              <a:lnSpc>
                <a:spcPct val="120000"/>
              </a:lnSpc>
            </a:pPr>
            <a:r>
              <a:rPr lang="en-US" altLang="ja-JP" dirty="0" smtClean="0">
                <a:solidFill>
                  <a:schemeClr val="tx2"/>
                </a:solidFill>
                <a:latin typeface="ヒラギノ丸ゴ ProN W4"/>
                <a:ea typeface="ヒラギノ丸ゴ ProN W4"/>
                <a:cs typeface="ヒラギノ丸ゴ ProN W4"/>
              </a:rPr>
              <a:t>25.9</a:t>
            </a:r>
            <a:r>
              <a:rPr lang="en-US" altLang="ja-JP" dirty="0">
                <a:solidFill>
                  <a:schemeClr val="tx2"/>
                </a:solidFill>
                <a:latin typeface="ヒラギノ丸ゴ ProN W4"/>
                <a:ea typeface="ヒラギノ丸ゴ ProN W4"/>
                <a:cs typeface="ヒラギノ丸ゴ ProN W4"/>
              </a:rPr>
              <a:t>%</a:t>
            </a:r>
          </a:p>
          <a:p>
            <a:pPr algn="ctr">
              <a:lnSpc>
                <a:spcPct val="120000"/>
              </a:lnSpc>
            </a:pPr>
            <a:r>
              <a:rPr lang="en-US" altLang="ja-JP" dirty="0">
                <a:solidFill>
                  <a:schemeClr val="tx2"/>
                </a:solidFill>
                <a:latin typeface="ヒラギノ丸ゴ ProN W4"/>
                <a:ea typeface="ヒラギノ丸ゴ ProN W4"/>
                <a:cs typeface="ヒラギノ丸ゴ ProN W4"/>
              </a:rPr>
              <a:t>(</a:t>
            </a:r>
            <a:r>
              <a:rPr lang="ja-JP" altLang="en-US" dirty="0">
                <a:solidFill>
                  <a:schemeClr val="tx2"/>
                </a:solidFill>
                <a:latin typeface="ヒラギノ丸ゴ ProN W4"/>
                <a:ea typeface="ヒラギノ丸ゴ ProN W4"/>
                <a:cs typeface="ヒラギノ丸ゴ ProN W4"/>
              </a:rPr>
              <a:t>契約時</a:t>
            </a:r>
            <a:r>
              <a:rPr lang="en-US" altLang="ja-JP" dirty="0">
                <a:solidFill>
                  <a:schemeClr val="tx2"/>
                </a:solidFill>
                <a:latin typeface="ヒラギノ丸ゴ ProN W4"/>
                <a:ea typeface="ヒラギノ丸ゴ ProN W4"/>
                <a:cs typeface="ヒラギノ丸ゴ ProN W4"/>
              </a:rPr>
              <a:t>VFM)</a:t>
            </a:r>
          </a:p>
        </p:txBody>
      </p:sp>
      <p:sp>
        <p:nvSpPr>
          <p:cNvPr id="6" name="角丸四角形 5"/>
          <p:cNvSpPr/>
          <p:nvPr/>
        </p:nvSpPr>
        <p:spPr>
          <a:xfrm>
            <a:off x="754042" y="3457349"/>
            <a:ext cx="1982252" cy="846698"/>
          </a:xfrm>
          <a:prstGeom prst="roundRect">
            <a:avLst/>
          </a:prstGeom>
          <a:noFill/>
          <a:ln w="190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3606047" y="3457349"/>
            <a:ext cx="2259819" cy="846698"/>
          </a:xfrm>
          <a:prstGeom prst="roundRect">
            <a:avLst/>
          </a:prstGeom>
          <a:noFill/>
          <a:ln w="190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6783397" y="3458553"/>
            <a:ext cx="1632409" cy="846698"/>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乗算記号 54"/>
          <p:cNvSpPr>
            <a:spLocks noChangeAspect="1"/>
          </p:cNvSpPr>
          <p:nvPr/>
        </p:nvSpPr>
        <p:spPr>
          <a:xfrm>
            <a:off x="7374008" y="4402452"/>
            <a:ext cx="489750" cy="504000"/>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249147" y="3262320"/>
            <a:ext cx="8657669" cy="3415242"/>
          </a:xfrm>
          <a:prstGeom prst="rect">
            <a:avLst/>
          </a:prstGeom>
          <a:solidFill>
            <a:schemeClr val="accent4"/>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7200" b="1" dirty="0" smtClean="0">
                <a:latin typeface="ヒラギノ丸ゴ ProN W4"/>
                <a:ea typeface="ヒラギノ丸ゴ ProN W4"/>
                <a:cs typeface="ヒラギノ丸ゴ ProN W4"/>
              </a:rPr>
              <a:t>約</a:t>
            </a:r>
            <a:r>
              <a:rPr kumimoji="1" lang="en-US" altLang="ja-JP" sz="7200" b="1" dirty="0" smtClean="0">
                <a:latin typeface="ヒラギノ丸ゴ ProN W4"/>
                <a:ea typeface="ヒラギノ丸ゴ ProN W4"/>
                <a:cs typeface="ヒラギノ丸ゴ ProN W4"/>
              </a:rPr>
              <a:t>6.5</a:t>
            </a:r>
            <a:r>
              <a:rPr kumimoji="1" lang="ja-JP" altLang="en-US" sz="7200" b="1" dirty="0" smtClean="0">
                <a:latin typeface="ヒラギノ丸ゴ ProN W4"/>
                <a:ea typeface="ヒラギノ丸ゴ ProN W4"/>
                <a:cs typeface="ヒラギノ丸ゴ ProN W4"/>
              </a:rPr>
              <a:t>億円削減</a:t>
            </a:r>
            <a:endParaRPr kumimoji="1" lang="ja-JP" altLang="en-US" sz="7200" b="1"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3060314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ox(in)">
                                      <p:cBhvr>
                                        <p:cTn id="12" dur="1000"/>
                                        <p:tgtEl>
                                          <p:spTgt spid="3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in)">
                                      <p:cBhvr>
                                        <p:cTn id="26" dur="1000"/>
                                        <p:tgtEl>
                                          <p:spTgt spid="3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8" grpId="0" animBg="1"/>
      <p:bldP spid="9" grpId="0" animBg="1"/>
      <p:bldP spid="39" grpId="0" animBg="1"/>
      <p:bldP spid="20" grpId="0"/>
      <p:bldP spid="32" grpId="0" animBg="1"/>
      <p:bldP spid="4" grpId="0" animBg="1"/>
      <p:bldP spid="5" grpId="0"/>
      <p:bldP spid="6" grpId="0" animBg="1"/>
      <p:bldP spid="51" grpId="0" animBg="1"/>
      <p:bldP spid="54" grpId="0" animBg="1"/>
      <p:bldP spid="55" grpId="0" animBg="1"/>
      <p:bldP spid="5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930" y="760858"/>
            <a:ext cx="360000" cy="360000"/>
          </a:xfrm>
          <a:prstGeom prst="rect">
            <a:avLst/>
          </a:prstGeom>
        </p:spPr>
      </p:pic>
      <p:pic>
        <p:nvPicPr>
          <p:cNvPr id="47" name="図 46"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485" y="756874"/>
            <a:ext cx="360000" cy="360000"/>
          </a:xfrm>
          <a:prstGeom prst="rect">
            <a:avLst/>
          </a:prstGeom>
        </p:spPr>
      </p:pic>
      <p:grpSp>
        <p:nvGrpSpPr>
          <p:cNvPr id="55" name="図形グループ 54"/>
          <p:cNvGrpSpPr/>
          <p:nvPr/>
        </p:nvGrpSpPr>
        <p:grpSpPr>
          <a:xfrm>
            <a:off x="8699936" y="695018"/>
            <a:ext cx="380950" cy="560933"/>
            <a:chOff x="4988904" y="4856888"/>
            <a:chExt cx="626020" cy="921788"/>
          </a:xfrm>
        </p:grpSpPr>
        <p:sp>
          <p:nvSpPr>
            <p:cNvPr id="5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7" name="図 5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5" name="図形グループ 24"/>
          <p:cNvGrpSpPr/>
          <p:nvPr/>
        </p:nvGrpSpPr>
        <p:grpSpPr>
          <a:xfrm>
            <a:off x="7374008" y="701569"/>
            <a:ext cx="380950" cy="560933"/>
            <a:chOff x="4988904" y="4856888"/>
            <a:chExt cx="626020" cy="921788"/>
          </a:xfrm>
        </p:grpSpPr>
        <p:sp>
          <p:nvSpPr>
            <p:cNvPr id="2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7" name="図 2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28" name="正方形/長方形 27"/>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テキスト ボックス 30"/>
          <p:cNvSpPr txBox="1"/>
          <p:nvPr/>
        </p:nvSpPr>
        <p:spPr>
          <a:xfrm>
            <a:off x="7301307" y="1042912"/>
            <a:ext cx="612000" cy="276999"/>
          </a:xfrm>
          <a:prstGeom prst="rect">
            <a:avLst/>
          </a:prstGeom>
          <a:noFill/>
        </p:spPr>
        <p:txBody>
          <a:bodyPr wrap="square" rtlCol="0">
            <a:spAutoFit/>
          </a:bodyPr>
          <a:lstStyle/>
          <a:p>
            <a:r>
              <a:rPr lang="ja-JP" altLang="en-US" sz="1200" dirty="0">
                <a:solidFill>
                  <a:schemeClr val="bg1"/>
                </a:solidFill>
              </a:rPr>
              <a:t>こども</a:t>
            </a:r>
            <a:endParaRPr kumimoji="1" lang="ja-JP" altLang="en-US" sz="1200" dirty="0">
              <a:solidFill>
                <a:schemeClr val="bg1"/>
              </a:solidFill>
            </a:endParaRPr>
          </a:p>
        </p:txBody>
      </p:sp>
      <p:pic>
        <p:nvPicPr>
          <p:cNvPr id="32" name="図 31" descr="icon_156520_256.png"/>
          <p:cNvPicPr>
            <a:picLocks noChangeAspect="1"/>
          </p:cNvPicPr>
          <p:nvPr/>
        </p:nvPicPr>
        <p:blipFill rotWithShape="1">
          <a:blip r:embed="rId5">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sp>
        <p:nvSpPr>
          <p:cNvPr id="33" name="テキスト ボックス 32"/>
          <p:cNvSpPr txBox="1"/>
          <p:nvPr/>
        </p:nvSpPr>
        <p:spPr>
          <a:xfrm>
            <a:off x="8538814"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sp>
        <p:nvSpPr>
          <p:cNvPr id="34" name="テキスト ボックス 33"/>
          <p:cNvSpPr txBox="1"/>
          <p:nvPr/>
        </p:nvSpPr>
        <p:spPr>
          <a:xfrm>
            <a:off x="196086" y="61803"/>
            <a:ext cx="5075953"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学校教育施設への</a:t>
            </a:r>
            <a:r>
              <a:rPr lang="en-US" altLang="ja-JP" sz="2800" dirty="0">
                <a:latin typeface="ヒラギノ丸ゴ ProN W4"/>
                <a:ea typeface="ヒラギノ丸ゴ ProN W4"/>
                <a:cs typeface="ヒラギノ丸ゴ ProN W4"/>
              </a:rPr>
              <a:t>PFI</a:t>
            </a:r>
            <a:r>
              <a:rPr lang="ja-JP" altLang="en-US" sz="2800" dirty="0">
                <a:latin typeface="ヒラギノ丸ゴ ProN W4"/>
                <a:ea typeface="ヒラギノ丸ゴ ProN W4"/>
                <a:cs typeface="ヒラギノ丸ゴ ProN W4"/>
              </a:rPr>
              <a:t>導入計画</a:t>
            </a:r>
            <a:endParaRPr lang="en-US" altLang="ja-JP" sz="2800" dirty="0">
              <a:latin typeface="ヒラギノ丸ゴ ProN W4"/>
              <a:ea typeface="ヒラギノ丸ゴ ProN W4"/>
              <a:cs typeface="ヒラギノ丸ゴ ProN W4"/>
            </a:endParaRPr>
          </a:p>
          <a:p>
            <a:r>
              <a:rPr kumimoji="1" lang="ja-JP" altLang="en-US" sz="3600" dirty="0">
                <a:latin typeface="ヒラギノ丸ゴ ProN W4"/>
                <a:ea typeface="ヒラギノ丸ゴ ProN W4"/>
                <a:cs typeface="ヒラギノ丸ゴ ProN W4"/>
              </a:rPr>
              <a:t>効果</a:t>
            </a:r>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26</a:t>
            </a:fld>
            <a:endParaRPr kumimoji="1" lang="ja-JP" altLang="en-US"/>
          </a:p>
        </p:txBody>
      </p:sp>
      <p:grpSp>
        <p:nvGrpSpPr>
          <p:cNvPr id="41" name="図形グループ 40">
            <a:extLst>
              <a:ext uri="{FF2B5EF4-FFF2-40B4-BE49-F238E27FC236}">
                <a16:creationId xmlns="" xmlns:a16="http://schemas.microsoft.com/office/drawing/2014/main" id="{564DA548-9769-47E2-B2D3-DB26F017E9AE}"/>
              </a:ext>
            </a:extLst>
          </p:cNvPr>
          <p:cNvGrpSpPr/>
          <p:nvPr/>
        </p:nvGrpSpPr>
        <p:grpSpPr>
          <a:xfrm>
            <a:off x="140528" y="1326422"/>
            <a:ext cx="899999" cy="899999"/>
            <a:chOff x="1308313" y="4556496"/>
            <a:chExt cx="899999" cy="899999"/>
          </a:xfrm>
        </p:grpSpPr>
        <p:sp>
          <p:nvSpPr>
            <p:cNvPr id="42" name="円/楕円 41">
              <a:extLst>
                <a:ext uri="{FF2B5EF4-FFF2-40B4-BE49-F238E27FC236}">
                  <a16:creationId xmlns="" xmlns:a16="http://schemas.microsoft.com/office/drawing/2014/main" id="{C5571D40-C844-49C4-91D7-553C668C2FCC}"/>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4" name="Freeform 560">
              <a:extLst>
                <a:ext uri="{FF2B5EF4-FFF2-40B4-BE49-F238E27FC236}">
                  <a16:creationId xmlns="" xmlns:a16="http://schemas.microsoft.com/office/drawing/2014/main" id="{F8456E9F-0159-4DD7-9951-B8861F9673BD}"/>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45" name="図形グループ 45">
            <a:extLst>
              <a:ext uri="{FF2B5EF4-FFF2-40B4-BE49-F238E27FC236}">
                <a16:creationId xmlns="" xmlns:a16="http://schemas.microsoft.com/office/drawing/2014/main" id="{B681AF82-CC16-41EC-A8AA-3AF4E851515D}"/>
              </a:ext>
            </a:extLst>
          </p:cNvPr>
          <p:cNvGrpSpPr/>
          <p:nvPr/>
        </p:nvGrpSpPr>
        <p:grpSpPr>
          <a:xfrm>
            <a:off x="140528" y="2294602"/>
            <a:ext cx="899999" cy="899999"/>
            <a:chOff x="1308313" y="4556496"/>
            <a:chExt cx="899999" cy="899999"/>
          </a:xfrm>
        </p:grpSpPr>
        <p:sp>
          <p:nvSpPr>
            <p:cNvPr id="58" name="円/楕円 46">
              <a:extLst>
                <a:ext uri="{FF2B5EF4-FFF2-40B4-BE49-F238E27FC236}">
                  <a16:creationId xmlns="" xmlns:a16="http://schemas.microsoft.com/office/drawing/2014/main" id="{43C825D6-C30D-4B00-A9A9-40FABBD0E905}"/>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1" name="Freeform 560">
              <a:extLst>
                <a:ext uri="{FF2B5EF4-FFF2-40B4-BE49-F238E27FC236}">
                  <a16:creationId xmlns="" xmlns:a16="http://schemas.microsoft.com/office/drawing/2014/main" id="{C93D048B-8BA6-4C1A-B0D7-FF73445D8602}"/>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62" name="図形グループ 50">
            <a:extLst>
              <a:ext uri="{FF2B5EF4-FFF2-40B4-BE49-F238E27FC236}">
                <a16:creationId xmlns="" xmlns:a16="http://schemas.microsoft.com/office/drawing/2014/main" id="{DFC7B4D7-EF4E-4DC6-9DDF-F2B75762B387}"/>
              </a:ext>
            </a:extLst>
          </p:cNvPr>
          <p:cNvGrpSpPr/>
          <p:nvPr/>
        </p:nvGrpSpPr>
        <p:grpSpPr>
          <a:xfrm>
            <a:off x="140528" y="3250682"/>
            <a:ext cx="899999" cy="899999"/>
            <a:chOff x="1308313" y="4556496"/>
            <a:chExt cx="899999" cy="899999"/>
          </a:xfrm>
        </p:grpSpPr>
        <p:sp>
          <p:nvSpPr>
            <p:cNvPr id="63" name="円/楕円 52">
              <a:extLst>
                <a:ext uri="{FF2B5EF4-FFF2-40B4-BE49-F238E27FC236}">
                  <a16:creationId xmlns="" xmlns:a16="http://schemas.microsoft.com/office/drawing/2014/main" id="{F51F8921-B48E-46BE-9CB8-B8168CEB13CF}"/>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7" name="Freeform 560">
              <a:extLst>
                <a:ext uri="{FF2B5EF4-FFF2-40B4-BE49-F238E27FC236}">
                  <a16:creationId xmlns="" xmlns:a16="http://schemas.microsoft.com/office/drawing/2014/main" id="{39EC2904-2B00-4DBB-BA7C-76E65B599A47}"/>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3" name="図形グループ 2"/>
          <p:cNvGrpSpPr/>
          <p:nvPr/>
        </p:nvGrpSpPr>
        <p:grpSpPr>
          <a:xfrm>
            <a:off x="1150473" y="1718235"/>
            <a:ext cx="7814231" cy="2734228"/>
            <a:chOff x="1150473" y="1718235"/>
            <a:chExt cx="7814231" cy="2734228"/>
          </a:xfrm>
        </p:grpSpPr>
        <p:sp>
          <p:nvSpPr>
            <p:cNvPr id="36" name="角丸四角形 9">
              <a:extLst>
                <a:ext uri="{FF2B5EF4-FFF2-40B4-BE49-F238E27FC236}">
                  <a16:creationId xmlns="" xmlns:a16="http://schemas.microsoft.com/office/drawing/2014/main" id="{BB2DFFB3-3ECA-47BB-9C6E-BE912AF3717C}"/>
                </a:ext>
              </a:extLst>
            </p:cNvPr>
            <p:cNvSpPr/>
            <p:nvPr/>
          </p:nvSpPr>
          <p:spPr>
            <a:xfrm>
              <a:off x="1150473" y="1718235"/>
              <a:ext cx="7814231" cy="2660869"/>
            </a:xfrm>
            <a:prstGeom prst="roundRect">
              <a:avLst>
                <a:gd name="adj" fmla="val 7569"/>
              </a:avLst>
            </a:prstGeom>
            <a:noFill/>
            <a:ln>
              <a:solidFill>
                <a:srgbClr val="EBA6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7" name="図 76">
              <a:extLst>
                <a:ext uri="{FF2B5EF4-FFF2-40B4-BE49-F238E27FC236}">
                  <a16:creationId xmlns="" xmlns:a16="http://schemas.microsoft.com/office/drawing/2014/main" id="{5AC04D92-E252-40D6-B1EF-CEB22606EA72}"/>
                </a:ext>
              </a:extLst>
            </p:cNvPr>
            <p:cNvPicPr>
              <a:picLocks noChangeAspect="1"/>
            </p:cNvPicPr>
            <p:nvPr/>
          </p:nvPicPr>
          <p:blipFill>
            <a:blip r:embed="rId6"/>
            <a:stretch>
              <a:fillRect/>
            </a:stretch>
          </p:blipFill>
          <p:spPr>
            <a:xfrm>
              <a:off x="6114317" y="2229567"/>
              <a:ext cx="2222896" cy="2222896"/>
            </a:xfrm>
            <a:prstGeom prst="rect">
              <a:avLst/>
            </a:prstGeom>
          </p:spPr>
        </p:pic>
        <p:sp>
          <p:nvSpPr>
            <p:cNvPr id="78" name="テキスト ボックス 77">
              <a:extLst>
                <a:ext uri="{FF2B5EF4-FFF2-40B4-BE49-F238E27FC236}">
                  <a16:creationId xmlns="" xmlns:a16="http://schemas.microsoft.com/office/drawing/2014/main" id="{17093525-2701-4386-96CD-C0B87367ACFA}"/>
                </a:ext>
              </a:extLst>
            </p:cNvPr>
            <p:cNvSpPr txBox="1"/>
            <p:nvPr/>
          </p:nvSpPr>
          <p:spPr>
            <a:xfrm>
              <a:off x="1414568" y="2818337"/>
              <a:ext cx="4435655" cy="954107"/>
            </a:xfrm>
            <a:prstGeom prst="rect">
              <a:avLst/>
            </a:prstGeom>
            <a:noFill/>
          </p:spPr>
          <p:txBody>
            <a:bodyPr wrap="square" rtlCol="0">
              <a:spAutoFit/>
            </a:bodyPr>
            <a:lstStyle/>
            <a:p>
              <a:r>
                <a:rPr lang="ja-JP" altLang="en-US" sz="2800" dirty="0">
                  <a:latin typeface="ヒラギノ丸ゴ ProN W4"/>
                  <a:ea typeface="ヒラギノ丸ゴ ProN W4"/>
                  <a:cs typeface="ヒラギノ丸ゴ ProN W4"/>
                </a:rPr>
                <a:t>土浦の財政に有意的な</a:t>
              </a:r>
              <a:endParaRPr lang="en-US" altLang="ja-JP" sz="2800" dirty="0">
                <a:latin typeface="ヒラギノ丸ゴ ProN W4"/>
                <a:ea typeface="ヒラギノ丸ゴ ProN W4"/>
                <a:cs typeface="ヒラギノ丸ゴ ProN W4"/>
              </a:endParaRPr>
            </a:p>
            <a:p>
              <a:r>
                <a:rPr lang="ja-JP" altLang="en-US" sz="2800" dirty="0">
                  <a:latin typeface="ヒラギノ丸ゴ ProN W4"/>
                  <a:ea typeface="ヒラギノ丸ゴ ProN W4"/>
                  <a:cs typeface="ヒラギノ丸ゴ ProN W4"/>
                </a:rPr>
                <a:t>　　　　　　</a:t>
              </a:r>
              <a:r>
                <a:rPr lang="ja-JP" altLang="en-US" sz="2800" dirty="0" smtClean="0">
                  <a:latin typeface="ヒラギノ丸ゴ ProN W4"/>
                  <a:ea typeface="ヒラギノ丸ゴ ProN W4"/>
                  <a:cs typeface="ヒラギノ丸ゴ ProN W4"/>
                </a:rPr>
                <a:t> </a:t>
              </a:r>
              <a:r>
                <a:rPr lang="ja-JP" altLang="en-US" sz="2800" dirty="0">
                  <a:latin typeface="ヒラギノ丸ゴ ProN W4"/>
                  <a:ea typeface="ヒラギノ丸ゴ ProN W4"/>
                  <a:cs typeface="ヒラギノ丸ゴ ProN W4"/>
                </a:rPr>
                <a:t>支出の削減</a:t>
              </a:r>
              <a:endParaRPr lang="en-US" altLang="ja-JP" sz="2800" dirty="0">
                <a:latin typeface="ヒラギノ丸ゴ ProN W4"/>
                <a:ea typeface="ヒラギノ丸ゴ ProN W4"/>
                <a:cs typeface="ヒラギノ丸ゴ ProN W4"/>
              </a:endParaRPr>
            </a:p>
          </p:txBody>
        </p:sp>
      </p:grpSp>
      <p:grpSp>
        <p:nvGrpSpPr>
          <p:cNvPr id="37" name="図形グループ 3">
            <a:extLst>
              <a:ext uri="{FF2B5EF4-FFF2-40B4-BE49-F238E27FC236}">
                <a16:creationId xmlns="" xmlns:a16="http://schemas.microsoft.com/office/drawing/2014/main" id="{5E60DEFE-D5CF-4F5C-A8F8-B10D098C312D}"/>
              </a:ext>
            </a:extLst>
          </p:cNvPr>
          <p:cNvGrpSpPr/>
          <p:nvPr/>
        </p:nvGrpSpPr>
        <p:grpSpPr>
          <a:xfrm>
            <a:off x="815575" y="1472899"/>
            <a:ext cx="8164070" cy="605618"/>
            <a:chOff x="815575" y="1472899"/>
            <a:chExt cx="8164070" cy="605618"/>
          </a:xfrm>
          <a:solidFill>
            <a:srgbClr val="EBA621"/>
          </a:solidFill>
        </p:grpSpPr>
        <p:sp>
          <p:nvSpPr>
            <p:cNvPr id="39" name="角丸四角形 14">
              <a:extLst>
                <a:ext uri="{FF2B5EF4-FFF2-40B4-BE49-F238E27FC236}">
                  <a16:creationId xmlns="" xmlns:a16="http://schemas.microsoft.com/office/drawing/2014/main" id="{1868D64D-4CD6-4A44-ACEA-585F10BF3491}"/>
                </a:ext>
              </a:extLst>
            </p:cNvPr>
            <p:cNvSpPr/>
            <p:nvPr/>
          </p:nvSpPr>
          <p:spPr>
            <a:xfrm>
              <a:off x="815575" y="147289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 xmlns:a16="http://schemas.microsoft.com/office/drawing/2014/main" id="{D6C3D29E-0F41-4896-94DC-4FF605355D47}"/>
                </a:ext>
              </a:extLst>
            </p:cNvPr>
            <p:cNvSpPr txBox="1"/>
            <p:nvPr/>
          </p:nvSpPr>
          <p:spPr>
            <a:xfrm>
              <a:off x="992699" y="1487839"/>
              <a:ext cx="6308608" cy="584776"/>
            </a:xfrm>
            <a:prstGeom prst="rect">
              <a:avLst/>
            </a:prstGeom>
            <a:grpFill/>
            <a:ln>
              <a:noFill/>
            </a:ln>
          </p:spPr>
          <p:txBody>
            <a:bodyPr wrap="square" rtlCol="0">
              <a:spAutoFit/>
            </a:bodyPr>
            <a:lstStyle/>
            <a:p>
              <a:r>
                <a:rPr kumimoji="1" lang="ja-JP" altLang="en-US" sz="3200" b="1" dirty="0">
                  <a:solidFill>
                    <a:schemeClr val="bg1"/>
                  </a:solidFill>
                  <a:latin typeface="ヒラギノ丸ゴ ProN W4"/>
                  <a:ea typeface="ヒラギノ丸ゴ ProN W4"/>
                  <a:cs typeface="ヒラギノ丸ゴ ProN W4"/>
                </a:rPr>
                <a:t>大幅な事業費の削減</a:t>
              </a:r>
            </a:p>
          </p:txBody>
        </p:sp>
      </p:grpSp>
    </p:spTree>
    <p:extLst>
      <p:ext uri="{BB962C8B-B14F-4D97-AF65-F5344CB8AC3E}">
        <p14:creationId xmlns:p14="http://schemas.microsoft.com/office/powerpoint/2010/main" val="3350798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930" y="760858"/>
            <a:ext cx="360000" cy="360000"/>
          </a:xfrm>
          <a:prstGeom prst="rect">
            <a:avLst/>
          </a:prstGeom>
        </p:spPr>
      </p:pic>
      <p:pic>
        <p:nvPicPr>
          <p:cNvPr id="47" name="図 46"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485" y="756874"/>
            <a:ext cx="360000" cy="360000"/>
          </a:xfrm>
          <a:prstGeom prst="rect">
            <a:avLst/>
          </a:prstGeom>
        </p:spPr>
      </p:pic>
      <p:grpSp>
        <p:nvGrpSpPr>
          <p:cNvPr id="55" name="図形グループ 54"/>
          <p:cNvGrpSpPr/>
          <p:nvPr/>
        </p:nvGrpSpPr>
        <p:grpSpPr>
          <a:xfrm>
            <a:off x="8699936" y="695018"/>
            <a:ext cx="380950" cy="560933"/>
            <a:chOff x="4988904" y="4856888"/>
            <a:chExt cx="626020" cy="921788"/>
          </a:xfrm>
        </p:grpSpPr>
        <p:sp>
          <p:nvSpPr>
            <p:cNvPr id="5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7" name="図 5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5" name="図形グループ 24"/>
          <p:cNvGrpSpPr/>
          <p:nvPr/>
        </p:nvGrpSpPr>
        <p:grpSpPr>
          <a:xfrm>
            <a:off x="7374008" y="701569"/>
            <a:ext cx="380950" cy="560933"/>
            <a:chOff x="4988904" y="4856888"/>
            <a:chExt cx="626020" cy="921788"/>
          </a:xfrm>
        </p:grpSpPr>
        <p:sp>
          <p:nvSpPr>
            <p:cNvPr id="2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7" name="図 2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28" name="正方形/長方形 27"/>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テキスト ボックス 30"/>
          <p:cNvSpPr txBox="1"/>
          <p:nvPr/>
        </p:nvSpPr>
        <p:spPr>
          <a:xfrm>
            <a:off x="7301307" y="1042912"/>
            <a:ext cx="612000" cy="276999"/>
          </a:xfrm>
          <a:prstGeom prst="rect">
            <a:avLst/>
          </a:prstGeom>
          <a:noFill/>
        </p:spPr>
        <p:txBody>
          <a:bodyPr wrap="square" rtlCol="0">
            <a:spAutoFit/>
          </a:bodyPr>
          <a:lstStyle/>
          <a:p>
            <a:r>
              <a:rPr lang="ja-JP" altLang="en-US" sz="1200" dirty="0">
                <a:solidFill>
                  <a:schemeClr val="bg1"/>
                </a:solidFill>
              </a:rPr>
              <a:t>こども</a:t>
            </a:r>
            <a:endParaRPr kumimoji="1" lang="ja-JP" altLang="en-US" sz="1200" dirty="0">
              <a:solidFill>
                <a:schemeClr val="bg1"/>
              </a:solidFill>
            </a:endParaRPr>
          </a:p>
        </p:txBody>
      </p:sp>
      <p:pic>
        <p:nvPicPr>
          <p:cNvPr id="32" name="図 31" descr="icon_156520_256.png"/>
          <p:cNvPicPr>
            <a:picLocks noChangeAspect="1"/>
          </p:cNvPicPr>
          <p:nvPr/>
        </p:nvPicPr>
        <p:blipFill rotWithShape="1">
          <a:blip r:embed="rId5">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sp>
        <p:nvSpPr>
          <p:cNvPr id="33" name="テキスト ボックス 32"/>
          <p:cNvSpPr txBox="1"/>
          <p:nvPr/>
        </p:nvSpPr>
        <p:spPr>
          <a:xfrm>
            <a:off x="8538814"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sp>
        <p:nvSpPr>
          <p:cNvPr id="34" name="テキスト ボックス 33"/>
          <p:cNvSpPr txBox="1"/>
          <p:nvPr/>
        </p:nvSpPr>
        <p:spPr>
          <a:xfrm>
            <a:off x="196086" y="61803"/>
            <a:ext cx="5075953"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学校教育施設への</a:t>
            </a:r>
            <a:r>
              <a:rPr lang="en-US" altLang="ja-JP" sz="2800" dirty="0">
                <a:latin typeface="ヒラギノ丸ゴ ProN W4"/>
                <a:ea typeface="ヒラギノ丸ゴ ProN W4"/>
                <a:cs typeface="ヒラギノ丸ゴ ProN W4"/>
              </a:rPr>
              <a:t>PFI</a:t>
            </a:r>
            <a:r>
              <a:rPr lang="ja-JP" altLang="en-US" sz="2800" dirty="0">
                <a:latin typeface="ヒラギノ丸ゴ ProN W4"/>
                <a:ea typeface="ヒラギノ丸ゴ ProN W4"/>
                <a:cs typeface="ヒラギノ丸ゴ ProN W4"/>
              </a:rPr>
              <a:t>導入計画</a:t>
            </a:r>
            <a:endParaRPr lang="en-US" altLang="ja-JP" sz="2800" dirty="0">
              <a:latin typeface="ヒラギノ丸ゴ ProN W4"/>
              <a:ea typeface="ヒラギノ丸ゴ ProN W4"/>
              <a:cs typeface="ヒラギノ丸ゴ ProN W4"/>
            </a:endParaRPr>
          </a:p>
          <a:p>
            <a:r>
              <a:rPr kumimoji="1" lang="ja-JP" altLang="en-US" sz="3600" dirty="0">
                <a:latin typeface="ヒラギノ丸ゴ ProN W4"/>
                <a:ea typeface="ヒラギノ丸ゴ ProN W4"/>
                <a:cs typeface="ヒラギノ丸ゴ ProN W4"/>
              </a:rPr>
              <a:t>効果</a:t>
            </a:r>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27</a:t>
            </a:fld>
            <a:endParaRPr kumimoji="1" lang="ja-JP" altLang="en-US"/>
          </a:p>
        </p:txBody>
      </p:sp>
      <p:sp>
        <p:nvSpPr>
          <p:cNvPr id="37" name="角丸四角形 48">
            <a:extLst>
              <a:ext uri="{FF2B5EF4-FFF2-40B4-BE49-F238E27FC236}">
                <a16:creationId xmlns="" xmlns:a16="http://schemas.microsoft.com/office/drawing/2014/main" id="{874BC6AD-733E-4CBF-B195-C2D6B418F2D1}"/>
              </a:ext>
            </a:extLst>
          </p:cNvPr>
          <p:cNvSpPr/>
          <p:nvPr/>
        </p:nvSpPr>
        <p:spPr>
          <a:xfrm>
            <a:off x="1150473" y="2685777"/>
            <a:ext cx="7814231" cy="3670573"/>
          </a:xfrm>
          <a:prstGeom prst="roundRect">
            <a:avLst>
              <a:gd name="adj" fmla="val 7569"/>
            </a:avLst>
          </a:prstGeom>
          <a:noFill/>
          <a:ln>
            <a:solidFill>
              <a:srgbClr val="EBA6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14">
            <a:extLst>
              <a:ext uri="{FF2B5EF4-FFF2-40B4-BE49-F238E27FC236}">
                <a16:creationId xmlns="" xmlns:a16="http://schemas.microsoft.com/office/drawing/2014/main" id="{2FA97CF3-AF1C-4E6B-9028-91EE64D7717F}"/>
              </a:ext>
            </a:extLst>
          </p:cNvPr>
          <p:cNvSpPr/>
          <p:nvPr/>
        </p:nvSpPr>
        <p:spPr>
          <a:xfrm>
            <a:off x="815575" y="1472899"/>
            <a:ext cx="8164070" cy="605618"/>
          </a:xfrm>
          <a:prstGeom prst="roundRect">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 xmlns:a16="http://schemas.microsoft.com/office/drawing/2014/main" id="{376C43FE-2128-4237-B0D9-D1FA9D466E58}"/>
              </a:ext>
            </a:extLst>
          </p:cNvPr>
          <p:cNvSpPr txBox="1"/>
          <p:nvPr/>
        </p:nvSpPr>
        <p:spPr>
          <a:xfrm>
            <a:off x="992698" y="1487839"/>
            <a:ext cx="7058583" cy="584776"/>
          </a:xfrm>
          <a:prstGeom prst="rect">
            <a:avLst/>
          </a:prstGeom>
          <a:noFill/>
          <a:ln>
            <a:noFill/>
          </a:ln>
        </p:spPr>
        <p:txBody>
          <a:bodyPr wrap="square" rtlCol="0">
            <a:spAutoFit/>
          </a:bodyPr>
          <a:lstStyle/>
          <a:p>
            <a:r>
              <a:rPr lang="ja-JP" altLang="en-US" sz="3200" b="1" dirty="0">
                <a:solidFill>
                  <a:schemeClr val="bg1"/>
                </a:solidFill>
                <a:latin typeface="ヒラギノ丸ゴ ProN W4"/>
                <a:ea typeface="ヒラギノ丸ゴ ProN W4"/>
                <a:cs typeface="ヒラギノ丸ゴ ProN W4"/>
              </a:rPr>
              <a:t>大幅な事業費の</a:t>
            </a:r>
            <a:r>
              <a:rPr lang="ja-JP" altLang="en-US" sz="3200" b="1" dirty="0" smtClean="0">
                <a:solidFill>
                  <a:schemeClr val="bg1"/>
                </a:solidFill>
                <a:latin typeface="ヒラギノ丸ゴ ProN W4"/>
                <a:ea typeface="ヒラギノ丸ゴ ProN W4"/>
                <a:cs typeface="ヒラギノ丸ゴ ProN W4"/>
              </a:rPr>
              <a:t>削減</a:t>
            </a:r>
            <a:endParaRPr lang="ja-JP" altLang="en-US" sz="3200" b="1" dirty="0">
              <a:solidFill>
                <a:schemeClr val="bg1"/>
              </a:solidFill>
              <a:latin typeface="ヒラギノ丸ゴ ProN W4"/>
              <a:ea typeface="ヒラギノ丸ゴ ProN W4"/>
              <a:cs typeface="ヒラギノ丸ゴ ProN W4"/>
            </a:endParaRPr>
          </a:p>
        </p:txBody>
      </p:sp>
      <p:grpSp>
        <p:nvGrpSpPr>
          <p:cNvPr id="40" name="図形グループ 40">
            <a:extLst>
              <a:ext uri="{FF2B5EF4-FFF2-40B4-BE49-F238E27FC236}">
                <a16:creationId xmlns="" xmlns:a16="http://schemas.microsoft.com/office/drawing/2014/main" id="{EA70B4E4-4546-4E66-B92C-8CC0538149D4}"/>
              </a:ext>
            </a:extLst>
          </p:cNvPr>
          <p:cNvGrpSpPr/>
          <p:nvPr/>
        </p:nvGrpSpPr>
        <p:grpSpPr>
          <a:xfrm>
            <a:off x="140528" y="1326422"/>
            <a:ext cx="899999" cy="899999"/>
            <a:chOff x="1308313" y="4556496"/>
            <a:chExt cx="899999" cy="899999"/>
          </a:xfrm>
        </p:grpSpPr>
        <p:sp>
          <p:nvSpPr>
            <p:cNvPr id="41" name="円/楕円 41">
              <a:extLst>
                <a:ext uri="{FF2B5EF4-FFF2-40B4-BE49-F238E27FC236}">
                  <a16:creationId xmlns="" xmlns:a16="http://schemas.microsoft.com/office/drawing/2014/main" id="{28781A19-AB76-4F3B-8C3F-D7C5286112B9}"/>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2" name="Freeform 560">
              <a:extLst>
                <a:ext uri="{FF2B5EF4-FFF2-40B4-BE49-F238E27FC236}">
                  <a16:creationId xmlns="" xmlns:a16="http://schemas.microsoft.com/office/drawing/2014/main" id="{33E45A59-5FD9-47A6-A72C-7EC925768A71}"/>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44" name="図形グループ 2">
            <a:extLst>
              <a:ext uri="{FF2B5EF4-FFF2-40B4-BE49-F238E27FC236}">
                <a16:creationId xmlns="" xmlns:a16="http://schemas.microsoft.com/office/drawing/2014/main" id="{229B3DE4-6049-4B87-B887-D2D1B0147BB8}"/>
              </a:ext>
            </a:extLst>
          </p:cNvPr>
          <p:cNvGrpSpPr/>
          <p:nvPr/>
        </p:nvGrpSpPr>
        <p:grpSpPr>
          <a:xfrm>
            <a:off x="815575" y="2441079"/>
            <a:ext cx="8164070" cy="605618"/>
            <a:chOff x="815575" y="2441079"/>
            <a:chExt cx="8164070" cy="605618"/>
          </a:xfrm>
          <a:solidFill>
            <a:srgbClr val="EBA621"/>
          </a:solidFill>
        </p:grpSpPr>
        <p:sp>
          <p:nvSpPr>
            <p:cNvPr id="45" name="角丸四角形 43">
              <a:extLst>
                <a:ext uri="{FF2B5EF4-FFF2-40B4-BE49-F238E27FC236}">
                  <a16:creationId xmlns="" xmlns:a16="http://schemas.microsoft.com/office/drawing/2014/main" id="{09E698FD-5798-468D-B9CE-039CBD2BC226}"/>
                </a:ext>
              </a:extLst>
            </p:cNvPr>
            <p:cNvSpPr/>
            <p:nvPr/>
          </p:nvSpPr>
          <p:spPr>
            <a:xfrm>
              <a:off x="815575" y="244107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8" name="テキスト ボックス 57">
              <a:extLst>
                <a:ext uri="{FF2B5EF4-FFF2-40B4-BE49-F238E27FC236}">
                  <a16:creationId xmlns="" xmlns:a16="http://schemas.microsoft.com/office/drawing/2014/main" id="{3902469F-62F1-4830-8F91-62FB120853CE}"/>
                </a:ext>
              </a:extLst>
            </p:cNvPr>
            <p:cNvSpPr txBox="1"/>
            <p:nvPr/>
          </p:nvSpPr>
          <p:spPr>
            <a:xfrm>
              <a:off x="992698" y="2456019"/>
              <a:ext cx="7972005" cy="584775"/>
            </a:xfrm>
            <a:prstGeom prst="rect">
              <a:avLst/>
            </a:prstGeom>
            <a:grpFill/>
            <a:ln>
              <a:noFill/>
            </a:ln>
          </p:spPr>
          <p:txBody>
            <a:bodyPr wrap="square" rtlCol="0">
              <a:spAutoFit/>
            </a:bodyPr>
            <a:lstStyle/>
            <a:p>
              <a:r>
                <a:rPr lang="ja-JP" altLang="en-US" sz="3200" b="1" dirty="0">
                  <a:solidFill>
                    <a:schemeClr val="bg1"/>
                  </a:solidFill>
                  <a:latin typeface="ヒラギノ丸ゴ ProN W4"/>
                  <a:ea typeface="ヒラギノ丸ゴ ProN W4"/>
                  <a:cs typeface="ヒラギノ丸ゴ ProN W4"/>
                </a:rPr>
                <a:t>複合的な機能を持った学校教育施設の実現</a:t>
              </a:r>
              <a:endParaRPr kumimoji="1" lang="ja-JP" altLang="en-US" sz="3200" b="1" dirty="0">
                <a:solidFill>
                  <a:schemeClr val="bg1"/>
                </a:solidFill>
                <a:latin typeface="ヒラギノ丸ゴ ProN W4"/>
                <a:ea typeface="ヒラギノ丸ゴ ProN W4"/>
                <a:cs typeface="ヒラギノ丸ゴ ProN W4"/>
              </a:endParaRPr>
            </a:p>
          </p:txBody>
        </p:sp>
      </p:grpSp>
      <p:grpSp>
        <p:nvGrpSpPr>
          <p:cNvPr id="67" name="図形グループ 45">
            <a:extLst>
              <a:ext uri="{FF2B5EF4-FFF2-40B4-BE49-F238E27FC236}">
                <a16:creationId xmlns="" xmlns:a16="http://schemas.microsoft.com/office/drawing/2014/main" id="{914F8E54-567A-4680-BF56-FC7EA88EF5AC}"/>
              </a:ext>
            </a:extLst>
          </p:cNvPr>
          <p:cNvGrpSpPr/>
          <p:nvPr/>
        </p:nvGrpSpPr>
        <p:grpSpPr>
          <a:xfrm>
            <a:off x="140528" y="2294602"/>
            <a:ext cx="899999" cy="899999"/>
            <a:chOff x="1308313" y="4556496"/>
            <a:chExt cx="899999" cy="899999"/>
          </a:xfrm>
        </p:grpSpPr>
        <p:sp>
          <p:nvSpPr>
            <p:cNvPr id="68" name="円/楕円 46">
              <a:extLst>
                <a:ext uri="{FF2B5EF4-FFF2-40B4-BE49-F238E27FC236}">
                  <a16:creationId xmlns="" xmlns:a16="http://schemas.microsoft.com/office/drawing/2014/main" id="{CB47F8DD-34FD-49C4-ACC4-D68C66A5FD29}"/>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9" name="Freeform 560">
              <a:extLst>
                <a:ext uri="{FF2B5EF4-FFF2-40B4-BE49-F238E27FC236}">
                  <a16:creationId xmlns="" xmlns:a16="http://schemas.microsoft.com/office/drawing/2014/main" id="{E11CC166-9C7A-4F92-B396-04D6AF474478}"/>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70" name="図形グループ 50">
            <a:extLst>
              <a:ext uri="{FF2B5EF4-FFF2-40B4-BE49-F238E27FC236}">
                <a16:creationId xmlns="" xmlns:a16="http://schemas.microsoft.com/office/drawing/2014/main" id="{16BC92A9-7179-4D46-AA7B-158927238BA9}"/>
              </a:ext>
            </a:extLst>
          </p:cNvPr>
          <p:cNvGrpSpPr/>
          <p:nvPr/>
        </p:nvGrpSpPr>
        <p:grpSpPr>
          <a:xfrm>
            <a:off x="140528" y="3250682"/>
            <a:ext cx="899999" cy="899999"/>
            <a:chOff x="1308313" y="4556496"/>
            <a:chExt cx="899999" cy="899999"/>
          </a:xfrm>
        </p:grpSpPr>
        <p:sp>
          <p:nvSpPr>
            <p:cNvPr id="71" name="円/楕円 52">
              <a:extLst>
                <a:ext uri="{FF2B5EF4-FFF2-40B4-BE49-F238E27FC236}">
                  <a16:creationId xmlns="" xmlns:a16="http://schemas.microsoft.com/office/drawing/2014/main" id="{263411ED-0288-4472-9754-D9BF3A5A0545}"/>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Freeform 560">
              <a:extLst>
                <a:ext uri="{FF2B5EF4-FFF2-40B4-BE49-F238E27FC236}">
                  <a16:creationId xmlns="" xmlns:a16="http://schemas.microsoft.com/office/drawing/2014/main" id="{4371BE63-DDB5-4296-9235-B739123572C8}"/>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3" name="図形グループ 2"/>
          <p:cNvGrpSpPr/>
          <p:nvPr/>
        </p:nvGrpSpPr>
        <p:grpSpPr>
          <a:xfrm>
            <a:off x="1329765" y="3046697"/>
            <a:ext cx="7485457" cy="3170403"/>
            <a:chOff x="1329765" y="3046697"/>
            <a:chExt cx="7485457" cy="3170403"/>
          </a:xfrm>
        </p:grpSpPr>
        <p:pic>
          <p:nvPicPr>
            <p:cNvPr id="35" name="図 3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29765" y="3046697"/>
              <a:ext cx="7485457" cy="3170403"/>
            </a:xfrm>
            <a:prstGeom prst="rect">
              <a:avLst/>
            </a:prstGeom>
          </p:spPr>
        </p:pic>
        <p:sp>
          <p:nvSpPr>
            <p:cNvPr id="46" name="正方形/長方形 45"/>
            <p:cNvSpPr/>
            <p:nvPr/>
          </p:nvSpPr>
          <p:spPr>
            <a:xfrm>
              <a:off x="1329766" y="5658300"/>
              <a:ext cx="7485456" cy="548640"/>
            </a:xfrm>
            <a:prstGeom prst="rect">
              <a:avLst/>
            </a:prstGeom>
            <a:solidFill>
              <a:schemeClr val="bg1">
                <a:alpha val="7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latin typeface="ヒラギノ丸ゴ ProN W4"/>
                  <a:ea typeface="ヒラギノ丸ゴ ProN W4"/>
                  <a:cs typeface="ヒラギノ丸ゴ ProN W4"/>
                </a:rPr>
                <a:t>学校を中心とした様々な人の効用増加</a:t>
              </a:r>
              <a:endParaRPr kumimoji="1" lang="ja-JP" altLang="en-US" sz="2800" dirty="0">
                <a:solidFill>
                  <a:schemeClr val="tx1"/>
                </a:solidFill>
                <a:latin typeface="ヒラギノ丸ゴ ProN W4"/>
                <a:ea typeface="ヒラギノ丸ゴ ProN W4"/>
                <a:cs typeface="ヒラギノ丸ゴ ProN W4"/>
              </a:endParaRPr>
            </a:p>
          </p:txBody>
        </p:sp>
      </p:grpSp>
    </p:spTree>
    <p:extLst>
      <p:ext uri="{BB962C8B-B14F-4D97-AF65-F5344CB8AC3E}">
        <p14:creationId xmlns:p14="http://schemas.microsoft.com/office/powerpoint/2010/main" val="3812504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par>
                                <p:cTn id="12" presetID="22" presetClass="entr" presetSubtype="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図形グループ 2"/>
          <p:cNvGrpSpPr/>
          <p:nvPr/>
        </p:nvGrpSpPr>
        <p:grpSpPr>
          <a:xfrm>
            <a:off x="1150473" y="3630706"/>
            <a:ext cx="7814231" cy="3090769"/>
            <a:chOff x="1150473" y="3630706"/>
            <a:chExt cx="7814231" cy="3090769"/>
          </a:xfrm>
        </p:grpSpPr>
        <p:sp>
          <p:nvSpPr>
            <p:cNvPr id="44" name="角丸四角形 37">
              <a:extLst>
                <a:ext uri="{FF2B5EF4-FFF2-40B4-BE49-F238E27FC236}">
                  <a16:creationId xmlns="" xmlns:a16="http://schemas.microsoft.com/office/drawing/2014/main" id="{C7161037-5049-4F17-B3CA-7DFBC8A9E6E4}"/>
                </a:ext>
              </a:extLst>
            </p:cNvPr>
            <p:cNvSpPr/>
            <p:nvPr/>
          </p:nvSpPr>
          <p:spPr>
            <a:xfrm>
              <a:off x="1150473" y="3630706"/>
              <a:ext cx="7814231" cy="3090769"/>
            </a:xfrm>
            <a:prstGeom prst="roundRect">
              <a:avLst>
                <a:gd name="adj" fmla="val 7569"/>
              </a:avLst>
            </a:prstGeom>
            <a:noFill/>
            <a:ln>
              <a:solidFill>
                <a:srgbClr val="EBA6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6" name="図 95">
              <a:extLst>
                <a:ext uri="{FF2B5EF4-FFF2-40B4-BE49-F238E27FC236}">
                  <a16:creationId xmlns="" xmlns:a16="http://schemas.microsoft.com/office/drawing/2014/main" id="{3280E688-F71E-4137-A25A-1434F7D78FA1}"/>
                </a:ext>
              </a:extLst>
            </p:cNvPr>
            <p:cNvPicPr>
              <a:picLocks noChangeAspect="1"/>
            </p:cNvPicPr>
            <p:nvPr/>
          </p:nvPicPr>
          <p:blipFill>
            <a:blip r:embed="rId3"/>
            <a:stretch>
              <a:fillRect/>
            </a:stretch>
          </p:blipFill>
          <p:spPr>
            <a:xfrm>
              <a:off x="5826815" y="4048690"/>
              <a:ext cx="2241155" cy="2050657"/>
            </a:xfrm>
            <a:prstGeom prst="rect">
              <a:avLst/>
            </a:prstGeom>
          </p:spPr>
        </p:pic>
        <p:grpSp>
          <p:nvGrpSpPr>
            <p:cNvPr id="97" name="グループ化 96">
              <a:extLst>
                <a:ext uri="{FF2B5EF4-FFF2-40B4-BE49-F238E27FC236}">
                  <a16:creationId xmlns="" xmlns:a16="http://schemas.microsoft.com/office/drawing/2014/main" id="{F9B8286F-37E3-4EEC-8E78-C61D81B2A642}"/>
                </a:ext>
              </a:extLst>
            </p:cNvPr>
            <p:cNvGrpSpPr/>
            <p:nvPr/>
          </p:nvGrpSpPr>
          <p:grpSpPr>
            <a:xfrm>
              <a:off x="1999438" y="4087945"/>
              <a:ext cx="1807262" cy="1975150"/>
              <a:chOff x="1686786" y="4273977"/>
              <a:chExt cx="1807262" cy="1975150"/>
            </a:xfrm>
          </p:grpSpPr>
          <p:pic>
            <p:nvPicPr>
              <p:cNvPr id="98" name="図 97">
                <a:extLst>
                  <a:ext uri="{FF2B5EF4-FFF2-40B4-BE49-F238E27FC236}">
                    <a16:creationId xmlns="" xmlns:a16="http://schemas.microsoft.com/office/drawing/2014/main" id="{A308E859-6F10-4E44-99E2-91060A6C3EF6}"/>
                  </a:ext>
                </a:extLst>
              </p:cNvPr>
              <p:cNvPicPr>
                <a:picLocks noChangeAspect="1"/>
              </p:cNvPicPr>
              <p:nvPr/>
            </p:nvPicPr>
            <p:blipFill>
              <a:blip r:embed="rId4"/>
              <a:stretch>
                <a:fillRect/>
              </a:stretch>
            </p:blipFill>
            <p:spPr>
              <a:xfrm>
                <a:off x="1686786" y="4273977"/>
                <a:ext cx="1807262" cy="1975150"/>
              </a:xfrm>
              <a:prstGeom prst="rect">
                <a:avLst/>
              </a:prstGeom>
            </p:spPr>
          </p:pic>
          <p:pic>
            <p:nvPicPr>
              <p:cNvPr id="99" name="図 98">
                <a:extLst>
                  <a:ext uri="{FF2B5EF4-FFF2-40B4-BE49-F238E27FC236}">
                    <a16:creationId xmlns="" xmlns:a16="http://schemas.microsoft.com/office/drawing/2014/main" id="{7A794BD0-3EA4-4083-A4BE-64A27A6F09D3}"/>
                  </a:ext>
                </a:extLst>
              </p:cNvPr>
              <p:cNvPicPr>
                <a:picLocks noChangeAspect="1"/>
              </p:cNvPicPr>
              <p:nvPr/>
            </p:nvPicPr>
            <p:blipFill>
              <a:blip r:embed="rId5"/>
              <a:stretch>
                <a:fillRect/>
              </a:stretch>
            </p:blipFill>
            <p:spPr>
              <a:xfrm>
                <a:off x="2419542" y="4828922"/>
                <a:ext cx="931802" cy="1385579"/>
              </a:xfrm>
              <a:prstGeom prst="rect">
                <a:avLst/>
              </a:prstGeom>
            </p:spPr>
          </p:pic>
        </p:grpSp>
        <p:sp>
          <p:nvSpPr>
            <p:cNvPr id="100" name="四角形: 角を丸くする 99">
              <a:extLst>
                <a:ext uri="{FF2B5EF4-FFF2-40B4-BE49-F238E27FC236}">
                  <a16:creationId xmlns="" xmlns:a16="http://schemas.microsoft.com/office/drawing/2014/main" id="{38D84AC9-65A3-4A5E-BC5E-53D712A95EF4}"/>
                </a:ext>
              </a:extLst>
            </p:cNvPr>
            <p:cNvSpPr/>
            <p:nvPr/>
          </p:nvSpPr>
          <p:spPr>
            <a:xfrm>
              <a:off x="1718035" y="6039910"/>
              <a:ext cx="2448000" cy="632880"/>
            </a:xfrm>
            <a:prstGeom prst="roundRect">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latin typeface="ヒラギノ丸ゴ ProN W4"/>
                  <a:ea typeface="ヒラギノ丸ゴ ProN W4"/>
                  <a:cs typeface="ヒラギノ丸ゴ ProN W4"/>
                </a:rPr>
                <a:t>施設での関わり</a:t>
              </a:r>
            </a:p>
          </p:txBody>
        </p:sp>
        <p:sp>
          <p:nvSpPr>
            <p:cNvPr id="101" name="四角形: 角を丸くする 100">
              <a:extLst>
                <a:ext uri="{FF2B5EF4-FFF2-40B4-BE49-F238E27FC236}">
                  <a16:creationId xmlns="" xmlns:a16="http://schemas.microsoft.com/office/drawing/2014/main" id="{8B25BBE4-A912-46F7-801D-93FE42AA93F9}"/>
                </a:ext>
              </a:extLst>
            </p:cNvPr>
            <p:cNvSpPr/>
            <p:nvPr/>
          </p:nvSpPr>
          <p:spPr>
            <a:xfrm>
              <a:off x="5733925" y="6028469"/>
              <a:ext cx="2426934" cy="632880"/>
            </a:xfrm>
            <a:prstGeom prst="roundRect">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latin typeface="ヒラギノ丸ゴ ProN W4"/>
                  <a:ea typeface="ヒラギノ丸ゴ ProN W4"/>
                  <a:cs typeface="ヒラギノ丸ゴ ProN W4"/>
                </a:rPr>
                <a:t>地域への広がり</a:t>
              </a:r>
              <a:endParaRPr kumimoji="1" lang="ja-JP" altLang="en-US" sz="2400" dirty="0">
                <a:latin typeface="ヒラギノ丸ゴ ProN W4"/>
                <a:ea typeface="ヒラギノ丸ゴ ProN W4"/>
                <a:cs typeface="ヒラギノ丸ゴ ProN W4"/>
              </a:endParaRPr>
            </a:p>
          </p:txBody>
        </p:sp>
        <p:sp>
          <p:nvSpPr>
            <p:cNvPr id="102" name="矢印: ストライプ 101">
              <a:extLst>
                <a:ext uri="{FF2B5EF4-FFF2-40B4-BE49-F238E27FC236}">
                  <a16:creationId xmlns="" xmlns:a16="http://schemas.microsoft.com/office/drawing/2014/main" id="{81C49B9B-3D9D-4343-BD83-1B6988E8BB8D}"/>
                </a:ext>
              </a:extLst>
            </p:cNvPr>
            <p:cNvSpPr/>
            <p:nvPr/>
          </p:nvSpPr>
          <p:spPr>
            <a:xfrm>
              <a:off x="4415692" y="5195618"/>
              <a:ext cx="802130" cy="541406"/>
            </a:xfrm>
            <a:prstGeom prst="striped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43" name="図 42" descr="グリーン芽"/>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930" y="760858"/>
            <a:ext cx="360000" cy="360000"/>
          </a:xfrm>
          <a:prstGeom prst="rect">
            <a:avLst/>
          </a:prstGeom>
        </p:spPr>
      </p:pic>
      <p:pic>
        <p:nvPicPr>
          <p:cNvPr id="47" name="図 46" descr="グリーン芽"/>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485" y="756874"/>
            <a:ext cx="360000" cy="360000"/>
          </a:xfrm>
          <a:prstGeom prst="rect">
            <a:avLst/>
          </a:prstGeom>
        </p:spPr>
      </p:pic>
      <p:grpSp>
        <p:nvGrpSpPr>
          <p:cNvPr id="55" name="図形グループ 54"/>
          <p:cNvGrpSpPr/>
          <p:nvPr/>
        </p:nvGrpSpPr>
        <p:grpSpPr>
          <a:xfrm>
            <a:off x="8699936" y="695018"/>
            <a:ext cx="380950" cy="560933"/>
            <a:chOff x="4988904" y="4856888"/>
            <a:chExt cx="626020" cy="921788"/>
          </a:xfrm>
        </p:grpSpPr>
        <p:sp>
          <p:nvSpPr>
            <p:cNvPr id="5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7" name="図 56"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5" name="図形グループ 24"/>
          <p:cNvGrpSpPr/>
          <p:nvPr/>
        </p:nvGrpSpPr>
        <p:grpSpPr>
          <a:xfrm>
            <a:off x="7374008" y="701569"/>
            <a:ext cx="380950" cy="560933"/>
            <a:chOff x="4988904" y="4856888"/>
            <a:chExt cx="626020" cy="921788"/>
          </a:xfrm>
        </p:grpSpPr>
        <p:sp>
          <p:nvSpPr>
            <p:cNvPr id="2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7" name="図 26"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28" name="正方形/長方形 27"/>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テキスト ボックス 30"/>
          <p:cNvSpPr txBox="1"/>
          <p:nvPr/>
        </p:nvSpPr>
        <p:spPr>
          <a:xfrm>
            <a:off x="7301307" y="1042912"/>
            <a:ext cx="612000" cy="276999"/>
          </a:xfrm>
          <a:prstGeom prst="rect">
            <a:avLst/>
          </a:prstGeom>
          <a:noFill/>
        </p:spPr>
        <p:txBody>
          <a:bodyPr wrap="square" rtlCol="0">
            <a:spAutoFit/>
          </a:bodyPr>
          <a:lstStyle/>
          <a:p>
            <a:r>
              <a:rPr lang="ja-JP" altLang="en-US" sz="1200" dirty="0">
                <a:solidFill>
                  <a:schemeClr val="bg1"/>
                </a:solidFill>
              </a:rPr>
              <a:t>こども</a:t>
            </a:r>
            <a:endParaRPr kumimoji="1" lang="ja-JP" altLang="en-US" sz="1200" dirty="0">
              <a:solidFill>
                <a:schemeClr val="bg1"/>
              </a:solidFill>
            </a:endParaRPr>
          </a:p>
        </p:txBody>
      </p:sp>
      <p:pic>
        <p:nvPicPr>
          <p:cNvPr id="32" name="図 31" descr="icon_156520_256.png"/>
          <p:cNvPicPr>
            <a:picLocks noChangeAspect="1"/>
          </p:cNvPicPr>
          <p:nvPr/>
        </p:nvPicPr>
        <p:blipFill rotWithShape="1">
          <a:blip r:embed="rId8">
            <a:extLst>
              <a:ext uri="{28A0092B-C50C-407E-A947-70E740481C1C}">
                <a14:useLocalDpi xmlns:a14="http://schemas.microsoft.com/office/drawing/2010/main" val="0"/>
              </a:ext>
            </a:extLst>
          </a:blip>
          <a:srcRect b="-1073"/>
          <a:stretch/>
        </p:blipFill>
        <p:spPr>
          <a:xfrm rot="20479974">
            <a:off x="6631038" y="-129545"/>
            <a:ext cx="932632" cy="942636"/>
          </a:xfrm>
          <a:prstGeom prst="rect">
            <a:avLst/>
          </a:prstGeom>
          <a:effectLst/>
          <a:scene3d>
            <a:camera prst="orthographicFront">
              <a:rot lat="0" lon="10800000" rev="0"/>
            </a:camera>
            <a:lightRig rig="threePt" dir="t"/>
          </a:scene3d>
        </p:spPr>
      </p:pic>
      <p:sp>
        <p:nvSpPr>
          <p:cNvPr id="33" name="テキスト ボックス 32"/>
          <p:cNvSpPr txBox="1"/>
          <p:nvPr/>
        </p:nvSpPr>
        <p:spPr>
          <a:xfrm>
            <a:off x="8538814"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sp>
        <p:nvSpPr>
          <p:cNvPr id="34" name="テキスト ボックス 33"/>
          <p:cNvSpPr txBox="1"/>
          <p:nvPr/>
        </p:nvSpPr>
        <p:spPr>
          <a:xfrm>
            <a:off x="196086" y="61803"/>
            <a:ext cx="5075953"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学校教育施設への</a:t>
            </a:r>
            <a:r>
              <a:rPr lang="en-US" altLang="ja-JP" sz="2800" dirty="0">
                <a:latin typeface="ヒラギノ丸ゴ ProN W4"/>
                <a:ea typeface="ヒラギノ丸ゴ ProN W4"/>
                <a:cs typeface="ヒラギノ丸ゴ ProN W4"/>
              </a:rPr>
              <a:t>PFI</a:t>
            </a:r>
            <a:r>
              <a:rPr lang="ja-JP" altLang="en-US" sz="2800" dirty="0">
                <a:latin typeface="ヒラギノ丸ゴ ProN W4"/>
                <a:ea typeface="ヒラギノ丸ゴ ProN W4"/>
                <a:cs typeface="ヒラギノ丸ゴ ProN W4"/>
              </a:rPr>
              <a:t>導入計画</a:t>
            </a:r>
            <a:endParaRPr lang="en-US" altLang="ja-JP" sz="2800" dirty="0">
              <a:latin typeface="ヒラギノ丸ゴ ProN W4"/>
              <a:ea typeface="ヒラギノ丸ゴ ProN W4"/>
              <a:cs typeface="ヒラギノ丸ゴ ProN W4"/>
            </a:endParaRPr>
          </a:p>
          <a:p>
            <a:r>
              <a:rPr kumimoji="1" lang="ja-JP" altLang="en-US" sz="3600" dirty="0">
                <a:latin typeface="ヒラギノ丸ゴ ProN W4"/>
                <a:ea typeface="ヒラギノ丸ゴ ProN W4"/>
                <a:cs typeface="ヒラギノ丸ゴ ProN W4"/>
              </a:rPr>
              <a:t>効果</a:t>
            </a:r>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28</a:t>
            </a:fld>
            <a:endParaRPr kumimoji="1" lang="ja-JP" altLang="en-US"/>
          </a:p>
        </p:txBody>
      </p:sp>
      <p:sp>
        <p:nvSpPr>
          <p:cNvPr id="45" name="角丸四角形 14">
            <a:extLst>
              <a:ext uri="{FF2B5EF4-FFF2-40B4-BE49-F238E27FC236}">
                <a16:creationId xmlns="" xmlns:a16="http://schemas.microsoft.com/office/drawing/2014/main" id="{7863C965-ABAA-453A-884F-63CB88DC38F4}"/>
              </a:ext>
            </a:extLst>
          </p:cNvPr>
          <p:cNvSpPr/>
          <p:nvPr/>
        </p:nvSpPr>
        <p:spPr>
          <a:xfrm>
            <a:off x="815575" y="1472899"/>
            <a:ext cx="8164070" cy="605618"/>
          </a:xfrm>
          <a:prstGeom prst="roundRect">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 xmlns:a16="http://schemas.microsoft.com/office/drawing/2014/main" id="{410B0FF2-F0B6-4D37-BD82-27B5998BE5D5}"/>
              </a:ext>
            </a:extLst>
          </p:cNvPr>
          <p:cNvSpPr txBox="1"/>
          <p:nvPr/>
        </p:nvSpPr>
        <p:spPr>
          <a:xfrm>
            <a:off x="992699" y="1487839"/>
            <a:ext cx="6308608" cy="584776"/>
          </a:xfrm>
          <a:prstGeom prst="rect">
            <a:avLst/>
          </a:prstGeom>
          <a:noFill/>
          <a:ln>
            <a:noFill/>
          </a:ln>
        </p:spPr>
        <p:txBody>
          <a:bodyPr wrap="square" rtlCol="0">
            <a:spAutoFit/>
          </a:bodyPr>
          <a:lstStyle/>
          <a:p>
            <a:r>
              <a:rPr lang="ja-JP" altLang="en-US" sz="3200" b="1" dirty="0">
                <a:solidFill>
                  <a:schemeClr val="bg1"/>
                </a:solidFill>
                <a:latin typeface="ヒラギノ丸ゴ ProN W4"/>
                <a:ea typeface="ヒラギノ丸ゴ ProN W4"/>
                <a:cs typeface="ヒラギノ丸ゴ ProN W4"/>
              </a:rPr>
              <a:t>大幅な事業費の削減</a:t>
            </a:r>
            <a:endParaRPr kumimoji="1" lang="ja-JP" altLang="en-US" sz="3200" b="1" dirty="0">
              <a:solidFill>
                <a:schemeClr val="bg1"/>
              </a:solidFill>
              <a:latin typeface="ヒラギノ丸ゴ ProN W4"/>
              <a:ea typeface="ヒラギノ丸ゴ ProN W4"/>
              <a:cs typeface="ヒラギノ丸ゴ ProN W4"/>
            </a:endParaRPr>
          </a:p>
        </p:txBody>
      </p:sp>
      <p:grpSp>
        <p:nvGrpSpPr>
          <p:cNvPr id="70" name="図形グループ 40">
            <a:extLst>
              <a:ext uri="{FF2B5EF4-FFF2-40B4-BE49-F238E27FC236}">
                <a16:creationId xmlns="" xmlns:a16="http://schemas.microsoft.com/office/drawing/2014/main" id="{78CBEAA3-A491-43EB-97CF-0D017F2CE599}"/>
              </a:ext>
            </a:extLst>
          </p:cNvPr>
          <p:cNvGrpSpPr/>
          <p:nvPr/>
        </p:nvGrpSpPr>
        <p:grpSpPr>
          <a:xfrm>
            <a:off x="140528" y="1326422"/>
            <a:ext cx="899999" cy="899999"/>
            <a:chOff x="1308313" y="4556496"/>
            <a:chExt cx="899999" cy="899999"/>
          </a:xfrm>
        </p:grpSpPr>
        <p:sp>
          <p:nvSpPr>
            <p:cNvPr id="71" name="円/楕円 41">
              <a:extLst>
                <a:ext uri="{FF2B5EF4-FFF2-40B4-BE49-F238E27FC236}">
                  <a16:creationId xmlns="" xmlns:a16="http://schemas.microsoft.com/office/drawing/2014/main" id="{DEE0C165-3072-449D-B780-045C8EFE9F80}"/>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2" name="Freeform 560">
              <a:extLst>
                <a:ext uri="{FF2B5EF4-FFF2-40B4-BE49-F238E27FC236}">
                  <a16:creationId xmlns="" xmlns:a16="http://schemas.microsoft.com/office/drawing/2014/main" id="{28DB6EE1-F02A-4F4C-ABF0-8D1BBA5F2B1E}"/>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
        <p:nvSpPr>
          <p:cNvPr id="73" name="角丸四角形 43">
            <a:extLst>
              <a:ext uri="{FF2B5EF4-FFF2-40B4-BE49-F238E27FC236}">
                <a16:creationId xmlns="" xmlns:a16="http://schemas.microsoft.com/office/drawing/2014/main" id="{5E9F4B64-0745-4C20-BB2E-AF05BD283DE2}"/>
              </a:ext>
            </a:extLst>
          </p:cNvPr>
          <p:cNvSpPr/>
          <p:nvPr/>
        </p:nvSpPr>
        <p:spPr>
          <a:xfrm>
            <a:off x="815575" y="2441079"/>
            <a:ext cx="8164070" cy="605618"/>
          </a:xfrm>
          <a:prstGeom prst="roundRect">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 xmlns:a16="http://schemas.microsoft.com/office/drawing/2014/main" id="{9E98FE17-6B73-4280-8344-1E9F72015ED1}"/>
              </a:ext>
            </a:extLst>
          </p:cNvPr>
          <p:cNvSpPr txBox="1"/>
          <p:nvPr/>
        </p:nvSpPr>
        <p:spPr>
          <a:xfrm>
            <a:off x="992698" y="2456019"/>
            <a:ext cx="7972005" cy="584775"/>
          </a:xfrm>
          <a:prstGeom prst="rect">
            <a:avLst/>
          </a:prstGeom>
          <a:noFill/>
          <a:ln>
            <a:noFill/>
          </a:ln>
        </p:spPr>
        <p:txBody>
          <a:bodyPr wrap="square" rtlCol="0">
            <a:spAutoFit/>
          </a:bodyPr>
          <a:lstStyle/>
          <a:p>
            <a:r>
              <a:rPr lang="ja-JP" altLang="en-US" sz="3200" b="1" dirty="0">
                <a:solidFill>
                  <a:schemeClr val="bg1"/>
                </a:solidFill>
                <a:latin typeface="ヒラギノ丸ゴ ProN W4"/>
                <a:ea typeface="ヒラギノ丸ゴ ProN W4"/>
                <a:cs typeface="ヒラギノ丸ゴ ProN W4"/>
              </a:rPr>
              <a:t>複合的な機能を持った学校教育施設の実現</a:t>
            </a:r>
            <a:endParaRPr kumimoji="1" lang="ja-JP" altLang="en-US" sz="3200" b="1" dirty="0">
              <a:solidFill>
                <a:schemeClr val="bg1"/>
              </a:solidFill>
              <a:latin typeface="ヒラギノ丸ゴ ProN W4"/>
              <a:ea typeface="ヒラギノ丸ゴ ProN W4"/>
              <a:cs typeface="ヒラギノ丸ゴ ProN W4"/>
            </a:endParaRPr>
          </a:p>
        </p:txBody>
      </p:sp>
      <p:grpSp>
        <p:nvGrpSpPr>
          <p:cNvPr id="75" name="図形グループ 45">
            <a:extLst>
              <a:ext uri="{FF2B5EF4-FFF2-40B4-BE49-F238E27FC236}">
                <a16:creationId xmlns="" xmlns:a16="http://schemas.microsoft.com/office/drawing/2014/main" id="{7902B892-54AA-4466-8CA0-B3F7C9D3992D}"/>
              </a:ext>
            </a:extLst>
          </p:cNvPr>
          <p:cNvGrpSpPr/>
          <p:nvPr/>
        </p:nvGrpSpPr>
        <p:grpSpPr>
          <a:xfrm>
            <a:off x="140528" y="2294602"/>
            <a:ext cx="899999" cy="899999"/>
            <a:chOff x="1308313" y="4556496"/>
            <a:chExt cx="899999" cy="899999"/>
          </a:xfrm>
        </p:grpSpPr>
        <p:sp>
          <p:nvSpPr>
            <p:cNvPr id="76" name="円/楕円 46">
              <a:extLst>
                <a:ext uri="{FF2B5EF4-FFF2-40B4-BE49-F238E27FC236}">
                  <a16:creationId xmlns="" xmlns:a16="http://schemas.microsoft.com/office/drawing/2014/main" id="{CEC3C8C4-5AF9-40DA-95A6-1658F745096E}"/>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7" name="Freeform 560">
              <a:extLst>
                <a:ext uri="{FF2B5EF4-FFF2-40B4-BE49-F238E27FC236}">
                  <a16:creationId xmlns="" xmlns:a16="http://schemas.microsoft.com/office/drawing/2014/main" id="{6B21E50B-179E-4391-ACBF-08161E668E7A}"/>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78" name="図形グループ 2">
            <a:extLst>
              <a:ext uri="{FF2B5EF4-FFF2-40B4-BE49-F238E27FC236}">
                <a16:creationId xmlns="" xmlns:a16="http://schemas.microsoft.com/office/drawing/2014/main" id="{23A5B5F6-E106-4D5B-8849-446C8F00822E}"/>
              </a:ext>
            </a:extLst>
          </p:cNvPr>
          <p:cNvGrpSpPr/>
          <p:nvPr/>
        </p:nvGrpSpPr>
        <p:grpSpPr>
          <a:xfrm>
            <a:off x="815575" y="3397159"/>
            <a:ext cx="8164070" cy="605618"/>
            <a:chOff x="815575" y="3397159"/>
            <a:chExt cx="8164070" cy="605618"/>
          </a:xfrm>
          <a:solidFill>
            <a:srgbClr val="EBA621"/>
          </a:solidFill>
        </p:grpSpPr>
        <p:sp>
          <p:nvSpPr>
            <p:cNvPr id="79" name="角丸四角形 48">
              <a:extLst>
                <a:ext uri="{FF2B5EF4-FFF2-40B4-BE49-F238E27FC236}">
                  <a16:creationId xmlns="" xmlns:a16="http://schemas.microsoft.com/office/drawing/2014/main" id="{FB0CEDE9-69F6-4E9F-9216-0F4C98D0D00D}"/>
                </a:ext>
              </a:extLst>
            </p:cNvPr>
            <p:cNvSpPr/>
            <p:nvPr/>
          </p:nvSpPr>
          <p:spPr>
            <a:xfrm>
              <a:off x="815575" y="339715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 xmlns:a16="http://schemas.microsoft.com/office/drawing/2014/main" id="{F3E55458-D3FB-4EE5-9091-0E7C8D205AFF}"/>
                </a:ext>
              </a:extLst>
            </p:cNvPr>
            <p:cNvSpPr txBox="1"/>
            <p:nvPr/>
          </p:nvSpPr>
          <p:spPr>
            <a:xfrm>
              <a:off x="992699" y="3412099"/>
              <a:ext cx="6308608" cy="584775"/>
            </a:xfrm>
            <a:prstGeom prst="rect">
              <a:avLst/>
            </a:prstGeom>
            <a:grpFill/>
            <a:ln>
              <a:noFill/>
            </a:ln>
          </p:spPr>
          <p:txBody>
            <a:bodyPr wrap="square" rtlCol="0">
              <a:spAutoFit/>
            </a:bodyPr>
            <a:lstStyle/>
            <a:p>
              <a:r>
                <a:rPr kumimoji="1" lang="ja-JP" altLang="en-US" sz="3200" b="1" dirty="0">
                  <a:solidFill>
                    <a:schemeClr val="bg1"/>
                  </a:solidFill>
                  <a:latin typeface="ヒラギノ丸ゴ ProN W4"/>
                  <a:ea typeface="ヒラギノ丸ゴ ProN W4"/>
                  <a:cs typeface="ヒラギノ丸ゴ ProN W4"/>
                </a:rPr>
                <a:t>地域社会への間接的な効果</a:t>
              </a:r>
            </a:p>
          </p:txBody>
        </p:sp>
      </p:grpSp>
      <p:grpSp>
        <p:nvGrpSpPr>
          <p:cNvPr id="81" name="図形グループ 50">
            <a:extLst>
              <a:ext uri="{FF2B5EF4-FFF2-40B4-BE49-F238E27FC236}">
                <a16:creationId xmlns="" xmlns:a16="http://schemas.microsoft.com/office/drawing/2014/main" id="{1DE5F7A2-4CEC-4ED9-BE58-7C770E7D12F2}"/>
              </a:ext>
            </a:extLst>
          </p:cNvPr>
          <p:cNvGrpSpPr/>
          <p:nvPr/>
        </p:nvGrpSpPr>
        <p:grpSpPr>
          <a:xfrm>
            <a:off x="140528" y="3250682"/>
            <a:ext cx="899999" cy="899999"/>
            <a:chOff x="1308313" y="4556496"/>
            <a:chExt cx="899999" cy="899999"/>
          </a:xfrm>
        </p:grpSpPr>
        <p:sp>
          <p:nvSpPr>
            <p:cNvPr id="82" name="円/楕円 52">
              <a:extLst>
                <a:ext uri="{FF2B5EF4-FFF2-40B4-BE49-F238E27FC236}">
                  <a16:creationId xmlns="" xmlns:a16="http://schemas.microsoft.com/office/drawing/2014/main" id="{E9197AA9-964A-490D-9D65-26DA275AE30C}"/>
                </a:ext>
              </a:extLst>
            </p:cNvPr>
            <p:cNvSpPr>
              <a:spLocks/>
            </p:cNvSpPr>
            <p:nvPr/>
          </p:nvSpPr>
          <p:spPr>
            <a:xfrm>
              <a:off x="1308313" y="4556496"/>
              <a:ext cx="899999" cy="899999"/>
            </a:xfrm>
            <a:prstGeom prst="ellipse">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3" name="Freeform 560">
              <a:extLst>
                <a:ext uri="{FF2B5EF4-FFF2-40B4-BE49-F238E27FC236}">
                  <a16:creationId xmlns="" xmlns:a16="http://schemas.microsoft.com/office/drawing/2014/main" id="{A5F0BF36-FE8E-4243-8EC1-1A27E1F918F5}"/>
                </a:ext>
              </a:extLst>
            </p:cNvPr>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Tree>
    <p:extLst>
      <p:ext uri="{BB962C8B-B14F-4D97-AF65-F5344CB8AC3E}">
        <p14:creationId xmlns:p14="http://schemas.microsoft.com/office/powerpoint/2010/main" val="1893860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図形グループ 60"/>
          <p:cNvGrpSpPr/>
          <p:nvPr/>
        </p:nvGrpSpPr>
        <p:grpSpPr>
          <a:xfrm>
            <a:off x="1860042" y="1757786"/>
            <a:ext cx="5403613" cy="2511352"/>
            <a:chOff x="2319989" y="1958064"/>
            <a:chExt cx="4500000" cy="2091394"/>
          </a:xfrm>
        </p:grpSpPr>
        <p:pic>
          <p:nvPicPr>
            <p:cNvPr id="64" name="図 63" descr="こどもグレー.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88" y="2071116"/>
              <a:ext cx="720000" cy="720000"/>
            </a:xfrm>
            <a:prstGeom prst="rect">
              <a:avLst/>
            </a:prstGeom>
          </p:spPr>
        </p:pic>
        <p:pic>
          <p:nvPicPr>
            <p:cNvPr id="65" name="図 64" descr="全地域.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217" y="2071116"/>
              <a:ext cx="1692455" cy="1840989"/>
            </a:xfrm>
            <a:prstGeom prst="rect">
              <a:avLst/>
            </a:prstGeom>
          </p:spPr>
        </p:pic>
        <p:grpSp>
          <p:nvGrpSpPr>
            <p:cNvPr id="66" name="図形グループ 65"/>
            <p:cNvGrpSpPr/>
            <p:nvPr/>
          </p:nvGrpSpPr>
          <p:grpSpPr>
            <a:xfrm>
              <a:off x="5029188" y="2071116"/>
              <a:ext cx="1548292" cy="1840110"/>
              <a:chOff x="5023734" y="2204748"/>
              <a:chExt cx="1548292" cy="1840110"/>
            </a:xfrm>
          </p:grpSpPr>
          <p:pic>
            <p:nvPicPr>
              <p:cNvPr id="69" name="図 68" descr="くらしグレー.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734" y="3324858"/>
                <a:ext cx="720000" cy="720000"/>
              </a:xfrm>
              <a:prstGeom prst="rect">
                <a:avLst/>
              </a:prstGeom>
            </p:spPr>
          </p:pic>
          <p:pic>
            <p:nvPicPr>
              <p:cNvPr id="70" name="図 69" descr="しごとグレー.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026" y="2204748"/>
                <a:ext cx="720000" cy="720000"/>
              </a:xfrm>
              <a:prstGeom prst="rect">
                <a:avLst/>
              </a:prstGeom>
            </p:spPr>
          </p:pic>
          <p:pic>
            <p:nvPicPr>
              <p:cNvPr id="71" name="図 70" descr="しさんグレー.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2026" y="3324858"/>
                <a:ext cx="720000" cy="720000"/>
              </a:xfrm>
              <a:prstGeom prst="rect">
                <a:avLst/>
              </a:prstGeom>
            </p:spPr>
          </p:pic>
        </p:grpSp>
        <p:sp>
          <p:nvSpPr>
            <p:cNvPr id="67" name="乗算記号 66"/>
            <p:cNvSpPr/>
            <p:nvPr/>
          </p:nvSpPr>
          <p:spPr>
            <a:xfrm>
              <a:off x="4108672" y="2626924"/>
              <a:ext cx="914400" cy="914400"/>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角丸四角形 67"/>
            <p:cNvSpPr/>
            <p:nvPr/>
          </p:nvSpPr>
          <p:spPr>
            <a:xfrm>
              <a:off x="2319989" y="1958064"/>
              <a:ext cx="4500000" cy="2091394"/>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72" name="図 71" descr="しさん.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6118" y="3238570"/>
            <a:ext cx="866332" cy="853934"/>
          </a:xfrm>
          <a:prstGeom prst="rect">
            <a:avLst/>
          </a:prstGeom>
        </p:spPr>
      </p:pic>
      <p:sp>
        <p:nvSpPr>
          <p:cNvPr id="73" name="テキスト ボックス 72"/>
          <p:cNvSpPr txBox="1"/>
          <p:nvPr/>
        </p:nvSpPr>
        <p:spPr>
          <a:xfrm>
            <a:off x="6063647" y="2914676"/>
            <a:ext cx="954107" cy="400110"/>
          </a:xfrm>
          <a:prstGeom prst="rect">
            <a:avLst/>
          </a:prstGeom>
          <a:noFill/>
        </p:spPr>
        <p:txBody>
          <a:bodyPr wrap="none" rtlCol="0">
            <a:spAutoFit/>
          </a:bodyPr>
          <a:lstStyle/>
          <a:p>
            <a:pPr algn="ctr"/>
            <a:r>
              <a:rPr kumimoji="1" lang="ja-JP" altLang="en-US" sz="2000" b="1" dirty="0" smtClean="0">
                <a:solidFill>
                  <a:schemeClr val="accent3"/>
                </a:solidFill>
                <a:latin typeface="ヒラギノ丸ゴ ProN W4"/>
                <a:ea typeface="ヒラギノ丸ゴ ProN W4"/>
                <a:cs typeface="ヒラギノ丸ゴ ProN W4"/>
              </a:rPr>
              <a:t>しさん</a:t>
            </a:r>
            <a:endParaRPr kumimoji="1" lang="ja-JP" altLang="en-US" sz="2000" b="1" dirty="0">
              <a:solidFill>
                <a:schemeClr val="accent3"/>
              </a:solidFill>
              <a:latin typeface="ヒラギノ丸ゴ ProN W4"/>
              <a:ea typeface="ヒラギノ丸ゴ ProN W4"/>
              <a:cs typeface="ヒラギノ丸ゴ ProN W4"/>
            </a:endParaRPr>
          </a:p>
        </p:txBody>
      </p:sp>
      <p:pic>
        <p:nvPicPr>
          <p:cNvPr id="4" name="図 3" descr="グリーン芽"/>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507" y="4245952"/>
            <a:ext cx="1296000" cy="1296000"/>
          </a:xfrm>
          <a:prstGeom prst="rect">
            <a:avLst/>
          </a:prstGeom>
        </p:spPr>
      </p:pic>
      <p:pic>
        <p:nvPicPr>
          <p:cNvPr id="62" name="図 61" descr="グレー芽.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4001" y="4848033"/>
            <a:ext cx="648000" cy="648000"/>
          </a:xfrm>
          <a:prstGeom prst="rect">
            <a:avLst/>
          </a:prstGeom>
        </p:spPr>
      </p:pic>
      <p:pic>
        <p:nvPicPr>
          <p:cNvPr id="63" name="図 62" descr="グレー芽.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2936" y="4848033"/>
            <a:ext cx="648000" cy="648000"/>
          </a:xfrm>
          <a:prstGeom prst="rect">
            <a:avLst/>
          </a:prstGeom>
        </p:spPr>
      </p:pic>
      <p:grpSp>
        <p:nvGrpSpPr>
          <p:cNvPr id="55" name="図形グループ 54"/>
          <p:cNvGrpSpPr/>
          <p:nvPr/>
        </p:nvGrpSpPr>
        <p:grpSpPr>
          <a:xfrm>
            <a:off x="3494093" y="4865308"/>
            <a:ext cx="626020" cy="921788"/>
            <a:chOff x="4988904" y="4856888"/>
            <a:chExt cx="626020" cy="921788"/>
          </a:xfrm>
        </p:grpSpPr>
        <p:sp>
          <p:nvSpPr>
            <p:cNvPr id="5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0" name="図 59" descr="icon_100070_256.png"/>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40" name="図形グループ 39"/>
          <p:cNvGrpSpPr/>
          <p:nvPr/>
        </p:nvGrpSpPr>
        <p:grpSpPr>
          <a:xfrm>
            <a:off x="1951396" y="4865308"/>
            <a:ext cx="626020" cy="921788"/>
            <a:chOff x="4988904" y="4856888"/>
            <a:chExt cx="626020" cy="921788"/>
          </a:xfrm>
        </p:grpSpPr>
        <p:sp>
          <p:nvSpPr>
            <p:cNvPr id="4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2" name="図 41" descr="icon_100070_256.png"/>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1" name="図形グループ 50"/>
          <p:cNvGrpSpPr/>
          <p:nvPr/>
        </p:nvGrpSpPr>
        <p:grpSpPr>
          <a:xfrm>
            <a:off x="426526" y="4865308"/>
            <a:ext cx="626020" cy="921788"/>
            <a:chOff x="4988904" y="4856888"/>
            <a:chExt cx="626020" cy="921788"/>
          </a:xfrm>
        </p:grpSpPr>
        <p:sp>
          <p:nvSpPr>
            <p:cNvPr id="5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3" name="図 52" descr="icon_100070_256.png"/>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43" name="テキスト ボックス 42"/>
          <p:cNvSpPr txBox="1"/>
          <p:nvPr/>
        </p:nvSpPr>
        <p:spPr>
          <a:xfrm>
            <a:off x="1151289" y="564931"/>
            <a:ext cx="6827510" cy="707886"/>
          </a:xfrm>
          <a:prstGeom prst="rect">
            <a:avLst/>
          </a:prstGeom>
          <a:noFill/>
        </p:spPr>
        <p:txBody>
          <a:bodyPr wrap="none" rtlCol="0">
            <a:spAutoFit/>
          </a:bodyPr>
          <a:lstStyle/>
          <a:p>
            <a:pPr algn="ctr"/>
            <a:r>
              <a:rPr lang="ja-JP" altLang="en-US" sz="4000" b="1" dirty="0" smtClean="0">
                <a:latin typeface="ヒラギノ丸ゴ ProN W4"/>
                <a:ea typeface="ヒラギノ丸ゴ ProN W4"/>
                <a:cs typeface="ヒラギノ丸ゴ ProN W4"/>
              </a:rPr>
              <a:t>おおつ野ヒルズ企業誘致政策</a:t>
            </a:r>
            <a:endParaRPr lang="en-US" altLang="ja-JP" sz="4000" b="1" dirty="0" smtClean="0">
              <a:latin typeface="ヒラギノ丸ゴ ProN W4"/>
              <a:ea typeface="ヒラギノ丸ゴ ProN W4"/>
              <a:cs typeface="ヒラギノ丸ゴ ProN W4"/>
            </a:endParaRPr>
          </a:p>
        </p:txBody>
      </p:sp>
      <p:sp>
        <p:nvSpPr>
          <p:cNvPr id="44" name="正方形/長方形 43"/>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5" name="テキスト ボックス 44"/>
          <p:cNvSpPr txBox="1"/>
          <p:nvPr/>
        </p:nvSpPr>
        <p:spPr>
          <a:xfrm>
            <a:off x="119062" y="5488394"/>
            <a:ext cx="1223412" cy="400110"/>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基本構想</a:t>
            </a:r>
            <a:endParaRPr kumimoji="1" lang="ja-JP" altLang="en-US" sz="2000" dirty="0">
              <a:solidFill>
                <a:srgbClr val="FFFFFF"/>
              </a:solidFill>
              <a:latin typeface="ヒラギノ丸ゴ ProN W4"/>
              <a:ea typeface="ヒラギノ丸ゴ ProN W4"/>
              <a:cs typeface="ヒラギノ丸ゴ ProN W4"/>
            </a:endParaRPr>
          </a:p>
        </p:txBody>
      </p:sp>
      <p:sp>
        <p:nvSpPr>
          <p:cNvPr id="46" name="テキスト ボックス 45"/>
          <p:cNvSpPr txBox="1"/>
          <p:nvPr/>
        </p:nvSpPr>
        <p:spPr>
          <a:xfrm>
            <a:off x="7913154" y="5488394"/>
            <a:ext cx="954107" cy="707886"/>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土浦の</a:t>
            </a:r>
            <a:endParaRPr kumimoji="1" lang="en-US" altLang="ja-JP" sz="2000" dirty="0" smtClean="0">
              <a:solidFill>
                <a:srgbClr val="FFFFFF"/>
              </a:solidFill>
              <a:latin typeface="ヒラギノ丸ゴ ProN W4"/>
              <a:ea typeface="ヒラギノ丸ゴ ProN W4"/>
              <a:cs typeface="ヒラギノ丸ゴ ProN W4"/>
            </a:endParaRPr>
          </a:p>
          <a:p>
            <a:pPr algn="ctr"/>
            <a:r>
              <a:rPr lang="ja-JP" altLang="en-US" sz="2000" dirty="0" smtClean="0">
                <a:solidFill>
                  <a:srgbClr val="FFFFFF"/>
                </a:solidFill>
                <a:latin typeface="ヒラギノ丸ゴ ProN W4"/>
                <a:ea typeface="ヒラギノ丸ゴ ProN W4"/>
                <a:cs typeface="ヒラギノ丸ゴ ProN W4"/>
              </a:rPr>
              <a:t>展望</a:t>
            </a:r>
            <a:endParaRPr kumimoji="1" lang="ja-JP" altLang="en-US" sz="2000" dirty="0">
              <a:solidFill>
                <a:srgbClr val="FFFFFF"/>
              </a:solidFill>
              <a:latin typeface="ヒラギノ丸ゴ ProN W4"/>
              <a:ea typeface="ヒラギノ丸ゴ ProN W4"/>
              <a:cs typeface="ヒラギノ丸ゴ ProN W4"/>
            </a:endParaRPr>
          </a:p>
        </p:txBody>
      </p:sp>
      <p:sp>
        <p:nvSpPr>
          <p:cNvPr id="47" name="テキスト ボックス 46"/>
          <p:cNvSpPr txBox="1"/>
          <p:nvPr/>
        </p:nvSpPr>
        <p:spPr>
          <a:xfrm>
            <a:off x="1652379" y="5496033"/>
            <a:ext cx="1223412"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①</a:t>
            </a:r>
          </a:p>
          <a:p>
            <a:pPr algn="ctr"/>
            <a:endParaRPr lang="en-US" altLang="ja-JP" sz="1050" b="1"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愛着</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b="1" dirty="0" smtClean="0">
                <a:solidFill>
                  <a:schemeClr val="bg1"/>
                </a:solidFill>
                <a:latin typeface="ヒラギノ丸ゴ ProN W4"/>
                <a:ea typeface="ヒラギノ丸ゴ ProN W4"/>
                <a:cs typeface="ヒラギノ丸ゴ ProN W4"/>
              </a:rPr>
              <a:t>の</a:t>
            </a:r>
            <a:r>
              <a:rPr kumimoji="1" lang="ja-JP" altLang="en-US" sz="1600" b="1" dirty="0" smtClean="0">
                <a:solidFill>
                  <a:schemeClr val="bg1"/>
                </a:solidFill>
                <a:latin typeface="ヒラギノ丸ゴ ProN W4"/>
                <a:ea typeface="ヒラギノ丸ゴ ProN W4"/>
                <a:cs typeface="ヒラギノ丸ゴ ProN W4"/>
              </a:rPr>
              <a:t>根を張る</a:t>
            </a:r>
            <a:endParaRPr kumimoji="1" lang="ja-JP" altLang="en-US" sz="1600" b="1" dirty="0">
              <a:solidFill>
                <a:schemeClr val="bg1"/>
              </a:solidFill>
              <a:latin typeface="ヒラギノ丸ゴ ProN W4"/>
              <a:ea typeface="ヒラギノ丸ゴ ProN W4"/>
              <a:cs typeface="ヒラギノ丸ゴ ProN W4"/>
            </a:endParaRPr>
          </a:p>
        </p:txBody>
      </p:sp>
      <p:sp>
        <p:nvSpPr>
          <p:cNvPr id="48" name="テキスト ボックス 47"/>
          <p:cNvSpPr txBox="1"/>
          <p:nvPr/>
        </p:nvSpPr>
        <p:spPr>
          <a:xfrm>
            <a:off x="4425889" y="5488394"/>
            <a:ext cx="1816189" cy="1200328"/>
          </a:xfrm>
          <a:prstGeom prst="rect">
            <a:avLst/>
          </a:prstGeom>
          <a:noFill/>
        </p:spPr>
        <p:txBody>
          <a:bodyPr wrap="none" rtlCol="0">
            <a:spAutoFit/>
          </a:bodyPr>
          <a:lstStyle/>
          <a:p>
            <a:pPr algn="ctr"/>
            <a:r>
              <a:rPr lang="ja-JP" altLang="en-US" sz="2400" b="1" u="sng" dirty="0" smtClean="0">
                <a:solidFill>
                  <a:schemeClr val="bg1"/>
                </a:solidFill>
                <a:latin typeface="ヒラギノ丸ゴ ProN W4"/>
                <a:ea typeface="ヒラギノ丸ゴ ProN W4"/>
                <a:cs typeface="ヒラギノ丸ゴ ProN W4"/>
              </a:rPr>
              <a:t>提案</a:t>
            </a:r>
            <a:r>
              <a:rPr lang="en-US" altLang="ja-JP" sz="2400" b="1" u="sng" dirty="0" smtClean="0">
                <a:solidFill>
                  <a:schemeClr val="bg1"/>
                </a:solidFill>
                <a:latin typeface="ヒラギノ丸ゴ ProN W4"/>
                <a:ea typeface="ヒラギノ丸ゴ ProN W4"/>
                <a:cs typeface="ヒラギノ丸ゴ ProN W4"/>
              </a:rPr>
              <a:t>③</a:t>
            </a:r>
          </a:p>
          <a:p>
            <a:pPr algn="ctr"/>
            <a:endParaRPr lang="en-US" altLang="ja-JP" sz="800" b="1" u="sng" dirty="0" smtClean="0">
              <a:solidFill>
                <a:schemeClr val="bg1"/>
              </a:solidFill>
              <a:latin typeface="ヒラギノ丸ゴ ProN W4"/>
              <a:ea typeface="ヒラギノ丸ゴ ProN W4"/>
              <a:cs typeface="ヒラギノ丸ゴ ProN W4"/>
            </a:endParaRPr>
          </a:p>
          <a:p>
            <a:pPr algn="ctr"/>
            <a:r>
              <a:rPr lang="ja-JP" altLang="en-US" sz="2400" b="1" dirty="0" smtClean="0">
                <a:solidFill>
                  <a:schemeClr val="bg1"/>
                </a:solidFill>
                <a:latin typeface="ヒラギノ丸ゴ ProN W4"/>
                <a:ea typeface="ヒラギノ丸ゴ ProN W4"/>
                <a:cs typeface="ヒラギノ丸ゴ ProN W4"/>
              </a:rPr>
              <a:t>産業</a:t>
            </a:r>
            <a:r>
              <a:rPr lang="en-US" altLang="ja-JP" sz="2400" b="1" dirty="0" smtClean="0">
                <a:solidFill>
                  <a:schemeClr val="bg1"/>
                </a:solidFill>
                <a:latin typeface="ヒラギノ丸ゴ ProN W4"/>
                <a:ea typeface="ヒラギノ丸ゴ ProN W4"/>
                <a:cs typeface="ヒラギノ丸ゴ ProN W4"/>
              </a:rPr>
              <a:t>,</a:t>
            </a:r>
            <a:r>
              <a:rPr lang="ja-JP" altLang="en-US" sz="2400" b="1" dirty="0" smtClean="0">
                <a:solidFill>
                  <a:schemeClr val="bg1"/>
                </a:solidFill>
                <a:latin typeface="ヒラギノ丸ゴ ProN W4"/>
                <a:ea typeface="ヒラギノ丸ゴ ProN W4"/>
                <a:cs typeface="ヒラギノ丸ゴ ProN W4"/>
              </a:rPr>
              <a:t>くらし</a:t>
            </a:r>
            <a:endParaRPr lang="en-US" altLang="ja-JP" sz="2400" b="1"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49" name="テキスト ボックス 48"/>
          <p:cNvSpPr txBox="1"/>
          <p:nvPr/>
        </p:nvSpPr>
        <p:spPr>
          <a:xfrm>
            <a:off x="3160960" y="5488394"/>
            <a:ext cx="12877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②</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保全</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活用</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50" name="テキスト ボックス 49"/>
          <p:cNvSpPr txBox="1"/>
          <p:nvPr/>
        </p:nvSpPr>
        <p:spPr>
          <a:xfrm>
            <a:off x="6258149" y="5496033"/>
            <a:ext cx="1223412"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④</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にぎわい</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13" name="テキスト ボックス 12"/>
          <p:cNvSpPr txBox="1"/>
          <p:nvPr/>
        </p:nvSpPr>
        <p:spPr>
          <a:xfrm>
            <a:off x="2875791" y="3713763"/>
            <a:ext cx="966931" cy="400110"/>
          </a:xfrm>
          <a:prstGeom prst="rect">
            <a:avLst/>
          </a:prstGeom>
          <a:noFill/>
        </p:spPr>
        <p:txBody>
          <a:bodyPr wrap="none" rtlCol="0">
            <a:spAutoFit/>
          </a:bodyPr>
          <a:lstStyle/>
          <a:p>
            <a:r>
              <a:rPr lang="ja-JP" altLang="en-US" sz="2000" b="1" dirty="0" smtClean="0">
                <a:solidFill>
                  <a:schemeClr val="accent6"/>
                </a:solidFill>
                <a:latin typeface="ヒラギノ丸ゴ ProN W4"/>
                <a:ea typeface="ヒラギノ丸ゴ ProN W4"/>
                <a:cs typeface="ヒラギノ丸ゴ ProN W4"/>
              </a:rPr>
              <a:t>東</a:t>
            </a:r>
            <a:r>
              <a:rPr kumimoji="1" lang="ja-JP" altLang="en-US" sz="2000" b="1" dirty="0" smtClean="0">
                <a:solidFill>
                  <a:schemeClr val="accent6"/>
                </a:solidFill>
                <a:latin typeface="ヒラギノ丸ゴ ProN W4"/>
                <a:ea typeface="ヒラギノ丸ゴ ProN W4"/>
                <a:cs typeface="ヒラギノ丸ゴ ProN W4"/>
              </a:rPr>
              <a:t>地区</a:t>
            </a:r>
            <a:endParaRPr kumimoji="1" lang="ja-JP" altLang="en-US" sz="2000" b="1" dirty="0">
              <a:solidFill>
                <a:schemeClr val="accent6"/>
              </a:solidFill>
              <a:latin typeface="ヒラギノ丸ゴ ProN W4"/>
              <a:ea typeface="ヒラギノ丸ゴ ProN W4"/>
              <a:cs typeface="ヒラギノ丸ゴ ProN W4"/>
            </a:endParaRPr>
          </a:p>
        </p:txBody>
      </p:sp>
      <p:sp>
        <p:nvSpPr>
          <p:cNvPr id="58" name="テキスト ボックス 57"/>
          <p:cNvSpPr txBox="1"/>
          <p:nvPr/>
        </p:nvSpPr>
        <p:spPr>
          <a:xfrm>
            <a:off x="5023727" y="2818335"/>
            <a:ext cx="954107" cy="400110"/>
          </a:xfrm>
          <a:prstGeom prst="rect">
            <a:avLst/>
          </a:prstGeom>
          <a:noFill/>
        </p:spPr>
        <p:txBody>
          <a:bodyPr wrap="none" rtlCol="0">
            <a:spAutoFit/>
          </a:bodyPr>
          <a:lstStyle/>
          <a:p>
            <a:pPr algn="ctr"/>
            <a:r>
              <a:rPr kumimoji="1" lang="ja-JP" altLang="en-US" sz="2000" b="1" dirty="0" smtClean="0">
                <a:solidFill>
                  <a:schemeClr val="accent5"/>
                </a:solidFill>
                <a:latin typeface="ヒラギノ丸ゴ ProN W4"/>
                <a:ea typeface="ヒラギノ丸ゴ ProN W4"/>
                <a:cs typeface="ヒラギノ丸ゴ ProN W4"/>
              </a:rPr>
              <a:t>くらし</a:t>
            </a:r>
            <a:endParaRPr kumimoji="1" lang="ja-JP" altLang="en-US" sz="2000" b="1" dirty="0">
              <a:solidFill>
                <a:schemeClr val="accent5"/>
              </a:solidFill>
              <a:latin typeface="ヒラギノ丸ゴ ProN W4"/>
              <a:ea typeface="ヒラギノ丸ゴ ProN W4"/>
              <a:cs typeface="ヒラギノ丸ゴ ProN W4"/>
            </a:endParaRPr>
          </a:p>
        </p:txBody>
      </p:sp>
      <p:pic>
        <p:nvPicPr>
          <p:cNvPr id="9" name="図 8" descr="東地区.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5593" y="1893540"/>
            <a:ext cx="2032305" cy="2198964"/>
          </a:xfrm>
          <a:prstGeom prst="rect">
            <a:avLst/>
          </a:prstGeom>
        </p:spPr>
      </p:pic>
      <p:pic>
        <p:nvPicPr>
          <p:cNvPr id="10" name="図 9" descr="しごと.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872" y="1893539"/>
            <a:ext cx="864578" cy="864577"/>
          </a:xfrm>
          <a:prstGeom prst="rect">
            <a:avLst/>
          </a:prstGeom>
        </p:spPr>
      </p:pic>
      <p:pic>
        <p:nvPicPr>
          <p:cNvPr id="11" name="図 10" descr="くらし.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13834" y="3254169"/>
            <a:ext cx="864000" cy="837434"/>
          </a:xfrm>
          <a:prstGeom prst="rect">
            <a:avLst/>
          </a:prstGeom>
        </p:spPr>
      </p:pic>
      <p:sp>
        <p:nvSpPr>
          <p:cNvPr id="54" name="テキスト ボックス 53"/>
          <p:cNvSpPr txBox="1"/>
          <p:nvPr/>
        </p:nvSpPr>
        <p:spPr>
          <a:xfrm>
            <a:off x="6055882" y="2641561"/>
            <a:ext cx="954107" cy="400110"/>
          </a:xfrm>
          <a:prstGeom prst="rect">
            <a:avLst/>
          </a:prstGeom>
          <a:noFill/>
        </p:spPr>
        <p:txBody>
          <a:bodyPr wrap="none" rtlCol="0">
            <a:spAutoFit/>
          </a:bodyPr>
          <a:lstStyle/>
          <a:p>
            <a:pPr algn="ctr"/>
            <a:r>
              <a:rPr kumimoji="1" lang="ja-JP" altLang="en-US" sz="2000" b="1" dirty="0" smtClean="0">
                <a:solidFill>
                  <a:schemeClr val="accent2"/>
                </a:solidFill>
                <a:latin typeface="ヒラギノ丸ゴ ProN W4"/>
                <a:ea typeface="ヒラギノ丸ゴ ProN W4"/>
                <a:cs typeface="ヒラギノ丸ゴ ProN W4"/>
              </a:rPr>
              <a:t>しごと</a:t>
            </a:r>
            <a:endParaRPr kumimoji="1" lang="ja-JP" altLang="en-US" sz="2000" b="1" dirty="0">
              <a:solidFill>
                <a:schemeClr val="accent2"/>
              </a:solidFill>
              <a:latin typeface="ヒラギノ丸ゴ ProN W4"/>
              <a:ea typeface="ヒラギノ丸ゴ ProN W4"/>
              <a:cs typeface="ヒラギノ丸ゴ ProN W4"/>
            </a:endParaRPr>
          </a:p>
        </p:txBody>
      </p:sp>
      <p:sp>
        <p:nvSpPr>
          <p:cNvPr id="14" name="スライド番号プレースホルダー 13"/>
          <p:cNvSpPr>
            <a:spLocks noGrp="1"/>
          </p:cNvSpPr>
          <p:nvPr>
            <p:ph type="sldNum" sz="quarter" idx="12"/>
          </p:nvPr>
        </p:nvSpPr>
        <p:spPr/>
        <p:txBody>
          <a:bodyPr/>
          <a:lstStyle/>
          <a:p>
            <a:fld id="{271F4726-83E1-9743-9CB9-26C44A472F2A}" type="slidenum">
              <a:rPr kumimoji="1" lang="ja-JP" altLang="en-US" smtClean="0"/>
              <a:t>29</a:t>
            </a:fld>
            <a:endParaRPr kumimoji="1" lang="ja-JP" altLang="en-US"/>
          </a:p>
        </p:txBody>
      </p:sp>
    </p:spTree>
    <p:extLst>
      <p:ext uri="{BB962C8B-B14F-4D97-AF65-F5344CB8AC3E}">
        <p14:creationId xmlns:p14="http://schemas.microsoft.com/office/powerpoint/2010/main" val="2987344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fltVal val="0"/>
                                          </p:val>
                                        </p:tav>
                                        <p:tav tm="100000">
                                          <p:val>
                                            <p:strVal val="#ppt_w"/>
                                          </p:val>
                                        </p:tav>
                                      </p:tavLst>
                                    </p:anim>
                                    <p:anim calcmode="lin" valueType="num">
                                      <p:cBhvr>
                                        <p:cTn id="20" dur="500" fill="hold"/>
                                        <p:tgtEl>
                                          <p:spTgt spid="58"/>
                                        </p:tgtEl>
                                        <p:attrNameLst>
                                          <p:attrName>ppt_h</p:attrName>
                                        </p:attrNameLst>
                                      </p:cBhvr>
                                      <p:tavLst>
                                        <p:tav tm="0">
                                          <p:val>
                                            <p:fltVal val="0"/>
                                          </p:val>
                                        </p:tav>
                                        <p:tav tm="100000">
                                          <p:val>
                                            <p:strVal val="#ppt_h"/>
                                          </p:val>
                                        </p:tav>
                                      </p:tavLst>
                                    </p:anim>
                                    <p:animEffect transition="in" filter="fade">
                                      <p:cBhvr>
                                        <p:cTn id="21" dur="500"/>
                                        <p:tgtEl>
                                          <p:spTgt spid="58"/>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p:cTn id="44" dur="500" fill="hold"/>
                                        <p:tgtEl>
                                          <p:spTgt spid="73"/>
                                        </p:tgtEl>
                                        <p:attrNameLst>
                                          <p:attrName>ppt_w</p:attrName>
                                        </p:attrNameLst>
                                      </p:cBhvr>
                                      <p:tavLst>
                                        <p:tav tm="0">
                                          <p:val>
                                            <p:fltVal val="0"/>
                                          </p:val>
                                        </p:tav>
                                        <p:tav tm="100000">
                                          <p:val>
                                            <p:strVal val="#ppt_w"/>
                                          </p:val>
                                        </p:tav>
                                      </p:tavLst>
                                    </p:anim>
                                    <p:anim calcmode="lin" valueType="num">
                                      <p:cBhvr>
                                        <p:cTn id="45" dur="500" fill="hold"/>
                                        <p:tgtEl>
                                          <p:spTgt spid="73"/>
                                        </p:tgtEl>
                                        <p:attrNameLst>
                                          <p:attrName>ppt_h</p:attrName>
                                        </p:attrNameLst>
                                      </p:cBhvr>
                                      <p:tavLst>
                                        <p:tav tm="0">
                                          <p:val>
                                            <p:fltVal val="0"/>
                                          </p:val>
                                        </p:tav>
                                        <p:tav tm="100000">
                                          <p:val>
                                            <p:strVal val="#ppt_h"/>
                                          </p:val>
                                        </p:tav>
                                      </p:tavLst>
                                    </p:anim>
                                    <p:animEffect transition="in" filter="fade">
                                      <p:cBhvr>
                                        <p:cTn id="46" dur="500"/>
                                        <p:tgtEl>
                                          <p:spTgt spid="73"/>
                                        </p:tgtEl>
                                      </p:cBhvr>
                                    </p:animEffect>
                                  </p:childTnLst>
                                </p:cTn>
                              </p:par>
                              <p:par>
                                <p:cTn id="47" presetID="53" presetClass="entr" presetSubtype="16"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p:cTn id="49" dur="500" fill="hold"/>
                                        <p:tgtEl>
                                          <p:spTgt spid="72"/>
                                        </p:tgtEl>
                                        <p:attrNameLst>
                                          <p:attrName>ppt_w</p:attrName>
                                        </p:attrNameLst>
                                      </p:cBhvr>
                                      <p:tavLst>
                                        <p:tav tm="0">
                                          <p:val>
                                            <p:fltVal val="0"/>
                                          </p:val>
                                        </p:tav>
                                        <p:tav tm="100000">
                                          <p:val>
                                            <p:strVal val="#ppt_w"/>
                                          </p:val>
                                        </p:tav>
                                      </p:tavLst>
                                    </p:anim>
                                    <p:anim calcmode="lin" valueType="num">
                                      <p:cBhvr>
                                        <p:cTn id="50" dur="500" fill="hold"/>
                                        <p:tgtEl>
                                          <p:spTgt spid="72"/>
                                        </p:tgtEl>
                                        <p:attrNameLst>
                                          <p:attrName>ppt_h</p:attrName>
                                        </p:attrNameLst>
                                      </p:cBhvr>
                                      <p:tavLst>
                                        <p:tav tm="0">
                                          <p:val>
                                            <p:fltVal val="0"/>
                                          </p:val>
                                        </p:tav>
                                        <p:tav tm="100000">
                                          <p:val>
                                            <p:strVal val="#ppt_h"/>
                                          </p:val>
                                        </p:tav>
                                      </p:tavLst>
                                    </p:anim>
                                    <p:animEffect transition="in" filter="fade">
                                      <p:cBhvr>
                                        <p:cTn id="5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3" grpId="0"/>
      <p:bldP spid="58"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グレー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001" y="4848033"/>
            <a:ext cx="648000" cy="648000"/>
          </a:xfrm>
          <a:prstGeom prst="rect">
            <a:avLst/>
          </a:prstGeom>
        </p:spPr>
      </p:pic>
      <p:pic>
        <p:nvPicPr>
          <p:cNvPr id="26" name="図 25" descr="グレー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936" y="4848033"/>
            <a:ext cx="648000" cy="648000"/>
          </a:xfrm>
          <a:prstGeom prst="rect">
            <a:avLst/>
          </a:prstGeom>
        </p:spPr>
      </p:pic>
      <p:pic>
        <p:nvPicPr>
          <p:cNvPr id="25" name="図 24" descr="グレー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618" y="4848033"/>
            <a:ext cx="648000" cy="648000"/>
          </a:xfrm>
          <a:prstGeom prst="rect">
            <a:avLst/>
          </a:prstGeom>
        </p:spPr>
      </p:pic>
      <p:pic>
        <p:nvPicPr>
          <p:cNvPr id="20" name="図 19" descr="グレー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750" y="4848033"/>
            <a:ext cx="648000" cy="648000"/>
          </a:xfrm>
          <a:prstGeom prst="rect">
            <a:avLst/>
          </a:prstGeom>
        </p:spPr>
      </p:pic>
      <p:pic>
        <p:nvPicPr>
          <p:cNvPr id="7" name="図 6" descr="グレー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157" y="4848033"/>
            <a:ext cx="648000" cy="648000"/>
          </a:xfrm>
          <a:prstGeom prst="rect">
            <a:avLst/>
          </a:prstGeom>
        </p:spPr>
      </p:pic>
      <p:pic>
        <p:nvPicPr>
          <p:cNvPr id="6" name="図 5" descr="ピンク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0" y="4267374"/>
            <a:ext cx="1296000" cy="1296000"/>
          </a:xfrm>
          <a:prstGeom prst="rect">
            <a:avLst/>
          </a:prstGeom>
        </p:spPr>
      </p:pic>
      <p:sp>
        <p:nvSpPr>
          <p:cNvPr id="4" name="正方形/長方形 3"/>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8" name="テキスト ボックス 17"/>
          <p:cNvSpPr txBox="1"/>
          <p:nvPr/>
        </p:nvSpPr>
        <p:spPr>
          <a:xfrm>
            <a:off x="22882" y="5488394"/>
            <a:ext cx="1415772" cy="461665"/>
          </a:xfrm>
          <a:prstGeom prst="rect">
            <a:avLst/>
          </a:prstGeom>
          <a:noFill/>
        </p:spPr>
        <p:txBody>
          <a:bodyPr wrap="none" rtlCol="0">
            <a:spAutoFit/>
          </a:bodyPr>
          <a:lstStyle/>
          <a:p>
            <a:pPr algn="ctr"/>
            <a:r>
              <a:rPr kumimoji="1" lang="ja-JP" altLang="en-US" sz="2400" b="1" dirty="0" smtClean="0">
                <a:solidFill>
                  <a:srgbClr val="FFFFFF"/>
                </a:solidFill>
                <a:latin typeface="ヒラギノ丸ゴ ProN W4"/>
                <a:ea typeface="ヒラギノ丸ゴ ProN W4"/>
                <a:cs typeface="ヒラギノ丸ゴ ProN W4"/>
              </a:rPr>
              <a:t>基本構想</a:t>
            </a:r>
            <a:endParaRPr kumimoji="1" lang="ja-JP" altLang="en-US" sz="2400" b="1" dirty="0">
              <a:solidFill>
                <a:srgbClr val="FFFFFF"/>
              </a:solidFill>
              <a:latin typeface="ヒラギノ丸ゴ ProN W4"/>
              <a:ea typeface="ヒラギノ丸ゴ ProN W4"/>
              <a:cs typeface="ヒラギノ丸ゴ ProN W4"/>
            </a:endParaRPr>
          </a:p>
        </p:txBody>
      </p:sp>
      <p:sp>
        <p:nvSpPr>
          <p:cNvPr id="22" name="テキスト ボックス 21"/>
          <p:cNvSpPr txBox="1"/>
          <p:nvPr/>
        </p:nvSpPr>
        <p:spPr>
          <a:xfrm>
            <a:off x="7913154" y="5488394"/>
            <a:ext cx="954107" cy="707886"/>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土浦の</a:t>
            </a:r>
            <a:endParaRPr kumimoji="1" lang="en-US" altLang="ja-JP" sz="2000" dirty="0" smtClean="0">
              <a:solidFill>
                <a:srgbClr val="FFFFFF"/>
              </a:solidFill>
              <a:latin typeface="ヒラギノ丸ゴ ProN W4"/>
              <a:ea typeface="ヒラギノ丸ゴ ProN W4"/>
              <a:cs typeface="ヒラギノ丸ゴ ProN W4"/>
            </a:endParaRPr>
          </a:p>
          <a:p>
            <a:pPr algn="ctr"/>
            <a:r>
              <a:rPr lang="ja-JP" altLang="en-US" sz="2000" dirty="0" smtClean="0">
                <a:solidFill>
                  <a:srgbClr val="FFFFFF"/>
                </a:solidFill>
                <a:latin typeface="ヒラギノ丸ゴ ProN W4"/>
                <a:ea typeface="ヒラギノ丸ゴ ProN W4"/>
                <a:cs typeface="ヒラギノ丸ゴ ProN W4"/>
              </a:rPr>
              <a:t>展望</a:t>
            </a:r>
            <a:endParaRPr kumimoji="1" lang="ja-JP" altLang="en-US" sz="2000" dirty="0">
              <a:solidFill>
                <a:srgbClr val="FFFFFF"/>
              </a:solidFill>
              <a:latin typeface="ヒラギノ丸ゴ ProN W4"/>
              <a:ea typeface="ヒラギノ丸ゴ ProN W4"/>
              <a:cs typeface="ヒラギノ丸ゴ ProN W4"/>
            </a:endParaRPr>
          </a:p>
        </p:txBody>
      </p:sp>
      <p:sp>
        <p:nvSpPr>
          <p:cNvPr id="2" name="テキスト ボックス 1"/>
          <p:cNvSpPr txBox="1"/>
          <p:nvPr/>
        </p:nvSpPr>
        <p:spPr>
          <a:xfrm>
            <a:off x="3002129" y="1957515"/>
            <a:ext cx="3262432" cy="1015663"/>
          </a:xfrm>
          <a:prstGeom prst="rect">
            <a:avLst/>
          </a:prstGeom>
          <a:noFill/>
        </p:spPr>
        <p:txBody>
          <a:bodyPr wrap="none" rtlCol="0">
            <a:spAutoFit/>
          </a:bodyPr>
          <a:lstStyle/>
          <a:p>
            <a:r>
              <a:rPr lang="ja-JP" altLang="en-US" sz="6000" dirty="0" smtClean="0">
                <a:latin typeface="ヒラギノ丸ゴ ProN W4"/>
                <a:ea typeface="ヒラギノ丸ゴ ProN W4"/>
                <a:cs typeface="ヒラギノ丸ゴ ProN W4"/>
              </a:rPr>
              <a:t>基本構想</a:t>
            </a:r>
            <a:endParaRPr kumimoji="1" lang="ja-JP" altLang="en-US" sz="6000" dirty="0">
              <a:latin typeface="ヒラギノ丸ゴ ProN W4"/>
              <a:ea typeface="ヒラギノ丸ゴ ProN W4"/>
              <a:cs typeface="ヒラギノ丸ゴ ProN W4"/>
            </a:endParaRPr>
          </a:p>
        </p:txBody>
      </p:sp>
      <p:sp>
        <p:nvSpPr>
          <p:cNvPr id="19" name="テキスト ボックス 18"/>
          <p:cNvSpPr txBox="1"/>
          <p:nvPr/>
        </p:nvSpPr>
        <p:spPr>
          <a:xfrm>
            <a:off x="1658791" y="5496033"/>
            <a:ext cx="12105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①</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愛着</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21" name="テキスト ボックス 20"/>
          <p:cNvSpPr txBox="1"/>
          <p:nvPr/>
        </p:nvSpPr>
        <p:spPr>
          <a:xfrm>
            <a:off x="4561849" y="5488394"/>
            <a:ext cx="1544269"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③</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産業</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くらし</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23" name="テキスト ボックス 22"/>
          <p:cNvSpPr txBox="1"/>
          <p:nvPr/>
        </p:nvSpPr>
        <p:spPr>
          <a:xfrm>
            <a:off x="3160960" y="5488394"/>
            <a:ext cx="12877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②</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保全</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活用</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24" name="テキスト ボックス 23"/>
          <p:cNvSpPr txBox="1"/>
          <p:nvPr/>
        </p:nvSpPr>
        <p:spPr>
          <a:xfrm>
            <a:off x="6264561" y="5496033"/>
            <a:ext cx="12105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④</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にぎわい</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3</a:t>
            </a:fld>
            <a:endParaRPr kumimoji="1" lang="ja-JP" altLang="en-US"/>
          </a:p>
        </p:txBody>
      </p:sp>
    </p:spTree>
    <p:extLst>
      <p:ext uri="{BB962C8B-B14F-4D97-AF65-F5344CB8AC3E}">
        <p14:creationId xmlns:p14="http://schemas.microsoft.com/office/powerpoint/2010/main" val="1615819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クリーンショット 2018-02-07 22.18.3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19"/>
            <a:ext cx="9992412" cy="6858000"/>
          </a:xfrm>
          <a:prstGeom prst="rect">
            <a:avLst/>
          </a:prstGeom>
        </p:spPr>
      </p:pic>
      <p:sp>
        <p:nvSpPr>
          <p:cNvPr id="34" name="正方形/長方形 33">
            <a:extLst>
              <a:ext uri="{FF2B5EF4-FFF2-40B4-BE49-F238E27FC236}">
                <a16:creationId xmlns="" xmlns:a16="http://schemas.microsoft.com/office/drawing/2014/main" id="{7EAD293F-802A-4F7E-B606-BC03B506AC9B}"/>
              </a:ext>
            </a:extLst>
          </p:cNvPr>
          <p:cNvSpPr/>
          <p:nvPr/>
        </p:nvSpPr>
        <p:spPr>
          <a:xfrm>
            <a:off x="0" y="7681"/>
            <a:ext cx="9992412" cy="6887563"/>
          </a:xfrm>
          <a:prstGeom prst="rect">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5699760" y="6356350"/>
            <a:ext cx="2133600" cy="365125"/>
          </a:xfrm>
        </p:spPr>
        <p:txBody>
          <a:bodyPr/>
          <a:lstStyle/>
          <a:p>
            <a:fld id="{271F4726-83E1-9743-9CB9-26C44A472F2A}" type="slidenum">
              <a:rPr kumimoji="1" lang="ja-JP" altLang="en-US" smtClean="0"/>
              <a:t>30</a:t>
            </a:fld>
            <a:endParaRPr kumimoji="1" lang="ja-JP" altLang="en-US"/>
          </a:p>
        </p:txBody>
      </p:sp>
      <p:sp>
        <p:nvSpPr>
          <p:cNvPr id="6" name="テキスト ボックス 5">
            <a:extLst>
              <a:ext uri="{FF2B5EF4-FFF2-40B4-BE49-F238E27FC236}">
                <a16:creationId xmlns="" xmlns:a16="http://schemas.microsoft.com/office/drawing/2014/main" id="{AEFBDC73-C5EF-460C-A9AD-7ACD129C6623}"/>
              </a:ext>
            </a:extLst>
          </p:cNvPr>
          <p:cNvSpPr txBox="1"/>
          <p:nvPr/>
        </p:nvSpPr>
        <p:spPr>
          <a:xfrm>
            <a:off x="4442761" y="7681"/>
            <a:ext cx="3648756" cy="584775"/>
          </a:xfrm>
          <a:prstGeom prst="rect">
            <a:avLst/>
          </a:prstGeom>
          <a:solidFill>
            <a:schemeClr val="bg1">
              <a:alpha val="61000"/>
            </a:schemeClr>
          </a:solidFill>
        </p:spPr>
        <p:txBody>
          <a:bodyPr wrap="none" rtlCol="0">
            <a:spAutoFit/>
          </a:bodyPr>
          <a:lstStyle/>
          <a:p>
            <a:r>
              <a:rPr lang="ja-JP" altLang="en-US" sz="3200" b="1" dirty="0">
                <a:solidFill>
                  <a:srgbClr val="22AF0C"/>
                </a:solidFill>
                <a:latin typeface="ヒラギノ丸ゴ ProN W4"/>
                <a:ea typeface="ヒラギノ丸ゴ ProN W4"/>
                <a:cs typeface="ヒラギノ丸ゴ ProN W4"/>
              </a:rPr>
              <a:t>↓空き</a:t>
            </a:r>
            <a:r>
              <a:rPr lang="en-US" altLang="ja-JP" sz="3200" b="1" dirty="0">
                <a:solidFill>
                  <a:srgbClr val="22AF0C"/>
                </a:solidFill>
                <a:latin typeface="ヒラギノ丸ゴ ProN W4"/>
                <a:ea typeface="ヒラギノ丸ゴ ProN W4"/>
                <a:cs typeface="ヒラギノ丸ゴ ProN W4"/>
              </a:rPr>
              <a:t>3</a:t>
            </a:r>
            <a:r>
              <a:rPr lang="ja-JP" altLang="en-US" sz="3200" b="1" dirty="0">
                <a:solidFill>
                  <a:srgbClr val="22AF0C"/>
                </a:solidFill>
                <a:latin typeface="ヒラギノ丸ゴ ProN W4"/>
                <a:ea typeface="ヒラギノ丸ゴ ProN W4"/>
                <a:cs typeface="ヒラギノ丸ゴ ProN W4"/>
              </a:rPr>
              <a:t>区画の分譲</a:t>
            </a:r>
            <a:endParaRPr kumimoji="1" lang="ja-JP" altLang="en-US" sz="3200" b="1" dirty="0">
              <a:solidFill>
                <a:srgbClr val="22AF0C"/>
              </a:solidFill>
              <a:latin typeface="ヒラギノ丸ゴ ProN W4"/>
              <a:ea typeface="ヒラギノ丸ゴ ProN W4"/>
              <a:cs typeface="ヒラギノ丸ゴ ProN W4"/>
            </a:endParaRPr>
          </a:p>
        </p:txBody>
      </p:sp>
      <p:grpSp>
        <p:nvGrpSpPr>
          <p:cNvPr id="30" name="図形グループ 29"/>
          <p:cNvGrpSpPr/>
          <p:nvPr/>
        </p:nvGrpSpPr>
        <p:grpSpPr>
          <a:xfrm>
            <a:off x="368749" y="4914507"/>
            <a:ext cx="3934309" cy="1672151"/>
            <a:chOff x="368749" y="4914507"/>
            <a:chExt cx="3934309" cy="1672151"/>
          </a:xfrm>
        </p:grpSpPr>
        <p:sp>
          <p:nvSpPr>
            <p:cNvPr id="31" name="円/楕円 30"/>
            <p:cNvSpPr/>
            <p:nvPr/>
          </p:nvSpPr>
          <p:spPr>
            <a:xfrm>
              <a:off x="368749" y="4914507"/>
              <a:ext cx="3934309" cy="1672151"/>
            </a:xfrm>
            <a:prstGeom prst="ellipse">
              <a:avLst/>
            </a:prstGeom>
            <a:solidFill>
              <a:schemeClr val="bg1"/>
            </a:solid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200" b="1" dirty="0" smtClean="0">
                <a:latin typeface="ヒラギノ丸ゴ ProN W4"/>
                <a:ea typeface="ヒラギノ丸ゴ ProN W4"/>
                <a:cs typeface="ヒラギノ丸ゴ ProN W4"/>
              </a:endParaRPr>
            </a:p>
          </p:txBody>
        </p:sp>
        <p:sp>
          <p:nvSpPr>
            <p:cNvPr id="32" name="テキスト ボックス 31">
              <a:extLst>
                <a:ext uri="{FF2B5EF4-FFF2-40B4-BE49-F238E27FC236}">
                  <a16:creationId xmlns="" xmlns:a16="http://schemas.microsoft.com/office/drawing/2014/main" id="{0BBFC7A3-7185-41B4-850B-B33439D73E8E}"/>
                </a:ext>
              </a:extLst>
            </p:cNvPr>
            <p:cNvSpPr txBox="1"/>
            <p:nvPr/>
          </p:nvSpPr>
          <p:spPr>
            <a:xfrm>
              <a:off x="998790" y="5408917"/>
              <a:ext cx="2810723" cy="584775"/>
            </a:xfrm>
            <a:prstGeom prst="rect">
              <a:avLst/>
            </a:prstGeom>
            <a:noFill/>
          </p:spPr>
          <p:txBody>
            <a:bodyPr wrap="square" rtlCol="0">
              <a:spAutoFit/>
            </a:bodyPr>
            <a:lstStyle/>
            <a:p>
              <a:r>
                <a:rPr lang="ja-JP" altLang="en-US" sz="3200" b="1" dirty="0">
                  <a:solidFill>
                    <a:schemeClr val="accent3"/>
                  </a:solidFill>
                  <a:latin typeface="ヒラギノ丸ゴ ProN W4"/>
                  <a:ea typeface="ヒラギノ丸ゴ ProN W4"/>
                  <a:cs typeface="ヒラギノ丸ゴ ProN W4"/>
                </a:rPr>
                <a:t>医療の質向上</a:t>
              </a:r>
              <a:endParaRPr kumimoji="1" lang="ja-JP" altLang="en-US" sz="3200" b="1" dirty="0">
                <a:solidFill>
                  <a:schemeClr val="accent3"/>
                </a:solidFill>
                <a:latin typeface="ヒラギノ丸ゴ ProN W4"/>
                <a:ea typeface="ヒラギノ丸ゴ ProN W4"/>
                <a:cs typeface="ヒラギノ丸ゴ ProN W4"/>
              </a:endParaRPr>
            </a:p>
          </p:txBody>
        </p:sp>
      </p:grpSp>
      <p:grpSp>
        <p:nvGrpSpPr>
          <p:cNvPr id="33" name="図形グループ 32"/>
          <p:cNvGrpSpPr/>
          <p:nvPr/>
        </p:nvGrpSpPr>
        <p:grpSpPr>
          <a:xfrm>
            <a:off x="-475447" y="4180405"/>
            <a:ext cx="5115852" cy="2541070"/>
            <a:chOff x="-475447" y="4180405"/>
            <a:chExt cx="5115852" cy="2541070"/>
          </a:xfrm>
        </p:grpSpPr>
        <p:pic>
          <p:nvPicPr>
            <p:cNvPr id="35" name="図 34"/>
            <p:cNvPicPr>
              <a:picLocks noChangeAspect="1"/>
            </p:cNvPicPr>
            <p:nvPr/>
          </p:nvPicPr>
          <p:blipFill>
            <a:blip r:embed="rId5"/>
            <a:stretch>
              <a:fillRect/>
            </a:stretch>
          </p:blipFill>
          <p:spPr>
            <a:xfrm>
              <a:off x="-475447" y="4180405"/>
              <a:ext cx="2397259" cy="2397259"/>
            </a:xfrm>
            <a:prstGeom prst="rect">
              <a:avLst/>
            </a:prstGeom>
          </p:spPr>
        </p:pic>
        <p:pic>
          <p:nvPicPr>
            <p:cNvPr id="38" name="図 37"/>
            <p:cNvPicPr>
              <a:picLocks noChangeAspect="1"/>
            </p:cNvPicPr>
            <p:nvPr/>
          </p:nvPicPr>
          <p:blipFill rotWithShape="1">
            <a:blip r:embed="rId5"/>
            <a:srcRect r="46502" b="50000"/>
            <a:stretch/>
          </p:blipFill>
          <p:spPr>
            <a:xfrm>
              <a:off x="3357916" y="5522845"/>
              <a:ext cx="1282489" cy="1198630"/>
            </a:xfrm>
            <a:prstGeom prst="ellipse">
              <a:avLst/>
            </a:prstGeom>
          </p:spPr>
        </p:pic>
        <p:pic>
          <p:nvPicPr>
            <p:cNvPr id="40" name="図 39"/>
            <p:cNvPicPr>
              <a:picLocks noChangeAspect="1"/>
            </p:cNvPicPr>
            <p:nvPr/>
          </p:nvPicPr>
          <p:blipFill rotWithShape="1">
            <a:blip r:embed="rId5"/>
            <a:srcRect l="50248" t="23330" b="23295"/>
            <a:stretch/>
          </p:blipFill>
          <p:spPr>
            <a:xfrm>
              <a:off x="3774800" y="4759189"/>
              <a:ext cx="865605" cy="928646"/>
            </a:xfrm>
            <a:prstGeom prst="ellipse">
              <a:avLst/>
            </a:prstGeom>
          </p:spPr>
        </p:pic>
      </p:grpSp>
      <p:grpSp>
        <p:nvGrpSpPr>
          <p:cNvPr id="7" name="図形グループ 6"/>
          <p:cNvGrpSpPr/>
          <p:nvPr/>
        </p:nvGrpSpPr>
        <p:grpSpPr>
          <a:xfrm>
            <a:off x="5296644" y="4299933"/>
            <a:ext cx="3467617" cy="2179681"/>
            <a:chOff x="5296644" y="4299933"/>
            <a:chExt cx="3467617" cy="2179681"/>
          </a:xfrm>
        </p:grpSpPr>
        <p:grpSp>
          <p:nvGrpSpPr>
            <p:cNvPr id="5" name="図形グループ 4"/>
            <p:cNvGrpSpPr/>
            <p:nvPr/>
          </p:nvGrpSpPr>
          <p:grpSpPr>
            <a:xfrm>
              <a:off x="5296644" y="4299933"/>
              <a:ext cx="3467617" cy="2179681"/>
              <a:chOff x="5296644" y="4299933"/>
              <a:chExt cx="3467617" cy="2179681"/>
            </a:xfrm>
          </p:grpSpPr>
          <p:sp>
            <p:nvSpPr>
              <p:cNvPr id="44" name="正方形/長方形 43"/>
              <p:cNvSpPr/>
              <p:nvPr/>
            </p:nvSpPr>
            <p:spPr>
              <a:xfrm>
                <a:off x="5296645" y="4299933"/>
                <a:ext cx="3467616" cy="2179681"/>
              </a:xfrm>
              <a:custGeom>
                <a:avLst/>
                <a:gdLst/>
                <a:ahLst/>
                <a:cxnLst/>
                <a:rect l="l" t="t" r="r" b="b"/>
                <a:pathLst>
                  <a:path w="3467616" h="2179681">
                    <a:moveTo>
                      <a:pt x="1205593" y="0"/>
                    </a:moveTo>
                    <a:lnTo>
                      <a:pt x="2157934" y="0"/>
                    </a:lnTo>
                    <a:cubicBezTo>
                      <a:pt x="2319919" y="0"/>
                      <a:pt x="2451234" y="131315"/>
                      <a:pt x="2451234" y="293300"/>
                    </a:cubicBezTo>
                    <a:lnTo>
                      <a:pt x="2451234" y="707765"/>
                    </a:lnTo>
                    <a:lnTo>
                      <a:pt x="3467616" y="707765"/>
                    </a:lnTo>
                    <a:lnTo>
                      <a:pt x="3467616" y="2179681"/>
                    </a:lnTo>
                    <a:lnTo>
                      <a:pt x="0" y="2179681"/>
                    </a:lnTo>
                    <a:lnTo>
                      <a:pt x="0" y="707765"/>
                    </a:lnTo>
                    <a:lnTo>
                      <a:pt x="912293" y="707765"/>
                    </a:lnTo>
                    <a:lnTo>
                      <a:pt x="912293" y="293300"/>
                    </a:lnTo>
                    <a:cubicBezTo>
                      <a:pt x="912293" y="131315"/>
                      <a:pt x="1043608" y="0"/>
                      <a:pt x="1205593" y="0"/>
                    </a:cubicBezTo>
                    <a:close/>
                  </a:path>
                </a:pathLst>
              </a:custGeom>
              <a:solidFill>
                <a:schemeClr val="bg1"/>
              </a:solidFill>
              <a:ln w="381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 xmlns:a16="http://schemas.microsoft.com/office/drawing/2014/main" id="{3B6A9A9B-2AEA-41D6-85B8-4E9BEF1D02FB}"/>
                  </a:ext>
                </a:extLst>
              </p:cNvPr>
              <p:cNvSpPr txBox="1"/>
              <p:nvPr/>
            </p:nvSpPr>
            <p:spPr>
              <a:xfrm>
                <a:off x="5296644" y="5252872"/>
                <a:ext cx="3467616" cy="1077218"/>
              </a:xfrm>
              <a:prstGeom prst="rect">
                <a:avLst/>
              </a:prstGeom>
              <a:noFill/>
            </p:spPr>
            <p:txBody>
              <a:bodyPr wrap="none" rtlCol="0">
                <a:spAutoFit/>
              </a:bodyPr>
              <a:lstStyle/>
              <a:p>
                <a:pPr algn="ctr"/>
                <a:r>
                  <a:rPr lang="ja-JP" altLang="en-US" sz="3200" b="1" dirty="0">
                    <a:solidFill>
                      <a:srgbClr val="369837"/>
                    </a:solidFill>
                    <a:latin typeface="ヒラギノ丸ゴ ProN W4"/>
                    <a:ea typeface="ヒラギノ丸ゴ ProN W4"/>
                    <a:cs typeface="ヒラギノ丸ゴ ProN W4"/>
                  </a:rPr>
                  <a:t>医療と</a:t>
                </a:r>
                <a:r>
                  <a:rPr lang="ja-JP" altLang="en-US" sz="3200" b="1" dirty="0" smtClean="0">
                    <a:solidFill>
                      <a:srgbClr val="369837"/>
                    </a:solidFill>
                    <a:latin typeface="ヒラギノ丸ゴ ProN W4"/>
                    <a:ea typeface="ヒラギノ丸ゴ ProN W4"/>
                    <a:cs typeface="ヒラギノ丸ゴ ProN W4"/>
                  </a:rPr>
                  <a:t>リハビリの</a:t>
                </a:r>
                <a:endParaRPr lang="en-US" altLang="ja-JP" sz="3200" b="1" dirty="0" smtClean="0">
                  <a:solidFill>
                    <a:srgbClr val="369837"/>
                  </a:solidFill>
                  <a:latin typeface="ヒラギノ丸ゴ ProN W4"/>
                  <a:ea typeface="ヒラギノ丸ゴ ProN W4"/>
                  <a:cs typeface="ヒラギノ丸ゴ ProN W4"/>
                </a:endParaRPr>
              </a:p>
              <a:p>
                <a:pPr algn="ctr"/>
                <a:r>
                  <a:rPr lang="ja-JP" altLang="en-US" sz="3200" b="1" dirty="0" smtClean="0">
                    <a:solidFill>
                      <a:srgbClr val="369837"/>
                    </a:solidFill>
                    <a:latin typeface="ヒラギノ丸ゴ ProN W4"/>
                    <a:ea typeface="ヒラギノ丸ゴ ProN W4"/>
                    <a:cs typeface="ヒラギノ丸ゴ ProN W4"/>
                  </a:rPr>
                  <a:t>拠点</a:t>
                </a:r>
                <a:r>
                  <a:rPr lang="ja-JP" altLang="en-US" sz="3200" b="1" dirty="0">
                    <a:solidFill>
                      <a:srgbClr val="369837"/>
                    </a:solidFill>
                    <a:latin typeface="ヒラギノ丸ゴ ProN W4"/>
                    <a:ea typeface="ヒラギノ丸ゴ ProN W4"/>
                    <a:cs typeface="ヒラギノ丸ゴ ProN W4"/>
                  </a:rPr>
                  <a:t>創出</a:t>
                </a:r>
                <a:endParaRPr kumimoji="1" lang="ja-JP" altLang="en-US" sz="3200" b="1" dirty="0">
                  <a:solidFill>
                    <a:srgbClr val="369837"/>
                  </a:solidFill>
                  <a:latin typeface="ヒラギノ丸ゴ ProN W4"/>
                  <a:ea typeface="ヒラギノ丸ゴ ProN W4"/>
                  <a:cs typeface="ヒラギノ丸ゴ ProN W4"/>
                </a:endParaRPr>
              </a:p>
            </p:txBody>
          </p:sp>
        </p:grpSp>
        <p:sp>
          <p:nvSpPr>
            <p:cNvPr id="46" name="加算記号 45"/>
            <p:cNvSpPr/>
            <p:nvPr/>
          </p:nvSpPr>
          <p:spPr>
            <a:xfrm>
              <a:off x="6595339" y="4403910"/>
              <a:ext cx="754971" cy="754971"/>
            </a:xfrm>
            <a:prstGeom prst="mathPlus">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5039145" y="4483611"/>
            <a:ext cx="3917977" cy="2151986"/>
            <a:chOff x="5039145" y="4483611"/>
            <a:chExt cx="3917977" cy="2151986"/>
          </a:xfrm>
        </p:grpSpPr>
        <p:pic>
          <p:nvPicPr>
            <p:cNvPr id="48" name="図 47"/>
            <p:cNvPicPr>
              <a:picLocks noChangeAspect="1"/>
            </p:cNvPicPr>
            <p:nvPr/>
          </p:nvPicPr>
          <p:blipFill rotWithShape="1">
            <a:blip r:embed="rId5"/>
            <a:srcRect l="50248" t="23330" b="23295"/>
            <a:stretch/>
          </p:blipFill>
          <p:spPr>
            <a:xfrm>
              <a:off x="8091517" y="4483611"/>
              <a:ext cx="865605" cy="928646"/>
            </a:xfrm>
            <a:prstGeom prst="ellipse">
              <a:avLst/>
            </a:prstGeom>
          </p:spPr>
        </p:pic>
        <p:pic>
          <p:nvPicPr>
            <p:cNvPr id="50" name="図 49"/>
            <p:cNvPicPr>
              <a:picLocks noChangeAspect="1"/>
            </p:cNvPicPr>
            <p:nvPr/>
          </p:nvPicPr>
          <p:blipFill rotWithShape="1">
            <a:blip r:embed="rId5"/>
            <a:srcRect l="50248" t="23330" b="23295"/>
            <a:stretch/>
          </p:blipFill>
          <p:spPr>
            <a:xfrm>
              <a:off x="5039145" y="5706951"/>
              <a:ext cx="865605" cy="928646"/>
            </a:xfrm>
            <a:prstGeom prst="ellipse">
              <a:avLst/>
            </a:prstGeom>
          </p:spPr>
        </p:pic>
      </p:grpSp>
      <p:grpSp>
        <p:nvGrpSpPr>
          <p:cNvPr id="3" name="図形グループ 2"/>
          <p:cNvGrpSpPr/>
          <p:nvPr/>
        </p:nvGrpSpPr>
        <p:grpSpPr>
          <a:xfrm>
            <a:off x="-1223008" y="-1067591"/>
            <a:ext cx="6189530" cy="4834921"/>
            <a:chOff x="-1223008" y="-1067591"/>
            <a:chExt cx="6189530" cy="4834921"/>
          </a:xfrm>
        </p:grpSpPr>
        <p:grpSp>
          <p:nvGrpSpPr>
            <p:cNvPr id="22" name="図形グループ 21"/>
            <p:cNvGrpSpPr/>
            <p:nvPr/>
          </p:nvGrpSpPr>
          <p:grpSpPr>
            <a:xfrm>
              <a:off x="-1223008" y="-1067591"/>
              <a:ext cx="6189530" cy="4834921"/>
              <a:chOff x="-1223008" y="-1067591"/>
              <a:chExt cx="6189530" cy="4834921"/>
            </a:xfrm>
          </p:grpSpPr>
          <p:sp>
            <p:nvSpPr>
              <p:cNvPr id="23" name="円形吹き出し 22"/>
              <p:cNvSpPr/>
              <p:nvPr/>
            </p:nvSpPr>
            <p:spPr>
              <a:xfrm>
                <a:off x="-1223008" y="-1067591"/>
                <a:ext cx="4834921" cy="4834921"/>
              </a:xfrm>
              <a:prstGeom prst="wedgeEllipseCallout">
                <a:avLst>
                  <a:gd name="adj1" fmla="val 80219"/>
                  <a:gd name="adj2" fmla="val 11819"/>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 xmlns:a16="http://schemas.microsoft.com/office/drawing/2014/main" id="{FC3B5003-6D60-42FE-A124-7AC6FBD527F0}"/>
                  </a:ext>
                </a:extLst>
              </p:cNvPr>
              <p:cNvSpPr txBox="1"/>
              <p:nvPr/>
            </p:nvSpPr>
            <p:spPr>
              <a:xfrm>
                <a:off x="113099" y="2044432"/>
                <a:ext cx="3176411" cy="1077218"/>
              </a:xfrm>
              <a:prstGeom prst="rect">
                <a:avLst/>
              </a:prstGeom>
              <a:noFill/>
            </p:spPr>
            <p:txBody>
              <a:bodyPr wrap="square" rtlCol="0">
                <a:spAutoFit/>
              </a:bodyPr>
              <a:lstStyle/>
              <a:p>
                <a:r>
                  <a:rPr lang="ja-JP" altLang="en-US" sz="3200" b="1" dirty="0">
                    <a:solidFill>
                      <a:schemeClr val="bg1"/>
                    </a:solidFill>
                    <a:latin typeface="ヒラギノ丸ゴ ProN W4"/>
                    <a:ea typeface="ヒラギノ丸ゴ ProN W4"/>
                    <a:cs typeface="ヒラギノ丸ゴ ProN W4"/>
                  </a:rPr>
                  <a:t>リハビリ・介護関連企業誘致</a:t>
                </a:r>
                <a:endParaRPr kumimoji="1" lang="ja-JP" altLang="en-US" sz="3200" b="1" dirty="0">
                  <a:solidFill>
                    <a:schemeClr val="bg1"/>
                  </a:solidFill>
                  <a:latin typeface="ヒラギノ丸ゴ ProN W4"/>
                  <a:ea typeface="ヒラギノ丸ゴ ProN W4"/>
                  <a:cs typeface="ヒラギノ丸ゴ ProN W4"/>
                </a:endParaRPr>
              </a:p>
            </p:txBody>
          </p:sp>
          <p:pic>
            <p:nvPicPr>
              <p:cNvPr id="25" name="図 24"/>
              <p:cNvPicPr>
                <a:picLocks noChangeAspect="1"/>
              </p:cNvPicPr>
              <p:nvPr/>
            </p:nvPicPr>
            <p:blipFill rotWithShape="1">
              <a:blip r:embed="rId6">
                <a:extLst>
                  <a:ext uri="{BEBA8EAE-BF5A-486C-A8C5-ECC9F3942E4B}">
                    <a14:imgProps xmlns:a14="http://schemas.microsoft.com/office/drawing/2010/main">
                      <a14:imgLayer r:embed="rId7">
                        <a14:imgEffect>
                          <a14:backgroundRemoval t="16301" b="55753" l="2000" r="21250">
                            <a14:backgroundMark x1="14875" y1="37945" x2="14875" y2="37945"/>
                            <a14:backgroundMark x1="10625" y1="51096" x2="10625" y2="51096"/>
                          </a14:backgroundRemoval>
                        </a14:imgEffect>
                      </a14:imgLayer>
                    </a14:imgProps>
                  </a:ext>
                </a:extLst>
              </a:blip>
              <a:srcRect t="13834" r="77319" b="47363"/>
              <a:stretch/>
            </p:blipFill>
            <p:spPr>
              <a:xfrm rot="16765195">
                <a:off x="1642608" y="489266"/>
                <a:ext cx="1136356" cy="1773933"/>
              </a:xfrm>
              <a:prstGeom prst="rect">
                <a:avLst/>
              </a:prstGeom>
            </p:spPr>
          </p:pic>
          <p:sp>
            <p:nvSpPr>
              <p:cNvPr id="28" name="直角三角形 27"/>
              <p:cNvSpPr/>
              <p:nvPr/>
            </p:nvSpPr>
            <p:spPr>
              <a:xfrm rot="13882221">
                <a:off x="4454450" y="1610717"/>
                <a:ext cx="508957" cy="515187"/>
              </a:xfrm>
              <a:prstGeom prst="rtTriangle">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2" name="図 1" descr="hospital_supporterのコピー.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480" y="164353"/>
              <a:ext cx="1491296" cy="1553882"/>
            </a:xfrm>
            <a:prstGeom prst="rect">
              <a:avLst/>
            </a:prstGeom>
          </p:spPr>
        </p:pic>
      </p:grpSp>
    </p:spTree>
    <p:extLst>
      <p:ext uri="{BB962C8B-B14F-4D97-AF65-F5344CB8AC3E}">
        <p14:creationId xmlns:p14="http://schemas.microsoft.com/office/powerpoint/2010/main" val="3197600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図 118"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944" y="756874"/>
            <a:ext cx="360000" cy="360000"/>
          </a:xfrm>
          <a:prstGeom prst="rect">
            <a:avLst/>
          </a:prstGeom>
        </p:spPr>
      </p:pic>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31</a:t>
            </a:fld>
            <a:endParaRPr kumimoji="1" lang="ja-JP" altLang="en-US"/>
          </a:p>
        </p:txBody>
      </p:sp>
      <p:sp>
        <p:nvSpPr>
          <p:cNvPr id="37" name="テキスト ボックス 36"/>
          <p:cNvSpPr txBox="1"/>
          <p:nvPr/>
        </p:nvSpPr>
        <p:spPr>
          <a:xfrm>
            <a:off x="196086" y="61803"/>
            <a:ext cx="4834657"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おおつ野ヒルズ企業誘致政策</a:t>
            </a:r>
            <a:endParaRPr lang="en-US" altLang="ja-JP" sz="2800" dirty="0">
              <a:latin typeface="ヒラギノ丸ゴ ProN W4"/>
              <a:ea typeface="ヒラギノ丸ゴ ProN W4"/>
              <a:cs typeface="ヒラギノ丸ゴ ProN W4"/>
            </a:endParaRPr>
          </a:p>
          <a:p>
            <a:r>
              <a:rPr kumimoji="1" lang="ja-JP" altLang="en-US" sz="3600" dirty="0">
                <a:latin typeface="ヒラギノ丸ゴ ProN W4"/>
                <a:ea typeface="ヒラギノ丸ゴ ProN W4"/>
                <a:cs typeface="ヒラギノ丸ゴ ProN W4"/>
              </a:rPr>
              <a:t>概要</a:t>
            </a:r>
          </a:p>
        </p:txBody>
      </p:sp>
      <p:sp>
        <p:nvSpPr>
          <p:cNvPr id="40" name="スライド番号プレースホルダー 2"/>
          <p:cNvSpPr txBox="1">
            <a:spLocks/>
          </p:cNvSpPr>
          <p:nvPr/>
        </p:nvSpPr>
        <p:spPr>
          <a:xfrm>
            <a:off x="6594991" y="764689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メイリオ"/>
                <a:ea typeface="メイリオ"/>
                <a:cs typeface="メイリオ"/>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271F4726-83E1-9743-9CB9-26C44A472F2A}" type="slidenum">
              <a:rPr lang="ja-JP" altLang="en-US" smtClean="0"/>
              <a:pPr/>
              <a:t>31</a:t>
            </a:fld>
            <a:endParaRPr lang="ja-JP" altLang="en-US" dirty="0"/>
          </a:p>
        </p:txBody>
      </p:sp>
      <p:grpSp>
        <p:nvGrpSpPr>
          <p:cNvPr id="102" name="図形グループ 101"/>
          <p:cNvGrpSpPr/>
          <p:nvPr/>
        </p:nvGrpSpPr>
        <p:grpSpPr>
          <a:xfrm>
            <a:off x="8678559" y="699079"/>
            <a:ext cx="380950" cy="560933"/>
            <a:chOff x="4988904" y="4856888"/>
            <a:chExt cx="626020" cy="921788"/>
          </a:xfrm>
        </p:grpSpPr>
        <p:sp>
          <p:nvSpPr>
            <p:cNvPr id="10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104" name="図 103"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105" name="図形グループ 104"/>
          <p:cNvGrpSpPr/>
          <p:nvPr/>
        </p:nvGrpSpPr>
        <p:grpSpPr>
          <a:xfrm>
            <a:off x="8168236" y="699079"/>
            <a:ext cx="380950" cy="560933"/>
            <a:chOff x="4988904" y="4856888"/>
            <a:chExt cx="626020" cy="921788"/>
          </a:xfrm>
        </p:grpSpPr>
        <p:sp>
          <p:nvSpPr>
            <p:cNvPr id="10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107" name="図 10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108" name="図形グループ 107"/>
          <p:cNvGrpSpPr/>
          <p:nvPr/>
        </p:nvGrpSpPr>
        <p:grpSpPr>
          <a:xfrm>
            <a:off x="7636427" y="699079"/>
            <a:ext cx="380950" cy="560933"/>
            <a:chOff x="4988904" y="4856888"/>
            <a:chExt cx="626020" cy="921788"/>
          </a:xfrm>
        </p:grpSpPr>
        <p:sp>
          <p:nvSpPr>
            <p:cNvPr id="109"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110" name="図 109"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111" name="正方形/長方形 110"/>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112" name="図 111" descr="icon_156520_256.png"/>
          <p:cNvPicPr>
            <a:picLocks noChangeAspect="1"/>
          </p:cNvPicPr>
          <p:nvPr/>
        </p:nvPicPr>
        <p:blipFill rotWithShape="1">
          <a:blip r:embed="rId5">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sp>
        <p:nvSpPr>
          <p:cNvPr id="113" name="テキスト ボックス 112"/>
          <p:cNvSpPr txBox="1"/>
          <p:nvPr/>
        </p:nvSpPr>
        <p:spPr>
          <a:xfrm rot="19529938">
            <a:off x="7807163" y="497600"/>
            <a:ext cx="557965" cy="276999"/>
          </a:xfrm>
          <a:prstGeom prst="rect">
            <a:avLst/>
          </a:prstGeom>
          <a:noFill/>
        </p:spPr>
        <p:txBody>
          <a:bodyPr wrap="none" rtlCol="0">
            <a:spAutoFit/>
          </a:bodyPr>
          <a:lstStyle/>
          <a:p>
            <a:r>
              <a:rPr lang="ja-JP" altLang="en-US" sz="1200" dirty="0">
                <a:solidFill>
                  <a:schemeClr val="bg1"/>
                </a:solidFill>
              </a:rPr>
              <a:t>しごと</a:t>
            </a:r>
            <a:endParaRPr kumimoji="1" lang="ja-JP" altLang="en-US" sz="1200" dirty="0">
              <a:solidFill>
                <a:schemeClr val="bg1"/>
              </a:solidFill>
            </a:endParaRPr>
          </a:p>
        </p:txBody>
      </p:sp>
      <p:sp>
        <p:nvSpPr>
          <p:cNvPr id="115" name="テキスト ボックス 114"/>
          <p:cNvSpPr txBox="1"/>
          <p:nvPr/>
        </p:nvSpPr>
        <p:spPr>
          <a:xfrm>
            <a:off x="7562051" y="1027793"/>
            <a:ext cx="548571" cy="276999"/>
          </a:xfrm>
          <a:prstGeom prst="rect">
            <a:avLst/>
          </a:prstGeom>
          <a:noFill/>
        </p:spPr>
        <p:txBody>
          <a:bodyPr wrap="square" rtlCol="0">
            <a:spAutoFit/>
          </a:bodyPr>
          <a:lstStyle/>
          <a:p>
            <a:r>
              <a:rPr kumimoji="1" lang="ja-JP" altLang="en-US" sz="1200" dirty="0">
                <a:solidFill>
                  <a:schemeClr val="bg1"/>
                </a:solidFill>
              </a:rPr>
              <a:t>しごと</a:t>
            </a:r>
          </a:p>
        </p:txBody>
      </p:sp>
      <p:sp>
        <p:nvSpPr>
          <p:cNvPr id="116" name="テキスト ボックス 115"/>
          <p:cNvSpPr txBox="1"/>
          <p:nvPr/>
        </p:nvSpPr>
        <p:spPr>
          <a:xfrm>
            <a:off x="8105026" y="1027793"/>
            <a:ext cx="548571" cy="276999"/>
          </a:xfrm>
          <a:prstGeom prst="rect">
            <a:avLst/>
          </a:prstGeom>
          <a:noFill/>
        </p:spPr>
        <p:txBody>
          <a:bodyPr wrap="square" rtlCol="0">
            <a:spAutoFit/>
          </a:bodyPr>
          <a:lstStyle/>
          <a:p>
            <a:r>
              <a:rPr lang="ja-JP" altLang="en-US" sz="1200" dirty="0">
                <a:solidFill>
                  <a:schemeClr val="bg1"/>
                </a:solidFill>
              </a:rPr>
              <a:t>くらし</a:t>
            </a:r>
            <a:endParaRPr kumimoji="1" lang="ja-JP" altLang="en-US" sz="1200" dirty="0">
              <a:solidFill>
                <a:schemeClr val="bg1"/>
              </a:solidFill>
            </a:endParaRPr>
          </a:p>
        </p:txBody>
      </p:sp>
      <p:sp>
        <p:nvSpPr>
          <p:cNvPr id="117" name="テキスト ボックス 116"/>
          <p:cNvSpPr txBox="1"/>
          <p:nvPr/>
        </p:nvSpPr>
        <p:spPr>
          <a:xfrm>
            <a:off x="8525975"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grpSp>
        <p:nvGrpSpPr>
          <p:cNvPr id="5" name="図形グループ 4"/>
          <p:cNvGrpSpPr/>
          <p:nvPr/>
        </p:nvGrpSpPr>
        <p:grpSpPr>
          <a:xfrm>
            <a:off x="4784161" y="1859118"/>
            <a:ext cx="3588848" cy="4497232"/>
            <a:chOff x="4784161" y="1859118"/>
            <a:chExt cx="3588848" cy="4497232"/>
          </a:xfrm>
        </p:grpSpPr>
        <p:pic>
          <p:nvPicPr>
            <p:cNvPr id="114" name="図 113" descr="d7137b652fed3b0b338ef9324b109d29_w.psd"/>
            <p:cNvPicPr>
              <a:picLocks noChangeAspect="1"/>
            </p:cNvPicPr>
            <p:nvPr/>
          </p:nvPicPr>
          <p:blipFill rotWithShape="1">
            <a:blip r:embed="rId6">
              <a:extLst>
                <a:ext uri="{28A0092B-C50C-407E-A947-70E740481C1C}">
                  <a14:useLocalDpi xmlns:a14="http://schemas.microsoft.com/office/drawing/2010/main" val="0"/>
                </a:ext>
              </a:extLst>
            </a:blip>
            <a:srcRect r="48010"/>
            <a:stretch/>
          </p:blipFill>
          <p:spPr>
            <a:xfrm flipH="1">
              <a:off x="5064367" y="1859118"/>
              <a:ext cx="3308642" cy="4497232"/>
            </a:xfrm>
            <a:prstGeom prst="rect">
              <a:avLst/>
            </a:prstGeom>
          </p:spPr>
        </p:pic>
        <p:pic>
          <p:nvPicPr>
            <p:cNvPr id="19" name="図 18" descr="Unknow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4161" y="2695841"/>
              <a:ext cx="1900421" cy="1900421"/>
            </a:xfrm>
            <a:prstGeom prst="rect">
              <a:avLst/>
            </a:prstGeom>
          </p:spPr>
        </p:pic>
      </p:grpSp>
      <p:grpSp>
        <p:nvGrpSpPr>
          <p:cNvPr id="3" name="図形グループ 2"/>
          <p:cNvGrpSpPr/>
          <p:nvPr/>
        </p:nvGrpSpPr>
        <p:grpSpPr>
          <a:xfrm>
            <a:off x="657580" y="1859118"/>
            <a:ext cx="3591655" cy="4497232"/>
            <a:chOff x="657580" y="1859118"/>
            <a:chExt cx="3591655" cy="4497232"/>
          </a:xfrm>
        </p:grpSpPr>
        <p:pic>
          <p:nvPicPr>
            <p:cNvPr id="14" name="図 13" descr="d7137b652fed3b0b338ef9324b109d29_w.psd"/>
            <p:cNvPicPr>
              <a:picLocks noChangeAspect="1"/>
            </p:cNvPicPr>
            <p:nvPr/>
          </p:nvPicPr>
          <p:blipFill rotWithShape="1">
            <a:blip r:embed="rId6">
              <a:extLst>
                <a:ext uri="{28A0092B-C50C-407E-A947-70E740481C1C}">
                  <a14:useLocalDpi xmlns:a14="http://schemas.microsoft.com/office/drawing/2010/main" val="0"/>
                </a:ext>
              </a:extLst>
            </a:blip>
            <a:srcRect r="48010"/>
            <a:stretch/>
          </p:blipFill>
          <p:spPr>
            <a:xfrm>
              <a:off x="657580" y="1859118"/>
              <a:ext cx="3308642" cy="4497232"/>
            </a:xfrm>
            <a:prstGeom prst="rect">
              <a:avLst/>
            </a:prstGeom>
          </p:spPr>
        </p:pic>
        <p:pic>
          <p:nvPicPr>
            <p:cNvPr id="34" name="図 33" descr="icon_102572_256.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2824" y="2443400"/>
              <a:ext cx="2056411" cy="2056411"/>
            </a:xfrm>
            <a:prstGeom prst="rect">
              <a:avLst/>
            </a:prstGeom>
          </p:spPr>
        </p:pic>
      </p:grpSp>
      <p:sp>
        <p:nvSpPr>
          <p:cNvPr id="2" name="四角形: 角を丸くする 1">
            <a:extLst>
              <a:ext uri="{FF2B5EF4-FFF2-40B4-BE49-F238E27FC236}">
                <a16:creationId xmlns="" xmlns:a16="http://schemas.microsoft.com/office/drawing/2014/main" id="{5030687D-3E70-4369-AA0B-C26AF5BF6A11}"/>
              </a:ext>
            </a:extLst>
          </p:cNvPr>
          <p:cNvSpPr/>
          <p:nvPr/>
        </p:nvSpPr>
        <p:spPr>
          <a:xfrm>
            <a:off x="657580" y="5936974"/>
            <a:ext cx="3600000" cy="784501"/>
          </a:xfrm>
          <a:prstGeom prst="roundRect">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a:solidFill>
                  <a:schemeClr val="bg1"/>
                </a:solidFill>
                <a:latin typeface="ヒラギノ丸ゴ ProN W4"/>
                <a:ea typeface="ヒラギノ丸ゴ ProN W4"/>
                <a:cs typeface="ヒラギノ丸ゴ ProN W4"/>
              </a:rPr>
              <a:t>金銭的補助</a:t>
            </a:r>
          </a:p>
        </p:txBody>
      </p:sp>
      <p:sp>
        <p:nvSpPr>
          <p:cNvPr id="29" name="四角形: 角を丸くする 28">
            <a:extLst>
              <a:ext uri="{FF2B5EF4-FFF2-40B4-BE49-F238E27FC236}">
                <a16:creationId xmlns="" xmlns:a16="http://schemas.microsoft.com/office/drawing/2014/main" id="{06798670-38CE-4DEE-A729-AD1E10A277E8}"/>
              </a:ext>
            </a:extLst>
          </p:cNvPr>
          <p:cNvSpPr/>
          <p:nvPr/>
        </p:nvSpPr>
        <p:spPr>
          <a:xfrm>
            <a:off x="4753200" y="5936974"/>
            <a:ext cx="3599999" cy="784501"/>
          </a:xfrm>
          <a:prstGeom prst="round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a:solidFill>
                  <a:srgbClr val="FFFFFF"/>
                </a:solidFill>
                <a:latin typeface="ヒラギノ丸ゴ ProN W4"/>
                <a:ea typeface="ヒラギノ丸ゴ ProN W4"/>
                <a:cs typeface="ヒラギノ丸ゴ ProN W4"/>
              </a:rPr>
              <a:t>ネットワーク構築</a:t>
            </a:r>
            <a:endParaRPr kumimoji="1" lang="ja-JP" altLang="en-US" sz="3200" b="1" dirty="0">
              <a:solidFill>
                <a:srgbClr val="FFFFFF"/>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548953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down)">
                                      <p:cBhvr>
                                        <p:cTn id="8" dur="1000"/>
                                        <p:tgtEl>
                                          <p:spTgt spid="3"/>
                                        </p:tgtEl>
                                      </p:cBhvr>
                                    </p:animEffect>
                                  </p:childTnLst>
                                </p:cTn>
                              </p:par>
                              <p:par>
                                <p:cTn id="9" presetID="1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p:tgtEl>
                                          <p:spTgt spid="5"/>
                                        </p:tgtEl>
                                        <p:attrNameLst>
                                          <p:attrName>ppt_y</p:attrName>
                                        </p:attrNameLst>
                                      </p:cBhvr>
                                      <p:tavLst>
                                        <p:tav tm="0">
                                          <p:val>
                                            <p:strVal val="#ppt_y-#ppt_h*1.125000"/>
                                          </p:val>
                                        </p:tav>
                                        <p:tav tm="100000">
                                          <p:val>
                                            <p:strVal val="#ppt_y"/>
                                          </p:val>
                                        </p:tav>
                                      </p:tavLst>
                                    </p:anim>
                                    <p:animEffect transition="in" filter="wipe(down)">
                                      <p:cBhvr>
                                        <p:cTn id="12" dur="1000"/>
                                        <p:tgtEl>
                                          <p:spTgt spid="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図形グループ 50"/>
          <p:cNvGrpSpPr/>
          <p:nvPr/>
        </p:nvGrpSpPr>
        <p:grpSpPr>
          <a:xfrm>
            <a:off x="4784161" y="1859118"/>
            <a:ext cx="3588848" cy="4497232"/>
            <a:chOff x="4784161" y="1859118"/>
            <a:chExt cx="3588848" cy="4497232"/>
          </a:xfrm>
        </p:grpSpPr>
        <p:pic>
          <p:nvPicPr>
            <p:cNvPr id="52" name="図 51" descr="d7137b652fed3b0b338ef9324b109d29_w.psd"/>
            <p:cNvPicPr>
              <a:picLocks noChangeAspect="1"/>
            </p:cNvPicPr>
            <p:nvPr/>
          </p:nvPicPr>
          <p:blipFill rotWithShape="1">
            <a:blip r:embed="rId3">
              <a:extLst>
                <a:ext uri="{28A0092B-C50C-407E-A947-70E740481C1C}">
                  <a14:useLocalDpi xmlns:a14="http://schemas.microsoft.com/office/drawing/2010/main" val="0"/>
                </a:ext>
              </a:extLst>
            </a:blip>
            <a:srcRect r="48010"/>
            <a:stretch/>
          </p:blipFill>
          <p:spPr>
            <a:xfrm flipH="1">
              <a:off x="5064367" y="1859118"/>
              <a:ext cx="3308642" cy="4497232"/>
            </a:xfrm>
            <a:prstGeom prst="rect">
              <a:avLst/>
            </a:prstGeom>
          </p:spPr>
        </p:pic>
        <p:pic>
          <p:nvPicPr>
            <p:cNvPr id="53" name="図 52" descr="Unknow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161" y="2695841"/>
              <a:ext cx="1900421" cy="1900421"/>
            </a:xfrm>
            <a:prstGeom prst="rect">
              <a:avLst/>
            </a:prstGeom>
          </p:spPr>
        </p:pic>
      </p:grpSp>
      <p:sp>
        <p:nvSpPr>
          <p:cNvPr id="54" name="四角形: 角を丸くする 28">
            <a:extLst>
              <a:ext uri="{FF2B5EF4-FFF2-40B4-BE49-F238E27FC236}">
                <a16:creationId xmlns="" xmlns:a16="http://schemas.microsoft.com/office/drawing/2014/main" id="{06798670-38CE-4DEE-A729-AD1E10A277E8}"/>
              </a:ext>
            </a:extLst>
          </p:cNvPr>
          <p:cNvSpPr/>
          <p:nvPr/>
        </p:nvSpPr>
        <p:spPr>
          <a:xfrm>
            <a:off x="4753200" y="5936974"/>
            <a:ext cx="3599999" cy="784501"/>
          </a:xfrm>
          <a:prstGeom prst="round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a:solidFill>
                  <a:srgbClr val="FFFFFF"/>
                </a:solidFill>
                <a:latin typeface="ヒラギノ丸ゴ ProN W4"/>
                <a:ea typeface="ヒラギノ丸ゴ ProN W4"/>
                <a:cs typeface="ヒラギノ丸ゴ ProN W4"/>
              </a:rPr>
              <a:t>ネットワーク構築</a:t>
            </a:r>
            <a:endParaRPr kumimoji="1" lang="ja-JP" altLang="en-US" sz="3200" b="1" dirty="0">
              <a:solidFill>
                <a:srgbClr val="FFFFFF"/>
              </a:solidFill>
              <a:latin typeface="ヒラギノ丸ゴ ProN W4"/>
              <a:ea typeface="ヒラギノ丸ゴ ProN W4"/>
              <a:cs typeface="ヒラギノ丸ゴ ProN W4"/>
            </a:endParaRPr>
          </a:p>
        </p:txBody>
      </p:sp>
      <p:grpSp>
        <p:nvGrpSpPr>
          <p:cNvPr id="43" name="図形グループ 42"/>
          <p:cNvGrpSpPr/>
          <p:nvPr/>
        </p:nvGrpSpPr>
        <p:grpSpPr>
          <a:xfrm>
            <a:off x="657580" y="1859118"/>
            <a:ext cx="3591655" cy="4497232"/>
            <a:chOff x="657580" y="1859118"/>
            <a:chExt cx="3591655" cy="4497232"/>
          </a:xfrm>
        </p:grpSpPr>
        <p:pic>
          <p:nvPicPr>
            <p:cNvPr id="44" name="図 43" descr="d7137b652fed3b0b338ef9324b109d29_w.psd"/>
            <p:cNvPicPr>
              <a:picLocks noChangeAspect="1"/>
            </p:cNvPicPr>
            <p:nvPr/>
          </p:nvPicPr>
          <p:blipFill rotWithShape="1">
            <a:blip r:embed="rId3">
              <a:extLst>
                <a:ext uri="{28A0092B-C50C-407E-A947-70E740481C1C}">
                  <a14:useLocalDpi xmlns:a14="http://schemas.microsoft.com/office/drawing/2010/main" val="0"/>
                </a:ext>
              </a:extLst>
            </a:blip>
            <a:srcRect r="48010"/>
            <a:stretch/>
          </p:blipFill>
          <p:spPr>
            <a:xfrm>
              <a:off x="657580" y="1859118"/>
              <a:ext cx="3308642" cy="4497232"/>
            </a:xfrm>
            <a:prstGeom prst="rect">
              <a:avLst/>
            </a:prstGeom>
          </p:spPr>
        </p:pic>
        <p:pic>
          <p:nvPicPr>
            <p:cNvPr id="45" name="図 44" descr="icon_102572_256.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2824" y="2443400"/>
              <a:ext cx="2056411" cy="2056411"/>
            </a:xfrm>
            <a:prstGeom prst="rect">
              <a:avLst/>
            </a:prstGeom>
          </p:spPr>
        </p:pic>
      </p:grpSp>
      <p:sp>
        <p:nvSpPr>
          <p:cNvPr id="46" name="四角形: 角を丸くする 1">
            <a:extLst>
              <a:ext uri="{FF2B5EF4-FFF2-40B4-BE49-F238E27FC236}">
                <a16:creationId xmlns="" xmlns:a16="http://schemas.microsoft.com/office/drawing/2014/main" id="{5030687D-3E70-4369-AA0B-C26AF5BF6A11}"/>
              </a:ext>
            </a:extLst>
          </p:cNvPr>
          <p:cNvSpPr/>
          <p:nvPr/>
        </p:nvSpPr>
        <p:spPr>
          <a:xfrm>
            <a:off x="657580" y="5936974"/>
            <a:ext cx="3600000" cy="784501"/>
          </a:xfrm>
          <a:prstGeom prst="roundRect">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a:solidFill>
                  <a:schemeClr val="bg1"/>
                </a:solidFill>
                <a:latin typeface="ヒラギノ丸ゴ ProN W4"/>
                <a:ea typeface="ヒラギノ丸ゴ ProN W4"/>
                <a:cs typeface="ヒラギノ丸ゴ ProN W4"/>
              </a:rPr>
              <a:t>金銭的補助</a:t>
            </a:r>
          </a:p>
        </p:txBody>
      </p:sp>
      <p:sp>
        <p:nvSpPr>
          <p:cNvPr id="11" name="正方形/長方形 10"/>
          <p:cNvSpPr/>
          <p:nvPr/>
        </p:nvSpPr>
        <p:spPr>
          <a:xfrm>
            <a:off x="0" y="1260012"/>
            <a:ext cx="9144002" cy="3124672"/>
          </a:xfrm>
          <a:prstGeom prst="rect">
            <a:avLst/>
          </a:prstGeom>
          <a:solidFill>
            <a:schemeClr val="accent2">
              <a:alpha val="3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 xmlns:a16="http://schemas.microsoft.com/office/drawing/2014/main" id="{DE5458EA-ECB3-401E-8DE0-CF4DB5A4D08E}"/>
              </a:ext>
            </a:extLst>
          </p:cNvPr>
          <p:cNvSpPr/>
          <p:nvPr/>
        </p:nvSpPr>
        <p:spPr>
          <a:xfrm>
            <a:off x="1" y="4273808"/>
            <a:ext cx="9144000" cy="2584191"/>
          </a:xfrm>
          <a:prstGeom prst="rect">
            <a:avLst/>
          </a:prstGeom>
          <a:solidFill>
            <a:srgbClr val="226023"/>
          </a:solidFill>
          <a:ln>
            <a:solidFill>
              <a:srgbClr val="2260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9" name="図 118" descr="グリーン芽"/>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7944" y="756874"/>
            <a:ext cx="360000" cy="360000"/>
          </a:xfrm>
          <a:prstGeom prst="rect">
            <a:avLst/>
          </a:prstGeom>
        </p:spPr>
      </p:pic>
      <p:sp>
        <p:nvSpPr>
          <p:cNvPr id="37" name="テキスト ボックス 36"/>
          <p:cNvSpPr txBox="1"/>
          <p:nvPr/>
        </p:nvSpPr>
        <p:spPr>
          <a:xfrm>
            <a:off x="196086" y="61803"/>
            <a:ext cx="4834657"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おおつ野ヒルズ企業誘致政策</a:t>
            </a:r>
            <a:endParaRPr lang="en-US" altLang="ja-JP" sz="2800" dirty="0">
              <a:latin typeface="ヒラギノ丸ゴ ProN W4"/>
              <a:ea typeface="ヒラギノ丸ゴ ProN W4"/>
              <a:cs typeface="ヒラギノ丸ゴ ProN W4"/>
            </a:endParaRPr>
          </a:p>
          <a:p>
            <a:r>
              <a:rPr lang="ja-JP" altLang="en-US" sz="3600" dirty="0" smtClean="0">
                <a:latin typeface="ヒラギノ丸ゴ ProN W4"/>
                <a:ea typeface="ヒラギノ丸ゴ ProN W4"/>
                <a:cs typeface="ヒラギノ丸ゴ ProN W4"/>
              </a:rPr>
              <a:t>金銭的補助</a:t>
            </a:r>
            <a:endParaRPr kumimoji="1" lang="ja-JP" altLang="en-US" sz="3600" dirty="0">
              <a:latin typeface="ヒラギノ丸ゴ ProN W4"/>
              <a:ea typeface="ヒラギノ丸ゴ ProN W4"/>
              <a:cs typeface="ヒラギノ丸ゴ ProN W4"/>
            </a:endParaRPr>
          </a:p>
        </p:txBody>
      </p:sp>
      <p:sp>
        <p:nvSpPr>
          <p:cNvPr id="40" name="スライド番号プレースホルダー 2"/>
          <p:cNvSpPr txBox="1">
            <a:spLocks/>
          </p:cNvSpPr>
          <p:nvPr/>
        </p:nvSpPr>
        <p:spPr>
          <a:xfrm>
            <a:off x="6594991" y="764689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メイリオ"/>
                <a:ea typeface="メイリオ"/>
                <a:cs typeface="メイリオ"/>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271F4726-83E1-9743-9CB9-26C44A472F2A}" type="slidenum">
              <a:rPr lang="ja-JP" altLang="en-US" smtClean="0"/>
              <a:pPr/>
              <a:t>32</a:t>
            </a:fld>
            <a:endParaRPr lang="ja-JP" altLang="en-US" dirty="0"/>
          </a:p>
        </p:txBody>
      </p:sp>
      <p:grpSp>
        <p:nvGrpSpPr>
          <p:cNvPr id="102" name="図形グループ 101"/>
          <p:cNvGrpSpPr/>
          <p:nvPr/>
        </p:nvGrpSpPr>
        <p:grpSpPr>
          <a:xfrm>
            <a:off x="8678559" y="699079"/>
            <a:ext cx="380950" cy="560933"/>
            <a:chOff x="4988904" y="4856888"/>
            <a:chExt cx="626020" cy="921788"/>
          </a:xfrm>
        </p:grpSpPr>
        <p:sp>
          <p:nvSpPr>
            <p:cNvPr id="10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104" name="図 103"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105" name="図形グループ 104"/>
          <p:cNvGrpSpPr/>
          <p:nvPr/>
        </p:nvGrpSpPr>
        <p:grpSpPr>
          <a:xfrm>
            <a:off x="8168236" y="699079"/>
            <a:ext cx="380950" cy="560933"/>
            <a:chOff x="4988904" y="4856888"/>
            <a:chExt cx="626020" cy="921788"/>
          </a:xfrm>
        </p:grpSpPr>
        <p:sp>
          <p:nvSpPr>
            <p:cNvPr id="10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107" name="図 106"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108" name="図形グループ 107"/>
          <p:cNvGrpSpPr/>
          <p:nvPr/>
        </p:nvGrpSpPr>
        <p:grpSpPr>
          <a:xfrm>
            <a:off x="7636427" y="699079"/>
            <a:ext cx="380950" cy="560933"/>
            <a:chOff x="4988904" y="4856888"/>
            <a:chExt cx="626020" cy="921788"/>
          </a:xfrm>
        </p:grpSpPr>
        <p:sp>
          <p:nvSpPr>
            <p:cNvPr id="109"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110" name="図 109"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111" name="正方形/長方形 110"/>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112" name="図 111" descr="icon_156520_256.png"/>
          <p:cNvPicPr>
            <a:picLocks noChangeAspect="1"/>
          </p:cNvPicPr>
          <p:nvPr/>
        </p:nvPicPr>
        <p:blipFill rotWithShape="1">
          <a:blip r:embed="rId8">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sp>
        <p:nvSpPr>
          <p:cNvPr id="113" name="テキスト ボックス 112"/>
          <p:cNvSpPr txBox="1"/>
          <p:nvPr/>
        </p:nvSpPr>
        <p:spPr>
          <a:xfrm rot="19529938">
            <a:off x="7807163" y="497600"/>
            <a:ext cx="557965" cy="276999"/>
          </a:xfrm>
          <a:prstGeom prst="rect">
            <a:avLst/>
          </a:prstGeom>
          <a:noFill/>
        </p:spPr>
        <p:txBody>
          <a:bodyPr wrap="none" rtlCol="0">
            <a:spAutoFit/>
          </a:bodyPr>
          <a:lstStyle/>
          <a:p>
            <a:r>
              <a:rPr lang="ja-JP" altLang="en-US" sz="1200" dirty="0">
                <a:solidFill>
                  <a:schemeClr val="bg1"/>
                </a:solidFill>
              </a:rPr>
              <a:t>しごと</a:t>
            </a:r>
            <a:endParaRPr kumimoji="1" lang="ja-JP" altLang="en-US" sz="1200" dirty="0">
              <a:solidFill>
                <a:schemeClr val="bg1"/>
              </a:solidFill>
            </a:endParaRPr>
          </a:p>
        </p:txBody>
      </p:sp>
      <p:sp>
        <p:nvSpPr>
          <p:cNvPr id="115" name="テキスト ボックス 114"/>
          <p:cNvSpPr txBox="1"/>
          <p:nvPr/>
        </p:nvSpPr>
        <p:spPr>
          <a:xfrm>
            <a:off x="7562051" y="1027793"/>
            <a:ext cx="548571" cy="276999"/>
          </a:xfrm>
          <a:prstGeom prst="rect">
            <a:avLst/>
          </a:prstGeom>
          <a:noFill/>
        </p:spPr>
        <p:txBody>
          <a:bodyPr wrap="square" rtlCol="0">
            <a:spAutoFit/>
          </a:bodyPr>
          <a:lstStyle/>
          <a:p>
            <a:r>
              <a:rPr kumimoji="1" lang="ja-JP" altLang="en-US" sz="1200" dirty="0">
                <a:solidFill>
                  <a:schemeClr val="bg1"/>
                </a:solidFill>
              </a:rPr>
              <a:t>しごと</a:t>
            </a:r>
          </a:p>
        </p:txBody>
      </p:sp>
      <p:sp>
        <p:nvSpPr>
          <p:cNvPr id="116" name="テキスト ボックス 115"/>
          <p:cNvSpPr txBox="1"/>
          <p:nvPr/>
        </p:nvSpPr>
        <p:spPr>
          <a:xfrm>
            <a:off x="8105026" y="1027793"/>
            <a:ext cx="548571" cy="276999"/>
          </a:xfrm>
          <a:prstGeom prst="rect">
            <a:avLst/>
          </a:prstGeom>
          <a:noFill/>
        </p:spPr>
        <p:txBody>
          <a:bodyPr wrap="square" rtlCol="0">
            <a:spAutoFit/>
          </a:bodyPr>
          <a:lstStyle/>
          <a:p>
            <a:r>
              <a:rPr lang="ja-JP" altLang="en-US" sz="1200" dirty="0">
                <a:solidFill>
                  <a:schemeClr val="bg1"/>
                </a:solidFill>
              </a:rPr>
              <a:t>くらし</a:t>
            </a:r>
            <a:endParaRPr kumimoji="1" lang="ja-JP" altLang="en-US" sz="1200" dirty="0">
              <a:solidFill>
                <a:schemeClr val="bg1"/>
              </a:solidFill>
            </a:endParaRPr>
          </a:p>
        </p:txBody>
      </p:sp>
      <p:sp>
        <p:nvSpPr>
          <p:cNvPr id="117" name="テキスト ボックス 116"/>
          <p:cNvSpPr txBox="1"/>
          <p:nvPr/>
        </p:nvSpPr>
        <p:spPr>
          <a:xfrm>
            <a:off x="8525975"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grpSp>
        <p:nvGrpSpPr>
          <p:cNvPr id="12" name="図形グループ 11"/>
          <p:cNvGrpSpPr/>
          <p:nvPr/>
        </p:nvGrpSpPr>
        <p:grpSpPr>
          <a:xfrm>
            <a:off x="0" y="6325482"/>
            <a:ext cx="9144000" cy="542597"/>
            <a:chOff x="2" y="6178878"/>
            <a:chExt cx="9144000" cy="542597"/>
          </a:xfrm>
          <a:solidFill>
            <a:srgbClr val="8A4010"/>
          </a:solidFill>
        </p:grpSpPr>
        <p:sp>
          <p:nvSpPr>
            <p:cNvPr id="6" name="正方形/長方形 5">
              <a:extLst>
                <a:ext uri="{FF2B5EF4-FFF2-40B4-BE49-F238E27FC236}">
                  <a16:creationId xmlns="" xmlns:a16="http://schemas.microsoft.com/office/drawing/2014/main" id="{95189B4F-F6E0-48F9-A71F-6A339D464857}"/>
                </a:ext>
              </a:extLst>
            </p:cNvPr>
            <p:cNvSpPr/>
            <p:nvPr/>
          </p:nvSpPr>
          <p:spPr>
            <a:xfrm>
              <a:off x="2" y="6178878"/>
              <a:ext cx="9144000" cy="54259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b="1" dirty="0">
                  <a:latin typeface="ヒラギノ丸ゴ ProN W4"/>
                  <a:ea typeface="ヒラギノ丸ゴ ProN W4"/>
                  <a:cs typeface="ヒラギノ丸ゴ ProN W4"/>
                </a:rPr>
                <a:t> </a:t>
              </a:r>
              <a:r>
                <a:rPr lang="ja-JP" altLang="en-US" sz="2800" b="1" dirty="0" smtClean="0">
                  <a:latin typeface="ヒラギノ丸ゴ ProN W4"/>
                  <a:ea typeface="ヒラギノ丸ゴ ProN W4"/>
                  <a:cs typeface="ヒラギノ丸ゴ ProN W4"/>
                </a:rPr>
                <a:t>費用</a:t>
              </a:r>
              <a:r>
                <a:rPr lang="ja-JP" altLang="ja-JP" sz="2800" b="1" dirty="0" smtClean="0">
                  <a:latin typeface="ヒラギノ丸ゴ ProN W4"/>
                  <a:ea typeface="ヒラギノ丸ゴ ProN W4"/>
                  <a:cs typeface="ヒラギノ丸ゴ ProN W4"/>
                </a:rPr>
                <a:t>　</a:t>
              </a:r>
              <a:r>
                <a:rPr lang="en-US" altLang="ja-JP" sz="2800" b="1" dirty="0" smtClean="0">
                  <a:latin typeface="ヒラギノ丸ゴ ProN W4"/>
                  <a:ea typeface="ヒラギノ丸ゴ ProN W4"/>
                  <a:cs typeface="ヒラギノ丸ゴ ProN W4"/>
                </a:rPr>
                <a:t>  </a:t>
              </a:r>
              <a:r>
                <a:rPr lang="ja-JP" altLang="en-US" sz="2800" b="1" dirty="0" smtClean="0">
                  <a:latin typeface="ヒラギノ丸ゴ ProN W4"/>
                  <a:ea typeface="ヒラギノ丸ゴ ProN W4"/>
                  <a:cs typeface="ヒラギノ丸ゴ ProN W4"/>
                </a:rPr>
                <a:t>企業</a:t>
              </a:r>
              <a:r>
                <a:rPr lang="ja-JP" altLang="en-US" sz="2800" b="1" dirty="0">
                  <a:latin typeface="ヒラギノ丸ゴ ProN W4"/>
                  <a:ea typeface="ヒラギノ丸ゴ ProN W4"/>
                  <a:cs typeface="ヒラギノ丸ゴ ProN W4"/>
                </a:rPr>
                <a:t>に交付する補助金</a:t>
              </a:r>
              <a:r>
                <a:rPr lang="en-US" altLang="ja-JP" sz="2800" b="1" dirty="0">
                  <a:latin typeface="ヒラギノ丸ゴ ProN W4"/>
                  <a:ea typeface="ヒラギノ丸ゴ ProN W4"/>
                  <a:cs typeface="ヒラギノ丸ゴ ProN W4"/>
                </a:rPr>
                <a:t>(3</a:t>
              </a:r>
              <a:r>
                <a:rPr lang="ja-JP" altLang="en-US" sz="2800" b="1" dirty="0">
                  <a:latin typeface="ヒラギノ丸ゴ ProN W4"/>
                  <a:ea typeface="ヒラギノ丸ゴ ProN W4"/>
                  <a:cs typeface="ヒラギノ丸ゴ ProN W4"/>
                </a:rPr>
                <a:t>区画分</a:t>
              </a:r>
              <a:r>
                <a:rPr lang="en-US" altLang="ja-JP" sz="2800" b="1" dirty="0">
                  <a:latin typeface="ヒラギノ丸ゴ ProN W4"/>
                  <a:ea typeface="ヒラギノ丸ゴ ProN W4"/>
                  <a:cs typeface="ヒラギノ丸ゴ ProN W4"/>
                </a:rPr>
                <a:t>)</a:t>
              </a:r>
              <a:r>
                <a:rPr lang="ja-JP" altLang="en-US" sz="2800" b="1" dirty="0">
                  <a:latin typeface="ヒラギノ丸ゴ ProN W4"/>
                  <a:ea typeface="ヒラギノ丸ゴ ProN W4"/>
                  <a:cs typeface="ヒラギノ丸ゴ ProN W4"/>
                </a:rPr>
                <a:t>約</a:t>
              </a:r>
              <a:r>
                <a:rPr lang="en-US" altLang="ja-JP" sz="2800" b="1" dirty="0">
                  <a:latin typeface="ヒラギノ丸ゴ ProN W4"/>
                  <a:ea typeface="ヒラギノ丸ゴ ProN W4"/>
                  <a:cs typeface="ヒラギノ丸ゴ ProN W4"/>
                </a:rPr>
                <a:t>8900</a:t>
              </a:r>
              <a:r>
                <a:rPr lang="ja-JP" altLang="en-US" sz="2800" b="1" dirty="0">
                  <a:latin typeface="ヒラギノ丸ゴ ProN W4"/>
                  <a:ea typeface="ヒラギノ丸ゴ ProN W4"/>
                  <a:cs typeface="ヒラギノ丸ゴ ProN W4"/>
                </a:rPr>
                <a:t>万円</a:t>
              </a:r>
              <a:endParaRPr lang="en-US" altLang="ja-JP" sz="2800" b="1" dirty="0">
                <a:latin typeface="ヒラギノ丸ゴ ProN W4"/>
                <a:ea typeface="ヒラギノ丸ゴ ProN W4"/>
                <a:cs typeface="ヒラギノ丸ゴ ProN W4"/>
              </a:endParaRPr>
            </a:p>
          </p:txBody>
        </p:sp>
        <p:cxnSp>
          <p:nvCxnSpPr>
            <p:cNvPr id="8" name="直線コネクタ 7"/>
            <p:cNvCxnSpPr/>
            <p:nvPr/>
          </p:nvCxnSpPr>
          <p:spPr>
            <a:xfrm>
              <a:off x="1219536" y="6178878"/>
              <a:ext cx="0" cy="542597"/>
            </a:xfrm>
            <a:prstGeom prst="line">
              <a:avLst/>
            </a:prstGeom>
            <a:grpFill/>
            <a:ln>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17" name="図形グループ 16"/>
          <p:cNvGrpSpPr/>
          <p:nvPr/>
        </p:nvGrpSpPr>
        <p:grpSpPr>
          <a:xfrm>
            <a:off x="2554268" y="5321509"/>
            <a:ext cx="6596912" cy="796891"/>
            <a:chOff x="2554268" y="5321509"/>
            <a:chExt cx="6596912" cy="796891"/>
          </a:xfrm>
        </p:grpSpPr>
        <p:sp>
          <p:nvSpPr>
            <p:cNvPr id="36" name="ホームベース 35"/>
            <p:cNvSpPr/>
            <p:nvPr/>
          </p:nvSpPr>
          <p:spPr>
            <a:xfrm flipH="1">
              <a:off x="2554268" y="5321509"/>
              <a:ext cx="6591866" cy="796891"/>
            </a:xfrm>
            <a:prstGeom prst="homePlat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490656" y="5381989"/>
              <a:ext cx="5660524" cy="707886"/>
            </a:xfrm>
            <a:prstGeom prst="rect">
              <a:avLst/>
            </a:prstGeom>
            <a:noFill/>
          </p:spPr>
          <p:txBody>
            <a:bodyPr wrap="none" rtlCol="0">
              <a:spAutoFit/>
            </a:bodyPr>
            <a:lstStyle/>
            <a:p>
              <a:pPr algn="ctr"/>
              <a:r>
                <a:rPr lang="ja-JP" altLang="en-US" sz="4000" b="1" dirty="0">
                  <a:solidFill>
                    <a:schemeClr val="bg1"/>
                  </a:solidFill>
                  <a:latin typeface="ヒラギノ丸ゴ ProN W4"/>
                  <a:ea typeface="ヒラギノ丸ゴ ProN W4"/>
                  <a:cs typeface="ヒラギノ丸ゴ ProN W4"/>
                </a:rPr>
                <a:t>固定資産税を</a:t>
              </a:r>
              <a:r>
                <a:rPr lang="en-US" altLang="ja-JP" sz="4000" b="1" dirty="0">
                  <a:solidFill>
                    <a:schemeClr val="bg1"/>
                  </a:solidFill>
                  <a:latin typeface="ヒラギノ丸ゴ ProN W4"/>
                  <a:ea typeface="ヒラギノ丸ゴ ProN W4"/>
                  <a:cs typeface="ヒラギノ丸ゴ ProN W4"/>
                </a:rPr>
                <a:t>5</a:t>
              </a:r>
              <a:r>
                <a:rPr lang="ja-JP" altLang="en-US" sz="4000" b="1" dirty="0">
                  <a:solidFill>
                    <a:schemeClr val="bg1"/>
                  </a:solidFill>
                  <a:latin typeface="ヒラギノ丸ゴ ProN W4"/>
                  <a:ea typeface="ヒラギノ丸ゴ ProN W4"/>
                  <a:cs typeface="ヒラギノ丸ゴ ProN W4"/>
                </a:rPr>
                <a:t>年間控除</a:t>
              </a:r>
              <a:endParaRPr lang="en-US" altLang="ja-JP" sz="4000" b="1" dirty="0">
                <a:solidFill>
                  <a:schemeClr val="bg1"/>
                </a:solidFill>
                <a:latin typeface="ヒラギノ丸ゴ ProN W4"/>
                <a:ea typeface="ヒラギノ丸ゴ ProN W4"/>
                <a:cs typeface="ヒラギノ丸ゴ ProN W4"/>
              </a:endParaRPr>
            </a:p>
          </p:txBody>
        </p:sp>
        <p:pic>
          <p:nvPicPr>
            <p:cNvPr id="14" name="図 13"/>
            <p:cNvPicPr>
              <a:picLocks noChangeAspect="1"/>
            </p:cNvPicPr>
            <p:nvPr/>
          </p:nvPicPr>
          <p:blipFill>
            <a:blip r:embed="rId9"/>
            <a:stretch>
              <a:fillRect/>
            </a:stretch>
          </p:blipFill>
          <p:spPr>
            <a:xfrm>
              <a:off x="3051928" y="5432995"/>
              <a:ext cx="524739" cy="524739"/>
            </a:xfrm>
            <a:prstGeom prst="rect">
              <a:avLst/>
            </a:prstGeom>
          </p:spPr>
        </p:pic>
      </p:grpSp>
      <p:grpSp>
        <p:nvGrpSpPr>
          <p:cNvPr id="16" name="図形グループ 15"/>
          <p:cNvGrpSpPr/>
          <p:nvPr/>
        </p:nvGrpSpPr>
        <p:grpSpPr>
          <a:xfrm>
            <a:off x="1" y="1391004"/>
            <a:ext cx="6544644" cy="796891"/>
            <a:chOff x="1" y="1391004"/>
            <a:chExt cx="6544644" cy="796891"/>
          </a:xfrm>
        </p:grpSpPr>
        <p:sp>
          <p:nvSpPr>
            <p:cNvPr id="38" name="ホームベース 37"/>
            <p:cNvSpPr/>
            <p:nvPr/>
          </p:nvSpPr>
          <p:spPr>
            <a:xfrm>
              <a:off x="1" y="1391004"/>
              <a:ext cx="6544644" cy="796891"/>
            </a:xfrm>
            <a:prstGeom prst="homePlate">
              <a:avLst/>
            </a:prstGeom>
            <a:solidFill>
              <a:srgbClr val="1986C3"/>
            </a:solidFill>
            <a:ln>
              <a:solidFill>
                <a:srgbClr val="1986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 y="1461564"/>
              <a:ext cx="5648726" cy="707886"/>
            </a:xfrm>
            <a:prstGeom prst="rect">
              <a:avLst/>
            </a:prstGeom>
            <a:noFill/>
          </p:spPr>
          <p:txBody>
            <a:bodyPr wrap="none" rtlCol="0">
              <a:spAutoFit/>
            </a:bodyPr>
            <a:lstStyle/>
            <a:p>
              <a:pPr algn="ctr"/>
              <a:r>
                <a:rPr lang="ja-JP" altLang="en-US" sz="4000" b="1" dirty="0">
                  <a:solidFill>
                    <a:srgbClr val="FFFFFF"/>
                  </a:solidFill>
                  <a:latin typeface="ヒラギノ丸ゴ ProN W4"/>
                  <a:ea typeface="ヒラギノ丸ゴ ProN W4"/>
                  <a:cs typeface="ヒラギノ丸ゴ ProN W4"/>
                </a:rPr>
                <a:t>工場建設費の</a:t>
              </a:r>
              <a:r>
                <a:rPr lang="en-US" altLang="ja-JP" sz="4000" b="1" dirty="0">
                  <a:solidFill>
                    <a:srgbClr val="FFFFFF"/>
                  </a:solidFill>
                  <a:latin typeface="ヒラギノ丸ゴ ProN W4"/>
                  <a:ea typeface="ヒラギノ丸ゴ ProN W4"/>
                  <a:cs typeface="ヒラギノ丸ゴ ProN W4"/>
                </a:rPr>
                <a:t>2</a:t>
              </a:r>
              <a:r>
                <a:rPr lang="ja-JP" altLang="en-US" sz="4000" b="1" dirty="0">
                  <a:solidFill>
                    <a:srgbClr val="FFFFFF"/>
                  </a:solidFill>
                  <a:latin typeface="ヒラギノ丸ゴ ProN W4"/>
                  <a:ea typeface="ヒラギノ丸ゴ ProN W4"/>
                  <a:cs typeface="ヒラギノ丸ゴ ProN W4"/>
                </a:rPr>
                <a:t>割を交付</a:t>
              </a:r>
              <a:endParaRPr lang="en-US" altLang="ja-JP" sz="4000" b="1" dirty="0">
                <a:solidFill>
                  <a:srgbClr val="FFFFFF"/>
                </a:solidFill>
                <a:latin typeface="ヒラギノ丸ゴ ProN W4"/>
                <a:ea typeface="ヒラギノ丸ゴ ProN W4"/>
                <a:cs typeface="ヒラギノ丸ゴ ProN W4"/>
              </a:endParaRPr>
            </a:p>
          </p:txBody>
        </p:sp>
        <p:pic>
          <p:nvPicPr>
            <p:cNvPr id="39" name="図 38"/>
            <p:cNvPicPr>
              <a:picLocks noChangeAspect="1"/>
            </p:cNvPicPr>
            <p:nvPr/>
          </p:nvPicPr>
          <p:blipFill>
            <a:blip r:embed="rId9"/>
            <a:stretch>
              <a:fillRect/>
            </a:stretch>
          </p:blipFill>
          <p:spPr>
            <a:xfrm>
              <a:off x="5648727" y="1585502"/>
              <a:ext cx="524739" cy="524739"/>
            </a:xfrm>
            <a:prstGeom prst="rect">
              <a:avLst/>
            </a:prstGeom>
          </p:spPr>
        </p:pic>
      </p:grpSp>
      <p:pic>
        <p:nvPicPr>
          <p:cNvPr id="4" name="図 3"/>
          <p:cNvPicPr>
            <a:picLocks noChangeAspect="1"/>
          </p:cNvPicPr>
          <p:nvPr/>
        </p:nvPicPr>
        <p:blipFill>
          <a:blip r:embed="rId10"/>
          <a:stretch>
            <a:fillRect/>
          </a:stretch>
        </p:blipFill>
        <p:spPr>
          <a:xfrm>
            <a:off x="2057625" y="1886138"/>
            <a:ext cx="4518955" cy="3637447"/>
          </a:xfrm>
          <a:prstGeom prst="rect">
            <a:avLst/>
          </a:prstGeom>
        </p:spPr>
      </p:pic>
      <p:pic>
        <p:nvPicPr>
          <p:cNvPr id="5" name="図 4"/>
          <p:cNvPicPr>
            <a:picLocks noChangeAspect="1"/>
          </p:cNvPicPr>
          <p:nvPr/>
        </p:nvPicPr>
        <p:blipFill>
          <a:blip r:embed="rId11"/>
          <a:stretch>
            <a:fillRect/>
          </a:stretch>
        </p:blipFill>
        <p:spPr>
          <a:xfrm>
            <a:off x="6684581" y="2616719"/>
            <a:ext cx="2330133" cy="2163695"/>
          </a:xfrm>
          <a:prstGeom prst="rect">
            <a:avLst/>
          </a:prstGeom>
        </p:spPr>
      </p:pic>
      <p:pic>
        <p:nvPicPr>
          <p:cNvPr id="47" name="図 46"/>
          <p:cNvPicPr>
            <a:picLocks noChangeAspect="1"/>
          </p:cNvPicPr>
          <p:nvPr/>
        </p:nvPicPr>
        <p:blipFill>
          <a:blip r:embed="rId11"/>
          <a:stretch>
            <a:fillRect/>
          </a:stretch>
        </p:blipFill>
        <p:spPr>
          <a:xfrm>
            <a:off x="250134" y="3020597"/>
            <a:ext cx="1563901" cy="1452194"/>
          </a:xfrm>
          <a:prstGeom prst="rect">
            <a:avLst/>
          </a:prstGeom>
        </p:spPr>
      </p:pic>
      <p:pic>
        <p:nvPicPr>
          <p:cNvPr id="15" name="図 14"/>
          <p:cNvPicPr>
            <a:picLocks noChangeAspect="1"/>
          </p:cNvPicPr>
          <p:nvPr/>
        </p:nvPicPr>
        <p:blipFill>
          <a:blip r:embed="rId12"/>
          <a:stretch>
            <a:fillRect/>
          </a:stretch>
        </p:blipFill>
        <p:spPr>
          <a:xfrm>
            <a:off x="5272127" y="2705519"/>
            <a:ext cx="1322864" cy="1322864"/>
          </a:xfrm>
          <a:prstGeom prst="rect">
            <a:avLst/>
          </a:prstGeom>
        </p:spPr>
      </p:pic>
    </p:spTree>
    <p:extLst>
      <p:ext uri="{BB962C8B-B14F-4D97-AF65-F5344CB8AC3E}">
        <p14:creationId xmlns:p14="http://schemas.microsoft.com/office/powerpoint/2010/main" val="1667753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4"/>
                                        </p:tgtEl>
                                      </p:cBhvr>
                                    </p:animEffect>
                                    <p:set>
                                      <p:cBhvr>
                                        <p:cTn id="10" dur="1" fill="hold">
                                          <p:stCondLst>
                                            <p:cond delay="499"/>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3"/>
                                        </p:tgtEl>
                                      </p:cBhvr>
                                    </p:animEffect>
                                    <p:set>
                                      <p:cBhvr>
                                        <p:cTn id="15" dur="1" fill="hold">
                                          <p:stCondLst>
                                            <p:cond delay="499"/>
                                          </p:stCondLst>
                                        </p:cTn>
                                        <p:tgtEl>
                                          <p:spTgt spid="4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down)">
                                      <p:cBhvr>
                                        <p:cTn id="28" dur="500"/>
                                        <p:tgtEl>
                                          <p:spTgt spid="47"/>
                                        </p:tgtEl>
                                      </p:cBhvr>
                                    </p:animEffect>
                                  </p:childTnLst>
                                </p:cTn>
                              </p:par>
                              <p:par>
                                <p:cTn id="29" presetID="2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300"/>
                                        <p:tgtEl>
                                          <p:spTgt spid="15"/>
                                        </p:tgtEl>
                                      </p:cBhvr>
                                    </p:animEffect>
                                  </p:childTnLst>
                                </p:cTn>
                              </p:par>
                            </p:childTnLst>
                          </p:cTn>
                        </p:par>
                        <p:par>
                          <p:cTn id="36" fill="hold">
                            <p:stCondLst>
                              <p:cond delay="13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800"/>
                            </p:stCondLst>
                            <p:childTnLst>
                              <p:par>
                                <p:cTn id="41" presetID="22" presetClass="entr" presetSubtype="2"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1"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図形グループ 110"/>
          <p:cNvGrpSpPr/>
          <p:nvPr/>
        </p:nvGrpSpPr>
        <p:grpSpPr>
          <a:xfrm>
            <a:off x="4784161" y="1859118"/>
            <a:ext cx="3588848" cy="4497232"/>
            <a:chOff x="4784161" y="1859118"/>
            <a:chExt cx="3588848" cy="4497232"/>
          </a:xfrm>
        </p:grpSpPr>
        <p:pic>
          <p:nvPicPr>
            <p:cNvPr id="112" name="図 111" descr="d7137b652fed3b0b338ef9324b109d29_w.ps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5064367" y="1859118"/>
              <a:ext cx="3308642" cy="4497232"/>
            </a:xfrm>
            <a:prstGeom prst="rect">
              <a:avLst/>
            </a:prstGeom>
          </p:spPr>
        </p:pic>
        <p:pic>
          <p:nvPicPr>
            <p:cNvPr id="113" name="図 112" descr="Unkn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4161" y="2695841"/>
              <a:ext cx="1900421" cy="1900421"/>
            </a:xfrm>
            <a:prstGeom prst="rect">
              <a:avLst/>
            </a:prstGeom>
          </p:spPr>
        </p:pic>
      </p:grpSp>
      <p:sp>
        <p:nvSpPr>
          <p:cNvPr id="114" name="四角形: 角を丸くする 28">
            <a:extLst>
              <a:ext uri="{FF2B5EF4-FFF2-40B4-BE49-F238E27FC236}">
                <a16:creationId xmlns="" xmlns:a16="http://schemas.microsoft.com/office/drawing/2014/main" id="{06798670-38CE-4DEE-A729-AD1E10A277E8}"/>
              </a:ext>
            </a:extLst>
          </p:cNvPr>
          <p:cNvSpPr/>
          <p:nvPr/>
        </p:nvSpPr>
        <p:spPr>
          <a:xfrm>
            <a:off x="4753200" y="5936974"/>
            <a:ext cx="3599999" cy="784501"/>
          </a:xfrm>
          <a:prstGeom prst="round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a:solidFill>
                  <a:srgbClr val="FFFFFF"/>
                </a:solidFill>
                <a:latin typeface="ヒラギノ丸ゴ ProN W4"/>
                <a:ea typeface="ヒラギノ丸ゴ ProN W4"/>
                <a:cs typeface="ヒラギノ丸ゴ ProN W4"/>
              </a:rPr>
              <a:t>ネットワーク構築</a:t>
            </a:r>
            <a:endParaRPr kumimoji="1" lang="ja-JP" altLang="en-US" sz="3200" b="1" dirty="0">
              <a:solidFill>
                <a:srgbClr val="FFFFFF"/>
              </a:solidFill>
              <a:latin typeface="ヒラギノ丸ゴ ProN W4"/>
              <a:ea typeface="ヒラギノ丸ゴ ProN W4"/>
              <a:cs typeface="ヒラギノ丸ゴ ProN W4"/>
            </a:endParaRPr>
          </a:p>
        </p:txBody>
      </p:sp>
      <p:grpSp>
        <p:nvGrpSpPr>
          <p:cNvPr id="118" name="図形グループ 117"/>
          <p:cNvGrpSpPr/>
          <p:nvPr/>
        </p:nvGrpSpPr>
        <p:grpSpPr>
          <a:xfrm>
            <a:off x="657580" y="1859118"/>
            <a:ext cx="3591655" cy="4497232"/>
            <a:chOff x="657580" y="1859118"/>
            <a:chExt cx="3591655" cy="4497232"/>
          </a:xfrm>
        </p:grpSpPr>
        <p:pic>
          <p:nvPicPr>
            <p:cNvPr id="119" name="図 118" descr="d7137b652fed3b0b338ef9324b109d29_w.ps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7580" y="1859118"/>
              <a:ext cx="3308642" cy="4497232"/>
            </a:xfrm>
            <a:prstGeom prst="rect">
              <a:avLst/>
            </a:prstGeom>
          </p:spPr>
        </p:pic>
        <p:pic>
          <p:nvPicPr>
            <p:cNvPr id="120" name="図 119" descr="icon_102572_256.ps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92824" y="2443400"/>
              <a:ext cx="2056411" cy="2056411"/>
            </a:xfrm>
            <a:prstGeom prst="rect">
              <a:avLst/>
            </a:prstGeom>
          </p:spPr>
        </p:pic>
      </p:grpSp>
      <p:sp>
        <p:nvSpPr>
          <p:cNvPr id="121" name="四角形: 角を丸くする 1">
            <a:extLst>
              <a:ext uri="{FF2B5EF4-FFF2-40B4-BE49-F238E27FC236}">
                <a16:creationId xmlns="" xmlns:a16="http://schemas.microsoft.com/office/drawing/2014/main" id="{5030687D-3E70-4369-AA0B-C26AF5BF6A11}"/>
              </a:ext>
            </a:extLst>
          </p:cNvPr>
          <p:cNvSpPr/>
          <p:nvPr/>
        </p:nvSpPr>
        <p:spPr>
          <a:xfrm>
            <a:off x="657580" y="5936974"/>
            <a:ext cx="3600000" cy="784501"/>
          </a:xfrm>
          <a:prstGeom prst="roundRect">
            <a:avLst/>
          </a:prstGeom>
          <a:solidFill>
            <a:srgbClr val="EBA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a:solidFill>
                  <a:schemeClr val="bg1"/>
                </a:solidFill>
                <a:latin typeface="ヒラギノ丸ゴ ProN W4"/>
                <a:ea typeface="ヒラギノ丸ゴ ProN W4"/>
                <a:cs typeface="ヒラギノ丸ゴ ProN W4"/>
              </a:rPr>
              <a:t>金銭的補助</a:t>
            </a:r>
          </a:p>
        </p:txBody>
      </p:sp>
      <p:pic>
        <p:nvPicPr>
          <p:cNvPr id="95" name="図 94" descr="グリーン芽"/>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944" y="756874"/>
            <a:ext cx="360000" cy="360000"/>
          </a:xfrm>
          <a:prstGeom prst="rect">
            <a:avLst/>
          </a:prstGeom>
        </p:spPr>
      </p:pic>
      <p:sp>
        <p:nvSpPr>
          <p:cNvPr id="176" name="テキスト ボックス 175"/>
          <p:cNvSpPr txBox="1"/>
          <p:nvPr/>
        </p:nvSpPr>
        <p:spPr>
          <a:xfrm>
            <a:off x="196086" y="61803"/>
            <a:ext cx="6149376"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おおつ野ヒルズ企業誘致政策</a:t>
            </a:r>
            <a:endParaRPr lang="en-US" altLang="ja-JP" sz="2800" dirty="0">
              <a:latin typeface="ヒラギノ丸ゴ ProN W4"/>
              <a:ea typeface="ヒラギノ丸ゴ ProN W4"/>
              <a:cs typeface="ヒラギノ丸ゴ ProN W4"/>
            </a:endParaRPr>
          </a:p>
          <a:p>
            <a:r>
              <a:rPr lang="ja-JP" altLang="en-US" sz="3600" dirty="0" smtClean="0">
                <a:latin typeface="ヒラギノ丸ゴ ProN W4"/>
                <a:ea typeface="ヒラギノ丸ゴ ProN W4"/>
                <a:cs typeface="ヒラギノ丸ゴ ProN W4"/>
              </a:rPr>
              <a:t>メディカルネットワーク構築</a:t>
            </a:r>
            <a:endParaRPr kumimoji="1" lang="ja-JP" altLang="en-US" sz="3600" dirty="0">
              <a:latin typeface="ヒラギノ丸ゴ ProN W4"/>
              <a:ea typeface="ヒラギノ丸ゴ ProN W4"/>
              <a:cs typeface="ヒラギノ丸ゴ ProN W4"/>
            </a:endParaRPr>
          </a:p>
        </p:txBody>
      </p:sp>
      <p:grpSp>
        <p:nvGrpSpPr>
          <p:cNvPr id="243" name="図形グループ 242"/>
          <p:cNvGrpSpPr/>
          <p:nvPr/>
        </p:nvGrpSpPr>
        <p:grpSpPr>
          <a:xfrm>
            <a:off x="3783498" y="3494819"/>
            <a:ext cx="1620957" cy="677138"/>
            <a:chOff x="3150919" y="4054777"/>
            <a:chExt cx="1620957" cy="677138"/>
          </a:xfrm>
        </p:grpSpPr>
        <p:sp>
          <p:nvSpPr>
            <p:cNvPr id="295" name="正方形/長方形 294">
              <a:extLst>
                <a:ext uri="{FF2B5EF4-FFF2-40B4-BE49-F238E27FC236}">
                  <a16:creationId xmlns="" xmlns:a16="http://schemas.microsoft.com/office/drawing/2014/main" id="{79075D6F-F459-42AB-BF98-7075DB3660B4}"/>
                </a:ext>
              </a:extLst>
            </p:cNvPr>
            <p:cNvSpPr/>
            <p:nvPr/>
          </p:nvSpPr>
          <p:spPr>
            <a:xfrm>
              <a:off x="3150919" y="4054777"/>
              <a:ext cx="1615221" cy="677138"/>
            </a:xfrm>
            <a:prstGeom prst="rect">
              <a:avLst/>
            </a:prstGeom>
            <a:solidFill>
              <a:srgbClr val="208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6" name="テキスト ボックス 295">
              <a:extLst>
                <a:ext uri="{FF2B5EF4-FFF2-40B4-BE49-F238E27FC236}">
                  <a16:creationId xmlns="" xmlns:a16="http://schemas.microsoft.com/office/drawing/2014/main" id="{26F2BCCA-8BBD-4906-9115-C873D9F6A99B}"/>
                </a:ext>
              </a:extLst>
            </p:cNvPr>
            <p:cNvSpPr txBox="1"/>
            <p:nvPr/>
          </p:nvSpPr>
          <p:spPr>
            <a:xfrm>
              <a:off x="3150919" y="4131736"/>
              <a:ext cx="1620957" cy="523220"/>
            </a:xfrm>
            <a:prstGeom prst="rect">
              <a:avLst/>
            </a:prstGeom>
            <a:noFill/>
          </p:spPr>
          <p:txBody>
            <a:bodyPr wrap="none" rtlCol="0">
              <a:spAutoFit/>
            </a:bodyPr>
            <a:lstStyle/>
            <a:p>
              <a:r>
                <a:rPr lang="ja-JP" altLang="en-US" sz="2800" b="1" dirty="0">
                  <a:solidFill>
                    <a:srgbClr val="FFFFFF"/>
                  </a:solidFill>
                  <a:latin typeface="ＭＳ Ｐゴシック" panose="020B0600070205080204" pitchFamily="50" charset="-128"/>
                  <a:ea typeface="ＭＳ Ｐゴシック" panose="020B0600070205080204" pitchFamily="50" charset="-128"/>
                </a:rPr>
                <a:t>協同病院</a:t>
              </a:r>
            </a:p>
          </p:txBody>
        </p:sp>
      </p:grpSp>
      <p:grpSp>
        <p:nvGrpSpPr>
          <p:cNvPr id="244" name="図形グループ 243"/>
          <p:cNvGrpSpPr/>
          <p:nvPr/>
        </p:nvGrpSpPr>
        <p:grpSpPr>
          <a:xfrm>
            <a:off x="3783498" y="5149677"/>
            <a:ext cx="1620957" cy="677138"/>
            <a:chOff x="3150919" y="5822523"/>
            <a:chExt cx="1620957" cy="677138"/>
          </a:xfrm>
        </p:grpSpPr>
        <p:sp>
          <p:nvSpPr>
            <p:cNvPr id="293" name="正方形/長方形 292">
              <a:extLst>
                <a:ext uri="{FF2B5EF4-FFF2-40B4-BE49-F238E27FC236}">
                  <a16:creationId xmlns="" xmlns:a16="http://schemas.microsoft.com/office/drawing/2014/main" id="{79075D6F-F459-42AB-BF98-7075DB3660B4}"/>
                </a:ext>
              </a:extLst>
            </p:cNvPr>
            <p:cNvSpPr/>
            <p:nvPr/>
          </p:nvSpPr>
          <p:spPr>
            <a:xfrm>
              <a:off x="3150919" y="5822523"/>
              <a:ext cx="1615221" cy="677138"/>
            </a:xfrm>
            <a:prstGeom prst="rect">
              <a:avLst/>
            </a:prstGeom>
            <a:solidFill>
              <a:srgbClr val="208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4" name="テキスト ボックス 293">
              <a:extLst>
                <a:ext uri="{FF2B5EF4-FFF2-40B4-BE49-F238E27FC236}">
                  <a16:creationId xmlns="" xmlns:a16="http://schemas.microsoft.com/office/drawing/2014/main" id="{26F2BCCA-8BBD-4906-9115-C873D9F6A99B}"/>
                </a:ext>
              </a:extLst>
            </p:cNvPr>
            <p:cNvSpPr txBox="1"/>
            <p:nvPr/>
          </p:nvSpPr>
          <p:spPr>
            <a:xfrm>
              <a:off x="3150919" y="5899482"/>
              <a:ext cx="1620957" cy="523220"/>
            </a:xfrm>
            <a:prstGeom prst="rect">
              <a:avLst/>
            </a:prstGeom>
            <a:noFill/>
          </p:spPr>
          <p:txBody>
            <a:bodyPr wrap="none" rtlCol="0">
              <a:spAutoFit/>
            </a:bodyPr>
            <a:lstStyle/>
            <a:p>
              <a:r>
                <a:rPr lang="ja-JP" altLang="en-US" sz="2800" b="1" dirty="0">
                  <a:solidFill>
                    <a:srgbClr val="FFFFFF"/>
                  </a:solidFill>
                  <a:latin typeface="ＭＳ Ｐゴシック" panose="020B0600070205080204" pitchFamily="50" charset="-128"/>
                  <a:ea typeface="ＭＳ Ｐゴシック" panose="020B0600070205080204" pitchFamily="50" charset="-128"/>
                </a:rPr>
                <a:t>介護施設</a:t>
              </a:r>
            </a:p>
          </p:txBody>
        </p:sp>
      </p:grpSp>
      <p:grpSp>
        <p:nvGrpSpPr>
          <p:cNvPr id="245" name="図形グループ 244"/>
          <p:cNvGrpSpPr/>
          <p:nvPr/>
        </p:nvGrpSpPr>
        <p:grpSpPr>
          <a:xfrm>
            <a:off x="3783498" y="1828630"/>
            <a:ext cx="1615221" cy="677138"/>
            <a:chOff x="3150919" y="2388588"/>
            <a:chExt cx="1615221" cy="677138"/>
          </a:xfrm>
        </p:grpSpPr>
        <p:sp>
          <p:nvSpPr>
            <p:cNvPr id="291" name="正方形/長方形 290">
              <a:extLst>
                <a:ext uri="{FF2B5EF4-FFF2-40B4-BE49-F238E27FC236}">
                  <a16:creationId xmlns="" xmlns:a16="http://schemas.microsoft.com/office/drawing/2014/main" id="{79075D6F-F459-42AB-BF98-7075DB3660B4}"/>
                </a:ext>
              </a:extLst>
            </p:cNvPr>
            <p:cNvSpPr/>
            <p:nvPr/>
          </p:nvSpPr>
          <p:spPr>
            <a:xfrm>
              <a:off x="3150919" y="2388588"/>
              <a:ext cx="1615221" cy="677138"/>
            </a:xfrm>
            <a:prstGeom prst="rect">
              <a:avLst/>
            </a:prstGeom>
            <a:solidFill>
              <a:srgbClr val="1B3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2" name="テキスト ボックス 291">
              <a:extLst>
                <a:ext uri="{FF2B5EF4-FFF2-40B4-BE49-F238E27FC236}">
                  <a16:creationId xmlns="" xmlns:a16="http://schemas.microsoft.com/office/drawing/2014/main" id="{26F2BCCA-8BBD-4906-9115-C873D9F6A99B}"/>
                </a:ext>
              </a:extLst>
            </p:cNvPr>
            <p:cNvSpPr txBox="1"/>
            <p:nvPr/>
          </p:nvSpPr>
          <p:spPr>
            <a:xfrm>
              <a:off x="3327587" y="2456116"/>
              <a:ext cx="1261884" cy="523220"/>
            </a:xfrm>
            <a:prstGeom prst="rect">
              <a:avLst/>
            </a:prstGeom>
            <a:noFill/>
          </p:spPr>
          <p:txBody>
            <a:bodyPr wrap="none" rtlCol="0">
              <a:spAutoFit/>
            </a:bodyPr>
            <a:lstStyle/>
            <a:p>
              <a:r>
                <a:rPr lang="ja-JP" altLang="en-US" sz="2800" b="1" dirty="0">
                  <a:solidFill>
                    <a:srgbClr val="FFFFFF"/>
                  </a:solidFill>
                  <a:latin typeface="ＭＳ Ｐゴシック" panose="020B0600070205080204" pitchFamily="50" charset="-128"/>
                  <a:ea typeface="ＭＳ Ｐゴシック" panose="020B0600070205080204" pitchFamily="50" charset="-128"/>
                </a:rPr>
                <a:t>土浦市</a:t>
              </a:r>
            </a:p>
          </p:txBody>
        </p:sp>
      </p:grpSp>
      <p:grpSp>
        <p:nvGrpSpPr>
          <p:cNvPr id="246" name="図形グループ 245"/>
          <p:cNvGrpSpPr/>
          <p:nvPr/>
        </p:nvGrpSpPr>
        <p:grpSpPr>
          <a:xfrm>
            <a:off x="7356465" y="3503768"/>
            <a:ext cx="1705916" cy="677138"/>
            <a:chOff x="7166207" y="4063726"/>
            <a:chExt cx="1705916" cy="677138"/>
          </a:xfrm>
        </p:grpSpPr>
        <p:sp>
          <p:nvSpPr>
            <p:cNvPr id="289" name="正方形/長方形 288">
              <a:extLst>
                <a:ext uri="{FF2B5EF4-FFF2-40B4-BE49-F238E27FC236}">
                  <a16:creationId xmlns="" xmlns:a16="http://schemas.microsoft.com/office/drawing/2014/main" id="{79075D6F-F459-42AB-BF98-7075DB3660B4}"/>
                </a:ext>
              </a:extLst>
            </p:cNvPr>
            <p:cNvSpPr/>
            <p:nvPr/>
          </p:nvSpPr>
          <p:spPr>
            <a:xfrm>
              <a:off x="7209766" y="4063726"/>
              <a:ext cx="1615221" cy="67713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0" name="テキスト ボックス 289">
              <a:extLst>
                <a:ext uri="{FF2B5EF4-FFF2-40B4-BE49-F238E27FC236}">
                  <a16:creationId xmlns="" xmlns:a16="http://schemas.microsoft.com/office/drawing/2014/main" id="{26F2BCCA-8BBD-4906-9115-C873D9F6A99B}"/>
                </a:ext>
              </a:extLst>
            </p:cNvPr>
            <p:cNvSpPr txBox="1"/>
            <p:nvPr/>
          </p:nvSpPr>
          <p:spPr>
            <a:xfrm>
              <a:off x="7166207" y="4131736"/>
              <a:ext cx="1705916" cy="523220"/>
            </a:xfrm>
            <a:prstGeom prst="rect">
              <a:avLst/>
            </a:prstGeom>
            <a:noFill/>
          </p:spPr>
          <p:txBody>
            <a:bodyPr wrap="none" rtlCol="0">
              <a:spAutoFit/>
            </a:bodyPr>
            <a:lstStyle/>
            <a:p>
              <a:r>
                <a:rPr lang="ja-JP" altLang="en-US" sz="2800" b="1" dirty="0">
                  <a:solidFill>
                    <a:srgbClr val="FFFFFF"/>
                  </a:solidFill>
                  <a:latin typeface="ＭＳ Ｐゴシック" panose="020B0600070205080204" pitchFamily="50" charset="-128"/>
                  <a:ea typeface="ＭＳ Ｐゴシック" panose="020B0600070205080204" pitchFamily="50" charset="-128"/>
                </a:rPr>
                <a:t>住民</a:t>
              </a:r>
              <a:r>
                <a:rPr lang="en-US" altLang="ja-JP" sz="2400" b="1" dirty="0">
                  <a:solidFill>
                    <a:srgbClr val="FFFFFF"/>
                  </a:solidFill>
                  <a:latin typeface="ＭＳ Ｐゴシック" panose="020B0600070205080204" pitchFamily="50" charset="-128"/>
                  <a:ea typeface="ＭＳ Ｐゴシック" panose="020B0600070205080204" pitchFamily="50" charset="-128"/>
                </a:rPr>
                <a:t>(</a:t>
              </a:r>
              <a:r>
                <a:rPr lang="ja-JP" altLang="en-US" sz="2400" b="1" dirty="0">
                  <a:solidFill>
                    <a:srgbClr val="FFFFFF"/>
                  </a:solidFill>
                  <a:latin typeface="ＭＳ Ｐゴシック" panose="020B0600070205080204" pitchFamily="50" charset="-128"/>
                  <a:ea typeface="ＭＳ Ｐゴシック" panose="020B0600070205080204" pitchFamily="50" charset="-128"/>
                </a:rPr>
                <a:t>患者</a:t>
              </a:r>
              <a:r>
                <a:rPr lang="en-US" altLang="ja-JP" sz="2400" b="1" dirty="0">
                  <a:solidFill>
                    <a:srgbClr val="FFFFFF"/>
                  </a:solidFill>
                  <a:latin typeface="ＭＳ Ｐゴシック" panose="020B0600070205080204" pitchFamily="50" charset="-128"/>
                  <a:ea typeface="ＭＳ Ｐゴシック" panose="020B0600070205080204" pitchFamily="50" charset="-128"/>
                </a:rPr>
                <a:t>)</a:t>
              </a:r>
              <a:endParaRPr lang="ja-JP" altLang="en-US" sz="2400" b="1"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247" name="図形グループ 246"/>
          <p:cNvGrpSpPr/>
          <p:nvPr/>
        </p:nvGrpSpPr>
        <p:grpSpPr>
          <a:xfrm>
            <a:off x="172380" y="3505489"/>
            <a:ext cx="1615221" cy="677138"/>
            <a:chOff x="-279592" y="4065447"/>
            <a:chExt cx="1615221" cy="677138"/>
          </a:xfrm>
        </p:grpSpPr>
        <p:sp>
          <p:nvSpPr>
            <p:cNvPr id="287" name="正方形/長方形 286">
              <a:extLst>
                <a:ext uri="{FF2B5EF4-FFF2-40B4-BE49-F238E27FC236}">
                  <a16:creationId xmlns="" xmlns:a16="http://schemas.microsoft.com/office/drawing/2014/main" id="{79075D6F-F459-42AB-BF98-7075DB3660B4}"/>
                </a:ext>
              </a:extLst>
            </p:cNvPr>
            <p:cNvSpPr/>
            <p:nvPr/>
          </p:nvSpPr>
          <p:spPr>
            <a:xfrm>
              <a:off x="-279592" y="4065447"/>
              <a:ext cx="1615221" cy="677138"/>
            </a:xfrm>
            <a:prstGeom prst="rect">
              <a:avLst/>
            </a:prstGeom>
            <a:solidFill>
              <a:srgbClr val="499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8" name="テキスト ボックス 287">
              <a:extLst>
                <a:ext uri="{FF2B5EF4-FFF2-40B4-BE49-F238E27FC236}">
                  <a16:creationId xmlns="" xmlns:a16="http://schemas.microsoft.com/office/drawing/2014/main" id="{26F2BCCA-8BBD-4906-9115-C873D9F6A99B}"/>
                </a:ext>
              </a:extLst>
            </p:cNvPr>
            <p:cNvSpPr txBox="1"/>
            <p:nvPr/>
          </p:nvSpPr>
          <p:spPr>
            <a:xfrm>
              <a:off x="54063" y="4131736"/>
              <a:ext cx="902811" cy="523220"/>
            </a:xfrm>
            <a:prstGeom prst="rect">
              <a:avLst/>
            </a:prstGeom>
            <a:noFill/>
          </p:spPr>
          <p:txBody>
            <a:bodyPr wrap="none" rtlCol="0">
              <a:spAutoFit/>
            </a:bodyPr>
            <a:lstStyle/>
            <a:p>
              <a:r>
                <a:rPr lang="ja-JP" altLang="en-US" sz="2800" b="1" dirty="0">
                  <a:solidFill>
                    <a:srgbClr val="FFFFFF"/>
                  </a:solidFill>
                  <a:latin typeface="ＭＳ Ｐゴシック" panose="020B0600070205080204" pitchFamily="50" charset="-128"/>
                  <a:ea typeface="ＭＳ Ｐゴシック" panose="020B0600070205080204" pitchFamily="50" charset="-128"/>
                </a:rPr>
                <a:t>企業</a:t>
              </a:r>
            </a:p>
          </p:txBody>
        </p:sp>
      </p:grpSp>
      <p:grpSp>
        <p:nvGrpSpPr>
          <p:cNvPr id="12" name="図形グループ 11"/>
          <p:cNvGrpSpPr/>
          <p:nvPr/>
        </p:nvGrpSpPr>
        <p:grpSpPr>
          <a:xfrm>
            <a:off x="3322713" y="2117529"/>
            <a:ext cx="4845522" cy="2690797"/>
            <a:chOff x="3322713" y="2117529"/>
            <a:chExt cx="4845522" cy="2690797"/>
          </a:xfrm>
        </p:grpSpPr>
        <p:sp>
          <p:nvSpPr>
            <p:cNvPr id="115" name="円弧 114"/>
            <p:cNvSpPr/>
            <p:nvPr/>
          </p:nvSpPr>
          <p:spPr>
            <a:xfrm rot="10800000">
              <a:off x="3322713" y="2117529"/>
              <a:ext cx="4845522" cy="2690797"/>
            </a:xfrm>
            <a:prstGeom prst="arc">
              <a:avLst>
                <a:gd name="adj1" fmla="val 5370377"/>
                <a:gd name="adj2" fmla="val 1074416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60" name="図形グループ 259"/>
            <p:cNvGrpSpPr/>
            <p:nvPr/>
          </p:nvGrpSpPr>
          <p:grpSpPr>
            <a:xfrm>
              <a:off x="5739915" y="2411335"/>
              <a:ext cx="1467068" cy="414899"/>
              <a:chOff x="6103351" y="2656602"/>
              <a:chExt cx="1467068" cy="414899"/>
            </a:xfrm>
          </p:grpSpPr>
          <p:sp>
            <p:nvSpPr>
              <p:cNvPr id="285" name="角丸四角形 284"/>
              <p:cNvSpPr/>
              <p:nvPr/>
            </p:nvSpPr>
            <p:spPr>
              <a:xfrm>
                <a:off x="6131573" y="2666626"/>
                <a:ext cx="1430478" cy="404875"/>
              </a:xfrm>
              <a:prstGeom prst="roundRect">
                <a:avLst/>
              </a:prstGeom>
              <a:solidFill>
                <a:schemeClr val="bg1"/>
              </a:solidFill>
              <a:ln w="28575" cmpd="sng">
                <a:solidFill>
                  <a:srgbClr val="1B35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6" name="テキスト ボックス 285">
                <a:extLst>
                  <a:ext uri="{FF2B5EF4-FFF2-40B4-BE49-F238E27FC236}">
                    <a16:creationId xmlns="" xmlns:a16="http://schemas.microsoft.com/office/drawing/2014/main" id="{A6341336-0C91-4307-B3AA-EC875C65F7E6}"/>
                  </a:ext>
                </a:extLst>
              </p:cNvPr>
              <p:cNvSpPr txBox="1"/>
              <p:nvPr/>
            </p:nvSpPr>
            <p:spPr>
              <a:xfrm>
                <a:off x="6103351" y="2656602"/>
                <a:ext cx="1467068" cy="400110"/>
              </a:xfrm>
              <a:prstGeom prst="rect">
                <a:avLst/>
              </a:prstGeom>
              <a:noFill/>
            </p:spPr>
            <p:txBody>
              <a:bodyPr wrap="none" rtlCol="0">
                <a:spAutoFit/>
              </a:bodyPr>
              <a:lstStyle/>
              <a:p>
                <a:r>
                  <a:rPr lang="ja-JP" altLang="en-US" sz="2000" dirty="0">
                    <a:latin typeface="ＭＳ Ｐゴシック" panose="020B0600070205080204" pitchFamily="50" charset="-128"/>
                    <a:ea typeface="ＭＳ Ｐゴシック" panose="020B0600070205080204" pitchFamily="50" charset="-128"/>
                  </a:rPr>
                  <a:t>②合意形成</a:t>
                </a:r>
              </a:p>
            </p:txBody>
          </p:sp>
        </p:grpSp>
      </p:grpSp>
      <p:grpSp>
        <p:nvGrpSpPr>
          <p:cNvPr id="10" name="図形グループ 9"/>
          <p:cNvGrpSpPr/>
          <p:nvPr/>
        </p:nvGrpSpPr>
        <p:grpSpPr>
          <a:xfrm>
            <a:off x="1002296" y="2119421"/>
            <a:ext cx="4871621" cy="2690797"/>
            <a:chOff x="1002296" y="2119421"/>
            <a:chExt cx="4871621" cy="2690797"/>
          </a:xfrm>
        </p:grpSpPr>
        <p:sp>
          <p:nvSpPr>
            <p:cNvPr id="228" name="円弧 227"/>
            <p:cNvSpPr/>
            <p:nvPr/>
          </p:nvSpPr>
          <p:spPr>
            <a:xfrm rot="10800000" flipH="1">
              <a:off x="1002296" y="2119421"/>
              <a:ext cx="4871621" cy="2690797"/>
            </a:xfrm>
            <a:prstGeom prst="arc">
              <a:avLst>
                <a:gd name="adj1" fmla="val 5370377"/>
                <a:gd name="adj2" fmla="val 10756917"/>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61" name="図形グループ 260"/>
            <p:cNvGrpSpPr/>
            <p:nvPr/>
          </p:nvGrpSpPr>
          <p:grpSpPr>
            <a:xfrm>
              <a:off x="2036161" y="2411335"/>
              <a:ext cx="1430478" cy="410650"/>
              <a:chOff x="1403582" y="2660851"/>
              <a:chExt cx="1430478" cy="410650"/>
            </a:xfrm>
          </p:grpSpPr>
          <p:sp>
            <p:nvSpPr>
              <p:cNvPr id="283" name="テキスト ボックス 282">
                <a:extLst>
                  <a:ext uri="{FF2B5EF4-FFF2-40B4-BE49-F238E27FC236}">
                    <a16:creationId xmlns="" xmlns:a16="http://schemas.microsoft.com/office/drawing/2014/main" id="{50A2DB2B-C53C-4F94-87B2-C1F26D5ABBE1}"/>
                  </a:ext>
                </a:extLst>
              </p:cNvPr>
              <p:cNvSpPr txBox="1"/>
              <p:nvPr/>
            </p:nvSpPr>
            <p:spPr>
              <a:xfrm>
                <a:off x="1403582" y="2671391"/>
                <a:ext cx="1401946" cy="400110"/>
              </a:xfrm>
              <a:prstGeom prst="rect">
                <a:avLst/>
              </a:prstGeom>
              <a:noFill/>
            </p:spPr>
            <p:txBody>
              <a:bodyPr wrap="none" rtlCol="0">
                <a:spAutoFit/>
              </a:bodyPr>
              <a:lstStyle/>
              <a:p>
                <a:r>
                  <a:rPr lang="ja-JP" altLang="en-US" sz="2000" dirty="0">
                    <a:latin typeface="ＭＳ Ｐゴシック" panose="020B0600070205080204" pitchFamily="50" charset="-128"/>
                    <a:ea typeface="ＭＳ Ｐゴシック" panose="020B0600070205080204" pitchFamily="50" charset="-128"/>
                  </a:rPr>
                  <a:t>③基盤作り</a:t>
                </a:r>
              </a:p>
            </p:txBody>
          </p:sp>
          <p:sp>
            <p:nvSpPr>
              <p:cNvPr id="284" name="角丸四角形 283"/>
              <p:cNvSpPr/>
              <p:nvPr/>
            </p:nvSpPr>
            <p:spPr>
              <a:xfrm>
                <a:off x="1403582" y="2660851"/>
                <a:ext cx="1430478" cy="404875"/>
              </a:xfrm>
              <a:prstGeom prst="roundRect">
                <a:avLst/>
              </a:prstGeom>
              <a:noFill/>
              <a:ln w="28575" cmpd="sng">
                <a:solidFill>
                  <a:srgbClr val="1B35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cxnSp>
        <p:nvCxnSpPr>
          <p:cNvPr id="232" name="直線矢印コネクタ 231"/>
          <p:cNvCxnSpPr/>
          <p:nvPr/>
        </p:nvCxnSpPr>
        <p:spPr>
          <a:xfrm>
            <a:off x="1947333" y="3740562"/>
            <a:ext cx="1629834"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5" name="直線矢印コネクタ 234"/>
          <p:cNvCxnSpPr/>
          <p:nvPr/>
        </p:nvCxnSpPr>
        <p:spPr>
          <a:xfrm flipH="1">
            <a:off x="1947333" y="3952228"/>
            <a:ext cx="1629834"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p:nvPr/>
        </p:nvCxnSpPr>
        <p:spPr>
          <a:xfrm flipH="1">
            <a:off x="5604146" y="3952228"/>
            <a:ext cx="14922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p:nvPr/>
        </p:nvCxnSpPr>
        <p:spPr>
          <a:xfrm>
            <a:off x="5619750" y="3740562"/>
            <a:ext cx="14922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66" name="図形グループ 265"/>
          <p:cNvGrpSpPr/>
          <p:nvPr/>
        </p:nvGrpSpPr>
        <p:grpSpPr>
          <a:xfrm>
            <a:off x="2245341" y="3550535"/>
            <a:ext cx="1115401" cy="554734"/>
            <a:chOff x="-1170766" y="1260013"/>
            <a:chExt cx="1115401" cy="554734"/>
          </a:xfrm>
        </p:grpSpPr>
        <p:sp>
          <p:nvSpPr>
            <p:cNvPr id="281" name="楕円 24">
              <a:extLst>
                <a:ext uri="{FF2B5EF4-FFF2-40B4-BE49-F238E27FC236}">
                  <a16:creationId xmlns="" xmlns:a16="http://schemas.microsoft.com/office/drawing/2014/main" id="{8BF1A1D2-4AEB-488E-BC0C-43DE978FC442}"/>
                </a:ext>
              </a:extLst>
            </p:cNvPr>
            <p:cNvSpPr/>
            <p:nvPr/>
          </p:nvSpPr>
          <p:spPr>
            <a:xfrm>
              <a:off x="-1170766" y="1260013"/>
              <a:ext cx="1115401" cy="5547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rgbClr val="FFFFFF"/>
                </a:solidFill>
                <a:latin typeface="ＭＳ Ｐゴシック" panose="020B0600070205080204" pitchFamily="50" charset="-128"/>
                <a:ea typeface="ＭＳ Ｐゴシック" panose="020B0600070205080204" pitchFamily="50" charset="-128"/>
              </a:endParaRPr>
            </a:p>
          </p:txBody>
        </p:sp>
        <p:sp>
          <p:nvSpPr>
            <p:cNvPr id="282" name="テキスト ボックス 281"/>
            <p:cNvSpPr txBox="1"/>
            <p:nvPr/>
          </p:nvSpPr>
          <p:spPr>
            <a:xfrm>
              <a:off x="-1156971" y="1304792"/>
              <a:ext cx="1031051" cy="430887"/>
            </a:xfrm>
            <a:prstGeom prst="rect">
              <a:avLst/>
            </a:prstGeom>
            <a:noFill/>
          </p:spPr>
          <p:txBody>
            <a:bodyPr wrap="none" rtlCol="0">
              <a:spAutoFit/>
            </a:bodyPr>
            <a:lstStyle/>
            <a:p>
              <a:pPr algn="ctr"/>
              <a:r>
                <a:rPr lang="ja-JP" altLang="en-US" sz="2200" b="1" dirty="0">
                  <a:solidFill>
                    <a:srgbClr val="FFFFFF"/>
                  </a:solidFill>
                  <a:latin typeface="ＭＳ Ｐゴシック" panose="020B0600070205080204" pitchFamily="50" charset="-128"/>
                  <a:ea typeface="ＭＳ Ｐゴシック" panose="020B0600070205080204" pitchFamily="50" charset="-128"/>
                </a:rPr>
                <a:t>④契約</a:t>
              </a:r>
            </a:p>
          </p:txBody>
        </p:sp>
      </p:grpSp>
      <p:grpSp>
        <p:nvGrpSpPr>
          <p:cNvPr id="11" name="図形グループ 10"/>
          <p:cNvGrpSpPr/>
          <p:nvPr/>
        </p:nvGrpSpPr>
        <p:grpSpPr>
          <a:xfrm>
            <a:off x="3861096" y="2596954"/>
            <a:ext cx="1467068" cy="759049"/>
            <a:chOff x="3861096" y="2596954"/>
            <a:chExt cx="1467068" cy="759049"/>
          </a:xfrm>
        </p:grpSpPr>
        <p:cxnSp>
          <p:nvCxnSpPr>
            <p:cNvPr id="96" name="直線矢印コネクタ 95"/>
            <p:cNvCxnSpPr/>
            <p:nvPr/>
          </p:nvCxnSpPr>
          <p:spPr>
            <a:xfrm flipH="1">
              <a:off x="4550833" y="2596954"/>
              <a:ext cx="1" cy="75904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67" name="図形グループ 266"/>
            <p:cNvGrpSpPr/>
            <p:nvPr/>
          </p:nvGrpSpPr>
          <p:grpSpPr>
            <a:xfrm>
              <a:off x="3861096" y="2725648"/>
              <a:ext cx="1467068" cy="404875"/>
              <a:chOff x="4094056" y="3285606"/>
              <a:chExt cx="1467068" cy="404875"/>
            </a:xfrm>
          </p:grpSpPr>
          <p:sp>
            <p:nvSpPr>
              <p:cNvPr id="279" name="角丸四角形 278"/>
              <p:cNvSpPr/>
              <p:nvPr/>
            </p:nvSpPr>
            <p:spPr>
              <a:xfrm>
                <a:off x="4122278" y="3285606"/>
                <a:ext cx="1430478" cy="404875"/>
              </a:xfrm>
              <a:prstGeom prst="roundRect">
                <a:avLst/>
              </a:prstGeom>
              <a:solidFill>
                <a:schemeClr val="bg1"/>
              </a:solidFill>
              <a:ln w="28575" cmpd="sng">
                <a:solidFill>
                  <a:srgbClr val="1B35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0" name="テキスト ボックス 279">
                <a:extLst>
                  <a:ext uri="{FF2B5EF4-FFF2-40B4-BE49-F238E27FC236}">
                    <a16:creationId xmlns="" xmlns:a16="http://schemas.microsoft.com/office/drawing/2014/main" id="{A6341336-0C91-4307-B3AA-EC875C65F7E6}"/>
                  </a:ext>
                </a:extLst>
              </p:cNvPr>
              <p:cNvSpPr txBox="1"/>
              <p:nvPr/>
            </p:nvSpPr>
            <p:spPr>
              <a:xfrm>
                <a:off x="4094056" y="3287287"/>
                <a:ext cx="1467068" cy="400110"/>
              </a:xfrm>
              <a:prstGeom prst="rect">
                <a:avLst/>
              </a:prstGeom>
              <a:noFill/>
            </p:spPr>
            <p:txBody>
              <a:bodyPr wrap="none" rtlCol="0">
                <a:spAutoFit/>
              </a:bodyPr>
              <a:lstStyle/>
              <a:p>
                <a:r>
                  <a:rPr lang="en-US" altLang="ja-JP" sz="2000" dirty="0">
                    <a:latin typeface="ＭＳ Ｐゴシック" panose="020B0600070205080204" pitchFamily="50" charset="-128"/>
                    <a:ea typeface="ＭＳ Ｐゴシック" panose="020B0600070205080204" pitchFamily="50" charset="-128"/>
                  </a:rPr>
                  <a:t>①</a:t>
                </a:r>
                <a:r>
                  <a:rPr lang="ja-JP" altLang="en-US" sz="2000" dirty="0">
                    <a:latin typeface="ＭＳ Ｐゴシック" panose="020B0600070205080204" pitchFamily="50" charset="-128"/>
                    <a:ea typeface="ＭＳ Ｐゴシック" panose="020B0600070205080204" pitchFamily="50" charset="-128"/>
                  </a:rPr>
                  <a:t>合意形成</a:t>
                </a:r>
              </a:p>
            </p:txBody>
          </p:sp>
        </p:grpSp>
      </p:grpSp>
      <p:grpSp>
        <p:nvGrpSpPr>
          <p:cNvPr id="8" name="図形グループ 7"/>
          <p:cNvGrpSpPr/>
          <p:nvPr/>
        </p:nvGrpSpPr>
        <p:grpSpPr>
          <a:xfrm>
            <a:off x="3322714" y="2934043"/>
            <a:ext cx="4845522" cy="2690797"/>
            <a:chOff x="3322714" y="2934043"/>
            <a:chExt cx="4845522" cy="2690797"/>
          </a:xfrm>
        </p:grpSpPr>
        <p:sp>
          <p:nvSpPr>
            <p:cNvPr id="117" name="円弧 116"/>
            <p:cNvSpPr/>
            <p:nvPr/>
          </p:nvSpPr>
          <p:spPr>
            <a:xfrm rot="10800000">
              <a:off x="3322714" y="2934043"/>
              <a:ext cx="4845522" cy="2690797"/>
            </a:xfrm>
            <a:prstGeom prst="arc">
              <a:avLst>
                <a:gd name="adj1" fmla="val 10822258"/>
                <a:gd name="adj2" fmla="val 16154316"/>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69" name="図形グループ 268"/>
            <p:cNvGrpSpPr/>
            <p:nvPr/>
          </p:nvGrpSpPr>
          <p:grpSpPr>
            <a:xfrm>
              <a:off x="6473449" y="4835872"/>
              <a:ext cx="719699" cy="418986"/>
              <a:chOff x="6882454" y="5670820"/>
              <a:chExt cx="719699" cy="418986"/>
            </a:xfrm>
          </p:grpSpPr>
          <p:sp>
            <p:nvSpPr>
              <p:cNvPr id="277" name="角丸四角形 276"/>
              <p:cNvSpPr/>
              <p:nvPr/>
            </p:nvSpPr>
            <p:spPr>
              <a:xfrm>
                <a:off x="6882454" y="5684931"/>
                <a:ext cx="719699" cy="404875"/>
              </a:xfrm>
              <a:prstGeom prst="roundRect">
                <a:avLst/>
              </a:prstGeom>
              <a:solidFill>
                <a:srgbClr val="FFFFFF"/>
              </a:solidFill>
              <a:ln w="28575" cmpd="sng">
                <a:solidFill>
                  <a:srgbClr val="FD5A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8" name="テキスト ボックス 277">
                <a:extLst>
                  <a:ext uri="{FF2B5EF4-FFF2-40B4-BE49-F238E27FC236}">
                    <a16:creationId xmlns="" xmlns:a16="http://schemas.microsoft.com/office/drawing/2014/main" id="{D3363548-AAA5-4257-8960-872084E022BA}"/>
                  </a:ext>
                </a:extLst>
              </p:cNvPr>
              <p:cNvSpPr txBox="1"/>
              <p:nvPr/>
            </p:nvSpPr>
            <p:spPr>
              <a:xfrm>
                <a:off x="6904526" y="5670820"/>
                <a:ext cx="697627" cy="400110"/>
              </a:xfrm>
              <a:prstGeom prst="rect">
                <a:avLst/>
              </a:prstGeom>
              <a:noFill/>
            </p:spPr>
            <p:txBody>
              <a:bodyPr wrap="none" rtlCol="0">
                <a:spAutoFit/>
              </a:bodyPr>
              <a:lstStyle/>
              <a:p>
                <a:r>
                  <a:rPr lang="ja-JP" altLang="en-US" sz="2000" dirty="0">
                    <a:latin typeface="ＭＳ Ｐゴシック" panose="020B0600070205080204" pitchFamily="50" charset="-128"/>
                    <a:ea typeface="ＭＳ Ｐゴシック" panose="020B0600070205080204" pitchFamily="50" charset="-128"/>
                  </a:rPr>
                  <a:t>利用</a:t>
                </a:r>
              </a:p>
            </p:txBody>
          </p:sp>
        </p:grpSp>
      </p:grpSp>
      <p:sp>
        <p:nvSpPr>
          <p:cNvPr id="116" name="円弧 115"/>
          <p:cNvSpPr/>
          <p:nvPr/>
        </p:nvSpPr>
        <p:spPr>
          <a:xfrm rot="10800000" flipH="1">
            <a:off x="1030828" y="2934041"/>
            <a:ext cx="4871621" cy="2690797"/>
          </a:xfrm>
          <a:prstGeom prst="arc">
            <a:avLst>
              <a:gd name="adj1" fmla="val 10773014"/>
              <a:gd name="adj2" fmla="val 16255116"/>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7" name="図形グループ 6"/>
          <p:cNvGrpSpPr/>
          <p:nvPr/>
        </p:nvGrpSpPr>
        <p:grpSpPr>
          <a:xfrm>
            <a:off x="4229120" y="4182627"/>
            <a:ext cx="719699" cy="880851"/>
            <a:chOff x="4229120" y="4182627"/>
            <a:chExt cx="719699" cy="880851"/>
          </a:xfrm>
        </p:grpSpPr>
        <p:cxnSp>
          <p:nvCxnSpPr>
            <p:cNvPr id="230" name="直線矢印コネクタ 229"/>
            <p:cNvCxnSpPr/>
            <p:nvPr/>
          </p:nvCxnSpPr>
          <p:spPr>
            <a:xfrm flipH="1">
              <a:off x="4550833" y="4182627"/>
              <a:ext cx="0" cy="88085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nvGrpSpPr>
            <p:cNvPr id="272" name="図形グループ 271"/>
            <p:cNvGrpSpPr/>
            <p:nvPr/>
          </p:nvGrpSpPr>
          <p:grpSpPr>
            <a:xfrm>
              <a:off x="4229120" y="4427554"/>
              <a:ext cx="719699" cy="418986"/>
              <a:chOff x="6882454" y="5670820"/>
              <a:chExt cx="719699" cy="418986"/>
            </a:xfrm>
          </p:grpSpPr>
          <p:sp>
            <p:nvSpPr>
              <p:cNvPr id="273" name="角丸四角形 272"/>
              <p:cNvSpPr/>
              <p:nvPr/>
            </p:nvSpPr>
            <p:spPr>
              <a:xfrm>
                <a:off x="6882454" y="5684931"/>
                <a:ext cx="719699" cy="404875"/>
              </a:xfrm>
              <a:prstGeom prst="roundRect">
                <a:avLst/>
              </a:prstGeom>
              <a:solidFill>
                <a:srgbClr val="FFFFFF"/>
              </a:solidFill>
              <a:ln w="28575" cmpd="sng">
                <a:solidFill>
                  <a:srgbClr val="2088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4" name="テキスト ボックス 273">
                <a:extLst>
                  <a:ext uri="{FF2B5EF4-FFF2-40B4-BE49-F238E27FC236}">
                    <a16:creationId xmlns="" xmlns:a16="http://schemas.microsoft.com/office/drawing/2014/main" id="{D3363548-AAA5-4257-8960-872084E022BA}"/>
                  </a:ext>
                </a:extLst>
              </p:cNvPr>
              <p:cNvSpPr txBox="1"/>
              <p:nvPr/>
            </p:nvSpPr>
            <p:spPr>
              <a:xfrm>
                <a:off x="6904526" y="5670820"/>
                <a:ext cx="697627" cy="400110"/>
              </a:xfrm>
              <a:prstGeom prst="rect">
                <a:avLst/>
              </a:prstGeom>
              <a:noFill/>
            </p:spPr>
            <p:txBody>
              <a:bodyPr wrap="none" rtlCol="0">
                <a:spAutoFit/>
              </a:bodyPr>
              <a:lstStyle/>
              <a:p>
                <a:r>
                  <a:rPr lang="ja-JP" altLang="en-US" sz="2000" dirty="0">
                    <a:latin typeface="ＭＳ Ｐゴシック" panose="020B0600070205080204" pitchFamily="50" charset="-128"/>
                    <a:ea typeface="ＭＳ Ｐゴシック" panose="020B0600070205080204" pitchFamily="50" charset="-128"/>
                  </a:rPr>
                  <a:t>連携</a:t>
                </a:r>
              </a:p>
            </p:txBody>
          </p:sp>
        </p:grpSp>
      </p:grpSp>
      <p:grpSp>
        <p:nvGrpSpPr>
          <p:cNvPr id="78" name="図形グループ 77"/>
          <p:cNvGrpSpPr/>
          <p:nvPr/>
        </p:nvGrpSpPr>
        <p:grpSpPr>
          <a:xfrm>
            <a:off x="8678559" y="699079"/>
            <a:ext cx="380950" cy="560933"/>
            <a:chOff x="4988904" y="4856888"/>
            <a:chExt cx="626020" cy="921788"/>
          </a:xfrm>
        </p:grpSpPr>
        <p:sp>
          <p:nvSpPr>
            <p:cNvPr id="79"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80" name="図 79"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81" name="図形グループ 80"/>
          <p:cNvGrpSpPr/>
          <p:nvPr/>
        </p:nvGrpSpPr>
        <p:grpSpPr>
          <a:xfrm>
            <a:off x="8168236" y="699079"/>
            <a:ext cx="380950" cy="560933"/>
            <a:chOff x="4988904" y="4856888"/>
            <a:chExt cx="626020" cy="921788"/>
          </a:xfrm>
        </p:grpSpPr>
        <p:sp>
          <p:nvSpPr>
            <p:cNvPr id="8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83" name="図 82"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84" name="図形グループ 83"/>
          <p:cNvGrpSpPr/>
          <p:nvPr/>
        </p:nvGrpSpPr>
        <p:grpSpPr>
          <a:xfrm>
            <a:off x="7636427" y="699079"/>
            <a:ext cx="380950" cy="560933"/>
            <a:chOff x="4988904" y="4856888"/>
            <a:chExt cx="626020" cy="921788"/>
          </a:xfrm>
        </p:grpSpPr>
        <p:sp>
          <p:nvSpPr>
            <p:cNvPr id="85"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86" name="図 85"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87" name="正方形/長方形 86"/>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88" name="図 87" descr="icon_156520_256.png"/>
          <p:cNvPicPr>
            <a:picLocks noChangeAspect="1"/>
          </p:cNvPicPr>
          <p:nvPr/>
        </p:nvPicPr>
        <p:blipFill rotWithShape="1">
          <a:blip r:embed="rId7">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sp>
        <p:nvSpPr>
          <p:cNvPr id="89" name="テキスト ボックス 88"/>
          <p:cNvSpPr txBox="1"/>
          <p:nvPr/>
        </p:nvSpPr>
        <p:spPr>
          <a:xfrm rot="19529938">
            <a:off x="7807163" y="497600"/>
            <a:ext cx="557965" cy="276999"/>
          </a:xfrm>
          <a:prstGeom prst="rect">
            <a:avLst/>
          </a:prstGeom>
          <a:noFill/>
        </p:spPr>
        <p:txBody>
          <a:bodyPr wrap="none" rtlCol="0">
            <a:spAutoFit/>
          </a:bodyPr>
          <a:lstStyle/>
          <a:p>
            <a:r>
              <a:rPr lang="ja-JP" altLang="en-US" sz="1200" dirty="0">
                <a:solidFill>
                  <a:schemeClr val="bg1"/>
                </a:solidFill>
              </a:rPr>
              <a:t>しごと</a:t>
            </a:r>
            <a:endParaRPr kumimoji="1" lang="ja-JP" altLang="en-US" sz="1200" dirty="0">
              <a:solidFill>
                <a:schemeClr val="bg1"/>
              </a:solidFill>
            </a:endParaRPr>
          </a:p>
        </p:txBody>
      </p:sp>
      <p:sp>
        <p:nvSpPr>
          <p:cNvPr id="91" name="テキスト ボックス 90"/>
          <p:cNvSpPr txBox="1"/>
          <p:nvPr/>
        </p:nvSpPr>
        <p:spPr>
          <a:xfrm>
            <a:off x="7562051" y="1027793"/>
            <a:ext cx="548571" cy="276999"/>
          </a:xfrm>
          <a:prstGeom prst="rect">
            <a:avLst/>
          </a:prstGeom>
          <a:noFill/>
        </p:spPr>
        <p:txBody>
          <a:bodyPr wrap="square" rtlCol="0">
            <a:spAutoFit/>
          </a:bodyPr>
          <a:lstStyle/>
          <a:p>
            <a:r>
              <a:rPr kumimoji="1" lang="ja-JP" altLang="en-US" sz="1200" dirty="0">
                <a:solidFill>
                  <a:schemeClr val="bg1"/>
                </a:solidFill>
              </a:rPr>
              <a:t>しごと</a:t>
            </a:r>
          </a:p>
        </p:txBody>
      </p:sp>
      <p:sp>
        <p:nvSpPr>
          <p:cNvPr id="92" name="テキスト ボックス 91"/>
          <p:cNvSpPr txBox="1"/>
          <p:nvPr/>
        </p:nvSpPr>
        <p:spPr>
          <a:xfrm>
            <a:off x="8105026" y="1027793"/>
            <a:ext cx="548571" cy="276999"/>
          </a:xfrm>
          <a:prstGeom prst="rect">
            <a:avLst/>
          </a:prstGeom>
          <a:noFill/>
        </p:spPr>
        <p:txBody>
          <a:bodyPr wrap="square" rtlCol="0">
            <a:spAutoFit/>
          </a:bodyPr>
          <a:lstStyle/>
          <a:p>
            <a:r>
              <a:rPr lang="ja-JP" altLang="en-US" sz="1200" dirty="0">
                <a:solidFill>
                  <a:schemeClr val="bg1"/>
                </a:solidFill>
              </a:rPr>
              <a:t>くらし</a:t>
            </a:r>
            <a:endParaRPr kumimoji="1" lang="ja-JP" altLang="en-US" sz="1200" dirty="0">
              <a:solidFill>
                <a:schemeClr val="bg1"/>
              </a:solidFill>
            </a:endParaRPr>
          </a:p>
        </p:txBody>
      </p:sp>
      <p:sp>
        <p:nvSpPr>
          <p:cNvPr id="93" name="テキスト ボックス 92"/>
          <p:cNvSpPr txBox="1"/>
          <p:nvPr/>
        </p:nvSpPr>
        <p:spPr>
          <a:xfrm>
            <a:off x="8525975"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33</a:t>
            </a:fld>
            <a:endParaRPr kumimoji="1" lang="ja-JP" altLang="en-US"/>
          </a:p>
        </p:txBody>
      </p:sp>
      <p:pic>
        <p:nvPicPr>
          <p:cNvPr id="13" name="図 12"/>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2200" l="10000" r="90000"/>
                    </a14:imgEffect>
                  </a14:imgLayer>
                </a14:imgProps>
              </a:ext>
              <a:ext uri="{28A0092B-C50C-407E-A947-70E740481C1C}">
                <a14:useLocalDpi xmlns:a14="http://schemas.microsoft.com/office/drawing/2010/main"/>
              </a:ext>
            </a:extLst>
          </a:blip>
          <a:stretch>
            <a:fillRect/>
          </a:stretch>
        </p:blipFill>
        <p:spPr>
          <a:xfrm>
            <a:off x="7172062" y="4114097"/>
            <a:ext cx="949381" cy="949381"/>
          </a:xfrm>
          <a:prstGeom prst="rect">
            <a:avLst/>
          </a:prstGeom>
        </p:spPr>
      </p:pic>
      <p:pic>
        <p:nvPicPr>
          <p:cNvPr id="99" name="図 98" descr="hospital_supporterのコピー.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4326" y="4171957"/>
            <a:ext cx="712134" cy="742021"/>
          </a:xfrm>
          <a:prstGeom prst="rect">
            <a:avLst/>
          </a:prstGeom>
        </p:spPr>
      </p:pic>
      <p:pic>
        <p:nvPicPr>
          <p:cNvPr id="100" name="図 99" descr="hospital_supporterのコピー.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35199" y="2749388"/>
            <a:ext cx="712134" cy="742021"/>
          </a:xfrm>
          <a:prstGeom prst="rect">
            <a:avLst/>
          </a:prstGeom>
        </p:spPr>
      </p:pic>
    </p:spTree>
    <p:extLst>
      <p:ext uri="{BB962C8B-B14F-4D97-AF65-F5344CB8AC3E}">
        <p14:creationId xmlns:p14="http://schemas.microsoft.com/office/powerpoint/2010/main" val="4245566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18"/>
                                        </p:tgtEl>
                                      </p:cBhvr>
                                    </p:animEffect>
                                    <p:set>
                                      <p:cBhvr>
                                        <p:cTn id="7" dur="1" fill="hold">
                                          <p:stCondLst>
                                            <p:cond delay="499"/>
                                          </p:stCondLst>
                                        </p:cTn>
                                        <p:tgtEl>
                                          <p:spTgt spid="1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1"/>
                                        </p:tgtEl>
                                      </p:cBhvr>
                                    </p:animEffect>
                                    <p:set>
                                      <p:cBhvr>
                                        <p:cTn id="10" dur="1" fill="hold">
                                          <p:stCondLst>
                                            <p:cond delay="499"/>
                                          </p:stCondLst>
                                        </p:cTn>
                                        <p:tgtEl>
                                          <p:spTgt spid="1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1"/>
                                        </p:tgtEl>
                                      </p:cBhvr>
                                    </p:animEffect>
                                    <p:set>
                                      <p:cBhvr>
                                        <p:cTn id="15" dur="1" fill="hold">
                                          <p:stCondLst>
                                            <p:cond delay="499"/>
                                          </p:stCondLst>
                                        </p:cTn>
                                        <p:tgtEl>
                                          <p:spTgt spid="11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14"/>
                                        </p:tgtEl>
                                      </p:cBhvr>
                                    </p:animEffect>
                                    <p:set>
                                      <p:cBhvr>
                                        <p:cTn id="18" dur="1" fill="hold">
                                          <p:stCondLst>
                                            <p:cond delay="499"/>
                                          </p:stCondLst>
                                        </p:cTn>
                                        <p:tgtEl>
                                          <p:spTgt spid="11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45"/>
                                        </p:tgtEl>
                                        <p:attrNameLst>
                                          <p:attrName>style.visibility</p:attrName>
                                        </p:attrNameLst>
                                      </p:cBhvr>
                                      <p:to>
                                        <p:strVal val="visible"/>
                                      </p:to>
                                    </p:set>
                                    <p:animEffect transition="in" filter="fade">
                                      <p:cBhvr>
                                        <p:cTn id="21" dur="500"/>
                                        <p:tgtEl>
                                          <p:spTgt spid="245"/>
                                        </p:tgtEl>
                                      </p:cBhvr>
                                    </p:animEffect>
                                  </p:childTnLst>
                                </p:cTn>
                              </p:par>
                              <p:par>
                                <p:cTn id="22" presetID="10" presetClass="entr" presetSubtype="0" fill="hold" nodeType="withEffect">
                                  <p:stCondLst>
                                    <p:cond delay="0"/>
                                  </p:stCondLst>
                                  <p:childTnLst>
                                    <p:set>
                                      <p:cBhvr>
                                        <p:cTn id="23" dur="1" fill="hold">
                                          <p:stCondLst>
                                            <p:cond delay="0"/>
                                          </p:stCondLst>
                                        </p:cTn>
                                        <p:tgtEl>
                                          <p:spTgt spid="247"/>
                                        </p:tgtEl>
                                        <p:attrNameLst>
                                          <p:attrName>style.visibility</p:attrName>
                                        </p:attrNameLst>
                                      </p:cBhvr>
                                      <p:to>
                                        <p:strVal val="visible"/>
                                      </p:to>
                                    </p:set>
                                    <p:animEffect transition="in" filter="fade">
                                      <p:cBhvr>
                                        <p:cTn id="24" dur="500"/>
                                        <p:tgtEl>
                                          <p:spTgt spid="247"/>
                                        </p:tgtEl>
                                      </p:cBhvr>
                                    </p:animEffect>
                                  </p:childTnLst>
                                </p:cTn>
                              </p:par>
                              <p:par>
                                <p:cTn id="25" presetID="10"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500"/>
                                        <p:tgtEl>
                                          <p:spTgt spid="243"/>
                                        </p:tgtEl>
                                      </p:cBhvr>
                                    </p:animEffect>
                                  </p:childTnLst>
                                </p:cTn>
                              </p:par>
                              <p:par>
                                <p:cTn id="28" presetID="10" presetClass="entr" presetSubtype="0" fill="hold" nodeType="withEffect">
                                  <p:stCondLst>
                                    <p:cond delay="0"/>
                                  </p:stCondLst>
                                  <p:childTnLst>
                                    <p:set>
                                      <p:cBhvr>
                                        <p:cTn id="29" dur="1" fill="hold">
                                          <p:stCondLst>
                                            <p:cond delay="0"/>
                                          </p:stCondLst>
                                        </p:cTn>
                                        <p:tgtEl>
                                          <p:spTgt spid="246"/>
                                        </p:tgtEl>
                                        <p:attrNameLst>
                                          <p:attrName>style.visibility</p:attrName>
                                        </p:attrNameLst>
                                      </p:cBhvr>
                                      <p:to>
                                        <p:strVal val="visible"/>
                                      </p:to>
                                    </p:set>
                                    <p:animEffect transition="in" filter="fade">
                                      <p:cBhvr>
                                        <p:cTn id="30" dur="500"/>
                                        <p:tgtEl>
                                          <p:spTgt spid="246"/>
                                        </p:tgtEl>
                                      </p:cBhvr>
                                    </p:animEffect>
                                  </p:childTnLst>
                                </p:cTn>
                              </p:par>
                              <p:par>
                                <p:cTn id="31" presetID="10" presetClass="entr" presetSubtype="0" fill="hold" nodeType="withEffect">
                                  <p:stCondLst>
                                    <p:cond delay="0"/>
                                  </p:stCondLst>
                                  <p:childTnLst>
                                    <p:set>
                                      <p:cBhvr>
                                        <p:cTn id="32" dur="1" fill="hold">
                                          <p:stCondLst>
                                            <p:cond delay="0"/>
                                          </p:stCondLst>
                                        </p:cTn>
                                        <p:tgtEl>
                                          <p:spTgt spid="244"/>
                                        </p:tgtEl>
                                        <p:attrNameLst>
                                          <p:attrName>style.visibility</p:attrName>
                                        </p:attrNameLst>
                                      </p:cBhvr>
                                      <p:to>
                                        <p:strVal val="visible"/>
                                      </p:to>
                                    </p:set>
                                    <p:animEffect transition="in" filter="fade">
                                      <p:cBhvr>
                                        <p:cTn id="33" dur="500"/>
                                        <p:tgtEl>
                                          <p:spTgt spid="24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66"/>
                                        </p:tgtEl>
                                        <p:attrNameLst>
                                          <p:attrName>style.visibility</p:attrName>
                                        </p:attrNameLst>
                                      </p:cBhvr>
                                      <p:to>
                                        <p:strVal val="visible"/>
                                      </p:to>
                                    </p:set>
                                    <p:anim calcmode="lin" valueType="num">
                                      <p:cBhvr>
                                        <p:cTn id="38" dur="500" fill="hold"/>
                                        <p:tgtEl>
                                          <p:spTgt spid="266"/>
                                        </p:tgtEl>
                                        <p:attrNameLst>
                                          <p:attrName>ppt_w</p:attrName>
                                        </p:attrNameLst>
                                      </p:cBhvr>
                                      <p:tavLst>
                                        <p:tav tm="0">
                                          <p:val>
                                            <p:fltVal val="0"/>
                                          </p:val>
                                        </p:tav>
                                        <p:tav tm="100000">
                                          <p:val>
                                            <p:strVal val="#ppt_w"/>
                                          </p:val>
                                        </p:tav>
                                      </p:tavLst>
                                    </p:anim>
                                    <p:anim calcmode="lin" valueType="num">
                                      <p:cBhvr>
                                        <p:cTn id="39" dur="500" fill="hold"/>
                                        <p:tgtEl>
                                          <p:spTgt spid="266"/>
                                        </p:tgtEl>
                                        <p:attrNameLst>
                                          <p:attrName>ppt_h</p:attrName>
                                        </p:attrNameLst>
                                      </p:cBhvr>
                                      <p:tavLst>
                                        <p:tav tm="0">
                                          <p:val>
                                            <p:fltVal val="0"/>
                                          </p:val>
                                        </p:tav>
                                        <p:tav tm="100000">
                                          <p:val>
                                            <p:strVal val="#ppt_h"/>
                                          </p:val>
                                        </p:tav>
                                      </p:tavLst>
                                    </p:anim>
                                    <p:animEffect transition="in" filter="fade">
                                      <p:cBhvr>
                                        <p:cTn id="40" dur="500"/>
                                        <p:tgtEl>
                                          <p:spTgt spid="266"/>
                                        </p:tgtEl>
                                      </p:cBhvr>
                                    </p:animEffect>
                                  </p:childTnLst>
                                </p:cTn>
                              </p:par>
                              <p:par>
                                <p:cTn id="41" presetID="22" presetClass="entr" presetSubtype="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par>
                                <p:cTn id="44" presetID="22" presetClass="entr" presetSubtype="1"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par>
                                <p:cTn id="47" presetID="22" presetClass="entr" presetSubtype="1"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mph" presetSubtype="0" nodeType="clickEffect">
                                  <p:stCondLst>
                                    <p:cond delay="0"/>
                                  </p:stCondLst>
                                  <p:childTnLst>
                                    <p:set>
                                      <p:cBhvr rctx="PPT">
                                        <p:cTn id="53" dur="indefinite"/>
                                        <p:tgtEl>
                                          <p:spTgt spid="10"/>
                                        </p:tgtEl>
                                        <p:attrNameLst>
                                          <p:attrName>style.opacity</p:attrName>
                                        </p:attrNameLst>
                                      </p:cBhvr>
                                      <p:to>
                                        <p:strVal val="0.25"/>
                                      </p:to>
                                    </p:set>
                                    <p:animEffect filter="image" prLst="opacity: 0.25">
                                      <p:cBhvr rctx="IE">
                                        <p:cTn id="54" dur="indefinite"/>
                                        <p:tgtEl>
                                          <p:spTgt spid="10"/>
                                        </p:tgtEl>
                                      </p:cBhvr>
                                    </p:animEffect>
                                  </p:childTnLst>
                                </p:cTn>
                              </p:par>
                              <p:par>
                                <p:cTn id="55" presetID="9" presetClass="emph" presetSubtype="0" nodeType="withEffect">
                                  <p:stCondLst>
                                    <p:cond delay="0"/>
                                  </p:stCondLst>
                                  <p:childTnLst>
                                    <p:set>
                                      <p:cBhvr rctx="PPT">
                                        <p:cTn id="56" dur="indefinite"/>
                                        <p:tgtEl>
                                          <p:spTgt spid="11"/>
                                        </p:tgtEl>
                                        <p:attrNameLst>
                                          <p:attrName>style.opacity</p:attrName>
                                        </p:attrNameLst>
                                      </p:cBhvr>
                                      <p:to>
                                        <p:strVal val="0.25"/>
                                      </p:to>
                                    </p:set>
                                    <p:animEffect filter="image" prLst="opacity: 0.25">
                                      <p:cBhvr rctx="IE">
                                        <p:cTn id="57" dur="indefinite"/>
                                        <p:tgtEl>
                                          <p:spTgt spid="11"/>
                                        </p:tgtEl>
                                      </p:cBhvr>
                                    </p:animEffect>
                                  </p:childTnLst>
                                </p:cTn>
                              </p:par>
                              <p:par>
                                <p:cTn id="58" presetID="9" presetClass="emph" presetSubtype="0" nodeType="withEffect">
                                  <p:stCondLst>
                                    <p:cond delay="0"/>
                                  </p:stCondLst>
                                  <p:childTnLst>
                                    <p:set>
                                      <p:cBhvr rctx="PPT">
                                        <p:cTn id="59" dur="indefinite"/>
                                        <p:tgtEl>
                                          <p:spTgt spid="12"/>
                                        </p:tgtEl>
                                        <p:attrNameLst>
                                          <p:attrName>style.opacity</p:attrName>
                                        </p:attrNameLst>
                                      </p:cBhvr>
                                      <p:to>
                                        <p:strVal val="0.25"/>
                                      </p:to>
                                    </p:set>
                                    <p:animEffect filter="image" prLst="opacity: 0.25">
                                      <p:cBhvr rctx="IE">
                                        <p:cTn id="60" dur="indefinite"/>
                                        <p:tgtEl>
                                          <p:spTgt spid="12"/>
                                        </p:tgtEl>
                                      </p:cBhvr>
                                    </p:animEffect>
                                  </p:childTnLst>
                                </p:cTn>
                              </p:par>
                              <p:par>
                                <p:cTn id="61" presetID="9" presetClass="emph" presetSubtype="0" nodeType="withEffect">
                                  <p:stCondLst>
                                    <p:cond delay="0"/>
                                  </p:stCondLst>
                                  <p:childTnLst>
                                    <p:set>
                                      <p:cBhvr rctx="PPT">
                                        <p:cTn id="62" dur="indefinite"/>
                                        <p:tgtEl>
                                          <p:spTgt spid="266"/>
                                        </p:tgtEl>
                                        <p:attrNameLst>
                                          <p:attrName>style.opacity</p:attrName>
                                        </p:attrNameLst>
                                      </p:cBhvr>
                                      <p:to>
                                        <p:strVal val="0.25"/>
                                      </p:to>
                                    </p:set>
                                    <p:animEffect filter="image" prLst="opacity: 0.25">
                                      <p:cBhvr rctx="IE">
                                        <p:cTn id="63" dur="indefinite"/>
                                        <p:tgtEl>
                                          <p:spTgt spid="266"/>
                                        </p:tgtEl>
                                      </p:cBhvr>
                                    </p:animEffect>
                                  </p:childTnLst>
                                </p:cTn>
                              </p:par>
                              <p:par>
                                <p:cTn id="64" presetID="10"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par>
                          <p:cTn id="67" fill="hold">
                            <p:stCondLst>
                              <p:cond delay="500"/>
                            </p:stCondLst>
                            <p:childTnLst>
                              <p:par>
                                <p:cTn id="68" presetID="37" presetClass="path" presetSubtype="0" accel="50000" decel="50000" fill="hold" nodeType="afterEffect">
                                  <p:stCondLst>
                                    <p:cond delay="0"/>
                                  </p:stCondLst>
                                  <p:childTnLst>
                                    <p:animMotion origin="layout" path="M 6.42473E-8 -0.02084 L -0.08578 0.06091 C -0.10349 0.07944 -0.13006 0.09032 -0.15819 0.09032 C -0.18996 0.09032 -0.21549 0.07944 -0.23355 0.06091 L -0.31846 -0.02084 " pathEditMode="relative" rAng="0" ptsTypes="FffFF">
                                      <p:cBhvr>
                                        <p:cTn id="69" dur="2000" fill="hold"/>
                                        <p:tgtEl>
                                          <p:spTgt spid="13"/>
                                        </p:tgtEl>
                                        <p:attrNameLst>
                                          <p:attrName>ppt_x</p:attrName>
                                          <p:attrName>ppt_y</p:attrName>
                                        </p:attrNameLst>
                                      </p:cBhvr>
                                      <p:rCtr x="-15923" y="5558"/>
                                    </p:animMotion>
                                  </p:childTnLst>
                                </p:cTn>
                              </p:par>
                              <p:par>
                                <p:cTn id="70" presetID="22" presetClass="entr" presetSubtype="2"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right)">
                                      <p:cBhvr>
                                        <p:cTn id="72" dur="1000"/>
                                        <p:tgtEl>
                                          <p:spTgt spid="67"/>
                                        </p:tgtEl>
                                      </p:cBhvr>
                                    </p:animEffect>
                                  </p:childTnLst>
                                </p:cTn>
                              </p:par>
                            </p:childTnLst>
                          </p:cTn>
                        </p:par>
                        <p:par>
                          <p:cTn id="73" fill="hold">
                            <p:stCondLst>
                              <p:cond delay="2500"/>
                            </p:stCondLst>
                            <p:childTnLst>
                              <p:par>
                                <p:cTn id="74" presetID="37" presetClass="path" presetSubtype="0" accel="50000" decel="50000" fill="hold" nodeType="afterEffect">
                                  <p:stCondLst>
                                    <p:cond delay="0"/>
                                  </p:stCondLst>
                                  <p:childTnLst>
                                    <p:animMotion origin="layout" path="M -0.31852 -0.02082 L -0.4159 0.06918 C -0.43621 0.08954 -0.46659 0.10111 -0.49853 0.10111 C -0.5348 0.10111 -0.56397 0.08954 -0.58427 0.06918 L -0.68148 -0.02082 " pathEditMode="relative" rAng="0" ptsTypes="FffFF">
                                      <p:cBhvr>
                                        <p:cTn id="75" dur="2000" fill="hold"/>
                                        <p:tgtEl>
                                          <p:spTgt spid="13"/>
                                        </p:tgtEl>
                                        <p:attrNameLst>
                                          <p:attrName>ppt_x</p:attrName>
                                          <p:attrName>ppt_y</p:attrName>
                                        </p:attrNameLst>
                                      </p:cBhvr>
                                      <p:rCtr x="-18157" y="6085"/>
                                    </p:animMotion>
                                  </p:childTnLst>
                                </p:cTn>
                              </p:par>
                              <p:par>
                                <p:cTn id="76" presetID="22" presetClass="entr" presetSubtype="2" fill="hold" nodeType="withEffect">
                                  <p:stCondLst>
                                    <p:cond delay="0"/>
                                  </p:stCondLst>
                                  <p:childTnLst>
                                    <p:set>
                                      <p:cBhvr>
                                        <p:cTn id="77" dur="1" fill="hold">
                                          <p:stCondLst>
                                            <p:cond delay="0"/>
                                          </p:stCondLst>
                                        </p:cTn>
                                        <p:tgtEl>
                                          <p:spTgt spid="235"/>
                                        </p:tgtEl>
                                        <p:attrNameLst>
                                          <p:attrName>style.visibility</p:attrName>
                                        </p:attrNameLst>
                                      </p:cBhvr>
                                      <p:to>
                                        <p:strVal val="visible"/>
                                      </p:to>
                                    </p:set>
                                    <p:animEffect transition="in" filter="wipe(right)">
                                      <p:cBhvr>
                                        <p:cTn id="78" dur="1000"/>
                                        <p:tgtEl>
                                          <p:spTgt spid="2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0"/>
                                        </p:tgtEl>
                                        <p:attrNameLst>
                                          <p:attrName>style.visibility</p:attrName>
                                        </p:attrNameLst>
                                      </p:cBhvr>
                                      <p:to>
                                        <p:strVal val="visible"/>
                                      </p:to>
                                    </p:set>
                                    <p:animEffect transition="in" filter="fade">
                                      <p:cBhvr>
                                        <p:cTn id="83" dur="500"/>
                                        <p:tgtEl>
                                          <p:spTgt spid="100"/>
                                        </p:tgtEl>
                                      </p:cBhvr>
                                    </p:animEffect>
                                  </p:childTnLst>
                                </p:cTn>
                              </p:par>
                              <p:par>
                                <p:cTn id="84" presetID="37" presetClass="path" presetSubtype="0" accel="50000" decel="50000" fill="hold" nodeType="withEffect">
                                  <p:stCondLst>
                                    <p:cond delay="0"/>
                                  </p:stCondLst>
                                  <p:childTnLst>
                                    <p:animMotion origin="layout" path="M 1.46032E-6 0.01228 L 0.08543 -0.07503 C 0.10314 -0.09472 0.12988 -0.10491 0.15819 -0.10491 C 0.19014 -0.10491 0.21566 -0.09472 0.23355 -0.07503 L 0.31967 0.01228 " pathEditMode="relative" rAng="0" ptsTypes="FffFF">
                                      <p:cBhvr>
                                        <p:cTn id="85" dur="2000" fill="hold"/>
                                        <p:tgtEl>
                                          <p:spTgt spid="100"/>
                                        </p:tgtEl>
                                        <p:attrNameLst>
                                          <p:attrName>ppt_x</p:attrName>
                                          <p:attrName>ppt_y</p:attrName>
                                        </p:attrNameLst>
                                      </p:cBhvr>
                                      <p:rCtr x="15975" y="-5859"/>
                                    </p:animMotion>
                                  </p:childTnLst>
                                </p:cTn>
                              </p:par>
                              <p:par>
                                <p:cTn id="86" presetID="22" presetClass="entr" presetSubtype="8" fill="hold" nodeType="withEffect">
                                  <p:stCondLst>
                                    <p:cond delay="0"/>
                                  </p:stCondLst>
                                  <p:childTnLst>
                                    <p:set>
                                      <p:cBhvr>
                                        <p:cTn id="87" dur="1" fill="hold">
                                          <p:stCondLst>
                                            <p:cond delay="0"/>
                                          </p:stCondLst>
                                        </p:cTn>
                                        <p:tgtEl>
                                          <p:spTgt spid="232"/>
                                        </p:tgtEl>
                                        <p:attrNameLst>
                                          <p:attrName>style.visibility</p:attrName>
                                        </p:attrNameLst>
                                      </p:cBhvr>
                                      <p:to>
                                        <p:strVal val="visible"/>
                                      </p:to>
                                    </p:set>
                                    <p:animEffect transition="in" filter="wipe(left)">
                                      <p:cBhvr>
                                        <p:cTn id="88" dur="1000"/>
                                        <p:tgtEl>
                                          <p:spTgt spid="232"/>
                                        </p:tgtEl>
                                      </p:cBhvr>
                                    </p:animEffect>
                                  </p:childTnLst>
                                </p:cTn>
                              </p:par>
                            </p:childTnLst>
                          </p:cTn>
                        </p:par>
                        <p:par>
                          <p:cTn id="89" fill="hold">
                            <p:stCondLst>
                              <p:cond delay="2000"/>
                            </p:stCondLst>
                            <p:childTnLst>
                              <p:par>
                                <p:cTn id="90" presetID="37" presetClass="path" presetSubtype="0" accel="50000" decel="50000" fill="hold" nodeType="afterEffect">
                                  <p:stCondLst>
                                    <p:cond delay="0"/>
                                  </p:stCondLst>
                                  <p:childTnLst>
                                    <p:animMotion origin="layout" path="M 0.31967 0.01228 L 0.42351 -0.07457 C 0.44556 -0.09425 0.47734 -0.10514 0.51189 -0.10514 C 0.55027 -0.10514 0.58118 -0.09425 0.60323 -0.07457 L 0.7062 0.01228 " pathEditMode="relative" rAng="0" ptsTypes="FffFF">
                                      <p:cBhvr>
                                        <p:cTn id="91" dur="2000" fill="hold"/>
                                        <p:tgtEl>
                                          <p:spTgt spid="100"/>
                                        </p:tgtEl>
                                        <p:attrNameLst>
                                          <p:attrName>ppt_x</p:attrName>
                                          <p:attrName>ppt_y</p:attrName>
                                        </p:attrNameLst>
                                      </p:cBhvr>
                                      <p:rCtr x="19326" y="-5882"/>
                                    </p:animMotion>
                                  </p:childTnLst>
                                </p:cTn>
                              </p:par>
                              <p:par>
                                <p:cTn id="92" presetID="22" presetClass="entr" presetSubtype="8" fill="hold" nodeType="with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wipe(left)">
                                      <p:cBhvr>
                                        <p:cTn id="94" dur="1000"/>
                                        <p:tgtEl>
                                          <p:spTgt spid="64"/>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mph" presetSubtype="0" nodeType="clickEffect">
                                  <p:stCondLst>
                                    <p:cond delay="0"/>
                                  </p:stCondLst>
                                  <p:childTnLst>
                                    <p:set>
                                      <p:cBhvr rctx="PPT">
                                        <p:cTn id="98" dur="indefinite"/>
                                        <p:tgtEl>
                                          <p:spTgt spid="67"/>
                                        </p:tgtEl>
                                        <p:attrNameLst>
                                          <p:attrName>style.opacity</p:attrName>
                                        </p:attrNameLst>
                                      </p:cBhvr>
                                      <p:to>
                                        <p:strVal val="0.25"/>
                                      </p:to>
                                    </p:set>
                                    <p:animEffect filter="image" prLst="opacity: 0.25">
                                      <p:cBhvr rctx="IE">
                                        <p:cTn id="99" dur="indefinite"/>
                                        <p:tgtEl>
                                          <p:spTgt spid="67"/>
                                        </p:tgtEl>
                                      </p:cBhvr>
                                    </p:animEffect>
                                  </p:childTnLst>
                                </p:cTn>
                              </p:par>
                              <p:par>
                                <p:cTn id="100" presetID="9" presetClass="emph" presetSubtype="0" nodeType="withEffect">
                                  <p:stCondLst>
                                    <p:cond delay="0"/>
                                  </p:stCondLst>
                                  <p:childTnLst>
                                    <p:set>
                                      <p:cBhvr rctx="PPT">
                                        <p:cTn id="101" dur="indefinite"/>
                                        <p:tgtEl>
                                          <p:spTgt spid="64"/>
                                        </p:tgtEl>
                                        <p:attrNameLst>
                                          <p:attrName>style.opacity</p:attrName>
                                        </p:attrNameLst>
                                      </p:cBhvr>
                                      <p:to>
                                        <p:strVal val="0.25"/>
                                      </p:to>
                                    </p:set>
                                    <p:animEffect filter="image" prLst="opacity: 0.25">
                                      <p:cBhvr rctx="IE">
                                        <p:cTn id="102" dur="indefinite"/>
                                        <p:tgtEl>
                                          <p:spTgt spid="64"/>
                                        </p:tgtEl>
                                      </p:cBhvr>
                                    </p:animEffect>
                                  </p:childTnLst>
                                </p:cTn>
                              </p:par>
                              <p:par>
                                <p:cTn id="103" presetID="9" presetClass="emph" presetSubtype="0" nodeType="withEffect">
                                  <p:stCondLst>
                                    <p:cond delay="0"/>
                                  </p:stCondLst>
                                  <p:childTnLst>
                                    <p:set>
                                      <p:cBhvr rctx="PPT">
                                        <p:cTn id="104" dur="indefinite"/>
                                        <p:tgtEl>
                                          <p:spTgt spid="13"/>
                                        </p:tgtEl>
                                        <p:attrNameLst>
                                          <p:attrName>style.opacity</p:attrName>
                                        </p:attrNameLst>
                                      </p:cBhvr>
                                      <p:to>
                                        <p:strVal val="0.25"/>
                                      </p:to>
                                    </p:set>
                                    <p:animEffect filter="image" prLst="opacity: 0.25">
                                      <p:cBhvr rctx="IE">
                                        <p:cTn id="105" dur="indefinite"/>
                                        <p:tgtEl>
                                          <p:spTgt spid="13"/>
                                        </p:tgtEl>
                                      </p:cBhvr>
                                    </p:animEffect>
                                  </p:childTnLst>
                                </p:cTn>
                              </p:par>
                              <p:par>
                                <p:cTn id="106" presetID="9" presetClass="emph" presetSubtype="0" nodeType="withEffect">
                                  <p:stCondLst>
                                    <p:cond delay="0"/>
                                  </p:stCondLst>
                                  <p:childTnLst>
                                    <p:set>
                                      <p:cBhvr rctx="PPT">
                                        <p:cTn id="107" dur="indefinite"/>
                                        <p:tgtEl>
                                          <p:spTgt spid="232"/>
                                        </p:tgtEl>
                                        <p:attrNameLst>
                                          <p:attrName>style.opacity</p:attrName>
                                        </p:attrNameLst>
                                      </p:cBhvr>
                                      <p:to>
                                        <p:strVal val="0.25"/>
                                      </p:to>
                                    </p:set>
                                    <p:animEffect filter="image" prLst="opacity: 0.25">
                                      <p:cBhvr rctx="IE">
                                        <p:cTn id="108" dur="indefinite"/>
                                        <p:tgtEl>
                                          <p:spTgt spid="232"/>
                                        </p:tgtEl>
                                      </p:cBhvr>
                                    </p:animEffect>
                                  </p:childTnLst>
                                </p:cTn>
                              </p:par>
                              <p:par>
                                <p:cTn id="109" presetID="9" presetClass="emph" presetSubtype="0" nodeType="withEffect">
                                  <p:stCondLst>
                                    <p:cond delay="0"/>
                                  </p:stCondLst>
                                  <p:childTnLst>
                                    <p:set>
                                      <p:cBhvr rctx="PPT">
                                        <p:cTn id="110" dur="indefinite"/>
                                        <p:tgtEl>
                                          <p:spTgt spid="235"/>
                                        </p:tgtEl>
                                        <p:attrNameLst>
                                          <p:attrName>style.opacity</p:attrName>
                                        </p:attrNameLst>
                                      </p:cBhvr>
                                      <p:to>
                                        <p:strVal val="0.25"/>
                                      </p:to>
                                    </p:set>
                                    <p:animEffect filter="image" prLst="opacity: 0.25">
                                      <p:cBhvr rctx="IE">
                                        <p:cTn id="111" dur="indefinite"/>
                                        <p:tgtEl>
                                          <p:spTgt spid="235"/>
                                        </p:tgtEl>
                                      </p:cBhvr>
                                    </p:animEffect>
                                  </p:childTnLst>
                                </p:cTn>
                              </p:par>
                              <p:par>
                                <p:cTn id="112" presetID="9" presetClass="emph" presetSubtype="0" nodeType="withEffect">
                                  <p:stCondLst>
                                    <p:cond delay="0"/>
                                  </p:stCondLst>
                                  <p:childTnLst>
                                    <p:set>
                                      <p:cBhvr rctx="PPT">
                                        <p:cTn id="113" dur="indefinite"/>
                                        <p:tgtEl>
                                          <p:spTgt spid="100"/>
                                        </p:tgtEl>
                                        <p:attrNameLst>
                                          <p:attrName>style.opacity</p:attrName>
                                        </p:attrNameLst>
                                      </p:cBhvr>
                                      <p:to>
                                        <p:strVal val="0.25"/>
                                      </p:to>
                                    </p:set>
                                    <p:animEffect filter="image" prLst="opacity: 0.25">
                                      <p:cBhvr rctx="IE">
                                        <p:cTn id="114" dur="indefinite"/>
                                        <p:tgtEl>
                                          <p:spTgt spid="100"/>
                                        </p:tgtEl>
                                      </p:cBhvr>
                                    </p:animEffect>
                                  </p:childTnLst>
                                </p:cTn>
                              </p:par>
                              <p:par>
                                <p:cTn id="115" presetID="22" presetClass="entr" presetSubtype="1" fill="hold" nodeType="with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up)">
                                      <p:cBhvr>
                                        <p:cTn id="117" dur="500"/>
                                        <p:tgtEl>
                                          <p:spTgt spid="7"/>
                                        </p:tgtEl>
                                      </p:cBhvr>
                                    </p:animEffect>
                                  </p:childTnLst>
                                </p:cTn>
                              </p:par>
                            </p:childTnLst>
                          </p:cTn>
                        </p:par>
                        <p:par>
                          <p:cTn id="118" fill="hold">
                            <p:stCondLst>
                              <p:cond delay="500"/>
                            </p:stCondLst>
                            <p:childTnLst>
                              <p:par>
                                <p:cTn id="119" presetID="10" presetClass="entr" presetSubtype="0" fill="hold" nodeType="afterEffect">
                                  <p:stCondLst>
                                    <p:cond delay="0"/>
                                  </p:stCondLst>
                                  <p:childTnLst>
                                    <p:set>
                                      <p:cBhvr>
                                        <p:cTn id="120" dur="1" fill="hold">
                                          <p:stCondLst>
                                            <p:cond delay="0"/>
                                          </p:stCondLst>
                                        </p:cTn>
                                        <p:tgtEl>
                                          <p:spTgt spid="99"/>
                                        </p:tgtEl>
                                        <p:attrNameLst>
                                          <p:attrName>style.visibility</p:attrName>
                                        </p:attrNameLst>
                                      </p:cBhvr>
                                      <p:to>
                                        <p:strVal val="visible"/>
                                      </p:to>
                                    </p:set>
                                    <p:animEffect transition="in" filter="fade">
                                      <p:cBhvr>
                                        <p:cTn id="121" dur="500"/>
                                        <p:tgtEl>
                                          <p:spTgt spid="99"/>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116"/>
                                        </p:tgtEl>
                                        <p:attrNameLst>
                                          <p:attrName>style.visibility</p:attrName>
                                        </p:attrNameLst>
                                      </p:cBhvr>
                                      <p:to>
                                        <p:strVal val="visible"/>
                                      </p:to>
                                    </p:set>
                                    <p:animEffect transition="in" filter="wipe(up)">
                                      <p:cBhvr>
                                        <p:cTn id="124" dur="500"/>
                                        <p:tgtEl>
                                          <p:spTgt spid="116"/>
                                        </p:tgtEl>
                                      </p:cBhvr>
                                    </p:animEffect>
                                  </p:childTnLst>
                                </p:cTn>
                              </p:par>
                              <p:par>
                                <p:cTn id="125" presetID="0" presetClass="path" presetSubtype="0" accel="50000" decel="50000" fill="hold" nodeType="withEffect">
                                  <p:stCondLst>
                                    <p:cond delay="0"/>
                                  </p:stCondLst>
                                  <p:childTnLst>
                                    <p:animMotion origin="layout" path="M 5.20049E-6 5.82601E-6 C 0.0106 0.07867 0.02119 0.15734 0.03889 0.19968 C 0.0566 0.24202 0.07482 0.24226 0.10641 0.25359 C 0.13801 0.26493 0.18973 0.27164 0.22827 0.26817 C 0.2668 0.2647 0.31922 0.23878 0.33728 0.23323 " pathEditMode="relative" ptsTypes="aaaaA">
                                      <p:cBhvr>
                                        <p:cTn id="126" dur="2000" fill="hold"/>
                                        <p:tgtEl>
                                          <p:spTgt spid="99"/>
                                        </p:tgtEl>
                                        <p:attrNameLst>
                                          <p:attrName>ppt_x</p:attrName>
                                          <p:attrName>ppt_y</p:attrName>
                                        </p:attrNameLst>
                                      </p:cBhvr>
                                    </p:animMotion>
                                  </p:childTnLst>
                                </p:cTn>
                              </p:par>
                              <p:par>
                                <p:cTn id="127" presetID="22" presetClass="entr" presetSubtype="1" fill="hold" nodeType="with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up)">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21" grpId="0" animBg="1"/>
      <p:bldP spid="1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descr="グリーン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944" y="756874"/>
            <a:ext cx="360000" cy="360000"/>
          </a:xfrm>
          <a:prstGeom prst="rect">
            <a:avLst/>
          </a:prstGeom>
        </p:spPr>
      </p:pic>
      <p:grpSp>
        <p:nvGrpSpPr>
          <p:cNvPr id="67" name="図形グループ 66"/>
          <p:cNvGrpSpPr/>
          <p:nvPr/>
        </p:nvGrpSpPr>
        <p:grpSpPr>
          <a:xfrm>
            <a:off x="8678559" y="699079"/>
            <a:ext cx="380950" cy="560933"/>
            <a:chOff x="4988904" y="4856888"/>
            <a:chExt cx="626020" cy="921788"/>
          </a:xfrm>
        </p:grpSpPr>
        <p:sp>
          <p:nvSpPr>
            <p:cNvPr id="68"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9" name="図 68"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64" name="図形グループ 63"/>
          <p:cNvGrpSpPr/>
          <p:nvPr/>
        </p:nvGrpSpPr>
        <p:grpSpPr>
          <a:xfrm>
            <a:off x="8168236" y="699079"/>
            <a:ext cx="380950" cy="560933"/>
            <a:chOff x="4988904" y="4856888"/>
            <a:chExt cx="626020" cy="921788"/>
          </a:xfrm>
        </p:grpSpPr>
        <p:sp>
          <p:nvSpPr>
            <p:cNvPr id="65"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6" name="図 65"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61" name="図形グループ 60"/>
          <p:cNvGrpSpPr/>
          <p:nvPr/>
        </p:nvGrpSpPr>
        <p:grpSpPr>
          <a:xfrm>
            <a:off x="7636427" y="699079"/>
            <a:ext cx="380950" cy="560933"/>
            <a:chOff x="4988904" y="4856888"/>
            <a:chExt cx="626020" cy="921788"/>
          </a:xfrm>
        </p:grpSpPr>
        <p:sp>
          <p:nvSpPr>
            <p:cNvPr id="6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3" name="図 62"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51" name="正方形/長方形 50"/>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2" name="図 51" descr="icon_156520_256.png"/>
          <p:cNvPicPr>
            <a:picLocks noChangeAspect="1"/>
          </p:cNvPicPr>
          <p:nvPr/>
        </p:nvPicPr>
        <p:blipFill rotWithShape="1">
          <a:blip r:embed="rId5">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sp>
        <p:nvSpPr>
          <p:cNvPr id="53" name="テキスト ボックス 52"/>
          <p:cNvSpPr txBox="1"/>
          <p:nvPr/>
        </p:nvSpPr>
        <p:spPr>
          <a:xfrm rot="19529938">
            <a:off x="7807163" y="497600"/>
            <a:ext cx="557965" cy="276999"/>
          </a:xfrm>
          <a:prstGeom prst="rect">
            <a:avLst/>
          </a:prstGeom>
          <a:noFill/>
        </p:spPr>
        <p:txBody>
          <a:bodyPr wrap="none" rtlCol="0">
            <a:spAutoFit/>
          </a:bodyPr>
          <a:lstStyle/>
          <a:p>
            <a:r>
              <a:rPr lang="ja-JP" altLang="en-US" sz="1200" dirty="0">
                <a:solidFill>
                  <a:schemeClr val="bg1"/>
                </a:solidFill>
              </a:rPr>
              <a:t>しごと</a:t>
            </a:r>
            <a:endParaRPr kumimoji="1" lang="ja-JP" altLang="en-US" sz="1200" dirty="0">
              <a:solidFill>
                <a:schemeClr val="bg1"/>
              </a:solidFill>
            </a:endParaRPr>
          </a:p>
        </p:txBody>
      </p:sp>
      <p:sp>
        <p:nvSpPr>
          <p:cNvPr id="55" name="テキスト ボックス 54"/>
          <p:cNvSpPr txBox="1"/>
          <p:nvPr/>
        </p:nvSpPr>
        <p:spPr>
          <a:xfrm>
            <a:off x="7562051" y="1027793"/>
            <a:ext cx="548571" cy="276999"/>
          </a:xfrm>
          <a:prstGeom prst="rect">
            <a:avLst/>
          </a:prstGeom>
          <a:noFill/>
        </p:spPr>
        <p:txBody>
          <a:bodyPr wrap="square" rtlCol="0">
            <a:spAutoFit/>
          </a:bodyPr>
          <a:lstStyle/>
          <a:p>
            <a:r>
              <a:rPr kumimoji="1" lang="ja-JP" altLang="en-US" sz="1200" dirty="0">
                <a:solidFill>
                  <a:schemeClr val="bg1"/>
                </a:solidFill>
              </a:rPr>
              <a:t>しごと</a:t>
            </a:r>
          </a:p>
        </p:txBody>
      </p:sp>
      <p:sp>
        <p:nvSpPr>
          <p:cNvPr id="56" name="テキスト ボックス 55"/>
          <p:cNvSpPr txBox="1"/>
          <p:nvPr/>
        </p:nvSpPr>
        <p:spPr>
          <a:xfrm>
            <a:off x="8105026" y="1027793"/>
            <a:ext cx="548571" cy="276999"/>
          </a:xfrm>
          <a:prstGeom prst="rect">
            <a:avLst/>
          </a:prstGeom>
          <a:noFill/>
        </p:spPr>
        <p:txBody>
          <a:bodyPr wrap="square" rtlCol="0">
            <a:spAutoFit/>
          </a:bodyPr>
          <a:lstStyle/>
          <a:p>
            <a:r>
              <a:rPr lang="ja-JP" altLang="en-US" sz="1200" dirty="0">
                <a:solidFill>
                  <a:schemeClr val="bg1"/>
                </a:solidFill>
              </a:rPr>
              <a:t>くらし</a:t>
            </a:r>
            <a:endParaRPr kumimoji="1" lang="ja-JP" altLang="en-US" sz="1200" dirty="0">
              <a:solidFill>
                <a:schemeClr val="bg1"/>
              </a:solidFill>
            </a:endParaRPr>
          </a:p>
        </p:txBody>
      </p:sp>
      <p:sp>
        <p:nvSpPr>
          <p:cNvPr id="57" name="テキスト ボックス 56"/>
          <p:cNvSpPr txBox="1"/>
          <p:nvPr/>
        </p:nvSpPr>
        <p:spPr>
          <a:xfrm>
            <a:off x="8525975"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sp>
        <p:nvSpPr>
          <p:cNvPr id="58" name="テキスト ボックス 57"/>
          <p:cNvSpPr txBox="1"/>
          <p:nvPr/>
        </p:nvSpPr>
        <p:spPr>
          <a:xfrm>
            <a:off x="196086" y="61803"/>
            <a:ext cx="4834657"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おおつ野ヒルズ企業誘致政策</a:t>
            </a:r>
            <a:endParaRPr lang="en-US" altLang="ja-JP" sz="2800" dirty="0">
              <a:latin typeface="ヒラギノ丸ゴ ProN W4"/>
              <a:ea typeface="ヒラギノ丸ゴ ProN W4"/>
              <a:cs typeface="ヒラギノ丸ゴ ProN W4"/>
            </a:endParaRPr>
          </a:p>
          <a:p>
            <a:r>
              <a:rPr kumimoji="1" lang="ja-JP" altLang="en-US" sz="3600" dirty="0">
                <a:latin typeface="ヒラギノ丸ゴ ProN W4"/>
                <a:ea typeface="ヒラギノ丸ゴ ProN W4"/>
                <a:cs typeface="ヒラギノ丸ゴ ProN W4"/>
              </a:rPr>
              <a:t>効果</a:t>
            </a:r>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34</a:t>
            </a:fld>
            <a:endParaRPr kumimoji="1" lang="ja-JP" altLang="en-US"/>
          </a:p>
        </p:txBody>
      </p:sp>
      <p:sp>
        <p:nvSpPr>
          <p:cNvPr id="39" name="角丸四角形 38"/>
          <p:cNvSpPr/>
          <p:nvPr/>
        </p:nvSpPr>
        <p:spPr>
          <a:xfrm>
            <a:off x="1150473" y="1718235"/>
            <a:ext cx="7814231" cy="2660869"/>
          </a:xfrm>
          <a:prstGeom prst="roundRect">
            <a:avLst>
              <a:gd name="adj" fmla="val 7569"/>
            </a:avLst>
          </a:prstGeom>
          <a:noFill/>
          <a:ln>
            <a:solidFill>
              <a:srgbClr val="3698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815575" y="1472899"/>
            <a:ext cx="8164070" cy="605618"/>
            <a:chOff x="815575" y="1472899"/>
            <a:chExt cx="8164070" cy="605618"/>
          </a:xfrm>
          <a:solidFill>
            <a:srgbClr val="369837"/>
          </a:solidFill>
        </p:grpSpPr>
        <p:sp>
          <p:nvSpPr>
            <p:cNvPr id="41" name="角丸四角形 40"/>
            <p:cNvSpPr/>
            <p:nvPr/>
          </p:nvSpPr>
          <p:spPr>
            <a:xfrm>
              <a:off x="815575" y="147289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992699" y="1487839"/>
              <a:ext cx="6308608" cy="584776"/>
            </a:xfrm>
            <a:prstGeom prst="rect">
              <a:avLst/>
            </a:prstGeom>
            <a:grpFill/>
            <a:ln>
              <a:noFill/>
            </a:ln>
          </p:spPr>
          <p:txBody>
            <a:bodyPr wrap="square" rtlCol="0">
              <a:spAutoFit/>
            </a:bodyPr>
            <a:lstStyle/>
            <a:p>
              <a:r>
                <a:rPr lang="ja-JP" altLang="en-US" sz="3200" b="1" dirty="0">
                  <a:solidFill>
                    <a:schemeClr val="bg1"/>
                  </a:solidFill>
                  <a:latin typeface="ヒラギノ丸ゴ ProN W4"/>
                  <a:ea typeface="ヒラギノ丸ゴ ProN W4"/>
                  <a:cs typeface="ヒラギノ丸ゴ ProN W4"/>
                </a:rPr>
                <a:t>新たな雇用の創出</a:t>
              </a:r>
              <a:endParaRPr kumimoji="1" lang="ja-JP" altLang="en-US" sz="3200" b="1" dirty="0">
                <a:solidFill>
                  <a:schemeClr val="bg1"/>
                </a:solidFill>
                <a:latin typeface="ヒラギノ丸ゴ ProN W4"/>
                <a:ea typeface="ヒラギノ丸ゴ ProN W4"/>
                <a:cs typeface="ヒラギノ丸ゴ ProN W4"/>
              </a:endParaRPr>
            </a:p>
          </p:txBody>
        </p:sp>
      </p:grpSp>
      <p:grpSp>
        <p:nvGrpSpPr>
          <p:cNvPr id="48" name="図形グループ 47"/>
          <p:cNvGrpSpPr/>
          <p:nvPr/>
        </p:nvGrpSpPr>
        <p:grpSpPr>
          <a:xfrm>
            <a:off x="140528" y="1326422"/>
            <a:ext cx="899999" cy="899999"/>
            <a:chOff x="1308313" y="4556496"/>
            <a:chExt cx="899999" cy="899999"/>
          </a:xfrm>
        </p:grpSpPr>
        <p:sp>
          <p:nvSpPr>
            <p:cNvPr id="49" name="円/楕円 48"/>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54" name="図形グループ 53"/>
          <p:cNvGrpSpPr/>
          <p:nvPr/>
        </p:nvGrpSpPr>
        <p:grpSpPr>
          <a:xfrm>
            <a:off x="140528" y="2294602"/>
            <a:ext cx="899999" cy="899999"/>
            <a:chOff x="1308313" y="4556496"/>
            <a:chExt cx="899999" cy="899999"/>
          </a:xfrm>
        </p:grpSpPr>
        <p:sp>
          <p:nvSpPr>
            <p:cNvPr id="59" name="円/楕円 58"/>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71" name="図形グループ 70"/>
          <p:cNvGrpSpPr/>
          <p:nvPr/>
        </p:nvGrpSpPr>
        <p:grpSpPr>
          <a:xfrm>
            <a:off x="140528" y="3250682"/>
            <a:ext cx="899999" cy="899999"/>
            <a:chOff x="1308313" y="4556496"/>
            <a:chExt cx="899999" cy="899999"/>
          </a:xfrm>
        </p:grpSpPr>
        <p:sp>
          <p:nvSpPr>
            <p:cNvPr id="72" name="円/楕円 71"/>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
        <p:nvSpPr>
          <p:cNvPr id="74" name="テキスト ボックス 73"/>
          <p:cNvSpPr txBox="1"/>
          <p:nvPr/>
        </p:nvSpPr>
        <p:spPr>
          <a:xfrm>
            <a:off x="1150473" y="2662118"/>
            <a:ext cx="5402727" cy="1077218"/>
          </a:xfrm>
          <a:prstGeom prst="rect">
            <a:avLst/>
          </a:prstGeom>
          <a:noFill/>
        </p:spPr>
        <p:txBody>
          <a:bodyPr wrap="square" rtlCol="0">
            <a:spAutoFit/>
          </a:bodyPr>
          <a:lstStyle/>
          <a:p>
            <a:r>
              <a:rPr kumimoji="1" lang="en-US" altLang="ja-JP" sz="3600" dirty="0">
                <a:latin typeface="ヒラギノ丸ゴ ProN W4"/>
                <a:ea typeface="ヒラギノ丸ゴ ProN W4"/>
                <a:cs typeface="ヒラギノ丸ゴ ProN W4"/>
              </a:rPr>
              <a:t>1017</a:t>
            </a:r>
            <a:r>
              <a:rPr kumimoji="1" lang="ja-JP" altLang="en-US" sz="3600" dirty="0">
                <a:latin typeface="ヒラギノ丸ゴ ProN W4"/>
                <a:ea typeface="ヒラギノ丸ゴ ProN W4"/>
                <a:cs typeface="ヒラギノ丸ゴ ProN W4"/>
              </a:rPr>
              <a:t>人</a:t>
            </a:r>
            <a:r>
              <a:rPr kumimoji="1" lang="ja-JP" altLang="en-US" sz="2800" dirty="0">
                <a:latin typeface="ヒラギノ丸ゴ ProN W4"/>
                <a:ea typeface="ヒラギノ丸ゴ ProN W4"/>
                <a:cs typeface="ヒラギノ丸ゴ ProN W4"/>
              </a:rPr>
              <a:t>の雇用従事者の増加と</a:t>
            </a:r>
            <a:endParaRPr kumimoji="1" lang="en-US" altLang="ja-JP" sz="2800" dirty="0">
              <a:latin typeface="ヒラギノ丸ゴ ProN W4"/>
              <a:ea typeface="ヒラギノ丸ゴ ProN W4"/>
              <a:cs typeface="ヒラギノ丸ゴ ProN W4"/>
            </a:endParaRPr>
          </a:p>
          <a:p>
            <a:pPr algn="r"/>
            <a:r>
              <a:rPr kumimoji="1" lang="ja-JP" altLang="en-US" sz="2800" dirty="0">
                <a:latin typeface="ヒラギノ丸ゴ ProN W4"/>
                <a:ea typeface="ヒラギノ丸ゴ ProN W4"/>
                <a:cs typeface="ヒラギノ丸ゴ ProN W4"/>
              </a:rPr>
              <a:t>それに伴った人口増加</a:t>
            </a:r>
          </a:p>
        </p:txBody>
      </p:sp>
      <p:pic>
        <p:nvPicPr>
          <p:cNvPr id="2" name="図 1"/>
          <p:cNvPicPr>
            <a:picLocks noChangeAspect="1"/>
          </p:cNvPicPr>
          <p:nvPr/>
        </p:nvPicPr>
        <p:blipFill>
          <a:blip r:embed="rId6"/>
          <a:stretch>
            <a:fillRect/>
          </a:stretch>
        </p:blipFill>
        <p:spPr>
          <a:xfrm>
            <a:off x="6477401" y="2294602"/>
            <a:ext cx="2404389" cy="1952363"/>
          </a:xfrm>
          <a:prstGeom prst="rect">
            <a:avLst/>
          </a:prstGeom>
        </p:spPr>
      </p:pic>
    </p:spTree>
    <p:extLst>
      <p:ext uri="{BB962C8B-B14F-4D97-AF65-F5344CB8AC3E}">
        <p14:creationId xmlns:p14="http://schemas.microsoft.com/office/powerpoint/2010/main" val="3190822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up)">
                                      <p:cBhvr>
                                        <p:cTn id="14" dur="500"/>
                                        <p:tgtEl>
                                          <p:spTgt spid="74"/>
                                        </p:tgtEl>
                                      </p:cBhvr>
                                    </p:animEffect>
                                  </p:childTnLst>
                                </p:cTn>
                              </p:par>
                              <p:par>
                                <p:cTn id="15" presetID="2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7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3"/>
          <p:cNvGrpSpPr/>
          <p:nvPr/>
        </p:nvGrpSpPr>
        <p:grpSpPr>
          <a:xfrm>
            <a:off x="1150473" y="2685777"/>
            <a:ext cx="7814231" cy="2951384"/>
            <a:chOff x="1150473" y="2685777"/>
            <a:chExt cx="7814231" cy="2951384"/>
          </a:xfrm>
        </p:grpSpPr>
        <p:sp>
          <p:nvSpPr>
            <p:cNvPr id="43" name="角丸四角形 42"/>
            <p:cNvSpPr/>
            <p:nvPr/>
          </p:nvSpPr>
          <p:spPr>
            <a:xfrm>
              <a:off x="1150473" y="2685777"/>
              <a:ext cx="7814231" cy="2660869"/>
            </a:xfrm>
            <a:prstGeom prst="roundRect">
              <a:avLst>
                <a:gd name="adj" fmla="val 7569"/>
              </a:avLst>
            </a:prstGeom>
            <a:noFill/>
            <a:ln>
              <a:solidFill>
                <a:srgbClr val="3698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円/楕円 1"/>
            <p:cNvSpPr/>
            <p:nvPr/>
          </p:nvSpPr>
          <p:spPr>
            <a:xfrm>
              <a:off x="1753420" y="3179096"/>
              <a:ext cx="1786194" cy="58174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800" dirty="0">
                  <a:latin typeface="ヒラギノ丸ゴ ProN W4"/>
                  <a:ea typeface="ヒラギノ丸ゴ ProN W4"/>
                  <a:cs typeface="ヒラギノ丸ゴ ProN W4"/>
                </a:rPr>
                <a:t>税収</a:t>
              </a:r>
            </a:p>
          </p:txBody>
        </p:sp>
        <p:sp>
          <p:nvSpPr>
            <p:cNvPr id="45" name="円/楕円 44"/>
            <p:cNvSpPr/>
            <p:nvPr/>
          </p:nvSpPr>
          <p:spPr>
            <a:xfrm>
              <a:off x="1433870" y="4363883"/>
              <a:ext cx="2433485" cy="73250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800" dirty="0">
                  <a:latin typeface="ヒラギノ丸ゴ ProN W4"/>
                  <a:ea typeface="ヒラギノ丸ゴ ProN W4"/>
                  <a:cs typeface="ヒラギノ丸ゴ ProN W4"/>
                </a:rPr>
                <a:t>分譲価格</a:t>
              </a:r>
            </a:p>
          </p:txBody>
        </p:sp>
        <p:sp>
          <p:nvSpPr>
            <p:cNvPr id="5" name="加算記号 4"/>
            <p:cNvSpPr/>
            <p:nvPr/>
          </p:nvSpPr>
          <p:spPr>
            <a:xfrm>
              <a:off x="2302387" y="3760838"/>
              <a:ext cx="688258" cy="606803"/>
            </a:xfrm>
            <a:prstGeom prst="mathPlus">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3793614" y="3654323"/>
              <a:ext cx="1257874" cy="827548"/>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051487" y="3250682"/>
              <a:ext cx="3431503" cy="584776"/>
            </a:xfrm>
            <a:prstGeom prst="rect">
              <a:avLst/>
            </a:prstGeom>
          </p:spPr>
          <p:txBody>
            <a:bodyPr wrap="none">
              <a:spAutoFit/>
            </a:bodyPr>
            <a:lstStyle/>
            <a:p>
              <a:r>
                <a:rPr lang="ja-JP" altLang="en-US" sz="3200" dirty="0">
                  <a:latin typeface="ヒラギノ丸ゴ ProN W4"/>
                  <a:ea typeface="ヒラギノ丸ゴ ProN W4"/>
                  <a:cs typeface="ヒラギノ丸ゴ ProN W4"/>
                </a:rPr>
                <a:t>約</a:t>
              </a:r>
              <a:r>
                <a:rPr lang="en-US" altLang="ja-JP" sz="3200" dirty="0">
                  <a:latin typeface="ヒラギノ丸ゴ ProN W4"/>
                  <a:ea typeface="ヒラギノ丸ゴ ProN W4"/>
                  <a:cs typeface="ヒラギノ丸ゴ ProN W4"/>
                </a:rPr>
                <a:t>26</a:t>
              </a:r>
              <a:r>
                <a:rPr lang="ja-JP" altLang="en-US" sz="3200" dirty="0">
                  <a:latin typeface="ヒラギノ丸ゴ ProN W4"/>
                  <a:ea typeface="ヒラギノ丸ゴ ProN W4"/>
                  <a:cs typeface="ヒラギノ丸ゴ ProN W4"/>
                </a:rPr>
                <a:t>億</a:t>
              </a:r>
              <a:r>
                <a:rPr lang="en-US" altLang="ja-JP" sz="3200" dirty="0">
                  <a:latin typeface="ヒラギノ丸ゴ ProN W4"/>
                  <a:ea typeface="ヒラギノ丸ゴ ProN W4"/>
                  <a:cs typeface="ヒラギノ丸ゴ ProN W4"/>
                </a:rPr>
                <a:t>8500</a:t>
              </a:r>
              <a:r>
                <a:rPr lang="ja-JP" altLang="en-US" sz="3200" dirty="0">
                  <a:latin typeface="ヒラギノ丸ゴ ProN W4"/>
                  <a:ea typeface="ヒラギノ丸ゴ ProN W4"/>
                  <a:cs typeface="ヒラギノ丸ゴ ProN W4"/>
                </a:rPr>
                <a:t>万円</a:t>
              </a:r>
            </a:p>
          </p:txBody>
        </p:sp>
        <p:sp>
          <p:nvSpPr>
            <p:cNvPr id="8" name="曲折矢印 7"/>
            <p:cNvSpPr/>
            <p:nvPr/>
          </p:nvSpPr>
          <p:spPr>
            <a:xfrm rot="16200000" flipV="1">
              <a:off x="8398519" y="3226169"/>
              <a:ext cx="510156" cy="559180"/>
            </a:xfrm>
            <a:prstGeom prst="bentArrow">
              <a:avLst>
                <a:gd name="adj1" fmla="val 25000"/>
                <a:gd name="adj2" fmla="val 24354"/>
                <a:gd name="adj3" fmla="val 25000"/>
                <a:gd name="adj4" fmla="val 45042"/>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9" name="正方形/長方形 8"/>
            <p:cNvSpPr/>
            <p:nvPr/>
          </p:nvSpPr>
          <p:spPr>
            <a:xfrm>
              <a:off x="3793614" y="3860972"/>
              <a:ext cx="864852" cy="400110"/>
            </a:xfrm>
            <a:prstGeom prst="rect">
              <a:avLst/>
            </a:prstGeom>
          </p:spPr>
          <p:txBody>
            <a:bodyPr wrap="none">
              <a:spAutoFit/>
            </a:bodyPr>
            <a:lstStyle/>
            <a:p>
              <a:r>
                <a:rPr lang="en-US" altLang="ja-JP" sz="2000" dirty="0">
                  <a:solidFill>
                    <a:srgbClr val="FFFFFF"/>
                  </a:solidFill>
                  <a:latin typeface="ヒラギノ丸ゴ ProN W4"/>
                  <a:ea typeface="ヒラギノ丸ゴ ProN W4"/>
                  <a:cs typeface="ヒラギノ丸ゴ ProN W4"/>
                </a:rPr>
                <a:t>5</a:t>
              </a:r>
              <a:r>
                <a:rPr lang="ja-JP" altLang="en-US" sz="2000" dirty="0">
                  <a:solidFill>
                    <a:srgbClr val="FFFFFF"/>
                  </a:solidFill>
                  <a:latin typeface="ヒラギノ丸ゴ ProN W4"/>
                  <a:ea typeface="ヒラギノ丸ゴ ProN W4"/>
                  <a:cs typeface="ヒラギノ丸ゴ ProN W4"/>
                </a:rPr>
                <a:t>年間</a:t>
              </a:r>
            </a:p>
          </p:txBody>
        </p:sp>
        <p:pic>
          <p:nvPicPr>
            <p:cNvPr id="10" name="図 9"/>
            <p:cNvPicPr>
              <a:picLocks noChangeAspect="1"/>
            </p:cNvPicPr>
            <p:nvPr/>
          </p:nvPicPr>
          <p:blipFill>
            <a:blip r:embed="rId3"/>
            <a:stretch>
              <a:fillRect/>
            </a:stretch>
          </p:blipFill>
          <p:spPr>
            <a:xfrm>
              <a:off x="6017601" y="3654323"/>
              <a:ext cx="1872680" cy="1982838"/>
            </a:xfrm>
            <a:prstGeom prst="rect">
              <a:avLst/>
            </a:prstGeom>
          </p:spPr>
        </p:pic>
      </p:grpSp>
      <p:pic>
        <p:nvPicPr>
          <p:cNvPr id="37" name="図 36" descr="グリーン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944" y="756874"/>
            <a:ext cx="360000" cy="360000"/>
          </a:xfrm>
          <a:prstGeom prst="rect">
            <a:avLst/>
          </a:prstGeom>
        </p:spPr>
      </p:pic>
      <p:grpSp>
        <p:nvGrpSpPr>
          <p:cNvPr id="67" name="図形グループ 66"/>
          <p:cNvGrpSpPr/>
          <p:nvPr/>
        </p:nvGrpSpPr>
        <p:grpSpPr>
          <a:xfrm>
            <a:off x="8678559" y="699079"/>
            <a:ext cx="380950" cy="560933"/>
            <a:chOff x="4988904" y="4856888"/>
            <a:chExt cx="626020" cy="921788"/>
          </a:xfrm>
        </p:grpSpPr>
        <p:sp>
          <p:nvSpPr>
            <p:cNvPr id="68"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9" name="図 68"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64" name="図形グループ 63"/>
          <p:cNvGrpSpPr/>
          <p:nvPr/>
        </p:nvGrpSpPr>
        <p:grpSpPr>
          <a:xfrm>
            <a:off x="8168236" y="699079"/>
            <a:ext cx="380950" cy="560933"/>
            <a:chOff x="4988904" y="4856888"/>
            <a:chExt cx="626020" cy="921788"/>
          </a:xfrm>
        </p:grpSpPr>
        <p:sp>
          <p:nvSpPr>
            <p:cNvPr id="65"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6" name="図 65"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61" name="図形グループ 60"/>
          <p:cNvGrpSpPr/>
          <p:nvPr/>
        </p:nvGrpSpPr>
        <p:grpSpPr>
          <a:xfrm>
            <a:off x="7636427" y="699079"/>
            <a:ext cx="380950" cy="560933"/>
            <a:chOff x="4988904" y="4856888"/>
            <a:chExt cx="626020" cy="921788"/>
          </a:xfrm>
        </p:grpSpPr>
        <p:sp>
          <p:nvSpPr>
            <p:cNvPr id="6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3" name="図 62"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51" name="正方形/長方形 50"/>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2" name="図 51" descr="icon_156520_256.png"/>
          <p:cNvPicPr>
            <a:picLocks noChangeAspect="1"/>
          </p:cNvPicPr>
          <p:nvPr/>
        </p:nvPicPr>
        <p:blipFill rotWithShape="1">
          <a:blip r:embed="rId6">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sp>
        <p:nvSpPr>
          <p:cNvPr id="53" name="テキスト ボックス 52"/>
          <p:cNvSpPr txBox="1"/>
          <p:nvPr/>
        </p:nvSpPr>
        <p:spPr>
          <a:xfrm rot="19529938">
            <a:off x="7807163" y="497600"/>
            <a:ext cx="557965" cy="276999"/>
          </a:xfrm>
          <a:prstGeom prst="rect">
            <a:avLst/>
          </a:prstGeom>
          <a:noFill/>
        </p:spPr>
        <p:txBody>
          <a:bodyPr wrap="none" rtlCol="0">
            <a:spAutoFit/>
          </a:bodyPr>
          <a:lstStyle/>
          <a:p>
            <a:r>
              <a:rPr lang="ja-JP" altLang="en-US" sz="1200" dirty="0">
                <a:solidFill>
                  <a:schemeClr val="bg1"/>
                </a:solidFill>
              </a:rPr>
              <a:t>しごと</a:t>
            </a:r>
            <a:endParaRPr kumimoji="1" lang="ja-JP" altLang="en-US" sz="1200" dirty="0">
              <a:solidFill>
                <a:schemeClr val="bg1"/>
              </a:solidFill>
            </a:endParaRPr>
          </a:p>
        </p:txBody>
      </p:sp>
      <p:sp>
        <p:nvSpPr>
          <p:cNvPr id="55" name="テキスト ボックス 54"/>
          <p:cNvSpPr txBox="1"/>
          <p:nvPr/>
        </p:nvSpPr>
        <p:spPr>
          <a:xfrm>
            <a:off x="7562051" y="1027793"/>
            <a:ext cx="548571" cy="276999"/>
          </a:xfrm>
          <a:prstGeom prst="rect">
            <a:avLst/>
          </a:prstGeom>
          <a:noFill/>
        </p:spPr>
        <p:txBody>
          <a:bodyPr wrap="square" rtlCol="0">
            <a:spAutoFit/>
          </a:bodyPr>
          <a:lstStyle/>
          <a:p>
            <a:r>
              <a:rPr kumimoji="1" lang="ja-JP" altLang="en-US" sz="1200" dirty="0">
                <a:solidFill>
                  <a:schemeClr val="bg1"/>
                </a:solidFill>
              </a:rPr>
              <a:t>しごと</a:t>
            </a:r>
          </a:p>
        </p:txBody>
      </p:sp>
      <p:sp>
        <p:nvSpPr>
          <p:cNvPr id="56" name="テキスト ボックス 55"/>
          <p:cNvSpPr txBox="1"/>
          <p:nvPr/>
        </p:nvSpPr>
        <p:spPr>
          <a:xfrm>
            <a:off x="8105026" y="1027793"/>
            <a:ext cx="548571" cy="276999"/>
          </a:xfrm>
          <a:prstGeom prst="rect">
            <a:avLst/>
          </a:prstGeom>
          <a:noFill/>
        </p:spPr>
        <p:txBody>
          <a:bodyPr wrap="square" rtlCol="0">
            <a:spAutoFit/>
          </a:bodyPr>
          <a:lstStyle/>
          <a:p>
            <a:r>
              <a:rPr lang="ja-JP" altLang="en-US" sz="1200" dirty="0">
                <a:solidFill>
                  <a:schemeClr val="bg1"/>
                </a:solidFill>
              </a:rPr>
              <a:t>くらし</a:t>
            </a:r>
            <a:endParaRPr kumimoji="1" lang="ja-JP" altLang="en-US" sz="1200" dirty="0">
              <a:solidFill>
                <a:schemeClr val="bg1"/>
              </a:solidFill>
            </a:endParaRPr>
          </a:p>
        </p:txBody>
      </p:sp>
      <p:sp>
        <p:nvSpPr>
          <p:cNvPr id="57" name="テキスト ボックス 56"/>
          <p:cNvSpPr txBox="1"/>
          <p:nvPr/>
        </p:nvSpPr>
        <p:spPr>
          <a:xfrm>
            <a:off x="8525975"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sp>
        <p:nvSpPr>
          <p:cNvPr id="58" name="テキスト ボックス 57"/>
          <p:cNvSpPr txBox="1"/>
          <p:nvPr/>
        </p:nvSpPr>
        <p:spPr>
          <a:xfrm>
            <a:off x="196086" y="61803"/>
            <a:ext cx="4834657"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おおつ野ヒルズ企業誘致政策</a:t>
            </a:r>
            <a:endParaRPr lang="en-US" altLang="ja-JP" sz="2800" dirty="0">
              <a:latin typeface="ヒラギノ丸ゴ ProN W4"/>
              <a:ea typeface="ヒラギノ丸ゴ ProN W4"/>
              <a:cs typeface="ヒラギノ丸ゴ ProN W4"/>
            </a:endParaRPr>
          </a:p>
          <a:p>
            <a:r>
              <a:rPr kumimoji="1" lang="ja-JP" altLang="en-US" sz="3600" dirty="0">
                <a:latin typeface="ヒラギノ丸ゴ ProN W4"/>
                <a:ea typeface="ヒラギノ丸ゴ ProN W4"/>
                <a:cs typeface="ヒラギノ丸ゴ ProN W4"/>
              </a:rPr>
              <a:t>効果</a:t>
            </a:r>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35</a:t>
            </a:fld>
            <a:endParaRPr kumimoji="1" lang="ja-JP" altLang="en-US"/>
          </a:p>
        </p:txBody>
      </p:sp>
      <p:grpSp>
        <p:nvGrpSpPr>
          <p:cNvPr id="40" name="図形グループ 39"/>
          <p:cNvGrpSpPr/>
          <p:nvPr/>
        </p:nvGrpSpPr>
        <p:grpSpPr>
          <a:xfrm>
            <a:off x="815575" y="1472899"/>
            <a:ext cx="8164070" cy="605618"/>
            <a:chOff x="815575" y="1472899"/>
            <a:chExt cx="8164070" cy="605618"/>
          </a:xfrm>
          <a:solidFill>
            <a:srgbClr val="369837"/>
          </a:solidFill>
        </p:grpSpPr>
        <p:sp>
          <p:nvSpPr>
            <p:cNvPr id="41" name="角丸四角形 40"/>
            <p:cNvSpPr/>
            <p:nvPr/>
          </p:nvSpPr>
          <p:spPr>
            <a:xfrm>
              <a:off x="815575" y="147289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992699" y="1487839"/>
              <a:ext cx="6308608" cy="584776"/>
            </a:xfrm>
            <a:prstGeom prst="rect">
              <a:avLst/>
            </a:prstGeom>
            <a:grpFill/>
            <a:ln>
              <a:noFill/>
            </a:ln>
          </p:spPr>
          <p:txBody>
            <a:bodyPr wrap="square" rtlCol="0">
              <a:spAutoFit/>
            </a:bodyPr>
            <a:lstStyle/>
            <a:p>
              <a:r>
                <a:rPr lang="ja-JP" altLang="en-US" sz="3200" b="1" dirty="0">
                  <a:solidFill>
                    <a:schemeClr val="bg1"/>
                  </a:solidFill>
                  <a:latin typeface="ヒラギノ丸ゴ ProN W4"/>
                  <a:ea typeface="ヒラギノ丸ゴ ProN W4"/>
                  <a:cs typeface="ヒラギノ丸ゴ ProN W4"/>
                </a:rPr>
                <a:t>新たな雇用の創出</a:t>
              </a:r>
              <a:endParaRPr kumimoji="1" lang="ja-JP" altLang="en-US" sz="3200" b="1" dirty="0">
                <a:solidFill>
                  <a:schemeClr val="bg1"/>
                </a:solidFill>
                <a:latin typeface="ヒラギノ丸ゴ ProN W4"/>
                <a:ea typeface="ヒラギノ丸ゴ ProN W4"/>
                <a:cs typeface="ヒラギノ丸ゴ ProN W4"/>
              </a:endParaRPr>
            </a:p>
          </p:txBody>
        </p:sp>
      </p:grpSp>
      <p:grpSp>
        <p:nvGrpSpPr>
          <p:cNvPr id="48" name="図形グループ 47"/>
          <p:cNvGrpSpPr/>
          <p:nvPr/>
        </p:nvGrpSpPr>
        <p:grpSpPr>
          <a:xfrm>
            <a:off x="140528" y="1326422"/>
            <a:ext cx="899999" cy="899999"/>
            <a:chOff x="1308313" y="4556496"/>
            <a:chExt cx="899999" cy="899999"/>
          </a:xfrm>
        </p:grpSpPr>
        <p:sp>
          <p:nvSpPr>
            <p:cNvPr id="49" name="円/楕円 48"/>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54" name="図形グループ 53"/>
          <p:cNvGrpSpPr/>
          <p:nvPr/>
        </p:nvGrpSpPr>
        <p:grpSpPr>
          <a:xfrm>
            <a:off x="140528" y="2294602"/>
            <a:ext cx="899999" cy="899999"/>
            <a:chOff x="1308313" y="4556496"/>
            <a:chExt cx="899999" cy="899999"/>
          </a:xfrm>
        </p:grpSpPr>
        <p:sp>
          <p:nvSpPr>
            <p:cNvPr id="59" name="円/楕円 58"/>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71" name="図形グループ 70"/>
          <p:cNvGrpSpPr/>
          <p:nvPr/>
        </p:nvGrpSpPr>
        <p:grpSpPr>
          <a:xfrm>
            <a:off x="140528" y="3250682"/>
            <a:ext cx="899999" cy="899999"/>
            <a:chOff x="1308313" y="4556496"/>
            <a:chExt cx="899999" cy="899999"/>
          </a:xfrm>
        </p:grpSpPr>
        <p:sp>
          <p:nvSpPr>
            <p:cNvPr id="72" name="円/楕円 71"/>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
        <p:nvSpPr>
          <p:cNvPr id="35" name="テキスト ボックス 34"/>
          <p:cNvSpPr txBox="1"/>
          <p:nvPr/>
        </p:nvSpPr>
        <p:spPr>
          <a:xfrm>
            <a:off x="1145099" y="2459517"/>
            <a:ext cx="6308608" cy="584776"/>
          </a:xfrm>
          <a:prstGeom prst="rect">
            <a:avLst/>
          </a:prstGeom>
          <a:noFill/>
          <a:ln>
            <a:noFill/>
          </a:ln>
        </p:spPr>
        <p:txBody>
          <a:bodyPr wrap="square" rtlCol="0">
            <a:spAutoFit/>
          </a:bodyPr>
          <a:lstStyle/>
          <a:p>
            <a:r>
              <a:rPr lang="ja-JP" altLang="en-US" sz="3200" b="1" dirty="0">
                <a:solidFill>
                  <a:schemeClr val="bg1"/>
                </a:solidFill>
              </a:rPr>
              <a:t>新たな雇用の創出</a:t>
            </a:r>
            <a:endParaRPr kumimoji="1" lang="ja-JP" altLang="en-US" sz="3200" b="1" dirty="0">
              <a:solidFill>
                <a:schemeClr val="bg1"/>
              </a:solidFill>
            </a:endParaRPr>
          </a:p>
        </p:txBody>
      </p:sp>
      <p:grpSp>
        <p:nvGrpSpPr>
          <p:cNvPr id="36" name="図形グループ 35"/>
          <p:cNvGrpSpPr/>
          <p:nvPr/>
        </p:nvGrpSpPr>
        <p:grpSpPr>
          <a:xfrm>
            <a:off x="800634" y="2438810"/>
            <a:ext cx="8164070" cy="605618"/>
            <a:chOff x="815575" y="1472899"/>
            <a:chExt cx="8164070" cy="605618"/>
          </a:xfrm>
          <a:solidFill>
            <a:srgbClr val="369837"/>
          </a:solidFill>
        </p:grpSpPr>
        <p:sp>
          <p:nvSpPr>
            <p:cNvPr id="38" name="角丸四角形 37"/>
            <p:cNvSpPr/>
            <p:nvPr/>
          </p:nvSpPr>
          <p:spPr>
            <a:xfrm>
              <a:off x="815575" y="147289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992699" y="1487839"/>
              <a:ext cx="6308608" cy="584776"/>
            </a:xfrm>
            <a:prstGeom prst="rect">
              <a:avLst/>
            </a:prstGeom>
            <a:grpFill/>
            <a:ln>
              <a:noFill/>
            </a:ln>
          </p:spPr>
          <p:txBody>
            <a:bodyPr wrap="square" rtlCol="0">
              <a:spAutoFit/>
            </a:bodyPr>
            <a:lstStyle/>
            <a:p>
              <a:r>
                <a:rPr kumimoji="1" lang="ja-JP" altLang="en-US" sz="3200" b="1" dirty="0">
                  <a:solidFill>
                    <a:schemeClr val="bg1"/>
                  </a:solidFill>
                  <a:latin typeface="ヒラギノ丸ゴ ProN W4"/>
                  <a:ea typeface="ヒラギノ丸ゴ ProN W4"/>
                  <a:cs typeface="ヒラギノ丸ゴ ProN W4"/>
                </a:rPr>
                <a:t>市の財源確保</a:t>
              </a:r>
            </a:p>
          </p:txBody>
        </p:sp>
      </p:grpSp>
    </p:spTree>
    <p:extLst>
      <p:ext uri="{BB962C8B-B14F-4D97-AF65-F5344CB8AC3E}">
        <p14:creationId xmlns:p14="http://schemas.microsoft.com/office/powerpoint/2010/main" val="3356630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1150473" y="3630706"/>
            <a:ext cx="7814231" cy="3090769"/>
            <a:chOff x="1150473" y="3630706"/>
            <a:chExt cx="7814231" cy="3090769"/>
          </a:xfrm>
        </p:grpSpPr>
        <p:sp>
          <p:nvSpPr>
            <p:cNvPr id="81" name="角丸四角形 80"/>
            <p:cNvSpPr/>
            <p:nvPr/>
          </p:nvSpPr>
          <p:spPr>
            <a:xfrm>
              <a:off x="1150473" y="3630706"/>
              <a:ext cx="7814231" cy="3090769"/>
            </a:xfrm>
            <a:prstGeom prst="roundRect">
              <a:avLst>
                <a:gd name="adj" fmla="val 7569"/>
              </a:avLst>
            </a:prstGeom>
            <a:noFill/>
            <a:ln>
              <a:solidFill>
                <a:srgbClr val="3698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1327355" y="4842714"/>
              <a:ext cx="4435655" cy="954107"/>
            </a:xfrm>
            <a:prstGeom prst="rect">
              <a:avLst/>
            </a:prstGeom>
            <a:noFill/>
          </p:spPr>
          <p:txBody>
            <a:bodyPr wrap="square" rtlCol="0">
              <a:spAutoFit/>
            </a:bodyPr>
            <a:lstStyle/>
            <a:p>
              <a:r>
                <a:rPr lang="ja-JP" altLang="en-US" sz="2800" dirty="0">
                  <a:latin typeface="ヒラギノ丸ゴ ProN W4"/>
                  <a:ea typeface="ヒラギノ丸ゴ ProN W4"/>
                  <a:cs typeface="ヒラギノ丸ゴ ProN W4"/>
                </a:rPr>
                <a:t>最新技術の融合による</a:t>
              </a:r>
              <a:endParaRPr lang="en-US" altLang="ja-JP" sz="2800" dirty="0">
                <a:latin typeface="ヒラギノ丸ゴ ProN W4"/>
                <a:ea typeface="ヒラギノ丸ゴ ProN W4"/>
                <a:cs typeface="ヒラギノ丸ゴ ProN W4"/>
              </a:endParaRPr>
            </a:p>
            <a:p>
              <a:pPr algn="r"/>
              <a:r>
                <a:rPr lang="ja-JP" altLang="en-US" sz="2800" dirty="0">
                  <a:latin typeface="ヒラギノ丸ゴ ProN W4"/>
                  <a:ea typeface="ヒラギノ丸ゴ ProN W4"/>
                  <a:cs typeface="ヒラギノ丸ゴ ProN W4"/>
                </a:rPr>
                <a:t>市民（患者）への還元</a:t>
              </a:r>
              <a:endParaRPr kumimoji="1" lang="ja-JP" altLang="en-US" sz="2800" dirty="0">
                <a:latin typeface="ヒラギノ丸ゴ ProN W4"/>
                <a:ea typeface="ヒラギノ丸ゴ ProN W4"/>
                <a:cs typeface="ヒラギノ丸ゴ ProN W4"/>
              </a:endParaRPr>
            </a:p>
          </p:txBody>
        </p:sp>
        <p:pic>
          <p:nvPicPr>
            <p:cNvPr id="86" name="図 85"/>
            <p:cNvPicPr>
              <a:picLocks noChangeAspect="1"/>
            </p:cNvPicPr>
            <p:nvPr/>
          </p:nvPicPr>
          <p:blipFill>
            <a:blip r:embed="rId3"/>
            <a:stretch>
              <a:fillRect/>
            </a:stretch>
          </p:blipFill>
          <p:spPr>
            <a:xfrm>
              <a:off x="5761371" y="4150681"/>
              <a:ext cx="2631499" cy="2460452"/>
            </a:xfrm>
            <a:prstGeom prst="rect">
              <a:avLst/>
            </a:prstGeom>
          </p:spPr>
        </p:pic>
      </p:grpSp>
      <p:pic>
        <p:nvPicPr>
          <p:cNvPr id="37" name="図 36" descr="グリーン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944" y="756874"/>
            <a:ext cx="360000" cy="360000"/>
          </a:xfrm>
          <a:prstGeom prst="rect">
            <a:avLst/>
          </a:prstGeom>
        </p:spPr>
      </p:pic>
      <p:grpSp>
        <p:nvGrpSpPr>
          <p:cNvPr id="67" name="図形グループ 66"/>
          <p:cNvGrpSpPr/>
          <p:nvPr/>
        </p:nvGrpSpPr>
        <p:grpSpPr>
          <a:xfrm>
            <a:off x="8678559" y="699079"/>
            <a:ext cx="380950" cy="560933"/>
            <a:chOff x="4988904" y="4856888"/>
            <a:chExt cx="626020" cy="921788"/>
          </a:xfrm>
        </p:grpSpPr>
        <p:sp>
          <p:nvSpPr>
            <p:cNvPr id="68"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9" name="図 68"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64" name="図形グループ 63"/>
          <p:cNvGrpSpPr/>
          <p:nvPr/>
        </p:nvGrpSpPr>
        <p:grpSpPr>
          <a:xfrm>
            <a:off x="8168236" y="699079"/>
            <a:ext cx="380950" cy="560933"/>
            <a:chOff x="4988904" y="4856888"/>
            <a:chExt cx="626020" cy="921788"/>
          </a:xfrm>
        </p:grpSpPr>
        <p:sp>
          <p:nvSpPr>
            <p:cNvPr id="65"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6" name="図 65"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61" name="図形グループ 60"/>
          <p:cNvGrpSpPr/>
          <p:nvPr/>
        </p:nvGrpSpPr>
        <p:grpSpPr>
          <a:xfrm>
            <a:off x="7636427" y="699079"/>
            <a:ext cx="380950" cy="560933"/>
            <a:chOff x="4988904" y="4856888"/>
            <a:chExt cx="626020" cy="921788"/>
          </a:xfrm>
        </p:grpSpPr>
        <p:sp>
          <p:nvSpPr>
            <p:cNvPr id="6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3" name="図 62"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51" name="正方形/長方形 50"/>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2" name="図 51" descr="icon_156520_256.png"/>
          <p:cNvPicPr>
            <a:picLocks noChangeAspect="1"/>
          </p:cNvPicPr>
          <p:nvPr/>
        </p:nvPicPr>
        <p:blipFill rotWithShape="1">
          <a:blip r:embed="rId6">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sp>
        <p:nvSpPr>
          <p:cNvPr id="53" name="テキスト ボックス 52"/>
          <p:cNvSpPr txBox="1"/>
          <p:nvPr/>
        </p:nvSpPr>
        <p:spPr>
          <a:xfrm rot="19529938">
            <a:off x="7807163" y="497600"/>
            <a:ext cx="557965" cy="276999"/>
          </a:xfrm>
          <a:prstGeom prst="rect">
            <a:avLst/>
          </a:prstGeom>
          <a:noFill/>
        </p:spPr>
        <p:txBody>
          <a:bodyPr wrap="none" rtlCol="0">
            <a:spAutoFit/>
          </a:bodyPr>
          <a:lstStyle/>
          <a:p>
            <a:r>
              <a:rPr lang="ja-JP" altLang="en-US" sz="1200" dirty="0">
                <a:solidFill>
                  <a:schemeClr val="bg1"/>
                </a:solidFill>
              </a:rPr>
              <a:t>しごと</a:t>
            </a:r>
            <a:endParaRPr kumimoji="1" lang="ja-JP" altLang="en-US" sz="1200" dirty="0">
              <a:solidFill>
                <a:schemeClr val="bg1"/>
              </a:solidFill>
            </a:endParaRPr>
          </a:p>
        </p:txBody>
      </p:sp>
      <p:sp>
        <p:nvSpPr>
          <p:cNvPr id="55" name="テキスト ボックス 54"/>
          <p:cNvSpPr txBox="1"/>
          <p:nvPr/>
        </p:nvSpPr>
        <p:spPr>
          <a:xfrm>
            <a:off x="7562051" y="1027793"/>
            <a:ext cx="548571" cy="276999"/>
          </a:xfrm>
          <a:prstGeom prst="rect">
            <a:avLst/>
          </a:prstGeom>
          <a:noFill/>
        </p:spPr>
        <p:txBody>
          <a:bodyPr wrap="square" rtlCol="0">
            <a:spAutoFit/>
          </a:bodyPr>
          <a:lstStyle/>
          <a:p>
            <a:r>
              <a:rPr kumimoji="1" lang="ja-JP" altLang="en-US" sz="1200" dirty="0">
                <a:solidFill>
                  <a:schemeClr val="bg1"/>
                </a:solidFill>
              </a:rPr>
              <a:t>しごと</a:t>
            </a:r>
          </a:p>
        </p:txBody>
      </p:sp>
      <p:sp>
        <p:nvSpPr>
          <p:cNvPr id="56" name="テキスト ボックス 55"/>
          <p:cNvSpPr txBox="1"/>
          <p:nvPr/>
        </p:nvSpPr>
        <p:spPr>
          <a:xfrm>
            <a:off x="8105026" y="1027793"/>
            <a:ext cx="548571" cy="276999"/>
          </a:xfrm>
          <a:prstGeom prst="rect">
            <a:avLst/>
          </a:prstGeom>
          <a:noFill/>
        </p:spPr>
        <p:txBody>
          <a:bodyPr wrap="square" rtlCol="0">
            <a:spAutoFit/>
          </a:bodyPr>
          <a:lstStyle/>
          <a:p>
            <a:r>
              <a:rPr lang="ja-JP" altLang="en-US" sz="1200" dirty="0">
                <a:solidFill>
                  <a:schemeClr val="bg1"/>
                </a:solidFill>
              </a:rPr>
              <a:t>くらし</a:t>
            </a:r>
            <a:endParaRPr kumimoji="1" lang="ja-JP" altLang="en-US" sz="1200" dirty="0">
              <a:solidFill>
                <a:schemeClr val="bg1"/>
              </a:solidFill>
            </a:endParaRPr>
          </a:p>
        </p:txBody>
      </p:sp>
      <p:sp>
        <p:nvSpPr>
          <p:cNvPr id="57" name="テキスト ボックス 56"/>
          <p:cNvSpPr txBox="1"/>
          <p:nvPr/>
        </p:nvSpPr>
        <p:spPr>
          <a:xfrm>
            <a:off x="8525975" y="1027793"/>
            <a:ext cx="691059" cy="276999"/>
          </a:xfrm>
          <a:prstGeom prst="rect">
            <a:avLst/>
          </a:prstGeom>
          <a:noFill/>
        </p:spPr>
        <p:txBody>
          <a:bodyPr wrap="square" rtlCol="0">
            <a:spAutoFit/>
          </a:bodyPr>
          <a:lstStyle/>
          <a:p>
            <a:pPr algn="ctr"/>
            <a:r>
              <a:rPr lang="ja-JP" altLang="en-US" sz="1200" dirty="0">
                <a:solidFill>
                  <a:schemeClr val="bg1"/>
                </a:solidFill>
              </a:rPr>
              <a:t>しさん</a:t>
            </a:r>
            <a:endParaRPr kumimoji="1" lang="ja-JP" altLang="en-US" sz="1200" dirty="0">
              <a:solidFill>
                <a:schemeClr val="bg1"/>
              </a:solidFill>
            </a:endParaRPr>
          </a:p>
        </p:txBody>
      </p:sp>
      <p:sp>
        <p:nvSpPr>
          <p:cNvPr id="58" name="テキスト ボックス 57"/>
          <p:cNvSpPr txBox="1"/>
          <p:nvPr/>
        </p:nvSpPr>
        <p:spPr>
          <a:xfrm>
            <a:off x="196086" y="61803"/>
            <a:ext cx="4834657"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おおつ野ヒルズ企業誘致政策</a:t>
            </a:r>
            <a:endParaRPr lang="en-US" altLang="ja-JP" sz="2800" dirty="0">
              <a:latin typeface="ヒラギノ丸ゴ ProN W4"/>
              <a:ea typeface="ヒラギノ丸ゴ ProN W4"/>
              <a:cs typeface="ヒラギノ丸ゴ ProN W4"/>
            </a:endParaRPr>
          </a:p>
          <a:p>
            <a:r>
              <a:rPr kumimoji="1" lang="ja-JP" altLang="en-US" sz="3600" dirty="0">
                <a:latin typeface="ヒラギノ丸ゴ ProN W4"/>
                <a:ea typeface="ヒラギノ丸ゴ ProN W4"/>
                <a:cs typeface="ヒラギノ丸ゴ ProN W4"/>
              </a:rPr>
              <a:t>効果</a:t>
            </a:r>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36</a:t>
            </a:fld>
            <a:endParaRPr kumimoji="1" lang="ja-JP" altLang="en-US"/>
          </a:p>
        </p:txBody>
      </p:sp>
      <p:grpSp>
        <p:nvGrpSpPr>
          <p:cNvPr id="40" name="図形グループ 39"/>
          <p:cNvGrpSpPr/>
          <p:nvPr/>
        </p:nvGrpSpPr>
        <p:grpSpPr>
          <a:xfrm>
            <a:off x="815575" y="1472899"/>
            <a:ext cx="8164070" cy="605618"/>
            <a:chOff x="815575" y="1472899"/>
            <a:chExt cx="8164070" cy="605618"/>
          </a:xfrm>
          <a:solidFill>
            <a:srgbClr val="369837"/>
          </a:solidFill>
        </p:grpSpPr>
        <p:sp>
          <p:nvSpPr>
            <p:cNvPr id="41" name="角丸四角形 40"/>
            <p:cNvSpPr/>
            <p:nvPr/>
          </p:nvSpPr>
          <p:spPr>
            <a:xfrm>
              <a:off x="815575" y="147289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47" name="テキスト ボックス 46"/>
            <p:cNvSpPr txBox="1"/>
            <p:nvPr/>
          </p:nvSpPr>
          <p:spPr>
            <a:xfrm>
              <a:off x="992699" y="1487839"/>
              <a:ext cx="6308608" cy="584776"/>
            </a:xfrm>
            <a:prstGeom prst="rect">
              <a:avLst/>
            </a:prstGeom>
            <a:grpFill/>
            <a:ln>
              <a:noFill/>
            </a:ln>
          </p:spPr>
          <p:txBody>
            <a:bodyPr wrap="square" rtlCol="0">
              <a:spAutoFit/>
            </a:bodyPr>
            <a:lstStyle/>
            <a:p>
              <a:r>
                <a:rPr lang="ja-JP" altLang="en-US" sz="3200" b="1" dirty="0">
                  <a:solidFill>
                    <a:schemeClr val="bg1"/>
                  </a:solidFill>
                  <a:latin typeface="ヒラギノ丸ゴ ProN W4"/>
                  <a:ea typeface="ヒラギノ丸ゴ ProN W4"/>
                  <a:cs typeface="ヒラギノ丸ゴ ProN W4"/>
                </a:rPr>
                <a:t>新たな雇用の創出</a:t>
              </a:r>
              <a:endParaRPr kumimoji="1" lang="ja-JP" altLang="en-US" sz="3200" b="1" dirty="0">
                <a:solidFill>
                  <a:schemeClr val="bg1"/>
                </a:solidFill>
                <a:latin typeface="ヒラギノ丸ゴ ProN W4"/>
                <a:ea typeface="ヒラギノ丸ゴ ProN W4"/>
                <a:cs typeface="ヒラギノ丸ゴ ProN W4"/>
              </a:endParaRPr>
            </a:p>
          </p:txBody>
        </p:sp>
      </p:grpSp>
      <p:grpSp>
        <p:nvGrpSpPr>
          <p:cNvPr id="48" name="図形グループ 47"/>
          <p:cNvGrpSpPr/>
          <p:nvPr/>
        </p:nvGrpSpPr>
        <p:grpSpPr>
          <a:xfrm>
            <a:off x="140528" y="1326422"/>
            <a:ext cx="899999" cy="899999"/>
            <a:chOff x="1308313" y="4556496"/>
            <a:chExt cx="899999" cy="899999"/>
          </a:xfrm>
        </p:grpSpPr>
        <p:sp>
          <p:nvSpPr>
            <p:cNvPr id="49" name="円/楕円 48"/>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54" name="図形グループ 53"/>
          <p:cNvGrpSpPr/>
          <p:nvPr/>
        </p:nvGrpSpPr>
        <p:grpSpPr>
          <a:xfrm>
            <a:off x="140528" y="2294602"/>
            <a:ext cx="899999" cy="899999"/>
            <a:chOff x="1308313" y="4556496"/>
            <a:chExt cx="899999" cy="899999"/>
          </a:xfrm>
        </p:grpSpPr>
        <p:sp>
          <p:nvSpPr>
            <p:cNvPr id="59" name="円/楕円 58"/>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71" name="図形グループ 70"/>
          <p:cNvGrpSpPr/>
          <p:nvPr/>
        </p:nvGrpSpPr>
        <p:grpSpPr>
          <a:xfrm>
            <a:off x="140528" y="3250682"/>
            <a:ext cx="899999" cy="899999"/>
            <a:chOff x="1308313" y="4556496"/>
            <a:chExt cx="899999" cy="899999"/>
          </a:xfrm>
        </p:grpSpPr>
        <p:sp>
          <p:nvSpPr>
            <p:cNvPr id="72" name="円/楕円 71"/>
            <p:cNvSpPr>
              <a:spLocks/>
            </p:cNvSpPr>
            <p:nvPr/>
          </p:nvSpPr>
          <p:spPr>
            <a:xfrm>
              <a:off x="1308313" y="4556496"/>
              <a:ext cx="899999" cy="899999"/>
            </a:xfrm>
            <a:prstGeom prst="ellipse">
              <a:avLst/>
            </a:prstGeom>
            <a:solidFill>
              <a:srgbClr val="369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
        <p:nvSpPr>
          <p:cNvPr id="35" name="テキスト ボックス 34"/>
          <p:cNvSpPr txBox="1"/>
          <p:nvPr/>
        </p:nvSpPr>
        <p:spPr>
          <a:xfrm>
            <a:off x="1145099" y="2459517"/>
            <a:ext cx="6308608" cy="584776"/>
          </a:xfrm>
          <a:prstGeom prst="rect">
            <a:avLst/>
          </a:prstGeom>
          <a:noFill/>
          <a:ln>
            <a:noFill/>
          </a:ln>
        </p:spPr>
        <p:txBody>
          <a:bodyPr wrap="square" rtlCol="0">
            <a:spAutoFit/>
          </a:bodyPr>
          <a:lstStyle/>
          <a:p>
            <a:r>
              <a:rPr lang="ja-JP" altLang="en-US" sz="3200" b="1" dirty="0">
                <a:solidFill>
                  <a:schemeClr val="bg1"/>
                </a:solidFill>
              </a:rPr>
              <a:t>新たな雇用の創出</a:t>
            </a:r>
            <a:endParaRPr kumimoji="1" lang="ja-JP" altLang="en-US" sz="3200" b="1" dirty="0">
              <a:solidFill>
                <a:schemeClr val="bg1"/>
              </a:solidFill>
            </a:endParaRPr>
          </a:p>
        </p:txBody>
      </p:sp>
      <p:grpSp>
        <p:nvGrpSpPr>
          <p:cNvPr id="36" name="図形グループ 35"/>
          <p:cNvGrpSpPr/>
          <p:nvPr/>
        </p:nvGrpSpPr>
        <p:grpSpPr>
          <a:xfrm>
            <a:off x="800634" y="2438810"/>
            <a:ext cx="8164070" cy="605618"/>
            <a:chOff x="815575" y="1472899"/>
            <a:chExt cx="8164070" cy="605618"/>
          </a:xfrm>
          <a:solidFill>
            <a:srgbClr val="369837"/>
          </a:solidFill>
        </p:grpSpPr>
        <p:sp>
          <p:nvSpPr>
            <p:cNvPr id="38" name="角丸四角形 37"/>
            <p:cNvSpPr/>
            <p:nvPr/>
          </p:nvSpPr>
          <p:spPr>
            <a:xfrm>
              <a:off x="815575" y="147289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42" name="テキスト ボックス 41"/>
            <p:cNvSpPr txBox="1"/>
            <p:nvPr/>
          </p:nvSpPr>
          <p:spPr>
            <a:xfrm>
              <a:off x="992699" y="1487839"/>
              <a:ext cx="6308608" cy="584776"/>
            </a:xfrm>
            <a:prstGeom prst="rect">
              <a:avLst/>
            </a:prstGeom>
            <a:grpFill/>
            <a:ln>
              <a:noFill/>
            </a:ln>
          </p:spPr>
          <p:txBody>
            <a:bodyPr wrap="square" rtlCol="0">
              <a:spAutoFit/>
            </a:bodyPr>
            <a:lstStyle/>
            <a:p>
              <a:r>
                <a:rPr kumimoji="1" lang="ja-JP" altLang="en-US" sz="3200" b="1" dirty="0">
                  <a:solidFill>
                    <a:schemeClr val="bg1"/>
                  </a:solidFill>
                  <a:latin typeface="ヒラギノ丸ゴ ProN W4"/>
                  <a:ea typeface="ヒラギノ丸ゴ ProN W4"/>
                  <a:cs typeface="ヒラギノ丸ゴ ProN W4"/>
                </a:rPr>
                <a:t>市の財源確保</a:t>
              </a:r>
            </a:p>
          </p:txBody>
        </p:sp>
      </p:grpSp>
      <p:grpSp>
        <p:nvGrpSpPr>
          <p:cNvPr id="82" name="図形グループ 81"/>
          <p:cNvGrpSpPr/>
          <p:nvPr/>
        </p:nvGrpSpPr>
        <p:grpSpPr>
          <a:xfrm>
            <a:off x="815575" y="3397159"/>
            <a:ext cx="8164070" cy="605618"/>
            <a:chOff x="815575" y="3397159"/>
            <a:chExt cx="8164070" cy="605618"/>
          </a:xfrm>
          <a:solidFill>
            <a:srgbClr val="369837"/>
          </a:solidFill>
        </p:grpSpPr>
        <p:sp>
          <p:nvSpPr>
            <p:cNvPr id="83" name="角丸四角形 82"/>
            <p:cNvSpPr/>
            <p:nvPr/>
          </p:nvSpPr>
          <p:spPr>
            <a:xfrm>
              <a:off x="815575" y="3397159"/>
              <a:ext cx="8164070" cy="605618"/>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84" name="テキスト ボックス 83"/>
            <p:cNvSpPr txBox="1"/>
            <p:nvPr/>
          </p:nvSpPr>
          <p:spPr>
            <a:xfrm>
              <a:off x="992699" y="3412099"/>
              <a:ext cx="6308608" cy="584776"/>
            </a:xfrm>
            <a:prstGeom prst="rect">
              <a:avLst/>
            </a:prstGeom>
            <a:grpFill/>
            <a:ln>
              <a:noFill/>
            </a:ln>
          </p:spPr>
          <p:txBody>
            <a:bodyPr wrap="square" rtlCol="0">
              <a:spAutoFit/>
            </a:bodyPr>
            <a:lstStyle/>
            <a:p>
              <a:r>
                <a:rPr kumimoji="1" lang="ja-JP" altLang="en-US" sz="3200" b="1" dirty="0">
                  <a:solidFill>
                    <a:schemeClr val="bg1"/>
                  </a:solidFill>
                  <a:latin typeface="ヒラギノ丸ゴ ProN W4"/>
                  <a:ea typeface="ヒラギノ丸ゴ ProN W4"/>
                  <a:cs typeface="ヒラギノ丸ゴ ProN W4"/>
                </a:rPr>
                <a:t>医療の質の向上</a:t>
              </a:r>
            </a:p>
          </p:txBody>
        </p:sp>
      </p:grpSp>
    </p:spTree>
    <p:extLst>
      <p:ext uri="{BB962C8B-B14F-4D97-AF65-F5344CB8AC3E}">
        <p14:creationId xmlns:p14="http://schemas.microsoft.com/office/powerpoint/2010/main" val="1781183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図形グループ 60"/>
          <p:cNvGrpSpPr/>
          <p:nvPr/>
        </p:nvGrpSpPr>
        <p:grpSpPr>
          <a:xfrm>
            <a:off x="1860042" y="1757786"/>
            <a:ext cx="5403613" cy="2511352"/>
            <a:chOff x="2319989" y="1958064"/>
            <a:chExt cx="4500000" cy="2091394"/>
          </a:xfrm>
        </p:grpSpPr>
        <p:pic>
          <p:nvPicPr>
            <p:cNvPr id="65" name="図 64" descr="こどもグレー.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88" y="2071116"/>
              <a:ext cx="720000" cy="720000"/>
            </a:xfrm>
            <a:prstGeom prst="rect">
              <a:avLst/>
            </a:prstGeom>
          </p:spPr>
        </p:pic>
        <p:pic>
          <p:nvPicPr>
            <p:cNvPr id="66" name="図 65" descr="全地域.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217" y="2071116"/>
              <a:ext cx="1692455" cy="1840989"/>
            </a:xfrm>
            <a:prstGeom prst="rect">
              <a:avLst/>
            </a:prstGeom>
          </p:spPr>
        </p:pic>
        <p:grpSp>
          <p:nvGrpSpPr>
            <p:cNvPr id="67" name="図形グループ 66"/>
            <p:cNvGrpSpPr/>
            <p:nvPr/>
          </p:nvGrpSpPr>
          <p:grpSpPr>
            <a:xfrm>
              <a:off x="5029188" y="2071116"/>
              <a:ext cx="1548292" cy="1840110"/>
              <a:chOff x="5023734" y="2204748"/>
              <a:chExt cx="1548292" cy="1840110"/>
            </a:xfrm>
          </p:grpSpPr>
          <p:pic>
            <p:nvPicPr>
              <p:cNvPr id="70" name="図 69" descr="くらしグレー.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734" y="3324858"/>
                <a:ext cx="720000" cy="720000"/>
              </a:xfrm>
              <a:prstGeom prst="rect">
                <a:avLst/>
              </a:prstGeom>
            </p:spPr>
          </p:pic>
          <p:pic>
            <p:nvPicPr>
              <p:cNvPr id="71" name="図 70" descr="しごとグレー.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026" y="2204748"/>
                <a:ext cx="720000" cy="720000"/>
              </a:xfrm>
              <a:prstGeom prst="rect">
                <a:avLst/>
              </a:prstGeom>
            </p:spPr>
          </p:pic>
          <p:pic>
            <p:nvPicPr>
              <p:cNvPr id="72" name="図 71" descr="しさんグレー.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2026" y="3324858"/>
                <a:ext cx="720000" cy="720000"/>
              </a:xfrm>
              <a:prstGeom prst="rect">
                <a:avLst/>
              </a:prstGeom>
            </p:spPr>
          </p:pic>
        </p:grpSp>
        <p:sp>
          <p:nvSpPr>
            <p:cNvPr id="68" name="乗算記号 67"/>
            <p:cNvSpPr/>
            <p:nvPr/>
          </p:nvSpPr>
          <p:spPr>
            <a:xfrm>
              <a:off x="4108672" y="2626924"/>
              <a:ext cx="914400" cy="914400"/>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角丸四角形 68"/>
            <p:cNvSpPr/>
            <p:nvPr/>
          </p:nvSpPr>
          <p:spPr>
            <a:xfrm>
              <a:off x="2319989" y="1958064"/>
              <a:ext cx="4500000" cy="2091394"/>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9" name="図 8" descr="ブルー芽.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3728" y="4251634"/>
            <a:ext cx="1296000" cy="1296000"/>
          </a:xfrm>
          <a:prstGeom prst="rect">
            <a:avLst/>
          </a:prstGeom>
        </p:spPr>
      </p:pic>
      <p:pic>
        <p:nvPicPr>
          <p:cNvPr id="54" name="図 53" descr="グレー芽.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001" y="4848033"/>
            <a:ext cx="648000" cy="648000"/>
          </a:xfrm>
          <a:prstGeom prst="rect">
            <a:avLst/>
          </a:prstGeom>
        </p:spPr>
      </p:pic>
      <p:grpSp>
        <p:nvGrpSpPr>
          <p:cNvPr id="62" name="図形グループ 61"/>
          <p:cNvGrpSpPr/>
          <p:nvPr/>
        </p:nvGrpSpPr>
        <p:grpSpPr>
          <a:xfrm>
            <a:off x="5023072" y="4865308"/>
            <a:ext cx="626020" cy="921788"/>
            <a:chOff x="4988904" y="4856888"/>
            <a:chExt cx="626020" cy="921788"/>
          </a:xfrm>
        </p:grpSpPr>
        <p:sp>
          <p:nvSpPr>
            <p:cNvPr id="6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4" name="図 63" descr="icon_100070_256.png"/>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5" name="図形グループ 54"/>
          <p:cNvGrpSpPr/>
          <p:nvPr/>
        </p:nvGrpSpPr>
        <p:grpSpPr>
          <a:xfrm>
            <a:off x="3494093" y="4865308"/>
            <a:ext cx="626020" cy="921788"/>
            <a:chOff x="4988904" y="4856888"/>
            <a:chExt cx="626020" cy="921788"/>
          </a:xfrm>
        </p:grpSpPr>
        <p:sp>
          <p:nvSpPr>
            <p:cNvPr id="5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60" name="図 59" descr="icon_100070_256.png"/>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40" name="図形グループ 39"/>
          <p:cNvGrpSpPr/>
          <p:nvPr/>
        </p:nvGrpSpPr>
        <p:grpSpPr>
          <a:xfrm>
            <a:off x="1951396" y="4865308"/>
            <a:ext cx="626020" cy="921788"/>
            <a:chOff x="4988904" y="4856888"/>
            <a:chExt cx="626020" cy="921788"/>
          </a:xfrm>
        </p:grpSpPr>
        <p:sp>
          <p:nvSpPr>
            <p:cNvPr id="4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2" name="図 41" descr="icon_100070_256.png"/>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1" name="図形グループ 50"/>
          <p:cNvGrpSpPr/>
          <p:nvPr/>
        </p:nvGrpSpPr>
        <p:grpSpPr>
          <a:xfrm>
            <a:off x="426526" y="4865308"/>
            <a:ext cx="626020" cy="921788"/>
            <a:chOff x="4988904" y="4856888"/>
            <a:chExt cx="626020" cy="921788"/>
          </a:xfrm>
        </p:grpSpPr>
        <p:sp>
          <p:nvSpPr>
            <p:cNvPr id="5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3" name="図 52" descr="icon_100070_256.png"/>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43" name="テキスト ボックス 42"/>
          <p:cNvSpPr txBox="1"/>
          <p:nvPr/>
        </p:nvSpPr>
        <p:spPr>
          <a:xfrm>
            <a:off x="2452669" y="576373"/>
            <a:ext cx="4224746" cy="707886"/>
          </a:xfrm>
          <a:prstGeom prst="rect">
            <a:avLst/>
          </a:prstGeom>
          <a:noFill/>
        </p:spPr>
        <p:txBody>
          <a:bodyPr wrap="none" rtlCol="0">
            <a:spAutoFit/>
          </a:bodyPr>
          <a:lstStyle/>
          <a:p>
            <a:pPr algn="ctr"/>
            <a:r>
              <a:rPr lang="ja-JP" altLang="en-US" sz="4000" b="1" dirty="0" smtClean="0">
                <a:latin typeface="ヒラギノ丸ゴ ProN W4"/>
                <a:ea typeface="ヒラギノ丸ゴ ProN W4"/>
                <a:cs typeface="ヒラギノ丸ゴ ProN W4"/>
              </a:rPr>
              <a:t>リバーサイド</a:t>
            </a:r>
            <a:r>
              <a:rPr lang="en-US" altLang="ja-JP" sz="4000" b="1" dirty="0" smtClean="0">
                <a:latin typeface="ヒラギノ丸ゴ ProN W4"/>
                <a:ea typeface="ヒラギノ丸ゴ ProN W4"/>
                <a:cs typeface="ヒラギノ丸ゴ ProN W4"/>
              </a:rPr>
              <a:t>505</a:t>
            </a:r>
          </a:p>
        </p:txBody>
      </p:sp>
      <p:sp>
        <p:nvSpPr>
          <p:cNvPr id="44" name="正方形/長方形 43"/>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5" name="テキスト ボックス 44"/>
          <p:cNvSpPr txBox="1"/>
          <p:nvPr/>
        </p:nvSpPr>
        <p:spPr>
          <a:xfrm>
            <a:off x="119062" y="5488394"/>
            <a:ext cx="1223412" cy="400110"/>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基本構想</a:t>
            </a:r>
            <a:endParaRPr kumimoji="1" lang="ja-JP" altLang="en-US" sz="2000" dirty="0">
              <a:solidFill>
                <a:srgbClr val="FFFFFF"/>
              </a:solidFill>
              <a:latin typeface="ヒラギノ丸ゴ ProN W4"/>
              <a:ea typeface="ヒラギノ丸ゴ ProN W4"/>
              <a:cs typeface="ヒラギノ丸ゴ ProN W4"/>
            </a:endParaRPr>
          </a:p>
        </p:txBody>
      </p:sp>
      <p:sp>
        <p:nvSpPr>
          <p:cNvPr id="46" name="テキスト ボックス 45"/>
          <p:cNvSpPr txBox="1"/>
          <p:nvPr/>
        </p:nvSpPr>
        <p:spPr>
          <a:xfrm>
            <a:off x="7913154" y="5488394"/>
            <a:ext cx="954107" cy="707886"/>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土浦の</a:t>
            </a:r>
            <a:endParaRPr kumimoji="1" lang="en-US" altLang="ja-JP" sz="2000" dirty="0" smtClean="0">
              <a:solidFill>
                <a:srgbClr val="FFFFFF"/>
              </a:solidFill>
              <a:latin typeface="ヒラギノ丸ゴ ProN W4"/>
              <a:ea typeface="ヒラギノ丸ゴ ProN W4"/>
              <a:cs typeface="ヒラギノ丸ゴ ProN W4"/>
            </a:endParaRPr>
          </a:p>
          <a:p>
            <a:pPr algn="ctr"/>
            <a:r>
              <a:rPr lang="ja-JP" altLang="en-US" sz="2000" dirty="0" smtClean="0">
                <a:solidFill>
                  <a:srgbClr val="FFFFFF"/>
                </a:solidFill>
                <a:latin typeface="ヒラギノ丸ゴ ProN W4"/>
                <a:ea typeface="ヒラギノ丸ゴ ProN W4"/>
                <a:cs typeface="ヒラギノ丸ゴ ProN W4"/>
              </a:rPr>
              <a:t>展望</a:t>
            </a:r>
            <a:endParaRPr kumimoji="1" lang="ja-JP" altLang="en-US" sz="2000" dirty="0">
              <a:solidFill>
                <a:srgbClr val="FFFFFF"/>
              </a:solidFill>
              <a:latin typeface="ヒラギノ丸ゴ ProN W4"/>
              <a:ea typeface="ヒラギノ丸ゴ ProN W4"/>
              <a:cs typeface="ヒラギノ丸ゴ ProN W4"/>
            </a:endParaRPr>
          </a:p>
        </p:txBody>
      </p:sp>
      <p:sp>
        <p:nvSpPr>
          <p:cNvPr id="47" name="テキスト ボックス 46"/>
          <p:cNvSpPr txBox="1"/>
          <p:nvPr/>
        </p:nvSpPr>
        <p:spPr>
          <a:xfrm>
            <a:off x="1652379" y="5496033"/>
            <a:ext cx="1223412"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①</a:t>
            </a:r>
          </a:p>
          <a:p>
            <a:pPr algn="ctr"/>
            <a:endParaRPr lang="en-US" altLang="ja-JP" sz="1050" b="1"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愛着</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b="1" dirty="0" smtClean="0">
                <a:solidFill>
                  <a:schemeClr val="bg1"/>
                </a:solidFill>
                <a:latin typeface="ヒラギノ丸ゴ ProN W4"/>
                <a:ea typeface="ヒラギノ丸ゴ ProN W4"/>
                <a:cs typeface="ヒラギノ丸ゴ ProN W4"/>
              </a:rPr>
              <a:t>の</a:t>
            </a:r>
            <a:r>
              <a:rPr kumimoji="1" lang="ja-JP" altLang="en-US" sz="1600" b="1" dirty="0" smtClean="0">
                <a:solidFill>
                  <a:schemeClr val="bg1"/>
                </a:solidFill>
                <a:latin typeface="ヒラギノ丸ゴ ProN W4"/>
                <a:ea typeface="ヒラギノ丸ゴ ProN W4"/>
                <a:cs typeface="ヒラギノ丸ゴ ProN W4"/>
              </a:rPr>
              <a:t>根を張る</a:t>
            </a:r>
            <a:endParaRPr kumimoji="1" lang="ja-JP" altLang="en-US" sz="1600" b="1" dirty="0">
              <a:solidFill>
                <a:schemeClr val="bg1"/>
              </a:solidFill>
              <a:latin typeface="ヒラギノ丸ゴ ProN W4"/>
              <a:ea typeface="ヒラギノ丸ゴ ProN W4"/>
              <a:cs typeface="ヒラギノ丸ゴ ProN W4"/>
            </a:endParaRPr>
          </a:p>
        </p:txBody>
      </p:sp>
      <p:sp>
        <p:nvSpPr>
          <p:cNvPr id="48" name="テキスト ボックス 47"/>
          <p:cNvSpPr txBox="1"/>
          <p:nvPr/>
        </p:nvSpPr>
        <p:spPr>
          <a:xfrm>
            <a:off x="4561849" y="5488394"/>
            <a:ext cx="1544269"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③</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産業</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くらし</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49" name="テキスト ボックス 48"/>
          <p:cNvSpPr txBox="1"/>
          <p:nvPr/>
        </p:nvSpPr>
        <p:spPr>
          <a:xfrm>
            <a:off x="3160960" y="5488394"/>
            <a:ext cx="12877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②</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保全</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活用</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50" name="テキスト ボックス 49"/>
          <p:cNvSpPr txBox="1"/>
          <p:nvPr/>
        </p:nvSpPr>
        <p:spPr>
          <a:xfrm>
            <a:off x="6161969" y="5496033"/>
            <a:ext cx="1415772" cy="1200328"/>
          </a:xfrm>
          <a:prstGeom prst="rect">
            <a:avLst/>
          </a:prstGeom>
          <a:noFill/>
        </p:spPr>
        <p:txBody>
          <a:bodyPr wrap="none" rtlCol="0">
            <a:spAutoFit/>
          </a:bodyPr>
          <a:lstStyle/>
          <a:p>
            <a:pPr algn="ctr"/>
            <a:r>
              <a:rPr lang="ja-JP" altLang="en-US" sz="2400" b="1" u="sng" dirty="0" smtClean="0">
                <a:solidFill>
                  <a:schemeClr val="bg1"/>
                </a:solidFill>
                <a:latin typeface="ヒラギノ丸ゴ ProN W4"/>
                <a:ea typeface="ヒラギノ丸ゴ ProN W4"/>
                <a:cs typeface="ヒラギノ丸ゴ ProN W4"/>
              </a:rPr>
              <a:t>提案</a:t>
            </a:r>
            <a:r>
              <a:rPr lang="en-US" altLang="ja-JP" sz="2400" b="1" u="sng" dirty="0" smtClean="0">
                <a:solidFill>
                  <a:schemeClr val="bg1"/>
                </a:solidFill>
                <a:latin typeface="ヒラギノ丸ゴ ProN W4"/>
                <a:ea typeface="ヒラギノ丸ゴ ProN W4"/>
                <a:cs typeface="ヒラギノ丸ゴ ProN W4"/>
              </a:rPr>
              <a:t>④</a:t>
            </a:r>
          </a:p>
          <a:p>
            <a:pPr algn="ctr"/>
            <a:endParaRPr lang="en-US" altLang="ja-JP" sz="800" b="1" u="sng" dirty="0" smtClean="0">
              <a:solidFill>
                <a:schemeClr val="bg1"/>
              </a:solidFill>
              <a:latin typeface="ヒラギノ丸ゴ ProN W4"/>
              <a:ea typeface="ヒラギノ丸ゴ ProN W4"/>
              <a:cs typeface="ヒラギノ丸ゴ ProN W4"/>
            </a:endParaRPr>
          </a:p>
          <a:p>
            <a:pPr algn="ctr"/>
            <a:r>
              <a:rPr lang="ja-JP" altLang="en-US" sz="2400" b="1" dirty="0" smtClean="0">
                <a:solidFill>
                  <a:schemeClr val="bg1"/>
                </a:solidFill>
                <a:latin typeface="ヒラギノ丸ゴ ProN W4"/>
                <a:ea typeface="ヒラギノ丸ゴ ProN W4"/>
                <a:cs typeface="ヒラギノ丸ゴ ProN W4"/>
              </a:rPr>
              <a:t>にぎわい</a:t>
            </a:r>
            <a:endParaRPr lang="en-US" altLang="ja-JP" sz="2400" b="1"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13" name="テキスト ボックス 12"/>
          <p:cNvSpPr txBox="1"/>
          <p:nvPr/>
        </p:nvSpPr>
        <p:spPr>
          <a:xfrm>
            <a:off x="2658418" y="3713763"/>
            <a:ext cx="1223412" cy="400110"/>
          </a:xfrm>
          <a:prstGeom prst="rect">
            <a:avLst/>
          </a:prstGeom>
          <a:noFill/>
        </p:spPr>
        <p:txBody>
          <a:bodyPr wrap="none" rtlCol="0">
            <a:spAutoFit/>
          </a:bodyPr>
          <a:lstStyle/>
          <a:p>
            <a:r>
              <a:rPr lang="ja-JP" altLang="en-US" sz="2000" b="1" dirty="0" smtClean="0">
                <a:solidFill>
                  <a:schemeClr val="accent4"/>
                </a:solidFill>
                <a:latin typeface="ヒラギノ丸ゴ ProN W4"/>
                <a:ea typeface="ヒラギノ丸ゴ ProN W4"/>
                <a:cs typeface="ヒラギノ丸ゴ ProN W4"/>
              </a:rPr>
              <a:t>中央</a:t>
            </a:r>
            <a:r>
              <a:rPr kumimoji="1" lang="ja-JP" altLang="en-US" sz="2000" b="1" dirty="0" smtClean="0">
                <a:solidFill>
                  <a:schemeClr val="accent4"/>
                </a:solidFill>
                <a:latin typeface="ヒラギノ丸ゴ ProN W4"/>
                <a:ea typeface="ヒラギノ丸ゴ ProN W4"/>
                <a:cs typeface="ヒラギノ丸ゴ ProN W4"/>
              </a:rPr>
              <a:t>地区</a:t>
            </a:r>
            <a:endParaRPr kumimoji="1" lang="ja-JP" altLang="en-US" sz="2000" b="1" dirty="0">
              <a:solidFill>
                <a:schemeClr val="accent4"/>
              </a:solidFill>
              <a:latin typeface="ヒラギノ丸ゴ ProN W4"/>
              <a:ea typeface="ヒラギノ丸ゴ ProN W4"/>
              <a:cs typeface="ヒラギノ丸ゴ ProN W4"/>
            </a:endParaRPr>
          </a:p>
        </p:txBody>
      </p:sp>
      <p:pic>
        <p:nvPicPr>
          <p:cNvPr id="4" name="図 3" descr="中央地区.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1396" y="1893538"/>
            <a:ext cx="2056502" cy="2198965"/>
          </a:xfrm>
          <a:prstGeom prst="rect">
            <a:avLst/>
          </a:prstGeom>
        </p:spPr>
      </p:pic>
      <p:sp>
        <p:nvSpPr>
          <p:cNvPr id="10" name="スライド番号プレースホルダー 9"/>
          <p:cNvSpPr>
            <a:spLocks noGrp="1"/>
          </p:cNvSpPr>
          <p:nvPr>
            <p:ph type="sldNum" sz="quarter" idx="12"/>
          </p:nvPr>
        </p:nvSpPr>
        <p:spPr/>
        <p:txBody>
          <a:bodyPr/>
          <a:lstStyle/>
          <a:p>
            <a:fld id="{271F4726-83E1-9743-9CB9-26C44A472F2A}" type="slidenum">
              <a:rPr kumimoji="1" lang="ja-JP" altLang="en-US" smtClean="0"/>
              <a:t>37</a:t>
            </a:fld>
            <a:endParaRPr kumimoji="1" lang="ja-JP" altLang="en-US"/>
          </a:p>
        </p:txBody>
      </p:sp>
      <p:pic>
        <p:nvPicPr>
          <p:cNvPr id="73" name="図 72" descr="しさん.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6118" y="3238570"/>
            <a:ext cx="866332" cy="853934"/>
          </a:xfrm>
          <a:prstGeom prst="rect">
            <a:avLst/>
          </a:prstGeom>
        </p:spPr>
      </p:pic>
      <p:sp>
        <p:nvSpPr>
          <p:cNvPr id="74" name="テキスト ボックス 73"/>
          <p:cNvSpPr txBox="1"/>
          <p:nvPr/>
        </p:nvSpPr>
        <p:spPr>
          <a:xfrm>
            <a:off x="6063647" y="2818335"/>
            <a:ext cx="954107" cy="400110"/>
          </a:xfrm>
          <a:prstGeom prst="rect">
            <a:avLst/>
          </a:prstGeom>
          <a:noFill/>
        </p:spPr>
        <p:txBody>
          <a:bodyPr wrap="none" rtlCol="0">
            <a:spAutoFit/>
          </a:bodyPr>
          <a:lstStyle/>
          <a:p>
            <a:pPr algn="ctr"/>
            <a:r>
              <a:rPr kumimoji="1" lang="ja-JP" altLang="en-US" sz="2000" b="1" dirty="0" smtClean="0">
                <a:solidFill>
                  <a:schemeClr val="accent3"/>
                </a:solidFill>
                <a:latin typeface="ヒラギノ丸ゴ ProN W4"/>
                <a:ea typeface="ヒラギノ丸ゴ ProN W4"/>
                <a:cs typeface="ヒラギノ丸ゴ ProN W4"/>
              </a:rPr>
              <a:t>しさん</a:t>
            </a:r>
            <a:endParaRPr kumimoji="1" lang="ja-JP" altLang="en-US" sz="2000" b="1" dirty="0">
              <a:solidFill>
                <a:schemeClr val="accent3"/>
              </a:solidFill>
              <a:latin typeface="ヒラギノ丸ゴ ProN W4"/>
              <a:ea typeface="ヒラギノ丸ゴ ProN W4"/>
              <a:cs typeface="ヒラギノ丸ゴ ProN W4"/>
            </a:endParaRPr>
          </a:p>
        </p:txBody>
      </p:sp>
      <p:sp>
        <p:nvSpPr>
          <p:cNvPr id="75" name="テキスト ボックス 74"/>
          <p:cNvSpPr txBox="1"/>
          <p:nvPr/>
        </p:nvSpPr>
        <p:spPr>
          <a:xfrm>
            <a:off x="5023727" y="2818335"/>
            <a:ext cx="954107" cy="400110"/>
          </a:xfrm>
          <a:prstGeom prst="rect">
            <a:avLst/>
          </a:prstGeom>
          <a:noFill/>
        </p:spPr>
        <p:txBody>
          <a:bodyPr wrap="none" rtlCol="0">
            <a:spAutoFit/>
          </a:bodyPr>
          <a:lstStyle/>
          <a:p>
            <a:pPr algn="ctr"/>
            <a:r>
              <a:rPr kumimoji="1" lang="ja-JP" altLang="en-US" sz="2000" b="1" dirty="0" smtClean="0">
                <a:solidFill>
                  <a:schemeClr val="accent5"/>
                </a:solidFill>
                <a:latin typeface="ヒラギノ丸ゴ ProN W4"/>
                <a:ea typeface="ヒラギノ丸ゴ ProN W4"/>
                <a:cs typeface="ヒラギノ丸ゴ ProN W4"/>
              </a:rPr>
              <a:t>くらし</a:t>
            </a:r>
            <a:endParaRPr kumimoji="1" lang="ja-JP" altLang="en-US" sz="2000" b="1" dirty="0">
              <a:solidFill>
                <a:schemeClr val="accent5"/>
              </a:solidFill>
              <a:latin typeface="ヒラギノ丸ゴ ProN W4"/>
              <a:ea typeface="ヒラギノ丸ゴ ProN W4"/>
              <a:cs typeface="ヒラギノ丸ゴ ProN W4"/>
            </a:endParaRPr>
          </a:p>
        </p:txBody>
      </p:sp>
      <p:pic>
        <p:nvPicPr>
          <p:cNvPr id="76" name="図 75" descr="くらし.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3834" y="3255069"/>
            <a:ext cx="864000" cy="837434"/>
          </a:xfrm>
          <a:prstGeom prst="rect">
            <a:avLst/>
          </a:prstGeom>
        </p:spPr>
      </p:pic>
    </p:spTree>
    <p:extLst>
      <p:ext uri="{BB962C8B-B14F-4D97-AF65-F5344CB8AC3E}">
        <p14:creationId xmlns:p14="http://schemas.microsoft.com/office/powerpoint/2010/main" val="4205720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 calcmode="lin" valueType="num">
                                      <p:cBhvr>
                                        <p:cTn id="24" dur="500" fill="hold"/>
                                        <p:tgtEl>
                                          <p:spTgt spid="75"/>
                                        </p:tgtEl>
                                        <p:attrNameLst>
                                          <p:attrName>ppt_w</p:attrName>
                                        </p:attrNameLst>
                                      </p:cBhvr>
                                      <p:tavLst>
                                        <p:tav tm="0">
                                          <p:val>
                                            <p:fltVal val="0"/>
                                          </p:val>
                                        </p:tav>
                                        <p:tav tm="100000">
                                          <p:val>
                                            <p:strVal val="#ppt_w"/>
                                          </p:val>
                                        </p:tav>
                                      </p:tavLst>
                                    </p:anim>
                                    <p:anim calcmode="lin" valueType="num">
                                      <p:cBhvr>
                                        <p:cTn id="25" dur="500" fill="hold"/>
                                        <p:tgtEl>
                                          <p:spTgt spid="75"/>
                                        </p:tgtEl>
                                        <p:attrNameLst>
                                          <p:attrName>ppt_h</p:attrName>
                                        </p:attrNameLst>
                                      </p:cBhvr>
                                      <p:tavLst>
                                        <p:tav tm="0">
                                          <p:val>
                                            <p:fltVal val="0"/>
                                          </p:val>
                                        </p:tav>
                                        <p:tav tm="100000">
                                          <p:val>
                                            <p:strVal val="#ppt_h"/>
                                          </p:val>
                                        </p:tav>
                                      </p:tavLst>
                                    </p:anim>
                                    <p:animEffect transition="in" filter="fade">
                                      <p:cBhvr>
                                        <p:cTn id="26" dur="500"/>
                                        <p:tgtEl>
                                          <p:spTgt spid="75"/>
                                        </p:tgtEl>
                                      </p:cBhvr>
                                    </p:animEffect>
                                  </p:childTnLst>
                                </p:cTn>
                              </p:par>
                              <p:par>
                                <p:cTn id="27" presetID="53" presetClass="entr" presetSubtype="16"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p:cTn id="29" dur="500" fill="hold"/>
                                        <p:tgtEl>
                                          <p:spTgt spid="76"/>
                                        </p:tgtEl>
                                        <p:attrNameLst>
                                          <p:attrName>ppt_w</p:attrName>
                                        </p:attrNameLst>
                                      </p:cBhvr>
                                      <p:tavLst>
                                        <p:tav tm="0">
                                          <p:val>
                                            <p:fltVal val="0"/>
                                          </p:val>
                                        </p:tav>
                                        <p:tav tm="100000">
                                          <p:val>
                                            <p:strVal val="#ppt_w"/>
                                          </p:val>
                                        </p:tav>
                                      </p:tavLst>
                                    </p:anim>
                                    <p:anim calcmode="lin" valueType="num">
                                      <p:cBhvr>
                                        <p:cTn id="30" dur="500" fill="hold"/>
                                        <p:tgtEl>
                                          <p:spTgt spid="76"/>
                                        </p:tgtEl>
                                        <p:attrNameLst>
                                          <p:attrName>ppt_h</p:attrName>
                                        </p:attrNameLst>
                                      </p:cBhvr>
                                      <p:tavLst>
                                        <p:tav tm="0">
                                          <p:val>
                                            <p:fltVal val="0"/>
                                          </p:val>
                                        </p:tav>
                                        <p:tav tm="100000">
                                          <p:val>
                                            <p:strVal val="#ppt_h"/>
                                          </p:val>
                                        </p:tav>
                                      </p:tavLst>
                                    </p:anim>
                                    <p:animEffect transition="in" filter="fade">
                                      <p:cBhvr>
                                        <p:cTn id="31" dur="500"/>
                                        <p:tgtEl>
                                          <p:spTgt spid="7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p:cTn id="34" dur="500" fill="hold"/>
                                        <p:tgtEl>
                                          <p:spTgt spid="74"/>
                                        </p:tgtEl>
                                        <p:attrNameLst>
                                          <p:attrName>ppt_w</p:attrName>
                                        </p:attrNameLst>
                                      </p:cBhvr>
                                      <p:tavLst>
                                        <p:tav tm="0">
                                          <p:val>
                                            <p:fltVal val="0"/>
                                          </p:val>
                                        </p:tav>
                                        <p:tav tm="100000">
                                          <p:val>
                                            <p:strVal val="#ppt_w"/>
                                          </p:val>
                                        </p:tav>
                                      </p:tavLst>
                                    </p:anim>
                                    <p:anim calcmode="lin" valueType="num">
                                      <p:cBhvr>
                                        <p:cTn id="35" dur="500" fill="hold"/>
                                        <p:tgtEl>
                                          <p:spTgt spid="74"/>
                                        </p:tgtEl>
                                        <p:attrNameLst>
                                          <p:attrName>ppt_h</p:attrName>
                                        </p:attrNameLst>
                                      </p:cBhvr>
                                      <p:tavLst>
                                        <p:tav tm="0">
                                          <p:val>
                                            <p:fltVal val="0"/>
                                          </p:val>
                                        </p:tav>
                                        <p:tav tm="100000">
                                          <p:val>
                                            <p:strVal val="#ppt_h"/>
                                          </p:val>
                                        </p:tav>
                                      </p:tavLst>
                                    </p:anim>
                                    <p:animEffect transition="in" filter="fade">
                                      <p:cBhvr>
                                        <p:cTn id="36" dur="500"/>
                                        <p:tgtEl>
                                          <p:spTgt spid="74"/>
                                        </p:tgtEl>
                                      </p:cBhvr>
                                    </p:animEffect>
                                  </p:childTnLst>
                                </p:cTn>
                              </p:par>
                              <p:par>
                                <p:cTn id="37" presetID="53" presetClass="entr" presetSubtype="16"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p:cTn id="39" dur="500" fill="hold"/>
                                        <p:tgtEl>
                                          <p:spTgt spid="73"/>
                                        </p:tgtEl>
                                        <p:attrNameLst>
                                          <p:attrName>ppt_w</p:attrName>
                                        </p:attrNameLst>
                                      </p:cBhvr>
                                      <p:tavLst>
                                        <p:tav tm="0">
                                          <p:val>
                                            <p:fltVal val="0"/>
                                          </p:val>
                                        </p:tav>
                                        <p:tav tm="100000">
                                          <p:val>
                                            <p:strVal val="#ppt_w"/>
                                          </p:val>
                                        </p:tav>
                                      </p:tavLst>
                                    </p:anim>
                                    <p:anim calcmode="lin" valueType="num">
                                      <p:cBhvr>
                                        <p:cTn id="40" dur="500" fill="hold"/>
                                        <p:tgtEl>
                                          <p:spTgt spid="73"/>
                                        </p:tgtEl>
                                        <p:attrNameLst>
                                          <p:attrName>ppt_h</p:attrName>
                                        </p:attrNameLst>
                                      </p:cBhvr>
                                      <p:tavLst>
                                        <p:tav tm="0">
                                          <p:val>
                                            <p:fltVal val="0"/>
                                          </p:val>
                                        </p:tav>
                                        <p:tav tm="100000">
                                          <p:val>
                                            <p:strVal val="#ppt_h"/>
                                          </p:val>
                                        </p:tav>
                                      </p:tavLst>
                                    </p:anim>
                                    <p:animEffect transition="in" filter="fade">
                                      <p:cBhvr>
                                        <p:cTn id="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4" grpId="0"/>
      <p:bldP spid="7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38</a:t>
            </a:fld>
            <a:endParaRPr kumimoji="1" lang="ja-JP" altLang="en-US"/>
          </a:p>
        </p:txBody>
      </p:sp>
      <p:pic>
        <p:nvPicPr>
          <p:cNvPr id="2" name="ビフォーアフター 2.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793272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図形グループ 4"/>
          <p:cNvGrpSpPr/>
          <p:nvPr/>
        </p:nvGrpSpPr>
        <p:grpSpPr>
          <a:xfrm>
            <a:off x="-422272" y="1260012"/>
            <a:ext cx="9566272" cy="5665919"/>
            <a:chOff x="0" y="1738940"/>
            <a:chExt cx="9566272" cy="5665919"/>
          </a:xfrm>
        </p:grpSpPr>
        <p:pic>
          <p:nvPicPr>
            <p:cNvPr id="2" name="図 1" descr="モール505-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38940"/>
              <a:ext cx="9566272" cy="5665919"/>
            </a:xfrm>
            <a:prstGeom prst="rect">
              <a:avLst/>
            </a:prstGeom>
          </p:spPr>
        </p:pic>
        <p:sp>
          <p:nvSpPr>
            <p:cNvPr id="4" name="テキスト ボックス 3"/>
            <p:cNvSpPr txBox="1"/>
            <p:nvPr/>
          </p:nvSpPr>
          <p:spPr>
            <a:xfrm>
              <a:off x="3240386" y="2984898"/>
              <a:ext cx="2538490" cy="906405"/>
            </a:xfrm>
            <a:prstGeom prst="rect">
              <a:avLst/>
            </a:prstGeom>
            <a:noFill/>
          </p:spPr>
          <p:txBody>
            <a:bodyPr wrap="none" rtlCol="0">
              <a:prstTxWarp prst="textArchDown">
                <a:avLst>
                  <a:gd name="adj" fmla="val 420467"/>
                </a:avLst>
              </a:prstTxWarp>
              <a:spAutoFit/>
            </a:bodyPr>
            <a:lstStyle/>
            <a:p>
              <a:pPr algn="r"/>
              <a:r>
                <a:rPr kumimoji="1" lang="ja-JP" altLang="en-US" sz="3200" dirty="0" smtClean="0">
                  <a:latin typeface="ヒラギノ丸ゴ ProN W4"/>
                  <a:ea typeface="ヒラギノ丸ゴ ProN W4"/>
                  <a:cs typeface="ヒラギノ丸ゴ ProN W4"/>
                </a:rPr>
                <a:t>モール</a:t>
              </a:r>
              <a:r>
                <a:rPr kumimoji="1" lang="en-US" altLang="ja-JP" sz="3200" dirty="0" smtClean="0">
                  <a:latin typeface="ヒラギノ丸ゴ ProN W4"/>
                  <a:ea typeface="ヒラギノ丸ゴ ProN W4"/>
                  <a:cs typeface="ヒラギノ丸ゴ ProN W4"/>
                </a:rPr>
                <a:t>505</a:t>
              </a:r>
              <a:endParaRPr kumimoji="1" lang="ja-JP" altLang="en-US" sz="3200" dirty="0">
                <a:latin typeface="ヒラギノ丸ゴ ProN W4"/>
                <a:ea typeface="ヒラギノ丸ゴ ProN W4"/>
                <a:cs typeface="ヒラギノ丸ゴ ProN W4"/>
              </a:endParaRPr>
            </a:p>
          </p:txBody>
        </p:sp>
      </p:grpSp>
      <p:pic>
        <p:nvPicPr>
          <p:cNvPr id="9" name="図 8" descr="地図.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8560" y="1262980"/>
            <a:ext cx="9552560" cy="5657797"/>
          </a:xfrm>
          <a:prstGeom prst="rect">
            <a:avLst/>
          </a:prstGeom>
        </p:spPr>
      </p:pic>
      <p:pic>
        <p:nvPicPr>
          <p:cNvPr id="36" name="図 35" descr="グリーン芽"/>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734" y="757549"/>
            <a:ext cx="360000" cy="360000"/>
          </a:xfrm>
          <a:prstGeom prst="rect">
            <a:avLst/>
          </a:prstGeom>
        </p:spPr>
      </p:pic>
      <p:pic>
        <p:nvPicPr>
          <p:cNvPr id="37" name="図 36" descr="グリーン芽"/>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587" y="757549"/>
            <a:ext cx="360000" cy="360000"/>
          </a:xfrm>
          <a:prstGeom prst="rect">
            <a:avLst/>
          </a:prstGeom>
        </p:spPr>
      </p:pic>
      <p:sp>
        <p:nvSpPr>
          <p:cNvPr id="39" name="テキスト ボックス 38"/>
          <p:cNvSpPr txBox="1"/>
          <p:nvPr/>
        </p:nvSpPr>
        <p:spPr>
          <a:xfrm>
            <a:off x="196086" y="61803"/>
            <a:ext cx="4698722"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リバーサイド</a:t>
            </a:r>
            <a:r>
              <a:rPr lang="en-US" altLang="ja-JP" sz="2800" dirty="0" smtClean="0">
                <a:latin typeface="ヒラギノ丸ゴ ProN W4"/>
                <a:ea typeface="ヒラギノ丸ゴ ProN W4"/>
                <a:cs typeface="ヒラギノ丸ゴ ProN W4"/>
              </a:rPr>
              <a:t>505</a:t>
            </a:r>
          </a:p>
          <a:p>
            <a:r>
              <a:rPr kumimoji="1" lang="ja-JP" altLang="en-US" sz="3600" dirty="0" smtClean="0">
                <a:latin typeface="ヒラギノ丸ゴ ProN W4"/>
                <a:ea typeface="ヒラギノ丸ゴ ProN W4"/>
                <a:cs typeface="ヒラギノ丸ゴ ProN W4"/>
              </a:rPr>
              <a:t>リニューアルイメージ</a:t>
            </a:r>
            <a:endParaRPr kumimoji="1" lang="ja-JP" altLang="en-US" sz="3600" dirty="0">
              <a:latin typeface="ヒラギノ丸ゴ ProN W4"/>
              <a:ea typeface="ヒラギノ丸ゴ ProN W4"/>
              <a:cs typeface="ヒラギノ丸ゴ ProN W4"/>
            </a:endParaRPr>
          </a:p>
        </p:txBody>
      </p:sp>
      <p:grpSp>
        <p:nvGrpSpPr>
          <p:cNvPr id="23" name="図形グループ 22"/>
          <p:cNvGrpSpPr/>
          <p:nvPr/>
        </p:nvGrpSpPr>
        <p:grpSpPr>
          <a:xfrm>
            <a:off x="8678559" y="702047"/>
            <a:ext cx="380950" cy="560933"/>
            <a:chOff x="4988904" y="4856888"/>
            <a:chExt cx="626020" cy="921788"/>
          </a:xfrm>
        </p:grpSpPr>
        <p:sp>
          <p:nvSpPr>
            <p:cNvPr id="24"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5" name="図 24" descr="icon_100070_256.png"/>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88904" y="5102458"/>
              <a:ext cx="626020" cy="676218"/>
            </a:xfrm>
            <a:prstGeom prst="rect">
              <a:avLst/>
            </a:prstGeom>
          </p:spPr>
        </p:pic>
      </p:grpSp>
      <p:grpSp>
        <p:nvGrpSpPr>
          <p:cNvPr id="26" name="図形グループ 25"/>
          <p:cNvGrpSpPr/>
          <p:nvPr/>
        </p:nvGrpSpPr>
        <p:grpSpPr>
          <a:xfrm>
            <a:off x="8178709" y="702047"/>
            <a:ext cx="380950" cy="560933"/>
            <a:chOff x="4988904" y="4856888"/>
            <a:chExt cx="626020" cy="921788"/>
          </a:xfrm>
        </p:grpSpPr>
        <p:sp>
          <p:nvSpPr>
            <p:cNvPr id="2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8" name="図 27" descr="icon_100070_256.png"/>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88904" y="5102458"/>
              <a:ext cx="626020" cy="676218"/>
            </a:xfrm>
            <a:prstGeom prst="rect">
              <a:avLst/>
            </a:prstGeom>
          </p:spPr>
        </p:pic>
      </p:grpSp>
      <p:pic>
        <p:nvPicPr>
          <p:cNvPr id="29" name="図 28" descr="icon_156520_256.png"/>
          <p:cNvPicPr>
            <a:picLocks noChangeAspect="1"/>
          </p:cNvPicPr>
          <p:nvPr/>
        </p:nvPicPr>
        <p:blipFill rotWithShape="1">
          <a:blip r:embed="rId7" cstate="screen">
            <a:extLst>
              <a:ext uri="{28A0092B-C50C-407E-A947-70E740481C1C}">
                <a14:useLocalDpi xmlns:a14="http://schemas.microsoft.com/office/drawing/2010/main"/>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30" name="正方形/長方形 2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テキスト ボックス 30"/>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33" name="テキスト ボックス 32"/>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34" name="テキスト ボックス 33"/>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sp>
        <p:nvSpPr>
          <p:cNvPr id="40" name="テキスト ボックス 39"/>
          <p:cNvSpPr txBox="1"/>
          <p:nvPr/>
        </p:nvSpPr>
        <p:spPr>
          <a:xfrm>
            <a:off x="1483168" y="1938319"/>
            <a:ext cx="5058205" cy="584776"/>
          </a:xfrm>
          <a:prstGeom prst="rect">
            <a:avLst/>
          </a:prstGeom>
          <a:solidFill>
            <a:schemeClr val="bg1">
              <a:alpha val="61000"/>
            </a:schemeClr>
          </a:solidFill>
        </p:spPr>
        <p:txBody>
          <a:bodyPr wrap="none" rtlCol="0">
            <a:spAutoFit/>
          </a:bodyPr>
          <a:lstStyle/>
          <a:p>
            <a:r>
              <a:rPr kumimoji="1" lang="ja-JP" altLang="en-US" sz="3200" b="1" dirty="0" smtClean="0">
                <a:solidFill>
                  <a:schemeClr val="accent2"/>
                </a:solidFill>
                <a:latin typeface="ヒラギノ丸ゴ ProN W4"/>
                <a:ea typeface="ヒラギノ丸ゴ ProN W4"/>
                <a:cs typeface="ヒラギノ丸ゴ ProN W4"/>
              </a:rPr>
              <a:t>リバーサイド</a:t>
            </a:r>
            <a:r>
              <a:rPr kumimoji="1" lang="en-US" altLang="ja-JP" sz="3200" b="1" dirty="0" smtClean="0">
                <a:solidFill>
                  <a:schemeClr val="accent2"/>
                </a:solidFill>
                <a:latin typeface="ヒラギノ丸ゴ ProN W4"/>
                <a:ea typeface="ヒラギノ丸ゴ ProN W4"/>
                <a:cs typeface="ヒラギノ丸ゴ ProN W4"/>
              </a:rPr>
              <a:t>505</a:t>
            </a:r>
            <a:r>
              <a:rPr kumimoji="1" lang="ja-JP" altLang="en-US" sz="3200" b="1" dirty="0" smtClean="0">
                <a:solidFill>
                  <a:schemeClr val="accent2"/>
                </a:solidFill>
                <a:latin typeface="ヒラギノ丸ゴ ProN W4"/>
                <a:ea typeface="ヒラギノ丸ゴ ProN W4"/>
                <a:cs typeface="ヒラギノ丸ゴ ProN W4"/>
              </a:rPr>
              <a:t>対象地</a:t>
            </a:r>
            <a:r>
              <a:rPr kumimoji="1" lang="en-US" altLang="ja-JP" sz="3200" b="1" dirty="0" smtClean="0">
                <a:solidFill>
                  <a:schemeClr val="accent2"/>
                </a:solidFill>
                <a:latin typeface="ヒラギノ丸ゴ ProN W4"/>
                <a:ea typeface="ヒラギノ丸ゴ ProN W4"/>
                <a:cs typeface="ヒラギノ丸ゴ ProN W4"/>
              </a:rPr>
              <a:t>↓</a:t>
            </a:r>
            <a:endParaRPr kumimoji="1" lang="ja-JP" altLang="en-US" sz="3200" b="1" dirty="0">
              <a:solidFill>
                <a:schemeClr val="accent2"/>
              </a:solidFill>
              <a:latin typeface="ヒラギノ丸ゴ ProN W4"/>
              <a:ea typeface="ヒラギノ丸ゴ ProN W4"/>
              <a:cs typeface="ヒラギノ丸ゴ ProN W4"/>
            </a:endParaRPr>
          </a:p>
        </p:txBody>
      </p:sp>
      <p:pic>
        <p:nvPicPr>
          <p:cNvPr id="38" name="図 37" descr="リバーサイド505.png"/>
          <p:cNvPicPr>
            <a:picLocks noChangeAspect="1"/>
          </p:cNvPicPr>
          <p:nvPr/>
        </p:nvPicPr>
        <p:blipFill rotWithShape="1">
          <a:blip r:embed="rId8" cstate="screen">
            <a:alphaModFix/>
            <a:extLst>
              <a:ext uri="{28A0092B-C50C-407E-A947-70E740481C1C}">
                <a14:useLocalDpi xmlns:a14="http://schemas.microsoft.com/office/drawing/2010/main"/>
              </a:ext>
            </a:extLst>
          </a:blip>
          <a:srcRect/>
          <a:stretch/>
        </p:blipFill>
        <p:spPr>
          <a:xfrm>
            <a:off x="1894631" y="702047"/>
            <a:ext cx="8711427" cy="5590484"/>
          </a:xfrm>
          <a:prstGeom prst="rect">
            <a:avLst/>
          </a:prstGeom>
        </p:spPr>
      </p:pic>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39</a:t>
            </a:fld>
            <a:endParaRPr kumimoji="1" lang="ja-JP" altLang="en-US"/>
          </a:p>
        </p:txBody>
      </p:sp>
    </p:spTree>
    <p:extLst>
      <p:ext uri="{BB962C8B-B14F-4D97-AF65-F5344CB8AC3E}">
        <p14:creationId xmlns:p14="http://schemas.microsoft.com/office/powerpoint/2010/main" val="3850101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p:cTn id="10" dur="500" fill="hold"/>
                                        <p:tgtEl>
                                          <p:spTgt spid="40"/>
                                        </p:tgtEl>
                                        <p:attrNameLst>
                                          <p:attrName>ppt_w</p:attrName>
                                        </p:attrNameLst>
                                      </p:cBhvr>
                                      <p:tavLst>
                                        <p:tav tm="0">
                                          <p:val>
                                            <p:fltVal val="0"/>
                                          </p:val>
                                        </p:tav>
                                        <p:tav tm="100000">
                                          <p:val>
                                            <p:strVal val="#ppt_w"/>
                                          </p:val>
                                        </p:tav>
                                      </p:tavLst>
                                    </p:anim>
                                    <p:anim calcmode="lin" valueType="num">
                                      <p:cBhvr>
                                        <p:cTn id="11" dur="500" fill="hold"/>
                                        <p:tgtEl>
                                          <p:spTgt spid="40"/>
                                        </p:tgtEl>
                                        <p:attrNameLst>
                                          <p:attrName>ppt_h</p:attrName>
                                        </p:attrNameLst>
                                      </p:cBhvr>
                                      <p:tavLst>
                                        <p:tav tm="0">
                                          <p:val>
                                            <p:fltVal val="0"/>
                                          </p:val>
                                        </p:tav>
                                        <p:tav tm="100000">
                                          <p:val>
                                            <p:strVal val="#ppt_h"/>
                                          </p:val>
                                        </p:tav>
                                      </p:tavLst>
                                    </p:anim>
                                    <p:animEffect transition="in" filter="fade">
                                      <p:cBhvr>
                                        <p:cTn id="12" dur="500"/>
                                        <p:tgtEl>
                                          <p:spTgt spid="40"/>
                                        </p:tgtEl>
                                      </p:cBhvr>
                                    </p:animEffect>
                                  </p:childTnLst>
                                </p:cTn>
                              </p:par>
                            </p:childTnLst>
                          </p:cTn>
                        </p:par>
                        <p:par>
                          <p:cTn id="13" fill="hold">
                            <p:stCondLst>
                              <p:cond delay="500"/>
                            </p:stCondLst>
                            <p:childTnLst>
                              <p:par>
                                <p:cTn id="14" presetID="1" presetClass="exit" presetSubtype="0" fill="hold" nodeType="after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1000" fill="hold"/>
                                        <p:tgtEl>
                                          <p:spTgt spid="38"/>
                                        </p:tgtEl>
                                        <p:attrNameLst>
                                          <p:attrName>ppt_w</p:attrName>
                                        </p:attrNameLst>
                                      </p:cBhvr>
                                      <p:tavLst>
                                        <p:tav tm="0">
                                          <p:val>
                                            <p:fltVal val="0"/>
                                          </p:val>
                                        </p:tav>
                                        <p:tav tm="100000">
                                          <p:val>
                                            <p:strVal val="#ppt_w"/>
                                          </p:val>
                                        </p:tav>
                                      </p:tavLst>
                                    </p:anim>
                                    <p:anim calcmode="lin" valueType="num">
                                      <p:cBhvr>
                                        <p:cTn id="21" dur="1000" fill="hold"/>
                                        <p:tgtEl>
                                          <p:spTgt spid="38"/>
                                        </p:tgtEl>
                                        <p:attrNameLst>
                                          <p:attrName>ppt_h</p:attrName>
                                        </p:attrNameLst>
                                      </p:cBhvr>
                                      <p:tavLst>
                                        <p:tav tm="0">
                                          <p:val>
                                            <p:fltVal val="0"/>
                                          </p:val>
                                        </p:tav>
                                        <p:tav tm="100000">
                                          <p:val>
                                            <p:strVal val="#ppt_h"/>
                                          </p:val>
                                        </p:tav>
                                      </p:tavLst>
                                    </p:anim>
                                    <p:animEffect transition="in" filter="fade">
                                      <p:cBhvr>
                                        <p:cTn id="22" dur="1000"/>
                                        <p:tgtEl>
                                          <p:spTgt spid="38"/>
                                        </p:tgtEl>
                                      </p:cBhvr>
                                    </p:animEffect>
                                  </p:childTnLst>
                                </p:cTn>
                              </p:par>
                              <p:par>
                                <p:cTn id="23" presetID="10" presetClass="exit" presetSubtype="0" fill="hold" nodeType="with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hidden"/>
                                      </p:to>
                                    </p:set>
                                  </p:childTnLst>
                                </p:cTn>
                              </p:par>
                              <p:par>
                                <p:cTn id="28" presetID="0" presetClass="path" presetSubtype="0" accel="50000" decel="50000" fill="hold" nodeType="withEffect">
                                  <p:stCondLst>
                                    <p:cond delay="0"/>
                                  </p:stCondLst>
                                  <p:childTnLst>
                                    <p:animMotion origin="layout" path="M 5.38301E-6 -3.07728E-6 L -0.18585 0.0907 " pathEditMode="relative" ptsTypes="AA">
                                      <p:cBhvr>
                                        <p:cTn id="29" dur="2000" fill="hold"/>
                                        <p:tgtEl>
                                          <p:spTgt spid="3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山形 23"/>
          <p:cNvSpPr/>
          <p:nvPr/>
        </p:nvSpPr>
        <p:spPr>
          <a:xfrm>
            <a:off x="5658754" y="1540788"/>
            <a:ext cx="3357540" cy="4912512"/>
          </a:xfrm>
          <a:prstGeom prst="chevron">
            <a:avLst>
              <a:gd name="adj" fmla="val 25709"/>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山形 3"/>
          <p:cNvSpPr/>
          <p:nvPr/>
        </p:nvSpPr>
        <p:spPr>
          <a:xfrm>
            <a:off x="2970812" y="1540788"/>
            <a:ext cx="3357540" cy="4912512"/>
          </a:xfrm>
          <a:prstGeom prst="chevron">
            <a:avLst>
              <a:gd name="adj" fmla="val 25709"/>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ホームベース 1"/>
          <p:cNvSpPr/>
          <p:nvPr/>
        </p:nvSpPr>
        <p:spPr>
          <a:xfrm>
            <a:off x="205781" y="1540788"/>
            <a:ext cx="3419999" cy="4912512"/>
          </a:xfrm>
          <a:prstGeom prst="homePlate">
            <a:avLst>
              <a:gd name="adj" fmla="val 25587"/>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9" name="図 28"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063" y="761231"/>
            <a:ext cx="360000" cy="360000"/>
          </a:xfrm>
          <a:prstGeom prst="rect">
            <a:avLst/>
          </a:prstGeom>
        </p:spPr>
      </p:pic>
      <p:pic>
        <p:nvPicPr>
          <p:cNvPr id="28" name="図 27"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485" y="756874"/>
            <a:ext cx="360000" cy="360000"/>
          </a:xfrm>
          <a:prstGeom prst="rect">
            <a:avLst/>
          </a:prstGeom>
        </p:spPr>
      </p:pic>
      <p:pic>
        <p:nvPicPr>
          <p:cNvPr id="27" name="図 26"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175" y="756874"/>
            <a:ext cx="360000" cy="360000"/>
          </a:xfrm>
          <a:prstGeom prst="rect">
            <a:avLst/>
          </a:prstGeom>
        </p:spPr>
      </p:pic>
      <p:pic>
        <p:nvPicPr>
          <p:cNvPr id="21" name="図 20"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705" y="761231"/>
            <a:ext cx="360000" cy="360000"/>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テキスト ボックス 15"/>
          <p:cNvSpPr txBox="1"/>
          <p:nvPr/>
        </p:nvSpPr>
        <p:spPr>
          <a:xfrm>
            <a:off x="196086" y="61803"/>
            <a:ext cx="1620957"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基本構想</a:t>
            </a:r>
            <a:endParaRPr lang="en-US" altLang="ja-JP" sz="2800" dirty="0">
              <a:latin typeface="ヒラギノ丸ゴ ProN W4"/>
              <a:ea typeface="ヒラギノ丸ゴ ProN W4"/>
              <a:cs typeface="ヒラギノ丸ゴ ProN W4"/>
            </a:endParaRPr>
          </a:p>
          <a:p>
            <a:r>
              <a:rPr kumimoji="1" lang="ja-JP" altLang="en-US" sz="3600" dirty="0" smtClean="0">
                <a:latin typeface="ヒラギノ丸ゴ ProN W4"/>
                <a:ea typeface="ヒラギノ丸ゴ ProN W4"/>
                <a:cs typeface="ヒラギノ丸ゴ ProN W4"/>
              </a:rPr>
              <a:t>背景</a:t>
            </a:r>
            <a:endParaRPr kumimoji="1" lang="ja-JP" altLang="en-US" sz="3600" dirty="0">
              <a:latin typeface="ヒラギノ丸ゴ ProN W4"/>
              <a:ea typeface="ヒラギノ丸ゴ ProN W4"/>
              <a:cs typeface="ヒラギノ丸ゴ ProN W4"/>
            </a:endParaRPr>
          </a:p>
        </p:txBody>
      </p:sp>
      <p:pic>
        <p:nvPicPr>
          <p:cNvPr id="13" name="図 12" descr="Webp.net-gifmaker.gif"/>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4390" y="2278994"/>
            <a:ext cx="3371644" cy="3167992"/>
          </a:xfrm>
          <a:prstGeom prst="rect">
            <a:avLst/>
          </a:prstGeom>
        </p:spPr>
      </p:pic>
      <p:pic>
        <p:nvPicPr>
          <p:cNvPr id="30" name="図 29" descr="finance.png"/>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6679672" y="2888363"/>
            <a:ext cx="1848930" cy="1943998"/>
          </a:xfrm>
          <a:prstGeom prst="rect">
            <a:avLst/>
          </a:prstGeom>
        </p:spPr>
      </p:pic>
      <p:sp>
        <p:nvSpPr>
          <p:cNvPr id="44" name="山形 4"/>
          <p:cNvSpPr/>
          <p:nvPr/>
        </p:nvSpPr>
        <p:spPr>
          <a:xfrm>
            <a:off x="205781" y="5645522"/>
            <a:ext cx="2573754" cy="80777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70000"/>
              </a:lnSpc>
              <a:spcBef>
                <a:spcPct val="0"/>
              </a:spcBef>
              <a:spcAft>
                <a:spcPct val="35000"/>
              </a:spcAft>
            </a:pPr>
            <a:r>
              <a:rPr lang="ja-JP" altLang="en-US" sz="2400" b="1" kern="1200" dirty="0">
                <a:solidFill>
                  <a:srgbClr val="CE747E"/>
                </a:solidFill>
                <a:latin typeface="ヒラギノ丸ゴ ProN W4"/>
                <a:ea typeface="ヒラギノ丸ゴ ProN W4"/>
                <a:cs typeface="ヒラギノ丸ゴ ProN W4"/>
              </a:rPr>
              <a:t>人口の</a:t>
            </a:r>
            <a:r>
              <a:rPr lang="ja-JP" altLang="en-US" sz="2400" b="1" kern="1200" dirty="0" smtClean="0">
                <a:solidFill>
                  <a:srgbClr val="CE747E"/>
                </a:solidFill>
                <a:latin typeface="ヒラギノ丸ゴ ProN W4"/>
                <a:ea typeface="ヒラギノ丸ゴ ProN W4"/>
                <a:cs typeface="ヒラギノ丸ゴ ProN W4"/>
              </a:rPr>
              <a:t>減少</a:t>
            </a:r>
            <a:endParaRPr lang="en-US" altLang="ja-JP" sz="2400" b="1" kern="1200" dirty="0" smtClean="0">
              <a:solidFill>
                <a:srgbClr val="CE747E"/>
              </a:solidFill>
              <a:latin typeface="ヒラギノ丸ゴ ProN W4"/>
              <a:ea typeface="ヒラギノ丸ゴ ProN W4"/>
              <a:cs typeface="ヒラギノ丸ゴ ProN W4"/>
            </a:endParaRPr>
          </a:p>
          <a:p>
            <a:pPr lvl="0" algn="ctr" defTabSz="1066800">
              <a:lnSpc>
                <a:spcPct val="70000"/>
              </a:lnSpc>
              <a:spcBef>
                <a:spcPct val="0"/>
              </a:spcBef>
              <a:spcAft>
                <a:spcPct val="35000"/>
              </a:spcAft>
            </a:pPr>
            <a:r>
              <a:rPr lang="ja-JP" altLang="en-US" sz="2400" b="1" kern="1200" dirty="0" smtClean="0">
                <a:solidFill>
                  <a:srgbClr val="CE747E"/>
                </a:solidFill>
                <a:latin typeface="ヒラギノ丸ゴ ProN W4"/>
                <a:ea typeface="ヒラギノ丸ゴ ProN W4"/>
                <a:cs typeface="ヒラギノ丸ゴ ProN W4"/>
              </a:rPr>
              <a:t>高齢者</a:t>
            </a:r>
            <a:r>
              <a:rPr lang="ja-JP" altLang="en-US" sz="2400" b="1" kern="1200" dirty="0">
                <a:solidFill>
                  <a:srgbClr val="CE747E"/>
                </a:solidFill>
                <a:latin typeface="ヒラギノ丸ゴ ProN W4"/>
                <a:ea typeface="ヒラギノ丸ゴ ProN W4"/>
                <a:cs typeface="ヒラギノ丸ゴ ProN W4"/>
              </a:rPr>
              <a:t>比率の増加</a:t>
            </a:r>
            <a:endParaRPr kumimoji="1" lang="ja-JP" altLang="en-US" sz="2400" b="1" kern="1200" dirty="0">
              <a:solidFill>
                <a:srgbClr val="CE747E"/>
              </a:solidFill>
              <a:latin typeface="ヒラギノ丸ゴ ProN W4"/>
              <a:ea typeface="ヒラギノ丸ゴ ProN W4"/>
              <a:cs typeface="ヒラギノ丸ゴ ProN W4"/>
            </a:endParaRPr>
          </a:p>
        </p:txBody>
      </p:sp>
      <p:sp>
        <p:nvSpPr>
          <p:cNvPr id="40" name="山形 8"/>
          <p:cNvSpPr/>
          <p:nvPr/>
        </p:nvSpPr>
        <p:spPr>
          <a:xfrm>
            <a:off x="6197671" y="5582716"/>
            <a:ext cx="1993814" cy="87058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ja-JP" altLang="en-US" sz="2400" b="1" kern="1200" dirty="0">
                <a:solidFill>
                  <a:srgbClr val="FFFFFF"/>
                </a:solidFill>
                <a:latin typeface="ヒラギノ丸ゴ ProN W4"/>
                <a:ea typeface="ヒラギノ丸ゴ ProN W4"/>
                <a:cs typeface="ヒラギノ丸ゴ ProN W4"/>
              </a:rPr>
              <a:t>財政の深刻化</a:t>
            </a:r>
            <a:endParaRPr kumimoji="1" lang="ja-JP" altLang="en-US" sz="2400" b="1" kern="1200" dirty="0">
              <a:solidFill>
                <a:srgbClr val="FFFFFF"/>
              </a:solidFill>
              <a:latin typeface="ヒラギノ丸ゴ ProN W4"/>
              <a:ea typeface="ヒラギノ丸ゴ ProN W4"/>
              <a:cs typeface="ヒラギノ丸ゴ ProN W4"/>
            </a:endParaRPr>
          </a:p>
        </p:txBody>
      </p:sp>
      <p:pic>
        <p:nvPicPr>
          <p:cNvPr id="45" name="図 44" descr="aging.png"/>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4289937" y="2615833"/>
            <a:ext cx="1077779" cy="2556356"/>
          </a:xfrm>
          <a:prstGeom prst="rect">
            <a:avLst/>
          </a:prstGeom>
        </p:spPr>
      </p:pic>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4</a:t>
            </a:fld>
            <a:endParaRPr kumimoji="1" lang="ja-JP" altLang="en-US"/>
          </a:p>
        </p:txBody>
      </p:sp>
      <p:sp>
        <p:nvSpPr>
          <p:cNvPr id="25" name="山形 4"/>
          <p:cNvSpPr/>
          <p:nvPr/>
        </p:nvSpPr>
        <p:spPr>
          <a:xfrm>
            <a:off x="3085000" y="5645522"/>
            <a:ext cx="2573754" cy="80777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70000"/>
              </a:lnSpc>
              <a:spcBef>
                <a:spcPct val="0"/>
              </a:spcBef>
              <a:spcAft>
                <a:spcPct val="35000"/>
              </a:spcAft>
            </a:pPr>
            <a:r>
              <a:rPr lang="ja-JP" altLang="en-US" sz="2400" b="1" dirty="0" smtClean="0">
                <a:solidFill>
                  <a:schemeClr val="bg1"/>
                </a:solidFill>
                <a:latin typeface="ヒラギノ丸ゴ ProN W4"/>
                <a:ea typeface="ヒラギノ丸ゴ ProN W4"/>
                <a:cs typeface="ヒラギノ丸ゴ ProN W4"/>
              </a:rPr>
              <a:t>労働力の不足</a:t>
            </a:r>
            <a:endParaRPr lang="en-US" altLang="ja-JP" sz="2400" b="1" dirty="0" smtClean="0">
              <a:solidFill>
                <a:schemeClr val="bg1"/>
              </a:solidFill>
              <a:latin typeface="ヒラギノ丸ゴ ProN W4"/>
              <a:ea typeface="ヒラギノ丸ゴ ProN W4"/>
              <a:cs typeface="ヒラギノ丸ゴ ProN W4"/>
            </a:endParaRPr>
          </a:p>
          <a:p>
            <a:pPr lvl="0" algn="ctr" defTabSz="1066800">
              <a:lnSpc>
                <a:spcPct val="70000"/>
              </a:lnSpc>
              <a:spcBef>
                <a:spcPct val="0"/>
              </a:spcBef>
              <a:spcAft>
                <a:spcPct val="35000"/>
              </a:spcAft>
            </a:pPr>
            <a:r>
              <a:rPr lang="ja-JP" altLang="en-US" sz="2400" b="1" dirty="0" smtClean="0">
                <a:solidFill>
                  <a:schemeClr val="bg1"/>
                </a:solidFill>
                <a:latin typeface="ヒラギノ丸ゴ ProN W4"/>
                <a:ea typeface="ヒラギノ丸ゴ ProN W4"/>
                <a:cs typeface="ヒラギノ丸ゴ ProN W4"/>
              </a:rPr>
              <a:t>生産力の低下</a:t>
            </a:r>
            <a:endParaRPr kumimoji="1" lang="ja-JP" altLang="en-US" sz="2400" b="1" kern="1200" dirty="0">
              <a:solidFill>
                <a:schemeClr val="bg1"/>
              </a:solidFill>
              <a:latin typeface="ヒラギノ丸ゴ ProN W4"/>
              <a:ea typeface="ヒラギノ丸ゴ ProN W4"/>
              <a:cs typeface="ヒラギノ丸ゴ ProN W4"/>
            </a:endParaRPr>
          </a:p>
        </p:txBody>
      </p:sp>
      <p:sp>
        <p:nvSpPr>
          <p:cNvPr id="18" name="山形 4"/>
          <p:cNvSpPr/>
          <p:nvPr/>
        </p:nvSpPr>
        <p:spPr>
          <a:xfrm>
            <a:off x="703661" y="1607659"/>
            <a:ext cx="2075874" cy="64558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70000"/>
              </a:lnSpc>
              <a:spcBef>
                <a:spcPct val="0"/>
              </a:spcBef>
              <a:spcAft>
                <a:spcPct val="35000"/>
              </a:spcAft>
            </a:pPr>
            <a:r>
              <a:rPr kumimoji="1" lang="ja-JP" altLang="en-US" sz="2000" b="1" kern="1200" dirty="0" smtClean="0">
                <a:solidFill>
                  <a:srgbClr val="9B0816"/>
                </a:solidFill>
                <a:latin typeface="ヒラギノ丸ゴ ProN W4"/>
                <a:ea typeface="ヒラギノ丸ゴ ProN W4"/>
                <a:cs typeface="ヒラギノ丸ゴ ProN W4"/>
              </a:rPr>
              <a:t>人口ピラミッド</a:t>
            </a:r>
            <a:endParaRPr kumimoji="1" lang="ja-JP" altLang="en-US" sz="2000" b="1" kern="1200" dirty="0">
              <a:solidFill>
                <a:srgbClr val="9B0816"/>
              </a:solidFill>
              <a:latin typeface="ヒラギノ丸ゴ ProN W4"/>
              <a:ea typeface="ヒラギノ丸ゴ ProN W4"/>
              <a:cs typeface="ヒラギノ丸ゴ ProN W4"/>
            </a:endParaRPr>
          </a:p>
        </p:txBody>
      </p:sp>
      <p:pic>
        <p:nvPicPr>
          <p:cNvPr id="7" name="図 6" descr="icon_115532_256.png"/>
          <p:cNvPicPr>
            <a:picLocks noChangeAspect="1"/>
          </p:cNvPicPr>
          <p:nvPr/>
        </p:nvPicPr>
        <p:blipFill rotWithShape="1">
          <a:blip r:embed="rId6" cstate="screen">
            <a:duotone>
              <a:prstClr val="black"/>
              <a:srgbClr val="C6606E">
                <a:tint val="45000"/>
                <a:satMod val="400000"/>
              </a:srgb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2579553" y="2124666"/>
            <a:ext cx="263213" cy="720000"/>
          </a:xfrm>
          <a:prstGeom prst="rect">
            <a:avLst/>
          </a:prstGeom>
        </p:spPr>
      </p:pic>
      <p:pic>
        <p:nvPicPr>
          <p:cNvPr id="22" name="図 21" descr="icon_115532_256.png"/>
          <p:cNvPicPr>
            <a:picLocks noChangeAspect="1"/>
          </p:cNvPicPr>
          <p:nvPr/>
        </p:nvPicPr>
        <p:blipFill rotWithShape="1">
          <a:blip r:embed="rId8" cstate="screen">
            <a:duotone>
              <a:prstClr val="black"/>
              <a:srgbClr val="D17F8C">
                <a:tint val="45000"/>
                <a:satMod val="400000"/>
              </a:srgb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599076" y="2124666"/>
            <a:ext cx="305749" cy="720000"/>
          </a:xfrm>
          <a:prstGeom prst="rect">
            <a:avLst/>
          </a:prstGeom>
        </p:spPr>
      </p:pic>
    </p:spTree>
    <p:extLst>
      <p:ext uri="{BB962C8B-B14F-4D97-AF65-F5344CB8AC3E}">
        <p14:creationId xmlns:p14="http://schemas.microsoft.com/office/powerpoint/2010/main" val="1803547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2" grpId="0" animBg="1"/>
      <p:bldP spid="44" grpId="0"/>
      <p:bldP spid="40"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リバーサイド505.pn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96086" y="1326315"/>
            <a:ext cx="8711427" cy="5590484"/>
          </a:xfrm>
          <a:prstGeom prst="rect">
            <a:avLst/>
          </a:prstGeom>
        </p:spPr>
      </p:pic>
      <p:pic>
        <p:nvPicPr>
          <p:cNvPr id="42" name="図 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266234"/>
            <a:ext cx="3233388" cy="2015368"/>
          </a:xfrm>
          <a:prstGeom prst="rect">
            <a:avLst/>
          </a:prstGeom>
          <a:ln>
            <a:noFill/>
          </a:ln>
          <a:effectLst>
            <a:softEdge rad="112500"/>
          </a:effectLst>
        </p:spPr>
      </p:pic>
      <p:pic>
        <p:nvPicPr>
          <p:cNvPr id="36" name="図 35" descr="グリーン芽"/>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734" y="757549"/>
            <a:ext cx="360000" cy="360000"/>
          </a:xfrm>
          <a:prstGeom prst="rect">
            <a:avLst/>
          </a:prstGeom>
        </p:spPr>
      </p:pic>
      <p:pic>
        <p:nvPicPr>
          <p:cNvPr id="37" name="図 36" descr="グリーン芽"/>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3587" y="757549"/>
            <a:ext cx="360000" cy="360000"/>
          </a:xfrm>
          <a:prstGeom prst="rect">
            <a:avLst/>
          </a:prstGeom>
        </p:spPr>
      </p:pic>
      <p:sp>
        <p:nvSpPr>
          <p:cNvPr id="39" name="テキスト ボックス 38"/>
          <p:cNvSpPr txBox="1"/>
          <p:nvPr/>
        </p:nvSpPr>
        <p:spPr>
          <a:xfrm>
            <a:off x="196086" y="61803"/>
            <a:ext cx="4698722"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リバーサイド</a:t>
            </a:r>
            <a:r>
              <a:rPr lang="en-US" altLang="ja-JP" sz="2800" dirty="0" smtClean="0">
                <a:latin typeface="ヒラギノ丸ゴ ProN W4"/>
                <a:ea typeface="ヒラギノ丸ゴ ProN W4"/>
                <a:cs typeface="ヒラギノ丸ゴ ProN W4"/>
              </a:rPr>
              <a:t>505</a:t>
            </a:r>
          </a:p>
          <a:p>
            <a:r>
              <a:rPr kumimoji="1" lang="ja-JP" altLang="en-US" sz="3600" dirty="0" smtClean="0">
                <a:latin typeface="ヒラギノ丸ゴ ProN W4"/>
                <a:ea typeface="ヒラギノ丸ゴ ProN W4"/>
                <a:cs typeface="ヒラギノ丸ゴ ProN W4"/>
              </a:rPr>
              <a:t>リニューアルイメージ</a:t>
            </a:r>
            <a:endParaRPr kumimoji="1" lang="ja-JP" altLang="en-US" sz="3600" dirty="0">
              <a:latin typeface="ヒラギノ丸ゴ ProN W4"/>
              <a:ea typeface="ヒラギノ丸ゴ ProN W4"/>
              <a:cs typeface="ヒラギノ丸ゴ ProN W4"/>
            </a:endParaRPr>
          </a:p>
        </p:txBody>
      </p:sp>
      <p:grpSp>
        <p:nvGrpSpPr>
          <p:cNvPr id="23" name="図形グループ 22"/>
          <p:cNvGrpSpPr/>
          <p:nvPr/>
        </p:nvGrpSpPr>
        <p:grpSpPr>
          <a:xfrm>
            <a:off x="8678559" y="702047"/>
            <a:ext cx="380950" cy="560933"/>
            <a:chOff x="4988904" y="4856888"/>
            <a:chExt cx="626020" cy="921788"/>
          </a:xfrm>
        </p:grpSpPr>
        <p:sp>
          <p:nvSpPr>
            <p:cNvPr id="24"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5" name="図 24"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6" name="図形グループ 25"/>
          <p:cNvGrpSpPr/>
          <p:nvPr/>
        </p:nvGrpSpPr>
        <p:grpSpPr>
          <a:xfrm>
            <a:off x="8178709" y="702047"/>
            <a:ext cx="380950" cy="560933"/>
            <a:chOff x="4988904" y="4856888"/>
            <a:chExt cx="626020" cy="921788"/>
          </a:xfrm>
        </p:grpSpPr>
        <p:sp>
          <p:nvSpPr>
            <p:cNvPr id="2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8" name="図 27" descr="icon_100070_256.png"/>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29" name="図 28" descr="icon_156520_256.png"/>
          <p:cNvPicPr>
            <a:picLocks noChangeAspect="1"/>
          </p:cNvPicPr>
          <p:nvPr/>
        </p:nvPicPr>
        <p:blipFill rotWithShape="1">
          <a:blip r:embed="rId7">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30" name="正方形/長方形 2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テキスト ボックス 30"/>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33" name="テキスト ボックス 32"/>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34" name="テキスト ボックス 33"/>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sp>
        <p:nvSpPr>
          <p:cNvPr id="4" name="円/楕円 3"/>
          <p:cNvSpPr/>
          <p:nvPr/>
        </p:nvSpPr>
        <p:spPr>
          <a:xfrm>
            <a:off x="4553305" y="4805204"/>
            <a:ext cx="4320000" cy="1800429"/>
          </a:xfrm>
          <a:prstGeom prst="ellipse">
            <a:avLst/>
          </a:prstGeom>
          <a:solidFill>
            <a:schemeClr val="accent2">
              <a:alpha val="80000"/>
            </a:schemeClr>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latin typeface="ヒラギノ丸ゴ ProN W4"/>
                <a:ea typeface="ヒラギノ丸ゴ ProN W4"/>
                <a:cs typeface="ヒラギノ丸ゴ ProN W4"/>
              </a:rPr>
              <a:t>かつての</a:t>
            </a:r>
            <a:r>
              <a:rPr kumimoji="1" lang="ja-JP" altLang="en-US" sz="2400" b="1" dirty="0" smtClean="0">
                <a:latin typeface="ヒラギノ丸ゴ ProN W4"/>
                <a:ea typeface="ヒラギノ丸ゴ ProN W4"/>
                <a:cs typeface="ヒラギノ丸ゴ ProN W4"/>
              </a:rPr>
              <a:t>川口川</a:t>
            </a:r>
            <a:r>
              <a:rPr kumimoji="1" lang="ja-JP" altLang="en-US" sz="2000" b="1" dirty="0" smtClean="0">
                <a:latin typeface="ヒラギノ丸ゴ ProN W4"/>
                <a:ea typeface="ヒラギノ丸ゴ ProN W4"/>
                <a:cs typeface="ヒラギノ丸ゴ ProN W4"/>
              </a:rPr>
              <a:t>を彷彿とさせる</a:t>
            </a:r>
            <a:endParaRPr kumimoji="1" lang="en-US" altLang="ja-JP" sz="2000" b="1" dirty="0" smtClean="0">
              <a:latin typeface="ヒラギノ丸ゴ ProN W4"/>
              <a:ea typeface="ヒラギノ丸ゴ ProN W4"/>
              <a:cs typeface="ヒラギノ丸ゴ ProN W4"/>
            </a:endParaRPr>
          </a:p>
          <a:p>
            <a:pPr algn="ctr">
              <a:lnSpc>
                <a:spcPct val="120000"/>
              </a:lnSpc>
            </a:pPr>
            <a:r>
              <a:rPr kumimoji="1" lang="ja-JP" altLang="en-US" sz="3200" b="1" dirty="0" smtClean="0">
                <a:latin typeface="ヒラギノ丸ゴ ProN W4"/>
                <a:ea typeface="ヒラギノ丸ゴ ProN W4"/>
                <a:cs typeface="ヒラギノ丸ゴ ProN W4"/>
              </a:rPr>
              <a:t>水辺空間</a:t>
            </a:r>
            <a:endParaRPr kumimoji="1" lang="en-US" altLang="ja-JP" sz="3200" b="1" dirty="0" smtClean="0">
              <a:latin typeface="ヒラギノ丸ゴ ProN W4"/>
              <a:ea typeface="ヒラギノ丸ゴ ProN W4"/>
              <a:cs typeface="ヒラギノ丸ゴ ProN W4"/>
            </a:endParaRPr>
          </a:p>
        </p:txBody>
      </p:sp>
      <p:sp>
        <p:nvSpPr>
          <p:cNvPr id="21" name="円/楕円 20"/>
          <p:cNvSpPr/>
          <p:nvPr/>
        </p:nvSpPr>
        <p:spPr>
          <a:xfrm>
            <a:off x="4047517" y="4805633"/>
            <a:ext cx="4859996" cy="1800000"/>
          </a:xfrm>
          <a:prstGeom prst="ellipse">
            <a:avLst/>
          </a:prstGeom>
          <a:solidFill>
            <a:srgbClr val="1986C3">
              <a:alpha val="80000"/>
            </a:srgbClr>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latin typeface="ヒラギノ丸ゴ ProN W4"/>
                <a:ea typeface="ヒラギノ丸ゴ ProN W4"/>
                <a:cs typeface="ヒラギノ丸ゴ ProN W4"/>
              </a:rPr>
              <a:t>遊びと憩いの融合</a:t>
            </a:r>
            <a:endParaRPr kumimoji="1" lang="en-US" altLang="ja-JP" sz="2000" b="1" dirty="0" smtClean="0">
              <a:latin typeface="ヒラギノ丸ゴ ProN W4"/>
              <a:ea typeface="ヒラギノ丸ゴ ProN W4"/>
              <a:cs typeface="ヒラギノ丸ゴ ProN W4"/>
            </a:endParaRPr>
          </a:p>
          <a:p>
            <a:pPr algn="ctr">
              <a:lnSpc>
                <a:spcPct val="120000"/>
              </a:lnSpc>
            </a:pPr>
            <a:r>
              <a:rPr lang="ja-JP" altLang="en-US" sz="3200" b="1" dirty="0" smtClean="0">
                <a:latin typeface="ヒラギノ丸ゴ ProN W4"/>
                <a:ea typeface="ヒラギノ丸ゴ ProN W4"/>
                <a:cs typeface="ヒラギノ丸ゴ ProN W4"/>
              </a:rPr>
              <a:t>水上アスレチック</a:t>
            </a:r>
            <a:endParaRPr lang="en-US" altLang="ja-JP" sz="3200" b="1" dirty="0" smtClean="0">
              <a:latin typeface="ヒラギノ丸ゴ ProN W4"/>
              <a:ea typeface="ヒラギノ丸ゴ ProN W4"/>
              <a:cs typeface="ヒラギノ丸ゴ ProN W4"/>
            </a:endParaRPr>
          </a:p>
          <a:p>
            <a:pPr algn="ctr"/>
            <a:r>
              <a:rPr lang="ja-JP" altLang="en-US" sz="3200" b="1" dirty="0" smtClean="0">
                <a:latin typeface="ヒラギノ丸ゴ ProN W4"/>
                <a:ea typeface="ヒラギノ丸ゴ ProN W4"/>
                <a:cs typeface="ヒラギノ丸ゴ ProN W4"/>
              </a:rPr>
              <a:t>水上コテージ</a:t>
            </a:r>
            <a:endParaRPr kumimoji="1" lang="en-US" altLang="ja-JP" sz="3200" b="1" dirty="0" smtClean="0">
              <a:latin typeface="ヒラギノ丸ゴ ProN W4"/>
              <a:ea typeface="ヒラギノ丸ゴ ProN W4"/>
              <a:cs typeface="ヒラギノ丸ゴ ProN W4"/>
            </a:endParaRPr>
          </a:p>
        </p:txBody>
      </p:sp>
      <p:sp>
        <p:nvSpPr>
          <p:cNvPr id="5" name="線吹き出し 1 4"/>
          <p:cNvSpPr/>
          <p:nvPr/>
        </p:nvSpPr>
        <p:spPr>
          <a:xfrm>
            <a:off x="105788" y="4444925"/>
            <a:ext cx="914400" cy="612648"/>
          </a:xfrm>
          <a:prstGeom prst="callout1">
            <a:avLst>
              <a:gd name="adj1" fmla="val 72047"/>
              <a:gd name="adj2" fmla="val 79787"/>
              <a:gd name="adj3" fmla="val 158033"/>
              <a:gd name="adj4" fmla="val 111329"/>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accent2"/>
                </a:solidFill>
                <a:latin typeface="ヒラギノ丸ゴ ProN W4"/>
                <a:ea typeface="ヒラギノ丸ゴ ProN W4"/>
                <a:cs typeface="ヒラギノ丸ゴ ProN W4"/>
              </a:rPr>
              <a:t>小川</a:t>
            </a:r>
            <a:endParaRPr kumimoji="1" lang="ja-JP" altLang="en-US" sz="2000" dirty="0">
              <a:solidFill>
                <a:schemeClr val="accent2"/>
              </a:solidFill>
              <a:latin typeface="ヒラギノ丸ゴ ProN W4"/>
              <a:ea typeface="ヒラギノ丸ゴ ProN W4"/>
              <a:cs typeface="ヒラギノ丸ゴ ProN W4"/>
            </a:endParaRPr>
          </a:p>
        </p:txBody>
      </p:sp>
      <p:sp>
        <p:nvSpPr>
          <p:cNvPr id="35" name="線吹き出し 1 34"/>
          <p:cNvSpPr/>
          <p:nvPr/>
        </p:nvSpPr>
        <p:spPr>
          <a:xfrm>
            <a:off x="1188932" y="3655773"/>
            <a:ext cx="1060407" cy="612648"/>
          </a:xfrm>
          <a:prstGeom prst="callout1">
            <a:avLst>
              <a:gd name="adj1" fmla="val 68441"/>
              <a:gd name="adj2" fmla="val 89779"/>
              <a:gd name="adj3" fmla="val 141857"/>
              <a:gd name="adj4" fmla="val 110066"/>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accent2"/>
                </a:solidFill>
                <a:latin typeface="ヒラギノ丸ゴ ProN W4"/>
                <a:ea typeface="ヒラギノ丸ゴ ProN W4"/>
                <a:cs typeface="ヒラギノ丸ゴ ProN W4"/>
              </a:rPr>
              <a:t>霞ヶ池</a:t>
            </a:r>
            <a:endParaRPr kumimoji="1" lang="ja-JP" altLang="en-US" sz="2000" dirty="0">
              <a:solidFill>
                <a:schemeClr val="accent2"/>
              </a:solidFill>
              <a:latin typeface="ヒラギノ丸ゴ ProN W4"/>
              <a:ea typeface="ヒラギノ丸ゴ ProN W4"/>
              <a:cs typeface="ヒラギノ丸ゴ ProN W4"/>
            </a:endParaRPr>
          </a:p>
        </p:txBody>
      </p:sp>
      <p:sp>
        <p:nvSpPr>
          <p:cNvPr id="41" name="線吹き出し 1 40"/>
          <p:cNvSpPr/>
          <p:nvPr/>
        </p:nvSpPr>
        <p:spPr>
          <a:xfrm>
            <a:off x="1067958" y="3043125"/>
            <a:ext cx="1779074" cy="612648"/>
          </a:xfrm>
          <a:prstGeom prst="callout1">
            <a:avLst>
              <a:gd name="adj1" fmla="val 48613"/>
              <a:gd name="adj2" fmla="val 94550"/>
              <a:gd name="adj3" fmla="val 113015"/>
              <a:gd name="adj4" fmla="val 108025"/>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accent2"/>
                </a:solidFill>
                <a:latin typeface="ヒラギノ丸ゴ ProN W4"/>
                <a:ea typeface="ヒラギノ丸ゴ ProN W4"/>
                <a:cs typeface="ヒラギノ丸ゴ ProN W4"/>
              </a:rPr>
              <a:t>水上コテージ</a:t>
            </a:r>
            <a:endParaRPr kumimoji="1" lang="ja-JP" altLang="en-US" sz="2000" dirty="0">
              <a:solidFill>
                <a:schemeClr val="accent2"/>
              </a:solidFill>
              <a:latin typeface="ヒラギノ丸ゴ ProN W4"/>
              <a:ea typeface="ヒラギノ丸ゴ ProN W4"/>
              <a:cs typeface="ヒラギノ丸ゴ ProN W4"/>
            </a:endParaRPr>
          </a:p>
        </p:txBody>
      </p:sp>
      <p:sp>
        <p:nvSpPr>
          <p:cNvPr id="43" name="線吹き出し 1 42"/>
          <p:cNvSpPr/>
          <p:nvPr/>
        </p:nvSpPr>
        <p:spPr>
          <a:xfrm>
            <a:off x="5369985" y="3996918"/>
            <a:ext cx="999079" cy="612648"/>
          </a:xfrm>
          <a:prstGeom prst="callout1">
            <a:avLst>
              <a:gd name="adj1" fmla="val 30542"/>
              <a:gd name="adj2" fmla="val 11501"/>
              <a:gd name="adj3" fmla="val -42220"/>
              <a:gd name="adj4" fmla="val -18771"/>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accent2"/>
                </a:solidFill>
                <a:latin typeface="ヒラギノ丸ゴ ProN W4"/>
                <a:ea typeface="ヒラギノ丸ゴ ProN W4"/>
                <a:cs typeface="ヒラギノ丸ゴ ProN W4"/>
              </a:rPr>
              <a:t>デッキ</a:t>
            </a:r>
            <a:endParaRPr kumimoji="1" lang="ja-JP" altLang="en-US" sz="2000" dirty="0">
              <a:solidFill>
                <a:schemeClr val="accent2"/>
              </a:solidFill>
              <a:latin typeface="ヒラギノ丸ゴ ProN W4"/>
              <a:ea typeface="ヒラギノ丸ゴ ProN W4"/>
              <a:cs typeface="ヒラギノ丸ゴ ProN W4"/>
            </a:endParaRPr>
          </a:p>
        </p:txBody>
      </p:sp>
      <p:sp>
        <p:nvSpPr>
          <p:cNvPr id="44" name="線吹き出し 1 43"/>
          <p:cNvSpPr/>
          <p:nvPr/>
        </p:nvSpPr>
        <p:spPr>
          <a:xfrm>
            <a:off x="6174508" y="1449631"/>
            <a:ext cx="999079" cy="612648"/>
          </a:xfrm>
          <a:prstGeom prst="callout1">
            <a:avLst>
              <a:gd name="adj1" fmla="val 62989"/>
              <a:gd name="adj2" fmla="val 20344"/>
              <a:gd name="adj3" fmla="val 118210"/>
              <a:gd name="adj4" fmla="val -2191"/>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accent2"/>
                </a:solidFill>
                <a:latin typeface="ヒラギノ丸ゴ ProN W4"/>
                <a:ea typeface="ヒラギノ丸ゴ ProN W4"/>
                <a:cs typeface="ヒラギノ丸ゴ ProN W4"/>
              </a:rPr>
              <a:t>公園</a:t>
            </a:r>
            <a:endParaRPr kumimoji="1" lang="ja-JP" altLang="en-US" sz="2000" dirty="0">
              <a:solidFill>
                <a:schemeClr val="accent2"/>
              </a:solidFill>
              <a:latin typeface="ヒラギノ丸ゴ ProN W4"/>
              <a:ea typeface="ヒラギノ丸ゴ ProN W4"/>
              <a:cs typeface="ヒラギノ丸ゴ ProN W4"/>
            </a:endParaRPr>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40</a:t>
            </a:fld>
            <a:endParaRPr kumimoji="1" lang="ja-JP" altLang="en-US"/>
          </a:p>
        </p:txBody>
      </p:sp>
      <p:sp>
        <p:nvSpPr>
          <p:cNvPr id="38" name="正方形/長方形 37"/>
          <p:cNvSpPr/>
          <p:nvPr/>
        </p:nvSpPr>
        <p:spPr>
          <a:xfrm>
            <a:off x="3687916" y="2746619"/>
            <a:ext cx="1730777" cy="719999"/>
          </a:xfrm>
          <a:prstGeom prst="rect">
            <a:avLst/>
          </a:prstGeom>
          <a:solidFill>
            <a:srgbClr val="FFFFFF">
              <a:alpha val="50000"/>
            </a:srgbClr>
          </a:solidFill>
        </p:spPr>
        <p:txBody>
          <a:bodyPr wrap="square">
            <a:spAutoFit/>
          </a:bodyPr>
          <a:lstStyle/>
          <a:p>
            <a:pPr algn="ctr"/>
            <a:r>
              <a:rPr lang="ja-JP" altLang="en-US" sz="2000" dirty="0" smtClean="0">
                <a:solidFill>
                  <a:schemeClr val="accent2"/>
                </a:solidFill>
                <a:latin typeface="ヒラギノ丸ゴ ProN W4"/>
                <a:ea typeface="ヒラギノ丸ゴ ProN W4"/>
                <a:cs typeface="ヒラギノ丸ゴ ProN W4"/>
              </a:rPr>
              <a:t>水上</a:t>
            </a:r>
            <a:endParaRPr lang="en-US" altLang="ja-JP" sz="2000" dirty="0" smtClean="0">
              <a:solidFill>
                <a:schemeClr val="accent2"/>
              </a:solidFill>
              <a:latin typeface="ヒラギノ丸ゴ ProN W4"/>
              <a:ea typeface="ヒラギノ丸ゴ ProN W4"/>
              <a:cs typeface="ヒラギノ丸ゴ ProN W4"/>
            </a:endParaRPr>
          </a:p>
          <a:p>
            <a:pPr algn="ctr"/>
            <a:r>
              <a:rPr lang="ja-JP" altLang="en-US" sz="2000" dirty="0" smtClean="0">
                <a:solidFill>
                  <a:schemeClr val="accent2"/>
                </a:solidFill>
                <a:latin typeface="ヒラギノ丸ゴ ProN W4"/>
                <a:ea typeface="ヒラギノ丸ゴ ProN W4"/>
                <a:cs typeface="ヒラギノ丸ゴ ProN W4"/>
              </a:rPr>
              <a:t>アスレチック</a:t>
            </a:r>
            <a:endParaRPr lang="ja-JP" altLang="en-US" sz="2000" dirty="0">
              <a:solidFill>
                <a:schemeClr val="accent2"/>
              </a:solidFill>
              <a:latin typeface="ヒラギノ丸ゴ ProN W4"/>
              <a:ea typeface="ヒラギノ丸ゴ ProN W4"/>
              <a:cs typeface="ヒラギノ丸ゴ ProN W4"/>
            </a:endParaRPr>
          </a:p>
        </p:txBody>
      </p:sp>
      <p:pic>
        <p:nvPicPr>
          <p:cNvPr id="45" name="図 4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1266234"/>
            <a:ext cx="3233388" cy="2015367"/>
          </a:xfrm>
          <a:prstGeom prst="rect">
            <a:avLst/>
          </a:prstGeom>
          <a:ln>
            <a:noFill/>
          </a:ln>
          <a:effectLst>
            <a:softEdge rad="112500"/>
          </a:effectLst>
        </p:spPr>
      </p:pic>
    </p:spTree>
    <p:extLst>
      <p:ext uri="{BB962C8B-B14F-4D97-AF65-F5344CB8AC3E}">
        <p14:creationId xmlns:p14="http://schemas.microsoft.com/office/powerpoint/2010/main" val="2262163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xit" presetSubtype="32" fill="hold" grpId="1" nodeType="click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set>
                                      <p:cBhvr>
                                        <p:cTn id="23" dur="1" fill="hold">
                                          <p:stCondLst>
                                            <p:cond delay="499"/>
                                          </p:stCondLst>
                                        </p:cTn>
                                        <p:tgtEl>
                                          <p:spTgt spid="4"/>
                                        </p:tgtEl>
                                        <p:attrNameLst>
                                          <p:attrName>style.visibility</p:attrName>
                                        </p:attrNameLst>
                                      </p:cBhvr>
                                      <p:to>
                                        <p:strVal val="hidden"/>
                                      </p:to>
                                    </p:set>
                                  </p:childTnLst>
                                </p:cTn>
                              </p:par>
                              <p:par>
                                <p:cTn id="24" presetID="22" presetClass="exit" presetSubtype="1" fill="hold" grpId="1" nodeType="withEffect">
                                  <p:stCondLst>
                                    <p:cond delay="0"/>
                                  </p:stCondLst>
                                  <p:childTnLst>
                                    <p:animEffect transition="out" filter="wipe(up)">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par>
                                <p:cTn id="27" presetID="22" presetClass="exit" presetSubtype="1" fill="hold" grpId="1" nodeType="withEffect">
                                  <p:stCondLst>
                                    <p:cond delay="0"/>
                                  </p:stCondLst>
                                  <p:childTnLst>
                                    <p:animEffect transition="out" filter="wipe(up)">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par>
                                <p:cTn id="33" presetID="2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childTnLst>
                                </p:cTn>
                              </p:par>
                              <p:par>
                                <p:cTn id="37" presetID="22" presetClass="entr" presetSubtype="4"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500"/>
                                        <p:tgtEl>
                                          <p:spTgt spid="4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xit" presetSubtype="32" fill="hold" grpId="1" nodeType="clickEffect">
                                  <p:stCondLst>
                                    <p:cond delay="0"/>
                                  </p:stCondLst>
                                  <p:childTnLst>
                                    <p:anim calcmode="lin" valueType="num">
                                      <p:cBhvr>
                                        <p:cTn id="55" dur="500"/>
                                        <p:tgtEl>
                                          <p:spTgt spid="21"/>
                                        </p:tgtEl>
                                        <p:attrNameLst>
                                          <p:attrName>ppt_w</p:attrName>
                                        </p:attrNameLst>
                                      </p:cBhvr>
                                      <p:tavLst>
                                        <p:tav tm="0">
                                          <p:val>
                                            <p:strVal val="ppt_w"/>
                                          </p:val>
                                        </p:tav>
                                        <p:tav tm="100000">
                                          <p:val>
                                            <p:fltVal val="0"/>
                                          </p:val>
                                        </p:tav>
                                      </p:tavLst>
                                    </p:anim>
                                    <p:anim calcmode="lin" valueType="num">
                                      <p:cBhvr>
                                        <p:cTn id="56" dur="500"/>
                                        <p:tgtEl>
                                          <p:spTgt spid="21"/>
                                        </p:tgtEl>
                                        <p:attrNameLst>
                                          <p:attrName>ppt_h</p:attrName>
                                        </p:attrNameLst>
                                      </p:cBhvr>
                                      <p:tavLst>
                                        <p:tav tm="0">
                                          <p:val>
                                            <p:strVal val="ppt_h"/>
                                          </p:val>
                                        </p:tav>
                                        <p:tav tm="100000">
                                          <p:val>
                                            <p:fltVal val="0"/>
                                          </p:val>
                                        </p:tav>
                                      </p:tavLst>
                                    </p:anim>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22" presetClass="exit" presetSubtype="4" fill="hold" grpId="1" nodeType="withEffect">
                                  <p:stCondLst>
                                    <p:cond delay="0"/>
                                  </p:stCondLst>
                                  <p:childTnLst>
                                    <p:animEffect transition="out" filter="wipe(down)">
                                      <p:cBhvr>
                                        <p:cTn id="62" dur="500"/>
                                        <p:tgtEl>
                                          <p:spTgt spid="43"/>
                                        </p:tgtEl>
                                      </p:cBhvr>
                                    </p:animEffect>
                                    <p:set>
                                      <p:cBhvr>
                                        <p:cTn id="63" dur="1" fill="hold">
                                          <p:stCondLst>
                                            <p:cond delay="499"/>
                                          </p:stCondLst>
                                        </p:cTn>
                                        <p:tgtEl>
                                          <p:spTgt spid="43"/>
                                        </p:tgtEl>
                                        <p:attrNameLst>
                                          <p:attrName>style.visibility</p:attrName>
                                        </p:attrNameLst>
                                      </p:cBhvr>
                                      <p:to>
                                        <p:strVal val="hidden"/>
                                      </p:to>
                                    </p:set>
                                  </p:childTnLst>
                                </p:cTn>
                              </p:par>
                              <p:par>
                                <p:cTn id="64" presetID="22" presetClass="exit" presetSubtype="1" fill="hold" grpId="1" nodeType="withEffect">
                                  <p:stCondLst>
                                    <p:cond delay="0"/>
                                  </p:stCondLst>
                                  <p:childTnLst>
                                    <p:animEffect transition="out" filter="wipe(up)">
                                      <p:cBhvr>
                                        <p:cTn id="65" dur="500"/>
                                        <p:tgtEl>
                                          <p:spTgt spid="41"/>
                                        </p:tgtEl>
                                      </p:cBhvr>
                                    </p:animEffect>
                                    <p:set>
                                      <p:cBhvr>
                                        <p:cTn id="66" dur="1" fill="hold">
                                          <p:stCondLst>
                                            <p:cond delay="499"/>
                                          </p:stCondLst>
                                        </p:cTn>
                                        <p:tgtEl>
                                          <p:spTgt spid="4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45"/>
                                        </p:tgtEl>
                                      </p:cBhvr>
                                    </p:animEffect>
                                    <p:set>
                                      <p:cBhvr>
                                        <p:cTn id="69" dur="1" fill="hold">
                                          <p:stCondLst>
                                            <p:cond delay="499"/>
                                          </p:stCondLst>
                                        </p:cTn>
                                        <p:tgtEl>
                                          <p:spTgt spid="45"/>
                                        </p:tgtEl>
                                        <p:attrNameLst>
                                          <p:attrName>style.visibility</p:attrName>
                                        </p:attrNameLst>
                                      </p:cBhvr>
                                      <p:to>
                                        <p:strVal val="hidden"/>
                                      </p:to>
                                    </p:set>
                                  </p:childTnLst>
                                </p:cTn>
                              </p:par>
                              <p:par>
                                <p:cTn id="70" presetID="22" presetClass="exit" presetSubtype="1" fill="hold" grpId="1" nodeType="withEffect">
                                  <p:stCondLst>
                                    <p:cond delay="0"/>
                                  </p:stCondLst>
                                  <p:childTnLst>
                                    <p:animEffect transition="out" filter="wipe(up)">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1" grpId="0" animBg="1"/>
      <p:bldP spid="21" grpId="1" animBg="1"/>
      <p:bldP spid="5" grpId="0" animBg="1"/>
      <p:bldP spid="5" grpId="1" animBg="1"/>
      <p:bldP spid="35" grpId="0" animBg="1"/>
      <p:bldP spid="35" grpId="1" animBg="1"/>
      <p:bldP spid="41" grpId="0" animBg="1"/>
      <p:bldP spid="41" grpId="1" animBg="1"/>
      <p:bldP spid="43" grpId="0" animBg="1"/>
      <p:bldP spid="43" grpId="1" animBg="1"/>
      <p:bldP spid="44" grpId="0" animBg="1"/>
      <p:bldP spid="44" grpId="1" animBg="1"/>
      <p:bldP spid="38" grpId="0" animBg="1"/>
      <p:bldP spid="3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333" y="4381501"/>
            <a:ext cx="4402667" cy="2476499"/>
          </a:xfrm>
          <a:prstGeom prst="rect">
            <a:avLst/>
          </a:prstGeom>
          <a:ln>
            <a:noFill/>
          </a:ln>
          <a:effectLst>
            <a:softEdge rad="112500"/>
          </a:effectLst>
        </p:spPr>
      </p:pic>
      <p:pic>
        <p:nvPicPr>
          <p:cNvPr id="42" name="図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1335" y="4381501"/>
            <a:ext cx="4402665" cy="2476500"/>
          </a:xfrm>
          <a:prstGeom prst="rect">
            <a:avLst/>
          </a:prstGeom>
          <a:ln>
            <a:noFill/>
          </a:ln>
          <a:effectLst>
            <a:softEdge rad="112500"/>
          </a:effectLst>
        </p:spPr>
      </p:pic>
      <p:pic>
        <p:nvPicPr>
          <p:cNvPr id="32" name="図 31" descr="リバーサイド505.png"/>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96086" y="1326315"/>
            <a:ext cx="8711427" cy="5590484"/>
          </a:xfrm>
          <a:prstGeom prst="rect">
            <a:avLst/>
          </a:prstGeom>
          <a:effectLst/>
        </p:spPr>
      </p:pic>
      <p:pic>
        <p:nvPicPr>
          <p:cNvPr id="36" name="図 35" descr="グリーン芽"/>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1734" y="757549"/>
            <a:ext cx="360000" cy="360000"/>
          </a:xfrm>
          <a:prstGeom prst="rect">
            <a:avLst/>
          </a:prstGeom>
        </p:spPr>
      </p:pic>
      <p:pic>
        <p:nvPicPr>
          <p:cNvPr id="37" name="図 36" descr="グリーン芽"/>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3587" y="757549"/>
            <a:ext cx="360000" cy="360000"/>
          </a:xfrm>
          <a:prstGeom prst="rect">
            <a:avLst/>
          </a:prstGeom>
        </p:spPr>
      </p:pic>
      <p:sp>
        <p:nvSpPr>
          <p:cNvPr id="39" name="テキスト ボックス 38"/>
          <p:cNvSpPr txBox="1"/>
          <p:nvPr/>
        </p:nvSpPr>
        <p:spPr>
          <a:xfrm>
            <a:off x="196086" y="61803"/>
            <a:ext cx="4698722"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リバーサイド</a:t>
            </a:r>
            <a:r>
              <a:rPr lang="en-US" altLang="ja-JP" sz="2800" dirty="0" smtClean="0">
                <a:latin typeface="ヒラギノ丸ゴ ProN W4"/>
                <a:ea typeface="ヒラギノ丸ゴ ProN W4"/>
                <a:cs typeface="ヒラギノ丸ゴ ProN W4"/>
              </a:rPr>
              <a:t>505</a:t>
            </a:r>
          </a:p>
          <a:p>
            <a:r>
              <a:rPr kumimoji="1" lang="ja-JP" altLang="en-US" sz="3600" dirty="0" smtClean="0">
                <a:latin typeface="ヒラギノ丸ゴ ProN W4"/>
                <a:ea typeface="ヒラギノ丸ゴ ProN W4"/>
                <a:cs typeface="ヒラギノ丸ゴ ProN W4"/>
              </a:rPr>
              <a:t>リニューアルイメージ</a:t>
            </a:r>
            <a:endParaRPr kumimoji="1" lang="ja-JP" altLang="en-US" sz="3600" dirty="0">
              <a:latin typeface="ヒラギノ丸ゴ ProN W4"/>
              <a:ea typeface="ヒラギノ丸ゴ ProN W4"/>
              <a:cs typeface="ヒラギノ丸ゴ ProN W4"/>
            </a:endParaRPr>
          </a:p>
        </p:txBody>
      </p:sp>
      <p:grpSp>
        <p:nvGrpSpPr>
          <p:cNvPr id="23" name="図形グループ 22"/>
          <p:cNvGrpSpPr/>
          <p:nvPr/>
        </p:nvGrpSpPr>
        <p:grpSpPr>
          <a:xfrm>
            <a:off x="8678559" y="702047"/>
            <a:ext cx="380950" cy="560933"/>
            <a:chOff x="4988904" y="4856888"/>
            <a:chExt cx="626020" cy="921788"/>
          </a:xfrm>
        </p:grpSpPr>
        <p:sp>
          <p:nvSpPr>
            <p:cNvPr id="24"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5" name="図 24"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6" name="図形グループ 25"/>
          <p:cNvGrpSpPr/>
          <p:nvPr/>
        </p:nvGrpSpPr>
        <p:grpSpPr>
          <a:xfrm>
            <a:off x="8178709" y="702047"/>
            <a:ext cx="380950" cy="560933"/>
            <a:chOff x="4988904" y="4856888"/>
            <a:chExt cx="626020" cy="921788"/>
          </a:xfrm>
        </p:grpSpPr>
        <p:sp>
          <p:nvSpPr>
            <p:cNvPr id="2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8" name="図 27" descr="icon_100070_256.png"/>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29" name="図 28" descr="icon_156520_256.png"/>
          <p:cNvPicPr>
            <a:picLocks noChangeAspect="1"/>
          </p:cNvPicPr>
          <p:nvPr/>
        </p:nvPicPr>
        <p:blipFill rotWithShape="1">
          <a:blip r:embed="rId8">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30" name="正方形/長方形 2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テキスト ボックス 30"/>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33" name="テキスト ボックス 32"/>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34" name="テキスト ボックス 33"/>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sp>
        <p:nvSpPr>
          <p:cNvPr id="20" name="円/楕円 19"/>
          <p:cNvSpPr/>
          <p:nvPr/>
        </p:nvSpPr>
        <p:spPr>
          <a:xfrm>
            <a:off x="196086" y="1449631"/>
            <a:ext cx="4571986" cy="1800427"/>
          </a:xfrm>
          <a:prstGeom prst="ellipse">
            <a:avLst/>
          </a:prstGeom>
          <a:solidFill>
            <a:srgbClr val="1986C3">
              <a:alpha val="91000"/>
            </a:srgbClr>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b="1" dirty="0">
                <a:latin typeface="ヒラギノ丸ゴ ProN W4"/>
                <a:ea typeface="ヒラギノ丸ゴ ProN W4"/>
                <a:cs typeface="ヒラギノ丸ゴ ProN W4"/>
              </a:rPr>
              <a:t>老若男女</a:t>
            </a:r>
            <a:r>
              <a:rPr lang="ja-JP" altLang="en-US" sz="2000" b="1" dirty="0" smtClean="0">
                <a:latin typeface="ヒラギノ丸ゴ ProN W4"/>
                <a:ea typeface="ヒラギノ丸ゴ ProN W4"/>
                <a:cs typeface="ヒラギノ丸ゴ ProN W4"/>
              </a:rPr>
              <a:t>問わず楽しめる</a:t>
            </a:r>
            <a:endParaRPr lang="en-US" altLang="ja-JP" sz="2000" b="1" dirty="0" smtClean="0">
              <a:latin typeface="ヒラギノ丸ゴ ProN W4"/>
              <a:ea typeface="ヒラギノ丸ゴ ProN W4"/>
              <a:cs typeface="ヒラギノ丸ゴ ProN W4"/>
            </a:endParaRPr>
          </a:p>
          <a:p>
            <a:pPr algn="ctr"/>
            <a:r>
              <a:rPr kumimoji="1" lang="ja-JP" altLang="en-US" sz="2000" b="1" dirty="0" smtClean="0">
                <a:latin typeface="ヒラギノ丸ゴ ProN W4"/>
                <a:ea typeface="ヒラギノ丸ゴ ProN W4"/>
                <a:cs typeface="ヒラギノ丸ゴ ProN W4"/>
              </a:rPr>
              <a:t>シャワー室・更衣室完備の</a:t>
            </a:r>
            <a:endParaRPr kumimoji="1" lang="en-US" altLang="ja-JP" sz="2000" b="1" dirty="0" smtClean="0">
              <a:latin typeface="ヒラギノ丸ゴ ProN W4"/>
              <a:ea typeface="ヒラギノ丸ゴ ProN W4"/>
              <a:cs typeface="ヒラギノ丸ゴ ProN W4"/>
            </a:endParaRPr>
          </a:p>
          <a:p>
            <a:pPr algn="ctr">
              <a:lnSpc>
                <a:spcPct val="120000"/>
              </a:lnSpc>
            </a:pPr>
            <a:r>
              <a:rPr kumimoji="1" lang="ja-JP" altLang="en-US" sz="3200" b="1" dirty="0" smtClean="0">
                <a:latin typeface="ヒラギノ丸ゴ ProN W4"/>
                <a:ea typeface="ヒラギノ丸ゴ ProN W4"/>
                <a:cs typeface="ヒラギノ丸ゴ ProN W4"/>
              </a:rPr>
              <a:t>スポーツ施設</a:t>
            </a:r>
            <a:endParaRPr kumimoji="1" lang="en-US" altLang="ja-JP" sz="3200" b="1" dirty="0" smtClean="0">
              <a:latin typeface="ヒラギノ丸ゴ ProN W4"/>
              <a:ea typeface="ヒラギノ丸ゴ ProN W4"/>
              <a:cs typeface="ヒラギノ丸ゴ ProN W4"/>
            </a:endParaRPr>
          </a:p>
        </p:txBody>
      </p:sp>
      <p:sp>
        <p:nvSpPr>
          <p:cNvPr id="22" name="円/楕円 21"/>
          <p:cNvSpPr/>
          <p:nvPr/>
        </p:nvSpPr>
        <p:spPr>
          <a:xfrm>
            <a:off x="196086" y="1449631"/>
            <a:ext cx="4283980" cy="1800427"/>
          </a:xfrm>
          <a:prstGeom prst="ellipse">
            <a:avLst/>
          </a:prstGeom>
          <a:solidFill>
            <a:srgbClr val="1986C3">
              <a:alpha val="90000"/>
            </a:srgbClr>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kumimoji="1" lang="ja-JP" altLang="en-US" sz="3200" b="1" dirty="0" smtClean="0">
                <a:latin typeface="ヒラギノ丸ゴ ProN W4"/>
                <a:ea typeface="ヒラギノ丸ゴ ProN W4"/>
                <a:cs typeface="ヒラギノ丸ゴ ProN W4"/>
              </a:rPr>
              <a:t>りんりんロード</a:t>
            </a:r>
            <a:endParaRPr kumimoji="1" lang="en-US" altLang="ja-JP" sz="3200" b="1" dirty="0" smtClean="0">
              <a:latin typeface="ヒラギノ丸ゴ ProN W4"/>
              <a:ea typeface="ヒラギノ丸ゴ ProN W4"/>
              <a:cs typeface="ヒラギノ丸ゴ ProN W4"/>
            </a:endParaRPr>
          </a:p>
          <a:p>
            <a:pPr algn="ctr"/>
            <a:r>
              <a:rPr lang="ja-JP" altLang="en-US" sz="2000" b="1" dirty="0" smtClean="0">
                <a:latin typeface="ヒラギノ丸ゴ ProN W4"/>
                <a:ea typeface="ヒラギノ丸ゴ ProN W4"/>
                <a:cs typeface="ヒラギノ丸ゴ ProN W4"/>
              </a:rPr>
              <a:t>からも気軽に立ち寄れる</a:t>
            </a:r>
            <a:endParaRPr lang="en-US" altLang="ja-JP" sz="2000" b="1" dirty="0" smtClean="0">
              <a:latin typeface="ヒラギノ丸ゴ ProN W4"/>
              <a:ea typeface="ヒラギノ丸ゴ ProN W4"/>
              <a:cs typeface="ヒラギノ丸ゴ ProN W4"/>
            </a:endParaRPr>
          </a:p>
          <a:p>
            <a:pPr algn="ctr"/>
            <a:r>
              <a:rPr lang="ja-JP" altLang="en-US" sz="2000" b="1" dirty="0" smtClean="0">
                <a:latin typeface="ヒラギノ丸ゴ ProN W4"/>
                <a:ea typeface="ヒラギノ丸ゴ ProN W4"/>
                <a:cs typeface="ヒラギノ丸ゴ ProN W4"/>
              </a:rPr>
              <a:t>記念スポット</a:t>
            </a:r>
            <a:endParaRPr kumimoji="1" lang="en-US" altLang="ja-JP" sz="3200" b="1" dirty="0" smtClean="0">
              <a:latin typeface="ヒラギノ丸ゴ ProN W4"/>
              <a:ea typeface="ヒラギノ丸ゴ ProN W4"/>
              <a:cs typeface="ヒラギノ丸ゴ ProN W4"/>
            </a:endParaRPr>
          </a:p>
        </p:txBody>
      </p:sp>
      <p:sp>
        <p:nvSpPr>
          <p:cNvPr id="38" name="線吹き出し 1 37"/>
          <p:cNvSpPr/>
          <p:nvPr/>
        </p:nvSpPr>
        <p:spPr>
          <a:xfrm>
            <a:off x="2410333" y="5774097"/>
            <a:ext cx="1803602" cy="612648"/>
          </a:xfrm>
          <a:prstGeom prst="callout1">
            <a:avLst>
              <a:gd name="adj1" fmla="val 30542"/>
              <a:gd name="adj2" fmla="val 11501"/>
              <a:gd name="adj3" fmla="val -33207"/>
              <a:gd name="adj4" fmla="val -2851"/>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accent2"/>
                </a:solidFill>
                <a:latin typeface="ヒラギノ丸ゴ ProN W4"/>
                <a:ea typeface="ヒラギノ丸ゴ ProN W4"/>
                <a:cs typeface="ヒラギノ丸ゴ ProN W4"/>
              </a:rPr>
              <a:t>パターゴルフ</a:t>
            </a:r>
            <a:endParaRPr kumimoji="1" lang="ja-JP" altLang="en-US" sz="2000" dirty="0">
              <a:solidFill>
                <a:schemeClr val="accent2"/>
              </a:solidFill>
              <a:latin typeface="ヒラギノ丸ゴ ProN W4"/>
              <a:ea typeface="ヒラギノ丸ゴ ProN W4"/>
              <a:cs typeface="ヒラギノ丸ゴ ProN W4"/>
            </a:endParaRPr>
          </a:p>
        </p:txBody>
      </p:sp>
      <p:sp>
        <p:nvSpPr>
          <p:cNvPr id="40" name="線吹き出し 1 39"/>
          <p:cNvSpPr/>
          <p:nvPr/>
        </p:nvSpPr>
        <p:spPr>
          <a:xfrm>
            <a:off x="7241093" y="1604281"/>
            <a:ext cx="1666420" cy="612648"/>
          </a:xfrm>
          <a:prstGeom prst="callout1">
            <a:avLst>
              <a:gd name="adj1" fmla="val 111660"/>
              <a:gd name="adj2" fmla="val 22332"/>
              <a:gd name="adj3" fmla="val 184907"/>
              <a:gd name="adj4" fmla="val 7086"/>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accent2"/>
                </a:solidFill>
                <a:latin typeface="ヒラギノ丸ゴ ProN W4"/>
                <a:ea typeface="ヒラギノ丸ゴ ProN W4"/>
                <a:cs typeface="ヒラギノ丸ゴ ProN W4"/>
              </a:rPr>
              <a:t>事務室</a:t>
            </a:r>
            <a:endParaRPr lang="en-US" altLang="ja-JP" sz="2000" dirty="0" smtClean="0">
              <a:solidFill>
                <a:schemeClr val="accent2"/>
              </a:solidFill>
              <a:latin typeface="ヒラギノ丸ゴ ProN W4"/>
              <a:ea typeface="ヒラギノ丸ゴ ProN W4"/>
              <a:cs typeface="ヒラギノ丸ゴ ProN W4"/>
            </a:endParaRPr>
          </a:p>
          <a:p>
            <a:pPr algn="ctr"/>
            <a:r>
              <a:rPr lang="ja-JP" altLang="en-US" sz="2000" dirty="0" smtClean="0">
                <a:solidFill>
                  <a:schemeClr val="accent2"/>
                </a:solidFill>
                <a:latin typeface="ヒラギノ丸ゴ ProN W4"/>
                <a:ea typeface="ヒラギノ丸ゴ ProN W4"/>
                <a:cs typeface="ヒラギノ丸ゴ ProN W4"/>
              </a:rPr>
              <a:t>シャワー室</a:t>
            </a:r>
            <a:endParaRPr lang="en-US" altLang="ja-JP" sz="2000" dirty="0">
              <a:solidFill>
                <a:schemeClr val="accent2"/>
              </a:solidFill>
              <a:latin typeface="ヒラギノ丸ゴ ProN W4"/>
              <a:ea typeface="ヒラギノ丸ゴ ProN W4"/>
              <a:cs typeface="ヒラギノ丸ゴ ProN W4"/>
            </a:endParaRPr>
          </a:p>
          <a:p>
            <a:pPr algn="ctr"/>
            <a:r>
              <a:rPr lang="ja-JP" altLang="en-US" sz="2000" dirty="0" smtClean="0">
                <a:solidFill>
                  <a:schemeClr val="accent2"/>
                </a:solidFill>
                <a:latin typeface="ヒラギノ丸ゴ ProN W4"/>
                <a:ea typeface="ヒラギノ丸ゴ ProN W4"/>
                <a:cs typeface="ヒラギノ丸ゴ ProN W4"/>
              </a:rPr>
              <a:t>更衣室</a:t>
            </a:r>
            <a:endParaRPr kumimoji="1" lang="ja-JP" altLang="en-US" sz="2000" dirty="0">
              <a:solidFill>
                <a:schemeClr val="accent2"/>
              </a:solidFill>
              <a:latin typeface="ヒラギノ丸ゴ ProN W4"/>
              <a:ea typeface="ヒラギノ丸ゴ ProN W4"/>
              <a:cs typeface="ヒラギノ丸ゴ ProN W4"/>
            </a:endParaRPr>
          </a:p>
        </p:txBody>
      </p:sp>
      <p:sp>
        <p:nvSpPr>
          <p:cNvPr id="46" name="線吹き出し 1 45"/>
          <p:cNvSpPr/>
          <p:nvPr/>
        </p:nvSpPr>
        <p:spPr>
          <a:xfrm>
            <a:off x="7956000" y="1740225"/>
            <a:ext cx="1188000" cy="953408"/>
          </a:xfrm>
          <a:prstGeom prst="callout1">
            <a:avLst>
              <a:gd name="adj1" fmla="val 100475"/>
              <a:gd name="adj2" fmla="val 29865"/>
              <a:gd name="adj3" fmla="val 205944"/>
              <a:gd name="adj4" fmla="val -7793"/>
            </a:avLst>
          </a:prstGeom>
          <a:solidFill>
            <a:srgbClr val="FFFFFF">
              <a:alpha val="50000"/>
            </a:srgbClr>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accent2"/>
                </a:solidFill>
                <a:latin typeface="ヒラギノ丸ゴ ProN W4"/>
                <a:ea typeface="ヒラギノ丸ゴ ProN W4"/>
                <a:cs typeface="ヒラギノ丸ゴ ProN W4"/>
              </a:rPr>
              <a:t>駐輪場</a:t>
            </a:r>
            <a:endParaRPr lang="en-US" altLang="ja-JP" sz="2000" dirty="0" smtClean="0">
              <a:solidFill>
                <a:schemeClr val="accent2"/>
              </a:solidFill>
              <a:latin typeface="ヒラギノ丸ゴ ProN W4"/>
              <a:ea typeface="ヒラギノ丸ゴ ProN W4"/>
              <a:cs typeface="ヒラギノ丸ゴ ProN W4"/>
            </a:endParaRPr>
          </a:p>
          <a:p>
            <a:pPr algn="ctr"/>
            <a:r>
              <a:rPr lang="en-US" altLang="ja-JP" sz="2000" dirty="0">
                <a:solidFill>
                  <a:schemeClr val="accent2"/>
                </a:solidFill>
                <a:latin typeface="ヒラギノ丸ゴ ProN W4"/>
                <a:ea typeface="ヒラギノ丸ゴ ProN W4"/>
                <a:cs typeface="ヒラギノ丸ゴ ProN W4"/>
              </a:rPr>
              <a:t>&amp;</a:t>
            </a:r>
            <a:endParaRPr lang="en-US" altLang="ja-JP" sz="2000" dirty="0" smtClean="0">
              <a:solidFill>
                <a:schemeClr val="accent2"/>
              </a:solidFill>
              <a:latin typeface="ヒラギノ丸ゴ ProN W4"/>
              <a:ea typeface="ヒラギノ丸ゴ ProN W4"/>
              <a:cs typeface="ヒラギノ丸ゴ ProN W4"/>
            </a:endParaRPr>
          </a:p>
          <a:p>
            <a:pPr algn="ctr"/>
            <a:r>
              <a:rPr lang="ja-JP" altLang="en-US" sz="2000" dirty="0" smtClean="0">
                <a:solidFill>
                  <a:schemeClr val="accent2"/>
                </a:solidFill>
                <a:latin typeface="ヒラギノ丸ゴ ProN W4"/>
                <a:ea typeface="ヒラギノ丸ゴ ProN W4"/>
                <a:cs typeface="ヒラギノ丸ゴ ProN W4"/>
              </a:rPr>
              <a:t>オブジェ</a:t>
            </a:r>
            <a:endParaRPr kumimoji="1" lang="ja-JP" altLang="en-US" sz="2000" dirty="0">
              <a:solidFill>
                <a:schemeClr val="accent2"/>
              </a:solidFill>
              <a:latin typeface="ヒラギノ丸ゴ ProN W4"/>
              <a:ea typeface="ヒラギノ丸ゴ ProN W4"/>
              <a:cs typeface="ヒラギノ丸ゴ ProN W4"/>
            </a:endParaRPr>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41</a:t>
            </a:fld>
            <a:endParaRPr kumimoji="1" lang="ja-JP" altLang="en-US" dirty="0"/>
          </a:p>
        </p:txBody>
      </p:sp>
      <p:sp>
        <p:nvSpPr>
          <p:cNvPr id="4" name="正方形/長方形 3"/>
          <p:cNvSpPr/>
          <p:nvPr/>
        </p:nvSpPr>
        <p:spPr>
          <a:xfrm>
            <a:off x="6041774" y="3163474"/>
            <a:ext cx="1478779" cy="707886"/>
          </a:xfrm>
          <a:prstGeom prst="rect">
            <a:avLst/>
          </a:prstGeom>
          <a:solidFill>
            <a:srgbClr val="FFFFFF">
              <a:alpha val="39000"/>
            </a:srgbClr>
          </a:solidFill>
        </p:spPr>
        <p:txBody>
          <a:bodyPr wrap="square">
            <a:spAutoFit/>
          </a:bodyPr>
          <a:lstStyle/>
          <a:p>
            <a:pPr algn="ctr"/>
            <a:r>
              <a:rPr lang="ja-JP" altLang="en-US" sz="2000" dirty="0">
                <a:solidFill>
                  <a:schemeClr val="accent2"/>
                </a:solidFill>
                <a:latin typeface="ヒラギノ丸ゴ ProN W4"/>
                <a:ea typeface="ヒラギノ丸ゴ ProN W4"/>
                <a:cs typeface="ヒラギノ丸ゴ ProN W4"/>
              </a:rPr>
              <a:t>バスケット</a:t>
            </a:r>
            <a:endParaRPr lang="en-US" altLang="ja-JP" sz="2000" dirty="0">
              <a:solidFill>
                <a:schemeClr val="accent2"/>
              </a:solidFill>
              <a:latin typeface="ヒラギノ丸ゴ ProN W4"/>
              <a:ea typeface="ヒラギノ丸ゴ ProN W4"/>
              <a:cs typeface="ヒラギノ丸ゴ ProN W4"/>
            </a:endParaRPr>
          </a:p>
          <a:p>
            <a:pPr algn="ctr"/>
            <a:r>
              <a:rPr lang="ja-JP" altLang="en-US" sz="2000" dirty="0">
                <a:solidFill>
                  <a:schemeClr val="accent2"/>
                </a:solidFill>
                <a:latin typeface="ヒラギノ丸ゴ ProN W4"/>
                <a:ea typeface="ヒラギノ丸ゴ ProN W4"/>
                <a:cs typeface="ヒラギノ丸ゴ ProN W4"/>
              </a:rPr>
              <a:t>ボール</a:t>
            </a:r>
          </a:p>
        </p:txBody>
      </p:sp>
    </p:spTree>
    <p:extLst>
      <p:ext uri="{BB962C8B-B14F-4D97-AF65-F5344CB8AC3E}">
        <p14:creationId xmlns:p14="http://schemas.microsoft.com/office/powerpoint/2010/main" val="1198103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2" presetClass="entr" presetSubtype="1"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grpId="1" nodeType="clickEffect">
                                  <p:stCondLst>
                                    <p:cond delay="0"/>
                                  </p:stCondLst>
                                  <p:childTnLst>
                                    <p:anim calcmode="lin" valueType="num">
                                      <p:cBhvr>
                                        <p:cTn id="24" dur="500"/>
                                        <p:tgtEl>
                                          <p:spTgt spid="20"/>
                                        </p:tgtEl>
                                        <p:attrNameLst>
                                          <p:attrName>ppt_w</p:attrName>
                                        </p:attrNameLst>
                                      </p:cBhvr>
                                      <p:tavLst>
                                        <p:tav tm="0">
                                          <p:val>
                                            <p:strVal val="ppt_w"/>
                                          </p:val>
                                        </p:tav>
                                        <p:tav tm="100000">
                                          <p:val>
                                            <p:fltVal val="0"/>
                                          </p:val>
                                        </p:tav>
                                      </p:tavLst>
                                    </p:anim>
                                    <p:anim calcmode="lin" valueType="num">
                                      <p:cBhvr>
                                        <p:cTn id="25" dur="500"/>
                                        <p:tgtEl>
                                          <p:spTgt spid="20"/>
                                        </p:tgtEl>
                                        <p:attrNameLst>
                                          <p:attrName>ppt_h</p:attrName>
                                        </p:attrNameLst>
                                      </p:cBhvr>
                                      <p:tavLst>
                                        <p:tav tm="0">
                                          <p:val>
                                            <p:strVal val="ppt_h"/>
                                          </p:val>
                                        </p:tav>
                                        <p:tav tm="100000">
                                          <p:val>
                                            <p:fltVal val="0"/>
                                          </p:val>
                                        </p:tav>
                                      </p:tavLst>
                                    </p:anim>
                                    <p:set>
                                      <p:cBhvr>
                                        <p:cTn id="26" dur="1" fill="hold">
                                          <p:stCondLst>
                                            <p:cond delay="499"/>
                                          </p:stCondLst>
                                        </p:cTn>
                                        <p:tgtEl>
                                          <p:spTgt spid="20"/>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par>
                                <p:cTn id="30" presetID="22" presetClass="exit" presetSubtype="1" fill="hold" grpId="1" nodeType="withEffect">
                                  <p:stCondLst>
                                    <p:cond delay="0"/>
                                  </p:stCondLst>
                                  <p:childTnLst>
                                    <p:animEffect transition="out" filter="wipe(up)">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par>
                                <p:cTn id="39" presetID="23"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childTnLst>
                                </p:cTn>
                              </p:par>
                              <p:par>
                                <p:cTn id="43" presetID="10"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38" grpId="0" animBg="1"/>
      <p:bldP spid="38" grpId="1" animBg="1"/>
      <p:bldP spid="40" grpId="0" animBg="1"/>
      <p:bldP spid="40" grpId="1" animBg="1"/>
      <p:bldP spid="46" grpId="0" animBg="1"/>
      <p:bldP spid="4" grpId="0" animBg="1"/>
      <p:bldP spid="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descr="地図.png"/>
          <p:cNvPicPr>
            <a:picLocks noChangeAspect="1"/>
          </p:cNvPicPr>
          <p:nvPr/>
        </p:nvPicPr>
        <p:blipFill>
          <a:blip r:embed="rId3">
            <a:alphaModFix amt="80000"/>
            <a:extLst>
              <a:ext uri="{28A0092B-C50C-407E-A947-70E740481C1C}">
                <a14:useLocalDpi xmlns:a14="http://schemas.microsoft.com/office/drawing/2010/main" val="0"/>
              </a:ext>
            </a:extLst>
          </a:blip>
          <a:stretch>
            <a:fillRect/>
          </a:stretch>
        </p:blipFill>
        <p:spPr>
          <a:xfrm>
            <a:off x="-408560" y="1260012"/>
            <a:ext cx="9552560" cy="5657797"/>
          </a:xfrm>
          <a:prstGeom prst="rect">
            <a:avLst/>
          </a:prstGeom>
        </p:spPr>
      </p:pic>
      <p:pic>
        <p:nvPicPr>
          <p:cNvPr id="25" name="図 24" descr="グリーン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734" y="757549"/>
            <a:ext cx="360000" cy="360000"/>
          </a:xfrm>
          <a:prstGeom prst="rect">
            <a:avLst/>
          </a:prstGeom>
        </p:spPr>
      </p:pic>
      <p:pic>
        <p:nvPicPr>
          <p:cNvPr id="26" name="図 25" descr="グリーン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587" y="757549"/>
            <a:ext cx="360000" cy="360000"/>
          </a:xfrm>
          <a:prstGeom prst="rect">
            <a:avLst/>
          </a:prstGeom>
        </p:spPr>
      </p:pic>
      <p:grpSp>
        <p:nvGrpSpPr>
          <p:cNvPr id="42" name="図形グループ 41"/>
          <p:cNvGrpSpPr/>
          <p:nvPr/>
        </p:nvGrpSpPr>
        <p:grpSpPr>
          <a:xfrm>
            <a:off x="8678559" y="702047"/>
            <a:ext cx="380950" cy="560933"/>
            <a:chOff x="4988904" y="4856888"/>
            <a:chExt cx="626020" cy="921788"/>
          </a:xfrm>
        </p:grpSpPr>
        <p:sp>
          <p:nvSpPr>
            <p:cNvPr id="4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4" name="図 43"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8" name="図形グループ 37"/>
          <p:cNvGrpSpPr/>
          <p:nvPr/>
        </p:nvGrpSpPr>
        <p:grpSpPr>
          <a:xfrm>
            <a:off x="8178709" y="702047"/>
            <a:ext cx="380950" cy="560933"/>
            <a:chOff x="4988904" y="4856888"/>
            <a:chExt cx="626020" cy="921788"/>
          </a:xfrm>
        </p:grpSpPr>
        <p:sp>
          <p:nvSpPr>
            <p:cNvPr id="4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1" name="図 40" descr="icon_100070_256.png"/>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3" name="図 2" descr="icon_156520_256.png"/>
          <p:cNvPicPr>
            <a:picLocks noChangeAspect="1"/>
          </p:cNvPicPr>
          <p:nvPr/>
        </p:nvPicPr>
        <p:blipFill rotWithShape="1">
          <a:blip r:embed="rId6">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39" name="テキスト ボックス 38"/>
          <p:cNvSpPr txBox="1"/>
          <p:nvPr/>
        </p:nvSpPr>
        <p:spPr>
          <a:xfrm>
            <a:off x="196086" y="61803"/>
            <a:ext cx="3012722"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リバーサイド</a:t>
            </a:r>
            <a:r>
              <a:rPr lang="en-US" altLang="ja-JP" sz="2800" dirty="0" smtClean="0">
                <a:latin typeface="ヒラギノ丸ゴ ProN W4"/>
                <a:ea typeface="ヒラギノ丸ゴ ProN W4"/>
                <a:cs typeface="ヒラギノ丸ゴ ProN W4"/>
              </a:rPr>
              <a:t>505</a:t>
            </a:r>
          </a:p>
          <a:p>
            <a:r>
              <a:rPr kumimoji="1" lang="ja-JP" altLang="en-US" sz="3600" dirty="0" smtClean="0">
                <a:latin typeface="ヒラギノ丸ゴ ProN W4"/>
                <a:ea typeface="ヒラギノ丸ゴ ProN W4"/>
                <a:cs typeface="ヒラギノ丸ゴ ProN W4"/>
              </a:rPr>
              <a:t>費用</a:t>
            </a:r>
            <a:endParaRPr kumimoji="1" lang="ja-JP" altLang="en-US" sz="3600" dirty="0">
              <a:latin typeface="ヒラギノ丸ゴ ProN W4"/>
              <a:ea typeface="ヒラギノ丸ゴ ProN W4"/>
              <a:cs typeface="ヒラギノ丸ゴ ProN W4"/>
            </a:endParaRPr>
          </a:p>
        </p:txBody>
      </p:sp>
      <p:sp>
        <p:nvSpPr>
          <p:cNvPr id="4" name="正方形/長方形 3"/>
          <p:cNvSpPr/>
          <p:nvPr/>
        </p:nvSpPr>
        <p:spPr>
          <a:xfrm>
            <a:off x="1" y="1262978"/>
            <a:ext cx="1057944" cy="2823026"/>
          </a:xfrm>
          <a:prstGeom prst="rect">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4000" b="1" dirty="0" smtClean="0">
                <a:latin typeface="ヒラギノ丸ゴ ProN W4"/>
                <a:ea typeface="ヒラギノ丸ゴ ProN W4"/>
                <a:cs typeface="ヒラギノ丸ゴ ProN W4"/>
              </a:rPr>
              <a:t>初期費用</a:t>
            </a:r>
            <a:endParaRPr kumimoji="1" lang="ja-JP" altLang="en-US" sz="4000" b="1" dirty="0">
              <a:latin typeface="ヒラギノ丸ゴ ProN W4"/>
              <a:ea typeface="ヒラギノ丸ゴ ProN W4"/>
              <a:cs typeface="ヒラギノ丸ゴ ProN W4"/>
            </a:endParaRPr>
          </a:p>
        </p:txBody>
      </p:sp>
      <p:sp>
        <p:nvSpPr>
          <p:cNvPr id="18" name="正方形/長方形 17"/>
          <p:cNvSpPr/>
          <p:nvPr/>
        </p:nvSpPr>
        <p:spPr>
          <a:xfrm>
            <a:off x="0" y="4086004"/>
            <a:ext cx="1057943" cy="2766062"/>
          </a:xfrm>
          <a:prstGeom prst="rect">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sz="4000" b="1" dirty="0" smtClean="0">
                <a:latin typeface="ヒラギノ丸ゴ ProN W4"/>
                <a:ea typeface="ヒラギノ丸ゴ ProN W4"/>
                <a:cs typeface="ヒラギノ丸ゴ ProN W4"/>
              </a:rPr>
              <a:t>維持</a:t>
            </a:r>
            <a:r>
              <a:rPr kumimoji="1" lang="ja-JP" altLang="en-US" sz="4000" b="1" dirty="0" smtClean="0">
                <a:latin typeface="ヒラギノ丸ゴ ProN W4"/>
                <a:ea typeface="ヒラギノ丸ゴ ProN W4"/>
                <a:cs typeface="ヒラギノ丸ゴ ProN W4"/>
              </a:rPr>
              <a:t>費</a:t>
            </a:r>
            <a:endParaRPr kumimoji="1" lang="ja-JP" altLang="en-US" sz="4000" b="1" dirty="0">
              <a:latin typeface="ヒラギノ丸ゴ ProN W4"/>
              <a:ea typeface="ヒラギノ丸ゴ ProN W4"/>
              <a:cs typeface="ヒラギノ丸ゴ ProN W4"/>
            </a:endParaRPr>
          </a:p>
        </p:txBody>
      </p:sp>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 name="テキスト ボックス 60"/>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62" name="テキスト ボックス 61"/>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sp>
        <p:nvSpPr>
          <p:cNvPr id="34" name="正方形/長方形 33"/>
          <p:cNvSpPr/>
          <p:nvPr/>
        </p:nvSpPr>
        <p:spPr>
          <a:xfrm>
            <a:off x="2454100" y="1460995"/>
            <a:ext cx="4867027" cy="2334151"/>
          </a:xfrm>
          <a:prstGeom prst="rect">
            <a:avLst/>
          </a:prstGeom>
          <a:solidFill>
            <a:schemeClr val="bg1">
              <a:alpha val="87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srgbClr val="000000"/>
                </a:solidFill>
                <a:latin typeface="ヒラギノ丸ゴ ProN W4"/>
                <a:ea typeface="ヒラギノ丸ゴ ProN W4"/>
                <a:cs typeface="ヒラギノ丸ゴ ProN W4"/>
              </a:rPr>
              <a:t>解体費</a:t>
            </a:r>
            <a:r>
              <a:rPr kumimoji="1" lang="en-US" altLang="ja-JP" sz="3200" dirty="0" smtClean="0">
                <a:solidFill>
                  <a:srgbClr val="000000"/>
                </a:solidFill>
                <a:latin typeface="ヒラギノ丸ゴ ProN W4"/>
                <a:ea typeface="ヒラギノ丸ゴ ProN W4"/>
                <a:cs typeface="ヒラギノ丸ゴ ProN W4"/>
              </a:rPr>
              <a:t>			6,500</a:t>
            </a:r>
            <a:r>
              <a:rPr kumimoji="1" lang="ja-JP" altLang="en-US" sz="3200" dirty="0" smtClean="0">
                <a:solidFill>
                  <a:srgbClr val="000000"/>
                </a:solidFill>
                <a:latin typeface="ヒラギノ丸ゴ ProN W4"/>
                <a:ea typeface="ヒラギノ丸ゴ ProN W4"/>
                <a:cs typeface="ヒラギノ丸ゴ ProN W4"/>
              </a:rPr>
              <a:t>万円</a:t>
            </a:r>
            <a:endParaRPr kumimoji="1" lang="en-US" altLang="ja-JP" sz="3200" dirty="0" smtClean="0">
              <a:solidFill>
                <a:srgbClr val="000000"/>
              </a:solidFill>
              <a:latin typeface="ヒラギノ丸ゴ ProN W4"/>
              <a:ea typeface="ヒラギノ丸ゴ ProN W4"/>
              <a:cs typeface="ヒラギノ丸ゴ ProN W4"/>
            </a:endParaRPr>
          </a:p>
          <a:p>
            <a:pPr algn="ctr"/>
            <a:endParaRPr kumimoji="1" lang="en-US" altLang="ja-JP" sz="1050" dirty="0" smtClean="0">
              <a:solidFill>
                <a:srgbClr val="000000"/>
              </a:solidFill>
              <a:latin typeface="ヒラギノ丸ゴ ProN W4"/>
              <a:ea typeface="ヒラギノ丸ゴ ProN W4"/>
              <a:cs typeface="ヒラギノ丸ゴ ProN W4"/>
            </a:endParaRPr>
          </a:p>
          <a:p>
            <a:pPr algn="ctr"/>
            <a:r>
              <a:rPr lang="ja-JP" altLang="en-US" sz="3200" dirty="0" smtClean="0">
                <a:solidFill>
                  <a:srgbClr val="000000"/>
                </a:solidFill>
                <a:latin typeface="ヒラギノ丸ゴ ProN W4"/>
                <a:ea typeface="ヒラギノ丸ゴ ProN W4"/>
                <a:cs typeface="ヒラギノ丸ゴ ProN W4"/>
              </a:rPr>
              <a:t>移転費</a:t>
            </a:r>
            <a:r>
              <a:rPr lang="en-US" altLang="ja-JP" sz="3200" dirty="0">
                <a:solidFill>
                  <a:srgbClr val="000000"/>
                </a:solidFill>
                <a:latin typeface="ヒラギノ丸ゴ ProN W4"/>
                <a:ea typeface="ヒラギノ丸ゴ ProN W4"/>
                <a:cs typeface="ヒラギノ丸ゴ ProN W4"/>
              </a:rPr>
              <a:t>	</a:t>
            </a:r>
            <a:r>
              <a:rPr lang="en-US" altLang="ja-JP" sz="3200" dirty="0" smtClean="0">
                <a:solidFill>
                  <a:srgbClr val="000000"/>
                </a:solidFill>
                <a:latin typeface="ヒラギノ丸ゴ ProN W4"/>
                <a:ea typeface="ヒラギノ丸ゴ ProN W4"/>
                <a:cs typeface="ヒラギノ丸ゴ ProN W4"/>
              </a:rPr>
              <a:t>		4,500</a:t>
            </a:r>
            <a:r>
              <a:rPr lang="ja-JP" altLang="en-US" sz="3200" dirty="0">
                <a:solidFill>
                  <a:srgbClr val="000000"/>
                </a:solidFill>
                <a:latin typeface="ヒラギノ丸ゴ ProN W4"/>
                <a:ea typeface="ヒラギノ丸ゴ ProN W4"/>
                <a:cs typeface="ヒラギノ丸ゴ ProN W4"/>
              </a:rPr>
              <a:t>万</a:t>
            </a:r>
            <a:r>
              <a:rPr lang="ja-JP" altLang="en-US" sz="3200" dirty="0" smtClean="0">
                <a:solidFill>
                  <a:srgbClr val="000000"/>
                </a:solidFill>
                <a:latin typeface="ヒラギノ丸ゴ ProN W4"/>
                <a:ea typeface="ヒラギノ丸ゴ ProN W4"/>
                <a:cs typeface="ヒラギノ丸ゴ ProN W4"/>
              </a:rPr>
              <a:t>円</a:t>
            </a:r>
            <a:endParaRPr lang="en-US" altLang="ja-JP" sz="3200" dirty="0" smtClean="0">
              <a:solidFill>
                <a:srgbClr val="000000"/>
              </a:solidFill>
              <a:latin typeface="ヒラギノ丸ゴ ProN W4"/>
              <a:ea typeface="ヒラギノ丸ゴ ProN W4"/>
              <a:cs typeface="ヒラギノ丸ゴ ProN W4"/>
            </a:endParaRPr>
          </a:p>
          <a:p>
            <a:pPr algn="ctr"/>
            <a:endParaRPr lang="en-US" altLang="ja-JP" sz="1000" dirty="0">
              <a:solidFill>
                <a:srgbClr val="000000"/>
              </a:solidFill>
              <a:latin typeface="ヒラギノ丸ゴ ProN W4"/>
              <a:ea typeface="ヒラギノ丸ゴ ProN W4"/>
              <a:cs typeface="ヒラギノ丸ゴ ProN W4"/>
            </a:endParaRPr>
          </a:p>
          <a:p>
            <a:pPr algn="ctr"/>
            <a:r>
              <a:rPr lang="ja-JP" altLang="en-US" sz="3200" dirty="0" smtClean="0">
                <a:solidFill>
                  <a:srgbClr val="000000"/>
                </a:solidFill>
                <a:latin typeface="ヒラギノ丸ゴ ProN W4"/>
                <a:ea typeface="ヒラギノ丸ゴ ProN W4"/>
                <a:cs typeface="ヒラギノ丸ゴ ProN W4"/>
              </a:rPr>
              <a:t>整備費</a:t>
            </a:r>
            <a:r>
              <a:rPr lang="en-US" altLang="ja-JP" sz="3200" dirty="0">
                <a:solidFill>
                  <a:schemeClr val="tx2"/>
                </a:solidFill>
                <a:latin typeface="ヒラギノ丸ゴ ProN W4"/>
                <a:ea typeface="ヒラギノ丸ゴ ProN W4"/>
                <a:cs typeface="ヒラギノ丸ゴ ProN W4"/>
              </a:rPr>
              <a:t>	</a:t>
            </a:r>
            <a:r>
              <a:rPr lang="en-US" altLang="ja-JP" sz="3200" dirty="0" smtClean="0">
                <a:solidFill>
                  <a:schemeClr val="tx2"/>
                </a:solidFill>
                <a:latin typeface="ヒラギノ丸ゴ ProN W4"/>
                <a:ea typeface="ヒラギノ丸ゴ ProN W4"/>
                <a:cs typeface="ヒラギノ丸ゴ ProN W4"/>
              </a:rPr>
              <a:t>		</a:t>
            </a:r>
            <a:r>
              <a:rPr lang="en-US" altLang="ja-JP" sz="3200" dirty="0" smtClean="0">
                <a:solidFill>
                  <a:srgbClr val="000000"/>
                </a:solidFill>
                <a:latin typeface="ヒラギノ丸ゴ ProN W4"/>
                <a:ea typeface="ヒラギノ丸ゴ ProN W4"/>
                <a:cs typeface="ヒラギノ丸ゴ ProN W4"/>
              </a:rPr>
              <a:t>4,500</a:t>
            </a:r>
            <a:r>
              <a:rPr lang="ja-JP" altLang="en-US" sz="3200" dirty="0" smtClean="0">
                <a:solidFill>
                  <a:srgbClr val="000000"/>
                </a:solidFill>
                <a:latin typeface="ヒラギノ丸ゴ ProN W4"/>
                <a:ea typeface="ヒラギノ丸ゴ ProN W4"/>
                <a:cs typeface="ヒラギノ丸ゴ ProN W4"/>
              </a:rPr>
              <a:t>万円</a:t>
            </a:r>
            <a:endParaRPr lang="en-US" altLang="ja-JP" sz="3200" dirty="0" smtClean="0">
              <a:solidFill>
                <a:srgbClr val="000000"/>
              </a:solidFill>
              <a:latin typeface="ヒラギノ丸ゴ ProN W4"/>
              <a:ea typeface="ヒラギノ丸ゴ ProN W4"/>
              <a:cs typeface="ヒラギノ丸ゴ ProN W4"/>
            </a:endParaRPr>
          </a:p>
          <a:p>
            <a:pPr algn="ctr"/>
            <a:r>
              <a:rPr lang="ja-JP" altLang="en-US" sz="2400" dirty="0">
                <a:solidFill>
                  <a:schemeClr val="tx2">
                    <a:lumMod val="75000"/>
                  </a:schemeClr>
                </a:solidFill>
                <a:latin typeface="ヒラギノ丸ゴ ProN W4"/>
                <a:ea typeface="ヒラギノ丸ゴ ProN W4"/>
                <a:cs typeface="ヒラギノ丸ゴ ProN W4"/>
              </a:rPr>
              <a:t>（都市公園事業費補助あり）</a:t>
            </a:r>
            <a:endParaRPr lang="en-US" altLang="ja-JP" sz="2400" dirty="0" smtClean="0">
              <a:solidFill>
                <a:schemeClr val="tx2">
                  <a:lumMod val="75000"/>
                </a:schemeClr>
              </a:solidFill>
              <a:latin typeface="ヒラギノ丸ゴ ProN W4"/>
              <a:ea typeface="ヒラギノ丸ゴ ProN W4"/>
              <a:cs typeface="ヒラギノ丸ゴ ProN W4"/>
            </a:endParaRPr>
          </a:p>
        </p:txBody>
      </p:sp>
      <p:sp>
        <p:nvSpPr>
          <p:cNvPr id="35" name="正方形/長方形 34"/>
          <p:cNvSpPr/>
          <p:nvPr/>
        </p:nvSpPr>
        <p:spPr>
          <a:xfrm>
            <a:off x="1816101" y="4485231"/>
            <a:ext cx="6578408" cy="1984521"/>
          </a:xfrm>
          <a:prstGeom prst="rect">
            <a:avLst/>
          </a:prstGeom>
          <a:solidFill>
            <a:srgbClr val="FFFFFF">
              <a:alpha val="87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chemeClr val="tx1"/>
                </a:solidFill>
                <a:latin typeface="ヒラギノ丸ゴ ProN W4"/>
                <a:ea typeface="ヒラギノ丸ゴ ProN W4"/>
                <a:cs typeface="ヒラギノ丸ゴ ProN W4"/>
              </a:rPr>
              <a:t>他市の事例をもとに算出すると</a:t>
            </a:r>
            <a:r>
              <a:rPr lang="en-US" altLang="ja-JP" sz="3200" dirty="0" smtClean="0">
                <a:solidFill>
                  <a:schemeClr val="tx1"/>
                </a:solidFill>
                <a:latin typeface="ヒラギノ丸ゴ ProN W4"/>
                <a:ea typeface="ヒラギノ丸ゴ ProN W4"/>
                <a:cs typeface="ヒラギノ丸ゴ ProN W4"/>
              </a:rPr>
              <a:t>…</a:t>
            </a:r>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42</a:t>
            </a:fld>
            <a:endParaRPr kumimoji="1" lang="ja-JP" altLang="en-US"/>
          </a:p>
        </p:txBody>
      </p:sp>
      <p:sp>
        <p:nvSpPr>
          <p:cNvPr id="28" name="正方形/長方形 27"/>
          <p:cNvSpPr/>
          <p:nvPr/>
        </p:nvSpPr>
        <p:spPr>
          <a:xfrm>
            <a:off x="1057943" y="1262980"/>
            <a:ext cx="8086055" cy="2796027"/>
          </a:xfrm>
          <a:prstGeom prst="rect">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800" dirty="0" smtClean="0">
                <a:latin typeface="ヒラギノ丸ゴ ProN W4"/>
                <a:ea typeface="ヒラギノ丸ゴ ProN W4"/>
                <a:cs typeface="ヒラギノ丸ゴ ProN W4"/>
              </a:rPr>
              <a:t>1</a:t>
            </a:r>
            <a:r>
              <a:rPr kumimoji="1" lang="ja-JP" altLang="en-US" sz="4800" dirty="0" smtClean="0">
                <a:latin typeface="ヒラギノ丸ゴ ProN W4"/>
                <a:ea typeface="ヒラギノ丸ゴ ProN W4"/>
                <a:cs typeface="ヒラギノ丸ゴ ProN W4"/>
              </a:rPr>
              <a:t>億</a:t>
            </a:r>
            <a:r>
              <a:rPr kumimoji="1" lang="en-US" altLang="ja-JP" sz="4800" dirty="0" smtClean="0">
                <a:latin typeface="ヒラギノ丸ゴ ProN W4"/>
                <a:ea typeface="ヒラギノ丸ゴ ProN W4"/>
                <a:cs typeface="ヒラギノ丸ゴ ProN W4"/>
              </a:rPr>
              <a:t>5,500</a:t>
            </a:r>
            <a:r>
              <a:rPr kumimoji="1" lang="ja-JP" altLang="en-US" sz="4800" dirty="0" smtClean="0">
                <a:latin typeface="ヒラギノ丸ゴ ProN W4"/>
                <a:ea typeface="ヒラギノ丸ゴ ProN W4"/>
                <a:cs typeface="ヒラギノ丸ゴ ProN W4"/>
              </a:rPr>
              <a:t>万円</a:t>
            </a:r>
            <a:endParaRPr kumimoji="1" lang="ja-JP" altLang="en-US" sz="4800" dirty="0">
              <a:latin typeface="ヒラギノ丸ゴ ProN W4"/>
              <a:ea typeface="ヒラギノ丸ゴ ProN W4"/>
              <a:cs typeface="ヒラギノ丸ゴ ProN W4"/>
            </a:endParaRPr>
          </a:p>
        </p:txBody>
      </p:sp>
      <p:sp>
        <p:nvSpPr>
          <p:cNvPr id="30" name="正方形/長方形 29"/>
          <p:cNvSpPr/>
          <p:nvPr/>
        </p:nvSpPr>
        <p:spPr>
          <a:xfrm>
            <a:off x="1057945" y="4056039"/>
            <a:ext cx="8086055" cy="2796027"/>
          </a:xfrm>
          <a:prstGeom prst="rect">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dirty="0" smtClean="0">
                <a:latin typeface="ヒラギノ丸ゴ ProN W4"/>
                <a:ea typeface="ヒラギノ丸ゴ ProN W4"/>
                <a:cs typeface="ヒラギノ丸ゴ ProN W4"/>
              </a:rPr>
              <a:t>約</a:t>
            </a:r>
            <a:r>
              <a:rPr lang="en-US" altLang="ja-JP" sz="4800" dirty="0">
                <a:latin typeface="ヒラギノ丸ゴ ProN W4"/>
                <a:ea typeface="ヒラギノ丸ゴ ProN W4"/>
                <a:cs typeface="ヒラギノ丸ゴ ProN W4"/>
              </a:rPr>
              <a:t>4</a:t>
            </a:r>
            <a:r>
              <a:rPr kumimoji="1" lang="en-US" altLang="ja-JP" sz="4800" dirty="0" smtClean="0">
                <a:latin typeface="ヒラギノ丸ゴ ProN W4"/>
                <a:ea typeface="ヒラギノ丸ゴ ProN W4"/>
                <a:cs typeface="ヒラギノ丸ゴ ProN W4"/>
              </a:rPr>
              <a:t>,000</a:t>
            </a:r>
            <a:r>
              <a:rPr kumimoji="1" lang="ja-JP" altLang="en-US" sz="4800" dirty="0" smtClean="0">
                <a:latin typeface="ヒラギノ丸ゴ ProN W4"/>
                <a:ea typeface="ヒラギノ丸ゴ ProN W4"/>
                <a:cs typeface="ヒラギノ丸ゴ ProN W4"/>
              </a:rPr>
              <a:t>万円</a:t>
            </a:r>
            <a:r>
              <a:rPr kumimoji="1" lang="en-US" altLang="ja-JP" sz="4800" dirty="0" smtClean="0">
                <a:latin typeface="ヒラギノ丸ゴ ProN W4"/>
                <a:ea typeface="ヒラギノ丸ゴ ProN W4"/>
                <a:cs typeface="ヒラギノ丸ゴ ProN W4"/>
              </a:rPr>
              <a:t>/</a:t>
            </a:r>
            <a:r>
              <a:rPr kumimoji="1" lang="ja-JP" altLang="en-US" sz="4800" dirty="0" smtClean="0">
                <a:latin typeface="ヒラギノ丸ゴ ProN W4"/>
                <a:ea typeface="ヒラギノ丸ゴ ProN W4"/>
                <a:cs typeface="ヒラギノ丸ゴ ProN W4"/>
              </a:rPr>
              <a:t>年</a:t>
            </a:r>
            <a:endParaRPr kumimoji="1" lang="ja-JP" altLang="en-US" sz="4800" dirty="0">
              <a:latin typeface="ヒラギノ丸ゴ ProN W4"/>
              <a:ea typeface="ヒラギノ丸ゴ ProN W4"/>
              <a:cs typeface="ヒラギノ丸ゴ ProN W4"/>
            </a:endParaRPr>
          </a:p>
        </p:txBody>
      </p:sp>
      <p:cxnSp>
        <p:nvCxnSpPr>
          <p:cNvPr id="29" name="直線コネクタ 28"/>
          <p:cNvCxnSpPr/>
          <p:nvPr/>
        </p:nvCxnSpPr>
        <p:spPr>
          <a:xfrm>
            <a:off x="0" y="4059007"/>
            <a:ext cx="1057945"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1057943" y="1260012"/>
            <a:ext cx="0" cy="5597988"/>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1057943" y="4056039"/>
            <a:ext cx="8086055"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5166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28"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48">
            <a:extLst>
              <a:ext uri="{FF2B5EF4-FFF2-40B4-BE49-F238E27FC236}">
                <a16:creationId xmlns="" xmlns:a16="http://schemas.microsoft.com/office/drawing/2014/main" id="{874BC6AD-733E-4CBF-B195-C2D6B418F2D1}"/>
              </a:ext>
            </a:extLst>
          </p:cNvPr>
          <p:cNvSpPr/>
          <p:nvPr/>
        </p:nvSpPr>
        <p:spPr>
          <a:xfrm>
            <a:off x="1152714" y="1733880"/>
            <a:ext cx="7814231" cy="3670573"/>
          </a:xfrm>
          <a:prstGeom prst="roundRect">
            <a:avLst>
              <a:gd name="adj" fmla="val 7569"/>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2" name="図形グループ 41"/>
          <p:cNvGrpSpPr/>
          <p:nvPr/>
        </p:nvGrpSpPr>
        <p:grpSpPr>
          <a:xfrm>
            <a:off x="8678559" y="702047"/>
            <a:ext cx="380950" cy="560933"/>
            <a:chOff x="4988904" y="4856888"/>
            <a:chExt cx="626020" cy="921788"/>
          </a:xfrm>
        </p:grpSpPr>
        <p:sp>
          <p:nvSpPr>
            <p:cNvPr id="4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4" name="図 4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8" name="図形グループ 37"/>
          <p:cNvGrpSpPr/>
          <p:nvPr/>
        </p:nvGrpSpPr>
        <p:grpSpPr>
          <a:xfrm>
            <a:off x="8178709" y="702047"/>
            <a:ext cx="380950" cy="560933"/>
            <a:chOff x="4988904" y="4856888"/>
            <a:chExt cx="626020" cy="921788"/>
          </a:xfrm>
        </p:grpSpPr>
        <p:sp>
          <p:nvSpPr>
            <p:cNvPr id="4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1" name="図 4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3" name="図 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pic>
        <p:nvPicPr>
          <p:cNvPr id="59" name="図 58"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61" name="テキスト ボックス 60"/>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62" name="テキスト ボックス 61"/>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61734" y="763685"/>
            <a:ext cx="355643" cy="355643"/>
          </a:xfrm>
          <a:prstGeom prst="rect">
            <a:avLst/>
          </a:prstGeom>
        </p:spPr>
      </p:pic>
      <p:sp>
        <p:nvSpPr>
          <p:cNvPr id="39" name="テキスト ボックス 38"/>
          <p:cNvSpPr txBox="1"/>
          <p:nvPr/>
        </p:nvSpPr>
        <p:spPr>
          <a:xfrm>
            <a:off x="196086" y="61803"/>
            <a:ext cx="3012722"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リバーサイド</a:t>
            </a:r>
            <a:r>
              <a:rPr lang="en-US" altLang="ja-JP" sz="2800" dirty="0" smtClean="0">
                <a:latin typeface="ヒラギノ丸ゴ ProN W4"/>
                <a:ea typeface="ヒラギノ丸ゴ ProN W4"/>
                <a:cs typeface="ヒラギノ丸ゴ ProN W4"/>
              </a:rPr>
              <a:t>505</a:t>
            </a:r>
          </a:p>
          <a:p>
            <a:r>
              <a:rPr kumimoji="1" lang="ja-JP" altLang="en-US" sz="3600" dirty="0" smtClean="0">
                <a:latin typeface="ヒラギノ丸ゴ ProN W4"/>
                <a:ea typeface="ヒラギノ丸ゴ ProN W4"/>
                <a:cs typeface="ヒラギノ丸ゴ ProN W4"/>
              </a:rPr>
              <a:t>効果</a:t>
            </a:r>
            <a:endParaRPr kumimoji="1" lang="ja-JP" altLang="en-US" sz="3600" dirty="0">
              <a:latin typeface="ヒラギノ丸ゴ ProN W4"/>
              <a:ea typeface="ヒラギノ丸ゴ ProN W4"/>
              <a:cs typeface="ヒラギノ丸ゴ ProN W4"/>
            </a:endParaRPr>
          </a:p>
        </p:txBody>
      </p:sp>
      <p:sp>
        <p:nvSpPr>
          <p:cNvPr id="24" name="角丸四角形 23"/>
          <p:cNvSpPr/>
          <p:nvPr/>
        </p:nvSpPr>
        <p:spPr>
          <a:xfrm>
            <a:off x="815575" y="1469455"/>
            <a:ext cx="8164070" cy="605618"/>
          </a:xfrm>
          <a:prstGeom prst="roundRect">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935182" y="1502760"/>
            <a:ext cx="8124327" cy="523220"/>
          </a:xfrm>
          <a:prstGeom prst="rect">
            <a:avLst/>
          </a:prstGeom>
          <a:noFill/>
          <a:ln>
            <a:noFill/>
          </a:ln>
        </p:spPr>
        <p:txBody>
          <a:bodyPr wrap="square" rtlCol="0">
            <a:spAutoFit/>
          </a:bodyPr>
          <a:lstStyle/>
          <a:p>
            <a:r>
              <a:rPr lang="ja-JP" altLang="en-US" sz="2800" b="1" dirty="0" smtClean="0">
                <a:solidFill>
                  <a:schemeClr val="bg1"/>
                </a:solidFill>
                <a:latin typeface="ヒラギノ丸ゴ ProN W4"/>
                <a:ea typeface="ヒラギノ丸ゴ ProN W4"/>
                <a:cs typeface="ヒラギノ丸ゴ ProN W4"/>
              </a:rPr>
              <a:t>利用者の増加によるにぎわい創出や経済効果</a:t>
            </a:r>
            <a:endParaRPr kumimoji="1" lang="ja-JP" altLang="en-US" sz="2800" b="1" dirty="0">
              <a:solidFill>
                <a:schemeClr val="bg1"/>
              </a:solidFill>
              <a:latin typeface="ヒラギノ丸ゴ ProN W4"/>
              <a:ea typeface="ヒラギノ丸ゴ ProN W4"/>
              <a:cs typeface="ヒラギノ丸ゴ ProN W4"/>
            </a:endParaRPr>
          </a:p>
        </p:txBody>
      </p:sp>
      <p:grpSp>
        <p:nvGrpSpPr>
          <p:cNvPr id="26" name="図形グループ 25"/>
          <p:cNvGrpSpPr/>
          <p:nvPr/>
        </p:nvGrpSpPr>
        <p:grpSpPr>
          <a:xfrm>
            <a:off x="140528" y="1322978"/>
            <a:ext cx="899999" cy="899999"/>
            <a:chOff x="1308313" y="4556496"/>
            <a:chExt cx="899999" cy="899999"/>
          </a:xfrm>
        </p:grpSpPr>
        <p:sp>
          <p:nvSpPr>
            <p:cNvPr id="27" name="円/楕円 26"/>
            <p:cNvSpPr>
              <a:spLocks/>
            </p:cNvSpPr>
            <p:nvPr/>
          </p:nvSpPr>
          <p:spPr>
            <a:xfrm>
              <a:off x="1308313" y="4556496"/>
              <a:ext cx="899999" cy="899999"/>
            </a:xfrm>
            <a:prstGeom prst="ellipse">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grpSp>
        <p:nvGrpSpPr>
          <p:cNvPr id="33" name="図形グループ 32"/>
          <p:cNvGrpSpPr/>
          <p:nvPr/>
        </p:nvGrpSpPr>
        <p:grpSpPr>
          <a:xfrm>
            <a:off x="140528" y="2308237"/>
            <a:ext cx="899999" cy="899999"/>
            <a:chOff x="1308313" y="4556496"/>
            <a:chExt cx="899999" cy="899999"/>
          </a:xfrm>
        </p:grpSpPr>
        <p:sp>
          <p:nvSpPr>
            <p:cNvPr id="34" name="円/楕円 33"/>
            <p:cNvSpPr>
              <a:spLocks/>
            </p:cNvSpPr>
            <p:nvPr/>
          </p:nvSpPr>
          <p:spPr>
            <a:xfrm>
              <a:off x="1308313" y="4556496"/>
              <a:ext cx="899999" cy="899999"/>
            </a:xfrm>
            <a:prstGeom prst="ellipse">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
        <p:nvSpPr>
          <p:cNvPr id="7" name="スライド番号プレースホルダー 6"/>
          <p:cNvSpPr>
            <a:spLocks noGrp="1"/>
          </p:cNvSpPr>
          <p:nvPr>
            <p:ph type="sldNum" sz="quarter" idx="12"/>
          </p:nvPr>
        </p:nvSpPr>
        <p:spPr/>
        <p:txBody>
          <a:bodyPr/>
          <a:lstStyle/>
          <a:p>
            <a:fld id="{271F4726-83E1-9743-9CB9-26C44A472F2A}" type="slidenum">
              <a:rPr kumimoji="1" lang="ja-JP" altLang="en-US" smtClean="0"/>
              <a:t>43</a:t>
            </a:fld>
            <a:endParaRPr kumimoji="1" lang="ja-JP" altLang="en-US"/>
          </a:p>
        </p:txBody>
      </p:sp>
      <p:grpSp>
        <p:nvGrpSpPr>
          <p:cNvPr id="2" name="図形グループ 1"/>
          <p:cNvGrpSpPr/>
          <p:nvPr/>
        </p:nvGrpSpPr>
        <p:grpSpPr>
          <a:xfrm>
            <a:off x="1308845" y="2075074"/>
            <a:ext cx="7441826" cy="3208126"/>
            <a:chOff x="1308845" y="2075074"/>
            <a:chExt cx="7441826" cy="3208126"/>
          </a:xfrm>
        </p:grpSpPr>
        <p:pic>
          <p:nvPicPr>
            <p:cNvPr id="36" name="図 3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08845" y="2075074"/>
              <a:ext cx="7441826" cy="3208126"/>
            </a:xfrm>
            <a:prstGeom prst="rect">
              <a:avLst/>
            </a:prstGeom>
          </p:spPr>
        </p:pic>
        <p:sp>
          <p:nvSpPr>
            <p:cNvPr id="29" name="正方形/長方形 28"/>
            <p:cNvSpPr/>
            <p:nvPr/>
          </p:nvSpPr>
          <p:spPr>
            <a:xfrm>
              <a:off x="1308845" y="4704080"/>
              <a:ext cx="7441826" cy="568960"/>
            </a:xfrm>
            <a:prstGeom prst="rect">
              <a:avLst/>
            </a:prstGeom>
            <a:solidFill>
              <a:schemeClr val="bg1">
                <a:alpha val="7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latin typeface="ヒラギノ丸ゴ ProN W4"/>
                  <a:ea typeface="ヒラギノ丸ゴ ProN W4"/>
                  <a:cs typeface="ヒラギノ丸ゴ ProN W4"/>
                </a:rPr>
                <a:t>周辺店舗への集客効果</a:t>
              </a:r>
              <a:endParaRPr kumimoji="1" lang="ja-JP" altLang="en-US" sz="2800" dirty="0">
                <a:solidFill>
                  <a:schemeClr val="tx1"/>
                </a:solidFill>
                <a:latin typeface="ヒラギノ丸ゴ ProN W4"/>
                <a:ea typeface="ヒラギノ丸ゴ ProN W4"/>
                <a:cs typeface="ヒラギノ丸ゴ ProN W4"/>
              </a:endParaRPr>
            </a:p>
          </p:txBody>
        </p:sp>
      </p:grpSp>
    </p:spTree>
    <p:extLst>
      <p:ext uri="{BB962C8B-B14F-4D97-AF65-F5344CB8AC3E}">
        <p14:creationId xmlns:p14="http://schemas.microsoft.com/office/powerpoint/2010/main" val="3582677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48">
            <a:extLst>
              <a:ext uri="{FF2B5EF4-FFF2-40B4-BE49-F238E27FC236}">
                <a16:creationId xmlns="" xmlns:a16="http://schemas.microsoft.com/office/drawing/2014/main" id="{874BC6AD-733E-4CBF-B195-C2D6B418F2D1}"/>
              </a:ext>
            </a:extLst>
          </p:cNvPr>
          <p:cNvSpPr/>
          <p:nvPr/>
        </p:nvSpPr>
        <p:spPr>
          <a:xfrm>
            <a:off x="1152714" y="2686254"/>
            <a:ext cx="7814231" cy="3670573"/>
          </a:xfrm>
          <a:prstGeom prst="roundRect">
            <a:avLst>
              <a:gd name="adj" fmla="val 7569"/>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2" name="図形グループ 41"/>
          <p:cNvGrpSpPr/>
          <p:nvPr/>
        </p:nvGrpSpPr>
        <p:grpSpPr>
          <a:xfrm>
            <a:off x="8678559" y="702047"/>
            <a:ext cx="380950" cy="560933"/>
            <a:chOff x="4988904" y="4856888"/>
            <a:chExt cx="626020" cy="921788"/>
          </a:xfrm>
        </p:grpSpPr>
        <p:sp>
          <p:nvSpPr>
            <p:cNvPr id="4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4" name="図 4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8" name="図形グループ 37"/>
          <p:cNvGrpSpPr/>
          <p:nvPr/>
        </p:nvGrpSpPr>
        <p:grpSpPr>
          <a:xfrm>
            <a:off x="8178709" y="702047"/>
            <a:ext cx="380950" cy="560933"/>
            <a:chOff x="4988904" y="4856888"/>
            <a:chExt cx="626020" cy="921788"/>
          </a:xfrm>
        </p:grpSpPr>
        <p:sp>
          <p:nvSpPr>
            <p:cNvPr id="4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1" name="図 4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3" name="図 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pic>
        <p:nvPicPr>
          <p:cNvPr id="59" name="図 58"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61" name="テキスト ボックス 60"/>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62" name="テキスト ボックス 61"/>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61734" y="763685"/>
            <a:ext cx="355643" cy="355643"/>
          </a:xfrm>
          <a:prstGeom prst="rect">
            <a:avLst/>
          </a:prstGeom>
        </p:spPr>
      </p:pic>
      <p:sp>
        <p:nvSpPr>
          <p:cNvPr id="39" name="テキスト ボックス 38"/>
          <p:cNvSpPr txBox="1"/>
          <p:nvPr/>
        </p:nvSpPr>
        <p:spPr>
          <a:xfrm>
            <a:off x="196086" y="61803"/>
            <a:ext cx="3012722" cy="1077218"/>
          </a:xfrm>
          <a:prstGeom prst="rect">
            <a:avLst/>
          </a:prstGeom>
          <a:noFill/>
        </p:spPr>
        <p:txBody>
          <a:bodyPr wrap="none" rtlCol="0">
            <a:spAutoFit/>
          </a:bodyPr>
          <a:lstStyle/>
          <a:p>
            <a:r>
              <a:rPr lang="ja-JP" altLang="en-US" sz="2800" dirty="0" smtClean="0">
                <a:latin typeface="ヒラギノ丸ゴ ProN W4"/>
                <a:ea typeface="ヒラギノ丸ゴ ProN W4"/>
                <a:cs typeface="ヒラギノ丸ゴ ProN W4"/>
              </a:rPr>
              <a:t>リバーサイド</a:t>
            </a:r>
            <a:r>
              <a:rPr lang="en-US" altLang="ja-JP" sz="2800" dirty="0" smtClean="0">
                <a:latin typeface="ヒラギノ丸ゴ ProN W4"/>
                <a:ea typeface="ヒラギノ丸ゴ ProN W4"/>
                <a:cs typeface="ヒラギノ丸ゴ ProN W4"/>
              </a:rPr>
              <a:t>505</a:t>
            </a:r>
          </a:p>
          <a:p>
            <a:r>
              <a:rPr kumimoji="1" lang="ja-JP" altLang="en-US" sz="3600" dirty="0" smtClean="0">
                <a:latin typeface="ヒラギノ丸ゴ ProN W4"/>
                <a:ea typeface="ヒラギノ丸ゴ ProN W4"/>
                <a:cs typeface="ヒラギノ丸ゴ ProN W4"/>
              </a:rPr>
              <a:t>効果</a:t>
            </a:r>
            <a:endParaRPr kumimoji="1" lang="ja-JP" altLang="en-US" sz="3600" dirty="0">
              <a:latin typeface="ヒラギノ丸ゴ ProN W4"/>
              <a:ea typeface="ヒラギノ丸ゴ ProN W4"/>
              <a:cs typeface="ヒラギノ丸ゴ ProN W4"/>
            </a:endParaRPr>
          </a:p>
        </p:txBody>
      </p:sp>
      <p:sp>
        <p:nvSpPr>
          <p:cNvPr id="24" name="角丸四角形 23"/>
          <p:cNvSpPr/>
          <p:nvPr/>
        </p:nvSpPr>
        <p:spPr>
          <a:xfrm>
            <a:off x="815575" y="1469455"/>
            <a:ext cx="8164070" cy="605618"/>
          </a:xfrm>
          <a:prstGeom prst="roundRect">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935182" y="1502760"/>
            <a:ext cx="8124327" cy="523220"/>
          </a:xfrm>
          <a:prstGeom prst="rect">
            <a:avLst/>
          </a:prstGeom>
          <a:noFill/>
          <a:ln>
            <a:noFill/>
          </a:ln>
        </p:spPr>
        <p:txBody>
          <a:bodyPr wrap="square" rtlCol="0">
            <a:spAutoFit/>
          </a:bodyPr>
          <a:lstStyle/>
          <a:p>
            <a:r>
              <a:rPr lang="ja-JP" altLang="en-US" sz="2800" b="1" dirty="0" smtClean="0">
                <a:solidFill>
                  <a:schemeClr val="bg1"/>
                </a:solidFill>
                <a:latin typeface="ヒラギノ丸ゴ ProN W4"/>
                <a:ea typeface="ヒラギノ丸ゴ ProN W4"/>
                <a:cs typeface="ヒラギノ丸ゴ ProN W4"/>
              </a:rPr>
              <a:t>利用者の増加によるにぎわい創出や経済効果</a:t>
            </a:r>
            <a:endParaRPr kumimoji="1" lang="ja-JP" altLang="en-US" sz="2800" b="1" dirty="0">
              <a:solidFill>
                <a:schemeClr val="bg1"/>
              </a:solidFill>
              <a:latin typeface="ヒラギノ丸ゴ ProN W4"/>
              <a:ea typeface="ヒラギノ丸ゴ ProN W4"/>
              <a:cs typeface="ヒラギノ丸ゴ ProN W4"/>
            </a:endParaRPr>
          </a:p>
        </p:txBody>
      </p:sp>
      <p:grpSp>
        <p:nvGrpSpPr>
          <p:cNvPr id="26" name="図形グループ 25"/>
          <p:cNvGrpSpPr/>
          <p:nvPr/>
        </p:nvGrpSpPr>
        <p:grpSpPr>
          <a:xfrm>
            <a:off x="140528" y="1322978"/>
            <a:ext cx="899999" cy="899999"/>
            <a:chOff x="1308313" y="4556496"/>
            <a:chExt cx="899999" cy="899999"/>
          </a:xfrm>
        </p:grpSpPr>
        <p:sp>
          <p:nvSpPr>
            <p:cNvPr id="27" name="円/楕円 26"/>
            <p:cNvSpPr>
              <a:spLocks/>
            </p:cNvSpPr>
            <p:nvPr/>
          </p:nvSpPr>
          <p:spPr>
            <a:xfrm>
              <a:off x="1308313" y="4556496"/>
              <a:ext cx="899999" cy="899999"/>
            </a:xfrm>
            <a:prstGeom prst="ellipse">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
        <p:nvSpPr>
          <p:cNvPr id="29" name="角丸四角形 28"/>
          <p:cNvSpPr/>
          <p:nvPr/>
        </p:nvSpPr>
        <p:spPr>
          <a:xfrm>
            <a:off x="815575" y="2454714"/>
            <a:ext cx="8164070" cy="605618"/>
          </a:xfrm>
          <a:prstGeom prst="roundRect">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992699" y="2491338"/>
            <a:ext cx="7602730" cy="523220"/>
          </a:xfrm>
          <a:prstGeom prst="rect">
            <a:avLst/>
          </a:prstGeom>
          <a:noFill/>
          <a:ln>
            <a:noFill/>
          </a:ln>
        </p:spPr>
        <p:txBody>
          <a:bodyPr wrap="square" rtlCol="0">
            <a:spAutoFit/>
          </a:bodyPr>
          <a:lstStyle/>
          <a:p>
            <a:r>
              <a:rPr kumimoji="1" lang="ja-JP" altLang="en-US" sz="2800" b="1" dirty="0" smtClean="0">
                <a:solidFill>
                  <a:schemeClr val="bg1"/>
                </a:solidFill>
                <a:latin typeface="ヒラギノ丸ゴ ProN W4"/>
                <a:ea typeface="ヒラギノ丸ゴ ProN W4"/>
                <a:cs typeface="ヒラギノ丸ゴ ProN W4"/>
              </a:rPr>
              <a:t>景観の改善及び魅力的な空間の形成</a:t>
            </a:r>
            <a:endParaRPr kumimoji="1" lang="ja-JP" altLang="en-US" sz="2800" b="1" dirty="0">
              <a:solidFill>
                <a:schemeClr val="bg1"/>
              </a:solidFill>
              <a:latin typeface="ヒラギノ丸ゴ ProN W4"/>
              <a:ea typeface="ヒラギノ丸ゴ ProN W4"/>
              <a:cs typeface="ヒラギノ丸ゴ ProN W4"/>
            </a:endParaRPr>
          </a:p>
        </p:txBody>
      </p:sp>
      <p:grpSp>
        <p:nvGrpSpPr>
          <p:cNvPr id="33" name="図形グループ 32"/>
          <p:cNvGrpSpPr/>
          <p:nvPr/>
        </p:nvGrpSpPr>
        <p:grpSpPr>
          <a:xfrm>
            <a:off x="140528" y="2308237"/>
            <a:ext cx="899999" cy="899999"/>
            <a:chOff x="1308313" y="4556496"/>
            <a:chExt cx="899999" cy="899999"/>
          </a:xfrm>
        </p:grpSpPr>
        <p:sp>
          <p:nvSpPr>
            <p:cNvPr id="34" name="円/楕円 33"/>
            <p:cNvSpPr>
              <a:spLocks/>
            </p:cNvSpPr>
            <p:nvPr/>
          </p:nvSpPr>
          <p:spPr>
            <a:xfrm>
              <a:off x="1308313" y="4556496"/>
              <a:ext cx="899999" cy="899999"/>
            </a:xfrm>
            <a:prstGeom prst="ellipse">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Freeform 560"/>
            <p:cNvSpPr>
              <a:spLocks noEditPoints="1"/>
            </p:cNvSpPr>
            <p:nvPr/>
          </p:nvSpPr>
          <p:spPr bwMode="auto">
            <a:xfrm>
              <a:off x="1518654" y="4721411"/>
              <a:ext cx="464706" cy="541406"/>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grpSp>
      <p:sp>
        <p:nvSpPr>
          <p:cNvPr id="7" name="スライド番号プレースホルダー 6"/>
          <p:cNvSpPr>
            <a:spLocks noGrp="1"/>
          </p:cNvSpPr>
          <p:nvPr>
            <p:ph type="sldNum" sz="quarter" idx="12"/>
          </p:nvPr>
        </p:nvSpPr>
        <p:spPr/>
        <p:txBody>
          <a:bodyPr/>
          <a:lstStyle/>
          <a:p>
            <a:fld id="{271F4726-83E1-9743-9CB9-26C44A472F2A}" type="slidenum">
              <a:rPr kumimoji="1" lang="ja-JP" altLang="en-US" smtClean="0"/>
              <a:t>44</a:t>
            </a:fld>
            <a:endParaRPr kumimoji="1" lang="ja-JP" altLang="en-US"/>
          </a:p>
        </p:txBody>
      </p:sp>
      <p:grpSp>
        <p:nvGrpSpPr>
          <p:cNvPr id="2" name="図形グループ 1"/>
          <p:cNvGrpSpPr/>
          <p:nvPr/>
        </p:nvGrpSpPr>
        <p:grpSpPr>
          <a:xfrm>
            <a:off x="1367015" y="3060332"/>
            <a:ext cx="7364874" cy="3197060"/>
            <a:chOff x="1367015" y="3060332"/>
            <a:chExt cx="7364874" cy="3197060"/>
          </a:xfrm>
        </p:grpSpPr>
        <p:pic>
          <p:nvPicPr>
            <p:cNvPr id="36" name="図 3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7015" y="3060332"/>
              <a:ext cx="7354713" cy="3197060"/>
            </a:xfrm>
            <a:prstGeom prst="rect">
              <a:avLst/>
            </a:prstGeom>
          </p:spPr>
        </p:pic>
        <p:sp>
          <p:nvSpPr>
            <p:cNvPr id="30" name="正方形/長方形 29"/>
            <p:cNvSpPr/>
            <p:nvPr/>
          </p:nvSpPr>
          <p:spPr>
            <a:xfrm>
              <a:off x="1377175" y="5699760"/>
              <a:ext cx="7354714" cy="548640"/>
            </a:xfrm>
            <a:prstGeom prst="rect">
              <a:avLst/>
            </a:prstGeom>
            <a:solidFill>
              <a:schemeClr val="bg1">
                <a:alpha val="7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latin typeface="ヒラギノ丸ゴ ProN W4"/>
                  <a:ea typeface="ヒラギノ丸ゴ ProN W4"/>
                  <a:cs typeface="ヒラギノ丸ゴ ProN W4"/>
                </a:rPr>
                <a:t>今までにない水を基調とした空間の形成</a:t>
              </a:r>
              <a:endParaRPr kumimoji="1" lang="ja-JP" altLang="en-US" sz="2800" dirty="0">
                <a:solidFill>
                  <a:schemeClr val="tx1"/>
                </a:solidFill>
                <a:latin typeface="ヒラギノ丸ゴ ProN W4"/>
                <a:ea typeface="ヒラギノ丸ゴ ProN W4"/>
                <a:cs typeface="ヒラギノ丸ゴ ProN W4"/>
              </a:endParaRPr>
            </a:p>
          </p:txBody>
        </p:sp>
      </p:grpSp>
    </p:spTree>
    <p:extLst>
      <p:ext uri="{BB962C8B-B14F-4D97-AF65-F5344CB8AC3E}">
        <p14:creationId xmlns:p14="http://schemas.microsoft.com/office/powerpoint/2010/main" val="18291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正方形/長方形 89">
            <a:extLst>
              <a:ext uri="{FF2B5EF4-FFF2-40B4-BE49-F238E27FC236}">
                <a16:creationId xmlns:a16="http://schemas.microsoft.com/office/drawing/2014/main" xmlns="" id="{7777FF66-62B7-4F81-A1DB-300AF29ECF33}"/>
              </a:ext>
            </a:extLst>
          </p:cNvPr>
          <p:cNvSpPr/>
          <p:nvPr/>
        </p:nvSpPr>
        <p:spPr>
          <a:xfrm>
            <a:off x="-14431" y="3606164"/>
            <a:ext cx="4571774" cy="2848347"/>
          </a:xfrm>
          <a:prstGeom prst="rect">
            <a:avLst/>
          </a:prstGeom>
          <a:blipFill dpi="0" rotWithShape="1">
            <a:blip r:embed="rId2" cstate="screen">
              <a:alphaModFix amt="39000"/>
              <a:extLst>
                <a:ext uri="{28A0092B-C50C-407E-A947-70E740481C1C}">
                  <a14:useLocalDpi xmlns:a14="http://schemas.microsoft.com/office/drawing/2010/main"/>
                </a:ext>
              </a:extLst>
            </a:blip>
            <a:srcRect/>
            <a:stretch>
              <a:fillRect/>
            </a:stretch>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89" name="正方形/長方形 88">
            <a:extLst>
              <a:ext uri="{FF2B5EF4-FFF2-40B4-BE49-F238E27FC236}">
                <a16:creationId xmlns:a16="http://schemas.microsoft.com/office/drawing/2014/main" xmlns="" id="{6F41BFCA-4830-4A68-B53E-6C2CEEC796D1}"/>
              </a:ext>
            </a:extLst>
          </p:cNvPr>
          <p:cNvSpPr/>
          <p:nvPr/>
        </p:nvSpPr>
        <p:spPr>
          <a:xfrm>
            <a:off x="4588636" y="3612869"/>
            <a:ext cx="4555364" cy="2834246"/>
          </a:xfrm>
          <a:prstGeom prst="rect">
            <a:avLst/>
          </a:prstGeom>
          <a:blipFill dpi="0" rotWithShape="1">
            <a:blip r:embed="rId3" cstate="screen">
              <a:alphaModFix amt="40000"/>
              <a:extLst>
                <a:ext uri="{28A0092B-C50C-407E-A947-70E740481C1C}">
                  <a14:useLocalDpi xmlns:a14="http://schemas.microsoft.com/office/drawing/2010/main"/>
                </a:ext>
              </a:extLst>
            </a:blip>
            <a:srcRect/>
            <a:stretch>
              <a:fillRect b="1"/>
            </a:stretch>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91" name="正方形/長方形 90">
            <a:extLst>
              <a:ext uri="{FF2B5EF4-FFF2-40B4-BE49-F238E27FC236}">
                <a16:creationId xmlns:a16="http://schemas.microsoft.com/office/drawing/2014/main" xmlns="" id="{AE20B193-8B7C-46A6-9F3F-E8800FB1F4F4}"/>
              </a:ext>
            </a:extLst>
          </p:cNvPr>
          <p:cNvSpPr/>
          <p:nvPr/>
        </p:nvSpPr>
        <p:spPr>
          <a:xfrm>
            <a:off x="4557342" y="-1"/>
            <a:ext cx="5234770" cy="3156369"/>
          </a:xfrm>
          <a:prstGeom prst="rect">
            <a:avLst/>
          </a:prstGeom>
          <a:blipFill dpi="0" rotWithShape="1">
            <a:blip r:embed="rId4">
              <a:alphaModFix amt="40000"/>
            </a:blip>
            <a:srcRect/>
            <a:stretch>
              <a:fillRect/>
            </a:stretch>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92" name="正方形/長方形 91">
            <a:extLst>
              <a:ext uri="{FF2B5EF4-FFF2-40B4-BE49-F238E27FC236}">
                <a16:creationId xmlns:a16="http://schemas.microsoft.com/office/drawing/2014/main" xmlns="" id="{D51DFE65-125A-4149-9C6A-5C4D14AD222A}"/>
              </a:ext>
            </a:extLst>
          </p:cNvPr>
          <p:cNvSpPr/>
          <p:nvPr/>
        </p:nvSpPr>
        <p:spPr>
          <a:xfrm>
            <a:off x="-667507" y="-1"/>
            <a:ext cx="5245584" cy="3156369"/>
          </a:xfrm>
          <a:prstGeom prst="rect">
            <a:avLst/>
          </a:prstGeom>
          <a:blipFill dpi="0" rotWithShape="1">
            <a:blip r:embed="rId5">
              <a:alphaModFix amt="40000"/>
            </a:blip>
            <a:srcRect/>
            <a:stretch>
              <a:fillRect/>
            </a:stretch>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95" name="テキスト ボックス 94">
            <a:extLst>
              <a:ext uri="{FF2B5EF4-FFF2-40B4-BE49-F238E27FC236}">
                <a16:creationId xmlns:a16="http://schemas.microsoft.com/office/drawing/2014/main" xmlns="" id="{7087364E-1998-447E-9B09-0F485B67E86A}"/>
              </a:ext>
            </a:extLst>
          </p:cNvPr>
          <p:cNvSpPr txBox="1"/>
          <p:nvPr/>
        </p:nvSpPr>
        <p:spPr>
          <a:xfrm>
            <a:off x="4598792" y="6401238"/>
            <a:ext cx="4555363" cy="461665"/>
          </a:xfrm>
          <a:prstGeom prst="rect">
            <a:avLst/>
          </a:prstGeom>
          <a:solidFill>
            <a:schemeClr val="accent2">
              <a:lumMod val="60000"/>
              <a:lumOff val="40000"/>
            </a:schemeClr>
          </a:solidFill>
          <a:ln>
            <a:noFill/>
          </a:ln>
        </p:spPr>
        <p:txBody>
          <a:bodyPr wrap="square" rtlCol="0">
            <a:spAutoFit/>
          </a:bodyPr>
          <a:lstStyle/>
          <a:p>
            <a:pPr algn="ctr"/>
            <a:r>
              <a:rPr kumimoji="1" lang="ja-JP" altLang="en-US" sz="2400" b="1" dirty="0">
                <a:solidFill>
                  <a:srgbClr val="FFFFFF"/>
                </a:solidFill>
                <a:latin typeface="ヒラギノ丸ゴ ProN W4"/>
                <a:ea typeface="ヒラギノ丸ゴ ProN W4"/>
                <a:cs typeface="ヒラギノ丸ゴ ProN W4"/>
              </a:rPr>
              <a:t>リバーサイド</a:t>
            </a:r>
            <a:r>
              <a:rPr kumimoji="1" lang="en-US" altLang="ja-JP" sz="2400" b="1" dirty="0">
                <a:solidFill>
                  <a:srgbClr val="FFFFFF"/>
                </a:solidFill>
                <a:latin typeface="ヒラギノ丸ゴ ProN W4"/>
                <a:ea typeface="ヒラギノ丸ゴ ProN W4"/>
                <a:cs typeface="ヒラギノ丸ゴ ProN W4"/>
              </a:rPr>
              <a:t>505</a:t>
            </a:r>
            <a:endParaRPr kumimoji="1" lang="ja-JP" altLang="en-US" sz="2400" b="1" dirty="0">
              <a:solidFill>
                <a:srgbClr val="FFFFFF"/>
              </a:solidFill>
              <a:latin typeface="ヒラギノ丸ゴ ProN W4"/>
              <a:ea typeface="ヒラギノ丸ゴ ProN W4"/>
              <a:cs typeface="ヒラギノ丸ゴ ProN W4"/>
            </a:endParaRPr>
          </a:p>
        </p:txBody>
      </p:sp>
      <p:sp>
        <p:nvSpPr>
          <p:cNvPr id="96" name="テキスト ボックス 95">
            <a:extLst>
              <a:ext uri="{FF2B5EF4-FFF2-40B4-BE49-F238E27FC236}">
                <a16:creationId xmlns:a16="http://schemas.microsoft.com/office/drawing/2014/main" xmlns="" id="{E2E3322E-088A-4767-9D7C-D26E49934058}"/>
              </a:ext>
            </a:extLst>
          </p:cNvPr>
          <p:cNvSpPr txBox="1"/>
          <p:nvPr/>
        </p:nvSpPr>
        <p:spPr>
          <a:xfrm>
            <a:off x="0" y="3144499"/>
            <a:ext cx="4578076" cy="461665"/>
          </a:xfrm>
          <a:prstGeom prst="rect">
            <a:avLst/>
          </a:prstGeom>
          <a:solidFill>
            <a:schemeClr val="accent5">
              <a:lumMod val="60000"/>
              <a:lumOff val="40000"/>
            </a:schemeClr>
          </a:solidFill>
          <a:ln>
            <a:noFill/>
          </a:ln>
        </p:spPr>
        <p:txBody>
          <a:bodyPr wrap="square" rtlCol="0">
            <a:spAutoFit/>
          </a:bodyPr>
          <a:lstStyle/>
          <a:p>
            <a:pPr algn="ctr"/>
            <a:r>
              <a:rPr lang="ja-JP" altLang="en-US" sz="2400" b="1" dirty="0">
                <a:solidFill>
                  <a:srgbClr val="FFFFFF"/>
                </a:solidFill>
                <a:latin typeface="ヒラギノ丸ゴ ProN W4"/>
                <a:ea typeface="ヒラギノ丸ゴ ProN W4"/>
                <a:cs typeface="ヒラギノ丸ゴ ProN W4"/>
              </a:rPr>
              <a:t>独自科目</a:t>
            </a:r>
            <a:endParaRPr kumimoji="1" lang="ja-JP" altLang="en-US" sz="2400" b="1" dirty="0">
              <a:solidFill>
                <a:srgbClr val="FFFFFF"/>
              </a:solidFill>
              <a:latin typeface="ヒラギノ丸ゴ ProN W4"/>
              <a:ea typeface="ヒラギノ丸ゴ ProN W4"/>
              <a:cs typeface="ヒラギノ丸ゴ ProN W4"/>
            </a:endParaRPr>
          </a:p>
        </p:txBody>
      </p:sp>
      <p:sp>
        <p:nvSpPr>
          <p:cNvPr id="98" name="テキスト ボックス 97">
            <a:extLst>
              <a:ext uri="{FF2B5EF4-FFF2-40B4-BE49-F238E27FC236}">
                <a16:creationId xmlns:a16="http://schemas.microsoft.com/office/drawing/2014/main" xmlns="" id="{0EDA9AC4-FE9F-46AC-811A-3BC5C810AAFF}"/>
              </a:ext>
            </a:extLst>
          </p:cNvPr>
          <p:cNvSpPr txBox="1"/>
          <p:nvPr/>
        </p:nvSpPr>
        <p:spPr>
          <a:xfrm>
            <a:off x="-14432" y="6401238"/>
            <a:ext cx="4592507" cy="461665"/>
          </a:xfrm>
          <a:prstGeom prst="rect">
            <a:avLst/>
          </a:prstGeom>
          <a:solidFill>
            <a:schemeClr val="accent3">
              <a:lumMod val="60000"/>
              <a:lumOff val="40000"/>
            </a:schemeClr>
          </a:solidFill>
          <a:ln>
            <a:noFill/>
          </a:ln>
        </p:spPr>
        <p:txBody>
          <a:bodyPr wrap="square" rtlCol="0">
            <a:spAutoFit/>
          </a:bodyPr>
          <a:lstStyle/>
          <a:p>
            <a:pPr algn="ctr"/>
            <a:r>
              <a:rPr kumimoji="1" lang="ja-JP" altLang="en-US" sz="2400" b="1" dirty="0">
                <a:solidFill>
                  <a:srgbClr val="FFFFFF"/>
                </a:solidFill>
                <a:latin typeface="ヒラギノ丸ゴ ProN W4"/>
                <a:ea typeface="ヒラギノ丸ゴ ProN W4"/>
                <a:cs typeface="ヒラギノ丸ゴ ProN W4"/>
              </a:rPr>
              <a:t>おおつ野ヒルズ企業誘致政策</a:t>
            </a:r>
          </a:p>
        </p:txBody>
      </p:sp>
      <p:sp>
        <p:nvSpPr>
          <p:cNvPr id="101" name="テキスト ボックス 100">
            <a:extLst>
              <a:ext uri="{FF2B5EF4-FFF2-40B4-BE49-F238E27FC236}">
                <a16:creationId xmlns:a16="http://schemas.microsoft.com/office/drawing/2014/main" xmlns="" id="{B7F7EF31-F501-479B-A26C-A8A5AC0103CA}"/>
              </a:ext>
            </a:extLst>
          </p:cNvPr>
          <p:cNvSpPr txBox="1"/>
          <p:nvPr/>
        </p:nvSpPr>
        <p:spPr>
          <a:xfrm>
            <a:off x="4578076" y="3144499"/>
            <a:ext cx="4576079" cy="461665"/>
          </a:xfrm>
          <a:prstGeom prst="rect">
            <a:avLst/>
          </a:prstGeom>
          <a:solidFill>
            <a:schemeClr val="accent4">
              <a:lumMod val="60000"/>
              <a:lumOff val="40000"/>
            </a:schemeClr>
          </a:solidFill>
          <a:ln>
            <a:noFill/>
          </a:ln>
        </p:spPr>
        <p:txBody>
          <a:bodyPr wrap="square" rtlCol="0">
            <a:spAutoFit/>
          </a:bodyPr>
          <a:lstStyle/>
          <a:p>
            <a:pPr algn="ctr"/>
            <a:r>
              <a:rPr lang="ja-JP" altLang="en-US" sz="2400" b="1" dirty="0">
                <a:solidFill>
                  <a:srgbClr val="FFFFFF"/>
                </a:solidFill>
                <a:latin typeface="ヒラギノ丸ゴ ProN W4"/>
                <a:ea typeface="ヒラギノ丸ゴ ProN W4"/>
                <a:cs typeface="ヒラギノ丸ゴ ProN W4"/>
              </a:rPr>
              <a:t>小学校における</a:t>
            </a:r>
            <a:r>
              <a:rPr lang="en-US" altLang="ja-JP" sz="2400" b="1" dirty="0">
                <a:solidFill>
                  <a:srgbClr val="FFFFFF"/>
                </a:solidFill>
                <a:latin typeface="ヒラギノ丸ゴ ProN W4"/>
                <a:ea typeface="ヒラギノ丸ゴ ProN W4"/>
                <a:cs typeface="ヒラギノ丸ゴ ProN W4"/>
              </a:rPr>
              <a:t>PFI</a:t>
            </a:r>
            <a:r>
              <a:rPr lang="ja-JP" altLang="en-US" sz="2400" b="1" dirty="0">
                <a:solidFill>
                  <a:srgbClr val="FFFFFF"/>
                </a:solidFill>
                <a:latin typeface="ヒラギノ丸ゴ ProN W4"/>
                <a:ea typeface="ヒラギノ丸ゴ ProN W4"/>
                <a:cs typeface="ヒラギノ丸ゴ ProN W4"/>
              </a:rPr>
              <a:t>事業</a:t>
            </a:r>
            <a:endParaRPr kumimoji="1" lang="ja-JP" altLang="en-US" sz="2400" b="1" dirty="0">
              <a:solidFill>
                <a:srgbClr val="FFFFFF"/>
              </a:solidFill>
              <a:latin typeface="ヒラギノ丸ゴ ProN W4"/>
              <a:ea typeface="ヒラギノ丸ゴ ProN W4"/>
              <a:cs typeface="ヒラギノ丸ゴ ProN W4"/>
            </a:endParaRPr>
          </a:p>
        </p:txBody>
      </p:sp>
      <p:cxnSp>
        <p:nvCxnSpPr>
          <p:cNvPr id="102" name="直線コネクタ 101"/>
          <p:cNvCxnSpPr/>
          <p:nvPr/>
        </p:nvCxnSpPr>
        <p:spPr>
          <a:xfrm>
            <a:off x="0" y="3606164"/>
            <a:ext cx="9154155"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p:cNvCxnSpPr/>
          <p:nvPr/>
        </p:nvCxnSpPr>
        <p:spPr>
          <a:xfrm>
            <a:off x="4578076" y="-1"/>
            <a:ext cx="0" cy="6858001"/>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45</a:t>
            </a:fld>
            <a:endParaRPr kumimoji="1" lang="ja-JP" altLang="en-US"/>
          </a:p>
        </p:txBody>
      </p:sp>
      <p:sp>
        <p:nvSpPr>
          <p:cNvPr id="14" name="角丸四角形 13"/>
          <p:cNvSpPr/>
          <p:nvPr/>
        </p:nvSpPr>
        <p:spPr>
          <a:xfrm>
            <a:off x="196547" y="495358"/>
            <a:ext cx="4157993" cy="590678"/>
          </a:xfrm>
          <a:prstGeom prst="roundRect">
            <a:avLst/>
          </a:prstGeom>
          <a:solidFill>
            <a:srgbClr val="FD5A07">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15" name="テキスト ボックス 14"/>
          <p:cNvSpPr txBox="1"/>
          <p:nvPr/>
        </p:nvSpPr>
        <p:spPr>
          <a:xfrm>
            <a:off x="579116" y="484686"/>
            <a:ext cx="3284470" cy="584776"/>
          </a:xfrm>
          <a:prstGeom prst="rect">
            <a:avLst/>
          </a:prstGeom>
          <a:noFill/>
          <a:ln>
            <a:noFill/>
          </a:ln>
        </p:spPr>
        <p:txBody>
          <a:bodyPr wrap="square" rtlCol="0">
            <a:spAutoFit/>
          </a:bodyPr>
          <a:lstStyle/>
          <a:p>
            <a:pPr algn="ctr"/>
            <a:r>
              <a:rPr lang="ja-JP" altLang="en-US" sz="3200" b="1" dirty="0" smtClean="0">
                <a:solidFill>
                  <a:schemeClr val="bg1"/>
                </a:solidFill>
                <a:latin typeface="ヒラギノ丸ゴ ProN W4"/>
                <a:ea typeface="ヒラギノ丸ゴ ProN W4"/>
                <a:cs typeface="ヒラギノ丸ゴ ProN W4"/>
              </a:rPr>
              <a:t>まちを深く知る</a:t>
            </a:r>
            <a:endParaRPr kumimoji="1" lang="ja-JP" altLang="en-US" sz="3200" b="1" dirty="0">
              <a:solidFill>
                <a:schemeClr val="bg1"/>
              </a:solidFill>
              <a:latin typeface="ヒラギノ丸ゴ ProN W4"/>
              <a:ea typeface="ヒラギノ丸ゴ ProN W4"/>
              <a:cs typeface="ヒラギノ丸ゴ ProN W4"/>
            </a:endParaRPr>
          </a:p>
        </p:txBody>
      </p:sp>
      <p:sp>
        <p:nvSpPr>
          <p:cNvPr id="20" name="角丸四角形 19"/>
          <p:cNvSpPr/>
          <p:nvPr/>
        </p:nvSpPr>
        <p:spPr>
          <a:xfrm>
            <a:off x="196547" y="1214089"/>
            <a:ext cx="4157993" cy="590678"/>
          </a:xfrm>
          <a:prstGeom prst="roundRect">
            <a:avLst/>
          </a:prstGeom>
          <a:solidFill>
            <a:srgbClr val="FD5A07">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21" name="角丸四角形 20"/>
          <p:cNvSpPr/>
          <p:nvPr/>
        </p:nvSpPr>
        <p:spPr>
          <a:xfrm>
            <a:off x="196547" y="1917707"/>
            <a:ext cx="4157993" cy="590678"/>
          </a:xfrm>
          <a:prstGeom prst="roundRect">
            <a:avLst/>
          </a:prstGeom>
          <a:solidFill>
            <a:srgbClr val="FD5A07">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17" name="テキスト ボックス 16"/>
          <p:cNvSpPr txBox="1"/>
          <p:nvPr/>
        </p:nvSpPr>
        <p:spPr>
          <a:xfrm>
            <a:off x="977713" y="1200515"/>
            <a:ext cx="2672418" cy="584776"/>
          </a:xfrm>
          <a:prstGeom prst="rect">
            <a:avLst/>
          </a:prstGeom>
          <a:noFill/>
          <a:ln>
            <a:noFill/>
          </a:ln>
        </p:spPr>
        <p:txBody>
          <a:bodyPr wrap="square" rtlCol="0">
            <a:spAutoFit/>
          </a:bodyPr>
          <a:lstStyle/>
          <a:p>
            <a:r>
              <a:rPr lang="ja-JP" altLang="en-US" sz="3200" b="1" dirty="0" smtClean="0">
                <a:solidFill>
                  <a:schemeClr val="bg1"/>
                </a:solidFill>
                <a:latin typeface="ヒラギノ丸ゴ ProN W4"/>
                <a:ea typeface="ヒラギノ丸ゴ ProN W4"/>
                <a:cs typeface="ヒラギノ丸ゴ ProN W4"/>
              </a:rPr>
              <a:t>スキルの向上</a:t>
            </a:r>
            <a:endParaRPr kumimoji="1" lang="ja-JP" altLang="en-US" sz="3200" b="1" dirty="0">
              <a:solidFill>
                <a:schemeClr val="bg1"/>
              </a:solidFill>
              <a:latin typeface="ヒラギノ丸ゴ ProN W4"/>
              <a:ea typeface="ヒラギノ丸ゴ ProN W4"/>
              <a:cs typeface="ヒラギノ丸ゴ ProN W4"/>
            </a:endParaRPr>
          </a:p>
        </p:txBody>
      </p:sp>
      <p:sp>
        <p:nvSpPr>
          <p:cNvPr id="19" name="テキスト ボックス 18"/>
          <p:cNvSpPr txBox="1"/>
          <p:nvPr/>
        </p:nvSpPr>
        <p:spPr>
          <a:xfrm>
            <a:off x="727921" y="1917707"/>
            <a:ext cx="3135665" cy="584776"/>
          </a:xfrm>
          <a:prstGeom prst="rect">
            <a:avLst/>
          </a:prstGeom>
          <a:noFill/>
          <a:ln>
            <a:noFill/>
          </a:ln>
        </p:spPr>
        <p:txBody>
          <a:bodyPr wrap="square" rtlCol="0">
            <a:spAutoFit/>
          </a:bodyPr>
          <a:lstStyle/>
          <a:p>
            <a:r>
              <a:rPr lang="ja-JP" altLang="en-US" sz="3200" b="1" dirty="0" smtClean="0">
                <a:solidFill>
                  <a:schemeClr val="bg1"/>
                </a:solidFill>
                <a:latin typeface="ヒラギノ丸ゴ ProN W4"/>
                <a:ea typeface="ヒラギノ丸ゴ ProN W4"/>
                <a:cs typeface="ヒラギノ丸ゴ ProN W4"/>
              </a:rPr>
              <a:t>地域愛着の向上</a:t>
            </a:r>
            <a:endParaRPr kumimoji="1" lang="ja-JP" altLang="en-US" sz="3200" b="1" dirty="0">
              <a:solidFill>
                <a:schemeClr val="bg1"/>
              </a:solidFill>
              <a:latin typeface="ヒラギノ丸ゴ ProN W4"/>
              <a:ea typeface="ヒラギノ丸ゴ ProN W4"/>
              <a:cs typeface="ヒラギノ丸ゴ ProN W4"/>
            </a:endParaRPr>
          </a:p>
        </p:txBody>
      </p:sp>
      <p:sp>
        <p:nvSpPr>
          <p:cNvPr id="22" name="角丸四角形 21"/>
          <p:cNvSpPr/>
          <p:nvPr/>
        </p:nvSpPr>
        <p:spPr>
          <a:xfrm>
            <a:off x="4799543" y="495358"/>
            <a:ext cx="4157993" cy="590678"/>
          </a:xfrm>
          <a:prstGeom prst="roundRect">
            <a:avLst/>
          </a:prstGeom>
          <a:solidFill>
            <a:srgbClr val="EAA52E">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23" name="テキスト ボックス 22"/>
          <p:cNvSpPr txBox="1"/>
          <p:nvPr/>
        </p:nvSpPr>
        <p:spPr>
          <a:xfrm>
            <a:off x="5488967" y="484686"/>
            <a:ext cx="2849542" cy="584776"/>
          </a:xfrm>
          <a:prstGeom prst="rect">
            <a:avLst/>
          </a:prstGeom>
          <a:noFill/>
          <a:ln>
            <a:noFill/>
          </a:ln>
        </p:spPr>
        <p:txBody>
          <a:bodyPr wrap="square" rtlCol="0">
            <a:spAutoFit/>
          </a:bodyPr>
          <a:lstStyle/>
          <a:p>
            <a:r>
              <a:rPr lang="ja-JP" altLang="en-US" sz="3200" b="1" dirty="0" smtClean="0">
                <a:solidFill>
                  <a:schemeClr val="bg1"/>
                </a:solidFill>
                <a:latin typeface="ヒラギノ丸ゴ ProN W4"/>
                <a:ea typeface="ヒラギノ丸ゴ ProN W4"/>
                <a:cs typeface="ヒラギノ丸ゴ ProN W4"/>
              </a:rPr>
              <a:t>事業費の削減</a:t>
            </a:r>
            <a:endParaRPr kumimoji="1" lang="ja-JP" altLang="en-US" sz="3200" b="1" dirty="0">
              <a:solidFill>
                <a:schemeClr val="bg1"/>
              </a:solidFill>
              <a:latin typeface="ヒラギノ丸ゴ ProN W4"/>
              <a:ea typeface="ヒラギノ丸ゴ ProN W4"/>
              <a:cs typeface="ヒラギノ丸ゴ ProN W4"/>
            </a:endParaRPr>
          </a:p>
        </p:txBody>
      </p:sp>
      <p:sp>
        <p:nvSpPr>
          <p:cNvPr id="24" name="角丸四角形 23"/>
          <p:cNvSpPr/>
          <p:nvPr/>
        </p:nvSpPr>
        <p:spPr>
          <a:xfrm>
            <a:off x="4799543" y="1214089"/>
            <a:ext cx="4157993" cy="590678"/>
          </a:xfrm>
          <a:prstGeom prst="roundRect">
            <a:avLst/>
          </a:prstGeom>
          <a:solidFill>
            <a:srgbClr val="EAA52E">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25" name="角丸四角形 24"/>
          <p:cNvSpPr/>
          <p:nvPr/>
        </p:nvSpPr>
        <p:spPr>
          <a:xfrm>
            <a:off x="4799543" y="1917707"/>
            <a:ext cx="4157993" cy="590678"/>
          </a:xfrm>
          <a:prstGeom prst="roundRect">
            <a:avLst/>
          </a:prstGeom>
          <a:solidFill>
            <a:srgbClr val="EAA52E">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26" name="テキスト ボックス 25"/>
          <p:cNvSpPr txBox="1"/>
          <p:nvPr/>
        </p:nvSpPr>
        <p:spPr>
          <a:xfrm>
            <a:off x="4952222" y="1200515"/>
            <a:ext cx="3842241" cy="584776"/>
          </a:xfrm>
          <a:prstGeom prst="rect">
            <a:avLst/>
          </a:prstGeom>
          <a:noFill/>
          <a:ln>
            <a:noFill/>
          </a:ln>
        </p:spPr>
        <p:txBody>
          <a:bodyPr wrap="square" rtlCol="0">
            <a:spAutoFit/>
          </a:bodyPr>
          <a:lstStyle/>
          <a:p>
            <a:r>
              <a:rPr kumimoji="1" lang="ja-JP" altLang="en-US" sz="3200" b="1" dirty="0" smtClean="0">
                <a:solidFill>
                  <a:schemeClr val="bg1"/>
                </a:solidFill>
                <a:latin typeface="ヒラギノ丸ゴ ProN W4"/>
                <a:ea typeface="ヒラギノ丸ゴ ProN W4"/>
                <a:cs typeface="ヒラギノ丸ゴ ProN W4"/>
              </a:rPr>
              <a:t>多機能小学校の実現</a:t>
            </a:r>
            <a:endParaRPr kumimoji="1" lang="ja-JP" altLang="en-US" sz="3200" b="1" dirty="0">
              <a:solidFill>
                <a:schemeClr val="bg1"/>
              </a:solidFill>
              <a:latin typeface="ヒラギノ丸ゴ ProN W4"/>
              <a:ea typeface="ヒラギノ丸ゴ ProN W4"/>
              <a:cs typeface="ヒラギノ丸ゴ ProN W4"/>
            </a:endParaRPr>
          </a:p>
        </p:txBody>
      </p:sp>
      <p:sp>
        <p:nvSpPr>
          <p:cNvPr id="27" name="テキスト ボックス 26"/>
          <p:cNvSpPr txBox="1"/>
          <p:nvPr/>
        </p:nvSpPr>
        <p:spPr>
          <a:xfrm>
            <a:off x="5208371" y="1917707"/>
            <a:ext cx="3478429" cy="584776"/>
          </a:xfrm>
          <a:prstGeom prst="rect">
            <a:avLst/>
          </a:prstGeom>
          <a:noFill/>
          <a:ln>
            <a:noFill/>
          </a:ln>
        </p:spPr>
        <p:txBody>
          <a:bodyPr wrap="square" rtlCol="0">
            <a:spAutoFit/>
          </a:bodyPr>
          <a:lstStyle/>
          <a:p>
            <a:r>
              <a:rPr lang="ja-JP" altLang="en-US" sz="3200" b="1" dirty="0" smtClean="0">
                <a:solidFill>
                  <a:schemeClr val="bg1"/>
                </a:solidFill>
                <a:latin typeface="ヒラギノ丸ゴ ProN W4"/>
                <a:ea typeface="ヒラギノ丸ゴ ProN W4"/>
                <a:cs typeface="ヒラギノ丸ゴ ProN W4"/>
              </a:rPr>
              <a:t>地域社会への効果</a:t>
            </a:r>
            <a:endParaRPr kumimoji="1" lang="ja-JP" altLang="en-US" sz="3200" b="1" dirty="0">
              <a:solidFill>
                <a:schemeClr val="bg1"/>
              </a:solidFill>
              <a:latin typeface="ヒラギノ丸ゴ ProN W4"/>
              <a:ea typeface="ヒラギノ丸ゴ ProN W4"/>
              <a:cs typeface="ヒラギノ丸ゴ ProN W4"/>
            </a:endParaRPr>
          </a:p>
        </p:txBody>
      </p:sp>
      <p:sp>
        <p:nvSpPr>
          <p:cNvPr id="28" name="角丸四角形 27"/>
          <p:cNvSpPr/>
          <p:nvPr/>
        </p:nvSpPr>
        <p:spPr>
          <a:xfrm>
            <a:off x="196547" y="3998720"/>
            <a:ext cx="4157993" cy="590678"/>
          </a:xfrm>
          <a:prstGeom prst="roundRect">
            <a:avLst/>
          </a:prstGeom>
          <a:solidFill>
            <a:srgbClr val="38973B">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29" name="テキスト ボックス 28"/>
          <p:cNvSpPr txBox="1"/>
          <p:nvPr/>
        </p:nvSpPr>
        <p:spPr>
          <a:xfrm>
            <a:off x="885971" y="3988048"/>
            <a:ext cx="2849542" cy="584776"/>
          </a:xfrm>
          <a:prstGeom prst="rect">
            <a:avLst/>
          </a:prstGeom>
          <a:noFill/>
          <a:ln>
            <a:noFill/>
          </a:ln>
        </p:spPr>
        <p:txBody>
          <a:bodyPr wrap="square" rtlCol="0">
            <a:spAutoFit/>
          </a:bodyPr>
          <a:lstStyle/>
          <a:p>
            <a:pPr algn="ctr"/>
            <a:r>
              <a:rPr kumimoji="1" lang="ja-JP" altLang="en-US" sz="3200" b="1" dirty="0" smtClean="0">
                <a:solidFill>
                  <a:schemeClr val="bg1"/>
                </a:solidFill>
                <a:latin typeface="ヒラギノ丸ゴ ProN W4"/>
                <a:ea typeface="ヒラギノ丸ゴ ProN W4"/>
                <a:cs typeface="ヒラギノ丸ゴ ProN W4"/>
              </a:rPr>
              <a:t>雇用の創出</a:t>
            </a:r>
            <a:endParaRPr kumimoji="1" lang="ja-JP" altLang="en-US" sz="3200" b="1" dirty="0">
              <a:solidFill>
                <a:schemeClr val="bg1"/>
              </a:solidFill>
              <a:latin typeface="ヒラギノ丸ゴ ProN W4"/>
              <a:ea typeface="ヒラギノ丸ゴ ProN W4"/>
              <a:cs typeface="ヒラギノ丸ゴ ProN W4"/>
            </a:endParaRPr>
          </a:p>
        </p:txBody>
      </p:sp>
      <p:sp>
        <p:nvSpPr>
          <p:cNvPr id="30" name="角丸四角形 29"/>
          <p:cNvSpPr/>
          <p:nvPr/>
        </p:nvSpPr>
        <p:spPr>
          <a:xfrm>
            <a:off x="196547" y="4717451"/>
            <a:ext cx="4157993" cy="590678"/>
          </a:xfrm>
          <a:prstGeom prst="roundRect">
            <a:avLst/>
          </a:prstGeom>
          <a:solidFill>
            <a:srgbClr val="38973B">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31" name="角丸四角形 30"/>
          <p:cNvSpPr/>
          <p:nvPr/>
        </p:nvSpPr>
        <p:spPr>
          <a:xfrm>
            <a:off x="196547" y="5421069"/>
            <a:ext cx="4157993" cy="590678"/>
          </a:xfrm>
          <a:prstGeom prst="roundRect">
            <a:avLst/>
          </a:prstGeom>
          <a:solidFill>
            <a:srgbClr val="38973B">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32" name="テキスト ボックス 31"/>
          <p:cNvSpPr txBox="1"/>
          <p:nvPr/>
        </p:nvSpPr>
        <p:spPr>
          <a:xfrm>
            <a:off x="977713" y="4703877"/>
            <a:ext cx="2672418" cy="584776"/>
          </a:xfrm>
          <a:prstGeom prst="rect">
            <a:avLst/>
          </a:prstGeom>
          <a:noFill/>
          <a:ln>
            <a:noFill/>
          </a:ln>
        </p:spPr>
        <p:txBody>
          <a:bodyPr wrap="square" rtlCol="0">
            <a:spAutoFit/>
          </a:bodyPr>
          <a:lstStyle/>
          <a:p>
            <a:pPr algn="ctr"/>
            <a:r>
              <a:rPr lang="ja-JP" altLang="en-US" sz="3200" b="1" dirty="0" smtClean="0">
                <a:solidFill>
                  <a:schemeClr val="bg1"/>
                </a:solidFill>
                <a:latin typeface="ヒラギノ丸ゴ ProN W4"/>
                <a:ea typeface="ヒラギノ丸ゴ ProN W4"/>
                <a:cs typeface="ヒラギノ丸ゴ ProN W4"/>
              </a:rPr>
              <a:t>財源確保</a:t>
            </a:r>
            <a:endParaRPr kumimoji="1" lang="ja-JP" altLang="en-US" sz="3200" b="1" dirty="0">
              <a:solidFill>
                <a:schemeClr val="bg1"/>
              </a:solidFill>
              <a:latin typeface="ヒラギノ丸ゴ ProN W4"/>
              <a:ea typeface="ヒラギノ丸ゴ ProN W4"/>
              <a:cs typeface="ヒラギノ丸ゴ ProN W4"/>
            </a:endParaRPr>
          </a:p>
        </p:txBody>
      </p:sp>
      <p:sp>
        <p:nvSpPr>
          <p:cNvPr id="33" name="テキスト ボックス 32"/>
          <p:cNvSpPr txBox="1"/>
          <p:nvPr/>
        </p:nvSpPr>
        <p:spPr>
          <a:xfrm>
            <a:off x="727921" y="5421069"/>
            <a:ext cx="3135665" cy="584776"/>
          </a:xfrm>
          <a:prstGeom prst="rect">
            <a:avLst/>
          </a:prstGeom>
          <a:noFill/>
          <a:ln>
            <a:noFill/>
          </a:ln>
        </p:spPr>
        <p:txBody>
          <a:bodyPr wrap="square" rtlCol="0">
            <a:spAutoFit/>
          </a:bodyPr>
          <a:lstStyle/>
          <a:p>
            <a:pPr algn="ctr"/>
            <a:r>
              <a:rPr lang="ja-JP" altLang="en-US" sz="3200" b="1" dirty="0" smtClean="0">
                <a:solidFill>
                  <a:schemeClr val="bg1"/>
                </a:solidFill>
                <a:latin typeface="ヒラギノ丸ゴ ProN W4"/>
                <a:ea typeface="ヒラギノ丸ゴ ProN W4"/>
                <a:cs typeface="ヒラギノ丸ゴ ProN W4"/>
              </a:rPr>
              <a:t>医療の質の向上</a:t>
            </a:r>
            <a:endParaRPr kumimoji="1" lang="ja-JP" altLang="en-US" sz="3200" b="1" dirty="0">
              <a:solidFill>
                <a:schemeClr val="bg1"/>
              </a:solidFill>
              <a:latin typeface="ヒラギノ丸ゴ ProN W4"/>
              <a:ea typeface="ヒラギノ丸ゴ ProN W4"/>
              <a:cs typeface="ヒラギノ丸ゴ ProN W4"/>
            </a:endParaRPr>
          </a:p>
        </p:txBody>
      </p:sp>
      <p:sp>
        <p:nvSpPr>
          <p:cNvPr id="34" name="角丸四角形 33"/>
          <p:cNvSpPr/>
          <p:nvPr/>
        </p:nvSpPr>
        <p:spPr>
          <a:xfrm>
            <a:off x="4799543" y="3998720"/>
            <a:ext cx="4157993" cy="590678"/>
          </a:xfrm>
          <a:prstGeom prst="roundRect">
            <a:avLst/>
          </a:prstGeom>
          <a:solidFill>
            <a:srgbClr val="1F87C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35" name="テキスト ボックス 34"/>
          <p:cNvSpPr txBox="1"/>
          <p:nvPr/>
        </p:nvSpPr>
        <p:spPr>
          <a:xfrm>
            <a:off x="5499640" y="3988048"/>
            <a:ext cx="2849542" cy="584776"/>
          </a:xfrm>
          <a:prstGeom prst="rect">
            <a:avLst/>
          </a:prstGeom>
          <a:noFill/>
          <a:ln>
            <a:noFill/>
          </a:ln>
        </p:spPr>
        <p:txBody>
          <a:bodyPr wrap="square" rtlCol="0">
            <a:spAutoFit/>
          </a:bodyPr>
          <a:lstStyle/>
          <a:p>
            <a:r>
              <a:rPr lang="ja-JP" altLang="en-US" sz="3200" b="1" dirty="0" smtClean="0">
                <a:solidFill>
                  <a:schemeClr val="bg1"/>
                </a:solidFill>
                <a:latin typeface="ヒラギノ丸ゴ ProN W4"/>
                <a:ea typeface="ヒラギノ丸ゴ ProN W4"/>
                <a:cs typeface="ヒラギノ丸ゴ ProN W4"/>
              </a:rPr>
              <a:t>にぎわい創出</a:t>
            </a:r>
            <a:endParaRPr kumimoji="1" lang="ja-JP" altLang="en-US" sz="3200" b="1" dirty="0">
              <a:solidFill>
                <a:schemeClr val="bg1"/>
              </a:solidFill>
              <a:latin typeface="ヒラギノ丸ゴ ProN W4"/>
              <a:ea typeface="ヒラギノ丸ゴ ProN W4"/>
              <a:cs typeface="ヒラギノ丸ゴ ProN W4"/>
            </a:endParaRPr>
          </a:p>
        </p:txBody>
      </p:sp>
      <p:sp>
        <p:nvSpPr>
          <p:cNvPr id="36" name="角丸四角形 35"/>
          <p:cNvSpPr/>
          <p:nvPr/>
        </p:nvSpPr>
        <p:spPr>
          <a:xfrm>
            <a:off x="4799543" y="4717451"/>
            <a:ext cx="4157993" cy="590678"/>
          </a:xfrm>
          <a:prstGeom prst="roundRect">
            <a:avLst/>
          </a:prstGeom>
          <a:solidFill>
            <a:srgbClr val="1F87C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37" name="角丸四角形 36"/>
          <p:cNvSpPr/>
          <p:nvPr/>
        </p:nvSpPr>
        <p:spPr>
          <a:xfrm>
            <a:off x="4799543" y="5421069"/>
            <a:ext cx="4157993" cy="590678"/>
          </a:xfrm>
          <a:prstGeom prst="roundRect">
            <a:avLst/>
          </a:prstGeom>
          <a:solidFill>
            <a:srgbClr val="1F87C1">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38" name="テキスト ボックス 37"/>
          <p:cNvSpPr txBox="1"/>
          <p:nvPr/>
        </p:nvSpPr>
        <p:spPr>
          <a:xfrm>
            <a:off x="5836859" y="4703877"/>
            <a:ext cx="1868969" cy="584776"/>
          </a:xfrm>
          <a:prstGeom prst="rect">
            <a:avLst/>
          </a:prstGeom>
          <a:noFill/>
          <a:ln>
            <a:noFill/>
          </a:ln>
        </p:spPr>
        <p:txBody>
          <a:bodyPr wrap="square" rtlCol="0">
            <a:spAutoFit/>
          </a:bodyPr>
          <a:lstStyle/>
          <a:p>
            <a:r>
              <a:rPr lang="ja-JP" altLang="en-US" sz="3200" b="1" dirty="0" smtClean="0">
                <a:solidFill>
                  <a:schemeClr val="bg1"/>
                </a:solidFill>
                <a:latin typeface="ヒラギノ丸ゴ ProN W4"/>
                <a:ea typeface="ヒラギノ丸ゴ ProN W4"/>
                <a:cs typeface="ヒラギノ丸ゴ ProN W4"/>
              </a:rPr>
              <a:t>経済効果</a:t>
            </a:r>
            <a:endParaRPr kumimoji="1" lang="ja-JP" altLang="en-US" sz="3200" b="1" dirty="0">
              <a:solidFill>
                <a:schemeClr val="bg1"/>
              </a:solidFill>
              <a:latin typeface="ヒラギノ丸ゴ ProN W4"/>
              <a:ea typeface="ヒラギノ丸ゴ ProN W4"/>
              <a:cs typeface="ヒラギノ丸ゴ ProN W4"/>
            </a:endParaRPr>
          </a:p>
        </p:txBody>
      </p:sp>
      <p:sp>
        <p:nvSpPr>
          <p:cNvPr id="39" name="テキスト ボックス 38"/>
          <p:cNvSpPr txBox="1"/>
          <p:nvPr/>
        </p:nvSpPr>
        <p:spPr>
          <a:xfrm>
            <a:off x="4952222" y="5421069"/>
            <a:ext cx="3842241" cy="584776"/>
          </a:xfrm>
          <a:prstGeom prst="rect">
            <a:avLst/>
          </a:prstGeom>
          <a:noFill/>
          <a:ln>
            <a:noFill/>
          </a:ln>
        </p:spPr>
        <p:txBody>
          <a:bodyPr wrap="square" rtlCol="0">
            <a:spAutoFit/>
          </a:bodyPr>
          <a:lstStyle/>
          <a:p>
            <a:r>
              <a:rPr lang="ja-JP" altLang="en-US" sz="3200" b="1" dirty="0" smtClean="0">
                <a:solidFill>
                  <a:schemeClr val="bg1"/>
                </a:solidFill>
                <a:latin typeface="ヒラギノ丸ゴ ProN W4"/>
                <a:ea typeface="ヒラギノ丸ゴ ProN W4"/>
                <a:cs typeface="ヒラギノ丸ゴ ProN W4"/>
              </a:rPr>
              <a:t>魅力的な空間の形成</a:t>
            </a:r>
            <a:endParaRPr kumimoji="1" lang="ja-JP" altLang="en-US" sz="3200" b="1" dirty="0">
              <a:solidFill>
                <a:schemeClr val="bg1"/>
              </a:solidFill>
              <a:latin typeface="ヒラギノ丸ゴ ProN W4"/>
              <a:ea typeface="ヒラギノ丸ゴ ProN W4"/>
              <a:cs typeface="ヒラギノ丸ゴ ProN W4"/>
            </a:endParaRPr>
          </a:p>
        </p:txBody>
      </p:sp>
      <p:sp>
        <p:nvSpPr>
          <p:cNvPr id="3" name="テキスト ボックス 2"/>
          <p:cNvSpPr txBox="1"/>
          <p:nvPr/>
        </p:nvSpPr>
        <p:spPr>
          <a:xfrm>
            <a:off x="0" y="2925018"/>
            <a:ext cx="9144000" cy="923330"/>
          </a:xfrm>
          <a:prstGeom prst="rect">
            <a:avLst/>
          </a:prstGeom>
          <a:solidFill>
            <a:schemeClr val="bg1">
              <a:alpha val="80000"/>
            </a:schemeClr>
          </a:solidFill>
        </p:spPr>
        <p:txBody>
          <a:bodyPr wrap="square" rtlCol="0">
            <a:spAutoFit/>
          </a:bodyPr>
          <a:lstStyle/>
          <a:p>
            <a:pPr algn="ctr"/>
            <a:r>
              <a:rPr kumimoji="1" lang="ja-JP" altLang="en-US" sz="5400" dirty="0" smtClean="0">
                <a:latin typeface="ヒラギノ丸ゴ ProN W4"/>
                <a:ea typeface="ヒラギノ丸ゴ ProN W4"/>
                <a:cs typeface="ヒラギノ丸ゴ ProN W4"/>
              </a:rPr>
              <a:t>こんな土浦いかがですか？</a:t>
            </a:r>
            <a:endParaRPr kumimoji="1" lang="ja-JP" altLang="en-US" sz="54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20132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par>
                                <p:cTn id="50" presetID="9" presetClass="exit" presetSubtype="0" fill="hold" grpId="0" nodeType="withEffect">
                                  <p:stCondLst>
                                    <p:cond delay="0"/>
                                  </p:stCondLst>
                                  <p:childTnLst>
                                    <p:animEffect transition="out" filter="dissolv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par>
                                <p:cTn id="53" presetID="9" presetClass="exit" presetSubtype="0" fill="hold" grpId="0" nodeType="withEffect">
                                  <p:stCondLst>
                                    <p:cond delay="0"/>
                                  </p:stCondLst>
                                  <p:childTnLst>
                                    <p:animEffect transition="out" filter="dissolv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par>
                                <p:cTn id="56" presetID="9" presetClass="exit" presetSubtype="0" fill="hold" grpId="0" nodeType="withEffect">
                                  <p:stCondLst>
                                    <p:cond delay="0"/>
                                  </p:stCondLst>
                                  <p:childTnLst>
                                    <p:animEffect transition="out" filter="dissolv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par>
                                <p:cTn id="59" presetID="9" presetClass="exit" presetSubtype="0" fill="hold" grpId="0" nodeType="withEffect">
                                  <p:stCondLst>
                                    <p:cond delay="0"/>
                                  </p:stCondLst>
                                  <p:childTnLst>
                                    <p:animEffect transition="out" filter="dissolv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9" presetClass="exit" presetSubtype="0" fill="hold" grpId="0" nodeType="withEffect">
                                  <p:stCondLst>
                                    <p:cond delay="0"/>
                                  </p:stCondLst>
                                  <p:childTnLst>
                                    <p:animEffect transition="out" filter="dissolv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9" presetClass="exit" presetSubtype="0" fill="hold" grpId="0" nodeType="withEffect">
                                  <p:stCondLst>
                                    <p:cond delay="0"/>
                                  </p:stCondLst>
                                  <p:childTnLst>
                                    <p:animEffect transition="out" filter="dissolve">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par>
                                <p:cTn id="68" presetID="9" presetClass="exit" presetSubtype="0" fill="hold" grpId="0" nodeType="withEffect">
                                  <p:stCondLst>
                                    <p:cond delay="0"/>
                                  </p:stCondLst>
                                  <p:childTnLst>
                                    <p:animEffect transition="out" filter="dissolv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par>
                                <p:cTn id="71" presetID="9" presetClass="exit" presetSubtype="0" fill="hold" grpId="0" nodeType="withEffect">
                                  <p:stCondLst>
                                    <p:cond delay="0"/>
                                  </p:stCondLst>
                                  <p:childTnLst>
                                    <p:animEffect transition="out" filter="dissolv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par>
                                <p:cTn id="74" presetID="9" presetClass="exit" presetSubtype="0" fill="hold" grpId="0" nodeType="withEffect">
                                  <p:stCondLst>
                                    <p:cond delay="0"/>
                                  </p:stCondLst>
                                  <p:childTnLst>
                                    <p:animEffect transition="out" filter="dissolv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9" presetClass="entr"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dissolve">
                                      <p:cBhvr>
                                        <p:cTn id="7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0" grpId="0" animBg="1"/>
      <p:bldP spid="21" grpId="0" animBg="1"/>
      <p:bldP spid="17" grpId="0"/>
      <p:bldP spid="19" grpId="0"/>
      <p:bldP spid="22" grpId="0" animBg="1"/>
      <p:bldP spid="23" grpId="0"/>
      <p:bldP spid="24" grpId="0" animBg="1"/>
      <p:bldP spid="25" grpId="0" animBg="1"/>
      <p:bldP spid="26" grpId="0"/>
      <p:bldP spid="27" grpId="0"/>
      <p:bldP spid="28" grpId="0" animBg="1"/>
      <p:bldP spid="29" grpId="0"/>
      <p:bldP spid="30" grpId="0" animBg="1"/>
      <p:bldP spid="31" grpId="0" animBg="1"/>
      <p:bldP spid="32" grpId="0"/>
      <p:bldP spid="33" grpId="0"/>
      <p:bldP spid="34" grpId="0" animBg="1"/>
      <p:bldP spid="35" grpId="0"/>
      <p:bldP spid="36" grpId="0" animBg="1"/>
      <p:bldP spid="37" grpId="0" animBg="1"/>
      <p:bldP spid="38" grpId="0"/>
      <p:bldP spid="39"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ネイビー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345" y="4251634"/>
            <a:ext cx="1296000" cy="1296000"/>
          </a:xfrm>
          <a:prstGeom prst="rect">
            <a:avLst/>
          </a:prstGeom>
        </p:spPr>
      </p:pic>
      <p:grpSp>
        <p:nvGrpSpPr>
          <p:cNvPr id="39" name="図形グループ 38"/>
          <p:cNvGrpSpPr/>
          <p:nvPr/>
        </p:nvGrpSpPr>
        <p:grpSpPr>
          <a:xfrm>
            <a:off x="6553200" y="4865308"/>
            <a:ext cx="626020" cy="921788"/>
            <a:chOff x="4988904" y="4856888"/>
            <a:chExt cx="626020" cy="921788"/>
          </a:xfrm>
        </p:grpSpPr>
        <p:sp>
          <p:nvSpPr>
            <p:cNvPr id="4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1" name="図 4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5" name="図形グループ 24"/>
          <p:cNvGrpSpPr/>
          <p:nvPr/>
        </p:nvGrpSpPr>
        <p:grpSpPr>
          <a:xfrm>
            <a:off x="5023072" y="4865308"/>
            <a:ext cx="626020" cy="921788"/>
            <a:chOff x="4988904" y="4856888"/>
            <a:chExt cx="626020" cy="921788"/>
          </a:xfrm>
        </p:grpSpPr>
        <p:sp>
          <p:nvSpPr>
            <p:cNvPr id="2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7" name="図 2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8" name="図形グループ 27"/>
          <p:cNvGrpSpPr/>
          <p:nvPr/>
        </p:nvGrpSpPr>
        <p:grpSpPr>
          <a:xfrm>
            <a:off x="3494093" y="4865308"/>
            <a:ext cx="626020" cy="921788"/>
            <a:chOff x="4988904" y="4856888"/>
            <a:chExt cx="626020" cy="921788"/>
          </a:xfrm>
        </p:grpSpPr>
        <p:sp>
          <p:nvSpPr>
            <p:cNvPr id="29"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0" name="図 29"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1" name="図形グループ 30"/>
          <p:cNvGrpSpPr/>
          <p:nvPr/>
        </p:nvGrpSpPr>
        <p:grpSpPr>
          <a:xfrm>
            <a:off x="1951396" y="4865308"/>
            <a:ext cx="626020" cy="921788"/>
            <a:chOff x="4988904" y="4856888"/>
            <a:chExt cx="626020" cy="921788"/>
          </a:xfrm>
        </p:grpSpPr>
        <p:sp>
          <p:nvSpPr>
            <p:cNvPr id="3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3" name="図 3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4" name="図形グループ 33"/>
          <p:cNvGrpSpPr/>
          <p:nvPr/>
        </p:nvGrpSpPr>
        <p:grpSpPr>
          <a:xfrm>
            <a:off x="426526" y="4865308"/>
            <a:ext cx="626020" cy="921788"/>
            <a:chOff x="4988904" y="4856888"/>
            <a:chExt cx="626020" cy="921788"/>
          </a:xfrm>
        </p:grpSpPr>
        <p:sp>
          <p:nvSpPr>
            <p:cNvPr id="35"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6" name="図 35"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38" name="テキスト ボックス 37"/>
          <p:cNvSpPr txBox="1"/>
          <p:nvPr/>
        </p:nvSpPr>
        <p:spPr>
          <a:xfrm>
            <a:off x="119062" y="5488394"/>
            <a:ext cx="1223412" cy="400110"/>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基本構想</a:t>
            </a:r>
            <a:endParaRPr kumimoji="1" lang="ja-JP" altLang="en-US" sz="2000" dirty="0">
              <a:solidFill>
                <a:srgbClr val="FFFFFF"/>
              </a:solidFill>
              <a:latin typeface="ヒラギノ丸ゴ ProN W4"/>
              <a:ea typeface="ヒラギノ丸ゴ ProN W4"/>
              <a:cs typeface="ヒラギノ丸ゴ ProN W4"/>
            </a:endParaRPr>
          </a:p>
        </p:txBody>
      </p:sp>
      <p:sp>
        <p:nvSpPr>
          <p:cNvPr id="4" name="正方形/長方形 3"/>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8" name="テキスト ボックス 17"/>
          <p:cNvSpPr txBox="1"/>
          <p:nvPr/>
        </p:nvSpPr>
        <p:spPr>
          <a:xfrm>
            <a:off x="125474" y="5488394"/>
            <a:ext cx="1210588" cy="400110"/>
          </a:xfrm>
          <a:prstGeom prst="rect">
            <a:avLst/>
          </a:prstGeom>
          <a:noFill/>
        </p:spPr>
        <p:txBody>
          <a:bodyPr wrap="none" rtlCol="0">
            <a:spAutoFit/>
          </a:bodyPr>
          <a:lstStyle/>
          <a:p>
            <a:pPr algn="ctr"/>
            <a:r>
              <a:rPr kumimoji="1" lang="ja-JP" altLang="en-US" sz="2000" dirty="0" smtClean="0">
                <a:solidFill>
                  <a:srgbClr val="FFFFFF"/>
                </a:solidFill>
                <a:latin typeface="ヒラギノ丸ゴ ProN W4"/>
                <a:ea typeface="ヒラギノ丸ゴ ProN W4"/>
                <a:cs typeface="ヒラギノ丸ゴ ProN W4"/>
              </a:rPr>
              <a:t>基本構想</a:t>
            </a:r>
            <a:endParaRPr kumimoji="1" lang="ja-JP" altLang="en-US" sz="2000" dirty="0">
              <a:solidFill>
                <a:srgbClr val="FFFFFF"/>
              </a:solidFill>
              <a:latin typeface="ヒラギノ丸ゴ ProN W4"/>
              <a:ea typeface="ヒラギノ丸ゴ ProN W4"/>
              <a:cs typeface="ヒラギノ丸ゴ ProN W4"/>
            </a:endParaRPr>
          </a:p>
        </p:txBody>
      </p:sp>
      <p:sp>
        <p:nvSpPr>
          <p:cNvPr id="22" name="テキスト ボックス 21"/>
          <p:cNvSpPr txBox="1"/>
          <p:nvPr/>
        </p:nvSpPr>
        <p:spPr>
          <a:xfrm>
            <a:off x="7836210" y="5488394"/>
            <a:ext cx="1107996" cy="830997"/>
          </a:xfrm>
          <a:prstGeom prst="rect">
            <a:avLst/>
          </a:prstGeom>
          <a:noFill/>
        </p:spPr>
        <p:txBody>
          <a:bodyPr wrap="none" rtlCol="0">
            <a:spAutoFit/>
          </a:bodyPr>
          <a:lstStyle/>
          <a:p>
            <a:pPr algn="ctr"/>
            <a:r>
              <a:rPr kumimoji="1" lang="ja-JP" altLang="en-US" sz="2400" b="1" dirty="0" smtClean="0">
                <a:solidFill>
                  <a:srgbClr val="FFFFFF"/>
                </a:solidFill>
                <a:latin typeface="ヒラギノ丸ゴ ProN W4"/>
                <a:ea typeface="ヒラギノ丸ゴ ProN W4"/>
                <a:cs typeface="ヒラギノ丸ゴ ProN W4"/>
              </a:rPr>
              <a:t>土浦の</a:t>
            </a:r>
            <a:endParaRPr kumimoji="1" lang="en-US" altLang="ja-JP" sz="2400" b="1" dirty="0" smtClean="0">
              <a:solidFill>
                <a:srgbClr val="FFFFFF"/>
              </a:solidFill>
              <a:latin typeface="ヒラギノ丸ゴ ProN W4"/>
              <a:ea typeface="ヒラギノ丸ゴ ProN W4"/>
              <a:cs typeface="ヒラギノ丸ゴ ProN W4"/>
            </a:endParaRPr>
          </a:p>
          <a:p>
            <a:pPr algn="ctr"/>
            <a:r>
              <a:rPr lang="ja-JP" altLang="en-US" sz="2400" b="1" dirty="0" smtClean="0">
                <a:solidFill>
                  <a:srgbClr val="FFFFFF"/>
                </a:solidFill>
                <a:latin typeface="ヒラギノ丸ゴ ProN W4"/>
                <a:ea typeface="ヒラギノ丸ゴ ProN W4"/>
                <a:cs typeface="ヒラギノ丸ゴ ProN W4"/>
              </a:rPr>
              <a:t>展望</a:t>
            </a:r>
            <a:endParaRPr kumimoji="1" lang="ja-JP" altLang="en-US" sz="2400" b="1" dirty="0">
              <a:solidFill>
                <a:srgbClr val="FFFFFF"/>
              </a:solidFill>
              <a:latin typeface="ヒラギノ丸ゴ ProN W4"/>
              <a:ea typeface="ヒラギノ丸ゴ ProN W4"/>
              <a:cs typeface="ヒラギノ丸ゴ ProN W4"/>
            </a:endParaRPr>
          </a:p>
        </p:txBody>
      </p:sp>
      <p:sp>
        <p:nvSpPr>
          <p:cNvPr id="2" name="テキスト ボックス 1"/>
          <p:cNvSpPr txBox="1"/>
          <p:nvPr/>
        </p:nvSpPr>
        <p:spPr>
          <a:xfrm>
            <a:off x="2617413" y="1957515"/>
            <a:ext cx="4031873" cy="1015663"/>
          </a:xfrm>
          <a:prstGeom prst="rect">
            <a:avLst/>
          </a:prstGeom>
          <a:noFill/>
        </p:spPr>
        <p:txBody>
          <a:bodyPr wrap="none" rtlCol="0">
            <a:spAutoFit/>
          </a:bodyPr>
          <a:lstStyle/>
          <a:p>
            <a:pPr algn="ctr"/>
            <a:r>
              <a:rPr lang="ja-JP" altLang="en-US" sz="6000" dirty="0" smtClean="0">
                <a:latin typeface="ヒラギノ丸ゴ ProN W4"/>
                <a:ea typeface="ヒラギノ丸ゴ ProN W4"/>
                <a:cs typeface="ヒラギノ丸ゴ ProN W4"/>
              </a:rPr>
              <a:t>土浦の展望</a:t>
            </a:r>
            <a:endParaRPr kumimoji="1" lang="ja-JP" altLang="en-US" sz="6000" dirty="0">
              <a:latin typeface="ヒラギノ丸ゴ ProN W4"/>
              <a:ea typeface="ヒラギノ丸ゴ ProN W4"/>
              <a:cs typeface="ヒラギノ丸ゴ ProN W4"/>
            </a:endParaRPr>
          </a:p>
        </p:txBody>
      </p:sp>
      <p:sp>
        <p:nvSpPr>
          <p:cNvPr id="19" name="テキスト ボックス 18"/>
          <p:cNvSpPr txBox="1"/>
          <p:nvPr/>
        </p:nvSpPr>
        <p:spPr>
          <a:xfrm>
            <a:off x="1658791" y="5496033"/>
            <a:ext cx="12105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①</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愛着</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21" name="テキスト ボックス 20"/>
          <p:cNvSpPr txBox="1"/>
          <p:nvPr/>
        </p:nvSpPr>
        <p:spPr>
          <a:xfrm>
            <a:off x="4561849" y="5488394"/>
            <a:ext cx="1544269"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③</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産業</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くらし</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23" name="テキスト ボックス 22"/>
          <p:cNvSpPr txBox="1"/>
          <p:nvPr/>
        </p:nvSpPr>
        <p:spPr>
          <a:xfrm>
            <a:off x="3160960" y="5488394"/>
            <a:ext cx="12877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②</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保全</a:t>
            </a:r>
            <a:r>
              <a:rPr lang="en-US" altLang="ja-JP" sz="2000" dirty="0" smtClean="0">
                <a:solidFill>
                  <a:schemeClr val="bg1"/>
                </a:solidFill>
                <a:latin typeface="ヒラギノ丸ゴ ProN W4"/>
                <a:ea typeface="ヒラギノ丸ゴ ProN W4"/>
                <a:cs typeface="ヒラギノ丸ゴ ProN W4"/>
              </a:rPr>
              <a:t>,</a:t>
            </a:r>
            <a:r>
              <a:rPr lang="ja-JP" altLang="en-US" sz="2000" dirty="0" smtClean="0">
                <a:solidFill>
                  <a:schemeClr val="bg1"/>
                </a:solidFill>
                <a:latin typeface="ヒラギノ丸ゴ ProN W4"/>
                <a:ea typeface="ヒラギノ丸ゴ ProN W4"/>
                <a:cs typeface="ヒラギノ丸ゴ ProN W4"/>
              </a:rPr>
              <a:t>活用</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24" name="テキスト ボックス 23"/>
          <p:cNvSpPr txBox="1"/>
          <p:nvPr/>
        </p:nvSpPr>
        <p:spPr>
          <a:xfrm>
            <a:off x="6264561" y="5496033"/>
            <a:ext cx="1210588" cy="1115690"/>
          </a:xfrm>
          <a:prstGeom prst="rect">
            <a:avLst/>
          </a:prstGeom>
          <a:noFill/>
        </p:spPr>
        <p:txBody>
          <a:bodyPr wrap="none" rtlCol="0">
            <a:spAutoFit/>
          </a:bodyPr>
          <a:lstStyle/>
          <a:p>
            <a:pPr algn="ctr"/>
            <a:r>
              <a:rPr lang="ja-JP" altLang="en-US" sz="2000" u="sng" dirty="0" smtClean="0">
                <a:solidFill>
                  <a:schemeClr val="bg1"/>
                </a:solidFill>
                <a:latin typeface="ヒラギノ丸ゴ ProN W4"/>
                <a:ea typeface="ヒラギノ丸ゴ ProN W4"/>
                <a:cs typeface="ヒラギノ丸ゴ ProN W4"/>
              </a:rPr>
              <a:t>提案</a:t>
            </a:r>
            <a:r>
              <a:rPr lang="en-US" altLang="ja-JP" sz="2000" u="sng" dirty="0" smtClean="0">
                <a:solidFill>
                  <a:schemeClr val="bg1"/>
                </a:solidFill>
                <a:latin typeface="ヒラギノ丸ゴ ProN W4"/>
                <a:ea typeface="ヒラギノ丸ゴ ProN W4"/>
                <a:cs typeface="ヒラギノ丸ゴ ProN W4"/>
              </a:rPr>
              <a:t>④</a:t>
            </a:r>
          </a:p>
          <a:p>
            <a:pPr algn="ctr"/>
            <a:endParaRPr lang="en-US" altLang="ja-JP" sz="1050" u="sng" dirty="0" smtClean="0">
              <a:solidFill>
                <a:schemeClr val="bg1"/>
              </a:solidFill>
              <a:latin typeface="ヒラギノ丸ゴ ProN W4"/>
              <a:ea typeface="ヒラギノ丸ゴ ProN W4"/>
              <a:cs typeface="ヒラギノ丸ゴ ProN W4"/>
            </a:endParaRPr>
          </a:p>
          <a:p>
            <a:pPr algn="ctr"/>
            <a:r>
              <a:rPr lang="ja-JP" altLang="en-US" sz="2000" dirty="0" smtClean="0">
                <a:solidFill>
                  <a:schemeClr val="bg1"/>
                </a:solidFill>
                <a:latin typeface="ヒラギノ丸ゴ ProN W4"/>
                <a:ea typeface="ヒラギノ丸ゴ ProN W4"/>
                <a:cs typeface="ヒラギノ丸ゴ ProN W4"/>
              </a:rPr>
              <a:t>にぎわい</a:t>
            </a:r>
            <a:endParaRPr lang="en-US" altLang="ja-JP" sz="2000" dirty="0" smtClean="0">
              <a:solidFill>
                <a:schemeClr val="bg1"/>
              </a:solidFill>
              <a:latin typeface="ヒラギノ丸ゴ ProN W4"/>
              <a:ea typeface="ヒラギノ丸ゴ ProN W4"/>
              <a:cs typeface="ヒラギノ丸ゴ ProN W4"/>
            </a:endParaRPr>
          </a:p>
          <a:p>
            <a:pPr algn="ctr"/>
            <a:r>
              <a:rPr lang="ja-JP" altLang="en-US" sz="1600" dirty="0" smtClean="0">
                <a:solidFill>
                  <a:schemeClr val="bg1"/>
                </a:solidFill>
                <a:latin typeface="ヒラギノ丸ゴ ProN W4"/>
                <a:ea typeface="ヒラギノ丸ゴ ProN W4"/>
                <a:cs typeface="ヒラギノ丸ゴ ProN W4"/>
              </a:rPr>
              <a:t>の</a:t>
            </a:r>
            <a:r>
              <a:rPr kumimoji="1" lang="ja-JP" altLang="en-US" sz="1600" dirty="0" smtClean="0">
                <a:solidFill>
                  <a:schemeClr val="bg1"/>
                </a:solidFill>
                <a:latin typeface="ヒラギノ丸ゴ ProN W4"/>
                <a:ea typeface="ヒラギノ丸ゴ ProN W4"/>
                <a:cs typeface="ヒラギノ丸ゴ ProN W4"/>
              </a:rPr>
              <a:t>根を張る</a:t>
            </a:r>
            <a:endParaRPr kumimoji="1" lang="ja-JP" altLang="en-US" sz="1600" dirty="0">
              <a:solidFill>
                <a:schemeClr val="bg1"/>
              </a:solidFill>
              <a:latin typeface="ヒラギノ丸ゴ ProN W4"/>
              <a:ea typeface="ヒラギノ丸ゴ ProN W4"/>
              <a:cs typeface="ヒラギノ丸ゴ ProN W4"/>
            </a:endParaRPr>
          </a:p>
        </p:txBody>
      </p:sp>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46</a:t>
            </a:fld>
            <a:endParaRPr kumimoji="1" lang="ja-JP" altLang="en-US"/>
          </a:p>
        </p:txBody>
      </p:sp>
    </p:spTree>
    <p:extLst>
      <p:ext uri="{BB962C8B-B14F-4D97-AF65-F5344CB8AC3E}">
        <p14:creationId xmlns:p14="http://schemas.microsoft.com/office/powerpoint/2010/main" val="131440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店青.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4350" y="4456857"/>
            <a:ext cx="1176528" cy="1097280"/>
          </a:xfrm>
          <a:prstGeom prst="rect">
            <a:avLst/>
          </a:prstGeom>
        </p:spPr>
      </p:pic>
      <p:pic>
        <p:nvPicPr>
          <p:cNvPr id="46" name="図 45"/>
          <p:cNvPicPr>
            <a:picLocks noChangeAspect="1"/>
          </p:cNvPicPr>
          <p:nvPr/>
        </p:nvPicPr>
        <p:blipFill>
          <a:blip r:embed="rId3">
            <a:duotone>
              <a:schemeClr val="bg2">
                <a:shade val="45000"/>
                <a:satMod val="135000"/>
              </a:schemeClr>
              <a:prstClr val="white"/>
            </a:duotone>
          </a:blip>
          <a:stretch>
            <a:fillRect/>
          </a:stretch>
        </p:blipFill>
        <p:spPr>
          <a:xfrm>
            <a:off x="7391483" y="4407182"/>
            <a:ext cx="1169395" cy="1169395"/>
          </a:xfrm>
          <a:prstGeom prst="rect">
            <a:avLst/>
          </a:prstGeom>
          <a:noFill/>
        </p:spPr>
      </p:pic>
      <p:pic>
        <p:nvPicPr>
          <p:cNvPr id="18" name="図 17" descr="タクシー青.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172" y="5157541"/>
            <a:ext cx="877824" cy="542544"/>
          </a:xfrm>
          <a:prstGeom prst="rect">
            <a:avLst/>
          </a:prstGeom>
        </p:spPr>
      </p:pic>
      <p:pic>
        <p:nvPicPr>
          <p:cNvPr id="44" name="図 43"/>
          <p:cNvPicPr>
            <a:picLocks noChangeAspect="1"/>
          </p:cNvPicPr>
          <p:nvPr/>
        </p:nvPicPr>
        <p:blipFill>
          <a:blip r:embed="rId5">
            <a:duotone>
              <a:schemeClr val="bg2">
                <a:shade val="45000"/>
                <a:satMod val="135000"/>
              </a:schemeClr>
              <a:prstClr val="white"/>
            </a:duotone>
          </a:blip>
          <a:stretch>
            <a:fillRect/>
          </a:stretch>
        </p:blipFill>
        <p:spPr>
          <a:xfrm>
            <a:off x="5997798" y="5000190"/>
            <a:ext cx="869198" cy="869198"/>
          </a:xfrm>
          <a:prstGeom prst="rect">
            <a:avLst/>
          </a:prstGeom>
          <a:noFill/>
        </p:spPr>
      </p:pic>
      <p:pic>
        <p:nvPicPr>
          <p:cNvPr id="97" name="図 96"/>
          <p:cNvPicPr>
            <a:picLocks noChangeAspect="1"/>
          </p:cNvPicPr>
          <p:nvPr/>
        </p:nvPicPr>
        <p:blipFill rotWithShape="1">
          <a:blip r:embed="rId6">
            <a:extLst>
              <a:ext uri="{BEBA8EAE-BF5A-486C-A8C5-ECC9F3942E4B}">
                <a14:imgProps xmlns:a14="http://schemas.microsoft.com/office/drawing/2010/main">
                  <a14:imgLayer r:embed="rId7">
                    <a14:imgEffect>
                      <a14:backgroundRemoval t="2167" b="98333" l="3167" r="96667"/>
                    </a14:imgEffect>
                  </a14:imgLayer>
                </a14:imgProps>
              </a:ext>
            </a:extLst>
          </a:blip>
          <a:srcRect t="-199" r="12066"/>
          <a:stretch/>
        </p:blipFill>
        <p:spPr>
          <a:xfrm>
            <a:off x="4445252" y="1080013"/>
            <a:ext cx="4698748" cy="5148408"/>
          </a:xfrm>
          <a:prstGeom prst="rect">
            <a:avLst/>
          </a:prstGeom>
        </p:spPr>
      </p:pic>
      <p:pic>
        <p:nvPicPr>
          <p:cNvPr id="20" name="図 19" descr="工場青.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8916" y="4496374"/>
            <a:ext cx="1213104" cy="1018032"/>
          </a:xfrm>
          <a:prstGeom prst="rect">
            <a:avLst/>
          </a:prstGeom>
        </p:spPr>
      </p:pic>
      <p:pic>
        <p:nvPicPr>
          <p:cNvPr id="19" name="図 18" descr="野菜青.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0803" y="5198169"/>
            <a:ext cx="1133856" cy="390144"/>
          </a:xfrm>
          <a:prstGeom prst="rect">
            <a:avLst/>
          </a:prstGeom>
        </p:spPr>
      </p:pic>
      <p:pic>
        <p:nvPicPr>
          <p:cNvPr id="17" name="図 16" descr="学校青.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172" y="4537801"/>
            <a:ext cx="1164336" cy="1005840"/>
          </a:xfrm>
          <a:prstGeom prst="rect">
            <a:avLst/>
          </a:prstGeom>
        </p:spPr>
      </p:pic>
      <p:pic>
        <p:nvPicPr>
          <p:cNvPr id="38" name="図 37"/>
          <p:cNvPicPr>
            <a:picLocks noChangeAspect="1"/>
          </p:cNvPicPr>
          <p:nvPr/>
        </p:nvPicPr>
        <p:blipFill>
          <a:blip r:embed="rId11">
            <a:duotone>
              <a:schemeClr val="bg2">
                <a:shade val="45000"/>
                <a:satMod val="135000"/>
              </a:schemeClr>
              <a:prstClr val="white"/>
            </a:duotone>
          </a:blip>
          <a:stretch>
            <a:fillRect/>
          </a:stretch>
        </p:blipFill>
        <p:spPr>
          <a:xfrm>
            <a:off x="3642980" y="4411476"/>
            <a:ext cx="1209878" cy="1209878"/>
          </a:xfrm>
          <a:prstGeom prst="rect">
            <a:avLst/>
          </a:prstGeom>
          <a:noFill/>
        </p:spPr>
      </p:pic>
      <p:grpSp>
        <p:nvGrpSpPr>
          <p:cNvPr id="8" name="図形グループ 7"/>
          <p:cNvGrpSpPr/>
          <p:nvPr/>
        </p:nvGrpSpPr>
        <p:grpSpPr>
          <a:xfrm>
            <a:off x="1702526" y="5198169"/>
            <a:ext cx="1122133" cy="377744"/>
            <a:chOff x="1539581" y="5254700"/>
            <a:chExt cx="1122133" cy="377744"/>
          </a:xfrm>
        </p:grpSpPr>
        <p:pic>
          <p:nvPicPr>
            <p:cNvPr id="40" name="図 39"/>
            <p:cNvPicPr>
              <a:picLocks noChangeAspect="1"/>
            </p:cNvPicPr>
            <p:nvPr/>
          </p:nvPicPr>
          <p:blipFill rotWithShape="1">
            <a:blip r:embed="rId12">
              <a:duotone>
                <a:schemeClr val="bg2">
                  <a:shade val="45000"/>
                  <a:satMod val="135000"/>
                </a:schemeClr>
                <a:prstClr val="white"/>
              </a:duotone>
            </a:blip>
            <a:srcRect b="45136"/>
            <a:stretch/>
          </p:blipFill>
          <p:spPr>
            <a:xfrm>
              <a:off x="1648527" y="5254700"/>
              <a:ext cx="259785" cy="285413"/>
            </a:xfrm>
            <a:prstGeom prst="rect">
              <a:avLst/>
            </a:prstGeom>
            <a:noFill/>
          </p:spPr>
        </p:pic>
        <p:pic>
          <p:nvPicPr>
            <p:cNvPr id="66" name="図 65"/>
            <p:cNvPicPr>
              <a:picLocks noChangeAspect="1"/>
            </p:cNvPicPr>
            <p:nvPr/>
          </p:nvPicPr>
          <p:blipFill rotWithShape="1">
            <a:blip r:embed="rId12">
              <a:duotone>
                <a:schemeClr val="bg2">
                  <a:shade val="45000"/>
                  <a:satMod val="135000"/>
                </a:schemeClr>
                <a:prstClr val="white"/>
              </a:duotone>
            </a:blip>
            <a:srcRect b="45136"/>
            <a:stretch/>
          </p:blipFill>
          <p:spPr>
            <a:xfrm>
              <a:off x="1997136" y="5254700"/>
              <a:ext cx="259785" cy="285413"/>
            </a:xfrm>
            <a:prstGeom prst="rect">
              <a:avLst/>
            </a:prstGeom>
            <a:noFill/>
          </p:spPr>
        </p:pic>
        <p:pic>
          <p:nvPicPr>
            <p:cNvPr id="67" name="図 66"/>
            <p:cNvPicPr>
              <a:picLocks noChangeAspect="1"/>
            </p:cNvPicPr>
            <p:nvPr/>
          </p:nvPicPr>
          <p:blipFill rotWithShape="1">
            <a:blip r:embed="rId12">
              <a:duotone>
                <a:schemeClr val="bg2">
                  <a:shade val="45000"/>
                  <a:satMod val="135000"/>
                </a:schemeClr>
                <a:prstClr val="white"/>
              </a:duotone>
            </a:blip>
            <a:srcRect b="45136"/>
            <a:stretch/>
          </p:blipFill>
          <p:spPr>
            <a:xfrm>
              <a:off x="2352291" y="5254700"/>
              <a:ext cx="259785" cy="285413"/>
            </a:xfrm>
            <a:prstGeom prst="rect">
              <a:avLst/>
            </a:prstGeom>
            <a:noFill/>
          </p:spPr>
        </p:pic>
        <p:cxnSp>
          <p:nvCxnSpPr>
            <p:cNvPr id="70" name="直線コネクタ 69"/>
            <p:cNvCxnSpPr/>
            <p:nvPr/>
          </p:nvCxnSpPr>
          <p:spPr>
            <a:xfrm>
              <a:off x="1559676" y="5521159"/>
              <a:ext cx="1102038" cy="0"/>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76" name="直線コネクタ 75"/>
            <p:cNvCxnSpPr/>
            <p:nvPr/>
          </p:nvCxnSpPr>
          <p:spPr>
            <a:xfrm flipH="1">
              <a:off x="1539581"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H="1">
              <a:off x="1648527"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H="1">
              <a:off x="1757473"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H="1">
              <a:off x="1866419"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flipH="1">
              <a:off x="1975365"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p:cNvCxnSpPr/>
            <p:nvPr/>
          </p:nvCxnSpPr>
          <p:spPr>
            <a:xfrm flipH="1">
              <a:off x="2073292"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a:off x="2182238"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p:cNvCxnSpPr/>
            <p:nvPr/>
          </p:nvCxnSpPr>
          <p:spPr>
            <a:xfrm flipH="1">
              <a:off x="2291184"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a:off x="2400130"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flipH="1">
              <a:off x="2509076" y="5521159"/>
              <a:ext cx="108946" cy="111285"/>
            </a:xfrm>
            <a:prstGeom prst="line">
              <a:avLst/>
            </a:prstGeom>
            <a:noFill/>
            <a:ln w="19050" cmpd="sng">
              <a:solidFill>
                <a:srgbClr val="666666"/>
              </a:solidFill>
            </a:ln>
            <a:effectLst/>
          </p:spPr>
          <p:style>
            <a:lnRef idx="2">
              <a:schemeClr val="accent1"/>
            </a:lnRef>
            <a:fillRef idx="0">
              <a:schemeClr val="accent1"/>
            </a:fillRef>
            <a:effectRef idx="1">
              <a:schemeClr val="accent1"/>
            </a:effectRef>
            <a:fontRef idx="minor">
              <a:schemeClr val="tx1"/>
            </a:fontRef>
          </p:style>
        </p:cxnSp>
      </p:grpSp>
      <p:pic>
        <p:nvPicPr>
          <p:cNvPr id="25" name="図 24"/>
          <p:cNvPicPr>
            <a:picLocks noChangeAspect="1"/>
          </p:cNvPicPr>
          <p:nvPr/>
        </p:nvPicPr>
        <p:blipFill rotWithShape="1">
          <a:blip r:embed="rId13">
            <a:duotone>
              <a:schemeClr val="bg2">
                <a:shade val="45000"/>
                <a:satMod val="135000"/>
              </a:schemeClr>
              <a:prstClr val="white"/>
            </a:duotone>
          </a:blip>
          <a:srcRect l="9195"/>
          <a:stretch/>
        </p:blipFill>
        <p:spPr>
          <a:xfrm>
            <a:off x="162945" y="4398715"/>
            <a:ext cx="1154900" cy="1271845"/>
          </a:xfrm>
          <a:prstGeom prst="rect">
            <a:avLst/>
          </a:prstGeom>
          <a:noFill/>
        </p:spPr>
      </p:pic>
      <p:grpSp>
        <p:nvGrpSpPr>
          <p:cNvPr id="6" name="図形グループ 5"/>
          <p:cNvGrpSpPr/>
          <p:nvPr/>
        </p:nvGrpSpPr>
        <p:grpSpPr>
          <a:xfrm>
            <a:off x="3523079" y="3536340"/>
            <a:ext cx="1603696" cy="782591"/>
            <a:chOff x="3570940" y="2693630"/>
            <a:chExt cx="1603696" cy="782591"/>
          </a:xfrm>
        </p:grpSpPr>
        <p:sp>
          <p:nvSpPr>
            <p:cNvPr id="115" name="円形吹き出し 114"/>
            <p:cNvSpPr/>
            <p:nvPr/>
          </p:nvSpPr>
          <p:spPr>
            <a:xfrm>
              <a:off x="3570940" y="2693630"/>
              <a:ext cx="1603696" cy="782591"/>
            </a:xfrm>
            <a:prstGeom prst="wedgeEllipseCallout">
              <a:avLst>
                <a:gd name="adj1" fmla="val -32200"/>
                <a:gd name="adj2" fmla="val 71987"/>
              </a:avLst>
            </a:prstGeom>
            <a:solidFill>
              <a:srgbClr val="369837"/>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16" name="テキスト ボックス 115"/>
            <p:cNvSpPr txBox="1"/>
            <p:nvPr/>
          </p:nvSpPr>
          <p:spPr>
            <a:xfrm>
              <a:off x="3696777" y="2708571"/>
              <a:ext cx="1467068" cy="707886"/>
            </a:xfrm>
            <a:prstGeom prst="rect">
              <a:avLst/>
            </a:prstGeom>
            <a:noFill/>
          </p:spPr>
          <p:txBody>
            <a:bodyPr wrap="none" rtlCol="0">
              <a:spAutoFit/>
            </a:bodyPr>
            <a:lstStyle/>
            <a:p>
              <a:pPr algn="ctr"/>
              <a:r>
                <a:rPr lang="ja-JP" altLang="en-US" sz="2000" dirty="0">
                  <a:solidFill>
                    <a:srgbClr val="FFFFFF"/>
                  </a:solidFill>
                  <a:latin typeface="ヒラギノ丸ゴ ProN W4"/>
                  <a:ea typeface="ヒラギノ丸ゴ ProN W4"/>
                  <a:cs typeface="ヒラギノ丸ゴ ProN W4"/>
                </a:rPr>
                <a:t>土浦で</a:t>
              </a:r>
              <a:endParaRPr lang="en-US" altLang="ja-JP" sz="2000" dirty="0">
                <a:solidFill>
                  <a:srgbClr val="FFFFFF"/>
                </a:solidFill>
                <a:latin typeface="ヒラギノ丸ゴ ProN W4"/>
                <a:ea typeface="ヒラギノ丸ゴ ProN W4"/>
                <a:cs typeface="ヒラギノ丸ゴ ProN W4"/>
              </a:endParaRPr>
            </a:p>
            <a:p>
              <a:pPr algn="ctr"/>
              <a:r>
                <a:rPr lang="ja-JP" altLang="en-US" sz="2000" dirty="0">
                  <a:solidFill>
                    <a:srgbClr val="FFFFFF"/>
                  </a:solidFill>
                  <a:latin typeface="ヒラギノ丸ゴ ProN W4"/>
                  <a:ea typeface="ヒラギノ丸ゴ ProN W4"/>
                  <a:cs typeface="ヒラギノ丸ゴ ProN W4"/>
                </a:rPr>
                <a:t>働きたい！</a:t>
              </a:r>
            </a:p>
          </p:txBody>
        </p:sp>
      </p:grpSp>
      <p:grpSp>
        <p:nvGrpSpPr>
          <p:cNvPr id="5" name="図形グループ 4"/>
          <p:cNvGrpSpPr/>
          <p:nvPr/>
        </p:nvGrpSpPr>
        <p:grpSpPr>
          <a:xfrm>
            <a:off x="955625" y="4192780"/>
            <a:ext cx="1603696" cy="797532"/>
            <a:chOff x="1001814" y="3345114"/>
            <a:chExt cx="1603696" cy="797532"/>
          </a:xfrm>
        </p:grpSpPr>
        <p:sp>
          <p:nvSpPr>
            <p:cNvPr id="112" name="円形吹き出し 111"/>
            <p:cNvSpPr/>
            <p:nvPr/>
          </p:nvSpPr>
          <p:spPr>
            <a:xfrm>
              <a:off x="1001814" y="3360055"/>
              <a:ext cx="1603696" cy="782591"/>
            </a:xfrm>
            <a:prstGeom prst="wedgeEllipseCallout">
              <a:avLst>
                <a:gd name="adj1" fmla="val -32200"/>
                <a:gd name="adj2" fmla="val 70365"/>
              </a:avLst>
            </a:prstGeom>
            <a:solidFill>
              <a:srgbClr val="DC3246"/>
            </a:solid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FFFFFF"/>
                </a:solidFill>
                <a:latin typeface="Calibri"/>
                <a:ea typeface="ＭＳ Ｐゴシック"/>
              </a:endParaRPr>
            </a:p>
          </p:txBody>
        </p:sp>
        <p:sp>
          <p:nvSpPr>
            <p:cNvPr id="111" name="テキスト ボックス 110"/>
            <p:cNvSpPr txBox="1"/>
            <p:nvPr/>
          </p:nvSpPr>
          <p:spPr>
            <a:xfrm>
              <a:off x="1112711" y="3345114"/>
              <a:ext cx="1467068" cy="707886"/>
            </a:xfrm>
            <a:prstGeom prst="rect">
              <a:avLst/>
            </a:prstGeom>
            <a:noFill/>
          </p:spPr>
          <p:txBody>
            <a:bodyPr wrap="none" rtlCol="0">
              <a:spAutoFit/>
            </a:bodyPr>
            <a:lstStyle/>
            <a:p>
              <a:pPr algn="ctr"/>
              <a:r>
                <a:rPr lang="ja-JP" altLang="en-US" sz="2000" dirty="0">
                  <a:solidFill>
                    <a:srgbClr val="FFFFFF"/>
                  </a:solidFill>
                  <a:latin typeface="ヒラギノ丸ゴ ProN W4"/>
                  <a:ea typeface="ヒラギノ丸ゴ ProN W4"/>
                  <a:cs typeface="ヒラギノ丸ゴ ProN W4"/>
                </a:rPr>
                <a:t>土浦</a:t>
              </a:r>
              <a:endParaRPr lang="en-US" altLang="ja-JP" sz="2000" dirty="0">
                <a:solidFill>
                  <a:srgbClr val="FFFFFF"/>
                </a:solidFill>
                <a:latin typeface="ヒラギノ丸ゴ ProN W4"/>
                <a:ea typeface="ヒラギノ丸ゴ ProN W4"/>
                <a:cs typeface="ヒラギノ丸ゴ ProN W4"/>
              </a:endParaRPr>
            </a:p>
            <a:p>
              <a:pPr algn="ctr"/>
              <a:r>
                <a:rPr lang="ja-JP" altLang="en-US" sz="2000" dirty="0">
                  <a:solidFill>
                    <a:srgbClr val="FFFFFF"/>
                  </a:solidFill>
                  <a:latin typeface="ヒラギノ丸ゴ ProN W4"/>
                  <a:ea typeface="ヒラギノ丸ゴ ProN W4"/>
                  <a:cs typeface="ヒラギノ丸ゴ ProN W4"/>
                </a:rPr>
                <a:t>好きか</a:t>
              </a:r>
              <a:r>
                <a:rPr lang="ja-JP" altLang="en-US" sz="2000" dirty="0" smtClean="0">
                  <a:solidFill>
                    <a:srgbClr val="FFFFFF"/>
                  </a:solidFill>
                  <a:latin typeface="ヒラギノ丸ゴ ProN W4"/>
                  <a:ea typeface="ヒラギノ丸ゴ ProN W4"/>
                  <a:cs typeface="ヒラギノ丸ゴ ProN W4"/>
                </a:rPr>
                <a:t>も！</a:t>
              </a:r>
              <a:endParaRPr lang="ja-JP" altLang="en-US" sz="2000" dirty="0">
                <a:solidFill>
                  <a:srgbClr val="FFFFFF"/>
                </a:solidFill>
                <a:latin typeface="ヒラギノ丸ゴ ProN W4"/>
                <a:ea typeface="ヒラギノ丸ゴ ProN W4"/>
                <a:cs typeface="ヒラギノ丸ゴ ProN W4"/>
              </a:endParaRPr>
            </a:p>
          </p:txBody>
        </p:sp>
      </p:grpSp>
      <p:sp>
        <p:nvSpPr>
          <p:cNvPr id="131" name="正方形/長方形 130"/>
          <p:cNvSpPr/>
          <p:nvPr/>
        </p:nvSpPr>
        <p:spPr>
          <a:xfrm>
            <a:off x="0" y="1080013"/>
            <a:ext cx="9144000" cy="204005"/>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latin typeface="Calibri"/>
              <a:ea typeface="ＭＳ Ｐゴシック"/>
            </a:endParaRPr>
          </a:p>
        </p:txBody>
      </p:sp>
      <p:pic>
        <p:nvPicPr>
          <p:cNvPr id="92" name="図 91" descr="icon_100070_256.png"/>
          <p:cNvPicPr>
            <a:picLocks noChangeAspect="1"/>
          </p:cNvPicPr>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2962" y="5736368"/>
            <a:ext cx="355402" cy="308802"/>
          </a:xfrm>
          <a:prstGeom prst="rect">
            <a:avLst/>
          </a:prstGeom>
        </p:spPr>
      </p:pic>
      <p:pic>
        <p:nvPicPr>
          <p:cNvPr id="93" name="図 92"/>
          <p:cNvPicPr>
            <a:picLocks noChangeAspect="1"/>
          </p:cNvPicPr>
          <p:nvPr/>
        </p:nvPicPr>
        <p:blipFill>
          <a:blip r:embed="rId15">
            <a:extLst>
              <a:ext uri="{BEBA8EAE-BF5A-486C-A8C5-ECC9F3942E4B}">
                <a14:imgProps xmlns:a14="http://schemas.microsoft.com/office/drawing/2010/main">
                  <a14:imgLayer r:embed="rId16">
                    <a14:imgEffect>
                      <a14:backgroundRemoval t="4667" b="95833" l="3000" r="96167">
                        <a14:foregroundMark x1="34167" y1="51667" x2="34167" y2="51667"/>
                        <a14:foregroundMark x1="37167" y1="53833" x2="37167" y2="53833"/>
                        <a14:foregroundMark x1="32000" y1="58000" x2="32000" y2="58000"/>
                        <a14:foregroundMark x1="18333" y1="52833" x2="18333" y2="52833"/>
                        <a14:foregroundMark x1="11167" y1="47000" x2="11167" y2="47000"/>
                        <a14:foregroundMark x1="16333" y1="58167" x2="16333" y2="58167"/>
                        <a14:foregroundMark x1="16000" y1="63833" x2="16000" y2="63833"/>
                        <a14:foregroundMark x1="13333" y1="34667" x2="13333" y2="34667"/>
                        <a14:foregroundMark x1="22000" y1="43500" x2="22000" y2="43500"/>
                        <a14:foregroundMark x1="24000" y1="38167" x2="24000" y2="38167"/>
                        <a14:foregroundMark x1="27500" y1="31667" x2="27500" y2="31667"/>
                        <a14:foregroundMark x1="30333" y1="36333" x2="30333" y2="36333"/>
                        <a14:foregroundMark x1="35833" y1="31833" x2="35833" y2="31833"/>
                        <a14:foregroundMark x1="26167" y1="15167" x2="26167" y2="15167"/>
                        <a14:foregroundMark x1="35000" y1="13667" x2="35000" y2="13667"/>
                        <a14:foregroundMark x1="39000" y1="12833" x2="39000" y2="12833"/>
                        <a14:foregroundMark x1="41167" y1="28167" x2="41167" y2="28167"/>
                        <a14:foregroundMark x1="51500" y1="10500" x2="51500" y2="10500"/>
                        <a14:foregroundMark x1="61500" y1="12833" x2="61500" y2="12833"/>
                        <a14:foregroundMark x1="65167" y1="17167" x2="65167" y2="17167"/>
                        <a14:foregroundMark x1="62333" y1="23833" x2="62333" y2="23833"/>
                        <a14:foregroundMark x1="61333" y1="26333" x2="61333" y2="26333"/>
                        <a14:foregroundMark x1="62833" y1="31667" x2="62833" y2="31667"/>
                        <a14:foregroundMark x1="71667" y1="28333" x2="71667" y2="28333"/>
                        <a14:foregroundMark x1="76000" y1="30000" x2="76000" y2="30000"/>
                        <a14:foregroundMark x1="76333" y1="20667" x2="76333" y2="20667"/>
                        <a14:foregroundMark x1="80000" y1="20833" x2="80000" y2="20833"/>
                        <a14:foregroundMark x1="81833" y1="35667" x2="81833" y2="35667"/>
                        <a14:foregroundMark x1="84833" y1="36333" x2="84833" y2="36333"/>
                        <a14:foregroundMark x1="82833" y1="40333" x2="82833" y2="40333"/>
                        <a14:foregroundMark x1="66500" y1="41333" x2="66500" y2="41333"/>
                        <a14:foregroundMark x1="68167" y1="51333" x2="68167" y2="51333"/>
                        <a14:foregroundMark x1="68667" y1="54833" x2="68667" y2="54833"/>
                        <a14:foregroundMark x1="68333" y1="67333" x2="68333" y2="67333"/>
                        <a14:foregroundMark x1="75833" y1="67000" x2="75833" y2="67000"/>
                        <a14:foregroundMark x1="74500" y1="62833" x2="74500" y2="62833"/>
                        <a14:foregroundMark x1="93167" y1="57000" x2="93167" y2="57000"/>
                        <a14:foregroundMark x1="89667" y1="56833" x2="89667" y2="56833"/>
                        <a14:foregroundMark x1="44833" y1="35333" x2="44833" y2="35333"/>
                        <a14:foregroundMark x1="64500" y1="21000" x2="64500" y2="21000"/>
                      </a14:backgroundRemoval>
                    </a14:imgEffect>
                  </a14:imgLayer>
                </a14:imgProps>
              </a:ext>
            </a:extLst>
          </a:blip>
          <a:stretch>
            <a:fillRect/>
          </a:stretch>
        </p:blipFill>
        <p:spPr>
          <a:xfrm>
            <a:off x="1776973" y="3515790"/>
            <a:ext cx="1972981" cy="2665762"/>
          </a:xfrm>
          <a:prstGeom prst="rect">
            <a:avLst/>
          </a:prstGeom>
        </p:spPr>
      </p:pic>
      <p:pic>
        <p:nvPicPr>
          <p:cNvPr id="4" name="図 3"/>
          <p:cNvPicPr>
            <a:picLocks noChangeAspect="1"/>
          </p:cNvPicPr>
          <p:nvPr/>
        </p:nvPicPr>
        <p:blipFill>
          <a:blip r:embed="rId17"/>
          <a:stretch>
            <a:fillRect/>
          </a:stretch>
        </p:blipFill>
        <p:spPr>
          <a:xfrm flipH="1">
            <a:off x="684145" y="5157541"/>
            <a:ext cx="734244" cy="887304"/>
          </a:xfrm>
          <a:prstGeom prst="rect">
            <a:avLst/>
          </a:prstGeom>
        </p:spPr>
      </p:pic>
      <p:pic>
        <p:nvPicPr>
          <p:cNvPr id="23" name="図 22"/>
          <p:cNvPicPr>
            <a:picLocks noChangeAspect="1"/>
          </p:cNvPicPr>
          <p:nvPr/>
        </p:nvPicPr>
        <p:blipFill>
          <a:blip r:embed="rId18"/>
          <a:stretch>
            <a:fillRect/>
          </a:stretch>
        </p:blipFill>
        <p:spPr>
          <a:xfrm flipH="1">
            <a:off x="4702144" y="4373403"/>
            <a:ext cx="1430289" cy="1671767"/>
          </a:xfrm>
          <a:prstGeom prst="rect">
            <a:avLst/>
          </a:prstGeom>
        </p:spPr>
      </p:pic>
      <p:pic>
        <p:nvPicPr>
          <p:cNvPr id="16" name="図 15"/>
          <p:cNvPicPr>
            <a:picLocks noChangeAspect="1"/>
          </p:cNvPicPr>
          <p:nvPr/>
        </p:nvPicPr>
        <p:blipFill>
          <a:blip r:embed="rId19"/>
          <a:stretch>
            <a:fillRect/>
          </a:stretch>
        </p:blipFill>
        <p:spPr>
          <a:xfrm flipH="1">
            <a:off x="2840082" y="4480683"/>
            <a:ext cx="1288112" cy="1579428"/>
          </a:xfrm>
          <a:prstGeom prst="rect">
            <a:avLst/>
          </a:prstGeom>
        </p:spPr>
      </p:pic>
      <p:sp>
        <p:nvSpPr>
          <p:cNvPr id="117" name="円形吹き出し 116"/>
          <p:cNvSpPr/>
          <p:nvPr/>
        </p:nvSpPr>
        <p:spPr>
          <a:xfrm flipH="1">
            <a:off x="6217708" y="3639555"/>
            <a:ext cx="1821632" cy="954104"/>
          </a:xfrm>
          <a:custGeom>
            <a:avLst/>
            <a:gdLst/>
            <a:ahLst/>
            <a:cxnLst/>
            <a:rect l="l" t="t" r="r" b="b"/>
            <a:pathLst>
              <a:path w="1611074" h="895517">
                <a:moveTo>
                  <a:pt x="822333" y="0"/>
                </a:moveTo>
                <a:lnTo>
                  <a:pt x="803707" y="876"/>
                </a:lnTo>
                <a:lnTo>
                  <a:pt x="784742" y="127"/>
                </a:lnTo>
                <a:lnTo>
                  <a:pt x="713956" y="5095"/>
                </a:lnTo>
                <a:lnTo>
                  <a:pt x="643131" y="8424"/>
                </a:lnTo>
                <a:lnTo>
                  <a:pt x="625303" y="11316"/>
                </a:lnTo>
                <a:lnTo>
                  <a:pt x="606679" y="12623"/>
                </a:lnTo>
                <a:cubicBezTo>
                  <a:pt x="570722" y="17201"/>
                  <a:pt x="536163" y="22831"/>
                  <a:pt x="503061" y="29417"/>
                </a:cubicBezTo>
                <a:lnTo>
                  <a:pt x="480083" y="34874"/>
                </a:lnTo>
                <a:lnTo>
                  <a:pt x="472292" y="36138"/>
                </a:lnTo>
                <a:lnTo>
                  <a:pt x="462511" y="39048"/>
                </a:lnTo>
                <a:lnTo>
                  <a:pt x="408193" y="51949"/>
                </a:lnTo>
                <a:cubicBezTo>
                  <a:pt x="347945" y="68755"/>
                  <a:pt x="293774" y="89002"/>
                  <a:pt x="246167" y="111924"/>
                </a:cubicBezTo>
                <a:lnTo>
                  <a:pt x="234483" y="118308"/>
                </a:lnTo>
                <a:lnTo>
                  <a:pt x="230804" y="119914"/>
                </a:lnTo>
                <a:lnTo>
                  <a:pt x="217612" y="127526"/>
                </a:lnTo>
                <a:lnTo>
                  <a:pt x="179740" y="148217"/>
                </a:lnTo>
                <a:lnTo>
                  <a:pt x="170804" y="154532"/>
                </a:lnTo>
                <a:lnTo>
                  <a:pt x="159211" y="161221"/>
                </a:lnTo>
                <a:lnTo>
                  <a:pt x="136265" y="178942"/>
                </a:lnTo>
                <a:lnTo>
                  <a:pt x="123524" y="187946"/>
                </a:lnTo>
                <a:lnTo>
                  <a:pt x="118334" y="192790"/>
                </a:lnTo>
                <a:lnTo>
                  <a:pt x="101650" y="205675"/>
                </a:lnTo>
                <a:lnTo>
                  <a:pt x="82368" y="226354"/>
                </a:lnTo>
                <a:lnTo>
                  <a:pt x="77885" y="230536"/>
                </a:lnTo>
                <a:lnTo>
                  <a:pt x="75061" y="234189"/>
                </a:lnTo>
                <a:lnTo>
                  <a:pt x="57903" y="252591"/>
                </a:lnTo>
                <a:lnTo>
                  <a:pt x="46116" y="271626"/>
                </a:lnTo>
                <a:lnTo>
                  <a:pt x="43189" y="275412"/>
                </a:lnTo>
                <a:lnTo>
                  <a:pt x="40690" y="280389"/>
                </a:lnTo>
                <a:lnTo>
                  <a:pt x="27752" y="301283"/>
                </a:lnTo>
                <a:lnTo>
                  <a:pt x="22762" y="316098"/>
                </a:lnTo>
                <a:lnTo>
                  <a:pt x="19800" y="321998"/>
                </a:lnTo>
                <a:lnTo>
                  <a:pt x="17180" y="332666"/>
                </a:lnTo>
                <a:lnTo>
                  <a:pt x="10982" y="351067"/>
                </a:lnTo>
                <a:lnTo>
                  <a:pt x="10285" y="360750"/>
                </a:lnTo>
                <a:lnTo>
                  <a:pt x="8083" y="369718"/>
                </a:lnTo>
                <a:lnTo>
                  <a:pt x="8216" y="389532"/>
                </a:lnTo>
                <a:lnTo>
                  <a:pt x="7372" y="401259"/>
                </a:lnTo>
                <a:lnTo>
                  <a:pt x="8328" y="406368"/>
                </a:lnTo>
                <a:lnTo>
                  <a:pt x="8406" y="417998"/>
                </a:lnTo>
                <a:lnTo>
                  <a:pt x="15621" y="445363"/>
                </a:lnTo>
                <a:lnTo>
                  <a:pt x="16708" y="451173"/>
                </a:lnTo>
                <a:lnTo>
                  <a:pt x="17781" y="453554"/>
                </a:lnTo>
                <a:lnTo>
                  <a:pt x="21132" y="466262"/>
                </a:lnTo>
                <a:lnTo>
                  <a:pt x="36243" y="494519"/>
                </a:lnTo>
                <a:lnTo>
                  <a:pt x="38770" y="500124"/>
                </a:lnTo>
                <a:lnTo>
                  <a:pt x="40527" y="502529"/>
                </a:lnTo>
                <a:lnTo>
                  <a:pt x="46627" y="513934"/>
                </a:lnTo>
                <a:lnTo>
                  <a:pt x="65233" y="536334"/>
                </a:lnTo>
                <a:lnTo>
                  <a:pt x="73341" y="547428"/>
                </a:lnTo>
                <a:lnTo>
                  <a:pt x="78800" y="552666"/>
                </a:lnTo>
                <a:lnTo>
                  <a:pt x="85257" y="560440"/>
                </a:lnTo>
                <a:lnTo>
                  <a:pt x="100879" y="573854"/>
                </a:lnTo>
                <a:lnTo>
                  <a:pt x="120204" y="592400"/>
                </a:lnTo>
                <a:lnTo>
                  <a:pt x="133490" y="601858"/>
                </a:lnTo>
                <a:lnTo>
                  <a:pt x="137387" y="605203"/>
                </a:lnTo>
                <a:lnTo>
                  <a:pt x="145716" y="610560"/>
                </a:lnTo>
                <a:lnTo>
                  <a:pt x="179142" y="634355"/>
                </a:lnTo>
                <a:lnTo>
                  <a:pt x="201471" y="646420"/>
                </a:lnTo>
                <a:lnTo>
                  <a:pt x="203382" y="647649"/>
                </a:lnTo>
                <a:lnTo>
                  <a:pt x="0" y="895517"/>
                </a:lnTo>
                <a:lnTo>
                  <a:pt x="444315" y="739706"/>
                </a:lnTo>
                <a:lnTo>
                  <a:pt x="459017" y="742459"/>
                </a:lnTo>
                <a:lnTo>
                  <a:pt x="531286" y="758307"/>
                </a:lnTo>
                <a:lnTo>
                  <a:pt x="567374" y="762752"/>
                </a:lnTo>
                <a:lnTo>
                  <a:pt x="602569" y="769343"/>
                </a:lnTo>
                <a:lnTo>
                  <a:pt x="651048" y="773057"/>
                </a:lnTo>
                <a:lnTo>
                  <a:pt x="696754" y="778686"/>
                </a:lnTo>
                <a:lnTo>
                  <a:pt x="732519" y="779298"/>
                </a:lnTo>
                <a:lnTo>
                  <a:pt x="768223" y="782033"/>
                </a:lnTo>
                <a:lnTo>
                  <a:pt x="817191" y="780748"/>
                </a:lnTo>
                <a:lnTo>
                  <a:pt x="865447" y="781575"/>
                </a:lnTo>
                <a:lnTo>
                  <a:pt x="900088" y="778573"/>
                </a:lnTo>
                <a:lnTo>
                  <a:pt x="935665" y="777639"/>
                </a:lnTo>
                <a:lnTo>
                  <a:pt x="982933" y="771394"/>
                </a:lnTo>
                <a:lnTo>
                  <a:pt x="1031644" y="767172"/>
                </a:lnTo>
                <a:lnTo>
                  <a:pt x="1064583" y="760605"/>
                </a:lnTo>
                <a:lnTo>
                  <a:pt x="1099279" y="756020"/>
                </a:lnTo>
                <a:lnTo>
                  <a:pt x="1177647" y="738062"/>
                </a:lnTo>
                <a:lnTo>
                  <a:pt x="1189622" y="735674"/>
                </a:lnTo>
                <a:lnTo>
                  <a:pt x="1586841" y="854439"/>
                </a:lnTo>
                <a:lnTo>
                  <a:pt x="1426313" y="641032"/>
                </a:lnTo>
                <a:lnTo>
                  <a:pt x="1427522" y="640218"/>
                </a:lnTo>
                <a:lnTo>
                  <a:pt x="1448015" y="628737"/>
                </a:lnTo>
                <a:lnTo>
                  <a:pt x="1482270" y="603364"/>
                </a:lnTo>
                <a:lnTo>
                  <a:pt x="1489988" y="598169"/>
                </a:lnTo>
                <a:lnTo>
                  <a:pt x="1493212" y="595259"/>
                </a:lnTo>
                <a:lnTo>
                  <a:pt x="1505520" y="586143"/>
                </a:lnTo>
                <a:lnTo>
                  <a:pt x="1524734" y="566815"/>
                </a:lnTo>
                <a:lnTo>
                  <a:pt x="1539879" y="553149"/>
                </a:lnTo>
                <a:lnTo>
                  <a:pt x="1545653" y="545773"/>
                </a:lnTo>
                <a:lnTo>
                  <a:pt x="1550770" y="540625"/>
                </a:lnTo>
                <a:lnTo>
                  <a:pt x="1558577" y="529261"/>
                </a:lnTo>
                <a:lnTo>
                  <a:pt x="1576366" y="506535"/>
                </a:lnTo>
                <a:lnTo>
                  <a:pt x="1581872" y="495353"/>
                </a:lnTo>
                <a:lnTo>
                  <a:pt x="1583573" y="492877"/>
                </a:lnTo>
                <a:lnTo>
                  <a:pt x="1585941" y="487091"/>
                </a:lnTo>
                <a:lnTo>
                  <a:pt x="1599827" y="458889"/>
                </a:lnTo>
                <a:lnTo>
                  <a:pt x="1602689" y="446155"/>
                </a:lnTo>
                <a:lnTo>
                  <a:pt x="1603738" y="443591"/>
                </a:lnTo>
                <a:lnTo>
                  <a:pt x="1604620" y="437563"/>
                </a:lnTo>
                <a:lnTo>
                  <a:pt x="1610641" y="410776"/>
                </a:lnTo>
                <a:lnTo>
                  <a:pt x="1610280" y="398883"/>
                </a:lnTo>
                <a:lnTo>
                  <a:pt x="1611074" y="393460"/>
                </a:lnTo>
                <a:lnTo>
                  <a:pt x="1609765" y="381886"/>
                </a:lnTo>
                <a:lnTo>
                  <a:pt x="1609185" y="362757"/>
                </a:lnTo>
                <a:lnTo>
                  <a:pt x="1606541" y="353373"/>
                </a:lnTo>
                <a:lnTo>
                  <a:pt x="1605387" y="343176"/>
                </a:lnTo>
                <a:lnTo>
                  <a:pt x="1598727" y="325645"/>
                </a:lnTo>
                <a:lnTo>
                  <a:pt x="1595838" y="315395"/>
                </a:lnTo>
                <a:lnTo>
                  <a:pt x="1592426" y="309061"/>
                </a:lnTo>
                <a:lnTo>
                  <a:pt x="1586488" y="293433"/>
                </a:lnTo>
                <a:lnTo>
                  <a:pt x="1573492" y="273918"/>
                </a:lnTo>
                <a:lnTo>
                  <a:pt x="1570979" y="269253"/>
                </a:lnTo>
                <a:lnTo>
                  <a:pt x="1567670" y="265175"/>
                </a:lnTo>
                <a:lnTo>
                  <a:pt x="1554184" y="244923"/>
                </a:lnTo>
                <a:lnTo>
                  <a:pt x="1537494" y="227985"/>
                </a:lnTo>
                <a:lnTo>
                  <a:pt x="1534986" y="224894"/>
                </a:lnTo>
                <a:lnTo>
                  <a:pt x="1530289" y="220672"/>
                </a:lnTo>
                <a:lnTo>
                  <a:pt x="1508283" y="198339"/>
                </a:lnTo>
                <a:lnTo>
                  <a:pt x="1492517" y="186727"/>
                </a:lnTo>
                <a:lnTo>
                  <a:pt x="1488237" y="182880"/>
                </a:lnTo>
                <a:lnTo>
                  <a:pt x="1474899" y="173749"/>
                </a:lnTo>
                <a:lnTo>
                  <a:pt x="1448594" y="154375"/>
                </a:lnTo>
                <a:lnTo>
                  <a:pt x="1438283" y="148684"/>
                </a:lnTo>
                <a:lnTo>
                  <a:pt x="1431112" y="143775"/>
                </a:lnTo>
                <a:lnTo>
                  <a:pt x="1385737" y="119687"/>
                </a:lnTo>
                <a:lnTo>
                  <a:pt x="1374926" y="113722"/>
                </a:lnTo>
                <a:lnTo>
                  <a:pt x="1372931" y="112889"/>
                </a:lnTo>
                <a:lnTo>
                  <a:pt x="1363987" y="108141"/>
                </a:lnTo>
                <a:cubicBezTo>
                  <a:pt x="1315988" y="85667"/>
                  <a:pt x="1261576" y="65883"/>
                  <a:pt x="1201255" y="49538"/>
                </a:cubicBezTo>
                <a:lnTo>
                  <a:pt x="1141019" y="35665"/>
                </a:lnTo>
                <a:lnTo>
                  <a:pt x="1131534" y="32976"/>
                </a:lnTo>
                <a:lnTo>
                  <a:pt x="1125056" y="31989"/>
                </a:lnTo>
                <a:lnTo>
                  <a:pt x="1106405" y="27694"/>
                </a:lnTo>
                <a:cubicBezTo>
                  <a:pt x="1073353" y="21335"/>
                  <a:pt x="1038887" y="15930"/>
                  <a:pt x="1003069" y="11572"/>
                </a:cubicBezTo>
                <a:lnTo>
                  <a:pt x="982432" y="10251"/>
                </a:lnTo>
                <a:lnTo>
                  <a:pt x="961890" y="7120"/>
                </a:lnTo>
                <a:lnTo>
                  <a:pt x="887938" y="4201"/>
                </a:lnTo>
                <a:close/>
              </a:path>
            </a:pathLst>
          </a:custGeom>
          <a:solidFill>
            <a:schemeClr val="accent5"/>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srgbClr val="FFFFFF"/>
              </a:solidFill>
              <a:latin typeface="Calibri"/>
              <a:ea typeface="ＭＳ Ｐゴシック"/>
            </a:endParaRPr>
          </a:p>
        </p:txBody>
      </p:sp>
      <p:sp>
        <p:nvSpPr>
          <p:cNvPr id="114" name="テキスト ボックス 113"/>
          <p:cNvSpPr txBox="1"/>
          <p:nvPr/>
        </p:nvSpPr>
        <p:spPr>
          <a:xfrm>
            <a:off x="6315791" y="3687666"/>
            <a:ext cx="1723549" cy="707886"/>
          </a:xfrm>
          <a:prstGeom prst="rect">
            <a:avLst/>
          </a:prstGeom>
          <a:noFill/>
        </p:spPr>
        <p:txBody>
          <a:bodyPr wrap="none" rtlCol="0">
            <a:spAutoFit/>
          </a:bodyPr>
          <a:lstStyle/>
          <a:p>
            <a:pPr algn="ctr"/>
            <a:r>
              <a:rPr lang="ja-JP" altLang="en-US" sz="2000" dirty="0">
                <a:solidFill>
                  <a:srgbClr val="FFFFFF"/>
                </a:solidFill>
                <a:latin typeface="ヒラギノ丸ゴ ProN W4"/>
                <a:ea typeface="ヒラギノ丸ゴ ProN W4"/>
                <a:cs typeface="ヒラギノ丸ゴ ProN W4"/>
              </a:rPr>
              <a:t>土浦で</a:t>
            </a:r>
            <a:endParaRPr lang="en-US" altLang="ja-JP" sz="2000" dirty="0">
              <a:solidFill>
                <a:srgbClr val="FFFFFF"/>
              </a:solidFill>
              <a:latin typeface="ヒラギノ丸ゴ ProN W4"/>
              <a:ea typeface="ヒラギノ丸ゴ ProN W4"/>
              <a:cs typeface="ヒラギノ丸ゴ ProN W4"/>
            </a:endParaRPr>
          </a:p>
          <a:p>
            <a:pPr algn="ctr"/>
            <a:r>
              <a:rPr lang="ja-JP" altLang="en-US" sz="2000" dirty="0" smtClean="0">
                <a:solidFill>
                  <a:srgbClr val="FFFFFF"/>
                </a:solidFill>
                <a:latin typeface="ヒラギノ丸ゴ ProN W4"/>
                <a:ea typeface="ヒラギノ丸ゴ ProN W4"/>
                <a:cs typeface="ヒラギノ丸ゴ ProN W4"/>
              </a:rPr>
              <a:t>暮らしたい</a:t>
            </a:r>
            <a:r>
              <a:rPr lang="ja-JP" altLang="en-US" sz="2000" dirty="0">
                <a:solidFill>
                  <a:srgbClr val="FFFFFF"/>
                </a:solidFill>
                <a:latin typeface="ヒラギノ丸ゴ ProN W4"/>
                <a:ea typeface="ヒラギノ丸ゴ ProN W4"/>
                <a:cs typeface="ヒラギノ丸ゴ ProN W4"/>
              </a:rPr>
              <a:t>！</a:t>
            </a:r>
          </a:p>
        </p:txBody>
      </p:sp>
      <p:pic>
        <p:nvPicPr>
          <p:cNvPr id="24" name="図 23"/>
          <p:cNvPicPr>
            <a:picLocks noChangeAspect="1"/>
          </p:cNvPicPr>
          <p:nvPr/>
        </p:nvPicPr>
        <p:blipFill>
          <a:blip r:embed="rId20"/>
          <a:stretch>
            <a:fillRect/>
          </a:stretch>
        </p:blipFill>
        <p:spPr>
          <a:xfrm>
            <a:off x="8022720" y="4275115"/>
            <a:ext cx="1128901" cy="1770055"/>
          </a:xfrm>
          <a:prstGeom prst="rect">
            <a:avLst/>
          </a:prstGeom>
        </p:spPr>
      </p:pic>
      <p:cxnSp>
        <p:nvCxnSpPr>
          <p:cNvPr id="57" name="直線コネクタ 56"/>
          <p:cNvCxnSpPr/>
          <p:nvPr/>
        </p:nvCxnSpPr>
        <p:spPr>
          <a:xfrm>
            <a:off x="0" y="6028819"/>
            <a:ext cx="9144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9" name="テキスト ボックス 48"/>
          <p:cNvSpPr txBox="1"/>
          <p:nvPr/>
        </p:nvSpPr>
        <p:spPr>
          <a:xfrm>
            <a:off x="162945" y="304385"/>
            <a:ext cx="2749471" cy="707886"/>
          </a:xfrm>
          <a:prstGeom prst="rect">
            <a:avLst/>
          </a:prstGeom>
          <a:noFill/>
        </p:spPr>
        <p:txBody>
          <a:bodyPr wrap="none" rtlCol="0">
            <a:spAutoFit/>
          </a:bodyPr>
          <a:lstStyle/>
          <a:p>
            <a:r>
              <a:rPr lang="ja-JP" altLang="en-US" sz="4000" dirty="0">
                <a:solidFill>
                  <a:prstClr val="black"/>
                </a:solidFill>
                <a:latin typeface="ヒラギノ丸ゴ ProN W4"/>
                <a:ea typeface="ヒラギノ丸ゴ ProN W4"/>
                <a:cs typeface="ヒラギノ丸ゴ ProN W4"/>
              </a:rPr>
              <a:t>土浦の展望</a:t>
            </a:r>
          </a:p>
        </p:txBody>
      </p:sp>
      <p:sp>
        <p:nvSpPr>
          <p:cNvPr id="3" name="円/楕円 2"/>
          <p:cNvSpPr/>
          <p:nvPr/>
        </p:nvSpPr>
        <p:spPr>
          <a:xfrm>
            <a:off x="210784" y="6060111"/>
            <a:ext cx="2189346" cy="797889"/>
          </a:xfrm>
          <a:prstGeom prst="ellipse">
            <a:avLst/>
          </a:prstGeom>
          <a:solidFill>
            <a:schemeClr val="accent6">
              <a:alpha val="80000"/>
            </a:schemeClr>
          </a:solidFill>
          <a:ln>
            <a:solidFill>
              <a:schemeClr val="accent6"/>
            </a:solid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こども</a:t>
            </a:r>
            <a:endParaRPr kumimoji="1" lang="ja-JP" altLang="en-US" sz="2800" dirty="0"/>
          </a:p>
        </p:txBody>
      </p:sp>
      <p:sp>
        <p:nvSpPr>
          <p:cNvPr id="41" name="円/楕円 40"/>
          <p:cNvSpPr/>
          <p:nvPr/>
        </p:nvSpPr>
        <p:spPr>
          <a:xfrm>
            <a:off x="3044469" y="6056119"/>
            <a:ext cx="2189346" cy="797889"/>
          </a:xfrm>
          <a:prstGeom prst="ellipse">
            <a:avLst/>
          </a:prstGeom>
          <a:solidFill>
            <a:schemeClr val="accent3">
              <a:alpha val="80000"/>
            </a:schemeClr>
          </a:solidFill>
          <a:ln>
            <a:solidFill>
              <a:schemeClr val="accent3"/>
            </a:solid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しごと</a:t>
            </a:r>
            <a:endParaRPr kumimoji="1" lang="ja-JP" altLang="en-US" sz="2800" dirty="0"/>
          </a:p>
        </p:txBody>
      </p:sp>
      <p:sp>
        <p:nvSpPr>
          <p:cNvPr id="42" name="円/楕円 41"/>
          <p:cNvSpPr/>
          <p:nvPr/>
        </p:nvSpPr>
        <p:spPr>
          <a:xfrm>
            <a:off x="5858459" y="6056119"/>
            <a:ext cx="2189346" cy="797889"/>
          </a:xfrm>
          <a:prstGeom prst="ellipse">
            <a:avLst/>
          </a:prstGeom>
          <a:solidFill>
            <a:schemeClr val="accent5">
              <a:alpha val="80000"/>
            </a:schemeClr>
          </a:solidFill>
          <a:ln>
            <a:solidFill>
              <a:schemeClr val="accent5"/>
            </a:solid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くらし</a:t>
            </a:r>
            <a:endParaRPr kumimoji="1" lang="ja-JP" altLang="en-US" sz="2800" dirty="0"/>
          </a:p>
        </p:txBody>
      </p:sp>
      <p:sp>
        <p:nvSpPr>
          <p:cNvPr id="58" name="円/楕円 57"/>
          <p:cNvSpPr/>
          <p:nvPr/>
        </p:nvSpPr>
        <p:spPr>
          <a:xfrm>
            <a:off x="1577348" y="3152336"/>
            <a:ext cx="2189346" cy="797889"/>
          </a:xfrm>
          <a:prstGeom prst="ellipse">
            <a:avLst/>
          </a:prstGeom>
          <a:solidFill>
            <a:schemeClr val="accent2">
              <a:alpha val="80000"/>
            </a:schemeClr>
          </a:solidFill>
          <a:ln>
            <a:solidFill>
              <a:srgbClr val="1986C3"/>
            </a:solid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しさん</a:t>
            </a:r>
            <a:endParaRPr kumimoji="1" lang="ja-JP" altLang="en-US" sz="2800" dirty="0"/>
          </a:p>
        </p:txBody>
      </p:sp>
    </p:spTree>
    <p:extLst>
      <p:ext uri="{BB962C8B-B14F-4D97-AF65-F5344CB8AC3E}">
        <p14:creationId xmlns:p14="http://schemas.microsoft.com/office/powerpoint/2010/main" val="3591803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22" presetClass="entr" presetSubtype="4"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wipe(down)">
                                      <p:cBhvr>
                                        <p:cTn id="30" dur="500"/>
                                        <p:tgtEl>
                                          <p:spTgt spid="93"/>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xit" presetSubtype="0" fill="hold" grpId="1" nodeType="with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22" presetClass="entr" presetSubtype="4" fill="hold" nodeType="with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wipe(down)">
                                      <p:cBhvr>
                                        <p:cTn id="56" dur="500"/>
                                        <p:tgtEl>
                                          <p:spTgt spid="97"/>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4"/>
                                        </p:tgtEl>
                                        <p:attrNameLst>
                                          <p:attrName>style.visibility</p:attrName>
                                        </p:attrNameLst>
                                      </p:cBhvr>
                                      <p:to>
                                        <p:strVal val="visible"/>
                                      </p:to>
                                    </p:set>
                                    <p:animEffect transition="in" filter="fade">
                                      <p:cBhvr>
                                        <p:cTn id="65" dur="500"/>
                                        <p:tgtEl>
                                          <p:spTgt spid="1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7"/>
                                        </p:tgtEl>
                                        <p:attrNameLst>
                                          <p:attrName>style.visibility</p:attrName>
                                        </p:attrNameLst>
                                      </p:cBhvr>
                                      <p:to>
                                        <p:strVal val="visible"/>
                                      </p:to>
                                    </p:set>
                                    <p:animEffect transition="in" filter="fade">
                                      <p:cBhvr>
                                        <p:cTn id="68" dur="500"/>
                                        <p:tgtEl>
                                          <p:spTgt spid="11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42"/>
                                        </p:tgtEl>
                                      </p:cBhvr>
                                    </p:animEffect>
                                    <p:set>
                                      <p:cBhvr>
                                        <p:cTn id="73" dur="1" fill="hold">
                                          <p:stCondLst>
                                            <p:cond delay="499"/>
                                          </p:stCondLst>
                                        </p:cTn>
                                        <p:tgtEl>
                                          <p:spTgt spid="4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7"/>
                                        </p:tgtEl>
                                      </p:cBhvr>
                                    </p:animEffect>
                                    <p:set>
                                      <p:cBhvr>
                                        <p:cTn id="76" dur="1" fill="hold">
                                          <p:stCondLst>
                                            <p:cond delay="499"/>
                                          </p:stCondLst>
                                        </p:cTn>
                                        <p:tgtEl>
                                          <p:spTgt spid="1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4"/>
                                        </p:tgtEl>
                                      </p:cBhvr>
                                    </p:animEffect>
                                    <p:set>
                                      <p:cBhvr>
                                        <p:cTn id="79" dur="1" fill="hold">
                                          <p:stCondLst>
                                            <p:cond delay="499"/>
                                          </p:stCondLst>
                                        </p:cTn>
                                        <p:tgtEl>
                                          <p:spTgt spid="11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par>
                                <p:cTn id="89" presetID="10" presetClass="exit" presetSubtype="0" fill="hold" nodeType="withEffect">
                                  <p:stCondLst>
                                    <p:cond delay="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8"/>
                                        </p:tgtEl>
                                      </p:cBhvr>
                                    </p:animEffect>
                                    <p:set>
                                      <p:cBhvr>
                                        <p:cTn id="97" dur="1" fill="hold">
                                          <p:stCondLst>
                                            <p:cond delay="499"/>
                                          </p:stCondLst>
                                        </p:cTn>
                                        <p:tgtEl>
                                          <p:spTgt spid="38"/>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4"/>
                                        </p:tgtEl>
                                      </p:cBhvr>
                                    </p:animEffect>
                                    <p:set>
                                      <p:cBhvr>
                                        <p:cTn id="100" dur="1" fill="hold">
                                          <p:stCondLst>
                                            <p:cond delay="499"/>
                                          </p:stCondLst>
                                        </p:cTn>
                                        <p:tgtEl>
                                          <p:spTgt spid="44"/>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6"/>
                                        </p:tgtEl>
                                      </p:cBhvr>
                                    </p:animEffect>
                                    <p:set>
                                      <p:cBhvr>
                                        <p:cTn id="103" dur="1" fill="hold">
                                          <p:stCondLst>
                                            <p:cond delay="499"/>
                                          </p:stCondLst>
                                        </p:cTn>
                                        <p:tgtEl>
                                          <p:spTgt spid="46"/>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500"/>
                                        <p:tgtEl>
                                          <p:spTgt spid="17"/>
                                        </p:tgtEl>
                                      </p:cBhvr>
                                    </p:animEffect>
                                  </p:childTnLst>
                                </p:cTn>
                              </p:par>
                              <p:par>
                                <p:cTn id="107" presetID="10"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500"/>
                                        <p:tgtEl>
                                          <p:spTgt spid="19"/>
                                        </p:tgtEl>
                                      </p:cBhvr>
                                    </p:animEffect>
                                  </p:childTnLst>
                                </p:cTn>
                              </p:par>
                              <p:par>
                                <p:cTn id="110" presetID="10" presetClass="entr" presetSubtype="0" fill="hold"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500"/>
                                        <p:tgtEl>
                                          <p:spTgt spid="20"/>
                                        </p:tgtEl>
                                      </p:cBhvr>
                                    </p:animEffect>
                                  </p:childTnLst>
                                </p:cTn>
                              </p:par>
                              <p:par>
                                <p:cTn id="113" presetID="10" presetClass="entr" presetSubtype="0"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fade">
                                      <p:cBhvr>
                                        <p:cTn id="115" dur="500"/>
                                        <p:tgtEl>
                                          <p:spTgt spid="18"/>
                                        </p:tgtEl>
                                      </p:cBhvr>
                                    </p:animEffect>
                                  </p:childTnLst>
                                </p:cTn>
                              </p:par>
                              <p:par>
                                <p:cTn id="116" presetID="10" presetClass="entr" presetSubtype="0" fill="hold" nodeType="withEffect">
                                  <p:stCondLst>
                                    <p:cond delay="0"/>
                                  </p:stCondLst>
                                  <p:childTnLst>
                                    <p:set>
                                      <p:cBhvr>
                                        <p:cTn id="117" dur="1" fill="hold">
                                          <p:stCondLst>
                                            <p:cond delay="0"/>
                                          </p:stCondLst>
                                        </p:cTn>
                                        <p:tgtEl>
                                          <p:spTgt spid="21"/>
                                        </p:tgtEl>
                                        <p:attrNameLst>
                                          <p:attrName>style.visibility</p:attrName>
                                        </p:attrNameLst>
                                      </p:cBhvr>
                                      <p:to>
                                        <p:strVal val="visible"/>
                                      </p:to>
                                    </p:set>
                                    <p:animEffect transition="in" filter="fade">
                                      <p:cBhvr>
                                        <p:cTn id="118" dur="500"/>
                                        <p:tgtEl>
                                          <p:spTgt spid="2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20"/>
                                        </p:tgtEl>
                                      </p:cBhvr>
                                    </p:animEffect>
                                    <p:set>
                                      <p:cBhvr>
                                        <p:cTn id="126" dur="1" fill="hold">
                                          <p:stCondLst>
                                            <p:cond delay="499"/>
                                          </p:stCondLst>
                                        </p:cTn>
                                        <p:tgtEl>
                                          <p:spTgt spid="20"/>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21"/>
                                        </p:tgtEl>
                                      </p:cBhvr>
                                    </p:animEffect>
                                    <p:set>
                                      <p:cBhvr>
                                        <p:cTn id="132" dur="1" fill="hold">
                                          <p:stCondLst>
                                            <p:cond delay="499"/>
                                          </p:stCondLst>
                                        </p:cTn>
                                        <p:tgtEl>
                                          <p:spTgt spid="21"/>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19"/>
                                        </p:tgtEl>
                                      </p:cBhvr>
                                    </p:animEffect>
                                    <p:set>
                                      <p:cBhvr>
                                        <p:cTn id="135" dur="1" fill="hold">
                                          <p:stCondLst>
                                            <p:cond delay="499"/>
                                          </p:stCondLst>
                                        </p:cTn>
                                        <p:tgtEl>
                                          <p:spTgt spid="19"/>
                                        </p:tgtEl>
                                        <p:attrNameLst>
                                          <p:attrName>style.visibility</p:attrName>
                                        </p:attrNameLst>
                                      </p:cBhvr>
                                      <p:to>
                                        <p:strVal val="hidden"/>
                                      </p:to>
                                    </p:set>
                                  </p:childTnLst>
                                </p:cTn>
                              </p:par>
                              <p:par>
                                <p:cTn id="136" presetID="10" presetClass="entr" presetSubtype="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500"/>
                                        <p:tgtEl>
                                          <p:spTgt spid="25"/>
                                        </p:tgtEl>
                                      </p:cBhvr>
                                    </p:animEffect>
                                  </p:childTnLst>
                                </p:cTn>
                              </p:par>
                              <p:par>
                                <p:cTn id="139" presetID="10" presetClass="entr" presetSubtype="0" fill="hold" nodeType="with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500"/>
                                        <p:tgtEl>
                                          <p:spTgt spid="19"/>
                                        </p:tgtEl>
                                      </p:cBhvr>
                                    </p:animEffect>
                                  </p:childTnLst>
                                </p:cTn>
                              </p:par>
                              <p:par>
                                <p:cTn id="142" presetID="10" presetClass="entr" presetSubtype="0" fill="hold" nodeType="with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fade">
                                      <p:cBhvr>
                                        <p:cTn id="144" dur="500"/>
                                        <p:tgtEl>
                                          <p:spTgt spid="38"/>
                                        </p:tgtEl>
                                      </p:cBhvr>
                                    </p:animEffect>
                                  </p:childTnLst>
                                </p:cTn>
                              </p:par>
                              <p:par>
                                <p:cTn id="145" presetID="10" presetClass="entr" presetSubtype="0" fill="hold" nodeType="withEffect">
                                  <p:stCondLst>
                                    <p:cond delay="0"/>
                                  </p:stCondLst>
                                  <p:childTnLst>
                                    <p:set>
                                      <p:cBhvr>
                                        <p:cTn id="146" dur="1" fill="hold">
                                          <p:stCondLst>
                                            <p:cond delay="0"/>
                                          </p:stCondLst>
                                        </p:cTn>
                                        <p:tgtEl>
                                          <p:spTgt spid="44"/>
                                        </p:tgtEl>
                                        <p:attrNameLst>
                                          <p:attrName>style.visibility</p:attrName>
                                        </p:attrNameLst>
                                      </p:cBhvr>
                                      <p:to>
                                        <p:strVal val="visible"/>
                                      </p:to>
                                    </p:set>
                                    <p:animEffect transition="in" filter="fade">
                                      <p:cBhvr>
                                        <p:cTn id="147" dur="500"/>
                                        <p:tgtEl>
                                          <p:spTgt spid="44"/>
                                        </p:tgtEl>
                                      </p:cBhvr>
                                    </p:animEffect>
                                  </p:childTnLst>
                                </p:cTn>
                              </p:par>
                              <p:par>
                                <p:cTn id="148" presetID="10" presetClass="entr" presetSubtype="0" fill="hold" nodeType="withEffect">
                                  <p:stCondLst>
                                    <p:cond delay="0"/>
                                  </p:stCondLst>
                                  <p:childTnLst>
                                    <p:set>
                                      <p:cBhvr>
                                        <p:cTn id="149" dur="1" fill="hold">
                                          <p:stCondLst>
                                            <p:cond delay="0"/>
                                          </p:stCondLst>
                                        </p:cTn>
                                        <p:tgtEl>
                                          <p:spTgt spid="46"/>
                                        </p:tgtEl>
                                        <p:attrNameLst>
                                          <p:attrName>style.visibility</p:attrName>
                                        </p:attrNameLst>
                                      </p:cBhvr>
                                      <p:to>
                                        <p:strVal val="visible"/>
                                      </p:to>
                                    </p:set>
                                    <p:animEffect transition="in" filter="fade">
                                      <p:cBhvr>
                                        <p:cTn id="150" dur="500"/>
                                        <p:tgtEl>
                                          <p:spTgt spid="46"/>
                                        </p:tgtEl>
                                      </p:cBhvr>
                                    </p:animEffect>
                                  </p:childTnLst>
                                </p:cTn>
                              </p:par>
                              <p:par>
                                <p:cTn id="151" presetID="10" presetClass="entr" presetSubtype="0" fill="hold" nodeType="withEffect">
                                  <p:stCondLst>
                                    <p:cond delay="0"/>
                                  </p:stCondLst>
                                  <p:childTnLst>
                                    <p:set>
                                      <p:cBhvr>
                                        <p:cTn id="152" dur="1" fill="hold">
                                          <p:stCondLst>
                                            <p:cond delay="0"/>
                                          </p:stCondLst>
                                        </p:cTn>
                                        <p:tgtEl>
                                          <p:spTgt spid="8"/>
                                        </p:tgtEl>
                                        <p:attrNameLst>
                                          <p:attrName>style.visibility</p:attrName>
                                        </p:attrNameLst>
                                      </p:cBhvr>
                                      <p:to>
                                        <p:strVal val="visible"/>
                                      </p:to>
                                    </p:set>
                                    <p:animEffect transition="in" filter="fade">
                                      <p:cBhvr>
                                        <p:cTn id="153" dur="500"/>
                                        <p:tgtEl>
                                          <p:spTgt spid="8"/>
                                        </p:tgtEl>
                                      </p:cBhvr>
                                    </p:animEffect>
                                  </p:childTnLst>
                                </p:cTn>
                              </p:par>
                              <p:par>
                                <p:cTn id="154" presetID="10" presetClass="entr" presetSubtype="0" fill="hold" nodeType="withEffect">
                                  <p:stCondLst>
                                    <p:cond delay="0"/>
                                  </p:stCondLst>
                                  <p:childTnLst>
                                    <p:set>
                                      <p:cBhvr>
                                        <p:cTn id="155" dur="1" fill="hold">
                                          <p:stCondLst>
                                            <p:cond delay="0"/>
                                          </p:stCondLst>
                                        </p:cTn>
                                        <p:tgtEl>
                                          <p:spTgt spid="4"/>
                                        </p:tgtEl>
                                        <p:attrNameLst>
                                          <p:attrName>style.visibility</p:attrName>
                                        </p:attrNameLst>
                                      </p:cBhvr>
                                      <p:to>
                                        <p:strVal val="visible"/>
                                      </p:to>
                                    </p:set>
                                    <p:animEffect transition="in" filter="fade">
                                      <p:cBhvr>
                                        <p:cTn id="156" dur="500"/>
                                        <p:tgtEl>
                                          <p:spTgt spid="4"/>
                                        </p:tgtEl>
                                      </p:cBhvr>
                                    </p:animEffect>
                                  </p:childTnLst>
                                </p:cTn>
                              </p:par>
                              <p:par>
                                <p:cTn id="157" presetID="10" presetClass="entr" presetSubtype="0" fill="hold" nodeType="withEffect">
                                  <p:stCondLst>
                                    <p:cond delay="0"/>
                                  </p:stCondLst>
                                  <p:childTnLst>
                                    <p:set>
                                      <p:cBhvr>
                                        <p:cTn id="158" dur="1" fill="hold">
                                          <p:stCondLst>
                                            <p:cond delay="0"/>
                                          </p:stCondLst>
                                        </p:cTn>
                                        <p:tgtEl>
                                          <p:spTgt spid="16"/>
                                        </p:tgtEl>
                                        <p:attrNameLst>
                                          <p:attrName>style.visibility</p:attrName>
                                        </p:attrNameLst>
                                      </p:cBhvr>
                                      <p:to>
                                        <p:strVal val="visible"/>
                                      </p:to>
                                    </p:set>
                                    <p:animEffect transition="in" filter="fade">
                                      <p:cBhvr>
                                        <p:cTn id="159" dur="500"/>
                                        <p:tgtEl>
                                          <p:spTgt spid="16"/>
                                        </p:tgtEl>
                                      </p:cBhvr>
                                    </p:animEffect>
                                  </p:childTnLst>
                                </p:cTn>
                              </p:par>
                              <p:par>
                                <p:cTn id="160" presetID="10" presetClass="entr" presetSubtype="0" fill="hold"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500"/>
                                        <p:tgtEl>
                                          <p:spTgt spid="23"/>
                                        </p:tgtEl>
                                      </p:cBhvr>
                                    </p:animEffec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500"/>
                                        <p:tgtEl>
                                          <p:spTgt spid="24"/>
                                        </p:tgtEl>
                                      </p:cBhvr>
                                    </p:animEffect>
                                  </p:childTnLst>
                                </p:cTn>
                              </p:par>
                              <p:par>
                                <p:cTn id="166" presetID="10" presetClass="entr" presetSubtype="0" fill="hold" grpId="2" nodeType="with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fade">
                                      <p:cBhvr>
                                        <p:cTn id="168" dur="500"/>
                                        <p:tgtEl>
                                          <p:spTgt spid="3"/>
                                        </p:tgtEl>
                                      </p:cBhvr>
                                    </p:animEffect>
                                  </p:childTnLst>
                                </p:cTn>
                              </p:par>
                              <p:par>
                                <p:cTn id="169" presetID="10" presetClass="entr" presetSubtype="0" fill="hold" grpId="2" nodeType="withEffect">
                                  <p:stCondLst>
                                    <p:cond delay="0"/>
                                  </p:stCondLst>
                                  <p:childTnLst>
                                    <p:set>
                                      <p:cBhvr>
                                        <p:cTn id="170" dur="1" fill="hold">
                                          <p:stCondLst>
                                            <p:cond delay="0"/>
                                          </p:stCondLst>
                                        </p:cTn>
                                        <p:tgtEl>
                                          <p:spTgt spid="41"/>
                                        </p:tgtEl>
                                        <p:attrNameLst>
                                          <p:attrName>style.visibility</p:attrName>
                                        </p:attrNameLst>
                                      </p:cBhvr>
                                      <p:to>
                                        <p:strVal val="visible"/>
                                      </p:to>
                                    </p:set>
                                    <p:animEffect transition="in" filter="fade">
                                      <p:cBhvr>
                                        <p:cTn id="171" dur="500"/>
                                        <p:tgtEl>
                                          <p:spTgt spid="41"/>
                                        </p:tgtEl>
                                      </p:cBhvr>
                                    </p:animEffect>
                                  </p:childTnLst>
                                </p:cTn>
                              </p:par>
                              <p:par>
                                <p:cTn id="172" presetID="10" presetClass="entr" presetSubtype="0" fill="hold" grpId="2" nodeType="withEffect">
                                  <p:stCondLst>
                                    <p:cond delay="0"/>
                                  </p:stCondLst>
                                  <p:childTnLst>
                                    <p:set>
                                      <p:cBhvr>
                                        <p:cTn id="173" dur="1" fill="hold">
                                          <p:stCondLst>
                                            <p:cond delay="0"/>
                                          </p:stCondLst>
                                        </p:cTn>
                                        <p:tgtEl>
                                          <p:spTgt spid="42"/>
                                        </p:tgtEl>
                                        <p:attrNameLst>
                                          <p:attrName>style.visibility</p:attrName>
                                        </p:attrNameLst>
                                      </p:cBhvr>
                                      <p:to>
                                        <p:strVal val="visible"/>
                                      </p:to>
                                    </p:set>
                                    <p:animEffect transition="in" filter="fade">
                                      <p:cBhvr>
                                        <p:cTn id="174" dur="500"/>
                                        <p:tgtEl>
                                          <p:spTgt spid="42"/>
                                        </p:tgtEl>
                                      </p:cBhvr>
                                    </p:animEffect>
                                  </p:childTnLst>
                                </p:cTn>
                              </p:par>
                            </p:childTnLst>
                          </p:cTn>
                        </p:par>
                        <p:par>
                          <p:cTn id="175" fill="hold">
                            <p:stCondLst>
                              <p:cond delay="500"/>
                            </p:stCondLst>
                            <p:childTnLst>
                              <p:par>
                                <p:cTn id="176" presetID="0" presetClass="path" presetSubtype="0" accel="50000" decel="50000" fill="hold" grpId="3" nodeType="afterEffect">
                                  <p:stCondLst>
                                    <p:cond delay="0"/>
                                  </p:stCondLst>
                                  <p:childTnLst>
                                    <p:animMotion origin="layout" path="M 1.20097E-6 -3.18529E-6 L -0.02499 -0.68239 " pathEditMode="relative" rAng="0" ptsTypes="AA">
                                      <p:cBhvr>
                                        <p:cTn id="177" dur="2000" fill="hold"/>
                                        <p:tgtEl>
                                          <p:spTgt spid="3"/>
                                        </p:tgtEl>
                                        <p:attrNameLst>
                                          <p:attrName>ppt_x</p:attrName>
                                          <p:attrName>ppt_y</p:attrName>
                                        </p:attrNameLst>
                                      </p:cBhvr>
                                      <p:rCtr x="-1250" y="-34120"/>
                                    </p:animMotion>
                                  </p:childTnLst>
                                </p:cTn>
                              </p:par>
                              <p:par>
                                <p:cTn id="178" presetID="0" presetClass="path" presetSubtype="0" accel="50000" decel="50000" fill="hold" grpId="3" nodeType="withEffect">
                                  <p:stCondLst>
                                    <p:cond delay="0"/>
                                  </p:stCondLst>
                                  <p:childTnLst>
                                    <p:animMotion origin="layout" path="M 2.93301E-6 -5.43604E-7 L -0.07758 -0.68193 " pathEditMode="relative" rAng="0" ptsTypes="AA">
                                      <p:cBhvr>
                                        <p:cTn id="179" dur="2000" fill="hold"/>
                                        <p:tgtEl>
                                          <p:spTgt spid="41"/>
                                        </p:tgtEl>
                                        <p:attrNameLst>
                                          <p:attrName>ppt_x</p:attrName>
                                          <p:attrName>ppt_y</p:attrName>
                                        </p:attrNameLst>
                                      </p:cBhvr>
                                      <p:rCtr x="-3888" y="-34097"/>
                                    </p:animMotion>
                                  </p:childTnLst>
                                </p:cTn>
                              </p:par>
                              <p:par>
                                <p:cTn id="180" presetID="0" presetClass="path" presetSubtype="0" accel="50000" decel="50000" fill="hold" grpId="3" nodeType="withEffect">
                                  <p:stCondLst>
                                    <p:cond delay="0"/>
                                  </p:stCondLst>
                                  <p:childTnLst>
                                    <p:animMotion origin="layout" path="M 8.26102E-7 -5.43604E-7 L -0.1345 -0.68193 " pathEditMode="relative" rAng="0" ptsTypes="AA">
                                      <p:cBhvr>
                                        <p:cTn id="181" dur="2000" fill="hold"/>
                                        <p:tgtEl>
                                          <p:spTgt spid="42"/>
                                        </p:tgtEl>
                                        <p:attrNameLst>
                                          <p:attrName>ppt_x</p:attrName>
                                          <p:attrName>ppt_y</p:attrName>
                                        </p:attrNameLst>
                                      </p:cBhvr>
                                      <p:rCtr x="-6734" y="-34097"/>
                                    </p:animMotion>
                                  </p:childTnLst>
                                </p:cTn>
                              </p:par>
                              <p:par>
                                <p:cTn id="182" presetID="0" presetClass="path" presetSubtype="0" accel="50000" decel="50000" fill="hold" grpId="1" nodeType="withEffect">
                                  <p:stCondLst>
                                    <p:cond delay="0"/>
                                  </p:stCondLst>
                                  <p:childTnLst>
                                    <p:animMotion origin="layout" path="M 0 0 L 0.57706 -0.25885 " pathEditMode="relative" ptsTypes="AA">
                                      <p:cBhvr>
                                        <p:cTn id="183" dur="2000" fill="hold"/>
                                        <p:tgtEl>
                                          <p:spTgt spid="5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7" grpId="1" animBg="1"/>
      <p:bldP spid="114" grpId="0"/>
      <p:bldP spid="114" grpId="1"/>
      <p:bldP spid="3" grpId="0" animBg="1"/>
      <p:bldP spid="3" grpId="1" animBg="1"/>
      <p:bldP spid="3" grpId="2" animBg="1"/>
      <p:bldP spid="3" grpId="3" animBg="1"/>
      <p:bldP spid="41" grpId="0" animBg="1"/>
      <p:bldP spid="41" grpId="1" animBg="1"/>
      <p:bldP spid="41" grpId="2" animBg="1"/>
      <p:bldP spid="41" grpId="3" animBg="1"/>
      <p:bldP spid="42" grpId="0" animBg="1"/>
      <p:bldP spid="42" grpId="1" animBg="1"/>
      <p:bldP spid="42" grpId="2" animBg="1"/>
      <p:bldP spid="42" grpId="3" animBg="1"/>
      <p:bldP spid="58" grpId="0" animBg="1"/>
      <p:bldP spid="5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芽なし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97987"/>
            <a:ext cx="9144000" cy="5660013"/>
          </a:xfrm>
          <a:prstGeom prst="rect">
            <a:avLst/>
          </a:prstGeom>
        </p:spPr>
      </p:pic>
      <p:pic>
        <p:nvPicPr>
          <p:cNvPr id="4" name="図 3" descr="芽だけ.pn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40931" t="15856" r="41536" b="52900"/>
          <a:stretch/>
        </p:blipFill>
        <p:spPr>
          <a:xfrm>
            <a:off x="3742723" y="2095426"/>
            <a:ext cx="1603224" cy="1768426"/>
          </a:xfrm>
          <a:prstGeom prst="rect">
            <a:avLst/>
          </a:prstGeom>
        </p:spPr>
      </p:pic>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48</a:t>
            </a:fld>
            <a:endParaRPr kumimoji="1" lang="ja-JP" altLang="en-US"/>
          </a:p>
        </p:txBody>
      </p:sp>
      <p:sp>
        <p:nvSpPr>
          <p:cNvPr id="5" name="正方形/長方形 4"/>
          <p:cNvSpPr/>
          <p:nvPr/>
        </p:nvSpPr>
        <p:spPr>
          <a:xfrm>
            <a:off x="1069536" y="4640237"/>
            <a:ext cx="6955750" cy="1446550"/>
          </a:xfrm>
          <a:prstGeom prst="rect">
            <a:avLst/>
          </a:prstGeom>
        </p:spPr>
        <p:txBody>
          <a:bodyPr wrap="none">
            <a:spAutoFit/>
          </a:bodyPr>
          <a:lstStyle/>
          <a:p>
            <a:pPr algn="r"/>
            <a:r>
              <a:rPr lang="ja-JP" altLang="en-US" sz="8800" b="1" dirty="0">
                <a:solidFill>
                  <a:schemeClr val="bg1"/>
                </a:solidFill>
                <a:latin typeface="ＤＦＰ中楷書体"/>
                <a:ea typeface="ＤＦＰ中楷書体"/>
                <a:cs typeface="ＤＦＰ中楷書体"/>
              </a:rPr>
              <a:t>土に根を</a:t>
            </a:r>
            <a:r>
              <a:rPr lang="ja-JP" altLang="en-US" sz="8800" b="1" dirty="0" smtClean="0">
                <a:solidFill>
                  <a:schemeClr val="bg1"/>
                </a:solidFill>
                <a:latin typeface="ＤＦＰ中楷書体"/>
                <a:ea typeface="ＤＦＰ中楷書体"/>
                <a:cs typeface="ＤＦＰ中楷書体"/>
              </a:rPr>
              <a:t>張る</a:t>
            </a:r>
            <a:endParaRPr lang="ja-JP" altLang="en-US" sz="8800" b="1" dirty="0">
              <a:solidFill>
                <a:schemeClr val="bg1"/>
              </a:solidFill>
              <a:latin typeface="ＤＦＰ中楷書体"/>
              <a:ea typeface="ＤＦＰ中楷書体"/>
              <a:cs typeface="ＤＦＰ中楷書体"/>
            </a:endParaRPr>
          </a:p>
        </p:txBody>
      </p:sp>
      <p:sp>
        <p:nvSpPr>
          <p:cNvPr id="9" name="ハート 8"/>
          <p:cNvSpPr/>
          <p:nvPr/>
        </p:nvSpPr>
        <p:spPr>
          <a:xfrm>
            <a:off x="3823512" y="1398867"/>
            <a:ext cx="1620000" cy="1078233"/>
          </a:xfrm>
          <a:prstGeom prst="heart">
            <a:avLst/>
          </a:prstGeom>
          <a:solidFill>
            <a:schemeClr val="accent6">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smtClean="0">
                <a:latin typeface="ヒラギノ丸ゴ ProN W4"/>
                <a:ea typeface="ヒラギノ丸ゴ ProN W4"/>
                <a:cs typeface="ヒラギノ丸ゴ ProN W4"/>
              </a:rPr>
              <a:t>愛着</a:t>
            </a:r>
            <a:endParaRPr kumimoji="1" lang="ja-JP" altLang="en-US" sz="3200" b="1" dirty="0">
              <a:latin typeface="ヒラギノ丸ゴ ProN W4"/>
              <a:ea typeface="ヒラギノ丸ゴ ProN W4"/>
              <a:cs typeface="ヒラギノ丸ゴ ProN W4"/>
            </a:endParaRPr>
          </a:p>
        </p:txBody>
      </p:sp>
      <p:grpSp>
        <p:nvGrpSpPr>
          <p:cNvPr id="14" name="図形グループ 13"/>
          <p:cNvGrpSpPr/>
          <p:nvPr/>
        </p:nvGrpSpPr>
        <p:grpSpPr>
          <a:xfrm>
            <a:off x="5984109" y="1303427"/>
            <a:ext cx="2702691" cy="791999"/>
            <a:chOff x="5984109" y="1303427"/>
            <a:chExt cx="2702691" cy="791999"/>
          </a:xfrm>
        </p:grpSpPr>
        <p:sp>
          <p:nvSpPr>
            <p:cNvPr id="10" name="雲形吹き出し 9"/>
            <p:cNvSpPr/>
            <p:nvPr/>
          </p:nvSpPr>
          <p:spPr>
            <a:xfrm>
              <a:off x="5984109" y="1303427"/>
              <a:ext cx="2702691" cy="791999"/>
            </a:xfrm>
            <a:prstGeom prst="cloudCallout">
              <a:avLst>
                <a:gd name="adj1" fmla="val -66717"/>
                <a:gd name="adj2" fmla="val 11560"/>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1" dirty="0">
                <a:solidFill>
                  <a:schemeClr val="bg1"/>
                </a:solidFill>
                <a:latin typeface="ヒラギノ丸ゴ ProN W4"/>
                <a:ea typeface="ヒラギノ丸ゴ ProN W4"/>
                <a:cs typeface="ヒラギノ丸ゴ ProN W4"/>
              </a:endParaRPr>
            </a:p>
          </p:txBody>
        </p:sp>
        <p:sp>
          <p:nvSpPr>
            <p:cNvPr id="8" name="テキスト ボックス 7"/>
            <p:cNvSpPr txBox="1"/>
            <p:nvPr/>
          </p:nvSpPr>
          <p:spPr>
            <a:xfrm>
              <a:off x="6176498" y="1425887"/>
              <a:ext cx="2296013" cy="523220"/>
            </a:xfrm>
            <a:prstGeom prst="rect">
              <a:avLst/>
            </a:prstGeom>
            <a:noFill/>
          </p:spPr>
          <p:txBody>
            <a:bodyPr wrap="none" rtlCol="0">
              <a:spAutoFit/>
            </a:bodyPr>
            <a:lstStyle/>
            <a:p>
              <a:r>
                <a:rPr lang="ja-JP" altLang="en-US" sz="2800" b="1" dirty="0">
                  <a:solidFill>
                    <a:srgbClr val="FFFFFF"/>
                  </a:solidFill>
                  <a:latin typeface="ヒラギノ丸ゴ ProN W4"/>
                  <a:ea typeface="ヒラギノ丸ゴ ProN W4"/>
                  <a:cs typeface="ヒラギノ丸ゴ ProN W4"/>
                </a:rPr>
                <a:t>帰ってきたい</a:t>
              </a:r>
              <a:endParaRPr kumimoji="1" lang="ja-JP" altLang="en-US" sz="2800" b="1" dirty="0">
                <a:solidFill>
                  <a:srgbClr val="FFFFFF"/>
                </a:solidFill>
                <a:latin typeface="ヒラギノ丸ゴ ProN W4"/>
                <a:ea typeface="ヒラギノ丸ゴ ProN W4"/>
                <a:cs typeface="ヒラギノ丸ゴ ProN W4"/>
              </a:endParaRPr>
            </a:p>
          </p:txBody>
        </p:sp>
      </p:grpSp>
      <p:grpSp>
        <p:nvGrpSpPr>
          <p:cNvPr id="13" name="図形グループ 12"/>
          <p:cNvGrpSpPr/>
          <p:nvPr/>
        </p:nvGrpSpPr>
        <p:grpSpPr>
          <a:xfrm>
            <a:off x="613176" y="1303427"/>
            <a:ext cx="2702691" cy="791999"/>
            <a:chOff x="613176" y="1303427"/>
            <a:chExt cx="2702691" cy="791999"/>
          </a:xfrm>
        </p:grpSpPr>
        <p:sp>
          <p:nvSpPr>
            <p:cNvPr id="11" name="雲形吹き出し 10"/>
            <p:cNvSpPr/>
            <p:nvPr/>
          </p:nvSpPr>
          <p:spPr>
            <a:xfrm flipH="1">
              <a:off x="613176" y="1303427"/>
              <a:ext cx="2702691" cy="791999"/>
            </a:xfrm>
            <a:prstGeom prst="cloudCallout">
              <a:avLst>
                <a:gd name="adj1" fmla="val -64217"/>
                <a:gd name="adj2" fmla="val 9376"/>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b="1" dirty="0">
                <a:solidFill>
                  <a:schemeClr val="bg1"/>
                </a:solidFill>
                <a:latin typeface="ヒラギノ丸ゴ ProN W4"/>
                <a:ea typeface="ヒラギノ丸ゴ ProN W4"/>
                <a:cs typeface="ヒラギノ丸ゴ ProN W4"/>
              </a:endParaRPr>
            </a:p>
          </p:txBody>
        </p:sp>
        <p:sp>
          <p:nvSpPr>
            <p:cNvPr id="7" name="テキスト ボックス 6"/>
            <p:cNvSpPr txBox="1"/>
            <p:nvPr/>
          </p:nvSpPr>
          <p:spPr>
            <a:xfrm>
              <a:off x="882184" y="1425887"/>
              <a:ext cx="2339102" cy="523220"/>
            </a:xfrm>
            <a:prstGeom prst="rect">
              <a:avLst/>
            </a:prstGeom>
            <a:noFill/>
          </p:spPr>
          <p:txBody>
            <a:bodyPr wrap="none" rtlCol="0">
              <a:spAutoFit/>
            </a:bodyPr>
            <a:lstStyle/>
            <a:p>
              <a:r>
                <a:rPr lang="ja-JP" altLang="en-US" sz="2800" b="1" dirty="0">
                  <a:solidFill>
                    <a:srgbClr val="FFFFFF"/>
                  </a:solidFill>
                  <a:latin typeface="ヒラギノ丸ゴ ProN W4"/>
                  <a:ea typeface="ヒラギノ丸ゴ ProN W4"/>
                  <a:cs typeface="ヒラギノ丸ゴ ProN W4"/>
                </a:rPr>
                <a:t>住み続けたい</a:t>
              </a:r>
              <a:endParaRPr kumimoji="1" lang="ja-JP" altLang="en-US" sz="2800" b="1" dirty="0">
                <a:solidFill>
                  <a:srgbClr val="FFFFFF"/>
                </a:solidFill>
                <a:latin typeface="ヒラギノ丸ゴ ProN W4"/>
                <a:ea typeface="ヒラギノ丸ゴ ProN W4"/>
                <a:cs typeface="ヒラギノ丸ゴ ProN W4"/>
              </a:endParaRPr>
            </a:p>
          </p:txBody>
        </p:sp>
      </p:grpSp>
      <p:sp>
        <p:nvSpPr>
          <p:cNvPr id="12" name="テキスト ボックス 11"/>
          <p:cNvSpPr txBox="1"/>
          <p:nvPr/>
        </p:nvSpPr>
        <p:spPr>
          <a:xfrm>
            <a:off x="3823514" y="936377"/>
            <a:ext cx="1620957" cy="523220"/>
          </a:xfrm>
          <a:prstGeom prst="rect">
            <a:avLst/>
          </a:prstGeom>
          <a:noFill/>
        </p:spPr>
        <p:txBody>
          <a:bodyPr wrap="none" rtlCol="0">
            <a:spAutoFit/>
          </a:bodyPr>
          <a:lstStyle/>
          <a:p>
            <a:r>
              <a:rPr kumimoji="1" lang="ja-JP" altLang="en-US" sz="2800" dirty="0" smtClean="0">
                <a:latin typeface="ヒラギノ丸ゴ ProN W4"/>
                <a:ea typeface="ヒラギノ丸ゴ ProN W4"/>
                <a:cs typeface="ヒラギノ丸ゴ ProN W4"/>
              </a:rPr>
              <a:t>地域への</a:t>
            </a:r>
            <a:endParaRPr kumimoji="1" lang="ja-JP" altLang="en-US" sz="2800" dirty="0">
              <a:latin typeface="ヒラギノ丸ゴ ProN W4"/>
              <a:ea typeface="ヒラギノ丸ゴ ProN W4"/>
              <a:cs typeface="ヒラギノ丸ゴ ProN W4"/>
            </a:endParaRPr>
          </a:p>
        </p:txBody>
      </p:sp>
      <p:sp>
        <p:nvSpPr>
          <p:cNvPr id="15" name="正方形/長方形 14"/>
          <p:cNvSpPr/>
          <p:nvPr/>
        </p:nvSpPr>
        <p:spPr>
          <a:xfrm>
            <a:off x="-68778" y="3863852"/>
            <a:ext cx="9212778" cy="2800767"/>
          </a:xfrm>
          <a:prstGeom prst="rect">
            <a:avLst/>
          </a:prstGeom>
        </p:spPr>
        <p:txBody>
          <a:bodyPr wrap="none">
            <a:spAutoFit/>
          </a:bodyPr>
          <a:lstStyle/>
          <a:p>
            <a:pPr algn="ctr"/>
            <a:r>
              <a:rPr lang="ja-JP" altLang="en-US" sz="8800" b="1" dirty="0">
                <a:solidFill>
                  <a:schemeClr val="bg1"/>
                </a:solidFill>
                <a:latin typeface="ＤＦＰ中楷書体"/>
                <a:ea typeface="ＤＦＰ中楷書体"/>
                <a:cs typeface="ＤＦＰ中楷書体"/>
              </a:rPr>
              <a:t>土に根を</a:t>
            </a:r>
            <a:r>
              <a:rPr lang="ja-JP" altLang="en-US" sz="8800" b="1" dirty="0" smtClean="0">
                <a:solidFill>
                  <a:schemeClr val="bg1"/>
                </a:solidFill>
                <a:latin typeface="ＤＦＰ中楷書体"/>
                <a:ea typeface="ＤＦＰ中楷書体"/>
                <a:cs typeface="ＤＦＰ中楷書体"/>
              </a:rPr>
              <a:t>張るまち</a:t>
            </a:r>
            <a:endParaRPr lang="en-US" altLang="ja-JP" sz="8800" b="1" dirty="0" smtClean="0">
              <a:solidFill>
                <a:schemeClr val="bg1"/>
              </a:solidFill>
              <a:latin typeface="ＤＦＰ中楷書体"/>
              <a:ea typeface="ＤＦＰ中楷書体"/>
              <a:cs typeface="ＤＦＰ中楷書体"/>
            </a:endParaRPr>
          </a:p>
          <a:p>
            <a:pPr algn="ctr"/>
            <a:r>
              <a:rPr lang="ja-JP" altLang="en-US" sz="8800" b="1" dirty="0" smtClean="0">
                <a:solidFill>
                  <a:schemeClr val="bg1"/>
                </a:solidFill>
                <a:latin typeface="ＤＦＰ中楷書体"/>
                <a:ea typeface="ＤＦＰ中楷書体"/>
                <a:cs typeface="ＤＦＰ中楷書体"/>
              </a:rPr>
              <a:t>土浦</a:t>
            </a:r>
            <a:endParaRPr lang="ja-JP" altLang="en-US" sz="8800" b="1" dirty="0">
              <a:solidFill>
                <a:schemeClr val="bg1"/>
              </a:solidFill>
              <a:latin typeface="ＤＦＰ中楷書体"/>
              <a:ea typeface="ＤＦＰ中楷書体"/>
              <a:cs typeface="ＤＦＰ中楷書体"/>
            </a:endParaRPr>
          </a:p>
        </p:txBody>
      </p:sp>
    </p:spTree>
    <p:extLst>
      <p:ext uri="{BB962C8B-B14F-4D97-AF65-F5344CB8AC3E}">
        <p14:creationId xmlns:p14="http://schemas.microsoft.com/office/powerpoint/2010/main" val="2689374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anim calcmode="lin" valueType="num">
                                      <p:cBhvr>
                                        <p:cTn id="9" dur="500"/>
                                        <p:tgtEl>
                                          <p:spTgt spid="5"/>
                                        </p:tgtEl>
                                        <p:attrNameLst>
                                          <p:attrName>ppt_x</p:attrName>
                                        </p:attrNameLst>
                                      </p:cBhvr>
                                      <p:tavLst>
                                        <p:tav tm="0">
                                          <p:val>
                                            <p:strVal val="ppt_x"/>
                                          </p:val>
                                        </p:tav>
                                        <p:tav tm="100000">
                                          <p:val>
                                            <p:fltVal val="0.5"/>
                                          </p:val>
                                        </p:tav>
                                      </p:tavLst>
                                    </p:anim>
                                    <p:anim calcmode="lin" valueType="num">
                                      <p:cBhvr>
                                        <p:cTn id="10" dur="500"/>
                                        <p:tgtEl>
                                          <p:spTgt spid="5"/>
                                        </p:tgtEl>
                                        <p:attrNameLst>
                                          <p:attrName>ppt_y</p:attrName>
                                        </p:attrNameLst>
                                      </p:cBhvr>
                                      <p:tavLst>
                                        <p:tav tm="0">
                                          <p:val>
                                            <p:strVal val="ppt_y"/>
                                          </p:val>
                                        </p:tav>
                                        <p:tav tm="100000">
                                          <p:val>
                                            <p:fltVal val="0.5"/>
                                          </p:val>
                                        </p:tav>
                                      </p:tavLst>
                                    </p:anim>
                                    <p:set>
                                      <p:cBhvr>
                                        <p:cTn id="11" dur="1" fill="hold">
                                          <p:stCondLst>
                                            <p:cond delay="499"/>
                                          </p:stCondLst>
                                        </p:cTn>
                                        <p:tgtEl>
                                          <p:spTgt spid="5"/>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ntr"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6" presetClass="emph" presetSubtype="0" fill="hold" grpId="1" nodeType="withEffect">
                                  <p:stCondLst>
                                    <p:cond delay="0"/>
                                  </p:stCondLst>
                                  <p:childTnLst>
                                    <p:animScale>
                                      <p:cBhvr>
                                        <p:cTn id="41" dur="1000" fill="hold"/>
                                        <p:tgtEl>
                                          <p:spTgt spid="9"/>
                                        </p:tgtEl>
                                      </p:cBhvr>
                                      <p:by x="150000" y="150000"/>
                                    </p:animScale>
                                  </p:childTnLst>
                                </p:cTn>
                              </p:par>
                              <p:par>
                                <p:cTn id="42" presetID="0" presetClass="path" presetSubtype="0" accel="50000" decel="50000" fill="hold" grpId="2" nodeType="withEffect">
                                  <p:stCondLst>
                                    <p:cond delay="0"/>
                                  </p:stCondLst>
                                  <p:childTnLst>
                                    <p:animMotion origin="layout" path="M -4.93232E-6 4.02961E-6 L 0.00018 -0.04904 " pathEditMode="relative" rAng="0" ptsTypes="AA">
                                      <p:cBhvr>
                                        <p:cTn id="43" dur="1000" fill="hold"/>
                                        <p:tgtEl>
                                          <p:spTgt spid="9"/>
                                        </p:tgtEl>
                                        <p:attrNameLst>
                                          <p:attrName>ppt_x</p:attrName>
                                          <p:attrName>ppt_y</p:attrName>
                                        </p:attrNameLst>
                                      </p:cBhvr>
                                      <p:rCtr x="0" y="-2452"/>
                                    </p:animMotion>
                                  </p:childTnLst>
                                </p:cTn>
                              </p:par>
                              <p:par>
                                <p:cTn id="44" presetID="6" presetClass="emph" presetSubtype="0" fill="hold" grpId="1" nodeType="withEffect">
                                  <p:stCondLst>
                                    <p:cond delay="0"/>
                                  </p:stCondLst>
                                  <p:childTnLst>
                                    <p:animScale>
                                      <p:cBhvr>
                                        <p:cTn id="45" dur="1000" fill="hold"/>
                                        <p:tgtEl>
                                          <p:spTgt spid="12"/>
                                        </p:tgtEl>
                                      </p:cBhvr>
                                      <p:by x="150000" y="150000"/>
                                    </p:animScale>
                                  </p:childTnLst>
                                </p:cTn>
                              </p:par>
                              <p:par>
                                <p:cTn id="46" presetID="0" presetClass="path" presetSubtype="0" accel="50000" decel="50000" fill="hold" grpId="2" nodeType="withEffect">
                                  <p:stCondLst>
                                    <p:cond delay="0"/>
                                  </p:stCondLst>
                                  <p:childTnLst>
                                    <p:animMotion origin="layout" path="M -4.93232E-6 4.08513E-6 L -4.93232E-6 -0.09438 " pathEditMode="relative" rAng="0" ptsTypes="AA">
                                      <p:cBhvr>
                                        <p:cTn id="47" dur="1000" fill="hold"/>
                                        <p:tgtEl>
                                          <p:spTgt spid="12"/>
                                        </p:tgtEl>
                                        <p:attrNameLst>
                                          <p:attrName>ppt_x</p:attrName>
                                          <p:attrName>ppt_y</p:attrName>
                                        </p:attrNameLst>
                                      </p:cBhvr>
                                      <p:rCtr x="0" y="-47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9" grpId="2" animBg="1"/>
      <p:bldP spid="12" grpId="0"/>
      <p:bldP spid="12" grpId="1"/>
      <p:bldP spid="12" grpId="2"/>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図形グループ 18"/>
          <p:cNvGrpSpPr/>
          <p:nvPr/>
        </p:nvGrpSpPr>
        <p:grpSpPr>
          <a:xfrm>
            <a:off x="7329381" y="714177"/>
            <a:ext cx="380950" cy="560933"/>
            <a:chOff x="4988904" y="4856888"/>
            <a:chExt cx="626020" cy="921788"/>
          </a:xfrm>
        </p:grpSpPr>
        <p:sp>
          <p:nvSpPr>
            <p:cNvPr id="2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1" name="図 20"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2" name="図形グループ 21"/>
          <p:cNvGrpSpPr/>
          <p:nvPr/>
        </p:nvGrpSpPr>
        <p:grpSpPr>
          <a:xfrm>
            <a:off x="7770067" y="714177"/>
            <a:ext cx="380950" cy="560933"/>
            <a:chOff x="4988904" y="4856888"/>
            <a:chExt cx="626020" cy="921788"/>
          </a:xfrm>
        </p:grpSpPr>
        <p:sp>
          <p:nvSpPr>
            <p:cNvPr id="2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4" name="図 23"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5" name="図形グループ 24"/>
          <p:cNvGrpSpPr/>
          <p:nvPr/>
        </p:nvGrpSpPr>
        <p:grpSpPr>
          <a:xfrm>
            <a:off x="8199103" y="714177"/>
            <a:ext cx="380950" cy="560933"/>
            <a:chOff x="4988904" y="4856888"/>
            <a:chExt cx="626020" cy="921788"/>
          </a:xfrm>
        </p:grpSpPr>
        <p:sp>
          <p:nvSpPr>
            <p:cNvPr id="38"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9" name="図 38"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40" name="図形グループ 39"/>
          <p:cNvGrpSpPr/>
          <p:nvPr/>
        </p:nvGrpSpPr>
        <p:grpSpPr>
          <a:xfrm>
            <a:off x="8603307" y="707146"/>
            <a:ext cx="380950" cy="560933"/>
            <a:chOff x="4988904" y="4856888"/>
            <a:chExt cx="626020" cy="921788"/>
          </a:xfrm>
        </p:grpSpPr>
        <p:sp>
          <p:nvSpPr>
            <p:cNvPr id="4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2" name="図 41"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18" name="テキスト ボックス 17"/>
          <p:cNvSpPr txBox="1"/>
          <p:nvPr/>
        </p:nvSpPr>
        <p:spPr>
          <a:xfrm>
            <a:off x="162945" y="304385"/>
            <a:ext cx="2236510" cy="707886"/>
          </a:xfrm>
          <a:prstGeom prst="rect">
            <a:avLst/>
          </a:prstGeom>
          <a:noFill/>
        </p:spPr>
        <p:txBody>
          <a:bodyPr wrap="none" rtlCol="0">
            <a:spAutoFit/>
          </a:bodyPr>
          <a:lstStyle/>
          <a:p>
            <a:r>
              <a:rPr kumimoji="1" lang="ja-JP" altLang="en-US" sz="4000" dirty="0" smtClean="0"/>
              <a:t>参考文献</a:t>
            </a:r>
            <a:endParaRPr kumimoji="1" lang="ja-JP" altLang="en-US" sz="4000" dirty="0"/>
          </a:p>
        </p:txBody>
      </p:sp>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テキスト ボックス 1"/>
          <p:cNvSpPr txBox="1"/>
          <p:nvPr/>
        </p:nvSpPr>
        <p:spPr>
          <a:xfrm>
            <a:off x="188132" y="1337829"/>
            <a:ext cx="8796125" cy="4524316"/>
          </a:xfrm>
          <a:prstGeom prst="rect">
            <a:avLst/>
          </a:prstGeom>
          <a:noFill/>
        </p:spPr>
        <p:txBody>
          <a:bodyPr wrap="square" rtlCol="0">
            <a:spAutoFit/>
          </a:bodyPr>
          <a:lstStyle/>
          <a:p>
            <a:pPr marL="285750" indent="-285750">
              <a:buFont typeface="Arial"/>
              <a:buChar char="•"/>
            </a:pPr>
            <a:r>
              <a:rPr lang="ja-JP" altLang="en-US" dirty="0"/>
              <a:t>江口貴康：「地方高校生の地域愛着意識と</a:t>
            </a:r>
            <a:r>
              <a:rPr lang="en-US" altLang="ja-JP" dirty="0"/>
              <a:t>U</a:t>
            </a:r>
            <a:r>
              <a:rPr lang="ja-JP" altLang="en-US" dirty="0"/>
              <a:t>ターン</a:t>
            </a:r>
            <a:r>
              <a:rPr lang="en-US" altLang="ja-JP" dirty="0"/>
              <a:t>-</a:t>
            </a:r>
            <a:r>
              <a:rPr lang="ja-JP" altLang="en-US" dirty="0"/>
              <a:t>島根県の高校生調査から</a:t>
            </a:r>
            <a:r>
              <a:rPr lang="en-US" altLang="ja-JP" dirty="0"/>
              <a:t>-(2002</a:t>
            </a:r>
            <a:r>
              <a:rPr lang="en-US" altLang="ja-JP" dirty="0" smtClean="0"/>
              <a:t>)</a:t>
            </a:r>
            <a:endParaRPr lang="en-US" altLang="ja-JP" dirty="0"/>
          </a:p>
          <a:p>
            <a:pPr marL="285750" indent="-285750">
              <a:buFont typeface="Arial"/>
              <a:buChar char="•"/>
            </a:pPr>
            <a:r>
              <a:rPr lang="ja-JP" altLang="en-US" dirty="0">
                <a:solidFill>
                  <a:srgbClr val="000000"/>
                </a:solidFill>
              </a:rPr>
              <a:t>鈴木春菜、藤井聡：「地域風土」への移動途上接触が「地域愛着」に及ぼす影響（</a:t>
            </a:r>
            <a:r>
              <a:rPr lang="en-US" altLang="ja-JP" dirty="0">
                <a:solidFill>
                  <a:srgbClr val="000000"/>
                </a:solidFill>
              </a:rPr>
              <a:t>2008</a:t>
            </a:r>
            <a:r>
              <a:rPr lang="ja-JP" altLang="en-US" dirty="0" smtClean="0">
                <a:solidFill>
                  <a:srgbClr val="000000"/>
                </a:solidFill>
              </a:rPr>
              <a:t>）</a:t>
            </a:r>
            <a:endParaRPr lang="en-US" altLang="ja-JP" dirty="0" smtClean="0">
              <a:solidFill>
                <a:srgbClr val="000000"/>
              </a:solidFill>
            </a:endParaRPr>
          </a:p>
          <a:p>
            <a:pPr marL="285750" indent="-285750">
              <a:buFont typeface="Arial"/>
              <a:buChar char="•"/>
            </a:pPr>
            <a:r>
              <a:rPr lang="ja-JP" altLang="en-US" dirty="0"/>
              <a:t>唐崎卓也ら</a:t>
            </a:r>
            <a:r>
              <a:rPr lang="en-US" altLang="ja-JP" dirty="0"/>
              <a:t>(2012),</a:t>
            </a:r>
            <a:r>
              <a:rPr lang="ja-JP" altLang="en-US" dirty="0"/>
              <a:t>「</a:t>
            </a:r>
            <a:r>
              <a:rPr lang="en-US" altLang="ja-JP" dirty="0"/>
              <a:t>CSA</a:t>
            </a:r>
            <a:r>
              <a:rPr lang="ja-JP" altLang="en-US" dirty="0"/>
              <a:t>が地域に及ぼす多面的効果と定着の可能性」</a:t>
            </a:r>
            <a:r>
              <a:rPr lang="en-US" altLang="ja-JP" dirty="0"/>
              <a:t>,</a:t>
            </a:r>
            <a:r>
              <a:rPr lang="ja-JP" altLang="en-US" dirty="0"/>
              <a:t>農村生活研究</a:t>
            </a:r>
            <a:r>
              <a:rPr lang="en-US" altLang="ja-JP" dirty="0"/>
              <a:t>144</a:t>
            </a:r>
            <a:r>
              <a:rPr lang="ja-JP" altLang="en-US" dirty="0"/>
              <a:t>号</a:t>
            </a:r>
            <a:r>
              <a:rPr lang="en-US" altLang="ja-JP" dirty="0"/>
              <a:t>,p.25-</a:t>
            </a:r>
            <a:r>
              <a:rPr lang="en-US" altLang="ja-JP" dirty="0" smtClean="0"/>
              <a:t>37</a:t>
            </a:r>
          </a:p>
          <a:p>
            <a:pPr marL="285750" indent="-285750">
              <a:buFont typeface="Arial"/>
              <a:buChar char="•"/>
            </a:pPr>
            <a:r>
              <a:rPr lang="ja-JP" altLang="ja-JP" dirty="0" smtClean="0"/>
              <a:t>企業</a:t>
            </a:r>
            <a:r>
              <a:rPr lang="ja-JP" altLang="ja-JP" dirty="0"/>
              <a:t>の立地は「新生ふくしま」で！！福島県営工業</a:t>
            </a:r>
            <a:r>
              <a:rPr lang="ja-JP" altLang="ja-JP" dirty="0" smtClean="0"/>
              <a:t>団地</a:t>
            </a:r>
            <a:endParaRPr lang="en-US" altLang="ja-JP" dirty="0" smtClean="0"/>
          </a:p>
          <a:p>
            <a:r>
              <a:rPr lang="en-US" altLang="ja-JP" dirty="0" smtClean="0">
                <a:hlinkClick r:id="rId3"/>
              </a:rPr>
              <a:t>http</a:t>
            </a:r>
            <a:r>
              <a:rPr lang="en-US" altLang="ja-JP" dirty="0">
                <a:hlinkClick r:id="rId3"/>
              </a:rPr>
              <a:t>://www4.pref.fukushima.jp/kouzyocomecome/</a:t>
            </a:r>
            <a:r>
              <a:rPr lang="en-US" altLang="ja-JP" dirty="0" smtClean="0">
                <a:hlinkClick r:id="rId3"/>
              </a:rPr>
              <a:t>system.html</a:t>
            </a:r>
            <a:endParaRPr lang="en-US" altLang="ja-JP" dirty="0" smtClean="0"/>
          </a:p>
          <a:p>
            <a:pPr marL="285750" indent="-285750">
              <a:buFont typeface="Arial"/>
              <a:buChar char="•"/>
            </a:pPr>
            <a:r>
              <a:rPr lang="ja-JP" altLang="ja-JP" dirty="0" smtClean="0"/>
              <a:t>栃木県</a:t>
            </a:r>
            <a:r>
              <a:rPr lang="ja-JP" altLang="ja-JP" dirty="0"/>
              <a:t>土地開発公社　中田原工業団地</a:t>
            </a:r>
          </a:p>
          <a:p>
            <a:r>
              <a:rPr lang="en-US" altLang="ja-JP" dirty="0">
                <a:hlinkClick r:id="rId4"/>
              </a:rPr>
              <a:t>http://tochigi-tkk.or.jp/nakatawara/yugu_n.html</a:t>
            </a:r>
            <a:endParaRPr lang="ja-JP" altLang="ja-JP" dirty="0"/>
          </a:p>
          <a:p>
            <a:pPr marL="285750" indent="-285750">
              <a:buFont typeface="Arial"/>
              <a:buChar char="•"/>
            </a:pPr>
            <a:r>
              <a:rPr lang="ja-JP" altLang="ja-JP" dirty="0" smtClean="0"/>
              <a:t>医療</a:t>
            </a:r>
            <a:r>
              <a:rPr lang="ja-JP" altLang="ja-JP" dirty="0"/>
              <a:t>機器クラスター形成に向けた地域の動向～各地での取り組みがわが国の競争力強化に寄与～</a:t>
            </a:r>
          </a:p>
          <a:p>
            <a:pPr marL="285750" indent="-285750">
              <a:buFont typeface="Arial"/>
              <a:buChar char="•"/>
            </a:pPr>
            <a:r>
              <a:rPr lang="ja-JP" altLang="ja-JP" dirty="0" smtClean="0"/>
              <a:t>平成</a:t>
            </a:r>
            <a:r>
              <a:rPr lang="en-US" altLang="ja-JP" dirty="0" smtClean="0"/>
              <a:t> </a:t>
            </a:r>
            <a:r>
              <a:rPr lang="en-US" altLang="ja-JP" dirty="0"/>
              <a:t>24 </a:t>
            </a:r>
            <a:r>
              <a:rPr lang="ja-JP" altLang="ja-JP" dirty="0"/>
              <a:t>年度工業団地造成検討に係る基礎調査業務報告書</a:t>
            </a:r>
          </a:p>
          <a:p>
            <a:pPr marL="285750" indent="-285750">
              <a:buFont typeface="Arial"/>
              <a:buChar char="•"/>
            </a:pPr>
            <a:r>
              <a:rPr lang="ja-JP" altLang="en-US" dirty="0"/>
              <a:t>土浦市恊働のまちづくり</a:t>
            </a:r>
            <a:r>
              <a:rPr lang="ja-JP" altLang="en-US" dirty="0" smtClean="0"/>
              <a:t>ファンド</a:t>
            </a:r>
            <a:r>
              <a:rPr lang="en-US" altLang="ja-JP" dirty="0" smtClean="0">
                <a:hlinkClick r:id="rId5"/>
              </a:rPr>
              <a:t>http</a:t>
            </a:r>
            <a:r>
              <a:rPr lang="en-US" altLang="ja-JP" dirty="0">
                <a:hlinkClick r:id="rId5"/>
              </a:rPr>
              <a:t>://www.city.tsuchiura.lg.jp/page/page006114.html</a:t>
            </a:r>
            <a:endParaRPr lang="en-US" altLang="ja-JP" dirty="0"/>
          </a:p>
          <a:p>
            <a:pPr marL="285750" indent="-285750">
              <a:buFont typeface="Arial"/>
              <a:buChar char="•"/>
            </a:pPr>
            <a:r>
              <a:rPr lang="ja-JP" altLang="en-US" dirty="0"/>
              <a:t>「せとまちナビ</a:t>
            </a:r>
            <a:r>
              <a:rPr lang="ja-JP" altLang="en-US" dirty="0" smtClean="0"/>
              <a:t>」</a:t>
            </a:r>
            <a:r>
              <a:rPr lang="en-US" altLang="ja-JP" dirty="0" smtClean="0">
                <a:hlinkClick r:id="rId6"/>
              </a:rPr>
              <a:t>http</a:t>
            </a:r>
            <a:r>
              <a:rPr lang="en-US" altLang="ja-JP" dirty="0">
                <a:hlinkClick r:id="rId6"/>
              </a:rPr>
              <a:t>://www.city.seto.aichi.jp/docs/2017071200039/</a:t>
            </a:r>
            <a:endParaRPr lang="en-US" altLang="ja-JP" dirty="0"/>
          </a:p>
          <a:p>
            <a:pPr marL="285750" indent="-285750">
              <a:buFont typeface="Arial"/>
              <a:buChar char="•"/>
            </a:pPr>
            <a:r>
              <a:rPr lang="ja-JP" altLang="en-US" dirty="0"/>
              <a:t>ちば</a:t>
            </a:r>
            <a:r>
              <a:rPr lang="ja-JP" altLang="en-US" dirty="0" smtClean="0"/>
              <a:t>レポ</a:t>
            </a:r>
            <a:r>
              <a:rPr lang="en-US" altLang="ja-JP" dirty="0" smtClean="0">
                <a:hlinkClick r:id="rId7"/>
              </a:rPr>
              <a:t>https</a:t>
            </a:r>
            <a:r>
              <a:rPr lang="en-US" altLang="ja-JP" dirty="0">
                <a:hlinkClick r:id="rId7"/>
              </a:rPr>
              <a:t>://chibarepo.secure.force.com</a:t>
            </a:r>
            <a:endParaRPr lang="en-US" altLang="ja-JP" dirty="0"/>
          </a:p>
          <a:p>
            <a:pPr marL="285750" indent="-285750">
              <a:buFont typeface="Arial"/>
              <a:buChar char="•"/>
            </a:pPr>
            <a:r>
              <a:rPr lang="en-US" altLang="ja-JP" dirty="0"/>
              <a:t>MINTO</a:t>
            </a:r>
            <a:r>
              <a:rPr lang="ja-JP" altLang="en-US" dirty="0" smtClean="0"/>
              <a:t>機構</a:t>
            </a:r>
            <a:r>
              <a:rPr lang="en-US" altLang="ja-JP" dirty="0" smtClean="0">
                <a:hlinkClick r:id="rId8"/>
              </a:rPr>
              <a:t>http</a:t>
            </a:r>
            <a:r>
              <a:rPr lang="en-US" altLang="ja-JP" dirty="0">
                <a:hlinkClick r:id="rId8"/>
              </a:rPr>
              <a:t>://www.minto.or.jp</a:t>
            </a:r>
            <a:endParaRPr lang="en-US" altLang="ja-JP" dirty="0"/>
          </a:p>
          <a:p>
            <a:pPr marL="285750" indent="-285750">
              <a:buFont typeface="Arial"/>
              <a:buChar char="•"/>
            </a:pPr>
            <a:endParaRPr lang="en-US" altLang="ja-JP" dirty="0" smtClean="0"/>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49</a:t>
            </a:fld>
            <a:endParaRPr kumimoji="1" lang="ja-JP" altLang="en-US"/>
          </a:p>
        </p:txBody>
      </p:sp>
    </p:spTree>
    <p:extLst>
      <p:ext uri="{BB962C8B-B14F-4D97-AF65-F5344CB8AC3E}">
        <p14:creationId xmlns:p14="http://schemas.microsoft.com/office/powerpoint/2010/main" val="38488126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山形 22"/>
          <p:cNvSpPr/>
          <p:nvPr/>
        </p:nvSpPr>
        <p:spPr>
          <a:xfrm>
            <a:off x="196085" y="1540788"/>
            <a:ext cx="4932000" cy="4912512"/>
          </a:xfrm>
          <a:prstGeom prst="chevron">
            <a:avLst>
              <a:gd name="adj" fmla="val 25709"/>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 name="Image 13">
            <a:extLst>
              <a:ext uri="{FF2B5EF4-FFF2-40B4-BE49-F238E27FC236}">
                <a16:creationId xmlns="" xmlns:a16="http://schemas.microsoft.com/office/drawing/2014/main" id="{74E46D83-B974-4254-85DE-6402C00FF999}"/>
              </a:ext>
            </a:extLst>
          </p:cNvPr>
          <p:cNvPicPr>
            <a:picLocks noChangeAspect="1"/>
          </p:cNvPicPr>
          <p:nvPr/>
        </p:nvPicPr>
        <p:blipFill>
          <a:blip r:embed="rId2">
            <a:duotone>
              <a:schemeClr val="accent6">
                <a:shade val="45000"/>
                <a:satMod val="135000"/>
              </a:schemeClr>
              <a:prstClr val="white"/>
            </a:duotone>
          </a:blip>
          <a:stretch>
            <a:fillRect/>
          </a:stretch>
        </p:blipFill>
        <p:spPr>
          <a:xfrm>
            <a:off x="1505296" y="2482295"/>
            <a:ext cx="3147336" cy="3014975"/>
          </a:xfrm>
          <a:prstGeom prst="rect">
            <a:avLst/>
          </a:prstGeom>
        </p:spPr>
      </p:pic>
      <p:sp>
        <p:nvSpPr>
          <p:cNvPr id="35" name="山形 34"/>
          <p:cNvSpPr/>
          <p:nvPr/>
        </p:nvSpPr>
        <p:spPr>
          <a:xfrm>
            <a:off x="4042064" y="1540788"/>
            <a:ext cx="4931999" cy="4912512"/>
          </a:xfrm>
          <a:prstGeom prst="chevron">
            <a:avLst>
              <a:gd name="adj" fmla="val 25709"/>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9" name="図 28" descr="ピンク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063" y="761231"/>
            <a:ext cx="360000" cy="360000"/>
          </a:xfrm>
          <a:prstGeom prst="rect">
            <a:avLst/>
          </a:prstGeom>
        </p:spPr>
      </p:pic>
      <p:pic>
        <p:nvPicPr>
          <p:cNvPr id="28" name="図 27" descr="ピンク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485" y="756874"/>
            <a:ext cx="360000" cy="360000"/>
          </a:xfrm>
          <a:prstGeom prst="rect">
            <a:avLst/>
          </a:prstGeom>
        </p:spPr>
      </p:pic>
      <p:pic>
        <p:nvPicPr>
          <p:cNvPr id="27" name="図 26" descr="ピンク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175" y="756874"/>
            <a:ext cx="360000" cy="360000"/>
          </a:xfrm>
          <a:prstGeom prst="rect">
            <a:avLst/>
          </a:prstGeom>
        </p:spPr>
      </p:pic>
      <p:pic>
        <p:nvPicPr>
          <p:cNvPr id="21" name="図 20" descr="ピンク芽.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705" y="761231"/>
            <a:ext cx="360000" cy="360000"/>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0" name="図 29" descr="financ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5798" y="3720352"/>
            <a:ext cx="1314139" cy="1381711"/>
          </a:xfrm>
          <a:prstGeom prst="rect">
            <a:avLst/>
          </a:prstGeom>
        </p:spPr>
      </p:pic>
      <p:pic>
        <p:nvPicPr>
          <p:cNvPr id="7" name="Graphique 6">
            <a:extLst>
              <a:ext uri="{FF2B5EF4-FFF2-40B4-BE49-F238E27FC236}">
                <a16:creationId xmlns="" xmlns:a16="http://schemas.microsoft.com/office/drawing/2014/main" id="{6FC6FFBD-FF96-41E0-9C00-CEB10D47E53C}"/>
              </a:ext>
            </a:extLst>
          </p:cNvPr>
          <p:cNvPicPr>
            <a:picLocks noChangeAspect="1"/>
          </p:cNvPicPr>
          <p:nvPr/>
        </p:nvPicPr>
        <p:blipFill>
          <a:blip r:embed="rId5" cstate="screen">
            <a:duotone>
              <a:schemeClr val="accent6">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6738486" y="4737562"/>
            <a:ext cx="280187" cy="364501"/>
          </a:xfrm>
          <a:prstGeom prst="rect">
            <a:avLst/>
          </a:prstGeom>
        </p:spPr>
      </p:pic>
      <p:pic>
        <p:nvPicPr>
          <p:cNvPr id="31" name="Graphique 30">
            <a:extLst>
              <a:ext uri="{FF2B5EF4-FFF2-40B4-BE49-F238E27FC236}">
                <a16:creationId xmlns="" xmlns:a16="http://schemas.microsoft.com/office/drawing/2014/main" id="{26A90652-C964-43B0-B9F5-EFF3C5BD9CE1}"/>
              </a:ext>
            </a:extLst>
          </p:cNvPr>
          <p:cNvPicPr>
            <a:picLocks noChangeAspect="1"/>
          </p:cNvPicPr>
          <p:nvPr/>
        </p:nvPicPr>
        <p:blipFill>
          <a:blip r:embed="rId8" cstate="screen">
            <a:duotone>
              <a:schemeClr val="accent6">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077221" y="4269694"/>
            <a:ext cx="280187" cy="832369"/>
          </a:xfrm>
          <a:prstGeom prst="rect">
            <a:avLst/>
          </a:prstGeom>
        </p:spPr>
      </p:pic>
      <p:pic>
        <p:nvPicPr>
          <p:cNvPr id="32" name="Graphique 31">
            <a:extLst>
              <a:ext uri="{FF2B5EF4-FFF2-40B4-BE49-F238E27FC236}">
                <a16:creationId xmlns="" xmlns:a16="http://schemas.microsoft.com/office/drawing/2014/main" id="{3DF6FE05-AF95-4F68-A1CD-70C69F9D07FE}"/>
              </a:ext>
            </a:extLst>
          </p:cNvPr>
          <p:cNvPicPr>
            <a:picLocks noChangeAspect="1"/>
          </p:cNvPicPr>
          <p:nvPr/>
        </p:nvPicPr>
        <p:blipFill>
          <a:blip r:embed="rId8" cstate="screen">
            <a:duotone>
              <a:schemeClr val="accent6">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415956" y="3909796"/>
            <a:ext cx="280187" cy="1192268"/>
          </a:xfrm>
          <a:prstGeom prst="rect">
            <a:avLst/>
          </a:prstGeom>
        </p:spPr>
      </p:pic>
      <p:pic>
        <p:nvPicPr>
          <p:cNvPr id="33" name="Graphique 32">
            <a:extLst>
              <a:ext uri="{FF2B5EF4-FFF2-40B4-BE49-F238E27FC236}">
                <a16:creationId xmlns="" xmlns:a16="http://schemas.microsoft.com/office/drawing/2014/main" id="{71408369-27F6-4016-9F46-E3FBB34BDFB9}"/>
              </a:ext>
            </a:extLst>
          </p:cNvPr>
          <p:cNvPicPr>
            <a:picLocks noChangeAspect="1"/>
          </p:cNvPicPr>
          <p:nvPr/>
        </p:nvPicPr>
        <p:blipFill>
          <a:blip r:embed="rId8" cstate="screen">
            <a:duotone>
              <a:schemeClr val="accent6">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747877" y="3720352"/>
            <a:ext cx="280187" cy="1381712"/>
          </a:xfrm>
          <a:prstGeom prst="rect">
            <a:avLst/>
          </a:prstGeom>
        </p:spPr>
      </p:pic>
      <p:pic>
        <p:nvPicPr>
          <p:cNvPr id="34" name="Graphique 33">
            <a:extLst>
              <a:ext uri="{FF2B5EF4-FFF2-40B4-BE49-F238E27FC236}">
                <a16:creationId xmlns="" xmlns:a16="http://schemas.microsoft.com/office/drawing/2014/main" id="{2A3447F1-5618-49D6-A457-368C1C90B29A}"/>
              </a:ext>
            </a:extLst>
          </p:cNvPr>
          <p:cNvPicPr>
            <a:picLocks noChangeAspect="1"/>
          </p:cNvPicPr>
          <p:nvPr/>
        </p:nvPicPr>
        <p:blipFill>
          <a:blip r:embed="rId8" cstate="screen">
            <a:duotone>
              <a:schemeClr val="accent6">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086612" y="3207993"/>
            <a:ext cx="280187" cy="1894070"/>
          </a:xfrm>
          <a:prstGeom prst="rect">
            <a:avLst/>
          </a:prstGeom>
        </p:spPr>
      </p:pic>
      <p:pic>
        <p:nvPicPr>
          <p:cNvPr id="12" name="Graphique 11">
            <a:extLst>
              <a:ext uri="{FF2B5EF4-FFF2-40B4-BE49-F238E27FC236}">
                <a16:creationId xmlns="" xmlns:a16="http://schemas.microsoft.com/office/drawing/2014/main" id="{CC85FE93-459B-4566-AD2D-0B1DE08B42B6}"/>
              </a:ext>
            </a:extLst>
          </p:cNvPr>
          <p:cNvPicPr>
            <a:picLocks noChangeAspect="1"/>
          </p:cNvPicPr>
          <p:nvPr/>
        </p:nvPicPr>
        <p:blipFill>
          <a:blip r:embed="rId13" cstate="screen">
            <a:duotone>
              <a:schemeClr val="accent6">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6736206" y="2899520"/>
            <a:ext cx="1344168" cy="1201350"/>
          </a:xfrm>
          <a:prstGeom prst="rect">
            <a:avLst/>
          </a:prstGeom>
        </p:spPr>
      </p:pic>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5</a:t>
            </a:fld>
            <a:endParaRPr kumimoji="1" lang="ja-JP" altLang="en-US"/>
          </a:p>
        </p:txBody>
      </p:sp>
      <p:sp>
        <p:nvSpPr>
          <p:cNvPr id="22" name="テキスト ボックス 21"/>
          <p:cNvSpPr txBox="1"/>
          <p:nvPr/>
        </p:nvSpPr>
        <p:spPr>
          <a:xfrm>
            <a:off x="196086" y="61803"/>
            <a:ext cx="1620957"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基本構想</a:t>
            </a:r>
            <a:endParaRPr lang="en-US" altLang="ja-JP" sz="2800" dirty="0">
              <a:latin typeface="ヒラギノ丸ゴ ProN W4"/>
              <a:ea typeface="ヒラギノ丸ゴ ProN W4"/>
              <a:cs typeface="ヒラギノ丸ゴ ProN W4"/>
            </a:endParaRPr>
          </a:p>
          <a:p>
            <a:r>
              <a:rPr kumimoji="1" lang="ja-JP" altLang="en-US" sz="3600" dirty="0" smtClean="0">
                <a:latin typeface="ヒラギノ丸ゴ ProN W4"/>
                <a:ea typeface="ヒラギノ丸ゴ ProN W4"/>
                <a:cs typeface="ヒラギノ丸ゴ ProN W4"/>
              </a:rPr>
              <a:t>目標</a:t>
            </a:r>
            <a:endParaRPr kumimoji="1" lang="ja-JP" altLang="en-US" sz="3600" dirty="0">
              <a:latin typeface="ヒラギノ丸ゴ ProN W4"/>
              <a:ea typeface="ヒラギノ丸ゴ ProN W4"/>
              <a:cs typeface="ヒラギノ丸ゴ ProN W4"/>
            </a:endParaRPr>
          </a:p>
        </p:txBody>
      </p:sp>
      <p:pic>
        <p:nvPicPr>
          <p:cNvPr id="45" name="図 44" descr="aging.pn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484969" y="2481238"/>
            <a:ext cx="1290677" cy="3002078"/>
          </a:xfrm>
          <a:prstGeom prst="rect">
            <a:avLst/>
          </a:prstGeom>
        </p:spPr>
      </p:pic>
      <p:pic>
        <p:nvPicPr>
          <p:cNvPr id="24" name="図 44" descr="aging.png">
            <a:extLst>
              <a:ext uri="{FF2B5EF4-FFF2-40B4-BE49-F238E27FC236}">
                <a16:creationId xmlns="" xmlns:a16="http://schemas.microsoft.com/office/drawing/2014/main" id="{7349D021-E5F4-4652-8511-23C0089ECF8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828859" y="3963454"/>
            <a:ext cx="636725" cy="1519863"/>
          </a:xfrm>
          <a:prstGeom prst="rect">
            <a:avLst/>
          </a:prstGeom>
        </p:spPr>
      </p:pic>
      <p:pic>
        <p:nvPicPr>
          <p:cNvPr id="25" name="図 44" descr="aging.png">
            <a:extLst>
              <a:ext uri="{FF2B5EF4-FFF2-40B4-BE49-F238E27FC236}">
                <a16:creationId xmlns="" xmlns:a16="http://schemas.microsoft.com/office/drawing/2014/main" id="{76A4B2A5-AA72-499D-9093-B4A8409F8DBA}"/>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785339" y="3963454"/>
            <a:ext cx="636725" cy="1517585"/>
          </a:xfrm>
          <a:prstGeom prst="rect">
            <a:avLst/>
          </a:prstGeom>
        </p:spPr>
      </p:pic>
      <p:sp>
        <p:nvSpPr>
          <p:cNvPr id="36" name="山形 4"/>
          <p:cNvSpPr/>
          <p:nvPr/>
        </p:nvSpPr>
        <p:spPr>
          <a:xfrm>
            <a:off x="1178707" y="5629075"/>
            <a:ext cx="2573754" cy="80777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70000"/>
              </a:lnSpc>
              <a:spcBef>
                <a:spcPct val="0"/>
              </a:spcBef>
              <a:spcAft>
                <a:spcPct val="35000"/>
              </a:spcAft>
            </a:pPr>
            <a:r>
              <a:rPr lang="ja-JP" altLang="en-US" sz="2400" b="1" dirty="0" smtClean="0">
                <a:solidFill>
                  <a:srgbClr val="CE747E"/>
                </a:solidFill>
                <a:latin typeface="ヒラギノ丸ゴ ProN W4"/>
                <a:ea typeface="ヒラギノ丸ゴ ProN W4"/>
                <a:cs typeface="ヒラギノ丸ゴ ProN W4"/>
              </a:rPr>
              <a:t>高齢者増加の抑制</a:t>
            </a:r>
          </a:p>
          <a:p>
            <a:pPr lvl="0" algn="ctr" defTabSz="1066800">
              <a:lnSpc>
                <a:spcPct val="70000"/>
              </a:lnSpc>
              <a:spcBef>
                <a:spcPct val="0"/>
              </a:spcBef>
              <a:spcAft>
                <a:spcPct val="35000"/>
              </a:spcAft>
            </a:pPr>
            <a:r>
              <a:rPr lang="ja-JP" altLang="en-US" sz="2400" b="1" kern="1200" dirty="0" smtClean="0">
                <a:solidFill>
                  <a:srgbClr val="CE747E"/>
                </a:solidFill>
                <a:latin typeface="ヒラギノ丸ゴ ProN W4"/>
                <a:ea typeface="ヒラギノ丸ゴ ProN W4"/>
                <a:cs typeface="ヒラギノ丸ゴ ProN W4"/>
              </a:rPr>
              <a:t>人口規模の維持</a:t>
            </a:r>
            <a:endParaRPr lang="en-US" altLang="ja-JP" sz="2400" b="1" kern="1200" dirty="0" smtClean="0">
              <a:solidFill>
                <a:srgbClr val="CE747E"/>
              </a:solidFill>
              <a:latin typeface="ヒラギノ丸ゴ ProN W4"/>
              <a:ea typeface="ヒラギノ丸ゴ ProN W4"/>
              <a:cs typeface="ヒラギノ丸ゴ ProN W4"/>
            </a:endParaRPr>
          </a:p>
        </p:txBody>
      </p:sp>
      <p:sp>
        <p:nvSpPr>
          <p:cNvPr id="37" name="山形 8"/>
          <p:cNvSpPr/>
          <p:nvPr/>
        </p:nvSpPr>
        <p:spPr>
          <a:xfrm>
            <a:off x="5556293" y="5629075"/>
            <a:ext cx="1993814" cy="80777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ja-JP" altLang="en-US" sz="2400" b="1" kern="1200" dirty="0">
                <a:solidFill>
                  <a:schemeClr val="tx2"/>
                </a:solidFill>
                <a:latin typeface="ヒラギノ丸ゴ ProN W4"/>
                <a:ea typeface="ヒラギノ丸ゴ ProN W4"/>
                <a:cs typeface="ヒラギノ丸ゴ ProN W4"/>
              </a:rPr>
              <a:t>財政</a:t>
            </a:r>
            <a:r>
              <a:rPr lang="ja-JP" altLang="en-US" sz="2400" b="1" kern="1200" dirty="0" smtClean="0">
                <a:solidFill>
                  <a:schemeClr val="tx2"/>
                </a:solidFill>
                <a:latin typeface="ヒラギノ丸ゴ ProN W4"/>
                <a:ea typeface="ヒラギノ丸ゴ ProN W4"/>
                <a:cs typeface="ヒラギノ丸ゴ ProN W4"/>
              </a:rPr>
              <a:t>の</a:t>
            </a:r>
            <a:r>
              <a:rPr lang="ja-JP" altLang="en-US" sz="2400" b="1" dirty="0" smtClean="0">
                <a:solidFill>
                  <a:schemeClr val="tx2"/>
                </a:solidFill>
                <a:latin typeface="ヒラギノ丸ゴ ProN W4"/>
                <a:ea typeface="ヒラギノ丸ゴ ProN W4"/>
                <a:cs typeface="ヒラギノ丸ゴ ProN W4"/>
              </a:rPr>
              <a:t>回復</a:t>
            </a:r>
            <a:endParaRPr kumimoji="1" lang="ja-JP" altLang="en-US" sz="2400" b="1" kern="1200" dirty="0">
              <a:solidFill>
                <a:schemeClr val="tx2"/>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140561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childTnLst>
                          </p:cTn>
                        </p:par>
                        <p:par>
                          <p:cTn id="14" fill="hold">
                            <p:stCondLst>
                              <p:cond delay="500"/>
                            </p:stCondLst>
                            <p:childTnLst>
                              <p:par>
                                <p:cTn id="15" presetID="12" presetClass="entr" presetSubtype="2"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ppt_x</p:attrName>
                                        </p:attrNameLst>
                                      </p:cBhvr>
                                      <p:tavLst>
                                        <p:tav tm="0">
                                          <p:val>
                                            <p:strVal val="#ppt_x+#ppt_w*1.125000"/>
                                          </p:val>
                                        </p:tav>
                                        <p:tav tm="100000">
                                          <p:val>
                                            <p:strVal val="#ppt_x"/>
                                          </p:val>
                                        </p:tav>
                                      </p:tavLst>
                                    </p:anim>
                                    <p:animEffect transition="in" filter="wipe(left)">
                                      <p:cBhvr>
                                        <p:cTn id="18" dur="500"/>
                                        <p:tgtEl>
                                          <p:spTgt spid="25"/>
                                        </p:tgtEl>
                                      </p:cBhvr>
                                    </p:animEffect>
                                  </p:childTnLst>
                                </p:cTn>
                              </p:par>
                            </p:childTnLst>
                          </p:cTn>
                        </p:par>
                        <p:par>
                          <p:cTn id="19" fill="hold">
                            <p:stCondLst>
                              <p:cond delay="1000"/>
                            </p:stCondLst>
                            <p:childTnLst>
                              <p:par>
                                <p:cTn id="20" presetID="1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par>
                                <p:cTn id="28" presetID="10" presetClass="exit" presetSubtype="0" fill="hold" nodeType="withEffect">
                                  <p:stCondLst>
                                    <p:cond delay="0"/>
                                  </p:stCondLst>
                                  <p:childTnLst>
                                    <p:animEffect transition="out" filter="fade">
                                      <p:cBhvr>
                                        <p:cTn id="29" dur="1000"/>
                                        <p:tgtEl>
                                          <p:spTgt spid="45"/>
                                        </p:tgtEl>
                                      </p:cBhvr>
                                    </p:animEffect>
                                    <p:set>
                                      <p:cBhvr>
                                        <p:cTn id="30" dur="1" fill="hold">
                                          <p:stCondLst>
                                            <p:cond delay="999"/>
                                          </p:stCondLst>
                                        </p:cTn>
                                        <p:tgtEl>
                                          <p:spTgt spid="4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24"/>
                                        </p:tgtEl>
                                      </p:cBhvr>
                                    </p:animEffect>
                                    <p:set>
                                      <p:cBhvr>
                                        <p:cTn id="33" dur="1" fill="hold">
                                          <p:stCondLst>
                                            <p:cond delay="999"/>
                                          </p:stCondLst>
                                        </p:cTn>
                                        <p:tgtEl>
                                          <p:spTgt spid="2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25"/>
                                        </p:tgtEl>
                                      </p:cBhvr>
                                    </p:animEffect>
                                    <p:set>
                                      <p:cBhvr>
                                        <p:cTn id="36" dur="1" fill="hold">
                                          <p:stCondLst>
                                            <p:cond delay="9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1"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300"/>
                                        <p:tgtEl>
                                          <p:spTgt spid="7"/>
                                        </p:tgtEl>
                                      </p:cBhvr>
                                    </p:animEffect>
                                  </p:childTnLst>
                                </p:cTn>
                              </p:par>
                            </p:childTnLst>
                          </p:cTn>
                        </p:par>
                        <p:par>
                          <p:cTn id="52" fill="hold">
                            <p:stCondLst>
                              <p:cond delay="800"/>
                            </p:stCondLst>
                            <p:childTnLst>
                              <p:par>
                                <p:cTn id="53" presetID="22" presetClass="entr" presetSubtype="4"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300"/>
                                        <p:tgtEl>
                                          <p:spTgt spid="31"/>
                                        </p:tgtEl>
                                      </p:cBhvr>
                                    </p:animEffect>
                                  </p:childTnLst>
                                </p:cTn>
                              </p:par>
                            </p:childTnLst>
                          </p:cTn>
                        </p:par>
                        <p:par>
                          <p:cTn id="56" fill="hold">
                            <p:stCondLst>
                              <p:cond delay="1100"/>
                            </p:stCondLst>
                            <p:childTnLst>
                              <p:par>
                                <p:cTn id="57" presetID="22" presetClass="entr" presetSubtype="4"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300"/>
                                        <p:tgtEl>
                                          <p:spTgt spid="32"/>
                                        </p:tgtEl>
                                      </p:cBhvr>
                                    </p:animEffect>
                                  </p:childTnLst>
                                </p:cTn>
                              </p:par>
                            </p:childTnLst>
                          </p:cTn>
                        </p:par>
                        <p:par>
                          <p:cTn id="60" fill="hold">
                            <p:stCondLst>
                              <p:cond delay="1400"/>
                            </p:stCondLst>
                            <p:childTnLst>
                              <p:par>
                                <p:cTn id="61" presetID="22" presetClass="entr" presetSubtype="4"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300"/>
                                        <p:tgtEl>
                                          <p:spTgt spid="33"/>
                                        </p:tgtEl>
                                      </p:cBhvr>
                                    </p:animEffect>
                                  </p:childTnLst>
                                </p:cTn>
                              </p:par>
                            </p:childTnLst>
                          </p:cTn>
                        </p:par>
                        <p:par>
                          <p:cTn id="64" fill="hold">
                            <p:stCondLst>
                              <p:cond delay="1700"/>
                            </p:stCondLst>
                            <p:childTnLst>
                              <p:par>
                                <p:cTn id="65" presetID="22" presetClass="entr" presetSubtype="4"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300"/>
                                        <p:tgtEl>
                                          <p:spTgt spid="34"/>
                                        </p:tgtEl>
                                      </p:cBhvr>
                                    </p:animEffect>
                                  </p:childTnLst>
                                </p:cTn>
                              </p:par>
                            </p:childTnLst>
                          </p:cTn>
                        </p:par>
                        <p:par>
                          <p:cTn id="68" fill="hold">
                            <p:stCondLst>
                              <p:cond delay="2000"/>
                            </p:stCondLst>
                            <p:childTnLst>
                              <p:par>
                                <p:cTn id="69" presetID="22" presetClass="entr" presetSubtype="4"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5" grpId="1" animBg="1"/>
      <p:bldP spid="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81276" y="4865308"/>
            <a:ext cx="630725" cy="630725"/>
          </a:xfrm>
          <a:prstGeom prst="rect">
            <a:avLst/>
          </a:prstGeom>
        </p:spPr>
      </p:pic>
      <p:pic>
        <p:nvPicPr>
          <p:cNvPr id="4" name="図 3"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50211" y="4865308"/>
            <a:ext cx="630725" cy="630725"/>
          </a:xfrm>
          <a:prstGeom prst="rect">
            <a:avLst/>
          </a:prstGeom>
        </p:spPr>
      </p:pic>
      <p:pic>
        <p:nvPicPr>
          <p:cNvPr id="5" name="図 4"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17618" y="4865308"/>
            <a:ext cx="630725" cy="630725"/>
          </a:xfrm>
          <a:prstGeom prst="rect">
            <a:avLst/>
          </a:prstGeom>
        </p:spPr>
      </p:pic>
      <p:pic>
        <p:nvPicPr>
          <p:cNvPr id="6" name="図 5"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85025" y="4865308"/>
            <a:ext cx="630725" cy="630725"/>
          </a:xfrm>
          <a:prstGeom prst="rect">
            <a:avLst/>
          </a:prstGeom>
        </p:spPr>
      </p:pic>
      <p:pic>
        <p:nvPicPr>
          <p:cNvPr id="7" name="図 6"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52432" y="4865308"/>
            <a:ext cx="630725" cy="630725"/>
          </a:xfrm>
          <a:prstGeom prst="rect">
            <a:avLst/>
          </a:prstGeom>
        </p:spPr>
      </p:pic>
      <p:pic>
        <p:nvPicPr>
          <p:cNvPr id="8" name="図 7"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9839" y="4865308"/>
            <a:ext cx="630725" cy="630725"/>
          </a:xfrm>
          <a:prstGeom prst="rect">
            <a:avLst/>
          </a:prstGeom>
        </p:spPr>
      </p:pic>
      <p:sp>
        <p:nvSpPr>
          <p:cNvPr id="9" name="正方形/長方形 8"/>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 name="スライド番号プレースホルダー 9"/>
          <p:cNvSpPr>
            <a:spLocks noGrp="1"/>
          </p:cNvSpPr>
          <p:nvPr>
            <p:ph type="sldNum" sz="quarter" idx="12"/>
          </p:nvPr>
        </p:nvSpPr>
        <p:spPr/>
        <p:txBody>
          <a:bodyPr/>
          <a:lstStyle/>
          <a:p>
            <a:fld id="{271F4726-83E1-9743-9CB9-26C44A472F2A}" type="slidenum">
              <a:rPr kumimoji="1" lang="ja-JP" altLang="en-US" smtClean="0"/>
              <a:t>50</a:t>
            </a:fld>
            <a:endParaRPr kumimoji="1" lang="ja-JP" altLang="en-US"/>
          </a:p>
        </p:txBody>
      </p:sp>
    </p:spTree>
    <p:extLst>
      <p:ext uri="{BB962C8B-B14F-4D97-AF65-F5344CB8AC3E}">
        <p14:creationId xmlns:p14="http://schemas.microsoft.com/office/powerpoint/2010/main" val="2260843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 name="図形グループ 36"/>
          <p:cNvGrpSpPr/>
          <p:nvPr/>
        </p:nvGrpSpPr>
        <p:grpSpPr>
          <a:xfrm>
            <a:off x="8083662" y="4865308"/>
            <a:ext cx="626020" cy="921788"/>
            <a:chOff x="4988904" y="4856888"/>
            <a:chExt cx="626020" cy="921788"/>
          </a:xfrm>
        </p:grpSpPr>
        <p:sp>
          <p:nvSpPr>
            <p:cNvPr id="4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3" name="図 42"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9" name="図形グループ 38"/>
          <p:cNvGrpSpPr/>
          <p:nvPr/>
        </p:nvGrpSpPr>
        <p:grpSpPr>
          <a:xfrm>
            <a:off x="6553200" y="4865308"/>
            <a:ext cx="626020" cy="921788"/>
            <a:chOff x="4988904" y="4856888"/>
            <a:chExt cx="626020" cy="921788"/>
          </a:xfrm>
        </p:grpSpPr>
        <p:sp>
          <p:nvSpPr>
            <p:cNvPr id="4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41" name="図 40"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5" name="図形グループ 24"/>
          <p:cNvGrpSpPr/>
          <p:nvPr/>
        </p:nvGrpSpPr>
        <p:grpSpPr>
          <a:xfrm>
            <a:off x="5023072" y="4865308"/>
            <a:ext cx="626020" cy="921788"/>
            <a:chOff x="4988904" y="4856888"/>
            <a:chExt cx="626020" cy="921788"/>
          </a:xfrm>
        </p:grpSpPr>
        <p:sp>
          <p:nvSpPr>
            <p:cNvPr id="2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7" name="図 26"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8" name="図形グループ 27"/>
          <p:cNvGrpSpPr/>
          <p:nvPr/>
        </p:nvGrpSpPr>
        <p:grpSpPr>
          <a:xfrm>
            <a:off x="3494093" y="4865308"/>
            <a:ext cx="626020" cy="921788"/>
            <a:chOff x="4988904" y="4856888"/>
            <a:chExt cx="626020" cy="921788"/>
          </a:xfrm>
        </p:grpSpPr>
        <p:sp>
          <p:nvSpPr>
            <p:cNvPr id="29"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0" name="図 29"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1" name="図形グループ 30"/>
          <p:cNvGrpSpPr/>
          <p:nvPr/>
        </p:nvGrpSpPr>
        <p:grpSpPr>
          <a:xfrm>
            <a:off x="1951396" y="4865308"/>
            <a:ext cx="626020" cy="921788"/>
            <a:chOff x="4988904" y="4856888"/>
            <a:chExt cx="626020" cy="921788"/>
          </a:xfrm>
        </p:grpSpPr>
        <p:sp>
          <p:nvSpPr>
            <p:cNvPr id="32"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3" name="図 32"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4" name="図形グループ 33"/>
          <p:cNvGrpSpPr/>
          <p:nvPr/>
        </p:nvGrpSpPr>
        <p:grpSpPr>
          <a:xfrm>
            <a:off x="426526" y="4865308"/>
            <a:ext cx="626020" cy="921788"/>
            <a:chOff x="4988904" y="4856888"/>
            <a:chExt cx="626020" cy="921788"/>
          </a:xfrm>
        </p:grpSpPr>
        <p:sp>
          <p:nvSpPr>
            <p:cNvPr id="35"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6" name="図 35"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4" name="正方形/長方形 3"/>
          <p:cNvSpPr/>
          <p:nvPr/>
        </p:nvSpPr>
        <p:spPr>
          <a:xfrm>
            <a:off x="0" y="5421314"/>
            <a:ext cx="9144000" cy="1439990"/>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 name="テキスト ボックス 1"/>
          <p:cNvSpPr txBox="1"/>
          <p:nvPr/>
        </p:nvSpPr>
        <p:spPr>
          <a:xfrm>
            <a:off x="232150" y="1957515"/>
            <a:ext cx="8802410" cy="830997"/>
          </a:xfrm>
          <a:prstGeom prst="rect">
            <a:avLst/>
          </a:prstGeom>
          <a:noFill/>
        </p:spPr>
        <p:txBody>
          <a:bodyPr wrap="none" rtlCol="0">
            <a:spAutoFit/>
          </a:bodyPr>
          <a:lstStyle/>
          <a:p>
            <a:pPr algn="ctr"/>
            <a:r>
              <a:rPr lang="ja-JP" altLang="en-US" sz="4800" dirty="0" smtClean="0">
                <a:latin typeface="ヒラギノ丸ゴ ProN W4"/>
                <a:ea typeface="ヒラギノ丸ゴ ProN W4"/>
                <a:cs typeface="ヒラギノ丸ゴ ProN W4"/>
              </a:rPr>
              <a:t>ご清聴ありがとうございました</a:t>
            </a:r>
            <a:endParaRPr kumimoji="1" lang="ja-JP" altLang="en-US" sz="4800" dirty="0">
              <a:latin typeface="ヒラギノ丸ゴ ProN W4"/>
              <a:ea typeface="ヒラギノ丸ゴ ProN W4"/>
              <a:cs typeface="ヒラギノ丸ゴ ProN W4"/>
            </a:endParaRPr>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51</a:t>
            </a:fld>
            <a:endParaRPr kumimoji="1" lang="ja-JP" altLang="en-US"/>
          </a:p>
        </p:txBody>
      </p:sp>
    </p:spTree>
    <p:extLst>
      <p:ext uri="{BB962C8B-B14F-4D97-AF65-F5344CB8AC3E}">
        <p14:creationId xmlns:p14="http://schemas.microsoft.com/office/powerpoint/2010/main" val="474029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900" decel="100000" fill="hold"/>
                                        <p:tgtEl>
                                          <p:spTgt spid="3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900" decel="100000" fill="hold"/>
                                        <p:tgtEl>
                                          <p:spTgt spid="2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900" decel="100000" fill="hold"/>
                                        <p:tgtEl>
                                          <p:spTgt spid="2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900" decel="100000" fill="hold"/>
                                        <p:tgtEl>
                                          <p:spTgt spid="3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900" decel="100000" fill="hold"/>
                                        <p:tgtEl>
                                          <p:spTgt spid="34"/>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メイリオ"/>
              <a:ea typeface="メイリオ"/>
              <a:cs typeface="メイリオ"/>
            </a:endParaRPr>
          </a:p>
        </p:txBody>
      </p:sp>
      <p:sp>
        <p:nvSpPr>
          <p:cNvPr id="16" name="テキスト ボックス 15"/>
          <p:cNvSpPr txBox="1"/>
          <p:nvPr/>
        </p:nvSpPr>
        <p:spPr>
          <a:xfrm>
            <a:off x="162945" y="304385"/>
            <a:ext cx="2749471" cy="707886"/>
          </a:xfrm>
          <a:prstGeom prst="rect">
            <a:avLst/>
          </a:prstGeom>
          <a:noFill/>
        </p:spPr>
        <p:txBody>
          <a:bodyPr wrap="none" rtlCol="0">
            <a:spAutoFit/>
          </a:bodyPr>
          <a:lstStyle/>
          <a:p>
            <a:r>
              <a:rPr lang="ja-JP" altLang="en-US" sz="4000" dirty="0" smtClean="0">
                <a:latin typeface="メイリオ"/>
                <a:ea typeface="メイリオ"/>
                <a:cs typeface="メイリオ"/>
              </a:rPr>
              <a:t>発表の流れ</a:t>
            </a:r>
            <a:endParaRPr kumimoji="1" lang="ja-JP" altLang="en-US" sz="4000" dirty="0">
              <a:latin typeface="メイリオ"/>
              <a:ea typeface="メイリオ"/>
              <a:cs typeface="メイリオ"/>
            </a:endParaRPr>
          </a:p>
        </p:txBody>
      </p:sp>
      <p:pic>
        <p:nvPicPr>
          <p:cNvPr id="15" name="図 14"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1443192">
            <a:off x="7660211" y="202908"/>
            <a:ext cx="932632" cy="942636"/>
          </a:xfrm>
          <a:prstGeom prst="rect">
            <a:avLst/>
          </a:prstGeom>
        </p:spPr>
      </p:pic>
      <p:pic>
        <p:nvPicPr>
          <p:cNvPr id="12" name="図 11" descr="icon_100070_256.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4460" y="1375464"/>
            <a:ext cx="360000" cy="360000"/>
          </a:xfrm>
          <a:prstGeom prst="rect">
            <a:avLst/>
          </a:prstGeom>
        </p:spPr>
      </p:pic>
      <p:sp>
        <p:nvSpPr>
          <p:cNvPr id="2" name="テキスト ボックス 1"/>
          <p:cNvSpPr txBox="1"/>
          <p:nvPr/>
        </p:nvSpPr>
        <p:spPr>
          <a:xfrm>
            <a:off x="1704460" y="1272840"/>
            <a:ext cx="6545382" cy="5565626"/>
          </a:xfrm>
          <a:prstGeom prst="rect">
            <a:avLst/>
          </a:prstGeom>
          <a:noFill/>
        </p:spPr>
        <p:txBody>
          <a:bodyPr wrap="none" rtlCol="0">
            <a:spAutoFit/>
          </a:bodyPr>
          <a:lstStyle/>
          <a:p>
            <a:pPr>
              <a:lnSpc>
                <a:spcPct val="120000"/>
              </a:lnSpc>
            </a:pPr>
            <a:r>
              <a:rPr kumimoji="1" lang="ja-JP" altLang="en-US" sz="2200" dirty="0" smtClean="0">
                <a:latin typeface="メイリオ"/>
                <a:ea typeface="メイリオ"/>
                <a:cs typeface="メイリオ"/>
              </a:rPr>
              <a:t>基本構想</a:t>
            </a:r>
            <a:endParaRPr kumimoji="1" lang="en-US" altLang="ja-JP" sz="2200" dirty="0" smtClean="0">
              <a:latin typeface="メイリオ"/>
              <a:ea typeface="メイリオ"/>
              <a:cs typeface="メイリオ"/>
            </a:endParaRPr>
          </a:p>
          <a:p>
            <a:pPr>
              <a:lnSpc>
                <a:spcPct val="110000"/>
              </a:lnSpc>
            </a:pPr>
            <a:r>
              <a:rPr lang="en-US" altLang="ja-JP" sz="2000" dirty="0">
                <a:latin typeface="メイリオ"/>
                <a:ea typeface="メイリオ"/>
                <a:cs typeface="メイリオ"/>
              </a:rPr>
              <a:t>	</a:t>
            </a:r>
            <a:r>
              <a:rPr lang="ja-JP" altLang="en-US" sz="2000" dirty="0" smtClean="0">
                <a:latin typeface="メイリオ"/>
                <a:ea typeface="メイリオ"/>
                <a:cs typeface="メイリオ"/>
              </a:rPr>
              <a:t>背景</a:t>
            </a:r>
            <a:endParaRPr lang="en-US" altLang="ja-JP" sz="2000" dirty="0" smtClean="0">
              <a:latin typeface="メイリオ"/>
              <a:ea typeface="メイリオ"/>
              <a:cs typeface="メイリオ"/>
            </a:endParaRPr>
          </a:p>
          <a:p>
            <a:pPr>
              <a:lnSpc>
                <a:spcPct val="110000"/>
              </a:lnSpc>
            </a:pPr>
            <a:r>
              <a:rPr kumimoji="1" lang="en-US" altLang="ja-JP" sz="2000" dirty="0">
                <a:latin typeface="メイリオ"/>
                <a:ea typeface="メイリオ"/>
                <a:cs typeface="メイリオ"/>
              </a:rPr>
              <a:t>	</a:t>
            </a:r>
            <a:r>
              <a:rPr kumimoji="1" lang="ja-JP" altLang="en-US" sz="2000" dirty="0" smtClean="0">
                <a:latin typeface="メイリオ"/>
                <a:ea typeface="メイリオ"/>
                <a:cs typeface="メイリオ"/>
              </a:rPr>
              <a:t>目標</a:t>
            </a:r>
            <a:endParaRPr kumimoji="1" lang="en-US" altLang="ja-JP" sz="2000" dirty="0" smtClean="0">
              <a:latin typeface="メイリオ"/>
              <a:ea typeface="メイリオ"/>
              <a:cs typeface="メイリオ"/>
            </a:endParaRPr>
          </a:p>
          <a:p>
            <a:pPr>
              <a:lnSpc>
                <a:spcPct val="110000"/>
              </a:lnSpc>
            </a:pPr>
            <a:r>
              <a:rPr lang="en-US" altLang="ja-JP" sz="2000" dirty="0" smtClean="0">
                <a:latin typeface="メイリオ"/>
                <a:ea typeface="メイリオ"/>
                <a:cs typeface="メイリオ"/>
              </a:rPr>
              <a:t>	</a:t>
            </a:r>
            <a:r>
              <a:rPr lang="ja-JP" altLang="en-US" sz="2000" dirty="0" smtClean="0">
                <a:latin typeface="メイリオ"/>
                <a:ea typeface="メイリオ"/>
                <a:cs typeface="メイリオ"/>
              </a:rPr>
              <a:t>コンセプト</a:t>
            </a:r>
            <a:endParaRPr lang="en-US" altLang="ja-JP" sz="2000" dirty="0" smtClean="0">
              <a:latin typeface="メイリオ"/>
              <a:ea typeface="メイリオ"/>
              <a:cs typeface="メイリオ"/>
            </a:endParaRPr>
          </a:p>
          <a:p>
            <a:pPr>
              <a:lnSpc>
                <a:spcPct val="120000"/>
              </a:lnSpc>
            </a:pPr>
            <a:r>
              <a:rPr lang="ja-JP" altLang="en-US" sz="2200" dirty="0" smtClean="0">
                <a:latin typeface="メイリオ"/>
                <a:ea typeface="メイリオ"/>
                <a:cs typeface="メイリオ"/>
              </a:rPr>
              <a:t>部門別構想</a:t>
            </a:r>
            <a:endParaRPr lang="en-US" altLang="ja-JP" sz="2200" dirty="0" smtClean="0">
              <a:latin typeface="メイリオ"/>
              <a:ea typeface="メイリオ"/>
              <a:cs typeface="メイリオ"/>
            </a:endParaRPr>
          </a:p>
          <a:p>
            <a:pPr>
              <a:lnSpc>
                <a:spcPct val="120000"/>
              </a:lnSpc>
            </a:pPr>
            <a:r>
              <a:rPr lang="ja-JP" altLang="en-US" sz="2200" dirty="0" smtClean="0">
                <a:latin typeface="メイリオ"/>
                <a:ea typeface="メイリオ"/>
                <a:cs typeface="メイリオ"/>
              </a:rPr>
              <a:t>地区の区分</a:t>
            </a:r>
            <a:endParaRPr lang="en-US" altLang="ja-JP" sz="2200" dirty="0" smtClean="0">
              <a:latin typeface="メイリオ"/>
              <a:ea typeface="メイリオ"/>
              <a:cs typeface="メイリオ"/>
            </a:endParaRPr>
          </a:p>
          <a:p>
            <a:pPr>
              <a:lnSpc>
                <a:spcPct val="120000"/>
              </a:lnSpc>
            </a:pPr>
            <a:r>
              <a:rPr lang="ja-JP" altLang="en-US" sz="2200" dirty="0" smtClean="0">
                <a:latin typeface="メイリオ"/>
                <a:ea typeface="メイリオ"/>
                <a:cs typeface="メイリオ"/>
              </a:rPr>
              <a:t>提案</a:t>
            </a:r>
            <a:endParaRPr lang="en-US" altLang="ja-JP" sz="2200" dirty="0" smtClean="0">
              <a:latin typeface="メイリオ"/>
              <a:ea typeface="メイリオ"/>
              <a:cs typeface="メイリオ"/>
            </a:endParaRPr>
          </a:p>
          <a:p>
            <a:pPr>
              <a:lnSpc>
                <a:spcPct val="110000"/>
              </a:lnSpc>
            </a:pPr>
            <a:r>
              <a:rPr kumimoji="1" lang="en-US" altLang="ja-JP" sz="2000" dirty="0">
                <a:latin typeface="メイリオ"/>
                <a:ea typeface="メイリオ"/>
                <a:cs typeface="メイリオ"/>
              </a:rPr>
              <a:t>	</a:t>
            </a:r>
            <a:r>
              <a:rPr kumimoji="1" lang="ja-JP" altLang="en-US" sz="2000" dirty="0" smtClean="0">
                <a:latin typeface="メイリオ"/>
                <a:ea typeface="メイリオ"/>
                <a:cs typeface="メイリオ"/>
              </a:rPr>
              <a:t>提案</a:t>
            </a:r>
            <a:r>
              <a:rPr kumimoji="1" lang="en-US" altLang="ja-JP" sz="2000" dirty="0" smtClean="0">
                <a:latin typeface="メイリオ"/>
                <a:ea typeface="メイリオ"/>
                <a:cs typeface="メイリオ"/>
              </a:rPr>
              <a:t>①</a:t>
            </a:r>
            <a:r>
              <a:rPr kumimoji="1" lang="ja-JP" altLang="en-US" sz="2000" dirty="0" smtClean="0">
                <a:latin typeface="メイリオ"/>
                <a:ea typeface="メイリオ"/>
                <a:cs typeface="メイリオ"/>
              </a:rPr>
              <a:t>　独自科目「つちうら大好きプロジェクト」</a:t>
            </a:r>
            <a:endParaRPr kumimoji="1" lang="en-US" altLang="ja-JP" sz="2000" dirty="0" smtClean="0">
              <a:latin typeface="メイリオ"/>
              <a:ea typeface="メイリオ"/>
              <a:cs typeface="メイリオ"/>
            </a:endParaRPr>
          </a:p>
          <a:p>
            <a:pPr>
              <a:lnSpc>
                <a:spcPct val="110000"/>
              </a:lnSpc>
            </a:pPr>
            <a:r>
              <a:rPr lang="en-US" altLang="ja-JP" sz="2000" dirty="0">
                <a:latin typeface="メイリオ"/>
                <a:ea typeface="メイリオ"/>
                <a:cs typeface="メイリオ"/>
              </a:rPr>
              <a:t>	</a:t>
            </a:r>
            <a:r>
              <a:rPr lang="ja-JP" altLang="en-US" sz="2000" dirty="0" smtClean="0">
                <a:latin typeface="メイリオ"/>
                <a:ea typeface="メイリオ"/>
                <a:cs typeface="メイリオ"/>
              </a:rPr>
              <a:t>提案</a:t>
            </a:r>
            <a:r>
              <a:rPr lang="en-US" altLang="ja-JP" sz="2000" dirty="0" smtClean="0">
                <a:latin typeface="メイリオ"/>
                <a:ea typeface="メイリオ"/>
                <a:cs typeface="メイリオ"/>
              </a:rPr>
              <a:t>②</a:t>
            </a:r>
            <a:r>
              <a:rPr lang="ja-JP" altLang="en-US" sz="2000" dirty="0" smtClean="0">
                <a:latin typeface="メイリオ"/>
                <a:ea typeface="メイリオ"/>
                <a:cs typeface="メイリオ"/>
              </a:rPr>
              <a:t>　学校教育施設への</a:t>
            </a:r>
            <a:r>
              <a:rPr lang="en-US" altLang="ja-JP" sz="2000" dirty="0" smtClean="0">
                <a:latin typeface="メイリオ"/>
                <a:ea typeface="メイリオ"/>
                <a:cs typeface="メイリオ"/>
              </a:rPr>
              <a:t>PFI</a:t>
            </a:r>
            <a:r>
              <a:rPr lang="ja-JP" altLang="en-US" sz="2000" dirty="0" smtClean="0">
                <a:latin typeface="メイリオ"/>
                <a:ea typeface="メイリオ"/>
                <a:cs typeface="メイリオ"/>
              </a:rPr>
              <a:t>導入計画</a:t>
            </a:r>
            <a:endParaRPr lang="en-US" altLang="ja-JP" sz="2000" dirty="0" smtClean="0">
              <a:latin typeface="メイリオ"/>
              <a:ea typeface="メイリオ"/>
              <a:cs typeface="メイリオ"/>
            </a:endParaRPr>
          </a:p>
          <a:p>
            <a:pPr>
              <a:lnSpc>
                <a:spcPct val="110000"/>
              </a:lnSpc>
            </a:pPr>
            <a:r>
              <a:rPr kumimoji="1" lang="en-US" altLang="ja-JP" sz="2000" dirty="0">
                <a:latin typeface="メイリオ"/>
                <a:ea typeface="メイリオ"/>
                <a:cs typeface="メイリオ"/>
              </a:rPr>
              <a:t>	</a:t>
            </a:r>
            <a:r>
              <a:rPr kumimoji="1" lang="ja-JP" altLang="en-US" sz="2000" dirty="0" smtClean="0">
                <a:latin typeface="メイリオ"/>
                <a:ea typeface="メイリオ"/>
                <a:cs typeface="メイリオ"/>
              </a:rPr>
              <a:t>提案</a:t>
            </a:r>
            <a:r>
              <a:rPr kumimoji="1" lang="en-US" altLang="ja-JP" sz="2000" dirty="0" smtClean="0">
                <a:latin typeface="メイリオ"/>
                <a:ea typeface="メイリオ"/>
                <a:cs typeface="メイリオ"/>
              </a:rPr>
              <a:t>③</a:t>
            </a:r>
            <a:r>
              <a:rPr kumimoji="1" lang="ja-JP" altLang="en-US" sz="2000" dirty="0" smtClean="0">
                <a:latin typeface="メイリオ"/>
                <a:ea typeface="メイリオ"/>
                <a:cs typeface="メイリオ"/>
              </a:rPr>
              <a:t>　おおつ野ヒルズ企業誘致政策</a:t>
            </a:r>
            <a:endParaRPr kumimoji="1" lang="en-US" altLang="ja-JP" sz="2000" dirty="0" smtClean="0">
              <a:latin typeface="メイリオ"/>
              <a:ea typeface="メイリオ"/>
              <a:cs typeface="メイリオ"/>
            </a:endParaRPr>
          </a:p>
          <a:p>
            <a:pPr>
              <a:lnSpc>
                <a:spcPct val="110000"/>
              </a:lnSpc>
            </a:pPr>
            <a:r>
              <a:rPr lang="en-US" altLang="ja-JP" sz="2000" dirty="0">
                <a:latin typeface="メイリオ"/>
                <a:ea typeface="メイリオ"/>
                <a:cs typeface="メイリオ"/>
              </a:rPr>
              <a:t>	</a:t>
            </a:r>
            <a:r>
              <a:rPr lang="ja-JP" altLang="en-US" sz="2000" dirty="0" smtClean="0">
                <a:latin typeface="メイリオ"/>
                <a:ea typeface="メイリオ"/>
                <a:cs typeface="メイリオ"/>
              </a:rPr>
              <a:t>提案</a:t>
            </a:r>
            <a:r>
              <a:rPr lang="en-US" altLang="ja-JP" sz="2000" dirty="0" smtClean="0">
                <a:latin typeface="メイリオ"/>
                <a:ea typeface="メイリオ"/>
                <a:cs typeface="メイリオ"/>
              </a:rPr>
              <a:t>④</a:t>
            </a:r>
            <a:r>
              <a:rPr lang="ja-JP" altLang="en-US" sz="2000" dirty="0" smtClean="0">
                <a:latin typeface="メイリオ"/>
                <a:ea typeface="メイリオ"/>
                <a:cs typeface="メイリオ"/>
              </a:rPr>
              <a:t>　リバーサイド</a:t>
            </a:r>
            <a:r>
              <a:rPr lang="en-US" altLang="ja-JP" sz="2000" dirty="0" smtClean="0">
                <a:latin typeface="メイリオ"/>
                <a:ea typeface="メイリオ"/>
                <a:cs typeface="メイリオ"/>
              </a:rPr>
              <a:t>505</a:t>
            </a:r>
            <a:endParaRPr lang="en-US" altLang="ja-JP" sz="1000" dirty="0" smtClean="0">
              <a:latin typeface="メイリオ"/>
              <a:ea typeface="メイリオ"/>
              <a:cs typeface="メイリオ"/>
            </a:endParaRPr>
          </a:p>
          <a:p>
            <a:pPr>
              <a:lnSpc>
                <a:spcPct val="120000"/>
              </a:lnSpc>
            </a:pPr>
            <a:r>
              <a:rPr kumimoji="1" lang="ja-JP" altLang="en-US" sz="2200" dirty="0" smtClean="0">
                <a:latin typeface="メイリオ"/>
                <a:ea typeface="メイリオ"/>
                <a:cs typeface="メイリオ"/>
              </a:rPr>
              <a:t>提案のまとめ</a:t>
            </a:r>
            <a:endParaRPr kumimoji="1" lang="en-US" altLang="ja-JP" sz="2200" dirty="0" smtClean="0">
              <a:latin typeface="メイリオ"/>
              <a:ea typeface="メイリオ"/>
              <a:cs typeface="メイリオ"/>
            </a:endParaRPr>
          </a:p>
          <a:p>
            <a:pPr>
              <a:lnSpc>
                <a:spcPct val="110000"/>
              </a:lnSpc>
            </a:pPr>
            <a:r>
              <a:rPr lang="en-US" altLang="ja-JP" sz="2000" dirty="0">
                <a:latin typeface="メイリオ"/>
                <a:ea typeface="メイリオ"/>
                <a:cs typeface="メイリオ"/>
              </a:rPr>
              <a:t>	</a:t>
            </a:r>
            <a:r>
              <a:rPr lang="ja-JP" altLang="en-US" sz="2000" dirty="0" smtClean="0">
                <a:latin typeface="メイリオ"/>
                <a:ea typeface="メイリオ"/>
                <a:cs typeface="メイリオ"/>
              </a:rPr>
              <a:t>政策費用</a:t>
            </a:r>
            <a:endParaRPr lang="en-US" altLang="ja-JP" sz="2000" dirty="0" smtClean="0">
              <a:latin typeface="メイリオ"/>
              <a:ea typeface="メイリオ"/>
              <a:cs typeface="メイリオ"/>
            </a:endParaRPr>
          </a:p>
          <a:p>
            <a:pPr>
              <a:lnSpc>
                <a:spcPct val="110000"/>
              </a:lnSpc>
            </a:pPr>
            <a:r>
              <a:rPr kumimoji="1" lang="en-US" altLang="ja-JP" sz="2000" dirty="0">
                <a:latin typeface="メイリオ"/>
                <a:ea typeface="メイリオ"/>
                <a:cs typeface="メイリオ"/>
              </a:rPr>
              <a:t>	</a:t>
            </a:r>
            <a:r>
              <a:rPr kumimoji="1" lang="ja-JP" altLang="en-US" sz="2000" dirty="0" smtClean="0">
                <a:latin typeface="メイリオ"/>
                <a:ea typeface="メイリオ"/>
                <a:cs typeface="メイリオ"/>
              </a:rPr>
              <a:t>政策効果</a:t>
            </a:r>
            <a:endParaRPr kumimoji="1" lang="en-US" altLang="ja-JP" sz="1000" dirty="0" smtClean="0">
              <a:latin typeface="メイリオ"/>
              <a:ea typeface="メイリオ"/>
              <a:cs typeface="メイリオ"/>
            </a:endParaRPr>
          </a:p>
          <a:p>
            <a:pPr>
              <a:lnSpc>
                <a:spcPct val="120000"/>
              </a:lnSpc>
            </a:pPr>
            <a:r>
              <a:rPr kumimoji="1" lang="ja-JP" altLang="en-US" sz="2200" dirty="0" smtClean="0">
                <a:latin typeface="メイリオ"/>
                <a:ea typeface="メイリオ"/>
                <a:cs typeface="メイリオ"/>
              </a:rPr>
              <a:t>今後の展望</a:t>
            </a:r>
            <a:endParaRPr kumimoji="1" lang="en-US" altLang="ja-JP" sz="2200" dirty="0" smtClean="0">
              <a:latin typeface="メイリオ"/>
              <a:ea typeface="メイリオ"/>
              <a:cs typeface="メイリオ"/>
            </a:endParaRPr>
          </a:p>
        </p:txBody>
      </p:sp>
      <p:pic>
        <p:nvPicPr>
          <p:cNvPr id="21" name="図 20" descr="icon_100070_256.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4460" y="3190115"/>
            <a:ext cx="360000" cy="360000"/>
          </a:xfrm>
          <a:prstGeom prst="rect">
            <a:avLst/>
          </a:prstGeom>
        </p:spPr>
      </p:pic>
      <p:pic>
        <p:nvPicPr>
          <p:cNvPr id="22" name="図 21" descr="icon_100070_256.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4460" y="5307505"/>
            <a:ext cx="360000" cy="360000"/>
          </a:xfrm>
          <a:prstGeom prst="rect">
            <a:avLst/>
          </a:prstGeom>
        </p:spPr>
      </p:pic>
      <p:pic>
        <p:nvPicPr>
          <p:cNvPr id="23" name="図 22" descr="icon_100070_256.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4460" y="6367642"/>
            <a:ext cx="360000" cy="360000"/>
          </a:xfrm>
          <a:prstGeom prst="rect">
            <a:avLst/>
          </a:prstGeom>
        </p:spPr>
      </p:pic>
      <p:pic>
        <p:nvPicPr>
          <p:cNvPr id="25" name="図 24" descr="icon_100070_256.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4460" y="3588191"/>
            <a:ext cx="360000" cy="360000"/>
          </a:xfrm>
          <a:prstGeom prst="rect">
            <a:avLst/>
          </a:prstGeom>
        </p:spPr>
      </p:pic>
      <p:pic>
        <p:nvPicPr>
          <p:cNvPr id="26" name="図 25" descr="icon_100070_256.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4460" y="2765975"/>
            <a:ext cx="360000" cy="360000"/>
          </a:xfrm>
          <a:prstGeom prst="rect">
            <a:avLst/>
          </a:prstGeom>
        </p:spPr>
      </p:pic>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52</a:t>
            </a:fld>
            <a:endParaRPr kumimoji="1" lang="ja-JP" altLang="en-US"/>
          </a:p>
        </p:txBody>
      </p:sp>
    </p:spTree>
    <p:extLst>
      <p:ext uri="{BB962C8B-B14F-4D97-AF65-F5344CB8AC3E}">
        <p14:creationId xmlns:p14="http://schemas.microsoft.com/office/powerpoint/2010/main" val="2919895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図 28"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063" y="761231"/>
            <a:ext cx="360000" cy="360000"/>
          </a:xfrm>
          <a:prstGeom prst="rect">
            <a:avLst/>
          </a:prstGeom>
        </p:spPr>
      </p:pic>
      <p:pic>
        <p:nvPicPr>
          <p:cNvPr id="28" name="図 27"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485" y="756874"/>
            <a:ext cx="360000" cy="360000"/>
          </a:xfrm>
          <a:prstGeom prst="rect">
            <a:avLst/>
          </a:prstGeom>
        </p:spPr>
      </p:pic>
      <p:pic>
        <p:nvPicPr>
          <p:cNvPr id="27" name="図 26"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175" y="756874"/>
            <a:ext cx="360000" cy="360000"/>
          </a:xfrm>
          <a:prstGeom prst="rect">
            <a:avLst/>
          </a:prstGeom>
        </p:spPr>
      </p:pic>
      <p:pic>
        <p:nvPicPr>
          <p:cNvPr id="21" name="図 20"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705" y="761231"/>
            <a:ext cx="360000" cy="360000"/>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テキスト ボックス 15"/>
          <p:cNvSpPr txBox="1"/>
          <p:nvPr/>
        </p:nvSpPr>
        <p:spPr>
          <a:xfrm>
            <a:off x="196086" y="61803"/>
            <a:ext cx="3185487" cy="1077218"/>
          </a:xfrm>
          <a:prstGeom prst="rect">
            <a:avLst/>
          </a:prstGeom>
          <a:noFill/>
        </p:spPr>
        <p:txBody>
          <a:bodyPr wrap="none" rtlCol="0">
            <a:spAutoFit/>
          </a:bodyPr>
          <a:lstStyle/>
          <a:p>
            <a:r>
              <a:rPr lang="ja-JP" altLang="en-US" sz="2800" dirty="0" smtClean="0"/>
              <a:t>基本構想</a:t>
            </a:r>
            <a:endParaRPr lang="en-US" altLang="ja-JP" sz="2800" dirty="0" smtClean="0"/>
          </a:p>
          <a:p>
            <a:r>
              <a:rPr kumimoji="1" lang="ja-JP" altLang="en-US" sz="3600" dirty="0" smtClean="0"/>
              <a:t>背景</a:t>
            </a:r>
            <a:r>
              <a:rPr lang="ja-JP" altLang="en-US" sz="3600" dirty="0" smtClean="0"/>
              <a:t>：</a:t>
            </a:r>
            <a:r>
              <a:rPr kumimoji="1" lang="ja-JP" altLang="en-US" sz="3600" dirty="0" smtClean="0"/>
              <a:t>人口問題</a:t>
            </a:r>
            <a:endParaRPr kumimoji="1" lang="ja-JP" altLang="en-US" sz="3600" dirty="0"/>
          </a:p>
        </p:txBody>
      </p:sp>
      <p:sp>
        <p:nvSpPr>
          <p:cNvPr id="5" name="下矢印 4"/>
          <p:cNvSpPr/>
          <p:nvPr/>
        </p:nvSpPr>
        <p:spPr>
          <a:xfrm>
            <a:off x="1559946" y="4715330"/>
            <a:ext cx="643649" cy="359997"/>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1559946" y="2870086"/>
            <a:ext cx="643649" cy="359997"/>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Freeform 54"/>
          <p:cNvSpPr>
            <a:spLocks noEditPoints="1"/>
          </p:cNvSpPr>
          <p:nvPr/>
        </p:nvSpPr>
        <p:spPr bwMode="auto">
          <a:xfrm>
            <a:off x="3664312" y="1796298"/>
            <a:ext cx="709757" cy="720000"/>
          </a:xfrm>
          <a:custGeom>
            <a:avLst/>
            <a:gdLst>
              <a:gd name="T0" fmla="*/ 56 w 160"/>
              <a:gd name="T1" fmla="*/ 96 h 160"/>
              <a:gd name="T2" fmla="*/ 104 w 160"/>
              <a:gd name="T3" fmla="*/ 96 h 160"/>
              <a:gd name="T4" fmla="*/ 104 w 160"/>
              <a:gd name="T5" fmla="*/ 108 h 160"/>
              <a:gd name="T6" fmla="*/ 56 w 160"/>
              <a:gd name="T7" fmla="*/ 108 h 160"/>
              <a:gd name="T8" fmla="*/ 56 w 160"/>
              <a:gd name="T9" fmla="*/ 96 h 160"/>
              <a:gd name="T10" fmla="*/ 108 w 160"/>
              <a:gd name="T11" fmla="*/ 48 h 160"/>
              <a:gd name="T12" fmla="*/ 96 w 160"/>
              <a:gd name="T13" fmla="*/ 60 h 160"/>
              <a:gd name="T14" fmla="*/ 108 w 160"/>
              <a:gd name="T15" fmla="*/ 72 h 160"/>
              <a:gd name="T16" fmla="*/ 120 w 160"/>
              <a:gd name="T17" fmla="*/ 60 h 160"/>
              <a:gd name="T18" fmla="*/ 108 w 160"/>
              <a:gd name="T19" fmla="*/ 48 h 160"/>
              <a:gd name="T20" fmla="*/ 64 w 160"/>
              <a:gd name="T21" fmla="*/ 60 h 160"/>
              <a:gd name="T22" fmla="*/ 52 w 160"/>
              <a:gd name="T23" fmla="*/ 48 h 160"/>
              <a:gd name="T24" fmla="*/ 40 w 160"/>
              <a:gd name="T25" fmla="*/ 60 h 160"/>
              <a:gd name="T26" fmla="*/ 52 w 160"/>
              <a:gd name="T27" fmla="*/ 72 h 160"/>
              <a:gd name="T28" fmla="*/ 64 w 160"/>
              <a:gd name="T29" fmla="*/ 60 h 160"/>
              <a:gd name="T30" fmla="*/ 80 w 160"/>
              <a:gd name="T31" fmla="*/ 0 h 160"/>
              <a:gd name="T32" fmla="*/ 0 w 160"/>
              <a:gd name="T33" fmla="*/ 80 h 160"/>
              <a:gd name="T34" fmla="*/ 80 w 160"/>
              <a:gd name="T35" fmla="*/ 160 h 160"/>
              <a:gd name="T36" fmla="*/ 160 w 160"/>
              <a:gd name="T37" fmla="*/ 80 h 160"/>
              <a:gd name="T38" fmla="*/ 80 w 160"/>
              <a:gd name="T39" fmla="*/ 0 h 160"/>
              <a:gd name="T40" fmla="*/ 80 w 160"/>
              <a:gd name="T41" fmla="*/ 144 h 160"/>
              <a:gd name="T42" fmla="*/ 16 w 160"/>
              <a:gd name="T43" fmla="*/ 80 h 160"/>
              <a:gd name="T44" fmla="*/ 80 w 160"/>
              <a:gd name="T45" fmla="*/ 16 h 160"/>
              <a:gd name="T46" fmla="*/ 144 w 160"/>
              <a:gd name="T47" fmla="*/ 80 h 160"/>
              <a:gd name="T48" fmla="*/ 80 w 160"/>
              <a:gd name="T49" fmla="*/ 1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56" y="96"/>
                </a:moveTo>
                <a:cubicBezTo>
                  <a:pt x="104" y="96"/>
                  <a:pt x="104" y="96"/>
                  <a:pt x="104" y="96"/>
                </a:cubicBezTo>
                <a:cubicBezTo>
                  <a:pt x="104" y="108"/>
                  <a:pt x="104" y="108"/>
                  <a:pt x="104" y="108"/>
                </a:cubicBezTo>
                <a:cubicBezTo>
                  <a:pt x="56" y="108"/>
                  <a:pt x="56" y="108"/>
                  <a:pt x="56" y="108"/>
                </a:cubicBezTo>
                <a:lnTo>
                  <a:pt x="56" y="96"/>
                </a:lnTo>
                <a:close/>
                <a:moveTo>
                  <a:pt x="108" y="48"/>
                </a:moveTo>
                <a:cubicBezTo>
                  <a:pt x="101" y="48"/>
                  <a:pt x="96" y="53"/>
                  <a:pt x="96" y="60"/>
                </a:cubicBezTo>
                <a:cubicBezTo>
                  <a:pt x="96" y="67"/>
                  <a:pt x="101" y="72"/>
                  <a:pt x="108" y="72"/>
                </a:cubicBezTo>
                <a:cubicBezTo>
                  <a:pt x="115" y="72"/>
                  <a:pt x="120" y="67"/>
                  <a:pt x="120" y="60"/>
                </a:cubicBezTo>
                <a:cubicBezTo>
                  <a:pt x="120" y="53"/>
                  <a:pt x="115" y="48"/>
                  <a:pt x="108" y="48"/>
                </a:cubicBezTo>
                <a:close/>
                <a:moveTo>
                  <a:pt x="64" y="60"/>
                </a:moveTo>
                <a:cubicBezTo>
                  <a:pt x="64" y="53"/>
                  <a:pt x="59" y="48"/>
                  <a:pt x="52" y="48"/>
                </a:cubicBezTo>
                <a:cubicBezTo>
                  <a:pt x="45" y="48"/>
                  <a:pt x="40" y="53"/>
                  <a:pt x="40" y="60"/>
                </a:cubicBezTo>
                <a:cubicBezTo>
                  <a:pt x="40" y="67"/>
                  <a:pt x="45" y="72"/>
                  <a:pt x="52" y="72"/>
                </a:cubicBezTo>
                <a:cubicBezTo>
                  <a:pt x="59" y="72"/>
                  <a:pt x="64" y="67"/>
                  <a:pt x="64" y="60"/>
                </a:cubicBezTo>
                <a:close/>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80" y="144"/>
                </a:moveTo>
                <a:cubicBezTo>
                  <a:pt x="45" y="144"/>
                  <a:pt x="16" y="115"/>
                  <a:pt x="16" y="80"/>
                </a:cubicBezTo>
                <a:cubicBezTo>
                  <a:pt x="16" y="45"/>
                  <a:pt x="45" y="16"/>
                  <a:pt x="80" y="16"/>
                </a:cubicBezTo>
                <a:cubicBezTo>
                  <a:pt x="115" y="16"/>
                  <a:pt x="144" y="45"/>
                  <a:pt x="144" y="80"/>
                </a:cubicBezTo>
                <a:cubicBezTo>
                  <a:pt x="144" y="115"/>
                  <a:pt x="115" y="144"/>
                  <a:pt x="80" y="144"/>
                </a:cubicBez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ja-JP" altLang="en-US" kern="1200">
              <a:solidFill>
                <a:srgbClr val="000000"/>
              </a:solidFill>
            </a:endParaRPr>
          </a:p>
        </p:txBody>
      </p:sp>
      <p:sp>
        <p:nvSpPr>
          <p:cNvPr id="17" name="Freeform 57"/>
          <p:cNvSpPr>
            <a:spLocks noChangeAspect="1" noEditPoints="1"/>
          </p:cNvSpPr>
          <p:nvPr/>
        </p:nvSpPr>
        <p:spPr bwMode="auto">
          <a:xfrm>
            <a:off x="3664312" y="3646151"/>
            <a:ext cx="720000" cy="720000"/>
          </a:xfrm>
          <a:custGeom>
            <a:avLst/>
            <a:gdLst>
              <a:gd name="T0" fmla="*/ 108 w 160"/>
              <a:gd name="T1" fmla="*/ 72 h 160"/>
              <a:gd name="T2" fmla="*/ 120 w 160"/>
              <a:gd name="T3" fmla="*/ 60 h 160"/>
              <a:gd name="T4" fmla="*/ 108 w 160"/>
              <a:gd name="T5" fmla="*/ 48 h 160"/>
              <a:gd name="T6" fmla="*/ 96 w 160"/>
              <a:gd name="T7" fmla="*/ 60 h 160"/>
              <a:gd name="T8" fmla="*/ 108 w 160"/>
              <a:gd name="T9" fmla="*/ 72 h 160"/>
              <a:gd name="T10" fmla="*/ 52 w 160"/>
              <a:gd name="T11" fmla="*/ 72 h 160"/>
              <a:gd name="T12" fmla="*/ 64 w 160"/>
              <a:gd name="T13" fmla="*/ 60 h 160"/>
              <a:gd name="T14" fmla="*/ 52 w 160"/>
              <a:gd name="T15" fmla="*/ 48 h 160"/>
              <a:gd name="T16" fmla="*/ 40 w 160"/>
              <a:gd name="T17" fmla="*/ 60 h 160"/>
              <a:gd name="T18" fmla="*/ 52 w 160"/>
              <a:gd name="T19" fmla="*/ 72 h 160"/>
              <a:gd name="T20" fmla="*/ 80 w 160"/>
              <a:gd name="T21" fmla="*/ 0 h 160"/>
              <a:gd name="T22" fmla="*/ 0 w 160"/>
              <a:gd name="T23" fmla="*/ 80 h 160"/>
              <a:gd name="T24" fmla="*/ 80 w 160"/>
              <a:gd name="T25" fmla="*/ 160 h 160"/>
              <a:gd name="T26" fmla="*/ 160 w 160"/>
              <a:gd name="T27" fmla="*/ 80 h 160"/>
              <a:gd name="T28" fmla="*/ 80 w 160"/>
              <a:gd name="T29" fmla="*/ 0 h 160"/>
              <a:gd name="T30" fmla="*/ 80 w 160"/>
              <a:gd name="T31" fmla="*/ 144 h 160"/>
              <a:gd name="T32" fmla="*/ 16 w 160"/>
              <a:gd name="T33" fmla="*/ 80 h 160"/>
              <a:gd name="T34" fmla="*/ 80 w 160"/>
              <a:gd name="T35" fmla="*/ 16 h 160"/>
              <a:gd name="T36" fmla="*/ 144 w 160"/>
              <a:gd name="T37" fmla="*/ 80 h 160"/>
              <a:gd name="T38" fmla="*/ 80 w 160"/>
              <a:gd name="T39" fmla="*/ 144 h 160"/>
              <a:gd name="T40" fmla="*/ 80 w 160"/>
              <a:gd name="T41" fmla="*/ 96 h 160"/>
              <a:gd name="T42" fmla="*/ 39 w 160"/>
              <a:gd name="T43" fmla="*/ 124 h 160"/>
              <a:gd name="T44" fmla="*/ 52 w 160"/>
              <a:gd name="T45" fmla="*/ 124 h 160"/>
              <a:gd name="T46" fmla="*/ 80 w 160"/>
              <a:gd name="T47" fmla="*/ 108 h 160"/>
              <a:gd name="T48" fmla="*/ 108 w 160"/>
              <a:gd name="T49" fmla="*/ 124 h 160"/>
              <a:gd name="T50" fmla="*/ 121 w 160"/>
              <a:gd name="T51" fmla="*/ 124 h 160"/>
              <a:gd name="T52" fmla="*/ 80 w 160"/>
              <a:gd name="T53" fmla="*/ 9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160">
                <a:moveTo>
                  <a:pt x="108" y="72"/>
                </a:moveTo>
                <a:cubicBezTo>
                  <a:pt x="115" y="72"/>
                  <a:pt x="120" y="67"/>
                  <a:pt x="120" y="60"/>
                </a:cubicBezTo>
                <a:cubicBezTo>
                  <a:pt x="120" y="53"/>
                  <a:pt x="115" y="48"/>
                  <a:pt x="108" y="48"/>
                </a:cubicBezTo>
                <a:cubicBezTo>
                  <a:pt x="101" y="48"/>
                  <a:pt x="96" y="53"/>
                  <a:pt x="96" y="60"/>
                </a:cubicBezTo>
                <a:cubicBezTo>
                  <a:pt x="96" y="67"/>
                  <a:pt x="101" y="72"/>
                  <a:pt x="108" y="72"/>
                </a:cubicBezTo>
                <a:close/>
                <a:moveTo>
                  <a:pt x="52" y="72"/>
                </a:moveTo>
                <a:cubicBezTo>
                  <a:pt x="59" y="72"/>
                  <a:pt x="64" y="67"/>
                  <a:pt x="64" y="60"/>
                </a:cubicBezTo>
                <a:cubicBezTo>
                  <a:pt x="64" y="53"/>
                  <a:pt x="59" y="48"/>
                  <a:pt x="52" y="48"/>
                </a:cubicBezTo>
                <a:cubicBezTo>
                  <a:pt x="45" y="48"/>
                  <a:pt x="40" y="53"/>
                  <a:pt x="40" y="60"/>
                </a:cubicBezTo>
                <a:cubicBezTo>
                  <a:pt x="40" y="67"/>
                  <a:pt x="45" y="72"/>
                  <a:pt x="52" y="72"/>
                </a:cubicBezTo>
                <a:close/>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80" y="144"/>
                </a:moveTo>
                <a:cubicBezTo>
                  <a:pt x="45" y="144"/>
                  <a:pt x="16" y="115"/>
                  <a:pt x="16" y="80"/>
                </a:cubicBezTo>
                <a:cubicBezTo>
                  <a:pt x="16" y="45"/>
                  <a:pt x="45" y="16"/>
                  <a:pt x="80" y="16"/>
                </a:cubicBezTo>
                <a:cubicBezTo>
                  <a:pt x="115" y="16"/>
                  <a:pt x="144" y="45"/>
                  <a:pt x="144" y="80"/>
                </a:cubicBezTo>
                <a:cubicBezTo>
                  <a:pt x="144" y="115"/>
                  <a:pt x="115" y="144"/>
                  <a:pt x="80" y="144"/>
                </a:cubicBezTo>
                <a:close/>
                <a:moveTo>
                  <a:pt x="80" y="96"/>
                </a:moveTo>
                <a:cubicBezTo>
                  <a:pt x="61" y="96"/>
                  <a:pt x="45" y="108"/>
                  <a:pt x="39" y="124"/>
                </a:cubicBezTo>
                <a:cubicBezTo>
                  <a:pt x="52" y="124"/>
                  <a:pt x="52" y="124"/>
                  <a:pt x="52" y="124"/>
                </a:cubicBezTo>
                <a:cubicBezTo>
                  <a:pt x="58" y="114"/>
                  <a:pt x="68" y="108"/>
                  <a:pt x="80" y="108"/>
                </a:cubicBezTo>
                <a:cubicBezTo>
                  <a:pt x="92" y="108"/>
                  <a:pt x="102" y="114"/>
                  <a:pt x="108" y="124"/>
                </a:cubicBezTo>
                <a:cubicBezTo>
                  <a:pt x="121" y="124"/>
                  <a:pt x="121" y="124"/>
                  <a:pt x="121" y="124"/>
                </a:cubicBezTo>
                <a:cubicBezTo>
                  <a:pt x="115" y="108"/>
                  <a:pt x="99" y="96"/>
                  <a:pt x="80" y="96"/>
                </a:cubicBez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ja-JP" altLang="en-US" kern="1200">
              <a:solidFill>
                <a:srgbClr val="000000"/>
              </a:solidFill>
            </a:endParaRPr>
          </a:p>
        </p:txBody>
      </p:sp>
      <p:sp>
        <p:nvSpPr>
          <p:cNvPr id="18" name="Freeform 48"/>
          <p:cNvSpPr>
            <a:spLocks noChangeAspect="1" noEditPoints="1"/>
          </p:cNvSpPr>
          <p:nvPr/>
        </p:nvSpPr>
        <p:spPr bwMode="auto">
          <a:xfrm>
            <a:off x="3664312" y="5474803"/>
            <a:ext cx="720000" cy="720000"/>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80 w 160"/>
              <a:gd name="T11" fmla="*/ 144 h 160"/>
              <a:gd name="T12" fmla="*/ 16 w 160"/>
              <a:gd name="T13" fmla="*/ 80 h 160"/>
              <a:gd name="T14" fmla="*/ 80 w 160"/>
              <a:gd name="T15" fmla="*/ 16 h 160"/>
              <a:gd name="T16" fmla="*/ 144 w 160"/>
              <a:gd name="T17" fmla="*/ 80 h 160"/>
              <a:gd name="T18" fmla="*/ 80 w 160"/>
              <a:gd name="T19" fmla="*/ 144 h 160"/>
              <a:gd name="T20" fmla="*/ 113 w 160"/>
              <a:gd name="T21" fmla="*/ 46 h 160"/>
              <a:gd name="T22" fmla="*/ 105 w 160"/>
              <a:gd name="T23" fmla="*/ 55 h 160"/>
              <a:gd name="T24" fmla="*/ 96 w 160"/>
              <a:gd name="T25" fmla="*/ 46 h 160"/>
              <a:gd name="T26" fmla="*/ 88 w 160"/>
              <a:gd name="T27" fmla="*/ 55 h 160"/>
              <a:gd name="T28" fmla="*/ 96 w 160"/>
              <a:gd name="T29" fmla="*/ 63 h 160"/>
              <a:gd name="T30" fmla="*/ 88 w 160"/>
              <a:gd name="T31" fmla="*/ 72 h 160"/>
              <a:gd name="T32" fmla="*/ 96 w 160"/>
              <a:gd name="T33" fmla="*/ 80 h 160"/>
              <a:gd name="T34" fmla="*/ 105 w 160"/>
              <a:gd name="T35" fmla="*/ 72 h 160"/>
              <a:gd name="T36" fmla="*/ 113 w 160"/>
              <a:gd name="T37" fmla="*/ 80 h 160"/>
              <a:gd name="T38" fmla="*/ 122 w 160"/>
              <a:gd name="T39" fmla="*/ 72 h 160"/>
              <a:gd name="T40" fmla="*/ 113 w 160"/>
              <a:gd name="T41" fmla="*/ 63 h 160"/>
              <a:gd name="T42" fmla="*/ 122 w 160"/>
              <a:gd name="T43" fmla="*/ 55 h 160"/>
              <a:gd name="T44" fmla="*/ 113 w 160"/>
              <a:gd name="T45" fmla="*/ 46 h 160"/>
              <a:gd name="T46" fmla="*/ 47 w 160"/>
              <a:gd name="T47" fmla="*/ 80 h 160"/>
              <a:gd name="T48" fmla="*/ 55 w 160"/>
              <a:gd name="T49" fmla="*/ 72 h 160"/>
              <a:gd name="T50" fmla="*/ 64 w 160"/>
              <a:gd name="T51" fmla="*/ 80 h 160"/>
              <a:gd name="T52" fmla="*/ 72 w 160"/>
              <a:gd name="T53" fmla="*/ 72 h 160"/>
              <a:gd name="T54" fmla="*/ 64 w 160"/>
              <a:gd name="T55" fmla="*/ 63 h 160"/>
              <a:gd name="T56" fmla="*/ 72 w 160"/>
              <a:gd name="T57" fmla="*/ 55 h 160"/>
              <a:gd name="T58" fmla="*/ 64 w 160"/>
              <a:gd name="T59" fmla="*/ 46 h 160"/>
              <a:gd name="T60" fmla="*/ 55 w 160"/>
              <a:gd name="T61" fmla="*/ 55 h 160"/>
              <a:gd name="T62" fmla="*/ 47 w 160"/>
              <a:gd name="T63" fmla="*/ 46 h 160"/>
              <a:gd name="T64" fmla="*/ 38 w 160"/>
              <a:gd name="T65" fmla="*/ 55 h 160"/>
              <a:gd name="T66" fmla="*/ 47 w 160"/>
              <a:gd name="T67" fmla="*/ 63 h 160"/>
              <a:gd name="T68" fmla="*/ 38 w 160"/>
              <a:gd name="T69" fmla="*/ 72 h 160"/>
              <a:gd name="T70" fmla="*/ 47 w 160"/>
              <a:gd name="T71" fmla="*/ 80 h 160"/>
              <a:gd name="T72" fmla="*/ 80 w 160"/>
              <a:gd name="T73" fmla="*/ 96 h 160"/>
              <a:gd name="T74" fmla="*/ 39 w 160"/>
              <a:gd name="T75" fmla="*/ 124 h 160"/>
              <a:gd name="T76" fmla="*/ 121 w 160"/>
              <a:gd name="T77" fmla="*/ 124 h 160"/>
              <a:gd name="T78" fmla="*/ 80 w 160"/>
              <a:gd name="T79" fmla="*/ 9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60">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80" y="144"/>
                </a:moveTo>
                <a:cubicBezTo>
                  <a:pt x="45" y="144"/>
                  <a:pt x="16" y="115"/>
                  <a:pt x="16" y="80"/>
                </a:cubicBezTo>
                <a:cubicBezTo>
                  <a:pt x="16" y="45"/>
                  <a:pt x="45" y="16"/>
                  <a:pt x="80" y="16"/>
                </a:cubicBezTo>
                <a:cubicBezTo>
                  <a:pt x="115" y="16"/>
                  <a:pt x="144" y="45"/>
                  <a:pt x="144" y="80"/>
                </a:cubicBezTo>
                <a:cubicBezTo>
                  <a:pt x="144" y="115"/>
                  <a:pt x="115" y="144"/>
                  <a:pt x="80" y="144"/>
                </a:cubicBezTo>
                <a:close/>
                <a:moveTo>
                  <a:pt x="113" y="46"/>
                </a:moveTo>
                <a:cubicBezTo>
                  <a:pt x="105" y="55"/>
                  <a:pt x="105" y="55"/>
                  <a:pt x="105" y="55"/>
                </a:cubicBezTo>
                <a:cubicBezTo>
                  <a:pt x="96" y="46"/>
                  <a:pt x="96" y="46"/>
                  <a:pt x="96" y="46"/>
                </a:cubicBezTo>
                <a:cubicBezTo>
                  <a:pt x="88" y="55"/>
                  <a:pt x="88" y="55"/>
                  <a:pt x="88" y="55"/>
                </a:cubicBezTo>
                <a:cubicBezTo>
                  <a:pt x="96" y="63"/>
                  <a:pt x="96" y="63"/>
                  <a:pt x="96" y="63"/>
                </a:cubicBezTo>
                <a:cubicBezTo>
                  <a:pt x="88" y="72"/>
                  <a:pt x="88" y="72"/>
                  <a:pt x="88" y="72"/>
                </a:cubicBezTo>
                <a:cubicBezTo>
                  <a:pt x="96" y="80"/>
                  <a:pt x="96" y="80"/>
                  <a:pt x="96" y="80"/>
                </a:cubicBezTo>
                <a:cubicBezTo>
                  <a:pt x="105" y="72"/>
                  <a:pt x="105" y="72"/>
                  <a:pt x="105" y="72"/>
                </a:cubicBezTo>
                <a:cubicBezTo>
                  <a:pt x="113" y="80"/>
                  <a:pt x="113" y="80"/>
                  <a:pt x="113" y="80"/>
                </a:cubicBezTo>
                <a:cubicBezTo>
                  <a:pt x="122" y="72"/>
                  <a:pt x="122" y="72"/>
                  <a:pt x="122" y="72"/>
                </a:cubicBezTo>
                <a:cubicBezTo>
                  <a:pt x="113" y="63"/>
                  <a:pt x="113" y="63"/>
                  <a:pt x="113" y="63"/>
                </a:cubicBezTo>
                <a:cubicBezTo>
                  <a:pt x="122" y="55"/>
                  <a:pt x="122" y="55"/>
                  <a:pt x="122" y="55"/>
                </a:cubicBezTo>
                <a:lnTo>
                  <a:pt x="113" y="46"/>
                </a:lnTo>
                <a:close/>
                <a:moveTo>
                  <a:pt x="47" y="80"/>
                </a:moveTo>
                <a:cubicBezTo>
                  <a:pt x="55" y="72"/>
                  <a:pt x="55" y="72"/>
                  <a:pt x="55" y="72"/>
                </a:cubicBezTo>
                <a:cubicBezTo>
                  <a:pt x="64" y="80"/>
                  <a:pt x="64" y="80"/>
                  <a:pt x="64" y="80"/>
                </a:cubicBezTo>
                <a:cubicBezTo>
                  <a:pt x="72" y="72"/>
                  <a:pt x="72" y="72"/>
                  <a:pt x="72" y="72"/>
                </a:cubicBezTo>
                <a:cubicBezTo>
                  <a:pt x="64" y="63"/>
                  <a:pt x="64" y="63"/>
                  <a:pt x="64" y="63"/>
                </a:cubicBezTo>
                <a:cubicBezTo>
                  <a:pt x="72" y="55"/>
                  <a:pt x="72" y="55"/>
                  <a:pt x="72" y="55"/>
                </a:cubicBezTo>
                <a:cubicBezTo>
                  <a:pt x="64" y="46"/>
                  <a:pt x="64" y="46"/>
                  <a:pt x="64" y="46"/>
                </a:cubicBezTo>
                <a:cubicBezTo>
                  <a:pt x="55" y="55"/>
                  <a:pt x="55" y="55"/>
                  <a:pt x="55" y="55"/>
                </a:cubicBezTo>
                <a:cubicBezTo>
                  <a:pt x="47" y="46"/>
                  <a:pt x="47" y="46"/>
                  <a:pt x="47" y="46"/>
                </a:cubicBezTo>
                <a:cubicBezTo>
                  <a:pt x="38" y="55"/>
                  <a:pt x="38" y="55"/>
                  <a:pt x="38" y="55"/>
                </a:cubicBezTo>
                <a:cubicBezTo>
                  <a:pt x="47" y="63"/>
                  <a:pt x="47" y="63"/>
                  <a:pt x="47" y="63"/>
                </a:cubicBezTo>
                <a:cubicBezTo>
                  <a:pt x="38" y="72"/>
                  <a:pt x="38" y="72"/>
                  <a:pt x="38" y="72"/>
                </a:cubicBezTo>
                <a:lnTo>
                  <a:pt x="47" y="80"/>
                </a:lnTo>
                <a:close/>
                <a:moveTo>
                  <a:pt x="80" y="96"/>
                </a:moveTo>
                <a:cubicBezTo>
                  <a:pt x="61" y="96"/>
                  <a:pt x="46" y="108"/>
                  <a:pt x="39" y="124"/>
                </a:cubicBezTo>
                <a:cubicBezTo>
                  <a:pt x="121" y="124"/>
                  <a:pt x="121" y="124"/>
                  <a:pt x="121" y="124"/>
                </a:cubicBezTo>
                <a:cubicBezTo>
                  <a:pt x="114" y="108"/>
                  <a:pt x="99" y="96"/>
                  <a:pt x="80" y="96"/>
                </a:cubicBez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ja-JP" altLang="en-US" kern="1200">
              <a:solidFill>
                <a:srgbClr val="000000"/>
              </a:solidFill>
            </a:endParaRPr>
          </a:p>
        </p:txBody>
      </p:sp>
      <p:sp>
        <p:nvSpPr>
          <p:cNvPr id="9" name="角丸四角形 8"/>
          <p:cNvSpPr/>
          <p:nvPr/>
        </p:nvSpPr>
        <p:spPr>
          <a:xfrm>
            <a:off x="275407" y="1597904"/>
            <a:ext cx="3270081" cy="1076506"/>
          </a:xfrm>
          <a:prstGeom prst="roundRect">
            <a:avLst/>
          </a:prstGeom>
          <a:solidFill>
            <a:schemeClr val="accent4"/>
          </a:solidFill>
          <a:ln w="76200" cmpd="sng">
            <a:solidFill>
              <a:srgbClr val="EDA8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solidFill>
                  <a:schemeClr val="tx1"/>
                </a:solidFill>
              </a:rPr>
              <a:t>人口の減少</a:t>
            </a:r>
            <a:endParaRPr lang="en-US" altLang="ja-JP" sz="2800" dirty="0" smtClean="0">
              <a:solidFill>
                <a:schemeClr val="tx1"/>
              </a:solidFill>
            </a:endParaRPr>
          </a:p>
          <a:p>
            <a:pPr algn="ctr"/>
            <a:r>
              <a:rPr lang="ja-JP" altLang="en-US" sz="2800" dirty="0" smtClean="0">
                <a:solidFill>
                  <a:schemeClr val="tx1"/>
                </a:solidFill>
              </a:rPr>
              <a:t>高齢者</a:t>
            </a:r>
            <a:r>
              <a:rPr lang="ja-JP" altLang="en-US" sz="2800" dirty="0">
                <a:solidFill>
                  <a:schemeClr val="tx1"/>
                </a:solidFill>
              </a:rPr>
              <a:t>比率の増加</a:t>
            </a:r>
          </a:p>
        </p:txBody>
      </p:sp>
      <p:sp>
        <p:nvSpPr>
          <p:cNvPr id="11" name="角丸四角形 10"/>
          <p:cNvSpPr/>
          <p:nvPr/>
        </p:nvSpPr>
        <p:spPr>
          <a:xfrm>
            <a:off x="269488" y="3440426"/>
            <a:ext cx="3276000" cy="1053140"/>
          </a:xfrm>
          <a:prstGeom prst="roundRect">
            <a:avLst/>
          </a:prstGeom>
          <a:solidFill>
            <a:schemeClr val="accent4"/>
          </a:solidFill>
          <a:ln w="76200" cmpd="sng">
            <a:solidFill>
              <a:srgbClr val="EDA807"/>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800" dirty="0">
                <a:solidFill>
                  <a:srgbClr val="000000"/>
                </a:solidFill>
                <a:latin typeface="+mn-ea"/>
              </a:rPr>
              <a:t>労働力の不足</a:t>
            </a:r>
            <a:endParaRPr lang="en-US" altLang="ja-JP" sz="2800" dirty="0">
              <a:solidFill>
                <a:srgbClr val="000000"/>
              </a:solidFill>
              <a:latin typeface="+mn-ea"/>
            </a:endParaRPr>
          </a:p>
          <a:p>
            <a:pPr algn="ctr"/>
            <a:r>
              <a:rPr lang="ja-JP" altLang="en-US" sz="2800" dirty="0">
                <a:solidFill>
                  <a:srgbClr val="000000"/>
                </a:solidFill>
                <a:latin typeface="+mn-ea"/>
              </a:rPr>
              <a:t>生産力の低下</a:t>
            </a:r>
          </a:p>
        </p:txBody>
      </p:sp>
      <p:sp>
        <p:nvSpPr>
          <p:cNvPr id="20" name="角丸四角形 19"/>
          <p:cNvSpPr/>
          <p:nvPr/>
        </p:nvSpPr>
        <p:spPr>
          <a:xfrm>
            <a:off x="269488" y="5276350"/>
            <a:ext cx="3276000" cy="1080000"/>
          </a:xfrm>
          <a:prstGeom prst="roundRect">
            <a:avLst/>
          </a:prstGeom>
          <a:solidFill>
            <a:schemeClr val="accent4"/>
          </a:solidFill>
          <a:ln w="76200" cmpd="sng">
            <a:solidFill>
              <a:srgbClr val="EDA807"/>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3600" b="1" dirty="0" smtClean="0">
                <a:solidFill>
                  <a:srgbClr val="000000"/>
                </a:solidFill>
              </a:rPr>
              <a:t>財政の深刻化</a:t>
            </a:r>
            <a:endParaRPr lang="ja-JP" altLang="en-US" sz="3600" b="1" dirty="0">
              <a:solidFill>
                <a:srgbClr val="000000"/>
              </a:solidFill>
            </a:endParaRPr>
          </a:p>
        </p:txBody>
      </p:sp>
      <p:sp>
        <p:nvSpPr>
          <p:cNvPr id="23" name="正方形/長方形 22"/>
          <p:cNvSpPr/>
          <p:nvPr/>
        </p:nvSpPr>
        <p:spPr>
          <a:xfrm>
            <a:off x="5277714" y="6079351"/>
            <a:ext cx="3745112" cy="276999"/>
          </a:xfrm>
          <a:prstGeom prst="rect">
            <a:avLst/>
          </a:prstGeom>
        </p:spPr>
        <p:txBody>
          <a:bodyPr wrap="square">
            <a:spAutoFit/>
          </a:bodyPr>
          <a:lstStyle/>
          <a:p>
            <a:r>
              <a:rPr lang="en-US" altLang="ja-JP" sz="1200" dirty="0">
                <a:solidFill>
                  <a:srgbClr val="000000"/>
                </a:solidFill>
                <a:hlinkClick r:id="rId3"/>
              </a:rPr>
              <a:t>http://www.ipss.go.jp/syoushika/tohkei/</a:t>
            </a:r>
            <a:r>
              <a:rPr lang="en-US" altLang="ja-JP" sz="1200" dirty="0" smtClean="0">
                <a:solidFill>
                  <a:srgbClr val="000000"/>
                </a:solidFill>
                <a:hlinkClick r:id="rId3"/>
              </a:rPr>
              <a:t>Mainmenu.asp</a:t>
            </a:r>
            <a:r>
              <a:rPr lang="ja-JP" altLang="en-US" sz="1200" dirty="0" smtClean="0"/>
              <a:t>　</a:t>
            </a:r>
            <a:endParaRPr lang="ja-JP" altLang="en-US" sz="1200" dirty="0"/>
          </a:p>
        </p:txBody>
      </p:sp>
      <p:graphicFrame>
        <p:nvGraphicFramePr>
          <p:cNvPr id="25" name="グラフ 24"/>
          <p:cNvGraphicFramePr/>
          <p:nvPr>
            <p:extLst>
              <p:ext uri="{D42A27DB-BD31-4B8C-83A1-F6EECF244321}">
                <p14:modId xmlns:p14="http://schemas.microsoft.com/office/powerpoint/2010/main" val="3789626739"/>
              </p:ext>
            </p:extLst>
          </p:nvPr>
        </p:nvGraphicFramePr>
        <p:xfrm>
          <a:off x="4757839" y="1775090"/>
          <a:ext cx="4319872" cy="3239580"/>
        </p:xfrm>
        <a:graphic>
          <a:graphicData uri="http://schemas.openxmlformats.org/drawingml/2006/chart">
            <c:chart xmlns:c="http://schemas.openxmlformats.org/drawingml/2006/chart" xmlns:r="http://schemas.openxmlformats.org/officeDocument/2006/relationships" r:id="rId4"/>
          </a:graphicData>
        </a:graphic>
      </p:graphicFrame>
      <p:sp>
        <p:nvSpPr>
          <p:cNvPr id="4" name="正方形/長方形 3"/>
          <p:cNvSpPr/>
          <p:nvPr/>
        </p:nvSpPr>
        <p:spPr>
          <a:xfrm>
            <a:off x="4985595" y="2033536"/>
            <a:ext cx="338554" cy="261610"/>
          </a:xfrm>
          <a:prstGeom prst="rect">
            <a:avLst/>
          </a:prstGeom>
        </p:spPr>
        <p:txBody>
          <a:bodyPr wrap="none">
            <a:spAutoFit/>
          </a:bodyPr>
          <a:lstStyle/>
          <a:p>
            <a:pPr algn="ctr">
              <a:defRPr sz="1100" b="1" i="0" u="none" strike="noStrike" kern="1200" baseline="0">
                <a:solidFill>
                  <a:prstClr val="black"/>
                </a:solidFill>
                <a:latin typeface="+mn-lt"/>
                <a:ea typeface="+mn-ea"/>
                <a:cs typeface="+mn-cs"/>
              </a:defRPr>
            </a:pPr>
            <a:r>
              <a:rPr lang="ja-JP" altLang="en-US" dirty="0"/>
              <a:t>人</a:t>
            </a:r>
          </a:p>
        </p:txBody>
      </p:sp>
      <p:sp>
        <p:nvSpPr>
          <p:cNvPr id="7" name="正方形/長方形 6"/>
          <p:cNvSpPr/>
          <p:nvPr/>
        </p:nvSpPr>
        <p:spPr>
          <a:xfrm>
            <a:off x="4749531" y="1395512"/>
            <a:ext cx="4320000" cy="400110"/>
          </a:xfrm>
          <a:prstGeom prst="rect">
            <a:avLst/>
          </a:prstGeom>
          <a:solidFill>
            <a:schemeClr val="tx2"/>
          </a:solidFill>
        </p:spPr>
        <p:txBody>
          <a:bodyPr wrap="square">
            <a:spAutoFit/>
          </a:bodyPr>
          <a:lstStyle/>
          <a:p>
            <a:pPr algn="ctr">
              <a:defRPr sz="2000" b="1" i="0" u="none" strike="noStrike" kern="1200" baseline="0">
                <a:solidFill>
                  <a:prstClr val="black"/>
                </a:solidFill>
                <a:latin typeface="+mn-lt"/>
                <a:ea typeface="+mn-ea"/>
                <a:cs typeface="+mn-cs"/>
              </a:defRPr>
            </a:pPr>
            <a:r>
              <a:rPr lang="ja-JP" altLang="en-US" dirty="0" smtClean="0">
                <a:solidFill>
                  <a:schemeClr val="bg1"/>
                </a:solidFill>
              </a:rPr>
              <a:t>将来</a:t>
            </a:r>
            <a:r>
              <a:rPr lang="ja-JP" altLang="en-US" dirty="0">
                <a:solidFill>
                  <a:schemeClr val="bg1"/>
                </a:solidFill>
              </a:rPr>
              <a:t>人口推計</a:t>
            </a:r>
          </a:p>
        </p:txBody>
      </p:sp>
      <p:sp>
        <p:nvSpPr>
          <p:cNvPr id="8" name="正方形/長方形 7"/>
          <p:cNvSpPr/>
          <p:nvPr/>
        </p:nvSpPr>
        <p:spPr>
          <a:xfrm>
            <a:off x="4738807" y="1395512"/>
            <a:ext cx="4320000" cy="4960838"/>
          </a:xfrm>
          <a:prstGeom prst="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角丸四角形吹き出し 25"/>
          <p:cNvSpPr/>
          <p:nvPr/>
        </p:nvSpPr>
        <p:spPr>
          <a:xfrm>
            <a:off x="5324149" y="5014670"/>
            <a:ext cx="3113683" cy="1064681"/>
          </a:xfrm>
          <a:prstGeom prst="wedgeRoundRectCallout">
            <a:avLst>
              <a:gd name="adj1" fmla="val 58763"/>
              <a:gd name="adj2" fmla="val -81768"/>
              <a:gd name="adj3" fmla="val 1666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5324149" y="5075327"/>
            <a:ext cx="3086702" cy="954107"/>
          </a:xfrm>
          <a:prstGeom prst="rect">
            <a:avLst/>
          </a:prstGeom>
        </p:spPr>
        <p:txBody>
          <a:bodyPr wrap="square">
            <a:spAutoFit/>
          </a:bodyPr>
          <a:lstStyle/>
          <a:p>
            <a:pPr algn="ctr"/>
            <a:r>
              <a:rPr lang="en-US" altLang="ja-JP" sz="2800" dirty="0" smtClean="0">
                <a:solidFill>
                  <a:schemeClr val="bg1"/>
                </a:solidFill>
                <a:latin typeface="+mn-ea"/>
              </a:rPr>
              <a:t>2060</a:t>
            </a:r>
            <a:r>
              <a:rPr lang="ja-JP" altLang="en-US" sz="2800" dirty="0" smtClean="0">
                <a:solidFill>
                  <a:schemeClr val="bg1"/>
                </a:solidFill>
                <a:latin typeface="+mn-ea"/>
              </a:rPr>
              <a:t>年</a:t>
            </a:r>
            <a:r>
              <a:rPr lang="ja-JP" altLang="en-US" sz="2800" dirty="0">
                <a:solidFill>
                  <a:schemeClr val="bg1"/>
                </a:solidFill>
                <a:latin typeface="+mn-ea"/>
              </a:rPr>
              <a:t>には</a:t>
            </a:r>
            <a:r>
              <a:rPr lang="ja-JP" altLang="en-US" sz="2800" dirty="0" smtClean="0">
                <a:solidFill>
                  <a:schemeClr val="bg1"/>
                </a:solidFill>
                <a:latin typeface="+mn-ea"/>
              </a:rPr>
              <a:t>約</a:t>
            </a:r>
            <a:r>
              <a:rPr lang="en-US" altLang="ja-JP" sz="2800" dirty="0" smtClean="0">
                <a:solidFill>
                  <a:schemeClr val="bg1"/>
                </a:solidFill>
                <a:latin typeface="+mn-ea"/>
              </a:rPr>
              <a:t>4</a:t>
            </a:r>
            <a:r>
              <a:rPr lang="ja-JP" altLang="en-US" sz="2800" dirty="0" smtClean="0">
                <a:solidFill>
                  <a:schemeClr val="bg1"/>
                </a:solidFill>
                <a:latin typeface="+mn-ea"/>
              </a:rPr>
              <a:t>割が</a:t>
            </a:r>
            <a:r>
              <a:rPr lang="en-US" altLang="ja-JP" sz="2800" dirty="0" smtClean="0">
                <a:solidFill>
                  <a:schemeClr val="bg1"/>
                </a:solidFill>
                <a:latin typeface="+mn-ea"/>
              </a:rPr>
              <a:t>65</a:t>
            </a:r>
            <a:r>
              <a:rPr lang="ja-JP" altLang="en-US" sz="2800" dirty="0" smtClean="0">
                <a:solidFill>
                  <a:schemeClr val="bg1"/>
                </a:solidFill>
                <a:latin typeface="+mn-ea"/>
              </a:rPr>
              <a:t>歳</a:t>
            </a:r>
            <a:r>
              <a:rPr lang="ja-JP" altLang="en-US" sz="2800" dirty="0">
                <a:solidFill>
                  <a:schemeClr val="bg1"/>
                </a:solidFill>
                <a:latin typeface="+mn-ea"/>
              </a:rPr>
              <a:t>以上</a:t>
            </a:r>
            <a:r>
              <a:rPr lang="ja-JP" altLang="en-US" sz="2800" dirty="0" smtClean="0">
                <a:solidFill>
                  <a:schemeClr val="bg1"/>
                </a:solidFill>
                <a:latin typeface="+mn-ea"/>
              </a:rPr>
              <a:t>に</a:t>
            </a:r>
            <a:r>
              <a:rPr lang="en-US" altLang="ja-JP" sz="2800" dirty="0" smtClean="0">
                <a:solidFill>
                  <a:schemeClr val="bg1"/>
                </a:solidFill>
                <a:latin typeface="+mn-ea"/>
              </a:rPr>
              <a:t>!!</a:t>
            </a:r>
            <a:endParaRPr lang="ja-JP" altLang="en-US" sz="2800" dirty="0">
              <a:solidFill>
                <a:schemeClr val="bg1"/>
              </a:solidFill>
              <a:latin typeface="+mn-ea"/>
            </a:endParaRPr>
          </a:p>
        </p:txBody>
      </p:sp>
      <p:sp>
        <p:nvSpPr>
          <p:cNvPr id="3" name="円/楕円 2"/>
          <p:cNvSpPr/>
          <p:nvPr/>
        </p:nvSpPr>
        <p:spPr>
          <a:xfrm>
            <a:off x="0" y="38800"/>
            <a:ext cx="1350006" cy="104121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5400" dirty="0" smtClean="0"/>
              <a:t>未</a:t>
            </a:r>
            <a:endParaRPr kumimoji="1" lang="ja-JP" altLang="en-US" sz="5400" dirty="0"/>
          </a:p>
        </p:txBody>
      </p:sp>
      <p:sp>
        <p:nvSpPr>
          <p:cNvPr id="12" name="スライド番号プレースホルダー 11"/>
          <p:cNvSpPr>
            <a:spLocks noGrp="1"/>
          </p:cNvSpPr>
          <p:nvPr>
            <p:ph type="sldNum" sz="quarter" idx="12"/>
          </p:nvPr>
        </p:nvSpPr>
        <p:spPr/>
        <p:txBody>
          <a:bodyPr/>
          <a:lstStyle/>
          <a:p>
            <a:fld id="{271F4726-83E1-9743-9CB9-26C44A472F2A}" type="slidenum">
              <a:rPr kumimoji="1" lang="ja-JP" altLang="en-US" smtClean="0"/>
              <a:t>53</a:t>
            </a:fld>
            <a:endParaRPr kumimoji="1" lang="ja-JP" altLang="en-US"/>
          </a:p>
        </p:txBody>
      </p:sp>
    </p:spTree>
    <p:extLst>
      <p:ext uri="{BB962C8B-B14F-4D97-AF65-F5344CB8AC3E}">
        <p14:creationId xmlns:p14="http://schemas.microsoft.com/office/powerpoint/2010/main" val="2799932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P spid="18" grpId="0" animBg="1"/>
      <p:bldP spid="11" grpId="0" animBg="1"/>
      <p:bldP spid="20" grpId="0" animBg="1"/>
      <p:bldP spid="26" grpId="0" animBg="1"/>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5724644" cy="1077218"/>
          </a:xfrm>
          <a:prstGeom prst="rect">
            <a:avLst/>
          </a:prstGeom>
          <a:noFill/>
        </p:spPr>
        <p:txBody>
          <a:bodyPr wrap="none" rtlCol="0">
            <a:spAutoFit/>
          </a:bodyPr>
          <a:lstStyle/>
          <a:p>
            <a:r>
              <a:rPr lang="ja-JP" altLang="en-US" sz="2800" dirty="0" smtClean="0"/>
              <a:t>医療系企業誘致政策</a:t>
            </a:r>
            <a:endParaRPr kumimoji="1" lang="en-US" altLang="ja-JP" sz="2800" dirty="0" smtClean="0"/>
          </a:p>
          <a:p>
            <a:r>
              <a:rPr lang="ja-JP" altLang="en-US" sz="3600" dirty="0" smtClean="0"/>
              <a:t>工場建設費補助額設定基準</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2" name="テキスト ボックス 31"/>
          <p:cNvSpPr txBox="1"/>
          <p:nvPr/>
        </p:nvSpPr>
        <p:spPr>
          <a:xfrm>
            <a:off x="203150" y="4505007"/>
            <a:ext cx="492443" cy="1260521"/>
          </a:xfrm>
          <a:prstGeom prst="rect">
            <a:avLst/>
          </a:prstGeom>
          <a:noFill/>
        </p:spPr>
        <p:txBody>
          <a:bodyPr vert="eaVert" wrap="none" rtlCol="0">
            <a:spAutoFit/>
          </a:bodyPr>
          <a:lstStyle/>
          <a:p>
            <a:r>
              <a:rPr kumimoji="1" lang="ja-JP" altLang="en-US" sz="2000" dirty="0" smtClean="0">
                <a:solidFill>
                  <a:srgbClr val="FFFFFF"/>
                </a:solidFill>
              </a:rPr>
              <a:t>プログラム</a:t>
            </a:r>
            <a:endParaRPr kumimoji="1" lang="ja-JP" altLang="en-US" sz="2000" dirty="0">
              <a:solidFill>
                <a:srgbClr val="FFFFFF"/>
              </a:solidFill>
            </a:endParaRPr>
          </a:p>
        </p:txBody>
      </p:sp>
      <p:sp>
        <p:nvSpPr>
          <p:cNvPr id="36" name="テキスト ボックス 35"/>
          <p:cNvSpPr txBox="1"/>
          <p:nvPr/>
        </p:nvSpPr>
        <p:spPr>
          <a:xfrm>
            <a:off x="6001208" y="5900943"/>
            <a:ext cx="2659702" cy="646331"/>
          </a:xfrm>
          <a:prstGeom prst="rect">
            <a:avLst/>
          </a:prstGeom>
          <a:noFill/>
        </p:spPr>
        <p:txBody>
          <a:bodyPr wrap="none" rtlCol="0">
            <a:spAutoFit/>
          </a:bodyPr>
          <a:lstStyle/>
          <a:p>
            <a:r>
              <a:rPr lang="ja-JP" altLang="en-US" b="1" dirty="0" smtClean="0">
                <a:solidFill>
                  <a:schemeClr val="bg1"/>
                </a:solidFill>
              </a:rPr>
              <a:t>最後には行政に提案する</a:t>
            </a:r>
            <a:endParaRPr lang="en-US" altLang="ja-JP" b="1" dirty="0" smtClean="0">
              <a:solidFill>
                <a:schemeClr val="bg1"/>
              </a:solidFill>
            </a:endParaRPr>
          </a:p>
          <a:p>
            <a:r>
              <a:rPr lang="ja-JP" altLang="en-US" b="1" dirty="0" smtClean="0">
                <a:solidFill>
                  <a:schemeClr val="bg1"/>
                </a:solidFill>
              </a:rPr>
              <a:t>イベントを開催！</a:t>
            </a:r>
            <a:endParaRPr lang="en-US" altLang="ja-JP" b="1" dirty="0" smtClean="0">
              <a:solidFill>
                <a:schemeClr val="bg1"/>
              </a:solidFill>
            </a:endParaRPr>
          </a:p>
        </p:txBody>
      </p:sp>
      <p:sp>
        <p:nvSpPr>
          <p:cNvPr id="19" name="テキスト ボックス 18"/>
          <p:cNvSpPr txBox="1"/>
          <p:nvPr/>
        </p:nvSpPr>
        <p:spPr>
          <a:xfrm>
            <a:off x="1" y="1498620"/>
            <a:ext cx="9265501" cy="1384995"/>
          </a:xfrm>
          <a:prstGeom prst="rect">
            <a:avLst/>
          </a:prstGeom>
          <a:noFill/>
        </p:spPr>
        <p:txBody>
          <a:bodyPr wrap="square" rtlCol="0">
            <a:spAutoFit/>
          </a:bodyPr>
          <a:lstStyle/>
          <a:p>
            <a:r>
              <a:rPr kumimoji="1" lang="ja-JP" altLang="en-US" sz="2800" dirty="0" smtClean="0"/>
              <a:t>先行事例</a:t>
            </a:r>
            <a:r>
              <a:rPr kumimoji="1" lang="en-US" altLang="ja-JP" sz="2800" dirty="0" smtClean="0"/>
              <a:t>①〜</a:t>
            </a:r>
            <a:r>
              <a:rPr kumimoji="1" lang="ja-JP" altLang="en-US" sz="2800" dirty="0" smtClean="0"/>
              <a:t>都城広域定住自立圏の企業立地優遇制度</a:t>
            </a:r>
            <a:r>
              <a:rPr kumimoji="1" lang="en-US" altLang="ja-JP" sz="2800" dirty="0" smtClean="0"/>
              <a:t>〜</a:t>
            </a:r>
          </a:p>
          <a:p>
            <a:endParaRPr lang="en-US" altLang="ja-JP" sz="2800" dirty="0"/>
          </a:p>
          <a:p>
            <a:r>
              <a:rPr lang="ja-JP" altLang="en-US" sz="2800" dirty="0" smtClean="0"/>
              <a:t>・用地所得費</a:t>
            </a:r>
            <a:r>
              <a:rPr lang="en-US" altLang="ja-JP" sz="2800" dirty="0" smtClean="0"/>
              <a:t>×50%(</a:t>
            </a:r>
            <a:r>
              <a:rPr lang="ja-JP" altLang="en-US" sz="2800" u="sng" dirty="0" smtClean="0"/>
              <a:t>限度額</a:t>
            </a:r>
            <a:r>
              <a:rPr lang="en-US" altLang="ja-JP" sz="2800" u="sng" dirty="0" smtClean="0"/>
              <a:t>5,000</a:t>
            </a:r>
            <a:r>
              <a:rPr lang="ja-JP" altLang="en-US" sz="2800" u="sng" dirty="0" smtClean="0"/>
              <a:t>万円</a:t>
            </a:r>
            <a:r>
              <a:rPr lang="ja-JP" altLang="en-US" sz="2800" dirty="0" smtClean="0"/>
              <a:t>）</a:t>
            </a:r>
            <a:endParaRPr kumimoji="1" lang="ja-JP" altLang="en-US" sz="2800" dirty="0"/>
          </a:p>
        </p:txBody>
      </p:sp>
      <p:cxnSp>
        <p:nvCxnSpPr>
          <p:cNvPr id="30" name="直線矢印コネクタ 29"/>
          <p:cNvCxnSpPr/>
          <p:nvPr/>
        </p:nvCxnSpPr>
        <p:spPr>
          <a:xfrm>
            <a:off x="3997805" y="2960230"/>
            <a:ext cx="0" cy="1005003"/>
          </a:xfrm>
          <a:prstGeom prst="straightConnector1">
            <a:avLst/>
          </a:prstGeom>
          <a:ln>
            <a:solidFill>
              <a:srgbClr val="DD3246"/>
            </a:solidFill>
            <a:tailEnd type="arrow"/>
          </a:ln>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359912" y="4122033"/>
            <a:ext cx="6614311" cy="1077218"/>
          </a:xfrm>
          <a:prstGeom prst="rect">
            <a:avLst/>
          </a:prstGeom>
          <a:noFill/>
        </p:spPr>
        <p:txBody>
          <a:bodyPr wrap="none" rtlCol="0">
            <a:spAutoFit/>
          </a:bodyPr>
          <a:lstStyle/>
          <a:p>
            <a:r>
              <a:rPr kumimoji="1" lang="ja-JP" altLang="en-US" sz="2800" dirty="0" smtClean="0"/>
              <a:t>上記を基準に妥当な割合を算出した結果、</a:t>
            </a:r>
            <a:endParaRPr kumimoji="1" lang="en-US" altLang="ja-JP" sz="2800" dirty="0" smtClean="0"/>
          </a:p>
          <a:p>
            <a:r>
              <a:rPr kumimoji="1" lang="ja-JP" altLang="en-US" sz="2800" dirty="0" smtClean="0"/>
              <a:t>補助額を</a:t>
            </a:r>
            <a:r>
              <a:rPr kumimoji="1" lang="ja-JP" altLang="en-US" sz="3600" b="1" dirty="0" smtClean="0"/>
              <a:t>２割</a:t>
            </a:r>
            <a:r>
              <a:rPr kumimoji="1" lang="ja-JP" altLang="en-US" sz="2800" dirty="0" smtClean="0"/>
              <a:t>と設定</a:t>
            </a:r>
            <a:endParaRPr kumimoji="1" lang="ja-JP" altLang="en-US" sz="2800" dirty="0"/>
          </a:p>
        </p:txBody>
      </p:sp>
      <p:sp>
        <p:nvSpPr>
          <p:cNvPr id="27" name="正方形/長方形 26"/>
          <p:cNvSpPr/>
          <p:nvPr/>
        </p:nvSpPr>
        <p:spPr>
          <a:xfrm>
            <a:off x="450670" y="4122033"/>
            <a:ext cx="6338635" cy="1077218"/>
          </a:xfrm>
          <a:prstGeom prst="rect">
            <a:avLst/>
          </a:prstGeom>
          <a:noFill/>
          <a:ln>
            <a:solidFill>
              <a:srgbClr val="3798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54</a:t>
            </a:fld>
            <a:endParaRPr kumimoji="1" lang="ja-JP" altLang="en-US"/>
          </a:p>
        </p:txBody>
      </p:sp>
    </p:spTree>
    <p:extLst>
      <p:ext uri="{BB962C8B-B14F-4D97-AF65-F5344CB8AC3E}">
        <p14:creationId xmlns:p14="http://schemas.microsoft.com/office/powerpoint/2010/main" val="2032612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5724644" cy="1077218"/>
          </a:xfrm>
          <a:prstGeom prst="rect">
            <a:avLst/>
          </a:prstGeom>
          <a:noFill/>
        </p:spPr>
        <p:txBody>
          <a:bodyPr wrap="none" rtlCol="0">
            <a:spAutoFit/>
          </a:bodyPr>
          <a:lstStyle/>
          <a:p>
            <a:r>
              <a:rPr lang="ja-JP" altLang="en-US" sz="2800" dirty="0" smtClean="0"/>
              <a:t>医療系企業誘致政策</a:t>
            </a:r>
          </a:p>
          <a:p>
            <a:r>
              <a:rPr lang="ja-JP" altLang="en-US" sz="3600" dirty="0" smtClean="0"/>
              <a:t>固定資産税補助額設定基準</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2" name="テキスト ボックス 31"/>
          <p:cNvSpPr txBox="1"/>
          <p:nvPr/>
        </p:nvSpPr>
        <p:spPr>
          <a:xfrm>
            <a:off x="203150" y="4505007"/>
            <a:ext cx="492443" cy="1260521"/>
          </a:xfrm>
          <a:prstGeom prst="rect">
            <a:avLst/>
          </a:prstGeom>
          <a:noFill/>
        </p:spPr>
        <p:txBody>
          <a:bodyPr vert="eaVert" wrap="none" rtlCol="0">
            <a:spAutoFit/>
          </a:bodyPr>
          <a:lstStyle/>
          <a:p>
            <a:r>
              <a:rPr kumimoji="1" lang="ja-JP" altLang="en-US" sz="2000" dirty="0" smtClean="0">
                <a:solidFill>
                  <a:srgbClr val="FFFFFF"/>
                </a:solidFill>
              </a:rPr>
              <a:t>プログラム</a:t>
            </a:r>
            <a:endParaRPr kumimoji="1" lang="ja-JP" altLang="en-US" sz="2000" dirty="0">
              <a:solidFill>
                <a:srgbClr val="FFFFFF"/>
              </a:solidFill>
            </a:endParaRPr>
          </a:p>
        </p:txBody>
      </p:sp>
      <p:sp>
        <p:nvSpPr>
          <p:cNvPr id="19" name="テキスト ボックス 18"/>
          <p:cNvSpPr txBox="1"/>
          <p:nvPr/>
        </p:nvSpPr>
        <p:spPr>
          <a:xfrm>
            <a:off x="1" y="1498620"/>
            <a:ext cx="9265501" cy="2246769"/>
          </a:xfrm>
          <a:prstGeom prst="rect">
            <a:avLst/>
          </a:prstGeom>
          <a:noFill/>
        </p:spPr>
        <p:txBody>
          <a:bodyPr wrap="square" rtlCol="0">
            <a:spAutoFit/>
          </a:bodyPr>
          <a:lstStyle/>
          <a:p>
            <a:r>
              <a:rPr kumimoji="1" lang="ja-JP" altLang="en-US" sz="2800" dirty="0" smtClean="0"/>
              <a:t>先行事例</a:t>
            </a:r>
            <a:r>
              <a:rPr lang="en-US" altLang="ja-JP" sz="2800" dirty="0" smtClean="0"/>
              <a:t>②</a:t>
            </a:r>
            <a:r>
              <a:rPr kumimoji="1" lang="en-US" altLang="ja-JP" sz="2800" dirty="0" smtClean="0"/>
              <a:t>〜</a:t>
            </a:r>
            <a:r>
              <a:rPr kumimoji="1" lang="ja-JP" altLang="en-US" sz="2800" dirty="0" smtClean="0"/>
              <a:t>中田原工業団地医療産業等立地推奨金</a:t>
            </a:r>
            <a:r>
              <a:rPr kumimoji="1" lang="en-US" altLang="ja-JP" sz="2800" dirty="0" smtClean="0"/>
              <a:t>〜</a:t>
            </a:r>
          </a:p>
          <a:p>
            <a:endParaRPr lang="en-US" altLang="ja-JP" sz="2800" dirty="0"/>
          </a:p>
          <a:p>
            <a:r>
              <a:rPr kumimoji="1" lang="ja-JP" altLang="en-US" sz="2800" dirty="0" smtClean="0"/>
              <a:t>・</a:t>
            </a:r>
            <a:r>
              <a:rPr lang="ja-JP" altLang="en-US" sz="2800" dirty="0"/>
              <a:t>医薬品、医療用具、医薬部外品、化粧品、特別用途食品の製造等に係る</a:t>
            </a:r>
            <a:r>
              <a:rPr lang="ja-JP" altLang="en-US" sz="2800" dirty="0" smtClean="0"/>
              <a:t>企業に対し、</a:t>
            </a:r>
            <a:r>
              <a:rPr lang="ja-JP" altLang="en-US" sz="2800" u="sng" dirty="0" smtClean="0"/>
              <a:t>固定資産税相当額を</a:t>
            </a:r>
            <a:r>
              <a:rPr lang="en-US" altLang="ja-JP" sz="2800" u="sng" dirty="0" smtClean="0"/>
              <a:t>5</a:t>
            </a:r>
            <a:r>
              <a:rPr lang="ja-JP" altLang="en-US" sz="2800" u="sng" dirty="0" smtClean="0"/>
              <a:t>年間助成</a:t>
            </a:r>
            <a:endParaRPr kumimoji="1" lang="en-US" altLang="ja-JP" sz="2800" u="sng" dirty="0" smtClean="0"/>
          </a:p>
          <a:p>
            <a:endParaRPr lang="en-US" altLang="ja-JP" sz="2800" dirty="0"/>
          </a:p>
        </p:txBody>
      </p:sp>
      <p:cxnSp>
        <p:nvCxnSpPr>
          <p:cNvPr id="18" name="直線矢印コネクタ 17"/>
          <p:cNvCxnSpPr/>
          <p:nvPr/>
        </p:nvCxnSpPr>
        <p:spPr>
          <a:xfrm>
            <a:off x="4219632" y="3343204"/>
            <a:ext cx="0" cy="1005003"/>
          </a:xfrm>
          <a:prstGeom prst="straightConnector1">
            <a:avLst/>
          </a:prstGeom>
          <a:ln>
            <a:solidFill>
              <a:srgbClr val="DD3246"/>
            </a:solidFill>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1023985" y="4614766"/>
            <a:ext cx="6391293" cy="954107"/>
          </a:xfrm>
          <a:prstGeom prst="rect">
            <a:avLst/>
          </a:prstGeom>
          <a:noFill/>
        </p:spPr>
        <p:txBody>
          <a:bodyPr wrap="none" rtlCol="0">
            <a:spAutoFit/>
          </a:bodyPr>
          <a:lstStyle/>
          <a:p>
            <a:r>
              <a:rPr kumimoji="1" lang="ja-JP" altLang="en-US" sz="2800" dirty="0" smtClean="0"/>
              <a:t>上記を基準に、土浦協同病院が隣接する</a:t>
            </a:r>
            <a:endParaRPr kumimoji="1" lang="en-US" altLang="ja-JP" sz="2800" dirty="0" smtClean="0"/>
          </a:p>
          <a:p>
            <a:r>
              <a:rPr kumimoji="1" lang="ja-JP" altLang="en-US" sz="2800" dirty="0" smtClean="0"/>
              <a:t>おおつ野ヒルズでも応用</a:t>
            </a:r>
            <a:endParaRPr kumimoji="1" lang="ja-JP" altLang="en-US" sz="2800" dirty="0"/>
          </a:p>
        </p:txBody>
      </p:sp>
      <p:sp>
        <p:nvSpPr>
          <p:cNvPr id="4" name="正方形/長方形 3"/>
          <p:cNvSpPr/>
          <p:nvPr/>
        </p:nvSpPr>
        <p:spPr>
          <a:xfrm>
            <a:off x="1023985" y="4614766"/>
            <a:ext cx="6341964" cy="954107"/>
          </a:xfrm>
          <a:prstGeom prst="rect">
            <a:avLst/>
          </a:prstGeom>
          <a:noFill/>
          <a:ln>
            <a:solidFill>
              <a:srgbClr val="1A3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55</a:t>
            </a:fld>
            <a:endParaRPr kumimoji="1" lang="ja-JP" altLang="en-US"/>
          </a:p>
        </p:txBody>
      </p:sp>
    </p:spTree>
    <p:extLst>
      <p:ext uri="{BB962C8B-B14F-4D97-AF65-F5344CB8AC3E}">
        <p14:creationId xmlns:p14="http://schemas.microsoft.com/office/powerpoint/2010/main" val="301549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6494687" cy="1077218"/>
          </a:xfrm>
          <a:prstGeom prst="rect">
            <a:avLst/>
          </a:prstGeom>
          <a:noFill/>
        </p:spPr>
        <p:txBody>
          <a:bodyPr wrap="none" rtlCol="0">
            <a:spAutoFit/>
          </a:bodyPr>
          <a:lstStyle/>
          <a:p>
            <a:r>
              <a:rPr lang="ja-JP" altLang="en-US" sz="2800" dirty="0" smtClean="0"/>
              <a:t>医療系企業誘致政策</a:t>
            </a:r>
          </a:p>
          <a:p>
            <a:r>
              <a:rPr lang="ja-JP" altLang="en-US" sz="3600" dirty="0" smtClean="0"/>
              <a:t>おおつ野ヒルズ医療ネットワーク</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2" name="テキスト ボックス 31"/>
          <p:cNvSpPr txBox="1"/>
          <p:nvPr/>
        </p:nvSpPr>
        <p:spPr>
          <a:xfrm>
            <a:off x="203150" y="4505007"/>
            <a:ext cx="492443" cy="1260521"/>
          </a:xfrm>
          <a:prstGeom prst="rect">
            <a:avLst/>
          </a:prstGeom>
          <a:noFill/>
        </p:spPr>
        <p:txBody>
          <a:bodyPr vert="eaVert" wrap="none" rtlCol="0">
            <a:spAutoFit/>
          </a:bodyPr>
          <a:lstStyle/>
          <a:p>
            <a:r>
              <a:rPr kumimoji="1" lang="ja-JP" altLang="en-US" sz="2000" dirty="0" smtClean="0">
                <a:solidFill>
                  <a:srgbClr val="FFFFFF"/>
                </a:solidFill>
              </a:rPr>
              <a:t>プログラム</a:t>
            </a:r>
            <a:endParaRPr kumimoji="1" lang="ja-JP" altLang="en-US" sz="2000" dirty="0">
              <a:solidFill>
                <a:srgbClr val="FFFFFF"/>
              </a:solidFill>
            </a:endParaRPr>
          </a:p>
        </p:txBody>
      </p:sp>
      <p:sp>
        <p:nvSpPr>
          <p:cNvPr id="18" name="テキスト ボックス 17"/>
          <p:cNvSpPr txBox="1"/>
          <p:nvPr/>
        </p:nvSpPr>
        <p:spPr>
          <a:xfrm>
            <a:off x="203722" y="1598291"/>
            <a:ext cx="6974222" cy="1384995"/>
          </a:xfrm>
          <a:prstGeom prst="rect">
            <a:avLst/>
          </a:prstGeom>
          <a:noFill/>
        </p:spPr>
        <p:txBody>
          <a:bodyPr wrap="square" rtlCol="0">
            <a:spAutoFit/>
          </a:bodyPr>
          <a:lstStyle/>
          <a:p>
            <a:r>
              <a:rPr kumimoji="1" lang="ja-JP" altLang="en-US" sz="2800" dirty="0" smtClean="0"/>
              <a:t>医療機器生産市場は拡大基調にある</a:t>
            </a:r>
            <a:endParaRPr kumimoji="1" lang="en-US" altLang="ja-JP" sz="2800" dirty="0" smtClean="0"/>
          </a:p>
          <a:p>
            <a:r>
              <a:rPr lang="ja-JP" altLang="en-US" sz="2800" dirty="0" smtClean="0"/>
              <a:t>「医工連携」の重要性が注目されている</a:t>
            </a:r>
            <a:endParaRPr lang="en-US" altLang="ja-JP" sz="2800" dirty="0" smtClean="0"/>
          </a:p>
          <a:p>
            <a:r>
              <a:rPr kumimoji="1" lang="ja-JP" altLang="en-US" sz="2800" dirty="0" smtClean="0"/>
              <a:t>産業クラスター化の動きが推進されている</a:t>
            </a:r>
            <a:endParaRPr kumimoji="1" lang="ja-JP" altLang="en-US" sz="2800" dirty="0"/>
          </a:p>
        </p:txBody>
      </p:sp>
      <p:sp>
        <p:nvSpPr>
          <p:cNvPr id="20" name="正方形/長方形 19"/>
          <p:cNvSpPr/>
          <p:nvPr/>
        </p:nvSpPr>
        <p:spPr>
          <a:xfrm>
            <a:off x="203720" y="1598291"/>
            <a:ext cx="6974224" cy="1384995"/>
          </a:xfrm>
          <a:prstGeom prst="rect">
            <a:avLst/>
          </a:prstGeom>
          <a:noFill/>
          <a:ln>
            <a:solidFill>
              <a:srgbClr val="1986C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テキスト ボックス 6"/>
          <p:cNvSpPr txBox="1"/>
          <p:nvPr/>
        </p:nvSpPr>
        <p:spPr>
          <a:xfrm>
            <a:off x="203722" y="2983286"/>
            <a:ext cx="9144000" cy="1200328"/>
          </a:xfrm>
          <a:prstGeom prst="rect">
            <a:avLst/>
          </a:prstGeom>
          <a:noFill/>
        </p:spPr>
        <p:txBody>
          <a:bodyPr wrap="square" rtlCol="0">
            <a:spAutoFit/>
          </a:bodyPr>
          <a:lstStyle/>
          <a:p>
            <a:r>
              <a:rPr kumimoji="1" lang="en-US" altLang="ja-JP" sz="2400" dirty="0" smtClean="0"/>
              <a:t>※</a:t>
            </a:r>
            <a:r>
              <a:rPr lang="ja-JP" altLang="en-US" sz="2400" dirty="0" smtClean="0"/>
              <a:t>「産業クラスター」・・・企業</a:t>
            </a:r>
            <a:r>
              <a:rPr lang="ja-JP" altLang="en-US" sz="2400" dirty="0"/>
              <a:t>、大学、研究機関</a:t>
            </a:r>
            <a:r>
              <a:rPr lang="ja-JP" altLang="en-US" sz="2400" dirty="0" smtClean="0"/>
              <a:t>、自治体</a:t>
            </a:r>
            <a:r>
              <a:rPr lang="ja-JP" altLang="en-US" sz="2400" dirty="0"/>
              <a:t>などが</a:t>
            </a:r>
            <a:r>
              <a:rPr lang="ja-JP" altLang="en-US" sz="2400" dirty="0" smtClean="0"/>
              <a:t>、</a:t>
            </a:r>
            <a:endParaRPr lang="en-US" altLang="ja-JP" sz="2400" dirty="0" smtClean="0"/>
          </a:p>
          <a:p>
            <a:r>
              <a:rPr lang="ja-JP" altLang="en-US" sz="2400" dirty="0" smtClean="0"/>
              <a:t>地理的</a:t>
            </a:r>
            <a:r>
              <a:rPr lang="ja-JP" altLang="en-US" sz="2400" dirty="0"/>
              <a:t>に集積し、相互の連携・競争を通じて新た</a:t>
            </a:r>
            <a:r>
              <a:rPr lang="ja-JP" altLang="en-US" sz="2400" dirty="0" smtClean="0"/>
              <a:t>な付加価値を</a:t>
            </a:r>
            <a:endParaRPr lang="en-US" altLang="ja-JP" sz="2400" dirty="0" smtClean="0"/>
          </a:p>
          <a:p>
            <a:r>
              <a:rPr lang="ja-JP" altLang="en-US" sz="2400" dirty="0" smtClean="0"/>
              <a:t>創出</a:t>
            </a:r>
            <a:r>
              <a:rPr lang="ja-JP" altLang="en-US" sz="2400" dirty="0"/>
              <a:t>する状態のこと</a:t>
            </a:r>
            <a:endParaRPr kumimoji="1" lang="ja-JP" altLang="en-US" sz="2400" dirty="0"/>
          </a:p>
        </p:txBody>
      </p:sp>
      <p:pic>
        <p:nvPicPr>
          <p:cNvPr id="8" name="図 7" descr="鍵.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722" y="4403407"/>
            <a:ext cx="1053578" cy="1053578"/>
          </a:xfrm>
          <a:prstGeom prst="rect">
            <a:avLst/>
          </a:prstGeom>
        </p:spPr>
      </p:pic>
      <p:sp>
        <p:nvSpPr>
          <p:cNvPr id="9" name="テキスト ボックス 8"/>
          <p:cNvSpPr txBox="1"/>
          <p:nvPr/>
        </p:nvSpPr>
        <p:spPr>
          <a:xfrm>
            <a:off x="1549737" y="4810654"/>
            <a:ext cx="2031325" cy="646331"/>
          </a:xfrm>
          <a:prstGeom prst="rect">
            <a:avLst/>
          </a:prstGeom>
          <a:noFill/>
        </p:spPr>
        <p:txBody>
          <a:bodyPr wrap="none" rtlCol="0">
            <a:spAutoFit/>
          </a:bodyPr>
          <a:lstStyle/>
          <a:p>
            <a:r>
              <a:rPr kumimoji="1" lang="ja-JP" altLang="en-US" sz="3600" dirty="0" smtClean="0"/>
              <a:t>医工連携</a:t>
            </a:r>
            <a:endParaRPr kumimoji="1" lang="ja-JP" altLang="en-US" sz="3600" dirty="0"/>
          </a:p>
        </p:txBody>
      </p:sp>
      <p:sp>
        <p:nvSpPr>
          <p:cNvPr id="12" name="テキスト ボックス 11"/>
          <p:cNvSpPr txBox="1"/>
          <p:nvPr/>
        </p:nvSpPr>
        <p:spPr>
          <a:xfrm>
            <a:off x="1549737" y="5892528"/>
            <a:ext cx="2492990" cy="646331"/>
          </a:xfrm>
          <a:prstGeom prst="rect">
            <a:avLst/>
          </a:prstGeom>
          <a:noFill/>
        </p:spPr>
        <p:txBody>
          <a:bodyPr wrap="none" rtlCol="0">
            <a:spAutoFit/>
          </a:bodyPr>
          <a:lstStyle/>
          <a:p>
            <a:r>
              <a:rPr kumimoji="1" lang="ja-JP" altLang="en-US" sz="3600" dirty="0" smtClean="0"/>
              <a:t>産業の集積</a:t>
            </a:r>
            <a:endParaRPr kumimoji="1" lang="ja-JP" altLang="en-US" sz="3600" dirty="0"/>
          </a:p>
        </p:txBody>
      </p:sp>
      <p:pic>
        <p:nvPicPr>
          <p:cNvPr id="22" name="図 21" descr="鍵.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722" y="5562600"/>
            <a:ext cx="1053578" cy="1053578"/>
          </a:xfrm>
          <a:prstGeom prst="rect">
            <a:avLst/>
          </a:prstGeom>
        </p:spPr>
      </p:pic>
      <p:cxnSp>
        <p:nvCxnSpPr>
          <p:cNvPr id="23" name="直線コネクタ 22"/>
          <p:cNvCxnSpPr/>
          <p:nvPr/>
        </p:nvCxnSpPr>
        <p:spPr>
          <a:xfrm>
            <a:off x="317500" y="5456985"/>
            <a:ext cx="4102100" cy="0"/>
          </a:xfrm>
          <a:prstGeom prst="line">
            <a:avLst/>
          </a:prstGeom>
          <a:ln>
            <a:solidFill>
              <a:srgbClr val="DD3246"/>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317500" y="6574063"/>
            <a:ext cx="4102100" cy="0"/>
          </a:xfrm>
          <a:prstGeom prst="line">
            <a:avLst/>
          </a:prstGeom>
          <a:ln>
            <a:solidFill>
              <a:srgbClr val="DD3246"/>
            </a:solidFill>
          </a:ln>
          <a:effectLst/>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56</a:t>
            </a:fld>
            <a:endParaRPr kumimoji="1" lang="ja-JP" altLang="en-US"/>
          </a:p>
        </p:txBody>
      </p:sp>
    </p:spTree>
    <p:extLst>
      <p:ext uri="{BB962C8B-B14F-4D97-AF65-F5344CB8AC3E}">
        <p14:creationId xmlns:p14="http://schemas.microsoft.com/office/powerpoint/2010/main" val="1718845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descr="京浜スキーム.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50" y="1847850"/>
            <a:ext cx="7143750" cy="5010150"/>
          </a:xfrm>
          <a:prstGeom prst="rect">
            <a:avLst/>
          </a:prstGeom>
        </p:spPr>
      </p:pic>
      <p:pic>
        <p:nvPicPr>
          <p:cNvPr id="3" name="図 2" descr="icon_156520_256.png"/>
          <p:cNvPicPr>
            <a:picLocks noChangeAspect="1"/>
          </p:cNvPicPr>
          <p:nvPr/>
        </p:nvPicPr>
        <p:blipFill rotWithShape="1">
          <a:blip r:embed="rId3">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6494687" cy="1077218"/>
          </a:xfrm>
          <a:prstGeom prst="rect">
            <a:avLst/>
          </a:prstGeom>
          <a:noFill/>
        </p:spPr>
        <p:txBody>
          <a:bodyPr wrap="none" rtlCol="0">
            <a:spAutoFit/>
          </a:bodyPr>
          <a:lstStyle/>
          <a:p>
            <a:r>
              <a:rPr lang="ja-JP" altLang="en-US" sz="2800" dirty="0" smtClean="0"/>
              <a:t>医療系企業誘致政策</a:t>
            </a:r>
          </a:p>
          <a:p>
            <a:r>
              <a:rPr lang="ja-JP" altLang="en-US" sz="3600" dirty="0" smtClean="0"/>
              <a:t>おおつ野ヒルズ医療ネットワーク</a:t>
            </a:r>
            <a:endParaRPr kumimoji="1" lang="ja-JP" altLang="en-US" sz="3600" dirty="0"/>
          </a:p>
        </p:txBody>
      </p:sp>
      <p:pic>
        <p:nvPicPr>
          <p:cNvPr id="17" name="図 1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2" name="テキスト ボックス 31"/>
          <p:cNvSpPr txBox="1"/>
          <p:nvPr/>
        </p:nvSpPr>
        <p:spPr>
          <a:xfrm>
            <a:off x="203150" y="4505007"/>
            <a:ext cx="492443" cy="1260521"/>
          </a:xfrm>
          <a:prstGeom prst="rect">
            <a:avLst/>
          </a:prstGeom>
          <a:noFill/>
        </p:spPr>
        <p:txBody>
          <a:bodyPr vert="eaVert" wrap="none" rtlCol="0">
            <a:spAutoFit/>
          </a:bodyPr>
          <a:lstStyle/>
          <a:p>
            <a:r>
              <a:rPr kumimoji="1" lang="ja-JP" altLang="en-US" sz="2000" dirty="0" smtClean="0">
                <a:solidFill>
                  <a:srgbClr val="FFFFFF"/>
                </a:solidFill>
              </a:rPr>
              <a:t>プログラム</a:t>
            </a:r>
            <a:endParaRPr kumimoji="1" lang="ja-JP" altLang="en-US" sz="2000" dirty="0">
              <a:solidFill>
                <a:srgbClr val="FFFFFF"/>
              </a:solidFill>
            </a:endParaRPr>
          </a:p>
        </p:txBody>
      </p:sp>
      <p:sp>
        <p:nvSpPr>
          <p:cNvPr id="6" name="正方形/長方形 5"/>
          <p:cNvSpPr/>
          <p:nvPr/>
        </p:nvSpPr>
        <p:spPr>
          <a:xfrm>
            <a:off x="304800" y="1260012"/>
            <a:ext cx="8839200" cy="5878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800" dirty="0">
                <a:solidFill>
                  <a:srgbClr val="000000"/>
                </a:solidFill>
              </a:rPr>
              <a:t>先行</a:t>
            </a:r>
            <a:r>
              <a:rPr lang="ja-JP" altLang="en-US" sz="2800" dirty="0" smtClean="0">
                <a:solidFill>
                  <a:srgbClr val="000000"/>
                </a:solidFill>
              </a:rPr>
              <a:t>事例</a:t>
            </a:r>
            <a:r>
              <a:rPr lang="en-US" altLang="ja-JP" sz="2800" dirty="0" smtClean="0">
                <a:solidFill>
                  <a:srgbClr val="000000"/>
                </a:solidFill>
              </a:rPr>
              <a:t>③〜</a:t>
            </a:r>
            <a:r>
              <a:rPr lang="ja-JP" altLang="en-US" sz="2800" dirty="0" smtClean="0">
                <a:solidFill>
                  <a:srgbClr val="000000"/>
                </a:solidFill>
              </a:rPr>
              <a:t>大田区医工連携支援室</a:t>
            </a:r>
            <a:r>
              <a:rPr kumimoji="1" lang="en-US" altLang="ja-JP" sz="2800" dirty="0" smtClean="0">
                <a:solidFill>
                  <a:schemeClr val="tx1"/>
                </a:solidFill>
              </a:rPr>
              <a:t>〜</a:t>
            </a:r>
            <a:endParaRPr kumimoji="1" lang="ja-JP" altLang="en-US" sz="2800" dirty="0">
              <a:solidFill>
                <a:schemeClr val="tx1"/>
              </a:solidFill>
            </a:endParaRPr>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57</a:t>
            </a:fld>
            <a:endParaRPr kumimoji="1" lang="ja-JP" altLang="en-US"/>
          </a:p>
        </p:txBody>
      </p:sp>
    </p:spTree>
    <p:extLst>
      <p:ext uri="{BB962C8B-B14F-4D97-AF65-F5344CB8AC3E}">
        <p14:creationId xmlns:p14="http://schemas.microsoft.com/office/powerpoint/2010/main" val="33824959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descr="クラスター事例.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96319"/>
            <a:ext cx="7117543" cy="5661681"/>
          </a:xfrm>
          <a:prstGeom prst="rect">
            <a:avLst/>
          </a:prstGeom>
        </p:spPr>
      </p:pic>
      <p:pic>
        <p:nvPicPr>
          <p:cNvPr id="3" name="図 2" descr="icon_156520_256.png"/>
          <p:cNvPicPr>
            <a:picLocks noChangeAspect="1"/>
          </p:cNvPicPr>
          <p:nvPr/>
        </p:nvPicPr>
        <p:blipFill rotWithShape="1">
          <a:blip r:embed="rId3">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6494687" cy="1077218"/>
          </a:xfrm>
          <a:prstGeom prst="rect">
            <a:avLst/>
          </a:prstGeom>
          <a:noFill/>
        </p:spPr>
        <p:txBody>
          <a:bodyPr wrap="none" rtlCol="0">
            <a:spAutoFit/>
          </a:bodyPr>
          <a:lstStyle/>
          <a:p>
            <a:r>
              <a:rPr lang="ja-JP" altLang="en-US" sz="2800" dirty="0" smtClean="0"/>
              <a:t>医療系企業誘致政策</a:t>
            </a:r>
          </a:p>
          <a:p>
            <a:r>
              <a:rPr lang="ja-JP" altLang="en-US" sz="3600" dirty="0" smtClean="0"/>
              <a:t>おおつ野ヒルズ医療ネットワーク</a:t>
            </a:r>
            <a:endParaRPr kumimoji="1" lang="ja-JP" altLang="en-US" sz="3600" dirty="0"/>
          </a:p>
        </p:txBody>
      </p:sp>
      <p:pic>
        <p:nvPicPr>
          <p:cNvPr id="17" name="図 1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2" name="テキスト ボックス 31"/>
          <p:cNvSpPr txBox="1"/>
          <p:nvPr/>
        </p:nvSpPr>
        <p:spPr>
          <a:xfrm>
            <a:off x="203150" y="4505007"/>
            <a:ext cx="492443" cy="1260521"/>
          </a:xfrm>
          <a:prstGeom prst="rect">
            <a:avLst/>
          </a:prstGeom>
          <a:noFill/>
        </p:spPr>
        <p:txBody>
          <a:bodyPr vert="eaVert" wrap="none" rtlCol="0">
            <a:spAutoFit/>
          </a:bodyPr>
          <a:lstStyle/>
          <a:p>
            <a:r>
              <a:rPr kumimoji="1" lang="ja-JP" altLang="en-US" sz="2000" dirty="0" smtClean="0">
                <a:solidFill>
                  <a:srgbClr val="FFFFFF"/>
                </a:solidFill>
              </a:rPr>
              <a:t>プログラム</a:t>
            </a:r>
            <a:endParaRPr kumimoji="1" lang="ja-JP" altLang="en-US" sz="2000" dirty="0">
              <a:solidFill>
                <a:srgbClr val="FFFFFF"/>
              </a:solidFill>
            </a:endParaRPr>
          </a:p>
        </p:txBody>
      </p:sp>
      <p:sp>
        <p:nvSpPr>
          <p:cNvPr id="6" name="正方形/長方形 5"/>
          <p:cNvSpPr/>
          <p:nvPr/>
        </p:nvSpPr>
        <p:spPr>
          <a:xfrm>
            <a:off x="304800" y="1260012"/>
            <a:ext cx="8839200" cy="83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800" dirty="0">
                <a:solidFill>
                  <a:srgbClr val="000000"/>
                </a:solidFill>
              </a:rPr>
              <a:t>先行</a:t>
            </a:r>
            <a:r>
              <a:rPr lang="ja-JP" altLang="en-US" sz="2800" dirty="0" smtClean="0">
                <a:solidFill>
                  <a:srgbClr val="000000"/>
                </a:solidFill>
              </a:rPr>
              <a:t>事例</a:t>
            </a:r>
            <a:r>
              <a:rPr lang="en-US" altLang="ja-JP" sz="2800" dirty="0" smtClean="0">
                <a:solidFill>
                  <a:srgbClr val="000000"/>
                </a:solidFill>
              </a:rPr>
              <a:t>④〜</a:t>
            </a:r>
            <a:r>
              <a:rPr kumimoji="1" lang="ja-JP" altLang="en-US" sz="2800" dirty="0" smtClean="0">
                <a:solidFill>
                  <a:schemeClr val="tx1"/>
                </a:solidFill>
              </a:rPr>
              <a:t>東九州メディカルバレー構想特区</a:t>
            </a:r>
            <a:r>
              <a:rPr kumimoji="1" lang="en-US" altLang="ja-JP" sz="2800" dirty="0" smtClean="0">
                <a:solidFill>
                  <a:schemeClr val="tx1"/>
                </a:solidFill>
              </a:rPr>
              <a:t>〜</a:t>
            </a:r>
            <a:endParaRPr kumimoji="1" lang="ja-JP" altLang="en-US" sz="2800" dirty="0">
              <a:solidFill>
                <a:schemeClr val="tx1"/>
              </a:solidFill>
            </a:endParaRPr>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58</a:t>
            </a:fld>
            <a:endParaRPr kumimoji="1" lang="ja-JP" altLang="en-US"/>
          </a:p>
        </p:txBody>
      </p:sp>
    </p:spTree>
    <p:extLst>
      <p:ext uri="{BB962C8B-B14F-4D97-AF65-F5344CB8AC3E}">
        <p14:creationId xmlns:p14="http://schemas.microsoft.com/office/powerpoint/2010/main" val="1633905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正方形/長方形 7"/>
          <p:cNvSpPr/>
          <p:nvPr/>
        </p:nvSpPr>
        <p:spPr>
          <a:xfrm>
            <a:off x="2273172" y="4079204"/>
            <a:ext cx="3700803" cy="1200328"/>
          </a:xfrm>
          <a:prstGeom prst="rect">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228791" y="2226937"/>
            <a:ext cx="5789566" cy="830997"/>
          </a:xfrm>
          <a:prstGeom prst="rect">
            <a:avLst/>
          </a:prstGeom>
          <a:solidFill>
            <a:srgbClr val="2088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3416320" cy="1077218"/>
          </a:xfrm>
          <a:prstGeom prst="rect">
            <a:avLst/>
          </a:prstGeom>
          <a:noFill/>
        </p:spPr>
        <p:txBody>
          <a:bodyPr wrap="none" rtlCol="0">
            <a:spAutoFit/>
          </a:bodyPr>
          <a:lstStyle/>
          <a:p>
            <a:r>
              <a:rPr lang="ja-JP" altLang="en-US" sz="2800" dirty="0" smtClean="0"/>
              <a:t>医療系企業誘致政策</a:t>
            </a:r>
          </a:p>
          <a:p>
            <a:r>
              <a:rPr lang="ja-JP" altLang="en-US" sz="3600" dirty="0" smtClean="0"/>
              <a:t>雇用増加分計算</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2" name="テキスト ボックス 31"/>
          <p:cNvSpPr txBox="1"/>
          <p:nvPr/>
        </p:nvSpPr>
        <p:spPr>
          <a:xfrm>
            <a:off x="203150" y="4505007"/>
            <a:ext cx="492443" cy="1260521"/>
          </a:xfrm>
          <a:prstGeom prst="rect">
            <a:avLst/>
          </a:prstGeom>
          <a:noFill/>
        </p:spPr>
        <p:txBody>
          <a:bodyPr vert="eaVert" wrap="none" rtlCol="0">
            <a:spAutoFit/>
          </a:bodyPr>
          <a:lstStyle/>
          <a:p>
            <a:r>
              <a:rPr kumimoji="1" lang="ja-JP" altLang="en-US" sz="2000" dirty="0" smtClean="0">
                <a:solidFill>
                  <a:srgbClr val="FFFFFF"/>
                </a:solidFill>
              </a:rPr>
              <a:t>プログラム</a:t>
            </a:r>
            <a:endParaRPr kumimoji="1" lang="ja-JP" altLang="en-US" sz="2000" dirty="0">
              <a:solidFill>
                <a:srgbClr val="FFFFFF"/>
              </a:solidFill>
            </a:endParaRPr>
          </a:p>
        </p:txBody>
      </p:sp>
      <p:sp>
        <p:nvSpPr>
          <p:cNvPr id="19" name="テキスト ボックス 18"/>
          <p:cNvSpPr txBox="1"/>
          <p:nvPr/>
        </p:nvSpPr>
        <p:spPr>
          <a:xfrm>
            <a:off x="1" y="1522056"/>
            <a:ext cx="8969706" cy="400110"/>
          </a:xfrm>
          <a:prstGeom prst="rect">
            <a:avLst/>
          </a:prstGeom>
          <a:noFill/>
        </p:spPr>
        <p:txBody>
          <a:bodyPr wrap="square" rtlCol="0">
            <a:spAutoFit/>
          </a:bodyPr>
          <a:lstStyle/>
          <a:p>
            <a:pPr algn="ctr"/>
            <a:r>
              <a:rPr lang="ja-JP" altLang="en-US" sz="2000" dirty="0" smtClean="0"/>
              <a:t>紺野昭：各種工場の土地面積、建物面積、従業員数についての検討（</a:t>
            </a:r>
            <a:r>
              <a:rPr lang="en-US" altLang="ja-JP" sz="2000" dirty="0" smtClean="0"/>
              <a:t>1958</a:t>
            </a:r>
            <a:r>
              <a:rPr lang="ja-JP" altLang="en-US" sz="2000" dirty="0" smtClean="0"/>
              <a:t>年）より</a:t>
            </a:r>
            <a:endParaRPr lang="en-US" altLang="ja-JP" sz="2000" dirty="0"/>
          </a:p>
        </p:txBody>
      </p:sp>
      <p:sp>
        <p:nvSpPr>
          <p:cNvPr id="2" name="テキスト ボックス 1"/>
          <p:cNvSpPr txBox="1"/>
          <p:nvPr/>
        </p:nvSpPr>
        <p:spPr>
          <a:xfrm>
            <a:off x="1228791" y="2226937"/>
            <a:ext cx="5789566" cy="830997"/>
          </a:xfrm>
          <a:prstGeom prst="rect">
            <a:avLst/>
          </a:prstGeom>
          <a:noFill/>
        </p:spPr>
        <p:txBody>
          <a:bodyPr wrap="none" rtlCol="0">
            <a:spAutoFit/>
          </a:bodyPr>
          <a:lstStyle/>
          <a:p>
            <a:r>
              <a:rPr kumimoji="1" lang="ja-JP" altLang="en-US" sz="2400" dirty="0" smtClean="0">
                <a:solidFill>
                  <a:srgbClr val="FFFFFF"/>
                </a:solidFill>
              </a:rPr>
              <a:t>医薬品工場の１工場平均敷地面積：</a:t>
            </a:r>
            <a:r>
              <a:rPr kumimoji="1" lang="en-US" altLang="ja-JP" sz="2400" dirty="0" smtClean="0">
                <a:solidFill>
                  <a:srgbClr val="FFFFFF"/>
                </a:solidFill>
              </a:rPr>
              <a:t>8900</a:t>
            </a:r>
            <a:r>
              <a:rPr kumimoji="1" lang="ja-JP" altLang="en-US" sz="2400" dirty="0" smtClean="0">
                <a:solidFill>
                  <a:srgbClr val="FFFFFF"/>
                </a:solidFill>
              </a:rPr>
              <a:t>坪</a:t>
            </a:r>
            <a:endParaRPr kumimoji="1" lang="en-US" altLang="ja-JP" sz="2400" dirty="0" smtClean="0">
              <a:solidFill>
                <a:srgbClr val="FFFFFF"/>
              </a:solidFill>
            </a:endParaRPr>
          </a:p>
          <a:p>
            <a:r>
              <a:rPr lang="ja-JP" altLang="ja-JP" sz="2400" dirty="0">
                <a:solidFill>
                  <a:srgbClr val="FFFFFF"/>
                </a:solidFill>
              </a:rPr>
              <a:t>　</a:t>
            </a:r>
            <a:r>
              <a:rPr lang="ja-JP" altLang="en-US" sz="2400" dirty="0" smtClean="0">
                <a:solidFill>
                  <a:srgbClr val="FFFFFF"/>
                </a:solidFill>
              </a:rPr>
              <a:t>　　　　　　　　　　　</a:t>
            </a:r>
            <a:r>
              <a:rPr lang="ja-JP" altLang="en-US" sz="2400" dirty="0">
                <a:solidFill>
                  <a:srgbClr val="FFFFFF"/>
                </a:solidFill>
              </a:rPr>
              <a:t>　</a:t>
            </a:r>
            <a:r>
              <a:rPr lang="ja-JP" altLang="en-US" sz="2400" dirty="0" smtClean="0">
                <a:solidFill>
                  <a:srgbClr val="FFFFFF"/>
                </a:solidFill>
              </a:rPr>
              <a:t>平均従業員数：</a:t>
            </a:r>
            <a:r>
              <a:rPr lang="en-US" altLang="ja-JP" sz="2400" dirty="0" smtClean="0">
                <a:solidFill>
                  <a:srgbClr val="FFFFFF"/>
                </a:solidFill>
              </a:rPr>
              <a:t>348</a:t>
            </a:r>
            <a:r>
              <a:rPr lang="ja-JP" altLang="en-US" sz="2400" dirty="0" smtClean="0">
                <a:solidFill>
                  <a:srgbClr val="FFFFFF"/>
                </a:solidFill>
              </a:rPr>
              <a:t>人</a:t>
            </a:r>
            <a:endParaRPr kumimoji="1" lang="ja-JP" altLang="en-US" sz="2400" dirty="0">
              <a:solidFill>
                <a:srgbClr val="FFFFFF"/>
              </a:solidFill>
            </a:endParaRPr>
          </a:p>
        </p:txBody>
      </p:sp>
      <p:sp>
        <p:nvSpPr>
          <p:cNvPr id="6" name="下矢印 5"/>
          <p:cNvSpPr/>
          <p:nvPr/>
        </p:nvSpPr>
        <p:spPr>
          <a:xfrm>
            <a:off x="3866990" y="3168438"/>
            <a:ext cx="513167" cy="744005"/>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273172" y="4092033"/>
            <a:ext cx="3700803" cy="1200328"/>
          </a:xfrm>
          <a:prstGeom prst="rect">
            <a:avLst/>
          </a:prstGeom>
          <a:noFill/>
        </p:spPr>
        <p:txBody>
          <a:bodyPr wrap="none" rtlCol="0">
            <a:spAutoFit/>
          </a:bodyPr>
          <a:lstStyle/>
          <a:p>
            <a:r>
              <a:rPr lang="en-US" altLang="ja-JP" sz="2400" dirty="0">
                <a:solidFill>
                  <a:srgbClr val="FFFFFF"/>
                </a:solidFill>
              </a:rPr>
              <a:t>7</a:t>
            </a:r>
            <a:r>
              <a:rPr lang="ja-JP" altLang="ja-JP" sz="2400" dirty="0">
                <a:solidFill>
                  <a:srgbClr val="FFFFFF"/>
                </a:solidFill>
              </a:rPr>
              <a:t>番区画</a:t>
            </a:r>
            <a:r>
              <a:rPr lang="en-US" altLang="ja-JP" sz="2400" dirty="0">
                <a:solidFill>
                  <a:srgbClr val="FFFFFF"/>
                </a:solidFill>
              </a:rPr>
              <a:t>(4,614</a:t>
            </a:r>
            <a:r>
              <a:rPr lang="ja-JP" altLang="ja-JP" sz="2400" dirty="0">
                <a:solidFill>
                  <a:srgbClr val="FFFFFF"/>
                </a:solidFill>
              </a:rPr>
              <a:t>坪</a:t>
            </a:r>
            <a:r>
              <a:rPr lang="en-US" altLang="ja-JP" sz="2400" dirty="0">
                <a:solidFill>
                  <a:srgbClr val="FFFFFF"/>
                </a:solidFill>
              </a:rPr>
              <a:t>)</a:t>
            </a:r>
            <a:r>
              <a:rPr lang="ja-JP" altLang="ja-JP" sz="2400" dirty="0">
                <a:solidFill>
                  <a:srgbClr val="FFFFFF"/>
                </a:solidFill>
              </a:rPr>
              <a:t>：</a:t>
            </a:r>
            <a:r>
              <a:rPr lang="en-US" altLang="ja-JP" sz="2400" b="1" u="sng" dirty="0">
                <a:solidFill>
                  <a:srgbClr val="FFFFFF"/>
                </a:solidFill>
              </a:rPr>
              <a:t>180</a:t>
            </a:r>
            <a:r>
              <a:rPr lang="ja-JP" altLang="ja-JP" sz="2400" b="1" u="sng" dirty="0">
                <a:solidFill>
                  <a:srgbClr val="FFFFFF"/>
                </a:solidFill>
              </a:rPr>
              <a:t>人</a:t>
            </a:r>
          </a:p>
          <a:p>
            <a:r>
              <a:rPr lang="en-US" altLang="ja-JP" sz="2400" dirty="0">
                <a:solidFill>
                  <a:srgbClr val="FFFFFF"/>
                </a:solidFill>
              </a:rPr>
              <a:t>28</a:t>
            </a:r>
            <a:r>
              <a:rPr lang="ja-JP" altLang="ja-JP" sz="2400" dirty="0">
                <a:solidFill>
                  <a:srgbClr val="FFFFFF"/>
                </a:solidFill>
              </a:rPr>
              <a:t>番区画</a:t>
            </a:r>
            <a:r>
              <a:rPr lang="en-US" altLang="ja-JP" sz="2400" dirty="0">
                <a:solidFill>
                  <a:srgbClr val="FFFFFF"/>
                </a:solidFill>
              </a:rPr>
              <a:t>(12,533</a:t>
            </a:r>
            <a:r>
              <a:rPr lang="ja-JP" altLang="ja-JP" sz="2400" dirty="0">
                <a:solidFill>
                  <a:srgbClr val="FFFFFF"/>
                </a:solidFill>
              </a:rPr>
              <a:t>坪</a:t>
            </a:r>
            <a:r>
              <a:rPr lang="en-US" altLang="ja-JP" sz="2400" dirty="0">
                <a:solidFill>
                  <a:srgbClr val="FFFFFF"/>
                </a:solidFill>
              </a:rPr>
              <a:t>)</a:t>
            </a:r>
            <a:r>
              <a:rPr lang="ja-JP" altLang="ja-JP" sz="2400" dirty="0">
                <a:solidFill>
                  <a:srgbClr val="FFFFFF"/>
                </a:solidFill>
              </a:rPr>
              <a:t>：</a:t>
            </a:r>
            <a:r>
              <a:rPr lang="en-US" altLang="ja-JP" sz="2400" b="1" u="sng" dirty="0">
                <a:solidFill>
                  <a:srgbClr val="FFFFFF"/>
                </a:solidFill>
              </a:rPr>
              <a:t>490</a:t>
            </a:r>
            <a:r>
              <a:rPr lang="ja-JP" altLang="ja-JP" sz="2400" b="1" u="sng" dirty="0">
                <a:solidFill>
                  <a:srgbClr val="FFFFFF"/>
                </a:solidFill>
              </a:rPr>
              <a:t>人</a:t>
            </a:r>
          </a:p>
          <a:p>
            <a:r>
              <a:rPr lang="en-US" altLang="ja-JP" sz="2400" dirty="0">
                <a:solidFill>
                  <a:srgbClr val="FFFFFF"/>
                </a:solidFill>
              </a:rPr>
              <a:t>29</a:t>
            </a:r>
            <a:r>
              <a:rPr lang="ja-JP" altLang="ja-JP" sz="2400" dirty="0">
                <a:solidFill>
                  <a:srgbClr val="FFFFFF"/>
                </a:solidFill>
              </a:rPr>
              <a:t>番区画</a:t>
            </a:r>
            <a:r>
              <a:rPr lang="en-US" altLang="ja-JP" sz="2400" dirty="0">
                <a:solidFill>
                  <a:srgbClr val="FFFFFF"/>
                </a:solidFill>
              </a:rPr>
              <a:t>(8,869</a:t>
            </a:r>
            <a:r>
              <a:rPr lang="ja-JP" altLang="ja-JP" sz="2400" dirty="0">
                <a:solidFill>
                  <a:srgbClr val="FFFFFF"/>
                </a:solidFill>
              </a:rPr>
              <a:t>人</a:t>
            </a:r>
            <a:r>
              <a:rPr lang="en-US" altLang="ja-JP" sz="2400" dirty="0">
                <a:solidFill>
                  <a:srgbClr val="FFFFFF"/>
                </a:solidFill>
              </a:rPr>
              <a:t>)</a:t>
            </a:r>
            <a:r>
              <a:rPr lang="ja-JP" altLang="ja-JP" sz="2400" dirty="0">
                <a:solidFill>
                  <a:srgbClr val="FFFFFF"/>
                </a:solidFill>
              </a:rPr>
              <a:t>：</a:t>
            </a:r>
            <a:r>
              <a:rPr lang="en-US" altLang="ja-JP" sz="2400" b="1" u="sng" dirty="0">
                <a:solidFill>
                  <a:srgbClr val="FFFFFF"/>
                </a:solidFill>
              </a:rPr>
              <a:t>347</a:t>
            </a:r>
            <a:r>
              <a:rPr lang="ja-JP" altLang="ja-JP" sz="2400" b="1" u="sng" dirty="0" smtClean="0">
                <a:solidFill>
                  <a:srgbClr val="FFFFFF"/>
                </a:solidFill>
              </a:rPr>
              <a:t>人</a:t>
            </a:r>
            <a:endParaRPr lang="ja-JP" altLang="ja-JP" sz="2400" b="1" u="sng" dirty="0">
              <a:solidFill>
                <a:srgbClr val="FFFFFF"/>
              </a:solidFill>
            </a:endParaRPr>
          </a:p>
        </p:txBody>
      </p:sp>
      <p:sp>
        <p:nvSpPr>
          <p:cNvPr id="21" name="下矢印 20"/>
          <p:cNvSpPr/>
          <p:nvPr/>
        </p:nvSpPr>
        <p:spPr>
          <a:xfrm rot="16200000">
            <a:off x="600205" y="5665712"/>
            <a:ext cx="513167" cy="744005"/>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64170" y="5640023"/>
            <a:ext cx="7398161" cy="646331"/>
          </a:xfrm>
          <a:prstGeom prst="rect">
            <a:avLst/>
          </a:prstGeom>
        </p:spPr>
        <p:txBody>
          <a:bodyPr wrap="square">
            <a:spAutoFit/>
          </a:bodyPr>
          <a:lstStyle/>
          <a:p>
            <a:r>
              <a:rPr lang="en-US" altLang="ja-JP" sz="2800" dirty="0"/>
              <a:t>3</a:t>
            </a:r>
            <a:r>
              <a:rPr lang="ja-JP" altLang="ja-JP" sz="2800" dirty="0"/>
              <a:t>区画の分譲完了に</a:t>
            </a:r>
            <a:r>
              <a:rPr lang="ja-JP" altLang="ja-JP" sz="2800" dirty="0" smtClean="0"/>
              <a:t>より従業員が</a:t>
            </a:r>
            <a:r>
              <a:rPr lang="en-US" altLang="ja-JP" sz="3600" b="1" dirty="0" smtClean="0"/>
              <a:t>1017</a:t>
            </a:r>
            <a:r>
              <a:rPr lang="ja-JP" altLang="en-US" sz="3600" b="1" dirty="0" smtClean="0"/>
              <a:t>人</a:t>
            </a:r>
            <a:r>
              <a:rPr lang="ja-JP" altLang="en-US" sz="2800" dirty="0" smtClean="0"/>
              <a:t>増加</a:t>
            </a:r>
            <a:r>
              <a:rPr lang="ja-JP" altLang="ja-JP" sz="2800" dirty="0" smtClean="0"/>
              <a:t> </a:t>
            </a:r>
            <a:endParaRPr lang="ja-JP" altLang="en-US" sz="2800" dirty="0"/>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59</a:t>
            </a:fld>
            <a:endParaRPr kumimoji="1" lang="ja-JP" altLang="en-US"/>
          </a:p>
        </p:txBody>
      </p:sp>
    </p:spTree>
    <p:extLst>
      <p:ext uri="{BB962C8B-B14F-4D97-AF65-F5344CB8AC3E}">
        <p14:creationId xmlns:p14="http://schemas.microsoft.com/office/powerpoint/2010/main" val="3813139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063" y="761231"/>
            <a:ext cx="360000" cy="360000"/>
          </a:xfrm>
          <a:prstGeom prst="rect">
            <a:avLst/>
          </a:prstGeom>
        </p:spPr>
      </p:pic>
      <p:pic>
        <p:nvPicPr>
          <p:cNvPr id="28" name="図 27"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485" y="756874"/>
            <a:ext cx="360000" cy="360000"/>
          </a:xfrm>
          <a:prstGeom prst="rect">
            <a:avLst/>
          </a:prstGeom>
        </p:spPr>
      </p:pic>
      <p:pic>
        <p:nvPicPr>
          <p:cNvPr id="27" name="図 26"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175" y="756874"/>
            <a:ext cx="360000" cy="360000"/>
          </a:xfrm>
          <a:prstGeom prst="rect">
            <a:avLst/>
          </a:prstGeom>
        </p:spPr>
      </p:pic>
      <p:pic>
        <p:nvPicPr>
          <p:cNvPr id="21" name="図 20"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705" y="761231"/>
            <a:ext cx="360000" cy="360000"/>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 name="Image 2">
            <a:extLst>
              <a:ext uri="{FF2B5EF4-FFF2-40B4-BE49-F238E27FC236}">
                <a16:creationId xmlns="" xmlns:a16="http://schemas.microsoft.com/office/drawing/2014/main" id="{130AA099-A5DB-4C09-8469-A218C8DAB6C7}"/>
              </a:ext>
            </a:extLst>
          </p:cNvPr>
          <p:cNvPicPr>
            <a:picLocks noChangeAspect="1"/>
          </p:cNvPicPr>
          <p:nvPr/>
        </p:nvPicPr>
        <p:blipFill>
          <a:blip r:embed="rId3">
            <a:duotone>
              <a:schemeClr val="accent1">
                <a:shade val="45000"/>
                <a:satMod val="135000"/>
              </a:schemeClr>
              <a:prstClr val="white"/>
            </a:duotone>
          </a:blip>
          <a:stretch>
            <a:fillRect/>
          </a:stretch>
        </p:blipFill>
        <p:spPr>
          <a:xfrm rot="887061">
            <a:off x="734205" y="1984261"/>
            <a:ext cx="8741644" cy="53516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flat" dir="t"/>
          </a:scene3d>
          <a:sp3d extrusionH="38100" prstMaterial="clear">
            <a:bevelT w="260350" h="50800" prst="softRound"/>
            <a:bevelB w="0" h="0" prst="softRound"/>
          </a:sp3d>
        </p:spPr>
      </p:pic>
      <p:pic>
        <p:nvPicPr>
          <p:cNvPr id="14" name="Image 13">
            <a:extLst>
              <a:ext uri="{FF2B5EF4-FFF2-40B4-BE49-F238E27FC236}">
                <a16:creationId xmlns="" xmlns:a16="http://schemas.microsoft.com/office/drawing/2014/main" id="{795DC44A-77B3-421D-A4C1-5F77CF9B2B32}"/>
              </a:ext>
            </a:extLst>
          </p:cNvPr>
          <p:cNvPicPr>
            <a:picLocks noChangeAspect="1"/>
          </p:cNvPicPr>
          <p:nvPr/>
        </p:nvPicPr>
        <p:blipFill>
          <a:blip r:embed="rId4"/>
          <a:stretch>
            <a:fillRect/>
          </a:stretch>
        </p:blipFill>
        <p:spPr>
          <a:xfrm>
            <a:off x="6635901" y="2661051"/>
            <a:ext cx="1080804" cy="2236146"/>
          </a:xfrm>
          <a:prstGeom prst="rect">
            <a:avLst/>
          </a:prstGeom>
          <a:effectLst>
            <a:outerShdw blurRad="76200" dist="12700" dir="2700000" sy="-23000" kx="-800400" algn="bl" rotWithShape="0">
              <a:prstClr val="black">
                <a:alpha val="20000"/>
              </a:prstClr>
            </a:outerShdw>
          </a:effectLst>
        </p:spPr>
      </p:pic>
      <p:pic>
        <p:nvPicPr>
          <p:cNvPr id="17" name="Image 16">
            <a:extLst>
              <a:ext uri="{FF2B5EF4-FFF2-40B4-BE49-F238E27FC236}">
                <a16:creationId xmlns="" xmlns:a16="http://schemas.microsoft.com/office/drawing/2014/main" id="{34886E58-2943-498E-B634-F7E45D84D69B}"/>
              </a:ext>
            </a:extLst>
          </p:cNvPr>
          <p:cNvPicPr>
            <a:picLocks noChangeAspect="1"/>
          </p:cNvPicPr>
          <p:nvPr/>
        </p:nvPicPr>
        <p:blipFill>
          <a:blip r:embed="rId5"/>
          <a:stretch>
            <a:fillRect/>
          </a:stretch>
        </p:blipFill>
        <p:spPr>
          <a:xfrm>
            <a:off x="1916952" y="2703347"/>
            <a:ext cx="1097699" cy="2271102"/>
          </a:xfrm>
          <a:prstGeom prst="rect">
            <a:avLst/>
          </a:prstGeom>
          <a:effectLst>
            <a:outerShdw blurRad="76200" dist="12700" dir="8100000" sy="-23000" kx="800400" algn="br" rotWithShape="0">
              <a:prstClr val="black">
                <a:alpha val="20000"/>
              </a:prstClr>
            </a:outerShdw>
          </a:effectLst>
        </p:spPr>
      </p:pic>
      <p:sp>
        <p:nvSpPr>
          <p:cNvPr id="35" name="テキスト ボックス 6">
            <a:extLst>
              <a:ext uri="{FF2B5EF4-FFF2-40B4-BE49-F238E27FC236}">
                <a16:creationId xmlns="" xmlns:a16="http://schemas.microsoft.com/office/drawing/2014/main" id="{31CBC4C6-6986-4577-AAF3-07429019131D}"/>
              </a:ext>
            </a:extLst>
          </p:cNvPr>
          <p:cNvSpPr txBox="1"/>
          <p:nvPr/>
        </p:nvSpPr>
        <p:spPr>
          <a:xfrm>
            <a:off x="2236562" y="1654495"/>
            <a:ext cx="4758172" cy="1048852"/>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wrap="square" rtlCol="0">
            <a:prstTxWarp prst="textArchUp">
              <a:avLst/>
            </a:prstTxWarp>
            <a:spAutoFit/>
          </a:bodyPr>
          <a:lstStyle/>
          <a:p>
            <a:pPr algn="ctr"/>
            <a:r>
              <a:rPr kumimoji="1" lang="ja-JP" altLang="en-US" sz="3600" b="1" dirty="0">
                <a:solidFill>
                  <a:schemeClr val="accent6"/>
                </a:solidFill>
                <a:latin typeface="ヒラギノ丸ゴ ProN W4"/>
                <a:ea typeface="ヒラギノ丸ゴ ProN W4"/>
                <a:cs typeface="ヒラギノ丸ゴ ProN W4"/>
              </a:rPr>
              <a:t>今いる人</a:t>
            </a:r>
            <a:r>
              <a:rPr kumimoji="1" lang="ja-JP" altLang="en-US" sz="3600" b="1" dirty="0" smtClean="0">
                <a:solidFill>
                  <a:schemeClr val="accent6"/>
                </a:solidFill>
                <a:latin typeface="ヒラギノ丸ゴ ProN W4"/>
                <a:ea typeface="ヒラギノ丸ゴ ProN W4"/>
                <a:cs typeface="ヒラギノ丸ゴ ProN W4"/>
              </a:rPr>
              <a:t>を逃がさない</a:t>
            </a:r>
            <a:endParaRPr kumimoji="1" lang="en-US" altLang="ja-JP" sz="3600" b="1" dirty="0">
              <a:solidFill>
                <a:schemeClr val="accent6"/>
              </a:solidFill>
              <a:latin typeface="ヒラギノ丸ゴ ProN W4"/>
              <a:ea typeface="ヒラギノ丸ゴ ProN W4"/>
              <a:cs typeface="ヒラギノ丸ゴ ProN W4"/>
            </a:endParaRPr>
          </a:p>
        </p:txBody>
      </p:sp>
      <p:sp>
        <p:nvSpPr>
          <p:cNvPr id="46" name="テキスト ボックス 18">
            <a:extLst>
              <a:ext uri="{FF2B5EF4-FFF2-40B4-BE49-F238E27FC236}">
                <a16:creationId xmlns="" xmlns:a16="http://schemas.microsoft.com/office/drawing/2014/main" id="{384FB05C-94A5-4646-A117-F738F8C199D8}"/>
              </a:ext>
            </a:extLst>
          </p:cNvPr>
          <p:cNvSpPr txBox="1"/>
          <p:nvPr/>
        </p:nvSpPr>
        <p:spPr>
          <a:xfrm>
            <a:off x="1631716" y="4897197"/>
            <a:ext cx="6030254" cy="1414246"/>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wrap="none" rtlCol="0">
            <a:prstTxWarp prst="textArchDown">
              <a:avLst/>
            </a:prstTxWarp>
            <a:spAutoFit/>
          </a:bodyPr>
          <a:lstStyle/>
          <a:p>
            <a:pPr algn="ctr"/>
            <a:r>
              <a:rPr kumimoji="1" lang="ja-JP" altLang="en-US" sz="3600" b="1" dirty="0">
                <a:solidFill>
                  <a:srgbClr val="D77983"/>
                </a:solidFill>
                <a:latin typeface="ヒラギノ丸ゴ ProN W4"/>
                <a:ea typeface="ヒラギノ丸ゴ ProN W4"/>
                <a:cs typeface="ヒラギノ丸ゴ ProN W4"/>
              </a:rPr>
              <a:t>一度離れた人</a:t>
            </a:r>
            <a:r>
              <a:rPr kumimoji="1" lang="ja-JP" altLang="en-US" sz="3600" b="1" dirty="0" smtClean="0">
                <a:solidFill>
                  <a:srgbClr val="D77983"/>
                </a:solidFill>
                <a:latin typeface="ヒラギノ丸ゴ ProN W4"/>
                <a:ea typeface="ヒラギノ丸ゴ ProN W4"/>
                <a:cs typeface="ヒラギノ丸ゴ ProN W4"/>
              </a:rPr>
              <a:t>達が</a:t>
            </a:r>
            <a:r>
              <a:rPr kumimoji="1" lang="ja-JP" altLang="en-US" sz="3600" b="1" dirty="0">
                <a:solidFill>
                  <a:srgbClr val="D77983"/>
                </a:solidFill>
                <a:latin typeface="ヒラギノ丸ゴ ProN W4"/>
                <a:ea typeface="ヒラギノ丸ゴ ProN W4"/>
                <a:cs typeface="ヒラギノ丸ゴ ProN W4"/>
              </a:rPr>
              <a:t>戻ってくる</a:t>
            </a:r>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6</a:t>
            </a:fld>
            <a:endParaRPr kumimoji="1" lang="ja-JP" altLang="en-US"/>
          </a:p>
        </p:txBody>
      </p:sp>
      <p:pic>
        <p:nvPicPr>
          <p:cNvPr id="11" name="Image 10">
            <a:extLst>
              <a:ext uri="{FF2B5EF4-FFF2-40B4-BE49-F238E27FC236}">
                <a16:creationId xmlns="" xmlns:a16="http://schemas.microsoft.com/office/drawing/2014/main" id="{F6ECA78C-A0F5-4B6E-A1C4-BEA70A8005C5}"/>
              </a:ext>
            </a:extLst>
          </p:cNvPr>
          <p:cNvPicPr>
            <a:picLocks noChangeAspect="1"/>
          </p:cNvPicPr>
          <p:nvPr/>
        </p:nvPicPr>
        <p:blipFill>
          <a:blip r:embed="rId6"/>
          <a:stretch>
            <a:fillRect/>
          </a:stretch>
        </p:blipFill>
        <p:spPr>
          <a:xfrm>
            <a:off x="3849700" y="1860688"/>
            <a:ext cx="1444601" cy="2099884"/>
          </a:xfrm>
          <a:prstGeom prst="rect">
            <a:avLst/>
          </a:prstGeom>
          <a:effectLst>
            <a:outerShdw blurRad="76200" dir="18900000" sy="23000" kx="-1200000" algn="bl" rotWithShape="0">
              <a:prstClr val="black">
                <a:alpha val="20000"/>
              </a:prstClr>
            </a:outerShdw>
          </a:effectLst>
        </p:spPr>
      </p:pic>
      <p:sp>
        <p:nvSpPr>
          <p:cNvPr id="15" name="テキスト ボックス 14"/>
          <p:cNvSpPr txBox="1"/>
          <p:nvPr/>
        </p:nvSpPr>
        <p:spPr>
          <a:xfrm>
            <a:off x="196086" y="61803"/>
            <a:ext cx="1620957" cy="1077218"/>
          </a:xfrm>
          <a:prstGeom prst="rect">
            <a:avLst/>
          </a:prstGeom>
          <a:noFill/>
        </p:spPr>
        <p:txBody>
          <a:bodyPr wrap="none" rtlCol="0">
            <a:spAutoFit/>
          </a:bodyPr>
          <a:lstStyle/>
          <a:p>
            <a:r>
              <a:rPr lang="ja-JP" altLang="en-US" sz="2800" dirty="0">
                <a:latin typeface="ヒラギノ丸ゴ ProN W4"/>
                <a:ea typeface="ヒラギノ丸ゴ ProN W4"/>
                <a:cs typeface="ヒラギノ丸ゴ ProN W4"/>
              </a:rPr>
              <a:t>基本構想</a:t>
            </a:r>
            <a:endParaRPr lang="en-US" altLang="ja-JP" sz="2800" dirty="0">
              <a:latin typeface="ヒラギノ丸ゴ ProN W4"/>
              <a:ea typeface="ヒラギノ丸ゴ ProN W4"/>
              <a:cs typeface="ヒラギノ丸ゴ ProN W4"/>
            </a:endParaRPr>
          </a:p>
          <a:p>
            <a:r>
              <a:rPr lang="ja-JP" altLang="en-US" sz="3600" dirty="0" smtClean="0">
                <a:latin typeface="ヒラギノ丸ゴ ProN W4"/>
                <a:ea typeface="ヒラギノ丸ゴ ProN W4"/>
                <a:cs typeface="ヒラギノ丸ゴ ProN W4"/>
              </a:rPr>
              <a:t>目標</a:t>
            </a:r>
            <a:endParaRPr kumimoji="1" lang="ja-JP" altLang="en-US" sz="36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3469594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anim calcmode="lin" valueType="num">
                                      <p:cBhvr>
                                        <p:cTn id="11" dur="1000" fill="hold"/>
                                        <p:tgtEl>
                                          <p:spTgt spid="35"/>
                                        </p:tgtEl>
                                        <p:attrNameLst>
                                          <p:attrName>ppt_x</p:attrName>
                                        </p:attrNameLst>
                                      </p:cBhvr>
                                      <p:tavLst>
                                        <p:tav tm="0">
                                          <p:val>
                                            <p:strVal val="#ppt_x"/>
                                          </p:val>
                                        </p:tav>
                                        <p:tav tm="100000">
                                          <p:val>
                                            <p:strVal val="#ppt_x"/>
                                          </p:val>
                                        </p:tav>
                                      </p:tavLst>
                                    </p:anim>
                                    <p:anim calcmode="lin" valueType="num">
                                      <p:cBhvr>
                                        <p:cTn id="12" dur="1000" fill="hold"/>
                                        <p:tgtEl>
                                          <p:spTgt spid="35"/>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anim calcmode="lin" valueType="num">
                                      <p:cBhvr>
                                        <p:cTn id="16" dur="1000" fill="hold"/>
                                        <p:tgtEl>
                                          <p:spTgt spid="46"/>
                                        </p:tgtEl>
                                        <p:attrNameLst>
                                          <p:attrName>ppt_x</p:attrName>
                                        </p:attrNameLst>
                                      </p:cBhvr>
                                      <p:tavLst>
                                        <p:tav tm="0">
                                          <p:val>
                                            <p:strVal val="#ppt_x"/>
                                          </p:val>
                                        </p:tav>
                                        <p:tav tm="100000">
                                          <p:val>
                                            <p:strVal val="#ppt_x"/>
                                          </p:val>
                                        </p:tav>
                                      </p:tavLst>
                                    </p:anim>
                                    <p:anim calcmode="lin" valueType="num">
                                      <p:cBhvr>
                                        <p:cTn id="1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6"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3416320" cy="1077218"/>
          </a:xfrm>
          <a:prstGeom prst="rect">
            <a:avLst/>
          </a:prstGeom>
          <a:noFill/>
        </p:spPr>
        <p:txBody>
          <a:bodyPr wrap="none" rtlCol="0">
            <a:spAutoFit/>
          </a:bodyPr>
          <a:lstStyle/>
          <a:p>
            <a:r>
              <a:rPr lang="ja-JP" altLang="en-US" sz="2800" dirty="0" smtClean="0"/>
              <a:t>医療系企業誘致政策</a:t>
            </a:r>
          </a:p>
          <a:p>
            <a:r>
              <a:rPr lang="ja-JP" altLang="en-US" sz="3600" dirty="0" smtClean="0"/>
              <a:t>歳入計算</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2" name="テキスト ボックス 31"/>
          <p:cNvSpPr txBox="1"/>
          <p:nvPr/>
        </p:nvSpPr>
        <p:spPr>
          <a:xfrm>
            <a:off x="203150" y="4505007"/>
            <a:ext cx="492443" cy="1260521"/>
          </a:xfrm>
          <a:prstGeom prst="rect">
            <a:avLst/>
          </a:prstGeom>
          <a:noFill/>
        </p:spPr>
        <p:txBody>
          <a:bodyPr vert="eaVert" wrap="none" rtlCol="0">
            <a:spAutoFit/>
          </a:bodyPr>
          <a:lstStyle/>
          <a:p>
            <a:r>
              <a:rPr kumimoji="1" lang="ja-JP" altLang="en-US" sz="2000" dirty="0" smtClean="0">
                <a:solidFill>
                  <a:srgbClr val="FFFFFF"/>
                </a:solidFill>
              </a:rPr>
              <a:t>プログラム</a:t>
            </a:r>
            <a:endParaRPr kumimoji="1" lang="ja-JP" altLang="en-US" sz="2000" dirty="0">
              <a:solidFill>
                <a:srgbClr val="FFFFFF"/>
              </a:solidFill>
            </a:endParaRPr>
          </a:p>
        </p:txBody>
      </p:sp>
      <p:sp>
        <p:nvSpPr>
          <p:cNvPr id="19" name="テキスト ボックス 18"/>
          <p:cNvSpPr txBox="1"/>
          <p:nvPr/>
        </p:nvSpPr>
        <p:spPr>
          <a:xfrm>
            <a:off x="1" y="1281229"/>
            <a:ext cx="8969706" cy="4893647"/>
          </a:xfrm>
          <a:prstGeom prst="rect">
            <a:avLst/>
          </a:prstGeom>
          <a:noFill/>
        </p:spPr>
        <p:txBody>
          <a:bodyPr wrap="square" rtlCol="0">
            <a:spAutoFit/>
          </a:bodyPr>
          <a:lstStyle/>
          <a:p>
            <a:r>
              <a:rPr lang="en-US" altLang="ja-JP" sz="2400" dirty="0" smtClean="0"/>
              <a:t>①</a:t>
            </a:r>
            <a:r>
              <a:rPr lang="ja-JP" altLang="en-US" sz="2400" dirty="0" smtClean="0"/>
              <a:t>固定資産税</a:t>
            </a:r>
            <a:endParaRPr lang="en-US" altLang="ja-JP" sz="2400" dirty="0" smtClean="0"/>
          </a:p>
          <a:p>
            <a:r>
              <a:rPr lang="en-US" altLang="ja-JP" sz="2400" dirty="0" smtClean="0"/>
              <a:t>      </a:t>
            </a:r>
            <a:r>
              <a:rPr lang="ja-JP" altLang="en-US" sz="2400" dirty="0" smtClean="0"/>
              <a:t>施策で控除するために割愛</a:t>
            </a:r>
            <a:endParaRPr lang="en-US" altLang="ja-JP" sz="2400" dirty="0" smtClean="0"/>
          </a:p>
          <a:p>
            <a:endParaRPr lang="en-US" altLang="ja-JP" sz="2400" dirty="0" smtClean="0"/>
          </a:p>
          <a:p>
            <a:r>
              <a:rPr lang="en-US" altLang="ja-JP" sz="2400" dirty="0" smtClean="0"/>
              <a:t>②</a:t>
            </a:r>
            <a:r>
              <a:rPr lang="ja-JP" altLang="en-US" sz="2400" dirty="0" smtClean="0"/>
              <a:t>都市計画税</a:t>
            </a:r>
            <a:endParaRPr lang="en-US" altLang="ja-JP" sz="2400" dirty="0" smtClean="0"/>
          </a:p>
          <a:p>
            <a:r>
              <a:rPr lang="en-US" altLang="ja-JP" sz="2400" dirty="0" smtClean="0"/>
              <a:t>      7</a:t>
            </a:r>
            <a:r>
              <a:rPr lang="ja-JP" altLang="ja-JP" sz="2400" dirty="0"/>
              <a:t>番区画</a:t>
            </a:r>
            <a:r>
              <a:rPr lang="en-US" altLang="ja-JP" sz="2400" dirty="0"/>
              <a:t>15,254(</a:t>
            </a:r>
            <a:r>
              <a:rPr lang="ja-JP" altLang="ja-JP" sz="2400" dirty="0"/>
              <a:t>㎡</a:t>
            </a:r>
            <a:r>
              <a:rPr lang="en-US" altLang="ja-JP" sz="2400" dirty="0"/>
              <a:t>)</a:t>
            </a:r>
            <a:r>
              <a:rPr lang="ja-JP" altLang="ja-JP" sz="2400" dirty="0"/>
              <a:t>×</a:t>
            </a:r>
            <a:r>
              <a:rPr lang="en-US" altLang="ja-JP" sz="2400" dirty="0"/>
              <a:t>44,220</a:t>
            </a:r>
            <a:r>
              <a:rPr lang="ja-JP" altLang="ja-JP" sz="2400" dirty="0"/>
              <a:t>（円</a:t>
            </a:r>
            <a:r>
              <a:rPr lang="en-US" altLang="ja-JP" sz="2400" dirty="0"/>
              <a:t>/</a:t>
            </a:r>
            <a:r>
              <a:rPr lang="ja-JP" altLang="ja-JP" sz="2400" dirty="0"/>
              <a:t>㎡）×</a:t>
            </a:r>
            <a:r>
              <a:rPr lang="en-US" altLang="ja-JP" sz="2400" dirty="0"/>
              <a:t>0.3</a:t>
            </a:r>
            <a:r>
              <a:rPr lang="ja-JP" altLang="ja-JP" sz="2400" dirty="0"/>
              <a:t>％</a:t>
            </a:r>
            <a:r>
              <a:rPr lang="en-US" altLang="ja-JP" sz="2400" dirty="0" smtClean="0"/>
              <a:t>=</a:t>
            </a:r>
            <a:r>
              <a:rPr lang="ja-JP" altLang="en-US" sz="2400" dirty="0" smtClean="0"/>
              <a:t>約</a:t>
            </a:r>
            <a:r>
              <a:rPr lang="en-US" altLang="ja-JP" sz="2400" dirty="0" smtClean="0"/>
              <a:t>200</a:t>
            </a:r>
            <a:r>
              <a:rPr lang="ja-JP" altLang="en-US" sz="2400" dirty="0" smtClean="0"/>
              <a:t>万</a:t>
            </a:r>
            <a:r>
              <a:rPr lang="ja-JP" altLang="ja-JP" sz="2400" dirty="0" smtClean="0"/>
              <a:t>円</a:t>
            </a:r>
            <a:endParaRPr lang="ja-JP" altLang="ja-JP" sz="2400" dirty="0"/>
          </a:p>
          <a:p>
            <a:r>
              <a:rPr lang="en-US" altLang="ja-JP" sz="2400" dirty="0" smtClean="0"/>
              <a:t>      28</a:t>
            </a:r>
            <a:r>
              <a:rPr lang="ja-JP" altLang="ja-JP" sz="2400" dirty="0"/>
              <a:t>番区画</a:t>
            </a:r>
            <a:r>
              <a:rPr lang="en-US" altLang="ja-JP" sz="2400" dirty="0"/>
              <a:t>41,434(</a:t>
            </a:r>
            <a:r>
              <a:rPr lang="ja-JP" altLang="ja-JP" sz="2400" dirty="0"/>
              <a:t>㎡</a:t>
            </a:r>
            <a:r>
              <a:rPr lang="en-US" altLang="ja-JP" sz="2400" dirty="0"/>
              <a:t>)</a:t>
            </a:r>
            <a:r>
              <a:rPr lang="ja-JP" altLang="ja-JP" sz="2400" dirty="0"/>
              <a:t>×</a:t>
            </a:r>
            <a:r>
              <a:rPr lang="en-US" altLang="ja-JP" sz="2400" dirty="0"/>
              <a:t>44,220</a:t>
            </a:r>
            <a:r>
              <a:rPr lang="ja-JP" altLang="ja-JP" sz="2400" dirty="0"/>
              <a:t>（円</a:t>
            </a:r>
            <a:r>
              <a:rPr lang="en-US" altLang="ja-JP" sz="2400" dirty="0"/>
              <a:t>/</a:t>
            </a:r>
            <a:r>
              <a:rPr lang="ja-JP" altLang="ja-JP" sz="2400" dirty="0"/>
              <a:t>㎡）×</a:t>
            </a:r>
            <a:r>
              <a:rPr lang="en-US" altLang="ja-JP" sz="2400" dirty="0"/>
              <a:t>0.3</a:t>
            </a:r>
            <a:r>
              <a:rPr lang="ja-JP" altLang="ja-JP" sz="2400" dirty="0"/>
              <a:t>％</a:t>
            </a:r>
            <a:r>
              <a:rPr lang="en-US" altLang="ja-JP" sz="2400" dirty="0" smtClean="0"/>
              <a:t>=</a:t>
            </a:r>
            <a:r>
              <a:rPr lang="ja-JP" altLang="en-US" sz="2400" dirty="0" smtClean="0"/>
              <a:t>約</a:t>
            </a:r>
            <a:r>
              <a:rPr lang="en-US" altLang="ja-JP" sz="2400" dirty="0" smtClean="0"/>
              <a:t>550</a:t>
            </a:r>
            <a:r>
              <a:rPr lang="ja-JP" altLang="en-US" sz="2400" dirty="0" smtClean="0"/>
              <a:t>万</a:t>
            </a:r>
            <a:r>
              <a:rPr lang="ja-JP" altLang="ja-JP" sz="2400" dirty="0" smtClean="0"/>
              <a:t>円</a:t>
            </a:r>
            <a:endParaRPr lang="ja-JP" altLang="ja-JP" sz="2400" dirty="0"/>
          </a:p>
          <a:p>
            <a:r>
              <a:rPr lang="en-US" altLang="ja-JP" sz="2400" dirty="0" smtClean="0"/>
              <a:t>      29</a:t>
            </a:r>
            <a:r>
              <a:rPr lang="ja-JP" altLang="ja-JP" sz="2400" dirty="0"/>
              <a:t>番区画</a:t>
            </a:r>
            <a:r>
              <a:rPr lang="en-US" altLang="ja-JP" sz="2400" dirty="0"/>
              <a:t>29,322(</a:t>
            </a:r>
            <a:r>
              <a:rPr lang="ja-JP" altLang="ja-JP" sz="2400" dirty="0"/>
              <a:t>㎡</a:t>
            </a:r>
            <a:r>
              <a:rPr lang="en-US" altLang="ja-JP" sz="2400" dirty="0"/>
              <a:t>)</a:t>
            </a:r>
            <a:r>
              <a:rPr lang="ja-JP" altLang="ja-JP" sz="2400" dirty="0"/>
              <a:t>×</a:t>
            </a:r>
            <a:r>
              <a:rPr lang="en-US" altLang="ja-JP" sz="2400" dirty="0"/>
              <a:t>44,220</a:t>
            </a:r>
            <a:r>
              <a:rPr lang="ja-JP" altLang="ja-JP" sz="2400" dirty="0"/>
              <a:t>（円</a:t>
            </a:r>
            <a:r>
              <a:rPr lang="en-US" altLang="ja-JP" sz="2400" dirty="0"/>
              <a:t>/</a:t>
            </a:r>
            <a:r>
              <a:rPr lang="ja-JP" altLang="ja-JP" sz="2400" dirty="0"/>
              <a:t>㎡）×</a:t>
            </a:r>
            <a:r>
              <a:rPr lang="en-US" altLang="ja-JP" sz="2400" dirty="0"/>
              <a:t>0.3</a:t>
            </a:r>
            <a:r>
              <a:rPr lang="ja-JP" altLang="ja-JP" sz="2400" dirty="0"/>
              <a:t>％</a:t>
            </a:r>
            <a:r>
              <a:rPr lang="en-US" altLang="ja-JP" sz="2400" dirty="0" smtClean="0"/>
              <a:t>=</a:t>
            </a:r>
            <a:r>
              <a:rPr lang="ja-JP" altLang="en-US" sz="2400" dirty="0" smtClean="0"/>
              <a:t>約</a:t>
            </a:r>
            <a:r>
              <a:rPr lang="en-US" altLang="ja-JP" sz="2400" dirty="0" smtClean="0"/>
              <a:t>390</a:t>
            </a:r>
            <a:r>
              <a:rPr lang="ja-JP" altLang="en-US" sz="2400" dirty="0" smtClean="0"/>
              <a:t>万</a:t>
            </a:r>
            <a:r>
              <a:rPr lang="ja-JP" altLang="ja-JP" sz="2400" dirty="0" smtClean="0"/>
              <a:t>円</a:t>
            </a:r>
            <a:endParaRPr lang="ja-JP" altLang="ja-JP" sz="2400" dirty="0"/>
          </a:p>
          <a:p>
            <a:r>
              <a:rPr lang="en-US" altLang="ja-JP" sz="2400" dirty="0" smtClean="0"/>
              <a:t>     </a:t>
            </a:r>
            <a:r>
              <a:rPr lang="ja-JP" altLang="ja-JP" sz="2400" dirty="0" smtClean="0"/>
              <a:t>約</a:t>
            </a:r>
            <a:r>
              <a:rPr lang="en-US" altLang="ja-JP" sz="2400" dirty="0" smtClean="0"/>
              <a:t>1140</a:t>
            </a:r>
            <a:r>
              <a:rPr lang="ja-JP" altLang="ja-JP" sz="2400" dirty="0"/>
              <a:t>万円</a:t>
            </a:r>
            <a:r>
              <a:rPr lang="en-US" altLang="ja-JP" sz="2400" dirty="0"/>
              <a:t>/</a:t>
            </a:r>
            <a:r>
              <a:rPr lang="ja-JP" altLang="ja-JP" sz="2400" dirty="0" smtClean="0"/>
              <a:t>年</a:t>
            </a:r>
            <a:endParaRPr lang="ja-JP" altLang="ja-JP" sz="2400" dirty="0"/>
          </a:p>
          <a:p>
            <a:r>
              <a:rPr lang="en-US" altLang="ja-JP" sz="2400" dirty="0" smtClean="0"/>
              <a:t>      5</a:t>
            </a:r>
            <a:r>
              <a:rPr lang="ja-JP" altLang="ja-JP" sz="2400" dirty="0"/>
              <a:t>年間で約</a:t>
            </a:r>
            <a:r>
              <a:rPr lang="en-US" altLang="ja-JP" sz="2400" dirty="0"/>
              <a:t>5700</a:t>
            </a:r>
            <a:r>
              <a:rPr lang="ja-JP" altLang="ja-JP" sz="2400" dirty="0"/>
              <a:t>万</a:t>
            </a:r>
            <a:r>
              <a:rPr lang="ja-JP" altLang="ja-JP" sz="2400" dirty="0" smtClean="0"/>
              <a:t>円</a:t>
            </a:r>
            <a:endParaRPr lang="en-US" altLang="ja-JP" sz="2400" dirty="0" smtClean="0"/>
          </a:p>
          <a:p>
            <a:endParaRPr lang="en-US" altLang="ja-JP" sz="2400" dirty="0" smtClean="0"/>
          </a:p>
          <a:p>
            <a:endParaRPr lang="ja-JP" altLang="ja-JP" sz="2400" dirty="0"/>
          </a:p>
          <a:p>
            <a:endParaRPr lang="en-US" altLang="ja-JP" sz="2400" dirty="0" smtClean="0"/>
          </a:p>
          <a:p>
            <a:endParaRPr lang="en-US" altLang="ja-JP" sz="2400" dirty="0"/>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60</a:t>
            </a:fld>
            <a:endParaRPr kumimoji="1" lang="ja-JP" altLang="en-US"/>
          </a:p>
        </p:txBody>
      </p:sp>
    </p:spTree>
    <p:extLst>
      <p:ext uri="{BB962C8B-B14F-4D97-AF65-F5344CB8AC3E}">
        <p14:creationId xmlns:p14="http://schemas.microsoft.com/office/powerpoint/2010/main" val="1692962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3416320" cy="1077218"/>
          </a:xfrm>
          <a:prstGeom prst="rect">
            <a:avLst/>
          </a:prstGeom>
          <a:noFill/>
        </p:spPr>
        <p:txBody>
          <a:bodyPr wrap="none" rtlCol="0">
            <a:spAutoFit/>
          </a:bodyPr>
          <a:lstStyle/>
          <a:p>
            <a:r>
              <a:rPr lang="ja-JP" altLang="en-US" sz="2800" dirty="0" smtClean="0"/>
              <a:t>医療系企業誘致政策</a:t>
            </a:r>
          </a:p>
          <a:p>
            <a:r>
              <a:rPr lang="ja-JP" altLang="en-US" sz="3600" dirty="0" smtClean="0"/>
              <a:t>歳入計算</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2" name="テキスト ボックス 31"/>
          <p:cNvSpPr txBox="1"/>
          <p:nvPr/>
        </p:nvSpPr>
        <p:spPr>
          <a:xfrm>
            <a:off x="203150" y="4505007"/>
            <a:ext cx="492443" cy="1260521"/>
          </a:xfrm>
          <a:prstGeom prst="rect">
            <a:avLst/>
          </a:prstGeom>
          <a:noFill/>
        </p:spPr>
        <p:txBody>
          <a:bodyPr vert="eaVert" wrap="none" rtlCol="0">
            <a:spAutoFit/>
          </a:bodyPr>
          <a:lstStyle/>
          <a:p>
            <a:r>
              <a:rPr kumimoji="1" lang="ja-JP" altLang="en-US" sz="2000" dirty="0" smtClean="0">
                <a:solidFill>
                  <a:srgbClr val="FFFFFF"/>
                </a:solidFill>
              </a:rPr>
              <a:t>プログラム</a:t>
            </a:r>
            <a:endParaRPr kumimoji="1" lang="ja-JP" altLang="en-US" sz="2000" dirty="0">
              <a:solidFill>
                <a:srgbClr val="FFFFFF"/>
              </a:solidFill>
            </a:endParaRPr>
          </a:p>
        </p:txBody>
      </p:sp>
      <p:sp>
        <p:nvSpPr>
          <p:cNvPr id="19" name="テキスト ボックス 18"/>
          <p:cNvSpPr txBox="1"/>
          <p:nvPr/>
        </p:nvSpPr>
        <p:spPr>
          <a:xfrm>
            <a:off x="1" y="1281229"/>
            <a:ext cx="8969706" cy="5816977"/>
          </a:xfrm>
          <a:prstGeom prst="rect">
            <a:avLst/>
          </a:prstGeom>
          <a:noFill/>
        </p:spPr>
        <p:txBody>
          <a:bodyPr wrap="square" rtlCol="0">
            <a:spAutoFit/>
          </a:bodyPr>
          <a:lstStyle/>
          <a:p>
            <a:r>
              <a:rPr lang="en-US" altLang="ja-JP" sz="2400" dirty="0" smtClean="0"/>
              <a:t>③</a:t>
            </a:r>
            <a:r>
              <a:rPr lang="ja-JP" altLang="en-US" sz="2400" dirty="0" smtClean="0"/>
              <a:t>法人税</a:t>
            </a:r>
            <a:endParaRPr lang="en-US" altLang="ja-JP" sz="2400" dirty="0" smtClean="0"/>
          </a:p>
          <a:p>
            <a:r>
              <a:rPr lang="en-US" altLang="ja-JP" sz="2400" dirty="0" smtClean="0"/>
              <a:t> </a:t>
            </a:r>
            <a:r>
              <a:rPr lang="ja-JP" altLang="ja-JP" sz="2400" dirty="0" smtClean="0"/>
              <a:t>　</a:t>
            </a:r>
            <a:r>
              <a:rPr lang="en-US" altLang="ja-JP" sz="2400" dirty="0" smtClean="0"/>
              <a:t> </a:t>
            </a:r>
            <a:r>
              <a:rPr lang="ja-JP" altLang="ja-JP" sz="2400" dirty="0" smtClean="0"/>
              <a:t>工場毎の法人税の算出は不可能であるため割愛。</a:t>
            </a:r>
            <a:endParaRPr lang="en-US" altLang="ja-JP" sz="2400" dirty="0" smtClean="0"/>
          </a:p>
          <a:p>
            <a:endParaRPr lang="en-US" altLang="ja-JP" sz="2400" dirty="0" smtClean="0"/>
          </a:p>
          <a:p>
            <a:r>
              <a:rPr lang="en-US" altLang="ja-JP" sz="2400" dirty="0" smtClean="0"/>
              <a:t>④</a:t>
            </a:r>
            <a:r>
              <a:rPr lang="ja-JP" altLang="en-US" sz="2400" dirty="0" smtClean="0"/>
              <a:t>分譲価格</a:t>
            </a:r>
            <a:endParaRPr lang="ja-JP" altLang="ja-JP" sz="2400" dirty="0" smtClean="0"/>
          </a:p>
          <a:p>
            <a:r>
              <a:rPr lang="en-US" altLang="ja-JP" sz="2400" dirty="0" smtClean="0"/>
              <a:t>      7</a:t>
            </a:r>
            <a:r>
              <a:rPr lang="ja-JP" altLang="ja-JP" sz="2400" dirty="0" smtClean="0"/>
              <a:t>番区画</a:t>
            </a:r>
            <a:r>
              <a:rPr lang="en-US" altLang="ja-JP" sz="2400" dirty="0" smtClean="0"/>
              <a:t>15,254(</a:t>
            </a:r>
            <a:r>
              <a:rPr lang="ja-JP" altLang="ja-JP" sz="2400" dirty="0" smtClean="0"/>
              <a:t>㎡</a:t>
            </a:r>
            <a:r>
              <a:rPr lang="en-US" altLang="ja-JP" sz="2400" dirty="0" smtClean="0"/>
              <a:t>)</a:t>
            </a:r>
            <a:r>
              <a:rPr lang="ja-JP" altLang="ja-JP" sz="2400" dirty="0" smtClean="0"/>
              <a:t>×</a:t>
            </a:r>
            <a:r>
              <a:rPr lang="en-US" altLang="ja-JP" sz="2400" dirty="0" smtClean="0"/>
              <a:t>30550</a:t>
            </a:r>
            <a:r>
              <a:rPr lang="ja-JP" altLang="ja-JP" sz="2400" dirty="0" smtClean="0"/>
              <a:t>（円</a:t>
            </a:r>
            <a:r>
              <a:rPr lang="en-US" altLang="ja-JP" sz="2400" dirty="0" smtClean="0"/>
              <a:t>/</a:t>
            </a:r>
            <a:r>
              <a:rPr lang="ja-JP" altLang="ja-JP" sz="2400" dirty="0" smtClean="0"/>
              <a:t>㎡）</a:t>
            </a:r>
            <a:r>
              <a:rPr lang="en-US" altLang="ja-JP" sz="2400" dirty="0" smtClean="0"/>
              <a:t>=</a:t>
            </a:r>
            <a:r>
              <a:rPr lang="ja-JP" altLang="en-US" sz="2400" dirty="0" smtClean="0"/>
              <a:t>約</a:t>
            </a:r>
            <a:r>
              <a:rPr lang="en-US" altLang="ja-JP" sz="2400" dirty="0" smtClean="0"/>
              <a:t>4</a:t>
            </a:r>
            <a:r>
              <a:rPr lang="ja-JP" altLang="en-US" sz="2400" dirty="0" smtClean="0"/>
              <a:t>億</a:t>
            </a:r>
            <a:r>
              <a:rPr lang="en-US" altLang="ja-JP" sz="2400" dirty="0" smtClean="0"/>
              <a:t>6600</a:t>
            </a:r>
            <a:r>
              <a:rPr lang="ja-JP" altLang="en-US" sz="2400" dirty="0" smtClean="0"/>
              <a:t>万</a:t>
            </a:r>
            <a:r>
              <a:rPr lang="ja-JP" altLang="ja-JP" sz="2400" dirty="0" smtClean="0"/>
              <a:t>円</a:t>
            </a:r>
          </a:p>
          <a:p>
            <a:r>
              <a:rPr lang="en-US" altLang="ja-JP" sz="2400" dirty="0" smtClean="0"/>
              <a:t>      28</a:t>
            </a:r>
            <a:r>
              <a:rPr lang="ja-JP" altLang="ja-JP" sz="2400" dirty="0" smtClean="0"/>
              <a:t>番区画</a:t>
            </a:r>
            <a:r>
              <a:rPr lang="en-US" altLang="ja-JP" sz="2400" dirty="0" smtClean="0"/>
              <a:t>41,434(</a:t>
            </a:r>
            <a:r>
              <a:rPr lang="ja-JP" altLang="ja-JP" sz="2400" dirty="0" smtClean="0"/>
              <a:t>㎡</a:t>
            </a:r>
            <a:r>
              <a:rPr lang="en-US" altLang="ja-JP" sz="2400" dirty="0" smtClean="0"/>
              <a:t>)</a:t>
            </a:r>
            <a:r>
              <a:rPr lang="ja-JP" altLang="ja-JP" sz="2400" dirty="0" smtClean="0"/>
              <a:t>×</a:t>
            </a:r>
            <a:r>
              <a:rPr lang="en-US" altLang="ja-JP" sz="2400" dirty="0" smtClean="0"/>
              <a:t>30550</a:t>
            </a:r>
            <a:r>
              <a:rPr lang="ja-JP" altLang="ja-JP" sz="2400" dirty="0" smtClean="0"/>
              <a:t>（円</a:t>
            </a:r>
            <a:r>
              <a:rPr lang="en-US" altLang="ja-JP" sz="2400" dirty="0" smtClean="0"/>
              <a:t>/</a:t>
            </a:r>
            <a:r>
              <a:rPr lang="ja-JP" altLang="ja-JP" sz="2400" dirty="0" smtClean="0"/>
              <a:t>㎡）</a:t>
            </a:r>
            <a:r>
              <a:rPr lang="en-US" altLang="ja-JP" sz="2400" dirty="0" smtClean="0"/>
              <a:t>=</a:t>
            </a:r>
            <a:r>
              <a:rPr lang="ja-JP" altLang="en-US" sz="2400" dirty="0" smtClean="0"/>
              <a:t>約</a:t>
            </a:r>
            <a:r>
              <a:rPr lang="en-US" altLang="ja-JP" sz="2400" dirty="0" smtClean="0"/>
              <a:t>12</a:t>
            </a:r>
            <a:r>
              <a:rPr lang="ja-JP" altLang="en-US" sz="2400" dirty="0" smtClean="0"/>
              <a:t>億</a:t>
            </a:r>
            <a:r>
              <a:rPr lang="en-US" altLang="ja-JP" sz="2400" dirty="0" smtClean="0"/>
              <a:t>6600</a:t>
            </a:r>
            <a:r>
              <a:rPr lang="ja-JP" altLang="en-US" sz="2400" dirty="0" smtClean="0"/>
              <a:t>万</a:t>
            </a:r>
            <a:r>
              <a:rPr lang="ja-JP" altLang="ja-JP" sz="2400" dirty="0" smtClean="0"/>
              <a:t>円</a:t>
            </a:r>
          </a:p>
          <a:p>
            <a:r>
              <a:rPr lang="en-US" altLang="ja-JP" sz="2400" dirty="0" smtClean="0"/>
              <a:t>      29</a:t>
            </a:r>
            <a:r>
              <a:rPr lang="ja-JP" altLang="ja-JP" sz="2400" dirty="0" smtClean="0"/>
              <a:t>番区画</a:t>
            </a:r>
            <a:r>
              <a:rPr lang="en-US" altLang="ja-JP" sz="2400" dirty="0" smtClean="0"/>
              <a:t>29,322(</a:t>
            </a:r>
            <a:r>
              <a:rPr lang="ja-JP" altLang="ja-JP" sz="2400" dirty="0" smtClean="0"/>
              <a:t>㎡</a:t>
            </a:r>
            <a:r>
              <a:rPr lang="en-US" altLang="ja-JP" sz="2400" dirty="0" smtClean="0"/>
              <a:t>)</a:t>
            </a:r>
            <a:r>
              <a:rPr lang="ja-JP" altLang="ja-JP" sz="2400" dirty="0" smtClean="0"/>
              <a:t>×</a:t>
            </a:r>
            <a:r>
              <a:rPr lang="en-US" altLang="ja-JP" sz="2400" dirty="0" smtClean="0"/>
              <a:t>30550</a:t>
            </a:r>
            <a:r>
              <a:rPr lang="ja-JP" altLang="ja-JP" sz="2400" dirty="0" smtClean="0"/>
              <a:t>（円</a:t>
            </a:r>
            <a:r>
              <a:rPr lang="en-US" altLang="ja-JP" sz="2400" dirty="0" smtClean="0"/>
              <a:t>/</a:t>
            </a:r>
            <a:r>
              <a:rPr lang="ja-JP" altLang="ja-JP" sz="2400" dirty="0" smtClean="0"/>
              <a:t>㎡）</a:t>
            </a:r>
            <a:r>
              <a:rPr lang="en-US" altLang="ja-JP" sz="2400" dirty="0" smtClean="0"/>
              <a:t>=</a:t>
            </a:r>
            <a:r>
              <a:rPr lang="ja-JP" altLang="en-US" sz="2400" dirty="0" smtClean="0"/>
              <a:t>約</a:t>
            </a:r>
            <a:r>
              <a:rPr lang="en-US" altLang="ja-JP" sz="2400" dirty="0" smtClean="0"/>
              <a:t>8</a:t>
            </a:r>
            <a:r>
              <a:rPr lang="ja-JP" altLang="en-US" sz="2400" dirty="0" smtClean="0"/>
              <a:t>億</a:t>
            </a:r>
            <a:r>
              <a:rPr lang="en-US" altLang="ja-JP" sz="2400" dirty="0" smtClean="0"/>
              <a:t>9600</a:t>
            </a:r>
            <a:r>
              <a:rPr lang="ja-JP" altLang="en-US" sz="2400" dirty="0" smtClean="0"/>
              <a:t>万</a:t>
            </a:r>
            <a:r>
              <a:rPr lang="ja-JP" altLang="ja-JP" sz="2400" dirty="0" smtClean="0"/>
              <a:t>円</a:t>
            </a:r>
          </a:p>
          <a:p>
            <a:r>
              <a:rPr lang="en-US" altLang="ja-JP" sz="2400" dirty="0" smtClean="0"/>
              <a:t>     </a:t>
            </a:r>
            <a:r>
              <a:rPr lang="ja-JP" altLang="ja-JP" sz="2400" dirty="0" smtClean="0"/>
              <a:t>計約</a:t>
            </a:r>
            <a:r>
              <a:rPr lang="en-US" altLang="ja-JP" sz="2400" dirty="0" smtClean="0"/>
              <a:t>26</a:t>
            </a:r>
            <a:r>
              <a:rPr lang="ja-JP" altLang="ja-JP" sz="2400" dirty="0" smtClean="0"/>
              <a:t>億</a:t>
            </a:r>
            <a:r>
              <a:rPr lang="en-US" altLang="ja-JP" sz="2400" dirty="0" smtClean="0"/>
              <a:t>2800</a:t>
            </a:r>
            <a:r>
              <a:rPr lang="ja-JP" altLang="ja-JP" sz="2400" dirty="0" smtClean="0"/>
              <a:t>万円</a:t>
            </a:r>
            <a:endParaRPr lang="en-US" altLang="ja-JP" sz="2400" dirty="0" smtClean="0"/>
          </a:p>
          <a:p>
            <a:endParaRPr lang="en-US" altLang="ja-JP" sz="2400" dirty="0"/>
          </a:p>
          <a:p>
            <a:endParaRPr lang="en-US" altLang="ja-JP" sz="2400" dirty="0" smtClean="0"/>
          </a:p>
          <a:p>
            <a:r>
              <a:rPr lang="en-US" altLang="ja-JP" sz="2400" dirty="0" smtClean="0"/>
              <a:t>①〜④</a:t>
            </a:r>
            <a:r>
              <a:rPr lang="ja-JP" altLang="en-US" sz="2400" dirty="0" smtClean="0"/>
              <a:t>の税収と分譲価格の合計を控除分差し引いて計算し、</a:t>
            </a:r>
            <a:endParaRPr lang="en-US" altLang="ja-JP" sz="2400" dirty="0" smtClean="0"/>
          </a:p>
          <a:p>
            <a:r>
              <a:rPr lang="ja-JP" altLang="en-US" sz="3600" b="1" dirty="0" smtClean="0"/>
              <a:t>約</a:t>
            </a:r>
            <a:r>
              <a:rPr lang="en-US" altLang="ja-JP" sz="3600" b="1" dirty="0" smtClean="0"/>
              <a:t>26</a:t>
            </a:r>
            <a:r>
              <a:rPr lang="ja-JP" altLang="en-US" sz="3600" b="1" dirty="0" smtClean="0"/>
              <a:t>億</a:t>
            </a:r>
            <a:r>
              <a:rPr lang="en-US" altLang="ja-JP" sz="3600" b="1" dirty="0" smtClean="0"/>
              <a:t>8500</a:t>
            </a:r>
            <a:r>
              <a:rPr lang="ja-JP" altLang="en-US" sz="3600" b="1" dirty="0" smtClean="0"/>
              <a:t>万円</a:t>
            </a:r>
            <a:r>
              <a:rPr lang="ja-JP" altLang="en-US" sz="2400" dirty="0" smtClean="0"/>
              <a:t>の歳入増加が見込まれる。</a:t>
            </a:r>
            <a:endParaRPr lang="en-US" altLang="ja-JP" sz="2400" dirty="0" smtClean="0"/>
          </a:p>
          <a:p>
            <a:endParaRPr lang="ja-JP" altLang="ja-JP" sz="2400" dirty="0"/>
          </a:p>
          <a:p>
            <a:endParaRPr lang="en-US" altLang="ja-JP" sz="2400" dirty="0" smtClean="0"/>
          </a:p>
          <a:p>
            <a:r>
              <a:rPr lang="en-US" altLang="ja-JP" sz="2400" dirty="0" smtClean="0"/>
              <a:t>  </a:t>
            </a:r>
            <a:endParaRPr lang="en-US" altLang="ja-JP" sz="2400" dirty="0"/>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61</a:t>
            </a:fld>
            <a:endParaRPr kumimoji="1" lang="ja-JP" altLang="en-US"/>
          </a:p>
        </p:txBody>
      </p:sp>
    </p:spTree>
    <p:extLst>
      <p:ext uri="{BB962C8B-B14F-4D97-AF65-F5344CB8AC3E}">
        <p14:creationId xmlns:p14="http://schemas.microsoft.com/office/powerpoint/2010/main" val="1790793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正方形/長方形 19"/>
          <p:cNvSpPr/>
          <p:nvPr/>
        </p:nvSpPr>
        <p:spPr>
          <a:xfrm>
            <a:off x="1149253" y="1970380"/>
            <a:ext cx="6430143" cy="830997"/>
          </a:xfrm>
          <a:prstGeom prst="rect">
            <a:avLst/>
          </a:prstGeom>
          <a:solidFill>
            <a:srgbClr val="2088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8" name="正方形/長方形 7"/>
          <p:cNvSpPr/>
          <p:nvPr/>
        </p:nvSpPr>
        <p:spPr>
          <a:xfrm>
            <a:off x="1840539" y="3553255"/>
            <a:ext cx="4585059" cy="1200328"/>
          </a:xfrm>
          <a:prstGeom prst="rect">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3416320" cy="1077218"/>
          </a:xfrm>
          <a:prstGeom prst="rect">
            <a:avLst/>
          </a:prstGeom>
          <a:noFill/>
        </p:spPr>
        <p:txBody>
          <a:bodyPr wrap="none" rtlCol="0">
            <a:spAutoFit/>
          </a:bodyPr>
          <a:lstStyle/>
          <a:p>
            <a:r>
              <a:rPr lang="ja-JP" altLang="en-US" sz="2800" dirty="0" smtClean="0"/>
              <a:t>医療系企業誘致政策</a:t>
            </a:r>
          </a:p>
          <a:p>
            <a:r>
              <a:rPr lang="ja-JP" altLang="en-US" sz="3600" dirty="0" smtClean="0"/>
              <a:t>雇用増加分計算</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19" name="テキスト ボックス 18"/>
          <p:cNvSpPr txBox="1"/>
          <p:nvPr/>
        </p:nvSpPr>
        <p:spPr>
          <a:xfrm>
            <a:off x="1" y="1406604"/>
            <a:ext cx="8969706" cy="400110"/>
          </a:xfrm>
          <a:prstGeom prst="rect">
            <a:avLst/>
          </a:prstGeom>
          <a:noFill/>
        </p:spPr>
        <p:txBody>
          <a:bodyPr wrap="square" rtlCol="0">
            <a:spAutoFit/>
          </a:bodyPr>
          <a:lstStyle/>
          <a:p>
            <a:pPr algn="ctr"/>
            <a:r>
              <a:rPr lang="ja-JP" altLang="en-US" sz="2000" dirty="0" smtClean="0"/>
              <a:t>平成</a:t>
            </a:r>
            <a:r>
              <a:rPr lang="en-US" altLang="ja-JP" sz="2000" dirty="0" smtClean="0"/>
              <a:t>24</a:t>
            </a:r>
            <a:r>
              <a:rPr lang="ja-JP" altLang="en-US" sz="2000" dirty="0" smtClean="0"/>
              <a:t>年度工業団地造成検討に係る基礎調査業務より</a:t>
            </a:r>
            <a:endParaRPr lang="en-US" altLang="ja-JP" sz="2000" dirty="0"/>
          </a:p>
        </p:txBody>
      </p:sp>
      <p:sp>
        <p:nvSpPr>
          <p:cNvPr id="2" name="テキスト ボックス 1"/>
          <p:cNvSpPr txBox="1"/>
          <p:nvPr/>
        </p:nvSpPr>
        <p:spPr>
          <a:xfrm>
            <a:off x="1149253" y="1970380"/>
            <a:ext cx="6628529" cy="830997"/>
          </a:xfrm>
          <a:prstGeom prst="rect">
            <a:avLst/>
          </a:prstGeom>
          <a:noFill/>
        </p:spPr>
        <p:txBody>
          <a:bodyPr wrap="square" rtlCol="0">
            <a:spAutoFit/>
          </a:bodyPr>
          <a:lstStyle/>
          <a:p>
            <a:r>
              <a:rPr lang="ja-JP" altLang="ja-JP" sz="2400" dirty="0">
                <a:solidFill>
                  <a:srgbClr val="FFFFFF"/>
                </a:solidFill>
              </a:rPr>
              <a:t>低地部における地区外インフラ</a:t>
            </a:r>
            <a:r>
              <a:rPr lang="ja-JP" altLang="ja-JP" sz="2400" dirty="0" smtClean="0">
                <a:solidFill>
                  <a:srgbClr val="FFFFFF"/>
                </a:solidFill>
              </a:rPr>
              <a:t>整備</a:t>
            </a:r>
            <a:endParaRPr lang="en-US" altLang="ja-JP" sz="2400" dirty="0" smtClean="0">
              <a:solidFill>
                <a:srgbClr val="FFFFFF"/>
              </a:solidFill>
            </a:endParaRPr>
          </a:p>
          <a:p>
            <a:r>
              <a:rPr lang="ja-JP" altLang="ja-JP" sz="2400" dirty="0" smtClean="0">
                <a:solidFill>
                  <a:srgbClr val="FFFFFF"/>
                </a:solidFill>
              </a:rPr>
              <a:t>を除いた</a:t>
            </a:r>
            <a:r>
              <a:rPr lang="ja-JP" altLang="ja-JP" sz="2400" dirty="0">
                <a:solidFill>
                  <a:srgbClr val="FFFFFF"/>
                </a:solidFill>
              </a:rPr>
              <a:t>場合の㎡当たりの工事</a:t>
            </a:r>
            <a:r>
              <a:rPr lang="ja-JP" altLang="ja-JP" sz="2400" dirty="0" smtClean="0">
                <a:solidFill>
                  <a:srgbClr val="FFFFFF"/>
                </a:solidFill>
              </a:rPr>
              <a:t>単価 </a:t>
            </a:r>
            <a:r>
              <a:rPr lang="ja-JP" altLang="en-US" sz="2400" dirty="0" smtClean="0">
                <a:solidFill>
                  <a:srgbClr val="FFFFFF"/>
                </a:solidFill>
              </a:rPr>
              <a:t>：</a:t>
            </a:r>
            <a:r>
              <a:rPr lang="en-US" altLang="ja-JP" sz="2400" dirty="0" smtClean="0">
                <a:solidFill>
                  <a:srgbClr val="FFFFFF"/>
                </a:solidFill>
              </a:rPr>
              <a:t>5,200</a:t>
            </a:r>
            <a:r>
              <a:rPr lang="ja-JP" altLang="en-US" sz="2400" dirty="0" smtClean="0">
                <a:solidFill>
                  <a:srgbClr val="FFFFFF"/>
                </a:solidFill>
              </a:rPr>
              <a:t>円</a:t>
            </a:r>
            <a:r>
              <a:rPr lang="en-US" altLang="ja-JP" sz="2400" dirty="0" smtClean="0">
                <a:solidFill>
                  <a:srgbClr val="FFFFFF"/>
                </a:solidFill>
              </a:rPr>
              <a:t>/㎡</a:t>
            </a:r>
            <a:endParaRPr kumimoji="1" lang="ja-JP" altLang="en-US" sz="2400" dirty="0">
              <a:solidFill>
                <a:srgbClr val="FFFFFF"/>
              </a:solidFill>
            </a:endParaRPr>
          </a:p>
        </p:txBody>
      </p:sp>
      <p:sp>
        <p:nvSpPr>
          <p:cNvPr id="6" name="下矢印 5"/>
          <p:cNvSpPr/>
          <p:nvPr/>
        </p:nvSpPr>
        <p:spPr>
          <a:xfrm>
            <a:off x="3353823" y="2911879"/>
            <a:ext cx="513167" cy="487458"/>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840539" y="3566084"/>
            <a:ext cx="4585059" cy="1200328"/>
          </a:xfrm>
          <a:prstGeom prst="rect">
            <a:avLst/>
          </a:prstGeom>
          <a:noFill/>
        </p:spPr>
        <p:txBody>
          <a:bodyPr wrap="none" rtlCol="0">
            <a:spAutoFit/>
          </a:bodyPr>
          <a:lstStyle/>
          <a:p>
            <a:r>
              <a:rPr lang="en-US" altLang="ja-JP" sz="2400" dirty="0">
                <a:solidFill>
                  <a:srgbClr val="FFFFFF"/>
                </a:solidFill>
              </a:rPr>
              <a:t>7</a:t>
            </a:r>
            <a:r>
              <a:rPr lang="ja-JP" altLang="ja-JP" sz="2400" dirty="0">
                <a:solidFill>
                  <a:srgbClr val="FFFFFF"/>
                </a:solidFill>
              </a:rPr>
              <a:t>番</a:t>
            </a:r>
            <a:r>
              <a:rPr lang="ja-JP" altLang="ja-JP" sz="2400" dirty="0" smtClean="0">
                <a:solidFill>
                  <a:srgbClr val="FFFFFF"/>
                </a:solidFill>
              </a:rPr>
              <a:t>区画</a:t>
            </a:r>
            <a:r>
              <a:rPr lang="ja-JP" altLang="en-US" sz="2400" dirty="0" smtClean="0">
                <a:solidFill>
                  <a:srgbClr val="FFFFFF"/>
                </a:solidFill>
              </a:rPr>
              <a:t>工事費</a:t>
            </a:r>
            <a:r>
              <a:rPr lang="ja-JP" altLang="ja-JP" sz="2400" dirty="0" smtClean="0">
                <a:solidFill>
                  <a:srgbClr val="FFFFFF"/>
                </a:solidFill>
              </a:rPr>
              <a:t>：</a:t>
            </a:r>
            <a:r>
              <a:rPr lang="ja-JP" altLang="en-US" sz="2400" b="1" u="sng" dirty="0" smtClean="0">
                <a:solidFill>
                  <a:srgbClr val="FFFFFF"/>
                </a:solidFill>
              </a:rPr>
              <a:t>約</a:t>
            </a:r>
            <a:r>
              <a:rPr lang="en-US" altLang="ja-JP" sz="2400" b="1" u="sng" dirty="0" smtClean="0">
                <a:solidFill>
                  <a:srgbClr val="FFFFFF"/>
                </a:solidFill>
              </a:rPr>
              <a:t>7,900</a:t>
            </a:r>
            <a:r>
              <a:rPr lang="ja-JP" altLang="en-US" sz="2400" b="1" u="sng" dirty="0" smtClean="0">
                <a:solidFill>
                  <a:srgbClr val="FFFFFF"/>
                </a:solidFill>
              </a:rPr>
              <a:t>万円</a:t>
            </a:r>
            <a:endParaRPr lang="ja-JP" altLang="ja-JP" sz="2400" b="1" u="sng" dirty="0">
              <a:solidFill>
                <a:srgbClr val="FFFFFF"/>
              </a:solidFill>
            </a:endParaRPr>
          </a:p>
          <a:p>
            <a:r>
              <a:rPr lang="en-US" altLang="ja-JP" sz="2400" dirty="0">
                <a:solidFill>
                  <a:srgbClr val="FFFFFF"/>
                </a:solidFill>
              </a:rPr>
              <a:t>28</a:t>
            </a:r>
            <a:r>
              <a:rPr lang="ja-JP" altLang="ja-JP" sz="2400" dirty="0">
                <a:solidFill>
                  <a:srgbClr val="FFFFFF"/>
                </a:solidFill>
              </a:rPr>
              <a:t>番</a:t>
            </a:r>
            <a:r>
              <a:rPr lang="ja-JP" altLang="ja-JP" sz="2400" dirty="0" smtClean="0">
                <a:solidFill>
                  <a:srgbClr val="FFFFFF"/>
                </a:solidFill>
              </a:rPr>
              <a:t>区画</a:t>
            </a:r>
            <a:r>
              <a:rPr lang="ja-JP" altLang="en-US" sz="2400" dirty="0" smtClean="0">
                <a:solidFill>
                  <a:srgbClr val="FFFFFF"/>
                </a:solidFill>
              </a:rPr>
              <a:t>工事費</a:t>
            </a:r>
            <a:r>
              <a:rPr lang="ja-JP" altLang="ja-JP" sz="2400" dirty="0" smtClean="0">
                <a:solidFill>
                  <a:srgbClr val="FFFFFF"/>
                </a:solidFill>
              </a:rPr>
              <a:t>：</a:t>
            </a:r>
            <a:r>
              <a:rPr lang="ja-JP" altLang="en-US" sz="2400" u="sng" dirty="0" smtClean="0">
                <a:solidFill>
                  <a:srgbClr val="FFFFFF"/>
                </a:solidFill>
              </a:rPr>
              <a:t>約</a:t>
            </a:r>
            <a:r>
              <a:rPr lang="en-US" altLang="ja-JP" sz="2400" u="sng" dirty="0" smtClean="0">
                <a:solidFill>
                  <a:srgbClr val="FFFFFF"/>
                </a:solidFill>
              </a:rPr>
              <a:t>2</a:t>
            </a:r>
            <a:r>
              <a:rPr lang="ja-JP" altLang="en-US" sz="2400" u="sng" dirty="0" smtClean="0">
                <a:solidFill>
                  <a:srgbClr val="FFFFFF"/>
                </a:solidFill>
              </a:rPr>
              <a:t>億</a:t>
            </a:r>
            <a:r>
              <a:rPr lang="en-US" altLang="ja-JP" sz="2400" u="sng" dirty="0" smtClean="0">
                <a:solidFill>
                  <a:srgbClr val="FFFFFF"/>
                </a:solidFill>
              </a:rPr>
              <a:t>1,500</a:t>
            </a:r>
            <a:r>
              <a:rPr lang="ja-JP" altLang="en-US" sz="2400" u="sng" dirty="0" smtClean="0">
                <a:solidFill>
                  <a:srgbClr val="FFFFFF"/>
                </a:solidFill>
              </a:rPr>
              <a:t>万円</a:t>
            </a:r>
            <a:endParaRPr lang="ja-JP" altLang="ja-JP" sz="2400" b="1" u="sng" dirty="0">
              <a:solidFill>
                <a:srgbClr val="FFFFFF"/>
              </a:solidFill>
            </a:endParaRPr>
          </a:p>
          <a:p>
            <a:r>
              <a:rPr lang="en-US" altLang="ja-JP" sz="2400" dirty="0">
                <a:solidFill>
                  <a:srgbClr val="FFFFFF"/>
                </a:solidFill>
              </a:rPr>
              <a:t>29</a:t>
            </a:r>
            <a:r>
              <a:rPr lang="ja-JP" altLang="ja-JP" sz="2400" dirty="0">
                <a:solidFill>
                  <a:srgbClr val="FFFFFF"/>
                </a:solidFill>
              </a:rPr>
              <a:t>番</a:t>
            </a:r>
            <a:r>
              <a:rPr lang="ja-JP" altLang="ja-JP" sz="2400" dirty="0" smtClean="0">
                <a:solidFill>
                  <a:srgbClr val="FFFFFF"/>
                </a:solidFill>
              </a:rPr>
              <a:t>区画</a:t>
            </a:r>
            <a:r>
              <a:rPr lang="ja-JP" altLang="en-US" sz="2400" dirty="0" smtClean="0">
                <a:solidFill>
                  <a:srgbClr val="FFFFFF"/>
                </a:solidFill>
              </a:rPr>
              <a:t>工事費</a:t>
            </a:r>
            <a:r>
              <a:rPr lang="ja-JP" altLang="ja-JP" sz="2400" dirty="0" smtClean="0">
                <a:solidFill>
                  <a:srgbClr val="FFFFFF"/>
                </a:solidFill>
              </a:rPr>
              <a:t>：</a:t>
            </a:r>
            <a:r>
              <a:rPr lang="ja-JP" altLang="en-US" sz="2400" u="sng" dirty="0" smtClean="0">
                <a:solidFill>
                  <a:srgbClr val="FFFFFF"/>
                </a:solidFill>
              </a:rPr>
              <a:t>約</a:t>
            </a:r>
            <a:r>
              <a:rPr lang="en-US" altLang="ja-JP" sz="2400" u="sng" dirty="0" smtClean="0">
                <a:solidFill>
                  <a:srgbClr val="FFFFFF"/>
                </a:solidFill>
              </a:rPr>
              <a:t>1</a:t>
            </a:r>
            <a:r>
              <a:rPr lang="ja-JP" altLang="en-US" sz="2400" u="sng" dirty="0" smtClean="0">
                <a:solidFill>
                  <a:srgbClr val="FFFFFF"/>
                </a:solidFill>
              </a:rPr>
              <a:t>億</a:t>
            </a:r>
            <a:r>
              <a:rPr lang="en-US" altLang="ja-JP" sz="2400" u="sng" dirty="0" smtClean="0">
                <a:solidFill>
                  <a:srgbClr val="FFFFFF"/>
                </a:solidFill>
              </a:rPr>
              <a:t>5200</a:t>
            </a:r>
            <a:r>
              <a:rPr lang="ja-JP" altLang="en-US" sz="2400" u="sng" dirty="0" smtClean="0">
                <a:solidFill>
                  <a:srgbClr val="FFFFFF"/>
                </a:solidFill>
              </a:rPr>
              <a:t>万円</a:t>
            </a:r>
            <a:endParaRPr lang="ja-JP" altLang="ja-JP" sz="2400" b="1" u="sng" dirty="0">
              <a:solidFill>
                <a:srgbClr val="FFFFFF"/>
              </a:solidFill>
            </a:endParaRPr>
          </a:p>
        </p:txBody>
      </p:sp>
      <p:sp>
        <p:nvSpPr>
          <p:cNvPr id="22" name="正方形/長方形 21"/>
          <p:cNvSpPr/>
          <p:nvPr/>
        </p:nvSpPr>
        <p:spPr>
          <a:xfrm>
            <a:off x="447952" y="5529391"/>
            <a:ext cx="4143013" cy="1200328"/>
          </a:xfrm>
          <a:prstGeom prst="rect">
            <a:avLst/>
          </a:prstGeom>
          <a:solidFill>
            <a:srgbClr val="FA66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47952" y="5542220"/>
            <a:ext cx="4121290" cy="1200328"/>
          </a:xfrm>
          <a:prstGeom prst="rect">
            <a:avLst/>
          </a:prstGeom>
          <a:noFill/>
        </p:spPr>
        <p:txBody>
          <a:bodyPr wrap="none" rtlCol="0">
            <a:spAutoFit/>
          </a:bodyPr>
          <a:lstStyle/>
          <a:p>
            <a:r>
              <a:rPr lang="en-US" altLang="ja-JP" sz="2400" dirty="0">
                <a:solidFill>
                  <a:srgbClr val="FFFFFF"/>
                </a:solidFill>
              </a:rPr>
              <a:t>7</a:t>
            </a:r>
            <a:r>
              <a:rPr lang="ja-JP" altLang="ja-JP" sz="2400" dirty="0">
                <a:solidFill>
                  <a:srgbClr val="FFFFFF"/>
                </a:solidFill>
              </a:rPr>
              <a:t>番</a:t>
            </a:r>
            <a:r>
              <a:rPr lang="ja-JP" altLang="ja-JP" sz="2400" dirty="0" smtClean="0">
                <a:solidFill>
                  <a:srgbClr val="FFFFFF"/>
                </a:solidFill>
              </a:rPr>
              <a:t>区画</a:t>
            </a:r>
            <a:r>
              <a:rPr lang="ja-JP" altLang="en-US" sz="2400" dirty="0" smtClean="0">
                <a:solidFill>
                  <a:srgbClr val="FFFFFF"/>
                </a:solidFill>
              </a:rPr>
              <a:t>補助額</a:t>
            </a:r>
            <a:r>
              <a:rPr lang="ja-JP" altLang="ja-JP" sz="2400" dirty="0" smtClean="0">
                <a:solidFill>
                  <a:srgbClr val="FFFFFF"/>
                </a:solidFill>
              </a:rPr>
              <a:t>：</a:t>
            </a:r>
            <a:r>
              <a:rPr lang="ja-JP" altLang="en-US" sz="2400" b="1" u="sng" dirty="0" smtClean="0">
                <a:solidFill>
                  <a:srgbClr val="FFFFFF"/>
                </a:solidFill>
              </a:rPr>
              <a:t>約</a:t>
            </a:r>
            <a:r>
              <a:rPr lang="en-US" altLang="ja-JP" sz="2400" b="1" u="sng" dirty="0" smtClean="0">
                <a:solidFill>
                  <a:srgbClr val="FFFFFF"/>
                </a:solidFill>
              </a:rPr>
              <a:t>1,600</a:t>
            </a:r>
            <a:r>
              <a:rPr lang="ja-JP" altLang="en-US" sz="2400" b="1" u="sng" dirty="0" smtClean="0">
                <a:solidFill>
                  <a:srgbClr val="FFFFFF"/>
                </a:solidFill>
              </a:rPr>
              <a:t>万円</a:t>
            </a:r>
            <a:endParaRPr lang="ja-JP" altLang="ja-JP" sz="2400" b="1" u="sng" dirty="0">
              <a:solidFill>
                <a:srgbClr val="FFFFFF"/>
              </a:solidFill>
            </a:endParaRPr>
          </a:p>
          <a:p>
            <a:r>
              <a:rPr lang="en-US" altLang="ja-JP" sz="2400" dirty="0">
                <a:solidFill>
                  <a:srgbClr val="FFFFFF"/>
                </a:solidFill>
              </a:rPr>
              <a:t>28</a:t>
            </a:r>
            <a:r>
              <a:rPr lang="ja-JP" altLang="ja-JP" sz="2400" dirty="0">
                <a:solidFill>
                  <a:srgbClr val="FFFFFF"/>
                </a:solidFill>
              </a:rPr>
              <a:t>番</a:t>
            </a:r>
            <a:r>
              <a:rPr lang="ja-JP" altLang="ja-JP" sz="2400" dirty="0" smtClean="0">
                <a:solidFill>
                  <a:srgbClr val="FFFFFF"/>
                </a:solidFill>
              </a:rPr>
              <a:t>区画</a:t>
            </a:r>
            <a:r>
              <a:rPr lang="ja-JP" altLang="en-US" sz="2400" dirty="0" smtClean="0">
                <a:solidFill>
                  <a:srgbClr val="FFFFFF"/>
                </a:solidFill>
              </a:rPr>
              <a:t>補助額</a:t>
            </a:r>
            <a:r>
              <a:rPr lang="ja-JP" altLang="ja-JP" sz="2400" dirty="0" smtClean="0">
                <a:solidFill>
                  <a:srgbClr val="FFFFFF"/>
                </a:solidFill>
              </a:rPr>
              <a:t>：</a:t>
            </a:r>
            <a:r>
              <a:rPr lang="ja-JP" altLang="en-US" sz="2400" u="sng" dirty="0" smtClean="0">
                <a:solidFill>
                  <a:srgbClr val="FFFFFF"/>
                </a:solidFill>
              </a:rPr>
              <a:t>約</a:t>
            </a:r>
            <a:r>
              <a:rPr lang="en-US" altLang="ja-JP" sz="2400" u="sng" dirty="0" smtClean="0">
                <a:solidFill>
                  <a:srgbClr val="FFFFFF"/>
                </a:solidFill>
              </a:rPr>
              <a:t>4,300</a:t>
            </a:r>
            <a:r>
              <a:rPr lang="ja-JP" altLang="en-US" sz="2400" u="sng" dirty="0" smtClean="0">
                <a:solidFill>
                  <a:srgbClr val="FFFFFF"/>
                </a:solidFill>
              </a:rPr>
              <a:t>万円</a:t>
            </a:r>
            <a:endParaRPr lang="ja-JP" altLang="ja-JP" sz="2400" b="1" u="sng" dirty="0">
              <a:solidFill>
                <a:srgbClr val="FFFFFF"/>
              </a:solidFill>
            </a:endParaRPr>
          </a:p>
          <a:p>
            <a:r>
              <a:rPr lang="en-US" altLang="ja-JP" sz="2400" dirty="0">
                <a:solidFill>
                  <a:srgbClr val="FFFFFF"/>
                </a:solidFill>
              </a:rPr>
              <a:t>29</a:t>
            </a:r>
            <a:r>
              <a:rPr lang="ja-JP" altLang="ja-JP" sz="2400" dirty="0">
                <a:solidFill>
                  <a:srgbClr val="FFFFFF"/>
                </a:solidFill>
              </a:rPr>
              <a:t>番</a:t>
            </a:r>
            <a:r>
              <a:rPr lang="ja-JP" altLang="ja-JP" sz="2400" dirty="0" smtClean="0">
                <a:solidFill>
                  <a:srgbClr val="FFFFFF"/>
                </a:solidFill>
              </a:rPr>
              <a:t>区画</a:t>
            </a:r>
            <a:r>
              <a:rPr lang="ja-JP" altLang="en-US" sz="2400" dirty="0" smtClean="0">
                <a:solidFill>
                  <a:srgbClr val="FFFFFF"/>
                </a:solidFill>
              </a:rPr>
              <a:t>補助額</a:t>
            </a:r>
            <a:r>
              <a:rPr lang="ja-JP" altLang="ja-JP" sz="2400" dirty="0" smtClean="0">
                <a:solidFill>
                  <a:srgbClr val="FFFFFF"/>
                </a:solidFill>
              </a:rPr>
              <a:t>：</a:t>
            </a:r>
            <a:r>
              <a:rPr lang="ja-JP" altLang="en-US" sz="2400" u="sng" dirty="0" smtClean="0">
                <a:solidFill>
                  <a:srgbClr val="FFFFFF"/>
                </a:solidFill>
              </a:rPr>
              <a:t>約</a:t>
            </a:r>
            <a:r>
              <a:rPr lang="en-US" altLang="ja-JP" sz="2400" u="sng" dirty="0" smtClean="0">
                <a:solidFill>
                  <a:srgbClr val="FFFFFF"/>
                </a:solidFill>
              </a:rPr>
              <a:t>8,900</a:t>
            </a:r>
            <a:r>
              <a:rPr lang="ja-JP" altLang="en-US" sz="2400" u="sng" dirty="0" smtClean="0">
                <a:solidFill>
                  <a:srgbClr val="FFFFFF"/>
                </a:solidFill>
              </a:rPr>
              <a:t>万円</a:t>
            </a:r>
            <a:endParaRPr lang="ja-JP" altLang="ja-JP" sz="2400" b="1" u="sng" dirty="0">
              <a:solidFill>
                <a:srgbClr val="FFFFFF"/>
              </a:solidFill>
            </a:endParaRPr>
          </a:p>
        </p:txBody>
      </p:sp>
      <p:sp>
        <p:nvSpPr>
          <p:cNvPr id="25" name="下矢印 24"/>
          <p:cNvSpPr/>
          <p:nvPr/>
        </p:nvSpPr>
        <p:spPr>
          <a:xfrm>
            <a:off x="3353823" y="4885810"/>
            <a:ext cx="513167" cy="487458"/>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447952" y="4920149"/>
            <a:ext cx="2686528" cy="400110"/>
          </a:xfrm>
          <a:prstGeom prst="rect">
            <a:avLst/>
          </a:prstGeom>
        </p:spPr>
        <p:txBody>
          <a:bodyPr wrap="none">
            <a:spAutoFit/>
          </a:bodyPr>
          <a:lstStyle/>
          <a:p>
            <a:r>
              <a:rPr lang="en-US" altLang="ja-JP" dirty="0"/>
              <a:t>2</a:t>
            </a:r>
            <a:r>
              <a:rPr lang="ja-JP" altLang="ja-JP" dirty="0"/>
              <a:t>割補助額を</a:t>
            </a:r>
            <a:r>
              <a:rPr lang="ja-JP" altLang="ja-JP" sz="2000" dirty="0"/>
              <a:t>算出</a:t>
            </a:r>
            <a:r>
              <a:rPr lang="ja-JP" altLang="ja-JP" dirty="0"/>
              <a:t>すると、</a:t>
            </a:r>
          </a:p>
        </p:txBody>
      </p:sp>
      <p:sp>
        <p:nvSpPr>
          <p:cNvPr id="26" name="下矢印 25"/>
          <p:cNvSpPr/>
          <p:nvPr/>
        </p:nvSpPr>
        <p:spPr>
          <a:xfrm rot="16200000">
            <a:off x="4789142" y="5923319"/>
            <a:ext cx="513167" cy="487458"/>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503416" y="5542220"/>
            <a:ext cx="3110647" cy="1015663"/>
          </a:xfrm>
          <a:prstGeom prst="rect">
            <a:avLst/>
          </a:prstGeom>
        </p:spPr>
        <p:txBody>
          <a:bodyPr wrap="none">
            <a:spAutoFit/>
          </a:bodyPr>
          <a:lstStyle/>
          <a:p>
            <a:r>
              <a:rPr lang="en-US" altLang="ja-JP" sz="2400" dirty="0"/>
              <a:t>3</a:t>
            </a:r>
            <a:r>
              <a:rPr lang="ja-JP" altLang="ja-JP" sz="2400" dirty="0" smtClean="0"/>
              <a:t>区画</a:t>
            </a:r>
            <a:r>
              <a:rPr lang="ja-JP" altLang="en-US" sz="2400" dirty="0" smtClean="0"/>
              <a:t>の合計</a:t>
            </a:r>
            <a:r>
              <a:rPr lang="ja-JP" altLang="ja-JP" sz="2400" dirty="0" smtClean="0"/>
              <a:t>補助</a:t>
            </a:r>
            <a:r>
              <a:rPr lang="ja-JP" altLang="ja-JP" sz="2400" dirty="0"/>
              <a:t>額</a:t>
            </a:r>
            <a:r>
              <a:rPr lang="ja-JP" altLang="ja-JP" sz="2400" dirty="0" smtClean="0"/>
              <a:t>は</a:t>
            </a:r>
            <a:endParaRPr lang="en-US" altLang="ja-JP" sz="2400" dirty="0" smtClean="0"/>
          </a:p>
          <a:p>
            <a:r>
              <a:rPr lang="ja-JP" altLang="ja-JP" sz="3600" b="1" dirty="0" smtClean="0"/>
              <a:t>約</a:t>
            </a:r>
            <a:r>
              <a:rPr lang="en-US" altLang="ja-JP" sz="3600" b="1" dirty="0"/>
              <a:t>8900</a:t>
            </a:r>
            <a:r>
              <a:rPr lang="ja-JP" altLang="ja-JP" sz="3600" b="1" dirty="0"/>
              <a:t>万円</a:t>
            </a:r>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62</a:t>
            </a:fld>
            <a:endParaRPr kumimoji="1" lang="ja-JP" altLang="en-US"/>
          </a:p>
        </p:txBody>
      </p:sp>
    </p:spTree>
    <p:extLst>
      <p:ext uri="{BB962C8B-B14F-4D97-AF65-F5344CB8AC3E}">
        <p14:creationId xmlns:p14="http://schemas.microsoft.com/office/powerpoint/2010/main" val="524009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 name="図形グループ 49"/>
          <p:cNvGrpSpPr/>
          <p:nvPr/>
        </p:nvGrpSpPr>
        <p:grpSpPr>
          <a:xfrm>
            <a:off x="8678559" y="699079"/>
            <a:ext cx="380950" cy="560933"/>
            <a:chOff x="4988904" y="4856888"/>
            <a:chExt cx="626020" cy="921788"/>
          </a:xfrm>
        </p:grpSpPr>
        <p:sp>
          <p:nvSpPr>
            <p:cNvPr id="5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2" name="図 51"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6" name="図形グループ 55"/>
          <p:cNvGrpSpPr/>
          <p:nvPr/>
        </p:nvGrpSpPr>
        <p:grpSpPr>
          <a:xfrm>
            <a:off x="8170252" y="700124"/>
            <a:ext cx="380950" cy="560933"/>
            <a:chOff x="4988904" y="4856888"/>
            <a:chExt cx="626020" cy="921788"/>
          </a:xfrm>
        </p:grpSpPr>
        <p:sp>
          <p:nvSpPr>
            <p:cNvPr id="5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8" name="図 5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3" name="図 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pic>
        <p:nvPicPr>
          <p:cNvPr id="59" name="図 58"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61" name="テキスト ボックス 60"/>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62" name="テキスト ボックス 61"/>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61734" y="763685"/>
            <a:ext cx="355643" cy="355643"/>
          </a:xfrm>
          <a:prstGeom prst="rect">
            <a:avLst/>
          </a:prstGeom>
        </p:spPr>
      </p:pic>
      <p:sp>
        <p:nvSpPr>
          <p:cNvPr id="39" name="テキスト ボックス 38"/>
          <p:cNvSpPr txBox="1"/>
          <p:nvPr/>
        </p:nvSpPr>
        <p:spPr>
          <a:xfrm>
            <a:off x="196086" y="61803"/>
            <a:ext cx="2611562" cy="1077218"/>
          </a:xfrm>
          <a:prstGeom prst="rect">
            <a:avLst/>
          </a:prstGeom>
          <a:noFill/>
        </p:spPr>
        <p:txBody>
          <a:bodyPr wrap="none" rtlCol="0">
            <a:spAutoFit/>
          </a:bodyPr>
          <a:lstStyle/>
          <a:p>
            <a:r>
              <a:rPr lang="ja-JP" altLang="en-US" sz="2800" dirty="0" smtClean="0"/>
              <a:t>リバーサイド</a:t>
            </a:r>
            <a:r>
              <a:rPr lang="en-US" altLang="ja-JP" sz="2800" dirty="0" smtClean="0"/>
              <a:t>505</a:t>
            </a:r>
          </a:p>
          <a:p>
            <a:r>
              <a:rPr lang="en-US" altLang="ja-JP" sz="3600" dirty="0" smtClean="0"/>
              <a:t>BEFORE</a:t>
            </a:r>
            <a:endParaRPr kumimoji="1" lang="ja-JP" altLang="en-US" sz="3600" dirty="0"/>
          </a:p>
        </p:txBody>
      </p:sp>
      <p:pic>
        <p:nvPicPr>
          <p:cNvPr id="4" name="図 3"/>
          <p:cNvPicPr>
            <a:picLocks noChangeAspect="1"/>
          </p:cNvPicPr>
          <p:nvPr/>
        </p:nvPicPr>
        <p:blipFill>
          <a:blip r:embed="rId5"/>
          <a:stretch>
            <a:fillRect/>
          </a:stretch>
        </p:blipFill>
        <p:spPr>
          <a:xfrm>
            <a:off x="0" y="1668807"/>
            <a:ext cx="9144000" cy="4538896"/>
          </a:xfrm>
          <a:prstGeom prst="rect">
            <a:avLst/>
          </a:prstGeom>
        </p:spPr>
      </p:pic>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63</a:t>
            </a:fld>
            <a:endParaRPr kumimoji="1" lang="ja-JP" altLang="en-US"/>
          </a:p>
        </p:txBody>
      </p:sp>
    </p:spTree>
    <p:extLst>
      <p:ext uri="{BB962C8B-B14F-4D97-AF65-F5344CB8AC3E}">
        <p14:creationId xmlns:p14="http://schemas.microsoft.com/office/powerpoint/2010/main" val="1765190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 name="図形グループ 49"/>
          <p:cNvGrpSpPr/>
          <p:nvPr/>
        </p:nvGrpSpPr>
        <p:grpSpPr>
          <a:xfrm>
            <a:off x="8678559" y="699079"/>
            <a:ext cx="380950" cy="560933"/>
            <a:chOff x="4988904" y="4856888"/>
            <a:chExt cx="626020" cy="921788"/>
          </a:xfrm>
        </p:grpSpPr>
        <p:sp>
          <p:nvSpPr>
            <p:cNvPr id="5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2" name="図 51"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6" name="図形グループ 55"/>
          <p:cNvGrpSpPr/>
          <p:nvPr/>
        </p:nvGrpSpPr>
        <p:grpSpPr>
          <a:xfrm>
            <a:off x="8170252" y="700124"/>
            <a:ext cx="380950" cy="560933"/>
            <a:chOff x="4988904" y="4856888"/>
            <a:chExt cx="626020" cy="921788"/>
          </a:xfrm>
        </p:grpSpPr>
        <p:sp>
          <p:nvSpPr>
            <p:cNvPr id="5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8" name="図 5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3" name="図 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pic>
        <p:nvPicPr>
          <p:cNvPr id="59" name="図 58"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61" name="テキスト ボックス 60"/>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62" name="テキスト ボックス 61"/>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61734" y="763685"/>
            <a:ext cx="355643" cy="355643"/>
          </a:xfrm>
          <a:prstGeom prst="rect">
            <a:avLst/>
          </a:prstGeom>
        </p:spPr>
      </p:pic>
      <p:sp>
        <p:nvSpPr>
          <p:cNvPr id="39" name="テキスト ボックス 38"/>
          <p:cNvSpPr txBox="1"/>
          <p:nvPr/>
        </p:nvSpPr>
        <p:spPr>
          <a:xfrm>
            <a:off x="196086" y="61803"/>
            <a:ext cx="2611562" cy="1077218"/>
          </a:xfrm>
          <a:prstGeom prst="rect">
            <a:avLst/>
          </a:prstGeom>
          <a:noFill/>
        </p:spPr>
        <p:txBody>
          <a:bodyPr wrap="none" rtlCol="0">
            <a:spAutoFit/>
          </a:bodyPr>
          <a:lstStyle/>
          <a:p>
            <a:r>
              <a:rPr lang="ja-JP" altLang="en-US" sz="2800" dirty="0" smtClean="0"/>
              <a:t>リバーサイド</a:t>
            </a:r>
            <a:r>
              <a:rPr lang="en-US" altLang="ja-JP" sz="2800" dirty="0" smtClean="0"/>
              <a:t>505</a:t>
            </a:r>
          </a:p>
          <a:p>
            <a:r>
              <a:rPr lang="en-US" altLang="ja-JP" sz="3600" dirty="0" smtClean="0"/>
              <a:t>AFTER</a:t>
            </a:r>
            <a:endParaRPr kumimoji="1" lang="ja-JP" altLang="en-US" sz="3600" dirty="0"/>
          </a:p>
        </p:txBody>
      </p:sp>
      <p:pic>
        <p:nvPicPr>
          <p:cNvPr id="5" name="図 4"/>
          <p:cNvPicPr>
            <a:picLocks noChangeAspect="1"/>
          </p:cNvPicPr>
          <p:nvPr/>
        </p:nvPicPr>
        <p:blipFill>
          <a:blip r:embed="rId5"/>
          <a:stretch>
            <a:fillRect/>
          </a:stretch>
        </p:blipFill>
        <p:spPr>
          <a:xfrm>
            <a:off x="0" y="1719863"/>
            <a:ext cx="9144000" cy="4480045"/>
          </a:xfrm>
          <a:prstGeom prst="rect">
            <a:avLst/>
          </a:prstGeom>
        </p:spPr>
      </p:pic>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64</a:t>
            </a:fld>
            <a:endParaRPr kumimoji="1" lang="ja-JP" altLang="en-US"/>
          </a:p>
        </p:txBody>
      </p:sp>
    </p:spTree>
    <p:extLst>
      <p:ext uri="{BB962C8B-B14F-4D97-AF65-F5344CB8AC3E}">
        <p14:creationId xmlns:p14="http://schemas.microsoft.com/office/powerpoint/2010/main" val="242721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 name="図形グループ 49"/>
          <p:cNvGrpSpPr/>
          <p:nvPr/>
        </p:nvGrpSpPr>
        <p:grpSpPr>
          <a:xfrm>
            <a:off x="8678559" y="699079"/>
            <a:ext cx="380950" cy="560933"/>
            <a:chOff x="4988904" y="4856888"/>
            <a:chExt cx="626020" cy="921788"/>
          </a:xfrm>
        </p:grpSpPr>
        <p:sp>
          <p:nvSpPr>
            <p:cNvPr id="5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2" name="図 51"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6" name="図形グループ 55"/>
          <p:cNvGrpSpPr/>
          <p:nvPr/>
        </p:nvGrpSpPr>
        <p:grpSpPr>
          <a:xfrm>
            <a:off x="8170252" y="700124"/>
            <a:ext cx="380950" cy="560933"/>
            <a:chOff x="4988904" y="4856888"/>
            <a:chExt cx="626020" cy="921788"/>
          </a:xfrm>
        </p:grpSpPr>
        <p:sp>
          <p:nvSpPr>
            <p:cNvPr id="5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8" name="図 5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3" name="図 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pic>
        <p:nvPicPr>
          <p:cNvPr id="59" name="図 58"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61" name="テキスト ボックス 60"/>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62" name="テキスト ボックス 61"/>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61734" y="763685"/>
            <a:ext cx="355643" cy="355643"/>
          </a:xfrm>
          <a:prstGeom prst="rect">
            <a:avLst/>
          </a:prstGeom>
        </p:spPr>
      </p:pic>
      <p:sp>
        <p:nvSpPr>
          <p:cNvPr id="39" name="テキスト ボックス 38"/>
          <p:cNvSpPr txBox="1"/>
          <p:nvPr/>
        </p:nvSpPr>
        <p:spPr>
          <a:xfrm>
            <a:off x="196086" y="61803"/>
            <a:ext cx="2611562" cy="1077218"/>
          </a:xfrm>
          <a:prstGeom prst="rect">
            <a:avLst/>
          </a:prstGeom>
          <a:noFill/>
        </p:spPr>
        <p:txBody>
          <a:bodyPr wrap="none" rtlCol="0">
            <a:spAutoFit/>
          </a:bodyPr>
          <a:lstStyle/>
          <a:p>
            <a:r>
              <a:rPr lang="ja-JP" altLang="en-US" sz="2800" dirty="0" smtClean="0"/>
              <a:t>リバーサイド</a:t>
            </a:r>
            <a:r>
              <a:rPr lang="en-US" altLang="ja-JP" sz="2800" dirty="0" smtClean="0"/>
              <a:t>505</a:t>
            </a:r>
          </a:p>
          <a:p>
            <a:r>
              <a:rPr lang="ja-JP" altLang="en-US" sz="3600" dirty="0" smtClean="0"/>
              <a:t>財政的効果</a:t>
            </a:r>
            <a:endParaRPr kumimoji="1" lang="ja-JP" altLang="en-US" sz="3600" dirty="0"/>
          </a:p>
        </p:txBody>
      </p:sp>
      <p:sp>
        <p:nvSpPr>
          <p:cNvPr id="18" name="テキスト ボックス 17"/>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19" name="テキスト ボックス 18"/>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sp>
        <p:nvSpPr>
          <p:cNvPr id="20" name="正方形/長方形 19"/>
          <p:cNvSpPr/>
          <p:nvPr/>
        </p:nvSpPr>
        <p:spPr>
          <a:xfrm>
            <a:off x="512395" y="1962627"/>
            <a:ext cx="899999" cy="197999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sz="2800" b="1" dirty="0" smtClean="0"/>
              <a:t>収益</a:t>
            </a:r>
            <a:endParaRPr kumimoji="1" lang="ja-JP" altLang="en-US" sz="2800" b="1" dirty="0"/>
          </a:p>
        </p:txBody>
      </p:sp>
      <p:sp>
        <p:nvSpPr>
          <p:cNvPr id="21" name="正方形/長方形 20"/>
          <p:cNvSpPr/>
          <p:nvPr/>
        </p:nvSpPr>
        <p:spPr>
          <a:xfrm>
            <a:off x="512395" y="3942625"/>
            <a:ext cx="899999" cy="1979999"/>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sz="2800" b="1" dirty="0" smtClean="0"/>
              <a:t>波及効果</a:t>
            </a:r>
            <a:endParaRPr kumimoji="1" lang="ja-JP" altLang="en-US" sz="2800" b="1" dirty="0"/>
          </a:p>
        </p:txBody>
      </p:sp>
      <p:sp>
        <p:nvSpPr>
          <p:cNvPr id="22" name="正方形/長方形 21"/>
          <p:cNvSpPr/>
          <p:nvPr/>
        </p:nvSpPr>
        <p:spPr>
          <a:xfrm>
            <a:off x="1412394" y="1962627"/>
            <a:ext cx="7183035" cy="1979998"/>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altLang="ja-JP" sz="2400" dirty="0" smtClean="0">
                <a:solidFill>
                  <a:srgbClr val="000000"/>
                </a:solidFill>
              </a:rPr>
              <a:t>【</a:t>
            </a:r>
            <a:r>
              <a:rPr lang="ja-JP" altLang="ja-JP" sz="2400" dirty="0" smtClean="0">
                <a:solidFill>
                  <a:srgbClr val="000000"/>
                </a:solidFill>
              </a:rPr>
              <a:t>平日</a:t>
            </a:r>
            <a:r>
              <a:rPr lang="en-US" altLang="ja-JP" sz="2400" dirty="0" smtClean="0">
                <a:solidFill>
                  <a:srgbClr val="000000"/>
                </a:solidFill>
              </a:rPr>
              <a:t>】200</a:t>
            </a:r>
            <a:r>
              <a:rPr lang="en-US" altLang="ja-JP" sz="2400" dirty="0">
                <a:solidFill>
                  <a:srgbClr val="000000"/>
                </a:solidFill>
              </a:rPr>
              <a:t>(</a:t>
            </a:r>
            <a:r>
              <a:rPr lang="ja-JP" altLang="ja-JP" sz="2400" dirty="0">
                <a:solidFill>
                  <a:srgbClr val="000000"/>
                </a:solidFill>
              </a:rPr>
              <a:t>円</a:t>
            </a:r>
            <a:r>
              <a:rPr lang="en-US" altLang="ja-JP" sz="2400" dirty="0">
                <a:solidFill>
                  <a:srgbClr val="000000"/>
                </a:solidFill>
              </a:rPr>
              <a:t>)</a:t>
            </a:r>
            <a:r>
              <a:rPr lang="ja-JP" altLang="ja-JP" sz="2400" dirty="0">
                <a:solidFill>
                  <a:srgbClr val="000000"/>
                </a:solidFill>
              </a:rPr>
              <a:t>×</a:t>
            </a:r>
            <a:r>
              <a:rPr lang="en-US" altLang="ja-JP" sz="2400" dirty="0">
                <a:solidFill>
                  <a:srgbClr val="000000"/>
                </a:solidFill>
              </a:rPr>
              <a:t>3(</a:t>
            </a:r>
            <a:r>
              <a:rPr lang="ja-JP" altLang="ja-JP" sz="2400" dirty="0">
                <a:solidFill>
                  <a:srgbClr val="000000"/>
                </a:solidFill>
              </a:rPr>
              <a:t>施設数</a:t>
            </a:r>
            <a:r>
              <a:rPr lang="en-US" altLang="ja-JP" sz="2400" dirty="0">
                <a:solidFill>
                  <a:srgbClr val="000000"/>
                </a:solidFill>
              </a:rPr>
              <a:t>)</a:t>
            </a:r>
            <a:r>
              <a:rPr lang="ja-JP" altLang="ja-JP" sz="2400" dirty="0">
                <a:solidFill>
                  <a:srgbClr val="000000"/>
                </a:solidFill>
              </a:rPr>
              <a:t>×</a:t>
            </a:r>
            <a:r>
              <a:rPr lang="en-US" altLang="ja-JP" sz="2400" dirty="0">
                <a:solidFill>
                  <a:srgbClr val="000000"/>
                </a:solidFill>
              </a:rPr>
              <a:t>12(</a:t>
            </a:r>
            <a:r>
              <a:rPr lang="ja-JP" altLang="ja-JP" sz="2400" dirty="0">
                <a:solidFill>
                  <a:srgbClr val="000000"/>
                </a:solidFill>
              </a:rPr>
              <a:t>人</a:t>
            </a:r>
            <a:r>
              <a:rPr lang="en-US" altLang="ja-JP" sz="2400" dirty="0">
                <a:solidFill>
                  <a:srgbClr val="000000"/>
                </a:solidFill>
              </a:rPr>
              <a:t>or10</a:t>
            </a:r>
            <a:r>
              <a:rPr lang="ja-JP" altLang="ja-JP" sz="2400" dirty="0">
                <a:solidFill>
                  <a:srgbClr val="000000"/>
                </a:solidFill>
              </a:rPr>
              <a:t>分</a:t>
            </a:r>
            <a:r>
              <a:rPr lang="en-US" altLang="ja-JP" sz="2400" dirty="0">
                <a:solidFill>
                  <a:srgbClr val="000000"/>
                </a:solidFill>
              </a:rPr>
              <a:t>)=</a:t>
            </a:r>
            <a:r>
              <a:rPr lang="en-US" altLang="ja-JP" sz="2400" dirty="0" smtClean="0">
                <a:solidFill>
                  <a:srgbClr val="000000"/>
                </a:solidFill>
              </a:rPr>
              <a:t>7,200</a:t>
            </a:r>
            <a:r>
              <a:rPr lang="ja-JP" altLang="en-US" sz="2400" dirty="0" smtClean="0">
                <a:solidFill>
                  <a:srgbClr val="000000"/>
                </a:solidFill>
              </a:rPr>
              <a:t>円</a:t>
            </a:r>
            <a:endParaRPr lang="en-US" altLang="ja-JP" sz="2400" dirty="0" smtClean="0">
              <a:solidFill>
                <a:srgbClr val="000000"/>
              </a:solidFill>
            </a:endParaRPr>
          </a:p>
          <a:p>
            <a:pPr>
              <a:lnSpc>
                <a:spcPct val="110000"/>
              </a:lnSpc>
            </a:pPr>
            <a:r>
              <a:rPr lang="en-US" altLang="ja-JP" sz="2400" dirty="0" smtClean="0">
                <a:solidFill>
                  <a:srgbClr val="000000"/>
                </a:solidFill>
              </a:rPr>
              <a:t>【</a:t>
            </a:r>
            <a:r>
              <a:rPr lang="ja-JP" altLang="ja-JP" sz="2400" dirty="0" smtClean="0">
                <a:solidFill>
                  <a:srgbClr val="000000"/>
                </a:solidFill>
              </a:rPr>
              <a:t>休日</a:t>
            </a:r>
            <a:r>
              <a:rPr lang="en-US" altLang="ja-JP" sz="2400" dirty="0" smtClean="0">
                <a:solidFill>
                  <a:srgbClr val="000000"/>
                </a:solidFill>
              </a:rPr>
              <a:t>】200</a:t>
            </a:r>
            <a:r>
              <a:rPr lang="en-US" altLang="ja-JP" sz="2400" dirty="0">
                <a:solidFill>
                  <a:srgbClr val="000000"/>
                </a:solidFill>
              </a:rPr>
              <a:t>(</a:t>
            </a:r>
            <a:r>
              <a:rPr lang="ja-JP" altLang="ja-JP" sz="2400" dirty="0">
                <a:solidFill>
                  <a:srgbClr val="000000"/>
                </a:solidFill>
              </a:rPr>
              <a:t>円</a:t>
            </a:r>
            <a:r>
              <a:rPr lang="en-US" altLang="ja-JP" sz="2400" dirty="0">
                <a:solidFill>
                  <a:srgbClr val="000000"/>
                </a:solidFill>
              </a:rPr>
              <a:t>)</a:t>
            </a:r>
            <a:r>
              <a:rPr lang="ja-JP" altLang="ja-JP" sz="2400" dirty="0">
                <a:solidFill>
                  <a:srgbClr val="000000"/>
                </a:solidFill>
              </a:rPr>
              <a:t>×</a:t>
            </a:r>
            <a:r>
              <a:rPr lang="en-US" altLang="ja-JP" sz="2400" dirty="0">
                <a:solidFill>
                  <a:srgbClr val="000000"/>
                </a:solidFill>
              </a:rPr>
              <a:t>3(</a:t>
            </a:r>
            <a:r>
              <a:rPr lang="ja-JP" altLang="ja-JP" sz="2400" dirty="0">
                <a:solidFill>
                  <a:srgbClr val="000000"/>
                </a:solidFill>
              </a:rPr>
              <a:t>施設数</a:t>
            </a:r>
            <a:r>
              <a:rPr lang="en-US" altLang="ja-JP" sz="2400" dirty="0">
                <a:solidFill>
                  <a:srgbClr val="000000"/>
                </a:solidFill>
              </a:rPr>
              <a:t>)</a:t>
            </a:r>
            <a:r>
              <a:rPr lang="ja-JP" altLang="ja-JP" sz="2400" dirty="0">
                <a:solidFill>
                  <a:srgbClr val="000000"/>
                </a:solidFill>
              </a:rPr>
              <a:t>×</a:t>
            </a:r>
            <a:r>
              <a:rPr lang="en-US" altLang="ja-JP" sz="2400" dirty="0">
                <a:solidFill>
                  <a:srgbClr val="000000"/>
                </a:solidFill>
              </a:rPr>
              <a:t>45(</a:t>
            </a:r>
            <a:r>
              <a:rPr lang="ja-JP" altLang="ja-JP" sz="2400" dirty="0">
                <a:solidFill>
                  <a:srgbClr val="000000"/>
                </a:solidFill>
              </a:rPr>
              <a:t>人</a:t>
            </a:r>
            <a:r>
              <a:rPr lang="en-US" altLang="ja-JP" sz="2400" dirty="0">
                <a:solidFill>
                  <a:srgbClr val="000000"/>
                </a:solidFill>
              </a:rPr>
              <a:t>or10</a:t>
            </a:r>
            <a:r>
              <a:rPr lang="ja-JP" altLang="ja-JP" sz="2400" dirty="0">
                <a:solidFill>
                  <a:srgbClr val="000000"/>
                </a:solidFill>
              </a:rPr>
              <a:t>分</a:t>
            </a:r>
            <a:r>
              <a:rPr lang="en-US" altLang="ja-JP" sz="2400" dirty="0">
                <a:solidFill>
                  <a:srgbClr val="000000"/>
                </a:solidFill>
              </a:rPr>
              <a:t>)=</a:t>
            </a:r>
            <a:r>
              <a:rPr lang="en-US" altLang="ja-JP" sz="2400" dirty="0" smtClean="0">
                <a:solidFill>
                  <a:srgbClr val="000000"/>
                </a:solidFill>
              </a:rPr>
              <a:t>27,000</a:t>
            </a:r>
            <a:r>
              <a:rPr lang="ja-JP" altLang="ja-JP" sz="2400" dirty="0" smtClean="0">
                <a:solidFill>
                  <a:srgbClr val="000000"/>
                </a:solidFill>
              </a:rPr>
              <a:t> </a:t>
            </a:r>
            <a:r>
              <a:rPr lang="ja-JP" altLang="en-US" sz="2400" dirty="0" smtClean="0">
                <a:solidFill>
                  <a:srgbClr val="000000"/>
                </a:solidFill>
              </a:rPr>
              <a:t>円</a:t>
            </a:r>
            <a:endParaRPr lang="en-US" altLang="ja-JP" sz="2400" dirty="0" smtClean="0">
              <a:solidFill>
                <a:srgbClr val="000000"/>
              </a:solidFill>
            </a:endParaRPr>
          </a:p>
          <a:p>
            <a:pPr>
              <a:lnSpc>
                <a:spcPct val="110000"/>
              </a:lnSpc>
            </a:pPr>
            <a:r>
              <a:rPr lang="ja-JP" altLang="ja-JP" sz="2400" dirty="0">
                <a:solidFill>
                  <a:srgbClr val="000000"/>
                </a:solidFill>
              </a:rPr>
              <a:t>⇒</a:t>
            </a:r>
            <a:r>
              <a:rPr lang="en-US" altLang="ja-JP" sz="2400" dirty="0" smtClean="0">
                <a:solidFill>
                  <a:srgbClr val="000000"/>
                </a:solidFill>
              </a:rPr>
              <a:t>7,200</a:t>
            </a:r>
            <a:r>
              <a:rPr lang="ja-JP" altLang="en-US" sz="2400" dirty="0" smtClean="0">
                <a:solidFill>
                  <a:srgbClr val="000000"/>
                </a:solidFill>
              </a:rPr>
              <a:t>円</a:t>
            </a:r>
            <a:r>
              <a:rPr lang="ja-JP" altLang="ja-JP" sz="2400" dirty="0" smtClean="0">
                <a:solidFill>
                  <a:srgbClr val="000000"/>
                </a:solidFill>
              </a:rPr>
              <a:t>×</a:t>
            </a:r>
            <a:r>
              <a:rPr lang="en-US" altLang="ja-JP" sz="2400" dirty="0" smtClean="0">
                <a:solidFill>
                  <a:srgbClr val="000000"/>
                </a:solidFill>
              </a:rPr>
              <a:t>245</a:t>
            </a:r>
            <a:r>
              <a:rPr lang="ja-JP" altLang="en-US" sz="2400" dirty="0" smtClean="0">
                <a:solidFill>
                  <a:srgbClr val="000000"/>
                </a:solidFill>
              </a:rPr>
              <a:t>日</a:t>
            </a:r>
            <a:r>
              <a:rPr lang="en-US" altLang="ja-JP" sz="2400" dirty="0" smtClean="0">
                <a:solidFill>
                  <a:srgbClr val="000000"/>
                </a:solidFill>
              </a:rPr>
              <a:t>(</a:t>
            </a:r>
            <a:r>
              <a:rPr lang="ja-JP" altLang="ja-JP" sz="2400" dirty="0" smtClean="0">
                <a:solidFill>
                  <a:srgbClr val="000000"/>
                </a:solidFill>
              </a:rPr>
              <a:t>平日</a:t>
            </a:r>
            <a:r>
              <a:rPr lang="en-US" altLang="ja-JP" sz="2400" dirty="0" smtClean="0">
                <a:solidFill>
                  <a:srgbClr val="000000"/>
                </a:solidFill>
              </a:rPr>
              <a:t>)</a:t>
            </a:r>
            <a:r>
              <a:rPr lang="en-US" altLang="ja-JP" sz="2400" dirty="0">
                <a:solidFill>
                  <a:srgbClr val="000000"/>
                </a:solidFill>
              </a:rPr>
              <a:t>+</a:t>
            </a:r>
            <a:r>
              <a:rPr lang="en-US" altLang="ja-JP" sz="2400" dirty="0" smtClean="0">
                <a:solidFill>
                  <a:srgbClr val="000000"/>
                </a:solidFill>
              </a:rPr>
              <a:t>27,000</a:t>
            </a:r>
            <a:r>
              <a:rPr lang="ja-JP" altLang="en-US" sz="2400" dirty="0" smtClean="0">
                <a:solidFill>
                  <a:srgbClr val="000000"/>
                </a:solidFill>
              </a:rPr>
              <a:t>円</a:t>
            </a:r>
            <a:r>
              <a:rPr lang="ja-JP" altLang="ja-JP" sz="2400" dirty="0" smtClean="0">
                <a:solidFill>
                  <a:srgbClr val="000000"/>
                </a:solidFill>
              </a:rPr>
              <a:t>×</a:t>
            </a:r>
            <a:r>
              <a:rPr lang="en-US" altLang="ja-JP" sz="2400" dirty="0" smtClean="0">
                <a:solidFill>
                  <a:srgbClr val="000000"/>
                </a:solidFill>
              </a:rPr>
              <a:t>120</a:t>
            </a:r>
            <a:r>
              <a:rPr lang="ja-JP" altLang="en-US" sz="2400" dirty="0" smtClean="0">
                <a:solidFill>
                  <a:srgbClr val="000000"/>
                </a:solidFill>
              </a:rPr>
              <a:t>日</a:t>
            </a:r>
            <a:r>
              <a:rPr lang="en-US" altLang="ja-JP" sz="2400" dirty="0" smtClean="0">
                <a:solidFill>
                  <a:srgbClr val="000000"/>
                </a:solidFill>
              </a:rPr>
              <a:t>(</a:t>
            </a:r>
            <a:r>
              <a:rPr lang="ja-JP" altLang="ja-JP" sz="2400" dirty="0" smtClean="0">
                <a:solidFill>
                  <a:srgbClr val="000000"/>
                </a:solidFill>
              </a:rPr>
              <a:t>休日</a:t>
            </a:r>
            <a:r>
              <a:rPr lang="en-US" altLang="ja-JP" sz="2400" dirty="0" smtClean="0">
                <a:solidFill>
                  <a:srgbClr val="000000"/>
                </a:solidFill>
              </a:rPr>
              <a:t>)</a:t>
            </a:r>
            <a:r>
              <a:rPr lang="ja-JP" altLang="ja-JP" sz="2400" dirty="0" smtClean="0">
                <a:solidFill>
                  <a:srgbClr val="000000"/>
                </a:solidFill>
              </a:rPr>
              <a:t> </a:t>
            </a:r>
            <a:endParaRPr lang="en-US" altLang="ja-JP" sz="2400" dirty="0" smtClean="0">
              <a:solidFill>
                <a:srgbClr val="000000"/>
              </a:solidFill>
            </a:endParaRPr>
          </a:p>
          <a:p>
            <a:pPr algn="r"/>
            <a:endParaRPr lang="en-US" altLang="ja-JP" sz="800" dirty="0" smtClean="0">
              <a:solidFill>
                <a:srgbClr val="000000"/>
              </a:solidFill>
            </a:endParaRPr>
          </a:p>
          <a:p>
            <a:pPr algn="r">
              <a:lnSpc>
                <a:spcPct val="120000"/>
              </a:lnSpc>
            </a:pPr>
            <a:r>
              <a:rPr lang="ja-JP" altLang="en-US" sz="2400" dirty="0" smtClean="0">
                <a:solidFill>
                  <a:srgbClr val="000000"/>
                </a:solidFill>
              </a:rPr>
              <a:t>合計</a:t>
            </a:r>
            <a:r>
              <a:rPr lang="en-US" altLang="ja-JP" sz="2400" dirty="0" smtClean="0">
                <a:solidFill>
                  <a:srgbClr val="000000"/>
                </a:solidFill>
              </a:rPr>
              <a:t>	</a:t>
            </a:r>
            <a:r>
              <a:rPr lang="ja-JP" altLang="en-US" sz="2400" dirty="0" smtClean="0">
                <a:solidFill>
                  <a:srgbClr val="000000"/>
                </a:solidFill>
              </a:rPr>
              <a:t>　</a:t>
            </a:r>
            <a:r>
              <a:rPr lang="en-US" altLang="ja-JP" sz="2400" dirty="0" smtClean="0">
                <a:solidFill>
                  <a:srgbClr val="000000"/>
                </a:solidFill>
              </a:rPr>
              <a:t> </a:t>
            </a:r>
            <a:r>
              <a:rPr lang="en-US" altLang="ja-JP" sz="2800" b="1" dirty="0" smtClean="0">
                <a:solidFill>
                  <a:srgbClr val="000000"/>
                </a:solidFill>
              </a:rPr>
              <a:t>5,004,000</a:t>
            </a:r>
            <a:r>
              <a:rPr lang="ja-JP" altLang="en-US" sz="2800" b="1" dirty="0" smtClean="0">
                <a:solidFill>
                  <a:srgbClr val="000000"/>
                </a:solidFill>
              </a:rPr>
              <a:t>円</a:t>
            </a:r>
            <a:r>
              <a:rPr lang="en-US" altLang="ja-JP" sz="2800" b="1" dirty="0" smtClean="0">
                <a:solidFill>
                  <a:srgbClr val="000000"/>
                </a:solidFill>
              </a:rPr>
              <a:t>/</a:t>
            </a:r>
            <a:r>
              <a:rPr lang="ja-JP" altLang="en-US" sz="2800" b="1" dirty="0" smtClean="0">
                <a:solidFill>
                  <a:srgbClr val="000000"/>
                </a:solidFill>
              </a:rPr>
              <a:t>年</a:t>
            </a:r>
            <a:endParaRPr kumimoji="1" lang="en-US" altLang="ja-JP" sz="2400" b="1" dirty="0" smtClean="0">
              <a:solidFill>
                <a:srgbClr val="000000"/>
              </a:solidFill>
            </a:endParaRPr>
          </a:p>
        </p:txBody>
      </p:sp>
      <p:cxnSp>
        <p:nvCxnSpPr>
          <p:cNvPr id="23" name="直線コネクタ 22"/>
          <p:cNvCxnSpPr/>
          <p:nvPr/>
        </p:nvCxnSpPr>
        <p:spPr>
          <a:xfrm>
            <a:off x="1412394" y="3360838"/>
            <a:ext cx="718303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1412394" y="3942624"/>
            <a:ext cx="7183035" cy="1979999"/>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b="1" dirty="0" smtClean="0">
                <a:solidFill>
                  <a:schemeClr val="tx1"/>
                </a:solidFill>
              </a:rPr>
              <a:t>約</a:t>
            </a:r>
            <a:r>
              <a:rPr kumimoji="1" lang="en-US" altLang="ja-JP" sz="3600" b="1" dirty="0" smtClean="0">
                <a:solidFill>
                  <a:schemeClr val="tx1"/>
                </a:solidFill>
              </a:rPr>
              <a:t>1,900</a:t>
            </a:r>
            <a:r>
              <a:rPr kumimoji="1" lang="ja-JP" altLang="en-US" sz="3600" b="1" dirty="0" smtClean="0">
                <a:solidFill>
                  <a:schemeClr val="tx1"/>
                </a:solidFill>
              </a:rPr>
              <a:t>万円</a:t>
            </a:r>
            <a:r>
              <a:rPr kumimoji="1" lang="en-US" altLang="ja-JP" sz="3600" b="1" dirty="0" smtClean="0">
                <a:solidFill>
                  <a:schemeClr val="tx1"/>
                </a:solidFill>
              </a:rPr>
              <a:t>/</a:t>
            </a:r>
            <a:r>
              <a:rPr kumimoji="1" lang="ja-JP" altLang="en-US" sz="3600" b="1" dirty="0" smtClean="0">
                <a:solidFill>
                  <a:schemeClr val="tx1"/>
                </a:solidFill>
              </a:rPr>
              <a:t>年</a:t>
            </a:r>
            <a:endParaRPr kumimoji="1" lang="ja-JP" altLang="en-US" sz="3600" b="1" dirty="0">
              <a:solidFill>
                <a:schemeClr val="tx1"/>
              </a:solidFill>
            </a:endParaRPr>
          </a:p>
        </p:txBody>
      </p:sp>
      <p:cxnSp>
        <p:nvCxnSpPr>
          <p:cNvPr id="26" name="直線コネクタ 25"/>
          <p:cNvCxnSpPr/>
          <p:nvPr/>
        </p:nvCxnSpPr>
        <p:spPr>
          <a:xfrm>
            <a:off x="512395" y="3942625"/>
            <a:ext cx="899999"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65</a:t>
            </a:fld>
            <a:endParaRPr kumimoji="1" lang="ja-JP" altLang="en-US"/>
          </a:p>
        </p:txBody>
      </p:sp>
    </p:spTree>
    <p:extLst>
      <p:ext uri="{BB962C8B-B14F-4D97-AF65-F5344CB8AC3E}">
        <p14:creationId xmlns:p14="http://schemas.microsoft.com/office/powerpoint/2010/main" val="2975104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図形グループ 25"/>
          <p:cNvGrpSpPr/>
          <p:nvPr/>
        </p:nvGrpSpPr>
        <p:grpSpPr>
          <a:xfrm>
            <a:off x="7329381" y="714177"/>
            <a:ext cx="380950" cy="560933"/>
            <a:chOff x="4988904" y="4856888"/>
            <a:chExt cx="626020" cy="921788"/>
          </a:xfrm>
        </p:grpSpPr>
        <p:sp>
          <p:nvSpPr>
            <p:cNvPr id="2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8" name="図 2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9" name="図形グループ 28"/>
          <p:cNvGrpSpPr/>
          <p:nvPr/>
        </p:nvGrpSpPr>
        <p:grpSpPr>
          <a:xfrm>
            <a:off x="7770067" y="714177"/>
            <a:ext cx="380950" cy="560933"/>
            <a:chOff x="4988904" y="4856888"/>
            <a:chExt cx="626020" cy="921788"/>
          </a:xfrm>
        </p:grpSpPr>
        <p:sp>
          <p:nvSpPr>
            <p:cNvPr id="3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1" name="図 3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2" name="図形グループ 31"/>
          <p:cNvGrpSpPr/>
          <p:nvPr/>
        </p:nvGrpSpPr>
        <p:grpSpPr>
          <a:xfrm>
            <a:off x="8199103" y="714177"/>
            <a:ext cx="380950" cy="560933"/>
            <a:chOff x="4988904" y="4856888"/>
            <a:chExt cx="626020" cy="921788"/>
          </a:xfrm>
        </p:grpSpPr>
        <p:sp>
          <p:nvSpPr>
            <p:cNvPr id="3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4" name="図 3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5" name="図形グループ 34"/>
          <p:cNvGrpSpPr/>
          <p:nvPr/>
        </p:nvGrpSpPr>
        <p:grpSpPr>
          <a:xfrm>
            <a:off x="8603307" y="707146"/>
            <a:ext cx="380950" cy="560933"/>
            <a:chOff x="4988904" y="4856888"/>
            <a:chExt cx="626020" cy="921788"/>
          </a:xfrm>
        </p:grpSpPr>
        <p:sp>
          <p:nvSpPr>
            <p:cNvPr id="3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7" name="図 3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テキスト ボックス 19"/>
          <p:cNvSpPr txBox="1"/>
          <p:nvPr/>
        </p:nvSpPr>
        <p:spPr>
          <a:xfrm>
            <a:off x="450670" y="50393"/>
            <a:ext cx="3093515" cy="1077218"/>
          </a:xfrm>
          <a:prstGeom prst="rect">
            <a:avLst/>
          </a:prstGeom>
          <a:noFill/>
        </p:spPr>
        <p:txBody>
          <a:bodyPr wrap="none" rtlCol="0">
            <a:spAutoFit/>
          </a:bodyPr>
          <a:lstStyle/>
          <a:p>
            <a:r>
              <a:rPr lang="ja-JP" altLang="en-US" sz="2800" dirty="0" smtClean="0"/>
              <a:t>財政的実現可能性</a:t>
            </a:r>
          </a:p>
          <a:p>
            <a:r>
              <a:rPr lang="ja-JP" altLang="en-US" sz="3600" dirty="0" smtClean="0"/>
              <a:t>政策の収支</a:t>
            </a:r>
            <a:endParaRPr lang="en-US" altLang="ja-JP" sz="3600" dirty="0" smtClean="0"/>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66</a:t>
            </a:fld>
            <a:endParaRPr kumimoji="1" lang="ja-JP" altLang="en-US"/>
          </a:p>
        </p:txBody>
      </p:sp>
      <p:sp>
        <p:nvSpPr>
          <p:cNvPr id="4" name="正方形/長方形 3"/>
          <p:cNvSpPr/>
          <p:nvPr/>
        </p:nvSpPr>
        <p:spPr>
          <a:xfrm>
            <a:off x="214462" y="1367585"/>
            <a:ext cx="1005403" cy="584776"/>
          </a:xfrm>
          <a:prstGeom prst="rect">
            <a:avLst/>
          </a:prstGeom>
          <a:solidFill>
            <a:srgbClr val="DC3246"/>
          </a:solidFill>
        </p:spPr>
        <p:txBody>
          <a:bodyPr wrap="none">
            <a:spAutoFit/>
          </a:bodyPr>
          <a:lstStyle/>
          <a:p>
            <a:pPr algn="ctr"/>
            <a:r>
              <a:rPr lang="ja-JP" altLang="en-US" sz="3200" dirty="0" smtClean="0">
                <a:solidFill>
                  <a:schemeClr val="bg1"/>
                </a:solidFill>
              </a:rPr>
              <a:t>費用</a:t>
            </a:r>
            <a:endParaRPr lang="ja-JP" altLang="en-US" sz="3200" dirty="0">
              <a:solidFill>
                <a:schemeClr val="bg1"/>
              </a:solidFill>
            </a:endParaRPr>
          </a:p>
        </p:txBody>
      </p:sp>
      <p:sp>
        <p:nvSpPr>
          <p:cNvPr id="5" name="テキスト ボックス 4"/>
          <p:cNvSpPr txBox="1"/>
          <p:nvPr/>
        </p:nvSpPr>
        <p:spPr>
          <a:xfrm>
            <a:off x="574361" y="1958125"/>
            <a:ext cx="8005692" cy="646331"/>
          </a:xfrm>
          <a:prstGeom prst="rect">
            <a:avLst/>
          </a:prstGeom>
          <a:noFill/>
        </p:spPr>
        <p:txBody>
          <a:bodyPr wrap="none" rtlCol="0">
            <a:spAutoFit/>
          </a:bodyPr>
          <a:lstStyle/>
          <a:p>
            <a:r>
              <a:rPr kumimoji="1" lang="en-US" altLang="ja-JP" sz="3600" dirty="0" smtClean="0"/>
              <a:t>10</a:t>
            </a:r>
            <a:r>
              <a:rPr kumimoji="1" lang="ja-JP" altLang="en-US" sz="3600" dirty="0" smtClean="0"/>
              <a:t>年間合計：</a:t>
            </a:r>
            <a:r>
              <a:rPr lang="en-US" altLang="ja-JP" sz="3600" dirty="0" smtClean="0"/>
              <a:t>764,420,620</a:t>
            </a:r>
            <a:r>
              <a:rPr lang="ja-JP" altLang="en-US" sz="3600" dirty="0" smtClean="0"/>
              <a:t> 円</a:t>
            </a:r>
            <a:r>
              <a:rPr lang="en-US" altLang="ja-JP" sz="3600" dirty="0" smtClean="0"/>
              <a:t>(7</a:t>
            </a:r>
            <a:r>
              <a:rPr lang="ja-JP" altLang="en-US" sz="3600" dirty="0" smtClean="0"/>
              <a:t>億</a:t>
            </a:r>
            <a:r>
              <a:rPr lang="en-US" altLang="ja-JP" sz="3600" dirty="0"/>
              <a:t>6</a:t>
            </a:r>
            <a:r>
              <a:rPr lang="en-US" altLang="ja-JP" sz="3600" dirty="0" smtClean="0"/>
              <a:t>442</a:t>
            </a:r>
            <a:r>
              <a:rPr lang="ja-JP" altLang="en-US" sz="3600" dirty="0" smtClean="0"/>
              <a:t>万</a:t>
            </a:r>
            <a:r>
              <a:rPr lang="en-US" altLang="ja-JP" sz="3600" dirty="0" smtClean="0"/>
              <a:t>)</a:t>
            </a:r>
            <a:endParaRPr kumimoji="1" lang="ja-JP" altLang="en-US" sz="3600" dirty="0"/>
          </a:p>
        </p:txBody>
      </p:sp>
      <p:sp>
        <p:nvSpPr>
          <p:cNvPr id="6" name="正方形/長方形 5"/>
          <p:cNvSpPr/>
          <p:nvPr/>
        </p:nvSpPr>
        <p:spPr>
          <a:xfrm>
            <a:off x="214462" y="3183167"/>
            <a:ext cx="1005403" cy="584776"/>
          </a:xfrm>
          <a:prstGeom prst="rect">
            <a:avLst/>
          </a:prstGeom>
          <a:solidFill>
            <a:srgbClr val="1986C3"/>
          </a:solidFill>
        </p:spPr>
        <p:txBody>
          <a:bodyPr wrap="none">
            <a:spAutoFit/>
          </a:bodyPr>
          <a:lstStyle/>
          <a:p>
            <a:pPr algn="ctr"/>
            <a:r>
              <a:rPr lang="ja-JP" altLang="en-US" sz="3200" dirty="0" smtClean="0">
                <a:solidFill>
                  <a:srgbClr val="FFFFFF"/>
                </a:solidFill>
              </a:rPr>
              <a:t>収益</a:t>
            </a:r>
            <a:endParaRPr lang="en-US" altLang="ja-JP" sz="3200" dirty="0">
              <a:solidFill>
                <a:srgbClr val="FFFFFF"/>
              </a:solidFill>
            </a:endParaRPr>
          </a:p>
        </p:txBody>
      </p:sp>
      <p:sp>
        <p:nvSpPr>
          <p:cNvPr id="23" name="テキスト ボックス 22"/>
          <p:cNvSpPr txBox="1"/>
          <p:nvPr/>
        </p:nvSpPr>
        <p:spPr>
          <a:xfrm>
            <a:off x="714329" y="3767943"/>
            <a:ext cx="8588859" cy="646331"/>
          </a:xfrm>
          <a:prstGeom prst="rect">
            <a:avLst/>
          </a:prstGeom>
          <a:noFill/>
        </p:spPr>
        <p:txBody>
          <a:bodyPr wrap="none" rtlCol="0">
            <a:spAutoFit/>
          </a:bodyPr>
          <a:lstStyle/>
          <a:p>
            <a:r>
              <a:rPr kumimoji="1" lang="en-US" altLang="ja-JP" sz="3600" dirty="0" smtClean="0"/>
              <a:t>10</a:t>
            </a:r>
            <a:r>
              <a:rPr kumimoji="1" lang="ja-JP" altLang="en-US" sz="3600" dirty="0" smtClean="0"/>
              <a:t>年間合計：</a:t>
            </a:r>
            <a:r>
              <a:rPr lang="en-US" altLang="ja-JP" sz="3600" dirty="0" smtClean="0"/>
              <a:t>9,829,600,000</a:t>
            </a:r>
            <a:r>
              <a:rPr lang="ja-JP" altLang="en-US" sz="3600" dirty="0" smtClean="0"/>
              <a:t> 円</a:t>
            </a:r>
            <a:r>
              <a:rPr lang="en-US" altLang="ja-JP" sz="3600" dirty="0" smtClean="0"/>
              <a:t>(98</a:t>
            </a:r>
            <a:r>
              <a:rPr lang="ja-JP" altLang="en-US" sz="3600" dirty="0" smtClean="0"/>
              <a:t>億</a:t>
            </a:r>
            <a:r>
              <a:rPr lang="en-US" altLang="ja-JP" sz="3600" dirty="0" smtClean="0"/>
              <a:t>8296</a:t>
            </a:r>
            <a:r>
              <a:rPr lang="ja-JP" altLang="en-US" sz="3600" dirty="0" smtClean="0"/>
              <a:t>万</a:t>
            </a:r>
            <a:r>
              <a:rPr lang="en-US" altLang="ja-JP" sz="3600" dirty="0" smtClean="0"/>
              <a:t>)</a:t>
            </a:r>
            <a:endParaRPr kumimoji="1" lang="ja-JP" altLang="en-US" sz="3600" dirty="0"/>
          </a:p>
        </p:txBody>
      </p:sp>
      <p:sp>
        <p:nvSpPr>
          <p:cNvPr id="24" name="正方形/長方形 23"/>
          <p:cNvSpPr/>
          <p:nvPr/>
        </p:nvSpPr>
        <p:spPr>
          <a:xfrm>
            <a:off x="214463" y="4920327"/>
            <a:ext cx="1005403" cy="584776"/>
          </a:xfrm>
          <a:prstGeom prst="rect">
            <a:avLst/>
          </a:prstGeom>
          <a:solidFill>
            <a:schemeClr val="accent3">
              <a:lumMod val="75000"/>
            </a:schemeClr>
          </a:solidFill>
        </p:spPr>
        <p:txBody>
          <a:bodyPr wrap="none">
            <a:spAutoFit/>
          </a:bodyPr>
          <a:lstStyle/>
          <a:p>
            <a:pPr algn="ctr"/>
            <a:r>
              <a:rPr lang="ja-JP" altLang="en-US" sz="3200" dirty="0" smtClean="0">
                <a:solidFill>
                  <a:srgbClr val="FFFFFF"/>
                </a:solidFill>
              </a:rPr>
              <a:t>収支</a:t>
            </a:r>
            <a:endParaRPr lang="en-US" altLang="ja-JP" sz="3200" dirty="0">
              <a:solidFill>
                <a:srgbClr val="FFFFFF"/>
              </a:solidFill>
            </a:endParaRPr>
          </a:p>
        </p:txBody>
      </p:sp>
      <p:sp>
        <p:nvSpPr>
          <p:cNvPr id="25" name="テキスト ボックス 24"/>
          <p:cNvSpPr txBox="1"/>
          <p:nvPr/>
        </p:nvSpPr>
        <p:spPr>
          <a:xfrm>
            <a:off x="714329" y="5505103"/>
            <a:ext cx="8232692" cy="646331"/>
          </a:xfrm>
          <a:prstGeom prst="rect">
            <a:avLst/>
          </a:prstGeom>
          <a:noFill/>
        </p:spPr>
        <p:txBody>
          <a:bodyPr wrap="none" rtlCol="0">
            <a:spAutoFit/>
          </a:bodyPr>
          <a:lstStyle/>
          <a:p>
            <a:r>
              <a:rPr kumimoji="1" lang="en-US" altLang="ja-JP" sz="3600" dirty="0" smtClean="0"/>
              <a:t>10</a:t>
            </a:r>
            <a:r>
              <a:rPr kumimoji="1" lang="ja-JP" altLang="en-US" sz="3600" dirty="0" smtClean="0"/>
              <a:t>年間：</a:t>
            </a:r>
            <a:r>
              <a:rPr lang="ja-JP" altLang="en-US" sz="3600" dirty="0" smtClean="0"/>
              <a:t>円</a:t>
            </a:r>
            <a:r>
              <a:rPr lang="en-US" altLang="ja-JP" sz="3600" dirty="0" smtClean="0"/>
              <a:t>9,065,179,380(</a:t>
            </a:r>
            <a:r>
              <a:rPr lang="ja-JP" altLang="en-US" sz="3600" dirty="0" smtClean="0"/>
              <a:t>約</a:t>
            </a:r>
            <a:r>
              <a:rPr lang="en-US" altLang="ja-JP" sz="3600" dirty="0" smtClean="0"/>
              <a:t>90</a:t>
            </a:r>
            <a:r>
              <a:rPr lang="ja-JP" altLang="en-US" sz="3600" dirty="0" smtClean="0"/>
              <a:t>億</a:t>
            </a:r>
            <a:r>
              <a:rPr lang="en-US" altLang="ja-JP" sz="3600" dirty="0" smtClean="0"/>
              <a:t>6518</a:t>
            </a:r>
            <a:r>
              <a:rPr lang="ja-JP" altLang="en-US" sz="3600" dirty="0" smtClean="0"/>
              <a:t>万</a:t>
            </a:r>
            <a:r>
              <a:rPr lang="en-US" altLang="ja-JP" sz="3600" dirty="0" smtClean="0"/>
              <a:t>)</a:t>
            </a:r>
            <a:endParaRPr kumimoji="1" lang="ja-JP" altLang="en-US" sz="3600" dirty="0"/>
          </a:p>
        </p:txBody>
      </p:sp>
    </p:spTree>
    <p:extLst>
      <p:ext uri="{BB962C8B-B14F-4D97-AF65-F5344CB8AC3E}">
        <p14:creationId xmlns:p14="http://schemas.microsoft.com/office/powerpoint/2010/main" val="3424149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 name="図形グループ 49"/>
          <p:cNvGrpSpPr/>
          <p:nvPr/>
        </p:nvGrpSpPr>
        <p:grpSpPr>
          <a:xfrm>
            <a:off x="8678559" y="699079"/>
            <a:ext cx="380950" cy="560933"/>
            <a:chOff x="4988904" y="4856888"/>
            <a:chExt cx="626020" cy="921788"/>
          </a:xfrm>
        </p:grpSpPr>
        <p:sp>
          <p:nvSpPr>
            <p:cNvPr id="51"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2" name="図 51"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56" name="図形グループ 55"/>
          <p:cNvGrpSpPr/>
          <p:nvPr/>
        </p:nvGrpSpPr>
        <p:grpSpPr>
          <a:xfrm>
            <a:off x="8170252" y="700124"/>
            <a:ext cx="380950" cy="560933"/>
            <a:chOff x="4988904" y="4856888"/>
            <a:chExt cx="626020" cy="921788"/>
          </a:xfrm>
        </p:grpSpPr>
        <p:sp>
          <p:nvSpPr>
            <p:cNvPr id="5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58" name="図 5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pic>
        <p:nvPicPr>
          <p:cNvPr id="3" name="図 2" descr="icon_156520_256.png"/>
          <p:cNvPicPr>
            <a:picLocks noChangeAspect="1"/>
          </p:cNvPicPr>
          <p:nvPr/>
        </p:nvPicPr>
        <p:blipFill rotWithShape="1">
          <a:blip r:embed="rId4">
            <a:extLst>
              <a:ext uri="{28A0092B-C50C-407E-A947-70E740481C1C}">
                <a14:useLocalDpi xmlns:a14="http://schemas.microsoft.com/office/drawing/2010/main" val="0"/>
              </a:ext>
            </a:extLst>
          </a:blip>
          <a:srcRect b="-1073"/>
          <a:stretch/>
        </p:blipFill>
        <p:spPr>
          <a:xfrm rot="20479974">
            <a:off x="7447452" y="-129547"/>
            <a:ext cx="932632" cy="942636"/>
          </a:xfrm>
          <a:prstGeom prst="rect">
            <a:avLst/>
          </a:prstGeom>
          <a:scene3d>
            <a:camera prst="orthographicFront">
              <a:rot lat="0" lon="10800000" rev="0"/>
            </a:camera>
            <a:lightRig rig="threePt" dir="t"/>
          </a:scene3d>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pic>
        <p:nvPicPr>
          <p:cNvPr id="59" name="図 58"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61" name="テキスト ボックス 60"/>
          <p:cNvSpPr txBox="1"/>
          <p:nvPr/>
        </p:nvSpPr>
        <p:spPr>
          <a:xfrm>
            <a:off x="8105026" y="1027793"/>
            <a:ext cx="548571" cy="276999"/>
          </a:xfrm>
          <a:prstGeom prst="rect">
            <a:avLst/>
          </a:prstGeom>
          <a:noFill/>
        </p:spPr>
        <p:txBody>
          <a:bodyPr wrap="squar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62" name="テキスト ボックス 61"/>
          <p:cNvSpPr txBox="1"/>
          <p:nvPr/>
        </p:nvSpPr>
        <p:spPr>
          <a:xfrm>
            <a:off x="8595429" y="1027793"/>
            <a:ext cx="691059" cy="276999"/>
          </a:xfrm>
          <a:prstGeom prst="rect">
            <a:avLst/>
          </a:prstGeom>
          <a:noFill/>
        </p:spPr>
        <p:txBody>
          <a:bodyPr wrap="squar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pic>
        <p:nvPicPr>
          <p:cNvPr id="63" name="図 6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61734" y="763685"/>
            <a:ext cx="355643" cy="355643"/>
          </a:xfrm>
          <a:prstGeom prst="rect">
            <a:avLst/>
          </a:prstGeom>
        </p:spPr>
      </p:pic>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67</a:t>
            </a:fld>
            <a:endParaRPr kumimoji="1" lang="ja-JP" altLang="en-US" dirty="0"/>
          </a:p>
        </p:txBody>
      </p:sp>
      <p:sp>
        <p:nvSpPr>
          <p:cNvPr id="39" name="テキスト ボックス 38"/>
          <p:cNvSpPr txBox="1"/>
          <p:nvPr/>
        </p:nvSpPr>
        <p:spPr>
          <a:xfrm>
            <a:off x="196086" y="61803"/>
            <a:ext cx="2611562" cy="954107"/>
          </a:xfrm>
          <a:prstGeom prst="rect">
            <a:avLst/>
          </a:prstGeom>
          <a:noFill/>
        </p:spPr>
        <p:txBody>
          <a:bodyPr wrap="none" rtlCol="0">
            <a:spAutoFit/>
          </a:bodyPr>
          <a:lstStyle/>
          <a:p>
            <a:r>
              <a:rPr lang="ja-JP" altLang="en-US" sz="2800" dirty="0" smtClean="0"/>
              <a:t>リバーサイド</a:t>
            </a:r>
            <a:r>
              <a:rPr lang="en-US" altLang="ja-JP" sz="2800" dirty="0" smtClean="0"/>
              <a:t>505</a:t>
            </a:r>
            <a:endParaRPr lang="en-US" altLang="ja-JP" sz="2800" dirty="0"/>
          </a:p>
          <a:p>
            <a:r>
              <a:rPr lang="ja-JP" altLang="en-US" sz="2800" dirty="0" smtClean="0"/>
              <a:t>初期費用</a:t>
            </a:r>
            <a:endParaRPr lang="en-US" altLang="ja-JP" sz="2800" dirty="0" smtClean="0"/>
          </a:p>
        </p:txBody>
      </p:sp>
      <p:sp>
        <p:nvSpPr>
          <p:cNvPr id="8" name="右中かっこ 7"/>
          <p:cNvSpPr/>
          <p:nvPr/>
        </p:nvSpPr>
        <p:spPr>
          <a:xfrm>
            <a:off x="4521907" y="2273104"/>
            <a:ext cx="846558" cy="430483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5617785" y="4140206"/>
            <a:ext cx="1630775" cy="523220"/>
          </a:xfrm>
          <a:prstGeom prst="rect">
            <a:avLst/>
          </a:prstGeom>
          <a:noFill/>
        </p:spPr>
        <p:txBody>
          <a:bodyPr wrap="none" rtlCol="0">
            <a:spAutoFit/>
          </a:bodyPr>
          <a:lstStyle/>
          <a:p>
            <a:r>
              <a:rPr kumimoji="1" lang="en-US" altLang="ja-JP" sz="2800" dirty="0" smtClean="0"/>
              <a:t>6739</a:t>
            </a:r>
            <a:r>
              <a:rPr kumimoji="1" lang="ja-JP" altLang="en-US" sz="2800" dirty="0" smtClean="0"/>
              <a:t>万円</a:t>
            </a:r>
            <a:endParaRPr kumimoji="1" lang="ja-JP" altLang="en-US" sz="2800" dirty="0"/>
          </a:p>
        </p:txBody>
      </p:sp>
      <p:sp>
        <p:nvSpPr>
          <p:cNvPr id="26" name="テキスト ボックス 25"/>
          <p:cNvSpPr txBox="1"/>
          <p:nvPr/>
        </p:nvSpPr>
        <p:spPr>
          <a:xfrm>
            <a:off x="5613941" y="1749885"/>
            <a:ext cx="2171838" cy="523220"/>
          </a:xfrm>
          <a:prstGeom prst="rect">
            <a:avLst/>
          </a:prstGeom>
          <a:noFill/>
        </p:spPr>
        <p:txBody>
          <a:bodyPr wrap="none" rtlCol="0">
            <a:spAutoFit/>
          </a:bodyPr>
          <a:lstStyle/>
          <a:p>
            <a:r>
              <a:rPr lang="en-US" altLang="ja-JP" sz="2800" dirty="0">
                <a:solidFill>
                  <a:srgbClr val="FF0000"/>
                </a:solidFill>
              </a:rPr>
              <a:t>1</a:t>
            </a:r>
            <a:r>
              <a:rPr lang="ja-JP" altLang="en-US" sz="2800" dirty="0" smtClean="0">
                <a:solidFill>
                  <a:srgbClr val="FF0000"/>
                </a:solidFill>
              </a:rPr>
              <a:t>億</a:t>
            </a:r>
            <a:r>
              <a:rPr lang="en-US" altLang="ja-JP" sz="2800" dirty="0" smtClean="0">
                <a:solidFill>
                  <a:srgbClr val="FF0000"/>
                </a:solidFill>
              </a:rPr>
              <a:t>1000</a:t>
            </a:r>
            <a:r>
              <a:rPr kumimoji="1" lang="ja-JP" altLang="en-US" sz="2800" dirty="0" smtClean="0">
                <a:solidFill>
                  <a:srgbClr val="FF0000"/>
                </a:solidFill>
              </a:rPr>
              <a:t>万円</a:t>
            </a:r>
            <a:endParaRPr kumimoji="1" lang="ja-JP" altLang="en-US" sz="2800" dirty="0">
              <a:solidFill>
                <a:srgbClr val="FF0000"/>
              </a:solidFill>
            </a:endParaRPr>
          </a:p>
        </p:txBody>
      </p:sp>
      <p:sp>
        <p:nvSpPr>
          <p:cNvPr id="12" name="下矢印 11"/>
          <p:cNvSpPr/>
          <p:nvPr/>
        </p:nvSpPr>
        <p:spPr>
          <a:xfrm>
            <a:off x="6034386" y="4659243"/>
            <a:ext cx="298885" cy="561599"/>
          </a:xfrm>
          <a:prstGeom prst="downArrow">
            <a:avLst/>
          </a:prstGeom>
          <a:solidFill>
            <a:schemeClr val="tx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33271" y="4697747"/>
            <a:ext cx="2492990" cy="400110"/>
          </a:xfrm>
          <a:prstGeom prst="rect">
            <a:avLst/>
          </a:prstGeom>
          <a:noFill/>
        </p:spPr>
        <p:txBody>
          <a:bodyPr wrap="none" rtlCol="0">
            <a:spAutoFit/>
          </a:bodyPr>
          <a:lstStyle/>
          <a:p>
            <a:r>
              <a:rPr kumimoji="1" lang="ja-JP" altLang="en-US" sz="2000" dirty="0" smtClean="0"/>
              <a:t>都市公園事業費補助</a:t>
            </a:r>
            <a:endParaRPr kumimoji="1" lang="ja-JP" altLang="en-US" sz="2000" dirty="0"/>
          </a:p>
        </p:txBody>
      </p:sp>
      <p:sp>
        <p:nvSpPr>
          <p:cNvPr id="29" name="テキスト ボックス 28"/>
          <p:cNvSpPr txBox="1"/>
          <p:nvPr/>
        </p:nvSpPr>
        <p:spPr>
          <a:xfrm>
            <a:off x="5613941" y="5158784"/>
            <a:ext cx="1630775" cy="523220"/>
          </a:xfrm>
          <a:prstGeom prst="rect">
            <a:avLst/>
          </a:prstGeom>
          <a:noFill/>
        </p:spPr>
        <p:txBody>
          <a:bodyPr wrap="none" rtlCol="0">
            <a:spAutoFit/>
          </a:bodyPr>
          <a:lstStyle/>
          <a:p>
            <a:r>
              <a:rPr lang="en-US" altLang="ja-JP" sz="2800" dirty="0">
                <a:solidFill>
                  <a:srgbClr val="FF0000"/>
                </a:solidFill>
              </a:rPr>
              <a:t>4</a:t>
            </a:r>
            <a:r>
              <a:rPr kumimoji="1" lang="en-US" altLang="ja-JP" sz="2800" dirty="0" smtClean="0">
                <a:solidFill>
                  <a:srgbClr val="FF0000"/>
                </a:solidFill>
              </a:rPr>
              <a:t>500</a:t>
            </a:r>
            <a:r>
              <a:rPr kumimoji="1" lang="ja-JP" altLang="en-US" sz="2800" dirty="0" smtClean="0">
                <a:solidFill>
                  <a:srgbClr val="FF0000"/>
                </a:solidFill>
              </a:rPr>
              <a:t>万円</a:t>
            </a:r>
            <a:endParaRPr kumimoji="1" lang="ja-JP" altLang="en-US" sz="2800" dirty="0">
              <a:solidFill>
                <a:srgbClr val="FF0000"/>
              </a:solidFill>
            </a:endParaRPr>
          </a:p>
        </p:txBody>
      </p:sp>
      <p:sp>
        <p:nvSpPr>
          <p:cNvPr id="14" name="テキスト ボックス 13"/>
          <p:cNvSpPr txBox="1"/>
          <p:nvPr/>
        </p:nvSpPr>
        <p:spPr>
          <a:xfrm>
            <a:off x="5024765" y="6179003"/>
            <a:ext cx="3481642" cy="584776"/>
          </a:xfrm>
          <a:prstGeom prst="rect">
            <a:avLst/>
          </a:prstGeom>
          <a:noFill/>
        </p:spPr>
        <p:txBody>
          <a:bodyPr wrap="none" rtlCol="0">
            <a:spAutoFit/>
          </a:bodyPr>
          <a:lstStyle/>
          <a:p>
            <a:r>
              <a:rPr kumimoji="1" lang="ja-JP" altLang="en-US" sz="3200" u="sng" dirty="0" smtClean="0">
                <a:solidFill>
                  <a:srgbClr val="FF0000"/>
                </a:solidFill>
              </a:rPr>
              <a:t>合計：</a:t>
            </a:r>
            <a:r>
              <a:rPr kumimoji="1" lang="en-US" altLang="ja-JP" sz="3200" u="sng" dirty="0" smtClean="0">
                <a:solidFill>
                  <a:srgbClr val="FF0000"/>
                </a:solidFill>
              </a:rPr>
              <a:t>1</a:t>
            </a:r>
            <a:r>
              <a:rPr kumimoji="1" lang="ja-JP" altLang="en-US" sz="3200" u="sng" dirty="0" smtClean="0">
                <a:solidFill>
                  <a:srgbClr val="FF0000"/>
                </a:solidFill>
              </a:rPr>
              <a:t>億</a:t>
            </a:r>
            <a:r>
              <a:rPr lang="en-US" altLang="ja-JP" sz="3200" u="sng" dirty="0" smtClean="0">
                <a:solidFill>
                  <a:srgbClr val="FF0000"/>
                </a:solidFill>
              </a:rPr>
              <a:t>55</a:t>
            </a:r>
            <a:r>
              <a:rPr kumimoji="1" lang="en-US" altLang="ja-JP" sz="3200" u="sng" dirty="0" smtClean="0">
                <a:solidFill>
                  <a:srgbClr val="FF0000"/>
                </a:solidFill>
              </a:rPr>
              <a:t>00</a:t>
            </a:r>
            <a:r>
              <a:rPr kumimoji="1" lang="ja-JP" altLang="en-US" sz="3200" u="sng" dirty="0" smtClean="0">
                <a:solidFill>
                  <a:srgbClr val="FF0000"/>
                </a:solidFill>
              </a:rPr>
              <a:t>万円</a:t>
            </a:r>
            <a:endParaRPr kumimoji="1" lang="ja-JP" altLang="en-US" sz="3200" u="sng" dirty="0">
              <a:solidFill>
                <a:srgbClr val="FF0000"/>
              </a:solidFill>
            </a:endParaRPr>
          </a:p>
        </p:txBody>
      </p:sp>
      <p:sp>
        <p:nvSpPr>
          <p:cNvPr id="32" name="右中かっこ 31"/>
          <p:cNvSpPr/>
          <p:nvPr/>
        </p:nvSpPr>
        <p:spPr>
          <a:xfrm>
            <a:off x="4521907" y="1731835"/>
            <a:ext cx="846558" cy="5412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aphicFrame>
        <p:nvGraphicFramePr>
          <p:cNvPr id="27" name="表 26"/>
          <p:cNvGraphicFramePr>
            <a:graphicFrameLocks noGrp="1"/>
          </p:cNvGraphicFramePr>
          <p:nvPr>
            <p:extLst>
              <p:ext uri="{D42A27DB-BD31-4B8C-83A1-F6EECF244321}">
                <p14:modId xmlns:p14="http://schemas.microsoft.com/office/powerpoint/2010/main" val="3573363237"/>
              </p:ext>
            </p:extLst>
          </p:nvPr>
        </p:nvGraphicFramePr>
        <p:xfrm>
          <a:off x="74711" y="1327756"/>
          <a:ext cx="4447196" cy="5250180"/>
        </p:xfrm>
        <a:graphic>
          <a:graphicData uri="http://schemas.openxmlformats.org/drawingml/2006/table">
            <a:tbl>
              <a:tblPr firstRow="1" firstCol="1" bandRow="1">
                <a:tableStyleId>{5C22544A-7EE6-4342-B048-85BDC9FD1C3A}</a:tableStyleId>
              </a:tblPr>
              <a:tblGrid>
                <a:gridCol w="2814244"/>
                <a:gridCol w="1632952"/>
              </a:tblGrid>
              <a:tr h="370840">
                <a:tc>
                  <a:txBody>
                    <a:bodyPr/>
                    <a:lstStyle/>
                    <a:p>
                      <a:pPr algn="ctr"/>
                      <a:r>
                        <a:rPr kumimoji="1" lang="ja-JP" altLang="en-US" sz="1800" dirty="0" smtClean="0">
                          <a:solidFill>
                            <a:srgbClr val="FFFFFF"/>
                          </a:solidFill>
                        </a:rPr>
                        <a:t>具体的項目</a:t>
                      </a:r>
                      <a:endParaRPr kumimoji="1" lang="ja-JP" altLang="en-US" sz="18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c>
                  <a:txBody>
                    <a:bodyPr/>
                    <a:lstStyle/>
                    <a:p>
                      <a:pPr algn="ctr"/>
                      <a:r>
                        <a:rPr kumimoji="1" lang="ja-JP" altLang="en-US" sz="1800" dirty="0" smtClean="0">
                          <a:solidFill>
                            <a:srgbClr val="FFFFFF"/>
                          </a:solidFill>
                        </a:rPr>
                        <a:t>額（円）</a:t>
                      </a:r>
                      <a:endParaRPr kumimoji="1" lang="ja-JP" altLang="en-US" sz="18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r>
              <a:tr h="67309">
                <a:tc>
                  <a:txBody>
                    <a:bodyPr/>
                    <a:lstStyle/>
                    <a:p>
                      <a:r>
                        <a:rPr lang="ja-JP" altLang="en-US" sz="1600" dirty="0" smtClean="0">
                          <a:solidFill>
                            <a:schemeClr val="tx1"/>
                          </a:solidFill>
                        </a:rPr>
                        <a:t>解体費</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algn="ctr" fontAlgn="b"/>
                      <a:r>
                        <a:rPr lang="en-US" altLang="ja-JP" sz="1800" b="0" i="0" u="none" strike="noStrike" dirty="0" smtClean="0">
                          <a:solidFill>
                            <a:srgbClr val="000000"/>
                          </a:solidFill>
                          <a:effectLst/>
                          <a:latin typeface="MS PGothic"/>
                        </a:rPr>
                        <a:t>6500</a:t>
                      </a:r>
                      <a:r>
                        <a:rPr lang="ja-JP" altLang="en-US" sz="1800" b="0" i="0" u="none" strike="noStrike" dirty="0" smtClean="0">
                          <a:solidFill>
                            <a:srgbClr val="000000"/>
                          </a:solidFill>
                          <a:effectLst/>
                          <a:latin typeface="MS PGothic"/>
                        </a:rPr>
                        <a:t>万円</a:t>
                      </a:r>
                      <a:endParaRPr lang="en-US" altLang="ja-JP" sz="18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r>
              <a:tr h="67309">
                <a:tc>
                  <a:txBody>
                    <a:bodyPr/>
                    <a:lstStyle/>
                    <a:p>
                      <a:r>
                        <a:rPr lang="ja-JP" altLang="en-US" sz="1600" dirty="0" smtClean="0">
                          <a:solidFill>
                            <a:schemeClr val="tx1"/>
                          </a:solidFill>
                        </a:rPr>
                        <a:t>移転補助費用（１５店舗）</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algn="ctr" fontAlgn="b"/>
                      <a:r>
                        <a:rPr lang="en-US" altLang="ja-JP" sz="1800" b="0" i="0" u="none" strike="noStrike" dirty="0" smtClean="0">
                          <a:solidFill>
                            <a:srgbClr val="000000"/>
                          </a:solidFill>
                          <a:effectLst/>
                          <a:latin typeface="MS PGothic"/>
                        </a:rPr>
                        <a:t>4500</a:t>
                      </a:r>
                      <a:r>
                        <a:rPr lang="ja-JP" altLang="en-US" sz="1800" b="0" i="0" u="none" strike="noStrike" dirty="0" smtClean="0">
                          <a:solidFill>
                            <a:srgbClr val="000000"/>
                          </a:solidFill>
                          <a:effectLst/>
                          <a:latin typeface="MS PGothic"/>
                        </a:rPr>
                        <a:t>万円</a:t>
                      </a:r>
                      <a:endParaRPr lang="en-US" altLang="ja-JP" sz="18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r>
              <a:tr h="0">
                <a:tc>
                  <a:txBody>
                    <a:bodyPr/>
                    <a:lstStyle/>
                    <a:p>
                      <a:r>
                        <a:rPr lang="ja-JP" altLang="en-US" sz="1600" dirty="0" smtClean="0">
                          <a:solidFill>
                            <a:schemeClr val="tx1"/>
                          </a:solidFill>
                        </a:rPr>
                        <a:t>外灯</a:t>
                      </a:r>
                      <a:r>
                        <a:rPr lang="en-US" altLang="ja-JP" sz="1600" dirty="0" smtClean="0">
                          <a:solidFill>
                            <a:schemeClr val="tx1"/>
                          </a:solidFill>
                        </a:rPr>
                        <a:t>(16</a:t>
                      </a:r>
                      <a:r>
                        <a:rPr lang="ja-JP" altLang="en-US" sz="1600" dirty="0" smtClean="0">
                          <a:solidFill>
                            <a:schemeClr val="tx1"/>
                          </a:solidFill>
                        </a:rPr>
                        <a:t>本</a:t>
                      </a:r>
                      <a:r>
                        <a:rPr lang="en-US" altLang="ja-JP" sz="1600" dirty="0" smtClean="0">
                          <a:solidFill>
                            <a:schemeClr val="tx1"/>
                          </a:solidFill>
                        </a:rPr>
                        <a:t>)</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1800" b="0" i="0" u="none" strike="noStrike" dirty="0" smtClean="0">
                          <a:solidFill>
                            <a:srgbClr val="000000"/>
                          </a:solidFill>
                          <a:effectLst/>
                          <a:latin typeface="MS PGothic"/>
                        </a:rPr>
                        <a:t>160</a:t>
                      </a:r>
                      <a:r>
                        <a:rPr lang="ja-JP" altLang="en-US" sz="1800" b="0" i="0" u="none" strike="noStrike" dirty="0" smtClean="0">
                          <a:solidFill>
                            <a:srgbClr val="000000"/>
                          </a:solidFill>
                          <a:effectLst/>
                          <a:latin typeface="MS PGothic"/>
                        </a:rPr>
                        <a:t>万円</a:t>
                      </a:r>
                      <a:endParaRPr lang="en-US" altLang="ja-JP" sz="18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水上コテージ</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675</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踏み石（水上アスレチック用）</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162</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橋</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500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ウッドデッキ</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50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建物</a:t>
                      </a:r>
                      <a:r>
                        <a:rPr lang="en-US" altLang="ja-JP" sz="1600" dirty="0" smtClean="0">
                          <a:solidFill>
                            <a:schemeClr val="tx1"/>
                          </a:solidFill>
                        </a:rPr>
                        <a:t>(</a:t>
                      </a:r>
                      <a:r>
                        <a:rPr lang="ja-JP" altLang="en-US" sz="1600" dirty="0" smtClean="0">
                          <a:solidFill>
                            <a:schemeClr val="tx1"/>
                          </a:solidFill>
                        </a:rPr>
                        <a:t>事務所</a:t>
                      </a:r>
                      <a:r>
                        <a:rPr lang="en-US" altLang="ja-JP" sz="1600" dirty="0" smtClean="0">
                          <a:solidFill>
                            <a:schemeClr val="tx1"/>
                          </a:solidFill>
                        </a:rPr>
                        <a:t>)</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600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バスケ</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900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フェンス</a:t>
                      </a:r>
                      <a:r>
                        <a:rPr lang="en-US" altLang="ja-JP" sz="1600" dirty="0" smtClean="0">
                          <a:solidFill>
                            <a:schemeClr val="tx1"/>
                          </a:solidFill>
                        </a:rPr>
                        <a:t>(52m)</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150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水辺</a:t>
                      </a:r>
                      <a:r>
                        <a:rPr lang="en-US" altLang="ja-JP" sz="1600" dirty="0" smtClean="0">
                          <a:solidFill>
                            <a:schemeClr val="tx1"/>
                          </a:solidFill>
                        </a:rPr>
                        <a:t>(2100㎥)</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1500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草地</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450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パター</a:t>
                      </a:r>
                      <a:endParaRPr lang="en-US" altLang="ja-JP" sz="1600" dirty="0" smtClean="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400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歩道</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532</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駐輪場</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140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シャワー・更衣室</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500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a:txBody>
                    <a:bodyPr/>
                    <a:lstStyle/>
                    <a:p>
                      <a:r>
                        <a:rPr lang="ja-JP" altLang="en-US" sz="1600" dirty="0" smtClean="0">
                          <a:solidFill>
                            <a:schemeClr val="tx1"/>
                          </a:solidFill>
                        </a:rPr>
                        <a:t>オブジェ</a:t>
                      </a:r>
                      <a:endParaRPr lang="ja-JP" altLang="en-US" sz="1600" dirty="0">
                        <a:solidFill>
                          <a:schemeClr val="tx1"/>
                        </a:solidFil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1800" dirty="0" smtClean="0">
                          <a:latin typeface="+mn-ea"/>
                          <a:ea typeface="+mn-ea"/>
                        </a:rPr>
                        <a:t>20</a:t>
                      </a:r>
                      <a:r>
                        <a:rPr lang="ja-JP" altLang="en-US" sz="1800" dirty="0" smtClean="0">
                          <a:latin typeface="+mn-ea"/>
                          <a:ea typeface="+mn-ea"/>
                        </a:rPr>
                        <a:t>万円</a:t>
                      </a:r>
                      <a:endParaRPr lang="ja-JP" altLang="en-US" sz="18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856249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図形グループ 25"/>
          <p:cNvGrpSpPr/>
          <p:nvPr/>
        </p:nvGrpSpPr>
        <p:grpSpPr>
          <a:xfrm>
            <a:off x="7329381" y="714177"/>
            <a:ext cx="380950" cy="560933"/>
            <a:chOff x="4988904" y="4856888"/>
            <a:chExt cx="626020" cy="921788"/>
          </a:xfrm>
        </p:grpSpPr>
        <p:sp>
          <p:nvSpPr>
            <p:cNvPr id="2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8" name="図 2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9" name="図形グループ 28"/>
          <p:cNvGrpSpPr/>
          <p:nvPr/>
        </p:nvGrpSpPr>
        <p:grpSpPr>
          <a:xfrm>
            <a:off x="7770067" y="714177"/>
            <a:ext cx="380950" cy="560933"/>
            <a:chOff x="4988904" y="4856888"/>
            <a:chExt cx="626020" cy="921788"/>
          </a:xfrm>
        </p:grpSpPr>
        <p:sp>
          <p:nvSpPr>
            <p:cNvPr id="3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1" name="図 3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2" name="図形グループ 31"/>
          <p:cNvGrpSpPr/>
          <p:nvPr/>
        </p:nvGrpSpPr>
        <p:grpSpPr>
          <a:xfrm>
            <a:off x="8199103" y="714177"/>
            <a:ext cx="380950" cy="560933"/>
            <a:chOff x="4988904" y="4856888"/>
            <a:chExt cx="626020" cy="921788"/>
          </a:xfrm>
        </p:grpSpPr>
        <p:sp>
          <p:nvSpPr>
            <p:cNvPr id="3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4" name="図 3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5" name="図形グループ 34"/>
          <p:cNvGrpSpPr/>
          <p:nvPr/>
        </p:nvGrpSpPr>
        <p:grpSpPr>
          <a:xfrm>
            <a:off x="8603307" y="707146"/>
            <a:ext cx="380950" cy="560933"/>
            <a:chOff x="4988904" y="4856888"/>
            <a:chExt cx="626020" cy="921788"/>
          </a:xfrm>
        </p:grpSpPr>
        <p:sp>
          <p:nvSpPr>
            <p:cNvPr id="3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7" name="図 3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aphicFrame>
        <p:nvGraphicFramePr>
          <p:cNvPr id="19" name="表 18"/>
          <p:cNvGraphicFramePr>
            <a:graphicFrameLocks noGrp="1"/>
          </p:cNvGraphicFramePr>
          <p:nvPr>
            <p:extLst>
              <p:ext uri="{D42A27DB-BD31-4B8C-83A1-F6EECF244321}">
                <p14:modId xmlns:p14="http://schemas.microsoft.com/office/powerpoint/2010/main" val="2106073341"/>
              </p:ext>
            </p:extLst>
          </p:nvPr>
        </p:nvGraphicFramePr>
        <p:xfrm>
          <a:off x="78630" y="4157808"/>
          <a:ext cx="8196193" cy="2618740"/>
        </p:xfrm>
        <a:graphic>
          <a:graphicData uri="http://schemas.openxmlformats.org/drawingml/2006/table">
            <a:tbl>
              <a:tblPr firstRow="1" firstCol="1" bandRow="1">
                <a:tableStyleId>{5C22544A-7EE6-4342-B048-85BDC9FD1C3A}</a:tableStyleId>
              </a:tblPr>
              <a:tblGrid>
                <a:gridCol w="485854"/>
                <a:gridCol w="3155984"/>
                <a:gridCol w="2642807"/>
                <a:gridCol w="1911548"/>
              </a:tblGrid>
              <a:tr h="370840">
                <a:tc rowSpan="8">
                  <a:txBody>
                    <a:bodyPr/>
                    <a:lstStyle/>
                    <a:p>
                      <a:pPr algn="ctr"/>
                      <a:r>
                        <a:rPr kumimoji="1" lang="ja-JP" altLang="en-US" sz="2800" dirty="0" smtClean="0">
                          <a:solidFill>
                            <a:srgbClr val="FFFFFF"/>
                          </a:solidFill>
                        </a:rPr>
                        <a:t>継続費用</a:t>
                      </a:r>
                      <a:endParaRPr kumimoji="1" lang="ja-JP" altLang="en-US" sz="2800" dirty="0">
                        <a:solidFill>
                          <a:srgbClr val="FFFFFF"/>
                        </a:solidFill>
                      </a:endParaRPr>
                    </a:p>
                  </a:txBody>
                  <a:tcPr vert="eaVert"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3246"/>
                    </a:solidFill>
                  </a:tcPr>
                </a:tc>
                <a:tc>
                  <a:txBody>
                    <a:bodyPr/>
                    <a:lstStyle/>
                    <a:p>
                      <a:pPr algn="ctr"/>
                      <a:r>
                        <a:rPr kumimoji="1" lang="ja-JP" altLang="en-US" sz="2000" dirty="0" smtClean="0">
                          <a:solidFill>
                            <a:srgbClr val="FFFFFF"/>
                          </a:solidFill>
                        </a:rPr>
                        <a:t>提案名</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6666"/>
                    </a:solidFill>
                  </a:tcPr>
                </a:tc>
                <a:tc>
                  <a:txBody>
                    <a:bodyPr/>
                    <a:lstStyle/>
                    <a:p>
                      <a:pPr algn="ctr"/>
                      <a:r>
                        <a:rPr kumimoji="1" lang="ja-JP" altLang="en-US" sz="2000" dirty="0" smtClean="0">
                          <a:solidFill>
                            <a:srgbClr val="FFFFFF"/>
                          </a:solidFill>
                        </a:rPr>
                        <a:t>具体的項目</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6666"/>
                    </a:solidFill>
                  </a:tcPr>
                </a:tc>
                <a:tc>
                  <a:txBody>
                    <a:bodyPr/>
                    <a:lstStyle/>
                    <a:p>
                      <a:pPr algn="ctr"/>
                      <a:r>
                        <a:rPr kumimoji="1" lang="ja-JP" altLang="en-US" sz="2000" dirty="0" smtClean="0">
                          <a:solidFill>
                            <a:srgbClr val="FFFFFF"/>
                          </a:solidFill>
                        </a:rPr>
                        <a:t>費用額（円</a:t>
                      </a:r>
                      <a:r>
                        <a:rPr kumimoji="1" lang="en-US" altLang="ja-JP" sz="2000" dirty="0" smtClean="0">
                          <a:solidFill>
                            <a:srgbClr val="FFFFFF"/>
                          </a:solidFill>
                        </a:rPr>
                        <a:t>/</a:t>
                      </a:r>
                      <a:r>
                        <a:rPr kumimoji="1" lang="ja-JP" altLang="en-US" sz="2000" dirty="0" smtClean="0">
                          <a:solidFill>
                            <a:srgbClr val="FFFFFF"/>
                          </a:solidFill>
                        </a:rPr>
                        <a:t>年）</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6666"/>
                    </a:solidFill>
                  </a:tcPr>
                </a:tc>
              </a:tr>
              <a:tr h="0">
                <a:tc v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solidFill>
                            <a:srgbClr val="000000"/>
                          </a:solidFill>
                          <a:effectLst/>
                          <a:latin typeface="MS PGothic"/>
                        </a:rPr>
                        <a:t>独自科目</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a:solidFill>
                            <a:srgbClr val="000000"/>
                          </a:solidFill>
                          <a:effectLst/>
                          <a:latin typeface="MS PGothic"/>
                        </a:rPr>
                        <a:t>実施費</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122</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smtClean="0">
                          <a:solidFill>
                            <a:srgbClr val="000000"/>
                          </a:solidFill>
                          <a:effectLst/>
                          <a:latin typeface="MS PGothic"/>
                        </a:rPr>
                        <a:t>リバーサイド</a:t>
                      </a:r>
                      <a:r>
                        <a:rPr lang="en-US" altLang="ja-JP" sz="2000" b="0" i="0" u="none" strike="noStrike" dirty="0" smtClean="0">
                          <a:solidFill>
                            <a:srgbClr val="000000"/>
                          </a:solidFill>
                          <a:effectLst/>
                          <a:latin typeface="MS PGothic"/>
                        </a:rPr>
                        <a:t>505</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a:solidFill>
                            <a:srgbClr val="000000"/>
                          </a:solidFill>
                          <a:effectLst/>
                          <a:latin typeface="MS PGothic"/>
                        </a:rPr>
                        <a:t>維持費</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100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smtClean="0">
                          <a:solidFill>
                            <a:srgbClr val="000000"/>
                          </a:solidFill>
                          <a:effectLst/>
                          <a:latin typeface="MS PGothic"/>
                        </a:rPr>
                        <a:t>ビオパーク</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smtClean="0">
                          <a:solidFill>
                            <a:srgbClr val="000000"/>
                          </a:solidFill>
                          <a:effectLst/>
                          <a:latin typeface="MS PGothic"/>
                        </a:rPr>
                        <a:t>維持費</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261</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a:p>
                  </a:txBody>
                  <a:tcPr/>
                </a:tc>
                <a:tc>
                  <a:txBody>
                    <a:bodyPr/>
                    <a:lstStyle/>
                    <a:p>
                      <a:pPr algn="ctr" fontAlgn="b"/>
                      <a:r>
                        <a:rPr lang="ja-JP" altLang="en-US" sz="2000" b="0" i="0" u="none" strike="noStrike" dirty="0" smtClean="0">
                          <a:solidFill>
                            <a:srgbClr val="000000"/>
                          </a:solidFill>
                          <a:effectLst/>
                          <a:latin typeface="MS PGothic"/>
                        </a:rPr>
                        <a:t>市民支援型農業</a:t>
                      </a:r>
                      <a:endParaRPr 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a:solidFill>
                            <a:srgbClr val="000000"/>
                          </a:solidFill>
                          <a:effectLst/>
                          <a:latin typeface="MS PGothic"/>
                        </a:rPr>
                        <a:t>PR</a:t>
                      </a:r>
                      <a:r>
                        <a:rPr lang="ja-JP" altLang="en-US" sz="2000" b="0" i="0" u="none" strike="noStrike" dirty="0">
                          <a:solidFill>
                            <a:srgbClr val="000000"/>
                          </a:solidFill>
                          <a:effectLst/>
                          <a:latin typeface="MS PGothic"/>
                        </a:rPr>
                        <a:t>費・研修費・人件費等</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500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a:p>
                  </a:txBody>
                  <a:tcPr/>
                </a:tc>
                <a:tc>
                  <a:txBody>
                    <a:bodyPr/>
                    <a:lstStyle/>
                    <a:p>
                      <a:pPr algn="ctr" fontAlgn="b"/>
                      <a:r>
                        <a:rPr lang="ja-JP" altLang="en-US" sz="2000" b="0" i="0" u="none" strike="noStrike" dirty="0" smtClean="0">
                          <a:solidFill>
                            <a:srgbClr val="000000"/>
                          </a:solidFill>
                          <a:effectLst/>
                          <a:latin typeface="MS PGothic"/>
                        </a:rPr>
                        <a:t>市民恊働アプリ</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a:solidFill>
                            <a:srgbClr val="000000"/>
                          </a:solidFill>
                          <a:effectLst/>
                          <a:latin typeface="MS PGothic"/>
                        </a:rPr>
                        <a:t>維持費</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170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a:p>
                  </a:txBody>
                  <a:tcPr/>
                </a:tc>
                <a:tc>
                  <a:txBody>
                    <a:bodyPr/>
                    <a:lstStyle/>
                    <a:p>
                      <a:pPr algn="ctr" fontAlgn="b"/>
                      <a:r>
                        <a:rPr lang="ja-JP" altLang="en-US" sz="2000" b="0" i="0" u="none" strike="noStrike" dirty="0" smtClean="0">
                          <a:solidFill>
                            <a:srgbClr val="000000"/>
                          </a:solidFill>
                          <a:effectLst/>
                          <a:latin typeface="MS PGothic"/>
                        </a:rPr>
                        <a:t>住民間介護相談ネットワーク</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smtClean="0">
                          <a:solidFill>
                            <a:srgbClr val="000000"/>
                          </a:solidFill>
                          <a:effectLst/>
                          <a:latin typeface="MS PGothic"/>
                        </a:rPr>
                        <a:t>事業費</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102</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pPr algn="ctr"/>
                      <a:endParaRPr kumimoji="1" lang="ja-JP" altLang="en-US" sz="2800" dirty="0">
                        <a:solidFill>
                          <a:srgbClr val="FFFFFF"/>
                        </a:solidFill>
                      </a:endParaRPr>
                    </a:p>
                  </a:txBody>
                  <a:tcPr vert="eaVert"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3246"/>
                    </a:solidFill>
                  </a:tcPr>
                </a:tc>
                <a:tc gridSpan="2">
                  <a:txBody>
                    <a:bodyPr/>
                    <a:lstStyle/>
                    <a:p>
                      <a:pPr algn="r" fontAlgn="b"/>
                      <a:r>
                        <a:rPr lang="ja-JP" altLang="en-US" sz="2000" b="0" i="0" u="none" strike="noStrike" dirty="0" smtClean="0">
                          <a:solidFill>
                            <a:srgbClr val="000000"/>
                          </a:solidFill>
                          <a:effectLst/>
                          <a:latin typeface="MS PGothic"/>
                        </a:rPr>
                        <a:t>合計</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pPr algn="ctr" fontAlgn="b"/>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1,255</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2229327665"/>
              </p:ext>
            </p:extLst>
          </p:nvPr>
        </p:nvGraphicFramePr>
        <p:xfrm>
          <a:off x="78629" y="1372992"/>
          <a:ext cx="8196194" cy="2618740"/>
        </p:xfrm>
        <a:graphic>
          <a:graphicData uri="http://schemas.openxmlformats.org/drawingml/2006/table">
            <a:tbl>
              <a:tblPr firstRow="1" firstCol="1" bandRow="1">
                <a:tableStyleId>{5C22544A-7EE6-4342-B048-85BDC9FD1C3A}</a:tableStyleId>
              </a:tblPr>
              <a:tblGrid>
                <a:gridCol w="485855"/>
                <a:gridCol w="3155984"/>
                <a:gridCol w="2629977"/>
                <a:gridCol w="1924378"/>
              </a:tblGrid>
              <a:tr h="370840">
                <a:tc rowSpan="8">
                  <a:txBody>
                    <a:bodyPr/>
                    <a:lstStyle/>
                    <a:p>
                      <a:pPr algn="ctr"/>
                      <a:r>
                        <a:rPr kumimoji="1" lang="ja-JP" altLang="en-US" sz="2800" dirty="0" smtClean="0">
                          <a:solidFill>
                            <a:schemeClr val="bg1"/>
                          </a:solidFill>
                        </a:rPr>
                        <a:t>初期費用</a:t>
                      </a:r>
                      <a:endParaRPr kumimoji="1" lang="ja-JP" altLang="en-US" sz="2800" dirty="0">
                        <a:solidFill>
                          <a:schemeClr val="bg1"/>
                        </a:solidFill>
                      </a:endParaRPr>
                    </a:p>
                  </a:txBody>
                  <a:tcPr vert="eaVert"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kumimoji="1" lang="ja-JP" altLang="en-US" sz="2000" dirty="0" smtClean="0">
                          <a:solidFill>
                            <a:srgbClr val="FFFFFF"/>
                          </a:solidFill>
                        </a:rPr>
                        <a:t>提案名</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kumimoji="1" lang="ja-JP" altLang="en-US" sz="2000" dirty="0" smtClean="0">
                          <a:solidFill>
                            <a:srgbClr val="FFFFFF"/>
                          </a:solidFill>
                        </a:rPr>
                        <a:t>具体的項目</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kumimoji="1" lang="ja-JP" altLang="en-US" sz="2000" dirty="0" smtClean="0">
                          <a:solidFill>
                            <a:srgbClr val="FFFFFF"/>
                          </a:solidFill>
                        </a:rPr>
                        <a:t>費用額（円）</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67309">
                <a:tc v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solidFill>
                            <a:srgbClr val="000000"/>
                          </a:solidFill>
                          <a:effectLst/>
                          <a:latin typeface="MS PGothic"/>
                        </a:rPr>
                        <a:t>独自科目</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a:solidFill>
                            <a:srgbClr val="000000"/>
                          </a:solidFill>
                          <a:effectLst/>
                          <a:latin typeface="MS PGothic"/>
                        </a:rPr>
                        <a:t>農地購入費</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250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solidFill>
                            <a:srgbClr val="000000"/>
                          </a:solidFill>
                          <a:effectLst/>
                          <a:latin typeface="MS PGothic"/>
                        </a:rPr>
                        <a:t>おおつ</a:t>
                      </a:r>
                      <a:r>
                        <a:rPr lang="ja-JP" altLang="en-US" sz="2000" b="0" i="0" u="none" strike="noStrike" dirty="0" smtClean="0">
                          <a:solidFill>
                            <a:srgbClr val="000000"/>
                          </a:solidFill>
                          <a:effectLst/>
                          <a:latin typeface="MS PGothic"/>
                        </a:rPr>
                        <a:t>野ヒルズ企業誘致</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a:solidFill>
                            <a:srgbClr val="000000"/>
                          </a:solidFill>
                          <a:effectLst/>
                          <a:latin typeface="MS PGothic"/>
                        </a:rPr>
                        <a:t>誘致政策</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8,900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ja-JP" altLang="en-US" sz="2000" dirty="0" smtClean="0"/>
                        <a:t>リバーサイド</a:t>
                      </a:r>
                      <a:r>
                        <a:rPr lang="en-US" altLang="ja-JP" sz="2000" dirty="0" smtClean="0"/>
                        <a:t>505</a:t>
                      </a:r>
                      <a:endParaRPr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ja-JP" altLang="en-US" sz="2000" dirty="0" smtClean="0"/>
                        <a:t>改修費</a:t>
                      </a:r>
                      <a:endParaRPr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2000" dirty="0" smtClean="0">
                          <a:latin typeface="+mn-ea"/>
                          <a:ea typeface="+mn-ea"/>
                        </a:rPr>
                        <a:t>1</a:t>
                      </a:r>
                      <a:r>
                        <a:rPr lang="ja-JP" altLang="en-US" sz="2000" dirty="0" smtClean="0">
                          <a:latin typeface="+mn-ea"/>
                          <a:ea typeface="+mn-ea"/>
                        </a:rPr>
                        <a:t>億</a:t>
                      </a:r>
                      <a:r>
                        <a:rPr lang="en-US" altLang="ja-JP" sz="2000" dirty="0" smtClean="0">
                          <a:latin typeface="+mn-ea"/>
                          <a:ea typeface="+mn-ea"/>
                        </a:rPr>
                        <a:t>5,000</a:t>
                      </a:r>
                      <a:r>
                        <a:rPr lang="ja-JP" altLang="en-US" sz="2000" dirty="0" smtClean="0">
                          <a:latin typeface="+mn-ea"/>
                          <a:ea typeface="+mn-ea"/>
                        </a:rPr>
                        <a:t>万円</a:t>
                      </a:r>
                      <a:endParaRPr lang="ja-JP" altLang="en-US" sz="20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a:p>
                  </a:txBody>
                  <a:tcPr/>
                </a:tc>
                <a:tc>
                  <a:txBody>
                    <a:bodyPr/>
                    <a:lstStyle/>
                    <a:p>
                      <a:pPr algn="ctr"/>
                      <a:r>
                        <a:rPr lang="ja-JP" altLang="en-US" sz="2000" dirty="0" smtClean="0"/>
                        <a:t>ビオパーク</a:t>
                      </a:r>
                      <a:endParaRPr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ja-JP" altLang="en-US" sz="2000" dirty="0" smtClean="0"/>
                        <a:t>改修費</a:t>
                      </a:r>
                      <a:endParaRPr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2000" dirty="0" smtClean="0">
                          <a:latin typeface="+mn-ea"/>
                          <a:ea typeface="+mn-ea"/>
                        </a:rPr>
                        <a:t>2,035</a:t>
                      </a:r>
                      <a:r>
                        <a:rPr lang="ja-JP" altLang="en-US" sz="2000" dirty="0" smtClean="0">
                          <a:latin typeface="+mn-ea"/>
                          <a:ea typeface="+mn-ea"/>
                        </a:rPr>
                        <a:t>万円</a:t>
                      </a:r>
                      <a:endParaRPr lang="ja-JP" altLang="en-US" sz="20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a:p>
                  </a:txBody>
                  <a:tcPr/>
                </a:tc>
                <a:tc>
                  <a:txBody>
                    <a:bodyPr/>
                    <a:lstStyle/>
                    <a:p>
                      <a:pPr algn="ctr"/>
                      <a:r>
                        <a:rPr lang="ja-JP" altLang="en-US" sz="2000" dirty="0" smtClean="0"/>
                        <a:t>市民恊働アプリ</a:t>
                      </a:r>
                      <a:endParaRPr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ja-JP" altLang="en-US" sz="2000" dirty="0" smtClean="0"/>
                        <a:t>開発費</a:t>
                      </a:r>
                      <a:endParaRPr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2000" dirty="0" smtClean="0">
                          <a:latin typeface="+mn-ea"/>
                          <a:ea typeface="+mn-ea"/>
                        </a:rPr>
                        <a:t>1,260</a:t>
                      </a:r>
                      <a:r>
                        <a:rPr lang="ja-JP" altLang="en-US" sz="2000" dirty="0" smtClean="0">
                          <a:latin typeface="+mn-ea"/>
                          <a:ea typeface="+mn-ea"/>
                        </a:rPr>
                        <a:t>万円</a:t>
                      </a:r>
                      <a:endParaRPr lang="ja-JP" altLang="en-US" sz="20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endParaRPr kumimoji="1" lang="ja-JP" altLang="en-US"/>
                    </a:p>
                  </a:txBody>
                  <a:tcPr/>
                </a:tc>
                <a:tc>
                  <a:txBody>
                    <a:bodyPr/>
                    <a:lstStyle/>
                    <a:p>
                      <a:pPr algn="ctr"/>
                      <a:r>
                        <a:rPr lang="ja-JP" altLang="en-US" sz="2000" dirty="0" smtClean="0"/>
                        <a:t>デマンドタクシー</a:t>
                      </a:r>
                      <a:endParaRPr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ja-JP" altLang="en-US" sz="2000" dirty="0" smtClean="0"/>
                        <a:t>導入費</a:t>
                      </a:r>
                      <a:endParaRPr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ja-JP" sz="2000" dirty="0" smtClean="0">
                          <a:latin typeface="+mn-ea"/>
                          <a:ea typeface="+mn-ea"/>
                        </a:rPr>
                        <a:t>53</a:t>
                      </a:r>
                      <a:r>
                        <a:rPr lang="ja-JP" altLang="en-US" sz="2000" dirty="0" smtClean="0">
                          <a:latin typeface="+mn-ea"/>
                          <a:ea typeface="+mn-ea"/>
                        </a:rPr>
                        <a:t>万円</a:t>
                      </a:r>
                      <a:endParaRPr lang="ja-JP" altLang="en-US" sz="2000" dirty="0">
                        <a:latin typeface="+mn-ea"/>
                        <a:ea typeface="+mn-ea"/>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0">
                <a:tc vMerge="1">
                  <a:txBody>
                    <a:bodyPr/>
                    <a:lstStyle/>
                    <a:p>
                      <a:pPr algn="ctr"/>
                      <a:endParaRPr kumimoji="1" lang="ja-JP" altLang="en-US" sz="2800" dirty="0">
                        <a:solidFill>
                          <a:schemeClr val="bg1"/>
                        </a:solidFill>
                      </a:endParaRPr>
                    </a:p>
                  </a:txBody>
                  <a:tcPr vert="eaVert"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gridSpan="2">
                  <a:txBody>
                    <a:bodyPr/>
                    <a:lstStyle/>
                    <a:p>
                      <a:pPr algn="r" fontAlgn="b"/>
                      <a:r>
                        <a:rPr lang="ja-JP" altLang="en-US" sz="2000" b="0" i="0" u="none" strike="noStrike" dirty="0" smtClean="0">
                          <a:solidFill>
                            <a:srgbClr val="000000"/>
                          </a:solidFill>
                          <a:effectLst/>
                          <a:latin typeface="MS PGothic"/>
                        </a:rPr>
                        <a:t>合計</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pPr algn="ctr" fontAlgn="b"/>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2</a:t>
                      </a:r>
                      <a:r>
                        <a:rPr lang="ja-JP" altLang="en-US" sz="2000" b="0" i="0" u="none" strike="noStrike" dirty="0" smtClean="0">
                          <a:solidFill>
                            <a:srgbClr val="000000"/>
                          </a:solidFill>
                          <a:effectLst/>
                          <a:latin typeface="MS PGothic"/>
                        </a:rPr>
                        <a:t>億</a:t>
                      </a:r>
                      <a:r>
                        <a:rPr lang="en-US" altLang="ja-JP" sz="2000" b="0" i="0" u="none" strike="noStrike" dirty="0" smtClean="0">
                          <a:solidFill>
                            <a:srgbClr val="000000"/>
                          </a:solidFill>
                          <a:effectLst/>
                          <a:latin typeface="MS PGothic"/>
                        </a:rPr>
                        <a:t>7,498</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23" name="テキスト ボックス 22"/>
          <p:cNvSpPr txBox="1"/>
          <p:nvPr/>
        </p:nvSpPr>
        <p:spPr>
          <a:xfrm>
            <a:off x="450670" y="50393"/>
            <a:ext cx="3057247" cy="1077218"/>
          </a:xfrm>
          <a:prstGeom prst="rect">
            <a:avLst/>
          </a:prstGeom>
          <a:noFill/>
        </p:spPr>
        <p:txBody>
          <a:bodyPr wrap="none" rtlCol="0">
            <a:spAutoFit/>
          </a:bodyPr>
          <a:lstStyle/>
          <a:p>
            <a:r>
              <a:rPr lang="ja-JP" altLang="en-US" sz="2800" dirty="0" smtClean="0"/>
              <a:t>財政的実現可能性</a:t>
            </a:r>
          </a:p>
          <a:p>
            <a:r>
              <a:rPr lang="ja-JP" altLang="en-US" sz="3600" dirty="0" smtClean="0"/>
              <a:t>政策費用</a:t>
            </a:r>
            <a:endParaRPr lang="en-US" altLang="ja-JP" sz="3600" dirty="0" smtClean="0"/>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68</a:t>
            </a:fld>
            <a:endParaRPr kumimoji="1" lang="ja-JP" altLang="en-US"/>
          </a:p>
        </p:txBody>
      </p:sp>
    </p:spTree>
    <p:extLst>
      <p:ext uri="{BB962C8B-B14F-4D97-AF65-F5344CB8AC3E}">
        <p14:creationId xmlns:p14="http://schemas.microsoft.com/office/powerpoint/2010/main" val="1484359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図形グループ 25"/>
          <p:cNvGrpSpPr/>
          <p:nvPr/>
        </p:nvGrpSpPr>
        <p:grpSpPr>
          <a:xfrm>
            <a:off x="7329381" y="714177"/>
            <a:ext cx="380950" cy="560933"/>
            <a:chOff x="4988904" y="4856888"/>
            <a:chExt cx="626020" cy="921788"/>
          </a:xfrm>
        </p:grpSpPr>
        <p:sp>
          <p:nvSpPr>
            <p:cNvPr id="2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8" name="図 2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9" name="図形グループ 28"/>
          <p:cNvGrpSpPr/>
          <p:nvPr/>
        </p:nvGrpSpPr>
        <p:grpSpPr>
          <a:xfrm>
            <a:off x="7770067" y="714177"/>
            <a:ext cx="380950" cy="560933"/>
            <a:chOff x="4988904" y="4856888"/>
            <a:chExt cx="626020" cy="921788"/>
          </a:xfrm>
        </p:grpSpPr>
        <p:sp>
          <p:nvSpPr>
            <p:cNvPr id="3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1" name="図 3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2" name="図形グループ 31"/>
          <p:cNvGrpSpPr/>
          <p:nvPr/>
        </p:nvGrpSpPr>
        <p:grpSpPr>
          <a:xfrm>
            <a:off x="8199103" y="714177"/>
            <a:ext cx="380950" cy="560933"/>
            <a:chOff x="4988904" y="4856888"/>
            <a:chExt cx="626020" cy="921788"/>
          </a:xfrm>
        </p:grpSpPr>
        <p:sp>
          <p:nvSpPr>
            <p:cNvPr id="3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4" name="図 3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5" name="図形グループ 34"/>
          <p:cNvGrpSpPr/>
          <p:nvPr/>
        </p:nvGrpSpPr>
        <p:grpSpPr>
          <a:xfrm>
            <a:off x="8603307" y="707146"/>
            <a:ext cx="380950" cy="560933"/>
            <a:chOff x="4988904" y="4856888"/>
            <a:chExt cx="626020" cy="921788"/>
          </a:xfrm>
        </p:grpSpPr>
        <p:sp>
          <p:nvSpPr>
            <p:cNvPr id="3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7" name="図 3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aphicFrame>
        <p:nvGraphicFramePr>
          <p:cNvPr id="18" name="表 17"/>
          <p:cNvGraphicFramePr>
            <a:graphicFrameLocks noGrp="1"/>
          </p:cNvGraphicFramePr>
          <p:nvPr>
            <p:extLst>
              <p:ext uri="{D42A27DB-BD31-4B8C-83A1-F6EECF244321}">
                <p14:modId xmlns:p14="http://schemas.microsoft.com/office/powerpoint/2010/main" val="201772806"/>
              </p:ext>
            </p:extLst>
          </p:nvPr>
        </p:nvGraphicFramePr>
        <p:xfrm>
          <a:off x="66702" y="1434188"/>
          <a:ext cx="9037192" cy="1536081"/>
        </p:xfrm>
        <a:graphic>
          <a:graphicData uri="http://schemas.openxmlformats.org/drawingml/2006/table">
            <a:tbl>
              <a:tblPr firstRow="1" firstCol="1" bandRow="1">
                <a:tableStyleId>{5C22544A-7EE6-4342-B048-85BDC9FD1C3A}</a:tableStyleId>
              </a:tblPr>
              <a:tblGrid>
                <a:gridCol w="457725"/>
                <a:gridCol w="3054915"/>
                <a:gridCol w="3027687"/>
                <a:gridCol w="2496865"/>
              </a:tblGrid>
              <a:tr h="370840">
                <a:tc rowSpan="2">
                  <a:txBody>
                    <a:bodyPr/>
                    <a:lstStyle/>
                    <a:p>
                      <a:pPr algn="ctr"/>
                      <a:r>
                        <a:rPr kumimoji="1" lang="ja-JP" altLang="en-US" sz="2800" dirty="0" smtClean="0">
                          <a:solidFill>
                            <a:srgbClr val="FFFFFF"/>
                          </a:solidFill>
                        </a:rPr>
                        <a:t>初期収益</a:t>
                      </a:r>
                      <a:endParaRPr kumimoji="1" lang="en-US" altLang="ja-JP" sz="2800" dirty="0" smtClean="0">
                        <a:solidFill>
                          <a:srgbClr val="FFFFFF"/>
                        </a:solidFill>
                      </a:endParaRPr>
                    </a:p>
                  </a:txBody>
                  <a:tcPr vert="eaVert"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algn="ctr"/>
                      <a:r>
                        <a:rPr kumimoji="1" lang="ja-JP" altLang="en-US" sz="1800" dirty="0" smtClean="0">
                          <a:solidFill>
                            <a:srgbClr val="FFFFFF"/>
                          </a:solidFill>
                        </a:rPr>
                        <a:t>提案名</a:t>
                      </a:r>
                      <a:endParaRPr kumimoji="1" lang="ja-JP" altLang="en-US" sz="18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kumimoji="1" lang="ja-JP" altLang="en-US" sz="1800" dirty="0" smtClean="0">
                          <a:solidFill>
                            <a:srgbClr val="FFFFFF"/>
                          </a:solidFill>
                        </a:rPr>
                        <a:t>具体的項目</a:t>
                      </a:r>
                      <a:endParaRPr kumimoji="1" lang="ja-JP" altLang="en-US" sz="18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kumimoji="1" lang="ja-JP" altLang="en-US" sz="1800" dirty="0" smtClean="0">
                          <a:solidFill>
                            <a:srgbClr val="FFFFFF"/>
                          </a:solidFill>
                        </a:rPr>
                        <a:t>便益額（円）</a:t>
                      </a:r>
                      <a:endParaRPr kumimoji="1" lang="ja-JP" altLang="en-US" sz="18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1165241">
                <a:tc v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ja-JP" altLang="en-US" sz="2000" b="0" i="0" u="none" strike="noStrike" dirty="0">
                          <a:solidFill>
                            <a:srgbClr val="000000"/>
                          </a:solidFill>
                          <a:effectLst/>
                          <a:latin typeface="MS PGothic"/>
                        </a:rPr>
                        <a:t>おおつ</a:t>
                      </a:r>
                      <a:r>
                        <a:rPr lang="ja-JP" altLang="en-US" sz="2000" b="0" i="0" u="none" strike="noStrike" dirty="0" smtClean="0">
                          <a:solidFill>
                            <a:srgbClr val="000000"/>
                          </a:solidFill>
                          <a:effectLst/>
                          <a:latin typeface="MS PGothic"/>
                        </a:rPr>
                        <a:t>野ヒルズ企業誘致</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ja-JP" altLang="en-US" sz="2000" b="0" i="0" u="none" strike="noStrike" dirty="0" smtClean="0">
                          <a:solidFill>
                            <a:srgbClr val="000000"/>
                          </a:solidFill>
                          <a:effectLst/>
                          <a:latin typeface="MS PGothic"/>
                        </a:rPr>
                        <a:t>分譲価格</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en-US" altLang="ja-JP" sz="2000" b="0" i="0" u="none" strike="noStrike" dirty="0" smtClean="0">
                          <a:solidFill>
                            <a:srgbClr val="000000"/>
                          </a:solidFill>
                          <a:effectLst/>
                          <a:latin typeface="MS PGothic"/>
                        </a:rPr>
                        <a:t>22</a:t>
                      </a:r>
                      <a:r>
                        <a:rPr lang="ja-JP" altLang="en-US" sz="2000" b="0" i="0" u="none" strike="noStrike" dirty="0" smtClean="0">
                          <a:solidFill>
                            <a:srgbClr val="000000"/>
                          </a:solidFill>
                          <a:effectLst/>
                          <a:latin typeface="MS PGothic"/>
                        </a:rPr>
                        <a:t>億</a:t>
                      </a:r>
                      <a:r>
                        <a:rPr lang="en-US" altLang="ja-JP" sz="2000" b="0" i="0" u="none" strike="noStrike" dirty="0" smtClean="0">
                          <a:solidFill>
                            <a:srgbClr val="000000"/>
                          </a:solidFill>
                          <a:effectLst/>
                          <a:latin typeface="MS PGothic"/>
                        </a:rPr>
                        <a:t>2,100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graphicFrame>
        <p:nvGraphicFramePr>
          <p:cNvPr id="19" name="表 18"/>
          <p:cNvGraphicFramePr>
            <a:graphicFrameLocks noGrp="1"/>
          </p:cNvGraphicFramePr>
          <p:nvPr>
            <p:extLst>
              <p:ext uri="{D42A27DB-BD31-4B8C-83A1-F6EECF244321}">
                <p14:modId xmlns:p14="http://schemas.microsoft.com/office/powerpoint/2010/main" val="141751165"/>
              </p:ext>
            </p:extLst>
          </p:nvPr>
        </p:nvGraphicFramePr>
        <p:xfrm>
          <a:off x="66701" y="3265833"/>
          <a:ext cx="9037193" cy="2980695"/>
        </p:xfrm>
        <a:graphic>
          <a:graphicData uri="http://schemas.openxmlformats.org/drawingml/2006/table">
            <a:tbl>
              <a:tblPr firstRow="1" firstCol="1" bandRow="1">
                <a:tableStyleId>{5C22544A-7EE6-4342-B048-85BDC9FD1C3A}</a:tableStyleId>
              </a:tblPr>
              <a:tblGrid>
                <a:gridCol w="433639"/>
                <a:gridCol w="3079003"/>
                <a:gridCol w="3035689"/>
                <a:gridCol w="2488862"/>
              </a:tblGrid>
              <a:tr h="345864">
                <a:tc rowSpan="8">
                  <a:txBody>
                    <a:bodyPr/>
                    <a:lstStyle/>
                    <a:p>
                      <a:pPr algn="ctr"/>
                      <a:r>
                        <a:rPr kumimoji="1" lang="ja-JP" altLang="en-US" sz="2800" dirty="0" smtClean="0">
                          <a:solidFill>
                            <a:srgbClr val="FFFFFF"/>
                          </a:solidFill>
                        </a:rPr>
                        <a:t>継続収益</a:t>
                      </a:r>
                      <a:endParaRPr kumimoji="1" lang="ja-JP" altLang="en-US" sz="2800" dirty="0">
                        <a:solidFill>
                          <a:srgbClr val="FFFFFF"/>
                        </a:solidFill>
                      </a:endParaRPr>
                    </a:p>
                  </a:txBody>
                  <a:tcPr vert="eaVert"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986C3"/>
                    </a:solidFill>
                  </a:tcPr>
                </a:tc>
                <a:tc>
                  <a:txBody>
                    <a:bodyPr/>
                    <a:lstStyle/>
                    <a:p>
                      <a:pPr algn="ctr"/>
                      <a:r>
                        <a:rPr kumimoji="1" lang="ja-JP" altLang="en-US" sz="2000" dirty="0" smtClean="0">
                          <a:solidFill>
                            <a:srgbClr val="FFFFFF"/>
                          </a:solidFill>
                        </a:rPr>
                        <a:t>提案名</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6666"/>
                    </a:solidFill>
                  </a:tcPr>
                </a:tc>
                <a:tc>
                  <a:txBody>
                    <a:bodyPr/>
                    <a:lstStyle/>
                    <a:p>
                      <a:pPr algn="ctr"/>
                      <a:r>
                        <a:rPr kumimoji="1" lang="ja-JP" altLang="en-US" sz="2000" dirty="0" smtClean="0">
                          <a:solidFill>
                            <a:srgbClr val="FFFFFF"/>
                          </a:solidFill>
                        </a:rPr>
                        <a:t>具体的項目</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6666"/>
                    </a:solidFill>
                  </a:tcPr>
                </a:tc>
                <a:tc>
                  <a:txBody>
                    <a:bodyPr/>
                    <a:lstStyle/>
                    <a:p>
                      <a:pPr algn="ctr"/>
                      <a:r>
                        <a:rPr kumimoji="1" lang="ja-JP" altLang="en-US" sz="2000" dirty="0" smtClean="0">
                          <a:solidFill>
                            <a:srgbClr val="FFFFFF"/>
                          </a:solidFill>
                        </a:rPr>
                        <a:t>便益額（円</a:t>
                      </a:r>
                      <a:r>
                        <a:rPr kumimoji="1" lang="en-US" altLang="ja-JP" sz="2000" dirty="0" smtClean="0">
                          <a:solidFill>
                            <a:srgbClr val="FFFFFF"/>
                          </a:solidFill>
                        </a:rPr>
                        <a:t>/</a:t>
                      </a:r>
                      <a:r>
                        <a:rPr kumimoji="1" lang="ja-JP" altLang="en-US" sz="2000" dirty="0" smtClean="0">
                          <a:solidFill>
                            <a:srgbClr val="FFFFFF"/>
                          </a:solidFill>
                        </a:rPr>
                        <a:t>年）</a:t>
                      </a:r>
                      <a:endParaRPr kumimoji="1" lang="ja-JP" altLang="en-US" sz="2000" dirty="0">
                        <a:solidFill>
                          <a:srgbClr val="FFFF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6666"/>
                    </a:solidFill>
                  </a:tcPr>
                </a:tc>
              </a:tr>
              <a:tr h="389891">
                <a:tc vMerge="1">
                  <a:txBody>
                    <a:bodyPr/>
                    <a:lstStyle/>
                    <a:p>
                      <a:endParaRPr kumimoji="1" lang="ja-JP" alt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ja-JP" altLang="en-US" sz="2000" b="0" i="0" u="none" strike="noStrike" dirty="0" smtClean="0">
                          <a:solidFill>
                            <a:srgbClr val="000000"/>
                          </a:solidFill>
                          <a:effectLst/>
                          <a:latin typeface="MS PGothic"/>
                        </a:rPr>
                        <a:t>おおつ野ヒルズ企業誘致</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smtClean="0">
                          <a:solidFill>
                            <a:srgbClr val="000000"/>
                          </a:solidFill>
                          <a:effectLst/>
                          <a:latin typeface="MS PGothic"/>
                        </a:rPr>
                        <a:t>税収</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1,100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89891">
                <a:tc vMerge="1">
                  <a:txBody>
                    <a:bodyPr/>
                    <a:lstStyle/>
                    <a:p>
                      <a:endParaRPr kumimoji="1" lang="ja-JP" altLang="en-US"/>
                    </a:p>
                  </a:txBody>
                  <a:tcPr/>
                </a:tc>
                <a:tc vMerge="1">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ja-JP" altLang="en-US" sz="2000" b="0" i="0" u="none" strike="noStrike" dirty="0" smtClean="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smtClean="0">
                          <a:solidFill>
                            <a:srgbClr val="000000"/>
                          </a:solidFill>
                          <a:effectLst/>
                          <a:latin typeface="MS PGothic"/>
                        </a:rPr>
                        <a:t>人口増加分</a:t>
                      </a:r>
                      <a:r>
                        <a:rPr lang="en-US" altLang="ja-JP" sz="2000" b="0" i="0" u="none" strike="noStrike" dirty="0" smtClean="0">
                          <a:solidFill>
                            <a:srgbClr val="000000"/>
                          </a:solidFill>
                          <a:effectLst/>
                          <a:latin typeface="MS PGothic"/>
                        </a:rPr>
                        <a:t>(200</a:t>
                      </a:r>
                      <a:r>
                        <a:rPr lang="ja-JP" altLang="en-US" sz="2000" b="0" i="0" u="none" strike="noStrike" dirty="0" smtClean="0">
                          <a:solidFill>
                            <a:srgbClr val="000000"/>
                          </a:solidFill>
                          <a:effectLst/>
                          <a:latin typeface="MS PGothic"/>
                        </a:rPr>
                        <a:t>組</a:t>
                      </a:r>
                      <a:r>
                        <a:rPr lang="en-US" altLang="ja-JP" sz="2000" b="0" i="0" u="none" strike="noStrike" dirty="0" smtClean="0">
                          <a:solidFill>
                            <a:srgbClr val="000000"/>
                          </a:solidFill>
                          <a:effectLst/>
                          <a:latin typeface="MS PGothic"/>
                        </a:rPr>
                        <a:t>)</a:t>
                      </a:r>
                      <a:r>
                        <a:rPr lang="ja-JP" altLang="en-US" sz="2000" b="0" i="0" u="none" strike="noStrike" dirty="0" smtClean="0">
                          <a:solidFill>
                            <a:srgbClr val="000000"/>
                          </a:solidFill>
                          <a:effectLst/>
                          <a:latin typeface="MS PGothic"/>
                        </a:rPr>
                        <a:t>の増収</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2,000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89891">
                <a:tc vMerge="1">
                  <a:txBody>
                    <a:bodyPr/>
                    <a:lstStyle/>
                    <a:p>
                      <a:endParaRPr kumimoji="1" lang="ja-JP" altLang="en-US"/>
                    </a:p>
                  </a:txBody>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altLang="ja-JP" sz="2000" b="0" i="0" u="none" strike="noStrike" dirty="0" smtClean="0">
                          <a:solidFill>
                            <a:srgbClr val="000000"/>
                          </a:solidFill>
                          <a:effectLst/>
                          <a:latin typeface="MS PGothic"/>
                        </a:rPr>
                        <a:t>PFI</a:t>
                      </a:r>
                      <a:endParaRPr lang="ja-JP" altLang="en-US" sz="2000" b="0" i="0" u="none" strike="noStrike" dirty="0" smtClean="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smtClean="0">
                          <a:solidFill>
                            <a:srgbClr val="000000"/>
                          </a:solidFill>
                          <a:effectLst/>
                          <a:latin typeface="MS PGothic"/>
                        </a:rPr>
                        <a:t>税収</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6</a:t>
                      </a:r>
                      <a:r>
                        <a:rPr lang="ja-JP" altLang="en-US" sz="2000" b="0" i="0" u="none" strike="noStrike" dirty="0" smtClean="0">
                          <a:solidFill>
                            <a:srgbClr val="000000"/>
                          </a:solidFill>
                          <a:effectLst/>
                          <a:latin typeface="MS PGothic"/>
                        </a:rPr>
                        <a:t>億</a:t>
                      </a:r>
                      <a:r>
                        <a:rPr lang="en-US" altLang="ja-JP" sz="2000" b="0" i="0" u="none" strike="noStrike" dirty="0" smtClean="0">
                          <a:solidFill>
                            <a:srgbClr val="000000"/>
                          </a:solidFill>
                          <a:effectLst/>
                          <a:latin typeface="MS PGothic"/>
                        </a:rPr>
                        <a:t>5,000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89891">
                <a:tc vMerge="1">
                  <a:txBody>
                    <a:bodyPr/>
                    <a:lstStyle/>
                    <a:p>
                      <a:endParaRPr kumimoji="1" lang="ja-JP" altLang="en-US"/>
                    </a:p>
                  </a:txBody>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altLang="ja-JP" sz="2000" b="0" i="0" u="none" strike="noStrike" dirty="0" smtClean="0">
                          <a:solidFill>
                            <a:srgbClr val="000000"/>
                          </a:solidFill>
                          <a:effectLst/>
                          <a:latin typeface="MS PGothic"/>
                        </a:rPr>
                        <a:t>CSA</a:t>
                      </a:r>
                      <a:endParaRPr lang="ja-JP" altLang="en-US" sz="2000" b="0" i="0" u="none" strike="noStrike" dirty="0" smtClean="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smtClean="0">
                          <a:solidFill>
                            <a:srgbClr val="000000"/>
                          </a:solidFill>
                          <a:effectLst/>
                          <a:latin typeface="MS PGothic"/>
                        </a:rPr>
                        <a:t>人口増加分</a:t>
                      </a:r>
                      <a:r>
                        <a:rPr lang="en-US" altLang="ja-JP" sz="2000" b="0" i="0" u="none" strike="noStrike" dirty="0" smtClean="0">
                          <a:solidFill>
                            <a:srgbClr val="000000"/>
                          </a:solidFill>
                          <a:effectLst/>
                          <a:latin typeface="MS PGothic"/>
                        </a:rPr>
                        <a:t>(2</a:t>
                      </a:r>
                      <a:r>
                        <a:rPr lang="ja-JP" altLang="en-US" sz="2000" b="0" i="0" u="none" strike="noStrike" dirty="0" smtClean="0">
                          <a:solidFill>
                            <a:srgbClr val="000000"/>
                          </a:solidFill>
                          <a:effectLst/>
                          <a:latin typeface="MS PGothic"/>
                        </a:rPr>
                        <a:t>組</a:t>
                      </a:r>
                      <a:r>
                        <a:rPr lang="en-US" altLang="ja-JP" sz="2000" b="0" i="0" u="none" strike="noStrike" dirty="0" smtClean="0">
                          <a:solidFill>
                            <a:srgbClr val="000000"/>
                          </a:solidFill>
                          <a:effectLst/>
                          <a:latin typeface="MS PGothic"/>
                        </a:rPr>
                        <a:t>/</a:t>
                      </a:r>
                      <a:r>
                        <a:rPr lang="ja-JP" altLang="en-US" sz="2000" b="0" i="0" u="none" strike="noStrike" dirty="0" smtClean="0">
                          <a:solidFill>
                            <a:srgbClr val="000000"/>
                          </a:solidFill>
                          <a:effectLst/>
                          <a:latin typeface="MS PGothic"/>
                        </a:rPr>
                        <a:t>年</a:t>
                      </a:r>
                      <a:r>
                        <a:rPr lang="en-US" altLang="ja-JP" sz="2000" b="0" i="0" u="none" strike="noStrike" dirty="0" smtClean="0">
                          <a:solidFill>
                            <a:srgbClr val="000000"/>
                          </a:solidFill>
                          <a:effectLst/>
                          <a:latin typeface="MS PGothic"/>
                        </a:rPr>
                        <a:t>)</a:t>
                      </a:r>
                      <a:r>
                        <a:rPr lang="ja-JP" altLang="en-US" sz="2000" b="0" i="0" u="none" strike="noStrike" dirty="0" smtClean="0">
                          <a:solidFill>
                            <a:srgbClr val="000000"/>
                          </a:solidFill>
                          <a:effectLst/>
                          <a:latin typeface="MS PGothic"/>
                        </a:rPr>
                        <a:t>の増収</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20</a:t>
                      </a:r>
                      <a:r>
                        <a:rPr lang="ja-JP" altLang="en-US" sz="2000" b="0" i="0" u="none" strike="noStrike" dirty="0" smtClean="0">
                          <a:solidFill>
                            <a:srgbClr val="000000"/>
                          </a:solidFill>
                          <a:effectLst/>
                          <a:latin typeface="MS PGothic"/>
                        </a:rPr>
                        <a:t>万円</a:t>
                      </a:r>
                      <a:r>
                        <a:rPr lang="en-US" altLang="ja-JP" sz="2000" b="0" i="0" u="none" strike="noStrike" dirty="0" smtClean="0">
                          <a:solidFill>
                            <a:srgbClr val="000000"/>
                          </a:solidFill>
                          <a:effectLst/>
                          <a:latin typeface="MS PGothic"/>
                        </a:rPr>
                        <a:t>(</a:t>
                      </a:r>
                      <a:r>
                        <a:rPr lang="ja-JP" altLang="en-US" sz="2000" b="0" i="0" u="none" strike="noStrike" dirty="0" smtClean="0">
                          <a:solidFill>
                            <a:srgbClr val="000000"/>
                          </a:solidFill>
                          <a:effectLst/>
                          <a:latin typeface="MS PGothic"/>
                        </a:rPr>
                        <a:t>毎年上乗せ</a:t>
                      </a:r>
                      <a:r>
                        <a:rPr lang="en-US" altLang="ja-JP" sz="2000" b="0" i="0" u="none" strike="noStrike" dirty="0" smtClean="0">
                          <a:solidFill>
                            <a:srgbClr val="000000"/>
                          </a:solidFill>
                          <a:effectLst/>
                          <a:latin typeface="MS PGothic"/>
                        </a:rPr>
                        <a:t>)</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89891">
                <a:tc vMerge="1">
                  <a:txBody>
                    <a:bodyPr/>
                    <a:lstStyle/>
                    <a:p>
                      <a:endParaRPr kumimoji="1" lang="ja-JP" altLang="en-US"/>
                    </a:p>
                  </a:txBody>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ja-JP" altLang="en-US" sz="2000" b="0" i="0" u="none" strike="noStrike" dirty="0" smtClean="0">
                          <a:solidFill>
                            <a:srgbClr val="000000"/>
                          </a:solidFill>
                          <a:effectLst/>
                          <a:latin typeface="MS PGothic"/>
                        </a:rPr>
                        <a:t>住民感介護相談ネットワーク</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kumimoji="1" lang="ja-JP" altLang="en-US" sz="2000" dirty="0" smtClean="0"/>
                        <a:t>登録料</a:t>
                      </a:r>
                      <a:endParaRPr kumimoji="1"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kumimoji="1" lang="en-US" altLang="ja-JP" sz="2000" dirty="0" smtClean="0"/>
                        <a:t>626</a:t>
                      </a:r>
                      <a:r>
                        <a:rPr kumimoji="1" lang="ja-JP" altLang="en-US" sz="2000" dirty="0" smtClean="0"/>
                        <a:t>万円</a:t>
                      </a:r>
                      <a:endParaRPr kumimoji="1" lang="ja-JP" altLang="en-US" sz="2000" dirty="0"/>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924">
                <a:tc vMerge="1">
                  <a:txBody>
                    <a:bodyPr/>
                    <a:lstStyle/>
                    <a:p>
                      <a:pPr algn="ctr"/>
                      <a:endParaRPr kumimoji="1" lang="ja-JP" altLang="en-US" sz="2800" dirty="0">
                        <a:solidFill>
                          <a:schemeClr val="tx1"/>
                        </a:solidFill>
                      </a:endParaRPr>
                    </a:p>
                  </a:txBody>
                  <a:tcPr vert="eaVert"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gridSpan="3">
                  <a:txBody>
                    <a:bodyPr/>
                    <a:lstStyle/>
                    <a:p>
                      <a:pPr algn="ctr" fontAlgn="b"/>
                      <a:r>
                        <a:rPr lang="en-US" altLang="ja-JP" sz="2000" b="0" i="0" u="none" strike="noStrike" dirty="0" smtClean="0">
                          <a:solidFill>
                            <a:srgbClr val="000000"/>
                          </a:solidFill>
                          <a:effectLst/>
                          <a:latin typeface="MS PGothic"/>
                        </a:rPr>
                        <a:t>〜6</a:t>
                      </a:r>
                      <a:r>
                        <a:rPr lang="ja-JP" altLang="en-US" sz="2000" b="0" i="0" u="none" strike="noStrike" dirty="0" smtClean="0">
                          <a:solidFill>
                            <a:srgbClr val="000000"/>
                          </a:solidFill>
                          <a:effectLst/>
                          <a:latin typeface="MS PGothic"/>
                        </a:rPr>
                        <a:t>年後以降</a:t>
                      </a:r>
                      <a:r>
                        <a:rPr lang="en-US" altLang="ja-JP" sz="2000" b="0" i="0" u="none" strike="noStrike" dirty="0" smtClean="0">
                          <a:solidFill>
                            <a:srgbClr val="000000"/>
                          </a:solidFill>
                          <a:effectLst/>
                          <a:latin typeface="MS PGothic"/>
                        </a:rPr>
                        <a:t>〜</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hMerge="1">
                  <a:txBody>
                    <a:bodyPr/>
                    <a:lstStyle/>
                    <a:p>
                      <a:endParaRPr kumimoji="1" lang="ja-JP" altLang="en-US"/>
                    </a:p>
                  </a:txBody>
                  <a:tcPr/>
                </a:tc>
                <a:tc hMerge="1">
                  <a:txBody>
                    <a:bodyPr/>
                    <a:lstStyle/>
                    <a:p>
                      <a:endParaRPr kumimoji="1" lang="ja-JP" altLang="en-US"/>
                    </a:p>
                  </a:txBody>
                  <a:tcPr/>
                </a:tc>
              </a:tr>
              <a:tr h="0">
                <a:tc vMerge="1">
                  <a:txBody>
                    <a:bodyPr/>
                    <a:lstStyle/>
                    <a:p>
                      <a:pPr algn="ctr"/>
                      <a:endParaRPr kumimoji="1" lang="ja-JP" altLang="en-US" sz="2800" dirty="0">
                        <a:solidFill>
                          <a:schemeClr val="tx1"/>
                        </a:solidFill>
                      </a:endParaRPr>
                    </a:p>
                  </a:txBody>
                  <a:tcPr vert="eaVert"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pPr algn="ctr" fontAlgn="b"/>
                      <a:r>
                        <a:rPr lang="ja-JP" altLang="en-US" sz="2000" b="0" i="0" u="none" strike="noStrike" dirty="0" smtClean="0">
                          <a:solidFill>
                            <a:srgbClr val="000000"/>
                          </a:solidFill>
                          <a:effectLst/>
                          <a:latin typeface="MS PGothic"/>
                        </a:rPr>
                        <a:t>おおつ野ヒルズ企業誘致</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ja-JP" altLang="en-US" sz="2000" b="0" i="0" u="none" strike="noStrike" dirty="0" smtClean="0">
                          <a:solidFill>
                            <a:srgbClr val="000000"/>
                          </a:solidFill>
                          <a:effectLst/>
                          <a:latin typeface="MS PGothic"/>
                        </a:rPr>
                        <a:t>税収</a:t>
                      </a:r>
                      <a:endParaRPr lang="ja-JP" altLang="en-US"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altLang="ja-JP" sz="2000" b="0" i="0" u="none" strike="noStrike" dirty="0" smtClean="0">
                          <a:solidFill>
                            <a:srgbClr val="000000"/>
                          </a:solidFill>
                          <a:effectLst/>
                          <a:latin typeface="MS PGothic"/>
                        </a:rPr>
                        <a:t>5,300</a:t>
                      </a:r>
                      <a:r>
                        <a:rPr lang="ja-JP" altLang="en-US" sz="2000" b="0" i="0" u="none" strike="noStrike" dirty="0" smtClean="0">
                          <a:solidFill>
                            <a:srgbClr val="000000"/>
                          </a:solidFill>
                          <a:effectLst/>
                          <a:latin typeface="MS PGothic"/>
                        </a:rPr>
                        <a:t>万円</a:t>
                      </a:r>
                      <a:endParaRPr lang="en-US" altLang="ja-JP" sz="2000" b="0" i="0" u="none" strike="noStrike" dirty="0">
                        <a:solidFill>
                          <a:srgbClr val="000000"/>
                        </a:solidFill>
                        <a:effectLst/>
                        <a:latin typeface="MS PGothic"/>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20" name="テキスト ボックス 19"/>
          <p:cNvSpPr txBox="1"/>
          <p:nvPr/>
        </p:nvSpPr>
        <p:spPr>
          <a:xfrm>
            <a:off x="450670" y="50393"/>
            <a:ext cx="3877985" cy="1077218"/>
          </a:xfrm>
          <a:prstGeom prst="rect">
            <a:avLst/>
          </a:prstGeom>
          <a:noFill/>
        </p:spPr>
        <p:txBody>
          <a:bodyPr wrap="none" rtlCol="0">
            <a:spAutoFit/>
          </a:bodyPr>
          <a:lstStyle/>
          <a:p>
            <a:r>
              <a:rPr lang="ja-JP" altLang="en-US" sz="2800" dirty="0" smtClean="0"/>
              <a:t>財政的実現可能性</a:t>
            </a:r>
          </a:p>
          <a:p>
            <a:r>
              <a:rPr lang="ja-JP" altLang="en-US" sz="3600" dirty="0" smtClean="0"/>
              <a:t>政策収益（財政面）</a:t>
            </a:r>
            <a:endParaRPr lang="en-US" altLang="ja-JP" sz="3600" dirty="0" smtClean="0"/>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69</a:t>
            </a:fld>
            <a:endParaRPr kumimoji="1" lang="ja-JP" altLang="en-US"/>
          </a:p>
        </p:txBody>
      </p:sp>
    </p:spTree>
    <p:extLst>
      <p:ext uri="{BB962C8B-B14F-4D97-AF65-F5344CB8AC3E}">
        <p14:creationId xmlns:p14="http://schemas.microsoft.com/office/powerpoint/2010/main" val="3053544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4576767"/>
            <a:ext cx="9144000" cy="2284537"/>
          </a:xfrm>
          <a:prstGeom prst="rect">
            <a:avLst/>
          </a:prstGeom>
          <a:solidFill>
            <a:srgbClr val="8B4106">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8" name="図 7" descr="f_tree1910.png"/>
          <p:cNvPicPr>
            <a:picLocks noChangeAspect="1"/>
          </p:cNvPicPr>
          <p:nvPr/>
        </p:nvPicPr>
        <p:blipFill rotWithShape="1">
          <a:blip r:embed="rId2" cstate="screen">
            <a:extLst>
              <a:ext uri="{28A0092B-C50C-407E-A947-70E740481C1C}">
                <a14:useLocalDpi xmlns:a14="http://schemas.microsoft.com/office/drawing/2010/main"/>
              </a:ext>
            </a:extLst>
          </a:blip>
          <a:srcRect l="-1147" t="1208" r="19787" b="4833"/>
          <a:stretch/>
        </p:blipFill>
        <p:spPr>
          <a:xfrm>
            <a:off x="3763819" y="-174560"/>
            <a:ext cx="5380182" cy="6213405"/>
          </a:xfrm>
          <a:prstGeom prst="rect">
            <a:avLst/>
          </a:prstGeom>
        </p:spPr>
      </p:pic>
      <p:sp>
        <p:nvSpPr>
          <p:cNvPr id="7" name="円/楕円 6"/>
          <p:cNvSpPr/>
          <p:nvPr/>
        </p:nvSpPr>
        <p:spPr>
          <a:xfrm rot="19014621">
            <a:off x="833485" y="4940133"/>
            <a:ext cx="488055" cy="337749"/>
          </a:xfrm>
          <a:prstGeom prst="ellipse">
            <a:avLst/>
          </a:prstGeom>
          <a:solidFill>
            <a:srgbClr val="8A4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 name="円/楕円 17"/>
          <p:cNvSpPr/>
          <p:nvPr/>
        </p:nvSpPr>
        <p:spPr>
          <a:xfrm rot="19014621">
            <a:off x="4979558" y="4927806"/>
            <a:ext cx="488055" cy="337749"/>
          </a:xfrm>
          <a:prstGeom prst="ellipse">
            <a:avLst/>
          </a:prstGeom>
          <a:solidFill>
            <a:srgbClr val="8A4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9" name="図 18" descr="icon_100070_256.png"/>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800666" y="4065416"/>
            <a:ext cx="1061700" cy="922490"/>
          </a:xfrm>
          <a:prstGeom prst="rect">
            <a:avLst/>
          </a:prstGeom>
        </p:spPr>
      </p:pic>
      <p:sp>
        <p:nvSpPr>
          <p:cNvPr id="21" name="円/楕円 20"/>
          <p:cNvSpPr/>
          <p:nvPr/>
        </p:nvSpPr>
        <p:spPr>
          <a:xfrm rot="19014621">
            <a:off x="2598266" y="4927805"/>
            <a:ext cx="488055" cy="337749"/>
          </a:xfrm>
          <a:prstGeom prst="ellipse">
            <a:avLst/>
          </a:prstGeom>
          <a:solidFill>
            <a:srgbClr val="8A4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3" name="図 22" descr="icon_156520_256.png"/>
          <p:cNvPicPr>
            <a:picLocks noChangeAspect="1"/>
          </p:cNvPicPr>
          <p:nvPr/>
        </p:nvPicPr>
        <p:blipFill rotWithShape="1">
          <a:blip r:embed="rId4" cstate="screen">
            <a:extLst>
              <a:ext uri="{28A0092B-C50C-407E-A947-70E740481C1C}">
                <a14:useLocalDpi xmlns:a14="http://schemas.microsoft.com/office/drawing/2010/main"/>
              </a:ext>
            </a:extLst>
          </a:blip>
          <a:srcRect b="-1073"/>
          <a:stretch/>
        </p:blipFill>
        <p:spPr>
          <a:xfrm rot="21443192">
            <a:off x="2538252" y="2998985"/>
            <a:ext cx="1838772" cy="1858497"/>
          </a:xfrm>
          <a:prstGeom prst="rect">
            <a:avLst/>
          </a:prstGeom>
        </p:spPr>
      </p:pic>
      <p:sp>
        <p:nvSpPr>
          <p:cNvPr id="11" name="テキスト ボックス 10"/>
          <p:cNvSpPr txBox="1"/>
          <p:nvPr/>
        </p:nvSpPr>
        <p:spPr>
          <a:xfrm rot="19553589">
            <a:off x="3455803" y="3327389"/>
            <a:ext cx="646331" cy="867222"/>
          </a:xfrm>
          <a:prstGeom prst="rect">
            <a:avLst/>
          </a:prstGeom>
          <a:noFill/>
        </p:spPr>
        <p:txBody>
          <a:bodyPr vert="eaVert" wrap="none" rtlCol="0">
            <a:spAutoFit/>
          </a:bodyPr>
          <a:lstStyle/>
          <a:p>
            <a:r>
              <a:rPr kumimoji="1" lang="ja-JP" altLang="en-US" sz="3000" dirty="0" smtClean="0">
                <a:solidFill>
                  <a:srgbClr val="FFFFFF"/>
                </a:solidFill>
                <a:latin typeface="ヒラギノ丸ゴ ProN W4"/>
                <a:ea typeface="ヒラギノ丸ゴ ProN W4"/>
                <a:cs typeface="ヒラギノ丸ゴ ProN W4"/>
              </a:rPr>
              <a:t>施策</a:t>
            </a:r>
            <a:endParaRPr kumimoji="1" lang="ja-JP" altLang="en-US" sz="3000" dirty="0">
              <a:solidFill>
                <a:srgbClr val="FFFFFF"/>
              </a:solidFill>
              <a:latin typeface="ヒラギノ丸ゴ ProN W4"/>
              <a:ea typeface="ヒラギノ丸ゴ ProN W4"/>
              <a:cs typeface="ヒラギノ丸ゴ ProN W4"/>
            </a:endParaRPr>
          </a:p>
        </p:txBody>
      </p:sp>
      <p:sp>
        <p:nvSpPr>
          <p:cNvPr id="24" name="テキスト ボックス 23"/>
          <p:cNvSpPr txBox="1"/>
          <p:nvPr/>
        </p:nvSpPr>
        <p:spPr>
          <a:xfrm>
            <a:off x="-11510" y="4147905"/>
            <a:ext cx="2326278" cy="892552"/>
          </a:xfrm>
          <a:prstGeom prst="rect">
            <a:avLst/>
          </a:prstGeom>
          <a:noFill/>
        </p:spPr>
        <p:txBody>
          <a:bodyPr wrap="none" rtlCol="0">
            <a:spAutoFit/>
          </a:bodyPr>
          <a:lstStyle/>
          <a:p>
            <a:pPr algn="ctr"/>
            <a:r>
              <a:rPr kumimoji="1" lang="ja-JP" altLang="en-US" sz="2400" dirty="0" smtClean="0">
                <a:latin typeface="ヒラギノ丸ゴ ProN W4"/>
                <a:ea typeface="ヒラギノ丸ゴ ProN W4"/>
                <a:cs typeface="ヒラギノ丸ゴ ProN W4"/>
              </a:rPr>
              <a:t>土浦の</a:t>
            </a:r>
            <a:endParaRPr lang="en-US" altLang="ja-JP" sz="2400" dirty="0">
              <a:latin typeface="ヒラギノ丸ゴ ProN W4"/>
              <a:ea typeface="ヒラギノ丸ゴ ProN W4"/>
              <a:cs typeface="ヒラギノ丸ゴ ProN W4"/>
            </a:endParaRPr>
          </a:p>
          <a:p>
            <a:pPr algn="ctr"/>
            <a:r>
              <a:rPr kumimoji="1" lang="ja-JP" altLang="en-US" sz="2800" dirty="0" smtClean="0">
                <a:latin typeface="ヒラギノ丸ゴ ProN W4"/>
                <a:ea typeface="ヒラギノ丸ゴ ProN W4"/>
                <a:cs typeface="ヒラギノ丸ゴ ProN W4"/>
              </a:rPr>
              <a:t>ポテンシャル</a:t>
            </a:r>
            <a:endParaRPr kumimoji="1" lang="ja-JP" altLang="en-US" sz="2800" dirty="0">
              <a:latin typeface="ヒラギノ丸ゴ ProN W4"/>
              <a:ea typeface="ヒラギノ丸ゴ ProN W4"/>
              <a:cs typeface="ヒラギノ丸ゴ ProN W4"/>
            </a:endParaRPr>
          </a:p>
        </p:txBody>
      </p:sp>
      <p:sp>
        <p:nvSpPr>
          <p:cNvPr id="25" name="テキスト ボックス 24"/>
          <p:cNvSpPr txBox="1"/>
          <p:nvPr/>
        </p:nvSpPr>
        <p:spPr>
          <a:xfrm>
            <a:off x="4685843" y="3673580"/>
            <a:ext cx="1261884" cy="523220"/>
          </a:xfrm>
          <a:prstGeom prst="rect">
            <a:avLst/>
          </a:prstGeom>
          <a:noFill/>
        </p:spPr>
        <p:txBody>
          <a:bodyPr wrap="none" rtlCol="0">
            <a:spAutoFit/>
          </a:bodyPr>
          <a:lstStyle/>
          <a:p>
            <a:r>
              <a:rPr kumimoji="1" lang="ja-JP" altLang="en-US" sz="2800" dirty="0" smtClean="0">
                <a:latin typeface="ヒラギノ丸ゴ ProN W4"/>
                <a:ea typeface="ヒラギノ丸ゴ ProN W4"/>
                <a:cs typeface="ヒラギノ丸ゴ ProN W4"/>
              </a:rPr>
              <a:t>育てる</a:t>
            </a:r>
            <a:endParaRPr kumimoji="1" lang="ja-JP" altLang="en-US" sz="2800" dirty="0">
              <a:latin typeface="ヒラギノ丸ゴ ProN W4"/>
              <a:ea typeface="ヒラギノ丸ゴ ProN W4"/>
              <a:cs typeface="ヒラギノ丸ゴ ProN W4"/>
            </a:endParaRPr>
          </a:p>
        </p:txBody>
      </p:sp>
      <p:sp>
        <p:nvSpPr>
          <p:cNvPr id="2" name="テキスト ボックス 1"/>
          <p:cNvSpPr txBox="1"/>
          <p:nvPr/>
        </p:nvSpPr>
        <p:spPr>
          <a:xfrm>
            <a:off x="252194" y="1127568"/>
            <a:ext cx="8615545" cy="923330"/>
          </a:xfrm>
          <a:prstGeom prst="rect">
            <a:avLst/>
          </a:prstGeom>
          <a:noFill/>
        </p:spPr>
        <p:txBody>
          <a:bodyPr wrap="square" rtlCol="0">
            <a:spAutoFit/>
          </a:bodyPr>
          <a:lstStyle/>
          <a:p>
            <a:pPr algn="ctr"/>
            <a:r>
              <a:rPr kumimoji="1" lang="ja-JP" altLang="en-US" sz="5400" dirty="0" smtClean="0">
                <a:latin typeface="ヒラギノ丸ゴ ProN W4"/>
                <a:ea typeface="ヒラギノ丸ゴ ProN W4"/>
                <a:cs typeface="ヒラギノ丸ゴ ProN W4"/>
              </a:rPr>
              <a:t>「</a:t>
            </a:r>
            <a:r>
              <a:rPr kumimoji="1" lang="ja-JP" altLang="en-US" sz="5400" b="1" dirty="0" smtClean="0">
                <a:latin typeface="ヒラギノ丸ゴ ProN W4"/>
                <a:ea typeface="ヒラギノ丸ゴ ProN W4"/>
                <a:cs typeface="ヒラギノ丸ゴ ProN W4"/>
              </a:rPr>
              <a:t>土に根を張るまち</a:t>
            </a:r>
            <a:r>
              <a:rPr kumimoji="1" lang="ja-JP" altLang="en-US" sz="5400" dirty="0" smtClean="0">
                <a:latin typeface="ヒラギノ丸ゴ ProN W4"/>
                <a:ea typeface="ヒラギノ丸ゴ ProN W4"/>
                <a:cs typeface="ヒラギノ丸ゴ ProN W4"/>
              </a:rPr>
              <a:t>」</a:t>
            </a:r>
            <a:r>
              <a:rPr kumimoji="1" lang="ja-JP" altLang="en-US" sz="2800" dirty="0" smtClean="0">
                <a:latin typeface="ヒラギノ丸ゴ ProN W4"/>
                <a:ea typeface="ヒラギノ丸ゴ ProN W4"/>
                <a:cs typeface="ヒラギノ丸ゴ ProN W4"/>
              </a:rPr>
              <a:t>を目指す</a:t>
            </a:r>
            <a:endParaRPr kumimoji="1" lang="ja-JP" altLang="en-US" sz="2800" dirty="0">
              <a:latin typeface="ヒラギノ丸ゴ ProN W4"/>
              <a:ea typeface="ヒラギノ丸ゴ ProN W4"/>
              <a:cs typeface="ヒラギノ丸ゴ ProN W4"/>
            </a:endParaRPr>
          </a:p>
        </p:txBody>
      </p:sp>
      <p:sp>
        <p:nvSpPr>
          <p:cNvPr id="35" name="テキスト ボックス 34"/>
          <p:cNvSpPr txBox="1"/>
          <p:nvPr/>
        </p:nvSpPr>
        <p:spPr>
          <a:xfrm>
            <a:off x="1" y="5759545"/>
            <a:ext cx="9144000" cy="923330"/>
          </a:xfrm>
          <a:prstGeom prst="rect">
            <a:avLst/>
          </a:prstGeom>
          <a:noFill/>
        </p:spPr>
        <p:txBody>
          <a:bodyPr wrap="square" rtlCol="0">
            <a:spAutoFit/>
          </a:bodyPr>
          <a:lstStyle/>
          <a:p>
            <a:pPr algn="ctr"/>
            <a:r>
              <a:rPr kumimoji="1" lang="ja-JP" altLang="en-US" sz="5400" b="1" dirty="0" smtClean="0">
                <a:solidFill>
                  <a:schemeClr val="bg1"/>
                </a:solidFill>
                <a:latin typeface="ヒラギノ丸ゴ ProN W4"/>
                <a:ea typeface="ヒラギノ丸ゴ ProN W4"/>
                <a:cs typeface="ヒラギノ丸ゴ ProN W4"/>
              </a:rPr>
              <a:t>強い基盤をもつまち</a:t>
            </a:r>
            <a:endParaRPr kumimoji="1" lang="ja-JP" altLang="en-US" sz="2800" b="1" dirty="0">
              <a:solidFill>
                <a:schemeClr val="bg1"/>
              </a:solidFill>
              <a:latin typeface="ヒラギノ丸ゴ ProN W4"/>
              <a:ea typeface="ヒラギノ丸ゴ ProN W4"/>
              <a:cs typeface="ヒラギノ丸ゴ ProN W4"/>
            </a:endParaRPr>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7</a:t>
            </a:fld>
            <a:endParaRPr kumimoji="1" lang="ja-JP" altLang="en-US"/>
          </a:p>
        </p:txBody>
      </p:sp>
    </p:spTree>
    <p:extLst>
      <p:ext uri="{BB962C8B-B14F-4D97-AF65-F5344CB8AC3E}">
        <p14:creationId xmlns:p14="http://schemas.microsoft.com/office/powerpoint/2010/main" val="2904912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Effect transition="in" filter="fade">
                                      <p:cBhvr>
                                        <p:cTn id="14" dur="1000"/>
                                        <p:tgtEl>
                                          <p:spTgt spid="24"/>
                                        </p:tgtEl>
                                      </p:cBhvr>
                                    </p:animEffect>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childTnLst>
                                </p:cTn>
                              </p:par>
                              <p:par>
                                <p:cTn id="20" presetID="31"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90"/>
                                          </p:val>
                                        </p:tav>
                                        <p:tav tm="100000">
                                          <p:val>
                                            <p:fltVal val="0"/>
                                          </p:val>
                                        </p:tav>
                                      </p:tavLst>
                                    </p:anim>
                                    <p:animEffect transition="in" filter="fade">
                                      <p:cBhvr>
                                        <p:cTn id="25" dur="1000"/>
                                        <p:tgtEl>
                                          <p:spTgt spid="23"/>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par>
                          <p:cTn id="32" fill="hold">
                            <p:stCondLst>
                              <p:cond delay="2000"/>
                            </p:stCondLst>
                            <p:childTnLst>
                              <p:par>
                                <p:cTn id="33" presetID="23" presetClass="entr" presetSubtype="16"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1000"/>
                                        <p:tgtEl>
                                          <p:spTgt spid="25"/>
                                        </p:tgtEl>
                                      </p:cBhvr>
                                    </p:animEffect>
                                  </p:childTnLst>
                                </p:cTn>
                              </p:par>
                              <p:par>
                                <p:cTn id="40" presetID="2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000"/>
                                        <p:tgtEl>
                                          <p:spTgt spid="19"/>
                                        </p:tgtEl>
                                      </p:cBhvr>
                                    </p:animEffect>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1000"/>
                                        <p:tgtEl>
                                          <p:spTgt spid="8"/>
                                        </p:tgtEl>
                                      </p:cBhvr>
                                    </p:animEffect>
                                  </p:childTnLst>
                                </p:cTn>
                              </p:par>
                            </p:childTnLst>
                          </p:cTn>
                        </p:par>
                        <p:par>
                          <p:cTn id="47" fill="hold">
                            <p:stCondLst>
                              <p:cond delay="4000"/>
                            </p:stCondLst>
                            <p:childTnLst>
                              <p:par>
                                <p:cTn id="48" presetID="10" presetClass="entr" presetSubtype="0" fill="hold" grpId="0" nodeType="afterEffect">
                                  <p:stCondLst>
                                    <p:cond delay="0"/>
                                  </p:stCondLst>
                                  <p:iterate type="lt">
                                    <p:tmPct val="0"/>
                                  </p:iterate>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P spid="11" grpId="0"/>
      <p:bldP spid="24" grpId="0"/>
      <p:bldP spid="25" grpId="0"/>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図形グループ 25"/>
          <p:cNvGrpSpPr/>
          <p:nvPr/>
        </p:nvGrpSpPr>
        <p:grpSpPr>
          <a:xfrm>
            <a:off x="7329381" y="714177"/>
            <a:ext cx="380950" cy="560933"/>
            <a:chOff x="4988904" y="4856888"/>
            <a:chExt cx="626020" cy="921788"/>
          </a:xfrm>
        </p:grpSpPr>
        <p:sp>
          <p:nvSpPr>
            <p:cNvPr id="27"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28" name="図 27"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29" name="図形グループ 28"/>
          <p:cNvGrpSpPr/>
          <p:nvPr/>
        </p:nvGrpSpPr>
        <p:grpSpPr>
          <a:xfrm>
            <a:off x="7770067" y="714177"/>
            <a:ext cx="380950" cy="560933"/>
            <a:chOff x="4988904" y="4856888"/>
            <a:chExt cx="626020" cy="921788"/>
          </a:xfrm>
        </p:grpSpPr>
        <p:sp>
          <p:nvSpPr>
            <p:cNvPr id="30"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1" name="図 30"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2" name="図形グループ 31"/>
          <p:cNvGrpSpPr/>
          <p:nvPr/>
        </p:nvGrpSpPr>
        <p:grpSpPr>
          <a:xfrm>
            <a:off x="8199103" y="714177"/>
            <a:ext cx="380950" cy="560933"/>
            <a:chOff x="4988904" y="4856888"/>
            <a:chExt cx="626020" cy="921788"/>
          </a:xfrm>
        </p:grpSpPr>
        <p:sp>
          <p:nvSpPr>
            <p:cNvPr id="33"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4" name="図 33"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grpSp>
        <p:nvGrpSpPr>
          <p:cNvPr id="35" name="図形グループ 34"/>
          <p:cNvGrpSpPr/>
          <p:nvPr/>
        </p:nvGrpSpPr>
        <p:grpSpPr>
          <a:xfrm>
            <a:off x="8603307" y="707146"/>
            <a:ext cx="380950" cy="560933"/>
            <a:chOff x="4988904" y="4856888"/>
            <a:chExt cx="626020" cy="921788"/>
          </a:xfrm>
        </p:grpSpPr>
        <p:sp>
          <p:nvSpPr>
            <p:cNvPr id="36" name="Freeform 560"/>
            <p:cNvSpPr>
              <a:spLocks noEditPoints="1"/>
            </p:cNvSpPr>
            <p:nvPr/>
          </p:nvSpPr>
          <p:spPr bwMode="auto">
            <a:xfrm>
              <a:off x="5059844" y="4856888"/>
              <a:ext cx="481467" cy="560933"/>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rgbClr val="F90036"/>
            </a:solidFill>
            <a:ln>
              <a:noFill/>
            </a:ln>
            <a:extLst/>
          </p:spPr>
          <p:txBody>
            <a:bodyPr vert="horz" wrap="square" lIns="91440" tIns="45720" rIns="91440" bIns="45720" numCol="1" anchor="t" anchorCtr="0" compatLnSpc="1">
              <a:prstTxWarp prst="textNoShape">
                <a:avLst/>
              </a:prstTxWarp>
            </a:bodyPr>
            <a:lstStyle/>
            <a:p>
              <a:endParaRPr lang="ja-JP" altLang="en-US" dirty="0"/>
            </a:p>
          </p:txBody>
        </p:sp>
        <p:pic>
          <p:nvPicPr>
            <p:cNvPr id="37" name="図 36" descr="icon_100070_256.png"/>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8904" y="5102458"/>
              <a:ext cx="626020" cy="676218"/>
            </a:xfrm>
            <a:prstGeom prst="rect">
              <a:avLst/>
            </a:prstGeom>
          </p:spPr>
        </p:pic>
      </p:grpSp>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テキスト ボックス 19"/>
          <p:cNvSpPr txBox="1"/>
          <p:nvPr/>
        </p:nvSpPr>
        <p:spPr>
          <a:xfrm>
            <a:off x="450670" y="50393"/>
            <a:ext cx="3057247" cy="1077218"/>
          </a:xfrm>
          <a:prstGeom prst="rect">
            <a:avLst/>
          </a:prstGeom>
          <a:noFill/>
        </p:spPr>
        <p:txBody>
          <a:bodyPr wrap="none" rtlCol="0">
            <a:spAutoFit/>
          </a:bodyPr>
          <a:lstStyle/>
          <a:p>
            <a:r>
              <a:rPr lang="ja-JP" altLang="en-US" sz="2800" dirty="0" smtClean="0"/>
              <a:t>財政的実現可能性</a:t>
            </a:r>
            <a:endParaRPr lang="en-US" altLang="ja-JP" sz="2800" dirty="0" smtClean="0"/>
          </a:p>
          <a:p>
            <a:r>
              <a:rPr lang="ja-JP" altLang="en-US" sz="3600" dirty="0" smtClean="0"/>
              <a:t>まとめ</a:t>
            </a:r>
            <a:endParaRPr lang="ja-JP" altLang="en-US" sz="4000" dirty="0" smtClean="0"/>
          </a:p>
        </p:txBody>
      </p:sp>
      <p:sp>
        <p:nvSpPr>
          <p:cNvPr id="54" name="右矢印 53"/>
          <p:cNvSpPr/>
          <p:nvPr/>
        </p:nvSpPr>
        <p:spPr>
          <a:xfrm>
            <a:off x="803387" y="5582682"/>
            <a:ext cx="1846740" cy="950768"/>
          </a:xfrm>
          <a:prstGeom prst="rightArrow">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751668" y="5555765"/>
            <a:ext cx="5399350" cy="1034129"/>
          </a:xfrm>
          <a:prstGeom prst="rect">
            <a:avLst/>
          </a:prstGeom>
          <a:noFill/>
          <a:ln w="19050" cmpd="sng">
            <a:solidFill>
              <a:schemeClr val="tx2"/>
            </a:solidFill>
          </a:ln>
        </p:spPr>
        <p:txBody>
          <a:bodyPr wrap="square" rtlCol="0">
            <a:spAutoFit/>
          </a:bodyPr>
          <a:lstStyle/>
          <a:p>
            <a:pPr marL="342900" indent="-342900">
              <a:lnSpc>
                <a:spcPct val="130000"/>
              </a:lnSpc>
              <a:buFont typeface="Arial"/>
              <a:buChar char="•"/>
            </a:pPr>
            <a:r>
              <a:rPr kumimoji="1" lang="ja-JP" altLang="en-US" sz="2400" dirty="0" smtClean="0"/>
              <a:t>残り</a:t>
            </a:r>
            <a:r>
              <a:rPr kumimoji="1" lang="en-US" altLang="ja-JP" sz="2400" dirty="0" smtClean="0"/>
              <a:t>22</a:t>
            </a:r>
            <a:r>
              <a:rPr kumimoji="1" lang="ja-JP" altLang="en-US" sz="2400" dirty="0" smtClean="0"/>
              <a:t>億円をいかに確保するか</a:t>
            </a:r>
            <a:endParaRPr kumimoji="1" lang="en-US" altLang="ja-JP" sz="2400" dirty="0" smtClean="0"/>
          </a:p>
          <a:p>
            <a:pPr marL="342900" indent="-342900">
              <a:lnSpc>
                <a:spcPct val="130000"/>
              </a:lnSpc>
              <a:buFont typeface="Arial"/>
              <a:buChar char="•"/>
            </a:pPr>
            <a:r>
              <a:rPr lang="ja-JP" altLang="en-US" sz="2400" dirty="0" smtClean="0"/>
              <a:t>さらに長期的に見た場合の財源確保</a:t>
            </a:r>
            <a:endParaRPr kumimoji="1" lang="ja-JP" altLang="en-US" sz="2400" dirty="0"/>
          </a:p>
        </p:txBody>
      </p:sp>
      <p:graphicFrame>
        <p:nvGraphicFramePr>
          <p:cNvPr id="23" name="グラフ 22"/>
          <p:cNvGraphicFramePr>
            <a:graphicFrameLocks/>
          </p:cNvGraphicFramePr>
          <p:nvPr>
            <p:extLst>
              <p:ext uri="{D42A27DB-BD31-4B8C-83A1-F6EECF244321}">
                <p14:modId xmlns:p14="http://schemas.microsoft.com/office/powerpoint/2010/main" val="2427794295"/>
              </p:ext>
            </p:extLst>
          </p:nvPr>
        </p:nvGraphicFramePr>
        <p:xfrm>
          <a:off x="41686" y="1275110"/>
          <a:ext cx="7728381" cy="4228223"/>
        </p:xfrm>
        <a:graphic>
          <a:graphicData uri="http://schemas.openxmlformats.org/drawingml/2006/chart">
            <c:chart xmlns:c="http://schemas.openxmlformats.org/drawingml/2006/chart" xmlns:r="http://schemas.openxmlformats.org/officeDocument/2006/relationships" r:id="rId3"/>
          </a:graphicData>
        </a:graphic>
      </p:graphicFrame>
      <p:sp>
        <p:nvSpPr>
          <p:cNvPr id="3" name="角丸四角形吹き出し 2"/>
          <p:cNvSpPr/>
          <p:nvPr/>
        </p:nvSpPr>
        <p:spPr>
          <a:xfrm>
            <a:off x="7452741" y="3443371"/>
            <a:ext cx="1579061" cy="888739"/>
          </a:xfrm>
          <a:prstGeom prst="wedgeRoundRectCallout">
            <a:avLst>
              <a:gd name="adj1" fmla="val -50323"/>
              <a:gd name="adj2" fmla="val 10537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b="1" dirty="0" smtClean="0"/>
              <a:t>50</a:t>
            </a:r>
            <a:r>
              <a:rPr kumimoji="1" lang="ja-JP" altLang="en-US" sz="2400" b="1" dirty="0" smtClean="0"/>
              <a:t>億円の</a:t>
            </a:r>
            <a:endParaRPr kumimoji="1" lang="en-US" altLang="ja-JP" sz="2400" b="1" dirty="0" smtClean="0"/>
          </a:p>
          <a:p>
            <a:pPr algn="ctr"/>
            <a:r>
              <a:rPr kumimoji="1" lang="ja-JP" altLang="en-US" sz="2400" b="1" dirty="0" smtClean="0"/>
              <a:t>財源効果</a:t>
            </a:r>
            <a:endParaRPr kumimoji="1" lang="ja-JP" altLang="en-US" sz="2400" b="1" dirty="0"/>
          </a:p>
        </p:txBody>
      </p:sp>
      <p:sp>
        <p:nvSpPr>
          <p:cNvPr id="9" name="上矢印 8"/>
          <p:cNvSpPr/>
          <p:nvPr/>
        </p:nvSpPr>
        <p:spPr>
          <a:xfrm>
            <a:off x="7181214" y="4447663"/>
            <a:ext cx="271527" cy="688781"/>
          </a:xfrm>
          <a:prstGeom prst="upArrow">
            <a:avLst/>
          </a:prstGeom>
          <a:solidFill>
            <a:srgbClr val="1986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1686" y="1859150"/>
            <a:ext cx="902811" cy="307777"/>
          </a:xfrm>
          <a:prstGeom prst="rect">
            <a:avLst/>
          </a:prstGeom>
          <a:noFill/>
        </p:spPr>
        <p:txBody>
          <a:bodyPr wrap="none" rtlCol="0">
            <a:spAutoFit/>
          </a:bodyPr>
          <a:lstStyle/>
          <a:p>
            <a:r>
              <a:rPr lang="ja-JP" altLang="en-US" sz="1400" dirty="0" smtClean="0"/>
              <a:t>（百万円）</a:t>
            </a:r>
            <a:endParaRPr kumimoji="1" lang="ja-JP" altLang="en-US" sz="1400" dirty="0"/>
          </a:p>
        </p:txBody>
      </p:sp>
      <p:sp>
        <p:nvSpPr>
          <p:cNvPr id="4" name="正方形/長方形 3"/>
          <p:cNvSpPr/>
          <p:nvPr/>
        </p:nvSpPr>
        <p:spPr>
          <a:xfrm>
            <a:off x="803387" y="5843407"/>
            <a:ext cx="1521033" cy="400110"/>
          </a:xfrm>
          <a:prstGeom prst="rect">
            <a:avLst/>
          </a:prstGeom>
        </p:spPr>
        <p:txBody>
          <a:bodyPr wrap="square">
            <a:spAutoFit/>
          </a:bodyPr>
          <a:lstStyle/>
          <a:p>
            <a:r>
              <a:rPr lang="ja-JP" altLang="en-US" sz="2000" dirty="0"/>
              <a:t>今後の課題</a:t>
            </a:r>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70</a:t>
            </a:fld>
            <a:endParaRPr kumimoji="1" lang="ja-JP" altLang="en-US"/>
          </a:p>
        </p:txBody>
      </p:sp>
    </p:spTree>
    <p:extLst>
      <p:ext uri="{BB962C8B-B14F-4D97-AF65-F5344CB8AC3E}">
        <p14:creationId xmlns:p14="http://schemas.microsoft.com/office/powerpoint/2010/main" val="4291988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3621454" cy="1077218"/>
          </a:xfrm>
          <a:prstGeom prst="rect">
            <a:avLst/>
          </a:prstGeom>
          <a:noFill/>
        </p:spPr>
        <p:txBody>
          <a:bodyPr wrap="none" rtlCol="0">
            <a:spAutoFit/>
          </a:bodyPr>
          <a:lstStyle/>
          <a:p>
            <a:r>
              <a:rPr kumimoji="1" lang="en-US" altLang="ja-JP" sz="2800" dirty="0" smtClean="0"/>
              <a:t>CSA</a:t>
            </a:r>
            <a:r>
              <a:rPr lang="ja-JP" altLang="en-US" sz="2800" dirty="0" smtClean="0"/>
              <a:t>（</a:t>
            </a:r>
            <a:r>
              <a:rPr lang="ja-JP" altLang="en-US" sz="2800" dirty="0">
                <a:latin typeface="メイリオ" panose="020B0604030504040204" pitchFamily="50" charset="-128"/>
                <a:ea typeface="メイリオ" panose="020B0604030504040204" pitchFamily="50" charset="-128"/>
              </a:rPr>
              <a:t>地域支援型</a:t>
            </a:r>
            <a:r>
              <a:rPr lang="ja-JP" altLang="en-US" sz="2800" dirty="0" smtClean="0">
                <a:latin typeface="メイリオ" panose="020B0604030504040204" pitchFamily="50" charset="-128"/>
                <a:ea typeface="メイリオ" panose="020B0604030504040204" pitchFamily="50" charset="-128"/>
              </a:rPr>
              <a:t>農業</a:t>
            </a:r>
            <a:r>
              <a:rPr lang="ja-JP" altLang="en-US" sz="2800" dirty="0" smtClean="0"/>
              <a:t>）</a:t>
            </a:r>
            <a:endParaRPr kumimoji="1" lang="en-US" altLang="ja-JP" sz="2800" dirty="0" smtClean="0"/>
          </a:p>
          <a:p>
            <a:r>
              <a:rPr lang="ja-JP" altLang="en-US" sz="3600" dirty="0" smtClean="0"/>
              <a:t>概要</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2" name="テキスト ボックス 1"/>
          <p:cNvSpPr txBox="1"/>
          <p:nvPr/>
        </p:nvSpPr>
        <p:spPr>
          <a:xfrm>
            <a:off x="152400" y="1355566"/>
            <a:ext cx="800219" cy="461665"/>
          </a:xfrm>
          <a:prstGeom prst="rect">
            <a:avLst/>
          </a:prstGeom>
          <a:solidFill>
            <a:schemeClr val="tx2"/>
          </a:solidFill>
        </p:spPr>
        <p:txBody>
          <a:bodyPr wrap="none" rtlCol="0">
            <a:spAutoFit/>
          </a:bodyPr>
          <a:lstStyle/>
          <a:p>
            <a:r>
              <a:rPr kumimoji="1" lang="ja-JP" altLang="en-US" sz="2400" b="1" dirty="0" smtClean="0">
                <a:solidFill>
                  <a:srgbClr val="FFFFFF"/>
                </a:solidFill>
              </a:rPr>
              <a:t>目的</a:t>
            </a:r>
            <a:endParaRPr kumimoji="1" lang="ja-JP" altLang="en-US" sz="2400" b="1" dirty="0">
              <a:solidFill>
                <a:srgbClr val="FFFFFF"/>
              </a:solidFill>
            </a:endParaRPr>
          </a:p>
        </p:txBody>
      </p:sp>
      <p:sp>
        <p:nvSpPr>
          <p:cNvPr id="22" name="テキスト ボックス 21"/>
          <p:cNvSpPr txBox="1"/>
          <p:nvPr/>
        </p:nvSpPr>
        <p:spPr>
          <a:xfrm>
            <a:off x="152400" y="3426768"/>
            <a:ext cx="800219" cy="461665"/>
          </a:xfrm>
          <a:prstGeom prst="rect">
            <a:avLst/>
          </a:prstGeom>
          <a:solidFill>
            <a:srgbClr val="666666"/>
          </a:solidFill>
        </p:spPr>
        <p:txBody>
          <a:bodyPr wrap="none" rtlCol="0">
            <a:spAutoFit/>
          </a:bodyPr>
          <a:lstStyle/>
          <a:p>
            <a:r>
              <a:rPr kumimoji="1" lang="ja-JP" altLang="en-US" sz="2400" b="1" dirty="0" smtClean="0">
                <a:solidFill>
                  <a:srgbClr val="FFFFFF"/>
                </a:solidFill>
              </a:rPr>
              <a:t>内容</a:t>
            </a:r>
            <a:endParaRPr kumimoji="1" lang="ja-JP" altLang="en-US" sz="2400" b="1" dirty="0">
              <a:solidFill>
                <a:srgbClr val="FFFFFF"/>
              </a:solidFill>
            </a:endParaRPr>
          </a:p>
        </p:txBody>
      </p:sp>
      <p:pic>
        <p:nvPicPr>
          <p:cNvPr id="28" name="図 27"/>
          <p:cNvPicPr>
            <a:picLocks noChangeAspect="1"/>
          </p:cNvPicPr>
          <p:nvPr/>
        </p:nvPicPr>
        <p:blipFill>
          <a:blip r:embed="rId4"/>
          <a:stretch>
            <a:fillRect/>
          </a:stretch>
        </p:blipFill>
        <p:spPr>
          <a:xfrm>
            <a:off x="6916252" y="4282222"/>
            <a:ext cx="2116666" cy="1981199"/>
          </a:xfrm>
          <a:prstGeom prst="rect">
            <a:avLst/>
          </a:prstGeom>
        </p:spPr>
      </p:pic>
      <p:pic>
        <p:nvPicPr>
          <p:cNvPr id="29" name="図 28"/>
          <p:cNvPicPr>
            <a:picLocks noChangeAspect="1"/>
          </p:cNvPicPr>
          <p:nvPr/>
        </p:nvPicPr>
        <p:blipFill>
          <a:blip r:embed="rId5"/>
          <a:stretch>
            <a:fillRect/>
          </a:stretch>
        </p:blipFill>
        <p:spPr>
          <a:xfrm>
            <a:off x="450670" y="4277360"/>
            <a:ext cx="1801219" cy="1886094"/>
          </a:xfrm>
          <a:prstGeom prst="rect">
            <a:avLst/>
          </a:prstGeom>
        </p:spPr>
      </p:pic>
      <p:grpSp>
        <p:nvGrpSpPr>
          <p:cNvPr id="24" name="図形グループ 23"/>
          <p:cNvGrpSpPr/>
          <p:nvPr/>
        </p:nvGrpSpPr>
        <p:grpSpPr>
          <a:xfrm>
            <a:off x="2251889" y="3942653"/>
            <a:ext cx="4537415" cy="2816579"/>
            <a:chOff x="2569610" y="3942653"/>
            <a:chExt cx="3933981" cy="2816579"/>
          </a:xfrm>
        </p:grpSpPr>
        <p:pic>
          <p:nvPicPr>
            <p:cNvPr id="30" name="図 29"/>
            <p:cNvPicPr>
              <a:picLocks noChangeAspect="1"/>
            </p:cNvPicPr>
            <p:nvPr/>
          </p:nvPicPr>
          <p:blipFill>
            <a:blip r:embed="rId6"/>
            <a:stretch>
              <a:fillRect/>
            </a:stretch>
          </p:blipFill>
          <p:spPr>
            <a:xfrm>
              <a:off x="2569610" y="6028427"/>
              <a:ext cx="1120866" cy="730805"/>
            </a:xfrm>
            <a:prstGeom prst="rect">
              <a:avLst/>
            </a:prstGeom>
          </p:spPr>
        </p:pic>
        <p:sp>
          <p:nvSpPr>
            <p:cNvPr id="31" name="右矢印 30"/>
            <p:cNvSpPr/>
            <p:nvPr/>
          </p:nvSpPr>
          <p:spPr>
            <a:xfrm>
              <a:off x="2596459" y="5577007"/>
              <a:ext cx="3907131" cy="579120"/>
            </a:xfrm>
            <a:prstGeom prst="rightArrow">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右矢印 31"/>
            <p:cNvSpPr/>
            <p:nvPr/>
          </p:nvSpPr>
          <p:spPr>
            <a:xfrm rot="10800000">
              <a:off x="2569611" y="4743887"/>
              <a:ext cx="3933980" cy="579120"/>
            </a:xfrm>
            <a:prstGeom prst="rightArrow">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3588876" y="6156127"/>
              <a:ext cx="1507143" cy="461665"/>
            </a:xfrm>
            <a:prstGeom prst="rect">
              <a:avLst/>
            </a:prstGeom>
            <a:noFill/>
          </p:spPr>
          <p:txBody>
            <a:bodyPr wrap="none" rtlCol="0">
              <a:spAutoFit/>
            </a:bodyPr>
            <a:lstStyle/>
            <a:p>
              <a:r>
                <a:rPr kumimoji="1" lang="ja-JP" altLang="en-US" sz="2400" dirty="0" smtClean="0"/>
                <a:t>野菜セット</a:t>
              </a:r>
              <a:endParaRPr kumimoji="1" lang="ja-JP" altLang="en-US" sz="2400" dirty="0"/>
            </a:p>
          </p:txBody>
        </p:sp>
        <p:pic>
          <p:nvPicPr>
            <p:cNvPr id="34" name="図 33" descr="382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2960" y="3942653"/>
              <a:ext cx="530630" cy="896340"/>
            </a:xfrm>
            <a:prstGeom prst="rect">
              <a:avLst/>
            </a:prstGeom>
          </p:spPr>
        </p:pic>
        <p:sp>
          <p:nvSpPr>
            <p:cNvPr id="35" name="テキスト ボックス 34"/>
            <p:cNvSpPr txBox="1"/>
            <p:nvPr/>
          </p:nvSpPr>
          <p:spPr>
            <a:xfrm>
              <a:off x="4760448" y="4282222"/>
              <a:ext cx="1212513" cy="461665"/>
            </a:xfrm>
            <a:prstGeom prst="rect">
              <a:avLst/>
            </a:prstGeom>
            <a:noFill/>
          </p:spPr>
          <p:txBody>
            <a:bodyPr wrap="square" rtlCol="0">
              <a:spAutoFit/>
            </a:bodyPr>
            <a:lstStyle/>
            <a:p>
              <a:r>
                <a:rPr kumimoji="1" lang="ja-JP" altLang="en-US" sz="2400" dirty="0" smtClean="0"/>
                <a:t>前払い金</a:t>
              </a:r>
              <a:endParaRPr kumimoji="1" lang="ja-JP" altLang="en-US" sz="2400" dirty="0"/>
            </a:p>
          </p:txBody>
        </p:sp>
      </p:grpSp>
      <p:grpSp>
        <p:nvGrpSpPr>
          <p:cNvPr id="36" name="図形グループ 35"/>
          <p:cNvGrpSpPr/>
          <p:nvPr/>
        </p:nvGrpSpPr>
        <p:grpSpPr>
          <a:xfrm>
            <a:off x="2193833" y="3799839"/>
            <a:ext cx="4626435" cy="3016688"/>
            <a:chOff x="2193833" y="2516589"/>
            <a:chExt cx="4626435" cy="3016688"/>
          </a:xfrm>
        </p:grpSpPr>
        <p:sp>
          <p:nvSpPr>
            <p:cNvPr id="37" name="正方形/長方形 36"/>
            <p:cNvSpPr/>
            <p:nvPr/>
          </p:nvSpPr>
          <p:spPr>
            <a:xfrm>
              <a:off x="2193833" y="2516589"/>
              <a:ext cx="4626433" cy="30166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8" name="図 37"/>
            <p:cNvPicPr>
              <a:picLocks noChangeAspect="1"/>
            </p:cNvPicPr>
            <p:nvPr/>
          </p:nvPicPr>
          <p:blipFill>
            <a:blip r:embed="rId6"/>
            <a:stretch>
              <a:fillRect/>
            </a:stretch>
          </p:blipFill>
          <p:spPr>
            <a:xfrm>
              <a:off x="2282853" y="4602363"/>
              <a:ext cx="1292796" cy="730805"/>
            </a:xfrm>
            <a:prstGeom prst="rect">
              <a:avLst/>
            </a:prstGeom>
          </p:spPr>
        </p:pic>
        <p:sp>
          <p:nvSpPr>
            <p:cNvPr id="39" name="右矢印 38"/>
            <p:cNvSpPr/>
            <p:nvPr/>
          </p:nvSpPr>
          <p:spPr>
            <a:xfrm rot="10800000">
              <a:off x="5100805" y="3317823"/>
              <a:ext cx="1719463" cy="579120"/>
            </a:xfrm>
            <a:prstGeom prst="rightArrow">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テキスト ボックス 39"/>
            <p:cNvSpPr txBox="1"/>
            <p:nvPr/>
          </p:nvSpPr>
          <p:spPr>
            <a:xfrm>
              <a:off x="3458464" y="4730063"/>
              <a:ext cx="800219" cy="461665"/>
            </a:xfrm>
            <a:prstGeom prst="rect">
              <a:avLst/>
            </a:prstGeom>
            <a:noFill/>
          </p:spPr>
          <p:txBody>
            <a:bodyPr wrap="none" rtlCol="0">
              <a:spAutoFit/>
            </a:bodyPr>
            <a:lstStyle/>
            <a:p>
              <a:r>
                <a:rPr kumimoji="1" lang="ja-JP" altLang="en-US" sz="2400" dirty="0" smtClean="0"/>
                <a:t>野菜</a:t>
              </a:r>
              <a:endParaRPr kumimoji="1" lang="ja-JP" altLang="en-US" sz="2400" dirty="0"/>
            </a:p>
          </p:txBody>
        </p:sp>
        <p:pic>
          <p:nvPicPr>
            <p:cNvPr id="41" name="図 40" descr="382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8243" y="2516589"/>
              <a:ext cx="612023" cy="896340"/>
            </a:xfrm>
            <a:prstGeom prst="rect">
              <a:avLst/>
            </a:prstGeom>
          </p:spPr>
        </p:pic>
        <p:sp>
          <p:nvSpPr>
            <p:cNvPr id="42" name="右矢印 41"/>
            <p:cNvSpPr/>
            <p:nvPr/>
          </p:nvSpPr>
          <p:spPr>
            <a:xfrm>
              <a:off x="2313820" y="4150943"/>
              <a:ext cx="1719463" cy="579120"/>
            </a:xfrm>
            <a:prstGeom prst="rightArrow">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テキスト ボックス 42"/>
            <p:cNvSpPr txBox="1"/>
            <p:nvPr/>
          </p:nvSpPr>
          <p:spPr>
            <a:xfrm>
              <a:off x="4227045" y="3317823"/>
              <a:ext cx="741679" cy="1446550"/>
            </a:xfrm>
            <a:prstGeom prst="rect">
              <a:avLst/>
            </a:prstGeom>
            <a:noFill/>
            <a:ln w="38100" cmpd="sng">
              <a:solidFill>
                <a:srgbClr val="339933"/>
              </a:solidFill>
            </a:ln>
          </p:spPr>
          <p:txBody>
            <a:bodyPr vert="horz" wrap="square" rtlCol="0">
              <a:spAutoFit/>
            </a:bodyPr>
            <a:lstStyle/>
            <a:p>
              <a:pPr algn="ctr"/>
              <a:r>
                <a:rPr kumimoji="1" lang="en-US" altLang="ja-JP" sz="4400" b="1" dirty="0" smtClean="0">
                  <a:latin typeface="Arial Black"/>
                  <a:cs typeface="Arial Black"/>
                </a:rPr>
                <a:t>J</a:t>
              </a:r>
            </a:p>
            <a:p>
              <a:pPr algn="ctr"/>
              <a:r>
                <a:rPr kumimoji="1" lang="en-US" altLang="ja-JP" sz="4400" b="1" dirty="0" smtClean="0">
                  <a:latin typeface="Arial Black"/>
                  <a:cs typeface="Arial Black"/>
                </a:rPr>
                <a:t>A</a:t>
              </a:r>
              <a:endParaRPr kumimoji="1" lang="ja-JP" altLang="en-US" sz="4400" b="1" dirty="0">
                <a:latin typeface="Arial Black"/>
                <a:cs typeface="Arial Black"/>
              </a:endParaRPr>
            </a:p>
          </p:txBody>
        </p:sp>
        <p:sp>
          <p:nvSpPr>
            <p:cNvPr id="44" name="右矢印 43"/>
            <p:cNvSpPr/>
            <p:nvPr/>
          </p:nvSpPr>
          <p:spPr>
            <a:xfrm>
              <a:off x="5100803" y="4150943"/>
              <a:ext cx="1719463" cy="579120"/>
            </a:xfrm>
            <a:prstGeom prst="rightArrow">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右矢印 44"/>
            <p:cNvSpPr/>
            <p:nvPr/>
          </p:nvSpPr>
          <p:spPr>
            <a:xfrm rot="10800000">
              <a:off x="2313820" y="3317823"/>
              <a:ext cx="1719463" cy="579120"/>
            </a:xfrm>
            <a:prstGeom prst="rightArrow">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46" name="図 45" descr="382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5649" y="2865119"/>
              <a:ext cx="374045" cy="547809"/>
            </a:xfrm>
            <a:prstGeom prst="rect">
              <a:avLst/>
            </a:prstGeom>
          </p:spPr>
        </p:pic>
      </p:grpSp>
      <p:sp>
        <p:nvSpPr>
          <p:cNvPr id="4" name="円形吹き出し 3"/>
          <p:cNvSpPr/>
          <p:nvPr/>
        </p:nvSpPr>
        <p:spPr>
          <a:xfrm>
            <a:off x="1202268" y="3657601"/>
            <a:ext cx="1549400" cy="624622"/>
          </a:xfrm>
          <a:prstGeom prst="wedgeEllipseCallout">
            <a:avLst>
              <a:gd name="adj1" fmla="val -36356"/>
              <a:gd name="adj2" fmla="val 93683"/>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b="1" dirty="0" smtClean="0">
                <a:solidFill>
                  <a:schemeClr val="bg1"/>
                </a:solidFill>
              </a:rPr>
              <a:t>手取金</a:t>
            </a:r>
            <a:r>
              <a:rPr lang="ja-JP" altLang="en-US" b="1" dirty="0" smtClean="0">
                <a:solidFill>
                  <a:schemeClr val="bg1"/>
                </a:solidFill>
              </a:rPr>
              <a:t>が</a:t>
            </a:r>
            <a:r>
              <a:rPr kumimoji="1" lang="ja-JP" altLang="en-US" b="1" dirty="0" smtClean="0">
                <a:solidFill>
                  <a:schemeClr val="bg1"/>
                </a:solidFill>
              </a:rPr>
              <a:t>増える！</a:t>
            </a:r>
            <a:endParaRPr kumimoji="1" lang="ja-JP" altLang="en-US" b="1" dirty="0">
              <a:solidFill>
                <a:schemeClr val="bg1"/>
              </a:solidFill>
            </a:endParaRPr>
          </a:p>
        </p:txBody>
      </p:sp>
      <p:sp>
        <p:nvSpPr>
          <p:cNvPr id="48" name="円形吹き出し 47"/>
          <p:cNvSpPr/>
          <p:nvPr/>
        </p:nvSpPr>
        <p:spPr>
          <a:xfrm>
            <a:off x="6916252" y="3592458"/>
            <a:ext cx="2227748" cy="624622"/>
          </a:xfrm>
          <a:prstGeom prst="wedgeEllipseCallout">
            <a:avLst>
              <a:gd name="adj1" fmla="val -22380"/>
              <a:gd name="adj2" fmla="val 89617"/>
            </a:avLst>
          </a:prstGeom>
          <a:solidFill>
            <a:srgbClr val="1986C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b="1" dirty="0" smtClean="0">
                <a:solidFill>
                  <a:schemeClr val="bg1"/>
                </a:solidFill>
              </a:rPr>
              <a:t>新鮮！安心！</a:t>
            </a:r>
            <a:endParaRPr kumimoji="1" lang="en-US" altLang="ja-JP" b="1" dirty="0" smtClean="0">
              <a:solidFill>
                <a:schemeClr val="bg1"/>
              </a:solidFill>
            </a:endParaRPr>
          </a:p>
          <a:p>
            <a:pPr algn="ctr"/>
            <a:r>
              <a:rPr lang="ja-JP" altLang="en-US" b="1" dirty="0" smtClean="0">
                <a:solidFill>
                  <a:schemeClr val="bg1"/>
                </a:solidFill>
              </a:rPr>
              <a:t>安い！</a:t>
            </a:r>
            <a:endParaRPr kumimoji="1" lang="ja-JP" altLang="en-US" b="1" dirty="0">
              <a:solidFill>
                <a:schemeClr val="bg1"/>
              </a:solidFill>
            </a:endParaRPr>
          </a:p>
        </p:txBody>
      </p:sp>
      <p:sp>
        <p:nvSpPr>
          <p:cNvPr id="49" name="角丸四角形 48"/>
          <p:cNvSpPr/>
          <p:nvPr/>
        </p:nvSpPr>
        <p:spPr>
          <a:xfrm>
            <a:off x="1062591" y="2156723"/>
            <a:ext cx="3273698" cy="57912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800" dirty="0" smtClean="0"/>
              <a:t>新規就農者の増加</a:t>
            </a:r>
            <a:endParaRPr kumimoji="1" lang="en-US" altLang="ja-JP" sz="2800" dirty="0" smtClean="0"/>
          </a:p>
        </p:txBody>
      </p:sp>
      <p:sp>
        <p:nvSpPr>
          <p:cNvPr id="54" name="角丸四角形 53"/>
          <p:cNvSpPr/>
          <p:nvPr/>
        </p:nvSpPr>
        <p:spPr>
          <a:xfrm>
            <a:off x="1067511" y="2018058"/>
            <a:ext cx="3281348" cy="899999"/>
          </a:xfrm>
          <a:prstGeom prst="roundRect">
            <a:avLst/>
          </a:prstGeom>
          <a:noFill/>
          <a:ln w="19050" cmpd="sng">
            <a:solidFill>
              <a:srgbClr val="FF0000"/>
            </a:solidFill>
          </a:ln>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en-US" altLang="ja-JP" sz="2400" dirty="0" smtClean="0"/>
          </a:p>
        </p:txBody>
      </p:sp>
      <p:sp>
        <p:nvSpPr>
          <p:cNvPr id="55" name="角丸四角形 54"/>
          <p:cNvSpPr/>
          <p:nvPr/>
        </p:nvSpPr>
        <p:spPr>
          <a:xfrm>
            <a:off x="1709170" y="2735843"/>
            <a:ext cx="1988524" cy="565869"/>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en-US" sz="2400" b="1" dirty="0" smtClean="0"/>
              <a:t>促す要因</a:t>
            </a:r>
            <a:r>
              <a:rPr lang="ja-JP" altLang="en-US" sz="2400" b="1" dirty="0" smtClean="0"/>
              <a:t>作り</a:t>
            </a:r>
            <a:endParaRPr kumimoji="1" lang="ja-JP" altLang="en-US" sz="2400" b="1" dirty="0"/>
          </a:p>
        </p:txBody>
      </p:sp>
      <p:sp>
        <p:nvSpPr>
          <p:cNvPr id="5" name="右矢印 4"/>
          <p:cNvSpPr/>
          <p:nvPr/>
        </p:nvSpPr>
        <p:spPr>
          <a:xfrm>
            <a:off x="4642598" y="2212727"/>
            <a:ext cx="542452" cy="484632"/>
          </a:xfrm>
          <a:prstGeom prst="rightArrow">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386800" y="2018059"/>
            <a:ext cx="2809042" cy="899998"/>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農地</a:t>
            </a:r>
            <a:r>
              <a:rPr lang="ja-JP" altLang="en-US" sz="2400" dirty="0">
                <a:solidFill>
                  <a:schemeClr val="tx1"/>
                </a:solidFill>
              </a:rPr>
              <a:t>の有効</a:t>
            </a:r>
            <a:r>
              <a:rPr lang="ja-JP" altLang="en-US" sz="2400" dirty="0" smtClean="0">
                <a:solidFill>
                  <a:schemeClr val="tx1"/>
                </a:solidFill>
              </a:rPr>
              <a:t>活用</a:t>
            </a:r>
            <a:endParaRPr lang="en-US" altLang="ja-JP" sz="2400" dirty="0" smtClean="0">
              <a:solidFill>
                <a:schemeClr val="tx1"/>
              </a:solidFill>
            </a:endParaRPr>
          </a:p>
          <a:p>
            <a:pPr algn="ctr"/>
            <a:r>
              <a:rPr lang="ja-JP" altLang="en-US" sz="2400" dirty="0" smtClean="0">
                <a:solidFill>
                  <a:schemeClr val="tx1"/>
                </a:solidFill>
              </a:rPr>
              <a:t>雇用</a:t>
            </a:r>
            <a:r>
              <a:rPr lang="ja-JP" altLang="en-US" sz="2400" dirty="0">
                <a:solidFill>
                  <a:schemeClr val="tx1"/>
                </a:solidFill>
              </a:rPr>
              <a:t>機会の</a:t>
            </a:r>
            <a:r>
              <a:rPr lang="ja-JP" altLang="en-US" sz="2400" dirty="0" smtClean="0">
                <a:solidFill>
                  <a:schemeClr val="tx1"/>
                </a:solidFill>
              </a:rPr>
              <a:t>増加</a:t>
            </a:r>
            <a:endParaRPr lang="ja-JP" altLang="en-US" sz="2400" dirty="0">
              <a:solidFill>
                <a:schemeClr val="tx1"/>
              </a:solidFill>
            </a:endParaRPr>
          </a:p>
        </p:txBody>
      </p:sp>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71</a:t>
            </a:fld>
            <a:endParaRPr kumimoji="1" lang="ja-JP" altLang="en-US"/>
          </a:p>
        </p:txBody>
      </p:sp>
    </p:spTree>
    <p:extLst>
      <p:ext uri="{BB962C8B-B14F-4D97-AF65-F5344CB8AC3E}">
        <p14:creationId xmlns:p14="http://schemas.microsoft.com/office/powerpoint/2010/main" val="3897007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Vertic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8" grpId="0" animBg="1"/>
      <p:bldP spid="54" grpId="0" animBg="1"/>
      <p:bldP spid="55"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6120411" cy="1077218"/>
          </a:xfrm>
          <a:prstGeom prst="rect">
            <a:avLst/>
          </a:prstGeom>
          <a:noFill/>
        </p:spPr>
        <p:txBody>
          <a:bodyPr wrap="none" rtlCol="0">
            <a:spAutoFit/>
          </a:bodyPr>
          <a:lstStyle/>
          <a:p>
            <a:r>
              <a:rPr kumimoji="1" lang="en-US" altLang="ja-JP" sz="2800" dirty="0" smtClean="0"/>
              <a:t>CSA</a:t>
            </a:r>
            <a:r>
              <a:rPr lang="ja-JP" altLang="en-US" sz="2800" dirty="0" smtClean="0"/>
              <a:t>（</a:t>
            </a:r>
            <a:r>
              <a:rPr lang="en-US" altLang="ja-JP" sz="2800" dirty="0" smtClean="0"/>
              <a:t>Community Supported Agriculture</a:t>
            </a:r>
            <a:r>
              <a:rPr lang="ja-JP" altLang="en-US" sz="2800" dirty="0" smtClean="0"/>
              <a:t>）</a:t>
            </a:r>
            <a:endParaRPr kumimoji="1" lang="en-US" altLang="ja-JP" sz="2800" dirty="0" smtClean="0"/>
          </a:p>
          <a:p>
            <a:r>
              <a:rPr lang="ja-JP" altLang="en-US" sz="3600" dirty="0" smtClean="0"/>
              <a:t>費用・効果</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36" name="テキスト ボックス 35"/>
          <p:cNvSpPr txBox="1"/>
          <p:nvPr/>
        </p:nvSpPr>
        <p:spPr>
          <a:xfrm>
            <a:off x="203199" y="3017034"/>
            <a:ext cx="4211999" cy="400110"/>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vert="horz" wrap="square" rtlCol="0">
            <a:spAutoFit/>
          </a:bodyPr>
          <a:lstStyle/>
          <a:p>
            <a:pPr algn="ctr"/>
            <a:r>
              <a:rPr kumimoji="1" lang="ja-JP" altLang="en-US" sz="2000" dirty="0" smtClean="0">
                <a:solidFill>
                  <a:schemeClr val="bg1"/>
                </a:solidFill>
              </a:rPr>
              <a:t>費用</a:t>
            </a:r>
            <a:endParaRPr kumimoji="1" lang="ja-JP" altLang="en-US" sz="2000" dirty="0">
              <a:solidFill>
                <a:schemeClr val="bg1"/>
              </a:solidFill>
            </a:endParaRPr>
          </a:p>
        </p:txBody>
      </p:sp>
      <p:sp>
        <p:nvSpPr>
          <p:cNvPr id="39" name="正方形/長方形 38"/>
          <p:cNvSpPr/>
          <p:nvPr/>
        </p:nvSpPr>
        <p:spPr>
          <a:xfrm>
            <a:off x="203198" y="3026636"/>
            <a:ext cx="4212000" cy="1963333"/>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 name="テキスト ボックス 39"/>
          <p:cNvSpPr txBox="1"/>
          <p:nvPr/>
        </p:nvSpPr>
        <p:spPr>
          <a:xfrm>
            <a:off x="2376719" y="3924542"/>
            <a:ext cx="1441420" cy="523220"/>
          </a:xfrm>
          <a:prstGeom prst="rect">
            <a:avLst/>
          </a:prstGeom>
          <a:noFill/>
        </p:spPr>
        <p:txBody>
          <a:bodyPr wrap="none" rtlCol="0">
            <a:spAutoFit/>
          </a:bodyPr>
          <a:lstStyle/>
          <a:p>
            <a:r>
              <a:rPr kumimoji="1" lang="en-US" altLang="ja-JP" sz="2800" dirty="0" smtClean="0">
                <a:solidFill>
                  <a:srgbClr val="000000"/>
                </a:solidFill>
                <a:latin typeface="+mn-ea"/>
              </a:rPr>
              <a:t>500</a:t>
            </a:r>
            <a:r>
              <a:rPr kumimoji="1" lang="ja-JP" altLang="en-US" sz="2800" dirty="0" smtClean="0">
                <a:solidFill>
                  <a:srgbClr val="000000"/>
                </a:solidFill>
                <a:latin typeface="+mn-ea"/>
              </a:rPr>
              <a:t>万円</a:t>
            </a:r>
            <a:endParaRPr kumimoji="1" lang="ja-JP" altLang="en-US" sz="2800" dirty="0">
              <a:solidFill>
                <a:srgbClr val="000000"/>
              </a:solidFill>
              <a:latin typeface="+mn-ea"/>
            </a:endParaRPr>
          </a:p>
        </p:txBody>
      </p:sp>
      <p:sp>
        <p:nvSpPr>
          <p:cNvPr id="42" name="テキスト ボックス 41"/>
          <p:cNvSpPr txBox="1"/>
          <p:nvPr/>
        </p:nvSpPr>
        <p:spPr>
          <a:xfrm>
            <a:off x="585653" y="3503593"/>
            <a:ext cx="1261884" cy="1384995"/>
          </a:xfrm>
          <a:prstGeom prst="rect">
            <a:avLst/>
          </a:prstGeom>
          <a:noFill/>
        </p:spPr>
        <p:txBody>
          <a:bodyPr wrap="none" rtlCol="0">
            <a:spAutoFit/>
          </a:bodyPr>
          <a:lstStyle/>
          <a:p>
            <a:r>
              <a:rPr kumimoji="1" lang="en-US" altLang="ja-JP" sz="2800" dirty="0" smtClean="0"/>
              <a:t>PR</a:t>
            </a:r>
            <a:r>
              <a:rPr kumimoji="1" lang="ja-JP" altLang="en-US" sz="2800" dirty="0" smtClean="0"/>
              <a:t>費</a:t>
            </a:r>
            <a:endParaRPr kumimoji="1" lang="en-US" altLang="ja-JP" sz="2800" dirty="0" smtClean="0"/>
          </a:p>
          <a:p>
            <a:r>
              <a:rPr kumimoji="1" lang="ja-JP" altLang="en-US" sz="2800" dirty="0" smtClean="0"/>
              <a:t>研修費</a:t>
            </a:r>
            <a:endParaRPr lang="en-US" altLang="ja-JP" sz="2800" dirty="0"/>
          </a:p>
          <a:p>
            <a:r>
              <a:rPr kumimoji="1" lang="ja-JP" altLang="en-US" sz="2800" dirty="0" smtClean="0"/>
              <a:t>人件費</a:t>
            </a:r>
            <a:endParaRPr kumimoji="1" lang="ja-JP" altLang="en-US" sz="2800" dirty="0"/>
          </a:p>
        </p:txBody>
      </p:sp>
      <p:sp>
        <p:nvSpPr>
          <p:cNvPr id="45" name="テキスト ボックス 44"/>
          <p:cNvSpPr txBox="1"/>
          <p:nvPr/>
        </p:nvSpPr>
        <p:spPr>
          <a:xfrm>
            <a:off x="4689384" y="3014232"/>
            <a:ext cx="4198225" cy="40011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rtlCol="0">
            <a:spAutoFit/>
          </a:bodyPr>
          <a:lstStyle/>
          <a:p>
            <a:pPr algn="ctr"/>
            <a:r>
              <a:rPr kumimoji="1" lang="ja-JP" altLang="en-US" sz="2000" dirty="0" smtClean="0">
                <a:solidFill>
                  <a:schemeClr val="bg1"/>
                </a:solidFill>
              </a:rPr>
              <a:t>便益</a:t>
            </a:r>
            <a:endParaRPr kumimoji="1" lang="ja-JP" altLang="en-US" sz="2000" dirty="0">
              <a:solidFill>
                <a:schemeClr val="bg1"/>
              </a:solidFill>
            </a:endParaRPr>
          </a:p>
        </p:txBody>
      </p:sp>
      <p:sp>
        <p:nvSpPr>
          <p:cNvPr id="46" name="正方形/長方形 45"/>
          <p:cNvSpPr/>
          <p:nvPr/>
        </p:nvSpPr>
        <p:spPr>
          <a:xfrm>
            <a:off x="4689385" y="3014233"/>
            <a:ext cx="4199840" cy="1975736"/>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 name="テキスト ボックス 46"/>
          <p:cNvSpPr txBox="1"/>
          <p:nvPr/>
        </p:nvSpPr>
        <p:spPr>
          <a:xfrm>
            <a:off x="7266652" y="3681228"/>
            <a:ext cx="1620957" cy="954107"/>
          </a:xfrm>
          <a:prstGeom prst="rect">
            <a:avLst/>
          </a:prstGeom>
          <a:noFill/>
        </p:spPr>
        <p:txBody>
          <a:bodyPr wrap="none" rtlCol="0">
            <a:spAutoFit/>
          </a:bodyPr>
          <a:lstStyle/>
          <a:p>
            <a:pPr algn="r"/>
            <a:r>
              <a:rPr lang="en-US" altLang="ja-JP" sz="2800" dirty="0" smtClean="0">
                <a:latin typeface="+mn-ea"/>
              </a:rPr>
              <a:t>1000</a:t>
            </a:r>
            <a:r>
              <a:rPr kumimoji="1" lang="ja-JP" altLang="en-US" sz="2800" dirty="0" smtClean="0">
                <a:latin typeface="+mn-ea"/>
              </a:rPr>
              <a:t>万円</a:t>
            </a:r>
            <a:endParaRPr kumimoji="1" lang="en-US" altLang="ja-JP" sz="2800" dirty="0" smtClean="0">
              <a:latin typeface="+mn-ea"/>
            </a:endParaRPr>
          </a:p>
          <a:p>
            <a:pPr algn="r"/>
            <a:r>
              <a:rPr lang="en-US" altLang="ja-JP" sz="2800" dirty="0" smtClean="0">
                <a:latin typeface="+mn-ea"/>
              </a:rPr>
              <a:t>20</a:t>
            </a:r>
            <a:r>
              <a:rPr lang="ja-JP" altLang="en-US" sz="2800" dirty="0" smtClean="0">
                <a:latin typeface="+mn-ea"/>
              </a:rPr>
              <a:t>万円</a:t>
            </a:r>
            <a:endParaRPr kumimoji="1" lang="en-US" altLang="ja-JP" sz="2800" dirty="0" smtClean="0">
              <a:latin typeface="+mn-ea"/>
            </a:endParaRPr>
          </a:p>
        </p:txBody>
      </p:sp>
      <p:sp>
        <p:nvSpPr>
          <p:cNvPr id="49" name="テキスト ボックス 48"/>
          <p:cNvSpPr txBox="1"/>
          <p:nvPr/>
        </p:nvSpPr>
        <p:spPr>
          <a:xfrm>
            <a:off x="4827310" y="3681228"/>
            <a:ext cx="2157787" cy="954107"/>
          </a:xfrm>
          <a:prstGeom prst="rect">
            <a:avLst/>
          </a:prstGeom>
          <a:noFill/>
        </p:spPr>
        <p:txBody>
          <a:bodyPr wrap="none" rtlCol="0">
            <a:spAutoFit/>
          </a:bodyPr>
          <a:lstStyle/>
          <a:p>
            <a:r>
              <a:rPr kumimoji="1" lang="ja-JP" altLang="en-US" sz="2800" dirty="0" smtClean="0"/>
              <a:t>多面的機能</a:t>
            </a:r>
            <a:endParaRPr kumimoji="1" lang="en-US" altLang="ja-JP" sz="2800" dirty="0" smtClean="0"/>
          </a:p>
          <a:p>
            <a:r>
              <a:rPr lang="ja-JP" altLang="en-US" sz="2800" dirty="0" smtClean="0"/>
              <a:t>税収</a:t>
            </a:r>
            <a:r>
              <a:rPr lang="ja-JP" altLang="en-US" sz="2000" dirty="0" smtClean="0"/>
              <a:t>（</a:t>
            </a:r>
            <a:r>
              <a:rPr lang="en-US" altLang="ja-JP" sz="2000" dirty="0" smtClean="0"/>
              <a:t>2</a:t>
            </a:r>
            <a:r>
              <a:rPr lang="ja-JP" altLang="en-US" sz="2000" dirty="0" smtClean="0"/>
              <a:t>世帯</a:t>
            </a:r>
            <a:r>
              <a:rPr lang="en-US" altLang="ja-JP" sz="2000" dirty="0" smtClean="0"/>
              <a:t>/</a:t>
            </a:r>
            <a:r>
              <a:rPr lang="ja-JP" altLang="en-US" sz="2000" dirty="0" smtClean="0"/>
              <a:t>年）</a:t>
            </a:r>
            <a:endParaRPr kumimoji="1" lang="ja-JP" altLang="en-US" sz="2000" dirty="0"/>
          </a:p>
        </p:txBody>
      </p:sp>
      <p:sp>
        <p:nvSpPr>
          <p:cNvPr id="50" name="テキスト ボックス 49"/>
          <p:cNvSpPr txBox="1"/>
          <p:nvPr/>
        </p:nvSpPr>
        <p:spPr>
          <a:xfrm>
            <a:off x="2677576" y="5304763"/>
            <a:ext cx="3811479" cy="400110"/>
          </a:xfrm>
          <a:prstGeom prst="rect">
            <a:avLst/>
          </a:prstGeom>
          <a:solidFill>
            <a:schemeClr val="accent6"/>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vert="horz" wrap="square" rtlCol="0" anchor="t" anchorCtr="0">
            <a:spAutoFit/>
          </a:bodyPr>
          <a:lstStyle/>
          <a:p>
            <a:pPr algn="ctr"/>
            <a:r>
              <a:rPr lang="ja-JP" altLang="en-US" sz="2000" dirty="0" smtClean="0">
                <a:solidFill>
                  <a:schemeClr val="bg1"/>
                </a:solidFill>
              </a:rPr>
              <a:t>便益</a:t>
            </a:r>
            <a:r>
              <a:rPr kumimoji="1" lang="en-US" altLang="ja-JP" sz="2000" dirty="0" smtClean="0">
                <a:solidFill>
                  <a:schemeClr val="bg1"/>
                </a:solidFill>
              </a:rPr>
              <a:t>/</a:t>
            </a:r>
            <a:r>
              <a:rPr lang="ja-JP" altLang="en-US" sz="2000" dirty="0" smtClean="0">
                <a:solidFill>
                  <a:schemeClr val="bg1"/>
                </a:solidFill>
              </a:rPr>
              <a:t>費用</a:t>
            </a:r>
            <a:endParaRPr kumimoji="1" lang="ja-JP" altLang="en-US" sz="2000" dirty="0">
              <a:solidFill>
                <a:schemeClr val="bg1"/>
              </a:solidFill>
            </a:endParaRPr>
          </a:p>
        </p:txBody>
      </p:sp>
      <p:sp>
        <p:nvSpPr>
          <p:cNvPr id="51" name="正方形/長方形 50"/>
          <p:cNvSpPr/>
          <p:nvPr/>
        </p:nvSpPr>
        <p:spPr>
          <a:xfrm>
            <a:off x="2677577" y="5304763"/>
            <a:ext cx="3811478" cy="1174435"/>
          </a:xfrm>
          <a:prstGeom prst="rect">
            <a:avLst/>
          </a:prstGeom>
          <a:no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2" name="テキスト ボックス 51"/>
          <p:cNvSpPr txBox="1"/>
          <p:nvPr/>
        </p:nvSpPr>
        <p:spPr>
          <a:xfrm>
            <a:off x="3953412" y="5622545"/>
            <a:ext cx="1276010" cy="830997"/>
          </a:xfrm>
          <a:prstGeom prst="rect">
            <a:avLst/>
          </a:prstGeom>
          <a:noFill/>
        </p:spPr>
        <p:txBody>
          <a:bodyPr wrap="none" rtlCol="0">
            <a:spAutoFit/>
          </a:bodyPr>
          <a:lstStyle/>
          <a:p>
            <a:r>
              <a:rPr lang="en-US" altLang="ja-JP" sz="4800" dirty="0" smtClean="0"/>
              <a:t>2.45</a:t>
            </a:r>
            <a:endParaRPr kumimoji="1" lang="ja-JP" altLang="en-US" sz="4800" dirty="0"/>
          </a:p>
        </p:txBody>
      </p:sp>
      <p:sp>
        <p:nvSpPr>
          <p:cNvPr id="63" name="テキスト ボックス 62"/>
          <p:cNvSpPr txBox="1"/>
          <p:nvPr/>
        </p:nvSpPr>
        <p:spPr>
          <a:xfrm>
            <a:off x="1216595" y="1278135"/>
            <a:ext cx="5767124" cy="1257780"/>
          </a:xfrm>
          <a:prstGeom prst="rect">
            <a:avLst/>
          </a:prstGeom>
          <a:noFill/>
        </p:spPr>
        <p:txBody>
          <a:bodyPr wrap="none" rtlCol="0">
            <a:spAutoFit/>
          </a:bodyPr>
          <a:lstStyle/>
          <a:p>
            <a:pPr>
              <a:lnSpc>
                <a:spcPct val="120000"/>
              </a:lnSpc>
            </a:pPr>
            <a:r>
              <a:rPr kumimoji="1" lang="ja-JP" altLang="en-US" sz="3200" dirty="0" smtClean="0"/>
              <a:t>・</a:t>
            </a:r>
            <a:r>
              <a:rPr kumimoji="1" lang="ja-JP" altLang="en-US" sz="3200" dirty="0" smtClean="0">
                <a:solidFill>
                  <a:srgbClr val="000000"/>
                </a:solidFill>
                <a:latin typeface="+mn-ea"/>
              </a:rPr>
              <a:t>毎年</a:t>
            </a:r>
            <a:r>
              <a:rPr kumimoji="1" lang="en-US" altLang="ja-JP" sz="3200" dirty="0" smtClean="0">
                <a:solidFill>
                  <a:srgbClr val="000000"/>
                </a:solidFill>
                <a:latin typeface="+mn-ea"/>
              </a:rPr>
              <a:t>5</a:t>
            </a:r>
            <a:r>
              <a:rPr kumimoji="1" lang="ja-JP" altLang="en-US" sz="3200" dirty="0" smtClean="0">
                <a:solidFill>
                  <a:srgbClr val="000000"/>
                </a:solidFill>
                <a:latin typeface="+mn-ea"/>
              </a:rPr>
              <a:t>組</a:t>
            </a:r>
            <a:r>
              <a:rPr kumimoji="1" lang="ja-JP" altLang="en-US" sz="2400" dirty="0" smtClean="0">
                <a:solidFill>
                  <a:srgbClr val="000000"/>
                </a:solidFill>
                <a:latin typeface="+mn-ea"/>
              </a:rPr>
              <a:t>（内</a:t>
            </a:r>
            <a:r>
              <a:rPr kumimoji="1" lang="en-US" altLang="ja-JP" sz="2400" dirty="0" smtClean="0">
                <a:solidFill>
                  <a:srgbClr val="000000"/>
                </a:solidFill>
                <a:latin typeface="+mn-ea"/>
              </a:rPr>
              <a:t>2</a:t>
            </a:r>
            <a:r>
              <a:rPr kumimoji="1" lang="ja-JP" altLang="en-US" sz="2400" dirty="0" smtClean="0">
                <a:solidFill>
                  <a:srgbClr val="000000"/>
                </a:solidFill>
                <a:latin typeface="+mn-ea"/>
              </a:rPr>
              <a:t>組は市外）</a:t>
            </a:r>
            <a:r>
              <a:rPr kumimoji="1" lang="en-US" altLang="ja-JP" sz="2400" dirty="0" smtClean="0">
                <a:solidFill>
                  <a:srgbClr val="000000"/>
                </a:solidFill>
                <a:latin typeface="+mn-ea"/>
              </a:rPr>
              <a:t> </a:t>
            </a:r>
            <a:r>
              <a:rPr kumimoji="1" lang="ja-JP" altLang="en-US" sz="2400" dirty="0" smtClean="0"/>
              <a:t>の新規就農者</a:t>
            </a:r>
            <a:endParaRPr kumimoji="1" lang="en-US" altLang="ja-JP" sz="2800" dirty="0" smtClean="0"/>
          </a:p>
          <a:p>
            <a:pPr>
              <a:lnSpc>
                <a:spcPct val="120000"/>
              </a:lnSpc>
            </a:pPr>
            <a:r>
              <a:rPr lang="ja-JP" altLang="en-US" sz="3200" dirty="0" smtClean="0"/>
              <a:t>・</a:t>
            </a:r>
            <a:r>
              <a:rPr lang="ja-JP" altLang="en-US" sz="3200" dirty="0" smtClean="0">
                <a:solidFill>
                  <a:srgbClr val="000000"/>
                </a:solidFill>
              </a:rPr>
              <a:t>毎年</a:t>
            </a:r>
            <a:r>
              <a:rPr lang="en-US" altLang="ja-JP" sz="3200" dirty="0" smtClean="0">
                <a:solidFill>
                  <a:srgbClr val="000000"/>
                </a:solidFill>
                <a:latin typeface="+mn-ea"/>
              </a:rPr>
              <a:t>5ha</a:t>
            </a:r>
            <a:r>
              <a:rPr lang="en-US" altLang="ja-JP" sz="3200" dirty="0">
                <a:solidFill>
                  <a:srgbClr val="000000"/>
                </a:solidFill>
                <a:latin typeface="+mn-ea"/>
              </a:rPr>
              <a:t> </a:t>
            </a:r>
            <a:r>
              <a:rPr lang="ja-JP" altLang="en-US" sz="2400" dirty="0" smtClean="0"/>
              <a:t>の耕作放棄地の利用</a:t>
            </a:r>
            <a:endParaRPr kumimoji="1" lang="ja-JP" altLang="en-US" sz="2400" dirty="0"/>
          </a:p>
        </p:txBody>
      </p:sp>
      <p:sp>
        <p:nvSpPr>
          <p:cNvPr id="29" name="テキスト ボックス 28"/>
          <p:cNvSpPr txBox="1"/>
          <p:nvPr/>
        </p:nvSpPr>
        <p:spPr>
          <a:xfrm>
            <a:off x="175364" y="1445360"/>
            <a:ext cx="800219" cy="461665"/>
          </a:xfrm>
          <a:prstGeom prst="rect">
            <a:avLst/>
          </a:prstGeom>
          <a:solidFill>
            <a:schemeClr val="tx2"/>
          </a:solidFill>
        </p:spPr>
        <p:txBody>
          <a:bodyPr wrap="none" rtlCol="0">
            <a:spAutoFit/>
          </a:bodyPr>
          <a:lstStyle/>
          <a:p>
            <a:r>
              <a:rPr kumimoji="1" lang="ja-JP" altLang="en-US" sz="2400" dirty="0" smtClean="0">
                <a:solidFill>
                  <a:srgbClr val="FFFFFF"/>
                </a:solidFill>
              </a:rPr>
              <a:t>効果</a:t>
            </a:r>
            <a:endParaRPr kumimoji="1" lang="ja-JP" altLang="en-US" sz="2400" dirty="0">
              <a:solidFill>
                <a:srgbClr val="FFFFFF"/>
              </a:solidFill>
            </a:endParaRPr>
          </a:p>
        </p:txBody>
      </p:sp>
      <p:sp>
        <p:nvSpPr>
          <p:cNvPr id="4" name="テキスト ボックス 3"/>
          <p:cNvSpPr txBox="1"/>
          <p:nvPr/>
        </p:nvSpPr>
        <p:spPr>
          <a:xfrm>
            <a:off x="175364" y="2607845"/>
            <a:ext cx="1968007" cy="400110"/>
          </a:xfrm>
          <a:prstGeom prst="rect">
            <a:avLst/>
          </a:prstGeom>
          <a:noFill/>
        </p:spPr>
        <p:txBody>
          <a:bodyPr wrap="none" rtlCol="0">
            <a:spAutoFit/>
          </a:bodyPr>
          <a:lstStyle/>
          <a:p>
            <a:r>
              <a:rPr kumimoji="1" lang="ja-JP" altLang="en-US" sz="2000" dirty="0" smtClean="0"/>
              <a:t>と仮定した場合：</a:t>
            </a:r>
            <a:endParaRPr kumimoji="1" lang="ja-JP" altLang="en-US" sz="2000" dirty="0"/>
          </a:p>
        </p:txBody>
      </p:sp>
      <p:sp>
        <p:nvSpPr>
          <p:cNvPr id="6" name="右中かっこ 5"/>
          <p:cNvSpPr/>
          <p:nvPr/>
        </p:nvSpPr>
        <p:spPr>
          <a:xfrm>
            <a:off x="2071022" y="3659017"/>
            <a:ext cx="155448" cy="1125861"/>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72</a:t>
            </a:fld>
            <a:endParaRPr kumimoji="1" lang="ja-JP" altLang="en-US"/>
          </a:p>
        </p:txBody>
      </p:sp>
    </p:spTree>
    <p:extLst>
      <p:ext uri="{BB962C8B-B14F-4D97-AF65-F5344CB8AC3E}">
        <p14:creationId xmlns:p14="http://schemas.microsoft.com/office/powerpoint/2010/main" val="37616051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6120411" cy="1077218"/>
          </a:xfrm>
          <a:prstGeom prst="rect">
            <a:avLst/>
          </a:prstGeom>
          <a:noFill/>
        </p:spPr>
        <p:txBody>
          <a:bodyPr wrap="none" rtlCol="0">
            <a:spAutoFit/>
          </a:bodyPr>
          <a:lstStyle/>
          <a:p>
            <a:r>
              <a:rPr kumimoji="1" lang="en-US" altLang="ja-JP" sz="2800" dirty="0" smtClean="0"/>
              <a:t>CSA</a:t>
            </a:r>
            <a:r>
              <a:rPr lang="ja-JP" altLang="en-US" sz="2800" dirty="0" smtClean="0"/>
              <a:t>（</a:t>
            </a:r>
            <a:r>
              <a:rPr lang="en-US" altLang="ja-JP" sz="2800" dirty="0" smtClean="0"/>
              <a:t>Community Supported Agriculture</a:t>
            </a:r>
            <a:r>
              <a:rPr lang="ja-JP" altLang="en-US" sz="2800" dirty="0" smtClean="0"/>
              <a:t>）</a:t>
            </a:r>
            <a:endParaRPr kumimoji="1" lang="en-US" altLang="ja-JP" sz="2800" dirty="0" smtClean="0"/>
          </a:p>
          <a:p>
            <a:r>
              <a:rPr lang="ja-JP" altLang="en-US" sz="3600" dirty="0"/>
              <a:t>多面的機能評価</a:t>
            </a:r>
            <a:r>
              <a:rPr lang="ja-JP" altLang="en-US" sz="3600" dirty="0" smtClean="0"/>
              <a:t>額</a:t>
            </a:r>
            <a:endParaRPr lang="en-US" altLang="ja-JP" sz="3600" dirty="0" smtClean="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63" name="テキスト ボックス 62"/>
          <p:cNvSpPr txBox="1"/>
          <p:nvPr/>
        </p:nvSpPr>
        <p:spPr>
          <a:xfrm>
            <a:off x="811158" y="1249057"/>
            <a:ext cx="7583351" cy="523220"/>
          </a:xfrm>
          <a:prstGeom prst="rect">
            <a:avLst/>
          </a:prstGeom>
          <a:noFill/>
        </p:spPr>
        <p:txBody>
          <a:bodyPr wrap="none" rtlCol="0">
            <a:spAutoFit/>
          </a:bodyPr>
          <a:lstStyle/>
          <a:p>
            <a:r>
              <a:rPr kumimoji="1" lang="en-US" altLang="ja-JP" sz="2800" u="sng" dirty="0" smtClean="0"/>
              <a:t>CSA</a:t>
            </a:r>
            <a:r>
              <a:rPr kumimoji="1" lang="ja-JP" altLang="en-US" sz="2800" u="sng" dirty="0" smtClean="0"/>
              <a:t>により</a:t>
            </a:r>
            <a:r>
              <a:rPr kumimoji="1" lang="en-US" altLang="ja-JP" sz="2800" u="sng" dirty="0" smtClean="0"/>
              <a:t>5</a:t>
            </a:r>
            <a:r>
              <a:rPr kumimoji="1" lang="ja-JP" altLang="en-US" sz="2800" u="sng" dirty="0" smtClean="0"/>
              <a:t>人</a:t>
            </a:r>
            <a:r>
              <a:rPr kumimoji="1" lang="en-US" altLang="ja-JP" sz="2800" u="sng" dirty="0" smtClean="0"/>
              <a:t>/</a:t>
            </a:r>
            <a:r>
              <a:rPr kumimoji="1" lang="ja-JP" altLang="en-US" sz="2800" u="sng" dirty="0" smtClean="0"/>
              <a:t>年の新規就農者が増加すると仮定</a:t>
            </a:r>
            <a:endParaRPr kumimoji="1" lang="ja-JP" altLang="en-US" sz="2800" u="sng" dirty="0"/>
          </a:p>
        </p:txBody>
      </p:sp>
      <p:graphicFrame>
        <p:nvGraphicFramePr>
          <p:cNvPr id="28" name="表 27"/>
          <p:cNvGraphicFramePr>
            <a:graphicFrameLocks noGrp="1"/>
          </p:cNvGraphicFramePr>
          <p:nvPr>
            <p:extLst>
              <p:ext uri="{D42A27DB-BD31-4B8C-83A1-F6EECF244321}">
                <p14:modId xmlns:p14="http://schemas.microsoft.com/office/powerpoint/2010/main" val="2393010629"/>
              </p:ext>
            </p:extLst>
          </p:nvPr>
        </p:nvGraphicFramePr>
        <p:xfrm>
          <a:off x="690689" y="1839707"/>
          <a:ext cx="7703820" cy="4849407"/>
        </p:xfrm>
        <a:graphic>
          <a:graphicData uri="http://schemas.openxmlformats.org/drawingml/2006/table">
            <a:tbl>
              <a:tblPr firstRow="1" bandRow="1">
                <a:tableStyleId>{5C22544A-7EE6-4342-B048-85BDC9FD1C3A}</a:tableStyleId>
              </a:tblPr>
              <a:tblGrid>
                <a:gridCol w="2621280">
                  <a:extLst>
                    <a:ext uri="{9D8B030D-6E8A-4147-A177-3AD203B41FA5}">
                      <a16:colId xmlns="" xmlns:a16="http://schemas.microsoft.com/office/drawing/2014/main" val="20000"/>
                    </a:ext>
                  </a:extLst>
                </a:gridCol>
                <a:gridCol w="1592580">
                  <a:extLst>
                    <a:ext uri="{9D8B030D-6E8A-4147-A177-3AD203B41FA5}">
                      <a16:colId xmlns="" xmlns:a16="http://schemas.microsoft.com/office/drawing/2014/main" val="20001"/>
                    </a:ext>
                  </a:extLst>
                </a:gridCol>
                <a:gridCol w="1592580">
                  <a:extLst>
                    <a:ext uri="{9D8B030D-6E8A-4147-A177-3AD203B41FA5}">
                      <a16:colId xmlns="" xmlns:a16="http://schemas.microsoft.com/office/drawing/2014/main" val="20002"/>
                    </a:ext>
                  </a:extLst>
                </a:gridCol>
                <a:gridCol w="1897380">
                  <a:extLst>
                    <a:ext uri="{9D8B030D-6E8A-4147-A177-3AD203B41FA5}">
                      <a16:colId xmlns="" xmlns:a16="http://schemas.microsoft.com/office/drawing/2014/main" val="20003"/>
                    </a:ext>
                  </a:extLst>
                </a:gridCol>
              </a:tblGrid>
              <a:tr h="801303">
                <a:tc>
                  <a:txBody>
                    <a:bodyPr/>
                    <a:lstStyle/>
                    <a:p>
                      <a:pPr algn="ctr"/>
                      <a:r>
                        <a:rPr kumimoji="1" lang="ja-JP" altLang="en-US" sz="2400" dirty="0">
                          <a:solidFill>
                            <a:schemeClr val="tx1"/>
                          </a:solidFill>
                          <a:latin typeface="+mn-ea"/>
                          <a:ea typeface="+mn-ea"/>
                        </a:rPr>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2400" dirty="0">
                          <a:solidFill>
                            <a:schemeClr val="tx1"/>
                          </a:solidFill>
                          <a:latin typeface="+mn-ea"/>
                          <a:ea typeface="+mn-ea"/>
                        </a:rPr>
                        <a:t>現在</a:t>
                      </a:r>
                      <a:r>
                        <a:rPr kumimoji="1" lang="en-US" altLang="ja-JP" sz="2400" dirty="0">
                          <a:solidFill>
                            <a:schemeClr val="tx1"/>
                          </a:solidFill>
                          <a:latin typeface="+mn-ea"/>
                          <a:ea typeface="+mn-ea"/>
                        </a:rPr>
                        <a:t>(2015)</a:t>
                      </a:r>
                      <a:endParaRPr kumimoji="1" lang="ja-JP" altLang="en-US" sz="24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2400" dirty="0">
                          <a:solidFill>
                            <a:schemeClr val="tx1"/>
                          </a:solidFill>
                          <a:latin typeface="+mn-ea"/>
                          <a:ea typeface="+mn-ea"/>
                        </a:rPr>
                        <a:t>将来</a:t>
                      </a:r>
                      <a:r>
                        <a:rPr kumimoji="1" lang="en-US" altLang="ja-JP" sz="2400" dirty="0">
                          <a:solidFill>
                            <a:schemeClr val="tx1"/>
                          </a:solidFill>
                          <a:latin typeface="+mn-ea"/>
                          <a:ea typeface="+mn-ea"/>
                        </a:rPr>
                        <a:t>(2035)</a:t>
                      </a:r>
                      <a:endParaRPr kumimoji="1" lang="ja-JP" altLang="en-US" sz="24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kumimoji="1" lang="ja-JP" altLang="en-US" sz="2400" dirty="0">
                          <a:solidFill>
                            <a:schemeClr val="tx1"/>
                          </a:solidFill>
                          <a:latin typeface="+mn-ea"/>
                          <a:ea typeface="+mn-ea"/>
                        </a:rPr>
                        <a:t>対策後</a:t>
                      </a:r>
                      <a:r>
                        <a:rPr kumimoji="1" lang="en-US" altLang="ja-JP" sz="2400" dirty="0">
                          <a:solidFill>
                            <a:schemeClr val="tx1"/>
                          </a:solidFill>
                          <a:latin typeface="+mn-ea"/>
                          <a:ea typeface="+mn-ea"/>
                        </a:rPr>
                        <a:t>(2035)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10000"/>
                  </a:ext>
                </a:extLst>
              </a:tr>
              <a:tr h="674684">
                <a:tc>
                  <a:txBody>
                    <a:bodyPr/>
                    <a:lstStyle/>
                    <a:p>
                      <a:pPr algn="ctr"/>
                      <a:r>
                        <a:rPr kumimoji="1" lang="ja-JP" altLang="en-US" sz="2400" b="1" dirty="0">
                          <a:latin typeface="+mn-ea"/>
                          <a:ea typeface="+mn-ea"/>
                        </a:rPr>
                        <a:t>洪水防止機能</a:t>
                      </a:r>
                      <a:endParaRPr kumimoji="1" lang="en-US" altLang="ja-JP" sz="24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r"/>
                      <a:r>
                        <a:rPr kumimoji="1" lang="en-US" altLang="ja-JP" sz="2200" dirty="0">
                          <a:latin typeface="+mn-ea"/>
                          <a:ea typeface="+mn-ea"/>
                        </a:rPr>
                        <a:t>24</a:t>
                      </a:r>
                      <a:r>
                        <a:rPr kumimoji="1" lang="ja-JP" altLang="en-US" sz="2200" dirty="0">
                          <a:latin typeface="+mn-ea"/>
                          <a:ea typeface="+mn-ea"/>
                        </a:rPr>
                        <a:t>億</a:t>
                      </a:r>
                      <a:r>
                        <a:rPr kumimoji="1" lang="en-US" altLang="ja-JP" sz="2200" dirty="0">
                          <a:latin typeface="+mn-ea"/>
                          <a:ea typeface="+mn-ea"/>
                        </a:rPr>
                        <a:t>6700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14</a:t>
                      </a:r>
                      <a:r>
                        <a:rPr kumimoji="1" lang="ja-JP" altLang="en-US" sz="2200" dirty="0">
                          <a:latin typeface="+mn-ea"/>
                          <a:ea typeface="+mn-ea"/>
                        </a:rPr>
                        <a:t>億</a:t>
                      </a:r>
                      <a:r>
                        <a:rPr kumimoji="1" lang="en-US" altLang="ja-JP" sz="2200" dirty="0">
                          <a:latin typeface="+mn-ea"/>
                          <a:ea typeface="+mn-ea"/>
                        </a:rPr>
                        <a:t>5000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15</a:t>
                      </a:r>
                      <a:r>
                        <a:rPr kumimoji="1" lang="ja-JP" altLang="en-US" sz="2200" dirty="0">
                          <a:latin typeface="+mn-ea"/>
                          <a:ea typeface="+mn-ea"/>
                        </a:rPr>
                        <a:t>憶</a:t>
                      </a:r>
                      <a:r>
                        <a:rPr kumimoji="1" lang="en-US" altLang="ja-JP" sz="2200" dirty="0">
                          <a:latin typeface="+mn-ea"/>
                          <a:ea typeface="+mn-ea"/>
                        </a:rPr>
                        <a:t>2000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1"/>
                  </a:ext>
                </a:extLst>
              </a:tr>
              <a:tr h="674684">
                <a:tc>
                  <a:txBody>
                    <a:bodyPr/>
                    <a:lstStyle/>
                    <a:p>
                      <a:pPr algn="ctr"/>
                      <a:r>
                        <a:rPr kumimoji="1" lang="ja-JP" altLang="en-US" sz="2400" b="1" dirty="0">
                          <a:latin typeface="+mn-ea"/>
                          <a:ea typeface="+mn-ea"/>
                        </a:rPr>
                        <a:t>流況安定機能</a:t>
                      </a:r>
                      <a:endParaRPr kumimoji="1" lang="en-US" altLang="ja-JP" sz="24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r"/>
                      <a:r>
                        <a:rPr kumimoji="1" lang="en-US" altLang="ja-JP" sz="2200" dirty="0">
                          <a:latin typeface="+mn-ea"/>
                          <a:ea typeface="+mn-ea"/>
                        </a:rPr>
                        <a:t>9</a:t>
                      </a:r>
                      <a:r>
                        <a:rPr kumimoji="1" lang="ja-JP" altLang="en-US" sz="2200" dirty="0">
                          <a:latin typeface="+mn-ea"/>
                          <a:ea typeface="+mn-ea"/>
                        </a:rPr>
                        <a:t>億</a:t>
                      </a:r>
                      <a:r>
                        <a:rPr kumimoji="1" lang="en-US" altLang="ja-JP" sz="2200" dirty="0">
                          <a:latin typeface="+mn-ea"/>
                          <a:ea typeface="+mn-ea"/>
                        </a:rPr>
                        <a:t>5000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7</a:t>
                      </a:r>
                      <a:r>
                        <a:rPr kumimoji="1" lang="ja-JP" altLang="en-US" sz="2200" dirty="0">
                          <a:latin typeface="+mn-ea"/>
                          <a:ea typeface="+mn-ea"/>
                        </a:rPr>
                        <a:t>憶</a:t>
                      </a:r>
                      <a:r>
                        <a:rPr kumimoji="1" lang="en-US" altLang="ja-JP" sz="2200" dirty="0">
                          <a:latin typeface="+mn-ea"/>
                          <a:ea typeface="+mn-ea"/>
                        </a:rPr>
                        <a:t>4000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7</a:t>
                      </a:r>
                      <a:r>
                        <a:rPr kumimoji="1" lang="ja-JP" altLang="en-US" sz="2200" dirty="0">
                          <a:latin typeface="+mn-ea"/>
                          <a:ea typeface="+mn-ea"/>
                        </a:rPr>
                        <a:t>億</a:t>
                      </a:r>
                      <a:r>
                        <a:rPr kumimoji="1" lang="en-US" altLang="ja-JP" sz="2200" dirty="0">
                          <a:latin typeface="+mn-ea"/>
                          <a:ea typeface="+mn-ea"/>
                        </a:rPr>
                        <a:t>7500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2"/>
                  </a:ext>
                </a:extLst>
              </a:tr>
              <a:tr h="674684">
                <a:tc>
                  <a:txBody>
                    <a:bodyPr/>
                    <a:lstStyle/>
                    <a:p>
                      <a:pPr algn="ctr"/>
                      <a:r>
                        <a:rPr kumimoji="1" lang="ja-JP" altLang="en-US" sz="2400" b="1" dirty="0">
                          <a:latin typeface="+mn-ea"/>
                          <a:ea typeface="+mn-ea"/>
                        </a:rPr>
                        <a:t>土砂災害防止機能</a:t>
                      </a:r>
                      <a:endParaRPr kumimoji="1" lang="en-US" altLang="ja-JP" sz="24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r"/>
                      <a:r>
                        <a:rPr kumimoji="1" lang="en-US" altLang="ja-JP" sz="2200" dirty="0">
                          <a:latin typeface="+mn-ea"/>
                          <a:ea typeface="+mn-ea"/>
                        </a:rPr>
                        <a:t>25</a:t>
                      </a:r>
                      <a:r>
                        <a:rPr kumimoji="1" lang="ja-JP" altLang="en-US" sz="2200" dirty="0">
                          <a:latin typeface="+mn-ea"/>
                          <a:ea typeface="+mn-ea"/>
                        </a:rPr>
                        <a:t>億</a:t>
                      </a:r>
                      <a:r>
                        <a:rPr kumimoji="1" lang="en-US" altLang="ja-JP" sz="2200" dirty="0">
                          <a:latin typeface="+mn-ea"/>
                          <a:ea typeface="+mn-ea"/>
                        </a:rPr>
                        <a:t>8000</a:t>
                      </a:r>
                      <a:r>
                        <a:rPr kumimoji="1" lang="ja-JP" altLang="en-US" sz="2200" dirty="0">
                          <a:latin typeface="+mn-ea"/>
                          <a:ea typeface="+mn-ea"/>
                        </a:rPr>
                        <a:t>万</a:t>
                      </a:r>
                      <a:endParaRPr kumimoji="1" lang="en-US" altLang="ja-JP" sz="22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22</a:t>
                      </a:r>
                      <a:r>
                        <a:rPr kumimoji="1" lang="ja-JP" altLang="en-US" sz="2200" dirty="0">
                          <a:latin typeface="+mn-ea"/>
                          <a:ea typeface="+mn-ea"/>
                        </a:rPr>
                        <a:t>億</a:t>
                      </a:r>
                      <a:r>
                        <a:rPr kumimoji="1" lang="en-US" altLang="ja-JP" sz="2200" dirty="0">
                          <a:latin typeface="+mn-ea"/>
                          <a:ea typeface="+mn-ea"/>
                        </a:rPr>
                        <a:t>1400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22</a:t>
                      </a:r>
                      <a:r>
                        <a:rPr kumimoji="1" lang="ja-JP" altLang="en-US" sz="2200" dirty="0">
                          <a:latin typeface="+mn-ea"/>
                          <a:ea typeface="+mn-ea"/>
                        </a:rPr>
                        <a:t>億</a:t>
                      </a:r>
                      <a:r>
                        <a:rPr kumimoji="1" lang="en-US" altLang="ja-JP" sz="2200" dirty="0">
                          <a:latin typeface="+mn-ea"/>
                          <a:ea typeface="+mn-ea"/>
                        </a:rPr>
                        <a:t>9500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3"/>
                  </a:ext>
                </a:extLst>
              </a:tr>
              <a:tr h="674684">
                <a:tc>
                  <a:txBody>
                    <a:bodyPr/>
                    <a:lstStyle/>
                    <a:p>
                      <a:pPr algn="ctr"/>
                      <a:r>
                        <a:rPr kumimoji="1" lang="ja-JP" altLang="en-US" sz="2400" b="1" dirty="0">
                          <a:latin typeface="+mn-ea"/>
                          <a:ea typeface="+mn-ea"/>
                        </a:rPr>
                        <a:t>地下水涵養機能</a:t>
                      </a:r>
                      <a:endParaRPr kumimoji="1" lang="en-US" altLang="ja-JP" sz="24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r"/>
                      <a:r>
                        <a:rPr kumimoji="1" lang="en-US" altLang="ja-JP" sz="2200" dirty="0">
                          <a:latin typeface="+mn-ea"/>
                          <a:ea typeface="+mn-ea"/>
                        </a:rPr>
                        <a:t>4200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3840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3625</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4"/>
                  </a:ext>
                </a:extLst>
              </a:tr>
              <a:tr h="674684">
                <a:tc>
                  <a:txBody>
                    <a:bodyPr/>
                    <a:lstStyle/>
                    <a:p>
                      <a:pPr algn="ctr"/>
                      <a:r>
                        <a:rPr kumimoji="1" lang="ja-JP" altLang="en-US" sz="2400" b="1" dirty="0">
                          <a:latin typeface="+mn-ea"/>
                          <a:ea typeface="+mn-ea"/>
                        </a:rPr>
                        <a:t>土壌流出防止機能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r"/>
                      <a:r>
                        <a:rPr kumimoji="1" lang="en-US" altLang="ja-JP" sz="2200" dirty="0">
                          <a:latin typeface="+mn-ea"/>
                          <a:ea typeface="+mn-ea"/>
                        </a:rPr>
                        <a:t>4</a:t>
                      </a:r>
                      <a:r>
                        <a:rPr kumimoji="1" lang="ja-JP" altLang="en-US" sz="2200" dirty="0">
                          <a:latin typeface="+mn-ea"/>
                          <a:ea typeface="+mn-ea"/>
                        </a:rPr>
                        <a:t>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3</a:t>
                      </a:r>
                      <a:r>
                        <a:rPr kumimoji="1" lang="ja-JP" altLang="en-US" sz="2200" dirty="0">
                          <a:latin typeface="+mn-ea"/>
                          <a:ea typeface="+mn-ea"/>
                        </a:rPr>
                        <a:t>億</a:t>
                      </a:r>
                      <a:r>
                        <a:rPr kumimoji="1" lang="en-US" altLang="ja-JP" sz="2200" dirty="0">
                          <a:latin typeface="+mn-ea"/>
                          <a:ea typeface="+mn-ea"/>
                        </a:rPr>
                        <a:t>4600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kumimoji="1" lang="en-US" altLang="ja-JP" sz="2200" dirty="0">
                          <a:latin typeface="+mn-ea"/>
                          <a:ea typeface="+mn-ea"/>
                        </a:rPr>
                        <a:t>3</a:t>
                      </a:r>
                      <a:r>
                        <a:rPr kumimoji="1" lang="ja-JP" altLang="en-US" sz="2200" dirty="0">
                          <a:latin typeface="+mn-ea"/>
                          <a:ea typeface="+mn-ea"/>
                        </a:rPr>
                        <a:t>億</a:t>
                      </a:r>
                      <a:r>
                        <a:rPr kumimoji="1" lang="en-US" altLang="ja-JP" sz="2200" dirty="0">
                          <a:latin typeface="+mn-ea"/>
                          <a:ea typeface="+mn-ea"/>
                        </a:rPr>
                        <a:t>6200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5"/>
                  </a:ext>
                </a:extLst>
              </a:tr>
              <a:tr h="674684">
                <a:tc>
                  <a:txBody>
                    <a:bodyPr/>
                    <a:lstStyle/>
                    <a:p>
                      <a:pPr algn="ctr"/>
                      <a:r>
                        <a:rPr kumimoji="1" lang="ja-JP" altLang="en-US" sz="2400" b="1" dirty="0">
                          <a:latin typeface="+mn-ea"/>
                          <a:ea typeface="+mn-ea"/>
                        </a:rPr>
                        <a:t>合計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r"/>
                      <a:r>
                        <a:rPr kumimoji="1" lang="en-US" altLang="ja-JP" sz="2200" dirty="0">
                          <a:latin typeface="+mn-ea"/>
                          <a:ea typeface="+mn-ea"/>
                        </a:rPr>
                        <a:t>64</a:t>
                      </a:r>
                      <a:r>
                        <a:rPr kumimoji="1" lang="ja-JP" altLang="en-US" sz="2200" dirty="0">
                          <a:latin typeface="+mn-ea"/>
                          <a:ea typeface="+mn-ea"/>
                        </a:rPr>
                        <a:t>億</a:t>
                      </a:r>
                      <a:r>
                        <a:rPr kumimoji="1" lang="en-US" altLang="ja-JP" sz="2200" dirty="0">
                          <a:latin typeface="+mn-ea"/>
                          <a:ea typeface="+mn-ea"/>
                        </a:rPr>
                        <a:t>4400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kumimoji="1" lang="en-US" altLang="ja-JP" sz="2200" dirty="0">
                          <a:latin typeface="+mn-ea"/>
                          <a:ea typeface="+mn-ea"/>
                        </a:rPr>
                        <a:t>47</a:t>
                      </a:r>
                      <a:r>
                        <a:rPr kumimoji="1" lang="ja-JP" altLang="en-US" sz="2200" dirty="0">
                          <a:latin typeface="+mn-ea"/>
                          <a:ea typeface="+mn-ea"/>
                        </a:rPr>
                        <a:t>億</a:t>
                      </a:r>
                      <a:r>
                        <a:rPr kumimoji="1" lang="en-US" altLang="ja-JP" sz="2200" dirty="0">
                          <a:latin typeface="+mn-ea"/>
                          <a:ea typeface="+mn-ea"/>
                        </a:rPr>
                        <a:t>8500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kumimoji="1" lang="en-US" altLang="ja-JP" sz="2200" dirty="0">
                          <a:latin typeface="+mn-ea"/>
                          <a:ea typeface="+mn-ea"/>
                        </a:rPr>
                        <a:t>49</a:t>
                      </a:r>
                      <a:r>
                        <a:rPr kumimoji="1" lang="ja-JP" altLang="en-US" sz="2200" dirty="0">
                          <a:latin typeface="+mn-ea"/>
                          <a:ea typeface="+mn-ea"/>
                        </a:rPr>
                        <a:t>億</a:t>
                      </a:r>
                      <a:r>
                        <a:rPr kumimoji="1" lang="en-US" altLang="ja-JP" sz="2200" dirty="0">
                          <a:latin typeface="+mn-ea"/>
                          <a:ea typeface="+mn-ea"/>
                        </a:rPr>
                        <a:t>9900</a:t>
                      </a:r>
                      <a:r>
                        <a:rPr kumimoji="1" lang="ja-JP" altLang="en-US" sz="2200" dirty="0">
                          <a:latin typeface="+mn-ea"/>
                          <a:ea typeface="+mn-ea"/>
                        </a:rPr>
                        <a:t>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6"/>
                  </a:ext>
                </a:extLst>
              </a:tr>
            </a:tbl>
          </a:graphicData>
        </a:graphic>
      </p:graphicFrame>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73</a:t>
            </a:fld>
            <a:endParaRPr kumimoji="1" lang="ja-JP" altLang="en-US"/>
          </a:p>
        </p:txBody>
      </p:sp>
    </p:spTree>
    <p:extLst>
      <p:ext uri="{BB962C8B-B14F-4D97-AF65-F5344CB8AC3E}">
        <p14:creationId xmlns:p14="http://schemas.microsoft.com/office/powerpoint/2010/main" val="81106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正方形/長方形 18"/>
          <p:cNvSpPr/>
          <p:nvPr/>
        </p:nvSpPr>
        <p:spPr>
          <a:xfrm>
            <a:off x="81653" y="1286022"/>
            <a:ext cx="8705546" cy="205184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6120411" cy="1077218"/>
          </a:xfrm>
          <a:prstGeom prst="rect">
            <a:avLst/>
          </a:prstGeom>
          <a:noFill/>
        </p:spPr>
        <p:txBody>
          <a:bodyPr wrap="none" rtlCol="0">
            <a:spAutoFit/>
          </a:bodyPr>
          <a:lstStyle/>
          <a:p>
            <a:r>
              <a:rPr kumimoji="1" lang="en-US" altLang="ja-JP" sz="2800" dirty="0" smtClean="0"/>
              <a:t>CSA</a:t>
            </a:r>
            <a:r>
              <a:rPr lang="ja-JP" altLang="en-US" sz="2800" dirty="0" smtClean="0"/>
              <a:t>（</a:t>
            </a:r>
            <a:r>
              <a:rPr lang="en-US" altLang="ja-JP" sz="2800" dirty="0" smtClean="0"/>
              <a:t>Community Supported Agriculture</a:t>
            </a:r>
            <a:r>
              <a:rPr lang="ja-JP" altLang="en-US" sz="2800" dirty="0" smtClean="0"/>
              <a:t>）</a:t>
            </a:r>
          </a:p>
          <a:p>
            <a:r>
              <a:rPr kumimoji="1" lang="ja-JP" altLang="en-US" sz="3600" dirty="0" smtClean="0"/>
              <a:t>根拠</a:t>
            </a:r>
            <a:r>
              <a:rPr kumimoji="1" lang="en-US" altLang="ja-JP" sz="3600" dirty="0" smtClean="0"/>
              <a:t>1</a:t>
            </a:r>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sp>
        <p:nvSpPr>
          <p:cNvPr id="18" name="テキスト ボックス 17"/>
          <p:cNvSpPr txBox="1"/>
          <p:nvPr/>
        </p:nvSpPr>
        <p:spPr>
          <a:xfrm>
            <a:off x="87644" y="1290932"/>
            <a:ext cx="1292662" cy="584776"/>
          </a:xfrm>
          <a:prstGeom prst="rect">
            <a:avLst/>
          </a:prstGeom>
          <a:solidFill>
            <a:schemeClr val="bg2"/>
          </a:solidFill>
          <a:ln>
            <a:solidFill>
              <a:schemeClr val="tx1"/>
            </a:solidFill>
          </a:ln>
        </p:spPr>
        <p:style>
          <a:lnRef idx="2">
            <a:schemeClr val="accent2"/>
          </a:lnRef>
          <a:fillRef idx="1">
            <a:schemeClr val="lt1"/>
          </a:fillRef>
          <a:effectRef idx="0">
            <a:schemeClr val="accent2"/>
          </a:effectRef>
          <a:fontRef idx="minor">
            <a:schemeClr val="dk1"/>
          </a:fontRef>
        </p:style>
        <p:txBody>
          <a:bodyPr vert="horz" wrap="square" rtlCol="0">
            <a:spAutoFit/>
          </a:bodyPr>
          <a:lstStyle/>
          <a:p>
            <a:pPr algn="ctr"/>
            <a:r>
              <a:rPr kumimoji="1" lang="ja-JP" altLang="en-US" sz="3200" dirty="0" smtClean="0">
                <a:solidFill>
                  <a:srgbClr val="000000"/>
                </a:solidFill>
              </a:rPr>
              <a:t>費用</a:t>
            </a:r>
            <a:endParaRPr kumimoji="1" lang="ja-JP" altLang="en-US" sz="3200" dirty="0">
              <a:solidFill>
                <a:srgbClr val="000000"/>
              </a:solidFill>
            </a:endParaRPr>
          </a:p>
        </p:txBody>
      </p:sp>
      <p:sp>
        <p:nvSpPr>
          <p:cNvPr id="20" name="テキスト ボックス 19"/>
          <p:cNvSpPr txBox="1"/>
          <p:nvPr/>
        </p:nvSpPr>
        <p:spPr>
          <a:xfrm>
            <a:off x="5824876" y="2696445"/>
            <a:ext cx="2964123" cy="646331"/>
          </a:xfrm>
          <a:prstGeom prst="rect">
            <a:avLst/>
          </a:prstGeom>
          <a:noFill/>
        </p:spPr>
        <p:txBody>
          <a:bodyPr wrap="none" rtlCol="0">
            <a:spAutoFit/>
          </a:bodyPr>
          <a:lstStyle/>
          <a:p>
            <a:r>
              <a:rPr kumimoji="1" lang="ja-JP" altLang="en-US" sz="3600" dirty="0" smtClean="0"/>
              <a:t>合計：</a:t>
            </a:r>
            <a:r>
              <a:rPr kumimoji="1" lang="en-US" altLang="ja-JP" sz="3600" dirty="0" smtClean="0"/>
              <a:t>500</a:t>
            </a:r>
            <a:r>
              <a:rPr kumimoji="1" lang="ja-JP" altLang="en-US" sz="3600" dirty="0" smtClean="0"/>
              <a:t>万円</a:t>
            </a:r>
            <a:endParaRPr kumimoji="1" lang="ja-JP" altLang="en-US" sz="3600" dirty="0"/>
          </a:p>
        </p:txBody>
      </p:sp>
      <p:sp>
        <p:nvSpPr>
          <p:cNvPr id="22" name="テキスト ボックス 21"/>
          <p:cNvSpPr txBox="1"/>
          <p:nvPr/>
        </p:nvSpPr>
        <p:spPr>
          <a:xfrm>
            <a:off x="1376894" y="1226144"/>
            <a:ext cx="1620957" cy="1569660"/>
          </a:xfrm>
          <a:prstGeom prst="rect">
            <a:avLst/>
          </a:prstGeom>
          <a:noFill/>
        </p:spPr>
        <p:txBody>
          <a:bodyPr wrap="none" rtlCol="0">
            <a:spAutoFit/>
          </a:bodyPr>
          <a:lstStyle/>
          <a:p>
            <a:r>
              <a:rPr kumimoji="1" lang="ja-JP" altLang="en-US" sz="3200" dirty="0" smtClean="0"/>
              <a:t>・</a:t>
            </a:r>
            <a:r>
              <a:rPr kumimoji="1" lang="en-US" altLang="ja-JP" sz="3200" dirty="0" smtClean="0"/>
              <a:t>PR</a:t>
            </a:r>
            <a:r>
              <a:rPr kumimoji="1" lang="ja-JP" altLang="en-US" sz="3200" dirty="0" smtClean="0"/>
              <a:t>費</a:t>
            </a:r>
            <a:endParaRPr kumimoji="1" lang="en-US" altLang="ja-JP" sz="3200" dirty="0" smtClean="0"/>
          </a:p>
          <a:p>
            <a:r>
              <a:rPr kumimoji="1" lang="ja-JP" altLang="en-US" sz="3200" dirty="0" smtClean="0"/>
              <a:t>・研修費</a:t>
            </a:r>
            <a:endParaRPr kumimoji="1" lang="en-US" altLang="ja-JP" sz="3200" dirty="0" smtClean="0"/>
          </a:p>
          <a:p>
            <a:r>
              <a:rPr kumimoji="1" lang="ja-JP" altLang="en-US" sz="3200" dirty="0" smtClean="0"/>
              <a:t>・人件費</a:t>
            </a:r>
            <a:endParaRPr kumimoji="1" lang="ja-JP" altLang="en-US" sz="3200" dirty="0"/>
          </a:p>
        </p:txBody>
      </p:sp>
      <p:sp>
        <p:nvSpPr>
          <p:cNvPr id="4" name="テキスト ボックス 3"/>
          <p:cNvSpPr txBox="1"/>
          <p:nvPr/>
        </p:nvSpPr>
        <p:spPr>
          <a:xfrm>
            <a:off x="2997851" y="2224071"/>
            <a:ext cx="4367602" cy="461665"/>
          </a:xfrm>
          <a:prstGeom prst="rect">
            <a:avLst/>
          </a:prstGeom>
          <a:noFill/>
        </p:spPr>
        <p:txBody>
          <a:bodyPr wrap="none" rtlCol="0">
            <a:spAutoFit/>
          </a:bodyPr>
          <a:lstStyle/>
          <a:p>
            <a:r>
              <a:rPr kumimoji="1" lang="en-US" altLang="ja-JP" sz="2400" dirty="0" smtClean="0"/>
              <a:t>630</a:t>
            </a:r>
            <a:r>
              <a:rPr kumimoji="1" lang="ja-JP" altLang="en-US" sz="2400" dirty="0" smtClean="0"/>
              <a:t>万（円</a:t>
            </a:r>
            <a:r>
              <a:rPr kumimoji="1" lang="en-US" altLang="ja-JP" sz="2400" dirty="0" smtClean="0"/>
              <a:t>/</a:t>
            </a:r>
            <a:r>
              <a:rPr kumimoji="1" lang="ja-JP" altLang="en-US" sz="2400" dirty="0" smtClean="0"/>
              <a:t>人</a:t>
            </a:r>
            <a:r>
              <a:rPr kumimoji="1" lang="en-US" altLang="ja-JP" sz="2400" dirty="0" smtClean="0"/>
              <a:t>/</a:t>
            </a:r>
            <a:r>
              <a:rPr kumimoji="1" lang="ja-JP" altLang="en-US" sz="2400" dirty="0" smtClean="0"/>
              <a:t>年）</a:t>
            </a:r>
            <a:r>
              <a:rPr kumimoji="1" lang="en-US" altLang="ja-JP" sz="2400" dirty="0" smtClean="0"/>
              <a:t>/2=</a:t>
            </a:r>
            <a:r>
              <a:rPr lang="en-US" altLang="ja-JP" sz="2400" u="sng" dirty="0" smtClean="0"/>
              <a:t>315</a:t>
            </a:r>
            <a:r>
              <a:rPr lang="ja-JP" altLang="en-US" sz="2400" u="sng" dirty="0" smtClean="0"/>
              <a:t>万円</a:t>
            </a:r>
            <a:r>
              <a:rPr lang="en-US" altLang="ja-JP" sz="2400" u="sng" dirty="0" smtClean="0"/>
              <a:t>/</a:t>
            </a:r>
            <a:r>
              <a:rPr lang="ja-JP" altLang="en-US" sz="2400" u="sng" dirty="0" smtClean="0"/>
              <a:t>年</a:t>
            </a:r>
            <a:endParaRPr kumimoji="1" lang="ja-JP" altLang="en-US" sz="2400" u="sng" dirty="0"/>
          </a:p>
        </p:txBody>
      </p:sp>
      <p:sp>
        <p:nvSpPr>
          <p:cNvPr id="5" name="テキスト ボックス 4"/>
          <p:cNvSpPr txBox="1"/>
          <p:nvPr/>
        </p:nvSpPr>
        <p:spPr>
          <a:xfrm>
            <a:off x="2990359" y="1762406"/>
            <a:ext cx="1268196" cy="461665"/>
          </a:xfrm>
          <a:prstGeom prst="rect">
            <a:avLst/>
          </a:prstGeom>
          <a:noFill/>
        </p:spPr>
        <p:txBody>
          <a:bodyPr wrap="none" rtlCol="0">
            <a:spAutoFit/>
          </a:bodyPr>
          <a:lstStyle/>
          <a:p>
            <a:r>
              <a:rPr kumimoji="1" lang="en-US" altLang="ja-JP" sz="2400" u="sng" dirty="0" smtClean="0"/>
              <a:t>100</a:t>
            </a:r>
            <a:r>
              <a:rPr kumimoji="1" lang="ja-JP" altLang="en-US" sz="2400" u="sng" dirty="0" smtClean="0"/>
              <a:t>万円</a:t>
            </a:r>
            <a:endParaRPr kumimoji="1" lang="en-US" altLang="ja-JP" sz="2400" u="sng" dirty="0" smtClean="0"/>
          </a:p>
        </p:txBody>
      </p:sp>
      <p:sp>
        <p:nvSpPr>
          <p:cNvPr id="24" name="テキスト ボックス 23"/>
          <p:cNvSpPr txBox="1"/>
          <p:nvPr/>
        </p:nvSpPr>
        <p:spPr>
          <a:xfrm>
            <a:off x="2990359" y="1226986"/>
            <a:ext cx="1112204" cy="461665"/>
          </a:xfrm>
          <a:prstGeom prst="rect">
            <a:avLst/>
          </a:prstGeom>
          <a:noFill/>
        </p:spPr>
        <p:txBody>
          <a:bodyPr wrap="none" rtlCol="0">
            <a:spAutoFit/>
          </a:bodyPr>
          <a:lstStyle/>
          <a:p>
            <a:r>
              <a:rPr kumimoji="1" lang="en-US" altLang="ja-JP" sz="2400" u="sng" dirty="0" smtClean="0"/>
              <a:t>85</a:t>
            </a:r>
            <a:r>
              <a:rPr kumimoji="1" lang="ja-JP" altLang="en-US" sz="2400" u="sng" dirty="0" smtClean="0"/>
              <a:t>万円</a:t>
            </a:r>
            <a:endParaRPr kumimoji="1" lang="ja-JP" altLang="en-US" sz="2400" u="sng" dirty="0"/>
          </a:p>
        </p:txBody>
      </p:sp>
      <p:pic>
        <p:nvPicPr>
          <p:cNvPr id="8" name="図 7"/>
          <p:cNvPicPr>
            <a:picLocks noChangeAspect="1"/>
          </p:cNvPicPr>
          <p:nvPr/>
        </p:nvPicPr>
        <p:blipFill>
          <a:blip r:embed="rId4"/>
          <a:stretch>
            <a:fillRect/>
          </a:stretch>
        </p:blipFill>
        <p:spPr>
          <a:xfrm>
            <a:off x="134266" y="3998380"/>
            <a:ext cx="8890000" cy="1524000"/>
          </a:xfrm>
          <a:prstGeom prst="rect">
            <a:avLst/>
          </a:prstGeom>
        </p:spPr>
      </p:pic>
      <p:pic>
        <p:nvPicPr>
          <p:cNvPr id="9" name="図 8"/>
          <p:cNvPicPr>
            <a:picLocks noChangeAspect="1"/>
          </p:cNvPicPr>
          <p:nvPr/>
        </p:nvPicPr>
        <p:blipFill>
          <a:blip r:embed="rId5"/>
          <a:stretch>
            <a:fillRect/>
          </a:stretch>
        </p:blipFill>
        <p:spPr>
          <a:xfrm>
            <a:off x="108865" y="5904456"/>
            <a:ext cx="8890000" cy="876300"/>
          </a:xfrm>
          <a:prstGeom prst="rect">
            <a:avLst/>
          </a:prstGeom>
        </p:spPr>
      </p:pic>
      <p:sp>
        <p:nvSpPr>
          <p:cNvPr id="12" name="テキスト ボックス 11"/>
          <p:cNvSpPr txBox="1"/>
          <p:nvPr/>
        </p:nvSpPr>
        <p:spPr>
          <a:xfrm>
            <a:off x="418627" y="5465874"/>
            <a:ext cx="461665" cy="438582"/>
          </a:xfrm>
          <a:prstGeom prst="rect">
            <a:avLst/>
          </a:prstGeom>
          <a:noFill/>
        </p:spPr>
        <p:txBody>
          <a:bodyPr vert="eaVert" wrap="none" rtlCol="0">
            <a:spAutoFit/>
          </a:bodyPr>
          <a:lstStyle/>
          <a:p>
            <a:r>
              <a:rPr lang="ja-JP" altLang="en-US" dirty="0" smtClean="0"/>
              <a:t>・・・</a:t>
            </a:r>
            <a:endParaRPr kumimoji="1" lang="en-US" altLang="ja-JP" dirty="0" smtClean="0"/>
          </a:p>
        </p:txBody>
      </p:sp>
      <p:sp>
        <p:nvSpPr>
          <p:cNvPr id="29" name="テキスト ボックス 28"/>
          <p:cNvSpPr txBox="1"/>
          <p:nvPr/>
        </p:nvSpPr>
        <p:spPr>
          <a:xfrm>
            <a:off x="67133" y="3397134"/>
            <a:ext cx="973667" cy="584776"/>
          </a:xfrm>
          <a:prstGeom prst="rect">
            <a:avLst/>
          </a:prstGeom>
          <a:solidFill>
            <a:schemeClr val="bg2"/>
          </a:solidFill>
          <a:ln>
            <a:solidFill>
              <a:schemeClr val="tx1"/>
            </a:solidFill>
          </a:ln>
        </p:spPr>
        <p:style>
          <a:lnRef idx="2">
            <a:schemeClr val="accent2"/>
          </a:lnRef>
          <a:fillRef idx="1">
            <a:schemeClr val="lt1"/>
          </a:fillRef>
          <a:effectRef idx="0">
            <a:schemeClr val="accent2"/>
          </a:effectRef>
          <a:fontRef idx="minor">
            <a:schemeClr val="dk1"/>
          </a:fontRef>
        </p:style>
        <p:txBody>
          <a:bodyPr vert="horz" wrap="square" rtlCol="0">
            <a:spAutoFit/>
          </a:bodyPr>
          <a:lstStyle/>
          <a:p>
            <a:pPr algn="ctr"/>
            <a:r>
              <a:rPr lang="en-US" altLang="ja-JP" sz="3200" dirty="0" smtClean="0">
                <a:solidFill>
                  <a:srgbClr val="000000"/>
                </a:solidFill>
              </a:rPr>
              <a:t>B/C</a:t>
            </a:r>
            <a:endParaRPr kumimoji="1" lang="ja-JP" altLang="en-US" sz="3200" dirty="0">
              <a:solidFill>
                <a:srgbClr val="000000"/>
              </a:solidFill>
            </a:endParaRPr>
          </a:p>
        </p:txBody>
      </p:sp>
      <p:sp>
        <p:nvSpPr>
          <p:cNvPr id="6" name="スライド番号プレースホルダー 5"/>
          <p:cNvSpPr>
            <a:spLocks noGrp="1"/>
          </p:cNvSpPr>
          <p:nvPr>
            <p:ph type="sldNum" sz="quarter" idx="12"/>
          </p:nvPr>
        </p:nvSpPr>
        <p:spPr/>
        <p:txBody>
          <a:bodyPr/>
          <a:lstStyle/>
          <a:p>
            <a:fld id="{271F4726-83E1-9743-9CB9-26C44A472F2A}" type="slidenum">
              <a:rPr kumimoji="1" lang="ja-JP" altLang="en-US" smtClean="0"/>
              <a:t>74</a:t>
            </a:fld>
            <a:endParaRPr kumimoji="1" lang="ja-JP" altLang="en-US"/>
          </a:p>
        </p:txBody>
      </p:sp>
    </p:spTree>
    <p:extLst>
      <p:ext uri="{BB962C8B-B14F-4D97-AF65-F5344CB8AC3E}">
        <p14:creationId xmlns:p14="http://schemas.microsoft.com/office/powerpoint/2010/main" val="2683996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6915629"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65949" y="372367"/>
            <a:ext cx="983199" cy="983199"/>
          </a:xfrm>
          <a:prstGeom prst="rect">
            <a:avLst/>
          </a:prstGeom>
        </p:spPr>
      </p:pic>
      <p:pic>
        <p:nvPicPr>
          <p:cNvPr id="13" name="図 12"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95842" y="761231"/>
            <a:ext cx="355643" cy="355643"/>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7807163" y="497600"/>
            <a:ext cx="557965" cy="276999"/>
          </a:xfrm>
          <a:prstGeom prst="rect">
            <a:avLst/>
          </a:prstGeom>
          <a:noFill/>
        </p:spPr>
        <p:txBody>
          <a:bodyPr wrap="none" rtlCol="0">
            <a:spAutoFit/>
          </a:bodyPr>
          <a:lstStyle/>
          <a:p>
            <a:r>
              <a:rPr lang="ja-JP" altLang="en-US" sz="1200" dirty="0" smtClean="0">
                <a:solidFill>
                  <a:schemeClr val="bg1"/>
                </a:solidFill>
              </a:rPr>
              <a:t>しごと</a:t>
            </a:r>
            <a:endParaRPr kumimoji="1" lang="ja-JP" altLang="en-US" sz="1200" dirty="0">
              <a:solidFill>
                <a:schemeClr val="bg1"/>
              </a:solidFill>
            </a:endParaRPr>
          </a:p>
        </p:txBody>
      </p:sp>
      <p:sp>
        <p:nvSpPr>
          <p:cNvPr id="16" name="テキスト ボックス 15"/>
          <p:cNvSpPr txBox="1"/>
          <p:nvPr/>
        </p:nvSpPr>
        <p:spPr>
          <a:xfrm>
            <a:off x="450670" y="50393"/>
            <a:ext cx="3621454" cy="1077218"/>
          </a:xfrm>
          <a:prstGeom prst="rect">
            <a:avLst/>
          </a:prstGeom>
          <a:noFill/>
        </p:spPr>
        <p:txBody>
          <a:bodyPr wrap="none" rtlCol="0">
            <a:spAutoFit/>
          </a:bodyPr>
          <a:lstStyle/>
          <a:p>
            <a:r>
              <a:rPr kumimoji="1" lang="en-US" altLang="ja-JP" sz="2800" dirty="0" smtClean="0"/>
              <a:t>CSA</a:t>
            </a:r>
            <a:r>
              <a:rPr lang="ja-JP" altLang="en-US" sz="2800" dirty="0" smtClean="0"/>
              <a:t>（地域支援型農業）</a:t>
            </a:r>
          </a:p>
          <a:p>
            <a:r>
              <a:rPr kumimoji="1" lang="ja-JP" altLang="en-US" sz="3600" dirty="0" smtClean="0"/>
              <a:t>根拠</a:t>
            </a:r>
            <a:r>
              <a:rPr lang="en-US" altLang="ja-JP" sz="3600" dirty="0"/>
              <a:t>2</a:t>
            </a:r>
            <a:endParaRPr kumimoji="1" lang="en-US" altLang="ja-JP" sz="3600" dirty="0" smtClean="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graphicFrame>
        <p:nvGraphicFramePr>
          <p:cNvPr id="2" name="グラフ 1"/>
          <p:cNvGraphicFramePr/>
          <p:nvPr>
            <p:extLst>
              <p:ext uri="{D42A27DB-BD31-4B8C-83A1-F6EECF244321}">
                <p14:modId xmlns:p14="http://schemas.microsoft.com/office/powerpoint/2010/main" val="3735154670"/>
              </p:ext>
            </p:extLst>
          </p:nvPr>
        </p:nvGraphicFramePr>
        <p:xfrm>
          <a:off x="0" y="1988987"/>
          <a:ext cx="3427956" cy="41505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グラフ 6"/>
          <p:cNvGraphicFramePr/>
          <p:nvPr>
            <p:extLst>
              <p:ext uri="{D42A27DB-BD31-4B8C-83A1-F6EECF244321}">
                <p14:modId xmlns:p14="http://schemas.microsoft.com/office/powerpoint/2010/main" val="2639130277"/>
              </p:ext>
            </p:extLst>
          </p:nvPr>
        </p:nvGraphicFramePr>
        <p:xfrm>
          <a:off x="3361115" y="2348284"/>
          <a:ext cx="5782884" cy="3924888"/>
        </p:xfrm>
        <a:graphic>
          <a:graphicData uri="http://schemas.openxmlformats.org/drawingml/2006/chart">
            <c:chart xmlns:c="http://schemas.openxmlformats.org/drawingml/2006/chart" xmlns:r="http://schemas.openxmlformats.org/officeDocument/2006/relationships" r:id="rId5"/>
          </a:graphicData>
        </a:graphic>
      </p:graphicFrame>
      <p:sp>
        <p:nvSpPr>
          <p:cNvPr id="21" name="正方形/長方形 20"/>
          <p:cNvSpPr/>
          <p:nvPr/>
        </p:nvSpPr>
        <p:spPr>
          <a:xfrm>
            <a:off x="773438" y="6581001"/>
            <a:ext cx="8370561" cy="276999"/>
          </a:xfrm>
          <a:prstGeom prst="rect">
            <a:avLst/>
          </a:prstGeom>
        </p:spPr>
        <p:txBody>
          <a:bodyPr wrap="square">
            <a:spAutoFit/>
          </a:bodyPr>
          <a:lstStyle/>
          <a:p>
            <a:r>
              <a:rPr lang="ja-JP" altLang="en-US" sz="1200" dirty="0" smtClean="0"/>
              <a:t>日本における地域支援型農業</a:t>
            </a:r>
            <a:r>
              <a:rPr lang="en-US" altLang="ja-JP" sz="1200" dirty="0" smtClean="0"/>
              <a:t>(CSA)</a:t>
            </a:r>
            <a:r>
              <a:rPr lang="ja-JP" altLang="en-US" sz="1200" dirty="0" smtClean="0"/>
              <a:t>普及の可能性</a:t>
            </a:r>
            <a:r>
              <a:rPr lang="en-US" altLang="ja-JP" sz="1200" dirty="0" smtClean="0"/>
              <a:t>(2013)</a:t>
            </a:r>
            <a:r>
              <a:rPr lang="ja-JP" altLang="en-US" sz="1200" dirty="0" smtClean="0"/>
              <a:t>、高木秀彰、</a:t>
            </a:r>
            <a:r>
              <a:rPr lang="en-US" altLang="ja-JP" sz="1200" dirty="0" smtClean="0"/>
              <a:t>〈https</a:t>
            </a:r>
            <a:r>
              <a:rPr lang="en-US" altLang="ja-JP" sz="1200" dirty="0"/>
              <a:t>://</a:t>
            </a:r>
            <a:r>
              <a:rPr lang="en-US" altLang="ja-JP" sz="1200" dirty="0" err="1"/>
              <a:t>www.jkri.or.jp</a:t>
            </a:r>
            <a:r>
              <a:rPr lang="en-US" altLang="ja-JP" sz="1200" dirty="0"/>
              <a:t>/PDF/2013/</a:t>
            </a:r>
            <a:r>
              <a:rPr lang="en-US" altLang="ja-JP" sz="1200" dirty="0" smtClean="0"/>
              <a:t>Rep126takagi.pdf〉</a:t>
            </a:r>
            <a:r>
              <a:rPr lang="ja-JP" altLang="en-US" sz="1200" dirty="0" smtClean="0"/>
              <a:t>より</a:t>
            </a:r>
            <a:endParaRPr lang="ja-JP" altLang="en-US" sz="1200" dirty="0"/>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75</a:t>
            </a:fld>
            <a:endParaRPr kumimoji="1" lang="ja-JP" altLang="en-US"/>
          </a:p>
        </p:txBody>
      </p:sp>
    </p:spTree>
    <p:extLst>
      <p:ext uri="{BB962C8B-B14F-4D97-AF65-F5344CB8AC3E}">
        <p14:creationId xmlns:p14="http://schemas.microsoft.com/office/powerpoint/2010/main" val="2454190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7330037" y="-129545"/>
            <a:ext cx="932632" cy="942636"/>
          </a:xfrm>
          <a:prstGeom prst="rect">
            <a:avLst/>
          </a:prstGeom>
          <a:effectLst/>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80357" y="372367"/>
            <a:ext cx="983199" cy="983199"/>
          </a:xfrm>
          <a:prstGeom prst="rect">
            <a:avLst/>
          </a:prstGeom>
          <a:effectLst/>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a:effectLst/>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8241507" y="497600"/>
            <a:ext cx="518091" cy="276999"/>
          </a:xfrm>
          <a:prstGeom prst="rect">
            <a:avLst/>
          </a:prstGeom>
          <a:noFill/>
          <a:effectLst/>
        </p:spPr>
        <p:txBody>
          <a:bodyPr wrap="non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16" name="テキスト ボックス 15"/>
          <p:cNvSpPr txBox="1"/>
          <p:nvPr/>
        </p:nvSpPr>
        <p:spPr>
          <a:xfrm>
            <a:off x="122500" y="-22859"/>
            <a:ext cx="6481061" cy="1077218"/>
          </a:xfrm>
          <a:prstGeom prst="rect">
            <a:avLst/>
          </a:prstGeom>
          <a:noFill/>
          <a:effectLst/>
        </p:spPr>
        <p:txBody>
          <a:bodyPr wrap="none" rtlCol="0">
            <a:spAutoFit/>
          </a:bodyPr>
          <a:lstStyle/>
          <a:p>
            <a:r>
              <a:rPr kumimoji="1" lang="ja-JP" altLang="en-US" sz="2800" dirty="0" smtClean="0"/>
              <a:t>市民参加型まちづくりアプリ「つちうライフ」</a:t>
            </a:r>
          </a:p>
          <a:p>
            <a:r>
              <a:rPr kumimoji="1" lang="ja-JP" altLang="en-US" sz="3600" dirty="0" smtClean="0"/>
              <a:t>概要</a:t>
            </a:r>
            <a:endParaRPr kumimoji="1" lang="en-US" altLang="ja-JP" sz="3600" dirty="0" smtClean="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a:effectLst/>
        </p:spPr>
      </p:pic>
      <p:pic>
        <p:nvPicPr>
          <p:cNvPr id="18" name="図 1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99960" y="757612"/>
            <a:ext cx="355643" cy="355643"/>
          </a:xfrm>
          <a:prstGeom prst="rect">
            <a:avLst/>
          </a:prstGeom>
          <a:effectLst/>
        </p:spPr>
      </p:pic>
      <p:sp>
        <p:nvSpPr>
          <p:cNvPr id="65" name="テキスト ボックス 64"/>
          <p:cNvSpPr txBox="1"/>
          <p:nvPr/>
        </p:nvSpPr>
        <p:spPr>
          <a:xfrm>
            <a:off x="313681" y="1428841"/>
            <a:ext cx="1066734" cy="461665"/>
          </a:xfrm>
          <a:prstGeom prst="rect">
            <a:avLst/>
          </a:prstGeom>
          <a:solidFill>
            <a:srgbClr val="666666"/>
          </a:solidFill>
        </p:spPr>
        <p:txBody>
          <a:bodyPr wrap="square" rtlCol="0">
            <a:spAutoFit/>
          </a:bodyPr>
          <a:lstStyle/>
          <a:p>
            <a:pPr algn="ctr"/>
            <a:r>
              <a:rPr kumimoji="1" lang="ja-JP" altLang="en-US" sz="2400" dirty="0" smtClean="0">
                <a:solidFill>
                  <a:srgbClr val="FFFFFF"/>
                </a:solidFill>
              </a:rPr>
              <a:t>目的</a:t>
            </a:r>
            <a:endParaRPr kumimoji="1" lang="ja-JP" altLang="en-US" sz="2400" dirty="0">
              <a:solidFill>
                <a:srgbClr val="FFFFFF"/>
              </a:solidFill>
            </a:endParaRPr>
          </a:p>
        </p:txBody>
      </p:sp>
      <p:grpSp>
        <p:nvGrpSpPr>
          <p:cNvPr id="73" name="図形グループ 72"/>
          <p:cNvGrpSpPr/>
          <p:nvPr/>
        </p:nvGrpSpPr>
        <p:grpSpPr>
          <a:xfrm>
            <a:off x="4137114" y="3269701"/>
            <a:ext cx="1076380" cy="2085658"/>
            <a:chOff x="5825838" y="1511132"/>
            <a:chExt cx="2142461" cy="4151358"/>
          </a:xfrm>
        </p:grpSpPr>
        <p:pic>
          <p:nvPicPr>
            <p:cNvPr id="80" name="図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5838" y="1511132"/>
              <a:ext cx="2142461" cy="4050589"/>
            </a:xfrm>
            <a:prstGeom prst="rect">
              <a:avLst/>
            </a:prstGeom>
          </p:spPr>
        </p:pic>
        <p:pic>
          <p:nvPicPr>
            <p:cNvPr id="81" name="図 80" descr="13525572のコピー.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3485" y="3491082"/>
              <a:ext cx="604919" cy="540000"/>
            </a:xfrm>
            <a:prstGeom prst="rect">
              <a:avLst/>
            </a:prstGeom>
          </p:spPr>
        </p:pic>
        <p:grpSp>
          <p:nvGrpSpPr>
            <p:cNvPr id="82" name="図形グループ 81"/>
            <p:cNvGrpSpPr/>
            <p:nvPr/>
          </p:nvGrpSpPr>
          <p:grpSpPr>
            <a:xfrm>
              <a:off x="6241656" y="4179449"/>
              <a:ext cx="611999" cy="540000"/>
              <a:chOff x="6987961" y="3492712"/>
              <a:chExt cx="611999" cy="540000"/>
            </a:xfrm>
          </p:grpSpPr>
          <p:sp>
            <p:nvSpPr>
              <p:cNvPr id="96" name="正方形/長方形 95"/>
              <p:cNvSpPr/>
              <p:nvPr/>
            </p:nvSpPr>
            <p:spPr>
              <a:xfrm>
                <a:off x="6987961" y="3492712"/>
                <a:ext cx="611999" cy="539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7" name="図 96" descr="Unknown-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8295" y="3492713"/>
                <a:ext cx="196363" cy="539999"/>
              </a:xfrm>
              <a:prstGeom prst="rect">
                <a:avLst/>
              </a:prstGeom>
            </p:spPr>
          </p:pic>
        </p:grpSp>
        <p:grpSp>
          <p:nvGrpSpPr>
            <p:cNvPr id="83" name="図形グループ 82"/>
            <p:cNvGrpSpPr/>
            <p:nvPr/>
          </p:nvGrpSpPr>
          <p:grpSpPr>
            <a:xfrm>
              <a:off x="6227095" y="3492713"/>
              <a:ext cx="612000" cy="553687"/>
              <a:chOff x="6210625" y="4179449"/>
              <a:chExt cx="612000" cy="553687"/>
            </a:xfrm>
          </p:grpSpPr>
          <p:sp>
            <p:nvSpPr>
              <p:cNvPr id="94" name="正方形/長方形 93"/>
              <p:cNvSpPr/>
              <p:nvPr/>
            </p:nvSpPr>
            <p:spPr>
              <a:xfrm>
                <a:off x="6210625" y="4179449"/>
                <a:ext cx="611999" cy="539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5" name="図 94" descr="Unknown-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0625" y="4276490"/>
                <a:ext cx="612000" cy="456646"/>
              </a:xfrm>
              <a:prstGeom prst="rect">
                <a:avLst/>
              </a:prstGeom>
            </p:spPr>
          </p:pic>
        </p:grpSp>
        <p:grpSp>
          <p:nvGrpSpPr>
            <p:cNvPr id="84" name="図形グループ 83"/>
            <p:cNvGrpSpPr/>
            <p:nvPr/>
          </p:nvGrpSpPr>
          <p:grpSpPr>
            <a:xfrm>
              <a:off x="7003485" y="4178650"/>
              <a:ext cx="611999" cy="540798"/>
              <a:chOff x="6987961" y="4179449"/>
              <a:chExt cx="611999" cy="540798"/>
            </a:xfrm>
          </p:grpSpPr>
          <p:sp>
            <p:nvSpPr>
              <p:cNvPr id="92" name="正方形/長方形 91"/>
              <p:cNvSpPr/>
              <p:nvPr/>
            </p:nvSpPr>
            <p:spPr>
              <a:xfrm>
                <a:off x="6987961" y="4179449"/>
                <a:ext cx="611999" cy="539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3" name="図 92" descr="Unknown-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759" y="4180247"/>
                <a:ext cx="395724" cy="540000"/>
              </a:xfrm>
              <a:prstGeom prst="rect">
                <a:avLst/>
              </a:prstGeom>
            </p:spPr>
          </p:pic>
        </p:grpSp>
        <p:sp>
          <p:nvSpPr>
            <p:cNvPr id="85" name="テキスト ボックス 84"/>
            <p:cNvSpPr txBox="1"/>
            <p:nvPr/>
          </p:nvSpPr>
          <p:spPr>
            <a:xfrm>
              <a:off x="7007932" y="3387735"/>
              <a:ext cx="621924" cy="1243848"/>
            </a:xfrm>
            <a:prstGeom prst="rect">
              <a:avLst/>
            </a:prstGeom>
            <a:noFill/>
          </p:spPr>
          <p:txBody>
            <a:bodyPr wrap="none" rtlCol="0">
              <a:spAutoFit/>
            </a:bodyPr>
            <a:lstStyle/>
            <a:p>
              <a:endParaRPr kumimoji="1" lang="ja-JP" altLang="en-US" dirty="0"/>
            </a:p>
          </p:txBody>
        </p:sp>
        <p:sp>
          <p:nvSpPr>
            <p:cNvPr id="86" name="テキスト ボックス 85"/>
            <p:cNvSpPr txBox="1"/>
            <p:nvPr/>
          </p:nvSpPr>
          <p:spPr>
            <a:xfrm>
              <a:off x="6250735" y="4399452"/>
              <a:ext cx="621924" cy="1243848"/>
            </a:xfrm>
            <a:prstGeom prst="rect">
              <a:avLst/>
            </a:prstGeom>
            <a:noFill/>
          </p:spPr>
          <p:txBody>
            <a:bodyPr wrap="none" rtlCol="0">
              <a:spAutoFit/>
            </a:bodyPr>
            <a:lstStyle/>
            <a:p>
              <a:endParaRPr kumimoji="1" lang="ja-JP" altLang="en-US" dirty="0"/>
            </a:p>
          </p:txBody>
        </p:sp>
        <p:sp>
          <p:nvSpPr>
            <p:cNvPr id="87" name="テキスト ボックス 86"/>
            <p:cNvSpPr txBox="1"/>
            <p:nvPr/>
          </p:nvSpPr>
          <p:spPr>
            <a:xfrm>
              <a:off x="7007932" y="4418642"/>
              <a:ext cx="621924" cy="1243848"/>
            </a:xfrm>
            <a:prstGeom prst="rect">
              <a:avLst/>
            </a:prstGeom>
            <a:noFill/>
          </p:spPr>
          <p:txBody>
            <a:bodyPr wrap="none" rtlCol="0">
              <a:spAutoFit/>
            </a:bodyPr>
            <a:lstStyle/>
            <a:p>
              <a:endParaRPr kumimoji="1" lang="ja-JP" altLang="en-US" dirty="0"/>
            </a:p>
          </p:txBody>
        </p:sp>
        <p:sp>
          <p:nvSpPr>
            <p:cNvPr id="88" name="円/楕円 87"/>
            <p:cNvSpPr/>
            <p:nvPr/>
          </p:nvSpPr>
          <p:spPr>
            <a:xfrm>
              <a:off x="6241656" y="2410152"/>
              <a:ext cx="417725" cy="417725"/>
            </a:xfrm>
            <a:prstGeom prst="ellipse">
              <a:avLst/>
            </a:prstGeom>
            <a:solidFill>
              <a:srgbClr val="1A346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dirty="0"/>
            </a:p>
          </p:txBody>
        </p:sp>
        <p:sp>
          <p:nvSpPr>
            <p:cNvPr id="89" name="円/楕円 88"/>
            <p:cNvSpPr/>
            <p:nvPr/>
          </p:nvSpPr>
          <p:spPr>
            <a:xfrm>
              <a:off x="6799070" y="2410152"/>
              <a:ext cx="417725" cy="417725"/>
            </a:xfrm>
            <a:prstGeom prst="ellipse">
              <a:avLst/>
            </a:prstGeom>
            <a:solidFill>
              <a:srgbClr val="1986C3"/>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0" name="円/楕円 89"/>
            <p:cNvSpPr/>
            <p:nvPr/>
          </p:nvSpPr>
          <p:spPr>
            <a:xfrm>
              <a:off x="6592433" y="2861915"/>
              <a:ext cx="417725" cy="417725"/>
            </a:xfrm>
            <a:prstGeom prst="ellipse">
              <a:avLst/>
            </a:prstGeom>
            <a:solidFill>
              <a:srgbClr val="1986C3"/>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1" name="円/楕円 90"/>
            <p:cNvSpPr/>
            <p:nvPr/>
          </p:nvSpPr>
          <p:spPr>
            <a:xfrm>
              <a:off x="7181205" y="2839945"/>
              <a:ext cx="417725" cy="417725"/>
            </a:xfrm>
            <a:prstGeom prst="ellipse">
              <a:avLst/>
            </a:prstGeom>
            <a:solidFill>
              <a:srgbClr val="1A346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pic>
        <p:nvPicPr>
          <p:cNvPr id="74" name="図 73" descr="images-1.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597" y="3122548"/>
            <a:ext cx="2353242" cy="1565975"/>
          </a:xfrm>
          <a:prstGeom prst="rect">
            <a:avLst/>
          </a:prstGeom>
        </p:spPr>
      </p:pic>
      <p:sp>
        <p:nvSpPr>
          <p:cNvPr id="75" name="右矢印 74"/>
          <p:cNvSpPr/>
          <p:nvPr/>
        </p:nvSpPr>
        <p:spPr>
          <a:xfrm>
            <a:off x="3101644" y="3959611"/>
            <a:ext cx="958062" cy="354398"/>
          </a:xfrm>
          <a:prstGeom prst="rightArrow">
            <a:avLst>
              <a:gd name="adj1" fmla="val 50000"/>
              <a:gd name="adj2" fmla="val 47474"/>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6" name="図 75" descr="Unknown-1.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781" y="5236094"/>
            <a:ext cx="1288255" cy="1288255"/>
          </a:xfrm>
          <a:prstGeom prst="rect">
            <a:avLst/>
          </a:prstGeom>
        </p:spPr>
      </p:pic>
      <p:pic>
        <p:nvPicPr>
          <p:cNvPr id="77" name="図 76" descr="images-2.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5288" y="3491880"/>
            <a:ext cx="1005800" cy="1159798"/>
          </a:xfrm>
          <a:prstGeom prst="rect">
            <a:avLst/>
          </a:prstGeom>
        </p:spPr>
      </p:pic>
      <p:sp>
        <p:nvSpPr>
          <p:cNvPr id="78" name="右矢印 77"/>
          <p:cNvSpPr/>
          <p:nvPr/>
        </p:nvSpPr>
        <p:spPr>
          <a:xfrm>
            <a:off x="5381735" y="3958132"/>
            <a:ext cx="1115998" cy="354398"/>
          </a:xfrm>
          <a:prstGeom prst="rightArrow">
            <a:avLst>
              <a:gd name="adj1" fmla="val 50000"/>
              <a:gd name="adj2" fmla="val 47474"/>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屈折矢印 78"/>
          <p:cNvSpPr/>
          <p:nvPr/>
        </p:nvSpPr>
        <p:spPr>
          <a:xfrm rot="5400000">
            <a:off x="5282055" y="4681718"/>
            <a:ext cx="1641012" cy="755996"/>
          </a:xfrm>
          <a:prstGeom prst="bentUp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1117318" y="4520749"/>
            <a:ext cx="697627" cy="400110"/>
          </a:xfrm>
          <a:prstGeom prst="rect">
            <a:avLst/>
          </a:prstGeom>
          <a:noFill/>
        </p:spPr>
        <p:txBody>
          <a:bodyPr wrap="none" rtlCol="0">
            <a:spAutoFit/>
          </a:bodyPr>
          <a:lstStyle/>
          <a:p>
            <a:r>
              <a:rPr kumimoji="1" lang="ja-JP" altLang="en-US" sz="2000" dirty="0" smtClean="0"/>
              <a:t>市民</a:t>
            </a:r>
            <a:endParaRPr kumimoji="1" lang="ja-JP" altLang="en-US" sz="2000" dirty="0"/>
          </a:p>
        </p:txBody>
      </p:sp>
      <p:sp>
        <p:nvSpPr>
          <p:cNvPr id="72" name="テキスト ボックス 71"/>
          <p:cNvSpPr txBox="1"/>
          <p:nvPr/>
        </p:nvSpPr>
        <p:spPr>
          <a:xfrm>
            <a:off x="2952761" y="3558022"/>
            <a:ext cx="1210588" cy="400110"/>
          </a:xfrm>
          <a:prstGeom prst="rect">
            <a:avLst/>
          </a:prstGeom>
          <a:noFill/>
        </p:spPr>
        <p:txBody>
          <a:bodyPr wrap="none" rtlCol="0">
            <a:spAutoFit/>
          </a:bodyPr>
          <a:lstStyle/>
          <a:p>
            <a:r>
              <a:rPr kumimoji="1" lang="ja-JP" altLang="en-US" sz="2000" dirty="0" smtClean="0"/>
              <a:t>問題発見</a:t>
            </a:r>
            <a:endParaRPr kumimoji="1" lang="ja-JP" altLang="en-US" sz="2000" dirty="0"/>
          </a:p>
        </p:txBody>
      </p:sp>
      <p:sp>
        <p:nvSpPr>
          <p:cNvPr id="98" name="テキスト ボックス 97"/>
          <p:cNvSpPr txBox="1"/>
          <p:nvPr/>
        </p:nvSpPr>
        <p:spPr>
          <a:xfrm>
            <a:off x="6661926" y="3122548"/>
            <a:ext cx="2151350" cy="400110"/>
          </a:xfrm>
          <a:prstGeom prst="rect">
            <a:avLst/>
          </a:prstGeom>
          <a:noFill/>
        </p:spPr>
        <p:txBody>
          <a:bodyPr wrap="none" rtlCol="0">
            <a:spAutoFit/>
          </a:bodyPr>
          <a:lstStyle/>
          <a:p>
            <a:r>
              <a:rPr kumimoji="1" lang="en-US" altLang="ja-JP" sz="2000" dirty="0" smtClean="0">
                <a:latin typeface="+mj-ea"/>
                <a:ea typeface="+mj-ea"/>
              </a:rPr>
              <a:t>①</a:t>
            </a:r>
            <a:r>
              <a:rPr kumimoji="1" lang="ja-JP" altLang="en-US" sz="2000" dirty="0" smtClean="0">
                <a:latin typeface="+mj-ea"/>
                <a:ea typeface="+mj-ea"/>
              </a:rPr>
              <a:t>行政による解決</a:t>
            </a:r>
            <a:endParaRPr kumimoji="1" lang="ja-JP" altLang="en-US" sz="2000" dirty="0">
              <a:latin typeface="+mj-ea"/>
              <a:ea typeface="+mj-ea"/>
            </a:endParaRPr>
          </a:p>
        </p:txBody>
      </p:sp>
      <p:sp>
        <p:nvSpPr>
          <p:cNvPr id="99" name="テキスト ボックス 98"/>
          <p:cNvSpPr txBox="1"/>
          <p:nvPr/>
        </p:nvSpPr>
        <p:spPr>
          <a:xfrm>
            <a:off x="6770681" y="4873351"/>
            <a:ext cx="2151350" cy="400110"/>
          </a:xfrm>
          <a:prstGeom prst="rect">
            <a:avLst/>
          </a:prstGeom>
          <a:noFill/>
        </p:spPr>
        <p:txBody>
          <a:bodyPr wrap="none" rtlCol="0">
            <a:spAutoFit/>
          </a:bodyPr>
          <a:lstStyle/>
          <a:p>
            <a:r>
              <a:rPr kumimoji="1" lang="en-US" altLang="ja-JP" sz="2000" dirty="0" smtClean="0">
                <a:latin typeface="+mj-ea"/>
                <a:ea typeface="+mj-ea"/>
              </a:rPr>
              <a:t>②</a:t>
            </a:r>
            <a:r>
              <a:rPr kumimoji="1" lang="ja-JP" altLang="en-US" sz="2000" dirty="0" smtClean="0">
                <a:latin typeface="+mj-ea"/>
                <a:ea typeface="+mj-ea"/>
              </a:rPr>
              <a:t>市民による解決</a:t>
            </a:r>
            <a:endParaRPr kumimoji="1" lang="ja-JP" altLang="en-US" sz="2000" dirty="0">
              <a:latin typeface="+mj-ea"/>
              <a:ea typeface="+mj-ea"/>
            </a:endParaRPr>
          </a:p>
        </p:txBody>
      </p:sp>
      <p:sp>
        <p:nvSpPr>
          <p:cNvPr id="100" name="曲折矢印 99"/>
          <p:cNvSpPr/>
          <p:nvPr/>
        </p:nvSpPr>
        <p:spPr>
          <a:xfrm rot="10800000" flipH="1">
            <a:off x="4597704" y="5546369"/>
            <a:ext cx="1907999" cy="840868"/>
          </a:xfrm>
          <a:prstGeom prst="ben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1" name="正方形/長方形 100"/>
          <p:cNvSpPr/>
          <p:nvPr/>
        </p:nvSpPr>
        <p:spPr>
          <a:xfrm flipV="1">
            <a:off x="4597703" y="5344313"/>
            <a:ext cx="213323" cy="301433"/>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3710254" y="6352837"/>
            <a:ext cx="3556983" cy="400110"/>
          </a:xfrm>
          <a:prstGeom prst="rect">
            <a:avLst/>
          </a:prstGeom>
          <a:noFill/>
        </p:spPr>
        <p:txBody>
          <a:bodyPr wrap="none" rtlCol="0">
            <a:spAutoFit/>
          </a:bodyPr>
          <a:lstStyle/>
          <a:p>
            <a:r>
              <a:rPr kumimoji="1" lang="ja-JP" altLang="en-US" sz="2000" dirty="0" smtClean="0"/>
              <a:t>恊働のまちづくり基金より補助</a:t>
            </a:r>
            <a:endParaRPr kumimoji="1" lang="ja-JP" altLang="en-US" sz="2000" dirty="0"/>
          </a:p>
        </p:txBody>
      </p:sp>
      <p:grpSp>
        <p:nvGrpSpPr>
          <p:cNvPr id="103" name="図形グループ 102"/>
          <p:cNvGrpSpPr/>
          <p:nvPr/>
        </p:nvGrpSpPr>
        <p:grpSpPr>
          <a:xfrm>
            <a:off x="620838" y="4763822"/>
            <a:ext cx="3409303" cy="1927155"/>
            <a:chOff x="582665" y="2757813"/>
            <a:chExt cx="3409303" cy="1927155"/>
          </a:xfrm>
        </p:grpSpPr>
        <p:sp>
          <p:nvSpPr>
            <p:cNvPr id="104" name="ドーナツ 103"/>
            <p:cNvSpPr/>
            <p:nvPr/>
          </p:nvSpPr>
          <p:spPr>
            <a:xfrm>
              <a:off x="1468168" y="3224513"/>
              <a:ext cx="1658990" cy="1006968"/>
            </a:xfrm>
            <a:prstGeom prst="donut">
              <a:avLst>
                <a:gd name="adj" fmla="val 1360"/>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rPr>
                <a:t>つちサポ</a:t>
              </a:r>
              <a:endParaRPr kumimoji="1" lang="ja-JP" altLang="en-US" sz="2000" dirty="0">
                <a:solidFill>
                  <a:schemeClr val="tx1"/>
                </a:solidFill>
              </a:endParaRPr>
            </a:p>
          </p:txBody>
        </p:sp>
        <p:sp>
          <p:nvSpPr>
            <p:cNvPr id="105" name="ドーナツ 104"/>
            <p:cNvSpPr/>
            <p:nvPr/>
          </p:nvSpPr>
          <p:spPr>
            <a:xfrm>
              <a:off x="582665" y="3461283"/>
              <a:ext cx="1080000" cy="647999"/>
            </a:xfrm>
            <a:prstGeom prst="donut">
              <a:avLst>
                <a:gd name="adj" fmla="val 1895"/>
              </a:avLst>
            </a:prstGeom>
            <a:solidFill>
              <a:srgbClr val="369837"/>
            </a:solidFill>
            <a:ln>
              <a:solidFill>
                <a:srgbClr val="3698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369837"/>
                  </a:solidFill>
                </a:rPr>
                <a:t>景観</a:t>
              </a:r>
              <a:endParaRPr kumimoji="1" lang="ja-JP" altLang="en-US" sz="2000" dirty="0">
                <a:solidFill>
                  <a:srgbClr val="369837"/>
                </a:solidFill>
              </a:endParaRPr>
            </a:p>
          </p:txBody>
        </p:sp>
        <p:sp>
          <p:nvSpPr>
            <p:cNvPr id="106" name="ドーナツ 105"/>
            <p:cNvSpPr/>
            <p:nvPr/>
          </p:nvSpPr>
          <p:spPr>
            <a:xfrm>
              <a:off x="2911968" y="3412986"/>
              <a:ext cx="1080000" cy="647999"/>
            </a:xfrm>
            <a:prstGeom prst="donut">
              <a:avLst>
                <a:gd name="adj" fmla="val 1895"/>
              </a:avLst>
            </a:prstGeom>
            <a:solidFill>
              <a:srgbClr val="FA661C"/>
            </a:solidFill>
            <a:ln>
              <a:solidFill>
                <a:srgbClr val="FA66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b="1" dirty="0" smtClean="0">
                  <a:solidFill>
                    <a:srgbClr val="FA661C"/>
                  </a:solidFill>
                </a:rPr>
                <a:t>福祉</a:t>
              </a:r>
              <a:endParaRPr kumimoji="1" lang="ja-JP" altLang="en-US" sz="2000" b="1" dirty="0">
                <a:solidFill>
                  <a:srgbClr val="FA661C"/>
                </a:solidFill>
              </a:endParaRPr>
            </a:p>
          </p:txBody>
        </p:sp>
        <p:sp>
          <p:nvSpPr>
            <p:cNvPr id="107" name="ドーナツ 106"/>
            <p:cNvSpPr/>
            <p:nvPr/>
          </p:nvSpPr>
          <p:spPr>
            <a:xfrm>
              <a:off x="1795848" y="2757813"/>
              <a:ext cx="973162" cy="645867"/>
            </a:xfrm>
            <a:prstGeom prst="donut">
              <a:avLst>
                <a:gd name="adj" fmla="val 1895"/>
              </a:avLst>
            </a:prstGeom>
            <a:solidFill>
              <a:srgbClr val="DC3246"/>
            </a:solidFill>
            <a:ln>
              <a:solidFill>
                <a:srgbClr val="DC32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FF0000"/>
                  </a:solidFill>
                </a:rPr>
                <a:t>防犯</a:t>
              </a:r>
              <a:endParaRPr kumimoji="1" lang="ja-JP" altLang="en-US" sz="2000" dirty="0">
                <a:solidFill>
                  <a:srgbClr val="FF0000"/>
                </a:solidFill>
              </a:endParaRPr>
            </a:p>
          </p:txBody>
        </p:sp>
        <p:sp>
          <p:nvSpPr>
            <p:cNvPr id="108" name="ドーナツ 107"/>
            <p:cNvSpPr/>
            <p:nvPr/>
          </p:nvSpPr>
          <p:spPr>
            <a:xfrm>
              <a:off x="1797015" y="4036969"/>
              <a:ext cx="971995" cy="647999"/>
            </a:xfrm>
            <a:prstGeom prst="donut">
              <a:avLst>
                <a:gd name="adj" fmla="val 1895"/>
              </a:avLst>
            </a:prstGeom>
            <a:solidFill>
              <a:srgbClr val="1986C3"/>
            </a:solidFill>
            <a:ln>
              <a:solidFill>
                <a:srgbClr val="1986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1986C3"/>
                  </a:solidFill>
                </a:rPr>
                <a:t>防災</a:t>
              </a:r>
              <a:endParaRPr kumimoji="1" lang="ja-JP" altLang="en-US" sz="2000" dirty="0">
                <a:solidFill>
                  <a:srgbClr val="1986C3"/>
                </a:solidFill>
              </a:endParaRPr>
            </a:p>
          </p:txBody>
        </p:sp>
      </p:grpSp>
      <p:sp>
        <p:nvSpPr>
          <p:cNvPr id="51" name="テキスト ボックス 50"/>
          <p:cNvSpPr txBox="1"/>
          <p:nvPr/>
        </p:nvSpPr>
        <p:spPr>
          <a:xfrm>
            <a:off x="2069328" y="1478576"/>
            <a:ext cx="3448781" cy="1015663"/>
          </a:xfrm>
          <a:prstGeom prst="rect">
            <a:avLst/>
          </a:prstGeom>
          <a:noFill/>
        </p:spPr>
        <p:txBody>
          <a:bodyPr wrap="none" rtlCol="0">
            <a:spAutoFit/>
          </a:bodyPr>
          <a:lstStyle/>
          <a:p>
            <a:r>
              <a:rPr lang="ja-JP" altLang="en-US" sz="2000" dirty="0" smtClean="0"/>
              <a:t>市民協働を促す</a:t>
            </a:r>
            <a:endParaRPr lang="en-US" altLang="ja-JP" sz="2000" dirty="0" smtClean="0"/>
          </a:p>
          <a:p>
            <a:r>
              <a:rPr lang="ja-JP" altLang="en-US" sz="2000" dirty="0" smtClean="0"/>
              <a:t>市民がまちの問題に取り組む</a:t>
            </a:r>
            <a:endParaRPr lang="ja-JP" altLang="en-US" sz="2000" dirty="0"/>
          </a:p>
          <a:p>
            <a:r>
              <a:rPr lang="ja-JP" altLang="en-US" sz="2000" dirty="0" smtClean="0"/>
              <a:t>まちづくりへの参加を実感する</a:t>
            </a:r>
            <a:endParaRPr lang="en-US" altLang="ja-JP" sz="2000" dirty="0" smtClean="0"/>
          </a:p>
        </p:txBody>
      </p:sp>
      <p:sp>
        <p:nvSpPr>
          <p:cNvPr id="52" name="テキスト ボックス 51"/>
          <p:cNvSpPr txBox="1"/>
          <p:nvPr/>
        </p:nvSpPr>
        <p:spPr>
          <a:xfrm>
            <a:off x="6130969" y="1776148"/>
            <a:ext cx="2044750" cy="461665"/>
          </a:xfrm>
          <a:prstGeom prst="rect">
            <a:avLst/>
          </a:prstGeom>
          <a:noFill/>
        </p:spPr>
        <p:txBody>
          <a:bodyPr wrap="none" rtlCol="0">
            <a:spAutoFit/>
          </a:bodyPr>
          <a:lstStyle/>
          <a:p>
            <a:r>
              <a:rPr kumimoji="1" lang="ja-JP" altLang="en-US" sz="2400" dirty="0" smtClean="0"/>
              <a:t>システム</a:t>
            </a:r>
            <a:r>
              <a:rPr kumimoji="1" lang="ja-JP" altLang="en-US" sz="2000" dirty="0" smtClean="0"/>
              <a:t>を構築</a:t>
            </a:r>
            <a:endParaRPr kumimoji="1" lang="ja-JP" altLang="en-US" sz="2400" dirty="0"/>
          </a:p>
        </p:txBody>
      </p:sp>
      <p:sp>
        <p:nvSpPr>
          <p:cNvPr id="53" name="ホームベース 52"/>
          <p:cNvSpPr/>
          <p:nvPr/>
        </p:nvSpPr>
        <p:spPr>
          <a:xfrm>
            <a:off x="1942142" y="1428429"/>
            <a:ext cx="4175998" cy="1115997"/>
          </a:xfrm>
          <a:prstGeom prst="homePlate">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13681" y="2722438"/>
            <a:ext cx="8656024" cy="4030509"/>
          </a:xfrm>
          <a:prstGeom prst="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313682" y="2722438"/>
            <a:ext cx="8656024" cy="400110"/>
          </a:xfrm>
          <a:prstGeom prst="rect">
            <a:avLst/>
          </a:prstGeom>
          <a:solidFill>
            <a:srgbClr val="666666"/>
          </a:solidFill>
        </p:spPr>
        <p:txBody>
          <a:bodyPr wrap="square" rtlCol="0">
            <a:spAutoFit/>
          </a:bodyPr>
          <a:lstStyle/>
          <a:p>
            <a:pPr algn="ctr"/>
            <a:r>
              <a:rPr kumimoji="1" lang="ja-JP" altLang="en-US" sz="2000" b="1" dirty="0" smtClean="0">
                <a:solidFill>
                  <a:srgbClr val="FFFFFF"/>
                </a:solidFill>
              </a:rPr>
              <a:t>システムのイメージ</a:t>
            </a:r>
            <a:endParaRPr kumimoji="1" lang="ja-JP" altLang="en-US" sz="2000" b="1" dirty="0">
              <a:solidFill>
                <a:srgbClr val="FFFFFF"/>
              </a:solidFill>
            </a:endParaRPr>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76</a:t>
            </a:fld>
            <a:endParaRPr kumimoji="1" lang="ja-JP" altLang="en-US"/>
          </a:p>
        </p:txBody>
      </p:sp>
    </p:spTree>
    <p:extLst>
      <p:ext uri="{BB962C8B-B14F-4D97-AF65-F5344CB8AC3E}">
        <p14:creationId xmlns:p14="http://schemas.microsoft.com/office/powerpoint/2010/main" val="2486493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par>
                                <p:cTn id="28" presetID="10" presetClass="entr" presetSubtype="0"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500"/>
                                        <p:tgtEl>
                                          <p:spTgt spid="10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fade">
                                      <p:cBhvr>
                                        <p:cTn id="4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animBg="1"/>
      <p:bldP spid="79" grpId="0" animBg="1"/>
      <p:bldP spid="72" grpId="0"/>
      <p:bldP spid="98" grpId="0"/>
      <p:bldP spid="99" grpId="0"/>
      <p:bldP spid="100" grpId="0" animBg="1"/>
      <p:bldP spid="101" grpId="0" animBg="1"/>
      <p:bldP spid="102"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7330037" y="-129545"/>
            <a:ext cx="932632" cy="942636"/>
          </a:xfrm>
          <a:prstGeom prst="rect">
            <a:avLst/>
          </a:prstGeom>
          <a:effectLst/>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80357" y="372367"/>
            <a:ext cx="983199" cy="983199"/>
          </a:xfrm>
          <a:prstGeom prst="rect">
            <a:avLst/>
          </a:prstGeom>
          <a:effectLst/>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a:effectLst/>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8241507" y="497600"/>
            <a:ext cx="518091" cy="276999"/>
          </a:xfrm>
          <a:prstGeom prst="rect">
            <a:avLst/>
          </a:prstGeom>
          <a:noFill/>
          <a:effectLst/>
        </p:spPr>
        <p:txBody>
          <a:bodyPr wrap="non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16" name="テキスト ボックス 15"/>
          <p:cNvSpPr txBox="1"/>
          <p:nvPr/>
        </p:nvSpPr>
        <p:spPr>
          <a:xfrm>
            <a:off x="72139" y="2796"/>
            <a:ext cx="6481061" cy="1077218"/>
          </a:xfrm>
          <a:prstGeom prst="rect">
            <a:avLst/>
          </a:prstGeom>
          <a:noFill/>
          <a:effectLst/>
        </p:spPr>
        <p:txBody>
          <a:bodyPr wrap="none" rtlCol="0">
            <a:spAutoFit/>
          </a:bodyPr>
          <a:lstStyle/>
          <a:p>
            <a:r>
              <a:rPr kumimoji="1" lang="ja-JP" altLang="en-US" sz="2800" dirty="0" smtClean="0"/>
              <a:t>市民参加型まちづくりアプリ「つちうライフ」</a:t>
            </a:r>
            <a:endParaRPr kumimoji="1" lang="en-US" altLang="ja-JP" sz="2800" dirty="0" smtClean="0"/>
          </a:p>
          <a:p>
            <a:r>
              <a:rPr lang="ja-JP" altLang="en-US" sz="3600" dirty="0" smtClean="0"/>
              <a:t>効果</a:t>
            </a:r>
            <a:endParaRPr kumimoji="1" lang="ja-JP" altLang="en-US" sz="3600" dirty="0"/>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a:effectLst/>
        </p:spPr>
      </p:pic>
      <p:pic>
        <p:nvPicPr>
          <p:cNvPr id="18" name="図 1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99960" y="757612"/>
            <a:ext cx="355643" cy="355643"/>
          </a:xfrm>
          <a:prstGeom prst="rect">
            <a:avLst/>
          </a:prstGeom>
          <a:effectLst/>
        </p:spPr>
      </p:pic>
      <p:sp>
        <p:nvSpPr>
          <p:cNvPr id="5" name="正方形/長方形 4"/>
          <p:cNvSpPr/>
          <p:nvPr/>
        </p:nvSpPr>
        <p:spPr>
          <a:xfrm>
            <a:off x="395974" y="1540380"/>
            <a:ext cx="8347542" cy="1332791"/>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en-US" altLang="ja-JP" sz="2400" dirty="0" smtClean="0">
              <a:solidFill>
                <a:srgbClr val="000000"/>
              </a:solidFill>
            </a:endParaRPr>
          </a:p>
          <a:p>
            <a:r>
              <a:rPr kumimoji="1" lang="ja-JP" altLang="en-US" sz="2400" dirty="0" smtClean="0">
                <a:solidFill>
                  <a:srgbClr val="000000"/>
                </a:solidFill>
              </a:rPr>
              <a:t>市民が問題を発見・報告する</a:t>
            </a:r>
            <a:endParaRPr kumimoji="1" lang="en-US" altLang="ja-JP" sz="2400" dirty="0" smtClean="0">
              <a:solidFill>
                <a:srgbClr val="000000"/>
              </a:solidFill>
            </a:endParaRPr>
          </a:p>
          <a:p>
            <a:r>
              <a:rPr lang="ja-JP" altLang="ja-JP" sz="2400" dirty="0">
                <a:solidFill>
                  <a:srgbClr val="000000"/>
                </a:solidFill>
              </a:rPr>
              <a:t>　</a:t>
            </a:r>
            <a:r>
              <a:rPr lang="ja-JP" altLang="en-US" sz="2400" dirty="0" smtClean="0">
                <a:solidFill>
                  <a:srgbClr val="000000"/>
                </a:solidFill>
              </a:rPr>
              <a:t>　　</a:t>
            </a:r>
            <a:r>
              <a:rPr kumimoji="1" lang="ja-JP" altLang="en-US" sz="2400" dirty="0" smtClean="0">
                <a:solidFill>
                  <a:srgbClr val="000000"/>
                </a:solidFill>
              </a:rPr>
              <a:t>市が行う調査等の業務が軽減される</a:t>
            </a:r>
            <a:endParaRPr kumimoji="1" lang="ja-JP" altLang="en-US" sz="2400" dirty="0">
              <a:solidFill>
                <a:srgbClr val="000000"/>
              </a:solidFill>
            </a:endParaRPr>
          </a:p>
        </p:txBody>
      </p:sp>
      <p:sp>
        <p:nvSpPr>
          <p:cNvPr id="19" name="正方形/長方形 18"/>
          <p:cNvSpPr/>
          <p:nvPr/>
        </p:nvSpPr>
        <p:spPr>
          <a:xfrm>
            <a:off x="395974" y="3065141"/>
            <a:ext cx="8347542" cy="1693662"/>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en-US" altLang="ja-JP" sz="2400" dirty="0" smtClean="0">
              <a:solidFill>
                <a:srgbClr val="000000"/>
              </a:solidFill>
            </a:endParaRPr>
          </a:p>
          <a:p>
            <a:r>
              <a:rPr kumimoji="1" lang="ja-JP" altLang="en-US" sz="2400" dirty="0" smtClean="0">
                <a:solidFill>
                  <a:srgbClr val="000000"/>
                </a:solidFill>
              </a:rPr>
              <a:t>市民自身がまちの問題を発見する</a:t>
            </a:r>
            <a:endParaRPr kumimoji="1" lang="en-US" altLang="ja-JP" sz="2400" dirty="0" smtClean="0">
              <a:solidFill>
                <a:srgbClr val="000000"/>
              </a:solidFill>
            </a:endParaRPr>
          </a:p>
          <a:p>
            <a:r>
              <a:rPr lang="ja-JP" altLang="ja-JP" sz="2400" dirty="0">
                <a:solidFill>
                  <a:srgbClr val="000000"/>
                </a:solidFill>
              </a:rPr>
              <a:t>　</a:t>
            </a:r>
            <a:r>
              <a:rPr lang="ja-JP" altLang="en-US" sz="2400" dirty="0" smtClean="0">
                <a:solidFill>
                  <a:srgbClr val="000000"/>
                </a:solidFill>
              </a:rPr>
              <a:t>　　</a:t>
            </a:r>
            <a:r>
              <a:rPr kumimoji="1" lang="ja-JP" altLang="en-US" sz="2400" dirty="0" smtClean="0">
                <a:solidFill>
                  <a:srgbClr val="000000"/>
                </a:solidFill>
              </a:rPr>
              <a:t>まちづくりに参加している実感を得やす</a:t>
            </a:r>
            <a:r>
              <a:rPr lang="ja-JP" altLang="en-US" sz="2400" dirty="0" smtClean="0">
                <a:solidFill>
                  <a:srgbClr val="000000"/>
                </a:solidFill>
              </a:rPr>
              <a:t>い</a:t>
            </a:r>
            <a:endParaRPr lang="en-US" altLang="ja-JP" sz="2400" dirty="0" smtClean="0">
              <a:solidFill>
                <a:srgbClr val="000000"/>
              </a:solidFill>
            </a:endParaRPr>
          </a:p>
          <a:p>
            <a:r>
              <a:rPr kumimoji="1" lang="ja-JP" altLang="en-US" sz="2400" dirty="0" smtClean="0">
                <a:solidFill>
                  <a:srgbClr val="000000"/>
                </a:solidFill>
              </a:rPr>
              <a:t>　　　市民がよりまちづくりに意識を向けるようになる</a:t>
            </a:r>
            <a:endParaRPr kumimoji="1" lang="ja-JP" altLang="en-US" sz="2400" dirty="0">
              <a:solidFill>
                <a:srgbClr val="000000"/>
              </a:solidFill>
            </a:endParaRPr>
          </a:p>
        </p:txBody>
      </p:sp>
      <p:sp>
        <p:nvSpPr>
          <p:cNvPr id="20" name="正方形/長方形 19"/>
          <p:cNvSpPr/>
          <p:nvPr/>
        </p:nvSpPr>
        <p:spPr>
          <a:xfrm>
            <a:off x="395974" y="4958599"/>
            <a:ext cx="8347542" cy="1332791"/>
          </a:xfrm>
          <a:prstGeom prst="rect">
            <a:avLst/>
          </a:prstGeom>
          <a:noFill/>
          <a:ln w="19050" cmpd="sng">
            <a:solidFill>
              <a:srgbClr val="1A346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en-US" altLang="ja-JP" sz="2400" dirty="0" smtClean="0">
              <a:solidFill>
                <a:srgbClr val="000000"/>
              </a:solidFill>
            </a:endParaRPr>
          </a:p>
          <a:p>
            <a:r>
              <a:rPr kumimoji="1" lang="ja-JP" altLang="en-US" sz="2400" dirty="0" smtClean="0">
                <a:solidFill>
                  <a:srgbClr val="000000"/>
                </a:solidFill>
              </a:rPr>
              <a:t>現在使われていない恊働のまちづくり基金</a:t>
            </a:r>
            <a:endParaRPr kumimoji="1" lang="en-US" altLang="ja-JP" sz="2400" dirty="0" smtClean="0">
              <a:solidFill>
                <a:srgbClr val="000000"/>
              </a:solidFill>
            </a:endParaRPr>
          </a:p>
          <a:p>
            <a:r>
              <a:rPr lang="ja-JP" altLang="ja-JP" sz="2400" dirty="0">
                <a:solidFill>
                  <a:srgbClr val="000000"/>
                </a:solidFill>
              </a:rPr>
              <a:t>　</a:t>
            </a:r>
            <a:r>
              <a:rPr lang="ja-JP" altLang="en-US" sz="2400" dirty="0" smtClean="0">
                <a:solidFill>
                  <a:srgbClr val="000000"/>
                </a:solidFill>
              </a:rPr>
              <a:t>　　</a:t>
            </a:r>
            <a:r>
              <a:rPr kumimoji="1" lang="ja-JP" altLang="en-US" sz="2400" dirty="0" smtClean="0">
                <a:solidFill>
                  <a:srgbClr val="000000"/>
                </a:solidFill>
              </a:rPr>
              <a:t>主にハード面で有効に利用できる</a:t>
            </a:r>
            <a:endParaRPr kumimoji="1" lang="ja-JP" altLang="en-US" sz="2400" dirty="0">
              <a:solidFill>
                <a:srgbClr val="000000"/>
              </a:solidFill>
            </a:endParaRPr>
          </a:p>
        </p:txBody>
      </p:sp>
      <p:sp>
        <p:nvSpPr>
          <p:cNvPr id="22" name="正方形/長方形 21"/>
          <p:cNvSpPr/>
          <p:nvPr/>
        </p:nvSpPr>
        <p:spPr>
          <a:xfrm>
            <a:off x="395974" y="1540380"/>
            <a:ext cx="8347542" cy="4152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ja-JP" sz="2400" b="1" dirty="0">
                <a:latin typeface="+mj-ea"/>
                <a:ea typeface="+mj-ea"/>
              </a:rPr>
              <a:t>　</a:t>
            </a:r>
            <a:r>
              <a:rPr lang="ja-JP" altLang="en-US" sz="2400" b="1" dirty="0" smtClean="0">
                <a:latin typeface="+mj-ea"/>
                <a:ea typeface="+mj-ea"/>
              </a:rPr>
              <a:t>　</a:t>
            </a:r>
            <a:r>
              <a:rPr kumimoji="1" lang="ja-JP" altLang="en-US" sz="2400" b="1" dirty="0" smtClean="0">
                <a:latin typeface="+mj-ea"/>
                <a:ea typeface="+mj-ea"/>
              </a:rPr>
              <a:t>市の業務軽減</a:t>
            </a:r>
            <a:endParaRPr kumimoji="1" lang="ja-JP" altLang="en-US" sz="2400" b="1" dirty="0">
              <a:latin typeface="+mj-ea"/>
              <a:ea typeface="+mj-ea"/>
            </a:endParaRPr>
          </a:p>
        </p:txBody>
      </p:sp>
      <p:sp>
        <p:nvSpPr>
          <p:cNvPr id="23" name="正方形/長方形 22"/>
          <p:cNvSpPr/>
          <p:nvPr/>
        </p:nvSpPr>
        <p:spPr>
          <a:xfrm>
            <a:off x="395974" y="3065141"/>
            <a:ext cx="8347542" cy="415286"/>
          </a:xfrm>
          <a:prstGeom prst="rect">
            <a:avLst/>
          </a:prstGeom>
          <a:solidFill>
            <a:srgbClr val="1A3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ja-JP" sz="2400" b="1" dirty="0">
                <a:latin typeface="+mj-ea"/>
                <a:ea typeface="+mj-ea"/>
              </a:rPr>
              <a:t>　</a:t>
            </a:r>
            <a:r>
              <a:rPr lang="ja-JP" altLang="en-US" sz="2400" b="1" dirty="0" smtClean="0">
                <a:latin typeface="+mj-ea"/>
                <a:ea typeface="+mj-ea"/>
              </a:rPr>
              <a:t>　市民のまちづくりに対する意識の向上</a:t>
            </a:r>
            <a:endParaRPr kumimoji="1" lang="ja-JP" altLang="en-US" sz="2400" b="1" dirty="0">
              <a:latin typeface="+mj-ea"/>
              <a:ea typeface="+mj-ea"/>
            </a:endParaRPr>
          </a:p>
        </p:txBody>
      </p:sp>
      <p:sp>
        <p:nvSpPr>
          <p:cNvPr id="24" name="正方形/長方形 23"/>
          <p:cNvSpPr/>
          <p:nvPr/>
        </p:nvSpPr>
        <p:spPr>
          <a:xfrm>
            <a:off x="395974" y="4958599"/>
            <a:ext cx="8347542" cy="415286"/>
          </a:xfrm>
          <a:prstGeom prst="rect">
            <a:avLst/>
          </a:prstGeom>
          <a:solidFill>
            <a:srgbClr val="1A3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ja-JP" sz="2400" b="1" dirty="0">
                <a:latin typeface="+mj-ea"/>
                <a:ea typeface="+mj-ea"/>
              </a:rPr>
              <a:t>　</a:t>
            </a:r>
            <a:r>
              <a:rPr lang="ja-JP" altLang="en-US" sz="2400" b="1" dirty="0" smtClean="0">
                <a:latin typeface="+mj-ea"/>
                <a:ea typeface="+mj-ea"/>
              </a:rPr>
              <a:t>　恊働のまちづくり基金の有効利用</a:t>
            </a:r>
            <a:endParaRPr kumimoji="1" lang="ja-JP" altLang="en-US" sz="2400" b="1" dirty="0">
              <a:latin typeface="+mj-ea"/>
              <a:ea typeface="+mj-ea"/>
            </a:endParaRPr>
          </a:p>
        </p:txBody>
      </p:sp>
      <p:sp>
        <p:nvSpPr>
          <p:cNvPr id="25" name="Freeform 560"/>
          <p:cNvSpPr>
            <a:spLocks noEditPoints="1"/>
          </p:cNvSpPr>
          <p:nvPr/>
        </p:nvSpPr>
        <p:spPr bwMode="auto">
          <a:xfrm>
            <a:off x="452354" y="1567243"/>
            <a:ext cx="309172" cy="360201"/>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sp>
        <p:nvSpPr>
          <p:cNvPr id="26" name="右矢印 25"/>
          <p:cNvSpPr/>
          <p:nvPr/>
        </p:nvSpPr>
        <p:spPr>
          <a:xfrm>
            <a:off x="523912" y="2479441"/>
            <a:ext cx="503450" cy="220976"/>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a:off x="523912" y="4375846"/>
            <a:ext cx="503450" cy="220976"/>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523912" y="3994846"/>
            <a:ext cx="503450" cy="220976"/>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523912" y="5903640"/>
            <a:ext cx="503450" cy="220976"/>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Freeform 560"/>
          <p:cNvSpPr>
            <a:spLocks noEditPoints="1"/>
          </p:cNvSpPr>
          <p:nvPr/>
        </p:nvSpPr>
        <p:spPr bwMode="auto">
          <a:xfrm>
            <a:off x="450168" y="3103681"/>
            <a:ext cx="309172" cy="360201"/>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sp>
        <p:nvSpPr>
          <p:cNvPr id="31" name="Freeform 560"/>
          <p:cNvSpPr>
            <a:spLocks noEditPoints="1"/>
          </p:cNvSpPr>
          <p:nvPr/>
        </p:nvSpPr>
        <p:spPr bwMode="auto">
          <a:xfrm>
            <a:off x="452354" y="4985149"/>
            <a:ext cx="309172" cy="360201"/>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sp>
        <p:nvSpPr>
          <p:cNvPr id="2" name="スライド番号プレースホルダー 1"/>
          <p:cNvSpPr>
            <a:spLocks noGrp="1"/>
          </p:cNvSpPr>
          <p:nvPr>
            <p:ph type="sldNum" sz="quarter" idx="12"/>
          </p:nvPr>
        </p:nvSpPr>
        <p:spPr/>
        <p:txBody>
          <a:bodyPr/>
          <a:lstStyle/>
          <a:p>
            <a:fld id="{271F4726-83E1-9743-9CB9-26C44A472F2A}" type="slidenum">
              <a:rPr kumimoji="1" lang="ja-JP" altLang="en-US" smtClean="0"/>
              <a:t>77</a:t>
            </a:fld>
            <a:endParaRPr kumimoji="1" lang="ja-JP" altLang="en-US"/>
          </a:p>
        </p:txBody>
      </p:sp>
    </p:spTree>
    <p:extLst>
      <p:ext uri="{BB962C8B-B14F-4D97-AF65-F5344CB8AC3E}">
        <p14:creationId xmlns:p14="http://schemas.microsoft.com/office/powerpoint/2010/main" val="2108497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3">
            <a:extLst>
              <a:ext uri="{28A0092B-C50C-407E-A947-70E740481C1C}">
                <a14:useLocalDpi xmlns:a14="http://schemas.microsoft.com/office/drawing/2010/main" val="0"/>
              </a:ext>
            </a:extLst>
          </a:blip>
          <a:srcRect b="-1073"/>
          <a:stretch/>
        </p:blipFill>
        <p:spPr>
          <a:xfrm rot="20479974">
            <a:off x="7330037" y="-129545"/>
            <a:ext cx="932632" cy="942636"/>
          </a:xfrm>
          <a:prstGeom prst="rect">
            <a:avLst/>
          </a:prstGeom>
          <a:effectLst/>
          <a:scene3d>
            <a:camera prst="orthographicFront">
              <a:rot lat="0" lon="10800000" rev="0"/>
            </a:camera>
            <a:lightRig rig="threePt" dir="t"/>
          </a:scene3d>
        </p:spPr>
      </p:pic>
      <p:pic>
        <p:nvPicPr>
          <p:cNvPr id="11" name="図 10"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80357" y="372367"/>
            <a:ext cx="983199" cy="983199"/>
          </a:xfrm>
          <a:prstGeom prst="rect">
            <a:avLst/>
          </a:prstGeom>
          <a:effectLst/>
        </p:spPr>
      </p:pic>
      <p:pic>
        <p:nvPicPr>
          <p:cNvPr id="14" name="図 13"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a:effectLst/>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8241507" y="497600"/>
            <a:ext cx="518091" cy="276999"/>
          </a:xfrm>
          <a:prstGeom prst="rect">
            <a:avLst/>
          </a:prstGeom>
          <a:noFill/>
          <a:effectLst/>
        </p:spPr>
        <p:txBody>
          <a:bodyPr wrap="non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16" name="テキスト ボックス 15"/>
          <p:cNvSpPr txBox="1"/>
          <p:nvPr/>
        </p:nvSpPr>
        <p:spPr>
          <a:xfrm>
            <a:off x="72139" y="0"/>
            <a:ext cx="6481061" cy="1077218"/>
          </a:xfrm>
          <a:prstGeom prst="rect">
            <a:avLst/>
          </a:prstGeom>
          <a:noFill/>
          <a:effectLst/>
        </p:spPr>
        <p:txBody>
          <a:bodyPr wrap="none" rtlCol="0">
            <a:spAutoFit/>
          </a:bodyPr>
          <a:lstStyle/>
          <a:p>
            <a:r>
              <a:rPr kumimoji="1" lang="ja-JP" altLang="en-US" sz="2800" dirty="0" smtClean="0"/>
              <a:t>市民参加型まちづくりアプリ「つちうライフ」</a:t>
            </a:r>
            <a:endParaRPr kumimoji="1" lang="en-US" altLang="ja-JP" sz="2800" dirty="0" smtClean="0"/>
          </a:p>
          <a:p>
            <a:r>
              <a:rPr lang="ja-JP" altLang="en-US" sz="3600" dirty="0" smtClean="0"/>
              <a:t>費用</a:t>
            </a:r>
            <a:endParaRPr kumimoji="1" lang="ja-JP" altLang="en-US" sz="3600" dirty="0"/>
          </a:p>
        </p:txBody>
      </p:sp>
      <p:pic>
        <p:nvPicPr>
          <p:cNvPr id="17" name="図 1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a:effectLst/>
        </p:spPr>
      </p:pic>
      <p:pic>
        <p:nvPicPr>
          <p:cNvPr id="18" name="図 17"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99960" y="757612"/>
            <a:ext cx="355643" cy="355643"/>
          </a:xfrm>
          <a:prstGeom prst="rect">
            <a:avLst/>
          </a:prstGeom>
          <a:effectLst/>
        </p:spPr>
      </p:pic>
      <p:sp>
        <p:nvSpPr>
          <p:cNvPr id="6" name="テキスト ボックス 5"/>
          <p:cNvSpPr txBox="1"/>
          <p:nvPr/>
        </p:nvSpPr>
        <p:spPr>
          <a:xfrm>
            <a:off x="152337" y="1833137"/>
            <a:ext cx="3806451" cy="400110"/>
          </a:xfrm>
          <a:prstGeom prst="rect">
            <a:avLst/>
          </a:prstGeom>
          <a:noFill/>
        </p:spPr>
        <p:txBody>
          <a:bodyPr wrap="none" rtlCol="0">
            <a:spAutoFit/>
          </a:bodyPr>
          <a:lstStyle/>
          <a:p>
            <a:r>
              <a:rPr kumimoji="1" lang="ja-JP" altLang="en-US" sz="2000" dirty="0" smtClean="0">
                <a:solidFill>
                  <a:schemeClr val="tx2"/>
                </a:solidFill>
              </a:rPr>
              <a:t>先行事例「せとまちナビ」を参考に</a:t>
            </a:r>
            <a:endParaRPr kumimoji="1" lang="ja-JP" altLang="en-US" sz="2000" dirty="0">
              <a:solidFill>
                <a:schemeClr val="tx2"/>
              </a:solidFill>
            </a:endParaRPr>
          </a:p>
        </p:txBody>
      </p:sp>
      <p:sp>
        <p:nvSpPr>
          <p:cNvPr id="8" name="テキスト ボックス 7"/>
          <p:cNvSpPr txBox="1"/>
          <p:nvPr/>
        </p:nvSpPr>
        <p:spPr>
          <a:xfrm>
            <a:off x="1663288" y="2162692"/>
            <a:ext cx="3606025" cy="954107"/>
          </a:xfrm>
          <a:prstGeom prst="rect">
            <a:avLst/>
          </a:prstGeom>
          <a:noFill/>
        </p:spPr>
        <p:txBody>
          <a:bodyPr wrap="none" rtlCol="0">
            <a:spAutoFit/>
          </a:bodyPr>
          <a:lstStyle/>
          <a:p>
            <a:r>
              <a:rPr kumimoji="1" lang="ja-JP" altLang="en-US" sz="2800" dirty="0" smtClean="0"/>
              <a:t>アプリ開発費</a:t>
            </a:r>
            <a:endParaRPr kumimoji="1" lang="en-US" altLang="ja-JP" sz="2800" dirty="0" smtClean="0">
              <a:solidFill>
                <a:srgbClr val="DC3246"/>
              </a:solidFill>
            </a:endParaRPr>
          </a:p>
          <a:p>
            <a:r>
              <a:rPr lang="ja-JP" altLang="en-US" sz="2800" dirty="0" smtClean="0"/>
              <a:t>運用費</a:t>
            </a:r>
            <a:r>
              <a:rPr lang="en-US" altLang="ja-JP" sz="2800" dirty="0" smtClean="0"/>
              <a:t>(</a:t>
            </a:r>
            <a:r>
              <a:rPr lang="ja-JP" altLang="en-US" sz="2800" dirty="0" smtClean="0"/>
              <a:t>サーバー費等</a:t>
            </a:r>
            <a:r>
              <a:rPr lang="en-US" altLang="ja-JP" sz="2800" dirty="0" smtClean="0"/>
              <a:t>)</a:t>
            </a:r>
            <a:endParaRPr kumimoji="1" lang="ja-JP" altLang="en-US" sz="2800" dirty="0">
              <a:solidFill>
                <a:srgbClr val="DC3246"/>
              </a:solidFill>
            </a:endParaRPr>
          </a:p>
        </p:txBody>
      </p:sp>
      <p:sp>
        <p:nvSpPr>
          <p:cNvPr id="13" name="テキスト ボックス 12"/>
          <p:cNvSpPr txBox="1"/>
          <p:nvPr/>
        </p:nvSpPr>
        <p:spPr>
          <a:xfrm>
            <a:off x="1801760" y="3799888"/>
            <a:ext cx="5806397" cy="523220"/>
          </a:xfrm>
          <a:prstGeom prst="rect">
            <a:avLst/>
          </a:prstGeom>
          <a:noFill/>
        </p:spPr>
        <p:txBody>
          <a:bodyPr wrap="none" rtlCol="0">
            <a:spAutoFit/>
          </a:bodyPr>
          <a:lstStyle/>
          <a:p>
            <a:r>
              <a:rPr kumimoji="1" lang="ja-JP" altLang="en-US" sz="2800" dirty="0" smtClean="0"/>
              <a:t>土浦市恊働のまちづくり</a:t>
            </a:r>
            <a:r>
              <a:rPr lang="ja-JP" altLang="en-US" sz="2800" dirty="0" smtClean="0"/>
              <a:t>基金</a:t>
            </a:r>
            <a:r>
              <a:rPr kumimoji="1" lang="ja-JP" altLang="en-US" sz="2800" dirty="0" smtClean="0"/>
              <a:t>より運用</a:t>
            </a:r>
            <a:endParaRPr kumimoji="1" lang="ja-JP" altLang="en-US" sz="2800" dirty="0"/>
          </a:p>
        </p:txBody>
      </p:sp>
      <p:cxnSp>
        <p:nvCxnSpPr>
          <p:cNvPr id="22" name="直線コネクタ 21"/>
          <p:cNvCxnSpPr/>
          <p:nvPr/>
        </p:nvCxnSpPr>
        <p:spPr>
          <a:xfrm>
            <a:off x="1908236" y="4301943"/>
            <a:ext cx="4215986" cy="21165"/>
          </a:xfrm>
          <a:prstGeom prst="line">
            <a:avLst/>
          </a:prstGeom>
          <a:ln w="38100" cmpd="sng">
            <a:solidFill>
              <a:srgbClr val="DC3246"/>
            </a:solidFill>
          </a:ln>
          <a:effectLst/>
        </p:spPr>
        <p:style>
          <a:lnRef idx="2">
            <a:schemeClr val="accent1"/>
          </a:lnRef>
          <a:fillRef idx="0">
            <a:schemeClr val="accent1"/>
          </a:fillRef>
          <a:effectRef idx="1">
            <a:schemeClr val="accent1"/>
          </a:effectRef>
          <a:fontRef idx="minor">
            <a:schemeClr val="tx1"/>
          </a:fontRef>
        </p:style>
      </p:cxnSp>
      <p:sp>
        <p:nvSpPr>
          <p:cNvPr id="24" name="屈折矢印 23"/>
          <p:cNvSpPr/>
          <p:nvPr/>
        </p:nvSpPr>
        <p:spPr>
          <a:xfrm rot="5400000">
            <a:off x="2138979" y="4321471"/>
            <a:ext cx="651058" cy="612000"/>
          </a:xfrm>
          <a:prstGeom prst="bentUpArrow">
            <a:avLst>
              <a:gd name="adj1" fmla="val 25000"/>
              <a:gd name="adj2" fmla="val 37581"/>
              <a:gd name="adj3" fmla="val 36321"/>
            </a:avLst>
          </a:prstGeom>
          <a:solidFill>
            <a:srgbClr val="DC3246"/>
          </a:solidFill>
          <a:ln>
            <a:solidFill>
              <a:srgbClr val="DC32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6" name="図 25" descr="images-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37" y="4554922"/>
            <a:ext cx="1313156" cy="1815043"/>
          </a:xfrm>
          <a:prstGeom prst="rect">
            <a:avLst/>
          </a:prstGeom>
        </p:spPr>
      </p:pic>
      <p:sp>
        <p:nvSpPr>
          <p:cNvPr id="27" name="正方形/長方形 26"/>
          <p:cNvSpPr/>
          <p:nvPr/>
        </p:nvSpPr>
        <p:spPr>
          <a:xfrm>
            <a:off x="2927285" y="4450664"/>
            <a:ext cx="5839116" cy="612000"/>
          </a:xfrm>
          <a:prstGeom prst="rect">
            <a:avLst/>
          </a:prstGeom>
          <a:solidFill>
            <a:srgbClr val="DC3246"/>
          </a:solidFill>
          <a:ln>
            <a:solidFill>
              <a:srgbClr val="DC324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400" dirty="0"/>
              <a:t>平成</a:t>
            </a:r>
            <a:r>
              <a:rPr lang="en-US" altLang="ja-JP" sz="2400" dirty="0"/>
              <a:t>28</a:t>
            </a:r>
            <a:r>
              <a:rPr lang="ja-JP" altLang="en-US" sz="2400" dirty="0" smtClean="0"/>
              <a:t>年度会計</a:t>
            </a:r>
            <a:r>
              <a:rPr lang="ja-JP" altLang="en-US" sz="2400" dirty="0"/>
              <a:t>では</a:t>
            </a:r>
            <a:r>
              <a:rPr lang="en-US" altLang="ja-JP" sz="2400" dirty="0"/>
              <a:t>2</a:t>
            </a:r>
            <a:r>
              <a:rPr lang="ja-JP" altLang="en-US" sz="2400" dirty="0"/>
              <a:t>億</a:t>
            </a:r>
            <a:r>
              <a:rPr lang="en-US" altLang="ja-JP" sz="2400" dirty="0"/>
              <a:t>7600</a:t>
            </a:r>
            <a:r>
              <a:rPr lang="ja-JP" altLang="en-US" sz="2400" dirty="0"/>
              <a:t>万円</a:t>
            </a:r>
            <a:r>
              <a:rPr lang="ja-JP" altLang="en-US" sz="2400" dirty="0" smtClean="0"/>
              <a:t>の積立金</a:t>
            </a:r>
            <a:endParaRPr lang="ja-JP" altLang="en-US" sz="2400" dirty="0"/>
          </a:p>
        </p:txBody>
      </p:sp>
      <p:sp>
        <p:nvSpPr>
          <p:cNvPr id="30" name="テキスト ボックス 29"/>
          <p:cNvSpPr txBox="1"/>
          <p:nvPr/>
        </p:nvSpPr>
        <p:spPr>
          <a:xfrm>
            <a:off x="152337" y="6176950"/>
            <a:ext cx="1338828" cy="369332"/>
          </a:xfrm>
          <a:prstGeom prst="rect">
            <a:avLst/>
          </a:prstGeom>
          <a:noFill/>
        </p:spPr>
        <p:txBody>
          <a:bodyPr wrap="none" rtlCol="0">
            <a:spAutoFit/>
          </a:bodyPr>
          <a:lstStyle/>
          <a:p>
            <a:r>
              <a:rPr kumimoji="1" lang="ja-JP" altLang="en-US" dirty="0" smtClean="0"/>
              <a:t>市役所職員</a:t>
            </a:r>
            <a:endParaRPr kumimoji="1" lang="ja-JP" altLang="en-US" dirty="0"/>
          </a:p>
        </p:txBody>
      </p:sp>
      <p:sp>
        <p:nvSpPr>
          <p:cNvPr id="2" name="角丸四角形吹き出し 1"/>
          <p:cNvSpPr/>
          <p:nvPr/>
        </p:nvSpPr>
        <p:spPr>
          <a:xfrm>
            <a:off x="1801760" y="5256957"/>
            <a:ext cx="6990726" cy="1099393"/>
          </a:xfrm>
          <a:prstGeom prst="wedgeRoundRectCallout">
            <a:avLst>
              <a:gd name="adj1" fmla="val -58487"/>
              <a:gd name="adj2" fmla="val -20383"/>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smtClean="0">
                <a:solidFill>
                  <a:schemeClr val="bg1"/>
                </a:solidFill>
              </a:rPr>
              <a:t>まちづくりファンドが</a:t>
            </a:r>
            <a:r>
              <a:rPr lang="ja-JP" altLang="en-US" sz="2000" dirty="0">
                <a:solidFill>
                  <a:schemeClr val="bg1"/>
                </a:solidFill>
              </a:rPr>
              <a:t>使われずに余ってしまっている。</a:t>
            </a:r>
            <a:endParaRPr lang="en-US" altLang="ja-JP" sz="2000" dirty="0">
              <a:solidFill>
                <a:schemeClr val="bg1"/>
              </a:solidFill>
            </a:endParaRPr>
          </a:p>
          <a:p>
            <a:r>
              <a:rPr lang="ja-JP" altLang="en-US" sz="2000" dirty="0">
                <a:solidFill>
                  <a:schemeClr val="bg1"/>
                </a:solidFill>
              </a:rPr>
              <a:t>このまま使わなければ</a:t>
            </a:r>
            <a:r>
              <a:rPr lang="en-US" altLang="ja-JP" sz="2000" dirty="0">
                <a:solidFill>
                  <a:schemeClr val="bg1"/>
                </a:solidFill>
              </a:rPr>
              <a:t>MINTO</a:t>
            </a:r>
            <a:r>
              <a:rPr lang="ja-JP" altLang="en-US" sz="2000" dirty="0">
                <a:solidFill>
                  <a:schemeClr val="bg1"/>
                </a:solidFill>
              </a:rPr>
              <a:t>機構に基金を返すことになるか</a:t>
            </a:r>
            <a:r>
              <a:rPr lang="ja-JP" altLang="en-US" sz="2000" dirty="0" smtClean="0">
                <a:solidFill>
                  <a:schemeClr val="bg1"/>
                </a:solidFill>
              </a:rPr>
              <a:t>も。</a:t>
            </a:r>
            <a:endParaRPr kumimoji="1" lang="ja-JP" altLang="en-US" sz="2000" dirty="0"/>
          </a:p>
        </p:txBody>
      </p:sp>
      <p:sp>
        <p:nvSpPr>
          <p:cNvPr id="5" name="正方形/長方形 4"/>
          <p:cNvSpPr/>
          <p:nvPr/>
        </p:nvSpPr>
        <p:spPr>
          <a:xfrm>
            <a:off x="5488826" y="2162692"/>
            <a:ext cx="1980029" cy="954107"/>
          </a:xfrm>
          <a:prstGeom prst="rect">
            <a:avLst/>
          </a:prstGeom>
        </p:spPr>
        <p:txBody>
          <a:bodyPr wrap="none">
            <a:spAutoFit/>
          </a:bodyPr>
          <a:lstStyle/>
          <a:p>
            <a:pPr algn="r"/>
            <a:r>
              <a:rPr lang="en-US" altLang="ja-JP" sz="2800" dirty="0" smtClean="0">
                <a:latin typeface="+mn-ea"/>
              </a:rPr>
              <a:t>1,260</a:t>
            </a:r>
            <a:r>
              <a:rPr lang="ja-JP" altLang="en-US" sz="2800" dirty="0" smtClean="0">
                <a:latin typeface="+mn-ea"/>
              </a:rPr>
              <a:t>万円</a:t>
            </a:r>
            <a:endParaRPr lang="en-US" altLang="ja-JP" sz="2800" dirty="0" smtClean="0">
              <a:latin typeface="+mn-ea"/>
            </a:endParaRPr>
          </a:p>
          <a:p>
            <a:pPr algn="r"/>
            <a:r>
              <a:rPr lang="en-US" altLang="ja-JP" sz="2800" dirty="0">
                <a:latin typeface="+mn-ea"/>
              </a:rPr>
              <a:t>170</a:t>
            </a:r>
            <a:r>
              <a:rPr lang="ja-JP" altLang="en-US" sz="2800" dirty="0">
                <a:latin typeface="+mn-ea"/>
              </a:rPr>
              <a:t>万円</a:t>
            </a:r>
            <a:r>
              <a:rPr lang="en-US" altLang="ja-JP" sz="2800" dirty="0">
                <a:latin typeface="+mn-ea"/>
              </a:rPr>
              <a:t>/</a:t>
            </a:r>
            <a:r>
              <a:rPr lang="ja-JP" altLang="en-US" sz="2800" dirty="0" smtClean="0">
                <a:latin typeface="+mn-ea"/>
              </a:rPr>
              <a:t>年</a:t>
            </a:r>
            <a:endParaRPr lang="ja-JP" altLang="en-US" sz="2800" dirty="0">
              <a:latin typeface="+mn-ea"/>
            </a:endParaRPr>
          </a:p>
        </p:txBody>
      </p:sp>
      <p:sp>
        <p:nvSpPr>
          <p:cNvPr id="7" name="正方形/長方形 6"/>
          <p:cNvSpPr/>
          <p:nvPr/>
        </p:nvSpPr>
        <p:spPr>
          <a:xfrm>
            <a:off x="152337" y="1433026"/>
            <a:ext cx="8782820" cy="1773775"/>
          </a:xfrm>
          <a:prstGeom prst="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52337" y="1433027"/>
            <a:ext cx="8782820" cy="400110"/>
          </a:xfrm>
          <a:prstGeom prst="rect">
            <a:avLst/>
          </a:prstGeom>
          <a:solidFill>
            <a:schemeClr val="tx2"/>
          </a:solidFill>
        </p:spPr>
        <p:txBody>
          <a:bodyPr wrap="square" rtlCol="0">
            <a:spAutoFit/>
          </a:bodyPr>
          <a:lstStyle/>
          <a:p>
            <a:pPr algn="ctr"/>
            <a:r>
              <a:rPr kumimoji="1" lang="ja-JP" altLang="en-US" sz="2000" dirty="0" smtClean="0">
                <a:solidFill>
                  <a:schemeClr val="bg1"/>
                </a:solidFill>
              </a:rPr>
              <a:t>アプリケーション　導入・維持費</a:t>
            </a:r>
            <a:endParaRPr kumimoji="1" lang="ja-JP" altLang="en-US" sz="2000" dirty="0">
              <a:solidFill>
                <a:schemeClr val="bg1"/>
              </a:solidFill>
            </a:endParaRPr>
          </a:p>
        </p:txBody>
      </p:sp>
      <p:sp>
        <p:nvSpPr>
          <p:cNvPr id="29" name="テキスト ボックス 28"/>
          <p:cNvSpPr txBox="1"/>
          <p:nvPr/>
        </p:nvSpPr>
        <p:spPr>
          <a:xfrm>
            <a:off x="147377" y="3372194"/>
            <a:ext cx="8782820" cy="400110"/>
          </a:xfrm>
          <a:prstGeom prst="rect">
            <a:avLst/>
          </a:prstGeom>
          <a:solidFill>
            <a:schemeClr val="tx2"/>
          </a:solidFill>
        </p:spPr>
        <p:txBody>
          <a:bodyPr wrap="square" rtlCol="0">
            <a:spAutoFit/>
          </a:bodyPr>
          <a:lstStyle/>
          <a:p>
            <a:pPr algn="ctr"/>
            <a:r>
              <a:rPr kumimoji="1" lang="ja-JP" altLang="en-US" sz="2000" dirty="0" smtClean="0">
                <a:solidFill>
                  <a:schemeClr val="bg1"/>
                </a:solidFill>
              </a:rPr>
              <a:t>市民に対する補助費用</a:t>
            </a:r>
            <a:endParaRPr kumimoji="1" lang="ja-JP" altLang="en-US" sz="2000" dirty="0">
              <a:solidFill>
                <a:schemeClr val="bg1"/>
              </a:solidFill>
            </a:endParaRPr>
          </a:p>
        </p:txBody>
      </p:sp>
      <p:sp>
        <p:nvSpPr>
          <p:cNvPr id="31" name="正方形/長方形 30"/>
          <p:cNvSpPr/>
          <p:nvPr/>
        </p:nvSpPr>
        <p:spPr>
          <a:xfrm>
            <a:off x="152337" y="3420627"/>
            <a:ext cx="8782820" cy="3183373"/>
          </a:xfrm>
          <a:prstGeom prst="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78</a:t>
            </a:fld>
            <a:endParaRPr kumimoji="1" lang="ja-JP" altLang="en-US"/>
          </a:p>
        </p:txBody>
      </p:sp>
    </p:spTree>
    <p:extLst>
      <p:ext uri="{BB962C8B-B14F-4D97-AF65-F5344CB8AC3E}">
        <p14:creationId xmlns:p14="http://schemas.microsoft.com/office/powerpoint/2010/main" val="3263756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3">
            <a:extLst>
              <a:ext uri="{28A0092B-C50C-407E-A947-70E740481C1C}">
                <a14:useLocalDpi xmlns:a14="http://schemas.microsoft.com/office/drawing/2010/main" val="0"/>
              </a:ext>
            </a:extLst>
          </a:blip>
          <a:srcRect b="-1073"/>
          <a:stretch/>
        </p:blipFill>
        <p:spPr>
          <a:xfrm rot="20479974">
            <a:off x="7330037" y="-129545"/>
            <a:ext cx="932632" cy="942636"/>
          </a:xfrm>
          <a:prstGeom prst="rect">
            <a:avLst/>
          </a:prstGeom>
          <a:effectLst/>
          <a:scene3d>
            <a:camera prst="orthographicFront">
              <a:rot lat="0" lon="10800000" rev="0"/>
            </a:camera>
            <a:lightRig rig="threePt" dir="t"/>
          </a:scene3d>
        </p:spPr>
      </p:pic>
      <p:pic>
        <p:nvPicPr>
          <p:cNvPr id="11" name="図 10"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80357" y="372367"/>
            <a:ext cx="983199" cy="983199"/>
          </a:xfrm>
          <a:prstGeom prst="rect">
            <a:avLst/>
          </a:prstGeom>
          <a:effectLst/>
        </p:spPr>
      </p:pic>
      <p:pic>
        <p:nvPicPr>
          <p:cNvPr id="14" name="図 13"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a:effectLst/>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8241507" y="497600"/>
            <a:ext cx="518091" cy="276999"/>
          </a:xfrm>
          <a:prstGeom prst="rect">
            <a:avLst/>
          </a:prstGeom>
          <a:noFill/>
          <a:effectLst/>
        </p:spPr>
        <p:txBody>
          <a:bodyPr wrap="non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16" name="テキスト ボックス 15"/>
          <p:cNvSpPr txBox="1"/>
          <p:nvPr/>
        </p:nvSpPr>
        <p:spPr>
          <a:xfrm>
            <a:off x="450670" y="37000"/>
            <a:ext cx="5432898" cy="954107"/>
          </a:xfrm>
          <a:prstGeom prst="rect">
            <a:avLst/>
          </a:prstGeom>
          <a:noFill/>
          <a:effectLst/>
        </p:spPr>
        <p:txBody>
          <a:bodyPr wrap="none" rtlCol="0">
            <a:spAutoFit/>
          </a:bodyPr>
          <a:lstStyle/>
          <a:p>
            <a:r>
              <a:rPr kumimoji="1" lang="ja-JP" altLang="en-US" sz="2400" dirty="0" smtClean="0"/>
              <a:t>市民参加型まちづくりアプリ「つちナビ」</a:t>
            </a:r>
            <a:endParaRPr kumimoji="1" lang="en-US" altLang="ja-JP" sz="2400" dirty="0" smtClean="0"/>
          </a:p>
          <a:p>
            <a:r>
              <a:rPr lang="ja-JP" altLang="en-US" sz="3200" dirty="0" smtClean="0"/>
              <a:t>恊働のまちづくり基金について</a:t>
            </a:r>
            <a:endParaRPr kumimoji="1" lang="ja-JP" altLang="en-US" sz="3200" dirty="0"/>
          </a:p>
        </p:txBody>
      </p:sp>
      <p:pic>
        <p:nvPicPr>
          <p:cNvPr id="17" name="図 1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a:effectLst/>
        </p:spPr>
      </p:pic>
      <p:pic>
        <p:nvPicPr>
          <p:cNvPr id="18" name="図 17"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99960" y="757612"/>
            <a:ext cx="355643" cy="355643"/>
          </a:xfrm>
          <a:prstGeom prst="rect">
            <a:avLst/>
          </a:prstGeom>
          <a:effectLst/>
        </p:spPr>
      </p:pic>
      <p:sp>
        <p:nvSpPr>
          <p:cNvPr id="23" name="正方形/長方形 22"/>
          <p:cNvSpPr/>
          <p:nvPr/>
        </p:nvSpPr>
        <p:spPr>
          <a:xfrm>
            <a:off x="450670" y="1584132"/>
            <a:ext cx="7938323" cy="1602560"/>
          </a:xfrm>
          <a:prstGeom prst="rect">
            <a:avLst/>
          </a:prstGeom>
          <a:noFill/>
          <a:ln w="38100" cmpd="sng">
            <a:solidFill>
              <a:srgbClr val="DC32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2400" dirty="0" smtClean="0">
              <a:solidFill>
                <a:srgbClr val="000000"/>
              </a:solidFill>
            </a:endParaRPr>
          </a:p>
          <a:p>
            <a:pPr algn="ctr"/>
            <a:r>
              <a:rPr lang="ja-JP" altLang="en-US" sz="2400" dirty="0" smtClean="0">
                <a:solidFill>
                  <a:srgbClr val="000000"/>
                </a:solidFill>
              </a:rPr>
              <a:t>平成</a:t>
            </a:r>
            <a:r>
              <a:rPr lang="en-US" altLang="ja-JP" sz="2400" dirty="0" smtClean="0">
                <a:solidFill>
                  <a:srgbClr val="000000"/>
                </a:solidFill>
              </a:rPr>
              <a:t>25</a:t>
            </a:r>
            <a:r>
              <a:rPr lang="ja-JP" altLang="en-US" sz="2400" dirty="0" smtClean="0">
                <a:solidFill>
                  <a:srgbClr val="000000"/>
                </a:solidFill>
              </a:rPr>
              <a:t>年に民間都市開発支援機構より、住民主体のまちづくりを目的として土浦市に与えられた。同時に市民からの寄付もあり、初年度の基金はおおよそ</a:t>
            </a:r>
            <a:r>
              <a:rPr lang="en-US" altLang="ja-JP" sz="2400" dirty="0" smtClean="0">
                <a:solidFill>
                  <a:srgbClr val="000000"/>
                </a:solidFill>
              </a:rPr>
              <a:t>1</a:t>
            </a:r>
            <a:r>
              <a:rPr lang="ja-JP" altLang="en-US" sz="2400" dirty="0" smtClean="0">
                <a:solidFill>
                  <a:srgbClr val="000000"/>
                </a:solidFill>
              </a:rPr>
              <a:t>億</a:t>
            </a:r>
            <a:r>
              <a:rPr lang="en-US" altLang="ja-JP" sz="2400" dirty="0" smtClean="0">
                <a:solidFill>
                  <a:srgbClr val="000000"/>
                </a:solidFill>
              </a:rPr>
              <a:t>5000</a:t>
            </a:r>
            <a:r>
              <a:rPr lang="ja-JP" altLang="en-US" sz="2400" dirty="0" smtClean="0">
                <a:solidFill>
                  <a:srgbClr val="000000"/>
                </a:solidFill>
              </a:rPr>
              <a:t>万円となった。</a:t>
            </a:r>
            <a:endParaRPr lang="en-US" altLang="ja-JP" sz="2400" dirty="0" smtClean="0">
              <a:solidFill>
                <a:srgbClr val="000000"/>
              </a:solidFill>
            </a:endParaRPr>
          </a:p>
        </p:txBody>
      </p:sp>
      <p:sp>
        <p:nvSpPr>
          <p:cNvPr id="25" name="正方形/長方形 24"/>
          <p:cNvSpPr/>
          <p:nvPr/>
        </p:nvSpPr>
        <p:spPr>
          <a:xfrm>
            <a:off x="450670" y="1584132"/>
            <a:ext cx="7938323" cy="415286"/>
          </a:xfrm>
          <a:prstGeom prst="rect">
            <a:avLst/>
          </a:prstGeom>
          <a:solidFill>
            <a:srgbClr val="DC3246"/>
          </a:solidFill>
          <a:ln>
            <a:solidFill>
              <a:srgbClr val="DC32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mj-ea"/>
                <a:ea typeface="+mj-ea"/>
              </a:rPr>
              <a:t>恊働のまちづくり基金</a:t>
            </a:r>
            <a:endParaRPr kumimoji="1" lang="ja-JP" altLang="en-US" dirty="0">
              <a:latin typeface="+mj-ea"/>
              <a:ea typeface="+mj-ea"/>
            </a:endParaRPr>
          </a:p>
        </p:txBody>
      </p:sp>
      <p:sp>
        <p:nvSpPr>
          <p:cNvPr id="36" name="正方形/長方形 35"/>
          <p:cNvSpPr/>
          <p:nvPr/>
        </p:nvSpPr>
        <p:spPr>
          <a:xfrm>
            <a:off x="1037518" y="3904300"/>
            <a:ext cx="3213922" cy="1834546"/>
          </a:xfrm>
          <a:prstGeom prst="rect">
            <a:avLst/>
          </a:prstGeom>
          <a:no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2000" dirty="0" smtClean="0">
              <a:solidFill>
                <a:srgbClr val="000000"/>
              </a:solidFill>
            </a:endParaRPr>
          </a:p>
          <a:p>
            <a:r>
              <a:rPr lang="ja-JP" altLang="en-US" sz="2000" dirty="0" smtClean="0">
                <a:solidFill>
                  <a:srgbClr val="000000"/>
                </a:solidFill>
              </a:rPr>
              <a:t>民都開発機構からの基金が使えない。住民の寄付金から資金運用がなされる。比較的少額。</a:t>
            </a:r>
            <a:endParaRPr kumimoji="1" lang="ja-JP" altLang="en-US" sz="2000" dirty="0">
              <a:solidFill>
                <a:srgbClr val="000000"/>
              </a:solidFill>
            </a:endParaRPr>
          </a:p>
        </p:txBody>
      </p:sp>
      <p:sp>
        <p:nvSpPr>
          <p:cNvPr id="37" name="正方形/長方形 36"/>
          <p:cNvSpPr/>
          <p:nvPr/>
        </p:nvSpPr>
        <p:spPr>
          <a:xfrm>
            <a:off x="4741681" y="3904300"/>
            <a:ext cx="3213922" cy="1834546"/>
          </a:xfrm>
          <a:prstGeom prst="rect">
            <a:avLst/>
          </a:prstGeom>
          <a:no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en-US" altLang="ja-JP" sz="2000" dirty="0" smtClean="0">
              <a:solidFill>
                <a:srgbClr val="000000"/>
              </a:solidFill>
            </a:endParaRPr>
          </a:p>
          <a:p>
            <a:r>
              <a:rPr kumimoji="1" lang="ja-JP" altLang="en-US" sz="2000" dirty="0" smtClean="0">
                <a:solidFill>
                  <a:srgbClr val="000000"/>
                </a:solidFill>
              </a:rPr>
              <a:t>民都開発機構からの基金から優先的に資金運用がなされる。高額な補助が行われる。</a:t>
            </a:r>
            <a:endParaRPr kumimoji="1" lang="ja-JP" altLang="en-US" sz="2000" dirty="0">
              <a:solidFill>
                <a:srgbClr val="000000"/>
              </a:solidFill>
            </a:endParaRPr>
          </a:p>
        </p:txBody>
      </p:sp>
      <p:sp>
        <p:nvSpPr>
          <p:cNvPr id="38" name="正方形/長方形 37"/>
          <p:cNvSpPr/>
          <p:nvPr/>
        </p:nvSpPr>
        <p:spPr>
          <a:xfrm>
            <a:off x="1037518" y="3904300"/>
            <a:ext cx="3213922" cy="454717"/>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ソフト事業</a:t>
            </a:r>
            <a:endParaRPr kumimoji="1" lang="ja-JP" altLang="en-US" dirty="0"/>
          </a:p>
        </p:txBody>
      </p:sp>
      <p:sp>
        <p:nvSpPr>
          <p:cNvPr id="39" name="正方形/長方形 38"/>
          <p:cNvSpPr/>
          <p:nvPr/>
        </p:nvSpPr>
        <p:spPr>
          <a:xfrm>
            <a:off x="4741681" y="3904300"/>
            <a:ext cx="3213922" cy="454717"/>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ハード事業</a:t>
            </a:r>
            <a:endParaRPr kumimoji="1" lang="ja-JP" altLang="en-US" dirty="0"/>
          </a:p>
        </p:txBody>
      </p:sp>
      <p:sp>
        <p:nvSpPr>
          <p:cNvPr id="40" name="下矢印 39"/>
          <p:cNvSpPr/>
          <p:nvPr/>
        </p:nvSpPr>
        <p:spPr>
          <a:xfrm>
            <a:off x="2335973" y="3186692"/>
            <a:ext cx="580073" cy="607847"/>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下矢印 40"/>
          <p:cNvSpPr/>
          <p:nvPr/>
        </p:nvSpPr>
        <p:spPr>
          <a:xfrm>
            <a:off x="6094237" y="3186692"/>
            <a:ext cx="580073" cy="607847"/>
          </a:xfrm>
          <a:prstGeom prst="down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1037518" y="5832926"/>
            <a:ext cx="7112202" cy="946674"/>
          </a:xfrm>
          <a:prstGeom prst="rect">
            <a:avLst/>
          </a:prstGeom>
          <a:solidFill>
            <a:srgbClr val="1A346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dirty="0"/>
              <a:t>いずれ</a:t>
            </a:r>
            <a:r>
              <a:rPr lang="ja-JP" altLang="en-US" sz="2000" dirty="0" smtClean="0"/>
              <a:t>も十分に活用</a:t>
            </a:r>
            <a:r>
              <a:rPr lang="ja-JP" altLang="en-US" sz="2000" dirty="0"/>
              <a:t>されておらず、基金が余ってしまって</a:t>
            </a:r>
            <a:r>
              <a:rPr lang="ja-JP" altLang="en-US" sz="2000" dirty="0" smtClean="0"/>
              <a:t>いる。</a:t>
            </a:r>
            <a:endParaRPr lang="en-US" altLang="ja-JP" sz="2000" dirty="0"/>
          </a:p>
          <a:p>
            <a:r>
              <a:rPr lang="ja-JP" altLang="en-US" sz="2000" dirty="0"/>
              <a:t>プレゼン等交付までのハードルの高さと認知度に問題が</a:t>
            </a:r>
            <a:r>
              <a:rPr lang="ja-JP" altLang="en-US" sz="2000" dirty="0" smtClean="0"/>
              <a:t>ある。</a:t>
            </a:r>
            <a:endParaRPr lang="ja-JP" altLang="en-US" sz="2000" dirty="0"/>
          </a:p>
        </p:txBody>
      </p:sp>
      <p:sp>
        <p:nvSpPr>
          <p:cNvPr id="45" name="右矢印 44"/>
          <p:cNvSpPr/>
          <p:nvPr/>
        </p:nvSpPr>
        <p:spPr>
          <a:xfrm>
            <a:off x="211397" y="6115164"/>
            <a:ext cx="725155" cy="360638"/>
          </a:xfrm>
          <a:prstGeom prst="rightArrow">
            <a:avLst/>
          </a:prstGeom>
          <a:solidFill>
            <a:srgbClr val="1A346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79</a:t>
            </a:fld>
            <a:endParaRPr kumimoji="1" lang="ja-JP" altLang="en-US"/>
          </a:p>
        </p:txBody>
      </p:sp>
    </p:spTree>
    <p:extLst>
      <p:ext uri="{BB962C8B-B14F-4D97-AF65-F5344CB8AC3E}">
        <p14:creationId xmlns:p14="http://schemas.microsoft.com/office/powerpoint/2010/main" val="2048220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063" y="761231"/>
            <a:ext cx="360000" cy="360000"/>
          </a:xfrm>
          <a:prstGeom prst="rect">
            <a:avLst/>
          </a:prstGeom>
        </p:spPr>
      </p:pic>
      <p:pic>
        <p:nvPicPr>
          <p:cNvPr id="20" name="図 19"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485" y="756874"/>
            <a:ext cx="360000" cy="360000"/>
          </a:xfrm>
          <a:prstGeom prst="rect">
            <a:avLst/>
          </a:prstGeom>
        </p:spPr>
      </p:pic>
      <p:pic>
        <p:nvPicPr>
          <p:cNvPr id="21" name="図 20"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175" y="756874"/>
            <a:ext cx="360000" cy="360000"/>
          </a:xfrm>
          <a:prstGeom prst="rect">
            <a:avLst/>
          </a:prstGeom>
        </p:spPr>
      </p:pic>
      <p:pic>
        <p:nvPicPr>
          <p:cNvPr id="23" name="図 22"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705" y="761231"/>
            <a:ext cx="360000" cy="360000"/>
          </a:xfrm>
          <a:prstGeom prst="rect">
            <a:avLst/>
          </a:prstGeom>
        </p:spPr>
      </p:pic>
      <p:pic>
        <p:nvPicPr>
          <p:cNvPr id="2" name="図 1" descr="unclassified_unclassified--70_36-1920x1440.jpg"/>
          <p:cNvPicPr>
            <a:picLocks noChangeAspect="1"/>
          </p:cNvPicPr>
          <p:nvPr/>
        </p:nvPicPr>
        <p:blipFill rotWithShape="1">
          <a:blip r:embed="rId3" cstate="screen">
            <a:alphaModFix amt="43000"/>
            <a:extLst>
              <a:ext uri="{28A0092B-C50C-407E-A947-70E740481C1C}">
                <a14:useLocalDpi xmlns:a14="http://schemas.microsoft.com/office/drawing/2010/main"/>
              </a:ext>
            </a:extLst>
          </a:blip>
          <a:srcRect/>
          <a:stretch/>
        </p:blipFill>
        <p:spPr>
          <a:xfrm>
            <a:off x="0" y="1260012"/>
            <a:ext cx="9144000" cy="5597988"/>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5" name="テキスト ボックス 14"/>
          <p:cNvSpPr txBox="1"/>
          <p:nvPr/>
        </p:nvSpPr>
        <p:spPr>
          <a:xfrm>
            <a:off x="1050010" y="1909105"/>
            <a:ext cx="6792629" cy="646331"/>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今いる</a:t>
            </a:r>
            <a:r>
              <a:rPr kumimoji="1" lang="ja-JP" altLang="en-US" sz="3600" b="1" dirty="0" smtClean="0">
                <a:latin typeface="ヒラギノ丸ゴ ProN W4"/>
                <a:ea typeface="ヒラギノ丸ゴ ProN W4"/>
                <a:cs typeface="ヒラギノ丸ゴ ProN W4"/>
              </a:rPr>
              <a:t>「</a:t>
            </a:r>
            <a:r>
              <a:rPr kumimoji="1" lang="ja-JP" altLang="en-US" sz="3600" b="1" dirty="0" smtClean="0">
                <a:solidFill>
                  <a:srgbClr val="DD3246"/>
                </a:solidFill>
                <a:latin typeface="ヒラギノ丸ゴ ProN W4"/>
                <a:ea typeface="ヒラギノ丸ゴ ProN W4"/>
                <a:cs typeface="ヒラギノ丸ゴ ProN W4"/>
              </a:rPr>
              <a:t>こども</a:t>
            </a:r>
            <a:r>
              <a:rPr kumimoji="1" lang="ja-JP" altLang="en-US" sz="3600" b="1" dirty="0" smtClean="0">
                <a:latin typeface="ヒラギノ丸ゴ ProN W4"/>
                <a:ea typeface="ヒラギノ丸ゴ ProN W4"/>
                <a:cs typeface="ヒラギノ丸ゴ ProN W4"/>
              </a:rPr>
              <a:t>」</a:t>
            </a:r>
            <a:r>
              <a:rPr kumimoji="1" lang="ja-JP" altLang="en-US" sz="2400" dirty="0" smtClean="0">
                <a:latin typeface="ヒラギノ丸ゴ ProN W4"/>
                <a:ea typeface="ヒラギノ丸ゴ ProN W4"/>
                <a:cs typeface="ヒラギノ丸ゴ ProN W4"/>
              </a:rPr>
              <a:t>を大切にするまちづくり</a:t>
            </a:r>
            <a:endParaRPr kumimoji="1" lang="ja-JP" altLang="en-US" sz="2800" dirty="0">
              <a:latin typeface="ヒラギノ丸ゴ ProN W4"/>
              <a:ea typeface="ヒラギノ丸ゴ ProN W4"/>
              <a:cs typeface="ヒラギノ丸ゴ ProN W4"/>
            </a:endParaRPr>
          </a:p>
        </p:txBody>
      </p:sp>
      <p:sp>
        <p:nvSpPr>
          <p:cNvPr id="26" name="テキスト ボックス 25"/>
          <p:cNvSpPr txBox="1"/>
          <p:nvPr/>
        </p:nvSpPr>
        <p:spPr>
          <a:xfrm>
            <a:off x="1050010" y="2917303"/>
            <a:ext cx="7715959" cy="646331"/>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就きたい、続けたい</a:t>
            </a:r>
            <a:r>
              <a:rPr kumimoji="1" lang="ja-JP" altLang="en-US" sz="3600" b="1" dirty="0" smtClean="0">
                <a:latin typeface="ヒラギノ丸ゴ ProN W4"/>
                <a:ea typeface="ヒラギノ丸ゴ ProN W4"/>
                <a:cs typeface="ヒラギノ丸ゴ ProN W4"/>
              </a:rPr>
              <a:t>「</a:t>
            </a:r>
            <a:r>
              <a:rPr kumimoji="1" lang="ja-JP" altLang="en-US" sz="3600" b="1" dirty="0" smtClean="0">
                <a:solidFill>
                  <a:srgbClr val="1986C4"/>
                </a:solidFill>
                <a:latin typeface="ヒラギノ丸ゴ ProN W4"/>
                <a:ea typeface="ヒラギノ丸ゴ ProN W4"/>
                <a:cs typeface="ヒラギノ丸ゴ ProN W4"/>
              </a:rPr>
              <a:t>しごと</a:t>
            </a:r>
            <a:r>
              <a:rPr kumimoji="1" lang="ja-JP" altLang="en-US" sz="3600" b="1" dirty="0" smtClean="0">
                <a:latin typeface="ヒラギノ丸ゴ ProN W4"/>
                <a:ea typeface="ヒラギノ丸ゴ ProN W4"/>
                <a:cs typeface="ヒラギノ丸ゴ ProN W4"/>
              </a:rPr>
              <a:t>」</a:t>
            </a:r>
            <a:r>
              <a:rPr kumimoji="1" lang="ja-JP" altLang="en-US" sz="2400" dirty="0" smtClean="0">
                <a:latin typeface="ヒラギノ丸ゴ ProN W4"/>
                <a:ea typeface="ヒラギノ丸ゴ ProN W4"/>
                <a:cs typeface="ヒラギノ丸ゴ ProN W4"/>
              </a:rPr>
              <a:t>のあるまちづくり</a:t>
            </a:r>
            <a:endParaRPr kumimoji="1" lang="ja-JP" altLang="en-US" sz="2400" dirty="0">
              <a:latin typeface="ヒラギノ丸ゴ ProN W4"/>
              <a:ea typeface="ヒラギノ丸ゴ ProN W4"/>
              <a:cs typeface="ヒラギノ丸ゴ ProN W4"/>
            </a:endParaRPr>
          </a:p>
        </p:txBody>
      </p:sp>
      <p:sp>
        <p:nvSpPr>
          <p:cNvPr id="29" name="テキスト ボックス 28"/>
          <p:cNvSpPr txBox="1"/>
          <p:nvPr/>
        </p:nvSpPr>
        <p:spPr>
          <a:xfrm>
            <a:off x="1050010" y="3986839"/>
            <a:ext cx="5869300" cy="646331"/>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快適な</a:t>
            </a:r>
            <a:r>
              <a:rPr kumimoji="1" lang="ja-JP" altLang="en-US" sz="3600" b="1" dirty="0" smtClean="0">
                <a:latin typeface="ヒラギノ丸ゴ ProN W4"/>
                <a:ea typeface="ヒラギノ丸ゴ ProN W4"/>
                <a:cs typeface="ヒラギノ丸ゴ ProN W4"/>
              </a:rPr>
              <a:t>「</a:t>
            </a:r>
            <a:r>
              <a:rPr kumimoji="1" lang="ja-JP" altLang="en-US" sz="3600" b="1" dirty="0" smtClean="0">
                <a:solidFill>
                  <a:srgbClr val="FD5A07"/>
                </a:solidFill>
                <a:latin typeface="ヒラギノ丸ゴ ProN W4"/>
                <a:ea typeface="ヒラギノ丸ゴ ProN W4"/>
                <a:cs typeface="ヒラギノ丸ゴ ProN W4"/>
              </a:rPr>
              <a:t>くらし</a:t>
            </a:r>
            <a:r>
              <a:rPr kumimoji="1" lang="ja-JP" altLang="en-US" sz="3600" b="1" dirty="0" smtClean="0">
                <a:latin typeface="ヒラギノ丸ゴ ProN W4"/>
                <a:ea typeface="ヒラギノ丸ゴ ProN W4"/>
                <a:cs typeface="ヒラギノ丸ゴ ProN W4"/>
              </a:rPr>
              <a:t>」</a:t>
            </a:r>
            <a:r>
              <a:rPr kumimoji="1" lang="ja-JP" altLang="en-US" sz="2400" dirty="0" smtClean="0">
                <a:latin typeface="ヒラギノ丸ゴ ProN W4"/>
                <a:ea typeface="ヒラギノ丸ゴ ProN W4"/>
                <a:cs typeface="ヒラギノ丸ゴ ProN W4"/>
              </a:rPr>
              <a:t>のあるまちづくり</a:t>
            </a:r>
            <a:endParaRPr kumimoji="1" lang="ja-JP" altLang="en-US" sz="2800" dirty="0">
              <a:latin typeface="ヒラギノ丸ゴ ProN W4"/>
              <a:ea typeface="ヒラギノ丸ゴ ProN W4"/>
              <a:cs typeface="ヒラギノ丸ゴ ProN W4"/>
            </a:endParaRPr>
          </a:p>
        </p:txBody>
      </p:sp>
      <p:sp>
        <p:nvSpPr>
          <p:cNvPr id="30" name="テキスト ボックス 29"/>
          <p:cNvSpPr txBox="1"/>
          <p:nvPr/>
        </p:nvSpPr>
        <p:spPr>
          <a:xfrm>
            <a:off x="1050010" y="5201134"/>
            <a:ext cx="8023735" cy="646331"/>
          </a:xfrm>
          <a:prstGeom prst="rect">
            <a:avLst/>
          </a:prstGeom>
          <a:noFill/>
        </p:spPr>
        <p:txBody>
          <a:bodyPr wrap="none" rtlCol="0">
            <a:spAutoFit/>
          </a:bodyPr>
          <a:lstStyle/>
          <a:p>
            <a:r>
              <a:rPr lang="ja-JP" altLang="en-US" sz="2400" dirty="0" smtClean="0">
                <a:latin typeface="ヒラギノ丸ゴ ProN W4"/>
                <a:ea typeface="ヒラギノ丸ゴ ProN W4"/>
                <a:cs typeface="ヒラギノ丸ゴ ProN W4"/>
              </a:rPr>
              <a:t>今ある</a:t>
            </a:r>
            <a:r>
              <a:rPr lang="ja-JP" altLang="en-US" sz="3600" b="1" dirty="0" smtClean="0">
                <a:latin typeface="ヒラギノ丸ゴ ProN W4"/>
                <a:ea typeface="ヒラギノ丸ゴ ProN W4"/>
                <a:cs typeface="ヒラギノ丸ゴ ProN W4"/>
              </a:rPr>
              <a:t>「</a:t>
            </a:r>
            <a:r>
              <a:rPr lang="ja-JP" altLang="en-US" sz="3600" b="1" dirty="0" smtClean="0">
                <a:solidFill>
                  <a:srgbClr val="498E47"/>
                </a:solidFill>
                <a:latin typeface="ヒラギノ丸ゴ ProN W4"/>
                <a:ea typeface="ヒラギノ丸ゴ ProN W4"/>
                <a:cs typeface="ヒラギノ丸ゴ ProN W4"/>
              </a:rPr>
              <a:t>しさん</a:t>
            </a:r>
            <a:r>
              <a:rPr lang="ja-JP" altLang="en-US" sz="3600" b="1" dirty="0" smtClean="0">
                <a:latin typeface="ヒラギノ丸ゴ ProN W4"/>
                <a:ea typeface="ヒラギノ丸ゴ ProN W4"/>
                <a:cs typeface="ヒラギノ丸ゴ ProN W4"/>
              </a:rPr>
              <a:t>」</a:t>
            </a:r>
            <a:r>
              <a:rPr lang="ja-JP" altLang="en-US" sz="2400" dirty="0" smtClean="0">
                <a:latin typeface="ヒラギノ丸ゴ ProN W4"/>
                <a:ea typeface="ヒラギノ丸ゴ ProN W4"/>
                <a:cs typeface="ヒラギノ丸ゴ ProN W4"/>
              </a:rPr>
              <a:t>を大切にし、活用するまちづくり</a:t>
            </a:r>
            <a:endParaRPr kumimoji="1" lang="ja-JP" altLang="en-US" sz="2400" dirty="0">
              <a:latin typeface="ヒラギノ丸ゴ ProN W4"/>
              <a:ea typeface="ヒラギノ丸ゴ ProN W4"/>
              <a:cs typeface="ヒラギノ丸ゴ ProN W4"/>
            </a:endParaRPr>
          </a:p>
        </p:txBody>
      </p:sp>
      <p:pic>
        <p:nvPicPr>
          <p:cNvPr id="32" name="図 31" descr="icon_151800_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29" y="1955891"/>
            <a:ext cx="581274" cy="581274"/>
          </a:xfrm>
          <a:prstGeom prst="rect">
            <a:avLst/>
          </a:prstGeom>
        </p:spPr>
      </p:pic>
      <p:pic>
        <p:nvPicPr>
          <p:cNvPr id="55" name="図 54" descr="icon_151800_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29" y="3013720"/>
            <a:ext cx="581274" cy="581274"/>
          </a:xfrm>
          <a:prstGeom prst="rect">
            <a:avLst/>
          </a:prstGeom>
        </p:spPr>
      </p:pic>
      <p:pic>
        <p:nvPicPr>
          <p:cNvPr id="56" name="図 55" descr="icon_151800_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29" y="4091556"/>
            <a:ext cx="581274" cy="581274"/>
          </a:xfrm>
          <a:prstGeom prst="rect">
            <a:avLst/>
          </a:prstGeom>
        </p:spPr>
      </p:pic>
      <p:pic>
        <p:nvPicPr>
          <p:cNvPr id="57" name="図 56" descr="icon_151800_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29" y="5266191"/>
            <a:ext cx="581274" cy="581274"/>
          </a:xfrm>
          <a:prstGeom prst="rect">
            <a:avLst/>
          </a:prstGeom>
        </p:spPr>
      </p:pic>
      <p:sp>
        <p:nvSpPr>
          <p:cNvPr id="19" name="テキスト ボックス 18"/>
          <p:cNvSpPr txBox="1"/>
          <p:nvPr/>
        </p:nvSpPr>
        <p:spPr>
          <a:xfrm>
            <a:off x="162945" y="304385"/>
            <a:ext cx="2749471" cy="707886"/>
          </a:xfrm>
          <a:prstGeom prst="rect">
            <a:avLst/>
          </a:prstGeom>
          <a:noFill/>
        </p:spPr>
        <p:txBody>
          <a:bodyPr wrap="none" rtlCol="0">
            <a:spAutoFit/>
          </a:bodyPr>
          <a:lstStyle/>
          <a:p>
            <a:r>
              <a:rPr kumimoji="1" lang="ja-JP" altLang="en-US" sz="4000" dirty="0" smtClean="0">
                <a:latin typeface="ヒラギノ丸ゴ ProN W4"/>
                <a:ea typeface="ヒラギノ丸ゴ ProN W4"/>
                <a:cs typeface="ヒラギノ丸ゴ ProN W4"/>
              </a:rPr>
              <a:t>部門別構想</a:t>
            </a:r>
            <a:endParaRPr kumimoji="1" lang="ja-JP" altLang="en-US" sz="4000" dirty="0">
              <a:latin typeface="ヒラギノ丸ゴ ProN W4"/>
              <a:ea typeface="ヒラギノ丸ゴ ProN W4"/>
              <a:cs typeface="ヒラギノ丸ゴ ProN W4"/>
            </a:endParaRPr>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8</a:t>
            </a:fld>
            <a:endParaRPr kumimoji="1" lang="ja-JP" altLang="en-US"/>
          </a:p>
        </p:txBody>
      </p:sp>
    </p:spTree>
    <p:extLst>
      <p:ext uri="{BB962C8B-B14F-4D97-AF65-F5344CB8AC3E}">
        <p14:creationId xmlns:p14="http://schemas.microsoft.com/office/powerpoint/2010/main" val="3667394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1000"/>
                                        <p:tgtEl>
                                          <p:spTgt spid="55"/>
                                        </p:tgtEl>
                                      </p:cBhvr>
                                    </p:animEffect>
                                    <p:anim calcmode="lin" valueType="num">
                                      <p:cBhvr>
                                        <p:cTn id="24" dur="1000" fill="hold"/>
                                        <p:tgtEl>
                                          <p:spTgt spid="55"/>
                                        </p:tgtEl>
                                        <p:attrNameLst>
                                          <p:attrName>ppt_x</p:attrName>
                                        </p:attrNameLst>
                                      </p:cBhvr>
                                      <p:tavLst>
                                        <p:tav tm="0">
                                          <p:val>
                                            <p:strVal val="#ppt_x"/>
                                          </p:val>
                                        </p:tav>
                                        <p:tav tm="100000">
                                          <p:val>
                                            <p:strVal val="#ppt_x"/>
                                          </p:val>
                                        </p:tav>
                                      </p:tavLst>
                                    </p:anim>
                                    <p:anim calcmode="lin" valueType="num">
                                      <p:cBhvr>
                                        <p:cTn id="25" dur="1000" fill="hold"/>
                                        <p:tgtEl>
                                          <p:spTgt spid="5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anim calcmode="lin" valueType="num">
                                      <p:cBhvr>
                                        <p:cTn id="35" dur="1000" fill="hold"/>
                                        <p:tgtEl>
                                          <p:spTgt spid="56"/>
                                        </p:tgtEl>
                                        <p:attrNameLst>
                                          <p:attrName>ppt_x</p:attrName>
                                        </p:attrNameLst>
                                      </p:cBhvr>
                                      <p:tavLst>
                                        <p:tav tm="0">
                                          <p:val>
                                            <p:strVal val="#ppt_x"/>
                                          </p:val>
                                        </p:tav>
                                        <p:tav tm="100000">
                                          <p:val>
                                            <p:strVal val="#ppt_x"/>
                                          </p:val>
                                        </p:tav>
                                      </p:tavLst>
                                    </p:anim>
                                    <p:anim calcmode="lin" valueType="num">
                                      <p:cBhvr>
                                        <p:cTn id="36" dur="1000" fill="hold"/>
                                        <p:tgtEl>
                                          <p:spTgt spid="56"/>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1000"/>
                                        <p:tgtEl>
                                          <p:spTgt spid="57"/>
                                        </p:tgtEl>
                                      </p:cBhvr>
                                    </p:animEffect>
                                    <p:anim calcmode="lin" valueType="num">
                                      <p:cBhvr>
                                        <p:cTn id="46" dur="1000" fill="hold"/>
                                        <p:tgtEl>
                                          <p:spTgt spid="57"/>
                                        </p:tgtEl>
                                        <p:attrNameLst>
                                          <p:attrName>ppt_x</p:attrName>
                                        </p:attrNameLst>
                                      </p:cBhvr>
                                      <p:tavLst>
                                        <p:tav tm="0">
                                          <p:val>
                                            <p:strVal val="#ppt_x"/>
                                          </p:val>
                                        </p:tav>
                                        <p:tav tm="100000">
                                          <p:val>
                                            <p:strVal val="#ppt_x"/>
                                          </p:val>
                                        </p:tav>
                                      </p:tavLst>
                                    </p:anim>
                                    <p:anim calcmode="lin" valueType="num">
                                      <p:cBhvr>
                                        <p:cTn id="4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9" grpId="0"/>
      <p:bldP spid="30"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descr="icon_156520_256.png"/>
          <p:cNvPicPr>
            <a:picLocks noChangeAspect="1"/>
          </p:cNvPicPr>
          <p:nvPr/>
        </p:nvPicPr>
        <p:blipFill rotWithShape="1">
          <a:blip r:embed="rId3">
            <a:extLst>
              <a:ext uri="{28A0092B-C50C-407E-A947-70E740481C1C}">
                <a14:useLocalDpi xmlns:a14="http://schemas.microsoft.com/office/drawing/2010/main" val="0"/>
              </a:ext>
            </a:extLst>
          </a:blip>
          <a:srcRect b="-1073"/>
          <a:stretch/>
        </p:blipFill>
        <p:spPr>
          <a:xfrm rot="20479974">
            <a:off x="7330037" y="-129545"/>
            <a:ext cx="932632" cy="942636"/>
          </a:xfrm>
          <a:prstGeom prst="rect">
            <a:avLst/>
          </a:prstGeom>
          <a:effectLst/>
          <a:scene3d>
            <a:camera prst="orthographicFront">
              <a:rot lat="0" lon="10800000" rev="0"/>
            </a:camera>
            <a:lightRig rig="threePt" dir="t"/>
          </a:scene3d>
        </p:spPr>
      </p:pic>
      <p:pic>
        <p:nvPicPr>
          <p:cNvPr id="11" name="図 10"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80357" y="372367"/>
            <a:ext cx="983199" cy="983199"/>
          </a:xfrm>
          <a:prstGeom prst="rect">
            <a:avLst/>
          </a:prstGeom>
          <a:effectLst/>
        </p:spPr>
      </p:pic>
      <p:pic>
        <p:nvPicPr>
          <p:cNvPr id="14" name="図 13"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4063" y="761231"/>
            <a:ext cx="355643" cy="355643"/>
          </a:xfrm>
          <a:prstGeom prst="rect">
            <a:avLst/>
          </a:prstGeom>
          <a:effectLst/>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8241507" y="497600"/>
            <a:ext cx="518091" cy="276999"/>
          </a:xfrm>
          <a:prstGeom prst="rect">
            <a:avLst/>
          </a:prstGeom>
          <a:noFill/>
          <a:effectLst/>
        </p:spPr>
        <p:txBody>
          <a:bodyPr wrap="none" rtlCol="0">
            <a:spAutoFit/>
          </a:bodyPr>
          <a:lstStyle/>
          <a:p>
            <a:r>
              <a:rPr lang="ja-JP" altLang="en-US" sz="1200" dirty="0" smtClean="0">
                <a:solidFill>
                  <a:schemeClr val="bg1"/>
                </a:solidFill>
              </a:rPr>
              <a:t>くらし</a:t>
            </a:r>
            <a:endParaRPr kumimoji="1" lang="ja-JP" altLang="en-US" sz="1200" dirty="0">
              <a:solidFill>
                <a:schemeClr val="bg1"/>
              </a:solidFill>
            </a:endParaRPr>
          </a:p>
        </p:txBody>
      </p:sp>
      <p:sp>
        <p:nvSpPr>
          <p:cNvPr id="16" name="テキスト ボックス 15"/>
          <p:cNvSpPr txBox="1"/>
          <p:nvPr/>
        </p:nvSpPr>
        <p:spPr>
          <a:xfrm>
            <a:off x="450670" y="37000"/>
            <a:ext cx="5432898" cy="954107"/>
          </a:xfrm>
          <a:prstGeom prst="rect">
            <a:avLst/>
          </a:prstGeom>
          <a:noFill/>
          <a:effectLst/>
        </p:spPr>
        <p:txBody>
          <a:bodyPr wrap="none" rtlCol="0">
            <a:spAutoFit/>
          </a:bodyPr>
          <a:lstStyle/>
          <a:p>
            <a:r>
              <a:rPr kumimoji="1" lang="ja-JP" altLang="en-US" sz="2400" dirty="0" smtClean="0"/>
              <a:t>市民参加型まちづくりアプリ「つちナビ」</a:t>
            </a:r>
            <a:endParaRPr kumimoji="1" lang="en-US" altLang="ja-JP" sz="2400" dirty="0" smtClean="0"/>
          </a:p>
          <a:p>
            <a:r>
              <a:rPr lang="ja-JP" altLang="en-US" sz="3200" dirty="0" smtClean="0"/>
              <a:t>恊働のまちづくり基金について</a:t>
            </a:r>
            <a:endParaRPr kumimoji="1" lang="ja-JP" altLang="en-US" sz="3200" dirty="0"/>
          </a:p>
        </p:txBody>
      </p:sp>
      <p:pic>
        <p:nvPicPr>
          <p:cNvPr id="17" name="図 16"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a:effectLst/>
        </p:spPr>
      </p:pic>
      <p:pic>
        <p:nvPicPr>
          <p:cNvPr id="18" name="図 17" descr="icon_100070_256.png"/>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99960" y="757612"/>
            <a:ext cx="355643" cy="355643"/>
          </a:xfrm>
          <a:prstGeom prst="rect">
            <a:avLst/>
          </a:prstGeom>
          <a:effectLst/>
        </p:spPr>
      </p:pic>
      <p:pic>
        <p:nvPicPr>
          <p:cNvPr id="20" name="図 19" descr="1404719266_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203" y="2263634"/>
            <a:ext cx="6629400" cy="3400425"/>
          </a:xfrm>
          <a:prstGeom prst="rect">
            <a:avLst/>
          </a:prstGeom>
        </p:spPr>
      </p:pic>
      <p:sp>
        <p:nvSpPr>
          <p:cNvPr id="21" name="テキスト ボックス 20"/>
          <p:cNvSpPr txBox="1"/>
          <p:nvPr/>
        </p:nvSpPr>
        <p:spPr>
          <a:xfrm>
            <a:off x="2774724" y="1894302"/>
            <a:ext cx="3108844" cy="369332"/>
          </a:xfrm>
          <a:prstGeom prst="rect">
            <a:avLst/>
          </a:prstGeom>
          <a:noFill/>
        </p:spPr>
        <p:txBody>
          <a:bodyPr wrap="none" rtlCol="0">
            <a:spAutoFit/>
          </a:bodyPr>
          <a:lstStyle/>
          <a:p>
            <a:r>
              <a:rPr lang="ja-JP" altLang="en-US" dirty="0"/>
              <a:t>ハード事業補助金交付の</a:t>
            </a:r>
            <a:r>
              <a:rPr lang="ja-JP" altLang="en-US" dirty="0" smtClean="0"/>
              <a:t>流れ</a:t>
            </a:r>
            <a:endParaRPr lang="ja-JP" altLang="en-US" dirty="0"/>
          </a:p>
        </p:txBody>
      </p:sp>
      <p:sp>
        <p:nvSpPr>
          <p:cNvPr id="4" name="スライド番号プレースホルダー 3"/>
          <p:cNvSpPr>
            <a:spLocks noGrp="1"/>
          </p:cNvSpPr>
          <p:nvPr>
            <p:ph type="sldNum" sz="quarter" idx="12"/>
          </p:nvPr>
        </p:nvSpPr>
        <p:spPr/>
        <p:txBody>
          <a:bodyPr/>
          <a:lstStyle/>
          <a:p>
            <a:fld id="{271F4726-83E1-9743-9CB9-26C44A472F2A}" type="slidenum">
              <a:rPr kumimoji="1" lang="ja-JP" altLang="en-US" smtClean="0"/>
              <a:t>80</a:t>
            </a:fld>
            <a:endParaRPr kumimoji="1" lang="ja-JP" altLang="en-US"/>
          </a:p>
        </p:txBody>
      </p:sp>
    </p:spTree>
    <p:extLst>
      <p:ext uri="{BB962C8B-B14F-4D97-AF65-F5344CB8AC3E}">
        <p14:creationId xmlns:p14="http://schemas.microsoft.com/office/powerpoint/2010/main" val="3383721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角丸四角形吹き出し 6"/>
          <p:cNvSpPr/>
          <p:nvPr/>
        </p:nvSpPr>
        <p:spPr>
          <a:xfrm>
            <a:off x="1830245" y="3546898"/>
            <a:ext cx="2056022" cy="878618"/>
          </a:xfrm>
          <a:prstGeom prst="wedgeRoundRectCallout">
            <a:avLst>
              <a:gd name="adj1" fmla="val 2320"/>
              <a:gd name="adj2" fmla="val 74978"/>
              <a:gd name="adj3" fmla="val 16667"/>
            </a:avLst>
          </a:prstGeom>
          <a:solidFill>
            <a:srgbClr val="DB344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7704341"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54661" y="372367"/>
            <a:ext cx="983199" cy="983199"/>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20981" y="757612"/>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8590766" y="497600"/>
            <a:ext cx="568184" cy="276999"/>
          </a:xfrm>
          <a:prstGeom prst="rect">
            <a:avLst/>
          </a:prstGeom>
          <a:noFill/>
        </p:spPr>
        <p:txBody>
          <a:bodyPr wrap="non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pic>
        <p:nvPicPr>
          <p:cNvPr id="18" name="図 1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99960" y="757612"/>
            <a:ext cx="355643" cy="355643"/>
          </a:xfrm>
          <a:prstGeom prst="rect">
            <a:avLst/>
          </a:prstGeom>
        </p:spPr>
      </p:pic>
      <p:sp>
        <p:nvSpPr>
          <p:cNvPr id="12" name="正方形/長方形 11"/>
          <p:cNvSpPr/>
          <p:nvPr/>
        </p:nvSpPr>
        <p:spPr>
          <a:xfrm>
            <a:off x="354879" y="1531718"/>
            <a:ext cx="1028891" cy="50548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smtClean="0"/>
              <a:t>目的</a:t>
            </a:r>
            <a:endParaRPr kumimoji="1" lang="ja-JP" altLang="en-US" sz="2400" b="1" dirty="0"/>
          </a:p>
        </p:txBody>
      </p:sp>
      <p:sp>
        <p:nvSpPr>
          <p:cNvPr id="13" name="テキスト ボックス 12"/>
          <p:cNvSpPr txBox="1"/>
          <p:nvPr/>
        </p:nvSpPr>
        <p:spPr>
          <a:xfrm>
            <a:off x="1744513" y="1369982"/>
            <a:ext cx="4185761" cy="1409617"/>
          </a:xfrm>
          <a:prstGeom prst="rect">
            <a:avLst/>
          </a:prstGeom>
          <a:noFill/>
        </p:spPr>
        <p:txBody>
          <a:bodyPr wrap="none" rtlCol="0" anchor="t">
            <a:spAutoFit/>
          </a:bodyPr>
          <a:lstStyle/>
          <a:p>
            <a:pPr>
              <a:lnSpc>
                <a:spcPct val="120000"/>
              </a:lnSpc>
            </a:pPr>
            <a:r>
              <a:rPr lang="ja-JP" altLang="en-US" sz="2400" dirty="0" smtClean="0"/>
              <a:t>今ある公園を活かす</a:t>
            </a:r>
            <a:endParaRPr lang="en-US" altLang="ja-JP" sz="2400" dirty="0" smtClean="0"/>
          </a:p>
          <a:p>
            <a:pPr>
              <a:lnSpc>
                <a:spcPct val="120000"/>
              </a:lnSpc>
            </a:pPr>
            <a:r>
              <a:rPr lang="ja-JP" altLang="en-US" sz="2400" dirty="0"/>
              <a:t>事業の財源確保</a:t>
            </a:r>
          </a:p>
          <a:p>
            <a:pPr>
              <a:lnSpc>
                <a:spcPct val="120000"/>
              </a:lnSpc>
            </a:pPr>
            <a:r>
              <a:rPr lang="ja-JP" altLang="en-US" sz="2400" dirty="0"/>
              <a:t>地域事業への住民参加の</a:t>
            </a:r>
            <a:r>
              <a:rPr lang="ja-JP" altLang="en-US" sz="2400" dirty="0" smtClean="0"/>
              <a:t>促進</a:t>
            </a:r>
            <a:endParaRPr lang="ja-JP" altLang="en-US" sz="2400" dirty="0"/>
          </a:p>
        </p:txBody>
      </p:sp>
      <p:pic>
        <p:nvPicPr>
          <p:cNvPr id="32" name="図 31"/>
          <p:cNvPicPr>
            <a:picLocks noChangeAspect="1"/>
          </p:cNvPicPr>
          <p:nvPr/>
        </p:nvPicPr>
        <p:blipFill>
          <a:blip r:embed="rId4"/>
          <a:stretch>
            <a:fillRect/>
          </a:stretch>
        </p:blipFill>
        <p:spPr>
          <a:xfrm>
            <a:off x="407776" y="4606450"/>
            <a:ext cx="1701207" cy="1634347"/>
          </a:xfrm>
          <a:prstGeom prst="rect">
            <a:avLst/>
          </a:prstGeom>
        </p:spPr>
      </p:pic>
      <p:pic>
        <p:nvPicPr>
          <p:cNvPr id="33" name="図 32"/>
          <p:cNvPicPr>
            <a:picLocks noChangeAspect="1"/>
          </p:cNvPicPr>
          <p:nvPr/>
        </p:nvPicPr>
        <p:blipFill>
          <a:blip r:embed="rId5"/>
          <a:stretch>
            <a:fillRect/>
          </a:stretch>
        </p:blipFill>
        <p:spPr>
          <a:xfrm>
            <a:off x="7671426" y="4748391"/>
            <a:ext cx="1326502" cy="1368518"/>
          </a:xfrm>
          <a:prstGeom prst="rect">
            <a:avLst/>
          </a:prstGeom>
        </p:spPr>
      </p:pic>
      <p:pic>
        <p:nvPicPr>
          <p:cNvPr id="34" name="図 33"/>
          <p:cNvPicPr>
            <a:picLocks noChangeAspect="1"/>
          </p:cNvPicPr>
          <p:nvPr/>
        </p:nvPicPr>
        <p:blipFill rotWithShape="1">
          <a:blip r:embed="rId6"/>
          <a:srcRect r="6530"/>
          <a:stretch/>
        </p:blipFill>
        <p:spPr>
          <a:xfrm>
            <a:off x="6738068" y="4748391"/>
            <a:ext cx="1015200" cy="1368518"/>
          </a:xfrm>
          <a:prstGeom prst="rect">
            <a:avLst/>
          </a:prstGeom>
        </p:spPr>
      </p:pic>
      <p:pic>
        <p:nvPicPr>
          <p:cNvPr id="35" name="図 34"/>
          <p:cNvPicPr>
            <a:picLocks noChangeAspect="1"/>
          </p:cNvPicPr>
          <p:nvPr/>
        </p:nvPicPr>
        <p:blipFill>
          <a:blip r:embed="rId7"/>
          <a:stretch>
            <a:fillRect/>
          </a:stretch>
        </p:blipFill>
        <p:spPr>
          <a:xfrm>
            <a:off x="3578618" y="4863238"/>
            <a:ext cx="1751368" cy="1377559"/>
          </a:xfrm>
          <a:prstGeom prst="rect">
            <a:avLst/>
          </a:prstGeom>
        </p:spPr>
      </p:pic>
      <p:sp>
        <p:nvSpPr>
          <p:cNvPr id="36" name="左矢印 35"/>
          <p:cNvSpPr/>
          <p:nvPr/>
        </p:nvSpPr>
        <p:spPr>
          <a:xfrm>
            <a:off x="2401133" y="4963453"/>
            <a:ext cx="893901" cy="34521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mn-ea"/>
              <a:cs typeface="メイリオ"/>
            </a:endParaRPr>
          </a:p>
        </p:txBody>
      </p:sp>
      <p:sp>
        <p:nvSpPr>
          <p:cNvPr id="37" name="左矢印 36"/>
          <p:cNvSpPr/>
          <p:nvPr/>
        </p:nvSpPr>
        <p:spPr>
          <a:xfrm rot="10800000">
            <a:off x="2401134" y="5783256"/>
            <a:ext cx="893901" cy="34521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mn-ea"/>
              <a:cs typeface="メイリオ"/>
            </a:endParaRPr>
          </a:p>
        </p:txBody>
      </p:sp>
      <p:sp>
        <p:nvSpPr>
          <p:cNvPr id="38" name="左矢印 37"/>
          <p:cNvSpPr/>
          <p:nvPr/>
        </p:nvSpPr>
        <p:spPr>
          <a:xfrm rot="10800000">
            <a:off x="5580668" y="5355164"/>
            <a:ext cx="893901" cy="345212"/>
          </a:xfrm>
          <a:prstGeom prst="lef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mn-ea"/>
              <a:cs typeface="メイリオ"/>
            </a:endParaRPr>
          </a:p>
        </p:txBody>
      </p:sp>
      <p:sp>
        <p:nvSpPr>
          <p:cNvPr id="39" name="テキスト ボックス 38"/>
          <p:cNvSpPr txBox="1"/>
          <p:nvPr/>
        </p:nvSpPr>
        <p:spPr>
          <a:xfrm>
            <a:off x="2499860" y="4606450"/>
            <a:ext cx="697627" cy="400110"/>
          </a:xfrm>
          <a:prstGeom prst="rect">
            <a:avLst/>
          </a:prstGeom>
          <a:noFill/>
        </p:spPr>
        <p:txBody>
          <a:bodyPr wrap="none" rtlCol="0">
            <a:spAutoFit/>
          </a:bodyPr>
          <a:lstStyle/>
          <a:p>
            <a:r>
              <a:rPr kumimoji="1" lang="ja-JP" altLang="en-US" sz="2000" dirty="0" smtClean="0"/>
              <a:t>納税</a:t>
            </a:r>
            <a:endParaRPr kumimoji="1" lang="ja-JP" altLang="en-US" sz="2000" dirty="0"/>
          </a:p>
        </p:txBody>
      </p:sp>
      <p:sp>
        <p:nvSpPr>
          <p:cNvPr id="40" name="Freeform 18"/>
          <p:cNvSpPr>
            <a:spLocks noChangeAspect="1" noEditPoints="1"/>
          </p:cNvSpPr>
          <p:nvPr/>
        </p:nvSpPr>
        <p:spPr bwMode="auto">
          <a:xfrm>
            <a:off x="2521063" y="5416809"/>
            <a:ext cx="676425" cy="303120"/>
          </a:xfrm>
          <a:custGeom>
            <a:avLst/>
            <a:gdLst>
              <a:gd name="T0" fmla="*/ 0 w 665"/>
              <a:gd name="T1" fmla="*/ 230 h 298"/>
              <a:gd name="T2" fmla="*/ 665 w 665"/>
              <a:gd name="T3" fmla="*/ 230 h 298"/>
              <a:gd name="T4" fmla="*/ 0 w 665"/>
              <a:gd name="T5" fmla="*/ 184 h 298"/>
              <a:gd name="T6" fmla="*/ 665 w 665"/>
              <a:gd name="T7" fmla="*/ 184 h 298"/>
              <a:gd name="T8" fmla="*/ 0 w 665"/>
              <a:gd name="T9" fmla="*/ 138 h 298"/>
              <a:gd name="T10" fmla="*/ 665 w 665"/>
              <a:gd name="T11" fmla="*/ 138 h 298"/>
              <a:gd name="T12" fmla="*/ 0 w 665"/>
              <a:gd name="T13" fmla="*/ 93 h 298"/>
              <a:gd name="T14" fmla="*/ 665 w 665"/>
              <a:gd name="T15" fmla="*/ 93 h 298"/>
              <a:gd name="T16" fmla="*/ 97 w 665"/>
              <a:gd name="T17" fmla="*/ 24 h 298"/>
              <a:gd name="T18" fmla="*/ 87 w 665"/>
              <a:gd name="T19" fmla="*/ 39 h 298"/>
              <a:gd name="T20" fmla="*/ 91 w 665"/>
              <a:gd name="T21" fmla="*/ 48 h 298"/>
              <a:gd name="T22" fmla="*/ 135 w 665"/>
              <a:gd name="T23" fmla="*/ 48 h 298"/>
              <a:gd name="T24" fmla="*/ 140 w 665"/>
              <a:gd name="T25" fmla="*/ 31 h 298"/>
              <a:gd name="T26" fmla="*/ 122 w 665"/>
              <a:gd name="T27" fmla="*/ 24 h 298"/>
              <a:gd name="T28" fmla="*/ 113 w 665"/>
              <a:gd name="T29" fmla="*/ 34 h 298"/>
              <a:gd name="T30" fmla="*/ 98 w 665"/>
              <a:gd name="T31" fmla="*/ 24 h 298"/>
              <a:gd name="T32" fmla="*/ 456 w 665"/>
              <a:gd name="T33" fmla="*/ 28 h 298"/>
              <a:gd name="T34" fmla="*/ 443 w 665"/>
              <a:gd name="T35" fmla="*/ 43 h 298"/>
              <a:gd name="T36" fmla="*/ 453 w 665"/>
              <a:gd name="T37" fmla="*/ 47 h 298"/>
              <a:gd name="T38" fmla="*/ 470 w 665"/>
              <a:gd name="T39" fmla="*/ 41 h 298"/>
              <a:gd name="T40" fmla="*/ 468 w 665"/>
              <a:gd name="T41" fmla="*/ 32 h 298"/>
              <a:gd name="T42" fmla="*/ 172 w 665"/>
              <a:gd name="T43" fmla="*/ 23 h 298"/>
              <a:gd name="T44" fmla="*/ 161 w 665"/>
              <a:gd name="T45" fmla="*/ 32 h 298"/>
              <a:gd name="T46" fmla="*/ 172 w 665"/>
              <a:gd name="T47" fmla="*/ 47 h 298"/>
              <a:gd name="T48" fmla="*/ 181 w 665"/>
              <a:gd name="T49" fmla="*/ 43 h 298"/>
              <a:gd name="T50" fmla="*/ 183 w 665"/>
              <a:gd name="T51" fmla="*/ 30 h 298"/>
              <a:gd name="T52" fmla="*/ 173 w 665"/>
              <a:gd name="T53" fmla="*/ 24 h 298"/>
              <a:gd name="T54" fmla="*/ 368 w 665"/>
              <a:gd name="T55" fmla="*/ 93 h 298"/>
              <a:gd name="T56" fmla="*/ 505 w 665"/>
              <a:gd name="T57" fmla="*/ 26 h 298"/>
              <a:gd name="T58" fmla="*/ 505 w 665"/>
              <a:gd name="T59" fmla="*/ 36 h 298"/>
              <a:gd name="T60" fmla="*/ 513 w 665"/>
              <a:gd name="T61" fmla="*/ 36 h 298"/>
              <a:gd name="T62" fmla="*/ 505 w 665"/>
              <a:gd name="T63" fmla="*/ 47 h 298"/>
              <a:gd name="T64" fmla="*/ 507 w 665"/>
              <a:gd name="T65" fmla="*/ 55 h 298"/>
              <a:gd name="T66" fmla="*/ 532 w 665"/>
              <a:gd name="T67" fmla="*/ 47 h 298"/>
              <a:gd name="T68" fmla="*/ 520 w 665"/>
              <a:gd name="T69" fmla="*/ 26 h 298"/>
              <a:gd name="T70" fmla="*/ 491 w 665"/>
              <a:gd name="T71" fmla="*/ 21 h 298"/>
              <a:gd name="T72" fmla="*/ 487 w 665"/>
              <a:gd name="T73" fmla="*/ 48 h 298"/>
              <a:gd name="T74" fmla="*/ 495 w 665"/>
              <a:gd name="T75" fmla="*/ 38 h 298"/>
              <a:gd name="T76" fmla="*/ 492 w 665"/>
              <a:gd name="T77" fmla="*/ 19 h 298"/>
              <a:gd name="T78" fmla="*/ 204 w 665"/>
              <a:gd name="T79" fmla="*/ 21 h 298"/>
              <a:gd name="T80" fmla="*/ 189 w 665"/>
              <a:gd name="T81" fmla="*/ 21 h 298"/>
              <a:gd name="T82" fmla="*/ 190 w 665"/>
              <a:gd name="T83" fmla="*/ 38 h 298"/>
              <a:gd name="T84" fmla="*/ 199 w 665"/>
              <a:gd name="T85" fmla="*/ 51 h 298"/>
              <a:gd name="T86" fmla="*/ 206 w 665"/>
              <a:gd name="T87" fmla="*/ 38 h 298"/>
              <a:gd name="T88" fmla="*/ 210 w 665"/>
              <a:gd name="T89" fmla="*/ 22 h 298"/>
              <a:gd name="T90" fmla="*/ 553 w 665"/>
              <a:gd name="T91" fmla="*/ 15 h 298"/>
              <a:gd name="T92" fmla="*/ 541 w 665"/>
              <a:gd name="T93" fmla="*/ 23 h 298"/>
              <a:gd name="T94" fmla="*/ 547 w 665"/>
              <a:gd name="T95" fmla="*/ 40 h 298"/>
              <a:gd name="T96" fmla="*/ 551 w 665"/>
              <a:gd name="T97" fmla="*/ 49 h 298"/>
              <a:gd name="T98" fmla="*/ 559 w 665"/>
              <a:gd name="T99" fmla="*/ 43 h 298"/>
              <a:gd name="T100" fmla="*/ 564 w 665"/>
              <a:gd name="T101" fmla="*/ 34 h 298"/>
              <a:gd name="T102" fmla="*/ 575 w 665"/>
              <a:gd name="T103" fmla="*/ 24 h 298"/>
              <a:gd name="T104" fmla="*/ 560 w 665"/>
              <a:gd name="T105" fmla="*/ 15 h 298"/>
              <a:gd name="T106" fmla="*/ 231 w 665"/>
              <a:gd name="T107" fmla="*/ 298 h 298"/>
              <a:gd name="T108" fmla="*/ 371 w 665"/>
              <a:gd name="T109" fmla="*/ 69 h 298"/>
              <a:gd name="T110" fmla="*/ 97 w 665"/>
              <a:gd name="T11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5" h="298">
                <a:moveTo>
                  <a:pt x="0" y="276"/>
                </a:moveTo>
                <a:lnTo>
                  <a:pt x="207" y="276"/>
                </a:lnTo>
                <a:lnTo>
                  <a:pt x="207" y="298"/>
                </a:lnTo>
                <a:lnTo>
                  <a:pt x="0" y="298"/>
                </a:lnTo>
                <a:lnTo>
                  <a:pt x="0" y="276"/>
                </a:lnTo>
                <a:close/>
                <a:moveTo>
                  <a:pt x="0" y="230"/>
                </a:moveTo>
                <a:lnTo>
                  <a:pt x="207" y="230"/>
                </a:lnTo>
                <a:lnTo>
                  <a:pt x="207" y="252"/>
                </a:lnTo>
                <a:lnTo>
                  <a:pt x="0" y="252"/>
                </a:lnTo>
                <a:lnTo>
                  <a:pt x="0" y="230"/>
                </a:lnTo>
                <a:close/>
                <a:moveTo>
                  <a:pt x="665" y="206"/>
                </a:moveTo>
                <a:lnTo>
                  <a:pt x="665" y="230"/>
                </a:lnTo>
                <a:lnTo>
                  <a:pt x="574" y="298"/>
                </a:lnTo>
                <a:lnTo>
                  <a:pt x="368" y="298"/>
                </a:lnTo>
                <a:lnTo>
                  <a:pt x="368" y="276"/>
                </a:lnTo>
                <a:lnTo>
                  <a:pt x="574" y="276"/>
                </a:lnTo>
                <a:lnTo>
                  <a:pt x="665" y="206"/>
                </a:lnTo>
                <a:close/>
                <a:moveTo>
                  <a:pt x="0" y="184"/>
                </a:moveTo>
                <a:lnTo>
                  <a:pt x="207" y="184"/>
                </a:lnTo>
                <a:lnTo>
                  <a:pt x="207" y="206"/>
                </a:lnTo>
                <a:lnTo>
                  <a:pt x="0" y="206"/>
                </a:lnTo>
                <a:lnTo>
                  <a:pt x="0" y="184"/>
                </a:lnTo>
                <a:close/>
                <a:moveTo>
                  <a:pt x="665" y="161"/>
                </a:moveTo>
                <a:lnTo>
                  <a:pt x="665" y="184"/>
                </a:lnTo>
                <a:lnTo>
                  <a:pt x="574" y="252"/>
                </a:lnTo>
                <a:lnTo>
                  <a:pt x="368" y="252"/>
                </a:lnTo>
                <a:lnTo>
                  <a:pt x="368" y="230"/>
                </a:lnTo>
                <a:lnTo>
                  <a:pt x="574" y="230"/>
                </a:lnTo>
                <a:lnTo>
                  <a:pt x="665" y="161"/>
                </a:lnTo>
                <a:close/>
                <a:moveTo>
                  <a:pt x="0" y="138"/>
                </a:moveTo>
                <a:lnTo>
                  <a:pt x="207" y="138"/>
                </a:lnTo>
                <a:lnTo>
                  <a:pt x="207" y="161"/>
                </a:lnTo>
                <a:lnTo>
                  <a:pt x="0" y="161"/>
                </a:lnTo>
                <a:lnTo>
                  <a:pt x="0" y="138"/>
                </a:lnTo>
                <a:close/>
                <a:moveTo>
                  <a:pt x="665" y="115"/>
                </a:moveTo>
                <a:lnTo>
                  <a:pt x="665" y="138"/>
                </a:lnTo>
                <a:lnTo>
                  <a:pt x="574" y="206"/>
                </a:lnTo>
                <a:lnTo>
                  <a:pt x="368" y="206"/>
                </a:lnTo>
                <a:lnTo>
                  <a:pt x="368" y="184"/>
                </a:lnTo>
                <a:lnTo>
                  <a:pt x="574" y="184"/>
                </a:lnTo>
                <a:lnTo>
                  <a:pt x="665" y="115"/>
                </a:lnTo>
                <a:close/>
                <a:moveTo>
                  <a:pt x="0" y="93"/>
                </a:moveTo>
                <a:lnTo>
                  <a:pt x="207" y="93"/>
                </a:lnTo>
                <a:lnTo>
                  <a:pt x="207" y="115"/>
                </a:lnTo>
                <a:lnTo>
                  <a:pt x="0" y="115"/>
                </a:lnTo>
                <a:lnTo>
                  <a:pt x="0" y="93"/>
                </a:lnTo>
                <a:close/>
                <a:moveTo>
                  <a:pt x="665" y="69"/>
                </a:moveTo>
                <a:lnTo>
                  <a:pt x="665" y="93"/>
                </a:lnTo>
                <a:lnTo>
                  <a:pt x="574" y="161"/>
                </a:lnTo>
                <a:lnTo>
                  <a:pt x="368" y="161"/>
                </a:lnTo>
                <a:lnTo>
                  <a:pt x="368" y="138"/>
                </a:lnTo>
                <a:lnTo>
                  <a:pt x="574" y="138"/>
                </a:lnTo>
                <a:lnTo>
                  <a:pt x="665" y="69"/>
                </a:lnTo>
                <a:close/>
                <a:moveTo>
                  <a:pt x="97" y="24"/>
                </a:moveTo>
                <a:lnTo>
                  <a:pt x="94" y="26"/>
                </a:lnTo>
                <a:lnTo>
                  <a:pt x="93" y="27"/>
                </a:lnTo>
                <a:lnTo>
                  <a:pt x="92" y="30"/>
                </a:lnTo>
                <a:lnTo>
                  <a:pt x="91" y="34"/>
                </a:lnTo>
                <a:lnTo>
                  <a:pt x="89" y="36"/>
                </a:lnTo>
                <a:lnTo>
                  <a:pt x="87" y="39"/>
                </a:lnTo>
                <a:lnTo>
                  <a:pt x="85" y="41"/>
                </a:lnTo>
                <a:lnTo>
                  <a:pt x="85" y="43"/>
                </a:lnTo>
                <a:lnTo>
                  <a:pt x="85" y="45"/>
                </a:lnTo>
                <a:lnTo>
                  <a:pt x="85" y="47"/>
                </a:lnTo>
                <a:lnTo>
                  <a:pt x="88" y="48"/>
                </a:lnTo>
                <a:lnTo>
                  <a:pt x="91" y="48"/>
                </a:lnTo>
                <a:lnTo>
                  <a:pt x="102" y="48"/>
                </a:lnTo>
                <a:lnTo>
                  <a:pt x="109" y="48"/>
                </a:lnTo>
                <a:lnTo>
                  <a:pt x="114" y="48"/>
                </a:lnTo>
                <a:lnTo>
                  <a:pt x="121" y="48"/>
                </a:lnTo>
                <a:lnTo>
                  <a:pt x="128" y="49"/>
                </a:lnTo>
                <a:lnTo>
                  <a:pt x="135" y="48"/>
                </a:lnTo>
                <a:lnTo>
                  <a:pt x="139" y="45"/>
                </a:lnTo>
                <a:lnTo>
                  <a:pt x="140" y="43"/>
                </a:lnTo>
                <a:lnTo>
                  <a:pt x="142" y="39"/>
                </a:lnTo>
                <a:lnTo>
                  <a:pt x="143" y="36"/>
                </a:lnTo>
                <a:lnTo>
                  <a:pt x="142" y="32"/>
                </a:lnTo>
                <a:lnTo>
                  <a:pt x="140" y="31"/>
                </a:lnTo>
                <a:lnTo>
                  <a:pt x="138" y="28"/>
                </a:lnTo>
                <a:lnTo>
                  <a:pt x="134" y="27"/>
                </a:lnTo>
                <a:lnTo>
                  <a:pt x="131" y="26"/>
                </a:lnTo>
                <a:lnTo>
                  <a:pt x="127" y="24"/>
                </a:lnTo>
                <a:lnTo>
                  <a:pt x="125" y="24"/>
                </a:lnTo>
                <a:lnTo>
                  <a:pt x="122" y="24"/>
                </a:lnTo>
                <a:lnTo>
                  <a:pt x="119" y="26"/>
                </a:lnTo>
                <a:lnTo>
                  <a:pt x="118" y="28"/>
                </a:lnTo>
                <a:lnTo>
                  <a:pt x="117" y="31"/>
                </a:lnTo>
                <a:lnTo>
                  <a:pt x="115" y="32"/>
                </a:lnTo>
                <a:lnTo>
                  <a:pt x="114" y="32"/>
                </a:lnTo>
                <a:lnTo>
                  <a:pt x="113" y="34"/>
                </a:lnTo>
                <a:lnTo>
                  <a:pt x="110" y="32"/>
                </a:lnTo>
                <a:lnTo>
                  <a:pt x="108" y="30"/>
                </a:lnTo>
                <a:lnTo>
                  <a:pt x="105" y="28"/>
                </a:lnTo>
                <a:lnTo>
                  <a:pt x="104" y="27"/>
                </a:lnTo>
                <a:lnTo>
                  <a:pt x="101" y="26"/>
                </a:lnTo>
                <a:lnTo>
                  <a:pt x="98" y="24"/>
                </a:lnTo>
                <a:lnTo>
                  <a:pt x="97" y="24"/>
                </a:lnTo>
                <a:close/>
                <a:moveTo>
                  <a:pt x="460" y="23"/>
                </a:moveTo>
                <a:lnTo>
                  <a:pt x="460" y="24"/>
                </a:lnTo>
                <a:lnTo>
                  <a:pt x="458" y="26"/>
                </a:lnTo>
                <a:lnTo>
                  <a:pt x="457" y="27"/>
                </a:lnTo>
                <a:lnTo>
                  <a:pt x="456" y="28"/>
                </a:lnTo>
                <a:lnTo>
                  <a:pt x="453" y="31"/>
                </a:lnTo>
                <a:lnTo>
                  <a:pt x="451" y="34"/>
                </a:lnTo>
                <a:lnTo>
                  <a:pt x="448" y="36"/>
                </a:lnTo>
                <a:lnTo>
                  <a:pt x="445" y="39"/>
                </a:lnTo>
                <a:lnTo>
                  <a:pt x="443" y="41"/>
                </a:lnTo>
                <a:lnTo>
                  <a:pt x="443" y="43"/>
                </a:lnTo>
                <a:lnTo>
                  <a:pt x="443" y="44"/>
                </a:lnTo>
                <a:lnTo>
                  <a:pt x="444" y="44"/>
                </a:lnTo>
                <a:lnTo>
                  <a:pt x="447" y="44"/>
                </a:lnTo>
                <a:lnTo>
                  <a:pt x="449" y="45"/>
                </a:lnTo>
                <a:lnTo>
                  <a:pt x="451" y="45"/>
                </a:lnTo>
                <a:lnTo>
                  <a:pt x="453" y="47"/>
                </a:lnTo>
                <a:lnTo>
                  <a:pt x="454" y="48"/>
                </a:lnTo>
                <a:lnTo>
                  <a:pt x="457" y="48"/>
                </a:lnTo>
                <a:lnTo>
                  <a:pt x="461" y="47"/>
                </a:lnTo>
                <a:lnTo>
                  <a:pt x="464" y="45"/>
                </a:lnTo>
                <a:lnTo>
                  <a:pt x="468" y="43"/>
                </a:lnTo>
                <a:lnTo>
                  <a:pt x="470" y="41"/>
                </a:lnTo>
                <a:lnTo>
                  <a:pt x="471" y="39"/>
                </a:lnTo>
                <a:lnTo>
                  <a:pt x="473" y="36"/>
                </a:lnTo>
                <a:lnTo>
                  <a:pt x="474" y="35"/>
                </a:lnTo>
                <a:lnTo>
                  <a:pt x="473" y="34"/>
                </a:lnTo>
                <a:lnTo>
                  <a:pt x="471" y="32"/>
                </a:lnTo>
                <a:lnTo>
                  <a:pt x="468" y="32"/>
                </a:lnTo>
                <a:lnTo>
                  <a:pt x="466" y="30"/>
                </a:lnTo>
                <a:lnTo>
                  <a:pt x="464" y="28"/>
                </a:lnTo>
                <a:lnTo>
                  <a:pt x="462" y="26"/>
                </a:lnTo>
                <a:lnTo>
                  <a:pt x="461" y="24"/>
                </a:lnTo>
                <a:lnTo>
                  <a:pt x="460" y="23"/>
                </a:lnTo>
                <a:close/>
                <a:moveTo>
                  <a:pt x="172" y="23"/>
                </a:moveTo>
                <a:lnTo>
                  <a:pt x="169" y="23"/>
                </a:lnTo>
                <a:lnTo>
                  <a:pt x="166" y="24"/>
                </a:lnTo>
                <a:lnTo>
                  <a:pt x="165" y="27"/>
                </a:lnTo>
                <a:lnTo>
                  <a:pt x="164" y="28"/>
                </a:lnTo>
                <a:lnTo>
                  <a:pt x="163" y="31"/>
                </a:lnTo>
                <a:lnTo>
                  <a:pt x="161" y="32"/>
                </a:lnTo>
                <a:lnTo>
                  <a:pt x="161" y="34"/>
                </a:lnTo>
                <a:lnTo>
                  <a:pt x="161" y="34"/>
                </a:lnTo>
                <a:lnTo>
                  <a:pt x="163" y="36"/>
                </a:lnTo>
                <a:lnTo>
                  <a:pt x="165" y="39"/>
                </a:lnTo>
                <a:lnTo>
                  <a:pt x="168" y="43"/>
                </a:lnTo>
                <a:lnTo>
                  <a:pt x="172" y="47"/>
                </a:lnTo>
                <a:lnTo>
                  <a:pt x="174" y="48"/>
                </a:lnTo>
                <a:lnTo>
                  <a:pt x="176" y="48"/>
                </a:lnTo>
                <a:lnTo>
                  <a:pt x="178" y="48"/>
                </a:lnTo>
                <a:lnTo>
                  <a:pt x="178" y="47"/>
                </a:lnTo>
                <a:lnTo>
                  <a:pt x="180" y="44"/>
                </a:lnTo>
                <a:lnTo>
                  <a:pt x="181" y="43"/>
                </a:lnTo>
                <a:lnTo>
                  <a:pt x="181" y="41"/>
                </a:lnTo>
                <a:lnTo>
                  <a:pt x="183" y="38"/>
                </a:lnTo>
                <a:lnTo>
                  <a:pt x="185" y="34"/>
                </a:lnTo>
                <a:lnTo>
                  <a:pt x="185" y="32"/>
                </a:lnTo>
                <a:lnTo>
                  <a:pt x="185" y="30"/>
                </a:lnTo>
                <a:lnTo>
                  <a:pt x="183" y="30"/>
                </a:lnTo>
                <a:lnTo>
                  <a:pt x="182" y="28"/>
                </a:lnTo>
                <a:lnTo>
                  <a:pt x="180" y="27"/>
                </a:lnTo>
                <a:lnTo>
                  <a:pt x="178" y="27"/>
                </a:lnTo>
                <a:lnTo>
                  <a:pt x="176" y="26"/>
                </a:lnTo>
                <a:lnTo>
                  <a:pt x="174" y="26"/>
                </a:lnTo>
                <a:lnTo>
                  <a:pt x="173" y="24"/>
                </a:lnTo>
                <a:lnTo>
                  <a:pt x="172" y="23"/>
                </a:lnTo>
                <a:close/>
                <a:moveTo>
                  <a:pt x="665" y="23"/>
                </a:moveTo>
                <a:lnTo>
                  <a:pt x="665" y="47"/>
                </a:lnTo>
                <a:lnTo>
                  <a:pt x="574" y="115"/>
                </a:lnTo>
                <a:lnTo>
                  <a:pt x="368" y="115"/>
                </a:lnTo>
                <a:lnTo>
                  <a:pt x="368" y="93"/>
                </a:lnTo>
                <a:lnTo>
                  <a:pt x="574" y="93"/>
                </a:lnTo>
                <a:lnTo>
                  <a:pt x="665" y="23"/>
                </a:lnTo>
                <a:close/>
                <a:moveTo>
                  <a:pt x="512" y="21"/>
                </a:moveTo>
                <a:lnTo>
                  <a:pt x="509" y="21"/>
                </a:lnTo>
                <a:lnTo>
                  <a:pt x="507" y="23"/>
                </a:lnTo>
                <a:lnTo>
                  <a:pt x="505" y="26"/>
                </a:lnTo>
                <a:lnTo>
                  <a:pt x="504" y="27"/>
                </a:lnTo>
                <a:lnTo>
                  <a:pt x="504" y="28"/>
                </a:lnTo>
                <a:lnTo>
                  <a:pt x="504" y="31"/>
                </a:lnTo>
                <a:lnTo>
                  <a:pt x="504" y="34"/>
                </a:lnTo>
                <a:lnTo>
                  <a:pt x="504" y="35"/>
                </a:lnTo>
                <a:lnTo>
                  <a:pt x="505" y="36"/>
                </a:lnTo>
                <a:lnTo>
                  <a:pt x="507" y="36"/>
                </a:lnTo>
                <a:lnTo>
                  <a:pt x="508" y="36"/>
                </a:lnTo>
                <a:lnTo>
                  <a:pt x="509" y="36"/>
                </a:lnTo>
                <a:lnTo>
                  <a:pt x="511" y="36"/>
                </a:lnTo>
                <a:lnTo>
                  <a:pt x="512" y="36"/>
                </a:lnTo>
                <a:lnTo>
                  <a:pt x="513" y="36"/>
                </a:lnTo>
                <a:lnTo>
                  <a:pt x="513" y="38"/>
                </a:lnTo>
                <a:lnTo>
                  <a:pt x="512" y="40"/>
                </a:lnTo>
                <a:lnTo>
                  <a:pt x="511" y="43"/>
                </a:lnTo>
                <a:lnTo>
                  <a:pt x="509" y="44"/>
                </a:lnTo>
                <a:lnTo>
                  <a:pt x="508" y="45"/>
                </a:lnTo>
                <a:lnTo>
                  <a:pt x="505" y="47"/>
                </a:lnTo>
                <a:lnTo>
                  <a:pt x="504" y="49"/>
                </a:lnTo>
                <a:lnTo>
                  <a:pt x="503" y="51"/>
                </a:lnTo>
                <a:lnTo>
                  <a:pt x="503" y="52"/>
                </a:lnTo>
                <a:lnTo>
                  <a:pt x="503" y="53"/>
                </a:lnTo>
                <a:lnTo>
                  <a:pt x="504" y="53"/>
                </a:lnTo>
                <a:lnTo>
                  <a:pt x="507" y="55"/>
                </a:lnTo>
                <a:lnTo>
                  <a:pt x="512" y="55"/>
                </a:lnTo>
                <a:lnTo>
                  <a:pt x="519" y="53"/>
                </a:lnTo>
                <a:lnTo>
                  <a:pt x="524" y="52"/>
                </a:lnTo>
                <a:lnTo>
                  <a:pt x="528" y="51"/>
                </a:lnTo>
                <a:lnTo>
                  <a:pt x="530" y="49"/>
                </a:lnTo>
                <a:lnTo>
                  <a:pt x="532" y="47"/>
                </a:lnTo>
                <a:lnTo>
                  <a:pt x="530" y="44"/>
                </a:lnTo>
                <a:lnTo>
                  <a:pt x="529" y="41"/>
                </a:lnTo>
                <a:lnTo>
                  <a:pt x="526" y="38"/>
                </a:lnTo>
                <a:lnTo>
                  <a:pt x="525" y="34"/>
                </a:lnTo>
                <a:lnTo>
                  <a:pt x="523" y="30"/>
                </a:lnTo>
                <a:lnTo>
                  <a:pt x="520" y="26"/>
                </a:lnTo>
                <a:lnTo>
                  <a:pt x="517" y="23"/>
                </a:lnTo>
                <a:lnTo>
                  <a:pt x="515" y="21"/>
                </a:lnTo>
                <a:lnTo>
                  <a:pt x="512" y="21"/>
                </a:lnTo>
                <a:close/>
                <a:moveTo>
                  <a:pt x="494" y="19"/>
                </a:moveTo>
                <a:lnTo>
                  <a:pt x="492" y="19"/>
                </a:lnTo>
                <a:lnTo>
                  <a:pt x="491" y="21"/>
                </a:lnTo>
                <a:lnTo>
                  <a:pt x="487" y="27"/>
                </a:lnTo>
                <a:lnTo>
                  <a:pt x="483" y="35"/>
                </a:lnTo>
                <a:lnTo>
                  <a:pt x="482" y="43"/>
                </a:lnTo>
                <a:lnTo>
                  <a:pt x="483" y="47"/>
                </a:lnTo>
                <a:lnTo>
                  <a:pt x="485" y="48"/>
                </a:lnTo>
                <a:lnTo>
                  <a:pt x="487" y="48"/>
                </a:lnTo>
                <a:lnTo>
                  <a:pt x="488" y="48"/>
                </a:lnTo>
                <a:lnTo>
                  <a:pt x="491" y="47"/>
                </a:lnTo>
                <a:lnTo>
                  <a:pt x="492" y="45"/>
                </a:lnTo>
                <a:lnTo>
                  <a:pt x="494" y="43"/>
                </a:lnTo>
                <a:lnTo>
                  <a:pt x="495" y="40"/>
                </a:lnTo>
                <a:lnTo>
                  <a:pt x="495" y="38"/>
                </a:lnTo>
                <a:lnTo>
                  <a:pt x="494" y="34"/>
                </a:lnTo>
                <a:lnTo>
                  <a:pt x="494" y="30"/>
                </a:lnTo>
                <a:lnTo>
                  <a:pt x="492" y="27"/>
                </a:lnTo>
                <a:lnTo>
                  <a:pt x="491" y="23"/>
                </a:lnTo>
                <a:lnTo>
                  <a:pt x="491" y="21"/>
                </a:lnTo>
                <a:lnTo>
                  <a:pt x="492" y="19"/>
                </a:lnTo>
                <a:lnTo>
                  <a:pt x="494" y="19"/>
                </a:lnTo>
                <a:close/>
                <a:moveTo>
                  <a:pt x="208" y="18"/>
                </a:moveTo>
                <a:lnTo>
                  <a:pt x="208" y="18"/>
                </a:lnTo>
                <a:lnTo>
                  <a:pt x="207" y="19"/>
                </a:lnTo>
                <a:lnTo>
                  <a:pt x="206" y="21"/>
                </a:lnTo>
                <a:lnTo>
                  <a:pt x="204" y="21"/>
                </a:lnTo>
                <a:lnTo>
                  <a:pt x="203" y="22"/>
                </a:lnTo>
                <a:lnTo>
                  <a:pt x="200" y="22"/>
                </a:lnTo>
                <a:lnTo>
                  <a:pt x="197" y="22"/>
                </a:lnTo>
                <a:lnTo>
                  <a:pt x="193" y="21"/>
                </a:lnTo>
                <a:lnTo>
                  <a:pt x="190" y="21"/>
                </a:lnTo>
                <a:lnTo>
                  <a:pt x="189" y="21"/>
                </a:lnTo>
                <a:lnTo>
                  <a:pt x="189" y="22"/>
                </a:lnTo>
                <a:lnTo>
                  <a:pt x="189" y="24"/>
                </a:lnTo>
                <a:lnTo>
                  <a:pt x="189" y="26"/>
                </a:lnTo>
                <a:lnTo>
                  <a:pt x="189" y="30"/>
                </a:lnTo>
                <a:lnTo>
                  <a:pt x="189" y="32"/>
                </a:lnTo>
                <a:lnTo>
                  <a:pt x="190" y="38"/>
                </a:lnTo>
                <a:lnTo>
                  <a:pt x="190" y="40"/>
                </a:lnTo>
                <a:lnTo>
                  <a:pt x="191" y="43"/>
                </a:lnTo>
                <a:lnTo>
                  <a:pt x="193" y="44"/>
                </a:lnTo>
                <a:lnTo>
                  <a:pt x="195" y="47"/>
                </a:lnTo>
                <a:lnTo>
                  <a:pt x="197" y="49"/>
                </a:lnTo>
                <a:lnTo>
                  <a:pt x="199" y="51"/>
                </a:lnTo>
                <a:lnTo>
                  <a:pt x="200" y="51"/>
                </a:lnTo>
                <a:lnTo>
                  <a:pt x="202" y="48"/>
                </a:lnTo>
                <a:lnTo>
                  <a:pt x="203" y="47"/>
                </a:lnTo>
                <a:lnTo>
                  <a:pt x="204" y="43"/>
                </a:lnTo>
                <a:lnTo>
                  <a:pt x="204" y="40"/>
                </a:lnTo>
                <a:lnTo>
                  <a:pt x="206" y="38"/>
                </a:lnTo>
                <a:lnTo>
                  <a:pt x="207" y="35"/>
                </a:lnTo>
                <a:lnTo>
                  <a:pt x="207" y="32"/>
                </a:lnTo>
                <a:lnTo>
                  <a:pt x="208" y="30"/>
                </a:lnTo>
                <a:lnTo>
                  <a:pt x="208" y="26"/>
                </a:lnTo>
                <a:lnTo>
                  <a:pt x="208" y="23"/>
                </a:lnTo>
                <a:lnTo>
                  <a:pt x="210" y="22"/>
                </a:lnTo>
                <a:lnTo>
                  <a:pt x="210" y="21"/>
                </a:lnTo>
                <a:lnTo>
                  <a:pt x="210" y="18"/>
                </a:lnTo>
                <a:lnTo>
                  <a:pt x="208" y="18"/>
                </a:lnTo>
                <a:close/>
                <a:moveTo>
                  <a:pt x="558" y="15"/>
                </a:moveTo>
                <a:lnTo>
                  <a:pt x="555" y="15"/>
                </a:lnTo>
                <a:lnTo>
                  <a:pt x="553" y="15"/>
                </a:lnTo>
                <a:lnTo>
                  <a:pt x="550" y="17"/>
                </a:lnTo>
                <a:lnTo>
                  <a:pt x="546" y="17"/>
                </a:lnTo>
                <a:lnTo>
                  <a:pt x="543" y="18"/>
                </a:lnTo>
                <a:lnTo>
                  <a:pt x="542" y="19"/>
                </a:lnTo>
                <a:lnTo>
                  <a:pt x="541" y="21"/>
                </a:lnTo>
                <a:lnTo>
                  <a:pt x="541" y="23"/>
                </a:lnTo>
                <a:lnTo>
                  <a:pt x="543" y="27"/>
                </a:lnTo>
                <a:lnTo>
                  <a:pt x="546" y="31"/>
                </a:lnTo>
                <a:lnTo>
                  <a:pt x="547" y="34"/>
                </a:lnTo>
                <a:lnTo>
                  <a:pt x="547" y="36"/>
                </a:lnTo>
                <a:lnTo>
                  <a:pt x="547" y="38"/>
                </a:lnTo>
                <a:lnTo>
                  <a:pt x="547" y="40"/>
                </a:lnTo>
                <a:lnTo>
                  <a:pt x="546" y="40"/>
                </a:lnTo>
                <a:lnTo>
                  <a:pt x="546" y="41"/>
                </a:lnTo>
                <a:lnTo>
                  <a:pt x="546" y="43"/>
                </a:lnTo>
                <a:lnTo>
                  <a:pt x="547" y="45"/>
                </a:lnTo>
                <a:lnTo>
                  <a:pt x="549" y="47"/>
                </a:lnTo>
                <a:lnTo>
                  <a:pt x="551" y="49"/>
                </a:lnTo>
                <a:lnTo>
                  <a:pt x="553" y="51"/>
                </a:lnTo>
                <a:lnTo>
                  <a:pt x="554" y="52"/>
                </a:lnTo>
                <a:lnTo>
                  <a:pt x="557" y="52"/>
                </a:lnTo>
                <a:lnTo>
                  <a:pt x="558" y="51"/>
                </a:lnTo>
                <a:lnTo>
                  <a:pt x="559" y="47"/>
                </a:lnTo>
                <a:lnTo>
                  <a:pt x="559" y="43"/>
                </a:lnTo>
                <a:lnTo>
                  <a:pt x="559" y="40"/>
                </a:lnTo>
                <a:lnTo>
                  <a:pt x="559" y="38"/>
                </a:lnTo>
                <a:lnTo>
                  <a:pt x="559" y="36"/>
                </a:lnTo>
                <a:lnTo>
                  <a:pt x="559" y="35"/>
                </a:lnTo>
                <a:lnTo>
                  <a:pt x="560" y="34"/>
                </a:lnTo>
                <a:lnTo>
                  <a:pt x="564" y="34"/>
                </a:lnTo>
                <a:lnTo>
                  <a:pt x="567" y="34"/>
                </a:lnTo>
                <a:lnTo>
                  <a:pt x="570" y="32"/>
                </a:lnTo>
                <a:lnTo>
                  <a:pt x="571" y="31"/>
                </a:lnTo>
                <a:lnTo>
                  <a:pt x="572" y="28"/>
                </a:lnTo>
                <a:lnTo>
                  <a:pt x="574" y="27"/>
                </a:lnTo>
                <a:lnTo>
                  <a:pt x="575" y="24"/>
                </a:lnTo>
                <a:lnTo>
                  <a:pt x="574" y="22"/>
                </a:lnTo>
                <a:lnTo>
                  <a:pt x="572" y="21"/>
                </a:lnTo>
                <a:lnTo>
                  <a:pt x="570" y="18"/>
                </a:lnTo>
                <a:lnTo>
                  <a:pt x="566" y="17"/>
                </a:lnTo>
                <a:lnTo>
                  <a:pt x="560" y="15"/>
                </a:lnTo>
                <a:lnTo>
                  <a:pt x="560" y="15"/>
                </a:lnTo>
                <a:lnTo>
                  <a:pt x="558" y="15"/>
                </a:lnTo>
                <a:close/>
                <a:moveTo>
                  <a:pt x="326" y="1"/>
                </a:moveTo>
                <a:lnTo>
                  <a:pt x="433" y="1"/>
                </a:lnTo>
                <a:lnTo>
                  <a:pt x="344" y="69"/>
                </a:lnTo>
                <a:lnTo>
                  <a:pt x="344" y="298"/>
                </a:lnTo>
                <a:lnTo>
                  <a:pt x="231" y="298"/>
                </a:lnTo>
                <a:lnTo>
                  <a:pt x="231" y="69"/>
                </a:lnTo>
                <a:lnTo>
                  <a:pt x="326" y="1"/>
                </a:lnTo>
                <a:close/>
                <a:moveTo>
                  <a:pt x="465" y="0"/>
                </a:moveTo>
                <a:lnTo>
                  <a:pt x="665" y="0"/>
                </a:lnTo>
                <a:lnTo>
                  <a:pt x="574" y="69"/>
                </a:lnTo>
                <a:lnTo>
                  <a:pt x="371" y="69"/>
                </a:lnTo>
                <a:lnTo>
                  <a:pt x="465" y="0"/>
                </a:lnTo>
                <a:close/>
                <a:moveTo>
                  <a:pt x="97" y="0"/>
                </a:moveTo>
                <a:lnTo>
                  <a:pt x="296" y="0"/>
                </a:lnTo>
                <a:lnTo>
                  <a:pt x="204" y="69"/>
                </a:lnTo>
                <a:lnTo>
                  <a:pt x="4" y="69"/>
                </a:lnTo>
                <a:lnTo>
                  <a:pt x="9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kern="1200"/>
          </a:p>
        </p:txBody>
      </p:sp>
      <p:pic>
        <p:nvPicPr>
          <p:cNvPr id="41" name="図 40"/>
          <p:cNvPicPr>
            <a:picLocks noChangeAspect="1"/>
          </p:cNvPicPr>
          <p:nvPr/>
        </p:nvPicPr>
        <p:blipFill rotWithShape="1">
          <a:blip r:embed="rId8"/>
          <a:srcRect l="11957" t="24213" r="12181" b="16622"/>
          <a:stretch/>
        </p:blipFill>
        <p:spPr>
          <a:xfrm>
            <a:off x="5654647" y="5740737"/>
            <a:ext cx="678133" cy="528882"/>
          </a:xfrm>
          <a:prstGeom prst="rect">
            <a:avLst/>
          </a:prstGeom>
        </p:spPr>
      </p:pic>
      <p:sp>
        <p:nvSpPr>
          <p:cNvPr id="42" name="テキスト ボックス 41"/>
          <p:cNvSpPr txBox="1"/>
          <p:nvPr/>
        </p:nvSpPr>
        <p:spPr>
          <a:xfrm>
            <a:off x="5654647" y="4961601"/>
            <a:ext cx="697627" cy="400110"/>
          </a:xfrm>
          <a:prstGeom prst="rect">
            <a:avLst/>
          </a:prstGeom>
          <a:noFill/>
        </p:spPr>
        <p:txBody>
          <a:bodyPr wrap="none" rtlCol="0">
            <a:spAutoFit/>
          </a:bodyPr>
          <a:lstStyle/>
          <a:p>
            <a:r>
              <a:rPr lang="ja-JP" altLang="en-US" sz="2000" dirty="0" smtClean="0"/>
              <a:t>協力</a:t>
            </a:r>
            <a:endParaRPr kumimoji="1" lang="ja-JP" altLang="en-US" sz="2000" dirty="0"/>
          </a:p>
        </p:txBody>
      </p:sp>
      <p:sp>
        <p:nvSpPr>
          <p:cNvPr id="43" name="テキスト ボックス 42"/>
          <p:cNvSpPr txBox="1"/>
          <p:nvPr/>
        </p:nvSpPr>
        <p:spPr>
          <a:xfrm>
            <a:off x="117769" y="51754"/>
            <a:ext cx="2339102" cy="1077218"/>
          </a:xfrm>
          <a:prstGeom prst="rect">
            <a:avLst/>
          </a:prstGeom>
          <a:noFill/>
        </p:spPr>
        <p:txBody>
          <a:bodyPr wrap="none" rtlCol="0">
            <a:spAutoFit/>
          </a:bodyPr>
          <a:lstStyle/>
          <a:p>
            <a:r>
              <a:rPr lang="ja-JP" altLang="en-US" sz="2800" dirty="0" smtClean="0">
                <a:latin typeface="+mj-ea"/>
                <a:ea typeface="+mj-ea"/>
              </a:rPr>
              <a:t>公園</a:t>
            </a:r>
            <a:r>
              <a:rPr lang="en-US" altLang="en-US" sz="2800" dirty="0" smtClean="0">
                <a:latin typeface="+mj-ea"/>
                <a:ea typeface="+mj-ea"/>
              </a:rPr>
              <a:t>税の導入</a:t>
            </a:r>
          </a:p>
          <a:p>
            <a:r>
              <a:rPr kumimoji="1" lang="ja-JP" altLang="en-US" sz="3600" dirty="0" smtClean="0">
                <a:latin typeface="+mj-ea"/>
                <a:ea typeface="+mj-ea"/>
              </a:rPr>
              <a:t>概要</a:t>
            </a:r>
            <a:endParaRPr kumimoji="1" lang="ja-JP" altLang="en-US" sz="3600" dirty="0">
              <a:latin typeface="+mj-ea"/>
              <a:ea typeface="+mj-ea"/>
            </a:endParaRPr>
          </a:p>
        </p:txBody>
      </p:sp>
      <p:sp>
        <p:nvSpPr>
          <p:cNvPr id="5" name="テキスト ボックス 4"/>
          <p:cNvSpPr txBox="1"/>
          <p:nvPr/>
        </p:nvSpPr>
        <p:spPr>
          <a:xfrm>
            <a:off x="1809594" y="3595802"/>
            <a:ext cx="2056022" cy="769441"/>
          </a:xfrm>
          <a:prstGeom prst="rect">
            <a:avLst/>
          </a:prstGeom>
          <a:noFill/>
        </p:spPr>
        <p:txBody>
          <a:bodyPr wrap="none" rtlCol="0">
            <a:spAutoFit/>
          </a:bodyPr>
          <a:lstStyle/>
          <a:p>
            <a:pPr algn="ctr"/>
            <a:r>
              <a:rPr kumimoji="1" lang="ja-JP" altLang="en-US" sz="2000" dirty="0" smtClean="0">
                <a:solidFill>
                  <a:schemeClr val="bg1"/>
                </a:solidFill>
              </a:rPr>
              <a:t>財源確保</a:t>
            </a:r>
            <a:endParaRPr kumimoji="1" lang="en-US" altLang="ja-JP" sz="2000" dirty="0" smtClean="0">
              <a:solidFill>
                <a:schemeClr val="bg1"/>
              </a:solidFill>
            </a:endParaRPr>
          </a:p>
          <a:p>
            <a:pPr algn="ctr"/>
            <a:r>
              <a:rPr lang="ja-JP" altLang="en-US" sz="2000" dirty="0" smtClean="0">
                <a:solidFill>
                  <a:schemeClr val="bg1"/>
                </a:solidFill>
              </a:rPr>
              <a:t>一律</a:t>
            </a:r>
            <a:r>
              <a:rPr lang="en-US" altLang="ja-JP" sz="2400" dirty="0" smtClean="0">
                <a:solidFill>
                  <a:schemeClr val="bg1"/>
                </a:solidFill>
              </a:rPr>
              <a:t>2000</a:t>
            </a:r>
            <a:r>
              <a:rPr lang="ja-JP" altLang="en-US" sz="2400" dirty="0" smtClean="0">
                <a:solidFill>
                  <a:schemeClr val="bg1"/>
                </a:solidFill>
              </a:rPr>
              <a:t>円</a:t>
            </a:r>
            <a:r>
              <a:rPr lang="en-US" altLang="ja-JP" sz="2400" dirty="0" smtClean="0">
                <a:solidFill>
                  <a:schemeClr val="bg1"/>
                </a:solidFill>
              </a:rPr>
              <a:t>/</a:t>
            </a:r>
            <a:r>
              <a:rPr lang="ja-JP" altLang="en-US" sz="2400" dirty="0" smtClean="0">
                <a:solidFill>
                  <a:schemeClr val="bg1"/>
                </a:solidFill>
              </a:rPr>
              <a:t>年</a:t>
            </a:r>
            <a:endParaRPr kumimoji="1" lang="ja-JP" altLang="en-US" sz="2400" dirty="0">
              <a:solidFill>
                <a:schemeClr val="bg1"/>
              </a:solidFill>
            </a:endParaRPr>
          </a:p>
        </p:txBody>
      </p:sp>
      <p:sp>
        <p:nvSpPr>
          <p:cNvPr id="6" name="テキスト ボックス 5"/>
          <p:cNvSpPr txBox="1"/>
          <p:nvPr/>
        </p:nvSpPr>
        <p:spPr>
          <a:xfrm>
            <a:off x="7001021" y="6145731"/>
            <a:ext cx="1569660" cy="369332"/>
          </a:xfrm>
          <a:prstGeom prst="rect">
            <a:avLst/>
          </a:prstGeom>
          <a:noFill/>
        </p:spPr>
        <p:txBody>
          <a:bodyPr wrap="none" rtlCol="0">
            <a:spAutoFit/>
          </a:bodyPr>
          <a:lstStyle/>
          <a:p>
            <a:r>
              <a:rPr kumimoji="1" lang="ja-JP" altLang="en-US" dirty="0" smtClean="0"/>
              <a:t>公園活用事業</a:t>
            </a:r>
            <a:endParaRPr kumimoji="1" lang="ja-JP" altLang="en-US" dirty="0"/>
          </a:p>
        </p:txBody>
      </p:sp>
      <p:sp>
        <p:nvSpPr>
          <p:cNvPr id="44" name="角丸四角形吹き出し 43"/>
          <p:cNvSpPr/>
          <p:nvPr/>
        </p:nvSpPr>
        <p:spPr>
          <a:xfrm>
            <a:off x="5222169" y="3546898"/>
            <a:ext cx="3486750" cy="878618"/>
          </a:xfrm>
          <a:prstGeom prst="wedgeRoundRectCallout">
            <a:avLst>
              <a:gd name="adj1" fmla="val -269"/>
              <a:gd name="adj2" fmla="val 100829"/>
              <a:gd name="adj3" fmla="val 16667"/>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4" name="テキスト ボックス 3"/>
          <p:cNvSpPr txBox="1"/>
          <p:nvPr/>
        </p:nvSpPr>
        <p:spPr>
          <a:xfrm>
            <a:off x="5329986" y="3626784"/>
            <a:ext cx="3336571" cy="707886"/>
          </a:xfrm>
          <a:prstGeom prst="rect">
            <a:avLst/>
          </a:prstGeom>
          <a:noFill/>
        </p:spPr>
        <p:txBody>
          <a:bodyPr wrap="none" rtlCol="0">
            <a:spAutoFit/>
          </a:bodyPr>
          <a:lstStyle/>
          <a:p>
            <a:r>
              <a:rPr lang="ja-JP" altLang="en-US" sz="2000" dirty="0" smtClean="0">
                <a:solidFill>
                  <a:srgbClr val="FFFFFF"/>
                </a:solidFill>
              </a:rPr>
              <a:t>花を植える・</a:t>
            </a:r>
            <a:r>
              <a:rPr kumimoji="1" lang="ja-JP" altLang="en-US" sz="2000" dirty="0" smtClean="0">
                <a:solidFill>
                  <a:srgbClr val="FFFFFF"/>
                </a:solidFill>
              </a:rPr>
              <a:t>除草作業</a:t>
            </a:r>
            <a:endParaRPr kumimoji="1" lang="en-US" altLang="ja-JP" sz="2000" dirty="0" smtClean="0">
              <a:solidFill>
                <a:srgbClr val="FFFFFF"/>
              </a:solidFill>
            </a:endParaRPr>
          </a:p>
          <a:p>
            <a:r>
              <a:rPr lang="ja-JP" altLang="en-US" sz="2000" dirty="0" smtClean="0">
                <a:solidFill>
                  <a:srgbClr val="FFFFFF"/>
                </a:solidFill>
              </a:rPr>
              <a:t>遊具の改善・</a:t>
            </a:r>
            <a:r>
              <a:rPr kumimoji="1" lang="ja-JP" altLang="en-US" sz="2000" dirty="0" smtClean="0">
                <a:solidFill>
                  <a:srgbClr val="FFFFFF"/>
                </a:solidFill>
              </a:rPr>
              <a:t>イベント開催</a:t>
            </a:r>
            <a:r>
              <a:rPr kumimoji="1" lang="en-US" altLang="ja-JP" sz="2000" dirty="0" smtClean="0">
                <a:solidFill>
                  <a:srgbClr val="FFFFFF"/>
                </a:solidFill>
              </a:rPr>
              <a:t>etc.</a:t>
            </a:r>
            <a:endParaRPr kumimoji="1" lang="ja-JP" altLang="en-US" sz="2000" dirty="0">
              <a:solidFill>
                <a:srgbClr val="FFFFFF"/>
              </a:solidFill>
            </a:endParaRPr>
          </a:p>
        </p:txBody>
      </p:sp>
      <p:sp>
        <p:nvSpPr>
          <p:cNvPr id="2" name="正方形/長方形 1"/>
          <p:cNvSpPr/>
          <p:nvPr/>
        </p:nvSpPr>
        <p:spPr>
          <a:xfrm>
            <a:off x="203824" y="3001946"/>
            <a:ext cx="8743928" cy="400110"/>
          </a:xfrm>
          <a:prstGeom prst="rect">
            <a:avLst/>
          </a:prstGeom>
          <a:solidFill>
            <a:srgbClr val="666666"/>
          </a:solidFill>
        </p:spPr>
        <p:txBody>
          <a:bodyPr wrap="square">
            <a:spAutoFit/>
          </a:bodyPr>
          <a:lstStyle/>
          <a:p>
            <a:pPr algn="ctr"/>
            <a:r>
              <a:rPr lang="ja-JP" altLang="en-US" sz="2000" b="1" dirty="0">
                <a:solidFill>
                  <a:srgbClr val="FFFFFF"/>
                </a:solidFill>
              </a:rPr>
              <a:t>税制度のイメージ</a:t>
            </a:r>
          </a:p>
        </p:txBody>
      </p:sp>
      <p:sp>
        <p:nvSpPr>
          <p:cNvPr id="9" name="正方形/長方形 8"/>
          <p:cNvSpPr/>
          <p:nvPr/>
        </p:nvSpPr>
        <p:spPr>
          <a:xfrm>
            <a:off x="203824" y="3001945"/>
            <a:ext cx="8743928" cy="3513117"/>
          </a:xfrm>
          <a:prstGeom prst="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p:txBody>
          <a:bodyPr/>
          <a:lstStyle/>
          <a:p>
            <a:fld id="{271F4726-83E1-9743-9CB9-26C44A472F2A}" type="slidenum">
              <a:rPr kumimoji="1" lang="ja-JP" altLang="en-US" smtClean="0"/>
              <a:t>81</a:t>
            </a:fld>
            <a:endParaRPr kumimoji="1" lang="ja-JP" altLang="en-US"/>
          </a:p>
        </p:txBody>
      </p:sp>
    </p:spTree>
    <p:extLst>
      <p:ext uri="{BB962C8B-B14F-4D97-AF65-F5344CB8AC3E}">
        <p14:creationId xmlns:p14="http://schemas.microsoft.com/office/powerpoint/2010/main" val="1740187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角丸四角形 57"/>
          <p:cNvSpPr/>
          <p:nvPr/>
        </p:nvSpPr>
        <p:spPr>
          <a:xfrm>
            <a:off x="6242483" y="4373868"/>
            <a:ext cx="2518964" cy="761663"/>
          </a:xfrm>
          <a:prstGeom prst="roundRect">
            <a:avLst/>
          </a:prstGeom>
          <a:solidFill>
            <a:srgbClr val="DB344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pic>
        <p:nvPicPr>
          <p:cNvPr id="3" name="図 2" descr="icon_156520_256.png"/>
          <p:cNvPicPr>
            <a:picLocks noChangeAspect="1"/>
          </p:cNvPicPr>
          <p:nvPr/>
        </p:nvPicPr>
        <p:blipFill rotWithShape="1">
          <a:blip r:embed="rId2">
            <a:extLst>
              <a:ext uri="{28A0092B-C50C-407E-A947-70E740481C1C}">
                <a14:useLocalDpi xmlns:a14="http://schemas.microsoft.com/office/drawing/2010/main" val="0"/>
              </a:ext>
            </a:extLst>
          </a:blip>
          <a:srcRect b="-1073"/>
          <a:stretch/>
        </p:blipFill>
        <p:spPr>
          <a:xfrm rot="20479974">
            <a:off x="7704341" y="-129545"/>
            <a:ext cx="932632" cy="942636"/>
          </a:xfrm>
          <a:prstGeom prst="rect">
            <a:avLst/>
          </a:prstGeom>
          <a:scene3d>
            <a:camera prst="orthographicFront">
              <a:rot lat="0" lon="10800000" rev="0"/>
            </a:camera>
            <a:lightRig rig="threePt" dir="t"/>
          </a:scene3d>
        </p:spPr>
      </p:pic>
      <p:pic>
        <p:nvPicPr>
          <p:cNvPr id="11" name="図 10"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54661" y="372367"/>
            <a:ext cx="983199" cy="983199"/>
          </a:xfrm>
          <a:prstGeom prst="rect">
            <a:avLst/>
          </a:prstGeom>
        </p:spPr>
      </p:pic>
      <p:pic>
        <p:nvPicPr>
          <p:cNvPr id="14" name="図 13"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20981" y="757612"/>
            <a:ext cx="355643" cy="355643"/>
          </a:xfrm>
          <a:prstGeom prst="rect">
            <a:avLst/>
          </a:prstGeom>
        </p:spPr>
      </p:pic>
      <p:sp>
        <p:nvSpPr>
          <p:cNvPr id="10" name="正方形/長方形 9"/>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rot="19529938">
            <a:off x="8590766" y="497600"/>
            <a:ext cx="568184" cy="276999"/>
          </a:xfrm>
          <a:prstGeom prst="rect">
            <a:avLst/>
          </a:prstGeom>
          <a:noFill/>
        </p:spPr>
        <p:txBody>
          <a:bodyPr wrap="none" rtlCol="0">
            <a:spAutoFit/>
          </a:bodyPr>
          <a:lstStyle/>
          <a:p>
            <a:r>
              <a:rPr lang="ja-JP" altLang="en-US" sz="1200" dirty="0" smtClean="0">
                <a:solidFill>
                  <a:schemeClr val="bg1"/>
                </a:solidFill>
              </a:rPr>
              <a:t>しさん</a:t>
            </a:r>
            <a:endParaRPr kumimoji="1" lang="ja-JP" altLang="en-US" sz="1200" dirty="0">
              <a:solidFill>
                <a:schemeClr val="bg1"/>
              </a:solidFill>
            </a:endParaRPr>
          </a:p>
        </p:txBody>
      </p:sp>
      <p:pic>
        <p:nvPicPr>
          <p:cNvPr id="17" name="図 16"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7944" y="763685"/>
            <a:ext cx="355643" cy="355643"/>
          </a:xfrm>
          <a:prstGeom prst="rect">
            <a:avLst/>
          </a:prstGeom>
        </p:spPr>
      </p:pic>
      <p:pic>
        <p:nvPicPr>
          <p:cNvPr id="18" name="図 17" descr="icon_100070_256.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99960" y="757612"/>
            <a:ext cx="355643" cy="355643"/>
          </a:xfrm>
          <a:prstGeom prst="rect">
            <a:avLst/>
          </a:prstGeom>
        </p:spPr>
      </p:pic>
      <p:sp>
        <p:nvSpPr>
          <p:cNvPr id="43" name="角丸四角形 42"/>
          <p:cNvSpPr/>
          <p:nvPr/>
        </p:nvSpPr>
        <p:spPr>
          <a:xfrm>
            <a:off x="6041291" y="1559251"/>
            <a:ext cx="2722006" cy="789054"/>
          </a:xfrm>
          <a:prstGeom prst="roundRect">
            <a:avLst/>
          </a:prstGeom>
          <a:noFill/>
          <a:ln>
            <a:solidFill>
              <a:srgbClr val="66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0000"/>
                </a:solidFill>
                <a:latin typeface="+mn-ea"/>
                <a:cs typeface="メイリオ"/>
              </a:rPr>
              <a:t>外出</a:t>
            </a:r>
            <a:r>
              <a:rPr lang="ja-JP" altLang="en-US" sz="2000" dirty="0">
                <a:solidFill>
                  <a:srgbClr val="000000"/>
                </a:solidFill>
                <a:latin typeface="+mn-ea"/>
                <a:cs typeface="メイリオ"/>
              </a:rPr>
              <a:t>困難な</a:t>
            </a:r>
            <a:r>
              <a:rPr lang="en-US" altLang="ja-JP" sz="2000" dirty="0">
                <a:solidFill>
                  <a:srgbClr val="000000"/>
                </a:solidFill>
                <a:latin typeface="+mn-ea"/>
                <a:cs typeface="メイリオ"/>
              </a:rPr>
              <a:t>65</a:t>
            </a:r>
            <a:r>
              <a:rPr lang="ja-JP" altLang="en-US" sz="2000" dirty="0">
                <a:solidFill>
                  <a:srgbClr val="000000"/>
                </a:solidFill>
                <a:latin typeface="+mn-ea"/>
                <a:cs typeface="メイリオ"/>
              </a:rPr>
              <a:t>歳以上の高齢者の全国</a:t>
            </a:r>
            <a:r>
              <a:rPr lang="ja-JP" altLang="en-US" sz="2000" dirty="0" smtClean="0">
                <a:solidFill>
                  <a:srgbClr val="000000"/>
                </a:solidFill>
                <a:latin typeface="+mn-ea"/>
                <a:cs typeface="メイリオ"/>
              </a:rPr>
              <a:t>平均</a:t>
            </a:r>
            <a:endParaRPr kumimoji="1" lang="ja-JP" altLang="en-US" sz="2000" dirty="0">
              <a:solidFill>
                <a:srgbClr val="000000"/>
              </a:solidFill>
              <a:latin typeface="+mn-ea"/>
            </a:endParaRPr>
          </a:p>
        </p:txBody>
      </p:sp>
      <p:sp>
        <p:nvSpPr>
          <p:cNvPr id="44" name="角丸四角形 43"/>
          <p:cNvSpPr/>
          <p:nvPr/>
        </p:nvSpPr>
        <p:spPr>
          <a:xfrm>
            <a:off x="1499000" y="1559251"/>
            <a:ext cx="1591913" cy="789054"/>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000" dirty="0">
                <a:solidFill>
                  <a:schemeClr val="tx1"/>
                </a:solidFill>
                <a:latin typeface="+mn-ea"/>
                <a:cs typeface="メイリオ"/>
              </a:rPr>
              <a:t>20</a:t>
            </a:r>
            <a:r>
              <a:rPr lang="ja-JP" altLang="en-US" sz="2000" dirty="0">
                <a:solidFill>
                  <a:schemeClr val="tx1"/>
                </a:solidFill>
                <a:latin typeface="+mn-ea"/>
                <a:cs typeface="メイリオ"/>
              </a:rPr>
              <a:t>歳</a:t>
            </a:r>
            <a:r>
              <a:rPr lang="ja-JP" altLang="en-US" sz="2000" dirty="0" smtClean="0">
                <a:solidFill>
                  <a:schemeClr val="tx1"/>
                </a:solidFill>
                <a:latin typeface="+mn-ea"/>
                <a:cs typeface="メイリオ"/>
              </a:rPr>
              <a:t>以上の土浦市民</a:t>
            </a:r>
            <a:endParaRPr kumimoji="1" lang="ja-JP" altLang="en-US" sz="2000" dirty="0">
              <a:solidFill>
                <a:schemeClr val="tx1"/>
              </a:solidFill>
              <a:latin typeface="+mn-ea"/>
              <a:cs typeface="メイリオ"/>
            </a:endParaRPr>
          </a:p>
        </p:txBody>
      </p:sp>
      <p:sp>
        <p:nvSpPr>
          <p:cNvPr id="45" name="角丸四角形 44"/>
          <p:cNvSpPr/>
          <p:nvPr/>
        </p:nvSpPr>
        <p:spPr>
          <a:xfrm>
            <a:off x="3640147" y="1560770"/>
            <a:ext cx="1802064" cy="789054"/>
          </a:xfrm>
          <a:prstGeom prst="roundRect">
            <a:avLst/>
          </a:prstGeom>
          <a:noFill/>
          <a:ln>
            <a:solidFill>
              <a:srgbClr val="66666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smtClean="0">
                <a:solidFill>
                  <a:srgbClr val="000000"/>
                </a:solidFill>
                <a:latin typeface="+mn-ea"/>
                <a:cs typeface="メイリオ"/>
              </a:rPr>
              <a:t>障害のある方</a:t>
            </a:r>
            <a:endParaRPr kumimoji="1" lang="ja-JP" altLang="en-US" sz="2000" dirty="0">
              <a:solidFill>
                <a:srgbClr val="000000"/>
              </a:solidFill>
              <a:latin typeface="+mn-ea"/>
              <a:cs typeface="メイリオ"/>
            </a:endParaRPr>
          </a:p>
        </p:txBody>
      </p:sp>
      <p:sp>
        <p:nvSpPr>
          <p:cNvPr id="46" name="減算記号 45"/>
          <p:cNvSpPr/>
          <p:nvPr/>
        </p:nvSpPr>
        <p:spPr>
          <a:xfrm>
            <a:off x="3124042" y="1725661"/>
            <a:ext cx="498217" cy="456172"/>
          </a:xfrm>
          <a:prstGeom prst="mathMinus">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chemeClr val="tx2"/>
              </a:solidFill>
              <a:latin typeface="メイリオ"/>
              <a:ea typeface="メイリオ"/>
              <a:cs typeface="メイリオ"/>
            </a:endParaRPr>
          </a:p>
        </p:txBody>
      </p:sp>
      <p:sp>
        <p:nvSpPr>
          <p:cNvPr id="47" name="乗算記号 46"/>
          <p:cNvSpPr/>
          <p:nvPr/>
        </p:nvSpPr>
        <p:spPr>
          <a:xfrm>
            <a:off x="5475340" y="1725661"/>
            <a:ext cx="556237" cy="517817"/>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chemeClr val="tx2"/>
              </a:solidFill>
              <a:latin typeface="メイリオ"/>
              <a:ea typeface="メイリオ"/>
              <a:cs typeface="メイリオ"/>
            </a:endParaRPr>
          </a:p>
        </p:txBody>
      </p:sp>
      <p:sp>
        <p:nvSpPr>
          <p:cNvPr id="48" name="等号 47"/>
          <p:cNvSpPr/>
          <p:nvPr/>
        </p:nvSpPr>
        <p:spPr>
          <a:xfrm>
            <a:off x="5984068" y="2609791"/>
            <a:ext cx="535704" cy="443843"/>
          </a:xfrm>
          <a:prstGeom prst="mathEqual">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chemeClr val="tx2"/>
              </a:solidFill>
              <a:latin typeface="メイリオ"/>
              <a:ea typeface="メイリオ"/>
              <a:cs typeface="メイリオ"/>
            </a:endParaRPr>
          </a:p>
        </p:txBody>
      </p:sp>
      <p:sp>
        <p:nvSpPr>
          <p:cNvPr id="49" name="正方形/長方形 48"/>
          <p:cNvSpPr/>
          <p:nvPr/>
        </p:nvSpPr>
        <p:spPr>
          <a:xfrm>
            <a:off x="169934" y="1488392"/>
            <a:ext cx="1028891" cy="43195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t>対象</a:t>
            </a:r>
            <a:endParaRPr kumimoji="1" lang="ja-JP" altLang="en-US" sz="2400" b="1" dirty="0"/>
          </a:p>
        </p:txBody>
      </p:sp>
      <p:sp>
        <p:nvSpPr>
          <p:cNvPr id="50" name="テキスト ボックス 49"/>
          <p:cNvSpPr txBox="1"/>
          <p:nvPr/>
        </p:nvSpPr>
        <p:spPr>
          <a:xfrm>
            <a:off x="6519772" y="2425351"/>
            <a:ext cx="2340705" cy="707886"/>
          </a:xfrm>
          <a:prstGeom prst="rect">
            <a:avLst/>
          </a:prstGeom>
          <a:noFill/>
        </p:spPr>
        <p:txBody>
          <a:bodyPr wrap="none" rtlCol="0">
            <a:spAutoFit/>
          </a:bodyPr>
          <a:lstStyle/>
          <a:p>
            <a:pPr algn="ctr"/>
            <a:r>
              <a:rPr lang="en-US" altLang="ja-JP" sz="4000" dirty="0" smtClean="0">
                <a:latin typeface="+mn-ea"/>
                <a:cs typeface="メイリオ"/>
              </a:rPr>
              <a:t>107,072</a:t>
            </a:r>
            <a:r>
              <a:rPr lang="ja-JP" altLang="en-US" sz="4000" dirty="0">
                <a:latin typeface="+mn-ea"/>
                <a:cs typeface="メイリオ"/>
              </a:rPr>
              <a:t>人</a:t>
            </a:r>
            <a:endParaRPr lang="en-US" altLang="ja-JP" sz="4000" dirty="0">
              <a:latin typeface="+mn-ea"/>
              <a:cs typeface="メイリオ"/>
            </a:endParaRPr>
          </a:p>
        </p:txBody>
      </p:sp>
      <p:sp>
        <p:nvSpPr>
          <p:cNvPr id="53" name="タイトル 1"/>
          <p:cNvSpPr txBox="1">
            <a:spLocks/>
          </p:cNvSpPr>
          <p:nvPr/>
        </p:nvSpPr>
        <p:spPr>
          <a:xfrm>
            <a:off x="320425" y="0"/>
            <a:ext cx="3482954"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kumimoji="1" sz="4000" kern="1200">
                <a:solidFill>
                  <a:schemeClr val="tx1"/>
                </a:solidFill>
                <a:latin typeface="メイリオ"/>
                <a:ea typeface="メイリオ"/>
                <a:cs typeface="メイリオ"/>
              </a:defRPr>
            </a:lvl1pPr>
          </a:lstStyle>
          <a:p>
            <a:pPr algn="l"/>
            <a:r>
              <a:rPr lang="ja-JP" altLang="en-US" sz="2900" dirty="0" smtClean="0">
                <a:latin typeface="+mj-ea"/>
                <a:ea typeface="+mj-ea"/>
              </a:rPr>
              <a:t>公園税の導入</a:t>
            </a:r>
            <a:r>
              <a:rPr lang="en-US" altLang="ja-JP" dirty="0" smtClean="0">
                <a:latin typeface="+mj-ea"/>
                <a:ea typeface="+mj-ea"/>
              </a:rPr>
              <a:t/>
            </a:r>
            <a:br>
              <a:rPr lang="en-US" altLang="ja-JP" dirty="0" smtClean="0">
                <a:latin typeface="+mj-ea"/>
                <a:ea typeface="+mj-ea"/>
              </a:rPr>
            </a:br>
            <a:r>
              <a:rPr lang="ja-JP" altLang="en-US" sz="3700" dirty="0" smtClean="0">
                <a:latin typeface="+mj-ea"/>
                <a:ea typeface="+mj-ea"/>
              </a:rPr>
              <a:t>効果</a:t>
            </a:r>
            <a:endParaRPr lang="ja-JP" altLang="en-US" sz="3700" dirty="0">
              <a:latin typeface="+mj-ea"/>
              <a:ea typeface="+mj-ea"/>
            </a:endParaRPr>
          </a:p>
        </p:txBody>
      </p:sp>
      <p:sp>
        <p:nvSpPr>
          <p:cNvPr id="4" name="テキスト ボックス 3"/>
          <p:cNvSpPr txBox="1"/>
          <p:nvPr/>
        </p:nvSpPr>
        <p:spPr>
          <a:xfrm>
            <a:off x="522165" y="4060078"/>
            <a:ext cx="3310522" cy="400110"/>
          </a:xfrm>
          <a:prstGeom prst="rect">
            <a:avLst/>
          </a:prstGeom>
          <a:noFill/>
        </p:spPr>
        <p:txBody>
          <a:bodyPr wrap="none" rtlCol="0">
            <a:spAutoFit/>
          </a:bodyPr>
          <a:lstStyle/>
          <a:p>
            <a:r>
              <a:rPr lang="ja-JP" altLang="en-US" sz="2000" dirty="0">
                <a:latin typeface="+mn-ea"/>
              </a:rPr>
              <a:t>市民の約</a:t>
            </a:r>
            <a:r>
              <a:rPr lang="en-US" altLang="ja-JP" sz="2000" dirty="0">
                <a:latin typeface="+mn-ea"/>
              </a:rPr>
              <a:t>10%</a:t>
            </a:r>
            <a:r>
              <a:rPr lang="ja-JP" altLang="en-US" sz="2000" dirty="0">
                <a:latin typeface="+mn-ea"/>
              </a:rPr>
              <a:t>が参加した</a:t>
            </a:r>
            <a:r>
              <a:rPr lang="ja-JP" altLang="en-US" sz="2000" dirty="0" smtClean="0">
                <a:latin typeface="+mn-ea"/>
              </a:rPr>
              <a:t>場合</a:t>
            </a:r>
            <a:endParaRPr lang="en-US" altLang="ja-JP" sz="2000" dirty="0">
              <a:latin typeface="+mn-ea"/>
            </a:endParaRPr>
          </a:p>
        </p:txBody>
      </p:sp>
      <p:sp>
        <p:nvSpPr>
          <p:cNvPr id="7" name="テキスト ボックス 6"/>
          <p:cNvSpPr txBox="1"/>
          <p:nvPr/>
        </p:nvSpPr>
        <p:spPr>
          <a:xfrm>
            <a:off x="478799" y="4556934"/>
            <a:ext cx="1736172" cy="461665"/>
          </a:xfrm>
          <a:prstGeom prst="rect">
            <a:avLst/>
          </a:prstGeom>
          <a:noFill/>
          <a:ln>
            <a:solidFill>
              <a:schemeClr val="tx2"/>
            </a:solidFill>
          </a:ln>
        </p:spPr>
        <p:txBody>
          <a:bodyPr wrap="none" rtlCol="0">
            <a:spAutoFit/>
          </a:bodyPr>
          <a:lstStyle/>
          <a:p>
            <a:r>
              <a:rPr kumimoji="1" lang="en-US" altLang="ja-JP" sz="2400" dirty="0" smtClean="0"/>
              <a:t>107072</a:t>
            </a:r>
            <a:r>
              <a:rPr kumimoji="1" lang="ja-JP" altLang="en-US" sz="2400" dirty="0" smtClean="0"/>
              <a:t>（人）</a:t>
            </a:r>
            <a:endParaRPr kumimoji="1" lang="ja-JP" altLang="en-US" sz="2400" dirty="0"/>
          </a:p>
        </p:txBody>
      </p:sp>
      <p:sp>
        <p:nvSpPr>
          <p:cNvPr id="8" name="テキスト ボックス 7"/>
          <p:cNvSpPr txBox="1"/>
          <p:nvPr/>
        </p:nvSpPr>
        <p:spPr>
          <a:xfrm>
            <a:off x="2825458" y="4556934"/>
            <a:ext cx="730338" cy="461665"/>
          </a:xfrm>
          <a:prstGeom prst="rect">
            <a:avLst/>
          </a:prstGeom>
          <a:noFill/>
          <a:ln>
            <a:solidFill>
              <a:schemeClr val="tx2"/>
            </a:solidFill>
          </a:ln>
        </p:spPr>
        <p:txBody>
          <a:bodyPr wrap="none" rtlCol="0">
            <a:spAutoFit/>
          </a:bodyPr>
          <a:lstStyle/>
          <a:p>
            <a:r>
              <a:rPr kumimoji="1" lang="en-US" altLang="ja-JP" sz="2400" dirty="0" smtClean="0"/>
              <a:t>0.90</a:t>
            </a:r>
            <a:endParaRPr kumimoji="1" lang="ja-JP" altLang="en-US" sz="2400" dirty="0"/>
          </a:p>
        </p:txBody>
      </p:sp>
      <p:sp>
        <p:nvSpPr>
          <p:cNvPr id="9" name="テキスト ボックス 8"/>
          <p:cNvSpPr txBox="1"/>
          <p:nvPr/>
        </p:nvSpPr>
        <p:spPr>
          <a:xfrm>
            <a:off x="4136560" y="4556934"/>
            <a:ext cx="1424188" cy="461665"/>
          </a:xfrm>
          <a:prstGeom prst="rect">
            <a:avLst/>
          </a:prstGeom>
          <a:noFill/>
          <a:ln>
            <a:solidFill>
              <a:schemeClr val="tx2"/>
            </a:solidFill>
          </a:ln>
        </p:spPr>
        <p:txBody>
          <a:bodyPr wrap="none" rtlCol="0">
            <a:spAutoFit/>
          </a:bodyPr>
          <a:lstStyle/>
          <a:p>
            <a:r>
              <a:rPr lang="en-US" altLang="ja-JP" sz="2400" dirty="0"/>
              <a:t>2</a:t>
            </a:r>
            <a:r>
              <a:rPr kumimoji="1" lang="en-US" altLang="ja-JP" sz="2400" dirty="0" smtClean="0"/>
              <a:t>000</a:t>
            </a:r>
            <a:r>
              <a:rPr kumimoji="1" lang="ja-JP" altLang="en-US" sz="2400" dirty="0" smtClean="0"/>
              <a:t>（円）</a:t>
            </a:r>
            <a:endParaRPr kumimoji="1" lang="ja-JP" altLang="en-US" sz="2400" dirty="0"/>
          </a:p>
        </p:txBody>
      </p:sp>
      <p:sp>
        <p:nvSpPr>
          <p:cNvPr id="54" name="テキスト ボックス 53"/>
          <p:cNvSpPr txBox="1"/>
          <p:nvPr/>
        </p:nvSpPr>
        <p:spPr>
          <a:xfrm>
            <a:off x="6305727" y="4444223"/>
            <a:ext cx="2455720" cy="584776"/>
          </a:xfrm>
          <a:prstGeom prst="rect">
            <a:avLst/>
          </a:prstGeom>
          <a:noFill/>
        </p:spPr>
        <p:txBody>
          <a:bodyPr wrap="none" rtlCol="0">
            <a:spAutoFit/>
          </a:bodyPr>
          <a:lstStyle/>
          <a:p>
            <a:r>
              <a:rPr kumimoji="1" lang="en-US" altLang="ja-JP" sz="3200" b="1" dirty="0" smtClean="0">
                <a:solidFill>
                  <a:schemeClr val="bg1"/>
                </a:solidFill>
              </a:rPr>
              <a:t>1</a:t>
            </a:r>
            <a:r>
              <a:rPr kumimoji="1" lang="ja-JP" altLang="en-US" sz="3200" b="1" dirty="0" smtClean="0">
                <a:solidFill>
                  <a:schemeClr val="bg1"/>
                </a:solidFill>
              </a:rPr>
              <a:t>億</a:t>
            </a:r>
            <a:r>
              <a:rPr kumimoji="1" lang="en-US" altLang="ja-JP" sz="3200" b="1" dirty="0" smtClean="0">
                <a:solidFill>
                  <a:schemeClr val="bg1"/>
                </a:solidFill>
              </a:rPr>
              <a:t>9274</a:t>
            </a:r>
            <a:r>
              <a:rPr kumimoji="1" lang="ja-JP" altLang="en-US" sz="3200" b="1" dirty="0" smtClean="0">
                <a:solidFill>
                  <a:schemeClr val="bg1"/>
                </a:solidFill>
              </a:rPr>
              <a:t>万円</a:t>
            </a:r>
            <a:endParaRPr kumimoji="1" lang="ja-JP" altLang="en-US" sz="3200" b="1" dirty="0">
              <a:solidFill>
                <a:schemeClr val="bg1"/>
              </a:solidFill>
            </a:endParaRPr>
          </a:p>
        </p:txBody>
      </p:sp>
      <p:sp>
        <p:nvSpPr>
          <p:cNvPr id="55" name="乗算記号 54"/>
          <p:cNvSpPr/>
          <p:nvPr/>
        </p:nvSpPr>
        <p:spPr>
          <a:xfrm>
            <a:off x="2248417" y="4522132"/>
            <a:ext cx="556237" cy="517817"/>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chemeClr val="tx2"/>
              </a:solidFill>
              <a:latin typeface="メイリオ"/>
              <a:ea typeface="メイリオ"/>
              <a:cs typeface="メイリオ"/>
            </a:endParaRPr>
          </a:p>
        </p:txBody>
      </p:sp>
      <p:sp>
        <p:nvSpPr>
          <p:cNvPr id="56" name="乗算記号 55"/>
          <p:cNvSpPr/>
          <p:nvPr/>
        </p:nvSpPr>
        <p:spPr>
          <a:xfrm>
            <a:off x="3570244" y="4522132"/>
            <a:ext cx="556237" cy="517817"/>
          </a:xfrm>
          <a:prstGeom prst="mathMultiply">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chemeClr val="tx2"/>
              </a:solidFill>
              <a:latin typeface="メイリオ"/>
              <a:ea typeface="メイリオ"/>
              <a:cs typeface="メイリオ"/>
            </a:endParaRPr>
          </a:p>
        </p:txBody>
      </p:sp>
      <p:sp>
        <p:nvSpPr>
          <p:cNvPr id="57" name="等号 56"/>
          <p:cNvSpPr/>
          <p:nvPr/>
        </p:nvSpPr>
        <p:spPr>
          <a:xfrm>
            <a:off x="5631597" y="4556934"/>
            <a:ext cx="535704" cy="443843"/>
          </a:xfrm>
          <a:prstGeom prst="mathEqual">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chemeClr val="tx2"/>
              </a:solidFill>
              <a:latin typeface="メイリオ"/>
              <a:ea typeface="メイリオ"/>
              <a:cs typeface="メイリオ"/>
            </a:endParaRPr>
          </a:p>
        </p:txBody>
      </p:sp>
      <p:sp>
        <p:nvSpPr>
          <p:cNvPr id="38" name="正方形/長方形 37"/>
          <p:cNvSpPr/>
          <p:nvPr/>
        </p:nvSpPr>
        <p:spPr>
          <a:xfrm>
            <a:off x="214610" y="2993964"/>
            <a:ext cx="1028891" cy="43195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smtClean="0"/>
              <a:t>効果</a:t>
            </a:r>
            <a:endParaRPr kumimoji="1" lang="ja-JP" altLang="en-US" sz="2400" b="1" dirty="0"/>
          </a:p>
        </p:txBody>
      </p:sp>
      <p:sp>
        <p:nvSpPr>
          <p:cNvPr id="39" name="正方形/長方形 38"/>
          <p:cNvSpPr/>
          <p:nvPr/>
        </p:nvSpPr>
        <p:spPr>
          <a:xfrm>
            <a:off x="320416" y="3629364"/>
            <a:ext cx="8540061" cy="1575073"/>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en-US" altLang="ja-JP" sz="2400" dirty="0" smtClean="0">
              <a:solidFill>
                <a:srgbClr val="000000"/>
              </a:solidFill>
            </a:endParaRPr>
          </a:p>
        </p:txBody>
      </p:sp>
      <p:sp>
        <p:nvSpPr>
          <p:cNvPr id="40" name="正方形/長方形 39"/>
          <p:cNvSpPr/>
          <p:nvPr/>
        </p:nvSpPr>
        <p:spPr>
          <a:xfrm>
            <a:off x="320416" y="3629364"/>
            <a:ext cx="8540061" cy="4152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ja-JP" sz="2400" b="1" dirty="0">
                <a:latin typeface="+mj-ea"/>
                <a:ea typeface="+mj-ea"/>
              </a:rPr>
              <a:t>　</a:t>
            </a:r>
            <a:r>
              <a:rPr lang="ja-JP" altLang="en-US" sz="2400" b="1" dirty="0" smtClean="0">
                <a:latin typeface="+mj-ea"/>
                <a:ea typeface="+mj-ea"/>
              </a:rPr>
              <a:t>　財政収支の増加</a:t>
            </a:r>
            <a:endParaRPr kumimoji="1" lang="ja-JP" altLang="en-US" sz="2400" b="1" dirty="0">
              <a:latin typeface="+mj-ea"/>
              <a:ea typeface="+mj-ea"/>
            </a:endParaRPr>
          </a:p>
        </p:txBody>
      </p:sp>
      <p:sp>
        <p:nvSpPr>
          <p:cNvPr id="59" name="Freeform 560"/>
          <p:cNvSpPr>
            <a:spLocks noEditPoints="1"/>
          </p:cNvSpPr>
          <p:nvPr/>
        </p:nvSpPr>
        <p:spPr bwMode="auto">
          <a:xfrm>
            <a:off x="376796" y="3670338"/>
            <a:ext cx="312703" cy="360201"/>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sp>
        <p:nvSpPr>
          <p:cNvPr id="60" name="正方形/長方形 59"/>
          <p:cNvSpPr/>
          <p:nvPr/>
        </p:nvSpPr>
        <p:spPr>
          <a:xfrm>
            <a:off x="320417" y="5361317"/>
            <a:ext cx="8540060" cy="1000231"/>
          </a:xfrm>
          <a:prstGeom prst="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en-US" altLang="ja-JP" sz="2400" dirty="0" smtClean="0">
              <a:solidFill>
                <a:srgbClr val="000000"/>
              </a:solidFill>
            </a:endParaRPr>
          </a:p>
          <a:p>
            <a:r>
              <a:rPr kumimoji="1" lang="ja-JP" altLang="en-US" sz="2400" dirty="0" smtClean="0">
                <a:solidFill>
                  <a:srgbClr val="000000"/>
                </a:solidFill>
              </a:rPr>
              <a:t>住民意見を反映した地域性の高い公園が創られる</a:t>
            </a:r>
            <a:endParaRPr kumimoji="1" lang="en-US" altLang="ja-JP" sz="2400" dirty="0" smtClean="0">
              <a:solidFill>
                <a:srgbClr val="000000"/>
              </a:solidFill>
            </a:endParaRPr>
          </a:p>
        </p:txBody>
      </p:sp>
      <p:sp>
        <p:nvSpPr>
          <p:cNvPr id="61" name="正方形/長方形 60"/>
          <p:cNvSpPr/>
          <p:nvPr/>
        </p:nvSpPr>
        <p:spPr>
          <a:xfrm>
            <a:off x="320417" y="5361317"/>
            <a:ext cx="8540060" cy="4152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ja-JP" sz="2400" b="1" dirty="0">
                <a:latin typeface="+mj-ea"/>
                <a:ea typeface="+mj-ea"/>
              </a:rPr>
              <a:t>　</a:t>
            </a:r>
            <a:r>
              <a:rPr lang="ja-JP" altLang="en-US" sz="2400" b="1" dirty="0" smtClean="0">
                <a:latin typeface="+mj-ea"/>
                <a:ea typeface="+mj-ea"/>
              </a:rPr>
              <a:t>　市民参加型の公園の創成</a:t>
            </a:r>
            <a:endParaRPr kumimoji="1" lang="ja-JP" altLang="en-US" sz="2400" b="1" dirty="0">
              <a:latin typeface="+mj-ea"/>
              <a:ea typeface="+mj-ea"/>
            </a:endParaRPr>
          </a:p>
        </p:txBody>
      </p:sp>
      <p:sp>
        <p:nvSpPr>
          <p:cNvPr id="62" name="Freeform 560"/>
          <p:cNvSpPr>
            <a:spLocks noEditPoints="1"/>
          </p:cNvSpPr>
          <p:nvPr/>
        </p:nvSpPr>
        <p:spPr bwMode="auto">
          <a:xfrm>
            <a:off x="376796" y="5388180"/>
            <a:ext cx="312703" cy="360201"/>
          </a:xfrm>
          <a:custGeom>
            <a:avLst/>
            <a:gdLst>
              <a:gd name="T0" fmla="*/ 72 w 144"/>
              <a:gd name="T1" fmla="*/ 168 h 168"/>
              <a:gd name="T2" fmla="*/ 144 w 144"/>
              <a:gd name="T3" fmla="*/ 96 h 168"/>
              <a:gd name="T4" fmla="*/ 72 w 144"/>
              <a:gd name="T5" fmla="*/ 168 h 168"/>
              <a:gd name="T6" fmla="*/ 21 w 144"/>
              <a:gd name="T7" fmla="*/ 74 h 168"/>
              <a:gd name="T8" fmla="*/ 41 w 144"/>
              <a:gd name="T9" fmla="*/ 94 h 168"/>
              <a:gd name="T10" fmla="*/ 52 w 144"/>
              <a:gd name="T11" fmla="*/ 90 h 168"/>
              <a:gd name="T12" fmla="*/ 52 w 144"/>
              <a:gd name="T13" fmla="*/ 92 h 168"/>
              <a:gd name="T14" fmla="*/ 72 w 144"/>
              <a:gd name="T15" fmla="*/ 112 h 168"/>
              <a:gd name="T16" fmla="*/ 92 w 144"/>
              <a:gd name="T17" fmla="*/ 92 h 168"/>
              <a:gd name="T18" fmla="*/ 92 w 144"/>
              <a:gd name="T19" fmla="*/ 90 h 168"/>
              <a:gd name="T20" fmla="*/ 103 w 144"/>
              <a:gd name="T21" fmla="*/ 94 h 168"/>
              <a:gd name="T22" fmla="*/ 123 w 144"/>
              <a:gd name="T23" fmla="*/ 74 h 168"/>
              <a:gd name="T24" fmla="*/ 112 w 144"/>
              <a:gd name="T25" fmla="*/ 56 h 168"/>
              <a:gd name="T26" fmla="*/ 123 w 144"/>
              <a:gd name="T27" fmla="*/ 38 h 168"/>
              <a:gd name="T28" fmla="*/ 103 w 144"/>
              <a:gd name="T29" fmla="*/ 18 h 168"/>
              <a:gd name="T30" fmla="*/ 92 w 144"/>
              <a:gd name="T31" fmla="*/ 22 h 168"/>
              <a:gd name="T32" fmla="*/ 92 w 144"/>
              <a:gd name="T33" fmla="*/ 20 h 168"/>
              <a:gd name="T34" fmla="*/ 72 w 144"/>
              <a:gd name="T35" fmla="*/ 0 h 168"/>
              <a:gd name="T36" fmla="*/ 52 w 144"/>
              <a:gd name="T37" fmla="*/ 20 h 168"/>
              <a:gd name="T38" fmla="*/ 52 w 144"/>
              <a:gd name="T39" fmla="*/ 22 h 168"/>
              <a:gd name="T40" fmla="*/ 41 w 144"/>
              <a:gd name="T41" fmla="*/ 18 h 168"/>
              <a:gd name="T42" fmla="*/ 21 w 144"/>
              <a:gd name="T43" fmla="*/ 38 h 168"/>
              <a:gd name="T44" fmla="*/ 32 w 144"/>
              <a:gd name="T45" fmla="*/ 56 h 168"/>
              <a:gd name="T46" fmla="*/ 21 w 144"/>
              <a:gd name="T47" fmla="*/ 74 h 168"/>
              <a:gd name="T48" fmla="*/ 72 w 144"/>
              <a:gd name="T49" fmla="*/ 36 h 168"/>
              <a:gd name="T50" fmla="*/ 92 w 144"/>
              <a:gd name="T51" fmla="*/ 56 h 168"/>
              <a:gd name="T52" fmla="*/ 72 w 144"/>
              <a:gd name="T53" fmla="*/ 76 h 168"/>
              <a:gd name="T54" fmla="*/ 52 w 144"/>
              <a:gd name="T55" fmla="*/ 56 h 168"/>
              <a:gd name="T56" fmla="*/ 72 w 144"/>
              <a:gd name="T57" fmla="*/ 36 h 168"/>
              <a:gd name="T58" fmla="*/ 0 w 144"/>
              <a:gd name="T59" fmla="*/ 96 h 168"/>
              <a:gd name="T60" fmla="*/ 72 w 144"/>
              <a:gd name="T61" fmla="*/ 168 h 168"/>
              <a:gd name="T62" fmla="*/ 0 w 144"/>
              <a:gd name="T63"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68">
                <a:moveTo>
                  <a:pt x="72" y="168"/>
                </a:moveTo>
                <a:cubicBezTo>
                  <a:pt x="112" y="168"/>
                  <a:pt x="144" y="136"/>
                  <a:pt x="144" y="96"/>
                </a:cubicBezTo>
                <a:cubicBezTo>
                  <a:pt x="104" y="96"/>
                  <a:pt x="72" y="128"/>
                  <a:pt x="72" y="168"/>
                </a:cubicBezTo>
                <a:close/>
                <a:moveTo>
                  <a:pt x="21" y="74"/>
                </a:moveTo>
                <a:cubicBezTo>
                  <a:pt x="21" y="85"/>
                  <a:pt x="30" y="94"/>
                  <a:pt x="41" y="94"/>
                </a:cubicBezTo>
                <a:cubicBezTo>
                  <a:pt x="45" y="94"/>
                  <a:pt x="49" y="93"/>
                  <a:pt x="52" y="90"/>
                </a:cubicBezTo>
                <a:cubicBezTo>
                  <a:pt x="52" y="92"/>
                  <a:pt x="52" y="92"/>
                  <a:pt x="52" y="92"/>
                </a:cubicBezTo>
                <a:cubicBezTo>
                  <a:pt x="52" y="103"/>
                  <a:pt x="61" y="112"/>
                  <a:pt x="72" y="112"/>
                </a:cubicBezTo>
                <a:cubicBezTo>
                  <a:pt x="83" y="112"/>
                  <a:pt x="92" y="103"/>
                  <a:pt x="92" y="92"/>
                </a:cubicBezTo>
                <a:cubicBezTo>
                  <a:pt x="92" y="90"/>
                  <a:pt x="92" y="90"/>
                  <a:pt x="92" y="90"/>
                </a:cubicBezTo>
                <a:cubicBezTo>
                  <a:pt x="95" y="93"/>
                  <a:pt x="99" y="94"/>
                  <a:pt x="103" y="94"/>
                </a:cubicBezTo>
                <a:cubicBezTo>
                  <a:pt x="114" y="94"/>
                  <a:pt x="123" y="85"/>
                  <a:pt x="123" y="74"/>
                </a:cubicBezTo>
                <a:cubicBezTo>
                  <a:pt x="123" y="66"/>
                  <a:pt x="118" y="59"/>
                  <a:pt x="112" y="56"/>
                </a:cubicBezTo>
                <a:cubicBezTo>
                  <a:pt x="118" y="53"/>
                  <a:pt x="123" y="46"/>
                  <a:pt x="123" y="38"/>
                </a:cubicBezTo>
                <a:cubicBezTo>
                  <a:pt x="123" y="27"/>
                  <a:pt x="114" y="18"/>
                  <a:pt x="103" y="18"/>
                </a:cubicBezTo>
                <a:cubicBezTo>
                  <a:pt x="99" y="18"/>
                  <a:pt x="95" y="19"/>
                  <a:pt x="92" y="22"/>
                </a:cubicBezTo>
                <a:cubicBezTo>
                  <a:pt x="92" y="20"/>
                  <a:pt x="92" y="20"/>
                  <a:pt x="92" y="20"/>
                </a:cubicBezTo>
                <a:cubicBezTo>
                  <a:pt x="92" y="9"/>
                  <a:pt x="83" y="0"/>
                  <a:pt x="72" y="0"/>
                </a:cubicBezTo>
                <a:cubicBezTo>
                  <a:pt x="61" y="0"/>
                  <a:pt x="52" y="9"/>
                  <a:pt x="52" y="20"/>
                </a:cubicBezTo>
                <a:cubicBezTo>
                  <a:pt x="52" y="22"/>
                  <a:pt x="52" y="22"/>
                  <a:pt x="52" y="22"/>
                </a:cubicBezTo>
                <a:cubicBezTo>
                  <a:pt x="49" y="19"/>
                  <a:pt x="45" y="18"/>
                  <a:pt x="41" y="18"/>
                </a:cubicBezTo>
                <a:cubicBezTo>
                  <a:pt x="30" y="18"/>
                  <a:pt x="21" y="27"/>
                  <a:pt x="21" y="38"/>
                </a:cubicBezTo>
                <a:cubicBezTo>
                  <a:pt x="21" y="46"/>
                  <a:pt x="26" y="53"/>
                  <a:pt x="32" y="56"/>
                </a:cubicBezTo>
                <a:cubicBezTo>
                  <a:pt x="26" y="59"/>
                  <a:pt x="21" y="66"/>
                  <a:pt x="21" y="74"/>
                </a:cubicBezTo>
                <a:close/>
                <a:moveTo>
                  <a:pt x="72" y="36"/>
                </a:moveTo>
                <a:cubicBezTo>
                  <a:pt x="83" y="36"/>
                  <a:pt x="92" y="45"/>
                  <a:pt x="92" y="56"/>
                </a:cubicBezTo>
                <a:cubicBezTo>
                  <a:pt x="92" y="67"/>
                  <a:pt x="83" y="76"/>
                  <a:pt x="72" y="76"/>
                </a:cubicBezTo>
                <a:cubicBezTo>
                  <a:pt x="61" y="76"/>
                  <a:pt x="52" y="67"/>
                  <a:pt x="52" y="56"/>
                </a:cubicBezTo>
                <a:cubicBezTo>
                  <a:pt x="52" y="45"/>
                  <a:pt x="61" y="36"/>
                  <a:pt x="72" y="36"/>
                </a:cubicBezTo>
                <a:close/>
                <a:moveTo>
                  <a:pt x="0" y="96"/>
                </a:moveTo>
                <a:cubicBezTo>
                  <a:pt x="0" y="136"/>
                  <a:pt x="32" y="168"/>
                  <a:pt x="72" y="168"/>
                </a:cubicBezTo>
                <a:cubicBezTo>
                  <a:pt x="72" y="128"/>
                  <a:pt x="40" y="96"/>
                  <a:pt x="0" y="9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FFFFFF"/>
              </a:solidFill>
            </a:endParaRPr>
          </a:p>
        </p:txBody>
      </p:sp>
      <p:sp>
        <p:nvSpPr>
          <p:cNvPr id="5" name="スライド番号プレースホルダー 4"/>
          <p:cNvSpPr>
            <a:spLocks noGrp="1"/>
          </p:cNvSpPr>
          <p:nvPr>
            <p:ph type="sldNum" sz="quarter" idx="12"/>
          </p:nvPr>
        </p:nvSpPr>
        <p:spPr/>
        <p:txBody>
          <a:bodyPr/>
          <a:lstStyle/>
          <a:p>
            <a:fld id="{271F4726-83E1-9743-9CB9-26C44A472F2A}" type="slidenum">
              <a:rPr kumimoji="1" lang="ja-JP" altLang="en-US" smtClean="0"/>
              <a:t>82</a:t>
            </a:fld>
            <a:endParaRPr kumimoji="1" lang="ja-JP" altLang="en-US"/>
          </a:p>
        </p:txBody>
      </p:sp>
    </p:spTree>
    <p:extLst>
      <p:ext uri="{BB962C8B-B14F-4D97-AF65-F5344CB8AC3E}">
        <p14:creationId xmlns:p14="http://schemas.microsoft.com/office/powerpoint/2010/main" val="2902004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063" y="761231"/>
            <a:ext cx="360000" cy="360000"/>
          </a:xfrm>
          <a:prstGeom prst="rect">
            <a:avLst/>
          </a:prstGeom>
        </p:spPr>
      </p:pic>
      <p:pic>
        <p:nvPicPr>
          <p:cNvPr id="25" name="図 24"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485" y="756874"/>
            <a:ext cx="360000" cy="360000"/>
          </a:xfrm>
          <a:prstGeom prst="rect">
            <a:avLst/>
          </a:prstGeom>
        </p:spPr>
      </p:pic>
      <p:pic>
        <p:nvPicPr>
          <p:cNvPr id="26" name="図 25"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175" y="756874"/>
            <a:ext cx="360000" cy="360000"/>
          </a:xfrm>
          <a:prstGeom prst="rect">
            <a:avLst/>
          </a:prstGeom>
        </p:spPr>
      </p:pic>
      <p:pic>
        <p:nvPicPr>
          <p:cNvPr id="27" name="図 26" descr="ピンク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705" y="761231"/>
            <a:ext cx="360000" cy="360000"/>
          </a:xfrm>
          <a:prstGeom prst="rect">
            <a:avLst/>
          </a:prstGeom>
        </p:spPr>
      </p:pic>
      <p:sp>
        <p:nvSpPr>
          <p:cNvPr id="23" name="正方形/長方形 22"/>
          <p:cNvSpPr/>
          <p:nvPr/>
        </p:nvSpPr>
        <p:spPr>
          <a:xfrm>
            <a:off x="7070321" y="5293942"/>
            <a:ext cx="1616478" cy="899999"/>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ja-JP" altLang="en-US" sz="2000" dirty="0" smtClean="0">
                <a:solidFill>
                  <a:schemeClr val="tx1"/>
                </a:solidFill>
                <a:latin typeface="ヒラギノ丸ゴ ProN W4"/>
                <a:ea typeface="ヒラギノ丸ゴ ProN W4"/>
                <a:cs typeface="ヒラギノ丸ゴ ProN W4"/>
              </a:rPr>
              <a:t>三</a:t>
            </a:r>
            <a:r>
              <a:rPr kumimoji="1" lang="ja-JP" altLang="en-US" sz="2000" dirty="0" smtClean="0">
                <a:solidFill>
                  <a:schemeClr val="tx1"/>
                </a:solidFill>
                <a:latin typeface="ヒラギノ丸ゴ ProN W4"/>
                <a:ea typeface="ヒラギノ丸ゴ ProN W4"/>
                <a:cs typeface="ヒラギノ丸ゴ ProN W4"/>
              </a:rPr>
              <a:t>中地区</a:t>
            </a:r>
            <a:endParaRPr kumimoji="1" lang="en-US" altLang="ja-JP" sz="2000" dirty="0" smtClean="0">
              <a:solidFill>
                <a:schemeClr val="tx1"/>
              </a:solidFill>
              <a:latin typeface="ヒラギノ丸ゴ ProN W4"/>
              <a:ea typeface="ヒラギノ丸ゴ ProN W4"/>
              <a:cs typeface="ヒラギノ丸ゴ ProN W4"/>
            </a:endParaRPr>
          </a:p>
          <a:p>
            <a:pPr algn="ctr">
              <a:lnSpc>
                <a:spcPct val="120000"/>
              </a:lnSpc>
            </a:pPr>
            <a:r>
              <a:rPr lang="ja-JP" altLang="en-US" sz="2000" dirty="0" smtClean="0">
                <a:solidFill>
                  <a:schemeClr val="tx1"/>
                </a:solidFill>
                <a:latin typeface="ヒラギノ丸ゴ ProN W4"/>
                <a:ea typeface="ヒラギノ丸ゴ ProN W4"/>
                <a:cs typeface="ヒラギノ丸ゴ ProN W4"/>
              </a:rPr>
              <a:t>六</a:t>
            </a:r>
            <a:r>
              <a:rPr kumimoji="1" lang="ja-JP" altLang="en-US" sz="2000" dirty="0" smtClean="0">
                <a:solidFill>
                  <a:schemeClr val="tx1"/>
                </a:solidFill>
                <a:latin typeface="ヒラギノ丸ゴ ProN W4"/>
                <a:ea typeface="ヒラギノ丸ゴ ProN W4"/>
                <a:cs typeface="ヒラギノ丸ゴ ProN W4"/>
              </a:rPr>
              <a:t>中地区</a:t>
            </a:r>
            <a:endParaRPr kumimoji="1" lang="ja-JP" altLang="en-US" sz="2000" dirty="0">
              <a:solidFill>
                <a:schemeClr val="tx1"/>
              </a:solidFill>
              <a:latin typeface="ヒラギノ丸ゴ ProN W4"/>
              <a:ea typeface="ヒラギノ丸ゴ ProN W4"/>
              <a:cs typeface="ヒラギノ丸ゴ ProN W4"/>
            </a:endParaRPr>
          </a:p>
        </p:txBody>
      </p:sp>
      <p:sp>
        <p:nvSpPr>
          <p:cNvPr id="22" name="正方形/長方形 21"/>
          <p:cNvSpPr/>
          <p:nvPr/>
        </p:nvSpPr>
        <p:spPr>
          <a:xfrm>
            <a:off x="7070322" y="2774962"/>
            <a:ext cx="1616478" cy="899999"/>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kumimoji="1" lang="ja-JP" altLang="en-US" sz="2000" dirty="0" smtClean="0">
                <a:solidFill>
                  <a:schemeClr val="tx1"/>
                </a:solidFill>
                <a:latin typeface="ヒラギノ丸ゴ ProN W4"/>
                <a:ea typeface="ヒラギノ丸ゴ ProN W4"/>
                <a:cs typeface="ヒラギノ丸ゴ ProN W4"/>
              </a:rPr>
              <a:t>五中地区</a:t>
            </a:r>
            <a:endParaRPr kumimoji="1" lang="ja-JP" altLang="en-US" sz="2000" dirty="0">
              <a:solidFill>
                <a:schemeClr val="tx1"/>
              </a:solidFill>
              <a:latin typeface="ヒラギノ丸ゴ ProN W4"/>
              <a:ea typeface="ヒラギノ丸ゴ ProN W4"/>
              <a:cs typeface="ヒラギノ丸ゴ ProN W4"/>
            </a:endParaRPr>
          </a:p>
        </p:txBody>
      </p:sp>
      <p:sp>
        <p:nvSpPr>
          <p:cNvPr id="21" name="正方形/長方形 20"/>
          <p:cNvSpPr/>
          <p:nvPr/>
        </p:nvSpPr>
        <p:spPr>
          <a:xfrm>
            <a:off x="567609" y="4933944"/>
            <a:ext cx="1616478" cy="1259997"/>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kumimoji="1" lang="ja-JP" altLang="en-US" sz="2000" dirty="0" smtClean="0">
                <a:solidFill>
                  <a:schemeClr val="tx1"/>
                </a:solidFill>
                <a:latin typeface="ヒラギノ丸ゴ ProN W4"/>
                <a:ea typeface="ヒラギノ丸ゴ ProN W4"/>
                <a:cs typeface="ヒラギノ丸ゴ ProN W4"/>
              </a:rPr>
              <a:t>一中地区</a:t>
            </a:r>
            <a:endParaRPr kumimoji="1" lang="en-US" altLang="ja-JP" sz="2000" dirty="0" smtClean="0">
              <a:solidFill>
                <a:schemeClr val="tx1"/>
              </a:solidFill>
              <a:latin typeface="ヒラギノ丸ゴ ProN W4"/>
              <a:ea typeface="ヒラギノ丸ゴ ProN W4"/>
              <a:cs typeface="ヒラギノ丸ゴ ProN W4"/>
            </a:endParaRPr>
          </a:p>
          <a:p>
            <a:pPr algn="ctr">
              <a:lnSpc>
                <a:spcPct val="120000"/>
              </a:lnSpc>
            </a:pPr>
            <a:r>
              <a:rPr lang="ja-JP" altLang="en-US" sz="2000" dirty="0" smtClean="0">
                <a:solidFill>
                  <a:schemeClr val="tx1"/>
                </a:solidFill>
                <a:latin typeface="ヒラギノ丸ゴ ProN W4"/>
                <a:ea typeface="ヒラギノ丸ゴ ProN W4"/>
                <a:cs typeface="ヒラギノ丸ゴ ProN W4"/>
              </a:rPr>
              <a:t>二中地区</a:t>
            </a:r>
            <a:endParaRPr lang="en-US" altLang="ja-JP" sz="2000" dirty="0" smtClean="0">
              <a:solidFill>
                <a:schemeClr val="tx1"/>
              </a:solidFill>
              <a:latin typeface="ヒラギノ丸ゴ ProN W4"/>
              <a:ea typeface="ヒラギノ丸ゴ ProN W4"/>
              <a:cs typeface="ヒラギノ丸ゴ ProN W4"/>
            </a:endParaRPr>
          </a:p>
          <a:p>
            <a:pPr algn="ctr">
              <a:lnSpc>
                <a:spcPct val="120000"/>
              </a:lnSpc>
            </a:pPr>
            <a:r>
              <a:rPr kumimoji="1" lang="ja-JP" altLang="en-US" sz="2000" dirty="0" smtClean="0">
                <a:solidFill>
                  <a:schemeClr val="tx1"/>
                </a:solidFill>
                <a:latin typeface="ヒラギノ丸ゴ ProN W4"/>
                <a:ea typeface="ヒラギノ丸ゴ ProN W4"/>
                <a:cs typeface="ヒラギノ丸ゴ ProN W4"/>
              </a:rPr>
              <a:t>四中地区</a:t>
            </a:r>
            <a:endParaRPr kumimoji="1" lang="ja-JP" altLang="en-US" sz="2000" dirty="0">
              <a:solidFill>
                <a:schemeClr val="tx1"/>
              </a:solidFill>
              <a:latin typeface="ヒラギノ丸ゴ ProN W4"/>
              <a:ea typeface="ヒラギノ丸ゴ ProN W4"/>
              <a:cs typeface="ヒラギノ丸ゴ ProN W4"/>
            </a:endParaRPr>
          </a:p>
        </p:txBody>
      </p:sp>
      <p:sp>
        <p:nvSpPr>
          <p:cNvPr id="20" name="正方形/長方形 19"/>
          <p:cNvSpPr/>
          <p:nvPr/>
        </p:nvSpPr>
        <p:spPr>
          <a:xfrm>
            <a:off x="567609" y="2774962"/>
            <a:ext cx="1616478" cy="899999"/>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kumimoji="1" lang="ja-JP" altLang="en-US" sz="2000" dirty="0" smtClean="0">
                <a:solidFill>
                  <a:schemeClr val="tx1"/>
                </a:solidFill>
                <a:latin typeface="ヒラギノ丸ゴ ProN W4"/>
                <a:ea typeface="ヒラギノ丸ゴ ProN W4"/>
                <a:cs typeface="ヒラギノ丸ゴ ProN W4"/>
              </a:rPr>
              <a:t>新治中地区</a:t>
            </a:r>
            <a:endParaRPr kumimoji="1" lang="en-US" altLang="ja-JP" sz="2000" dirty="0" smtClean="0">
              <a:solidFill>
                <a:schemeClr val="tx1"/>
              </a:solidFill>
              <a:latin typeface="ヒラギノ丸ゴ ProN W4"/>
              <a:ea typeface="ヒラギノ丸ゴ ProN W4"/>
              <a:cs typeface="ヒラギノ丸ゴ ProN W4"/>
            </a:endParaRPr>
          </a:p>
          <a:p>
            <a:pPr algn="ctr">
              <a:lnSpc>
                <a:spcPct val="120000"/>
              </a:lnSpc>
            </a:pPr>
            <a:r>
              <a:rPr kumimoji="1" lang="ja-JP" altLang="en-US" sz="2000" dirty="0" smtClean="0">
                <a:solidFill>
                  <a:schemeClr val="tx1"/>
                </a:solidFill>
                <a:latin typeface="ヒラギノ丸ゴ ProN W4"/>
                <a:ea typeface="ヒラギノ丸ゴ ProN W4"/>
                <a:cs typeface="ヒラギノ丸ゴ ProN W4"/>
              </a:rPr>
              <a:t>都和中地区</a:t>
            </a:r>
            <a:endParaRPr kumimoji="1" lang="ja-JP" altLang="en-US" sz="2000" dirty="0">
              <a:solidFill>
                <a:schemeClr val="tx1"/>
              </a:solidFill>
              <a:latin typeface="ヒラギノ丸ゴ ProN W4"/>
              <a:ea typeface="ヒラギノ丸ゴ ProN W4"/>
              <a:cs typeface="ヒラギノ丸ゴ ProN W4"/>
            </a:endParaRPr>
          </a:p>
        </p:txBody>
      </p:sp>
      <p:sp>
        <p:nvSpPr>
          <p:cNvPr id="7" name="テキスト ボックス 6"/>
          <p:cNvSpPr txBox="1"/>
          <p:nvPr/>
        </p:nvSpPr>
        <p:spPr>
          <a:xfrm>
            <a:off x="162945" y="304385"/>
            <a:ext cx="2749471" cy="707886"/>
          </a:xfrm>
          <a:prstGeom prst="rect">
            <a:avLst/>
          </a:prstGeom>
          <a:noFill/>
        </p:spPr>
        <p:txBody>
          <a:bodyPr wrap="none" rtlCol="0">
            <a:spAutoFit/>
          </a:bodyPr>
          <a:lstStyle/>
          <a:p>
            <a:r>
              <a:rPr kumimoji="1" lang="ja-JP" altLang="en-US" sz="4000" dirty="0" smtClean="0">
                <a:latin typeface="ヒラギノ丸ゴ ProN W4"/>
                <a:ea typeface="ヒラギノ丸ゴ ProN W4"/>
                <a:cs typeface="ヒラギノ丸ゴ ProN W4"/>
              </a:rPr>
              <a:t>地区の区分</a:t>
            </a:r>
            <a:endParaRPr kumimoji="1" lang="ja-JP" altLang="en-US" sz="4000" dirty="0">
              <a:latin typeface="ヒラギノ丸ゴ ProN W4"/>
              <a:ea typeface="ヒラギノ丸ゴ ProN W4"/>
              <a:cs typeface="ヒラギノ丸ゴ ProN W4"/>
            </a:endParaRPr>
          </a:p>
        </p:txBody>
      </p:sp>
      <p:sp>
        <p:nvSpPr>
          <p:cNvPr id="11" name="正方形/長方形 10"/>
          <p:cNvSpPr/>
          <p:nvPr/>
        </p:nvSpPr>
        <p:spPr>
          <a:xfrm>
            <a:off x="0" y="1080014"/>
            <a:ext cx="9144000" cy="179998"/>
          </a:xfrm>
          <a:prstGeom prst="rect">
            <a:avLst/>
          </a:prstGeom>
          <a:solidFill>
            <a:srgbClr val="8B4106"/>
          </a:solidFill>
          <a:ln>
            <a:solidFill>
              <a:srgbClr val="8B410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13" name="図 12" descr="地区区分.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2669" y="1260012"/>
            <a:ext cx="5025402" cy="5466445"/>
          </a:xfrm>
          <a:prstGeom prst="rect">
            <a:avLst/>
          </a:prstGeom>
        </p:spPr>
      </p:pic>
      <p:sp>
        <p:nvSpPr>
          <p:cNvPr id="16" name="強調線吹き出し 1 (枠付き) 15"/>
          <p:cNvSpPr/>
          <p:nvPr/>
        </p:nvSpPr>
        <p:spPr>
          <a:xfrm>
            <a:off x="7066804" y="2342967"/>
            <a:ext cx="1619996" cy="431995"/>
          </a:xfrm>
          <a:prstGeom prst="accentBorderCallout1">
            <a:avLst>
              <a:gd name="adj1" fmla="val 42505"/>
              <a:gd name="adj2" fmla="val -8333"/>
              <a:gd name="adj3" fmla="val 154072"/>
              <a:gd name="adj4" fmla="val -76232"/>
            </a:avLst>
          </a:prstGeom>
          <a:solidFill>
            <a:srgbClr val="DC3246"/>
          </a:solidFill>
          <a:ln w="127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smtClean="0">
                <a:latin typeface="ヒラギノ丸ゴ ProN W4"/>
                <a:ea typeface="ヒラギノ丸ゴ ProN W4"/>
                <a:cs typeface="ヒラギノ丸ゴ ProN W4"/>
              </a:rPr>
              <a:t>東地区</a:t>
            </a:r>
            <a:endParaRPr kumimoji="1" lang="ja-JP" altLang="en-US" sz="2400" b="1" dirty="0">
              <a:latin typeface="ヒラギノ丸ゴ ProN W4"/>
              <a:ea typeface="ヒラギノ丸ゴ ProN W4"/>
              <a:cs typeface="ヒラギノ丸ゴ ProN W4"/>
            </a:endParaRPr>
          </a:p>
        </p:txBody>
      </p:sp>
      <p:sp>
        <p:nvSpPr>
          <p:cNvPr id="17" name="強調線吹き出し 1 (枠付き) 16"/>
          <p:cNvSpPr/>
          <p:nvPr/>
        </p:nvSpPr>
        <p:spPr>
          <a:xfrm flipH="1">
            <a:off x="567609" y="2342317"/>
            <a:ext cx="1616478" cy="432645"/>
          </a:xfrm>
          <a:prstGeom prst="accentBorderCallout1">
            <a:avLst>
              <a:gd name="adj1" fmla="val 51365"/>
              <a:gd name="adj2" fmla="val -8333"/>
              <a:gd name="adj3" fmla="val 2797"/>
              <a:gd name="adj4" fmla="val -38735"/>
            </a:avLst>
          </a:prstGeom>
          <a:solidFill>
            <a:schemeClr val="accent2"/>
          </a:solid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latin typeface="ヒラギノ丸ゴ ProN W4"/>
                <a:ea typeface="ヒラギノ丸ゴ ProN W4"/>
                <a:cs typeface="ヒラギノ丸ゴ ProN W4"/>
              </a:rPr>
              <a:t>北</a:t>
            </a:r>
            <a:r>
              <a:rPr kumimoji="1" lang="ja-JP" altLang="en-US" sz="2400" b="1" dirty="0" smtClean="0">
                <a:latin typeface="ヒラギノ丸ゴ ProN W4"/>
                <a:ea typeface="ヒラギノ丸ゴ ProN W4"/>
                <a:cs typeface="ヒラギノ丸ゴ ProN W4"/>
              </a:rPr>
              <a:t>地区</a:t>
            </a:r>
            <a:endParaRPr kumimoji="1" lang="ja-JP" altLang="en-US" sz="2400" b="1" dirty="0">
              <a:latin typeface="ヒラギノ丸ゴ ProN W4"/>
              <a:ea typeface="ヒラギノ丸ゴ ProN W4"/>
              <a:cs typeface="ヒラギノ丸ゴ ProN W4"/>
            </a:endParaRPr>
          </a:p>
        </p:txBody>
      </p:sp>
      <p:sp>
        <p:nvSpPr>
          <p:cNvPr id="18" name="強調線吹き出し 1 (枠付き) 17"/>
          <p:cNvSpPr/>
          <p:nvPr/>
        </p:nvSpPr>
        <p:spPr>
          <a:xfrm flipH="1">
            <a:off x="567609" y="4501299"/>
            <a:ext cx="1619995" cy="432645"/>
          </a:xfrm>
          <a:prstGeom prst="accentBorderCallout1">
            <a:avLst>
              <a:gd name="adj1" fmla="val 51365"/>
              <a:gd name="adj2" fmla="val -8333"/>
              <a:gd name="adj3" fmla="val 14656"/>
              <a:gd name="adj4" fmla="val -67974"/>
            </a:avLst>
          </a:prstGeom>
          <a:solidFill>
            <a:schemeClr val="accent4"/>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latin typeface="ヒラギノ丸ゴ ProN W4"/>
                <a:ea typeface="ヒラギノ丸ゴ ProN W4"/>
                <a:cs typeface="ヒラギノ丸ゴ ProN W4"/>
              </a:rPr>
              <a:t>中央</a:t>
            </a:r>
            <a:r>
              <a:rPr kumimoji="1" lang="ja-JP" altLang="en-US" sz="2400" b="1" dirty="0" smtClean="0">
                <a:latin typeface="ヒラギノ丸ゴ ProN W4"/>
                <a:ea typeface="ヒラギノ丸ゴ ProN W4"/>
                <a:cs typeface="ヒラギノ丸ゴ ProN W4"/>
              </a:rPr>
              <a:t>地区</a:t>
            </a:r>
            <a:endParaRPr kumimoji="1" lang="ja-JP" altLang="en-US" sz="2400" b="1" dirty="0">
              <a:latin typeface="ヒラギノ丸ゴ ProN W4"/>
              <a:ea typeface="ヒラギノ丸ゴ ProN W4"/>
              <a:cs typeface="ヒラギノ丸ゴ ProN W4"/>
            </a:endParaRPr>
          </a:p>
        </p:txBody>
      </p:sp>
      <p:sp>
        <p:nvSpPr>
          <p:cNvPr id="19" name="強調線吹き出し 1 (枠付き) 18"/>
          <p:cNvSpPr/>
          <p:nvPr/>
        </p:nvSpPr>
        <p:spPr>
          <a:xfrm>
            <a:off x="7066804" y="4861297"/>
            <a:ext cx="1619991" cy="432645"/>
          </a:xfrm>
          <a:prstGeom prst="accentBorderCallout1">
            <a:avLst>
              <a:gd name="adj1" fmla="val 48400"/>
              <a:gd name="adj2" fmla="val -8333"/>
              <a:gd name="adj3" fmla="val 91746"/>
              <a:gd name="adj4" fmla="val -109267"/>
            </a:avLst>
          </a:prstGeom>
          <a:solidFill>
            <a:schemeClr val="accent3"/>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latin typeface="ヒラギノ丸ゴ ProN W4"/>
                <a:ea typeface="ヒラギノ丸ゴ ProN W4"/>
                <a:cs typeface="ヒラギノ丸ゴ ProN W4"/>
              </a:rPr>
              <a:t>南地区</a:t>
            </a:r>
            <a:endParaRPr kumimoji="1" lang="ja-JP" altLang="en-US" sz="2400" dirty="0">
              <a:latin typeface="ヒラギノ丸ゴ ProN W4"/>
              <a:ea typeface="ヒラギノ丸ゴ ProN W4"/>
              <a:cs typeface="ヒラギノ丸ゴ ProN W4"/>
            </a:endParaRPr>
          </a:p>
        </p:txBody>
      </p:sp>
      <p:sp>
        <p:nvSpPr>
          <p:cNvPr id="3" name="スライド番号プレースホルダー 2"/>
          <p:cNvSpPr>
            <a:spLocks noGrp="1"/>
          </p:cNvSpPr>
          <p:nvPr>
            <p:ph type="sldNum" sz="quarter" idx="12"/>
          </p:nvPr>
        </p:nvSpPr>
        <p:spPr/>
        <p:txBody>
          <a:bodyPr/>
          <a:lstStyle/>
          <a:p>
            <a:fld id="{271F4726-83E1-9743-9CB9-26C44A472F2A}" type="slidenum">
              <a:rPr kumimoji="1" lang="ja-JP" altLang="en-US" smtClean="0"/>
              <a:t>9</a:t>
            </a:fld>
            <a:endParaRPr kumimoji="1" lang="ja-JP" altLang="en-US"/>
          </a:p>
        </p:txBody>
      </p:sp>
    </p:spTree>
    <p:extLst>
      <p:ext uri="{BB962C8B-B14F-4D97-AF65-F5344CB8AC3E}">
        <p14:creationId xmlns:p14="http://schemas.microsoft.com/office/powerpoint/2010/main" val="2365720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1" grpId="0" animBg="1"/>
      <p:bldP spid="20" grpId="0" animBg="1"/>
      <p:bldP spid="16" grpId="0" animBg="1"/>
      <p:bldP spid="17" grpId="0" animBg="1"/>
      <p:bldP spid="18" grpId="0" animBg="1"/>
      <p:bldP spid="19" grpId="0" animBg="1"/>
    </p:bldLst>
  </p:timing>
</p:sld>
</file>

<file path=ppt/theme/theme1.xml><?xml version="1.0" encoding="utf-8"?>
<a:theme xmlns:a="http://schemas.openxmlformats.org/drawingml/2006/main" name="ホワイト">
  <a:themeElements>
    <a:clrScheme name="あ">
      <a:dk1>
        <a:sysClr val="windowText" lastClr="000000"/>
      </a:dk1>
      <a:lt1>
        <a:sysClr val="window" lastClr="FFFFFF"/>
      </a:lt1>
      <a:dk2>
        <a:srgbClr val="666666"/>
      </a:dk2>
      <a:lt2>
        <a:srgbClr val="CCCCCC"/>
      </a:lt2>
      <a:accent1>
        <a:srgbClr val="1A3464"/>
      </a:accent1>
      <a:accent2>
        <a:srgbClr val="1986C3"/>
      </a:accent2>
      <a:accent3>
        <a:srgbClr val="369837"/>
      </a:accent3>
      <a:accent4>
        <a:srgbClr val="EBA621"/>
      </a:accent4>
      <a:accent5>
        <a:srgbClr val="FA661C"/>
      </a:accent5>
      <a:accent6>
        <a:srgbClr val="DC3246"/>
      </a:accent6>
      <a:hlink>
        <a:srgbClr val="EBA621"/>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effectLst/>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自然">
    <a:dk1>
      <a:sysClr val="windowText" lastClr="000000"/>
    </a:dk1>
    <a:lt1>
      <a:sysClr val="window" lastClr="FFFFFF"/>
    </a:lt1>
    <a:dk2>
      <a:srgbClr val="666666"/>
    </a:dk2>
    <a:lt2>
      <a:srgbClr val="CCCCCC"/>
    </a:lt2>
    <a:accent1>
      <a:srgbClr val="3366CC"/>
    </a:accent1>
    <a:accent2>
      <a:srgbClr val="0099CC"/>
    </a:accent2>
    <a:accent3>
      <a:srgbClr val="339933"/>
    </a:accent3>
    <a:accent4>
      <a:srgbClr val="996633"/>
    </a:accent4>
    <a:accent5>
      <a:srgbClr val="FF6600"/>
    </a:accent5>
    <a:accent6>
      <a:srgbClr val="D81341"/>
    </a:accent6>
    <a:hlink>
      <a:srgbClr val="FFCC00"/>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5765</TotalTime>
  <Words>4867</Words>
  <Application>Microsoft Macintosh PowerPoint</Application>
  <PresentationFormat>画面に合わせる (4:3)</PresentationFormat>
  <Paragraphs>1273</Paragraphs>
  <Slides>82</Slides>
  <Notes>39</Notes>
  <HiddenSlides>33</HiddenSlides>
  <MMClips>2</MMClips>
  <ScaleCrop>false</ScaleCrop>
  <HeadingPairs>
    <vt:vector size="4" baseType="variant">
      <vt:variant>
        <vt:lpstr>テーマ</vt:lpstr>
      </vt:variant>
      <vt:variant>
        <vt:i4>1</vt:i4>
      </vt:variant>
      <vt:variant>
        <vt:lpstr>スライド タイトル</vt:lpstr>
      </vt:variant>
      <vt:variant>
        <vt:i4>82</vt:i4>
      </vt:variant>
    </vt:vector>
  </HeadingPairs>
  <TitlesOfParts>
    <vt:vector size="83" baseType="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itabashi</dc:creator>
  <cp:lastModifiedBy>itabashi</cp:lastModifiedBy>
  <cp:revision>422</cp:revision>
  <cp:lastPrinted>2018-02-08T01:00:42Z</cp:lastPrinted>
  <dcterms:created xsi:type="dcterms:W3CDTF">2018-01-15T13:02:53Z</dcterms:created>
  <dcterms:modified xsi:type="dcterms:W3CDTF">2018-02-09T01:32:50Z</dcterms:modified>
</cp:coreProperties>
</file>